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embeddings/Microsoft_Equation1.bin" ContentType="application/vnd.openxmlformats-officedocument.oleObject"/>
  <Override PartName="/ppt/embeddings/Microsoft_Equation2.bin" ContentType="application/vnd.openxmlformats-officedocument.oleObject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Microsoft_Equation3.bin" ContentType="application/vnd.openxmlformats-officedocument.oleObject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1" r:id="rId1"/>
  </p:sldMasterIdLst>
  <p:notesMasterIdLst>
    <p:notesMasterId r:id="rId53"/>
  </p:notesMasterIdLst>
  <p:handoutMasterIdLst>
    <p:handoutMasterId r:id="rId54"/>
  </p:handoutMasterIdLst>
  <p:sldIdLst>
    <p:sldId id="597" r:id="rId2"/>
    <p:sldId id="618" r:id="rId3"/>
    <p:sldId id="906" r:id="rId4"/>
    <p:sldId id="907" r:id="rId5"/>
    <p:sldId id="908" r:id="rId6"/>
    <p:sldId id="918" r:id="rId7"/>
    <p:sldId id="909" r:id="rId8"/>
    <p:sldId id="910" r:id="rId9"/>
    <p:sldId id="911" r:id="rId10"/>
    <p:sldId id="913" r:id="rId11"/>
    <p:sldId id="837" r:id="rId12"/>
    <p:sldId id="838" r:id="rId13"/>
    <p:sldId id="840" r:id="rId14"/>
    <p:sldId id="841" r:id="rId15"/>
    <p:sldId id="847" r:id="rId16"/>
    <p:sldId id="839" r:id="rId17"/>
    <p:sldId id="888" r:id="rId18"/>
    <p:sldId id="849" r:id="rId19"/>
    <p:sldId id="850" r:id="rId20"/>
    <p:sldId id="851" r:id="rId21"/>
    <p:sldId id="836" r:id="rId22"/>
    <p:sldId id="891" r:id="rId23"/>
    <p:sldId id="892" r:id="rId24"/>
    <p:sldId id="893" r:id="rId25"/>
    <p:sldId id="894" r:id="rId26"/>
    <p:sldId id="895" r:id="rId27"/>
    <p:sldId id="896" r:id="rId28"/>
    <p:sldId id="871" r:id="rId29"/>
    <p:sldId id="882" r:id="rId30"/>
    <p:sldId id="876" r:id="rId31"/>
    <p:sldId id="883" r:id="rId32"/>
    <p:sldId id="884" r:id="rId33"/>
    <p:sldId id="885" r:id="rId34"/>
    <p:sldId id="877" r:id="rId35"/>
    <p:sldId id="881" r:id="rId36"/>
    <p:sldId id="897" r:id="rId37"/>
    <p:sldId id="919" r:id="rId38"/>
    <p:sldId id="898" r:id="rId39"/>
    <p:sldId id="902" r:id="rId40"/>
    <p:sldId id="901" r:id="rId41"/>
    <p:sldId id="900" r:id="rId42"/>
    <p:sldId id="903" r:id="rId43"/>
    <p:sldId id="842" r:id="rId44"/>
    <p:sldId id="886" r:id="rId45"/>
    <p:sldId id="887" r:id="rId46"/>
    <p:sldId id="834" r:id="rId47"/>
    <p:sldId id="904" r:id="rId48"/>
    <p:sldId id="917" r:id="rId49"/>
    <p:sldId id="916" r:id="rId50"/>
    <p:sldId id="914" r:id="rId51"/>
    <p:sldId id="915" r:id="rId52"/>
  </p:sldIdLst>
  <p:sldSz cx="9144000" cy="6858000" type="letter"/>
  <p:notesSz cx="6934200" cy="92837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Tahoma" pitchFamily="-10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Tahoma" pitchFamily="-10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Tahoma" pitchFamily="-10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Tahoma" pitchFamily="-10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Tahoma" pitchFamily="-106" charset="0"/>
        <a:ea typeface="+mn-ea"/>
        <a:cs typeface="+mn-cs"/>
      </a:defRPr>
    </a:lvl5pPr>
    <a:lvl6pPr marL="2286000" algn="l" defTabSz="457200" rtl="0" eaLnBrk="1" latinLnBrk="0" hangingPunct="1">
      <a:defRPr sz="1400" kern="1200">
        <a:solidFill>
          <a:schemeClr val="tx1"/>
        </a:solidFill>
        <a:latin typeface="Tahoma" pitchFamily="-106" charset="0"/>
        <a:ea typeface="+mn-ea"/>
        <a:cs typeface="+mn-cs"/>
      </a:defRPr>
    </a:lvl6pPr>
    <a:lvl7pPr marL="2743200" algn="l" defTabSz="457200" rtl="0" eaLnBrk="1" latinLnBrk="0" hangingPunct="1">
      <a:defRPr sz="1400" kern="1200">
        <a:solidFill>
          <a:schemeClr val="tx1"/>
        </a:solidFill>
        <a:latin typeface="Tahoma" pitchFamily="-106" charset="0"/>
        <a:ea typeface="+mn-ea"/>
        <a:cs typeface="+mn-cs"/>
      </a:defRPr>
    </a:lvl7pPr>
    <a:lvl8pPr marL="3200400" algn="l" defTabSz="457200" rtl="0" eaLnBrk="1" latinLnBrk="0" hangingPunct="1">
      <a:defRPr sz="1400" kern="1200">
        <a:solidFill>
          <a:schemeClr val="tx1"/>
        </a:solidFill>
        <a:latin typeface="Tahoma" pitchFamily="-106" charset="0"/>
        <a:ea typeface="+mn-ea"/>
        <a:cs typeface="+mn-cs"/>
      </a:defRPr>
    </a:lvl8pPr>
    <a:lvl9pPr marL="3657600" algn="l" defTabSz="457200" rtl="0" eaLnBrk="1" latinLnBrk="0" hangingPunct="1">
      <a:defRPr sz="1400" kern="1200">
        <a:solidFill>
          <a:schemeClr val="tx1"/>
        </a:solidFill>
        <a:latin typeface="Tahoma" pitchFamily="-10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6E2"/>
    <a:srgbClr val="FCFFD2"/>
    <a:srgbClr val="FBFF9F"/>
    <a:srgbClr val="1ECC2E"/>
    <a:srgbClr val="FFFF99"/>
    <a:srgbClr val="800080"/>
    <a:srgbClr val="006600"/>
    <a:srgbClr val="008000"/>
    <a:srgbClr val="FAFFE2"/>
    <a:srgbClr val="FFF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19" autoAdjust="0"/>
    <p:restoredTop sz="99035" autoAdjust="0"/>
  </p:normalViewPr>
  <p:slideViewPr>
    <p:cSldViewPr snapToGrid="0">
      <p:cViewPr>
        <p:scale>
          <a:sx n="108" d="100"/>
          <a:sy n="108" d="100"/>
        </p:scale>
        <p:origin x="-216" y="-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80"/>
    </p:cViewPr>
  </p:sorterViewPr>
  <p:notesViewPr>
    <p:cSldViewPr snapToGrid="0">
      <p:cViewPr varScale="1">
        <p:scale>
          <a:sx n="79" d="100"/>
          <a:sy n="79" d="100"/>
        </p:scale>
        <p:origin x="-3080" y="-104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notesMaster" Target="notesMasters/notesMaster1.xml"/><Relationship Id="rId54" Type="http://schemas.openxmlformats.org/officeDocument/2006/relationships/handoutMaster" Target="handoutMasters/handoutMaster1.xml"/><Relationship Id="rId55" Type="http://schemas.openxmlformats.org/officeDocument/2006/relationships/printerSettings" Target="printerSettings/printerSettings1.bin"/><Relationship Id="rId56" Type="http://schemas.openxmlformats.org/officeDocument/2006/relationships/presProps" Target="presProps.xml"/><Relationship Id="rId57" Type="http://schemas.openxmlformats.org/officeDocument/2006/relationships/viewProps" Target="viewProps.xml"/><Relationship Id="rId58" Type="http://schemas.openxmlformats.org/officeDocument/2006/relationships/theme" Target="theme/theme1.xml"/><Relationship Id="rId59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Relationship Id="rId2" Type="http://schemas.openxmlformats.org/officeDocument/2006/relationships/slide" Target="slides/slide1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3B83D7-E9D7-4E48-984F-75A415D0A95D}" type="doc">
      <dgm:prSet loTypeId="urn:microsoft.com/office/officeart/2005/8/layout/pyramid2" loCatId="pyramid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CD4F31E-0CD0-8C4A-8300-CAA33EDAD846}">
      <dgm:prSet custT="1"/>
      <dgm:spPr>
        <a:solidFill>
          <a:srgbClr val="FFFBE7"/>
        </a:solidFill>
      </dgm:spPr>
      <dgm:t>
        <a:bodyPr vert="horz"/>
        <a:lstStyle/>
        <a:p>
          <a:pPr algn="l"/>
          <a:r>
            <a:rPr lang="en-US" sz="2400" b="0" i="0" dirty="0" smtClean="0">
              <a:solidFill>
                <a:srgbClr val="000090"/>
              </a:solidFill>
              <a:latin typeface="Arial"/>
              <a:cs typeface="Arial"/>
            </a:rPr>
            <a:t>1. Introduction</a:t>
          </a:r>
          <a:endParaRPr lang="en-US" sz="2400" b="0" i="0" dirty="0">
            <a:solidFill>
              <a:srgbClr val="000090"/>
            </a:solidFill>
            <a:latin typeface="Arial"/>
            <a:cs typeface="Arial"/>
          </a:endParaRPr>
        </a:p>
      </dgm:t>
    </dgm:pt>
    <dgm:pt modelId="{30C156D3-AEA8-E04E-B995-30F6FFF5D617}" type="parTrans" cxnId="{5948F203-F2E5-BF4C-A755-5EFB19E8E8AE}">
      <dgm:prSet/>
      <dgm:spPr/>
      <dgm:t>
        <a:bodyPr/>
        <a:lstStyle/>
        <a:p>
          <a:endParaRPr lang="en-US"/>
        </a:p>
      </dgm:t>
    </dgm:pt>
    <dgm:pt modelId="{EEEB2001-1972-554F-9ECC-9E83EEFC0A6C}" type="sibTrans" cxnId="{5948F203-F2E5-BF4C-A755-5EFB19E8E8AE}">
      <dgm:prSet/>
      <dgm:spPr>
        <a:effectLst>
          <a:glow rad="101600">
            <a:srgbClr val="3366FF">
              <a:alpha val="22000"/>
            </a:srgbClr>
          </a:glow>
        </a:effectLst>
      </dgm:spPr>
      <dgm:t>
        <a:bodyPr/>
        <a:lstStyle/>
        <a:p>
          <a:endParaRPr lang="en-US"/>
        </a:p>
      </dgm:t>
    </dgm:pt>
    <dgm:pt modelId="{426D69C2-8A78-1342-87C2-34887E5E3E80}">
      <dgm:prSet phldrT="[Text]" custT="1"/>
      <dgm:spPr>
        <a:solidFill>
          <a:srgbClr val="FFFBE7"/>
        </a:solidFill>
      </dgm:spPr>
      <dgm:t>
        <a:bodyPr/>
        <a:lstStyle/>
        <a:p>
          <a:pPr algn="l"/>
          <a:r>
            <a:rPr lang="en-US" sz="2400" b="0" i="0" baseline="0" dirty="0" smtClean="0">
              <a:solidFill>
                <a:srgbClr val="000090"/>
              </a:solidFill>
              <a:latin typeface="Arial"/>
              <a:cs typeface="Arial"/>
            </a:rPr>
            <a:t>2. Permanent magnets - Halbach </a:t>
          </a:r>
          <a:endParaRPr lang="en-US" sz="2400" b="0" i="0" dirty="0">
            <a:latin typeface="Arial"/>
            <a:cs typeface="Arial"/>
          </a:endParaRPr>
        </a:p>
      </dgm:t>
    </dgm:pt>
    <dgm:pt modelId="{529C98C5-786D-7840-A24B-89B57D7D38BD}" type="sibTrans" cxnId="{B3D54ECD-8778-1A43-B799-461BFD63B2EC}">
      <dgm:prSet/>
      <dgm:spPr/>
      <dgm:t>
        <a:bodyPr/>
        <a:lstStyle/>
        <a:p>
          <a:endParaRPr lang="en-US" dirty="0"/>
        </a:p>
      </dgm:t>
    </dgm:pt>
    <dgm:pt modelId="{D0F195A1-BE5E-4B4A-B38B-CCDA44162594}" type="parTrans" cxnId="{B3D54ECD-8778-1A43-B799-461BFD63B2EC}">
      <dgm:prSet/>
      <dgm:spPr/>
      <dgm:t>
        <a:bodyPr/>
        <a:lstStyle/>
        <a:p>
          <a:endParaRPr lang="en-US"/>
        </a:p>
      </dgm:t>
    </dgm:pt>
    <dgm:pt modelId="{71F9A8B3-11E1-834B-8D07-86BF1178B210}">
      <dgm:prSet custT="1"/>
      <dgm:spPr>
        <a:solidFill>
          <a:srgbClr val="FFFBE7"/>
        </a:solidFill>
      </dgm:spPr>
      <dgm:t>
        <a:bodyPr/>
        <a:lstStyle/>
        <a:p>
          <a:pPr algn="l"/>
          <a:r>
            <a:rPr lang="en-US" sz="2400" dirty="0" smtClean="0">
              <a:solidFill>
                <a:srgbClr val="000090"/>
              </a:solidFill>
              <a:latin typeface="Arial"/>
              <a:cs typeface="Arial"/>
            </a:rPr>
            <a:t>6. Acceleration</a:t>
          </a:r>
          <a:endParaRPr lang="en-US" sz="2400" dirty="0">
            <a:solidFill>
              <a:srgbClr val="000090"/>
            </a:solidFill>
            <a:latin typeface="Arial"/>
            <a:cs typeface="Arial"/>
          </a:endParaRPr>
        </a:p>
      </dgm:t>
    </dgm:pt>
    <dgm:pt modelId="{77A5BD42-BFA0-0846-8260-9D565492ABD8}" type="parTrans" cxnId="{506F17C3-6035-F94A-A09B-4D7C9BD3BC89}">
      <dgm:prSet/>
      <dgm:spPr/>
      <dgm:t>
        <a:bodyPr/>
        <a:lstStyle/>
        <a:p>
          <a:endParaRPr lang="en-US"/>
        </a:p>
      </dgm:t>
    </dgm:pt>
    <dgm:pt modelId="{B8E8FC35-1F1D-BE4E-8418-B426FC50931B}" type="sibTrans" cxnId="{506F17C3-6035-F94A-A09B-4D7C9BD3BC89}">
      <dgm:prSet/>
      <dgm:spPr/>
      <dgm:t>
        <a:bodyPr/>
        <a:lstStyle/>
        <a:p>
          <a:endParaRPr lang="en-US"/>
        </a:p>
      </dgm:t>
    </dgm:pt>
    <dgm:pt modelId="{241A0950-2D5D-A84D-AEA8-D6101FB77202}">
      <dgm:prSet custT="1"/>
      <dgm:spPr>
        <a:solidFill>
          <a:srgbClr val="FFFBE7"/>
        </a:solidFill>
      </dgm:spPr>
      <dgm:t>
        <a:bodyPr/>
        <a:lstStyle/>
        <a:p>
          <a:pPr algn="l" rtl="0"/>
          <a:r>
            <a:rPr lang="en-US" sz="2400" b="0" i="0" baseline="0" dirty="0" smtClean="0">
              <a:solidFill>
                <a:srgbClr val="000090"/>
              </a:solidFill>
              <a:latin typeface="Arial"/>
              <a:cs typeface="Arial"/>
            </a:rPr>
            <a:t>4. NS-FFAG ring with permanent magnets</a:t>
          </a:r>
          <a:endParaRPr lang="en-US" sz="2400" b="0" i="0" baseline="0" dirty="0">
            <a:solidFill>
              <a:srgbClr val="000090"/>
            </a:solidFill>
            <a:latin typeface="Arial"/>
            <a:cs typeface="Arial"/>
          </a:endParaRPr>
        </a:p>
      </dgm:t>
    </dgm:pt>
    <dgm:pt modelId="{B8482D0D-339F-A34F-9934-BE6539E637AF}" type="parTrans" cxnId="{E8E727E2-01D2-3848-AF5A-1B8C98CEDC6F}">
      <dgm:prSet/>
      <dgm:spPr/>
      <dgm:t>
        <a:bodyPr/>
        <a:lstStyle/>
        <a:p>
          <a:endParaRPr lang="en-US"/>
        </a:p>
      </dgm:t>
    </dgm:pt>
    <dgm:pt modelId="{B85528DD-00A5-7146-A088-F7C547AEF087}" type="sibTrans" cxnId="{E8E727E2-01D2-3848-AF5A-1B8C98CEDC6F}">
      <dgm:prSet/>
      <dgm:spPr/>
      <dgm:t>
        <a:bodyPr/>
        <a:lstStyle/>
        <a:p>
          <a:endParaRPr lang="en-US"/>
        </a:p>
      </dgm:t>
    </dgm:pt>
    <dgm:pt modelId="{2439AF8F-2A2D-1044-8D81-011889F95015}">
      <dgm:prSet custT="1"/>
      <dgm:spPr>
        <a:solidFill>
          <a:srgbClr val="FFFBE7"/>
        </a:solidFill>
      </dgm:spPr>
      <dgm:t>
        <a:bodyPr/>
        <a:lstStyle/>
        <a:p>
          <a:pPr algn="l" rtl="0"/>
          <a:r>
            <a:rPr lang="en-US" sz="2400" b="0" i="0" baseline="0" dirty="0" smtClean="0">
              <a:solidFill>
                <a:srgbClr val="000090"/>
              </a:solidFill>
              <a:latin typeface="Arial"/>
              <a:cs typeface="Arial"/>
            </a:rPr>
            <a:t>3. FFAG straight section solution P. Meads</a:t>
          </a:r>
          <a:endParaRPr lang="en-US" sz="2400" b="0" i="0" baseline="0" dirty="0">
            <a:solidFill>
              <a:srgbClr val="000090"/>
            </a:solidFill>
            <a:latin typeface="Arial"/>
            <a:cs typeface="Arial"/>
          </a:endParaRPr>
        </a:p>
      </dgm:t>
    </dgm:pt>
    <dgm:pt modelId="{455EA9A0-A352-F14B-AFC9-6F45C4A7FD10}" type="parTrans" cxnId="{E60F6716-EE11-114D-9A57-0A717F18D98E}">
      <dgm:prSet/>
      <dgm:spPr/>
      <dgm:t>
        <a:bodyPr/>
        <a:lstStyle/>
        <a:p>
          <a:endParaRPr lang="en-US"/>
        </a:p>
      </dgm:t>
    </dgm:pt>
    <dgm:pt modelId="{536D70F0-644C-C84A-A9C9-E4F462971035}" type="sibTrans" cxnId="{E60F6716-EE11-114D-9A57-0A717F18D98E}">
      <dgm:prSet/>
      <dgm:spPr/>
      <dgm:t>
        <a:bodyPr/>
        <a:lstStyle/>
        <a:p>
          <a:endParaRPr lang="en-US"/>
        </a:p>
      </dgm:t>
    </dgm:pt>
    <dgm:pt modelId="{502EBF86-5043-E547-8658-6C4E56B3DF44}">
      <dgm:prSet custT="1"/>
      <dgm:spPr>
        <a:solidFill>
          <a:srgbClr val="FFFBE7"/>
        </a:solidFill>
      </dgm:spPr>
      <dgm:t>
        <a:bodyPr/>
        <a:lstStyle/>
        <a:p>
          <a:pPr algn="l" rtl="0"/>
          <a:r>
            <a:rPr lang="en-US" sz="2400" b="0" i="0" baseline="0" dirty="0" smtClean="0">
              <a:solidFill>
                <a:srgbClr val="000090"/>
              </a:solidFill>
              <a:latin typeface="Arial"/>
              <a:cs typeface="Arial"/>
            </a:rPr>
            <a:t>5. Matching of the ring to the straight section </a:t>
          </a:r>
          <a:endParaRPr lang="en-US" sz="2400" b="0" i="0" baseline="0" dirty="0">
            <a:solidFill>
              <a:srgbClr val="000090"/>
            </a:solidFill>
            <a:latin typeface="Arial"/>
            <a:cs typeface="Arial"/>
          </a:endParaRPr>
        </a:p>
      </dgm:t>
    </dgm:pt>
    <dgm:pt modelId="{DC99CBBE-92D9-7A40-9EAF-10A5F75028E9}" type="parTrans" cxnId="{940870D0-EE59-0E41-A027-5818CD9D504D}">
      <dgm:prSet/>
      <dgm:spPr/>
      <dgm:t>
        <a:bodyPr/>
        <a:lstStyle/>
        <a:p>
          <a:endParaRPr lang="en-US"/>
        </a:p>
      </dgm:t>
    </dgm:pt>
    <dgm:pt modelId="{9A00A23C-E1BA-184E-B057-EB69CFEFD6EF}" type="sibTrans" cxnId="{940870D0-EE59-0E41-A027-5818CD9D504D}">
      <dgm:prSet/>
      <dgm:spPr/>
      <dgm:t>
        <a:bodyPr/>
        <a:lstStyle/>
        <a:p>
          <a:endParaRPr lang="en-US"/>
        </a:p>
      </dgm:t>
    </dgm:pt>
    <dgm:pt modelId="{D94B2EAD-028B-EA4C-9C43-3C07A0AC402D}" type="pres">
      <dgm:prSet presAssocID="{1A3B83D7-E9D7-4E48-984F-75A415D0A95D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A2C3F720-E9C8-D14D-A2DC-FF3D829DC70C}" type="pres">
      <dgm:prSet presAssocID="{1A3B83D7-E9D7-4E48-984F-75A415D0A95D}" presName="pyramid" presStyleLbl="node1" presStyleIdx="0" presStyleCnt="1" custAng="5400000" custLinFactNeighborX="38757" custLinFactNeighborY="-10313"/>
      <dgm:spPr>
        <a:solidFill>
          <a:schemeClr val="bg1">
            <a:alpha val="0"/>
          </a:schemeClr>
        </a:solidFill>
      </dgm:spPr>
      <dgm:t>
        <a:bodyPr/>
        <a:lstStyle/>
        <a:p>
          <a:endParaRPr lang="en-US"/>
        </a:p>
      </dgm:t>
    </dgm:pt>
    <dgm:pt modelId="{AE5E7AB9-217D-7140-A295-BF0A6E7ED5B2}" type="pres">
      <dgm:prSet presAssocID="{1A3B83D7-E9D7-4E48-984F-75A415D0A95D}" presName="theList" presStyleCnt="0"/>
      <dgm:spPr/>
    </dgm:pt>
    <dgm:pt modelId="{7AC37BAF-BC17-5141-ADCC-E3F4E7A96DE6}" type="pres">
      <dgm:prSet presAssocID="{4CD4F31E-0CD0-8C4A-8300-CAA33EDAD846}" presName="aNode" presStyleLbl="fgAcc1" presStyleIdx="0" presStyleCnt="6" custScaleX="68744" custScaleY="1764733" custLinFactY="-817488" custLinFactNeighborX="-94478" custLinFactNeighborY="-9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B9BF91-B61E-AB43-AD48-9C2A16D93B8F}" type="pres">
      <dgm:prSet presAssocID="{4CD4F31E-0CD0-8C4A-8300-CAA33EDAD846}" presName="aSpace" presStyleCnt="0"/>
      <dgm:spPr/>
    </dgm:pt>
    <dgm:pt modelId="{F5476584-6166-B34F-AB41-0DEBAF80B7F1}" type="pres">
      <dgm:prSet presAssocID="{426D69C2-8A78-1342-87C2-34887E5E3E80}" presName="aNode" presStyleLbl="fgAcc1" presStyleIdx="1" presStyleCnt="6" custFlipHor="1" custScaleX="147819" custScaleY="1764733" custLinFactY="-512504" custLinFactNeighborX="-45789" custLinFactNeighborY="-6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529336-4612-0D4C-BABC-1FC48A64B04B}" type="pres">
      <dgm:prSet presAssocID="{426D69C2-8A78-1342-87C2-34887E5E3E80}" presName="aSpace" presStyleCnt="0"/>
      <dgm:spPr/>
    </dgm:pt>
    <dgm:pt modelId="{AA7DD9DB-5C3B-DD48-93C9-92F885230FAF}" type="pres">
      <dgm:prSet presAssocID="{241A0950-2D5D-A84D-AEA8-D6101FB77202}" presName="aNode" presStyleLbl="fgAcc1" presStyleIdx="2" presStyleCnt="6" custScaleX="174435" custScaleY="1764733" custLinFactY="1532105" custLinFactNeighborX="-11972" custLinFactNeighborY="16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5D70E2-98EA-6244-A9A9-F3AD1B70A747}" type="pres">
      <dgm:prSet presAssocID="{241A0950-2D5D-A84D-AEA8-D6101FB77202}" presName="aSpace" presStyleCnt="0"/>
      <dgm:spPr/>
    </dgm:pt>
    <dgm:pt modelId="{0D1BE79F-7224-7D40-A791-3678EB6CB052}" type="pres">
      <dgm:prSet presAssocID="{502EBF86-5043-E547-8658-6C4E56B3DF44}" presName="aNode" presStyleLbl="fgAcc1" presStyleIdx="3" presStyleCnt="6" custScaleX="189188" custScaleY="1764733" custLinFactY="1746576" custLinFactNeighborX="4782" custLinFactNeighborY="18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12A055-F812-C64E-9B86-257EA574176B}" type="pres">
      <dgm:prSet presAssocID="{502EBF86-5043-E547-8658-6C4E56B3DF44}" presName="aSpace" presStyleCnt="0"/>
      <dgm:spPr/>
    </dgm:pt>
    <dgm:pt modelId="{938E70D0-F8BF-2949-B92C-8B40325F2812}" type="pres">
      <dgm:prSet presAssocID="{2439AF8F-2A2D-1044-8D81-011889F95015}" presName="aNode" presStyleLbl="fgAcc1" presStyleIdx="4" presStyleCnt="6" custScaleX="173579" custScaleY="1764733" custLinFactY="-3385461" custLinFactNeighborX="-21784" custLinFactNeighborY="-34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A3AE66-8B8A-C343-BEB6-EDE4C45300A4}" type="pres">
      <dgm:prSet presAssocID="{2439AF8F-2A2D-1044-8D81-011889F95015}" presName="aSpace" presStyleCnt="0"/>
      <dgm:spPr/>
    </dgm:pt>
    <dgm:pt modelId="{38857D40-7BEB-2544-9577-4A7407181E1E}" type="pres">
      <dgm:prSet presAssocID="{71F9A8B3-11E1-834B-8D07-86BF1178B210}" presName="aNode" presStyleLbl="fgAcc1" presStyleIdx="5" presStyleCnt="6" custScaleX="65774" custScaleY="1764733" custLinFactY="500000" custLinFactNeighborX="-47765" custLinFactNeighborY="53530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9BC462-9D8F-784D-B3F8-545F9B64C9D6}" type="pres">
      <dgm:prSet presAssocID="{71F9A8B3-11E1-834B-8D07-86BF1178B210}" presName="aSpace" presStyleCnt="0"/>
      <dgm:spPr/>
    </dgm:pt>
  </dgm:ptLst>
  <dgm:cxnLst>
    <dgm:cxn modelId="{D99BE13E-2AAB-2847-895B-98C8CFA5B2C9}" type="presOf" srcId="{71F9A8B3-11E1-834B-8D07-86BF1178B210}" destId="{38857D40-7BEB-2544-9577-4A7407181E1E}" srcOrd="0" destOrd="0" presId="urn:microsoft.com/office/officeart/2005/8/layout/pyramid2"/>
    <dgm:cxn modelId="{62CD2A62-C4C8-3C47-B00F-E66768212E05}" type="presOf" srcId="{1A3B83D7-E9D7-4E48-984F-75A415D0A95D}" destId="{D94B2EAD-028B-EA4C-9C43-3C07A0AC402D}" srcOrd="0" destOrd="0" presId="urn:microsoft.com/office/officeart/2005/8/layout/pyramid2"/>
    <dgm:cxn modelId="{9322FB2F-4645-4D48-8C1D-C8BDF70FF3AD}" type="presOf" srcId="{241A0950-2D5D-A84D-AEA8-D6101FB77202}" destId="{AA7DD9DB-5C3B-DD48-93C9-92F885230FAF}" srcOrd="0" destOrd="0" presId="urn:microsoft.com/office/officeart/2005/8/layout/pyramid2"/>
    <dgm:cxn modelId="{E60F6716-EE11-114D-9A57-0A717F18D98E}" srcId="{1A3B83D7-E9D7-4E48-984F-75A415D0A95D}" destId="{2439AF8F-2A2D-1044-8D81-011889F95015}" srcOrd="4" destOrd="0" parTransId="{455EA9A0-A352-F14B-AFC9-6F45C4A7FD10}" sibTransId="{536D70F0-644C-C84A-A9C9-E4F462971035}"/>
    <dgm:cxn modelId="{D163F849-8B30-0D48-9DF0-5B66FCC0C65D}" type="presOf" srcId="{4CD4F31E-0CD0-8C4A-8300-CAA33EDAD846}" destId="{7AC37BAF-BC17-5141-ADCC-E3F4E7A96DE6}" srcOrd="0" destOrd="0" presId="urn:microsoft.com/office/officeart/2005/8/layout/pyramid2"/>
    <dgm:cxn modelId="{ACE74FCF-5CFB-DD41-B996-5E91CB950FEB}" type="presOf" srcId="{426D69C2-8A78-1342-87C2-34887E5E3E80}" destId="{F5476584-6166-B34F-AB41-0DEBAF80B7F1}" srcOrd="0" destOrd="0" presId="urn:microsoft.com/office/officeart/2005/8/layout/pyramid2"/>
    <dgm:cxn modelId="{B3D54ECD-8778-1A43-B799-461BFD63B2EC}" srcId="{1A3B83D7-E9D7-4E48-984F-75A415D0A95D}" destId="{426D69C2-8A78-1342-87C2-34887E5E3E80}" srcOrd="1" destOrd="0" parTransId="{D0F195A1-BE5E-4B4A-B38B-CCDA44162594}" sibTransId="{529C98C5-786D-7840-A24B-89B57D7D38BD}"/>
    <dgm:cxn modelId="{E8E727E2-01D2-3848-AF5A-1B8C98CEDC6F}" srcId="{1A3B83D7-E9D7-4E48-984F-75A415D0A95D}" destId="{241A0950-2D5D-A84D-AEA8-D6101FB77202}" srcOrd="2" destOrd="0" parTransId="{B8482D0D-339F-A34F-9934-BE6539E637AF}" sibTransId="{B85528DD-00A5-7146-A088-F7C547AEF087}"/>
    <dgm:cxn modelId="{4693D52D-90C3-2045-91FB-F18AE9964222}" type="presOf" srcId="{2439AF8F-2A2D-1044-8D81-011889F95015}" destId="{938E70D0-F8BF-2949-B92C-8B40325F2812}" srcOrd="0" destOrd="0" presId="urn:microsoft.com/office/officeart/2005/8/layout/pyramid2"/>
    <dgm:cxn modelId="{940870D0-EE59-0E41-A027-5818CD9D504D}" srcId="{1A3B83D7-E9D7-4E48-984F-75A415D0A95D}" destId="{502EBF86-5043-E547-8658-6C4E56B3DF44}" srcOrd="3" destOrd="0" parTransId="{DC99CBBE-92D9-7A40-9EAF-10A5F75028E9}" sibTransId="{9A00A23C-E1BA-184E-B057-EB69CFEFD6EF}"/>
    <dgm:cxn modelId="{BE651C2F-6FBA-9C4C-B2CD-D3B37A082D6B}" type="presOf" srcId="{502EBF86-5043-E547-8658-6C4E56B3DF44}" destId="{0D1BE79F-7224-7D40-A791-3678EB6CB052}" srcOrd="0" destOrd="0" presId="urn:microsoft.com/office/officeart/2005/8/layout/pyramid2"/>
    <dgm:cxn modelId="{506F17C3-6035-F94A-A09B-4D7C9BD3BC89}" srcId="{1A3B83D7-E9D7-4E48-984F-75A415D0A95D}" destId="{71F9A8B3-11E1-834B-8D07-86BF1178B210}" srcOrd="5" destOrd="0" parTransId="{77A5BD42-BFA0-0846-8260-9D565492ABD8}" sibTransId="{B8E8FC35-1F1D-BE4E-8418-B426FC50931B}"/>
    <dgm:cxn modelId="{5948F203-F2E5-BF4C-A755-5EFB19E8E8AE}" srcId="{1A3B83D7-E9D7-4E48-984F-75A415D0A95D}" destId="{4CD4F31E-0CD0-8C4A-8300-CAA33EDAD846}" srcOrd="0" destOrd="0" parTransId="{30C156D3-AEA8-E04E-B995-30F6FFF5D617}" sibTransId="{EEEB2001-1972-554F-9ECC-9E83EEFC0A6C}"/>
    <dgm:cxn modelId="{3065E1AF-9832-1743-88AC-E50B06493290}" type="presParOf" srcId="{D94B2EAD-028B-EA4C-9C43-3C07A0AC402D}" destId="{A2C3F720-E9C8-D14D-A2DC-FF3D829DC70C}" srcOrd="0" destOrd="0" presId="urn:microsoft.com/office/officeart/2005/8/layout/pyramid2"/>
    <dgm:cxn modelId="{B7A40877-606C-354C-A7D7-5AC1FED609AD}" type="presParOf" srcId="{D94B2EAD-028B-EA4C-9C43-3C07A0AC402D}" destId="{AE5E7AB9-217D-7140-A295-BF0A6E7ED5B2}" srcOrd="1" destOrd="0" presId="urn:microsoft.com/office/officeart/2005/8/layout/pyramid2"/>
    <dgm:cxn modelId="{3A7E80D3-6147-FC4C-9A52-B4F5E0C35927}" type="presParOf" srcId="{AE5E7AB9-217D-7140-A295-BF0A6E7ED5B2}" destId="{7AC37BAF-BC17-5141-ADCC-E3F4E7A96DE6}" srcOrd="0" destOrd="0" presId="urn:microsoft.com/office/officeart/2005/8/layout/pyramid2"/>
    <dgm:cxn modelId="{302C5279-7B6B-D042-9217-D6B8FB62B90C}" type="presParOf" srcId="{AE5E7AB9-217D-7140-A295-BF0A6E7ED5B2}" destId="{A9B9BF91-B61E-AB43-AD48-9C2A16D93B8F}" srcOrd="1" destOrd="0" presId="urn:microsoft.com/office/officeart/2005/8/layout/pyramid2"/>
    <dgm:cxn modelId="{8B4C18EC-C1DE-C641-BC0D-D5C516E9BA53}" type="presParOf" srcId="{AE5E7AB9-217D-7140-A295-BF0A6E7ED5B2}" destId="{F5476584-6166-B34F-AB41-0DEBAF80B7F1}" srcOrd="2" destOrd="0" presId="urn:microsoft.com/office/officeart/2005/8/layout/pyramid2"/>
    <dgm:cxn modelId="{B190A65D-1EFF-5041-858D-C80F13F04DD1}" type="presParOf" srcId="{AE5E7AB9-217D-7140-A295-BF0A6E7ED5B2}" destId="{B1529336-4612-0D4C-BABC-1FC48A64B04B}" srcOrd="3" destOrd="0" presId="urn:microsoft.com/office/officeart/2005/8/layout/pyramid2"/>
    <dgm:cxn modelId="{3EAAE216-2F57-9046-A6F9-8C5E216BCFF2}" type="presParOf" srcId="{AE5E7AB9-217D-7140-A295-BF0A6E7ED5B2}" destId="{AA7DD9DB-5C3B-DD48-93C9-92F885230FAF}" srcOrd="4" destOrd="0" presId="urn:microsoft.com/office/officeart/2005/8/layout/pyramid2"/>
    <dgm:cxn modelId="{7A3CBA4D-A511-A546-862A-DAFA093BC487}" type="presParOf" srcId="{AE5E7AB9-217D-7140-A295-BF0A6E7ED5B2}" destId="{3D5D70E2-98EA-6244-A9A9-F3AD1B70A747}" srcOrd="5" destOrd="0" presId="urn:microsoft.com/office/officeart/2005/8/layout/pyramid2"/>
    <dgm:cxn modelId="{3C14BA6B-304C-2C4B-BFCB-DFDF8EF74C06}" type="presParOf" srcId="{AE5E7AB9-217D-7140-A295-BF0A6E7ED5B2}" destId="{0D1BE79F-7224-7D40-A791-3678EB6CB052}" srcOrd="6" destOrd="0" presId="urn:microsoft.com/office/officeart/2005/8/layout/pyramid2"/>
    <dgm:cxn modelId="{D331E4EA-6CAD-DE4E-B9FA-61B643E39858}" type="presParOf" srcId="{AE5E7AB9-217D-7140-A295-BF0A6E7ED5B2}" destId="{0912A055-F812-C64E-9B86-257EA574176B}" srcOrd="7" destOrd="0" presId="urn:microsoft.com/office/officeart/2005/8/layout/pyramid2"/>
    <dgm:cxn modelId="{4AA288BF-A227-474F-B419-82EBD305CEF5}" type="presParOf" srcId="{AE5E7AB9-217D-7140-A295-BF0A6E7ED5B2}" destId="{938E70D0-F8BF-2949-B92C-8B40325F2812}" srcOrd="8" destOrd="0" presId="urn:microsoft.com/office/officeart/2005/8/layout/pyramid2"/>
    <dgm:cxn modelId="{5A877C49-0716-024D-B085-8D44844969A2}" type="presParOf" srcId="{AE5E7AB9-217D-7140-A295-BF0A6E7ED5B2}" destId="{DBA3AE66-8B8A-C343-BEB6-EDE4C45300A4}" srcOrd="9" destOrd="0" presId="urn:microsoft.com/office/officeart/2005/8/layout/pyramid2"/>
    <dgm:cxn modelId="{F9456837-0F67-F34D-99DA-4B69CA2C88CB}" type="presParOf" srcId="{AE5E7AB9-217D-7140-A295-BF0A6E7ED5B2}" destId="{38857D40-7BEB-2544-9577-4A7407181E1E}" srcOrd="10" destOrd="0" presId="urn:microsoft.com/office/officeart/2005/8/layout/pyramid2"/>
    <dgm:cxn modelId="{8603A5E9-9FEA-1E4B-9CF9-C1F62B603744}" type="presParOf" srcId="{AE5E7AB9-217D-7140-A295-BF0A6E7ED5B2}" destId="{BB9BC462-9D8F-784D-B3F8-545F9B64C9D6}" srcOrd="1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C3F720-E9C8-D14D-A2DC-FF3D829DC70C}">
      <dsp:nvSpPr>
        <dsp:cNvPr id="0" name=""/>
        <dsp:cNvSpPr/>
      </dsp:nvSpPr>
      <dsp:spPr>
        <a:xfrm rot="5400000">
          <a:off x="2587491" y="0"/>
          <a:ext cx="5709504" cy="5709504"/>
        </a:xfrm>
        <a:prstGeom prst="triangle">
          <a:avLst/>
        </a:prstGeom>
        <a:solidFill>
          <a:schemeClr val="bg1">
            <a:alpha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AC37BAF-BC17-5141-ADCC-E3F4E7A96DE6}">
      <dsp:nvSpPr>
        <dsp:cNvPr id="0" name=""/>
        <dsp:cNvSpPr/>
      </dsp:nvSpPr>
      <dsp:spPr>
        <a:xfrm>
          <a:off x="303147" y="175163"/>
          <a:ext cx="2551211" cy="755189"/>
        </a:xfrm>
        <a:prstGeom prst="roundRect">
          <a:avLst/>
        </a:prstGeom>
        <a:solidFill>
          <a:srgbClr val="FFFBE7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dirty="0" smtClean="0">
              <a:solidFill>
                <a:srgbClr val="000090"/>
              </a:solidFill>
              <a:latin typeface="Arial"/>
              <a:cs typeface="Arial"/>
            </a:rPr>
            <a:t>1. Introduction</a:t>
          </a:r>
          <a:endParaRPr lang="en-US" sz="2400" b="0" i="0" kern="1200" dirty="0">
            <a:solidFill>
              <a:srgbClr val="000090"/>
            </a:solidFill>
            <a:latin typeface="Arial"/>
            <a:cs typeface="Arial"/>
          </a:endParaRPr>
        </a:p>
      </dsp:txBody>
      <dsp:txXfrm>
        <a:off x="340012" y="212028"/>
        <a:ext cx="2477481" cy="681459"/>
      </dsp:txXfrm>
    </dsp:sp>
    <dsp:sp modelId="{F5476584-6166-B34F-AB41-0DEBAF80B7F1}">
      <dsp:nvSpPr>
        <dsp:cNvPr id="0" name=""/>
        <dsp:cNvSpPr/>
      </dsp:nvSpPr>
      <dsp:spPr>
        <a:xfrm flipH="1">
          <a:off x="642775" y="1082262"/>
          <a:ext cx="5485825" cy="755189"/>
        </a:xfrm>
        <a:prstGeom prst="roundRect">
          <a:avLst/>
        </a:prstGeom>
        <a:solidFill>
          <a:srgbClr val="FFFBE7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baseline="0" dirty="0" smtClean="0">
              <a:solidFill>
                <a:srgbClr val="000090"/>
              </a:solidFill>
              <a:latin typeface="Arial"/>
              <a:cs typeface="Arial"/>
            </a:rPr>
            <a:t>2. Permanent magnets - Halbach </a:t>
          </a:r>
          <a:endParaRPr lang="en-US" sz="2400" b="0" i="0" kern="1200" dirty="0">
            <a:latin typeface="Arial"/>
            <a:cs typeface="Arial"/>
          </a:endParaRPr>
        </a:p>
      </dsp:txBody>
      <dsp:txXfrm>
        <a:off x="679640" y="1119127"/>
        <a:ext cx="5412095" cy="681459"/>
      </dsp:txXfrm>
    </dsp:sp>
    <dsp:sp modelId="{AA7DD9DB-5C3B-DD48-93C9-92F885230FAF}">
      <dsp:nvSpPr>
        <dsp:cNvPr id="0" name=""/>
        <dsp:cNvSpPr/>
      </dsp:nvSpPr>
      <dsp:spPr>
        <a:xfrm>
          <a:off x="1403901" y="2835440"/>
          <a:ext cx="6473592" cy="755189"/>
        </a:xfrm>
        <a:prstGeom prst="roundRect">
          <a:avLst/>
        </a:prstGeom>
        <a:solidFill>
          <a:srgbClr val="FFFBE7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baseline="0" dirty="0" smtClean="0">
              <a:solidFill>
                <a:srgbClr val="000090"/>
              </a:solidFill>
              <a:latin typeface="Arial"/>
              <a:cs typeface="Arial"/>
            </a:rPr>
            <a:t>4. NS-FFAG ring with permanent magnets</a:t>
          </a:r>
          <a:endParaRPr lang="en-US" sz="2400" b="0" i="0" kern="1200" baseline="0" dirty="0">
            <a:solidFill>
              <a:srgbClr val="000090"/>
            </a:solidFill>
            <a:latin typeface="Arial"/>
            <a:cs typeface="Arial"/>
          </a:endParaRPr>
        </a:p>
      </dsp:txBody>
      <dsp:txXfrm>
        <a:off x="1440766" y="2872305"/>
        <a:ext cx="6399862" cy="681459"/>
      </dsp:txXfrm>
    </dsp:sp>
    <dsp:sp modelId="{0D1BE79F-7224-7D40-A791-3678EB6CB052}">
      <dsp:nvSpPr>
        <dsp:cNvPr id="0" name=""/>
        <dsp:cNvSpPr/>
      </dsp:nvSpPr>
      <dsp:spPr>
        <a:xfrm>
          <a:off x="1751916" y="3698456"/>
          <a:ext cx="7021102" cy="755189"/>
        </a:xfrm>
        <a:prstGeom prst="roundRect">
          <a:avLst/>
        </a:prstGeom>
        <a:solidFill>
          <a:srgbClr val="FFFBE7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baseline="0" dirty="0" smtClean="0">
              <a:solidFill>
                <a:srgbClr val="000090"/>
              </a:solidFill>
              <a:latin typeface="Arial"/>
              <a:cs typeface="Arial"/>
            </a:rPr>
            <a:t>5. Matching of the ring to the straight section </a:t>
          </a:r>
          <a:endParaRPr lang="en-US" sz="2400" b="0" i="0" kern="1200" baseline="0" dirty="0">
            <a:solidFill>
              <a:srgbClr val="000090"/>
            </a:solidFill>
            <a:latin typeface="Arial"/>
            <a:cs typeface="Arial"/>
          </a:endParaRPr>
        </a:p>
      </dsp:txBody>
      <dsp:txXfrm>
        <a:off x="1788781" y="3735321"/>
        <a:ext cx="6947372" cy="681459"/>
      </dsp:txXfrm>
    </dsp:sp>
    <dsp:sp modelId="{938E70D0-F8BF-2949-B92C-8B40325F2812}">
      <dsp:nvSpPr>
        <dsp:cNvPr id="0" name=""/>
        <dsp:cNvSpPr/>
      </dsp:nvSpPr>
      <dsp:spPr>
        <a:xfrm>
          <a:off x="1055644" y="1984664"/>
          <a:ext cx="6441824" cy="755189"/>
        </a:xfrm>
        <a:prstGeom prst="roundRect">
          <a:avLst/>
        </a:prstGeom>
        <a:solidFill>
          <a:srgbClr val="FFFBE7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baseline="0" dirty="0" smtClean="0">
              <a:solidFill>
                <a:srgbClr val="000090"/>
              </a:solidFill>
              <a:latin typeface="Arial"/>
              <a:cs typeface="Arial"/>
            </a:rPr>
            <a:t>3. FFAG straight section solution P. Meads</a:t>
          </a:r>
          <a:endParaRPr lang="en-US" sz="2400" b="0" i="0" kern="1200" baseline="0" dirty="0">
            <a:solidFill>
              <a:srgbClr val="000090"/>
            </a:solidFill>
            <a:latin typeface="Arial"/>
            <a:cs typeface="Arial"/>
          </a:endParaRPr>
        </a:p>
      </dsp:txBody>
      <dsp:txXfrm>
        <a:off x="1092509" y="2021529"/>
        <a:ext cx="6368094" cy="681459"/>
      </dsp:txXfrm>
    </dsp:sp>
    <dsp:sp modelId="{38857D40-7BEB-2544-9577-4A7407181E1E}">
      <dsp:nvSpPr>
        <dsp:cNvPr id="0" name=""/>
        <dsp:cNvSpPr/>
      </dsp:nvSpPr>
      <dsp:spPr>
        <a:xfrm>
          <a:off x="2091860" y="4618430"/>
          <a:ext cx="2440989" cy="755189"/>
        </a:xfrm>
        <a:prstGeom prst="roundRect">
          <a:avLst/>
        </a:prstGeom>
        <a:solidFill>
          <a:srgbClr val="FFFBE7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000090"/>
              </a:solidFill>
              <a:latin typeface="Arial"/>
              <a:cs typeface="Arial"/>
            </a:rPr>
            <a:t>6. Acceleration</a:t>
          </a:r>
          <a:endParaRPr lang="en-US" sz="2400" kern="1200" dirty="0">
            <a:solidFill>
              <a:srgbClr val="000090"/>
            </a:solidFill>
            <a:latin typeface="Arial"/>
            <a:cs typeface="Arial"/>
          </a:endParaRPr>
        </a:p>
      </dsp:txBody>
      <dsp:txXfrm>
        <a:off x="2128725" y="4655295"/>
        <a:ext cx="2367259" cy="6814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Relationship Id="rId2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4" Type="http://schemas.openxmlformats.org/officeDocument/2006/relationships/image" Target="../media/image13.emf"/><Relationship Id="rId5" Type="http://schemas.openxmlformats.org/officeDocument/2006/relationships/image" Target="../media/image14.emf"/><Relationship Id="rId6" Type="http://schemas.openxmlformats.org/officeDocument/2006/relationships/image" Target="../media/image15.emf"/><Relationship Id="rId1" Type="http://schemas.openxmlformats.org/officeDocument/2006/relationships/image" Target="../media/image10.emf"/><Relationship Id="rId2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Relationship Id="rId2" Type="http://schemas.openxmlformats.org/officeDocument/2006/relationships/image" Target="../media/image19.emf"/><Relationship Id="rId3" Type="http://schemas.openxmlformats.org/officeDocument/2006/relationships/image" Target="../media/image2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Relationship Id="rId2" Type="http://schemas.openxmlformats.org/officeDocument/2006/relationships/image" Target="../media/image4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484938" y="8897938"/>
            <a:ext cx="406400" cy="273050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  <a:effectLst/>
        </p:spPr>
        <p:txBody>
          <a:bodyPr wrap="none" lIns="124294" tIns="60512" rIns="124294" bIns="60512" anchor="ctr">
            <a:prstTxWarp prst="textNoShape">
              <a:avLst/>
            </a:prstTxWarp>
            <a:spAutoFit/>
          </a:bodyPr>
          <a:lstStyle/>
          <a:p>
            <a:pPr algn="r" defTabSz="1252538">
              <a:defRPr/>
            </a:pPr>
            <a:fld id="{F52684F0-7240-E147-9F2D-558B46F77855}" type="slidenum">
              <a:rPr lang="en-US" sz="1000">
                <a:latin typeface="Arial Unicode MS" pitchFamily="-106" charset="0"/>
              </a:rPr>
              <a:pPr algn="r" defTabSz="1252538">
                <a:defRPr/>
              </a:pPr>
              <a:t>‹#›</a:t>
            </a:fld>
            <a:endParaRPr lang="en-US" sz="1000" dirty="0">
              <a:latin typeface="Arial Unicode MS" pitchFamily="-10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034632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513" y="4410075"/>
            <a:ext cx="5083175" cy="4176713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  <a:effectLst/>
        </p:spPr>
        <p:txBody>
          <a:bodyPr vert="horz" wrap="square" lIns="124294" tIns="60512" rIns="124294" bIns="605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notes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4339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5700" y="701675"/>
            <a:ext cx="4627563" cy="3470275"/>
          </a:xfrm>
          <a:prstGeom prst="rect">
            <a:avLst/>
          </a:prstGeom>
          <a:noFill/>
          <a:ln w="12699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334125" y="8816975"/>
            <a:ext cx="557213" cy="436563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  <a:effectLst/>
        </p:spPr>
        <p:txBody>
          <a:bodyPr wrap="none" lIns="124294" tIns="60512" rIns="124294" bIns="60512" anchor="ctr">
            <a:prstTxWarp prst="textNoShape">
              <a:avLst/>
            </a:prstTxWarp>
            <a:spAutoFit/>
          </a:bodyPr>
          <a:lstStyle/>
          <a:p>
            <a:pPr algn="r" defTabSz="1252538">
              <a:defRPr/>
            </a:pPr>
            <a:fld id="{DA9E6699-9D6E-0142-85EB-6B42163C7ECA}" type="slidenum">
              <a:rPr lang="en-US" sz="2000">
                <a:latin typeface="Arial Unicode MS" pitchFamily="-106" charset="0"/>
              </a:rPr>
              <a:pPr algn="r" defTabSz="1252538">
                <a:defRPr/>
              </a:pPr>
              <a:t>‹#›</a:t>
            </a:fld>
            <a:endParaRPr lang="en-US" sz="2000" dirty="0">
              <a:latin typeface="Arial Unicode MS" pitchFamily="-10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17972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 Unicode MS" charset="0"/>
        <a:ea typeface="ＭＳ Ｐゴシック" charset="-128"/>
        <a:cs typeface="ＭＳ Ｐゴシック" charset="-128"/>
      </a:defRPr>
    </a:lvl1pPr>
    <a:lvl2pPr marL="608013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 Unicode MS" charset="0"/>
        <a:ea typeface="ＭＳ Ｐゴシック" charset="-128"/>
        <a:cs typeface="+mn-cs"/>
      </a:defRPr>
    </a:lvl2pPr>
    <a:lvl3pPr marL="1216025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 Unicode MS" charset="0"/>
        <a:ea typeface="ＭＳ Ｐゴシック" charset="-128"/>
        <a:cs typeface="+mn-cs"/>
      </a:defRPr>
    </a:lvl3pPr>
    <a:lvl4pPr marL="1824038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 Unicode MS" charset="0"/>
        <a:ea typeface="ＭＳ Ｐゴシック" charset="-128"/>
        <a:cs typeface="+mn-cs"/>
      </a:defRPr>
    </a:lvl4pPr>
    <a:lvl5pPr marL="2432050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 Unicode MS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 dirty="0">
              <a:latin typeface="Arial Unicode MS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 dirty="0">
              <a:latin typeface="Arial Unicode MS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29380" y="8767939"/>
            <a:ext cx="3004820" cy="515761"/>
          </a:xfrm>
          <a:prstGeom prst="rect">
            <a:avLst/>
          </a:prstGeom>
          <a:noFill/>
        </p:spPr>
        <p:txBody>
          <a:bodyPr/>
          <a:lstStyle/>
          <a:p>
            <a:fld id="{3F70BEE2-D092-6941-86D5-243BAED46DBF}" type="slidenum">
              <a:rPr lang="en-US">
                <a:latin typeface="Times New Roman" pitchFamily="1" charset="0"/>
              </a:rPr>
              <a:pPr/>
              <a:t>8</a:t>
            </a:fld>
            <a:endParaRPr lang="en-US">
              <a:latin typeface="Times New Roman" pitchFamily="1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Times New Roman" pitchFamily="1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331200" y="6540500"/>
            <a:ext cx="812800" cy="3175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90"/>
                </a:solidFill>
                <a:latin typeface="Tahoma" pitchFamily="-106" charset="0"/>
              </a:defRPr>
            </a:lvl1pPr>
          </a:lstStyle>
          <a:p>
            <a:pPr>
              <a:defRPr/>
            </a:pPr>
            <a:fld id="{CEBE044F-993F-CE47-9C43-8C733664C96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434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434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9700" y="1143000"/>
            <a:ext cx="4338638" cy="5291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0738" y="1143000"/>
            <a:ext cx="4338637" cy="5291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buNone/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3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Font typeface="Wingdings" charset="2"/>
              <a:buChar char="u"/>
              <a:defRPr sz="1400" baseline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754063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Title of Slide</a:t>
            </a:r>
          </a:p>
        </p:txBody>
      </p:sp>
      <p:sp>
        <p:nvSpPr>
          <p:cNvPr id="1027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9700" y="1143000"/>
            <a:ext cx="8829675" cy="529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0" y="6581775"/>
            <a:ext cx="2914316" cy="276999"/>
          </a:xfrm>
          <a:prstGeom prst="rect">
            <a:avLst/>
          </a:prstGeom>
          <a:noFill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rgbClr val="000090"/>
                </a:solidFill>
                <a:latin typeface="Comic Sans MS"/>
              </a:rPr>
              <a:t>Dejan Trbojevic,</a:t>
            </a:r>
            <a:r>
              <a:rPr lang="en-US" sz="1200" dirty="0" smtClean="0">
                <a:solidFill>
                  <a:srgbClr val="000090"/>
                </a:solidFill>
                <a:latin typeface="Comic Sans MS"/>
              </a:rPr>
              <a:t> November </a:t>
            </a:r>
            <a:r>
              <a:rPr lang="en-US" sz="1200" dirty="0" smtClean="0">
                <a:solidFill>
                  <a:srgbClr val="000090"/>
                </a:solidFill>
                <a:latin typeface="Comic Sans MS"/>
              </a:rPr>
              <a:t>14, </a:t>
            </a:r>
            <a:r>
              <a:rPr lang="en-US" sz="1200" dirty="0" smtClean="0">
                <a:solidFill>
                  <a:srgbClr val="000090"/>
                </a:solidFill>
                <a:latin typeface="Comic Sans MS"/>
              </a:rPr>
              <a:t>2012</a:t>
            </a:r>
            <a:endParaRPr lang="en-US" sz="1200" dirty="0">
              <a:solidFill>
                <a:srgbClr val="000090"/>
              </a:solidFill>
              <a:latin typeface="Comic Sans MS"/>
            </a:endParaRPr>
          </a:p>
        </p:txBody>
      </p:sp>
      <p:pic>
        <p:nvPicPr>
          <p:cNvPr id="1032" name="Picture 10" descr="C:\Documents and Settings\davino.DAVINO\My Documents\Loghi\BNL.jp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285182" y="6448426"/>
            <a:ext cx="1256634" cy="409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 userDrawn="1"/>
        </p:nvSpPr>
        <p:spPr>
          <a:xfrm>
            <a:off x="3168317" y="6581775"/>
            <a:ext cx="3408946" cy="276999"/>
          </a:xfrm>
          <a:prstGeom prst="rect">
            <a:avLst/>
          </a:prstGeom>
          <a:noFill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200" dirty="0" smtClean="0">
                <a:solidFill>
                  <a:srgbClr val="000090"/>
                </a:solidFill>
                <a:latin typeface="Comic Sans MS"/>
              </a:rPr>
              <a:t>FFAG12 workshop – Osaka</a:t>
            </a:r>
            <a:r>
              <a:rPr lang="en-US" sz="1200" baseline="0" dirty="0" smtClean="0">
                <a:solidFill>
                  <a:srgbClr val="000090"/>
                </a:solidFill>
                <a:latin typeface="Comic Sans MS"/>
              </a:rPr>
              <a:t> University</a:t>
            </a:r>
            <a:endParaRPr lang="en-US" sz="1200" dirty="0">
              <a:solidFill>
                <a:srgbClr val="000090"/>
              </a:solidFill>
              <a:latin typeface="Comic Sans MS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8328526" y="6590632"/>
            <a:ext cx="815474" cy="276999"/>
          </a:xfrm>
          <a:prstGeom prst="rect">
            <a:avLst/>
          </a:prstGeom>
          <a:noFill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r">
              <a:defRPr/>
            </a:pPr>
            <a:r>
              <a:rPr lang="en-US" sz="1200" dirty="0" smtClean="0">
                <a:solidFill>
                  <a:srgbClr val="000090"/>
                </a:solidFill>
              </a:rPr>
              <a:t>       </a:t>
            </a:r>
            <a:fld id="{CEBE044F-993F-CE47-9C43-8C733664C96A}" type="slidenum">
              <a:rPr lang="en-US" sz="1200" smtClean="0">
                <a:solidFill>
                  <a:srgbClr val="000090"/>
                </a:solidFill>
              </a:rPr>
              <a:pPr algn="r">
                <a:defRPr/>
              </a:pPr>
              <a:t>‹#›</a:t>
            </a:fld>
            <a:endParaRPr lang="en-US" sz="1200" dirty="0">
              <a:solidFill>
                <a:srgbClr val="00009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9" r:id="rId1"/>
    <p:sldLayoutId id="2147484090" r:id="rId2"/>
    <p:sldLayoutId id="2147484091" r:id="rId3"/>
    <p:sldLayoutId id="2147484092" r:id="rId4"/>
    <p:sldLayoutId id="2147484093" r:id="rId5"/>
    <p:sldLayoutId id="2147484094" r:id="rId6"/>
    <p:sldLayoutId id="2147484095" r:id="rId7"/>
    <p:sldLayoutId id="2147484096" r:id="rId8"/>
    <p:sldLayoutId id="2147484097" r:id="rId9"/>
    <p:sldLayoutId id="2147484098" r:id="rId10"/>
    <p:sldLayoutId id="2147484099" r:id="rId11"/>
  </p:sldLayoutIdLst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 i="0">
          <a:solidFill>
            <a:srgbClr val="00279F"/>
          </a:solidFill>
          <a:latin typeface="Comic Sans MS"/>
          <a:ea typeface="ＭＳ Ｐゴシック" charset="-128"/>
          <a:cs typeface="ＭＳ Ｐゴシック" charset="-128"/>
        </a:defRPr>
      </a:lvl1pPr>
      <a:lvl2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>
          <a:solidFill>
            <a:srgbClr val="00279F"/>
          </a:solidFill>
          <a:latin typeface="Tahoma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>
          <a:solidFill>
            <a:srgbClr val="00279F"/>
          </a:solidFill>
          <a:latin typeface="Tahoma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>
          <a:solidFill>
            <a:srgbClr val="00279F"/>
          </a:solidFill>
          <a:latin typeface="Tahoma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>
          <a:solidFill>
            <a:srgbClr val="00279F"/>
          </a:solidFill>
          <a:latin typeface="Tahoma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Tahoma" charset="0"/>
        </a:defRPr>
      </a:lvl6pPr>
      <a:lvl7pPr marL="9144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Tahoma" charset="0"/>
        </a:defRPr>
      </a:lvl7pPr>
      <a:lvl8pPr marL="13716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Tahoma" charset="0"/>
        </a:defRPr>
      </a:lvl8pPr>
      <a:lvl9pPr marL="18288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Tahoma" charset="0"/>
        </a:defRPr>
      </a:lvl9pPr>
    </p:titleStyle>
    <p:bodyStyle>
      <a:lvl1pPr marL="342900" indent="-342900" algn="l" rtl="0" eaLnBrk="0" fontAlgn="base" hangingPunct="0">
        <a:lnSpc>
          <a:spcPct val="105000"/>
        </a:lnSpc>
        <a:spcBef>
          <a:spcPct val="45000"/>
        </a:spcBef>
        <a:spcAft>
          <a:spcPct val="30000"/>
        </a:spcAft>
        <a:buSzPct val="100000"/>
        <a:buFont typeface="Wingdings" pitchFamily="-106" charset="2"/>
        <a:buChar char="•"/>
        <a:defRPr lang="en-US" sz="2400" dirty="0">
          <a:solidFill>
            <a:srgbClr val="000099"/>
          </a:solidFill>
          <a:latin typeface="Comic Sans MS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45000"/>
        </a:spcBef>
        <a:spcAft>
          <a:spcPct val="30000"/>
        </a:spcAft>
        <a:buBlip>
          <a:blip r:embed="rId14"/>
        </a:buBlip>
        <a:defRPr sz="24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lnSpc>
          <a:spcPct val="80000"/>
        </a:lnSpc>
        <a:spcBef>
          <a:spcPct val="45000"/>
        </a:spcBef>
        <a:spcAft>
          <a:spcPct val="30000"/>
        </a:spcAft>
        <a:buSzPct val="100000"/>
        <a:buFont typeface="Wingdings" pitchFamily="-106" charset="2"/>
        <a:buChar char="•"/>
        <a:defRPr lang="en-US" sz="28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400">
          <a:solidFill>
            <a:schemeClr val="tx1"/>
          </a:solidFill>
          <a:latin typeface="Times New Roman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400">
          <a:solidFill>
            <a:schemeClr val="tx1"/>
          </a:solidFill>
          <a:latin typeface="Times New Roman" charset="0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400">
          <a:solidFill>
            <a:schemeClr val="tx1"/>
          </a:solidFill>
          <a:latin typeface="Times New Roman" charset="0"/>
          <a:ea typeface="ＭＳ Ｐゴシック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400">
          <a:solidFill>
            <a:schemeClr val="tx1"/>
          </a:solidFill>
          <a:latin typeface="Times New Roman" charset="0"/>
          <a:ea typeface="ＭＳ Ｐゴシック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400">
          <a:solidFill>
            <a:schemeClr val="tx1"/>
          </a:solidFill>
          <a:latin typeface="Times New Roman" charset="0"/>
          <a:ea typeface="ＭＳ Ｐゴシック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400">
          <a:solidFill>
            <a:schemeClr val="tx1"/>
          </a:solidFill>
          <a:latin typeface="Times New Roman" charset="0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jpeg"/><Relationship Id="rId3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4" Type="http://schemas.openxmlformats.org/officeDocument/2006/relationships/image" Target="../media/image34.jpe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0.png"/><Relationship Id="rId3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4" Type="http://schemas.openxmlformats.org/officeDocument/2006/relationships/image" Target="../media/image42.wmf"/><Relationship Id="rId5" Type="http://schemas.openxmlformats.org/officeDocument/2006/relationships/oleObject" Target="../embeddings/oleObject11.bin"/><Relationship Id="rId6" Type="http://schemas.openxmlformats.org/officeDocument/2006/relationships/oleObject" Target="../embeddings/oleObject12.bin"/><Relationship Id="rId7" Type="http://schemas.openxmlformats.org/officeDocument/2006/relationships/image" Target="../media/image43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3.bin"/><Relationship Id="rId4" Type="http://schemas.openxmlformats.org/officeDocument/2006/relationships/image" Target="../media/image44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4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4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4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.bin"/><Relationship Id="rId4" Type="http://schemas.openxmlformats.org/officeDocument/2006/relationships/image" Target="../media/image3.emf"/><Relationship Id="rId5" Type="http://schemas.openxmlformats.org/officeDocument/2006/relationships/oleObject" Target="../embeddings/Microsoft_Equation2.bin"/><Relationship Id="rId6" Type="http://schemas.openxmlformats.org/officeDocument/2006/relationships/image" Target="../media/image4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0.png"/><Relationship Id="rId3" Type="http://schemas.openxmlformats.org/officeDocument/2006/relationships/image" Target="../media/image5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5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5" Type="http://schemas.openxmlformats.org/officeDocument/2006/relationships/image" Target="../media/image60.png"/><Relationship Id="rId6" Type="http://schemas.openxmlformats.org/officeDocument/2006/relationships/image" Target="../media/image61.png"/><Relationship Id="rId7" Type="http://schemas.openxmlformats.org/officeDocument/2006/relationships/image" Target="../media/image62.png"/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57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3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4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6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7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8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9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0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1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2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3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4.png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5.bin"/><Relationship Id="rId12" Type="http://schemas.openxmlformats.org/officeDocument/2006/relationships/image" Target="../media/image14.emf"/><Relationship Id="rId13" Type="http://schemas.openxmlformats.org/officeDocument/2006/relationships/oleObject" Target="../embeddings/oleObject6.bin"/><Relationship Id="rId14" Type="http://schemas.openxmlformats.org/officeDocument/2006/relationships/image" Target="../media/image15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5.xml"/><Relationship Id="rId3" Type="http://schemas.openxmlformats.org/officeDocument/2006/relationships/oleObject" Target="../embeddings/oleObject1.bin"/><Relationship Id="rId4" Type="http://schemas.openxmlformats.org/officeDocument/2006/relationships/image" Target="../media/image10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11.e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12.emf"/><Relationship Id="rId9" Type="http://schemas.openxmlformats.org/officeDocument/2006/relationships/oleObject" Target="../embeddings/oleObject4.bin"/><Relationship Id="rId10" Type="http://schemas.openxmlformats.org/officeDocument/2006/relationships/image" Target="../media/image13.emf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5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4" Type="http://schemas.openxmlformats.org/officeDocument/2006/relationships/image" Target="../media/image18.emf"/><Relationship Id="rId5" Type="http://schemas.openxmlformats.org/officeDocument/2006/relationships/oleObject" Target="../embeddings/oleObject8.bin"/><Relationship Id="rId6" Type="http://schemas.openxmlformats.org/officeDocument/2006/relationships/image" Target="../media/image19.emf"/><Relationship Id="rId7" Type="http://schemas.openxmlformats.org/officeDocument/2006/relationships/oleObject" Target="../embeddings/oleObject9.bin"/><Relationship Id="rId8" Type="http://schemas.openxmlformats.org/officeDocument/2006/relationships/image" Target="../media/image20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0" y="388620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>
                <a:solidFill>
                  <a:srgbClr val="000099"/>
                </a:solidFill>
              </a:rPr>
              <a:t>Dejan </a:t>
            </a:r>
            <a:r>
              <a:rPr lang="en-US" sz="2400" dirty="0" smtClean="0">
                <a:solidFill>
                  <a:srgbClr val="000099"/>
                </a:solidFill>
              </a:rPr>
              <a:t>Trbojevic</a:t>
            </a:r>
            <a:endParaRPr lang="en-US" sz="2000" b="1" dirty="0">
              <a:solidFill>
                <a:srgbClr val="800080"/>
              </a:solidFill>
              <a:latin typeface="Arial Unicode MS" pitchFamily="-106" charset="0"/>
            </a:endParaRPr>
          </a:p>
        </p:txBody>
      </p:sp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0" y="784225"/>
            <a:ext cx="9144000" cy="285750"/>
          </a:xfrm>
          <a:prstGeom prst="rect">
            <a:avLst/>
          </a:prstGeom>
          <a:solidFill>
            <a:schemeClr val="bg1"/>
          </a:solidFill>
          <a:ln w="12699">
            <a:noFill/>
            <a:miter lim="800000"/>
            <a:headEnd/>
            <a:tailEnd/>
          </a:ln>
        </p:spPr>
        <p:txBody>
          <a:bodyPr wrap="none" lIns="90488" tIns="44450" rIns="90488" bIns="44450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64" name="Text Box 5"/>
          <p:cNvSpPr txBox="1">
            <a:spLocks noChangeArrowheads="1"/>
          </p:cNvSpPr>
          <p:nvPr/>
        </p:nvSpPr>
        <p:spPr bwMode="auto">
          <a:xfrm>
            <a:off x="0" y="981075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solidFill>
                  <a:srgbClr val="000090"/>
                </a:solidFill>
                <a:latin typeface="Arial"/>
                <a:cs typeface="Arial"/>
              </a:rPr>
              <a:t>Non-scaling </a:t>
            </a:r>
            <a:r>
              <a:rPr lang="en-US" sz="3200" dirty="0">
                <a:solidFill>
                  <a:srgbClr val="000090"/>
                </a:solidFill>
                <a:latin typeface="Arial"/>
                <a:cs typeface="Arial"/>
              </a:rPr>
              <a:t>l</a:t>
            </a:r>
            <a:r>
              <a:rPr lang="en-US" sz="3200" dirty="0" smtClean="0">
                <a:solidFill>
                  <a:srgbClr val="000090"/>
                </a:solidFill>
                <a:latin typeface="Arial"/>
                <a:cs typeface="Arial"/>
              </a:rPr>
              <a:t>inear FFAG </a:t>
            </a:r>
          </a:p>
          <a:p>
            <a:pPr algn="ctr">
              <a:spcBef>
                <a:spcPct val="50000"/>
              </a:spcBef>
            </a:pPr>
            <a:r>
              <a:rPr lang="en-US" sz="3200" dirty="0" smtClean="0">
                <a:solidFill>
                  <a:srgbClr val="000090"/>
                </a:solidFill>
                <a:latin typeface="Arial"/>
                <a:cs typeface="Arial"/>
              </a:rPr>
              <a:t>proton racetrack accelerator</a:t>
            </a:r>
            <a:endParaRPr lang="en-US" sz="3200" b="1" dirty="0">
              <a:solidFill>
                <a:srgbClr val="000090"/>
              </a:solidFill>
              <a:latin typeface="Arial"/>
              <a:ea typeface="Arial" pitchFamily="-106" charset="0"/>
              <a:cs typeface="Arial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CEBE044F-993F-CE47-9C43-8C733664C96A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90285"/>
            <a:ext cx="9144000" cy="399143"/>
          </a:xfrm>
        </p:spPr>
        <p:txBody>
          <a:bodyPr/>
          <a:lstStyle/>
          <a:p>
            <a:r>
              <a:rPr lang="en-US" sz="2400" dirty="0" smtClean="0">
                <a:latin typeface="Arial"/>
                <a:cs typeface="Arial"/>
              </a:rPr>
              <a:t>Optimizing H function – Normalized dispersion</a:t>
            </a:r>
            <a:endParaRPr lang="en-US" sz="2400" dirty="0">
              <a:latin typeface="Arial"/>
              <a:cs typeface="Arial"/>
            </a:endParaRPr>
          </a:p>
        </p:txBody>
      </p:sp>
      <p:pic>
        <p:nvPicPr>
          <p:cNvPr id="3" name="Picture 2" descr="C:\Documents and Settings\dejan.C-AD\My Documents\PhysRev\SUMMARY_FFAG\CentralEnergyNormDis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15894" y="1070385"/>
            <a:ext cx="5628105" cy="5377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0" y="2285833"/>
            <a:ext cx="362284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2000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pitchFamily="-106" charset="0"/>
              </a:rPr>
              <a:t>Minimization </a:t>
            </a:r>
            <a:r>
              <a:rPr lang="en-US" sz="2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pitchFamily="-106" charset="0"/>
              </a:rPr>
              <a:t>of the </a:t>
            </a:r>
            <a:r>
              <a:rPr lang="en-US" sz="2000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pitchFamily="-106" charset="0"/>
              </a:rPr>
              <a:t>H </a:t>
            </a:r>
            <a:r>
              <a:rPr lang="en-US" sz="2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pitchFamily="-106" charset="0"/>
              </a:rPr>
              <a:t>function applied </a:t>
            </a:r>
            <a:r>
              <a:rPr lang="en-US" sz="2000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pitchFamily="-106" charset="0"/>
              </a:rPr>
              <a:t>for </a:t>
            </a:r>
            <a:r>
              <a:rPr lang="en-US" sz="2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pitchFamily="-106" charset="0"/>
              </a:rPr>
              <a:t>the FFAG </a:t>
            </a:r>
            <a:r>
              <a:rPr lang="en-US" sz="2000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pitchFamily="-106" charset="0"/>
              </a:rPr>
              <a:t>design</a:t>
            </a:r>
          </a:p>
        </p:txBody>
      </p:sp>
      <p:pic>
        <p:nvPicPr>
          <p:cNvPr id="5" name="Picture 4" descr="Screen shot 2012-03-03 at 5.57.40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23" y="3262964"/>
            <a:ext cx="3481942" cy="237851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1323474" y="0"/>
            <a:ext cx="775368" cy="267368"/>
          </a:xfrm>
          <a:prstGeom prst="rect">
            <a:avLst/>
          </a:prstGeom>
          <a:solidFill>
            <a:srgbClr val="CCFFCC">
              <a:alpha val="40000"/>
            </a:srgbClr>
          </a:solidFill>
          <a:ln w="254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rot="5400000" flipH="1" flipV="1">
            <a:off x="4370917" y="2973917"/>
            <a:ext cx="4656667" cy="698500"/>
          </a:xfrm>
          <a:prstGeom prst="straightConnector1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7090833" y="867833"/>
            <a:ext cx="6541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FODO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albachField-D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95" y="469447"/>
            <a:ext cx="9144000" cy="5939425"/>
          </a:xfrm>
          <a:prstGeom prst="rect">
            <a:avLst/>
          </a:prstGeom>
        </p:spPr>
      </p:pic>
      <p:pic>
        <p:nvPicPr>
          <p:cNvPr id="5" name="Picture 4" descr="MAGNETIZATION-DIRECTION-HALBACH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450" y="910566"/>
            <a:ext cx="2747581" cy="25352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Arial"/>
                <a:cs typeface="Arial"/>
              </a:rPr>
              <a:t>Permanent magnets – Halbach structure</a:t>
            </a:r>
            <a:endParaRPr lang="en-US" sz="2800" dirty="0">
              <a:latin typeface="Arial"/>
              <a:cs typeface="Arial"/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 flipV="1">
            <a:off x="1370642" y="3364302"/>
            <a:ext cx="2540000" cy="958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>
            <a:off x="1533500" y="1537638"/>
            <a:ext cx="1782877" cy="19909"/>
          </a:xfrm>
          <a:prstGeom prst="line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 flipV="1">
            <a:off x="1442528" y="2755660"/>
            <a:ext cx="1897812" cy="479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1335310" y="930566"/>
            <a:ext cx="2575332" cy="875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Arial"/>
                <a:cs typeface="Arial"/>
              </a:rPr>
              <a:t>Permanent magnet materials</a:t>
            </a:r>
            <a:endParaRPr lang="en-US" sz="2800" dirty="0">
              <a:latin typeface="Arial"/>
              <a:cs typeface="Arial"/>
            </a:endParaRPr>
          </a:p>
        </p:txBody>
      </p:sp>
      <p:pic>
        <p:nvPicPr>
          <p:cNvPr id="6" name="Picture 5" descr="Screen shot 2011-08-31 at 4.06.42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25764"/>
            <a:ext cx="9144000" cy="467007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64008" y="4010526"/>
            <a:ext cx="8983579" cy="708527"/>
          </a:xfrm>
          <a:prstGeom prst="rect">
            <a:avLst/>
          </a:prstGeom>
          <a:solidFill>
            <a:srgbClr val="3366FF">
              <a:alpha val="8000"/>
            </a:srgbClr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881389"/>
            <a:ext cx="5371353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r>
              <a:rPr lang="en-US" sz="2400" dirty="0" smtClean="0">
                <a:solidFill>
                  <a:srgbClr val="000090"/>
                </a:solidFill>
              </a:rPr>
              <a:t>Nd-Fe-B Type Rare Earth Magnets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567766"/>
            <a:ext cx="661147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Electron Energy Corporation - courtesy of : </a:t>
            </a:r>
            <a:r>
              <a:rPr lang="en-US" dirty="0" smtClean="0"/>
              <a:t>Jinfang Liu and Peter Dent</a:t>
            </a:r>
          </a:p>
          <a:p>
            <a:r>
              <a:rPr lang="en-US" dirty="0" smtClean="0"/>
              <a:t>924 Links Ave. Landisville PA 17538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b="1" dirty="0" smtClean="0"/>
              <a:t> </a:t>
            </a:r>
            <a:endParaRPr lang="en-US" dirty="0" smtClean="0"/>
          </a:p>
          <a:p>
            <a:endParaRPr lang="en-US" dirty="0" smtClean="0"/>
          </a:p>
        </p:txBody>
      </p:sp>
      <p:cxnSp>
        <p:nvCxnSpPr>
          <p:cNvPr id="11" name="Straight Arrow Connector 10"/>
          <p:cNvCxnSpPr/>
          <p:nvPr/>
        </p:nvCxnSpPr>
        <p:spPr bwMode="auto">
          <a:xfrm rot="10800000" flipV="1">
            <a:off x="2820737" y="1016000"/>
            <a:ext cx="3970421" cy="3088105"/>
          </a:xfrm>
          <a:prstGeom prst="straightConnector1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6804526" y="788736"/>
            <a:ext cx="19543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B</a:t>
            </a:r>
            <a:r>
              <a:rPr lang="en-US" sz="2800" baseline="-25000" dirty="0" smtClean="0">
                <a:solidFill>
                  <a:srgbClr val="FF0000"/>
                </a:solidFill>
              </a:rPr>
              <a:t>r </a:t>
            </a:r>
            <a:r>
              <a:rPr lang="en-US" sz="2800" dirty="0" smtClean="0">
                <a:solidFill>
                  <a:srgbClr val="FF0000"/>
                </a:solidFill>
              </a:rPr>
              <a:t>= 1.35 T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Arial"/>
                <a:cs typeface="Arial"/>
              </a:rPr>
              <a:t>Permanent magnet material</a:t>
            </a:r>
            <a:endParaRPr lang="en-US" sz="2800" dirty="0">
              <a:latin typeface="Arial"/>
              <a:cs typeface="Arial"/>
            </a:endParaRPr>
          </a:p>
        </p:txBody>
      </p:sp>
      <p:pic>
        <p:nvPicPr>
          <p:cNvPr id="3" name="Picture 2" descr="MCE-B-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383" y="718257"/>
            <a:ext cx="8407400" cy="579958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350000" y="1627909"/>
            <a:ext cx="12084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N4561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6269182" y="1431636"/>
            <a:ext cx="1350818" cy="865909"/>
          </a:xfrm>
          <a:prstGeom prst="ellipse">
            <a:avLst/>
          </a:prstGeom>
          <a:noFill/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 rot="10800000" flipV="1">
            <a:off x="7192818" y="946726"/>
            <a:ext cx="981364" cy="496455"/>
          </a:xfrm>
          <a:prstGeom prst="straightConnector1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 rot="10800000" flipV="1">
            <a:off x="4941455" y="3221181"/>
            <a:ext cx="3429000" cy="11545"/>
          </a:xfrm>
          <a:prstGeom prst="line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7751457" y="2660316"/>
            <a:ext cx="1210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1.35 T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Arial"/>
                <a:cs typeface="Arial"/>
              </a:rPr>
              <a:t>Halbach permanent magnets</a:t>
            </a:r>
            <a:endParaRPr lang="en-US" sz="2800" dirty="0">
              <a:latin typeface="Arial"/>
              <a:cs typeface="Arial"/>
            </a:endParaRPr>
          </a:p>
        </p:txBody>
      </p:sp>
      <p:pic>
        <p:nvPicPr>
          <p:cNvPr id="3" name="Picture 2" descr="HallbachQualityFiel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363" y="765546"/>
            <a:ext cx="7585364" cy="2582636"/>
          </a:xfrm>
          <a:prstGeom prst="rect">
            <a:avLst/>
          </a:prstGeom>
        </p:spPr>
      </p:pic>
      <p:pic>
        <p:nvPicPr>
          <p:cNvPr id="7" name="Picture 6" descr="24-pole-Halbach-magnet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750" y="3271707"/>
            <a:ext cx="3478068" cy="3018256"/>
          </a:xfrm>
          <a:prstGeom prst="rect">
            <a:avLst/>
          </a:prstGeom>
        </p:spPr>
      </p:pic>
      <p:pic>
        <p:nvPicPr>
          <p:cNvPr id="8" name="Picture 7" descr="OneHalbachSegmen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1089" y="3637973"/>
            <a:ext cx="4217555" cy="25542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20" name="Picture 7" descr="OneHalbachSegment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48300" y="647095"/>
            <a:ext cx="3517900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18" name="Title 5"/>
          <p:cNvSpPr>
            <a:spLocks noGrp="1"/>
          </p:cNvSpPr>
          <p:nvPr>
            <p:ph type="title"/>
          </p:nvPr>
        </p:nvSpPr>
        <p:spPr>
          <a:xfrm>
            <a:off x="0" y="196161"/>
            <a:ext cx="9144000" cy="466794"/>
          </a:xfrm>
        </p:spPr>
        <p:txBody>
          <a:bodyPr wrap="square" anchorCtr="1">
            <a:spAutoFit/>
          </a:bodyPr>
          <a:lstStyle/>
          <a:p>
            <a:r>
              <a:rPr lang="en-US" sz="2800" dirty="0" smtClean="0">
                <a:solidFill>
                  <a:srgbClr val="000099"/>
                </a:solidFill>
                <a:latin typeface="Arial"/>
                <a:ea typeface="Times New Roman" charset="0"/>
                <a:cs typeface="Arial"/>
              </a:rPr>
              <a:t>Halbach magnet–from his original publication</a:t>
            </a:r>
            <a:endParaRPr lang="en-US" sz="2800" dirty="0" smtClean="0">
              <a:latin typeface="Arial"/>
              <a:cs typeface="Arial"/>
            </a:endParaRPr>
          </a:p>
        </p:txBody>
      </p:sp>
      <p:sp>
        <p:nvSpPr>
          <p:cNvPr id="86019" name="Slide Number Placeholder 6"/>
          <p:cNvSpPr txBox="1">
            <a:spLocks/>
          </p:cNvSpPr>
          <p:nvPr/>
        </p:nvSpPr>
        <p:spPr bwMode="auto">
          <a:xfrm>
            <a:off x="8331200" y="6591300"/>
            <a:ext cx="8128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r"/>
            <a:fld id="{E91CE630-E64A-F647-BF04-84E9E67596BB}" type="slidenum">
              <a:rPr lang="en-US" sz="1200">
                <a:solidFill>
                  <a:srgbClr val="0000CC"/>
                </a:solidFill>
              </a:rPr>
              <a:pPr algn="r"/>
              <a:t>15</a:t>
            </a:fld>
            <a:endParaRPr lang="en-US" sz="1200">
              <a:solidFill>
                <a:srgbClr val="0000CC"/>
              </a:solidFill>
            </a:endParaRPr>
          </a:p>
        </p:txBody>
      </p:sp>
      <p:pic>
        <p:nvPicPr>
          <p:cNvPr id="86021" name="Picture 8" descr="16PieceHalbachQuad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8" y="719138"/>
            <a:ext cx="3705225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6022" name="Straight Connector 11"/>
          <p:cNvCxnSpPr>
            <a:cxnSpLocks noChangeShapeType="1"/>
          </p:cNvCxnSpPr>
          <p:nvPr/>
        </p:nvCxnSpPr>
        <p:spPr bwMode="auto">
          <a:xfrm rot="16200000" flipH="1">
            <a:off x="-1022350" y="4133850"/>
            <a:ext cx="3175000" cy="6350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86023" name="Straight Connector 14"/>
          <p:cNvCxnSpPr>
            <a:cxnSpLocks noChangeShapeType="1"/>
          </p:cNvCxnSpPr>
          <p:nvPr/>
        </p:nvCxnSpPr>
        <p:spPr bwMode="auto">
          <a:xfrm rot="5400000">
            <a:off x="1797050" y="4006850"/>
            <a:ext cx="3416300" cy="2540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86024" name="Straight Connector 16"/>
          <p:cNvCxnSpPr>
            <a:cxnSpLocks noChangeShapeType="1"/>
          </p:cNvCxnSpPr>
          <p:nvPr/>
        </p:nvCxnSpPr>
        <p:spPr bwMode="auto">
          <a:xfrm rot="5400000">
            <a:off x="704850" y="3638550"/>
            <a:ext cx="2095500" cy="2540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86025" name="Straight Connector 18"/>
          <p:cNvCxnSpPr>
            <a:cxnSpLocks noChangeShapeType="1"/>
          </p:cNvCxnSpPr>
          <p:nvPr/>
        </p:nvCxnSpPr>
        <p:spPr bwMode="auto">
          <a:xfrm rot="16200000" flipH="1">
            <a:off x="1238250" y="3638550"/>
            <a:ext cx="2108200" cy="1270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86026" name="Straight Arrow Connector 20"/>
          <p:cNvCxnSpPr>
            <a:cxnSpLocks noChangeShapeType="1"/>
          </p:cNvCxnSpPr>
          <p:nvPr/>
        </p:nvCxnSpPr>
        <p:spPr bwMode="auto">
          <a:xfrm>
            <a:off x="1739900" y="4699000"/>
            <a:ext cx="546100" cy="1588"/>
          </a:xfrm>
          <a:prstGeom prst="straightConnector1">
            <a:avLst/>
          </a:prstGeom>
          <a:noFill/>
          <a:ln w="12699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86027" name="Straight Arrow Connector 22"/>
          <p:cNvCxnSpPr>
            <a:cxnSpLocks noChangeShapeType="1"/>
          </p:cNvCxnSpPr>
          <p:nvPr/>
        </p:nvCxnSpPr>
        <p:spPr bwMode="auto">
          <a:xfrm>
            <a:off x="584200" y="5537200"/>
            <a:ext cx="2923746" cy="2746"/>
          </a:xfrm>
          <a:prstGeom prst="straightConnector1">
            <a:avLst/>
          </a:prstGeom>
          <a:noFill/>
          <a:ln w="12699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86028" name="TextBox 32"/>
          <p:cNvSpPr txBox="1">
            <a:spLocks noChangeArrowheads="1"/>
          </p:cNvSpPr>
          <p:nvPr/>
        </p:nvSpPr>
        <p:spPr bwMode="auto">
          <a:xfrm>
            <a:off x="4064000" y="4191000"/>
            <a:ext cx="474345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000090"/>
                </a:solidFill>
              </a:rPr>
              <a:t>QLD=8.0 cm</a:t>
            </a:r>
          </a:p>
          <a:p>
            <a:r>
              <a:rPr lang="en-US" sz="2400" dirty="0">
                <a:solidFill>
                  <a:srgbClr val="000090"/>
                </a:solidFill>
              </a:rPr>
              <a:t>BL= 4.8 cm</a:t>
            </a:r>
          </a:p>
          <a:p>
            <a:r>
              <a:rPr lang="en-US" sz="2400" dirty="0">
                <a:solidFill>
                  <a:srgbClr val="000090"/>
                </a:solidFill>
              </a:rPr>
              <a:t>QLF=11 cm</a:t>
            </a:r>
          </a:p>
          <a:p>
            <a:r>
              <a:rPr lang="en-US" sz="2400" dirty="0">
                <a:solidFill>
                  <a:srgbClr val="000090"/>
                </a:solidFill>
              </a:rPr>
              <a:t>GF = </a:t>
            </a:r>
            <a:r>
              <a:rPr lang="en-US" sz="2400" dirty="0" smtClean="0">
                <a:solidFill>
                  <a:srgbClr val="000090"/>
                </a:solidFill>
              </a:rPr>
              <a:t>2.2 </a:t>
            </a:r>
            <a:r>
              <a:rPr lang="en-US" sz="2400" dirty="0">
                <a:solidFill>
                  <a:srgbClr val="000090"/>
                </a:solidFill>
              </a:rPr>
              <a:t>T/0.015 m = </a:t>
            </a:r>
            <a:r>
              <a:rPr lang="en-US" sz="2400" dirty="0" smtClean="0">
                <a:solidFill>
                  <a:srgbClr val="000090"/>
                </a:solidFill>
              </a:rPr>
              <a:t>150.0 </a:t>
            </a:r>
            <a:r>
              <a:rPr lang="en-US" sz="2400" dirty="0">
                <a:solidFill>
                  <a:srgbClr val="000090"/>
                </a:solidFill>
              </a:rPr>
              <a:t>T/m</a:t>
            </a:r>
          </a:p>
          <a:p>
            <a:r>
              <a:rPr lang="en-US" sz="2400" dirty="0">
                <a:solidFill>
                  <a:srgbClr val="000090"/>
                </a:solidFill>
              </a:rPr>
              <a:t>GD= -</a:t>
            </a:r>
            <a:r>
              <a:rPr lang="en-US" sz="2400" dirty="0" smtClean="0">
                <a:solidFill>
                  <a:srgbClr val="000090"/>
                </a:solidFill>
              </a:rPr>
              <a:t>2.2 </a:t>
            </a:r>
            <a:r>
              <a:rPr lang="en-US" sz="2400" dirty="0">
                <a:solidFill>
                  <a:srgbClr val="000090"/>
                </a:solidFill>
              </a:rPr>
              <a:t>T/0.013 m=-</a:t>
            </a:r>
            <a:r>
              <a:rPr lang="en-US" sz="2400" dirty="0" smtClean="0">
                <a:solidFill>
                  <a:srgbClr val="000090"/>
                </a:solidFill>
              </a:rPr>
              <a:t>170.0 </a:t>
            </a:r>
            <a:r>
              <a:rPr lang="en-US" sz="2400" dirty="0">
                <a:solidFill>
                  <a:srgbClr val="000090"/>
                </a:solidFill>
              </a:rPr>
              <a:t>T/m</a:t>
            </a:r>
          </a:p>
        </p:txBody>
      </p:sp>
      <p:sp>
        <p:nvSpPr>
          <p:cNvPr id="86029" name="TextBox 33"/>
          <p:cNvSpPr txBox="1">
            <a:spLocks noChangeArrowheads="1"/>
          </p:cNvSpPr>
          <p:nvPr/>
        </p:nvSpPr>
        <p:spPr bwMode="auto">
          <a:xfrm>
            <a:off x="1673312" y="4356100"/>
            <a:ext cx="724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3.5 </a:t>
            </a:r>
            <a:r>
              <a:rPr lang="en-US" dirty="0"/>
              <a:t>cm</a:t>
            </a:r>
          </a:p>
        </p:txBody>
      </p:sp>
      <p:sp>
        <p:nvSpPr>
          <p:cNvPr id="86030" name="TextBox 34"/>
          <p:cNvSpPr txBox="1">
            <a:spLocks noChangeArrowheads="1"/>
          </p:cNvSpPr>
          <p:nvPr/>
        </p:nvSpPr>
        <p:spPr bwMode="auto">
          <a:xfrm>
            <a:off x="1676400" y="5207000"/>
            <a:ext cx="82277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21.0 </a:t>
            </a:r>
            <a:r>
              <a:rPr lang="en-US" dirty="0"/>
              <a:t>cm</a:t>
            </a:r>
          </a:p>
        </p:txBody>
      </p:sp>
      <p:sp>
        <p:nvSpPr>
          <p:cNvPr id="86031" name="TextBox 35"/>
          <p:cNvSpPr txBox="1">
            <a:spLocks noChangeArrowheads="1"/>
          </p:cNvSpPr>
          <p:nvPr/>
        </p:nvSpPr>
        <p:spPr bwMode="auto">
          <a:xfrm>
            <a:off x="3594100" y="1104900"/>
            <a:ext cx="2590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000090"/>
                </a:solidFill>
              </a:rPr>
              <a:t>B</a:t>
            </a:r>
            <a:r>
              <a:rPr lang="en-US" sz="2400" baseline="-25000" dirty="0">
                <a:solidFill>
                  <a:srgbClr val="000090"/>
                </a:solidFill>
              </a:rPr>
              <a:t>g</a:t>
            </a:r>
            <a:r>
              <a:rPr lang="en-US" sz="2400" dirty="0">
                <a:solidFill>
                  <a:srgbClr val="000090"/>
                </a:solidFill>
              </a:rPr>
              <a:t>= B</a:t>
            </a:r>
            <a:r>
              <a:rPr lang="en-US" sz="2400" baseline="-25000" dirty="0">
                <a:solidFill>
                  <a:srgbClr val="000090"/>
                </a:solidFill>
              </a:rPr>
              <a:t>r</a:t>
            </a:r>
            <a:r>
              <a:rPr lang="en-US" sz="2400" dirty="0">
                <a:solidFill>
                  <a:srgbClr val="000090"/>
                </a:solidFill>
              </a:rPr>
              <a:t> ln(OD/ID)</a:t>
            </a:r>
          </a:p>
        </p:txBody>
      </p:sp>
      <p:sp>
        <p:nvSpPr>
          <p:cNvPr id="86032" name="Rectangle 36"/>
          <p:cNvSpPr>
            <a:spLocks noChangeArrowheads="1"/>
          </p:cNvSpPr>
          <p:nvPr/>
        </p:nvSpPr>
        <p:spPr bwMode="auto">
          <a:xfrm>
            <a:off x="4202113" y="2881313"/>
            <a:ext cx="1698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B</a:t>
            </a:r>
            <a:r>
              <a:rPr lang="en-US" sz="2400" b="1" baseline="-25000">
                <a:solidFill>
                  <a:srgbClr val="FF0000"/>
                </a:solidFill>
              </a:rPr>
              <a:t>r</a:t>
            </a:r>
            <a:r>
              <a:rPr lang="en-US" sz="2400" b="1">
                <a:solidFill>
                  <a:srgbClr val="FF0000"/>
                </a:solidFill>
              </a:rPr>
              <a:t>=1.35 T</a:t>
            </a:r>
            <a:r>
              <a:rPr lang="en-US" b="1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86033" name="Rectangle 37"/>
          <p:cNvSpPr>
            <a:spLocks noChangeArrowheads="1"/>
          </p:cNvSpPr>
          <p:nvPr/>
        </p:nvSpPr>
        <p:spPr bwMode="auto">
          <a:xfrm>
            <a:off x="6530975" y="2817813"/>
            <a:ext cx="2343761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000090"/>
                </a:solidFill>
              </a:rPr>
              <a:t>OD</a:t>
            </a:r>
            <a:r>
              <a:rPr lang="en-US" sz="2400" dirty="0" smtClean="0">
                <a:solidFill>
                  <a:srgbClr val="000090"/>
                </a:solidFill>
              </a:rPr>
              <a:t>=21.0 </a:t>
            </a:r>
            <a:r>
              <a:rPr lang="en-US" sz="2400" dirty="0">
                <a:solidFill>
                  <a:srgbClr val="000090"/>
                </a:solidFill>
              </a:rPr>
              <a:t>cm</a:t>
            </a:r>
          </a:p>
          <a:p>
            <a:r>
              <a:rPr lang="en-US" sz="2400" dirty="0">
                <a:solidFill>
                  <a:srgbClr val="000090"/>
                </a:solidFill>
              </a:rPr>
              <a:t>ID =</a:t>
            </a:r>
            <a:r>
              <a:rPr lang="en-US" sz="2400" dirty="0" smtClean="0">
                <a:solidFill>
                  <a:srgbClr val="000090"/>
                </a:solidFill>
              </a:rPr>
              <a:t>3.5  cm</a:t>
            </a:r>
            <a:endParaRPr lang="en-US" sz="2400" dirty="0">
              <a:solidFill>
                <a:srgbClr val="000090"/>
              </a:solidFill>
            </a:endParaRPr>
          </a:p>
          <a:p>
            <a:r>
              <a:rPr lang="en-US" sz="2400" dirty="0">
                <a:solidFill>
                  <a:srgbClr val="000090"/>
                </a:solidFill>
              </a:rPr>
              <a:t>ln(OD/ID)=</a:t>
            </a:r>
            <a:r>
              <a:rPr lang="en-US" sz="2400" dirty="0" smtClean="0">
                <a:solidFill>
                  <a:srgbClr val="000090"/>
                </a:solidFill>
              </a:rPr>
              <a:t>1.79</a:t>
            </a:r>
          </a:p>
          <a:p>
            <a:endParaRPr lang="en-US" sz="2400" dirty="0">
              <a:solidFill>
                <a:srgbClr val="000090"/>
              </a:solidFill>
            </a:endParaRPr>
          </a:p>
          <a:p>
            <a:r>
              <a:rPr lang="en-US" sz="2400" b="1" dirty="0">
                <a:solidFill>
                  <a:srgbClr val="FF0000"/>
                </a:solidFill>
              </a:rPr>
              <a:t>B</a:t>
            </a:r>
            <a:r>
              <a:rPr lang="en-US" sz="2400" b="1" baseline="-25000" dirty="0">
                <a:solidFill>
                  <a:srgbClr val="FF0000"/>
                </a:solidFill>
              </a:rPr>
              <a:t>g</a:t>
            </a:r>
            <a:r>
              <a:rPr lang="en-US" sz="2400" b="1" dirty="0">
                <a:solidFill>
                  <a:srgbClr val="FF0000"/>
                </a:solidFill>
              </a:rPr>
              <a:t>=2.4 T</a:t>
            </a: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HalbachMagne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536" y="0"/>
            <a:ext cx="8892153" cy="651535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rbitsInCell-Aug30-20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0" y="623984"/>
            <a:ext cx="9144000" cy="5610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/>
                <a:cs typeface="Arial"/>
              </a:rPr>
              <a:t>Initial conditions: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79810" y="919238"/>
            <a:ext cx="25641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α</a:t>
            </a:r>
            <a:r>
              <a:rPr lang="en-US" sz="2400" baseline="-25000" dirty="0" smtClean="0">
                <a:solidFill>
                  <a:srgbClr val="FF0000"/>
                </a:solidFill>
              </a:rPr>
              <a:t>x </a:t>
            </a:r>
            <a:r>
              <a:rPr lang="en-US" sz="2400" dirty="0" smtClean="0">
                <a:solidFill>
                  <a:srgbClr val="FF0000"/>
                </a:solidFill>
              </a:rPr>
              <a:t>= 0,α</a:t>
            </a:r>
            <a:r>
              <a:rPr lang="en-US" sz="2400" baseline="-25000" dirty="0" smtClean="0">
                <a:solidFill>
                  <a:srgbClr val="FF0000"/>
                </a:solidFill>
              </a:rPr>
              <a:t>y </a:t>
            </a:r>
            <a:r>
              <a:rPr lang="en-US" sz="2400" dirty="0" smtClean="0">
                <a:solidFill>
                  <a:srgbClr val="FF0000"/>
                </a:solidFill>
              </a:rPr>
              <a:t>= 0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 D’</a:t>
            </a:r>
            <a:r>
              <a:rPr lang="en-US" sz="2400" baseline="-25000" dirty="0" smtClean="0">
                <a:solidFill>
                  <a:srgbClr val="FF0000"/>
                </a:solidFill>
              </a:rPr>
              <a:t>x</a:t>
            </a:r>
            <a:r>
              <a:rPr lang="en-US" sz="2400" dirty="0" smtClean="0">
                <a:solidFill>
                  <a:srgbClr val="FF0000"/>
                </a:solidFill>
              </a:rPr>
              <a:t>= 0, x</a:t>
            </a:r>
            <a:r>
              <a:rPr lang="en-US" sz="2400" baseline="-25000" dirty="0" smtClean="0">
                <a:solidFill>
                  <a:srgbClr val="FF0000"/>
                </a:solidFill>
              </a:rPr>
              <a:t>off</a:t>
            </a:r>
            <a:r>
              <a:rPr lang="en-US" sz="2400" dirty="0" smtClean="0">
                <a:solidFill>
                  <a:srgbClr val="FF0000"/>
                </a:solidFill>
              </a:rPr>
              <a:t>’= 0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6555619" y="858763"/>
            <a:ext cx="2588381" cy="931332"/>
          </a:xfrm>
          <a:prstGeom prst="rect">
            <a:avLst/>
          </a:prstGeom>
          <a:solidFill>
            <a:srgbClr val="3366FF">
              <a:alpha val="10000"/>
            </a:srgbClr>
          </a:solidFill>
          <a:ln w="12699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cxnSp>
        <p:nvCxnSpPr>
          <p:cNvPr id="10" name="Straight Arrow Connector 9"/>
          <p:cNvCxnSpPr>
            <a:stCxn id="7" idx="2"/>
          </p:cNvCxnSpPr>
          <p:nvPr/>
        </p:nvCxnSpPr>
        <p:spPr bwMode="auto">
          <a:xfrm rot="16200000" flipH="1">
            <a:off x="7734905" y="1905000"/>
            <a:ext cx="374953" cy="145142"/>
          </a:xfrm>
          <a:prstGeom prst="straightConnector1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" name="TextBox 2"/>
          <p:cNvSpPr txBox="1"/>
          <p:nvPr/>
        </p:nvSpPr>
        <p:spPr>
          <a:xfrm>
            <a:off x="24660" y="1417833"/>
            <a:ext cx="1193305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16.3 mm</a:t>
            </a:r>
            <a:endParaRPr lang="en-US" sz="2000" dirty="0">
              <a:solidFill>
                <a:srgbClr val="00009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unesPerMomentu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" y="579415"/>
            <a:ext cx="8229600" cy="5819441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Arial"/>
                <a:cs typeface="Arial"/>
              </a:rPr>
              <a:t>Arc design NS-FFAG: Tunes vs. momentum </a:t>
            </a:r>
            <a:endParaRPr lang="en-US" sz="2800" dirty="0">
              <a:latin typeface="Arial"/>
              <a:cs typeface="Arial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826770" y="2505710"/>
            <a:ext cx="1357630" cy="8890"/>
          </a:xfrm>
          <a:prstGeom prst="line">
            <a:avLst/>
          </a:prstGeom>
          <a:solidFill>
            <a:schemeClr val="accent1"/>
          </a:solidFill>
          <a:ln w="12699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Oval 9"/>
          <p:cNvSpPr/>
          <p:nvPr/>
        </p:nvSpPr>
        <p:spPr bwMode="auto">
          <a:xfrm>
            <a:off x="1670050" y="2400300"/>
            <a:ext cx="222250" cy="209550"/>
          </a:xfrm>
          <a:prstGeom prst="ellipse">
            <a:avLst/>
          </a:prstGeom>
          <a:noFill/>
          <a:ln w="12699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rbitsVsMomentu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360" y="753401"/>
            <a:ext cx="8112941" cy="5637239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Arial"/>
                <a:cs typeface="Arial"/>
              </a:rPr>
              <a:t>Maximum orbit offsets vs. momentum</a:t>
            </a:r>
            <a:endParaRPr lang="en-US" sz="2800" dirty="0"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5"/>
          <p:cNvSpPr>
            <a:spLocks noGrp="1"/>
          </p:cNvSpPr>
          <p:nvPr>
            <p:ph type="title"/>
          </p:nvPr>
        </p:nvSpPr>
        <p:spPr>
          <a:xfrm>
            <a:off x="0" y="237381"/>
            <a:ext cx="9144000" cy="493725"/>
          </a:xfrm>
        </p:spPr>
        <p:txBody>
          <a:bodyPr wrap="square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000" dirty="0" smtClean="0">
                <a:solidFill>
                  <a:srgbClr val="000090"/>
                </a:solidFill>
                <a:latin typeface="Arial"/>
                <a:cs typeface="Arial"/>
              </a:rPr>
              <a:t>Non-scaling </a:t>
            </a:r>
            <a:r>
              <a:rPr lang="en-US" sz="3000" dirty="0" smtClean="0">
                <a:solidFill>
                  <a:srgbClr val="000090"/>
                </a:solidFill>
                <a:latin typeface="Arial"/>
                <a:cs typeface="Arial"/>
              </a:rPr>
              <a:t>linear FFAG racetrack accelerator</a:t>
            </a:r>
            <a:endParaRPr lang="en-US" sz="3000" dirty="0">
              <a:solidFill>
                <a:srgbClr val="000090"/>
              </a:solidFill>
              <a:latin typeface="Arial"/>
              <a:ea typeface="Arial" pitchFamily="-106" charset="0"/>
              <a:cs typeface="Arial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0" y="767753"/>
            <a:ext cx="8970210" cy="5709504"/>
            <a:chOff x="-295057" y="708526"/>
            <a:chExt cx="9033891" cy="5975063"/>
          </a:xfrm>
          <a:solidFill>
            <a:srgbClr val="FAFFE2"/>
          </a:solidFill>
          <a:effectLst/>
        </p:grpSpPr>
        <p:graphicFrame>
          <p:nvGraphicFramePr>
            <p:cNvPr id="10" name="Diagram 9"/>
            <p:cNvGraphicFramePr/>
            <p:nvPr>
              <p:extLst>
                <p:ext uri="{D42A27DB-BD31-4B8C-83A1-F6EECF244321}">
                  <p14:modId xmlns:p14="http://schemas.microsoft.com/office/powerpoint/2010/main" val="3806458675"/>
                </p:ext>
              </p:extLst>
            </p:nvPr>
          </p:nvGraphicFramePr>
          <p:xfrm>
            <a:off x="-295057" y="708526"/>
            <a:ext cx="9033891" cy="5975063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17414" name="TextBox 6"/>
            <p:cNvSpPr txBox="1">
              <a:spLocks noChangeArrowheads="1"/>
            </p:cNvSpPr>
            <p:nvPr/>
          </p:nvSpPr>
          <p:spPr bwMode="auto">
            <a:xfrm>
              <a:off x="3847405" y="1042578"/>
              <a:ext cx="4266797" cy="38651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 type="triangle"/>
            </a:ln>
            <a:effectLst>
              <a:glow>
                <a:srgbClr val="000090"/>
              </a:glow>
            </a:effectLst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1800" dirty="0" smtClean="0">
                  <a:solidFill>
                    <a:srgbClr val="000090"/>
                  </a:solidFill>
                  <a:latin typeface="Tahoma" charset="0"/>
                </a:rPr>
                <a:t>Normalized phase space, dispersion</a:t>
              </a:r>
              <a:endParaRPr lang="en-US" sz="1800" dirty="0">
                <a:solidFill>
                  <a:srgbClr val="000090"/>
                </a:solidFill>
                <a:latin typeface="Tahoma" charset="0"/>
              </a:endParaRPr>
            </a:p>
          </p:txBody>
        </p:sp>
        <p:cxnSp>
          <p:nvCxnSpPr>
            <p:cNvPr id="17420" name="Straight Connector 11"/>
            <p:cNvCxnSpPr>
              <a:cxnSpLocks noChangeShapeType="1"/>
              <a:endCxn id="17414" idx="1"/>
            </p:cNvCxnSpPr>
            <p:nvPr/>
          </p:nvCxnSpPr>
          <p:spPr bwMode="auto">
            <a:xfrm flipV="1">
              <a:off x="1665267" y="1235833"/>
              <a:ext cx="2182137" cy="234538"/>
            </a:xfrm>
            <a:prstGeom prst="line">
              <a:avLst/>
            </a:prstGeom>
            <a:grpFill/>
            <a:ln w="25400">
              <a:noFill/>
              <a:round/>
              <a:headEnd/>
              <a:tailEnd type="triangle"/>
            </a:ln>
          </p:spPr>
        </p:cxnSp>
        <p:cxnSp>
          <p:nvCxnSpPr>
            <p:cNvPr id="17421" name="Straight Connector 14"/>
            <p:cNvCxnSpPr>
              <a:cxnSpLocks noChangeShapeType="1"/>
            </p:cNvCxnSpPr>
            <p:nvPr/>
          </p:nvCxnSpPr>
          <p:spPr bwMode="auto">
            <a:xfrm>
              <a:off x="2660316" y="1109579"/>
              <a:ext cx="2312737" cy="254000"/>
            </a:xfrm>
            <a:prstGeom prst="line">
              <a:avLst/>
            </a:prstGeom>
            <a:grpFill/>
            <a:ln w="25400">
              <a:noFill/>
              <a:round/>
              <a:headEnd/>
              <a:tailEnd type="triangle"/>
            </a:ln>
          </p:spPr>
        </p:cxnSp>
      </p:grpSp>
      <p:cxnSp>
        <p:nvCxnSpPr>
          <p:cNvPr id="78" name="Straight Arrow Connector 77"/>
          <p:cNvCxnSpPr/>
          <p:nvPr/>
        </p:nvCxnSpPr>
        <p:spPr bwMode="auto">
          <a:xfrm flipV="1">
            <a:off x="2842771" y="1253773"/>
            <a:ext cx="1238401" cy="18837"/>
          </a:xfrm>
          <a:prstGeom prst="straightConnector1">
            <a:avLst/>
          </a:prstGeom>
          <a:solidFill>
            <a:schemeClr val="accent1"/>
          </a:solidFill>
          <a:ln w="12699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X-BY-VS-MO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" y="547619"/>
            <a:ext cx="8564880" cy="6115290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Lucida Grande"/>
                <a:ea typeface="Lucida Grande"/>
                <a:cs typeface="Lucida Grande"/>
              </a:rPr>
              <a:t>β</a:t>
            </a:r>
            <a:r>
              <a:rPr lang="en-US" sz="2800" baseline="-25000" dirty="0" smtClean="0"/>
              <a:t>X</a:t>
            </a:r>
            <a:r>
              <a:rPr lang="en-US" dirty="0" smtClean="0"/>
              <a:t> </a:t>
            </a:r>
            <a:r>
              <a:rPr lang="en-US" sz="2800" dirty="0" smtClean="0">
                <a:latin typeface="Arial"/>
                <a:cs typeface="Arial"/>
              </a:rPr>
              <a:t>and</a:t>
            </a:r>
            <a:r>
              <a:rPr lang="en-US" dirty="0" smtClean="0"/>
              <a:t> </a:t>
            </a:r>
            <a:r>
              <a:rPr lang="en-US" sz="2800" dirty="0" smtClean="0">
                <a:latin typeface="Lucida Grande"/>
                <a:ea typeface="Lucida Grande"/>
                <a:cs typeface="Lucida Grande"/>
              </a:rPr>
              <a:t>β</a:t>
            </a:r>
            <a:r>
              <a:rPr lang="en-US" sz="2800" baseline="-25000" dirty="0" smtClean="0"/>
              <a:t>y</a:t>
            </a:r>
            <a:r>
              <a:rPr lang="en-US" dirty="0" smtClean="0"/>
              <a:t> </a:t>
            </a:r>
            <a:r>
              <a:rPr lang="en-US" sz="2800" dirty="0" smtClean="0">
                <a:latin typeface="Arial"/>
                <a:cs typeface="Arial"/>
              </a:rPr>
              <a:t>vs. momentum</a:t>
            </a:r>
            <a:endParaRPr lang="en-US" sz="2800" dirty="0"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4240"/>
          </a:xfrm>
        </p:spPr>
        <p:txBody>
          <a:bodyPr anchor="t"/>
          <a:lstStyle/>
          <a:p>
            <a:r>
              <a:rPr lang="en-US" sz="2800" b="0" dirty="0" smtClean="0">
                <a:latin typeface="Arial"/>
                <a:cs typeface="Arial"/>
              </a:rPr>
              <a:t>Previous solution for the FFAG straight section</a:t>
            </a:r>
            <a:r>
              <a:rPr lang="en-US" i="1" dirty="0" smtClean="0"/>
              <a:t/>
            </a:r>
            <a:br>
              <a:rPr lang="en-US" i="1" dirty="0" smtClean="0"/>
            </a:br>
            <a:endParaRPr lang="en-US" dirty="0"/>
          </a:p>
        </p:txBody>
      </p:sp>
      <p:pic>
        <p:nvPicPr>
          <p:cNvPr id="3" name="Picture 2" descr="Meads-StraightSection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" y="992823"/>
            <a:ext cx="2733040" cy="2776538"/>
          </a:xfrm>
          <a:prstGeom prst="rect">
            <a:avLst/>
          </a:prstGeom>
        </p:spPr>
      </p:pic>
      <p:pic>
        <p:nvPicPr>
          <p:cNvPr id="4" name="Picture 3" descr="Meads-StraightSection-withoutRin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1120" y="1014730"/>
            <a:ext cx="6532880" cy="46777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3314" y="487680"/>
            <a:ext cx="76672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P.F. Meads Jr., IEEE Transactions on Nuclear Science, Vol. NS-30, No. 4. (1983) pp. 2448-2450.</a:t>
            </a: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rc 7"/>
          <p:cNvSpPr>
            <a:spLocks noChangeAspect="1"/>
          </p:cNvSpPr>
          <p:nvPr/>
        </p:nvSpPr>
        <p:spPr bwMode="auto">
          <a:xfrm rot="19435536">
            <a:off x="985264" y="328113"/>
            <a:ext cx="1954684" cy="1954701"/>
          </a:xfrm>
          <a:prstGeom prst="arc">
            <a:avLst>
              <a:gd name="adj1" fmla="val 5408274"/>
              <a:gd name="adj2" fmla="val 7334596"/>
            </a:avLst>
          </a:prstGeom>
          <a:solidFill>
            <a:srgbClr val="008000">
              <a:alpha val="42000"/>
            </a:srgbClr>
          </a:solidFill>
          <a:ln w="63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Arc 8"/>
          <p:cNvSpPr>
            <a:spLocks noChangeAspect="1"/>
          </p:cNvSpPr>
          <p:nvPr/>
        </p:nvSpPr>
        <p:spPr bwMode="auto">
          <a:xfrm rot="19815963">
            <a:off x="860067" y="-28329"/>
            <a:ext cx="2172698" cy="2173741"/>
          </a:xfrm>
          <a:prstGeom prst="arc">
            <a:avLst>
              <a:gd name="adj1" fmla="val 5410631"/>
              <a:gd name="adj2" fmla="val 6945248"/>
            </a:avLst>
          </a:prstGeom>
          <a:solidFill>
            <a:srgbClr val="000090">
              <a:alpha val="30000"/>
            </a:srgbClr>
          </a:solidFill>
          <a:ln w="6350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10" name="Arc 9"/>
          <p:cNvSpPr>
            <a:spLocks noChangeAspect="1"/>
          </p:cNvSpPr>
          <p:nvPr/>
        </p:nvSpPr>
        <p:spPr bwMode="auto">
          <a:xfrm>
            <a:off x="-324724" y="1467448"/>
            <a:ext cx="9109696" cy="9109773"/>
          </a:xfrm>
          <a:prstGeom prst="arc">
            <a:avLst>
              <a:gd name="adj1" fmla="val 14994444"/>
              <a:gd name="adj2" fmla="val 16203041"/>
            </a:avLst>
          </a:prstGeom>
          <a:solidFill>
            <a:srgbClr val="FF0000">
              <a:alpha val="9000"/>
            </a:srgbClr>
          </a:solidFill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-2500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11" name="Arc 10"/>
          <p:cNvSpPr>
            <a:spLocks noChangeAspect="1"/>
          </p:cNvSpPr>
          <p:nvPr/>
        </p:nvSpPr>
        <p:spPr bwMode="auto">
          <a:xfrm rot="20412179">
            <a:off x="479486" y="-919314"/>
            <a:ext cx="2849643" cy="2849667"/>
          </a:xfrm>
          <a:prstGeom prst="arc">
            <a:avLst>
              <a:gd name="adj1" fmla="val 5395514"/>
              <a:gd name="adj2" fmla="val 6339536"/>
            </a:avLst>
          </a:prstGeom>
          <a:solidFill>
            <a:srgbClr val="FF0000">
              <a:alpha val="24000"/>
            </a:srgbClr>
          </a:solidFill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 rot="19467010">
            <a:off x="2676527" y="1970167"/>
            <a:ext cx="153974" cy="181282"/>
          </a:xfrm>
          <a:prstGeom prst="rect">
            <a:avLst/>
          </a:prstGeom>
          <a:solidFill>
            <a:srgbClr val="008000">
              <a:alpha val="19000"/>
            </a:srgbClr>
          </a:solidFill>
          <a:ln w="63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13" name="Arc 12"/>
          <p:cNvSpPr/>
          <p:nvPr/>
        </p:nvSpPr>
        <p:spPr bwMode="auto">
          <a:xfrm>
            <a:off x="1188392" y="1468087"/>
            <a:ext cx="6088844" cy="6088895"/>
          </a:xfrm>
          <a:prstGeom prst="arc">
            <a:avLst>
              <a:gd name="adj1" fmla="val 14426732"/>
              <a:gd name="adj2" fmla="val 16202884"/>
            </a:avLst>
          </a:prstGeom>
          <a:solidFill>
            <a:srgbClr val="000090">
              <a:alpha val="23000"/>
            </a:srgbClr>
          </a:solidFill>
          <a:ln w="6350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AutoShape 3"/>
          <p:cNvSpPr>
            <a:spLocks noChangeArrowheads="1"/>
          </p:cNvSpPr>
          <p:nvPr/>
        </p:nvSpPr>
        <p:spPr bwMode="auto">
          <a:xfrm rot="9931659">
            <a:off x="2680028" y="638499"/>
            <a:ext cx="2077461" cy="3945858"/>
          </a:xfrm>
          <a:prstGeom prst="triangle">
            <a:avLst>
              <a:gd name="adj" fmla="val 49077"/>
            </a:avLst>
          </a:prstGeom>
          <a:noFill/>
          <a:ln w="12700" cmpd="sng">
            <a:solidFill>
              <a:srgbClr val="0000FF"/>
            </a:solidFill>
            <a:miter lim="800000"/>
            <a:headEnd/>
            <a:tailEnd/>
          </a:ln>
        </p:spPr>
        <p:txBody>
          <a:bodyPr wrap="none" lIns="90488" tIns="44450" rIns="90488" bIns="44450" anchor="ctr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5" name="Arc 14"/>
          <p:cNvSpPr>
            <a:spLocks noChangeAspect="1"/>
          </p:cNvSpPr>
          <p:nvPr/>
        </p:nvSpPr>
        <p:spPr bwMode="auto">
          <a:xfrm>
            <a:off x="1724540" y="1467040"/>
            <a:ext cx="5012019" cy="5012055"/>
          </a:xfrm>
          <a:prstGeom prst="arc">
            <a:avLst>
              <a:gd name="adj1" fmla="val 14055906"/>
              <a:gd name="adj2" fmla="val 16200603"/>
            </a:avLst>
          </a:prstGeom>
          <a:solidFill>
            <a:srgbClr val="008000">
              <a:alpha val="19000"/>
            </a:srgbClr>
          </a:solidFill>
          <a:ln w="63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16" name="Line 15"/>
          <p:cNvSpPr>
            <a:spLocks noChangeShapeType="1"/>
          </p:cNvSpPr>
          <p:nvPr/>
        </p:nvSpPr>
        <p:spPr bwMode="auto">
          <a:xfrm flipH="1">
            <a:off x="4230549" y="441511"/>
            <a:ext cx="0" cy="5587689"/>
          </a:xfrm>
          <a:prstGeom prst="line">
            <a:avLst/>
          </a:prstGeom>
          <a:noFill/>
          <a:ln w="6350" cmpd="sng">
            <a:solidFill>
              <a:srgbClr val="0000FF"/>
            </a:solidFill>
            <a:round/>
            <a:headEnd/>
            <a:tailEnd/>
          </a:ln>
        </p:spPr>
        <p:txBody>
          <a:bodyPr lIns="90488" tIns="44450" rIns="90488" bIns="44450" anchor="ctr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7" name="Text Box 55"/>
          <p:cNvSpPr txBox="1">
            <a:spLocks noChangeArrowheads="1"/>
          </p:cNvSpPr>
          <p:nvPr/>
        </p:nvSpPr>
        <p:spPr bwMode="auto">
          <a:xfrm>
            <a:off x="4578844" y="2772802"/>
            <a:ext cx="584933" cy="305212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wrap="squar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  <a:latin typeface="Symbol" charset="2"/>
              </a:rPr>
              <a:t>r</a:t>
            </a:r>
            <a:r>
              <a:rPr lang="en-US" sz="1400" baseline="-25000" dirty="0" smtClean="0">
                <a:solidFill>
                  <a:srgbClr val="0000FF"/>
                </a:solidFill>
                <a:latin typeface="Tahoma" charset="0"/>
              </a:rPr>
              <a:t>1o</a:t>
            </a:r>
            <a:endParaRPr lang="en-US" sz="1400" baseline="-25000" dirty="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8" name="Text Box 57"/>
          <p:cNvSpPr txBox="1">
            <a:spLocks noChangeArrowheads="1"/>
          </p:cNvSpPr>
          <p:nvPr/>
        </p:nvSpPr>
        <p:spPr bwMode="auto">
          <a:xfrm>
            <a:off x="4443038" y="2023888"/>
            <a:ext cx="567483" cy="238992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wrap="squar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solidFill>
                  <a:srgbClr val="005A00"/>
                </a:solidFill>
                <a:latin typeface="Symbol" charset="2"/>
              </a:rPr>
              <a:t>r</a:t>
            </a:r>
            <a:r>
              <a:rPr lang="en-US" sz="1400" baseline="-25000" dirty="0">
                <a:solidFill>
                  <a:srgbClr val="005A00"/>
                </a:solidFill>
                <a:latin typeface="Tahoma" charset="0"/>
              </a:rPr>
              <a:t>1</a:t>
            </a:r>
            <a:r>
              <a:rPr lang="en-US" sz="1400" baseline="-25000" dirty="0" smtClean="0">
                <a:solidFill>
                  <a:srgbClr val="005A00"/>
                </a:solidFill>
                <a:latin typeface="Tahoma" charset="0"/>
              </a:rPr>
              <a:t>min</a:t>
            </a:r>
            <a:endParaRPr lang="en-US" sz="1400" baseline="-25000" dirty="0">
              <a:solidFill>
                <a:srgbClr val="005A00"/>
              </a:solidFill>
              <a:latin typeface="Tahoma" charset="0"/>
            </a:endParaRPr>
          </a:p>
        </p:txBody>
      </p:sp>
      <p:sp>
        <p:nvSpPr>
          <p:cNvPr id="19" name="Text Box 58"/>
          <p:cNvSpPr txBox="1">
            <a:spLocks noChangeArrowheads="1"/>
          </p:cNvSpPr>
          <p:nvPr/>
        </p:nvSpPr>
        <p:spPr bwMode="auto">
          <a:xfrm>
            <a:off x="5048678" y="3528409"/>
            <a:ext cx="626289" cy="305212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wrap="squar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Symbol" charset="2"/>
              </a:rPr>
              <a:t>r</a:t>
            </a:r>
            <a:r>
              <a:rPr lang="en-US" sz="1400" baseline="-25000" dirty="0" smtClean="0">
                <a:solidFill>
                  <a:srgbClr val="FF0000"/>
                </a:solidFill>
                <a:latin typeface="Tahoma" charset="0"/>
              </a:rPr>
              <a:t>1max</a:t>
            </a:r>
            <a:endParaRPr lang="en-US" sz="1400" baseline="-25000" dirty="0">
              <a:solidFill>
                <a:srgbClr val="FF0000"/>
              </a:solidFill>
              <a:latin typeface="Tahoma" charset="0"/>
            </a:endParaRPr>
          </a:p>
        </p:txBody>
      </p:sp>
      <p:graphicFrame>
        <p:nvGraphicFramePr>
          <p:cNvPr id="2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8970384"/>
              </p:ext>
            </p:extLst>
          </p:nvPr>
        </p:nvGraphicFramePr>
        <p:xfrm>
          <a:off x="-1446499" y="2486729"/>
          <a:ext cx="168424" cy="3269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0" name="Equation" r:id="rId3" imgW="114120" imgH="215640" progId="Equation.3">
                  <p:embed/>
                </p:oleObj>
              </mc:Choice>
              <mc:Fallback>
                <p:oleObj name="Equation" r:id="rId3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446499" y="2486729"/>
                        <a:ext cx="168424" cy="32692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Line 36"/>
          <p:cNvSpPr>
            <a:spLocks noChangeShapeType="1"/>
          </p:cNvSpPr>
          <p:nvPr/>
        </p:nvSpPr>
        <p:spPr bwMode="auto">
          <a:xfrm flipV="1">
            <a:off x="4224630" y="1447521"/>
            <a:ext cx="734780" cy="1852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triangle" w="lg" len="med"/>
            <a:tailEnd type="none"/>
          </a:ln>
        </p:spPr>
        <p:txBody>
          <a:bodyPr lIns="90488" tIns="44450" rIns="90488" bIns="44450" anchor="ctr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22" name="Text Box 40"/>
          <p:cNvSpPr txBox="1">
            <a:spLocks noChangeArrowheads="1"/>
          </p:cNvSpPr>
          <p:nvPr/>
        </p:nvSpPr>
        <p:spPr bwMode="auto">
          <a:xfrm rot="21159919">
            <a:off x="3845725" y="4751944"/>
            <a:ext cx="640812" cy="305212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wrap="squar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Symbol" charset="2"/>
              </a:rPr>
              <a:t>f</a:t>
            </a:r>
            <a:r>
              <a:rPr lang="en-US" sz="1400" baseline="-25000" dirty="0" smtClean="0">
                <a:solidFill>
                  <a:srgbClr val="FF0000"/>
                </a:solidFill>
                <a:latin typeface="Tahoma" charset="0"/>
              </a:rPr>
              <a:t>1max</a:t>
            </a:r>
            <a:endParaRPr lang="en-US" sz="1400" baseline="-25000" dirty="0">
              <a:solidFill>
                <a:srgbClr val="FF0000"/>
              </a:solidFill>
              <a:latin typeface="Symbol" charset="2"/>
            </a:endParaRPr>
          </a:p>
        </p:txBody>
      </p:sp>
      <p:sp>
        <p:nvSpPr>
          <p:cNvPr id="23" name="AutoShape 69"/>
          <p:cNvSpPr>
            <a:spLocks/>
          </p:cNvSpPr>
          <p:nvPr/>
        </p:nvSpPr>
        <p:spPr bwMode="auto">
          <a:xfrm>
            <a:off x="4710942" y="1453611"/>
            <a:ext cx="369145" cy="4570618"/>
          </a:xfrm>
          <a:prstGeom prst="rightBrace">
            <a:avLst>
              <a:gd name="adj1" fmla="val 56291"/>
              <a:gd name="adj2" fmla="val 50000"/>
            </a:avLst>
          </a:prstGeom>
          <a:noFill/>
          <a:ln w="12699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24" name="AutoShape 70"/>
          <p:cNvSpPr>
            <a:spLocks/>
          </p:cNvSpPr>
          <p:nvPr/>
        </p:nvSpPr>
        <p:spPr bwMode="auto">
          <a:xfrm>
            <a:off x="4322837" y="1466250"/>
            <a:ext cx="146899" cy="1518169"/>
          </a:xfrm>
          <a:prstGeom prst="rightBrace">
            <a:avLst>
              <a:gd name="adj1" fmla="val 56029"/>
              <a:gd name="adj2" fmla="val 50000"/>
            </a:avLst>
          </a:prstGeom>
          <a:noFill/>
          <a:ln w="12699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25" name="AutoShape 71"/>
          <p:cNvSpPr>
            <a:spLocks/>
          </p:cNvSpPr>
          <p:nvPr/>
        </p:nvSpPr>
        <p:spPr bwMode="auto">
          <a:xfrm>
            <a:off x="4432992" y="1461481"/>
            <a:ext cx="220937" cy="3049008"/>
          </a:xfrm>
          <a:prstGeom prst="rightBrace">
            <a:avLst>
              <a:gd name="adj1" fmla="val 79630"/>
              <a:gd name="adj2" fmla="val 50000"/>
            </a:avLst>
          </a:prstGeom>
          <a:noFill/>
          <a:ln w="12699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>
            <a:prstTxWarp prst="textNoShape">
              <a:avLst/>
            </a:prstTxWarp>
          </a:bodyPr>
          <a:lstStyle/>
          <a:p>
            <a:endParaRPr lang="en-US" sz="1400"/>
          </a:p>
        </p:txBody>
      </p:sp>
      <p:graphicFrame>
        <p:nvGraphicFramePr>
          <p:cNvPr id="2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3555738"/>
              </p:ext>
            </p:extLst>
          </p:nvPr>
        </p:nvGraphicFramePr>
        <p:xfrm>
          <a:off x="-1446499" y="2486729"/>
          <a:ext cx="168424" cy="3269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1" name="Equation" r:id="rId5" imgW="114120" imgH="215640" progId="Equation.3">
                  <p:embed/>
                </p:oleObj>
              </mc:Choice>
              <mc:Fallback>
                <p:oleObj name="Equation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446499" y="2486729"/>
                        <a:ext cx="168424" cy="32692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Arc 26"/>
          <p:cNvSpPr>
            <a:spLocks noChangeAspect="1"/>
          </p:cNvSpPr>
          <p:nvPr/>
        </p:nvSpPr>
        <p:spPr>
          <a:xfrm>
            <a:off x="3242558" y="3528409"/>
            <a:ext cx="1964143" cy="1960232"/>
          </a:xfrm>
          <a:prstGeom prst="arc">
            <a:avLst>
              <a:gd name="adj1" fmla="val 14438891"/>
              <a:gd name="adj2" fmla="val 16225693"/>
            </a:avLst>
          </a:prstGeom>
          <a:ln w="6350">
            <a:solidFill>
              <a:schemeClr val="tx2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8" name="Rectangle 27"/>
          <p:cNvSpPr/>
          <p:nvPr/>
        </p:nvSpPr>
        <p:spPr bwMode="auto">
          <a:xfrm rot="20410072">
            <a:off x="2340790" y="1565914"/>
            <a:ext cx="291327" cy="236043"/>
          </a:xfrm>
          <a:prstGeom prst="rect">
            <a:avLst/>
          </a:prstGeom>
          <a:solidFill>
            <a:srgbClr val="FF0000">
              <a:alpha val="24000"/>
            </a:srgbClr>
          </a:solidFill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29" name="Line 36"/>
          <p:cNvSpPr>
            <a:spLocks noChangeShapeType="1"/>
          </p:cNvSpPr>
          <p:nvPr/>
        </p:nvSpPr>
        <p:spPr bwMode="auto">
          <a:xfrm>
            <a:off x="2540818" y="1406127"/>
            <a:ext cx="1687245" cy="4618102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lIns="90488" tIns="44450" rIns="90488" bIns="44450" anchor="ctr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30" name="Rectangle 29"/>
          <p:cNvSpPr/>
          <p:nvPr/>
        </p:nvSpPr>
        <p:spPr bwMode="auto">
          <a:xfrm rot="19824905">
            <a:off x="2618732" y="1895618"/>
            <a:ext cx="156896" cy="145714"/>
          </a:xfrm>
          <a:prstGeom prst="rect">
            <a:avLst/>
          </a:prstGeom>
          <a:solidFill>
            <a:schemeClr val="accent1">
              <a:alpha val="34000"/>
            </a:schemeClr>
          </a:solidFill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31" name="Rectangle 42"/>
          <p:cNvSpPr>
            <a:spLocks noChangeArrowheads="1"/>
          </p:cNvSpPr>
          <p:nvPr/>
        </p:nvSpPr>
        <p:spPr bwMode="auto">
          <a:xfrm rot="20401080">
            <a:off x="3448779" y="2313192"/>
            <a:ext cx="658876" cy="274434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wrap="squar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200" dirty="0" smtClean="0">
                <a:solidFill>
                  <a:srgbClr val="005A00"/>
                </a:solidFill>
                <a:latin typeface="Symbol" charset="2"/>
              </a:rPr>
              <a:t>f</a:t>
            </a:r>
            <a:r>
              <a:rPr lang="en-US" sz="1200" baseline="-25000" dirty="0" smtClean="0">
                <a:solidFill>
                  <a:srgbClr val="005A00"/>
                </a:solidFill>
                <a:latin typeface="Tahoma" charset="0"/>
              </a:rPr>
              <a:t>1min</a:t>
            </a:r>
            <a:endParaRPr lang="en-US" sz="1200" baseline="-25000" dirty="0">
              <a:solidFill>
                <a:srgbClr val="005A00"/>
              </a:solidFill>
              <a:latin typeface="Symbol" charset="2"/>
            </a:endParaRPr>
          </a:p>
        </p:txBody>
      </p:sp>
      <p:sp>
        <p:nvSpPr>
          <p:cNvPr id="32" name="Arc 31"/>
          <p:cNvSpPr>
            <a:spLocks noChangeAspect="1"/>
          </p:cNvSpPr>
          <p:nvPr/>
        </p:nvSpPr>
        <p:spPr bwMode="auto">
          <a:xfrm>
            <a:off x="2781159" y="2530795"/>
            <a:ext cx="2893808" cy="2893833"/>
          </a:xfrm>
          <a:prstGeom prst="arc">
            <a:avLst>
              <a:gd name="adj1" fmla="val 14068082"/>
              <a:gd name="adj2" fmla="val 16208868"/>
            </a:avLst>
          </a:prstGeom>
          <a:noFill/>
          <a:ln w="12700" cap="flat" cmpd="sng" algn="ctr">
            <a:solidFill>
              <a:srgbClr val="008000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cxnSp>
        <p:nvCxnSpPr>
          <p:cNvPr id="33" name="Straight Connector 32"/>
          <p:cNvCxnSpPr/>
          <p:nvPr/>
        </p:nvCxnSpPr>
        <p:spPr bwMode="auto">
          <a:xfrm>
            <a:off x="4224630" y="4510489"/>
            <a:ext cx="283057" cy="204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/>
          <p:cNvCxnSpPr/>
          <p:nvPr/>
        </p:nvCxnSpPr>
        <p:spPr bwMode="auto">
          <a:xfrm flipV="1">
            <a:off x="4139972" y="6022885"/>
            <a:ext cx="907207" cy="7459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>
            <a:off x="4204988" y="2982373"/>
            <a:ext cx="153203" cy="204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Arc 35"/>
          <p:cNvSpPr>
            <a:spLocks noChangeAspect="1"/>
          </p:cNvSpPr>
          <p:nvPr/>
        </p:nvSpPr>
        <p:spPr>
          <a:xfrm rot="10800000">
            <a:off x="1701340" y="865825"/>
            <a:ext cx="2137669" cy="2131086"/>
          </a:xfrm>
          <a:prstGeom prst="arc">
            <a:avLst>
              <a:gd name="adj1" fmla="val 14062576"/>
              <a:gd name="adj2" fmla="val 14450406"/>
            </a:avLst>
          </a:prstGeom>
          <a:ln w="6350">
            <a:solidFill>
              <a:srgbClr val="660066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37" name="Arc 36"/>
          <p:cNvSpPr/>
          <p:nvPr/>
        </p:nvSpPr>
        <p:spPr>
          <a:xfrm rot="10800000">
            <a:off x="1376563" y="457965"/>
            <a:ext cx="2572978" cy="2572798"/>
          </a:xfrm>
          <a:prstGeom prst="arc">
            <a:avLst>
              <a:gd name="adj1" fmla="val 14435980"/>
              <a:gd name="adj2" fmla="val 15001258"/>
            </a:avLst>
          </a:prstGeom>
          <a:ln w="6350">
            <a:solidFill>
              <a:srgbClr val="660066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38" name="TextBox 37"/>
          <p:cNvSpPr txBox="1"/>
          <p:nvPr/>
        </p:nvSpPr>
        <p:spPr>
          <a:xfrm rot="19344685">
            <a:off x="3325812" y="2828782"/>
            <a:ext cx="3878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5A00"/>
                </a:solidFill>
              </a:rPr>
              <a:t>α</a:t>
            </a:r>
            <a:r>
              <a:rPr lang="en-US" sz="1200" baseline="-25000" dirty="0" smtClean="0">
                <a:solidFill>
                  <a:srgbClr val="005A00"/>
                </a:solidFill>
              </a:rPr>
              <a:t>1</a:t>
            </a:r>
            <a:endParaRPr lang="en-US" sz="1200" baseline="-25000" dirty="0">
              <a:solidFill>
                <a:srgbClr val="005A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 rot="20171964">
            <a:off x="3159069" y="2916079"/>
            <a:ext cx="3693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 smtClean="0">
                <a:solidFill>
                  <a:srgbClr val="FF0000"/>
                </a:solidFill>
              </a:rPr>
              <a:t>β</a:t>
            </a:r>
            <a:r>
              <a:rPr lang="en-US" sz="1200" baseline="-25000" dirty="0" smtClean="0">
                <a:solidFill>
                  <a:srgbClr val="FF0000"/>
                </a:solidFill>
              </a:rPr>
              <a:t>1</a:t>
            </a:r>
            <a:endParaRPr lang="en-US" sz="1200" baseline="-25000" dirty="0"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 rot="19715875">
            <a:off x="2423672" y="1732180"/>
            <a:ext cx="3569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00FF"/>
                </a:solidFill>
              </a:rPr>
              <a:t>LS</a:t>
            </a:r>
            <a:endParaRPr lang="en-US" sz="1000" dirty="0">
              <a:solidFill>
                <a:srgbClr val="0000FF"/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 bwMode="auto">
          <a:xfrm flipV="1">
            <a:off x="2418816" y="1741811"/>
            <a:ext cx="246114" cy="13969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/>
          <p:cNvCxnSpPr/>
          <p:nvPr/>
        </p:nvCxnSpPr>
        <p:spPr bwMode="auto">
          <a:xfrm flipV="1">
            <a:off x="2480956" y="1868518"/>
            <a:ext cx="246114" cy="13969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TextBox 42"/>
          <p:cNvSpPr txBox="1"/>
          <p:nvPr/>
        </p:nvSpPr>
        <p:spPr>
          <a:xfrm rot="19799885">
            <a:off x="2529653" y="1935601"/>
            <a:ext cx="3694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</a:rPr>
              <a:t>α</a:t>
            </a:r>
            <a:r>
              <a:rPr lang="en-US" sz="1400" baseline="-25000" dirty="0" smtClean="0">
                <a:solidFill>
                  <a:srgbClr val="008000"/>
                </a:solidFill>
              </a:rPr>
              <a:t>1</a:t>
            </a:r>
            <a:endParaRPr lang="en-US" sz="1400" baseline="-25000" dirty="0">
              <a:solidFill>
                <a:srgbClr val="008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 rot="20171964">
            <a:off x="2344857" y="1136073"/>
            <a:ext cx="4098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>
                <a:solidFill>
                  <a:srgbClr val="FF0000"/>
                </a:solidFill>
              </a:rPr>
              <a:t>β</a:t>
            </a:r>
            <a:r>
              <a:rPr lang="en-US" sz="1200" baseline="-25000" dirty="0" smtClean="0">
                <a:solidFill>
                  <a:srgbClr val="FF0000"/>
                </a:solidFill>
              </a:rPr>
              <a:t>1</a:t>
            </a:r>
            <a:endParaRPr lang="en-US" sz="1200" baseline="-25000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 rot="19311977">
            <a:off x="2668860" y="2352192"/>
            <a:ext cx="361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5A00"/>
                </a:solidFill>
              </a:rPr>
              <a:t>α</a:t>
            </a:r>
            <a:r>
              <a:rPr lang="en-US" sz="1200" baseline="-25000" dirty="0" smtClean="0">
                <a:solidFill>
                  <a:srgbClr val="005A00"/>
                </a:solidFill>
              </a:rPr>
              <a:t>2</a:t>
            </a:r>
            <a:endParaRPr lang="en-US" sz="1200" baseline="-25000" dirty="0">
              <a:solidFill>
                <a:srgbClr val="005A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 rot="20129085">
            <a:off x="2365210" y="1587710"/>
            <a:ext cx="3907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β</a:t>
            </a:r>
            <a:r>
              <a:rPr lang="en-US" sz="900" baseline="-25000" dirty="0" smtClean="0">
                <a:solidFill>
                  <a:srgbClr val="FF0000"/>
                </a:solidFill>
              </a:rPr>
              <a:t>1</a:t>
            </a:r>
            <a:endParaRPr lang="en-US" sz="900" baseline="-25000" dirty="0">
              <a:solidFill>
                <a:srgbClr val="FF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 rot="20171964">
            <a:off x="1993664" y="1062745"/>
            <a:ext cx="384837" cy="284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 smtClean="0">
                <a:solidFill>
                  <a:srgbClr val="FF0000"/>
                </a:solidFill>
              </a:rPr>
              <a:t>β</a:t>
            </a:r>
            <a:r>
              <a:rPr lang="en-US" sz="1200" baseline="-25000" dirty="0" smtClean="0">
                <a:solidFill>
                  <a:srgbClr val="FF0000"/>
                </a:solidFill>
              </a:rPr>
              <a:t>2</a:t>
            </a:r>
            <a:endParaRPr lang="en-US" sz="1200" baseline="-25000" dirty="0">
              <a:solidFill>
                <a:srgbClr val="FF0000"/>
              </a:solidFill>
            </a:endParaRPr>
          </a:p>
        </p:txBody>
      </p:sp>
      <p:sp>
        <p:nvSpPr>
          <p:cNvPr id="48" name="Arc 47"/>
          <p:cNvSpPr>
            <a:spLocks noChangeAspect="1"/>
          </p:cNvSpPr>
          <p:nvPr/>
        </p:nvSpPr>
        <p:spPr bwMode="auto">
          <a:xfrm>
            <a:off x="1585959" y="1035520"/>
            <a:ext cx="1610867" cy="1610879"/>
          </a:xfrm>
          <a:prstGeom prst="arc">
            <a:avLst>
              <a:gd name="adj1" fmla="val 14462777"/>
              <a:gd name="adj2" fmla="val 14996673"/>
            </a:avLst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diamond" w="sm" len="sm"/>
            <a:tailEnd type="diamond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49" name="Arc 48"/>
          <p:cNvSpPr>
            <a:spLocks noChangeAspect="1"/>
          </p:cNvSpPr>
          <p:nvPr/>
        </p:nvSpPr>
        <p:spPr>
          <a:xfrm>
            <a:off x="3248457" y="5043104"/>
            <a:ext cx="1964143" cy="1960232"/>
          </a:xfrm>
          <a:prstGeom prst="arc">
            <a:avLst>
              <a:gd name="adj1" fmla="val 14977331"/>
              <a:gd name="adj2" fmla="val 16185119"/>
            </a:avLst>
          </a:prstGeom>
          <a:ln w="6350">
            <a:solidFill>
              <a:srgbClr val="FF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50" name="Line 36"/>
          <p:cNvSpPr>
            <a:spLocks noChangeShapeType="1"/>
          </p:cNvSpPr>
          <p:nvPr/>
        </p:nvSpPr>
        <p:spPr bwMode="auto">
          <a:xfrm>
            <a:off x="2791489" y="1966829"/>
            <a:ext cx="1461326" cy="2035180"/>
          </a:xfrm>
          <a:prstGeom prst="line">
            <a:avLst/>
          </a:prstGeom>
          <a:noFill/>
          <a:ln w="6350" cmpd="sng">
            <a:solidFill>
              <a:srgbClr val="008000"/>
            </a:solidFill>
            <a:round/>
            <a:headEnd/>
            <a:tailEnd/>
          </a:ln>
        </p:spPr>
        <p:txBody>
          <a:bodyPr lIns="90488" tIns="44450" rIns="90488" bIns="44450" anchor="ctr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51" name="Arc 50"/>
          <p:cNvSpPr>
            <a:spLocks noChangeAspect="1"/>
          </p:cNvSpPr>
          <p:nvPr/>
        </p:nvSpPr>
        <p:spPr bwMode="auto">
          <a:xfrm>
            <a:off x="2159514" y="1725434"/>
            <a:ext cx="761288" cy="761295"/>
          </a:xfrm>
          <a:prstGeom prst="arc">
            <a:avLst>
              <a:gd name="adj1" fmla="val 3248686"/>
              <a:gd name="adj2" fmla="val 3644282"/>
            </a:avLst>
          </a:prstGeom>
          <a:noFill/>
          <a:ln w="12700" cap="flat" cmpd="sng" algn="ctr">
            <a:solidFill>
              <a:srgbClr val="660066"/>
            </a:solidFill>
            <a:prstDash val="solid"/>
            <a:round/>
            <a:headEnd type="diamond" w="sm" len="sm"/>
            <a:tailEnd type="diamond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52" name="Arc 51"/>
          <p:cNvSpPr>
            <a:spLocks noChangeAspect="1"/>
          </p:cNvSpPr>
          <p:nvPr/>
        </p:nvSpPr>
        <p:spPr bwMode="auto">
          <a:xfrm>
            <a:off x="2367682" y="1447114"/>
            <a:ext cx="594496" cy="594501"/>
          </a:xfrm>
          <a:prstGeom prst="arc">
            <a:avLst>
              <a:gd name="adj1" fmla="val 14449888"/>
              <a:gd name="adj2" fmla="val 14995484"/>
            </a:avLst>
          </a:prstGeom>
          <a:noFill/>
          <a:ln w="12700" cap="flat" cmpd="sng" algn="ctr">
            <a:solidFill>
              <a:srgbClr val="660066"/>
            </a:solidFill>
            <a:prstDash val="solid"/>
            <a:round/>
            <a:headEnd type="diamond" w="sm" len="sm"/>
            <a:tailEnd type="diamond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53" name="Arc 52"/>
          <p:cNvSpPr>
            <a:spLocks noChangeAspect="1"/>
          </p:cNvSpPr>
          <p:nvPr/>
        </p:nvSpPr>
        <p:spPr bwMode="auto">
          <a:xfrm>
            <a:off x="2410971" y="1490519"/>
            <a:ext cx="507685" cy="507690"/>
          </a:xfrm>
          <a:prstGeom prst="arc">
            <a:avLst>
              <a:gd name="adj1" fmla="val 9081428"/>
              <a:gd name="adj2" fmla="val 9600019"/>
            </a:avLst>
          </a:prstGeom>
          <a:noFill/>
          <a:ln w="12700" cap="flat" cmpd="sng" algn="ctr">
            <a:solidFill>
              <a:srgbClr val="660066"/>
            </a:solidFill>
            <a:prstDash val="solid"/>
            <a:round/>
            <a:headEnd type="diamond" w="sm" len="sm"/>
            <a:tailEnd type="diamond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 rot="21403813">
            <a:off x="1404869" y="1476818"/>
            <a:ext cx="313053" cy="2410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ρ</a:t>
            </a:r>
            <a:r>
              <a:rPr lang="en-US" sz="1400" baseline="-25000" dirty="0" smtClean="0">
                <a:solidFill>
                  <a:srgbClr val="0000FF"/>
                </a:solidFill>
              </a:rPr>
              <a:t>2o</a:t>
            </a:r>
            <a:endParaRPr lang="en-US" sz="1400" baseline="-25000" dirty="0">
              <a:solidFill>
                <a:srgbClr val="0000FF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 rot="20939134">
            <a:off x="3268111" y="1069330"/>
            <a:ext cx="6422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rgbClr val="0000FF"/>
                </a:solidFill>
              </a:rPr>
              <a:t>G</a:t>
            </a:r>
            <a:r>
              <a:rPr lang="en-US" sz="1800" b="1" baseline="-25000" dirty="0">
                <a:solidFill>
                  <a:srgbClr val="0000FF"/>
                </a:solidFill>
              </a:rPr>
              <a:t>D</a:t>
            </a:r>
          </a:p>
        </p:txBody>
      </p:sp>
      <p:sp>
        <p:nvSpPr>
          <p:cNvPr id="56" name="TextBox 55"/>
          <p:cNvSpPr txBox="1"/>
          <p:nvPr/>
        </p:nvSpPr>
        <p:spPr>
          <a:xfrm rot="20728856">
            <a:off x="2680140" y="731043"/>
            <a:ext cx="13648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FF"/>
                </a:solidFill>
              </a:rPr>
              <a:t>B</a:t>
            </a:r>
            <a:r>
              <a:rPr lang="en-US" sz="1200" b="1" baseline="-25000" dirty="0">
                <a:solidFill>
                  <a:srgbClr val="0000FF"/>
                </a:solidFill>
              </a:rPr>
              <a:t>D</a:t>
            </a:r>
            <a:r>
              <a:rPr lang="en-US" sz="1200" b="1" dirty="0" smtClean="0">
                <a:solidFill>
                  <a:srgbClr val="0000FF"/>
                </a:solidFill>
              </a:rPr>
              <a:t> = B</a:t>
            </a:r>
            <a:r>
              <a:rPr lang="en-US" sz="1200" b="1" baseline="-25000" dirty="0" smtClean="0">
                <a:solidFill>
                  <a:srgbClr val="0000FF"/>
                </a:solidFill>
              </a:rPr>
              <a:t>o1</a:t>
            </a:r>
            <a:r>
              <a:rPr lang="en-US" sz="1200" b="1" dirty="0" smtClean="0">
                <a:solidFill>
                  <a:srgbClr val="0000FF"/>
                </a:solidFill>
              </a:rPr>
              <a:t> + G</a:t>
            </a:r>
            <a:r>
              <a:rPr lang="en-US" sz="1200" b="1" baseline="-25000" dirty="0">
                <a:solidFill>
                  <a:srgbClr val="0000FF"/>
                </a:solidFill>
              </a:rPr>
              <a:t>D</a:t>
            </a:r>
            <a:r>
              <a:rPr lang="en-US" sz="1200" b="1" dirty="0" smtClean="0">
                <a:solidFill>
                  <a:srgbClr val="0000FF"/>
                </a:solidFill>
              </a:rPr>
              <a:t> x</a:t>
            </a:r>
            <a:endParaRPr lang="en-US" sz="1200" b="1" dirty="0">
              <a:solidFill>
                <a:srgbClr val="0000FF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 rot="20869651">
            <a:off x="2132116" y="2578462"/>
            <a:ext cx="4010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G</a:t>
            </a:r>
            <a:r>
              <a:rPr lang="en-US" sz="1600" baseline="-25000" dirty="0">
                <a:solidFill>
                  <a:srgbClr val="FF0000"/>
                </a:solidFill>
              </a:rPr>
              <a:t>F</a:t>
            </a:r>
          </a:p>
        </p:txBody>
      </p:sp>
      <p:cxnSp>
        <p:nvCxnSpPr>
          <p:cNvPr id="58" name="Straight Connector 57"/>
          <p:cNvCxnSpPr/>
          <p:nvPr/>
        </p:nvCxnSpPr>
        <p:spPr bwMode="auto">
          <a:xfrm flipV="1">
            <a:off x="2542645" y="1970645"/>
            <a:ext cx="246114" cy="13969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5419716"/>
              </p:ext>
            </p:extLst>
          </p:nvPr>
        </p:nvGraphicFramePr>
        <p:xfrm>
          <a:off x="5437294" y="4260721"/>
          <a:ext cx="1919287" cy="127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" name="Equation" r:id="rId6" imgW="2222500" imgH="1371600" progId="Equation.3">
                  <p:embed/>
                </p:oleObj>
              </mc:Choice>
              <mc:Fallback>
                <p:oleObj name="Equation" r:id="rId6" imgW="2222500" imgH="1371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7294" y="4260721"/>
                        <a:ext cx="1919287" cy="12715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" name="Text Box 40"/>
          <p:cNvSpPr txBox="1">
            <a:spLocks noChangeArrowheads="1"/>
          </p:cNvSpPr>
          <p:nvPr/>
        </p:nvSpPr>
        <p:spPr bwMode="auto">
          <a:xfrm rot="21159919">
            <a:off x="1714419" y="558443"/>
            <a:ext cx="607618" cy="317204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wrap="squar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Symbol" charset="2"/>
              </a:rPr>
              <a:t>f</a:t>
            </a:r>
            <a:r>
              <a:rPr lang="en-US" sz="1400" baseline="-25000" dirty="0">
                <a:solidFill>
                  <a:srgbClr val="FF0000"/>
                </a:solidFill>
                <a:latin typeface="Tahoma" charset="0"/>
              </a:rPr>
              <a:t>2</a:t>
            </a:r>
            <a:r>
              <a:rPr lang="en-US" sz="1400" baseline="-25000" dirty="0" smtClean="0">
                <a:solidFill>
                  <a:srgbClr val="FF0000"/>
                </a:solidFill>
                <a:latin typeface="Tahoma" charset="0"/>
              </a:rPr>
              <a:t>max</a:t>
            </a:r>
            <a:endParaRPr lang="en-US" sz="1400" baseline="-25000" dirty="0">
              <a:solidFill>
                <a:srgbClr val="FF0000"/>
              </a:solidFill>
              <a:latin typeface="Symbol" charset="2"/>
            </a:endParaRPr>
          </a:p>
        </p:txBody>
      </p:sp>
      <p:sp>
        <p:nvSpPr>
          <p:cNvPr id="61" name="Rectangle 45"/>
          <p:cNvSpPr>
            <a:spLocks noChangeArrowheads="1"/>
          </p:cNvSpPr>
          <p:nvPr/>
        </p:nvSpPr>
        <p:spPr bwMode="auto">
          <a:xfrm rot="20637695">
            <a:off x="3808524" y="3336386"/>
            <a:ext cx="579714" cy="305212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wrap="squar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Symbol" charset="2"/>
              </a:rPr>
              <a:t>f</a:t>
            </a:r>
            <a:r>
              <a:rPr lang="en-US" sz="1400" b="1" baseline="-25000" dirty="0" smtClean="0">
                <a:solidFill>
                  <a:srgbClr val="0000FF"/>
                </a:solidFill>
                <a:latin typeface="Symbol" charset="2"/>
              </a:rPr>
              <a:t>1o</a:t>
            </a:r>
            <a:endParaRPr lang="en-US" sz="1400" b="1" baseline="-25000" dirty="0">
              <a:solidFill>
                <a:srgbClr val="0000FF"/>
              </a:solidFill>
              <a:latin typeface="Symbol" charset="2"/>
            </a:endParaRPr>
          </a:p>
        </p:txBody>
      </p:sp>
      <p:sp>
        <p:nvSpPr>
          <p:cNvPr id="62" name="Arc 61"/>
          <p:cNvSpPr>
            <a:spLocks noChangeAspect="1"/>
          </p:cNvSpPr>
          <p:nvPr/>
        </p:nvSpPr>
        <p:spPr bwMode="auto">
          <a:xfrm>
            <a:off x="2278607" y="1840061"/>
            <a:ext cx="523102" cy="523107"/>
          </a:xfrm>
          <a:prstGeom prst="arc">
            <a:avLst>
              <a:gd name="adj1" fmla="val 19495684"/>
              <a:gd name="adj2" fmla="val 19885879"/>
            </a:avLst>
          </a:prstGeom>
          <a:noFill/>
          <a:ln w="12700" cap="flat" cmpd="sng" algn="ctr">
            <a:solidFill>
              <a:srgbClr val="660066"/>
            </a:solidFill>
            <a:prstDash val="solid"/>
            <a:round/>
            <a:headEnd type="diamond" w="sm" len="sm"/>
            <a:tailEnd type="diamond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63" name="Rectangle 62"/>
          <p:cNvSpPr/>
          <p:nvPr/>
        </p:nvSpPr>
        <p:spPr bwMode="auto">
          <a:xfrm rot="21362808">
            <a:off x="1892546" y="2284679"/>
            <a:ext cx="143140" cy="180496"/>
          </a:xfrm>
          <a:prstGeom prst="rect">
            <a:avLst/>
          </a:prstGeom>
          <a:solidFill>
            <a:srgbClr val="008000">
              <a:alpha val="19000"/>
            </a:srgbClr>
          </a:solidFill>
          <a:ln w="63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</p:txBody>
      </p:sp>
      <p:cxnSp>
        <p:nvCxnSpPr>
          <p:cNvPr id="64" name="Straight Connector 63"/>
          <p:cNvCxnSpPr/>
          <p:nvPr/>
        </p:nvCxnSpPr>
        <p:spPr>
          <a:xfrm>
            <a:off x="1967579" y="1319112"/>
            <a:ext cx="989599" cy="1355443"/>
          </a:xfrm>
          <a:prstGeom prst="line">
            <a:avLst/>
          </a:prstGeom>
          <a:ln w="635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Arc 64"/>
          <p:cNvSpPr>
            <a:spLocks noChangeAspect="1"/>
          </p:cNvSpPr>
          <p:nvPr/>
        </p:nvSpPr>
        <p:spPr>
          <a:xfrm rot="21350354">
            <a:off x="1491675" y="108353"/>
            <a:ext cx="830579" cy="825205"/>
          </a:xfrm>
          <a:prstGeom prst="arc">
            <a:avLst>
              <a:gd name="adj1" fmla="val 4331393"/>
              <a:gd name="adj2" fmla="val 5376937"/>
            </a:avLst>
          </a:prstGeom>
          <a:ln w="6350">
            <a:solidFill>
              <a:srgbClr val="FF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66" name="Line 36"/>
          <p:cNvSpPr>
            <a:spLocks noChangeShapeType="1"/>
          </p:cNvSpPr>
          <p:nvPr/>
        </p:nvSpPr>
        <p:spPr bwMode="auto">
          <a:xfrm flipH="1">
            <a:off x="2000920" y="1844376"/>
            <a:ext cx="389475" cy="29274"/>
          </a:xfrm>
          <a:prstGeom prst="line">
            <a:avLst/>
          </a:prstGeom>
          <a:noFill/>
          <a:ln w="6350" cmpd="sng">
            <a:solidFill>
              <a:srgbClr val="FF0000"/>
            </a:solidFill>
            <a:round/>
            <a:headEnd type="oval" w="sm" len="sm"/>
            <a:tailEnd type="oval" w="sm" len="sm"/>
          </a:ln>
        </p:spPr>
        <p:txBody>
          <a:bodyPr lIns="90488" tIns="44450" rIns="90488" bIns="44450" anchor="ctr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67" name="Line 36"/>
          <p:cNvSpPr>
            <a:spLocks noChangeShapeType="1"/>
          </p:cNvSpPr>
          <p:nvPr/>
        </p:nvSpPr>
        <p:spPr bwMode="auto">
          <a:xfrm flipH="1">
            <a:off x="2020713" y="2104027"/>
            <a:ext cx="520105" cy="46094"/>
          </a:xfrm>
          <a:prstGeom prst="line">
            <a:avLst/>
          </a:prstGeom>
          <a:noFill/>
          <a:ln w="6350" cmpd="sng">
            <a:solidFill>
              <a:srgbClr val="005A00"/>
            </a:solidFill>
            <a:round/>
            <a:headEnd type="oval" w="sm" len="sm"/>
            <a:tailEnd type="oval" w="sm" len="sm"/>
          </a:ln>
        </p:spPr>
        <p:txBody>
          <a:bodyPr lIns="90488" tIns="44450" rIns="90488" bIns="44450" anchor="ctr">
            <a:prstTxWarp prst="textNoShape">
              <a:avLst/>
            </a:prstTxWarp>
          </a:bodyPr>
          <a:lstStyle/>
          <a:p>
            <a:endParaRPr lang="en-US" sz="1400"/>
          </a:p>
        </p:txBody>
      </p:sp>
      <p:cxnSp>
        <p:nvCxnSpPr>
          <p:cNvPr id="68" name="Straight Connector 67"/>
          <p:cNvCxnSpPr/>
          <p:nvPr/>
        </p:nvCxnSpPr>
        <p:spPr>
          <a:xfrm>
            <a:off x="2733545" y="1866386"/>
            <a:ext cx="1497004" cy="0"/>
          </a:xfrm>
          <a:prstGeom prst="line">
            <a:avLst/>
          </a:prstGeom>
          <a:ln w="635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2667332" y="1746900"/>
            <a:ext cx="1561444" cy="0"/>
          </a:xfrm>
          <a:prstGeom prst="line">
            <a:avLst/>
          </a:prstGeom>
          <a:ln w="6350" cmpd="sng">
            <a:solidFill>
              <a:srgbClr val="FF0000"/>
            </a:solidFill>
            <a:headEnd type="oval" w="sm" len="sm"/>
            <a:tail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2776265" y="1939127"/>
            <a:ext cx="1454044" cy="0"/>
          </a:xfrm>
          <a:prstGeom prst="line">
            <a:avLst/>
          </a:prstGeom>
          <a:ln w="6350" cmpd="sng">
            <a:solidFill>
              <a:srgbClr val="008000"/>
            </a:solidFill>
            <a:headEnd type="oval" w="sm" len="sm"/>
            <a:tail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Left Brace 70"/>
          <p:cNvSpPr/>
          <p:nvPr/>
        </p:nvSpPr>
        <p:spPr>
          <a:xfrm rot="9049013">
            <a:off x="2163248" y="959858"/>
            <a:ext cx="140692" cy="909656"/>
          </a:xfrm>
          <a:prstGeom prst="leftBrace">
            <a:avLst>
              <a:gd name="adj1" fmla="val 55173"/>
              <a:gd name="adj2" fmla="val 53878"/>
            </a:avLst>
          </a:prstGeom>
          <a:ln w="635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Left Brace 71"/>
          <p:cNvSpPr/>
          <p:nvPr/>
        </p:nvSpPr>
        <p:spPr>
          <a:xfrm rot="9049013">
            <a:off x="2230176" y="934944"/>
            <a:ext cx="179781" cy="1194345"/>
          </a:xfrm>
          <a:prstGeom prst="leftBrace">
            <a:avLst>
              <a:gd name="adj1" fmla="val 55173"/>
              <a:gd name="adj2" fmla="val 53878"/>
            </a:avLst>
          </a:prstGeom>
          <a:ln w="635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/>
        </p:nvSpPr>
        <p:spPr>
          <a:xfrm>
            <a:off x="2186879" y="1135730"/>
            <a:ext cx="245017" cy="2169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a</a:t>
            </a:r>
            <a:r>
              <a:rPr lang="en-US" sz="1200" baseline="-25000" dirty="0" smtClean="0">
                <a:solidFill>
                  <a:srgbClr val="FF0000"/>
                </a:solidFill>
              </a:rPr>
              <a:t>2</a:t>
            </a:r>
            <a:endParaRPr lang="en-US" sz="1200" baseline="-25000" dirty="0">
              <a:solidFill>
                <a:srgbClr val="FF0000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278607" y="1291795"/>
            <a:ext cx="350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8000"/>
                </a:solidFill>
              </a:rPr>
              <a:t>b</a:t>
            </a:r>
            <a:r>
              <a:rPr lang="en-US" sz="1200" baseline="-25000" dirty="0" smtClean="0">
                <a:solidFill>
                  <a:srgbClr val="008000"/>
                </a:solidFill>
              </a:rPr>
              <a:t>2</a:t>
            </a:r>
            <a:endParaRPr lang="en-US" sz="1200" baseline="-25000" dirty="0">
              <a:solidFill>
                <a:srgbClr val="008000"/>
              </a:solidFill>
            </a:endParaRPr>
          </a:p>
        </p:txBody>
      </p:sp>
      <p:sp>
        <p:nvSpPr>
          <p:cNvPr id="75" name="Left Brace 74"/>
          <p:cNvSpPr/>
          <p:nvPr/>
        </p:nvSpPr>
        <p:spPr>
          <a:xfrm rot="19823443">
            <a:off x="2819763" y="1707345"/>
            <a:ext cx="664458" cy="3178553"/>
          </a:xfrm>
          <a:prstGeom prst="leftBrace">
            <a:avLst>
              <a:gd name="adj1" fmla="val 55173"/>
              <a:gd name="adj2" fmla="val 51354"/>
            </a:avLst>
          </a:prstGeom>
          <a:ln w="635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76" name="Left Brace 75"/>
          <p:cNvSpPr/>
          <p:nvPr/>
        </p:nvSpPr>
        <p:spPr>
          <a:xfrm rot="19827361">
            <a:off x="2923584" y="1898459"/>
            <a:ext cx="614839" cy="2961590"/>
          </a:xfrm>
          <a:prstGeom prst="leftBrace">
            <a:avLst>
              <a:gd name="adj1" fmla="val 46937"/>
              <a:gd name="adj2" fmla="val 55283"/>
            </a:avLst>
          </a:prstGeom>
          <a:ln w="635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Box 76"/>
          <p:cNvSpPr txBox="1"/>
          <p:nvPr/>
        </p:nvSpPr>
        <p:spPr>
          <a:xfrm>
            <a:off x="2621922" y="3362838"/>
            <a:ext cx="259442" cy="241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a</a:t>
            </a:r>
            <a:r>
              <a:rPr lang="en-US" sz="1400" baseline="-25000" dirty="0" smtClean="0">
                <a:solidFill>
                  <a:srgbClr val="FF0000"/>
                </a:solidFill>
              </a:rPr>
              <a:t>1</a:t>
            </a:r>
            <a:endParaRPr lang="en-US" sz="1400" baseline="-25000" dirty="0">
              <a:solidFill>
                <a:srgbClr val="FF000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881752" y="3603838"/>
            <a:ext cx="265963" cy="241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5A00"/>
                </a:solidFill>
              </a:rPr>
              <a:t>b</a:t>
            </a:r>
            <a:r>
              <a:rPr lang="en-US" sz="1400" baseline="-25000" dirty="0" smtClean="0">
                <a:solidFill>
                  <a:srgbClr val="005A00"/>
                </a:solidFill>
              </a:rPr>
              <a:t>1</a:t>
            </a:r>
            <a:endParaRPr lang="en-US" sz="1400" baseline="-25000" dirty="0">
              <a:solidFill>
                <a:srgbClr val="005A00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408519" y="1473690"/>
            <a:ext cx="361861" cy="371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z="1200" dirty="0" smtClean="0">
                <a:solidFill>
                  <a:srgbClr val="FF0000"/>
                </a:solidFill>
              </a:rPr>
              <a:t>x</a:t>
            </a:r>
            <a:r>
              <a:rPr lang="en-US" sz="1200" baseline="-25000" dirty="0" smtClean="0">
                <a:solidFill>
                  <a:srgbClr val="FF0000"/>
                </a:solidFill>
              </a:rPr>
              <a:t>1</a:t>
            </a:r>
            <a:endParaRPr lang="en-US" sz="1200" baseline="-25000" dirty="0">
              <a:solidFill>
                <a:srgbClr val="FF0000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328044" y="1866385"/>
            <a:ext cx="5008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5A00"/>
                </a:solidFill>
              </a:rPr>
              <a:t>y</a:t>
            </a:r>
            <a:r>
              <a:rPr lang="en-US" sz="1200" baseline="-25000" dirty="0">
                <a:solidFill>
                  <a:srgbClr val="005A00"/>
                </a:solidFill>
              </a:rPr>
              <a:t>1</a:t>
            </a:r>
          </a:p>
        </p:txBody>
      </p:sp>
      <p:sp>
        <p:nvSpPr>
          <p:cNvPr id="81" name="Line 36"/>
          <p:cNvSpPr>
            <a:spLocks noChangeShapeType="1"/>
          </p:cNvSpPr>
          <p:nvPr/>
        </p:nvSpPr>
        <p:spPr bwMode="auto">
          <a:xfrm flipH="1">
            <a:off x="2533092" y="1938367"/>
            <a:ext cx="235447" cy="165660"/>
          </a:xfrm>
          <a:prstGeom prst="line">
            <a:avLst/>
          </a:prstGeom>
          <a:noFill/>
          <a:ln w="6350" cmpd="sng">
            <a:solidFill>
              <a:srgbClr val="005A00"/>
            </a:solidFill>
            <a:round/>
            <a:headEnd type="none"/>
            <a:tailEnd type="none"/>
          </a:ln>
        </p:spPr>
        <p:txBody>
          <a:bodyPr lIns="90488" tIns="44450" rIns="90488" bIns="44450" anchor="ctr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82" name="TextBox 81"/>
          <p:cNvSpPr txBox="1"/>
          <p:nvPr/>
        </p:nvSpPr>
        <p:spPr>
          <a:xfrm rot="3709127">
            <a:off x="2577264" y="1213766"/>
            <a:ext cx="444890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x</a:t>
            </a:r>
            <a:r>
              <a:rPr lang="en-US" sz="1000" baseline="-25000" dirty="0" smtClean="0">
                <a:solidFill>
                  <a:srgbClr val="FF0000"/>
                </a:solidFill>
              </a:rPr>
              <a:t>max1</a:t>
            </a:r>
            <a:endParaRPr lang="en-US" sz="1000" baseline="-25000" dirty="0">
              <a:solidFill>
                <a:srgbClr val="FF0000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 rot="3709127">
            <a:off x="2850040" y="1834138"/>
            <a:ext cx="422521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8000"/>
                </a:solidFill>
              </a:rPr>
              <a:t>x</a:t>
            </a:r>
            <a:r>
              <a:rPr lang="en-US" sz="1000" baseline="-25000" dirty="0" smtClean="0">
                <a:solidFill>
                  <a:srgbClr val="008000"/>
                </a:solidFill>
              </a:rPr>
              <a:t>min1</a:t>
            </a:r>
            <a:endParaRPr lang="en-US" sz="1000" baseline="-25000" dirty="0">
              <a:solidFill>
                <a:srgbClr val="008000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 rot="3709127">
            <a:off x="2437488" y="1990650"/>
            <a:ext cx="401376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8000"/>
                </a:solidFill>
              </a:rPr>
              <a:t>x</a:t>
            </a:r>
            <a:r>
              <a:rPr lang="en-US" sz="900" baseline="-25000" dirty="0" smtClean="0">
                <a:solidFill>
                  <a:srgbClr val="008000"/>
                </a:solidFill>
              </a:rPr>
              <a:t>min2</a:t>
            </a:r>
            <a:endParaRPr lang="en-US" sz="900" baseline="-25000" dirty="0">
              <a:solidFill>
                <a:srgbClr val="008000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 rot="20580436">
            <a:off x="2885964" y="1505060"/>
            <a:ext cx="288998" cy="1928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x&gt;0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 rot="20580436">
            <a:off x="2803319" y="1633207"/>
            <a:ext cx="4143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8000"/>
                </a:solidFill>
              </a:rPr>
              <a:t>x</a:t>
            </a:r>
            <a:r>
              <a:rPr lang="en-US" sz="1000" dirty="0" smtClean="0">
                <a:solidFill>
                  <a:srgbClr val="008000"/>
                </a:solidFill>
              </a:rPr>
              <a:t>&lt;0</a:t>
            </a:r>
            <a:endParaRPr lang="en-US" sz="1000" dirty="0">
              <a:solidFill>
                <a:srgbClr val="008000"/>
              </a:solidFill>
            </a:endParaRPr>
          </a:p>
        </p:txBody>
      </p:sp>
      <p:sp>
        <p:nvSpPr>
          <p:cNvPr id="87" name="Text Box 49"/>
          <p:cNvSpPr txBox="1">
            <a:spLocks noChangeArrowheads="1"/>
          </p:cNvSpPr>
          <p:nvPr/>
        </p:nvSpPr>
        <p:spPr bwMode="auto">
          <a:xfrm rot="21376507">
            <a:off x="1107435" y="1920477"/>
            <a:ext cx="432525" cy="214892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wrap="squar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x</a:t>
            </a:r>
            <a:r>
              <a:rPr lang="en-US" sz="1200" baseline="-25000" dirty="0">
                <a:solidFill>
                  <a:srgbClr val="FF0000"/>
                </a:solidFill>
              </a:rPr>
              <a:t>max</a:t>
            </a:r>
          </a:p>
        </p:txBody>
      </p:sp>
      <p:sp>
        <p:nvSpPr>
          <p:cNvPr id="88" name="Rectangle 50"/>
          <p:cNvSpPr>
            <a:spLocks noChangeArrowheads="1"/>
          </p:cNvSpPr>
          <p:nvPr/>
        </p:nvSpPr>
        <p:spPr bwMode="auto">
          <a:xfrm rot="21399007">
            <a:off x="1132843" y="2079840"/>
            <a:ext cx="445021" cy="274434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wrap="squar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rgbClr val="008000"/>
                </a:solidFill>
                <a:cs typeface="Arial"/>
              </a:rPr>
              <a:t>x</a:t>
            </a:r>
            <a:r>
              <a:rPr lang="en-US" sz="1200" baseline="-25000" dirty="0">
                <a:solidFill>
                  <a:srgbClr val="008000"/>
                </a:solidFill>
                <a:cs typeface="Arial"/>
              </a:rPr>
              <a:t>min</a:t>
            </a:r>
          </a:p>
        </p:txBody>
      </p:sp>
      <p:sp>
        <p:nvSpPr>
          <p:cNvPr id="89" name="Line 36"/>
          <p:cNvSpPr>
            <a:spLocks noChangeShapeType="1"/>
          </p:cNvSpPr>
          <p:nvPr/>
        </p:nvSpPr>
        <p:spPr bwMode="auto">
          <a:xfrm flipH="1">
            <a:off x="951816" y="2142024"/>
            <a:ext cx="1066552" cy="73647"/>
          </a:xfrm>
          <a:prstGeom prst="line">
            <a:avLst/>
          </a:prstGeom>
          <a:noFill/>
          <a:ln w="6350" cmpd="sng">
            <a:solidFill>
              <a:srgbClr val="000090"/>
            </a:solidFill>
            <a:round/>
            <a:headEnd type="none"/>
            <a:tailEnd type="triangle"/>
          </a:ln>
        </p:spPr>
        <p:txBody>
          <a:bodyPr lIns="90488" tIns="44450" rIns="90488" bIns="44450" anchor="ctr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90" name="Rectangle 89"/>
          <p:cNvSpPr/>
          <p:nvPr/>
        </p:nvSpPr>
        <p:spPr bwMode="auto">
          <a:xfrm rot="21362808">
            <a:off x="1879625" y="1755267"/>
            <a:ext cx="116952" cy="176436"/>
          </a:xfrm>
          <a:prstGeom prst="rect">
            <a:avLst/>
          </a:prstGeom>
          <a:solidFill>
            <a:srgbClr val="FF0000">
              <a:alpha val="19000"/>
            </a:srgbClr>
          </a:solidFill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91" name="Text Box 49"/>
          <p:cNvSpPr txBox="1">
            <a:spLocks noChangeArrowheads="1"/>
          </p:cNvSpPr>
          <p:nvPr/>
        </p:nvSpPr>
        <p:spPr bwMode="auto">
          <a:xfrm rot="21326457">
            <a:off x="668538" y="2036148"/>
            <a:ext cx="400164" cy="233397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wrap="squar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 baseline="-25000" dirty="0" smtClean="0">
                <a:solidFill>
                  <a:srgbClr val="000090"/>
                </a:solidFill>
              </a:rPr>
              <a:t>Xo</a:t>
            </a:r>
            <a:endParaRPr lang="en-US" sz="1400" baseline="-25000" dirty="0">
              <a:solidFill>
                <a:srgbClr val="000090"/>
              </a:solidFill>
            </a:endParaRPr>
          </a:p>
        </p:txBody>
      </p:sp>
      <p:sp>
        <p:nvSpPr>
          <p:cNvPr id="92" name="Rectangle 45"/>
          <p:cNvSpPr>
            <a:spLocks noChangeArrowheads="1"/>
          </p:cNvSpPr>
          <p:nvPr/>
        </p:nvSpPr>
        <p:spPr bwMode="auto">
          <a:xfrm rot="20604359">
            <a:off x="1927511" y="1311951"/>
            <a:ext cx="427708" cy="308716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wrap="squar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Symbol" charset="2"/>
              </a:rPr>
              <a:t>f</a:t>
            </a:r>
            <a:r>
              <a:rPr lang="en-US" sz="1400" b="1" baseline="-25000" dirty="0" smtClean="0">
                <a:solidFill>
                  <a:srgbClr val="0000FF"/>
                </a:solidFill>
                <a:latin typeface="Symbol" charset="2"/>
              </a:rPr>
              <a:t>2o</a:t>
            </a:r>
            <a:endParaRPr lang="en-US" sz="1400" b="1" baseline="-25000" dirty="0">
              <a:solidFill>
                <a:srgbClr val="0000FF"/>
              </a:solidFill>
              <a:latin typeface="Symbol" charset="2"/>
            </a:endParaRPr>
          </a:p>
        </p:txBody>
      </p:sp>
      <p:cxnSp>
        <p:nvCxnSpPr>
          <p:cNvPr id="93" name="Straight Connector 92"/>
          <p:cNvCxnSpPr/>
          <p:nvPr/>
        </p:nvCxnSpPr>
        <p:spPr bwMode="auto">
          <a:xfrm>
            <a:off x="1098621" y="2201897"/>
            <a:ext cx="12731" cy="13969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94" name="Straight Connector 93"/>
          <p:cNvCxnSpPr/>
          <p:nvPr/>
        </p:nvCxnSpPr>
        <p:spPr bwMode="auto">
          <a:xfrm>
            <a:off x="1077345" y="1986839"/>
            <a:ext cx="20570" cy="21505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95" name="Line 36"/>
          <p:cNvSpPr>
            <a:spLocks noChangeShapeType="1"/>
          </p:cNvSpPr>
          <p:nvPr/>
        </p:nvSpPr>
        <p:spPr bwMode="auto">
          <a:xfrm>
            <a:off x="1912159" y="517286"/>
            <a:ext cx="478237" cy="1331482"/>
          </a:xfrm>
          <a:prstGeom prst="line">
            <a:avLst/>
          </a:prstGeom>
          <a:noFill/>
          <a:ln w="6350" cmpd="sng">
            <a:solidFill>
              <a:srgbClr val="FF0000"/>
            </a:solidFill>
            <a:round/>
            <a:headEnd/>
            <a:tailEnd/>
          </a:ln>
        </p:spPr>
        <p:txBody>
          <a:bodyPr lIns="90488" tIns="44450" rIns="90488" bIns="44450" anchor="ctr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96" name="Arc 95"/>
          <p:cNvSpPr>
            <a:spLocks noChangeAspect="1"/>
          </p:cNvSpPr>
          <p:nvPr/>
        </p:nvSpPr>
        <p:spPr>
          <a:xfrm rot="21350354">
            <a:off x="1384897" y="494112"/>
            <a:ext cx="1120910" cy="1120818"/>
          </a:xfrm>
          <a:prstGeom prst="arc">
            <a:avLst>
              <a:gd name="adj1" fmla="val 3874601"/>
              <a:gd name="adj2" fmla="val 5401421"/>
            </a:avLst>
          </a:prstGeom>
          <a:ln w="6350">
            <a:solidFill>
              <a:srgbClr val="0000FF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cxnSp>
        <p:nvCxnSpPr>
          <p:cNvPr id="97" name="Straight Connector 96"/>
          <p:cNvCxnSpPr/>
          <p:nvPr/>
        </p:nvCxnSpPr>
        <p:spPr>
          <a:xfrm>
            <a:off x="1945352" y="1052534"/>
            <a:ext cx="936400" cy="1661301"/>
          </a:xfrm>
          <a:prstGeom prst="line">
            <a:avLst/>
          </a:prstGeom>
          <a:ln w="6350" cmpd="sng">
            <a:solidFill>
              <a:srgbClr val="00009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1892334" y="257531"/>
            <a:ext cx="175416" cy="2610881"/>
          </a:xfrm>
          <a:prstGeom prst="line">
            <a:avLst/>
          </a:prstGeom>
          <a:ln w="635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Left Brace 98"/>
          <p:cNvSpPr/>
          <p:nvPr/>
        </p:nvSpPr>
        <p:spPr>
          <a:xfrm rot="21393605">
            <a:off x="1563972" y="531454"/>
            <a:ext cx="392280" cy="1410156"/>
          </a:xfrm>
          <a:prstGeom prst="leftBrace">
            <a:avLst>
              <a:gd name="adj1" fmla="val 40844"/>
              <a:gd name="adj2" fmla="val 49811"/>
            </a:avLst>
          </a:prstGeom>
          <a:ln w="635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TextBox 99"/>
          <p:cNvSpPr txBox="1"/>
          <p:nvPr/>
        </p:nvSpPr>
        <p:spPr>
          <a:xfrm rot="21358694">
            <a:off x="1103589" y="1058264"/>
            <a:ext cx="54594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ρ</a:t>
            </a:r>
            <a:r>
              <a:rPr lang="en-US" sz="1400" baseline="-25000" dirty="0" smtClean="0">
                <a:solidFill>
                  <a:srgbClr val="FF0000"/>
                </a:solidFill>
              </a:rPr>
              <a:t>2max</a:t>
            </a:r>
            <a:endParaRPr lang="en-US" sz="1400" baseline="-25000" dirty="0">
              <a:solidFill>
                <a:srgbClr val="FF0000"/>
              </a:solidFill>
            </a:endParaRPr>
          </a:p>
        </p:txBody>
      </p:sp>
      <p:sp>
        <p:nvSpPr>
          <p:cNvPr id="101" name="Left Brace 100"/>
          <p:cNvSpPr/>
          <p:nvPr/>
        </p:nvSpPr>
        <p:spPr>
          <a:xfrm rot="21363475">
            <a:off x="1713165" y="1066253"/>
            <a:ext cx="269677" cy="1083395"/>
          </a:xfrm>
          <a:prstGeom prst="leftBrace">
            <a:avLst>
              <a:gd name="adj1" fmla="val 55173"/>
              <a:gd name="adj2" fmla="val 53878"/>
            </a:avLst>
          </a:prstGeom>
          <a:ln w="635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Left Brace 101"/>
          <p:cNvSpPr/>
          <p:nvPr/>
        </p:nvSpPr>
        <p:spPr>
          <a:xfrm rot="21374328">
            <a:off x="1734872" y="1323863"/>
            <a:ext cx="256999" cy="967453"/>
          </a:xfrm>
          <a:prstGeom prst="leftBrace">
            <a:avLst>
              <a:gd name="adj1" fmla="val 77017"/>
              <a:gd name="adj2" fmla="val 53288"/>
            </a:avLst>
          </a:prstGeom>
          <a:ln w="635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TextBox 102"/>
          <p:cNvSpPr txBox="1"/>
          <p:nvPr/>
        </p:nvSpPr>
        <p:spPr>
          <a:xfrm rot="21327528">
            <a:off x="1277938" y="1654171"/>
            <a:ext cx="56412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</a:rPr>
              <a:t>ρ</a:t>
            </a:r>
            <a:r>
              <a:rPr lang="en-US" sz="1400" baseline="-25000" dirty="0" smtClean="0">
                <a:solidFill>
                  <a:srgbClr val="008000"/>
                </a:solidFill>
              </a:rPr>
              <a:t>2min</a:t>
            </a:r>
            <a:endParaRPr lang="en-US" sz="1400" baseline="-25000" dirty="0">
              <a:solidFill>
                <a:srgbClr val="008000"/>
              </a:solidFill>
            </a:endParaRPr>
          </a:p>
        </p:txBody>
      </p:sp>
      <p:sp>
        <p:nvSpPr>
          <p:cNvPr id="104" name="Rectangle 42"/>
          <p:cNvSpPr>
            <a:spLocks noChangeArrowheads="1"/>
          </p:cNvSpPr>
          <p:nvPr/>
        </p:nvSpPr>
        <p:spPr bwMode="auto">
          <a:xfrm rot="20427874">
            <a:off x="2066059" y="2333665"/>
            <a:ext cx="592906" cy="274434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wrap="squar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200" dirty="0" smtClean="0">
                <a:solidFill>
                  <a:srgbClr val="005A00"/>
                </a:solidFill>
                <a:latin typeface="Symbol" charset="2"/>
              </a:rPr>
              <a:t>f</a:t>
            </a:r>
            <a:r>
              <a:rPr lang="en-US" sz="1200" baseline="-25000" dirty="0">
                <a:solidFill>
                  <a:srgbClr val="005A00"/>
                </a:solidFill>
                <a:latin typeface="Tahoma" charset="0"/>
              </a:rPr>
              <a:t>2</a:t>
            </a:r>
            <a:r>
              <a:rPr lang="en-US" sz="1200" baseline="-25000" dirty="0" smtClean="0">
                <a:solidFill>
                  <a:srgbClr val="005A00"/>
                </a:solidFill>
                <a:latin typeface="Tahoma" charset="0"/>
              </a:rPr>
              <a:t>min</a:t>
            </a:r>
            <a:endParaRPr lang="en-US" sz="1200" baseline="-25000" dirty="0">
              <a:solidFill>
                <a:srgbClr val="005A00"/>
              </a:solidFill>
              <a:latin typeface="Symbol" charset="2"/>
            </a:endParaRPr>
          </a:p>
        </p:txBody>
      </p:sp>
      <p:sp>
        <p:nvSpPr>
          <p:cNvPr id="105" name="Rectangle 104"/>
          <p:cNvSpPr/>
          <p:nvPr/>
        </p:nvSpPr>
        <p:spPr bwMode="auto">
          <a:xfrm rot="21362808">
            <a:off x="1857701" y="1992668"/>
            <a:ext cx="155317" cy="156484"/>
          </a:xfrm>
          <a:prstGeom prst="rect">
            <a:avLst/>
          </a:prstGeom>
          <a:solidFill>
            <a:srgbClr val="000090">
              <a:alpha val="19000"/>
            </a:srgbClr>
          </a:solidFill>
          <a:ln w="63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106" name="Line 36"/>
          <p:cNvSpPr>
            <a:spLocks noChangeShapeType="1"/>
          </p:cNvSpPr>
          <p:nvPr/>
        </p:nvSpPr>
        <p:spPr bwMode="auto">
          <a:xfrm flipH="1">
            <a:off x="938467" y="1926363"/>
            <a:ext cx="1066552" cy="73647"/>
          </a:xfrm>
          <a:prstGeom prst="line">
            <a:avLst/>
          </a:prstGeom>
          <a:noFill/>
          <a:ln w="6350" cmpd="sng">
            <a:solidFill>
              <a:srgbClr val="FF0000"/>
            </a:solidFill>
            <a:round/>
            <a:headEnd type="none"/>
            <a:tailEnd type="triangle"/>
          </a:ln>
        </p:spPr>
        <p:txBody>
          <a:bodyPr lIns="90488" tIns="44450" rIns="90488" bIns="44450" anchor="ctr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07" name="Line 36"/>
          <p:cNvSpPr>
            <a:spLocks noChangeShapeType="1"/>
          </p:cNvSpPr>
          <p:nvPr/>
        </p:nvSpPr>
        <p:spPr bwMode="auto">
          <a:xfrm flipH="1">
            <a:off x="962198" y="2279671"/>
            <a:ext cx="1066552" cy="73647"/>
          </a:xfrm>
          <a:prstGeom prst="line">
            <a:avLst/>
          </a:prstGeom>
          <a:noFill/>
          <a:ln w="6350" cmpd="sng">
            <a:solidFill>
              <a:srgbClr val="008000"/>
            </a:solidFill>
            <a:round/>
            <a:headEnd type="none"/>
            <a:tailEnd type="triangle"/>
          </a:ln>
        </p:spPr>
        <p:txBody>
          <a:bodyPr lIns="90488" tIns="44450" rIns="90488" bIns="44450" anchor="ctr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08" name="Arc 107"/>
          <p:cNvSpPr>
            <a:spLocks noChangeAspect="1"/>
          </p:cNvSpPr>
          <p:nvPr/>
        </p:nvSpPr>
        <p:spPr>
          <a:xfrm rot="19430210">
            <a:off x="765677" y="108644"/>
            <a:ext cx="2382038" cy="2379537"/>
          </a:xfrm>
          <a:prstGeom prst="arc">
            <a:avLst>
              <a:gd name="adj1" fmla="val 5382228"/>
              <a:gd name="adj2" fmla="val 7326393"/>
            </a:avLst>
          </a:prstGeom>
          <a:ln w="6350">
            <a:solidFill>
              <a:srgbClr val="005A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09" name="TextBox 108"/>
          <p:cNvSpPr txBox="1"/>
          <p:nvPr/>
        </p:nvSpPr>
        <p:spPr>
          <a:xfrm>
            <a:off x="2005020" y="1553164"/>
            <a:ext cx="278368" cy="289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z="1200" dirty="0" smtClean="0">
                <a:solidFill>
                  <a:srgbClr val="FF0000"/>
                </a:solidFill>
              </a:rPr>
              <a:t>x</a:t>
            </a:r>
            <a:r>
              <a:rPr lang="en-US" sz="1200" baseline="-250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10" name="Rectangle 109"/>
          <p:cNvSpPr/>
          <p:nvPr/>
        </p:nvSpPr>
        <p:spPr>
          <a:xfrm>
            <a:off x="2179643" y="1925862"/>
            <a:ext cx="239859" cy="216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05A00"/>
                </a:solidFill>
              </a:rPr>
              <a:t>y</a:t>
            </a:r>
            <a:r>
              <a:rPr lang="en-US" sz="1200" baseline="-25000" dirty="0" smtClean="0">
                <a:solidFill>
                  <a:srgbClr val="005A00"/>
                </a:solidFill>
              </a:rPr>
              <a:t>2</a:t>
            </a:r>
            <a:endParaRPr lang="en-US" sz="1200" baseline="-25000" dirty="0">
              <a:solidFill>
                <a:srgbClr val="005A00"/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 rot="3709127">
            <a:off x="2251222" y="1834372"/>
            <a:ext cx="336558" cy="1928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x</a:t>
            </a:r>
            <a:r>
              <a:rPr lang="en-US" sz="1000" baseline="-25000" dirty="0" smtClean="0">
                <a:solidFill>
                  <a:srgbClr val="FF0000"/>
                </a:solidFill>
              </a:rPr>
              <a:t>max2</a:t>
            </a:r>
            <a:endParaRPr lang="en-US" sz="1000" baseline="-25000" dirty="0">
              <a:solidFill>
                <a:srgbClr val="FF0000"/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 rot="21396794">
            <a:off x="1421477" y="1951424"/>
            <a:ext cx="297628" cy="1928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x&lt;0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113" name="TextBox 112"/>
          <p:cNvSpPr txBox="1"/>
          <p:nvPr/>
        </p:nvSpPr>
        <p:spPr>
          <a:xfrm rot="21376355">
            <a:off x="1436444" y="2127235"/>
            <a:ext cx="4093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8000"/>
                </a:solidFill>
              </a:rPr>
              <a:t>x&gt;0</a:t>
            </a:r>
            <a:endParaRPr lang="en-US" sz="1000" dirty="0">
              <a:solidFill>
                <a:srgbClr val="008000"/>
              </a:solidFill>
            </a:endParaRPr>
          </a:p>
        </p:txBody>
      </p:sp>
      <p:grpSp>
        <p:nvGrpSpPr>
          <p:cNvPr id="114" name="Group 113"/>
          <p:cNvGrpSpPr/>
          <p:nvPr/>
        </p:nvGrpSpPr>
        <p:grpSpPr>
          <a:xfrm>
            <a:off x="1536563" y="4195839"/>
            <a:ext cx="1599379" cy="1246519"/>
            <a:chOff x="198723" y="6111086"/>
            <a:chExt cx="1278762" cy="997323"/>
          </a:xfrm>
        </p:grpSpPr>
        <p:sp>
          <p:nvSpPr>
            <p:cNvPr id="130" name="TextBox 129"/>
            <p:cNvSpPr txBox="1"/>
            <p:nvPr/>
          </p:nvSpPr>
          <p:spPr>
            <a:xfrm>
              <a:off x="198723" y="6111086"/>
              <a:ext cx="11653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200" dirty="0" smtClean="0">
                  <a:solidFill>
                    <a:srgbClr val="005A00"/>
                  </a:solidFill>
                </a:rPr>
                <a:t>α</a:t>
              </a:r>
              <a:r>
                <a:rPr lang="en-US" sz="1200" baseline="-25000" dirty="0" smtClean="0">
                  <a:solidFill>
                    <a:srgbClr val="005A00"/>
                  </a:solidFill>
                </a:rPr>
                <a:t>1</a:t>
              </a:r>
              <a:r>
                <a:rPr lang="en-US" sz="1200" dirty="0" smtClean="0">
                  <a:solidFill>
                    <a:srgbClr val="005A00"/>
                  </a:solidFill>
                </a:rPr>
                <a:t> = φ</a:t>
              </a:r>
              <a:r>
                <a:rPr lang="en-US" sz="1200" baseline="-25000" dirty="0" smtClean="0">
                  <a:solidFill>
                    <a:srgbClr val="005A00"/>
                  </a:solidFill>
                </a:rPr>
                <a:t>1min </a:t>
              </a:r>
              <a:r>
                <a:rPr lang="en-US" sz="1200" dirty="0" smtClean="0">
                  <a:solidFill>
                    <a:srgbClr val="005A00"/>
                  </a:solidFill>
                </a:rPr>
                <a:t>-  φ</a:t>
              </a:r>
              <a:r>
                <a:rPr lang="en-US" sz="1200" baseline="-25000" dirty="0" smtClean="0">
                  <a:solidFill>
                    <a:srgbClr val="005A00"/>
                  </a:solidFill>
                </a:rPr>
                <a:t>1o</a:t>
              </a:r>
              <a:endParaRPr lang="en-US" sz="1200" baseline="-25000" dirty="0">
                <a:solidFill>
                  <a:srgbClr val="005A00"/>
                </a:solidFill>
              </a:endParaRPr>
            </a:p>
          </p:txBody>
        </p:sp>
        <p:grpSp>
          <p:nvGrpSpPr>
            <p:cNvPr id="131" name="Group 130"/>
            <p:cNvGrpSpPr/>
            <p:nvPr/>
          </p:nvGrpSpPr>
          <p:grpSpPr>
            <a:xfrm>
              <a:off x="198723" y="6332304"/>
              <a:ext cx="1278762" cy="776105"/>
              <a:chOff x="198723" y="6332304"/>
              <a:chExt cx="1278762" cy="776105"/>
            </a:xfrm>
          </p:grpSpPr>
          <p:sp>
            <p:nvSpPr>
              <p:cNvPr id="132" name="TextBox 131"/>
              <p:cNvSpPr txBox="1"/>
              <p:nvPr/>
            </p:nvSpPr>
            <p:spPr>
              <a:xfrm>
                <a:off x="208074" y="6586476"/>
                <a:ext cx="115042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1200" dirty="0" smtClean="0">
                    <a:solidFill>
                      <a:srgbClr val="FF0000"/>
                    </a:solidFill>
                  </a:rPr>
                  <a:t>β</a:t>
                </a:r>
                <a:r>
                  <a:rPr lang="en-US" sz="1200" baseline="-25000" dirty="0" smtClean="0">
                    <a:solidFill>
                      <a:srgbClr val="FF0000"/>
                    </a:solidFill>
                  </a:rPr>
                  <a:t>1</a:t>
                </a:r>
                <a:r>
                  <a:rPr lang="en-US" sz="1200" dirty="0" smtClean="0">
                    <a:solidFill>
                      <a:srgbClr val="FF0000"/>
                    </a:solidFill>
                  </a:rPr>
                  <a:t> = φ</a:t>
                </a:r>
                <a:r>
                  <a:rPr lang="en-US" sz="1200" baseline="-25000" dirty="0" smtClean="0">
                    <a:solidFill>
                      <a:srgbClr val="FF0000"/>
                    </a:solidFill>
                  </a:rPr>
                  <a:t>1o </a:t>
                </a:r>
                <a:r>
                  <a:rPr lang="en-US" sz="1200" dirty="0" smtClean="0">
                    <a:solidFill>
                      <a:srgbClr val="FF0000"/>
                    </a:solidFill>
                  </a:rPr>
                  <a:t>-  φ</a:t>
                </a:r>
                <a:r>
                  <a:rPr lang="en-US" sz="1200" baseline="-25000" dirty="0" smtClean="0">
                    <a:solidFill>
                      <a:srgbClr val="FF0000"/>
                    </a:solidFill>
                  </a:rPr>
                  <a:t>1max</a:t>
                </a:r>
                <a:endParaRPr lang="en-US" sz="1200" baseline="-25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33" name="TextBox 132"/>
              <p:cNvSpPr txBox="1"/>
              <p:nvPr/>
            </p:nvSpPr>
            <p:spPr>
              <a:xfrm>
                <a:off x="212134" y="6831410"/>
                <a:ext cx="126535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1200" dirty="0" smtClean="0">
                    <a:solidFill>
                      <a:srgbClr val="FF0000"/>
                    </a:solidFill>
                  </a:rPr>
                  <a:t>β</a:t>
                </a:r>
                <a:r>
                  <a:rPr lang="en-US" sz="1200" baseline="-25000" dirty="0">
                    <a:solidFill>
                      <a:srgbClr val="FF0000"/>
                    </a:solidFill>
                  </a:rPr>
                  <a:t>2</a:t>
                </a:r>
                <a:r>
                  <a:rPr lang="en-US" sz="1200" dirty="0" smtClean="0">
                    <a:solidFill>
                      <a:srgbClr val="FF0000"/>
                    </a:solidFill>
                  </a:rPr>
                  <a:t> = φ</a:t>
                </a:r>
                <a:r>
                  <a:rPr lang="en-US" sz="1200" baseline="-25000" dirty="0">
                    <a:solidFill>
                      <a:srgbClr val="FF0000"/>
                    </a:solidFill>
                  </a:rPr>
                  <a:t>2</a:t>
                </a:r>
                <a:r>
                  <a:rPr lang="en-US" sz="1200" baseline="-25000" dirty="0" smtClean="0">
                    <a:solidFill>
                      <a:srgbClr val="FF0000"/>
                    </a:solidFill>
                  </a:rPr>
                  <a:t>o </a:t>
                </a:r>
                <a:r>
                  <a:rPr lang="en-US" sz="1200" dirty="0" smtClean="0">
                    <a:solidFill>
                      <a:srgbClr val="FF0000"/>
                    </a:solidFill>
                  </a:rPr>
                  <a:t>-  φ</a:t>
                </a:r>
                <a:r>
                  <a:rPr lang="en-US" sz="1200" baseline="-25000" dirty="0">
                    <a:solidFill>
                      <a:srgbClr val="FF0000"/>
                    </a:solidFill>
                  </a:rPr>
                  <a:t>2</a:t>
                </a:r>
                <a:r>
                  <a:rPr lang="en-US" sz="1200" baseline="-25000" dirty="0" smtClean="0">
                    <a:solidFill>
                      <a:srgbClr val="FF0000"/>
                    </a:solidFill>
                  </a:rPr>
                  <a:t>max</a:t>
                </a:r>
                <a:endParaRPr lang="en-US" sz="1200" baseline="-25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34" name="TextBox 133"/>
              <p:cNvSpPr txBox="1"/>
              <p:nvPr/>
            </p:nvSpPr>
            <p:spPr>
              <a:xfrm>
                <a:off x="198723" y="6332304"/>
                <a:ext cx="115156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1200" dirty="0" smtClean="0">
                    <a:solidFill>
                      <a:srgbClr val="005A00"/>
                    </a:solidFill>
                  </a:rPr>
                  <a:t>α</a:t>
                </a:r>
                <a:r>
                  <a:rPr lang="en-US" sz="1200" baseline="-25000" dirty="0">
                    <a:solidFill>
                      <a:srgbClr val="005A00"/>
                    </a:solidFill>
                  </a:rPr>
                  <a:t>2</a:t>
                </a:r>
                <a:r>
                  <a:rPr lang="en-US" sz="1200" dirty="0" smtClean="0">
                    <a:solidFill>
                      <a:srgbClr val="005A00"/>
                    </a:solidFill>
                  </a:rPr>
                  <a:t> = φ</a:t>
                </a:r>
                <a:r>
                  <a:rPr lang="en-US" sz="1200" baseline="-25000" dirty="0">
                    <a:solidFill>
                      <a:srgbClr val="005A00"/>
                    </a:solidFill>
                  </a:rPr>
                  <a:t>2</a:t>
                </a:r>
                <a:r>
                  <a:rPr lang="en-US" sz="1200" baseline="-25000" dirty="0" smtClean="0">
                    <a:solidFill>
                      <a:srgbClr val="005A00"/>
                    </a:solidFill>
                  </a:rPr>
                  <a:t>min </a:t>
                </a:r>
                <a:r>
                  <a:rPr lang="en-US" sz="1200" dirty="0" smtClean="0">
                    <a:solidFill>
                      <a:srgbClr val="005A00"/>
                    </a:solidFill>
                  </a:rPr>
                  <a:t>-  φ</a:t>
                </a:r>
                <a:r>
                  <a:rPr lang="en-US" sz="1200" baseline="-25000" dirty="0">
                    <a:solidFill>
                      <a:srgbClr val="005A00"/>
                    </a:solidFill>
                  </a:rPr>
                  <a:t>2</a:t>
                </a:r>
                <a:r>
                  <a:rPr lang="en-US" sz="1200" baseline="-25000" dirty="0" smtClean="0">
                    <a:solidFill>
                      <a:srgbClr val="005A00"/>
                    </a:solidFill>
                  </a:rPr>
                  <a:t>o</a:t>
                </a:r>
                <a:endParaRPr lang="en-US" sz="1200" baseline="-25000" dirty="0">
                  <a:solidFill>
                    <a:srgbClr val="005A00"/>
                  </a:solidFill>
                </a:endParaRPr>
              </a:p>
            </p:txBody>
          </p:sp>
        </p:grpSp>
      </p:grpSp>
      <p:sp>
        <p:nvSpPr>
          <p:cNvPr id="115" name="Line 36"/>
          <p:cNvSpPr>
            <a:spLocks noChangeShapeType="1"/>
          </p:cNvSpPr>
          <p:nvPr/>
        </p:nvSpPr>
        <p:spPr bwMode="auto">
          <a:xfrm flipH="1">
            <a:off x="2479830" y="1866386"/>
            <a:ext cx="253715" cy="141046"/>
          </a:xfrm>
          <a:prstGeom prst="line">
            <a:avLst/>
          </a:prstGeom>
          <a:noFill/>
          <a:ln w="6350" cmpd="sng">
            <a:solidFill>
              <a:srgbClr val="000090"/>
            </a:solidFill>
            <a:round/>
            <a:headEnd type="oval" w="sm" len="sm"/>
            <a:tailEnd type="oval" w="sm" len="sm"/>
          </a:ln>
        </p:spPr>
        <p:txBody>
          <a:bodyPr lIns="90488" tIns="44450" rIns="90488" bIns="44450" anchor="ctr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16" name="TextBox 115"/>
          <p:cNvSpPr txBox="1"/>
          <p:nvPr/>
        </p:nvSpPr>
        <p:spPr>
          <a:xfrm>
            <a:off x="5834071" y="1918504"/>
            <a:ext cx="880263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x</a:t>
            </a:r>
            <a:r>
              <a:rPr lang="en-US" sz="1000" baseline="-25000" dirty="0" smtClean="0">
                <a:solidFill>
                  <a:srgbClr val="FF0000"/>
                </a:solidFill>
              </a:rPr>
              <a:t>max2</a:t>
            </a:r>
            <a:r>
              <a:rPr lang="en-US" sz="1000" dirty="0" smtClean="0">
                <a:solidFill>
                  <a:srgbClr val="FF0000"/>
                </a:solidFill>
              </a:rPr>
              <a:t>=a</a:t>
            </a:r>
            <a:r>
              <a:rPr lang="en-US" sz="1000" baseline="-25000" dirty="0">
                <a:solidFill>
                  <a:srgbClr val="FF0000"/>
                </a:solidFill>
              </a:rPr>
              <a:t>2</a:t>
            </a:r>
            <a:r>
              <a:rPr lang="en-US" sz="1000" dirty="0" smtClean="0">
                <a:solidFill>
                  <a:srgbClr val="FF0000"/>
                </a:solidFill>
              </a:rPr>
              <a:t>-</a:t>
            </a:r>
            <a:r>
              <a:rPr lang="en-US" sz="1000" dirty="0" smtClean="0">
                <a:solidFill>
                  <a:srgbClr val="FF0000"/>
                </a:solidFill>
                <a:latin typeface="Symbol" charset="2"/>
              </a:rPr>
              <a:t>r</a:t>
            </a:r>
            <a:r>
              <a:rPr lang="en-US" sz="1000" baseline="-25000" dirty="0" smtClean="0">
                <a:solidFill>
                  <a:srgbClr val="FF0000"/>
                </a:solidFill>
                <a:latin typeface="Tahoma" charset="0"/>
              </a:rPr>
              <a:t>1o</a:t>
            </a:r>
            <a:endParaRPr lang="en-US" sz="1000" baseline="-25000" dirty="0">
              <a:solidFill>
                <a:srgbClr val="FF0000"/>
              </a:solidFill>
              <a:latin typeface="Tahoma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5700206" y="2298704"/>
            <a:ext cx="1758975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x</a:t>
            </a:r>
            <a:r>
              <a:rPr lang="en-US" sz="1000" baseline="-25000" dirty="0" smtClean="0">
                <a:solidFill>
                  <a:srgbClr val="FF0000"/>
                </a:solidFill>
              </a:rPr>
              <a:t>1</a:t>
            </a:r>
            <a:r>
              <a:rPr lang="en-US" sz="1000" dirty="0" smtClean="0">
                <a:solidFill>
                  <a:srgbClr val="FF0000"/>
                </a:solidFill>
              </a:rPr>
              <a:t>/a</a:t>
            </a:r>
            <a:r>
              <a:rPr lang="en-US" sz="1000" baseline="-25000" dirty="0" smtClean="0">
                <a:solidFill>
                  <a:srgbClr val="FF0000"/>
                </a:solidFill>
              </a:rPr>
              <a:t>1         </a:t>
            </a:r>
            <a:r>
              <a:rPr lang="en-US" sz="1000" dirty="0" smtClean="0">
                <a:solidFill>
                  <a:srgbClr val="FF0000"/>
                </a:solidFill>
              </a:rPr>
              <a:t>= </a:t>
            </a:r>
            <a:r>
              <a:rPr lang="en-US" sz="1000" dirty="0">
                <a:solidFill>
                  <a:srgbClr val="FF0000"/>
                </a:solidFill>
              </a:rPr>
              <a:t>sin φ</a:t>
            </a:r>
            <a:r>
              <a:rPr lang="en-US" sz="1000" baseline="-25000" dirty="0">
                <a:solidFill>
                  <a:srgbClr val="FF0000"/>
                </a:solidFill>
              </a:rPr>
              <a:t>1o</a:t>
            </a:r>
            <a:endParaRPr lang="en-US" sz="1000" dirty="0">
              <a:solidFill>
                <a:srgbClr val="FF0000"/>
              </a:solidFill>
            </a:endParaRPr>
          </a:p>
          <a:p>
            <a:r>
              <a:rPr lang="en-US" sz="1000" dirty="0" smtClean="0">
                <a:solidFill>
                  <a:srgbClr val="FF0000"/>
                </a:solidFill>
              </a:rPr>
              <a:t>x</a:t>
            </a:r>
            <a:r>
              <a:rPr lang="en-US" sz="1000" baseline="-25000" dirty="0" smtClean="0">
                <a:solidFill>
                  <a:srgbClr val="FF0000"/>
                </a:solidFill>
              </a:rPr>
              <a:t>1</a:t>
            </a:r>
            <a:r>
              <a:rPr lang="en-US" sz="1000" dirty="0" smtClean="0">
                <a:solidFill>
                  <a:srgbClr val="FF0000"/>
                </a:solidFill>
              </a:rPr>
              <a:t>/ρ</a:t>
            </a:r>
            <a:r>
              <a:rPr lang="en-US" sz="1000" baseline="-25000" dirty="0" smtClean="0">
                <a:solidFill>
                  <a:srgbClr val="FF0000"/>
                </a:solidFill>
              </a:rPr>
              <a:t>1max </a:t>
            </a:r>
            <a:r>
              <a:rPr lang="en-US" sz="1000" dirty="0" smtClean="0">
                <a:solidFill>
                  <a:srgbClr val="FF0000"/>
                </a:solidFill>
              </a:rPr>
              <a:t>= </a:t>
            </a:r>
            <a:r>
              <a:rPr lang="en-US" sz="1000" dirty="0">
                <a:solidFill>
                  <a:srgbClr val="FF0000"/>
                </a:solidFill>
              </a:rPr>
              <a:t>sin φ</a:t>
            </a:r>
            <a:r>
              <a:rPr lang="en-US" sz="1000" baseline="-25000" dirty="0">
                <a:solidFill>
                  <a:srgbClr val="FF0000"/>
                </a:solidFill>
              </a:rPr>
              <a:t>1max</a:t>
            </a:r>
            <a:endParaRPr lang="en-US" sz="1000" dirty="0">
              <a:solidFill>
                <a:srgbClr val="FF0000"/>
              </a:solidFill>
            </a:endParaRPr>
          </a:p>
          <a:p>
            <a:r>
              <a:rPr lang="en-US" sz="1000" dirty="0" smtClean="0">
                <a:solidFill>
                  <a:srgbClr val="FF0000"/>
                </a:solidFill>
              </a:rPr>
              <a:t>a</a:t>
            </a:r>
            <a:r>
              <a:rPr lang="en-US" sz="1000" baseline="-25000" dirty="0" smtClean="0">
                <a:solidFill>
                  <a:srgbClr val="FF0000"/>
                </a:solidFill>
              </a:rPr>
              <a:t>1</a:t>
            </a:r>
            <a:r>
              <a:rPr lang="en-US" sz="1000" dirty="0" smtClean="0">
                <a:solidFill>
                  <a:srgbClr val="FF0000"/>
                </a:solidFill>
              </a:rPr>
              <a:t>=ρ</a:t>
            </a:r>
            <a:r>
              <a:rPr lang="en-US" sz="1000" baseline="-25000" dirty="0" smtClean="0">
                <a:solidFill>
                  <a:srgbClr val="FF0000"/>
                </a:solidFill>
              </a:rPr>
              <a:t>1max</a:t>
            </a:r>
            <a:r>
              <a:rPr lang="en-US" sz="1000" dirty="0" smtClean="0">
                <a:solidFill>
                  <a:srgbClr val="FF0000"/>
                </a:solidFill>
              </a:rPr>
              <a:t>*(sin φ</a:t>
            </a:r>
            <a:r>
              <a:rPr lang="en-US" sz="1000" baseline="-25000" dirty="0" smtClean="0">
                <a:solidFill>
                  <a:srgbClr val="FF0000"/>
                </a:solidFill>
              </a:rPr>
              <a:t>1max</a:t>
            </a:r>
            <a:r>
              <a:rPr lang="en-US" sz="1000" dirty="0" smtClean="0">
                <a:solidFill>
                  <a:srgbClr val="FF0000"/>
                </a:solidFill>
              </a:rPr>
              <a:t>/</a:t>
            </a:r>
            <a:r>
              <a:rPr lang="en-US" sz="1000" dirty="0">
                <a:solidFill>
                  <a:srgbClr val="FF0000"/>
                </a:solidFill>
              </a:rPr>
              <a:t>sin </a:t>
            </a:r>
            <a:r>
              <a:rPr lang="en-US" sz="1000" dirty="0" smtClean="0">
                <a:solidFill>
                  <a:srgbClr val="FF0000"/>
                </a:solidFill>
              </a:rPr>
              <a:t>φ</a:t>
            </a:r>
            <a:r>
              <a:rPr lang="en-US" sz="1000" baseline="-25000" dirty="0" smtClean="0">
                <a:solidFill>
                  <a:srgbClr val="FF0000"/>
                </a:solidFill>
              </a:rPr>
              <a:t>1o</a:t>
            </a:r>
            <a:r>
              <a:rPr lang="en-US" sz="1000" dirty="0" smtClean="0">
                <a:solidFill>
                  <a:srgbClr val="FF0000"/>
                </a:solidFill>
              </a:rPr>
              <a:t>)</a:t>
            </a:r>
            <a:endParaRPr lang="en-US" sz="1000" dirty="0">
              <a:solidFill>
                <a:srgbClr val="FF0000"/>
              </a:solidFill>
            </a:endParaRPr>
          </a:p>
          <a:p>
            <a:endParaRPr lang="en-US" sz="1000" baseline="-25000" dirty="0"/>
          </a:p>
        </p:txBody>
      </p:sp>
      <p:sp>
        <p:nvSpPr>
          <p:cNvPr id="118" name="TextBox 117"/>
          <p:cNvSpPr txBox="1"/>
          <p:nvPr/>
        </p:nvSpPr>
        <p:spPr>
          <a:xfrm>
            <a:off x="5850651" y="2987979"/>
            <a:ext cx="863683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x</a:t>
            </a:r>
            <a:r>
              <a:rPr lang="en-US" sz="1000" baseline="-25000" dirty="0" smtClean="0">
                <a:solidFill>
                  <a:srgbClr val="FF0000"/>
                </a:solidFill>
              </a:rPr>
              <a:t>max1</a:t>
            </a:r>
            <a:r>
              <a:rPr lang="en-US" sz="1000" dirty="0" smtClean="0">
                <a:solidFill>
                  <a:srgbClr val="FF0000"/>
                </a:solidFill>
              </a:rPr>
              <a:t>=a</a:t>
            </a:r>
            <a:r>
              <a:rPr lang="en-US" sz="1000" baseline="-25000" dirty="0" smtClean="0">
                <a:solidFill>
                  <a:srgbClr val="FF0000"/>
                </a:solidFill>
              </a:rPr>
              <a:t>1</a:t>
            </a:r>
            <a:r>
              <a:rPr lang="en-US" sz="1000" dirty="0" smtClean="0">
                <a:solidFill>
                  <a:srgbClr val="FF0000"/>
                </a:solidFill>
              </a:rPr>
              <a:t>-</a:t>
            </a:r>
            <a:r>
              <a:rPr lang="en-US" sz="1000" dirty="0" smtClean="0">
                <a:solidFill>
                  <a:srgbClr val="FF0000"/>
                </a:solidFill>
                <a:latin typeface="Symbol" charset="2"/>
              </a:rPr>
              <a:t>r</a:t>
            </a:r>
            <a:r>
              <a:rPr lang="en-US" sz="1000" baseline="-25000" dirty="0" smtClean="0">
                <a:solidFill>
                  <a:srgbClr val="FF0000"/>
                </a:solidFill>
                <a:latin typeface="Tahoma" charset="0"/>
              </a:rPr>
              <a:t>1o</a:t>
            </a:r>
            <a:endParaRPr lang="en-US" sz="1000" baseline="-25000" dirty="0">
              <a:solidFill>
                <a:srgbClr val="FF0000"/>
              </a:solidFill>
              <a:latin typeface="Tahoma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7452350" y="2288277"/>
            <a:ext cx="163720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5A00"/>
                </a:solidFill>
              </a:rPr>
              <a:t>y</a:t>
            </a:r>
            <a:r>
              <a:rPr lang="en-US" sz="1000" baseline="-25000" dirty="0" smtClean="0">
                <a:solidFill>
                  <a:srgbClr val="005A00"/>
                </a:solidFill>
              </a:rPr>
              <a:t>1</a:t>
            </a:r>
            <a:r>
              <a:rPr lang="en-US" sz="1000" dirty="0" smtClean="0">
                <a:solidFill>
                  <a:srgbClr val="005A00"/>
                </a:solidFill>
              </a:rPr>
              <a:t>/b</a:t>
            </a:r>
            <a:r>
              <a:rPr lang="en-US" sz="1000" baseline="-25000" dirty="0" smtClean="0">
                <a:solidFill>
                  <a:srgbClr val="005A00"/>
                </a:solidFill>
              </a:rPr>
              <a:t>1        </a:t>
            </a:r>
            <a:r>
              <a:rPr lang="en-US" sz="1000" dirty="0">
                <a:solidFill>
                  <a:srgbClr val="005A00"/>
                </a:solidFill>
              </a:rPr>
              <a:t>= sin φ</a:t>
            </a:r>
            <a:r>
              <a:rPr lang="en-US" sz="1000" baseline="-25000" dirty="0">
                <a:solidFill>
                  <a:srgbClr val="005A00"/>
                </a:solidFill>
              </a:rPr>
              <a:t>1o</a:t>
            </a:r>
            <a:endParaRPr lang="en-US" sz="1000" dirty="0">
              <a:solidFill>
                <a:srgbClr val="005A00"/>
              </a:solidFill>
            </a:endParaRPr>
          </a:p>
          <a:p>
            <a:r>
              <a:rPr lang="en-US" sz="1000" dirty="0" smtClean="0">
                <a:solidFill>
                  <a:srgbClr val="005A00"/>
                </a:solidFill>
              </a:rPr>
              <a:t>y</a:t>
            </a:r>
            <a:r>
              <a:rPr lang="en-US" sz="1000" baseline="-25000" dirty="0" smtClean="0">
                <a:solidFill>
                  <a:srgbClr val="005A00"/>
                </a:solidFill>
              </a:rPr>
              <a:t>1</a:t>
            </a:r>
            <a:r>
              <a:rPr lang="en-US" sz="1000" dirty="0" smtClean="0">
                <a:solidFill>
                  <a:srgbClr val="005A00"/>
                </a:solidFill>
              </a:rPr>
              <a:t>/ρ</a:t>
            </a:r>
            <a:r>
              <a:rPr lang="en-US" sz="1000" baseline="-25000" dirty="0" smtClean="0">
                <a:solidFill>
                  <a:srgbClr val="005A00"/>
                </a:solidFill>
              </a:rPr>
              <a:t>1min </a:t>
            </a:r>
            <a:r>
              <a:rPr lang="en-US" sz="1000" dirty="0" smtClean="0">
                <a:solidFill>
                  <a:srgbClr val="005A00"/>
                </a:solidFill>
              </a:rPr>
              <a:t>= </a:t>
            </a:r>
            <a:r>
              <a:rPr lang="en-US" sz="1000" dirty="0">
                <a:solidFill>
                  <a:srgbClr val="005A00"/>
                </a:solidFill>
              </a:rPr>
              <a:t>sin </a:t>
            </a:r>
            <a:r>
              <a:rPr lang="en-US" sz="1000" dirty="0" smtClean="0">
                <a:solidFill>
                  <a:srgbClr val="005A00"/>
                </a:solidFill>
              </a:rPr>
              <a:t>φ</a:t>
            </a:r>
            <a:r>
              <a:rPr lang="en-US" sz="1000" baseline="-25000" dirty="0" smtClean="0">
                <a:solidFill>
                  <a:srgbClr val="005A00"/>
                </a:solidFill>
              </a:rPr>
              <a:t>1min</a:t>
            </a:r>
          </a:p>
          <a:p>
            <a:r>
              <a:rPr lang="en-US" sz="1000" dirty="0" smtClean="0">
                <a:solidFill>
                  <a:srgbClr val="005A00"/>
                </a:solidFill>
              </a:rPr>
              <a:t>b</a:t>
            </a:r>
            <a:r>
              <a:rPr lang="en-US" sz="1000" baseline="-25000" dirty="0" smtClean="0">
                <a:solidFill>
                  <a:srgbClr val="005A00"/>
                </a:solidFill>
              </a:rPr>
              <a:t>1</a:t>
            </a:r>
            <a:r>
              <a:rPr lang="en-US" sz="1000" dirty="0" smtClean="0">
                <a:solidFill>
                  <a:srgbClr val="005A00"/>
                </a:solidFill>
              </a:rPr>
              <a:t>=ρ</a:t>
            </a:r>
            <a:r>
              <a:rPr lang="en-US" sz="1000" baseline="-25000" dirty="0" smtClean="0">
                <a:solidFill>
                  <a:srgbClr val="005A00"/>
                </a:solidFill>
              </a:rPr>
              <a:t>1min</a:t>
            </a:r>
            <a:r>
              <a:rPr lang="en-US" sz="1000" dirty="0" smtClean="0">
                <a:solidFill>
                  <a:srgbClr val="005A00"/>
                </a:solidFill>
              </a:rPr>
              <a:t>*</a:t>
            </a:r>
            <a:r>
              <a:rPr lang="en-US" sz="1000" dirty="0">
                <a:solidFill>
                  <a:srgbClr val="005A00"/>
                </a:solidFill>
              </a:rPr>
              <a:t>(sin </a:t>
            </a:r>
            <a:r>
              <a:rPr lang="en-US" sz="1000" dirty="0" smtClean="0">
                <a:solidFill>
                  <a:srgbClr val="005A00"/>
                </a:solidFill>
              </a:rPr>
              <a:t>φ</a:t>
            </a:r>
            <a:r>
              <a:rPr lang="en-US" sz="1000" baseline="-25000" dirty="0" smtClean="0">
                <a:solidFill>
                  <a:srgbClr val="005A00"/>
                </a:solidFill>
              </a:rPr>
              <a:t>1min</a:t>
            </a:r>
            <a:r>
              <a:rPr lang="en-US" sz="1000" dirty="0" smtClean="0">
                <a:solidFill>
                  <a:srgbClr val="005A00"/>
                </a:solidFill>
              </a:rPr>
              <a:t>/</a:t>
            </a:r>
            <a:r>
              <a:rPr lang="en-US" sz="1000" dirty="0">
                <a:solidFill>
                  <a:srgbClr val="005A00"/>
                </a:solidFill>
              </a:rPr>
              <a:t>sin φ</a:t>
            </a:r>
            <a:r>
              <a:rPr lang="en-US" sz="1000" baseline="-25000" dirty="0">
                <a:solidFill>
                  <a:srgbClr val="005A00"/>
                </a:solidFill>
              </a:rPr>
              <a:t>1o</a:t>
            </a:r>
            <a:r>
              <a:rPr lang="en-US" sz="1000" dirty="0" smtClean="0">
                <a:solidFill>
                  <a:srgbClr val="005A00"/>
                </a:solidFill>
              </a:rPr>
              <a:t>)</a:t>
            </a:r>
            <a:endParaRPr lang="en-US" sz="1000" dirty="0">
              <a:solidFill>
                <a:srgbClr val="005A00"/>
              </a:solidFill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7643024" y="2941668"/>
            <a:ext cx="795268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5A00"/>
                </a:solidFill>
              </a:rPr>
              <a:t>x</a:t>
            </a:r>
            <a:r>
              <a:rPr lang="en-US" sz="1000" baseline="-25000" dirty="0" smtClean="0">
                <a:solidFill>
                  <a:srgbClr val="005A00"/>
                </a:solidFill>
              </a:rPr>
              <a:t>min1</a:t>
            </a:r>
            <a:r>
              <a:rPr lang="en-US" sz="1000" dirty="0" smtClean="0">
                <a:solidFill>
                  <a:srgbClr val="005A00"/>
                </a:solidFill>
              </a:rPr>
              <a:t>=ρ</a:t>
            </a:r>
            <a:r>
              <a:rPr lang="en-US" sz="1000" baseline="-25000" dirty="0" smtClean="0">
                <a:solidFill>
                  <a:srgbClr val="005A00"/>
                </a:solidFill>
              </a:rPr>
              <a:t>1o</a:t>
            </a:r>
            <a:r>
              <a:rPr lang="en-US" sz="1000" dirty="0" smtClean="0">
                <a:solidFill>
                  <a:srgbClr val="005A00"/>
                </a:solidFill>
              </a:rPr>
              <a:t>-b</a:t>
            </a:r>
            <a:r>
              <a:rPr lang="en-US" sz="1000" baseline="-25000" dirty="0" smtClean="0">
                <a:solidFill>
                  <a:srgbClr val="005A00"/>
                </a:solidFill>
              </a:rPr>
              <a:t>1</a:t>
            </a:r>
            <a:endParaRPr lang="en-US" sz="1000" baseline="-25000" dirty="0">
              <a:solidFill>
                <a:srgbClr val="005A00"/>
              </a:solidFill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5761162" y="1224852"/>
            <a:ext cx="1727367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x</a:t>
            </a:r>
            <a:r>
              <a:rPr lang="en-US" sz="1000" baseline="-25000" dirty="0">
                <a:solidFill>
                  <a:srgbClr val="FF0000"/>
                </a:solidFill>
              </a:rPr>
              <a:t>2</a:t>
            </a:r>
            <a:r>
              <a:rPr lang="en-US" sz="1000" dirty="0" smtClean="0">
                <a:solidFill>
                  <a:srgbClr val="FF0000"/>
                </a:solidFill>
              </a:rPr>
              <a:t>/a</a:t>
            </a:r>
            <a:r>
              <a:rPr lang="en-US" sz="1000" baseline="-25000" dirty="0">
                <a:solidFill>
                  <a:srgbClr val="FF0000"/>
                </a:solidFill>
              </a:rPr>
              <a:t>2</a:t>
            </a:r>
            <a:r>
              <a:rPr lang="en-US" sz="1000" baseline="-25000" dirty="0" smtClean="0">
                <a:solidFill>
                  <a:srgbClr val="FF0000"/>
                </a:solidFill>
              </a:rPr>
              <a:t>         </a:t>
            </a:r>
            <a:r>
              <a:rPr lang="en-US" sz="1000" dirty="0" smtClean="0">
                <a:solidFill>
                  <a:srgbClr val="FF0000"/>
                </a:solidFill>
              </a:rPr>
              <a:t>= </a:t>
            </a:r>
            <a:r>
              <a:rPr lang="en-US" sz="1000" dirty="0">
                <a:solidFill>
                  <a:srgbClr val="FF0000"/>
                </a:solidFill>
              </a:rPr>
              <a:t>sin </a:t>
            </a:r>
            <a:r>
              <a:rPr lang="en-US" sz="1000" dirty="0" smtClean="0">
                <a:solidFill>
                  <a:srgbClr val="FF0000"/>
                </a:solidFill>
              </a:rPr>
              <a:t>φ</a:t>
            </a:r>
            <a:r>
              <a:rPr lang="en-US" sz="1000" baseline="-25000" dirty="0" smtClean="0">
                <a:solidFill>
                  <a:srgbClr val="FF0000"/>
                </a:solidFill>
              </a:rPr>
              <a:t>2o</a:t>
            </a:r>
            <a:endParaRPr lang="en-US" sz="1000" dirty="0">
              <a:solidFill>
                <a:srgbClr val="FF0000"/>
              </a:solidFill>
            </a:endParaRPr>
          </a:p>
          <a:p>
            <a:r>
              <a:rPr lang="en-US" sz="1000" dirty="0" smtClean="0">
                <a:solidFill>
                  <a:srgbClr val="FF0000"/>
                </a:solidFill>
              </a:rPr>
              <a:t>x</a:t>
            </a:r>
            <a:r>
              <a:rPr lang="en-US" sz="1000" baseline="-25000" dirty="0">
                <a:solidFill>
                  <a:srgbClr val="FF0000"/>
                </a:solidFill>
              </a:rPr>
              <a:t>2</a:t>
            </a:r>
            <a:r>
              <a:rPr lang="en-US" sz="1000" dirty="0" smtClean="0">
                <a:solidFill>
                  <a:srgbClr val="FF0000"/>
                </a:solidFill>
              </a:rPr>
              <a:t>/ρ</a:t>
            </a:r>
            <a:r>
              <a:rPr lang="en-US" sz="1000" baseline="-25000" dirty="0">
                <a:solidFill>
                  <a:srgbClr val="FF0000"/>
                </a:solidFill>
              </a:rPr>
              <a:t>2</a:t>
            </a:r>
            <a:r>
              <a:rPr lang="en-US" sz="1000" baseline="-25000" dirty="0" smtClean="0">
                <a:solidFill>
                  <a:srgbClr val="FF0000"/>
                </a:solidFill>
              </a:rPr>
              <a:t>max </a:t>
            </a:r>
            <a:r>
              <a:rPr lang="en-US" sz="1000" dirty="0" smtClean="0">
                <a:solidFill>
                  <a:srgbClr val="FF0000"/>
                </a:solidFill>
              </a:rPr>
              <a:t>= </a:t>
            </a:r>
            <a:r>
              <a:rPr lang="en-US" sz="1000" dirty="0">
                <a:solidFill>
                  <a:srgbClr val="FF0000"/>
                </a:solidFill>
              </a:rPr>
              <a:t>sin </a:t>
            </a:r>
            <a:r>
              <a:rPr lang="en-US" sz="1000" dirty="0" smtClean="0">
                <a:solidFill>
                  <a:srgbClr val="FF0000"/>
                </a:solidFill>
              </a:rPr>
              <a:t>φ</a:t>
            </a:r>
            <a:r>
              <a:rPr lang="en-US" sz="1000" baseline="-25000" dirty="0" smtClean="0">
                <a:solidFill>
                  <a:srgbClr val="FF0000"/>
                </a:solidFill>
              </a:rPr>
              <a:t>2max</a:t>
            </a:r>
            <a:endParaRPr lang="en-US" sz="1000" dirty="0">
              <a:solidFill>
                <a:srgbClr val="FF0000"/>
              </a:solidFill>
            </a:endParaRPr>
          </a:p>
          <a:p>
            <a:r>
              <a:rPr lang="en-US" sz="1000" dirty="0" smtClean="0">
                <a:solidFill>
                  <a:srgbClr val="FF0000"/>
                </a:solidFill>
              </a:rPr>
              <a:t>a</a:t>
            </a:r>
            <a:r>
              <a:rPr lang="en-US" sz="1000" baseline="-25000" dirty="0">
                <a:solidFill>
                  <a:srgbClr val="FF0000"/>
                </a:solidFill>
              </a:rPr>
              <a:t>2</a:t>
            </a:r>
            <a:r>
              <a:rPr lang="en-US" sz="1000" dirty="0" smtClean="0">
                <a:solidFill>
                  <a:srgbClr val="FF0000"/>
                </a:solidFill>
              </a:rPr>
              <a:t>=ρ</a:t>
            </a:r>
            <a:r>
              <a:rPr lang="en-US" sz="1000" baseline="-25000" dirty="0">
                <a:solidFill>
                  <a:srgbClr val="FF0000"/>
                </a:solidFill>
              </a:rPr>
              <a:t>2</a:t>
            </a:r>
            <a:r>
              <a:rPr lang="en-US" sz="1000" baseline="-25000" dirty="0" smtClean="0">
                <a:solidFill>
                  <a:srgbClr val="FF0000"/>
                </a:solidFill>
              </a:rPr>
              <a:t>max</a:t>
            </a:r>
            <a:r>
              <a:rPr lang="en-US" sz="1000" dirty="0" smtClean="0">
                <a:solidFill>
                  <a:srgbClr val="FF0000"/>
                </a:solidFill>
              </a:rPr>
              <a:t>*(sin φ</a:t>
            </a:r>
            <a:r>
              <a:rPr lang="en-US" sz="1000" baseline="-25000" dirty="0">
                <a:solidFill>
                  <a:srgbClr val="FF0000"/>
                </a:solidFill>
              </a:rPr>
              <a:t>2</a:t>
            </a:r>
            <a:r>
              <a:rPr lang="en-US" sz="1000" baseline="-25000" dirty="0" smtClean="0">
                <a:solidFill>
                  <a:srgbClr val="FF0000"/>
                </a:solidFill>
              </a:rPr>
              <a:t>max</a:t>
            </a:r>
            <a:r>
              <a:rPr lang="en-US" sz="1000" dirty="0" smtClean="0">
                <a:solidFill>
                  <a:srgbClr val="FF0000"/>
                </a:solidFill>
              </a:rPr>
              <a:t>/</a:t>
            </a:r>
            <a:r>
              <a:rPr lang="en-US" sz="1000" dirty="0">
                <a:solidFill>
                  <a:srgbClr val="FF0000"/>
                </a:solidFill>
              </a:rPr>
              <a:t>sin </a:t>
            </a:r>
            <a:r>
              <a:rPr lang="en-US" sz="1000" dirty="0" smtClean="0">
                <a:solidFill>
                  <a:srgbClr val="FF0000"/>
                </a:solidFill>
              </a:rPr>
              <a:t>φ</a:t>
            </a:r>
            <a:r>
              <a:rPr lang="en-US" sz="1000" baseline="-25000" dirty="0">
                <a:solidFill>
                  <a:srgbClr val="FF0000"/>
                </a:solidFill>
              </a:rPr>
              <a:t>2</a:t>
            </a:r>
            <a:r>
              <a:rPr lang="en-US" sz="1000" baseline="-25000" dirty="0" smtClean="0">
                <a:solidFill>
                  <a:srgbClr val="FF0000"/>
                </a:solidFill>
              </a:rPr>
              <a:t>o</a:t>
            </a:r>
            <a:r>
              <a:rPr lang="en-US" sz="1000" dirty="0" smtClean="0">
                <a:solidFill>
                  <a:srgbClr val="FF0000"/>
                </a:solidFill>
              </a:rPr>
              <a:t>)</a:t>
            </a:r>
            <a:endParaRPr lang="en-US" sz="1000" dirty="0">
              <a:solidFill>
                <a:srgbClr val="FF0000"/>
              </a:solidFill>
            </a:endParaRPr>
          </a:p>
          <a:p>
            <a:endParaRPr lang="en-US" sz="1000" baseline="-25000" dirty="0"/>
          </a:p>
        </p:txBody>
      </p:sp>
      <p:sp>
        <p:nvSpPr>
          <p:cNvPr id="122" name="TextBox 121"/>
          <p:cNvSpPr txBox="1"/>
          <p:nvPr/>
        </p:nvSpPr>
        <p:spPr>
          <a:xfrm>
            <a:off x="7488529" y="1213520"/>
            <a:ext cx="160103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5A00"/>
                </a:solidFill>
              </a:rPr>
              <a:t>y</a:t>
            </a:r>
            <a:r>
              <a:rPr lang="en-US" sz="1000" baseline="-25000" dirty="0">
                <a:solidFill>
                  <a:srgbClr val="005A00"/>
                </a:solidFill>
              </a:rPr>
              <a:t>2</a:t>
            </a:r>
            <a:r>
              <a:rPr lang="en-US" sz="1000" dirty="0" smtClean="0">
                <a:solidFill>
                  <a:srgbClr val="005A00"/>
                </a:solidFill>
              </a:rPr>
              <a:t>/b</a:t>
            </a:r>
            <a:r>
              <a:rPr lang="en-US" sz="1000" baseline="-25000" dirty="0">
                <a:solidFill>
                  <a:srgbClr val="005A00"/>
                </a:solidFill>
              </a:rPr>
              <a:t>2</a:t>
            </a:r>
            <a:r>
              <a:rPr lang="en-US" sz="1000" baseline="-25000" dirty="0" smtClean="0">
                <a:solidFill>
                  <a:srgbClr val="005A00"/>
                </a:solidFill>
              </a:rPr>
              <a:t>        </a:t>
            </a:r>
            <a:r>
              <a:rPr lang="en-US" sz="1000" dirty="0">
                <a:solidFill>
                  <a:srgbClr val="005A00"/>
                </a:solidFill>
              </a:rPr>
              <a:t>= sin </a:t>
            </a:r>
            <a:r>
              <a:rPr lang="en-US" sz="1000" dirty="0" smtClean="0">
                <a:solidFill>
                  <a:srgbClr val="005A00"/>
                </a:solidFill>
              </a:rPr>
              <a:t>φ</a:t>
            </a:r>
            <a:r>
              <a:rPr lang="en-US" sz="1000" baseline="-25000" dirty="0" smtClean="0">
                <a:solidFill>
                  <a:srgbClr val="005A00"/>
                </a:solidFill>
              </a:rPr>
              <a:t>2o</a:t>
            </a:r>
            <a:endParaRPr lang="en-US" sz="1000" dirty="0">
              <a:solidFill>
                <a:srgbClr val="005A00"/>
              </a:solidFill>
            </a:endParaRPr>
          </a:p>
          <a:p>
            <a:r>
              <a:rPr lang="en-US" sz="1000" dirty="0" smtClean="0">
                <a:solidFill>
                  <a:srgbClr val="005A00"/>
                </a:solidFill>
              </a:rPr>
              <a:t>y</a:t>
            </a:r>
            <a:r>
              <a:rPr lang="en-US" sz="1000" baseline="-25000" dirty="0">
                <a:solidFill>
                  <a:srgbClr val="005A00"/>
                </a:solidFill>
              </a:rPr>
              <a:t>2</a:t>
            </a:r>
            <a:r>
              <a:rPr lang="en-US" sz="1000" dirty="0" smtClean="0">
                <a:solidFill>
                  <a:srgbClr val="005A00"/>
                </a:solidFill>
              </a:rPr>
              <a:t>/ρ</a:t>
            </a:r>
            <a:r>
              <a:rPr lang="en-US" sz="1000" baseline="-25000" dirty="0">
                <a:solidFill>
                  <a:srgbClr val="005A00"/>
                </a:solidFill>
              </a:rPr>
              <a:t>2</a:t>
            </a:r>
            <a:r>
              <a:rPr lang="en-US" sz="1000" baseline="-25000" dirty="0" smtClean="0">
                <a:solidFill>
                  <a:srgbClr val="005A00"/>
                </a:solidFill>
              </a:rPr>
              <a:t>min </a:t>
            </a:r>
            <a:r>
              <a:rPr lang="en-US" sz="1000" dirty="0" smtClean="0">
                <a:solidFill>
                  <a:srgbClr val="005A00"/>
                </a:solidFill>
              </a:rPr>
              <a:t>= </a:t>
            </a:r>
            <a:r>
              <a:rPr lang="en-US" sz="1000" dirty="0">
                <a:solidFill>
                  <a:srgbClr val="005A00"/>
                </a:solidFill>
              </a:rPr>
              <a:t>sin </a:t>
            </a:r>
            <a:r>
              <a:rPr lang="en-US" sz="1000" dirty="0" smtClean="0">
                <a:solidFill>
                  <a:srgbClr val="005A00"/>
                </a:solidFill>
              </a:rPr>
              <a:t>φ</a:t>
            </a:r>
            <a:r>
              <a:rPr lang="en-US" sz="1000" baseline="-25000" dirty="0">
                <a:solidFill>
                  <a:srgbClr val="005A00"/>
                </a:solidFill>
              </a:rPr>
              <a:t>2</a:t>
            </a:r>
            <a:r>
              <a:rPr lang="en-US" sz="1000" baseline="-25000" dirty="0" smtClean="0">
                <a:solidFill>
                  <a:srgbClr val="005A00"/>
                </a:solidFill>
              </a:rPr>
              <a:t>min</a:t>
            </a:r>
          </a:p>
          <a:p>
            <a:r>
              <a:rPr lang="en-US" sz="1000" dirty="0" smtClean="0">
                <a:solidFill>
                  <a:srgbClr val="005A00"/>
                </a:solidFill>
              </a:rPr>
              <a:t>b</a:t>
            </a:r>
            <a:r>
              <a:rPr lang="en-US" sz="1000" baseline="-25000" dirty="0">
                <a:solidFill>
                  <a:srgbClr val="005A00"/>
                </a:solidFill>
              </a:rPr>
              <a:t>2</a:t>
            </a:r>
            <a:r>
              <a:rPr lang="en-US" sz="1000" dirty="0" smtClean="0">
                <a:solidFill>
                  <a:srgbClr val="005A00"/>
                </a:solidFill>
              </a:rPr>
              <a:t>=ρ</a:t>
            </a:r>
            <a:r>
              <a:rPr lang="en-US" sz="1000" baseline="-25000" dirty="0">
                <a:solidFill>
                  <a:srgbClr val="005A00"/>
                </a:solidFill>
              </a:rPr>
              <a:t>2</a:t>
            </a:r>
            <a:r>
              <a:rPr lang="en-US" sz="1000" baseline="-25000" dirty="0" smtClean="0">
                <a:solidFill>
                  <a:srgbClr val="005A00"/>
                </a:solidFill>
              </a:rPr>
              <a:t>min</a:t>
            </a:r>
            <a:r>
              <a:rPr lang="en-US" sz="1000" dirty="0" smtClean="0">
                <a:solidFill>
                  <a:srgbClr val="005A00"/>
                </a:solidFill>
              </a:rPr>
              <a:t>*</a:t>
            </a:r>
            <a:r>
              <a:rPr lang="en-US" sz="1000" dirty="0">
                <a:solidFill>
                  <a:srgbClr val="005A00"/>
                </a:solidFill>
              </a:rPr>
              <a:t>(sin </a:t>
            </a:r>
            <a:r>
              <a:rPr lang="en-US" sz="1000" dirty="0" smtClean="0">
                <a:solidFill>
                  <a:srgbClr val="005A00"/>
                </a:solidFill>
              </a:rPr>
              <a:t>φ</a:t>
            </a:r>
            <a:r>
              <a:rPr lang="en-US" sz="1000" baseline="-25000" dirty="0">
                <a:solidFill>
                  <a:srgbClr val="005A00"/>
                </a:solidFill>
              </a:rPr>
              <a:t>2</a:t>
            </a:r>
            <a:r>
              <a:rPr lang="en-US" sz="1000" baseline="-25000" dirty="0" smtClean="0">
                <a:solidFill>
                  <a:srgbClr val="005A00"/>
                </a:solidFill>
              </a:rPr>
              <a:t>min</a:t>
            </a:r>
            <a:r>
              <a:rPr lang="en-US" sz="1000" dirty="0" smtClean="0">
                <a:solidFill>
                  <a:srgbClr val="005A00"/>
                </a:solidFill>
              </a:rPr>
              <a:t>/</a:t>
            </a:r>
            <a:r>
              <a:rPr lang="en-US" sz="1000" dirty="0">
                <a:solidFill>
                  <a:srgbClr val="005A00"/>
                </a:solidFill>
              </a:rPr>
              <a:t>sin </a:t>
            </a:r>
            <a:r>
              <a:rPr lang="en-US" sz="1000" dirty="0" smtClean="0">
                <a:solidFill>
                  <a:srgbClr val="005A00"/>
                </a:solidFill>
              </a:rPr>
              <a:t>φ</a:t>
            </a:r>
            <a:r>
              <a:rPr lang="en-US" sz="1000" baseline="-25000" dirty="0" smtClean="0">
                <a:solidFill>
                  <a:srgbClr val="005A00"/>
                </a:solidFill>
              </a:rPr>
              <a:t>2o</a:t>
            </a:r>
            <a:r>
              <a:rPr lang="en-US" sz="1000" dirty="0" smtClean="0">
                <a:solidFill>
                  <a:srgbClr val="005A00"/>
                </a:solidFill>
              </a:rPr>
              <a:t>)</a:t>
            </a:r>
            <a:endParaRPr lang="en-US" sz="1000" dirty="0">
              <a:solidFill>
                <a:srgbClr val="005A00"/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7596584" y="1921511"/>
            <a:ext cx="888147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5A00"/>
                </a:solidFill>
              </a:rPr>
              <a:t>x</a:t>
            </a:r>
            <a:r>
              <a:rPr lang="en-US" sz="1000" baseline="-25000" dirty="0" smtClean="0">
                <a:solidFill>
                  <a:srgbClr val="005A00"/>
                </a:solidFill>
              </a:rPr>
              <a:t>min2</a:t>
            </a:r>
            <a:r>
              <a:rPr lang="en-US" sz="1000" dirty="0" smtClean="0">
                <a:solidFill>
                  <a:srgbClr val="005A00"/>
                </a:solidFill>
              </a:rPr>
              <a:t>=ρ</a:t>
            </a:r>
            <a:r>
              <a:rPr lang="en-US" sz="1000" baseline="-25000" dirty="0">
                <a:solidFill>
                  <a:srgbClr val="005A00"/>
                </a:solidFill>
              </a:rPr>
              <a:t>2</a:t>
            </a:r>
            <a:r>
              <a:rPr lang="en-US" sz="1000" baseline="-25000" dirty="0" smtClean="0">
                <a:solidFill>
                  <a:srgbClr val="005A00"/>
                </a:solidFill>
              </a:rPr>
              <a:t>o</a:t>
            </a:r>
            <a:r>
              <a:rPr lang="en-US" sz="1000" dirty="0" smtClean="0">
                <a:solidFill>
                  <a:srgbClr val="005A00"/>
                </a:solidFill>
              </a:rPr>
              <a:t>-b</a:t>
            </a:r>
            <a:r>
              <a:rPr lang="en-US" sz="1000" baseline="-25000" dirty="0">
                <a:solidFill>
                  <a:srgbClr val="005A00"/>
                </a:solidFill>
              </a:rPr>
              <a:t>2</a:t>
            </a:r>
          </a:p>
        </p:txBody>
      </p:sp>
      <p:cxnSp>
        <p:nvCxnSpPr>
          <p:cNvPr id="125" name="Straight Arrow Connector 124"/>
          <p:cNvCxnSpPr>
            <a:endCxn id="118" idx="0"/>
          </p:cNvCxnSpPr>
          <p:nvPr/>
        </p:nvCxnSpPr>
        <p:spPr>
          <a:xfrm>
            <a:off x="5817075" y="2846793"/>
            <a:ext cx="465418" cy="141186"/>
          </a:xfrm>
          <a:prstGeom prst="straightConnector1">
            <a:avLst/>
          </a:prstGeom>
          <a:ln w="6350" cmpd="sng">
            <a:solidFill>
              <a:srgbClr val="FF00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8" name="TextBox 127"/>
          <p:cNvSpPr txBox="1"/>
          <p:nvPr/>
        </p:nvSpPr>
        <p:spPr>
          <a:xfrm>
            <a:off x="7788644" y="3637603"/>
            <a:ext cx="705717" cy="19039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Inputs are: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x</a:t>
            </a:r>
            <a:r>
              <a:rPr lang="en-US" sz="1200" baseline="-25000" dirty="0" smtClean="0">
                <a:solidFill>
                  <a:srgbClr val="FF0000"/>
                </a:solidFill>
              </a:rPr>
              <a:t>max</a:t>
            </a:r>
            <a:r>
              <a:rPr lang="en-US" sz="1200" dirty="0" smtClean="0">
                <a:solidFill>
                  <a:srgbClr val="FF0000"/>
                </a:solidFill>
              </a:rPr>
              <a:t>,</a:t>
            </a:r>
            <a:r>
              <a:rPr lang="en-US" sz="1200" dirty="0">
                <a:solidFill>
                  <a:srgbClr val="008000"/>
                </a:solidFill>
                <a:cs typeface="Arial"/>
              </a:rPr>
              <a:t> </a:t>
            </a:r>
            <a:r>
              <a:rPr lang="en-US" sz="1200" dirty="0" smtClean="0">
                <a:solidFill>
                  <a:srgbClr val="008000"/>
                </a:solidFill>
                <a:cs typeface="Arial"/>
              </a:rPr>
              <a:t>x</a:t>
            </a:r>
            <a:r>
              <a:rPr lang="en-US" sz="1200" baseline="-25000" dirty="0" smtClean="0">
                <a:solidFill>
                  <a:srgbClr val="008000"/>
                </a:solidFill>
                <a:cs typeface="Arial"/>
              </a:rPr>
              <a:t>min</a:t>
            </a:r>
            <a:endParaRPr lang="en-US" sz="1200" dirty="0">
              <a:solidFill>
                <a:srgbClr val="008000"/>
              </a:solidFill>
              <a:cs typeface="Arial"/>
            </a:endParaRPr>
          </a:p>
          <a:p>
            <a:r>
              <a:rPr lang="en-US" sz="1200" dirty="0">
                <a:solidFill>
                  <a:srgbClr val="008000"/>
                </a:solidFill>
                <a:cs typeface="Arial"/>
              </a:rPr>
              <a:t>p</a:t>
            </a:r>
            <a:r>
              <a:rPr lang="en-US" sz="1200" baseline="-25000" dirty="0" smtClean="0">
                <a:solidFill>
                  <a:srgbClr val="008000"/>
                </a:solidFill>
                <a:cs typeface="Arial"/>
              </a:rPr>
              <a:t>min</a:t>
            </a:r>
            <a:endParaRPr lang="en-US" sz="1200" baseline="-25000" dirty="0">
              <a:solidFill>
                <a:srgbClr val="008000"/>
              </a:solidFill>
              <a:cs typeface="Arial"/>
            </a:endParaRPr>
          </a:p>
          <a:p>
            <a:r>
              <a:rPr lang="en-US" sz="1200" dirty="0">
                <a:solidFill>
                  <a:srgbClr val="FF0000"/>
                </a:solidFill>
              </a:rPr>
              <a:t>p</a:t>
            </a:r>
            <a:r>
              <a:rPr lang="en-US" sz="1200" baseline="-25000" dirty="0" smtClean="0">
                <a:solidFill>
                  <a:srgbClr val="FF0000"/>
                </a:solidFill>
              </a:rPr>
              <a:t>max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P</a:t>
            </a:r>
            <a:r>
              <a:rPr lang="en-US" sz="1200" baseline="-25000" dirty="0" smtClean="0">
                <a:solidFill>
                  <a:srgbClr val="0000FF"/>
                </a:solidFill>
              </a:rPr>
              <a:t>o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B</a:t>
            </a:r>
            <a:r>
              <a:rPr lang="en-US" sz="1200" baseline="-25000" dirty="0" smtClean="0">
                <a:solidFill>
                  <a:srgbClr val="0000FF"/>
                </a:solidFill>
              </a:rPr>
              <a:t>o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L</a:t>
            </a:r>
            <a:r>
              <a:rPr lang="en-US" sz="1200" baseline="-25000" dirty="0" smtClean="0">
                <a:solidFill>
                  <a:srgbClr val="0000FF"/>
                </a:solidFill>
              </a:rPr>
              <a:t>D1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LS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L</a:t>
            </a:r>
            <a:r>
              <a:rPr lang="en-US" sz="1200" baseline="-25000" dirty="0" smtClean="0">
                <a:solidFill>
                  <a:srgbClr val="0000FF"/>
                </a:solidFill>
              </a:rPr>
              <a:t>D2</a:t>
            </a:r>
          </a:p>
          <a:p>
            <a:endParaRPr lang="en-US" sz="1200" baseline="-25000" dirty="0" smtClean="0">
              <a:solidFill>
                <a:srgbClr val="0000FF"/>
              </a:solidFill>
            </a:endParaRPr>
          </a:p>
          <a:p>
            <a:r>
              <a:rPr lang="en-US" sz="1200" dirty="0" smtClean="0"/>
              <a:t>Unknowns:</a:t>
            </a:r>
          </a:p>
          <a:p>
            <a:r>
              <a:rPr lang="en-US" sz="1200" dirty="0" smtClean="0"/>
              <a:t>G</a:t>
            </a:r>
            <a:r>
              <a:rPr lang="en-US" sz="1200" baseline="-25000" dirty="0" smtClean="0"/>
              <a:t>F</a:t>
            </a:r>
            <a:r>
              <a:rPr lang="en-US" sz="1200" dirty="0" smtClean="0"/>
              <a:t>,G</a:t>
            </a:r>
            <a:r>
              <a:rPr lang="en-US" sz="1200" baseline="-25000" dirty="0" smtClean="0"/>
              <a:t>D</a:t>
            </a:r>
          </a:p>
          <a:p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129" name="TextBox 128"/>
          <p:cNvSpPr txBox="1"/>
          <p:nvPr/>
        </p:nvSpPr>
        <p:spPr>
          <a:xfrm rot="20728856">
            <a:off x="1967548" y="2787605"/>
            <a:ext cx="11950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00FF"/>
                </a:solidFill>
              </a:rPr>
              <a:t>B</a:t>
            </a:r>
            <a:r>
              <a:rPr lang="en-US" sz="1200" b="1" baseline="-25000" dirty="0" smtClean="0">
                <a:solidFill>
                  <a:srgbClr val="0000FF"/>
                </a:solidFill>
              </a:rPr>
              <a:t>F</a:t>
            </a:r>
            <a:r>
              <a:rPr lang="en-US" sz="1200" b="1" dirty="0" smtClean="0">
                <a:solidFill>
                  <a:srgbClr val="0000FF"/>
                </a:solidFill>
              </a:rPr>
              <a:t>=B</a:t>
            </a:r>
            <a:r>
              <a:rPr lang="en-US" sz="1200" b="1" baseline="-25000" dirty="0" smtClean="0">
                <a:solidFill>
                  <a:srgbClr val="0000FF"/>
                </a:solidFill>
              </a:rPr>
              <a:t>o2</a:t>
            </a:r>
            <a:r>
              <a:rPr lang="en-US" sz="1200" b="1" dirty="0" smtClean="0">
                <a:solidFill>
                  <a:srgbClr val="0000FF"/>
                </a:solidFill>
              </a:rPr>
              <a:t>+G</a:t>
            </a:r>
            <a:r>
              <a:rPr lang="en-US" sz="1200" b="1" baseline="-25000" dirty="0" smtClean="0">
                <a:solidFill>
                  <a:srgbClr val="0000FF"/>
                </a:solidFill>
              </a:rPr>
              <a:t>F</a:t>
            </a:r>
            <a:r>
              <a:rPr lang="en-US" sz="1200" b="1" dirty="0" smtClean="0">
                <a:solidFill>
                  <a:srgbClr val="0000FF"/>
                </a:solidFill>
              </a:rPr>
              <a:t> x</a:t>
            </a:r>
            <a:endParaRPr lang="en-US" sz="1200" b="1" dirty="0">
              <a:solidFill>
                <a:srgbClr val="0000FF"/>
              </a:solidFill>
            </a:endParaRPr>
          </a:p>
        </p:txBody>
      </p:sp>
      <p:cxnSp>
        <p:nvCxnSpPr>
          <p:cNvPr id="137" name="Straight Arrow Connector 136"/>
          <p:cNvCxnSpPr>
            <a:endCxn id="116" idx="0"/>
          </p:cNvCxnSpPr>
          <p:nvPr/>
        </p:nvCxnSpPr>
        <p:spPr>
          <a:xfrm>
            <a:off x="5883376" y="1786563"/>
            <a:ext cx="390827" cy="131941"/>
          </a:xfrm>
          <a:prstGeom prst="straightConnector1">
            <a:avLst/>
          </a:prstGeom>
          <a:ln w="6350" cmpd="sng">
            <a:solidFill>
              <a:srgbClr val="FF00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/>
          <p:nvPr/>
        </p:nvCxnSpPr>
        <p:spPr>
          <a:xfrm>
            <a:off x="7643024" y="2832513"/>
            <a:ext cx="574065" cy="155466"/>
          </a:xfrm>
          <a:prstGeom prst="straightConnector1">
            <a:avLst/>
          </a:prstGeom>
          <a:ln w="6350" cmpd="sng">
            <a:solidFill>
              <a:srgbClr val="09903C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/>
          <p:cNvCxnSpPr/>
          <p:nvPr/>
        </p:nvCxnSpPr>
        <p:spPr>
          <a:xfrm>
            <a:off x="7643024" y="1774802"/>
            <a:ext cx="574065" cy="155466"/>
          </a:xfrm>
          <a:prstGeom prst="straightConnector1">
            <a:avLst/>
          </a:prstGeom>
          <a:ln w="6350" cmpd="sng">
            <a:solidFill>
              <a:srgbClr val="09903C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831940" y="308225"/>
            <a:ext cx="24848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Sending here three energies:</a:t>
            </a:r>
          </a:p>
          <a:p>
            <a:r>
              <a:rPr lang="en-US" dirty="0" smtClean="0"/>
              <a:t>250 , 118, 31 MeV</a:t>
            </a:r>
            <a:endParaRPr lang="en-US" dirty="0"/>
          </a:p>
        </p:txBody>
      </p:sp>
      <p:cxnSp>
        <p:nvCxnSpPr>
          <p:cNvPr id="7" name="Straight Arrow Connector 6"/>
          <p:cNvCxnSpPr>
            <a:stCxn id="2" idx="1"/>
          </p:cNvCxnSpPr>
          <p:nvPr/>
        </p:nvCxnSpPr>
        <p:spPr bwMode="auto">
          <a:xfrm flipH="1">
            <a:off x="5018180" y="569835"/>
            <a:ext cx="813760" cy="847999"/>
          </a:xfrm>
          <a:prstGeom prst="straightConnector1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6" name="TextBox 125"/>
          <p:cNvSpPr txBox="1"/>
          <p:nvPr/>
        </p:nvSpPr>
        <p:spPr>
          <a:xfrm>
            <a:off x="135627" y="3106905"/>
            <a:ext cx="18010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 know the offsets</a:t>
            </a:r>
          </a:p>
          <a:p>
            <a:r>
              <a:rPr lang="en-US" dirty="0" smtClean="0"/>
              <a:t>16.3 mm, -10.5 mm</a:t>
            </a:r>
            <a:endParaRPr lang="en-US" dirty="0"/>
          </a:p>
        </p:txBody>
      </p:sp>
      <p:cxnSp>
        <p:nvCxnSpPr>
          <p:cNvPr id="138" name="Straight Arrow Connector 137"/>
          <p:cNvCxnSpPr>
            <a:stCxn id="126" idx="1"/>
          </p:cNvCxnSpPr>
          <p:nvPr/>
        </p:nvCxnSpPr>
        <p:spPr bwMode="auto">
          <a:xfrm flipV="1">
            <a:off x="135627" y="2034284"/>
            <a:ext cx="567165" cy="1334231"/>
          </a:xfrm>
          <a:prstGeom prst="straightConnector1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2" name="Straight Arrow Connector 141"/>
          <p:cNvCxnSpPr/>
          <p:nvPr/>
        </p:nvCxnSpPr>
        <p:spPr bwMode="auto">
          <a:xfrm flipH="1" flipV="1">
            <a:off x="949385" y="2428811"/>
            <a:ext cx="312686" cy="929126"/>
          </a:xfrm>
          <a:prstGeom prst="straightConnector1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5" name="TextBox 144"/>
          <p:cNvSpPr txBox="1"/>
          <p:nvPr/>
        </p:nvSpPr>
        <p:spPr>
          <a:xfrm>
            <a:off x="6029214" y="3587736"/>
            <a:ext cx="12215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 know the </a:t>
            </a:r>
          </a:p>
          <a:p>
            <a:r>
              <a:rPr lang="en-US" dirty="0" smtClean="0"/>
              <a:t>energies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3635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6" grpId="0"/>
      <p:bldP spid="14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Arc 84"/>
          <p:cNvSpPr>
            <a:spLocks noChangeAspect="1"/>
          </p:cNvSpPr>
          <p:nvPr/>
        </p:nvSpPr>
        <p:spPr bwMode="auto">
          <a:xfrm>
            <a:off x="389774" y="3267513"/>
            <a:ext cx="16686852" cy="16686992"/>
          </a:xfrm>
          <a:prstGeom prst="arc">
            <a:avLst>
              <a:gd name="adj1" fmla="val 15003017"/>
              <a:gd name="adj2" fmla="val 15218739"/>
            </a:avLst>
          </a:prstGeom>
          <a:noFill/>
          <a:ln w="6350" cap="flat" cmpd="sng" algn="ctr">
            <a:solidFill>
              <a:srgbClr val="FF0000"/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56" name="Arc 55"/>
          <p:cNvSpPr>
            <a:spLocks noChangeAspect="1"/>
          </p:cNvSpPr>
          <p:nvPr/>
        </p:nvSpPr>
        <p:spPr bwMode="auto">
          <a:xfrm rot="19844578">
            <a:off x="845121" y="-1312502"/>
            <a:ext cx="6399668" cy="6398919"/>
          </a:xfrm>
          <a:prstGeom prst="arc">
            <a:avLst>
              <a:gd name="adj1" fmla="val 5396595"/>
              <a:gd name="adj2" fmla="val 6925931"/>
            </a:avLst>
          </a:prstGeom>
          <a:solidFill>
            <a:schemeClr val="tx2">
              <a:lumMod val="40000"/>
              <a:lumOff val="60000"/>
              <a:alpha val="48000"/>
            </a:schemeClr>
          </a:solidFill>
          <a:ln w="6350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8" name="Arc 7"/>
          <p:cNvSpPr>
            <a:spLocks noChangeAspect="1"/>
          </p:cNvSpPr>
          <p:nvPr/>
        </p:nvSpPr>
        <p:spPr bwMode="auto">
          <a:xfrm rot="19435536">
            <a:off x="1473272" y="-55082"/>
            <a:ext cx="5222733" cy="5222779"/>
          </a:xfrm>
          <a:prstGeom prst="arc">
            <a:avLst>
              <a:gd name="adj1" fmla="val 5408274"/>
              <a:gd name="adj2" fmla="val 7334596"/>
            </a:avLst>
          </a:prstGeom>
          <a:solidFill>
            <a:schemeClr val="accent3">
              <a:lumMod val="75000"/>
              <a:alpha val="67000"/>
            </a:schemeClr>
          </a:solidFill>
          <a:ln w="63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Arc 8"/>
          <p:cNvSpPr>
            <a:spLocks noChangeAspect="1"/>
          </p:cNvSpPr>
          <p:nvPr/>
        </p:nvSpPr>
        <p:spPr bwMode="auto">
          <a:xfrm rot="19815963">
            <a:off x="1612353" y="-516167"/>
            <a:ext cx="4845804" cy="4845626"/>
          </a:xfrm>
          <a:prstGeom prst="arc">
            <a:avLst>
              <a:gd name="adj1" fmla="val 5403535"/>
              <a:gd name="adj2" fmla="val 6945248"/>
            </a:avLst>
          </a:prstGeom>
          <a:solidFill>
            <a:srgbClr val="0000FF">
              <a:alpha val="16000"/>
            </a:srgbClr>
          </a:solidFill>
          <a:ln w="6350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10" name="Arc 9"/>
          <p:cNvSpPr>
            <a:spLocks noChangeAspect="1"/>
          </p:cNvSpPr>
          <p:nvPr/>
        </p:nvSpPr>
        <p:spPr bwMode="auto">
          <a:xfrm rot="19844578">
            <a:off x="1127139" y="-1032834"/>
            <a:ext cx="5841851" cy="5835463"/>
          </a:xfrm>
          <a:prstGeom prst="arc">
            <a:avLst>
              <a:gd name="adj1" fmla="val 5401868"/>
              <a:gd name="adj2" fmla="val 6936289"/>
            </a:avLst>
          </a:prstGeom>
          <a:solidFill>
            <a:schemeClr val="tx2">
              <a:lumMod val="40000"/>
              <a:lumOff val="60000"/>
              <a:alpha val="48000"/>
            </a:schemeClr>
          </a:solidFill>
          <a:ln w="6350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11" name="Arc 10"/>
          <p:cNvSpPr>
            <a:spLocks noChangeAspect="1"/>
          </p:cNvSpPr>
          <p:nvPr/>
        </p:nvSpPr>
        <p:spPr bwMode="auto">
          <a:xfrm rot="20412179">
            <a:off x="155311" y="-3343344"/>
            <a:ext cx="7577402" cy="7577467"/>
          </a:xfrm>
          <a:prstGeom prst="arc">
            <a:avLst>
              <a:gd name="adj1" fmla="val 5397462"/>
              <a:gd name="adj2" fmla="val 6356530"/>
            </a:avLst>
          </a:prstGeom>
          <a:solidFill>
            <a:srgbClr val="FF0000">
              <a:alpha val="33000"/>
            </a:srgbClr>
          </a:solidFill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12" name="Text Box 49"/>
          <p:cNvSpPr txBox="1">
            <a:spLocks noChangeArrowheads="1"/>
          </p:cNvSpPr>
          <p:nvPr/>
        </p:nvSpPr>
        <p:spPr bwMode="auto">
          <a:xfrm rot="21387390">
            <a:off x="1391934" y="4521541"/>
            <a:ext cx="472306" cy="274434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wrap="squar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x</a:t>
            </a:r>
            <a:r>
              <a:rPr lang="en-US" sz="1200" baseline="-25000" dirty="0">
                <a:solidFill>
                  <a:srgbClr val="FF0000"/>
                </a:solidFill>
              </a:rPr>
              <a:t>max</a:t>
            </a:r>
          </a:p>
        </p:txBody>
      </p:sp>
      <p:sp>
        <p:nvSpPr>
          <p:cNvPr id="13" name="Rectangle 50"/>
          <p:cNvSpPr>
            <a:spLocks noChangeArrowheads="1"/>
          </p:cNvSpPr>
          <p:nvPr/>
        </p:nvSpPr>
        <p:spPr bwMode="auto">
          <a:xfrm rot="21399007">
            <a:off x="1442712" y="4993655"/>
            <a:ext cx="421900" cy="274434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wrap="squar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rgbClr val="008000"/>
                </a:solidFill>
                <a:cs typeface="Arial"/>
              </a:rPr>
              <a:t>x</a:t>
            </a:r>
            <a:r>
              <a:rPr lang="en-US" sz="1200" baseline="-25000" dirty="0">
                <a:solidFill>
                  <a:srgbClr val="008000"/>
                </a:solidFill>
                <a:cs typeface="Arial"/>
              </a:rPr>
              <a:t>min</a:t>
            </a:r>
          </a:p>
        </p:txBody>
      </p:sp>
      <p:sp>
        <p:nvSpPr>
          <p:cNvPr id="14" name="Line 36"/>
          <p:cNvSpPr>
            <a:spLocks noChangeShapeType="1"/>
          </p:cNvSpPr>
          <p:nvPr/>
        </p:nvSpPr>
        <p:spPr bwMode="auto">
          <a:xfrm flipH="1">
            <a:off x="1383904" y="4791520"/>
            <a:ext cx="2849728" cy="196777"/>
          </a:xfrm>
          <a:prstGeom prst="line">
            <a:avLst/>
          </a:prstGeom>
          <a:noFill/>
          <a:ln w="6350" cmpd="sng">
            <a:solidFill>
              <a:srgbClr val="000090"/>
            </a:solidFill>
            <a:round/>
            <a:headEnd type="none"/>
            <a:tailEnd type="triangle"/>
          </a:ln>
        </p:spPr>
        <p:txBody>
          <a:bodyPr lIns="90488" tIns="44450" rIns="90488" bIns="44450" anchor="ctr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5" name="Rectangle 14"/>
          <p:cNvSpPr/>
          <p:nvPr/>
        </p:nvSpPr>
        <p:spPr bwMode="auto">
          <a:xfrm rot="21362808">
            <a:off x="3869272" y="3764492"/>
            <a:ext cx="312484" cy="471420"/>
          </a:xfrm>
          <a:prstGeom prst="rect">
            <a:avLst/>
          </a:prstGeom>
          <a:solidFill>
            <a:srgbClr val="FF0000">
              <a:alpha val="19000"/>
            </a:srgbClr>
          </a:solidFill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16" name="Text Box 49"/>
          <p:cNvSpPr txBox="1">
            <a:spLocks noChangeArrowheads="1"/>
          </p:cNvSpPr>
          <p:nvPr/>
        </p:nvSpPr>
        <p:spPr bwMode="auto">
          <a:xfrm rot="21326457">
            <a:off x="1001002" y="4858829"/>
            <a:ext cx="374218" cy="233397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wrap="squar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 baseline="-25000" dirty="0" smtClean="0">
                <a:solidFill>
                  <a:srgbClr val="000090"/>
                </a:solidFill>
              </a:rPr>
              <a:t>Xo</a:t>
            </a:r>
            <a:endParaRPr lang="en-US" sz="1400" baseline="-25000" dirty="0">
              <a:solidFill>
                <a:srgbClr val="000090"/>
              </a:solidFill>
            </a:endParaRPr>
          </a:p>
        </p:txBody>
      </p:sp>
      <p:sp>
        <p:nvSpPr>
          <p:cNvPr id="17" name="Rectangle 45"/>
          <p:cNvSpPr>
            <a:spLocks noChangeArrowheads="1"/>
          </p:cNvSpPr>
          <p:nvPr/>
        </p:nvSpPr>
        <p:spPr bwMode="auto">
          <a:xfrm rot="20604359">
            <a:off x="4189196" y="3027793"/>
            <a:ext cx="560975" cy="305212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wrap="squar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Symbol" charset="2"/>
              </a:rPr>
              <a:t>f</a:t>
            </a:r>
            <a:r>
              <a:rPr lang="en-US" sz="1400" b="1" baseline="-25000" dirty="0" smtClean="0">
                <a:solidFill>
                  <a:srgbClr val="0000FF"/>
                </a:solidFill>
                <a:latin typeface="Symbol" charset="2"/>
              </a:rPr>
              <a:t>2o</a:t>
            </a:r>
            <a:endParaRPr lang="en-US" sz="1400" b="1" baseline="-25000" dirty="0">
              <a:solidFill>
                <a:srgbClr val="0000FF"/>
              </a:solidFill>
              <a:latin typeface="Symbol" charset="2"/>
            </a:endParaRPr>
          </a:p>
        </p:txBody>
      </p:sp>
      <p:cxnSp>
        <p:nvCxnSpPr>
          <p:cNvPr id="18" name="Straight Connector 17"/>
          <p:cNvCxnSpPr/>
          <p:nvPr/>
        </p:nvCxnSpPr>
        <p:spPr bwMode="auto">
          <a:xfrm>
            <a:off x="1782329" y="4955824"/>
            <a:ext cx="24871" cy="37325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1745657" y="4389433"/>
            <a:ext cx="36672" cy="5654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20" name="Line 36"/>
          <p:cNvSpPr>
            <a:spLocks noChangeShapeType="1"/>
          </p:cNvSpPr>
          <p:nvPr/>
        </p:nvSpPr>
        <p:spPr bwMode="auto">
          <a:xfrm>
            <a:off x="3922963" y="387350"/>
            <a:ext cx="1304690" cy="3620616"/>
          </a:xfrm>
          <a:prstGeom prst="line">
            <a:avLst/>
          </a:prstGeom>
          <a:noFill/>
          <a:ln w="6350" cmpd="sng">
            <a:solidFill>
              <a:srgbClr val="FF0000"/>
            </a:solidFill>
            <a:round/>
            <a:headEnd/>
            <a:tailEnd/>
          </a:ln>
        </p:spPr>
        <p:txBody>
          <a:bodyPr lIns="90488" tIns="44450" rIns="90488" bIns="44450" anchor="ctr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21" name="Arc 20"/>
          <p:cNvSpPr>
            <a:spLocks noChangeAspect="1"/>
          </p:cNvSpPr>
          <p:nvPr/>
        </p:nvSpPr>
        <p:spPr>
          <a:xfrm rot="21350354">
            <a:off x="2541055" y="388452"/>
            <a:ext cx="2994967" cy="2994720"/>
          </a:xfrm>
          <a:prstGeom prst="arc">
            <a:avLst>
              <a:gd name="adj1" fmla="val 3874601"/>
              <a:gd name="adj2" fmla="val 5401421"/>
            </a:avLst>
          </a:prstGeom>
          <a:ln w="6350">
            <a:solidFill>
              <a:srgbClr val="0000FF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cxnSp>
        <p:nvCxnSpPr>
          <p:cNvPr id="22" name="Straight Connector 21"/>
          <p:cNvCxnSpPr/>
          <p:nvPr/>
        </p:nvCxnSpPr>
        <p:spPr>
          <a:xfrm>
            <a:off x="4038539" y="1880505"/>
            <a:ext cx="2501974" cy="4438841"/>
          </a:xfrm>
          <a:prstGeom prst="line">
            <a:avLst/>
          </a:prstGeom>
          <a:ln w="6350" cmpd="sng">
            <a:solidFill>
              <a:srgbClr val="00009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3946525" y="457200"/>
            <a:ext cx="393700" cy="5895975"/>
          </a:xfrm>
          <a:prstGeom prst="line">
            <a:avLst/>
          </a:prstGeom>
          <a:ln w="635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Left Brace 23"/>
          <p:cNvSpPr/>
          <p:nvPr/>
        </p:nvSpPr>
        <p:spPr>
          <a:xfrm rot="21370563">
            <a:off x="3019833" y="488217"/>
            <a:ext cx="1048137" cy="3776948"/>
          </a:xfrm>
          <a:prstGeom prst="leftBrace">
            <a:avLst>
              <a:gd name="adj1" fmla="val 40844"/>
              <a:gd name="adj2" fmla="val 50063"/>
            </a:avLst>
          </a:prstGeom>
          <a:ln w="635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2403627" y="2215794"/>
            <a:ext cx="696321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ρ</a:t>
            </a:r>
            <a:r>
              <a:rPr lang="en-US" sz="1400" baseline="-25000" dirty="0" smtClean="0">
                <a:solidFill>
                  <a:srgbClr val="FF0000"/>
                </a:solidFill>
              </a:rPr>
              <a:t>2max</a:t>
            </a:r>
            <a:endParaRPr lang="en-US" sz="1400" baseline="-25000" dirty="0">
              <a:solidFill>
                <a:srgbClr val="FF0000"/>
              </a:solidFill>
            </a:endParaRPr>
          </a:p>
        </p:txBody>
      </p:sp>
      <p:sp>
        <p:nvSpPr>
          <p:cNvPr id="26" name="Left Brace 25"/>
          <p:cNvSpPr/>
          <p:nvPr/>
        </p:nvSpPr>
        <p:spPr>
          <a:xfrm rot="21363475">
            <a:off x="3258417" y="1922658"/>
            <a:ext cx="880794" cy="2903874"/>
          </a:xfrm>
          <a:prstGeom prst="leftBrace">
            <a:avLst>
              <a:gd name="adj1" fmla="val 72624"/>
              <a:gd name="adj2" fmla="val 53878"/>
            </a:avLst>
          </a:prstGeom>
          <a:ln w="635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Left Brace 26"/>
          <p:cNvSpPr/>
          <p:nvPr/>
        </p:nvSpPr>
        <p:spPr>
          <a:xfrm rot="21361642">
            <a:off x="3482159" y="2576906"/>
            <a:ext cx="686678" cy="2575797"/>
          </a:xfrm>
          <a:prstGeom prst="leftBrace">
            <a:avLst>
              <a:gd name="adj1" fmla="val 77017"/>
              <a:gd name="adj2" fmla="val 53288"/>
            </a:avLst>
          </a:prstGeom>
          <a:ln w="635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 rot="21327528">
            <a:off x="3042283" y="3832153"/>
            <a:ext cx="54939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</a:rPr>
              <a:t>ρ</a:t>
            </a:r>
            <a:r>
              <a:rPr lang="en-US" sz="1400" baseline="-25000" dirty="0" smtClean="0">
                <a:solidFill>
                  <a:srgbClr val="008000"/>
                </a:solidFill>
              </a:rPr>
              <a:t>2min</a:t>
            </a:r>
            <a:endParaRPr lang="en-US" sz="1400" baseline="-25000" dirty="0">
              <a:solidFill>
                <a:srgbClr val="008000"/>
              </a:solidFill>
            </a:endParaRPr>
          </a:p>
        </p:txBody>
      </p:sp>
      <p:sp>
        <p:nvSpPr>
          <p:cNvPr id="29" name="Rectangle 42"/>
          <p:cNvSpPr>
            <a:spLocks noChangeArrowheads="1"/>
          </p:cNvSpPr>
          <p:nvPr/>
        </p:nvSpPr>
        <p:spPr bwMode="auto">
          <a:xfrm rot="20427874">
            <a:off x="4815075" y="5459996"/>
            <a:ext cx="626350" cy="305212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wrap="squar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solidFill>
                  <a:srgbClr val="005A00"/>
                </a:solidFill>
                <a:latin typeface="Symbol" charset="2"/>
              </a:rPr>
              <a:t>f</a:t>
            </a:r>
            <a:r>
              <a:rPr lang="en-US" sz="1400" baseline="-25000" dirty="0">
                <a:solidFill>
                  <a:srgbClr val="005A00"/>
                </a:solidFill>
                <a:latin typeface="Tahoma" charset="0"/>
              </a:rPr>
              <a:t>2</a:t>
            </a:r>
            <a:r>
              <a:rPr lang="en-US" sz="1400" baseline="-25000" dirty="0" smtClean="0">
                <a:solidFill>
                  <a:srgbClr val="005A00"/>
                </a:solidFill>
                <a:latin typeface="Tahoma" charset="0"/>
              </a:rPr>
              <a:t>min</a:t>
            </a:r>
            <a:endParaRPr lang="en-US" sz="1400" baseline="-25000" dirty="0">
              <a:solidFill>
                <a:srgbClr val="005A00"/>
              </a:solidFill>
              <a:latin typeface="Symbol" charset="2"/>
            </a:endParaRPr>
          </a:p>
        </p:txBody>
      </p:sp>
      <p:sp>
        <p:nvSpPr>
          <p:cNvPr id="30" name="Rectangle 29"/>
          <p:cNvSpPr/>
          <p:nvPr/>
        </p:nvSpPr>
        <p:spPr bwMode="auto">
          <a:xfrm rot="21362808">
            <a:off x="3865283" y="4448036"/>
            <a:ext cx="362429" cy="357470"/>
          </a:xfrm>
          <a:prstGeom prst="rect">
            <a:avLst/>
          </a:prstGeom>
          <a:solidFill>
            <a:srgbClr val="000090">
              <a:alpha val="19000"/>
            </a:srgbClr>
          </a:solidFill>
          <a:ln w="63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31" name="Line 36"/>
          <p:cNvSpPr>
            <a:spLocks noChangeShapeType="1"/>
          </p:cNvSpPr>
          <p:nvPr/>
        </p:nvSpPr>
        <p:spPr bwMode="auto">
          <a:xfrm flipH="1">
            <a:off x="1348236" y="4224818"/>
            <a:ext cx="2849728" cy="196777"/>
          </a:xfrm>
          <a:prstGeom prst="line">
            <a:avLst/>
          </a:prstGeom>
          <a:noFill/>
          <a:ln w="6350" cmpd="sng">
            <a:solidFill>
              <a:srgbClr val="FF0000"/>
            </a:solidFill>
            <a:round/>
            <a:headEnd type="none"/>
            <a:tailEnd type="triangle"/>
          </a:ln>
        </p:spPr>
        <p:txBody>
          <a:bodyPr lIns="90488" tIns="44450" rIns="90488" bIns="44450" anchor="ctr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32" name="Line 36"/>
          <p:cNvSpPr>
            <a:spLocks noChangeShapeType="1"/>
          </p:cNvSpPr>
          <p:nvPr/>
        </p:nvSpPr>
        <p:spPr bwMode="auto">
          <a:xfrm flipH="1">
            <a:off x="1411643" y="5159299"/>
            <a:ext cx="2849728" cy="196777"/>
          </a:xfrm>
          <a:prstGeom prst="line">
            <a:avLst/>
          </a:prstGeom>
          <a:noFill/>
          <a:ln w="6350" cmpd="sng">
            <a:solidFill>
              <a:srgbClr val="008000"/>
            </a:solidFill>
            <a:round/>
            <a:headEnd type="none"/>
            <a:tailEnd type="triangle"/>
          </a:ln>
        </p:spPr>
        <p:txBody>
          <a:bodyPr lIns="90488" tIns="44450" rIns="90488" bIns="44450" anchor="ctr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33" name="Arc 32"/>
          <p:cNvSpPr>
            <a:spLocks noChangeAspect="1"/>
          </p:cNvSpPr>
          <p:nvPr/>
        </p:nvSpPr>
        <p:spPr>
          <a:xfrm rot="19575585">
            <a:off x="621811" y="-845154"/>
            <a:ext cx="6860445" cy="6861771"/>
          </a:xfrm>
          <a:prstGeom prst="arc">
            <a:avLst>
              <a:gd name="adj1" fmla="val 5321380"/>
              <a:gd name="adj2" fmla="val 7156641"/>
            </a:avLst>
          </a:prstGeom>
          <a:ln w="6350">
            <a:solidFill>
              <a:srgbClr val="005A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34" name="TextBox 33"/>
          <p:cNvSpPr txBox="1"/>
          <p:nvPr/>
        </p:nvSpPr>
        <p:spPr>
          <a:xfrm rot="21358718">
            <a:off x="4531940" y="3671966"/>
            <a:ext cx="402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z="1200" dirty="0" smtClean="0">
                <a:solidFill>
                  <a:srgbClr val="FF0000"/>
                </a:solidFill>
              </a:rPr>
              <a:t>x</a:t>
            </a:r>
            <a:r>
              <a:rPr lang="en-US" sz="1200" baseline="-250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35" name="Rectangle 34"/>
          <p:cNvSpPr/>
          <p:nvPr/>
        </p:nvSpPr>
        <p:spPr>
          <a:xfrm rot="21404336">
            <a:off x="4807931" y="4588829"/>
            <a:ext cx="33177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005A00"/>
                </a:solidFill>
              </a:rPr>
              <a:t>y</a:t>
            </a:r>
            <a:r>
              <a:rPr lang="en-US" sz="1200" baseline="-25000" dirty="0" smtClean="0">
                <a:solidFill>
                  <a:srgbClr val="005A00"/>
                </a:solidFill>
              </a:rPr>
              <a:t>2</a:t>
            </a:r>
            <a:endParaRPr lang="en-US" sz="1200" baseline="-25000" dirty="0">
              <a:solidFill>
                <a:srgbClr val="005A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 rot="3566978">
            <a:off x="5253127" y="4010421"/>
            <a:ext cx="443418" cy="246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x</a:t>
            </a:r>
            <a:r>
              <a:rPr lang="en-US" sz="1000" baseline="-25000" dirty="0" smtClean="0">
                <a:solidFill>
                  <a:srgbClr val="FF0000"/>
                </a:solidFill>
              </a:rPr>
              <a:t>max2</a:t>
            </a:r>
            <a:endParaRPr lang="en-US" sz="1000" baseline="-25000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 rot="21396794">
            <a:off x="2632536" y="4477477"/>
            <a:ext cx="459143" cy="246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x&lt;0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 rot="21376355">
            <a:off x="2671792" y="4920527"/>
            <a:ext cx="509697" cy="246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8000"/>
                </a:solidFill>
              </a:rPr>
              <a:t>x&gt;0</a:t>
            </a:r>
            <a:endParaRPr lang="en-US" sz="1000" dirty="0">
              <a:solidFill>
                <a:srgbClr val="008000"/>
              </a:solidFill>
            </a:endParaRPr>
          </a:p>
        </p:txBody>
      </p:sp>
      <p:sp>
        <p:nvSpPr>
          <p:cNvPr id="39" name="Line 36"/>
          <p:cNvSpPr>
            <a:spLocks noChangeShapeType="1"/>
          </p:cNvSpPr>
          <p:nvPr/>
        </p:nvSpPr>
        <p:spPr bwMode="auto">
          <a:xfrm flipH="1">
            <a:off x="1348774" y="4324619"/>
            <a:ext cx="2849728" cy="196777"/>
          </a:xfrm>
          <a:prstGeom prst="line">
            <a:avLst/>
          </a:prstGeom>
          <a:noFill/>
          <a:ln w="9525" cmpd="sng">
            <a:solidFill>
              <a:srgbClr val="FF0000"/>
            </a:solidFill>
            <a:prstDash val="dot"/>
            <a:round/>
            <a:headEnd type="none"/>
            <a:tailEnd type="none"/>
          </a:ln>
        </p:spPr>
        <p:txBody>
          <a:bodyPr lIns="90488" tIns="44450" rIns="90488" bIns="44450" anchor="ctr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40" name="Left Brace 39"/>
          <p:cNvSpPr/>
          <p:nvPr/>
        </p:nvSpPr>
        <p:spPr>
          <a:xfrm rot="9049013">
            <a:off x="4613422" y="1618582"/>
            <a:ext cx="480647" cy="2418015"/>
          </a:xfrm>
          <a:prstGeom prst="leftBrace">
            <a:avLst>
              <a:gd name="adj1" fmla="val 55173"/>
              <a:gd name="adj2" fmla="val 53878"/>
            </a:avLst>
          </a:prstGeom>
          <a:ln w="635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4973815" y="2409379"/>
            <a:ext cx="3497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a</a:t>
            </a:r>
            <a:r>
              <a:rPr lang="en-US" sz="1200" baseline="-25000" dirty="0" smtClean="0">
                <a:solidFill>
                  <a:srgbClr val="FF0000"/>
                </a:solidFill>
              </a:rPr>
              <a:t>2</a:t>
            </a:r>
            <a:endParaRPr lang="en-US" sz="1200" baseline="-25000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 rot="21403813">
            <a:off x="2953307" y="3333987"/>
            <a:ext cx="399794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ρ</a:t>
            </a:r>
            <a:r>
              <a:rPr lang="en-US" sz="1400" baseline="-25000" dirty="0" smtClean="0">
                <a:solidFill>
                  <a:srgbClr val="0000FF"/>
                </a:solidFill>
              </a:rPr>
              <a:t>2o</a:t>
            </a:r>
            <a:endParaRPr lang="en-US" sz="1400" baseline="-25000" dirty="0">
              <a:solidFill>
                <a:srgbClr val="0000FF"/>
              </a:solidFill>
            </a:endParaRPr>
          </a:p>
        </p:txBody>
      </p:sp>
      <p:sp>
        <p:nvSpPr>
          <p:cNvPr id="43" name="Rectangle 42"/>
          <p:cNvSpPr/>
          <p:nvPr/>
        </p:nvSpPr>
        <p:spPr bwMode="auto">
          <a:xfrm rot="21362808">
            <a:off x="3936001" y="5170585"/>
            <a:ext cx="340843" cy="389970"/>
          </a:xfrm>
          <a:prstGeom prst="rect">
            <a:avLst/>
          </a:prstGeom>
          <a:solidFill>
            <a:srgbClr val="CCFFCC">
              <a:alpha val="19000"/>
            </a:srgbClr>
          </a:solidFill>
          <a:ln w="63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44" name="Line 36"/>
          <p:cNvSpPr>
            <a:spLocks noChangeShapeType="1"/>
          </p:cNvSpPr>
          <p:nvPr/>
        </p:nvSpPr>
        <p:spPr bwMode="auto">
          <a:xfrm flipH="1">
            <a:off x="4185318" y="4006665"/>
            <a:ext cx="1045510" cy="73773"/>
          </a:xfrm>
          <a:prstGeom prst="line">
            <a:avLst/>
          </a:prstGeom>
          <a:noFill/>
          <a:ln w="6350" cmpd="sng">
            <a:solidFill>
              <a:srgbClr val="FF0000"/>
            </a:solidFill>
            <a:round/>
            <a:headEnd type="oval" w="sm" len="sm"/>
            <a:tailEnd type="oval" w="sm" len="sm"/>
          </a:ln>
        </p:spPr>
        <p:txBody>
          <a:bodyPr lIns="90488" tIns="44450" rIns="90488" bIns="44450" anchor="ctr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45" name="Line 36"/>
          <p:cNvSpPr>
            <a:spLocks noChangeShapeType="1"/>
          </p:cNvSpPr>
          <p:nvPr/>
        </p:nvSpPr>
        <p:spPr bwMode="auto">
          <a:xfrm flipH="1">
            <a:off x="4228559" y="4661708"/>
            <a:ext cx="1379124" cy="96339"/>
          </a:xfrm>
          <a:prstGeom prst="line">
            <a:avLst/>
          </a:prstGeom>
          <a:noFill/>
          <a:ln w="6350" cmpd="sng">
            <a:solidFill>
              <a:srgbClr val="008000"/>
            </a:solidFill>
            <a:round/>
            <a:headEnd type="oval" w="sm" len="sm"/>
            <a:tailEnd type="oval" w="sm" len="sm"/>
          </a:ln>
        </p:spPr>
        <p:txBody>
          <a:bodyPr lIns="90488" tIns="44450" rIns="90488" bIns="44450" anchor="ctr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46" name="TextBox 45"/>
          <p:cNvSpPr txBox="1"/>
          <p:nvPr/>
        </p:nvSpPr>
        <p:spPr>
          <a:xfrm rot="3558845">
            <a:off x="5441636" y="4350726"/>
            <a:ext cx="443418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5A00"/>
                </a:solidFill>
              </a:rPr>
              <a:t>x</a:t>
            </a:r>
            <a:r>
              <a:rPr lang="en-US" sz="1000" baseline="-25000" dirty="0" smtClean="0">
                <a:solidFill>
                  <a:srgbClr val="005A00"/>
                </a:solidFill>
              </a:rPr>
              <a:t>min2</a:t>
            </a:r>
            <a:endParaRPr lang="en-US" sz="1000" baseline="-25000" dirty="0">
              <a:solidFill>
                <a:srgbClr val="FF0000"/>
              </a:solidFill>
            </a:endParaRPr>
          </a:p>
        </p:txBody>
      </p:sp>
      <p:sp>
        <p:nvSpPr>
          <p:cNvPr id="47" name="Left Brace 46"/>
          <p:cNvSpPr/>
          <p:nvPr/>
        </p:nvSpPr>
        <p:spPr>
          <a:xfrm rot="9026697">
            <a:off x="4787070" y="1509652"/>
            <a:ext cx="690762" cy="3189177"/>
          </a:xfrm>
          <a:prstGeom prst="leftBrace">
            <a:avLst>
              <a:gd name="adj1" fmla="val 55173"/>
              <a:gd name="adj2" fmla="val 53878"/>
            </a:avLst>
          </a:prstGeom>
          <a:ln w="6350" cmpd="sng">
            <a:solidFill>
              <a:srgbClr val="005A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5332247" y="2639492"/>
            <a:ext cx="349705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5A00"/>
                </a:solidFill>
              </a:rPr>
              <a:t>b</a:t>
            </a:r>
            <a:r>
              <a:rPr lang="en-US" sz="1200" baseline="-25000" dirty="0" smtClean="0">
                <a:solidFill>
                  <a:srgbClr val="005A00"/>
                </a:solidFill>
              </a:rPr>
              <a:t>2</a:t>
            </a:r>
            <a:endParaRPr lang="en-US" sz="1200" baseline="-25000" dirty="0">
              <a:solidFill>
                <a:srgbClr val="005A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 rot="21378036">
            <a:off x="3287445" y="4132402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Δx</a:t>
            </a:r>
            <a:r>
              <a:rPr lang="en-US" sz="1400" baseline="-25000" dirty="0" smtClean="0">
                <a:solidFill>
                  <a:srgbClr val="FF0000"/>
                </a:solidFill>
              </a:rPr>
              <a:t>max</a:t>
            </a:r>
            <a:endParaRPr lang="en-US" sz="1400" baseline="-25000" dirty="0">
              <a:solidFill>
                <a:srgbClr val="FF0000"/>
              </a:solidFill>
            </a:endParaRPr>
          </a:p>
        </p:txBody>
      </p:sp>
      <p:sp>
        <p:nvSpPr>
          <p:cNvPr id="52" name="Line 36"/>
          <p:cNvSpPr>
            <a:spLocks noChangeShapeType="1"/>
          </p:cNvSpPr>
          <p:nvPr/>
        </p:nvSpPr>
        <p:spPr bwMode="auto">
          <a:xfrm flipH="1">
            <a:off x="1411643" y="5080863"/>
            <a:ext cx="2849728" cy="196777"/>
          </a:xfrm>
          <a:prstGeom prst="line">
            <a:avLst/>
          </a:prstGeom>
          <a:noFill/>
          <a:ln w="9525" cmpd="sng">
            <a:solidFill>
              <a:srgbClr val="005A00"/>
            </a:solidFill>
            <a:prstDash val="dot"/>
            <a:round/>
            <a:headEnd type="none"/>
            <a:tailEnd type="none"/>
          </a:ln>
        </p:spPr>
        <p:txBody>
          <a:bodyPr lIns="90488" tIns="44450" rIns="90488" bIns="44450" anchor="ctr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53" name="TextBox 52"/>
          <p:cNvSpPr txBox="1"/>
          <p:nvPr/>
        </p:nvSpPr>
        <p:spPr>
          <a:xfrm rot="21378036">
            <a:off x="3322468" y="4975527"/>
            <a:ext cx="5625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Δx</a:t>
            </a:r>
            <a:r>
              <a:rPr lang="en-US" sz="1400" baseline="-25000" dirty="0" smtClean="0">
                <a:solidFill>
                  <a:srgbClr val="FF0000"/>
                </a:solidFill>
              </a:rPr>
              <a:t>min</a:t>
            </a:r>
            <a:endParaRPr lang="en-US" sz="1400" baseline="-25000" dirty="0">
              <a:solidFill>
                <a:srgbClr val="FF0000"/>
              </a:solidFill>
            </a:endParaRPr>
          </a:p>
        </p:txBody>
      </p:sp>
      <p:cxnSp>
        <p:nvCxnSpPr>
          <p:cNvPr id="54" name="Straight Connector 53"/>
          <p:cNvCxnSpPr/>
          <p:nvPr/>
        </p:nvCxnSpPr>
        <p:spPr bwMode="auto">
          <a:xfrm>
            <a:off x="3288053" y="4279674"/>
            <a:ext cx="6782" cy="10279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</p:spPr>
      </p:cxnSp>
      <p:cxnSp>
        <p:nvCxnSpPr>
          <p:cNvPr id="55" name="Straight Connector 54"/>
          <p:cNvCxnSpPr/>
          <p:nvPr/>
        </p:nvCxnSpPr>
        <p:spPr bwMode="auto">
          <a:xfrm>
            <a:off x="3354771" y="5153883"/>
            <a:ext cx="6782" cy="662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</p:spPr>
      </p:cxnSp>
      <p:sp>
        <p:nvSpPr>
          <p:cNvPr id="57" name="Text Box 40"/>
          <p:cNvSpPr txBox="1">
            <a:spLocks noChangeArrowheads="1"/>
          </p:cNvSpPr>
          <p:nvPr/>
        </p:nvSpPr>
        <p:spPr bwMode="auto">
          <a:xfrm rot="21159919">
            <a:off x="3862782" y="1062508"/>
            <a:ext cx="607618" cy="317204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wrap="squar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Symbol" charset="2"/>
              </a:rPr>
              <a:t>f</a:t>
            </a:r>
            <a:r>
              <a:rPr lang="en-US" sz="1400" baseline="-25000" dirty="0">
                <a:solidFill>
                  <a:srgbClr val="FF0000"/>
                </a:solidFill>
                <a:latin typeface="Tahoma" charset="0"/>
              </a:rPr>
              <a:t>2</a:t>
            </a:r>
            <a:r>
              <a:rPr lang="en-US" sz="1400" baseline="-25000" dirty="0" smtClean="0">
                <a:solidFill>
                  <a:srgbClr val="FF0000"/>
                </a:solidFill>
                <a:latin typeface="Tahoma" charset="0"/>
              </a:rPr>
              <a:t>max</a:t>
            </a:r>
            <a:endParaRPr lang="en-US" sz="1400" baseline="-25000" dirty="0">
              <a:solidFill>
                <a:srgbClr val="FF0000"/>
              </a:solidFill>
              <a:latin typeface="Symbol" charset="2"/>
            </a:endParaRPr>
          </a:p>
        </p:txBody>
      </p:sp>
      <p:sp>
        <p:nvSpPr>
          <p:cNvPr id="58" name="Arc 57"/>
          <p:cNvSpPr>
            <a:spLocks noChangeAspect="1"/>
          </p:cNvSpPr>
          <p:nvPr/>
        </p:nvSpPr>
        <p:spPr>
          <a:xfrm rot="21350354">
            <a:off x="2891514" y="-593875"/>
            <a:ext cx="2102089" cy="2088488"/>
          </a:xfrm>
          <a:prstGeom prst="arc">
            <a:avLst>
              <a:gd name="adj1" fmla="val 4418863"/>
              <a:gd name="adj2" fmla="val 5376937"/>
            </a:avLst>
          </a:prstGeom>
          <a:ln w="6350">
            <a:solidFill>
              <a:srgbClr val="FF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63" name="TextBox 62"/>
          <p:cNvSpPr txBox="1"/>
          <p:nvPr/>
        </p:nvSpPr>
        <p:spPr>
          <a:xfrm>
            <a:off x="5603234" y="1586326"/>
            <a:ext cx="135109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</a:t>
            </a:r>
            <a:r>
              <a:rPr lang="en-US" baseline="-25000" dirty="0" smtClean="0">
                <a:solidFill>
                  <a:srgbClr val="FF0000"/>
                </a:solidFill>
              </a:rPr>
              <a:t>max2</a:t>
            </a:r>
            <a:r>
              <a:rPr lang="en-US" dirty="0" smtClean="0">
                <a:solidFill>
                  <a:srgbClr val="FF0000"/>
                </a:solidFill>
              </a:rPr>
              <a:t>=a</a:t>
            </a:r>
            <a:r>
              <a:rPr lang="en-US" baseline="-25000" dirty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-</a:t>
            </a:r>
            <a:r>
              <a:rPr lang="en-US" dirty="0" smtClean="0">
                <a:solidFill>
                  <a:srgbClr val="FF0000"/>
                </a:solidFill>
                <a:latin typeface="Symbol" charset="2"/>
              </a:rPr>
              <a:t>r</a:t>
            </a:r>
            <a:r>
              <a:rPr lang="en-US" baseline="-25000" dirty="0" smtClean="0">
                <a:solidFill>
                  <a:srgbClr val="FF0000"/>
                </a:solidFill>
                <a:latin typeface="Tahoma" charset="0"/>
              </a:rPr>
              <a:t>1o</a:t>
            </a:r>
            <a:endParaRPr lang="en-US" baseline="-25000" dirty="0">
              <a:solidFill>
                <a:srgbClr val="FF0000"/>
              </a:solidFill>
              <a:latin typeface="Tahoma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474427" y="512059"/>
            <a:ext cx="2950598" cy="1025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</a:t>
            </a:r>
            <a:r>
              <a:rPr lang="en-US" baseline="-25000" dirty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/a</a:t>
            </a:r>
            <a:r>
              <a:rPr lang="en-US" baseline="-25000" dirty="0">
                <a:solidFill>
                  <a:srgbClr val="FF0000"/>
                </a:solidFill>
              </a:rPr>
              <a:t>2</a:t>
            </a:r>
            <a:r>
              <a:rPr lang="en-US" baseline="-25000" dirty="0" smtClean="0">
                <a:solidFill>
                  <a:srgbClr val="FF0000"/>
                </a:solidFill>
              </a:rPr>
              <a:t>         </a:t>
            </a:r>
            <a:r>
              <a:rPr lang="en-US" dirty="0" smtClean="0">
                <a:solidFill>
                  <a:srgbClr val="FF0000"/>
                </a:solidFill>
              </a:rPr>
              <a:t>= </a:t>
            </a:r>
            <a:r>
              <a:rPr lang="en-US" dirty="0">
                <a:solidFill>
                  <a:srgbClr val="FF0000"/>
                </a:solidFill>
              </a:rPr>
              <a:t>sin </a:t>
            </a:r>
            <a:r>
              <a:rPr lang="en-US" dirty="0" smtClean="0">
                <a:solidFill>
                  <a:srgbClr val="FF0000"/>
                </a:solidFill>
              </a:rPr>
              <a:t>φ</a:t>
            </a:r>
            <a:r>
              <a:rPr lang="en-US" baseline="-25000" dirty="0" smtClean="0">
                <a:solidFill>
                  <a:srgbClr val="FF0000"/>
                </a:solidFill>
              </a:rPr>
              <a:t>2o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x</a:t>
            </a:r>
            <a:r>
              <a:rPr lang="en-US" baseline="-25000" dirty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/ρ</a:t>
            </a:r>
            <a:r>
              <a:rPr lang="en-US" baseline="-25000" dirty="0">
                <a:solidFill>
                  <a:srgbClr val="FF0000"/>
                </a:solidFill>
              </a:rPr>
              <a:t>2</a:t>
            </a:r>
            <a:r>
              <a:rPr lang="en-US" baseline="-25000" dirty="0" smtClean="0">
                <a:solidFill>
                  <a:srgbClr val="FF0000"/>
                </a:solidFill>
              </a:rPr>
              <a:t>max </a:t>
            </a:r>
            <a:r>
              <a:rPr lang="en-US" dirty="0" smtClean="0">
                <a:solidFill>
                  <a:srgbClr val="FF0000"/>
                </a:solidFill>
              </a:rPr>
              <a:t>= </a:t>
            </a:r>
            <a:r>
              <a:rPr lang="en-US" dirty="0">
                <a:solidFill>
                  <a:srgbClr val="FF0000"/>
                </a:solidFill>
              </a:rPr>
              <a:t>sin </a:t>
            </a:r>
            <a:r>
              <a:rPr lang="en-US" dirty="0" smtClean="0">
                <a:solidFill>
                  <a:srgbClr val="FF0000"/>
                </a:solidFill>
              </a:rPr>
              <a:t>φ</a:t>
            </a:r>
            <a:r>
              <a:rPr lang="en-US" baseline="-25000" dirty="0" smtClean="0">
                <a:solidFill>
                  <a:srgbClr val="FF0000"/>
                </a:solidFill>
              </a:rPr>
              <a:t>2max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a</a:t>
            </a:r>
            <a:r>
              <a:rPr lang="en-US" baseline="-25000" dirty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=ρ</a:t>
            </a:r>
            <a:r>
              <a:rPr lang="en-US" baseline="-25000" dirty="0">
                <a:solidFill>
                  <a:srgbClr val="FF0000"/>
                </a:solidFill>
              </a:rPr>
              <a:t>2</a:t>
            </a:r>
            <a:r>
              <a:rPr lang="en-US" baseline="-25000" dirty="0" smtClean="0">
                <a:solidFill>
                  <a:srgbClr val="FF0000"/>
                </a:solidFill>
              </a:rPr>
              <a:t>max</a:t>
            </a:r>
            <a:r>
              <a:rPr lang="en-US" dirty="0" smtClean="0">
                <a:solidFill>
                  <a:srgbClr val="FF0000"/>
                </a:solidFill>
              </a:rPr>
              <a:t>*(sin φ</a:t>
            </a:r>
            <a:r>
              <a:rPr lang="en-US" baseline="-25000" dirty="0">
                <a:solidFill>
                  <a:srgbClr val="FF0000"/>
                </a:solidFill>
              </a:rPr>
              <a:t>2</a:t>
            </a:r>
            <a:r>
              <a:rPr lang="en-US" baseline="-25000" dirty="0" smtClean="0">
                <a:solidFill>
                  <a:srgbClr val="FF0000"/>
                </a:solidFill>
              </a:rPr>
              <a:t>max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dirty="0">
                <a:solidFill>
                  <a:srgbClr val="FF0000"/>
                </a:solidFill>
              </a:rPr>
              <a:t>sin </a:t>
            </a:r>
            <a:r>
              <a:rPr lang="en-US" dirty="0" smtClean="0">
                <a:solidFill>
                  <a:srgbClr val="FF0000"/>
                </a:solidFill>
              </a:rPr>
              <a:t>φ</a:t>
            </a:r>
            <a:r>
              <a:rPr lang="en-US" baseline="-25000" dirty="0">
                <a:solidFill>
                  <a:srgbClr val="FF0000"/>
                </a:solidFill>
              </a:rPr>
              <a:t>2</a:t>
            </a:r>
            <a:r>
              <a:rPr lang="en-US" baseline="-25000" dirty="0" smtClean="0">
                <a:solidFill>
                  <a:srgbClr val="FF0000"/>
                </a:solidFill>
              </a:rPr>
              <a:t>o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dirty="0">
              <a:solidFill>
                <a:srgbClr val="FF0000"/>
              </a:solidFill>
            </a:endParaRPr>
          </a:p>
          <a:p>
            <a:endParaRPr lang="en-US" sz="1000" baseline="-25000" dirty="0"/>
          </a:p>
        </p:txBody>
      </p:sp>
      <p:sp>
        <p:nvSpPr>
          <p:cNvPr id="67" name="TextBox 66"/>
          <p:cNvSpPr txBox="1"/>
          <p:nvPr/>
        </p:nvSpPr>
        <p:spPr>
          <a:xfrm>
            <a:off x="6019800" y="2470340"/>
            <a:ext cx="2881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5A00"/>
                </a:solidFill>
              </a:rPr>
              <a:t>y</a:t>
            </a:r>
            <a:r>
              <a:rPr lang="en-US" baseline="-25000" dirty="0">
                <a:solidFill>
                  <a:srgbClr val="005A00"/>
                </a:solidFill>
              </a:rPr>
              <a:t>2</a:t>
            </a:r>
            <a:r>
              <a:rPr lang="en-US" dirty="0" smtClean="0">
                <a:solidFill>
                  <a:srgbClr val="005A00"/>
                </a:solidFill>
              </a:rPr>
              <a:t>/b</a:t>
            </a:r>
            <a:r>
              <a:rPr lang="en-US" baseline="-25000" dirty="0">
                <a:solidFill>
                  <a:srgbClr val="005A00"/>
                </a:solidFill>
              </a:rPr>
              <a:t>2</a:t>
            </a:r>
            <a:r>
              <a:rPr lang="en-US" baseline="-25000" dirty="0" smtClean="0">
                <a:solidFill>
                  <a:srgbClr val="005A00"/>
                </a:solidFill>
              </a:rPr>
              <a:t>        </a:t>
            </a:r>
            <a:r>
              <a:rPr lang="en-US" dirty="0">
                <a:solidFill>
                  <a:srgbClr val="005A00"/>
                </a:solidFill>
              </a:rPr>
              <a:t>= sin </a:t>
            </a:r>
            <a:r>
              <a:rPr lang="en-US" dirty="0" smtClean="0">
                <a:solidFill>
                  <a:srgbClr val="005A00"/>
                </a:solidFill>
              </a:rPr>
              <a:t>φ</a:t>
            </a:r>
            <a:r>
              <a:rPr lang="en-US" baseline="-25000" dirty="0" smtClean="0">
                <a:solidFill>
                  <a:srgbClr val="005A00"/>
                </a:solidFill>
              </a:rPr>
              <a:t>2o</a:t>
            </a:r>
            <a:endParaRPr lang="en-US" dirty="0">
              <a:solidFill>
                <a:srgbClr val="005A00"/>
              </a:solidFill>
            </a:endParaRPr>
          </a:p>
          <a:p>
            <a:r>
              <a:rPr lang="en-US" dirty="0" smtClean="0">
                <a:solidFill>
                  <a:srgbClr val="005A00"/>
                </a:solidFill>
              </a:rPr>
              <a:t>y</a:t>
            </a:r>
            <a:r>
              <a:rPr lang="en-US" baseline="-25000" dirty="0">
                <a:solidFill>
                  <a:srgbClr val="005A00"/>
                </a:solidFill>
              </a:rPr>
              <a:t>2</a:t>
            </a:r>
            <a:r>
              <a:rPr lang="en-US" dirty="0" smtClean="0">
                <a:solidFill>
                  <a:srgbClr val="005A00"/>
                </a:solidFill>
              </a:rPr>
              <a:t>/ρ</a:t>
            </a:r>
            <a:r>
              <a:rPr lang="en-US" baseline="-25000" dirty="0">
                <a:solidFill>
                  <a:srgbClr val="005A00"/>
                </a:solidFill>
              </a:rPr>
              <a:t>2</a:t>
            </a:r>
            <a:r>
              <a:rPr lang="en-US" baseline="-25000" dirty="0" smtClean="0">
                <a:solidFill>
                  <a:srgbClr val="005A00"/>
                </a:solidFill>
              </a:rPr>
              <a:t>min </a:t>
            </a:r>
            <a:r>
              <a:rPr lang="en-US" dirty="0" smtClean="0">
                <a:solidFill>
                  <a:srgbClr val="005A00"/>
                </a:solidFill>
              </a:rPr>
              <a:t>= </a:t>
            </a:r>
            <a:r>
              <a:rPr lang="en-US" dirty="0">
                <a:solidFill>
                  <a:srgbClr val="005A00"/>
                </a:solidFill>
              </a:rPr>
              <a:t>sin </a:t>
            </a:r>
            <a:r>
              <a:rPr lang="en-US" dirty="0" smtClean="0">
                <a:solidFill>
                  <a:srgbClr val="005A00"/>
                </a:solidFill>
              </a:rPr>
              <a:t>φ</a:t>
            </a:r>
            <a:r>
              <a:rPr lang="en-US" baseline="-25000" dirty="0">
                <a:solidFill>
                  <a:srgbClr val="005A00"/>
                </a:solidFill>
              </a:rPr>
              <a:t>2</a:t>
            </a:r>
            <a:r>
              <a:rPr lang="en-US" baseline="-25000" dirty="0" smtClean="0">
                <a:solidFill>
                  <a:srgbClr val="005A00"/>
                </a:solidFill>
              </a:rPr>
              <a:t>min</a:t>
            </a:r>
          </a:p>
          <a:p>
            <a:r>
              <a:rPr lang="en-US" dirty="0" smtClean="0">
                <a:solidFill>
                  <a:srgbClr val="005A00"/>
                </a:solidFill>
              </a:rPr>
              <a:t>b</a:t>
            </a:r>
            <a:r>
              <a:rPr lang="en-US" baseline="-25000" dirty="0">
                <a:solidFill>
                  <a:srgbClr val="005A00"/>
                </a:solidFill>
              </a:rPr>
              <a:t>2</a:t>
            </a:r>
            <a:r>
              <a:rPr lang="en-US" dirty="0" smtClean="0">
                <a:solidFill>
                  <a:srgbClr val="005A00"/>
                </a:solidFill>
              </a:rPr>
              <a:t>=ρ</a:t>
            </a:r>
            <a:r>
              <a:rPr lang="en-US" baseline="-25000" dirty="0">
                <a:solidFill>
                  <a:srgbClr val="005A00"/>
                </a:solidFill>
              </a:rPr>
              <a:t>2</a:t>
            </a:r>
            <a:r>
              <a:rPr lang="en-US" baseline="-25000" dirty="0" smtClean="0">
                <a:solidFill>
                  <a:srgbClr val="005A00"/>
                </a:solidFill>
              </a:rPr>
              <a:t>min</a:t>
            </a:r>
            <a:r>
              <a:rPr lang="en-US" dirty="0" smtClean="0">
                <a:solidFill>
                  <a:srgbClr val="005A00"/>
                </a:solidFill>
              </a:rPr>
              <a:t>*</a:t>
            </a:r>
            <a:r>
              <a:rPr lang="en-US" dirty="0">
                <a:solidFill>
                  <a:srgbClr val="005A00"/>
                </a:solidFill>
              </a:rPr>
              <a:t>(sin </a:t>
            </a:r>
            <a:r>
              <a:rPr lang="en-US" dirty="0" smtClean="0">
                <a:solidFill>
                  <a:srgbClr val="005A00"/>
                </a:solidFill>
              </a:rPr>
              <a:t>φ</a:t>
            </a:r>
            <a:r>
              <a:rPr lang="en-US" baseline="-25000" dirty="0">
                <a:solidFill>
                  <a:srgbClr val="005A00"/>
                </a:solidFill>
              </a:rPr>
              <a:t>2</a:t>
            </a:r>
            <a:r>
              <a:rPr lang="en-US" baseline="-25000" dirty="0" smtClean="0">
                <a:solidFill>
                  <a:srgbClr val="005A00"/>
                </a:solidFill>
              </a:rPr>
              <a:t>min</a:t>
            </a:r>
            <a:r>
              <a:rPr lang="en-US" dirty="0" smtClean="0">
                <a:solidFill>
                  <a:srgbClr val="005A00"/>
                </a:solidFill>
              </a:rPr>
              <a:t>/</a:t>
            </a:r>
            <a:r>
              <a:rPr lang="en-US" dirty="0">
                <a:solidFill>
                  <a:srgbClr val="005A00"/>
                </a:solidFill>
              </a:rPr>
              <a:t>sin </a:t>
            </a:r>
            <a:r>
              <a:rPr lang="en-US" dirty="0" smtClean="0">
                <a:solidFill>
                  <a:srgbClr val="005A00"/>
                </a:solidFill>
              </a:rPr>
              <a:t>φ</a:t>
            </a:r>
            <a:r>
              <a:rPr lang="en-US" baseline="-25000" dirty="0" smtClean="0">
                <a:solidFill>
                  <a:srgbClr val="005A00"/>
                </a:solidFill>
              </a:rPr>
              <a:t>2o</a:t>
            </a:r>
            <a:r>
              <a:rPr lang="en-US" dirty="0" smtClean="0">
                <a:solidFill>
                  <a:srgbClr val="005A00"/>
                </a:solidFill>
              </a:rPr>
              <a:t>)</a:t>
            </a:r>
            <a:endParaRPr lang="en-US" dirty="0">
              <a:solidFill>
                <a:srgbClr val="005A00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424063" y="3468250"/>
            <a:ext cx="159830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5A00"/>
                </a:solidFill>
              </a:rPr>
              <a:t>x</a:t>
            </a:r>
            <a:r>
              <a:rPr lang="en-US" baseline="-25000" dirty="0" smtClean="0">
                <a:solidFill>
                  <a:srgbClr val="005A00"/>
                </a:solidFill>
              </a:rPr>
              <a:t>min2</a:t>
            </a:r>
            <a:r>
              <a:rPr lang="en-US" dirty="0" smtClean="0">
                <a:solidFill>
                  <a:srgbClr val="005A00"/>
                </a:solidFill>
              </a:rPr>
              <a:t>=ρ</a:t>
            </a:r>
            <a:r>
              <a:rPr lang="en-US" baseline="-25000" dirty="0">
                <a:solidFill>
                  <a:srgbClr val="005A00"/>
                </a:solidFill>
              </a:rPr>
              <a:t>2</a:t>
            </a:r>
            <a:r>
              <a:rPr lang="en-US" baseline="-25000" dirty="0" smtClean="0">
                <a:solidFill>
                  <a:srgbClr val="005A00"/>
                </a:solidFill>
              </a:rPr>
              <a:t>o</a:t>
            </a:r>
            <a:r>
              <a:rPr lang="en-US" dirty="0" smtClean="0">
                <a:solidFill>
                  <a:srgbClr val="005A00"/>
                </a:solidFill>
              </a:rPr>
              <a:t>-b</a:t>
            </a:r>
            <a:r>
              <a:rPr lang="en-US" baseline="-25000" dirty="0">
                <a:solidFill>
                  <a:srgbClr val="005A00"/>
                </a:solidFill>
              </a:rPr>
              <a:t>2</a:t>
            </a:r>
          </a:p>
        </p:txBody>
      </p:sp>
      <p:sp>
        <p:nvSpPr>
          <p:cNvPr id="69" name="TextBox 68"/>
          <p:cNvSpPr txBox="1"/>
          <p:nvPr/>
        </p:nvSpPr>
        <p:spPr>
          <a:xfrm rot="20728856">
            <a:off x="4510198" y="5894453"/>
            <a:ext cx="1519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B</a:t>
            </a:r>
            <a:r>
              <a:rPr lang="en-US" baseline="-25000" dirty="0">
                <a:solidFill>
                  <a:srgbClr val="0000FF"/>
                </a:solidFill>
              </a:rPr>
              <a:t>F</a:t>
            </a:r>
            <a:r>
              <a:rPr lang="en-US" dirty="0" smtClean="0">
                <a:solidFill>
                  <a:srgbClr val="0000FF"/>
                </a:solidFill>
              </a:rPr>
              <a:t> = B</a:t>
            </a:r>
            <a:r>
              <a:rPr lang="en-US" baseline="-25000" dirty="0" smtClean="0">
                <a:solidFill>
                  <a:srgbClr val="0000FF"/>
                </a:solidFill>
              </a:rPr>
              <a:t>o2</a:t>
            </a:r>
            <a:r>
              <a:rPr lang="en-US" dirty="0" smtClean="0">
                <a:solidFill>
                  <a:srgbClr val="0000FF"/>
                </a:solidFill>
              </a:rPr>
              <a:t> + G</a:t>
            </a:r>
            <a:r>
              <a:rPr lang="en-US" baseline="-25000" dirty="0">
                <a:solidFill>
                  <a:srgbClr val="0000FF"/>
                </a:solidFill>
              </a:rPr>
              <a:t>F</a:t>
            </a:r>
            <a:r>
              <a:rPr lang="en-US" dirty="0" smtClean="0">
                <a:solidFill>
                  <a:srgbClr val="0000FF"/>
                </a:solidFill>
              </a:rPr>
              <a:t> x</a:t>
            </a:r>
            <a:endParaRPr lang="en-US" dirty="0">
              <a:solidFill>
                <a:srgbClr val="0000FF"/>
              </a:solidFill>
            </a:endParaRPr>
          </a:p>
        </p:txBody>
      </p:sp>
      <p:graphicFrame>
        <p:nvGraphicFramePr>
          <p:cNvPr id="7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6382550"/>
              </p:ext>
            </p:extLst>
          </p:nvPr>
        </p:nvGraphicFramePr>
        <p:xfrm>
          <a:off x="117621" y="0"/>
          <a:ext cx="2656320" cy="18123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699" name="Equation" r:id="rId3" imgW="2159000" imgH="1371600" progId="Equation.3">
                  <p:embed/>
                </p:oleObj>
              </mc:Choice>
              <mc:Fallback>
                <p:oleObj name="Equation" r:id="rId3" imgW="2159000" imgH="1371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621" y="0"/>
                        <a:ext cx="2656320" cy="181236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" name="TextBox 71"/>
          <p:cNvSpPr txBox="1"/>
          <p:nvPr/>
        </p:nvSpPr>
        <p:spPr>
          <a:xfrm>
            <a:off x="330743" y="1851796"/>
            <a:ext cx="1519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r>
              <a:rPr lang="en-US" baseline="-25000" dirty="0"/>
              <a:t>F</a:t>
            </a:r>
            <a:r>
              <a:rPr lang="en-US" dirty="0" smtClean="0"/>
              <a:t> = B</a:t>
            </a:r>
            <a:r>
              <a:rPr lang="en-US" baseline="-25000" dirty="0" smtClean="0"/>
              <a:t>o2</a:t>
            </a:r>
            <a:r>
              <a:rPr lang="en-US" dirty="0" smtClean="0"/>
              <a:t> + G</a:t>
            </a:r>
            <a:r>
              <a:rPr lang="en-US" baseline="-25000" dirty="0"/>
              <a:t>F</a:t>
            </a:r>
            <a:r>
              <a:rPr lang="en-US" dirty="0" smtClean="0"/>
              <a:t> x</a:t>
            </a:r>
            <a:endParaRPr lang="en-US" dirty="0"/>
          </a:p>
        </p:txBody>
      </p:sp>
      <p:sp>
        <p:nvSpPr>
          <p:cNvPr id="73" name="Rectangle 72"/>
          <p:cNvSpPr/>
          <p:nvPr/>
        </p:nvSpPr>
        <p:spPr>
          <a:xfrm>
            <a:off x="1406531" y="2547159"/>
            <a:ext cx="5479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x</a:t>
            </a:r>
            <a:r>
              <a:rPr lang="en-US" baseline="-25000" dirty="0">
                <a:solidFill>
                  <a:srgbClr val="FF0000"/>
                </a:solidFill>
              </a:rPr>
              <a:t>max</a:t>
            </a:r>
          </a:p>
        </p:txBody>
      </p:sp>
      <p:cxnSp>
        <p:nvCxnSpPr>
          <p:cNvPr id="74" name="Straight Connector 73"/>
          <p:cNvCxnSpPr/>
          <p:nvPr/>
        </p:nvCxnSpPr>
        <p:spPr bwMode="auto">
          <a:xfrm>
            <a:off x="1653313" y="2187604"/>
            <a:ext cx="36672" cy="5654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75" name="Rectangle 50"/>
          <p:cNvSpPr>
            <a:spLocks noChangeArrowheads="1"/>
          </p:cNvSpPr>
          <p:nvPr/>
        </p:nvSpPr>
        <p:spPr bwMode="auto">
          <a:xfrm rot="21399007">
            <a:off x="1922522" y="2574566"/>
            <a:ext cx="571017" cy="366767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wrap="squar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008000"/>
                </a:solidFill>
                <a:cs typeface="Arial"/>
              </a:rPr>
              <a:t>x</a:t>
            </a:r>
            <a:r>
              <a:rPr lang="en-US" baseline="-25000" dirty="0">
                <a:solidFill>
                  <a:srgbClr val="008000"/>
                </a:solidFill>
                <a:cs typeface="Arial"/>
              </a:rPr>
              <a:t>min</a:t>
            </a:r>
          </a:p>
        </p:txBody>
      </p:sp>
      <p:cxnSp>
        <p:nvCxnSpPr>
          <p:cNvPr id="76" name="Straight Connector 75"/>
          <p:cNvCxnSpPr/>
          <p:nvPr/>
        </p:nvCxnSpPr>
        <p:spPr bwMode="auto">
          <a:xfrm>
            <a:off x="1745657" y="2215794"/>
            <a:ext cx="387943" cy="47058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66" name="Rectangle 65"/>
          <p:cNvSpPr/>
          <p:nvPr/>
        </p:nvSpPr>
        <p:spPr bwMode="auto">
          <a:xfrm rot="20401287">
            <a:off x="5160795" y="3601677"/>
            <a:ext cx="699309" cy="293349"/>
          </a:xfrm>
          <a:prstGeom prst="rect">
            <a:avLst/>
          </a:prstGeom>
          <a:solidFill>
            <a:srgbClr val="FF0000">
              <a:alpha val="19000"/>
            </a:srgbClr>
          </a:solidFill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71" name="Rectangle 70"/>
          <p:cNvSpPr/>
          <p:nvPr/>
        </p:nvSpPr>
        <p:spPr bwMode="auto">
          <a:xfrm rot="19834042">
            <a:off x="5376613" y="4050813"/>
            <a:ext cx="684377" cy="224763"/>
          </a:xfrm>
          <a:prstGeom prst="rect">
            <a:avLst/>
          </a:prstGeom>
          <a:solidFill>
            <a:srgbClr val="000090">
              <a:alpha val="19000"/>
            </a:srgbClr>
          </a:solidFill>
          <a:ln w="63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77" name="Rectangle 76"/>
          <p:cNvSpPr/>
          <p:nvPr/>
        </p:nvSpPr>
        <p:spPr bwMode="auto">
          <a:xfrm rot="19443918">
            <a:off x="5608785" y="4444555"/>
            <a:ext cx="685399" cy="202925"/>
          </a:xfrm>
          <a:prstGeom prst="rect">
            <a:avLst/>
          </a:prstGeom>
          <a:solidFill>
            <a:srgbClr val="CCFFCC">
              <a:alpha val="19000"/>
            </a:srgbClr>
          </a:solidFill>
          <a:ln w="63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</p:txBody>
      </p:sp>
      <p:cxnSp>
        <p:nvCxnSpPr>
          <p:cNvPr id="78" name="Straight Connector 77"/>
          <p:cNvCxnSpPr/>
          <p:nvPr/>
        </p:nvCxnSpPr>
        <p:spPr>
          <a:xfrm>
            <a:off x="4092575" y="2558196"/>
            <a:ext cx="2126863" cy="2947254"/>
          </a:xfrm>
          <a:prstGeom prst="line">
            <a:avLst/>
          </a:prstGeom>
          <a:ln w="635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Line 36"/>
          <p:cNvSpPr>
            <a:spLocks noChangeShapeType="1"/>
          </p:cNvSpPr>
          <p:nvPr/>
        </p:nvSpPr>
        <p:spPr bwMode="auto">
          <a:xfrm flipH="1">
            <a:off x="5476076" y="4080437"/>
            <a:ext cx="619923" cy="347841"/>
          </a:xfrm>
          <a:prstGeom prst="line">
            <a:avLst/>
          </a:prstGeom>
          <a:noFill/>
          <a:ln w="6350" cmpd="sng">
            <a:solidFill>
              <a:srgbClr val="000090"/>
            </a:solidFill>
            <a:round/>
            <a:headEnd type="none"/>
            <a:tailEnd type="triangle"/>
          </a:ln>
        </p:spPr>
        <p:txBody>
          <a:bodyPr lIns="90488" tIns="44450" rIns="90488" bIns="44450" anchor="ctr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80" name="Line 36"/>
          <p:cNvSpPr>
            <a:spLocks noChangeShapeType="1"/>
          </p:cNvSpPr>
          <p:nvPr/>
        </p:nvSpPr>
        <p:spPr bwMode="auto">
          <a:xfrm flipH="1">
            <a:off x="5230826" y="3747931"/>
            <a:ext cx="719123" cy="258734"/>
          </a:xfrm>
          <a:prstGeom prst="line">
            <a:avLst/>
          </a:prstGeom>
          <a:noFill/>
          <a:ln w="6350" cmpd="sng">
            <a:solidFill>
              <a:srgbClr val="FF0000"/>
            </a:solidFill>
            <a:round/>
            <a:headEnd type="none"/>
            <a:tailEnd type="triangle"/>
          </a:ln>
        </p:spPr>
        <p:txBody>
          <a:bodyPr lIns="90488" tIns="44450" rIns="90488" bIns="44450" anchor="ctr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81" name="Line 36"/>
          <p:cNvSpPr>
            <a:spLocks noChangeShapeType="1"/>
          </p:cNvSpPr>
          <p:nvPr/>
        </p:nvSpPr>
        <p:spPr bwMode="auto">
          <a:xfrm flipH="1">
            <a:off x="5612611" y="4246123"/>
            <a:ext cx="575463" cy="415585"/>
          </a:xfrm>
          <a:prstGeom prst="line">
            <a:avLst/>
          </a:prstGeom>
          <a:noFill/>
          <a:ln w="6350" cmpd="sng">
            <a:solidFill>
              <a:srgbClr val="008000"/>
            </a:solidFill>
            <a:round/>
            <a:headEnd type="none"/>
            <a:tailEnd type="triangle"/>
          </a:ln>
        </p:spPr>
        <p:txBody>
          <a:bodyPr lIns="90488" tIns="44450" rIns="90488" bIns="44450" anchor="ctr">
            <a:prstTxWarp prst="textNoShape">
              <a:avLst/>
            </a:prstTxWarp>
          </a:bodyPr>
          <a:lstStyle/>
          <a:p>
            <a:endParaRPr lang="en-US" sz="1400"/>
          </a:p>
        </p:txBody>
      </p:sp>
      <p:cxnSp>
        <p:nvCxnSpPr>
          <p:cNvPr id="82" name="Straight Connector 81"/>
          <p:cNvCxnSpPr/>
          <p:nvPr/>
        </p:nvCxnSpPr>
        <p:spPr>
          <a:xfrm>
            <a:off x="4782072" y="1803290"/>
            <a:ext cx="2654374" cy="4713202"/>
          </a:xfrm>
          <a:prstGeom prst="line">
            <a:avLst/>
          </a:prstGeom>
          <a:ln w="6350" cmpd="sng">
            <a:solidFill>
              <a:srgbClr val="00009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Arc 83"/>
          <p:cNvSpPr>
            <a:spLocks noChangeAspect="1"/>
          </p:cNvSpPr>
          <p:nvPr/>
        </p:nvSpPr>
        <p:spPr bwMode="auto">
          <a:xfrm>
            <a:off x="3072828" y="3385030"/>
            <a:ext cx="11516641" cy="11504048"/>
          </a:xfrm>
          <a:prstGeom prst="arc">
            <a:avLst>
              <a:gd name="adj1" fmla="val 14479138"/>
              <a:gd name="adj2" fmla="val 14738028"/>
            </a:avLst>
          </a:prstGeom>
          <a:noFill/>
          <a:ln w="6350" cap="flat" cmpd="sng" algn="ctr">
            <a:solidFill>
              <a:srgbClr val="000090"/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86" name="Arc 85"/>
          <p:cNvSpPr>
            <a:spLocks noChangeAspect="1"/>
          </p:cNvSpPr>
          <p:nvPr/>
        </p:nvSpPr>
        <p:spPr bwMode="auto">
          <a:xfrm>
            <a:off x="4491509" y="3576599"/>
            <a:ext cx="7747796" cy="7747864"/>
          </a:xfrm>
          <a:prstGeom prst="arc">
            <a:avLst>
              <a:gd name="adj1" fmla="val 14132823"/>
              <a:gd name="adj2" fmla="val 14471872"/>
            </a:avLst>
          </a:prstGeom>
          <a:noFill/>
          <a:ln w="6350" cap="flat" cmpd="sng" algn="ctr">
            <a:solidFill>
              <a:srgbClr val="008000"/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8" name="Line 36"/>
          <p:cNvSpPr>
            <a:spLocks noChangeShapeType="1"/>
          </p:cNvSpPr>
          <p:nvPr/>
        </p:nvSpPr>
        <p:spPr bwMode="auto">
          <a:xfrm flipH="1">
            <a:off x="5239750" y="3683022"/>
            <a:ext cx="589483" cy="324944"/>
          </a:xfrm>
          <a:prstGeom prst="line">
            <a:avLst/>
          </a:prstGeom>
          <a:noFill/>
          <a:ln w="6350" cmpd="sng">
            <a:solidFill>
              <a:srgbClr val="FF0000"/>
            </a:solidFill>
            <a:round/>
            <a:headEnd type="oval" w="sm" len="sm"/>
            <a:tailEnd type="oval" w="sm" len="sm"/>
          </a:ln>
        </p:spPr>
        <p:txBody>
          <a:bodyPr lIns="90488" tIns="44450" rIns="90488" bIns="44450" anchor="ctr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89" name="Line 36"/>
          <p:cNvSpPr>
            <a:spLocks noChangeShapeType="1"/>
          </p:cNvSpPr>
          <p:nvPr/>
        </p:nvSpPr>
        <p:spPr bwMode="auto">
          <a:xfrm flipH="1">
            <a:off x="5617634" y="4333971"/>
            <a:ext cx="589483" cy="334087"/>
          </a:xfrm>
          <a:prstGeom prst="line">
            <a:avLst/>
          </a:prstGeom>
          <a:noFill/>
          <a:ln w="6350" cmpd="sng">
            <a:solidFill>
              <a:srgbClr val="008000"/>
            </a:solidFill>
            <a:round/>
            <a:headEnd type="oval" w="sm" len="sm"/>
            <a:tailEnd type="oval" w="sm" len="sm"/>
          </a:ln>
        </p:spPr>
        <p:txBody>
          <a:bodyPr lIns="90488" tIns="44450" rIns="90488" bIns="44450" anchor="ctr">
            <a:prstTxWarp prst="textNoShape">
              <a:avLst/>
            </a:prstTxWarp>
          </a:bodyPr>
          <a:lstStyle/>
          <a:p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3173892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Conditions for the straights</a:t>
            </a:r>
            <a:endParaRPr lang="en-US" dirty="0"/>
          </a:p>
        </p:txBody>
      </p:sp>
      <p:sp>
        <p:nvSpPr>
          <p:cNvPr id="7" name="Arc 6"/>
          <p:cNvSpPr>
            <a:spLocks noChangeAspect="1"/>
          </p:cNvSpPr>
          <p:nvPr/>
        </p:nvSpPr>
        <p:spPr>
          <a:xfrm>
            <a:off x="2755024" y="2000465"/>
            <a:ext cx="2578656" cy="2578221"/>
          </a:xfrm>
          <a:prstGeom prst="arc">
            <a:avLst>
              <a:gd name="adj1" fmla="val 10786445"/>
              <a:gd name="adj2" fmla="val 14862117"/>
            </a:avLst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1007545" y="3225020"/>
            <a:ext cx="5354571" cy="60312"/>
          </a:xfrm>
          <a:prstGeom prst="line">
            <a:avLst/>
          </a:prstGeom>
          <a:ln w="6350" cmpd="sng">
            <a:solidFill>
              <a:schemeClr val="tx1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4046143" y="766229"/>
            <a:ext cx="0" cy="4487358"/>
          </a:xfrm>
          <a:prstGeom prst="line">
            <a:avLst/>
          </a:prstGeom>
          <a:ln w="6350" cmpd="sng">
            <a:solidFill>
              <a:schemeClr val="tx1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Arc 14"/>
          <p:cNvSpPr>
            <a:spLocks noChangeAspect="1"/>
          </p:cNvSpPr>
          <p:nvPr/>
        </p:nvSpPr>
        <p:spPr>
          <a:xfrm>
            <a:off x="3426251" y="2664142"/>
            <a:ext cx="1246853" cy="1246660"/>
          </a:xfrm>
          <a:prstGeom prst="arc">
            <a:avLst>
              <a:gd name="adj1" fmla="val 10871268"/>
              <a:gd name="adj2" fmla="val 8893042"/>
            </a:avLst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c 15"/>
          <p:cNvSpPr>
            <a:spLocks noChangeAspect="1"/>
          </p:cNvSpPr>
          <p:nvPr/>
        </p:nvSpPr>
        <p:spPr>
          <a:xfrm>
            <a:off x="2222252" y="1447229"/>
            <a:ext cx="3658164" cy="3657600"/>
          </a:xfrm>
          <a:prstGeom prst="arc">
            <a:avLst>
              <a:gd name="adj1" fmla="val 10818169"/>
              <a:gd name="adj2" fmla="val 14456089"/>
            </a:avLst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c 16"/>
          <p:cNvSpPr>
            <a:spLocks noChangeAspect="1"/>
          </p:cNvSpPr>
          <p:nvPr/>
        </p:nvSpPr>
        <p:spPr>
          <a:xfrm>
            <a:off x="4000416" y="1624374"/>
            <a:ext cx="91454" cy="91440"/>
          </a:xfrm>
          <a:prstGeom prst="arc">
            <a:avLst>
              <a:gd name="adj1" fmla="val 5043188"/>
              <a:gd name="adj2" fmla="val 4664269"/>
            </a:avLst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c 17"/>
          <p:cNvSpPr>
            <a:spLocks noChangeAspect="1"/>
          </p:cNvSpPr>
          <p:nvPr/>
        </p:nvSpPr>
        <p:spPr>
          <a:xfrm>
            <a:off x="4000416" y="3558974"/>
            <a:ext cx="91454" cy="91440"/>
          </a:xfrm>
          <a:prstGeom prst="arc">
            <a:avLst>
              <a:gd name="adj1" fmla="val 5043188"/>
              <a:gd name="adj2" fmla="val 4664269"/>
            </a:avLst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4046143" y="3281082"/>
            <a:ext cx="1020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-3. 5 mm</a:t>
            </a:r>
            <a:endParaRPr lang="en-US" dirty="0"/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3172304" y="1671103"/>
            <a:ext cx="876213" cy="0"/>
          </a:xfrm>
          <a:prstGeom prst="line">
            <a:avLst/>
          </a:prstGeom>
          <a:ln w="38100" cmpd="sng">
            <a:solidFill>
              <a:schemeClr val="tx1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2222252" y="3281082"/>
            <a:ext cx="1823892" cy="4250"/>
          </a:xfrm>
          <a:prstGeom prst="line">
            <a:avLst/>
          </a:prstGeom>
          <a:ln w="38100" cmpd="sng"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 flipV="1">
            <a:off x="3172304" y="1671103"/>
            <a:ext cx="873840" cy="1609981"/>
          </a:xfrm>
          <a:prstGeom prst="line">
            <a:avLst/>
          </a:prstGeom>
          <a:ln w="6350" cmpd="sng"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2664804" y="2108024"/>
            <a:ext cx="918791" cy="0"/>
          </a:xfrm>
          <a:prstGeom prst="line">
            <a:avLst/>
          </a:prstGeom>
          <a:ln w="38100" cmpd="sng">
            <a:solidFill>
              <a:srgbClr val="0080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endCxn id="7" idx="2"/>
          </p:cNvCxnSpPr>
          <p:nvPr/>
        </p:nvCxnSpPr>
        <p:spPr>
          <a:xfrm flipH="1" flipV="1">
            <a:off x="3555220" y="2096832"/>
            <a:ext cx="490923" cy="1184250"/>
          </a:xfrm>
          <a:prstGeom prst="line">
            <a:avLst/>
          </a:prstGeom>
          <a:ln w="6350" cmpd="sng"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 flipV="1">
            <a:off x="2664805" y="2108024"/>
            <a:ext cx="1381338" cy="1173058"/>
          </a:xfrm>
          <a:prstGeom prst="line">
            <a:avLst/>
          </a:prstGeom>
          <a:ln w="6350" cmpd="sng"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2755024" y="3225020"/>
            <a:ext cx="1291119" cy="0"/>
          </a:xfrm>
          <a:prstGeom prst="line">
            <a:avLst/>
          </a:prstGeom>
          <a:ln w="38100" cmpd="sng">
            <a:solidFill>
              <a:srgbClr val="0080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H="1">
            <a:off x="3507450" y="3614118"/>
            <a:ext cx="538694" cy="0"/>
          </a:xfrm>
          <a:prstGeom prst="line">
            <a:avLst/>
          </a:prstGeom>
          <a:ln w="38100" cmpd="sng">
            <a:solidFill>
              <a:schemeClr val="tx1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>
            <a:off x="3555220" y="3291007"/>
            <a:ext cx="490924" cy="323111"/>
          </a:xfrm>
          <a:prstGeom prst="line">
            <a:avLst/>
          </a:prstGeom>
          <a:ln w="6350" cmpd="sng"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3507451" y="3014099"/>
            <a:ext cx="438115" cy="0"/>
          </a:xfrm>
          <a:prstGeom prst="line">
            <a:avLst/>
          </a:prstGeom>
          <a:ln w="38100" cmpd="sng">
            <a:solidFill>
              <a:srgbClr val="0080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Arc 55"/>
          <p:cNvSpPr>
            <a:spLocks noChangeAspect="1"/>
          </p:cNvSpPr>
          <p:nvPr/>
        </p:nvSpPr>
        <p:spPr>
          <a:xfrm>
            <a:off x="3740331" y="2977514"/>
            <a:ext cx="621728" cy="621632"/>
          </a:xfrm>
          <a:prstGeom prst="arc">
            <a:avLst>
              <a:gd name="adj1" fmla="val 10871268"/>
              <a:gd name="adj2" fmla="val 14615053"/>
            </a:avLst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166003" y="631161"/>
            <a:ext cx="611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x/√β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777393" y="632993"/>
            <a:ext cx="793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(D/√β)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019800" y="2860325"/>
            <a:ext cx="1252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</a:t>
            </a:r>
            <a:r>
              <a:rPr lang="en-US" dirty="0" smtClean="0"/>
              <a:t>√β+x’α/√β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7272291" y="2857600"/>
            <a:ext cx="1476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(D√β+D’α/√β)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85926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2-10-23 at 10.35.2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286" y="25401"/>
            <a:ext cx="8517127" cy="63245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FF"/>
          </a:solidFill>
        </p:spPr>
        <p:txBody>
          <a:bodyPr/>
          <a:lstStyle/>
          <a:p>
            <a:r>
              <a:rPr lang="en-US" sz="2800" dirty="0" smtClean="0">
                <a:latin typeface="Arial"/>
                <a:cs typeface="Arial"/>
              </a:rPr>
              <a:t>Normalized dispersion space for </a:t>
            </a:r>
            <a:br>
              <a:rPr lang="en-US" sz="2800" dirty="0" smtClean="0">
                <a:latin typeface="Arial"/>
                <a:cs typeface="Arial"/>
              </a:rPr>
            </a:br>
            <a:r>
              <a:rPr lang="en-US" sz="2800" dirty="0" smtClean="0">
                <a:latin typeface="Arial"/>
                <a:cs typeface="Arial"/>
              </a:rPr>
              <a:t>three energies in the NS-FFAG racetrack</a:t>
            </a:r>
            <a:endParaRPr lang="en-US" sz="2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647997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2-10-23 at 10.34.3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1" y="0"/>
            <a:ext cx="8623300" cy="64955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FF"/>
          </a:solidFill>
        </p:spPr>
        <p:txBody>
          <a:bodyPr/>
          <a:lstStyle/>
          <a:p>
            <a:r>
              <a:rPr lang="en-US" sz="2800" dirty="0" smtClean="0">
                <a:latin typeface="Arial"/>
                <a:cs typeface="Arial"/>
              </a:rPr>
              <a:t>Normalized dispersion space</a:t>
            </a:r>
            <a:endParaRPr lang="en-US" sz="2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067463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2-10-24 at 9.56.3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605" y="108857"/>
            <a:ext cx="8775929" cy="64138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9238"/>
          </a:xfrm>
          <a:solidFill>
            <a:srgbClr val="FFFFFF"/>
          </a:solidFill>
        </p:spPr>
        <p:txBody>
          <a:bodyPr/>
          <a:lstStyle/>
          <a:p>
            <a:r>
              <a:rPr lang="en-US" sz="2800" dirty="0" smtClean="0">
                <a:latin typeface="Arial"/>
                <a:cs typeface="Arial"/>
              </a:rPr>
              <a:t>Normalized phase space – matching cell</a:t>
            </a:r>
            <a:br>
              <a:rPr lang="en-US" sz="2800" dirty="0" smtClean="0">
                <a:latin typeface="Arial"/>
                <a:cs typeface="Arial"/>
              </a:rPr>
            </a:br>
            <a:r>
              <a:rPr lang="en-US" sz="2800" dirty="0" smtClean="0">
                <a:latin typeface="Arial"/>
                <a:cs typeface="Arial"/>
              </a:rPr>
              <a:t>at minimum, central and maximum momentum</a:t>
            </a:r>
            <a:endParaRPr lang="en-US" sz="2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445343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lementsInTheStraigh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51" y="819150"/>
            <a:ext cx="7937500" cy="5219700"/>
          </a:xfrm>
          <a:prstGeom prst="rect">
            <a:avLst/>
          </a:prstGeom>
        </p:spPr>
      </p:pic>
      <p:sp>
        <p:nvSpPr>
          <p:cNvPr id="2" name="Title 1"/>
          <p:cNvSpPr txBox="1">
            <a:spLocks/>
          </p:cNvSpPr>
          <p:nvPr/>
        </p:nvSpPr>
        <p:spPr bwMode="auto">
          <a:xfrm>
            <a:off x="0" y="1"/>
            <a:ext cx="9144000" cy="609600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279F"/>
                </a:solidFill>
                <a:effectLst/>
                <a:uLnTx/>
                <a:uFillTx/>
                <a:latin typeface="Comic Sans MS"/>
                <a:ea typeface="ＭＳ Ｐゴシック" charset="-128"/>
                <a:cs typeface="ＭＳ Ｐゴシック" charset="-128"/>
              </a:rPr>
              <a:t>Matching arcs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rgbClr val="00279F"/>
                </a:solidFill>
                <a:effectLst/>
                <a:uLnTx/>
                <a:uFillTx/>
                <a:latin typeface="Comic Sans MS"/>
                <a:ea typeface="ＭＳ Ｐゴシック" charset="-128"/>
                <a:cs typeface="ＭＳ Ｐゴシック" charset="-128"/>
              </a:rPr>
              <a:t> to the straight section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00279F"/>
              </a:solidFill>
              <a:effectLst/>
              <a:uLnTx/>
              <a:uFillTx/>
              <a:latin typeface="Comic Sans MS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6128" y="795097"/>
            <a:ext cx="83320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90"/>
                </a:solidFill>
                <a:latin typeface="Comic Sans MS"/>
              </a:rPr>
              <a:t>What are the variables and what are the constraints?</a:t>
            </a:r>
          </a:p>
          <a:p>
            <a:r>
              <a:rPr lang="en-US" sz="1800" dirty="0" smtClean="0">
                <a:solidFill>
                  <a:srgbClr val="000090"/>
                </a:solidFill>
                <a:latin typeface="Comic Sans MS"/>
              </a:rPr>
              <a:t>           </a:t>
            </a:r>
          </a:p>
          <a:p>
            <a:r>
              <a:rPr lang="en-US" sz="1200" dirty="0" smtClean="0">
                <a:solidFill>
                  <a:srgbClr val="000090"/>
                </a:solidFill>
                <a:latin typeface="Comic Sans MS"/>
              </a:rPr>
              <a:t>                    </a:t>
            </a:r>
            <a:endParaRPr lang="en-US" sz="1200" dirty="0">
              <a:solidFill>
                <a:srgbClr val="000090"/>
              </a:solidFill>
              <a:latin typeface="Comic Sans M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54727" y="1660236"/>
            <a:ext cx="6032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OPI</a:t>
            </a:r>
            <a:endParaRPr lang="en-US" sz="2000" dirty="0">
              <a:solidFill>
                <a:srgbClr val="00009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1151467" y="2108200"/>
            <a:ext cx="1119909" cy="1588"/>
          </a:xfrm>
          <a:prstGeom prst="straightConnector1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1744133" y="4428066"/>
            <a:ext cx="7507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BDX</a:t>
            </a:r>
            <a:r>
              <a:rPr lang="en-US" sz="2000" baseline="-25000" dirty="0" smtClean="0">
                <a:solidFill>
                  <a:srgbClr val="000090"/>
                </a:solidFill>
              </a:rPr>
              <a:t>2</a:t>
            </a:r>
            <a:endParaRPr lang="en-US" sz="2000" baseline="-25000" dirty="0">
              <a:solidFill>
                <a:srgbClr val="00009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222221">
            <a:off x="2424019" y="4458527"/>
            <a:ext cx="7507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BDX</a:t>
            </a:r>
            <a:r>
              <a:rPr lang="en-US" sz="2000" baseline="-25000" dirty="0" smtClean="0">
                <a:solidFill>
                  <a:srgbClr val="000090"/>
                </a:solidFill>
              </a:rPr>
              <a:t>1</a:t>
            </a:r>
            <a:endParaRPr lang="en-US" sz="2000" baseline="-25000" dirty="0">
              <a:solidFill>
                <a:srgbClr val="00009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207300">
            <a:off x="3693006" y="1300018"/>
            <a:ext cx="827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QDX2</a:t>
            </a:r>
            <a:endParaRPr lang="en-US" sz="2000" dirty="0">
              <a:solidFill>
                <a:srgbClr val="00009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167093">
            <a:off x="2748588" y="1229974"/>
            <a:ext cx="7887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QFX3</a:t>
            </a:r>
            <a:endParaRPr lang="en-US" sz="2000" dirty="0">
              <a:solidFill>
                <a:srgbClr val="00009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161058">
            <a:off x="5249334" y="1718735"/>
            <a:ext cx="7887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QFX1</a:t>
            </a:r>
            <a:endParaRPr lang="en-US" sz="2000" dirty="0">
              <a:solidFill>
                <a:srgbClr val="00009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203899">
            <a:off x="4570191" y="1801106"/>
            <a:ext cx="6135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OC</a:t>
            </a:r>
            <a:r>
              <a:rPr lang="en-US" sz="2000" baseline="-25000" dirty="0" smtClean="0">
                <a:solidFill>
                  <a:srgbClr val="000090"/>
                </a:solidFill>
              </a:rPr>
              <a:t>1</a:t>
            </a:r>
            <a:endParaRPr lang="en-US" sz="2000" baseline="-25000" dirty="0">
              <a:solidFill>
                <a:srgbClr val="00009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>
            <a:off x="3717636" y="2159000"/>
            <a:ext cx="2112819" cy="69273"/>
          </a:xfrm>
          <a:prstGeom prst="straightConnector1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 rot="10800000" flipV="1">
            <a:off x="3666067" y="1710267"/>
            <a:ext cx="440266" cy="287866"/>
          </a:xfrm>
          <a:prstGeom prst="straightConnector1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>
            <a:stCxn id="13" idx="2"/>
          </p:cNvCxnSpPr>
          <p:nvPr/>
        </p:nvCxnSpPr>
        <p:spPr bwMode="auto">
          <a:xfrm rot="16200000" flipH="1">
            <a:off x="3105458" y="1657657"/>
            <a:ext cx="393685" cy="338066"/>
          </a:xfrm>
          <a:prstGeom prst="straightConnector1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>
            <a:off x="2556933" y="2125133"/>
            <a:ext cx="524934" cy="25400"/>
          </a:xfrm>
          <a:prstGeom prst="straightConnector1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3909181" y="3470126"/>
            <a:ext cx="838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90"/>
                </a:solidFill>
                <a:latin typeface="Comic Sans MS"/>
              </a:rPr>
              <a:t>GFX1</a:t>
            </a:r>
          </a:p>
          <a:p>
            <a:r>
              <a:rPr lang="en-US" sz="1600" dirty="0" smtClean="0">
                <a:solidFill>
                  <a:srgbClr val="000090"/>
                </a:solidFill>
                <a:latin typeface="Comic Sans MS"/>
              </a:rPr>
              <a:t>GF1</a:t>
            </a:r>
          </a:p>
          <a:p>
            <a:r>
              <a:rPr lang="en-US" sz="1600" dirty="0" smtClean="0">
                <a:solidFill>
                  <a:srgbClr val="000090"/>
                </a:solidFill>
                <a:latin typeface="Comic Sans MS"/>
              </a:rPr>
              <a:t>GD8</a:t>
            </a:r>
          </a:p>
          <a:p>
            <a:r>
              <a:rPr lang="en-US" sz="1600" dirty="0" smtClean="0">
                <a:solidFill>
                  <a:srgbClr val="000090"/>
                </a:solidFill>
                <a:latin typeface="Comic Sans MS"/>
              </a:rPr>
              <a:t>GDX2</a:t>
            </a:r>
          </a:p>
          <a:p>
            <a:r>
              <a:rPr lang="en-US" sz="1600" dirty="0" smtClean="0">
                <a:solidFill>
                  <a:srgbClr val="000090"/>
                </a:solidFill>
                <a:latin typeface="Comic Sans MS"/>
              </a:rPr>
              <a:t>GFX3</a:t>
            </a:r>
          </a:p>
          <a:p>
            <a:r>
              <a:rPr lang="en-US" sz="1600" dirty="0" smtClean="0">
                <a:solidFill>
                  <a:srgbClr val="000090"/>
                </a:solidFill>
                <a:latin typeface="Comic Sans MS"/>
              </a:rPr>
              <a:t>OC1P</a:t>
            </a:r>
          </a:p>
          <a:p>
            <a:r>
              <a:rPr lang="en-US" sz="1600" dirty="0" smtClean="0">
                <a:solidFill>
                  <a:srgbClr val="000090"/>
                </a:solidFill>
                <a:latin typeface="Comic Sans MS"/>
              </a:rPr>
              <a:t>OC2P</a:t>
            </a:r>
          </a:p>
          <a:p>
            <a:r>
              <a:rPr lang="en-US" sz="1600" dirty="0" smtClean="0">
                <a:solidFill>
                  <a:srgbClr val="000090"/>
                </a:solidFill>
                <a:latin typeface="Comic Sans MS"/>
              </a:rPr>
              <a:t>OC3P</a:t>
            </a:r>
          </a:p>
          <a:p>
            <a:r>
              <a:rPr lang="en-US" sz="1600" dirty="0" smtClean="0">
                <a:solidFill>
                  <a:srgbClr val="000090"/>
                </a:solidFill>
                <a:latin typeface="Comic Sans MS"/>
              </a:rPr>
              <a:t>OC4P</a:t>
            </a:r>
          </a:p>
          <a:p>
            <a:r>
              <a:rPr lang="en-US" sz="1600" dirty="0" smtClean="0">
                <a:solidFill>
                  <a:srgbClr val="000090"/>
                </a:solidFill>
                <a:latin typeface="Comic Sans MS"/>
              </a:rPr>
              <a:t>OPIP</a:t>
            </a:r>
          </a:p>
          <a:p>
            <a:r>
              <a:rPr lang="en-US" sz="1600" dirty="0" smtClean="0">
                <a:solidFill>
                  <a:srgbClr val="000090"/>
                </a:solidFill>
                <a:latin typeface="Lucida Grande"/>
                <a:ea typeface="Lucida Grande"/>
                <a:cs typeface="Lucida Grande"/>
              </a:rPr>
              <a:t>θ</a:t>
            </a:r>
            <a:r>
              <a:rPr lang="en-US" sz="1600" baseline="-25000" dirty="0" smtClean="0">
                <a:solidFill>
                  <a:srgbClr val="000090"/>
                </a:solidFill>
                <a:latin typeface="Comic Sans MS"/>
              </a:rPr>
              <a:t>BDX1</a:t>
            </a:r>
          </a:p>
          <a:p>
            <a:r>
              <a:rPr lang="en-US" sz="1600" dirty="0" smtClean="0">
                <a:solidFill>
                  <a:srgbClr val="000090"/>
                </a:solidFill>
                <a:latin typeface="Lucida Grande"/>
                <a:ea typeface="Lucida Grande"/>
                <a:cs typeface="Lucida Grande"/>
              </a:rPr>
              <a:t>θ</a:t>
            </a:r>
            <a:r>
              <a:rPr lang="en-US" sz="1600" baseline="-25000" dirty="0" smtClean="0">
                <a:solidFill>
                  <a:srgbClr val="000090"/>
                </a:solidFill>
                <a:latin typeface="Comic Sans MS"/>
              </a:rPr>
              <a:t>BDX2</a:t>
            </a:r>
          </a:p>
        </p:txBody>
      </p:sp>
      <p:sp>
        <p:nvSpPr>
          <p:cNvPr id="25" name="Right Brace 24"/>
          <p:cNvSpPr/>
          <p:nvPr/>
        </p:nvSpPr>
        <p:spPr bwMode="auto">
          <a:xfrm>
            <a:off x="4613123" y="3580191"/>
            <a:ext cx="364067" cy="2927048"/>
          </a:xfrm>
          <a:prstGeom prst="rightBrace">
            <a:avLst>
              <a:gd name="adj1" fmla="val 8333"/>
              <a:gd name="adj2" fmla="val 49587"/>
            </a:avLst>
          </a:prstGeom>
          <a:noFill/>
          <a:ln w="12699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 rot="314100">
            <a:off x="6006421" y="1752601"/>
            <a:ext cx="6800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QD8</a:t>
            </a:r>
            <a:endParaRPr lang="en-US" sz="2000" dirty="0">
              <a:solidFill>
                <a:srgbClr val="00009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 rot="457209">
            <a:off x="6661520" y="1811870"/>
            <a:ext cx="6398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QF1</a:t>
            </a:r>
            <a:endParaRPr lang="en-US" sz="2000" dirty="0">
              <a:solidFill>
                <a:srgbClr val="00009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000172" y="4832048"/>
            <a:ext cx="1331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90"/>
                </a:solidFill>
              </a:rPr>
              <a:t>VARIABLES</a:t>
            </a:r>
            <a:endParaRPr lang="en-US" sz="1800" dirty="0">
              <a:solidFill>
                <a:srgbClr val="00009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0" y="3996266"/>
            <a:ext cx="123371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90"/>
                </a:solidFill>
                <a:latin typeface="Lucida Grande"/>
                <a:ea typeface="Lucida Grande"/>
                <a:cs typeface="Lucida Grande"/>
              </a:rPr>
              <a:t>α</a:t>
            </a:r>
            <a:r>
              <a:rPr lang="en-US" sz="1600" baseline="-25000" dirty="0" smtClean="0">
                <a:solidFill>
                  <a:srgbClr val="000090"/>
                </a:solidFill>
                <a:latin typeface="Comic Sans MS"/>
              </a:rPr>
              <a:t>X   </a:t>
            </a:r>
            <a:r>
              <a:rPr lang="en-US" sz="1600" dirty="0" smtClean="0">
                <a:solidFill>
                  <a:srgbClr val="000090"/>
                </a:solidFill>
                <a:latin typeface="Comic Sans MS"/>
              </a:rPr>
              <a:t>= 0</a:t>
            </a:r>
          </a:p>
          <a:p>
            <a:r>
              <a:rPr lang="en-US" sz="1600" dirty="0" smtClean="0">
                <a:solidFill>
                  <a:srgbClr val="000090"/>
                </a:solidFill>
                <a:latin typeface="Lucida Grande"/>
                <a:ea typeface="Lucida Grande"/>
                <a:cs typeface="Lucida Grande"/>
              </a:rPr>
              <a:t>α</a:t>
            </a:r>
            <a:r>
              <a:rPr lang="en-US" sz="1600" baseline="-25000" dirty="0" smtClean="0">
                <a:solidFill>
                  <a:srgbClr val="000090"/>
                </a:solidFill>
                <a:latin typeface="Comic Sans MS"/>
              </a:rPr>
              <a:t>Y   </a:t>
            </a:r>
            <a:r>
              <a:rPr lang="en-US" sz="1600" dirty="0" smtClean="0">
                <a:solidFill>
                  <a:srgbClr val="000090"/>
                </a:solidFill>
                <a:latin typeface="Comic Sans MS"/>
              </a:rPr>
              <a:t>= 0</a:t>
            </a:r>
            <a:endParaRPr lang="en-US" sz="1600" baseline="-25000" dirty="0" smtClean="0">
              <a:solidFill>
                <a:srgbClr val="000090"/>
              </a:solidFill>
              <a:latin typeface="Comic Sans MS"/>
            </a:endParaRPr>
          </a:p>
          <a:p>
            <a:r>
              <a:rPr lang="en-US" sz="1600" dirty="0" smtClean="0">
                <a:solidFill>
                  <a:srgbClr val="000090"/>
                </a:solidFill>
                <a:latin typeface="Lucida Grande"/>
                <a:ea typeface="Lucida Grande"/>
                <a:cs typeface="Lucida Grande"/>
              </a:rPr>
              <a:t>β</a:t>
            </a:r>
            <a:r>
              <a:rPr lang="en-US" sz="1600" baseline="-25000" dirty="0" smtClean="0">
                <a:solidFill>
                  <a:srgbClr val="000090"/>
                </a:solidFill>
                <a:latin typeface="Comic Sans MS"/>
              </a:rPr>
              <a:t>X   </a:t>
            </a:r>
            <a:r>
              <a:rPr lang="en-US" sz="1600" dirty="0" smtClean="0">
                <a:solidFill>
                  <a:srgbClr val="000090"/>
                </a:solidFill>
                <a:latin typeface="Comic Sans MS"/>
              </a:rPr>
              <a:t>≈ 1</a:t>
            </a:r>
          </a:p>
          <a:p>
            <a:r>
              <a:rPr lang="en-US" sz="1600" dirty="0" smtClean="0">
                <a:solidFill>
                  <a:srgbClr val="000090"/>
                </a:solidFill>
                <a:latin typeface="Lucida Grande"/>
                <a:ea typeface="Lucida Grande"/>
                <a:cs typeface="Lucida Grande"/>
              </a:rPr>
              <a:t>β</a:t>
            </a:r>
            <a:r>
              <a:rPr lang="en-US" sz="1600" baseline="-25000" dirty="0" smtClean="0">
                <a:solidFill>
                  <a:srgbClr val="000090"/>
                </a:solidFill>
                <a:latin typeface="Comic Sans MS"/>
              </a:rPr>
              <a:t>Y    </a:t>
            </a:r>
            <a:r>
              <a:rPr lang="en-US" sz="1600" dirty="0" smtClean="0">
                <a:solidFill>
                  <a:srgbClr val="000090"/>
                </a:solidFill>
                <a:latin typeface="Comic Sans MS"/>
              </a:rPr>
              <a:t>≈ 1</a:t>
            </a:r>
            <a:endParaRPr lang="en-US" sz="1600" baseline="-25000" dirty="0" smtClean="0">
              <a:solidFill>
                <a:srgbClr val="000090"/>
              </a:solidFill>
              <a:latin typeface="Comic Sans MS"/>
            </a:endParaRPr>
          </a:p>
          <a:p>
            <a:r>
              <a:rPr lang="en-US" sz="1600" dirty="0" smtClean="0">
                <a:solidFill>
                  <a:srgbClr val="000090"/>
                </a:solidFill>
                <a:latin typeface="Comic Sans MS"/>
              </a:rPr>
              <a:t>D</a:t>
            </a:r>
            <a:r>
              <a:rPr lang="en-US" sz="1600" baseline="-25000" dirty="0" smtClean="0">
                <a:solidFill>
                  <a:srgbClr val="000090"/>
                </a:solidFill>
                <a:latin typeface="Comic Sans MS"/>
              </a:rPr>
              <a:t>X    </a:t>
            </a:r>
            <a:r>
              <a:rPr lang="en-US" sz="1600" dirty="0" smtClean="0">
                <a:solidFill>
                  <a:srgbClr val="000090"/>
                </a:solidFill>
                <a:latin typeface="Comic Sans MS"/>
              </a:rPr>
              <a:t>= 0</a:t>
            </a:r>
            <a:endParaRPr lang="en-US" sz="1600" baseline="-25000" dirty="0" smtClean="0">
              <a:solidFill>
                <a:srgbClr val="000090"/>
              </a:solidFill>
              <a:latin typeface="Comic Sans MS"/>
            </a:endParaRPr>
          </a:p>
          <a:p>
            <a:r>
              <a:rPr lang="en-US" sz="1600" dirty="0" smtClean="0">
                <a:solidFill>
                  <a:srgbClr val="000090"/>
                </a:solidFill>
                <a:latin typeface="Comic Sans MS"/>
              </a:rPr>
              <a:t>D’</a:t>
            </a:r>
            <a:r>
              <a:rPr lang="en-US" sz="1600" baseline="-25000" dirty="0" smtClean="0">
                <a:solidFill>
                  <a:srgbClr val="000090"/>
                </a:solidFill>
                <a:latin typeface="Comic Sans MS"/>
              </a:rPr>
              <a:t>X   </a:t>
            </a:r>
            <a:r>
              <a:rPr lang="en-US" sz="1600" dirty="0" smtClean="0">
                <a:solidFill>
                  <a:srgbClr val="000090"/>
                </a:solidFill>
                <a:latin typeface="Comic Sans MS"/>
              </a:rPr>
              <a:t>= 0</a:t>
            </a:r>
            <a:endParaRPr lang="en-US" sz="1600" baseline="-25000" dirty="0" smtClean="0">
              <a:solidFill>
                <a:srgbClr val="000090"/>
              </a:solidFill>
              <a:latin typeface="Comic Sans MS"/>
            </a:endParaRPr>
          </a:p>
          <a:p>
            <a:r>
              <a:rPr lang="en-US" sz="1600" dirty="0" smtClean="0">
                <a:solidFill>
                  <a:srgbClr val="000090"/>
                </a:solidFill>
                <a:latin typeface="Comic Sans MS"/>
              </a:rPr>
              <a:t>x’</a:t>
            </a:r>
            <a:r>
              <a:rPr lang="en-US" sz="1600" baseline="-25000" dirty="0" smtClean="0">
                <a:solidFill>
                  <a:srgbClr val="000090"/>
                </a:solidFill>
                <a:latin typeface="Comic Sans MS"/>
              </a:rPr>
              <a:t>off </a:t>
            </a:r>
            <a:r>
              <a:rPr lang="en-US" sz="1600" dirty="0" smtClean="0">
                <a:solidFill>
                  <a:srgbClr val="000090"/>
                </a:solidFill>
                <a:latin typeface="Comic Sans MS"/>
              </a:rPr>
              <a:t>= 0</a:t>
            </a:r>
            <a:endParaRPr lang="en-US" sz="1600" baseline="-25000" dirty="0" smtClean="0">
              <a:solidFill>
                <a:srgbClr val="000090"/>
              </a:solidFill>
              <a:latin typeface="Comic Sans MS"/>
            </a:endParaRPr>
          </a:p>
          <a:p>
            <a:r>
              <a:rPr lang="en-US" sz="1600" dirty="0" smtClean="0">
                <a:solidFill>
                  <a:srgbClr val="000090"/>
                </a:solidFill>
                <a:latin typeface="Comic Sans MS"/>
              </a:rPr>
              <a:t>x</a:t>
            </a:r>
            <a:r>
              <a:rPr lang="en-US" sz="1600" baseline="-25000" dirty="0" smtClean="0">
                <a:solidFill>
                  <a:srgbClr val="000090"/>
                </a:solidFill>
                <a:latin typeface="Comic Sans MS"/>
              </a:rPr>
              <a:t>off </a:t>
            </a:r>
            <a:r>
              <a:rPr lang="en-US" sz="1600" dirty="0" smtClean="0">
                <a:solidFill>
                  <a:srgbClr val="000090"/>
                </a:solidFill>
                <a:latin typeface="Comic Sans MS"/>
              </a:rPr>
              <a:t>= 0</a:t>
            </a:r>
            <a:endParaRPr lang="en-US" sz="1600" baseline="-25000" dirty="0" smtClean="0">
              <a:solidFill>
                <a:srgbClr val="000090"/>
              </a:solidFill>
              <a:latin typeface="Comic Sans MS"/>
            </a:endParaRPr>
          </a:p>
          <a:p>
            <a:r>
              <a:rPr lang="en-US" sz="1600" dirty="0" smtClean="0">
                <a:solidFill>
                  <a:srgbClr val="000090"/>
                </a:solidFill>
                <a:latin typeface="Lucida Grande"/>
                <a:ea typeface="Lucida Grande"/>
                <a:cs typeface="Lucida Grande"/>
              </a:rPr>
              <a:t>ν</a:t>
            </a:r>
            <a:r>
              <a:rPr lang="en-US" sz="1600" baseline="-25000" dirty="0" smtClean="0">
                <a:solidFill>
                  <a:srgbClr val="000090"/>
                </a:solidFill>
                <a:latin typeface="Comic Sans MS"/>
              </a:rPr>
              <a:t>X  </a:t>
            </a:r>
            <a:r>
              <a:rPr lang="en-US" sz="1600" dirty="0" smtClean="0">
                <a:solidFill>
                  <a:srgbClr val="000090"/>
                </a:solidFill>
                <a:latin typeface="Comic Sans MS"/>
              </a:rPr>
              <a:t>= 0.25</a:t>
            </a:r>
            <a:endParaRPr lang="en-US" sz="1600" baseline="-25000" dirty="0" smtClean="0">
              <a:solidFill>
                <a:srgbClr val="000090"/>
              </a:solidFill>
              <a:latin typeface="Comic Sans MS"/>
            </a:endParaRPr>
          </a:p>
          <a:p>
            <a:r>
              <a:rPr lang="en-US" sz="1600" dirty="0" smtClean="0">
                <a:solidFill>
                  <a:srgbClr val="000090"/>
                </a:solidFill>
                <a:latin typeface="Lucida Grande"/>
                <a:ea typeface="Lucida Grande"/>
                <a:cs typeface="Lucida Grande"/>
              </a:rPr>
              <a:t>ν</a:t>
            </a:r>
            <a:r>
              <a:rPr lang="en-US" sz="1600" baseline="-25000" dirty="0" smtClean="0">
                <a:solidFill>
                  <a:srgbClr val="000090"/>
                </a:solidFill>
                <a:latin typeface="Comic Sans MS"/>
              </a:rPr>
              <a:t>Y  </a:t>
            </a:r>
            <a:r>
              <a:rPr lang="en-US" sz="1600" dirty="0" smtClean="0">
                <a:solidFill>
                  <a:srgbClr val="000090"/>
                </a:solidFill>
                <a:latin typeface="Comic Sans MS"/>
              </a:rPr>
              <a:t>= 0.25                </a:t>
            </a:r>
            <a:endParaRPr lang="en-US" sz="1600" dirty="0" smtClean="0"/>
          </a:p>
        </p:txBody>
      </p:sp>
      <p:sp>
        <p:nvSpPr>
          <p:cNvPr id="30" name="Right Brace 29"/>
          <p:cNvSpPr/>
          <p:nvPr/>
        </p:nvSpPr>
        <p:spPr bwMode="auto">
          <a:xfrm>
            <a:off x="997857" y="4039809"/>
            <a:ext cx="372535" cy="2515809"/>
          </a:xfrm>
          <a:prstGeom prst="rightBrace">
            <a:avLst>
              <a:gd name="adj1" fmla="val 8333"/>
              <a:gd name="adj2" fmla="val 49217"/>
            </a:avLst>
          </a:prstGeom>
          <a:noFill/>
          <a:ln w="12699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0" y="1295401"/>
            <a:ext cx="15324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@ all Δp/p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 rot="203899">
            <a:off x="2557543" y="1735793"/>
            <a:ext cx="6135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OC</a:t>
            </a:r>
            <a:r>
              <a:rPr lang="en-US" sz="2000" baseline="-25000" dirty="0" smtClean="0">
                <a:solidFill>
                  <a:srgbClr val="000090"/>
                </a:solidFill>
              </a:rPr>
              <a:t>4</a:t>
            </a:r>
            <a:endParaRPr lang="en-US" sz="2000" baseline="-25000" dirty="0">
              <a:solidFill>
                <a:srgbClr val="00009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rot="203899">
            <a:off x="3024418" y="4912002"/>
            <a:ext cx="6135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OC</a:t>
            </a:r>
            <a:r>
              <a:rPr lang="en-US" sz="2000" baseline="-25000" dirty="0" smtClean="0">
                <a:solidFill>
                  <a:srgbClr val="000090"/>
                </a:solidFill>
              </a:rPr>
              <a:t>3</a:t>
            </a:r>
            <a:endParaRPr lang="en-US" sz="2000" baseline="-25000" dirty="0">
              <a:solidFill>
                <a:srgbClr val="000090"/>
              </a:solidFill>
            </a:endParaRPr>
          </a:p>
        </p:txBody>
      </p:sp>
      <p:cxnSp>
        <p:nvCxnSpPr>
          <p:cNvPr id="35" name="Straight Arrow Connector 34"/>
          <p:cNvCxnSpPr/>
          <p:nvPr/>
        </p:nvCxnSpPr>
        <p:spPr bwMode="auto">
          <a:xfrm rot="16200000" flipV="1">
            <a:off x="3102429" y="4650619"/>
            <a:ext cx="387048" cy="108858"/>
          </a:xfrm>
          <a:prstGeom prst="straightConnector1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7" name="TextBox 36"/>
          <p:cNvSpPr txBox="1"/>
          <p:nvPr/>
        </p:nvSpPr>
        <p:spPr>
          <a:xfrm>
            <a:off x="1245810" y="5117496"/>
            <a:ext cx="1688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90"/>
                </a:solidFill>
              </a:rPr>
              <a:t>CONSTRAINTS</a:t>
            </a:r>
            <a:endParaRPr lang="en-US" sz="1800" dirty="0">
              <a:solidFill>
                <a:srgbClr val="000090"/>
              </a:solidFill>
            </a:endParaRPr>
          </a:p>
        </p:txBody>
      </p:sp>
      <p:cxnSp>
        <p:nvCxnSpPr>
          <p:cNvPr id="39" name="Straight Arrow Connector 38"/>
          <p:cNvCxnSpPr/>
          <p:nvPr/>
        </p:nvCxnSpPr>
        <p:spPr bwMode="auto">
          <a:xfrm flipV="1">
            <a:off x="423333" y="3302000"/>
            <a:ext cx="616857" cy="532190"/>
          </a:xfrm>
          <a:prstGeom prst="straightConnector1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0" y="1"/>
            <a:ext cx="9144000" cy="609600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279F"/>
                </a:solidFill>
                <a:effectLst/>
                <a:uLnTx/>
                <a:uFillTx/>
                <a:latin typeface="Comic Sans MS"/>
                <a:ea typeface="ＭＳ Ｐゴシック" charset="-128"/>
                <a:cs typeface="ＭＳ Ｐゴシック" charset="-128"/>
              </a:rPr>
              <a:t>Matching arcs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rgbClr val="00279F"/>
                </a:solidFill>
                <a:effectLst/>
                <a:uLnTx/>
                <a:uFillTx/>
                <a:latin typeface="Comic Sans MS"/>
                <a:ea typeface="ＭＳ Ｐゴシック" charset="-128"/>
                <a:cs typeface="ＭＳ Ｐゴシック" charset="-128"/>
              </a:rPr>
              <a:t> to the straight section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00279F"/>
              </a:solidFill>
              <a:effectLst/>
              <a:uLnTx/>
              <a:uFillTx/>
              <a:latin typeface="Comic Sans MS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4416" y="793750"/>
            <a:ext cx="785736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90"/>
                </a:solidFill>
              </a:rPr>
              <a:t>At the beginning a total number of constraints for momentum values of:</a:t>
            </a:r>
          </a:p>
          <a:p>
            <a:r>
              <a:rPr lang="en-US" sz="1800" dirty="0" smtClean="0">
                <a:solidFill>
                  <a:srgbClr val="000090"/>
                </a:solidFill>
              </a:rPr>
              <a:t>-50%, -40%, -30%, -20%, -10%, +10%, +20%, +30%, +40%,+50%,</a:t>
            </a:r>
          </a:p>
          <a:p>
            <a:r>
              <a:rPr lang="en-US" sz="1800" dirty="0" smtClean="0">
                <a:solidFill>
                  <a:srgbClr val="000090"/>
                </a:solidFill>
              </a:rPr>
              <a:t>10 x 10=100 !  </a:t>
            </a:r>
          </a:p>
          <a:p>
            <a:r>
              <a:rPr lang="en-US" sz="1800" dirty="0" smtClean="0">
                <a:solidFill>
                  <a:srgbClr val="000090"/>
                </a:solidFill>
              </a:rPr>
              <a:t>a total number of variables could be: </a:t>
            </a:r>
          </a:p>
          <a:p>
            <a:r>
              <a:rPr lang="en-US" sz="1800" dirty="0" smtClean="0">
                <a:solidFill>
                  <a:srgbClr val="000090"/>
                </a:solidFill>
              </a:rPr>
              <a:t>30 cells x 2 = 60 different gradients +2θ+3 straight section gradients=65!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9333" y="2370666"/>
            <a:ext cx="8720667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90"/>
                </a:solidFill>
                <a:latin typeface="Lucida Grande"/>
                <a:ea typeface="Lucida Grande"/>
                <a:cs typeface="Lucida Grande"/>
              </a:rPr>
              <a:t>α</a:t>
            </a:r>
            <a:r>
              <a:rPr lang="en-US" sz="1800" baseline="-25000" dirty="0" smtClean="0">
                <a:solidFill>
                  <a:srgbClr val="000090"/>
                </a:solidFill>
                <a:latin typeface="Comic Sans MS"/>
              </a:rPr>
              <a:t>X   </a:t>
            </a:r>
            <a:r>
              <a:rPr lang="en-US" sz="1800" dirty="0" smtClean="0">
                <a:solidFill>
                  <a:srgbClr val="000090"/>
                </a:solidFill>
                <a:latin typeface="Comic Sans MS"/>
              </a:rPr>
              <a:t>= 0, </a:t>
            </a:r>
            <a:r>
              <a:rPr lang="en-US" sz="1800" dirty="0" smtClean="0">
                <a:solidFill>
                  <a:srgbClr val="000090"/>
                </a:solidFill>
                <a:latin typeface="Lucida Grande"/>
                <a:ea typeface="Lucida Grande"/>
                <a:cs typeface="Lucida Grande"/>
              </a:rPr>
              <a:t>α</a:t>
            </a:r>
            <a:r>
              <a:rPr lang="en-US" sz="1800" baseline="-25000" dirty="0" smtClean="0">
                <a:solidFill>
                  <a:srgbClr val="000090"/>
                </a:solidFill>
                <a:latin typeface="Comic Sans MS"/>
              </a:rPr>
              <a:t>Y </a:t>
            </a:r>
            <a:r>
              <a:rPr lang="en-US" sz="1800" dirty="0" smtClean="0">
                <a:solidFill>
                  <a:srgbClr val="000090"/>
                </a:solidFill>
                <a:latin typeface="Comic Sans MS"/>
              </a:rPr>
              <a:t>= 0, </a:t>
            </a:r>
            <a:r>
              <a:rPr lang="en-US" sz="1800" dirty="0" smtClean="0">
                <a:solidFill>
                  <a:srgbClr val="000090"/>
                </a:solidFill>
                <a:latin typeface="Lucida Grande"/>
                <a:ea typeface="Lucida Grande"/>
                <a:cs typeface="Lucida Grande"/>
              </a:rPr>
              <a:t>β</a:t>
            </a:r>
            <a:r>
              <a:rPr lang="en-US" sz="1800" baseline="-25000" dirty="0" smtClean="0">
                <a:solidFill>
                  <a:srgbClr val="000090"/>
                </a:solidFill>
                <a:latin typeface="Comic Sans MS"/>
              </a:rPr>
              <a:t>X </a:t>
            </a:r>
            <a:r>
              <a:rPr lang="en-US" sz="1800" dirty="0" smtClean="0">
                <a:solidFill>
                  <a:srgbClr val="000090"/>
                </a:solidFill>
                <a:latin typeface="Comic Sans MS"/>
              </a:rPr>
              <a:t>≈ 1, </a:t>
            </a:r>
            <a:r>
              <a:rPr lang="en-US" sz="1800" dirty="0" smtClean="0">
                <a:solidFill>
                  <a:srgbClr val="000090"/>
                </a:solidFill>
                <a:latin typeface="Lucida Grande"/>
                <a:ea typeface="Lucida Grande"/>
                <a:cs typeface="Lucida Grande"/>
              </a:rPr>
              <a:t>β</a:t>
            </a:r>
            <a:r>
              <a:rPr lang="en-US" sz="1800" baseline="-25000" dirty="0" smtClean="0">
                <a:solidFill>
                  <a:srgbClr val="000090"/>
                </a:solidFill>
                <a:latin typeface="Comic Sans MS"/>
              </a:rPr>
              <a:t>Y</a:t>
            </a:r>
            <a:r>
              <a:rPr lang="en-US" sz="1800" dirty="0" smtClean="0">
                <a:solidFill>
                  <a:srgbClr val="000090"/>
                </a:solidFill>
                <a:latin typeface="Comic Sans MS"/>
              </a:rPr>
              <a:t>≈ 1,</a:t>
            </a:r>
            <a:r>
              <a:rPr lang="en-US" sz="1800" baseline="-25000" dirty="0" smtClean="0">
                <a:solidFill>
                  <a:srgbClr val="000090"/>
                </a:solidFill>
                <a:latin typeface="Comic Sans MS"/>
              </a:rPr>
              <a:t> </a:t>
            </a:r>
            <a:r>
              <a:rPr lang="en-US" sz="1800" dirty="0" smtClean="0">
                <a:solidFill>
                  <a:srgbClr val="000090"/>
                </a:solidFill>
                <a:latin typeface="Comic Sans MS"/>
              </a:rPr>
              <a:t>D</a:t>
            </a:r>
            <a:r>
              <a:rPr lang="en-US" sz="1800" baseline="-25000" dirty="0" smtClean="0">
                <a:solidFill>
                  <a:srgbClr val="000090"/>
                </a:solidFill>
                <a:latin typeface="Comic Sans MS"/>
              </a:rPr>
              <a:t>X</a:t>
            </a:r>
            <a:r>
              <a:rPr lang="en-US" sz="1800" dirty="0" smtClean="0">
                <a:solidFill>
                  <a:srgbClr val="000090"/>
                </a:solidFill>
                <a:latin typeface="Comic Sans MS"/>
              </a:rPr>
              <a:t>= 0, D’</a:t>
            </a:r>
            <a:r>
              <a:rPr lang="en-US" sz="1800" baseline="-25000" dirty="0" smtClean="0">
                <a:solidFill>
                  <a:srgbClr val="000090"/>
                </a:solidFill>
                <a:latin typeface="Comic Sans MS"/>
              </a:rPr>
              <a:t>X </a:t>
            </a:r>
            <a:r>
              <a:rPr lang="en-US" sz="1800" dirty="0" smtClean="0">
                <a:solidFill>
                  <a:srgbClr val="000090"/>
                </a:solidFill>
                <a:latin typeface="Comic Sans MS"/>
              </a:rPr>
              <a:t>= 0, </a:t>
            </a:r>
            <a:r>
              <a:rPr lang="en-US" sz="1800" baseline="-25000" dirty="0" smtClean="0">
                <a:solidFill>
                  <a:srgbClr val="000090"/>
                </a:solidFill>
                <a:latin typeface="Comic Sans MS"/>
              </a:rPr>
              <a:t> </a:t>
            </a:r>
            <a:r>
              <a:rPr lang="en-US" sz="1800" dirty="0" smtClean="0">
                <a:solidFill>
                  <a:srgbClr val="000090"/>
                </a:solidFill>
                <a:latin typeface="Comic Sans MS"/>
              </a:rPr>
              <a:t>x’</a:t>
            </a:r>
            <a:r>
              <a:rPr lang="en-US" sz="1800" baseline="-25000" dirty="0" smtClean="0">
                <a:solidFill>
                  <a:srgbClr val="000090"/>
                </a:solidFill>
                <a:latin typeface="Comic Sans MS"/>
              </a:rPr>
              <a:t>off </a:t>
            </a:r>
            <a:r>
              <a:rPr lang="en-US" sz="1800" dirty="0" smtClean="0">
                <a:solidFill>
                  <a:srgbClr val="000090"/>
                </a:solidFill>
                <a:latin typeface="Comic Sans MS"/>
              </a:rPr>
              <a:t>= 0, x</a:t>
            </a:r>
            <a:r>
              <a:rPr lang="en-US" sz="1800" baseline="-25000" dirty="0" smtClean="0">
                <a:solidFill>
                  <a:srgbClr val="000090"/>
                </a:solidFill>
                <a:latin typeface="Comic Sans MS"/>
              </a:rPr>
              <a:t>off</a:t>
            </a:r>
            <a:r>
              <a:rPr lang="en-US" sz="1800" dirty="0" smtClean="0">
                <a:solidFill>
                  <a:srgbClr val="000090"/>
                </a:solidFill>
                <a:latin typeface="Comic Sans MS"/>
              </a:rPr>
              <a:t>= 0,</a:t>
            </a:r>
            <a:r>
              <a:rPr lang="en-US" sz="1800" baseline="-25000" dirty="0" smtClean="0">
                <a:solidFill>
                  <a:srgbClr val="000090"/>
                </a:solidFill>
                <a:latin typeface="Comic Sans MS"/>
              </a:rPr>
              <a:t> </a:t>
            </a:r>
            <a:r>
              <a:rPr lang="en-US" sz="1800" dirty="0" smtClean="0">
                <a:solidFill>
                  <a:srgbClr val="000090"/>
                </a:solidFill>
                <a:latin typeface="Lucida Grande"/>
                <a:ea typeface="Lucida Grande"/>
                <a:cs typeface="Lucida Grande"/>
              </a:rPr>
              <a:t>ν</a:t>
            </a:r>
            <a:r>
              <a:rPr lang="en-US" sz="1800" baseline="-25000" dirty="0" smtClean="0">
                <a:solidFill>
                  <a:srgbClr val="000090"/>
                </a:solidFill>
                <a:latin typeface="Comic Sans MS"/>
              </a:rPr>
              <a:t>X  </a:t>
            </a:r>
            <a:r>
              <a:rPr lang="en-US" sz="1800" dirty="0" smtClean="0">
                <a:solidFill>
                  <a:srgbClr val="000090"/>
                </a:solidFill>
                <a:latin typeface="Comic Sans MS"/>
              </a:rPr>
              <a:t>= 0.25, </a:t>
            </a:r>
            <a:r>
              <a:rPr lang="en-US" sz="1800" dirty="0" smtClean="0">
                <a:solidFill>
                  <a:srgbClr val="000090"/>
                </a:solidFill>
                <a:latin typeface="Lucida Grande"/>
                <a:ea typeface="Lucida Grande"/>
                <a:cs typeface="Lucida Grande"/>
              </a:rPr>
              <a:t>ν</a:t>
            </a:r>
            <a:r>
              <a:rPr lang="en-US" sz="1800" baseline="-25000" dirty="0" smtClean="0">
                <a:solidFill>
                  <a:srgbClr val="000090"/>
                </a:solidFill>
                <a:latin typeface="Comic Sans MS"/>
              </a:rPr>
              <a:t>Y  </a:t>
            </a:r>
            <a:r>
              <a:rPr lang="en-US" sz="1800" dirty="0" smtClean="0">
                <a:solidFill>
                  <a:srgbClr val="000090"/>
                </a:solidFill>
                <a:latin typeface="Comic Sans MS"/>
              </a:rPr>
              <a:t>= 0.25</a:t>
            </a:r>
          </a:p>
          <a:p>
            <a:endParaRPr lang="en-US" sz="1800" dirty="0" smtClean="0">
              <a:solidFill>
                <a:srgbClr val="000090"/>
              </a:solidFill>
              <a:latin typeface="Comic Sans MS"/>
            </a:endParaRPr>
          </a:p>
          <a:p>
            <a:r>
              <a:rPr lang="en-US" sz="1800" dirty="0" smtClean="0">
                <a:solidFill>
                  <a:srgbClr val="000090"/>
                </a:solidFill>
                <a:latin typeface="Comic Sans MS"/>
              </a:rPr>
              <a:t>It happen to be that if one succeeds to match it @dp/p=+50% and @dp/p=-50%</a:t>
            </a:r>
          </a:p>
          <a:p>
            <a:r>
              <a:rPr lang="en-US" sz="1800" dirty="0" smtClean="0">
                <a:solidFill>
                  <a:srgbClr val="000090"/>
                </a:solidFill>
                <a:latin typeface="Comic Sans MS"/>
              </a:rPr>
              <a:t>It is enough.</a:t>
            </a:r>
            <a:r>
              <a:rPr lang="en-US" dirty="0" smtClean="0">
                <a:solidFill>
                  <a:srgbClr val="000090"/>
                </a:solidFill>
                <a:latin typeface="Comic Sans MS"/>
              </a:rPr>
              <a:t>                   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7" name="Picture 6" descr="straigthPreviousSoluit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7250" y="3360615"/>
            <a:ext cx="4123836" cy="317171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5667"/>
            <a:ext cx="9144000" cy="677334"/>
          </a:xfrm>
        </p:spPr>
        <p:txBody>
          <a:bodyPr/>
          <a:lstStyle/>
          <a:p>
            <a:r>
              <a:rPr lang="en-US" sz="2800" dirty="0" smtClean="0">
                <a:latin typeface="Arial"/>
                <a:cs typeface="Arial"/>
              </a:rPr>
              <a:t>Range of momentum = range kinetic energy</a:t>
            </a:r>
            <a:endParaRPr lang="en-US" sz="2800" dirty="0">
              <a:latin typeface="Arial"/>
              <a:cs typeface="Arial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1616662"/>
              </p:ext>
            </p:extLst>
          </p:nvPr>
        </p:nvGraphicFramePr>
        <p:xfrm>
          <a:off x="530225" y="1687513"/>
          <a:ext cx="3649663" cy="735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5763" name="Equation" r:id="rId3" imgW="2146300" imgH="431800" progId="Equation.3">
                  <p:embed/>
                </p:oleObj>
              </mc:Choice>
              <mc:Fallback>
                <p:oleObj name="Equation" r:id="rId3" imgW="21463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225" y="1687513"/>
                        <a:ext cx="3649663" cy="735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0987940"/>
              </p:ext>
            </p:extLst>
          </p:nvPr>
        </p:nvGraphicFramePr>
        <p:xfrm>
          <a:off x="1330325" y="2805113"/>
          <a:ext cx="6478588" cy="2252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5764" name="Equation" r:id="rId5" imgW="3517900" imgH="1155700" progId="Equation.3">
                  <p:embed/>
                </p:oleObj>
              </mc:Choice>
              <mc:Fallback>
                <p:oleObj name="Equation" r:id="rId5" imgW="3517900" imgH="1155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0325" y="2805113"/>
                        <a:ext cx="6478588" cy="22526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/>
          <p:cNvSpPr/>
          <p:nvPr/>
        </p:nvSpPr>
        <p:spPr>
          <a:xfrm>
            <a:off x="4528167" y="1696815"/>
            <a:ext cx="44908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ΔE</a:t>
            </a:r>
            <a:r>
              <a:rPr lang="en-US" sz="2400" b="1" baseline="-25000" dirty="0" smtClean="0">
                <a:solidFill>
                  <a:srgbClr val="FF0000"/>
                </a:solidFill>
              </a:rPr>
              <a:t>k proton</a:t>
            </a:r>
            <a:r>
              <a:rPr lang="en-US" sz="2400" b="1" dirty="0" smtClean="0">
                <a:solidFill>
                  <a:srgbClr val="FF0000"/>
                </a:solidFill>
              </a:rPr>
              <a:t>=250</a:t>
            </a:r>
            <a:r>
              <a:rPr lang="en-US" sz="2400" b="1" dirty="0" smtClean="0">
                <a:solidFill>
                  <a:srgbClr val="FF0000"/>
                </a:solidFill>
              </a:rPr>
              <a:t>-30.967 </a:t>
            </a:r>
            <a:r>
              <a:rPr lang="en-US" sz="2400" b="1" dirty="0" smtClean="0">
                <a:solidFill>
                  <a:srgbClr val="FF0000"/>
                </a:solidFill>
              </a:rPr>
              <a:t>MeV</a:t>
            </a:r>
            <a:r>
              <a:rPr lang="en-US" sz="2400" dirty="0" smtClean="0">
                <a:solidFill>
                  <a:srgbClr val="FF0000"/>
                </a:solidFill>
              </a:rPr>
              <a:t>   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0" y="0"/>
            <a:ext cx="1296737" cy="267368"/>
          </a:xfrm>
          <a:prstGeom prst="rect">
            <a:avLst/>
          </a:prstGeom>
          <a:solidFill>
            <a:srgbClr val="FF0000">
              <a:alpha val="8000"/>
            </a:srgbClr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90596" y="5461742"/>
            <a:ext cx="285433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E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 =(p/c)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+E</a:t>
            </a:r>
            <a:r>
              <a:rPr lang="en-US" sz="3200" baseline="-25000" dirty="0" smtClean="0"/>
              <a:t>o</a:t>
            </a:r>
            <a:r>
              <a:rPr lang="en-US" sz="3200" baseline="30000" dirty="0" smtClean="0"/>
              <a:t>2</a:t>
            </a:r>
            <a:endParaRPr lang="en-US" sz="3200" baseline="30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0" y="1"/>
            <a:ext cx="9144000" cy="609600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279F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Matching arcs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rgbClr val="00279F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to the straight section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00279F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</p:txBody>
      </p:sp>
      <p:pic>
        <p:nvPicPr>
          <p:cNvPr id="6" name="Picture 5" descr="Screen Shot 2012-11-14 at 4.18.3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0770" y="1985815"/>
            <a:ext cx="1137806" cy="3115674"/>
          </a:xfrm>
          <a:prstGeom prst="rect">
            <a:avLst/>
          </a:prstGeom>
        </p:spPr>
      </p:pic>
      <p:pic>
        <p:nvPicPr>
          <p:cNvPr id="8" name="Picture 7" descr="Screen Shot 2012-11-14 at 4.18.4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97295"/>
            <a:ext cx="7841595" cy="31026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1-09-14 at 12.14.13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500" y="607253"/>
            <a:ext cx="8487833" cy="5955748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 bwMode="auto">
          <a:xfrm>
            <a:off x="0" y="1"/>
            <a:ext cx="9144000" cy="878416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279F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Matching orbit offsets @ dp/p=±50 %</a:t>
            </a:r>
          </a:p>
          <a:p>
            <a:pPr marL="0" marR="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rgbClr val="00279F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to the straight section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00279F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1-09-14 at 12.18.54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583" y="806328"/>
            <a:ext cx="8244417" cy="5659449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 bwMode="auto">
          <a:xfrm>
            <a:off x="0" y="1"/>
            <a:ext cx="9144000" cy="878416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279F"/>
                </a:solidFill>
                <a:effectLst/>
                <a:uLnTx/>
                <a:uFillTx/>
                <a:latin typeface="Comic Sans MS"/>
                <a:ea typeface="ＭＳ Ｐゴシック" charset="-128"/>
                <a:cs typeface="ＭＳ Ｐゴシック" charset="-128"/>
              </a:rPr>
              <a:t>Matching dispersion @ dp/p=50 %</a:t>
            </a:r>
          </a:p>
          <a:p>
            <a:pPr marL="0" marR="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rgbClr val="00279F"/>
                </a:solidFill>
                <a:effectLst/>
                <a:uLnTx/>
                <a:uFillTx/>
                <a:latin typeface="Comic Sans MS"/>
                <a:ea typeface="ＭＳ Ｐゴシック" charset="-128"/>
                <a:cs typeface="ＭＳ Ｐゴシック" charset="-128"/>
              </a:rPr>
              <a:t> to the straight section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00279F"/>
              </a:solidFill>
              <a:effectLst/>
              <a:uLnTx/>
              <a:uFillTx/>
              <a:latin typeface="Comic Sans MS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1-09-14 at 12.29.09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009" y="583781"/>
            <a:ext cx="8202083" cy="5818057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 bwMode="auto">
          <a:xfrm>
            <a:off x="0" y="1"/>
            <a:ext cx="9144000" cy="878416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279F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Matching 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279F"/>
                </a:solidFill>
                <a:effectLst/>
                <a:uLnTx/>
                <a:uFillTx/>
                <a:latin typeface="Arial"/>
                <a:ea typeface="Lucida Grande"/>
                <a:cs typeface="Arial"/>
              </a:rPr>
              <a:t>β</a:t>
            </a:r>
            <a:r>
              <a:rPr kumimoji="0" lang="en-US" sz="2800" b="1" u="none" strike="noStrike" kern="0" cap="none" spc="0" normalizeH="0" baseline="-25000" noProof="0" dirty="0" smtClean="0">
                <a:ln>
                  <a:noFill/>
                </a:ln>
                <a:solidFill>
                  <a:srgbClr val="00279F"/>
                </a:solidFill>
                <a:effectLst/>
                <a:uLnTx/>
                <a:uFillTx/>
                <a:latin typeface="Arial"/>
                <a:ea typeface="Lucida Grande"/>
                <a:cs typeface="Arial"/>
              </a:rPr>
              <a:t>x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279F"/>
                </a:solidFill>
                <a:effectLst/>
                <a:uLnTx/>
                <a:uFillTx/>
                <a:latin typeface="Arial"/>
                <a:ea typeface="Lucida Grande"/>
                <a:cs typeface="Arial"/>
              </a:rPr>
              <a:t> and 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Lucida Grande"/>
                <a:cs typeface="Arial"/>
              </a:rPr>
              <a:t>β</a:t>
            </a:r>
            <a:r>
              <a:rPr kumimoji="0" lang="en-US" sz="28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Lucida Grande"/>
                <a:cs typeface="Arial"/>
              </a:rPr>
              <a:t>y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279F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@ dp/p=50 %</a:t>
            </a:r>
          </a:p>
          <a:p>
            <a:pPr marL="0" marR="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noProof="0" dirty="0" smtClean="0">
                <a:ln>
                  <a:noFill/>
                </a:ln>
                <a:solidFill>
                  <a:srgbClr val="00279F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to the straight section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rgbClr val="00279F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alfStraihg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809" y="914400"/>
            <a:ext cx="7835900" cy="5029200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 bwMode="auto">
          <a:xfrm>
            <a:off x="0" y="1"/>
            <a:ext cx="9144000" cy="609600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279F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Matching arcs</a:t>
            </a:r>
            <a:r>
              <a:rPr kumimoji="0" lang="en-US" sz="2800" b="1" i="0" u="none" strike="noStrike" kern="0" cap="none" spc="0" normalizeH="0" noProof="0" dirty="0" smtClean="0">
                <a:ln>
                  <a:noFill/>
                </a:ln>
                <a:solidFill>
                  <a:srgbClr val="00279F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to the straight section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rgbClr val="00279F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 OrbitsInleftAndRightStraightDp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431800"/>
            <a:ext cx="8077200" cy="5994400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 bwMode="auto">
          <a:xfrm>
            <a:off x="0" y="1"/>
            <a:ext cx="9144000" cy="609600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279F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Matching arcs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rgbClr val="00279F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to the straight section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00279F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Arial"/>
                <a:cs typeface="Arial"/>
              </a:rPr>
              <a:t>NS-FFAG </a:t>
            </a:r>
            <a:r>
              <a:rPr lang="en-US" sz="2800" dirty="0" smtClean="0">
                <a:latin typeface="Arial"/>
                <a:cs typeface="Arial"/>
              </a:rPr>
              <a:t>racetrack straight section</a:t>
            </a:r>
            <a:endParaRPr lang="en-US" sz="2800" dirty="0"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7024" y="2280630"/>
            <a:ext cx="1014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16.3 mm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89533" y="1956659"/>
            <a:ext cx="8747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250 </a:t>
            </a:r>
            <a:r>
              <a:rPr lang="en-US" dirty="0"/>
              <a:t>M</a:t>
            </a:r>
            <a:r>
              <a:rPr lang="en-US" dirty="0" smtClean="0"/>
              <a:t>eV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5534" y="2664884"/>
            <a:ext cx="776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31 MeV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42365" y="3052246"/>
            <a:ext cx="10539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-10.57 </a:t>
            </a:r>
            <a:r>
              <a:rPr lang="en-US" dirty="0" smtClean="0"/>
              <a:t>mm</a:t>
            </a:r>
            <a:endParaRPr lang="en-US" dirty="0"/>
          </a:p>
        </p:txBody>
      </p:sp>
      <p:pic>
        <p:nvPicPr>
          <p:cNvPr id="11" name="Picture 10" descr="Screen Shot 2012-11-14 at 2.41.3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47268" cy="6858000"/>
          </a:xfrm>
          <a:prstGeom prst="rect">
            <a:avLst/>
          </a:prstGeom>
        </p:spPr>
      </p:pic>
      <p:pic>
        <p:nvPicPr>
          <p:cNvPr id="12" name="Picture 11" descr="Screen Shot 2012-11-14 at 2.41.3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47268" cy="6858000"/>
          </a:xfrm>
          <a:prstGeom prst="rect">
            <a:avLst/>
          </a:prstGeom>
        </p:spPr>
      </p:pic>
      <p:pic>
        <p:nvPicPr>
          <p:cNvPr id="13" name="Picture 12" descr="Screen Shot 2012-11-14 at 2.41.3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47268" cy="6858000"/>
          </a:xfrm>
          <a:prstGeom prst="rect">
            <a:avLst/>
          </a:prstGeom>
        </p:spPr>
      </p:pic>
      <p:pic>
        <p:nvPicPr>
          <p:cNvPr id="14" name="Picture 13" descr="Screen Shot 2012-11-14 at 2.45.0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47301" cy="6858000"/>
          </a:xfrm>
          <a:prstGeom prst="rect">
            <a:avLst/>
          </a:prstGeom>
        </p:spPr>
      </p:pic>
      <p:pic>
        <p:nvPicPr>
          <p:cNvPr id="15" name="Picture 14" descr="Screen Shot 2012-11-14 at 2.43.56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36536" cy="6858000"/>
          </a:xfrm>
          <a:prstGeom prst="rect">
            <a:avLst/>
          </a:prstGeom>
        </p:spPr>
      </p:pic>
      <p:pic>
        <p:nvPicPr>
          <p:cNvPr id="16" name="Picture 15" descr="Screen Shot 2012-11-14 at 2.55.30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0" y="0"/>
            <a:ext cx="6709834" cy="6858000"/>
          </a:xfrm>
          <a:prstGeom prst="rect">
            <a:avLst/>
          </a:prstGeom>
        </p:spPr>
      </p:pic>
      <p:pic>
        <p:nvPicPr>
          <p:cNvPr id="17" name="Picture 16" descr="Screen Shot 2012-11-14 at 2.57.14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  <p:pic>
        <p:nvPicPr>
          <p:cNvPr id="18" name="Picture 17" descr="Screen Shot 2012-11-14 at 2.58.52 P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7075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Arial"/>
                <a:cs typeface="Arial"/>
              </a:rPr>
              <a:t>Racetrack NS-FFAG</a:t>
            </a:r>
            <a:endParaRPr lang="en-US" sz="2800" dirty="0">
              <a:latin typeface="Arial"/>
              <a:cs typeface="Arial"/>
            </a:endParaRPr>
          </a:p>
        </p:txBody>
      </p:sp>
      <p:pic>
        <p:nvPicPr>
          <p:cNvPr id="4" name="Picture 3" descr="Screen Shot 2012-11-14 at 2.24.2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811687"/>
            <a:ext cx="8052359" cy="5283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3618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2-11-14 at 2.36.4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42" y="283568"/>
            <a:ext cx="7819349" cy="62138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Arial"/>
                <a:cs typeface="Arial"/>
              </a:rPr>
              <a:t>Orbits in 31-250 MeV racetrack NS-FFAG</a:t>
            </a:r>
            <a:br>
              <a:rPr lang="en-US" sz="2800" dirty="0" smtClean="0">
                <a:latin typeface="Arial"/>
                <a:cs typeface="Arial"/>
              </a:rPr>
            </a:br>
            <a:r>
              <a:rPr lang="en-US" sz="2800" dirty="0" smtClean="0">
                <a:latin typeface="Arial"/>
                <a:cs typeface="Arial"/>
              </a:rPr>
              <a:t>magnified 50x</a:t>
            </a:r>
            <a:endParaRPr lang="en-US" sz="2800" dirty="0"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44491" y="579229"/>
            <a:ext cx="8907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16.3 mm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90806" y="568553"/>
            <a:ext cx="8747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250 MeV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2373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ayou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336430" y="0"/>
            <a:ext cx="447459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Arial"/>
                <a:cs typeface="Arial"/>
              </a:rPr>
              <a:t>Layout of the Racetrack with the RF cavity </a:t>
            </a:r>
          </a:p>
          <a:p>
            <a:pPr algn="ctr"/>
            <a:r>
              <a:rPr lang="en-US" sz="2800" dirty="0" smtClean="0">
                <a:latin typeface="Arial"/>
                <a:cs typeface="Arial"/>
              </a:rPr>
              <a:t>and kickers for extraction and injection</a:t>
            </a:r>
            <a:endParaRPr lang="en-US" sz="2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278754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70197" y="989112"/>
            <a:ext cx="45597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i="1" dirty="0" smtClean="0"/>
              <a:t>X</a:t>
            </a:r>
            <a:r>
              <a:rPr lang="en-US" sz="2000" i="1" baseline="-25000" dirty="0" smtClean="0"/>
              <a:t>out</a:t>
            </a:r>
            <a:r>
              <a:rPr lang="en-US" sz="2000" i="1" dirty="0" smtClean="0"/>
              <a:t>=M X</a:t>
            </a:r>
            <a:r>
              <a:rPr lang="en-US" sz="2000" i="1" baseline="-25000" dirty="0" smtClean="0"/>
              <a:t>in  </a:t>
            </a:r>
            <a:r>
              <a:rPr lang="en-US" sz="2000" i="1" dirty="0" smtClean="0"/>
              <a:t>X=(x, x’, y, y’, -ds, dp/p, 1)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0181" y="5103092"/>
            <a:ext cx="2289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α,β,γ=</a:t>
            </a:r>
            <a:r>
              <a:rPr lang="en-US" sz="1800" i="1" dirty="0" smtClean="0"/>
              <a:t>(1+</a:t>
            </a:r>
            <a:r>
              <a:rPr lang="en-US" sz="1800" dirty="0" smtClean="0"/>
              <a:t>α</a:t>
            </a:r>
            <a:r>
              <a:rPr lang="en-US" sz="1800" baseline="30000" dirty="0" smtClean="0"/>
              <a:t>2</a:t>
            </a:r>
            <a:r>
              <a:rPr lang="en-US" sz="1800" i="1" dirty="0" smtClean="0"/>
              <a:t>)/</a:t>
            </a:r>
            <a:r>
              <a:rPr lang="en-US" sz="1800" dirty="0" smtClean="0"/>
              <a:t>β</a:t>
            </a:r>
            <a:endParaRPr lang="en-US" sz="1800" dirty="0"/>
          </a:p>
        </p:txBody>
      </p:sp>
      <p:pic>
        <p:nvPicPr>
          <p:cNvPr id="11" name="Picture 10" descr="Screen shot 2012-02-28 at 8.59.49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064" y="5456383"/>
            <a:ext cx="2768600" cy="1117600"/>
          </a:xfrm>
          <a:prstGeom prst="rect">
            <a:avLst/>
          </a:prstGeom>
        </p:spPr>
      </p:pic>
      <p:pic>
        <p:nvPicPr>
          <p:cNvPr id="13" name="Picture 12" descr="Screen shot 2012-02-28 at 8.59.03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05510"/>
            <a:ext cx="5645727" cy="2457963"/>
          </a:xfrm>
          <a:prstGeom prst="rect">
            <a:avLst/>
          </a:prstGeom>
        </p:spPr>
      </p:pic>
      <p:pic>
        <p:nvPicPr>
          <p:cNvPr id="14" name="Picture 13" descr="Screen shot 2012-02-28 at 9.00.30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7775" y="785091"/>
            <a:ext cx="3246225" cy="2564245"/>
          </a:xfrm>
          <a:prstGeom prst="rect">
            <a:avLst/>
          </a:prstGeom>
        </p:spPr>
      </p:pic>
      <p:pic>
        <p:nvPicPr>
          <p:cNvPr id="15" name="Picture 14" descr="Screen shot 2012-02-28 at 8.59.42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2027" y="4063423"/>
            <a:ext cx="5359400" cy="901700"/>
          </a:xfrm>
          <a:prstGeom prst="rect">
            <a:avLst/>
          </a:prstGeom>
        </p:spPr>
      </p:pic>
      <p:pic>
        <p:nvPicPr>
          <p:cNvPr id="16" name="Picture 15" descr="Screen shot 2012-02-28 at 8.59.58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49914" y="5521036"/>
            <a:ext cx="3898900" cy="990600"/>
          </a:xfrm>
          <a:prstGeom prst="rect">
            <a:avLst/>
          </a:prstGeom>
        </p:spPr>
      </p:pic>
      <p:grpSp>
        <p:nvGrpSpPr>
          <p:cNvPr id="39" name="Group 38"/>
          <p:cNvGrpSpPr/>
          <p:nvPr/>
        </p:nvGrpSpPr>
        <p:grpSpPr>
          <a:xfrm>
            <a:off x="5727965" y="3112411"/>
            <a:ext cx="3416035" cy="2470728"/>
            <a:chOff x="5694218" y="2978727"/>
            <a:chExt cx="3416035" cy="2470728"/>
          </a:xfrm>
        </p:grpSpPr>
        <p:grpSp>
          <p:nvGrpSpPr>
            <p:cNvPr id="40" name="Group 36"/>
            <p:cNvGrpSpPr/>
            <p:nvPr/>
          </p:nvGrpSpPr>
          <p:grpSpPr>
            <a:xfrm>
              <a:off x="5694218" y="2978727"/>
              <a:ext cx="3311237" cy="2470728"/>
              <a:chOff x="5694218" y="2978727"/>
              <a:chExt cx="3311237" cy="2470728"/>
            </a:xfrm>
          </p:grpSpPr>
          <p:cxnSp>
            <p:nvCxnSpPr>
              <p:cNvPr id="42" name="Straight Connector 41"/>
              <p:cNvCxnSpPr/>
              <p:nvPr/>
            </p:nvCxnSpPr>
            <p:spPr bwMode="auto">
              <a:xfrm rot="5400000">
                <a:off x="6268387" y="4294910"/>
                <a:ext cx="2171343" cy="794"/>
              </a:xfrm>
              <a:prstGeom prst="line">
                <a:avLst/>
              </a:prstGeom>
              <a:solidFill>
                <a:schemeClr val="accent1"/>
              </a:solidFill>
              <a:ln w="12699" cap="flat" cmpd="sng" algn="ctr">
                <a:solidFill>
                  <a:schemeClr val="tx1"/>
                </a:solidFill>
                <a:prstDash val="solid"/>
                <a:round/>
                <a:headEnd type="triangle" w="lg" len="lg"/>
                <a:tailEnd type="none" w="lg" len="lg"/>
              </a:ln>
              <a:effectLst/>
            </p:spPr>
          </p:cxnSp>
          <p:cxnSp>
            <p:nvCxnSpPr>
              <p:cNvPr id="43" name="Straight Connector 42"/>
              <p:cNvCxnSpPr/>
              <p:nvPr/>
            </p:nvCxnSpPr>
            <p:spPr bwMode="auto">
              <a:xfrm rot="10800000">
                <a:off x="5980545" y="4260273"/>
                <a:ext cx="2840182" cy="1588"/>
              </a:xfrm>
              <a:prstGeom prst="line">
                <a:avLst/>
              </a:prstGeom>
              <a:solidFill>
                <a:schemeClr val="accent1"/>
              </a:solidFill>
              <a:ln w="12699" cap="flat" cmpd="sng" algn="ctr">
                <a:solidFill>
                  <a:schemeClr val="tx1"/>
                </a:solidFill>
                <a:prstDash val="solid"/>
                <a:round/>
                <a:headEnd type="triangle" w="lg" len="lg"/>
                <a:tailEnd type="none" w="lg" len="lg"/>
              </a:ln>
              <a:effectLst/>
            </p:spPr>
          </p:cxnSp>
          <p:sp>
            <p:nvSpPr>
              <p:cNvPr id="44" name="Oval 43"/>
              <p:cNvSpPr/>
              <p:nvPr/>
            </p:nvSpPr>
            <p:spPr bwMode="auto">
              <a:xfrm>
                <a:off x="6569364" y="3498273"/>
                <a:ext cx="1570181" cy="1524000"/>
              </a:xfrm>
              <a:prstGeom prst="ellipse">
                <a:avLst/>
              </a:prstGeom>
              <a:noFill/>
              <a:ln w="12699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0488" tIns="44450" rIns="90488" bIns="4445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ahoma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5694218" y="3188853"/>
                <a:ext cx="17465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dirty="0" smtClean="0"/>
                  <a:t>x’√β+xα/√β</a:t>
                </a:r>
                <a:endParaRPr lang="en-US" sz="1800" dirty="0"/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7931727" y="4675909"/>
                <a:ext cx="5834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dirty="0" smtClean="0"/>
                  <a:t>√ε</a:t>
                </a:r>
                <a:endParaRPr lang="en-US" sz="1800" dirty="0"/>
              </a:p>
            </p:txBody>
          </p:sp>
          <p:cxnSp>
            <p:nvCxnSpPr>
              <p:cNvPr id="47" name="Straight Connector 46"/>
              <p:cNvCxnSpPr>
                <a:endCxn id="44" idx="7"/>
              </p:cNvCxnSpPr>
              <p:nvPr/>
            </p:nvCxnSpPr>
            <p:spPr bwMode="auto">
              <a:xfrm flipV="1">
                <a:off x="7342909" y="3721458"/>
                <a:ext cx="566688" cy="515724"/>
              </a:xfrm>
              <a:prstGeom prst="line">
                <a:avLst/>
              </a:prstGeom>
              <a:solidFill>
                <a:schemeClr val="accent1"/>
              </a:solidFill>
              <a:ln w="12699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48" name="Arc 47"/>
              <p:cNvSpPr/>
              <p:nvPr/>
            </p:nvSpPr>
            <p:spPr bwMode="auto">
              <a:xfrm>
                <a:off x="6869545" y="3763819"/>
                <a:ext cx="946728" cy="969819"/>
              </a:xfrm>
              <a:prstGeom prst="arc">
                <a:avLst>
                  <a:gd name="adj1" fmla="val 18899998"/>
                  <a:gd name="adj2" fmla="val 0"/>
                </a:avLst>
              </a:prstGeom>
              <a:noFill/>
              <a:ln w="12699" cap="flat" cmpd="sng" algn="ctr">
                <a:solidFill>
                  <a:schemeClr val="tx1"/>
                </a:solidFill>
                <a:prstDash val="solid"/>
                <a:round/>
                <a:headEnd type="triangle" w="lg" len="lg"/>
                <a:tailEnd type="none" w="med" len="med"/>
              </a:ln>
              <a:effectLst/>
            </p:spPr>
            <p:txBody>
              <a:bodyPr vert="horz" wrap="square" lIns="90488" tIns="44450" rIns="90488" bIns="4445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ahoma" charset="0"/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7735454" y="3844637"/>
                <a:ext cx="4154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dirty="0" smtClean="0"/>
                  <a:t>φ</a:t>
                </a:r>
                <a:endParaRPr lang="en-US" sz="1800" dirty="0"/>
              </a:p>
            </p:txBody>
          </p:sp>
          <p:sp>
            <p:nvSpPr>
              <p:cNvPr id="50" name="Rectangle 49"/>
              <p:cNvSpPr/>
              <p:nvPr/>
            </p:nvSpPr>
            <p:spPr bwMode="auto">
              <a:xfrm>
                <a:off x="5715000" y="2978727"/>
                <a:ext cx="3290455" cy="2470728"/>
              </a:xfrm>
              <a:prstGeom prst="rect">
                <a:avLst/>
              </a:prstGeom>
              <a:solidFill>
                <a:srgbClr val="FFFF00">
                  <a:alpha val="11000"/>
                </a:srgbClr>
              </a:solidFill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0488" tIns="44450" rIns="90488" bIns="4445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ahoma" charset="0"/>
                </a:endParaRPr>
              </a:p>
            </p:txBody>
          </p:sp>
        </p:grpSp>
        <p:sp>
          <p:nvSpPr>
            <p:cNvPr id="41" name="TextBox 40"/>
            <p:cNvSpPr txBox="1"/>
            <p:nvPr/>
          </p:nvSpPr>
          <p:spPr>
            <a:xfrm>
              <a:off x="8324273" y="3902363"/>
              <a:ext cx="7859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/>
                <a:t>x/√β</a:t>
              </a:r>
              <a:endParaRPr lang="en-US" sz="1800" dirty="0"/>
            </a:p>
          </p:txBody>
        </p:sp>
      </p:grpSp>
      <p:cxnSp>
        <p:nvCxnSpPr>
          <p:cNvPr id="52" name="Straight Arrow Connector 51"/>
          <p:cNvCxnSpPr/>
          <p:nvPr/>
        </p:nvCxnSpPr>
        <p:spPr bwMode="auto">
          <a:xfrm>
            <a:off x="8612909" y="1893455"/>
            <a:ext cx="138546" cy="7697"/>
          </a:xfrm>
          <a:prstGeom prst="straightConnector1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6" name="Straight Arrow Connector 55"/>
          <p:cNvCxnSpPr/>
          <p:nvPr/>
        </p:nvCxnSpPr>
        <p:spPr bwMode="auto">
          <a:xfrm rot="5400000" flipH="1" flipV="1">
            <a:off x="7269788" y="842818"/>
            <a:ext cx="161636" cy="1588"/>
          </a:xfrm>
          <a:prstGeom prst="straightConnector1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7" name="Rectangle 56"/>
          <p:cNvSpPr/>
          <p:nvPr/>
        </p:nvSpPr>
        <p:spPr bwMode="auto">
          <a:xfrm>
            <a:off x="0" y="0"/>
            <a:ext cx="1296737" cy="267368"/>
          </a:xfrm>
          <a:prstGeom prst="rect">
            <a:avLst/>
          </a:prstGeom>
          <a:solidFill>
            <a:srgbClr val="FF0000">
              <a:alpha val="8000"/>
            </a:srgbClr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Arial"/>
                <a:cs typeface="Arial"/>
              </a:rPr>
              <a:t>Betatron and dispersion functions</a:t>
            </a:r>
            <a:endParaRPr lang="en-US" sz="2800" dirty="0"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njectionKickers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54200" y="0"/>
            <a:ext cx="5413041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 bwMode="auto">
          <a:xfrm rot="2506363">
            <a:off x="5494303" y="4634560"/>
            <a:ext cx="159573" cy="658358"/>
          </a:xfrm>
          <a:prstGeom prst="rect">
            <a:avLst/>
          </a:prstGeom>
          <a:noFill/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32760" y="4870223"/>
            <a:ext cx="9156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RF cavity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004514" y="5451421"/>
            <a:ext cx="15183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Injection septum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360874" y="5565912"/>
            <a:ext cx="14919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Injection kicker2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5363210" y="4340860"/>
            <a:ext cx="1270" cy="10033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5789930" y="4432300"/>
            <a:ext cx="1270" cy="10033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7484895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xtractionKickerAt50prcn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714500" y="0"/>
            <a:ext cx="5709424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16032" y="1101347"/>
            <a:ext cx="15682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Extraction kickers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820381" y="628247"/>
            <a:ext cx="16328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Extraction Septum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 bwMode="auto">
          <a:xfrm rot="19997604">
            <a:off x="5278631" y="938552"/>
            <a:ext cx="450069" cy="144512"/>
          </a:xfrm>
          <a:prstGeom prst="rect">
            <a:avLst/>
          </a:prstGeom>
          <a:noFill/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5698490" y="595630"/>
            <a:ext cx="1" cy="1216025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5302250" y="774700"/>
            <a:ext cx="1270" cy="10033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3710088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rbit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68400" y="0"/>
            <a:ext cx="67841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4043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g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5855"/>
            <a:ext cx="9144000" cy="62062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Arial"/>
                <a:cs typeface="Arial"/>
              </a:rPr>
              <a:t>Race track NS-FFAG</a:t>
            </a:r>
            <a:endParaRPr lang="en-US" sz="2800" dirty="0">
              <a:latin typeface="Arial"/>
              <a:cs typeface="Arial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 rot="16200000" flipH="1">
            <a:off x="2219416" y="1746431"/>
            <a:ext cx="1422400" cy="20320"/>
          </a:xfrm>
          <a:prstGeom prst="line">
            <a:avLst/>
          </a:prstGeom>
          <a:solidFill>
            <a:schemeClr val="accent1"/>
          </a:solidFill>
          <a:ln w="12699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 rot="16200000" flipH="1">
            <a:off x="3856625" y="3384914"/>
            <a:ext cx="4685034" cy="2357"/>
          </a:xfrm>
          <a:prstGeom prst="line">
            <a:avLst/>
          </a:prstGeom>
          <a:solidFill>
            <a:schemeClr val="accent1"/>
          </a:solidFill>
          <a:ln w="12699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 rot="10800000">
            <a:off x="2939143" y="2299607"/>
            <a:ext cx="3274786" cy="1588"/>
          </a:xfrm>
          <a:prstGeom prst="line">
            <a:avLst/>
          </a:prstGeom>
          <a:solidFill>
            <a:schemeClr val="accent1"/>
          </a:solidFill>
          <a:ln w="12699" cap="flat" cmpd="sng" algn="ctr">
            <a:solidFill>
              <a:srgbClr val="000090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4290786" y="1973036"/>
            <a:ext cx="7381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4.48 m</a:t>
            </a:r>
            <a:endParaRPr lang="en-US" dirty="0">
              <a:solidFill>
                <a:srgbClr val="00009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 bwMode="auto">
          <a:xfrm rot="10800000" flipV="1">
            <a:off x="6195786" y="2190749"/>
            <a:ext cx="1927678" cy="1251858"/>
          </a:xfrm>
          <a:prstGeom prst="line">
            <a:avLst/>
          </a:prstGeom>
          <a:solidFill>
            <a:schemeClr val="accent1"/>
          </a:solidFill>
          <a:ln w="12699" cap="flat" cmpd="sng" algn="ctr">
            <a:solidFill>
              <a:srgbClr val="000090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cxnSp>
        <p:nvCxnSpPr>
          <p:cNvPr id="17" name="Straight Connector 16"/>
          <p:cNvCxnSpPr>
            <a:stCxn id="4" idx="1"/>
          </p:cNvCxnSpPr>
          <p:nvPr/>
        </p:nvCxnSpPr>
        <p:spPr bwMode="auto">
          <a:xfrm rot="10800000" flipH="1" flipV="1">
            <a:off x="0" y="3429000"/>
            <a:ext cx="9057822" cy="13608"/>
          </a:xfrm>
          <a:prstGeom prst="line">
            <a:avLst/>
          </a:prstGeom>
          <a:solidFill>
            <a:schemeClr val="accent1"/>
          </a:solidFill>
          <a:ln w="12699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Box 10"/>
          <p:cNvSpPr txBox="1">
            <a:spLocks noChangeArrowheads="1"/>
          </p:cNvSpPr>
          <p:nvPr/>
        </p:nvSpPr>
        <p:spPr bwMode="auto">
          <a:xfrm rot="19599702">
            <a:off x="6455275" y="2391194"/>
            <a:ext cx="12573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solidFill>
                  <a:srgbClr val="000090"/>
                </a:solidFill>
              </a:rPr>
              <a:t>r=2.84 m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0" y="1"/>
            <a:ext cx="9144000" cy="609600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279F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Racetrack </a:t>
            </a:r>
            <a:r>
              <a:rPr lang="en-US" sz="2800" b="1" kern="0" noProof="0" dirty="0" smtClean="0">
                <a:solidFill>
                  <a:srgbClr val="00279F"/>
                </a:solidFill>
                <a:latin typeface="Arial"/>
                <a:ea typeface="ＭＳ Ｐゴシック" charset="-128"/>
                <a:cs typeface="Arial"/>
              </a:rPr>
              <a:t>d</a:t>
            </a:r>
            <a:r>
              <a:rPr lang="en-US" sz="2800" b="1" kern="0" dirty="0" smtClean="0">
                <a:solidFill>
                  <a:srgbClr val="00279F"/>
                </a:solidFill>
                <a:latin typeface="Arial"/>
                <a:ea typeface="ＭＳ Ｐゴシック" charset="-128"/>
                <a:cs typeface="Arial"/>
              </a:rPr>
              <a:t>dispersion -</a:t>
            </a:r>
            <a:r>
              <a:rPr lang="en-US" sz="2800" b="1" kern="0" dirty="0">
                <a:solidFill>
                  <a:srgbClr val="00279F"/>
                </a:solidFill>
                <a:latin typeface="Arial"/>
                <a:ea typeface="ＭＳ Ｐゴシック" charset="-128"/>
                <a:cs typeface="Arial"/>
              </a:rPr>
              <a:t>5</a:t>
            </a:r>
            <a:r>
              <a:rPr lang="en-US" sz="2800" b="1" kern="0" dirty="0" smtClean="0">
                <a:solidFill>
                  <a:srgbClr val="00279F"/>
                </a:solidFill>
                <a:latin typeface="Arial"/>
                <a:ea typeface="ＭＳ Ｐゴシック" charset="-128"/>
                <a:cs typeface="Arial"/>
              </a:rPr>
              <a:t>0</a:t>
            </a:r>
            <a:r>
              <a:rPr lang="en-US" sz="2800" b="1" kern="0" dirty="0" smtClean="0">
                <a:solidFill>
                  <a:srgbClr val="00279F"/>
                </a:solidFill>
                <a:latin typeface="Arial"/>
                <a:ea typeface="ＭＳ Ｐゴシック" charset="-128"/>
                <a:cs typeface="Arial"/>
              </a:rPr>
              <a:t>%&lt;dp/p&lt;50%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rgbClr val="00279F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</p:txBody>
      </p:sp>
      <p:pic>
        <p:nvPicPr>
          <p:cNvPr id="4" name="Picture 3" descr="DispersionAtEnergi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845" y="569685"/>
            <a:ext cx="8064500" cy="57912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etatronFunctionsAtdP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83" y="471463"/>
            <a:ext cx="7524750" cy="6059964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 bwMode="auto">
          <a:xfrm>
            <a:off x="0" y="1"/>
            <a:ext cx="9144000" cy="609600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279F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Racetrack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279F"/>
                </a:solidFill>
                <a:effectLst/>
                <a:uLnTx/>
                <a:uFillTx/>
                <a:latin typeface="Comic Sans MS"/>
                <a:ea typeface="ＭＳ Ｐゴシック" charset="-128"/>
                <a:cs typeface="ＭＳ Ｐゴシック" charset="-128"/>
              </a:rPr>
              <a:t> </a:t>
            </a:r>
            <a:r>
              <a:rPr lang="en-US" sz="2800" b="1" kern="0" dirty="0" smtClean="0">
                <a:solidFill>
                  <a:srgbClr val="00279F"/>
                </a:solidFill>
                <a:latin typeface="Lucida Grande"/>
                <a:ea typeface="Lucida Grande"/>
                <a:cs typeface="Lucida Grande"/>
              </a:rPr>
              <a:t>β</a:t>
            </a:r>
            <a:r>
              <a:rPr lang="en-US" sz="2800" b="1" kern="0" dirty="0" smtClean="0">
                <a:solidFill>
                  <a:srgbClr val="00279F"/>
                </a:solidFill>
                <a:latin typeface="Comic Sans MS"/>
                <a:ea typeface="ＭＳ Ｐゴシック" charset="-128"/>
                <a:cs typeface="ＭＳ Ｐゴシック" charset="-128"/>
              </a:rPr>
              <a:t>x</a:t>
            </a:r>
            <a:r>
              <a:rPr lang="en-US" sz="2800" b="1" kern="0" dirty="0" smtClean="0">
                <a:solidFill>
                  <a:srgbClr val="00279F"/>
                </a:solidFill>
                <a:latin typeface="Arial"/>
                <a:ea typeface="ＭＳ Ｐゴシック" charset="-128"/>
                <a:cs typeface="Arial"/>
              </a:rPr>
              <a:t> and </a:t>
            </a:r>
            <a:r>
              <a:rPr lang="en-US" sz="2800" b="1" kern="0" dirty="0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β</a:t>
            </a:r>
            <a:r>
              <a:rPr lang="en-US" sz="2800" b="1" kern="0" dirty="0" smtClean="0">
                <a:solidFill>
                  <a:srgbClr val="FF0000"/>
                </a:solidFill>
                <a:latin typeface="Comic Sans MS"/>
                <a:ea typeface="ＭＳ Ｐゴシック" charset="-128"/>
                <a:cs typeface="ＭＳ Ｐゴシック" charset="-128"/>
              </a:rPr>
              <a:t>y</a:t>
            </a:r>
            <a:r>
              <a:rPr lang="en-US" sz="2800" b="1" kern="0" dirty="0" smtClean="0">
                <a:solidFill>
                  <a:srgbClr val="00279F"/>
                </a:solidFill>
                <a:latin typeface="Comic Sans MS"/>
                <a:ea typeface="ＭＳ Ｐゴシック" charset="-128"/>
                <a:cs typeface="ＭＳ Ｐゴシック" charset="-128"/>
              </a:rPr>
              <a:t> </a:t>
            </a:r>
            <a:r>
              <a:rPr lang="en-US" sz="3200" b="1" kern="0" dirty="0" smtClean="0">
                <a:solidFill>
                  <a:srgbClr val="00279F"/>
                </a:solidFill>
                <a:latin typeface="Arial"/>
                <a:ea typeface="ＭＳ Ｐゴシック" charset="-128"/>
                <a:cs typeface="Arial"/>
              </a:rPr>
              <a:t>-50</a:t>
            </a:r>
            <a:r>
              <a:rPr lang="en-US" sz="3200" b="1" kern="0" dirty="0" smtClean="0">
                <a:solidFill>
                  <a:srgbClr val="00279F"/>
                </a:solidFill>
                <a:latin typeface="Arial"/>
                <a:ea typeface="ＭＳ Ｐゴシック" charset="-128"/>
                <a:cs typeface="Arial"/>
              </a:rPr>
              <a:t>%&lt;dp/p&lt;50%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00279F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642" y="1"/>
            <a:ext cx="7772400" cy="762000"/>
          </a:xfrm>
        </p:spPr>
        <p:txBody>
          <a:bodyPr/>
          <a:lstStyle/>
          <a:p>
            <a:r>
              <a:rPr lang="en-US" dirty="0" smtClean="0">
                <a:latin typeface="Arial"/>
                <a:cs typeface="Arial"/>
              </a:rPr>
              <a:t>Summary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95158"/>
            <a:ext cx="9143999" cy="5842000"/>
          </a:xfrm>
        </p:spPr>
        <p:txBody>
          <a:bodyPr/>
          <a:lstStyle/>
          <a:p>
            <a:pPr algn="l">
              <a:buFont typeface="Arial"/>
              <a:buChar char="•"/>
            </a:pPr>
            <a:r>
              <a:rPr lang="en-US" sz="2000" dirty="0" smtClean="0">
                <a:latin typeface="Arial"/>
                <a:cs typeface="Arial"/>
              </a:rPr>
              <a:t> Today most of the proton cancer therapy accelerators are cyclotrons or slow extraction synchrotrons. </a:t>
            </a:r>
          </a:p>
          <a:p>
            <a:pPr algn="l">
              <a:buFont typeface="Arial"/>
              <a:buChar char="•"/>
            </a:pPr>
            <a:r>
              <a:rPr lang="en-US" sz="2000" dirty="0" smtClean="0">
                <a:latin typeface="Arial"/>
                <a:cs typeface="Arial"/>
              </a:rPr>
              <a:t> An example of racetrack NS-FFAG was described were fast acceleration is assumed with a total number of turns less then </a:t>
            </a:r>
            <a:r>
              <a:rPr lang="en-US" sz="2000" dirty="0" smtClean="0">
                <a:latin typeface="Arial"/>
                <a:cs typeface="Arial"/>
              </a:rPr>
              <a:t>800 </a:t>
            </a:r>
            <a:r>
              <a:rPr lang="en-US" sz="2000" dirty="0" smtClean="0">
                <a:latin typeface="Arial"/>
                <a:cs typeface="Arial"/>
              </a:rPr>
              <a:t>as the integer resonance crossing can be a problem. </a:t>
            </a:r>
          </a:p>
          <a:p>
            <a:pPr algn="l">
              <a:buFont typeface="Arial"/>
              <a:buChar char="•"/>
            </a:pPr>
            <a:r>
              <a:rPr lang="en-US" sz="2000" dirty="0" smtClean="0">
                <a:latin typeface="Arial"/>
                <a:cs typeface="Arial"/>
              </a:rPr>
              <a:t> To simplify the solution the permanent separated function magnets of the Halbach structure are proposed. </a:t>
            </a:r>
          </a:p>
          <a:p>
            <a:pPr algn="l">
              <a:buFont typeface="Arial"/>
              <a:buChar char="•"/>
            </a:pPr>
            <a:r>
              <a:rPr lang="en-US" sz="2000" dirty="0" smtClean="0">
                <a:latin typeface="Arial"/>
                <a:cs typeface="Arial"/>
              </a:rPr>
              <a:t>The orbit offsets in the example presented are within 11mm&lt;</a:t>
            </a:r>
            <a:r>
              <a:rPr lang="en-US" sz="2000" dirty="0" smtClean="0">
                <a:latin typeface="Arial"/>
                <a:cs typeface="Arial"/>
                <a:sym typeface="Symbol"/>
              </a:rPr>
              <a:t></a:t>
            </a:r>
            <a:r>
              <a:rPr lang="en-US" sz="2000" dirty="0" smtClean="0">
                <a:latin typeface="Arial"/>
                <a:cs typeface="Arial"/>
              </a:rPr>
              <a:t>x&lt;17 mm. This allows use of an aperture of 35 mm. With the outside diameter of 21 cm from the available Nd-Fe-B (for temperatures less than 70 C) materials a bending dipole field of 2.4 T could be obtained. </a:t>
            </a:r>
          </a:p>
          <a:p>
            <a:pPr algn="l">
              <a:buFont typeface="Arial"/>
              <a:buChar char="•"/>
            </a:pPr>
            <a:r>
              <a:rPr lang="en-US" sz="2000" dirty="0" smtClean="0">
                <a:latin typeface="Arial"/>
                <a:cs typeface="Arial"/>
              </a:rPr>
              <a:t>Advantage of the accelerator is very small magnets and simplified operation, as the magnets are permanent. Acceleration is assumed to be with a fast phase jump scheme where the voltage on the cavities is changed within one turn of the circulating bunch</a:t>
            </a:r>
            <a:r>
              <a:rPr lang="en-US" sz="2000" dirty="0" smtClean="0"/>
              <a:t>. 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CEBE044F-993F-CE47-9C43-8C733664C96A}" type="slidenum">
              <a:rPr lang="en-US" smtClean="0"/>
              <a:pPr>
                <a:defRPr/>
              </a:pPr>
              <a:t>46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2-11-14 at 12.29.1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1300"/>
            <a:ext cx="9144000" cy="6364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336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2-11-14 at 12.27.3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36600"/>
            <a:ext cx="9144000" cy="5362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2305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2-11-14 at 12.28.2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"/>
            <a:ext cx="9144000" cy="6770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775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oup 76"/>
          <p:cNvGrpSpPr/>
          <p:nvPr/>
        </p:nvGrpSpPr>
        <p:grpSpPr>
          <a:xfrm>
            <a:off x="4590288" y="939132"/>
            <a:ext cx="4723045" cy="5399818"/>
            <a:chOff x="4590288" y="452198"/>
            <a:chExt cx="4723045" cy="5399818"/>
          </a:xfrm>
        </p:grpSpPr>
        <p:grpSp>
          <p:nvGrpSpPr>
            <p:cNvPr id="83" name="Group 74"/>
            <p:cNvGrpSpPr/>
            <p:nvPr/>
          </p:nvGrpSpPr>
          <p:grpSpPr>
            <a:xfrm>
              <a:off x="4590288" y="452198"/>
              <a:ext cx="4723045" cy="5399818"/>
              <a:chOff x="4590288" y="452198"/>
              <a:chExt cx="4723045" cy="5399818"/>
            </a:xfrm>
          </p:grpSpPr>
          <p:grpSp>
            <p:nvGrpSpPr>
              <p:cNvPr id="87" name="Group 73"/>
              <p:cNvGrpSpPr/>
              <p:nvPr/>
            </p:nvGrpSpPr>
            <p:grpSpPr>
              <a:xfrm>
                <a:off x="4590288" y="452198"/>
                <a:ext cx="4520430" cy="5399818"/>
                <a:chOff x="4590288" y="452198"/>
                <a:chExt cx="4520430" cy="5399818"/>
              </a:xfrm>
            </p:grpSpPr>
            <p:grpSp>
              <p:nvGrpSpPr>
                <p:cNvPr id="103" name="Group 72"/>
                <p:cNvGrpSpPr/>
                <p:nvPr/>
              </p:nvGrpSpPr>
              <p:grpSpPr>
                <a:xfrm>
                  <a:off x="4590288" y="2404872"/>
                  <a:ext cx="4520430" cy="3447144"/>
                  <a:chOff x="4590288" y="2404872"/>
                  <a:chExt cx="4520430" cy="3447144"/>
                </a:xfrm>
              </p:grpSpPr>
              <p:sp>
                <p:nvSpPr>
                  <p:cNvPr id="109" name="Rectangle 26"/>
                  <p:cNvSpPr/>
                  <p:nvPr/>
                </p:nvSpPr>
                <p:spPr bwMode="auto">
                  <a:xfrm>
                    <a:off x="4590288" y="2404872"/>
                    <a:ext cx="4520430" cy="3447144"/>
                  </a:xfrm>
                  <a:prstGeom prst="rect">
                    <a:avLst/>
                  </a:prstGeom>
                  <a:solidFill>
                    <a:srgbClr val="CCFFCC">
                      <a:alpha val="18000"/>
                    </a:srgbClr>
                  </a:solidFill>
                  <a:ln w="25400" cap="flat" cmpd="sng" algn="ctr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0488" tIns="44450" rIns="90488" bIns="4445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4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charset="0"/>
                    </a:endParaRPr>
                  </a:p>
                </p:txBody>
              </p:sp>
              <p:cxnSp>
                <p:nvCxnSpPr>
                  <p:cNvPr id="110" name="Straight Connector 109"/>
                  <p:cNvCxnSpPr/>
                  <p:nvPr/>
                </p:nvCxnSpPr>
                <p:spPr bwMode="auto">
                  <a:xfrm>
                    <a:off x="6660227" y="4179722"/>
                    <a:ext cx="1563881" cy="981"/>
                  </a:xfrm>
                  <a:prstGeom prst="line">
                    <a:avLst/>
                  </a:prstGeom>
                  <a:solidFill>
                    <a:schemeClr val="accent1"/>
                  </a:solidFill>
                  <a:ln w="28575" cap="flat" cmpd="sng" algn="ctr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triangle" w="lg" len="lg"/>
                  </a:ln>
                  <a:effectLst/>
                </p:spPr>
              </p:cxnSp>
            </p:grpSp>
            <p:graphicFrame>
              <p:nvGraphicFramePr>
                <p:cNvPr id="105" name="Object 104"/>
                <p:cNvGraphicFramePr>
                  <a:graphicFrameLocks noChangeAspect="1"/>
                </p:cNvGraphicFramePr>
                <p:nvPr/>
              </p:nvGraphicFramePr>
              <p:xfrm>
                <a:off x="5470692" y="452198"/>
                <a:ext cx="3463925" cy="153035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586843" name="Equation" r:id="rId3" imgW="1866900" imgH="825500" progId="Equation.3">
                        <p:embed/>
                      </p:oleObj>
                    </mc:Choice>
                    <mc:Fallback>
                      <p:oleObj name="Equation" r:id="rId3" imgW="1866900" imgH="8255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5470692" y="452198"/>
                              <a:ext cx="3463925" cy="153035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cxnSp>
            <p:nvCxnSpPr>
              <p:cNvPr id="88" name="Straight Connector 87"/>
              <p:cNvCxnSpPr/>
              <p:nvPr/>
            </p:nvCxnSpPr>
            <p:spPr bwMode="auto">
              <a:xfrm rot="10800000">
                <a:off x="4996804" y="4178024"/>
                <a:ext cx="3901844" cy="2216"/>
              </a:xfrm>
              <a:prstGeom prst="line">
                <a:avLst/>
              </a:prstGeom>
              <a:solidFill>
                <a:schemeClr val="accent1"/>
              </a:solidFill>
              <a:ln w="12699" cap="flat" cmpd="sng" algn="ctr">
                <a:solidFill>
                  <a:schemeClr val="tx1"/>
                </a:solidFill>
                <a:prstDash val="solid"/>
                <a:round/>
                <a:headEnd type="triangle" w="lg" len="lg"/>
                <a:tailEnd type="none" w="lg" len="lg"/>
              </a:ln>
              <a:effectLst/>
            </p:spPr>
          </p:cxnSp>
          <p:sp>
            <p:nvSpPr>
              <p:cNvPr id="89" name="TextBox 88"/>
              <p:cNvSpPr txBox="1"/>
              <p:nvPr/>
            </p:nvSpPr>
            <p:spPr>
              <a:xfrm>
                <a:off x="6821716" y="4375350"/>
                <a:ext cx="2491617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b="1" dirty="0" smtClean="0"/>
                  <a:t>χ=</a:t>
                </a:r>
                <a:r>
                  <a:rPr lang="en-US" sz="1800" b="1" i="1" dirty="0" smtClean="0"/>
                  <a:t>D’ √β+D</a:t>
                </a:r>
                <a:r>
                  <a:rPr lang="en-US" sz="1800" b="1" dirty="0" smtClean="0"/>
                  <a:t>α/√β</a:t>
                </a:r>
              </a:p>
              <a:p>
                <a:endParaRPr lang="en-US" sz="2400" dirty="0" smtClean="0"/>
              </a:p>
              <a:p>
                <a:r>
                  <a:rPr lang="en-US" sz="2400" b="1" i="1" dirty="0" smtClean="0">
                    <a:solidFill>
                      <a:srgbClr val="FF0000"/>
                    </a:solidFill>
                  </a:rPr>
                  <a:t>ΔD’ √β=θ√β</a:t>
                </a:r>
                <a:endParaRPr lang="en-US" sz="24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90" name="Arc 89"/>
              <p:cNvSpPr/>
              <p:nvPr/>
            </p:nvSpPr>
            <p:spPr bwMode="auto">
              <a:xfrm>
                <a:off x="5080001" y="2679097"/>
                <a:ext cx="3150808" cy="3023808"/>
              </a:xfrm>
              <a:prstGeom prst="arc">
                <a:avLst>
                  <a:gd name="adj1" fmla="val 19752186"/>
                  <a:gd name="adj2" fmla="val 21555061"/>
                </a:avLst>
              </a:prstGeom>
              <a:noFill/>
              <a:ln w="12699" cap="flat" cmpd="sng" algn="ctr">
                <a:solidFill>
                  <a:schemeClr val="tx1"/>
                </a:solidFill>
                <a:prstDash val="solid"/>
                <a:round/>
                <a:headEnd type="triangle" w="lg" len="lg"/>
                <a:tailEnd type="none" w="med" len="med"/>
              </a:ln>
              <a:effectLst/>
            </p:spPr>
            <p:txBody>
              <a:bodyPr vert="horz" wrap="square" lIns="90488" tIns="44450" rIns="90488" bIns="4445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ahoma" charset="0"/>
                </a:endParaRPr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6783334" y="2420765"/>
                <a:ext cx="124790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i="1" dirty="0" smtClean="0">
                    <a:solidFill>
                      <a:srgbClr val="FF0000"/>
                    </a:solidFill>
                  </a:rPr>
                  <a:t>ξ=D</a:t>
                </a:r>
                <a:r>
                  <a:rPr lang="en-US" sz="1800" dirty="0" smtClean="0">
                    <a:solidFill>
                      <a:srgbClr val="FF0000"/>
                    </a:solidFill>
                  </a:rPr>
                  <a:t>/√β</a:t>
                </a:r>
                <a:endParaRPr lang="en-US" sz="18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92" name="Straight Connector 91"/>
              <p:cNvCxnSpPr>
                <a:endCxn id="90" idx="0"/>
              </p:cNvCxnSpPr>
              <p:nvPr/>
            </p:nvCxnSpPr>
            <p:spPr bwMode="auto">
              <a:xfrm>
                <a:off x="6913966" y="3392407"/>
                <a:ext cx="1079731" cy="910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0000"/>
                </a:solidFill>
                <a:prstDash val="solid"/>
                <a:round/>
                <a:headEnd type="triangle" w="lg" len="lg"/>
                <a:tailEnd type="none" w="lg" len="lg"/>
              </a:ln>
              <a:effectLst/>
            </p:spPr>
          </p:cxnSp>
          <p:cxnSp>
            <p:nvCxnSpPr>
              <p:cNvPr id="93" name="Straight Connector 92"/>
              <p:cNvCxnSpPr/>
              <p:nvPr/>
            </p:nvCxnSpPr>
            <p:spPr bwMode="auto">
              <a:xfrm rot="5400000" flipH="1" flipV="1">
                <a:off x="6401660" y="3663629"/>
                <a:ext cx="774917" cy="241085"/>
              </a:xfrm>
              <a:prstGeom prst="line">
                <a:avLst/>
              </a:prstGeom>
              <a:solidFill>
                <a:schemeClr val="accent1"/>
              </a:solidFill>
              <a:ln w="12699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4" name="Straight Connector 93"/>
              <p:cNvCxnSpPr/>
              <p:nvPr/>
            </p:nvCxnSpPr>
            <p:spPr bwMode="auto">
              <a:xfrm flipV="1">
                <a:off x="5712847" y="4179842"/>
                <a:ext cx="939045" cy="395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lg" len="lg"/>
              </a:ln>
              <a:effectLst/>
            </p:spPr>
          </p:cxnSp>
          <p:sp>
            <p:nvSpPr>
              <p:cNvPr id="95" name="Arc 94"/>
              <p:cNvSpPr/>
              <p:nvPr/>
            </p:nvSpPr>
            <p:spPr bwMode="auto">
              <a:xfrm>
                <a:off x="5723181" y="3338163"/>
                <a:ext cx="1829660" cy="1683288"/>
              </a:xfrm>
              <a:prstGeom prst="arc">
                <a:avLst>
                  <a:gd name="adj1" fmla="val 10802077"/>
                  <a:gd name="adj2" fmla="val 19896785"/>
                </a:avLst>
              </a:prstGeom>
              <a:noFill/>
              <a:ln w="12699" cap="flat" cmpd="sng" algn="ctr">
                <a:solidFill>
                  <a:srgbClr val="0000FF"/>
                </a:solidFill>
                <a:prstDash val="solid"/>
                <a:round/>
                <a:headEnd type="triangle" w="lg" len="lg"/>
                <a:tailEnd type="none" w="med" len="med"/>
              </a:ln>
              <a:effectLst/>
            </p:spPr>
            <p:txBody>
              <a:bodyPr vert="horz" wrap="square" lIns="90488" tIns="44450" rIns="90488" bIns="4445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ahoma" charset="0"/>
                </a:endParaRPr>
              </a:p>
            </p:txBody>
          </p:sp>
          <p:graphicFrame>
            <p:nvGraphicFramePr>
              <p:cNvPr id="96" name="Object 95"/>
              <p:cNvGraphicFramePr>
                <a:graphicFrameLocks noChangeAspect="1"/>
              </p:cNvGraphicFramePr>
              <p:nvPr/>
            </p:nvGraphicFramePr>
            <p:xfrm>
              <a:off x="7254875" y="3873500"/>
              <a:ext cx="528638" cy="3016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86844" name="Equation" r:id="rId5" imgW="444500" imgH="254000" progId="Equation.3">
                      <p:embed/>
                    </p:oleObj>
                  </mc:Choice>
                  <mc:Fallback>
                    <p:oleObj name="Equation" r:id="rId5" imgW="444500" imgH="2540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254875" y="3873500"/>
                            <a:ext cx="528638" cy="30162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97" name="Object 3"/>
              <p:cNvGraphicFramePr>
                <a:graphicFrameLocks noChangeAspect="1"/>
              </p:cNvGraphicFramePr>
              <p:nvPr/>
            </p:nvGraphicFramePr>
            <p:xfrm>
              <a:off x="7221538" y="3082925"/>
              <a:ext cx="528637" cy="3016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86845" name="Equation" r:id="rId7" imgW="444500" imgH="254000" progId="Equation.3">
                      <p:embed/>
                    </p:oleObj>
                  </mc:Choice>
                  <mc:Fallback>
                    <p:oleObj name="Equation" r:id="rId7" imgW="444500" imgH="2540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221538" y="3082925"/>
                            <a:ext cx="528637" cy="30162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98" name="Object 4"/>
              <p:cNvGraphicFramePr>
                <a:graphicFrameLocks noChangeAspect="1"/>
              </p:cNvGraphicFramePr>
              <p:nvPr/>
            </p:nvGraphicFramePr>
            <p:xfrm>
              <a:off x="6124575" y="3481388"/>
              <a:ext cx="558800" cy="27146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86846" name="Equation" r:id="rId9" imgW="469900" imgH="228600" progId="Equation.3">
                      <p:embed/>
                    </p:oleObj>
                  </mc:Choice>
                  <mc:Fallback>
                    <p:oleObj name="Equation" r:id="rId9" imgW="46990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124575" y="3481388"/>
                            <a:ext cx="558800" cy="27146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99" name="Object 5"/>
              <p:cNvGraphicFramePr>
                <a:graphicFrameLocks noChangeAspect="1"/>
              </p:cNvGraphicFramePr>
              <p:nvPr/>
            </p:nvGraphicFramePr>
            <p:xfrm>
              <a:off x="5913438" y="3883025"/>
              <a:ext cx="542925" cy="3016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86847" name="Equation" r:id="rId11" imgW="457200" imgH="254000" progId="Equation.3">
                      <p:embed/>
                    </p:oleObj>
                  </mc:Choice>
                  <mc:Fallback>
                    <p:oleObj name="Equation" r:id="rId11" imgW="457200" imgH="2540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913438" y="3883025"/>
                            <a:ext cx="542925" cy="30162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00" name="TextBox 99"/>
              <p:cNvSpPr txBox="1"/>
              <p:nvPr/>
            </p:nvSpPr>
            <p:spPr>
              <a:xfrm>
                <a:off x="8059119" y="3586134"/>
                <a:ext cx="5311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φ</a:t>
                </a:r>
                <a:r>
                  <a:rPr lang="en-US" baseline="-25000" dirty="0" smtClean="0"/>
                  <a:t>1,2</a:t>
                </a:r>
                <a:endParaRPr lang="en-US" dirty="0"/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 rot="20442311">
                <a:off x="5981485" y="3075549"/>
                <a:ext cx="5311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CE5A"/>
                    </a:solidFill>
                  </a:rPr>
                  <a:t>φ</a:t>
                </a:r>
                <a:r>
                  <a:rPr lang="en-US" baseline="-25000" dirty="0" smtClean="0">
                    <a:solidFill>
                      <a:srgbClr val="FFCE5A"/>
                    </a:solidFill>
                  </a:rPr>
                  <a:t>2,3</a:t>
                </a:r>
                <a:endParaRPr lang="en-US" dirty="0">
                  <a:solidFill>
                    <a:srgbClr val="FFCE5A"/>
                  </a:solidFill>
                </a:endParaRPr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 rot="18918469">
                <a:off x="5492426" y="3382932"/>
                <a:ext cx="5311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0000FF"/>
                    </a:solidFill>
                  </a:rPr>
                  <a:t>φ</a:t>
                </a:r>
                <a:r>
                  <a:rPr lang="en-US" baseline="-25000" dirty="0" smtClean="0">
                    <a:solidFill>
                      <a:srgbClr val="0000FF"/>
                    </a:solidFill>
                  </a:rPr>
                  <a:t>3,4</a:t>
                </a:r>
                <a:endParaRPr lang="en-US" dirty="0">
                  <a:solidFill>
                    <a:srgbClr val="0000FF"/>
                  </a:solidFill>
                </a:endParaRPr>
              </a:p>
            </p:txBody>
          </p:sp>
        </p:grpSp>
        <p:cxnSp>
          <p:nvCxnSpPr>
            <p:cNvPr id="84" name="Straight Connector 83"/>
            <p:cNvCxnSpPr/>
            <p:nvPr/>
          </p:nvCxnSpPr>
          <p:spPr bwMode="auto">
            <a:xfrm rot="16200000" flipH="1">
              <a:off x="5058118" y="4079838"/>
              <a:ext cx="3201624" cy="1002"/>
            </a:xfrm>
            <a:prstGeom prst="line">
              <a:avLst/>
            </a:prstGeom>
            <a:solidFill>
              <a:schemeClr val="accent1"/>
            </a:solidFill>
            <a:ln w="12699" cap="flat" cmpd="sng" algn="ctr">
              <a:solidFill>
                <a:schemeClr val="tx1"/>
              </a:solidFill>
              <a:prstDash val="solid"/>
              <a:round/>
              <a:headEnd type="triangle" w="lg" len="lg"/>
              <a:tailEnd type="none" w="lg" len="lg"/>
            </a:ln>
            <a:effectLst/>
          </p:spPr>
        </p:cxnSp>
        <p:sp>
          <p:nvSpPr>
            <p:cNvPr id="85" name="Arc 84"/>
            <p:cNvSpPr/>
            <p:nvPr/>
          </p:nvSpPr>
          <p:spPr bwMode="auto">
            <a:xfrm>
              <a:off x="5734374" y="3357966"/>
              <a:ext cx="1829660" cy="1683288"/>
            </a:xfrm>
            <a:prstGeom prst="arc">
              <a:avLst>
                <a:gd name="adj1" fmla="val 12524526"/>
                <a:gd name="adj2" fmla="val 17243338"/>
              </a:avLst>
            </a:prstGeom>
            <a:noFill/>
            <a:ln w="12699" cap="flat" cmpd="sng" algn="ctr">
              <a:solidFill>
                <a:srgbClr val="FFCE5A"/>
              </a:solidFill>
              <a:prstDash val="solid"/>
              <a:round/>
              <a:headEnd type="triangle" w="lg" len="lg"/>
              <a:tailEnd type="none" w="med" len="med"/>
            </a:ln>
            <a:effectLst/>
          </p:spPr>
          <p:txBody>
            <a:bodyPr vert="horz" wrap="square" lIns="90488" tIns="44450" rIns="90488" bIns="4445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endParaRPr>
            </a:p>
          </p:txBody>
        </p:sp>
        <p:cxnSp>
          <p:nvCxnSpPr>
            <p:cNvPr id="86" name="Straight Connector 85"/>
            <p:cNvCxnSpPr/>
            <p:nvPr/>
          </p:nvCxnSpPr>
          <p:spPr bwMode="auto">
            <a:xfrm>
              <a:off x="5878424" y="3768156"/>
              <a:ext cx="1563881" cy="981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84667"/>
            <a:ext cx="9144000" cy="754063"/>
          </a:xfrm>
        </p:spPr>
        <p:txBody>
          <a:bodyPr/>
          <a:lstStyle/>
          <a:p>
            <a:r>
              <a:rPr lang="en-US" sz="2800" dirty="0" smtClean="0">
                <a:latin typeface="Arial"/>
                <a:cs typeface="Arial"/>
              </a:rPr>
              <a:t>Particle motion in an accelerator</a:t>
            </a:r>
            <a:endParaRPr lang="en-US" sz="2800" dirty="0"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03288" y="4278547"/>
            <a:ext cx="1838476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x’√β+xα/√β</a:t>
            </a:r>
            <a:endParaRPr lang="en-US" sz="1800" dirty="0"/>
          </a:p>
        </p:txBody>
      </p:sp>
      <p:graphicFrame>
        <p:nvGraphicFramePr>
          <p:cNvPr id="70" name="Object 6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8176492"/>
              </p:ext>
            </p:extLst>
          </p:nvPr>
        </p:nvGraphicFramePr>
        <p:xfrm>
          <a:off x="171135" y="1142204"/>
          <a:ext cx="4781551" cy="1212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6848" name="Equation" r:id="rId13" imgW="2654300" imgH="673100" progId="Equation.3">
                  <p:embed/>
                </p:oleObj>
              </mc:Choice>
              <mc:Fallback>
                <p:oleObj name="Equation" r:id="rId13" imgW="2654300" imgH="673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135" y="1142204"/>
                        <a:ext cx="4781551" cy="1212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2" name="Straight Connector 81"/>
          <p:cNvCxnSpPr/>
          <p:nvPr/>
        </p:nvCxnSpPr>
        <p:spPr bwMode="auto">
          <a:xfrm flipV="1">
            <a:off x="6664476" y="3877635"/>
            <a:ext cx="1329221" cy="791636"/>
          </a:xfrm>
          <a:prstGeom prst="line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23" name="Group 122"/>
          <p:cNvGrpSpPr/>
          <p:nvPr/>
        </p:nvGrpSpPr>
        <p:grpSpPr>
          <a:xfrm>
            <a:off x="36576" y="2381488"/>
            <a:ext cx="4520430" cy="3956015"/>
            <a:chOff x="28550" y="1886857"/>
            <a:chExt cx="4520430" cy="3956015"/>
          </a:xfrm>
        </p:grpSpPr>
        <p:sp>
          <p:nvSpPr>
            <p:cNvPr id="14" name="Rectangle 13"/>
            <p:cNvSpPr/>
            <p:nvPr/>
          </p:nvSpPr>
          <p:spPr bwMode="auto">
            <a:xfrm>
              <a:off x="28550" y="2395728"/>
              <a:ext cx="4520430" cy="3447144"/>
            </a:xfrm>
            <a:prstGeom prst="rect">
              <a:avLst/>
            </a:prstGeom>
            <a:solidFill>
              <a:srgbClr val="FFFF00">
                <a:alpha val="5000"/>
              </a:srgbClr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488" tIns="44450" rIns="90488" bIns="4445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 bwMode="auto">
            <a:xfrm rot="10800000">
              <a:off x="163546" y="4207052"/>
              <a:ext cx="3901844" cy="2216"/>
            </a:xfrm>
            <a:prstGeom prst="line">
              <a:avLst/>
            </a:prstGeom>
            <a:solidFill>
              <a:schemeClr val="accent1"/>
            </a:solidFill>
            <a:ln w="12699" cap="flat" cmpd="sng" algn="ctr">
              <a:solidFill>
                <a:schemeClr val="tx1"/>
              </a:solidFill>
              <a:prstDash val="solid"/>
              <a:round/>
              <a:headEnd type="triangle" w="lg" len="lg"/>
              <a:tailEnd type="none" w="lg" len="lg"/>
            </a:ln>
            <a:effectLst/>
          </p:spPr>
        </p:cxnSp>
        <p:cxnSp>
          <p:nvCxnSpPr>
            <p:cNvPr id="6" name="Straight Connector 5"/>
            <p:cNvCxnSpPr/>
            <p:nvPr/>
          </p:nvCxnSpPr>
          <p:spPr bwMode="auto">
            <a:xfrm rot="5400000">
              <a:off x="-50860" y="4297719"/>
              <a:ext cx="3029444" cy="1091"/>
            </a:xfrm>
            <a:prstGeom prst="line">
              <a:avLst/>
            </a:prstGeom>
            <a:solidFill>
              <a:schemeClr val="accent1"/>
            </a:solidFill>
            <a:ln w="12699" cap="flat" cmpd="sng" algn="ctr">
              <a:solidFill>
                <a:schemeClr val="tx1"/>
              </a:solidFill>
              <a:prstDash val="solid"/>
              <a:round/>
              <a:headEnd type="triangle" w="lg" len="lg"/>
              <a:tailEnd type="none" w="lg" len="lg"/>
            </a:ln>
            <a:effectLst/>
          </p:spPr>
        </p:cxnSp>
        <p:sp>
          <p:nvSpPr>
            <p:cNvPr id="8" name="Oval 7"/>
            <p:cNvSpPr/>
            <p:nvPr/>
          </p:nvSpPr>
          <p:spPr bwMode="auto">
            <a:xfrm>
              <a:off x="385848" y="3186247"/>
              <a:ext cx="2157116" cy="2081229"/>
            </a:xfrm>
            <a:prstGeom prst="ellipse">
              <a:avLst/>
            </a:prstGeom>
            <a:noFill/>
            <a:ln w="12699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488" tIns="44450" rIns="90488" bIns="4445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257464" y="4829278"/>
              <a:ext cx="801528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/>
                <a:t>√ε</a:t>
              </a:r>
              <a:endParaRPr lang="en-US" sz="1800" dirty="0"/>
            </a:p>
          </p:txBody>
        </p:sp>
        <p:cxnSp>
          <p:nvCxnSpPr>
            <p:cNvPr id="11" name="Straight Connector 10"/>
            <p:cNvCxnSpPr>
              <a:endCxn id="8" idx="7"/>
            </p:cNvCxnSpPr>
            <p:nvPr/>
          </p:nvCxnSpPr>
          <p:spPr bwMode="auto">
            <a:xfrm flipV="1">
              <a:off x="1448545" y="3491036"/>
              <a:ext cx="778517" cy="726134"/>
            </a:xfrm>
            <a:prstGeom prst="line">
              <a:avLst/>
            </a:prstGeom>
            <a:solidFill>
              <a:schemeClr val="accent1"/>
            </a:solidFill>
            <a:ln w="12699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" name="Arc 11"/>
            <p:cNvSpPr/>
            <p:nvPr/>
          </p:nvSpPr>
          <p:spPr bwMode="auto">
            <a:xfrm>
              <a:off x="816380" y="3514401"/>
              <a:ext cx="1300616" cy="1353085"/>
            </a:xfrm>
            <a:prstGeom prst="arc">
              <a:avLst>
                <a:gd name="adj1" fmla="val 18899998"/>
                <a:gd name="adj2" fmla="val 60676"/>
              </a:avLst>
            </a:prstGeom>
            <a:noFill/>
            <a:ln w="12699" cap="flat" cmpd="sng" algn="ctr">
              <a:solidFill>
                <a:schemeClr val="tx1"/>
              </a:solidFill>
              <a:prstDash val="solid"/>
              <a:round/>
              <a:headEnd type="triangle" w="lg" len="lg"/>
              <a:tailEnd type="none" w="med" len="med"/>
            </a:ln>
            <a:effectLst/>
          </p:spPr>
          <p:txBody>
            <a:bodyPr vert="horz" wrap="square" lIns="90488" tIns="44450" rIns="90488" bIns="4445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987824" y="3669492"/>
              <a:ext cx="570811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/>
                <a:t>φ</a:t>
              </a:r>
              <a:endParaRPr lang="en-US" sz="1800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502554" y="2492126"/>
              <a:ext cx="1079780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/>
                <a:t>x/√β</a:t>
              </a:r>
              <a:endParaRPr lang="en-US" sz="1800" dirty="0"/>
            </a:p>
          </p:txBody>
        </p:sp>
        <p:cxnSp>
          <p:nvCxnSpPr>
            <p:cNvPr id="116" name="Straight Arrow Connector 115"/>
            <p:cNvCxnSpPr/>
            <p:nvPr/>
          </p:nvCxnSpPr>
          <p:spPr bwMode="auto">
            <a:xfrm flipV="1">
              <a:off x="1464375" y="2142131"/>
              <a:ext cx="1224837" cy="2068375"/>
            </a:xfrm>
            <a:prstGeom prst="straightConnector1">
              <a:avLst/>
            </a:prstGeom>
            <a:solidFill>
              <a:schemeClr val="accent1"/>
            </a:solidFill>
            <a:ln w="12699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17" name="TextBox 116"/>
            <p:cNvSpPr txBox="1"/>
            <p:nvPr/>
          </p:nvSpPr>
          <p:spPr>
            <a:xfrm>
              <a:off x="2842380" y="1886857"/>
              <a:ext cx="2943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s</a:t>
              </a:r>
              <a:endParaRPr lang="en-US" sz="2000" dirty="0"/>
            </a:p>
          </p:txBody>
        </p:sp>
        <p:sp>
          <p:nvSpPr>
            <p:cNvPr id="118" name="Freeform 117"/>
            <p:cNvSpPr/>
            <p:nvPr/>
          </p:nvSpPr>
          <p:spPr bwMode="auto">
            <a:xfrm>
              <a:off x="1036159" y="2080381"/>
              <a:ext cx="2183190" cy="1427238"/>
            </a:xfrm>
            <a:custGeom>
              <a:avLst/>
              <a:gdLst>
                <a:gd name="connsiteX0" fmla="*/ 1177270 w 2183190"/>
                <a:gd name="connsiteY0" fmla="*/ 1427238 h 1427238"/>
                <a:gd name="connsiteX1" fmla="*/ 76603 w 2183190"/>
                <a:gd name="connsiteY1" fmla="*/ 919238 h 1427238"/>
                <a:gd name="connsiteX2" fmla="*/ 1636889 w 2183190"/>
                <a:gd name="connsiteY2" fmla="*/ 1040190 h 1427238"/>
                <a:gd name="connsiteX3" fmla="*/ 415270 w 2183190"/>
                <a:gd name="connsiteY3" fmla="*/ 495905 h 1427238"/>
                <a:gd name="connsiteX4" fmla="*/ 2084412 w 2183190"/>
                <a:gd name="connsiteY4" fmla="*/ 677333 h 1427238"/>
                <a:gd name="connsiteX5" fmla="*/ 1007936 w 2183190"/>
                <a:gd name="connsiteY5" fmla="*/ 181429 h 1427238"/>
                <a:gd name="connsiteX6" fmla="*/ 1225651 w 2183190"/>
                <a:gd name="connsiteY6" fmla="*/ 0 h 1427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83190" h="1427238">
                  <a:moveTo>
                    <a:pt x="1177270" y="1427238"/>
                  </a:moveTo>
                  <a:cubicBezTo>
                    <a:pt x="588635" y="1205492"/>
                    <a:pt x="0" y="983746"/>
                    <a:pt x="76603" y="919238"/>
                  </a:cubicBezTo>
                  <a:cubicBezTo>
                    <a:pt x="153206" y="854730"/>
                    <a:pt x="1580445" y="1110745"/>
                    <a:pt x="1636889" y="1040190"/>
                  </a:cubicBezTo>
                  <a:cubicBezTo>
                    <a:pt x="1693333" y="969635"/>
                    <a:pt x="340683" y="556381"/>
                    <a:pt x="415270" y="495905"/>
                  </a:cubicBezTo>
                  <a:cubicBezTo>
                    <a:pt x="489857" y="435429"/>
                    <a:pt x="1985634" y="729746"/>
                    <a:pt x="2084412" y="677333"/>
                  </a:cubicBezTo>
                  <a:cubicBezTo>
                    <a:pt x="2183190" y="624920"/>
                    <a:pt x="1151063" y="294318"/>
                    <a:pt x="1007936" y="181429"/>
                  </a:cubicBezTo>
                  <a:cubicBezTo>
                    <a:pt x="864809" y="68540"/>
                    <a:pt x="1225651" y="0"/>
                    <a:pt x="1225651" y="0"/>
                  </a:cubicBezTo>
                </a:path>
              </a:pathLst>
            </a:custGeom>
            <a:noFill/>
            <a:ln w="12699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488" tIns="44450" rIns="90488" bIns="4445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endParaRPr>
            </a:p>
          </p:txBody>
        </p:sp>
        <p:cxnSp>
          <p:nvCxnSpPr>
            <p:cNvPr id="120" name="Straight Arrow Connector 119"/>
            <p:cNvCxnSpPr>
              <a:stCxn id="8" idx="7"/>
            </p:cNvCxnSpPr>
            <p:nvPr/>
          </p:nvCxnSpPr>
          <p:spPr bwMode="auto">
            <a:xfrm rot="16200000" flipV="1">
              <a:off x="2022918" y="3286892"/>
              <a:ext cx="176941" cy="231348"/>
            </a:xfrm>
            <a:prstGeom prst="straightConnector1">
              <a:avLst/>
            </a:prstGeom>
            <a:solidFill>
              <a:schemeClr val="accent1"/>
            </a:solidFill>
            <a:ln w="12699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121" name="Rectangle 120"/>
          <p:cNvSpPr/>
          <p:nvPr/>
        </p:nvSpPr>
        <p:spPr bwMode="auto">
          <a:xfrm>
            <a:off x="0" y="0"/>
            <a:ext cx="1296737" cy="267368"/>
          </a:xfrm>
          <a:prstGeom prst="rect">
            <a:avLst/>
          </a:prstGeom>
          <a:solidFill>
            <a:srgbClr val="FF0000">
              <a:alpha val="8000"/>
            </a:srgbClr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2-11-14 at 12.29.0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5100"/>
            <a:ext cx="9144000" cy="6506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5457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2-11-14 at 12.28.4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600"/>
            <a:ext cx="9144000" cy="6380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055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2-11-14 at 12.03.4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739" y="762000"/>
            <a:ext cx="3478024" cy="5673826"/>
          </a:xfrm>
          <a:prstGeom prst="rect">
            <a:avLst/>
          </a:prstGeom>
        </p:spPr>
      </p:pic>
      <p:pic>
        <p:nvPicPr>
          <p:cNvPr id="3" name="Picture 2" descr="Screen Shot 2012-11-14 at 12.03.1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09800"/>
            <a:ext cx="9144000" cy="241633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" y="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Arial"/>
                <a:cs typeface="Arial"/>
              </a:rPr>
              <a:t>TRANSVERSE MOTION OF PARTICLES </a:t>
            </a:r>
          </a:p>
          <a:p>
            <a:pPr algn="ctr"/>
            <a:r>
              <a:rPr lang="en-US" sz="2800" dirty="0" smtClean="0">
                <a:latin typeface="Arial"/>
                <a:cs typeface="Arial"/>
              </a:rPr>
              <a:t>IN THE FODO STRUCTURE</a:t>
            </a:r>
            <a:endParaRPr lang="en-US" sz="2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2469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Dispersion function - momentum</a:t>
            </a:r>
            <a:endParaRPr lang="en-US" dirty="0"/>
          </a:p>
        </p:txBody>
      </p:sp>
      <p:sp>
        <p:nvSpPr>
          <p:cNvPr id="4" name="Trapezoid 3"/>
          <p:cNvSpPr/>
          <p:nvPr/>
        </p:nvSpPr>
        <p:spPr bwMode="auto">
          <a:xfrm rot="10800000">
            <a:off x="2263204" y="979094"/>
            <a:ext cx="3894665" cy="2822222"/>
          </a:xfrm>
          <a:prstGeom prst="trapezoid">
            <a:avLst>
              <a:gd name="adj" fmla="val 37857"/>
            </a:avLst>
          </a:prstGeom>
          <a:solidFill>
            <a:srgbClr val="0000FF">
              <a:alpha val="14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5583348" y="2482936"/>
            <a:ext cx="2753682" cy="1069033"/>
          </a:xfrm>
          <a:prstGeom prst="line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 rot="5400000">
            <a:off x="2611457" y="2572564"/>
            <a:ext cx="5145316" cy="1935429"/>
          </a:xfrm>
          <a:prstGeom prst="line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Arc 17"/>
          <p:cNvSpPr/>
          <p:nvPr/>
        </p:nvSpPr>
        <p:spPr bwMode="auto">
          <a:xfrm>
            <a:off x="237744" y="2238962"/>
            <a:ext cx="7900416" cy="7645871"/>
          </a:xfrm>
          <a:prstGeom prst="arc">
            <a:avLst>
              <a:gd name="adj1" fmla="val 14943322"/>
              <a:gd name="adj2" fmla="val 17467855"/>
            </a:avLst>
          </a:prstGeom>
          <a:noFill/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cxnSp>
        <p:nvCxnSpPr>
          <p:cNvPr id="20" name="Straight Connector 19"/>
          <p:cNvCxnSpPr/>
          <p:nvPr/>
        </p:nvCxnSpPr>
        <p:spPr bwMode="auto">
          <a:xfrm rot="16200000" flipH="1">
            <a:off x="620890" y="2596444"/>
            <a:ext cx="5277555" cy="2003778"/>
          </a:xfrm>
          <a:prstGeom prst="line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 rot="10800000" flipV="1">
            <a:off x="179919" y="2465916"/>
            <a:ext cx="2656414" cy="984249"/>
          </a:xfrm>
          <a:prstGeom prst="line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32" name="Arc 31"/>
          <p:cNvSpPr/>
          <p:nvPr/>
        </p:nvSpPr>
        <p:spPr bwMode="auto">
          <a:xfrm rot="1256786">
            <a:off x="2366017" y="2333919"/>
            <a:ext cx="4718304" cy="4715749"/>
          </a:xfrm>
          <a:prstGeom prst="arc">
            <a:avLst>
              <a:gd name="adj1" fmla="val 12222919"/>
              <a:gd name="adj2" fmla="val 16197058"/>
            </a:avLst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Tahoma" charset="0"/>
            </a:endParaRPr>
          </a:p>
        </p:txBody>
      </p:sp>
      <p:cxnSp>
        <p:nvCxnSpPr>
          <p:cNvPr id="37" name="Straight Connector 36"/>
          <p:cNvCxnSpPr/>
          <p:nvPr/>
        </p:nvCxnSpPr>
        <p:spPr bwMode="auto">
          <a:xfrm rot="5400000">
            <a:off x="1196624" y="3070577"/>
            <a:ext cx="1879601" cy="181187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45" name="Straight Connector 44"/>
          <p:cNvCxnSpPr/>
          <p:nvPr/>
        </p:nvCxnSpPr>
        <p:spPr bwMode="auto">
          <a:xfrm rot="10800000">
            <a:off x="2540000" y="2552095"/>
            <a:ext cx="2212624" cy="2155372"/>
          </a:xfrm>
          <a:prstGeom prst="line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3" name="Object 52"/>
          <p:cNvGraphicFramePr>
            <a:graphicFrameLocks noChangeAspect="1"/>
          </p:cNvGraphicFramePr>
          <p:nvPr/>
        </p:nvGraphicFramePr>
        <p:xfrm>
          <a:off x="5876059" y="4354286"/>
          <a:ext cx="1322319" cy="8721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7813" name="Equation" r:id="rId3" imgW="596900" imgH="393700" progId="Equation.3">
                  <p:embed/>
                </p:oleObj>
              </mc:Choice>
              <mc:Fallback>
                <p:oleObj name="Equation" r:id="rId3" imgW="5969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76059" y="4354286"/>
                        <a:ext cx="1322319" cy="87216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5411" name="Object 3"/>
          <p:cNvGraphicFramePr>
            <a:graphicFrameLocks noChangeAspect="1"/>
          </p:cNvGraphicFramePr>
          <p:nvPr/>
        </p:nvGraphicFramePr>
        <p:xfrm>
          <a:off x="5502900" y="3181048"/>
          <a:ext cx="1396692" cy="9929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7814" name="Equation" r:id="rId5" imgW="596900" imgH="393700" progId="Equation.3">
                  <p:embed/>
                </p:oleObj>
              </mc:Choice>
              <mc:Fallback>
                <p:oleObj name="Equation" r:id="rId5" imgW="5969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2900" y="3181048"/>
                        <a:ext cx="1396692" cy="99294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" name="Right Brace 58"/>
          <p:cNvSpPr/>
          <p:nvPr/>
        </p:nvSpPr>
        <p:spPr bwMode="auto">
          <a:xfrm rot="1275546">
            <a:off x="4886163" y="2570009"/>
            <a:ext cx="1014328" cy="3878903"/>
          </a:xfrm>
          <a:prstGeom prst="rightBrace">
            <a:avLst/>
          </a:prstGeom>
          <a:noFill/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60" name="Right Brace 59"/>
          <p:cNvSpPr/>
          <p:nvPr/>
        </p:nvSpPr>
        <p:spPr bwMode="auto">
          <a:xfrm rot="1275546">
            <a:off x="5176240" y="2479793"/>
            <a:ext cx="332518" cy="2360964"/>
          </a:xfrm>
          <a:prstGeom prst="rightBrace">
            <a:avLst>
              <a:gd name="adj1" fmla="val 27687"/>
              <a:gd name="adj2" fmla="val 49990"/>
            </a:avLst>
          </a:prstGeom>
          <a:noFill/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 rot="19393496">
            <a:off x="338666" y="3519715"/>
            <a:ext cx="20097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D=Δx/(dp/p</a:t>
            </a:r>
            <a:r>
              <a:rPr lang="en-US" i="1" dirty="0" smtClean="0"/>
              <a:t>)</a:t>
            </a:r>
            <a:endParaRPr lang="en-US" i="1" dirty="0"/>
          </a:p>
        </p:txBody>
      </p:sp>
      <p:sp>
        <p:nvSpPr>
          <p:cNvPr id="63" name="TextBox 62"/>
          <p:cNvSpPr txBox="1"/>
          <p:nvPr/>
        </p:nvSpPr>
        <p:spPr>
          <a:xfrm>
            <a:off x="3398763" y="1681238"/>
            <a:ext cx="1379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θ</a:t>
            </a:r>
            <a:r>
              <a:rPr lang="en-US" sz="2400" i="1" baseline="-25000" dirty="0" smtClean="0"/>
              <a:t>o</a:t>
            </a:r>
            <a:r>
              <a:rPr lang="en-US" sz="2400" i="1" dirty="0" smtClean="0"/>
              <a:t>=</a:t>
            </a:r>
            <a:r>
              <a:rPr lang="en-US" sz="2400" i="1" dirty="0" smtClean="0">
                <a:latin typeface="Verdana"/>
                <a:cs typeface="Verdana"/>
              </a:rPr>
              <a:t>l</a:t>
            </a:r>
            <a:r>
              <a:rPr lang="en-US" sz="2400" i="1" baseline="-25000" dirty="0" smtClean="0">
                <a:latin typeface="Courier"/>
                <a:cs typeface="Courier"/>
              </a:rPr>
              <a:t>o</a:t>
            </a:r>
            <a:r>
              <a:rPr lang="en-US" sz="2400" i="1" baseline="-25000" dirty="0" smtClean="0"/>
              <a:t> </a:t>
            </a:r>
            <a:r>
              <a:rPr lang="en-US" sz="2400" i="1" dirty="0" smtClean="0"/>
              <a:t>/ρ</a:t>
            </a:r>
            <a:endParaRPr lang="en-US" sz="2400" i="1" dirty="0"/>
          </a:p>
        </p:txBody>
      </p:sp>
      <p:sp>
        <p:nvSpPr>
          <p:cNvPr id="64" name="TextBox 63"/>
          <p:cNvSpPr txBox="1"/>
          <p:nvPr/>
        </p:nvSpPr>
        <p:spPr>
          <a:xfrm>
            <a:off x="3918856" y="4959048"/>
            <a:ext cx="603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θ</a:t>
            </a:r>
            <a:r>
              <a:rPr lang="en-US" sz="2400" baseline="-25000" dirty="0" smtClean="0"/>
              <a:t>o</a:t>
            </a:r>
            <a:endParaRPr lang="en-US" sz="2400" dirty="0"/>
          </a:p>
        </p:txBody>
      </p:sp>
      <p:sp>
        <p:nvSpPr>
          <p:cNvPr id="65" name="TextBox 64"/>
          <p:cNvSpPr txBox="1"/>
          <p:nvPr/>
        </p:nvSpPr>
        <p:spPr>
          <a:xfrm rot="20450349">
            <a:off x="4313161" y="3841448"/>
            <a:ext cx="603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θ</a:t>
            </a:r>
            <a:r>
              <a:rPr lang="en-US" sz="2400" baseline="-25000" dirty="0" smtClean="0"/>
              <a:t>2</a:t>
            </a:r>
            <a:endParaRPr lang="en-US" sz="2400" dirty="0"/>
          </a:p>
        </p:txBody>
      </p:sp>
      <p:sp>
        <p:nvSpPr>
          <p:cNvPr id="66" name="TextBox 65"/>
          <p:cNvSpPr txBox="1"/>
          <p:nvPr/>
        </p:nvSpPr>
        <p:spPr>
          <a:xfrm rot="20430517">
            <a:off x="4064000" y="2564191"/>
            <a:ext cx="447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solidFill>
                  <a:srgbClr val="0000FF"/>
                </a:solidFill>
              </a:rPr>
              <a:t>l</a:t>
            </a:r>
            <a:r>
              <a:rPr lang="en-US" sz="2400" i="1" baseline="-25000" dirty="0" smtClean="0">
                <a:solidFill>
                  <a:srgbClr val="0000FF"/>
                </a:solidFill>
              </a:rPr>
              <a:t>2</a:t>
            </a:r>
            <a:endParaRPr lang="en-US" sz="2400" i="1" dirty="0">
              <a:solidFill>
                <a:srgbClr val="0000FF"/>
              </a:solidFill>
            </a:endParaRPr>
          </a:p>
        </p:txBody>
      </p:sp>
      <p:graphicFrame>
        <p:nvGraphicFramePr>
          <p:cNvPr id="70" name="Object 69"/>
          <p:cNvGraphicFramePr>
            <a:graphicFrameLocks noChangeAspect="1"/>
          </p:cNvGraphicFramePr>
          <p:nvPr/>
        </p:nvGraphicFramePr>
        <p:xfrm>
          <a:off x="6614146" y="5370285"/>
          <a:ext cx="1199378" cy="8852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7815" name="Equation" r:id="rId7" imgW="533400" imgH="393700" progId="Equation.3">
                  <p:embed/>
                </p:oleObj>
              </mc:Choice>
              <mc:Fallback>
                <p:oleObj name="Equation" r:id="rId7" imgW="5334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4146" y="5370285"/>
                        <a:ext cx="1199378" cy="8852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3" name="TextBox 72"/>
          <p:cNvSpPr txBox="1"/>
          <p:nvPr/>
        </p:nvSpPr>
        <p:spPr>
          <a:xfrm rot="3001997">
            <a:off x="2273905" y="2745619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Δx</a:t>
            </a:r>
            <a:endParaRPr lang="en-US" sz="2400" dirty="0"/>
          </a:p>
        </p:txBody>
      </p:sp>
      <p:sp>
        <p:nvSpPr>
          <p:cNvPr id="74" name="TextBox 73"/>
          <p:cNvSpPr txBox="1"/>
          <p:nvPr/>
        </p:nvSpPr>
        <p:spPr>
          <a:xfrm rot="20178739">
            <a:off x="653143" y="2685142"/>
            <a:ext cx="5463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p</a:t>
            </a:r>
            <a:r>
              <a:rPr lang="en-US" sz="2400" i="1" baseline="-25000" dirty="0" smtClean="0"/>
              <a:t>o</a:t>
            </a:r>
            <a:endParaRPr lang="en-US" sz="2400" i="1" dirty="0"/>
          </a:p>
        </p:txBody>
      </p:sp>
      <p:sp>
        <p:nvSpPr>
          <p:cNvPr id="75" name="TextBox 74"/>
          <p:cNvSpPr txBox="1"/>
          <p:nvPr/>
        </p:nvSpPr>
        <p:spPr>
          <a:xfrm rot="18850762">
            <a:off x="1736575" y="4422018"/>
            <a:ext cx="546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solidFill>
                  <a:srgbClr val="0000FF"/>
                </a:solidFill>
              </a:rPr>
              <a:t>p</a:t>
            </a:r>
            <a:r>
              <a:rPr lang="en-US" sz="2400" i="1" baseline="-25000" dirty="0" smtClean="0">
                <a:solidFill>
                  <a:srgbClr val="0000FF"/>
                </a:solidFill>
              </a:rPr>
              <a:t>2</a:t>
            </a:r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246681" y="989281"/>
            <a:ext cx="27719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solidFill>
                  <a:srgbClr val="0000FF"/>
                </a:solidFill>
              </a:rPr>
              <a:t>Let’s assume that:</a:t>
            </a:r>
          </a:p>
          <a:p>
            <a:r>
              <a:rPr lang="en-US" sz="2400" i="1" dirty="0" smtClean="0">
                <a:solidFill>
                  <a:srgbClr val="0000FF"/>
                </a:solidFill>
              </a:rPr>
              <a:t>p</a:t>
            </a:r>
            <a:r>
              <a:rPr lang="en-US" sz="2400" i="1" baseline="-25000" dirty="0" smtClean="0">
                <a:solidFill>
                  <a:srgbClr val="0000FF"/>
                </a:solidFill>
              </a:rPr>
              <a:t>2</a:t>
            </a:r>
            <a:r>
              <a:rPr lang="en-US" sz="2400" i="1" dirty="0" smtClean="0">
                <a:solidFill>
                  <a:srgbClr val="0000FF"/>
                </a:solidFill>
              </a:rPr>
              <a:t>=</a:t>
            </a:r>
            <a:r>
              <a:rPr lang="en-US" sz="2400" i="1" dirty="0" smtClean="0"/>
              <a:t>0.65p</a:t>
            </a:r>
            <a:r>
              <a:rPr lang="en-US" sz="2400" i="1" baseline="-25000" dirty="0" smtClean="0"/>
              <a:t>o</a:t>
            </a:r>
            <a:r>
              <a:rPr lang="en-US" sz="2400" i="1" dirty="0" smtClean="0">
                <a:solidFill>
                  <a:srgbClr val="0000FF"/>
                </a:solidFill>
              </a:rPr>
              <a:t> </a:t>
            </a:r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255779" y="1931939"/>
            <a:ext cx="16490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ρ</a:t>
            </a:r>
            <a:r>
              <a:rPr lang="en-US" sz="2400" i="1" baseline="-25000" dirty="0" smtClean="0"/>
              <a:t>o</a:t>
            </a:r>
            <a:r>
              <a:rPr lang="en-US" sz="2400" i="1" dirty="0" smtClean="0">
                <a:solidFill>
                  <a:srgbClr val="0000FF"/>
                </a:solidFill>
              </a:rPr>
              <a:t>=0.65ρ</a:t>
            </a:r>
            <a:r>
              <a:rPr lang="en-US" sz="2400" i="1" baseline="-25000" dirty="0" smtClean="0">
                <a:solidFill>
                  <a:srgbClr val="0000FF"/>
                </a:solidFill>
              </a:rPr>
              <a:t>2</a:t>
            </a:r>
            <a:r>
              <a:rPr lang="en-US" sz="2400" i="1" dirty="0" smtClean="0">
                <a:solidFill>
                  <a:srgbClr val="0000FF"/>
                </a:solidFill>
              </a:rPr>
              <a:t> </a:t>
            </a:r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79" name="Rectangle 78"/>
          <p:cNvSpPr/>
          <p:nvPr/>
        </p:nvSpPr>
        <p:spPr bwMode="auto">
          <a:xfrm>
            <a:off x="0" y="0"/>
            <a:ext cx="1296737" cy="267368"/>
          </a:xfrm>
          <a:prstGeom prst="rect">
            <a:avLst/>
          </a:prstGeom>
          <a:solidFill>
            <a:srgbClr val="FF0000">
              <a:alpha val="8000"/>
            </a:srgbClr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8480" y="1666240"/>
            <a:ext cx="11899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Lucida Grande"/>
                <a:ea typeface="Lucida Grande"/>
                <a:cs typeface="Lucida Grande"/>
              </a:rPr>
              <a:t>Δx=D dp/p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7620000" cy="685800"/>
          </a:xfrm>
        </p:spPr>
        <p:txBody>
          <a:bodyPr/>
          <a:lstStyle/>
          <a:p>
            <a:pPr eaLnBrk="1" hangingPunct="1"/>
            <a:r>
              <a:rPr lang="en-US" dirty="0"/>
              <a:t>Non-scaling FFAG concept</a:t>
            </a:r>
          </a:p>
        </p:txBody>
      </p:sp>
      <p:sp>
        <p:nvSpPr>
          <p:cNvPr id="460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92238"/>
            <a:ext cx="9144000" cy="4372429"/>
          </a:xfrm>
        </p:spPr>
        <p:txBody>
          <a:bodyPr/>
          <a:lstStyle/>
          <a:p>
            <a:pPr eaLnBrk="1" hangingPunct="1"/>
            <a:r>
              <a:rPr lang="en-US" sz="2400" dirty="0"/>
              <a:t>Orbit offsets are proportional to the dispersion function:</a:t>
            </a:r>
          </a:p>
          <a:p>
            <a:pPr algn="ctr" eaLnBrk="1" hangingPunct="1">
              <a:buFontTx/>
              <a:buNone/>
            </a:pPr>
            <a:r>
              <a:rPr lang="en-US" i="1" dirty="0">
                <a:solidFill>
                  <a:srgbClr val="FF3300"/>
                </a:solidFill>
                <a:latin typeface="Symbol" pitchFamily="1" charset="2"/>
              </a:rPr>
              <a:t>D</a:t>
            </a:r>
            <a:r>
              <a:rPr lang="en-US" i="1" dirty="0">
                <a:solidFill>
                  <a:srgbClr val="FF3300"/>
                </a:solidFill>
              </a:rPr>
              <a:t>x</a:t>
            </a:r>
            <a:r>
              <a:rPr lang="en-US" dirty="0">
                <a:solidFill>
                  <a:srgbClr val="FF3300"/>
                </a:solidFill>
              </a:rPr>
              <a:t> = </a:t>
            </a:r>
            <a:r>
              <a:rPr lang="en-US" i="1" dirty="0">
                <a:solidFill>
                  <a:srgbClr val="FF3300"/>
                </a:solidFill>
              </a:rPr>
              <a:t>D</a:t>
            </a:r>
            <a:r>
              <a:rPr lang="en-US" i="1" baseline="-25000" dirty="0">
                <a:solidFill>
                  <a:srgbClr val="FF3300"/>
                </a:solidFill>
              </a:rPr>
              <a:t>x</a:t>
            </a:r>
            <a:r>
              <a:rPr lang="en-US" dirty="0">
                <a:solidFill>
                  <a:srgbClr val="FF3300"/>
                </a:solidFill>
              </a:rPr>
              <a:t> </a:t>
            </a:r>
            <a:r>
              <a:rPr lang="en-US" dirty="0">
                <a:solidFill>
                  <a:srgbClr val="FF3300"/>
                </a:solidFill>
                <a:latin typeface="Symbol" pitchFamily="1" charset="2"/>
              </a:rPr>
              <a:t>*</a:t>
            </a:r>
            <a:r>
              <a:rPr lang="en-US" dirty="0">
                <a:solidFill>
                  <a:srgbClr val="FF3300"/>
                </a:solidFill>
              </a:rPr>
              <a:t> </a:t>
            </a:r>
            <a:r>
              <a:rPr lang="en-US" i="1" dirty="0">
                <a:solidFill>
                  <a:srgbClr val="FF3300"/>
                </a:solidFill>
                <a:latin typeface="Symbol" pitchFamily="1" charset="2"/>
              </a:rPr>
              <a:t>d</a:t>
            </a:r>
            <a:r>
              <a:rPr lang="en-US" i="1" dirty="0">
                <a:solidFill>
                  <a:srgbClr val="FF3300"/>
                </a:solidFill>
              </a:rPr>
              <a:t>p/p</a:t>
            </a:r>
          </a:p>
          <a:p>
            <a:pPr eaLnBrk="1" hangingPunct="1"/>
            <a:r>
              <a:rPr lang="en-US" sz="2400" dirty="0"/>
              <a:t>To reduce the orbit offsets to </a:t>
            </a:r>
            <a:r>
              <a:rPr lang="en-US" sz="2400" dirty="0" smtClean="0">
                <a:solidFill>
                  <a:srgbClr val="FF3300"/>
                </a:solidFill>
                <a:ea typeface="Tahoma" pitchFamily="1" charset="0"/>
                <a:cs typeface="Tahoma" pitchFamily="1" charset="0"/>
              </a:rPr>
              <a:t>±</a:t>
            </a:r>
            <a:r>
              <a:rPr lang="en-US" dirty="0" smtClean="0">
                <a:solidFill>
                  <a:srgbClr val="FF3300"/>
                </a:solidFill>
              </a:rPr>
              <a:t>20</a:t>
            </a:r>
            <a:r>
              <a:rPr lang="en-US" sz="2400" dirty="0" smtClean="0">
                <a:solidFill>
                  <a:srgbClr val="FF3300"/>
                </a:solidFill>
              </a:rPr>
              <a:t> </a:t>
            </a:r>
            <a:r>
              <a:rPr lang="en-US" dirty="0" smtClean="0">
                <a:solidFill>
                  <a:srgbClr val="FF3300"/>
                </a:solidFill>
              </a:rPr>
              <a:t>m</a:t>
            </a:r>
            <a:r>
              <a:rPr lang="en-US" sz="2400" dirty="0" smtClean="0">
                <a:solidFill>
                  <a:srgbClr val="FF3300"/>
                </a:solidFill>
              </a:rPr>
              <a:t>m</a:t>
            </a:r>
            <a:r>
              <a:rPr lang="en-US" sz="2400" dirty="0" smtClean="0"/>
              <a:t> </a:t>
            </a:r>
            <a:r>
              <a:rPr lang="en-US" sz="2400" dirty="0"/>
              <a:t>range, for momentum range of</a:t>
            </a:r>
            <a:r>
              <a:rPr lang="en-US" sz="2400" dirty="0" smtClean="0"/>
              <a:t> </a:t>
            </a:r>
            <a:r>
              <a:rPr lang="en-US" dirty="0" smtClean="0">
                <a:solidFill>
                  <a:srgbClr val="FF3300"/>
                </a:solidFill>
                <a:latin typeface="Symbol" pitchFamily="1" charset="2"/>
              </a:rPr>
              <a:t>d</a:t>
            </a:r>
            <a:r>
              <a:rPr lang="en-US" dirty="0" smtClean="0">
                <a:solidFill>
                  <a:srgbClr val="FF3300"/>
                </a:solidFill>
              </a:rPr>
              <a:t>p/p ~ </a:t>
            </a:r>
            <a:r>
              <a:rPr lang="en-US" dirty="0" smtClean="0">
                <a:solidFill>
                  <a:srgbClr val="FF3300"/>
                </a:solidFill>
                <a:ea typeface="Tahoma" pitchFamily="1" charset="0"/>
                <a:cs typeface="Tahoma" pitchFamily="1" charset="0"/>
              </a:rPr>
              <a:t>±</a:t>
            </a:r>
            <a:r>
              <a:rPr lang="en-US" dirty="0" smtClean="0">
                <a:solidFill>
                  <a:srgbClr val="FF3300"/>
                </a:solidFill>
              </a:rPr>
              <a:t> 50 %</a:t>
            </a:r>
            <a:r>
              <a:rPr lang="en-US" dirty="0" smtClean="0"/>
              <a:t> </a:t>
            </a:r>
            <a:r>
              <a:rPr lang="en-US" sz="2400" dirty="0" smtClean="0"/>
              <a:t>the </a:t>
            </a:r>
            <a:r>
              <a:rPr lang="en-US" sz="2400" dirty="0"/>
              <a:t>dispersion function D</a:t>
            </a:r>
            <a:r>
              <a:rPr lang="en-US" sz="2400" baseline="-25000" dirty="0"/>
              <a:t>x</a:t>
            </a:r>
            <a:r>
              <a:rPr lang="en-US" sz="2400" dirty="0"/>
              <a:t> has to be of the order of:</a:t>
            </a:r>
          </a:p>
          <a:p>
            <a:pPr algn="ctr" eaLnBrk="1" hangingPunct="1">
              <a:buFontTx/>
              <a:buNone/>
            </a:pPr>
            <a:r>
              <a:rPr lang="en-US" i="1" dirty="0">
                <a:solidFill>
                  <a:srgbClr val="FF3300"/>
                </a:solidFill>
              </a:rPr>
              <a:t>D</a:t>
            </a:r>
            <a:r>
              <a:rPr lang="en-US" i="1" baseline="-25000" dirty="0">
                <a:solidFill>
                  <a:srgbClr val="FF3300"/>
                </a:solidFill>
              </a:rPr>
              <a:t>x</a:t>
            </a:r>
            <a:r>
              <a:rPr lang="en-US" i="1" dirty="0">
                <a:solidFill>
                  <a:srgbClr val="FF3300"/>
                </a:solidFill>
              </a:rPr>
              <a:t> ~</a:t>
            </a:r>
            <a:r>
              <a:rPr lang="en-US" i="1" dirty="0" smtClean="0">
                <a:solidFill>
                  <a:srgbClr val="FF3300"/>
                </a:solidFill>
              </a:rPr>
              <a:t> 2 </a:t>
            </a:r>
            <a:r>
              <a:rPr lang="en-US" i="1" dirty="0">
                <a:solidFill>
                  <a:srgbClr val="FF3300"/>
                </a:solidFill>
              </a:rPr>
              <a:t>cm / 0.5</a:t>
            </a:r>
            <a:r>
              <a:rPr lang="en-US" i="1" dirty="0" smtClean="0">
                <a:solidFill>
                  <a:srgbClr val="FF3300"/>
                </a:solidFill>
              </a:rPr>
              <a:t> ≤ 4 </a:t>
            </a:r>
            <a:r>
              <a:rPr lang="en-US" i="1" dirty="0">
                <a:solidFill>
                  <a:srgbClr val="FF3300"/>
                </a:solidFill>
              </a:rPr>
              <a:t>cm</a:t>
            </a:r>
            <a:r>
              <a:rPr lang="en-US" sz="2400" dirty="0"/>
              <a:t> </a:t>
            </a:r>
          </a:p>
          <a:p>
            <a:pPr eaLnBrk="1" hangingPunct="1"/>
            <a:r>
              <a:rPr lang="en-US" sz="2400" dirty="0"/>
              <a:t>The size and dependence of the dispersion function is best presented in the normalized space and by the </a:t>
            </a:r>
            <a:r>
              <a:rPr lang="en-US" sz="2400" i="1" dirty="0"/>
              <a:t>H</a:t>
            </a:r>
            <a:r>
              <a:rPr lang="en-US" sz="2400" dirty="0"/>
              <a:t>  </a:t>
            </a:r>
            <a:r>
              <a:rPr lang="en-US" sz="2400" dirty="0" smtClean="0"/>
              <a:t>function:</a:t>
            </a:r>
            <a:r>
              <a:rPr lang="en-US" sz="2000" i="1" dirty="0" smtClean="0">
                <a:ea typeface="ＭＳ Ｐゴシック" pitchFamily="1" charset="-128"/>
              </a:rPr>
              <a:t> 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93440" y="3058160"/>
            <a:ext cx="53339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3300"/>
                </a:solidFill>
                <a:latin typeface="Symbol" pitchFamily="1" charset="2"/>
              </a:rPr>
              <a:t>d</a:t>
            </a:r>
            <a:r>
              <a:rPr lang="en-US" sz="2400" dirty="0" smtClean="0">
                <a:solidFill>
                  <a:srgbClr val="FF3300"/>
                </a:solidFill>
              </a:rPr>
              <a:t>p/p ~ </a:t>
            </a:r>
            <a:r>
              <a:rPr lang="en-US" sz="2400" dirty="0" smtClean="0">
                <a:solidFill>
                  <a:srgbClr val="FF3300"/>
                </a:solidFill>
                <a:ea typeface="Tahoma" pitchFamily="1" charset="0"/>
                <a:cs typeface="Tahoma" pitchFamily="1" charset="0"/>
              </a:rPr>
              <a:t>±</a:t>
            </a:r>
            <a:r>
              <a:rPr lang="en-US" sz="2400" dirty="0" smtClean="0">
                <a:solidFill>
                  <a:srgbClr val="FF3300"/>
                </a:solidFill>
              </a:rPr>
              <a:t> 50 %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  <a:sym typeface="Wingdings"/>
              </a:rPr>
              <a:t></a:t>
            </a:r>
            <a:r>
              <a:rPr lang="en-US" sz="2400" dirty="0" err="1" smtClean="0">
                <a:solidFill>
                  <a:srgbClr val="FF0000"/>
                </a:solidFill>
                <a:sym typeface="Wingdings"/>
              </a:rPr>
              <a:t>E</a:t>
            </a:r>
            <a:r>
              <a:rPr lang="en-US" sz="2400" baseline="-25000" dirty="0" err="1" smtClean="0">
                <a:solidFill>
                  <a:srgbClr val="FF0000"/>
                </a:solidFill>
                <a:sym typeface="Wingdings"/>
              </a:rPr>
              <a:t>k</a:t>
            </a:r>
            <a:r>
              <a:rPr lang="en-US" sz="2400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sym typeface="Wingdings"/>
              </a:rPr>
              <a:t>[</a:t>
            </a:r>
            <a:r>
              <a:rPr lang="en-US" sz="2400" dirty="0" smtClean="0">
                <a:solidFill>
                  <a:srgbClr val="FF0000"/>
                </a:solidFill>
                <a:sym typeface="Wingdings"/>
              </a:rPr>
              <a:t>30.1</a:t>
            </a:r>
            <a:r>
              <a:rPr lang="en-US" sz="2400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sym typeface="Wingdings"/>
              </a:rPr>
              <a:t>, </a:t>
            </a:r>
            <a:r>
              <a:rPr lang="en-US" sz="2400" dirty="0" smtClean="0">
                <a:solidFill>
                  <a:srgbClr val="FF0000"/>
                </a:solidFill>
                <a:sym typeface="Wingdings"/>
              </a:rPr>
              <a:t>250</a:t>
            </a:r>
            <a:r>
              <a:rPr lang="en-US" sz="2400" dirty="0" smtClean="0">
                <a:solidFill>
                  <a:srgbClr val="FF0000"/>
                </a:solidFill>
                <a:sym typeface="Wingdings"/>
              </a:rPr>
              <a:t> MeV]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>
            <a:stCxn id="12" idx="1"/>
          </p:cNvCxnSpPr>
          <p:nvPr/>
        </p:nvCxnSpPr>
        <p:spPr bwMode="auto">
          <a:xfrm flipH="1" flipV="1">
            <a:off x="2804160" y="3048003"/>
            <a:ext cx="589280" cy="240990"/>
          </a:xfrm>
          <a:prstGeom prst="straightConnector1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Footer Placeholder 16"/>
          <p:cNvSpPr>
            <a:spLocks noGrp="1"/>
          </p:cNvSpPr>
          <p:nvPr>
            <p:ph type="ftr" sz="quarter" idx="4294967295"/>
          </p:nvPr>
        </p:nvSpPr>
        <p:spPr>
          <a:xfrm>
            <a:off x="2362200" y="6553200"/>
            <a:ext cx="525780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323474" y="0"/>
            <a:ext cx="775368" cy="267368"/>
          </a:xfrm>
          <a:prstGeom prst="rect">
            <a:avLst/>
          </a:prstGeom>
          <a:solidFill>
            <a:srgbClr val="CCFFCC">
              <a:alpha val="40000"/>
            </a:srgbClr>
          </a:solidFill>
          <a:ln w="254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Minimizing </a:t>
            </a:r>
            <a:r>
              <a:rPr lang="en-US" i="1" dirty="0" smtClean="0"/>
              <a:t>H</a:t>
            </a:r>
            <a:r>
              <a:rPr lang="en-US" dirty="0" smtClean="0"/>
              <a:t> function</a:t>
            </a: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4699001" y="2447639"/>
            <a:ext cx="4237181" cy="3625272"/>
            <a:chOff x="1852487" y="1270000"/>
            <a:chExt cx="5738090" cy="4687454"/>
          </a:xfrm>
        </p:grpSpPr>
        <p:cxnSp>
          <p:nvCxnSpPr>
            <p:cNvPr id="7" name="Straight Arrow Connector 6"/>
            <p:cNvCxnSpPr/>
            <p:nvPr/>
          </p:nvCxnSpPr>
          <p:spPr bwMode="auto">
            <a:xfrm flipV="1">
              <a:off x="1852487" y="4077035"/>
              <a:ext cx="5738090" cy="11546"/>
            </a:xfrm>
            <a:prstGeom prst="straightConnector1">
              <a:avLst/>
            </a:prstGeom>
            <a:solidFill>
              <a:schemeClr val="accent1"/>
            </a:solidFill>
            <a:ln w="12699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9" name="Straight Arrow Connector 8"/>
            <p:cNvCxnSpPr/>
            <p:nvPr/>
          </p:nvCxnSpPr>
          <p:spPr bwMode="auto">
            <a:xfrm rot="5400000" flipH="1" flipV="1">
              <a:off x="2277807" y="3506839"/>
              <a:ext cx="4481871" cy="8194"/>
            </a:xfrm>
            <a:prstGeom prst="straightConnector1">
              <a:avLst/>
            </a:prstGeom>
            <a:solidFill>
              <a:schemeClr val="accent1"/>
            </a:solidFill>
            <a:ln w="12699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2" name="Straight Arrow Connector 11"/>
            <p:cNvCxnSpPr/>
            <p:nvPr/>
          </p:nvCxnSpPr>
          <p:spPr bwMode="auto">
            <a:xfrm>
              <a:off x="4514273" y="4075545"/>
              <a:ext cx="2032000" cy="23091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3" name="Straight Arrow Connector 12"/>
            <p:cNvCxnSpPr/>
            <p:nvPr/>
          </p:nvCxnSpPr>
          <p:spPr bwMode="auto">
            <a:xfrm>
              <a:off x="2449946" y="4077854"/>
              <a:ext cx="2078182" cy="1588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4" name="Arc 13"/>
            <p:cNvSpPr/>
            <p:nvPr/>
          </p:nvSpPr>
          <p:spPr bwMode="auto">
            <a:xfrm>
              <a:off x="2505363" y="2170545"/>
              <a:ext cx="4040909" cy="3786909"/>
            </a:xfrm>
            <a:prstGeom prst="arc">
              <a:avLst>
                <a:gd name="adj1" fmla="val 10799999"/>
                <a:gd name="adj2" fmla="val 0"/>
              </a:avLst>
            </a:prstGeom>
            <a:noFill/>
            <a:ln w="12699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488" tIns="44450" rIns="90488" bIns="4445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endParaRPr>
            </a:p>
          </p:txBody>
        </p:sp>
      </p:grpSp>
      <p:pic>
        <p:nvPicPr>
          <p:cNvPr id="18" name="Picture 4" descr="BetFuncMinEm.gif                                               00000CC2Macintosh HD                   ABA78158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546" y="2373745"/>
            <a:ext cx="4445102" cy="3826164"/>
          </a:xfrm>
          <a:prstGeom prst="rect">
            <a:avLst/>
          </a:prstGeom>
          <a:noFill/>
        </p:spPr>
      </p:pic>
      <p:pic>
        <p:nvPicPr>
          <p:cNvPr id="21" name="Picture 20" descr="H_functionDefinition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69831"/>
            <a:ext cx="9144000" cy="1331428"/>
          </a:xfrm>
          <a:prstGeom prst="rect">
            <a:avLst/>
          </a:prstGeom>
        </p:spPr>
      </p:pic>
      <p:pic>
        <p:nvPicPr>
          <p:cNvPr id="22" name="Picture 21" descr="Screen shot 2012-03-03 at 9.21.16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7908" y="2245592"/>
            <a:ext cx="1061926" cy="687578"/>
          </a:xfrm>
          <a:prstGeom prst="rect">
            <a:avLst/>
          </a:prstGeom>
        </p:spPr>
      </p:pic>
      <p:pic>
        <p:nvPicPr>
          <p:cNvPr id="23" name="Picture 22" descr="Screen shot 2012-03-03 at 9.22.39 A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21237" y="4843318"/>
            <a:ext cx="1861127" cy="686481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 bwMode="auto">
          <a:xfrm>
            <a:off x="1323474" y="0"/>
            <a:ext cx="775368" cy="267368"/>
          </a:xfrm>
          <a:prstGeom prst="rect">
            <a:avLst/>
          </a:prstGeom>
          <a:solidFill>
            <a:srgbClr val="CCFFCC">
              <a:alpha val="40000"/>
            </a:srgbClr>
          </a:solidFill>
          <a:ln w="254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694947" y="4318000"/>
            <a:ext cx="4730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D/2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7157452" y="4323348"/>
            <a:ext cx="4730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D/2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Pring-8_seminar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333333"/>
      </a:lt2>
      <a:accent1>
        <a:srgbClr val="DDDDDD"/>
      </a:accent1>
      <a:accent2>
        <a:srgbClr val="808080"/>
      </a:accent2>
      <a:accent3>
        <a:srgbClr val="FFFFFF"/>
      </a:accent3>
      <a:accent4>
        <a:srgbClr val="000000"/>
      </a:accent4>
      <a:accent5>
        <a:srgbClr val="EBEBEB"/>
      </a:accent5>
      <a:accent6>
        <a:srgbClr val="737373"/>
      </a:accent6>
      <a:hlink>
        <a:srgbClr val="4D4D4D"/>
      </a:hlink>
      <a:folHlink>
        <a:srgbClr val="EAEAEA"/>
      </a:folHlink>
    </a:clrScheme>
    <a:fontScheme name="SPring-8_seminar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699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699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SPring-8_semina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ring-8_seminar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8">
        <a:dk1>
          <a:srgbClr val="000000"/>
        </a:dk1>
        <a:lt1>
          <a:srgbClr val="CCFF99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E2FFCA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9">
        <a:dk1>
          <a:srgbClr val="000000"/>
        </a:dk1>
        <a:lt1>
          <a:srgbClr val="CC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E2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10">
        <a:dk1>
          <a:srgbClr val="666633"/>
        </a:dk1>
        <a:lt1>
          <a:srgbClr val="FFFFFF"/>
        </a:lt1>
        <a:dk2>
          <a:srgbClr val="009999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AACACA"/>
        </a:accent3>
        <a:accent4>
          <a:srgbClr val="DADADA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SPring-8_seminar</Template>
  <TotalTime>154303</TotalTime>
  <Pages>1</Pages>
  <Words>1542</Words>
  <Application>Microsoft Macintosh PowerPoint</Application>
  <PresentationFormat>Letter Paper (8.5x11 in)</PresentationFormat>
  <Paragraphs>319</Paragraphs>
  <Slides>51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51</vt:i4>
      </vt:variant>
    </vt:vector>
  </HeadingPairs>
  <TitlesOfParts>
    <vt:vector size="54" baseType="lpstr">
      <vt:lpstr>SPring-8_seminar</vt:lpstr>
      <vt:lpstr>Equation</vt:lpstr>
      <vt:lpstr>Microsoft Equation</vt:lpstr>
      <vt:lpstr>PowerPoint Presentation</vt:lpstr>
      <vt:lpstr>Non-scaling linear FFAG racetrack accelerator</vt:lpstr>
      <vt:lpstr>Range of momentum = range kinetic energy</vt:lpstr>
      <vt:lpstr>Betatron and dispersion functions</vt:lpstr>
      <vt:lpstr>Particle motion in an accelerator</vt:lpstr>
      <vt:lpstr>PowerPoint Presentation</vt:lpstr>
      <vt:lpstr>Dispersion function - momentum</vt:lpstr>
      <vt:lpstr>Non-scaling FFAG concept</vt:lpstr>
      <vt:lpstr>Minimizing H function</vt:lpstr>
      <vt:lpstr>Optimizing H function – Normalized dispersion</vt:lpstr>
      <vt:lpstr>Permanent magnets – Halbach structure</vt:lpstr>
      <vt:lpstr>Permanent magnet materials</vt:lpstr>
      <vt:lpstr>Permanent magnet material</vt:lpstr>
      <vt:lpstr>Halbach permanent magnets</vt:lpstr>
      <vt:lpstr>Halbach magnet–from his original publication</vt:lpstr>
      <vt:lpstr>PowerPoint Presentation</vt:lpstr>
      <vt:lpstr>Initial conditions:</vt:lpstr>
      <vt:lpstr>Arc design NS-FFAG: Tunes vs. momentum </vt:lpstr>
      <vt:lpstr>Maximum orbit offsets vs. momentum</vt:lpstr>
      <vt:lpstr>βX and βy vs. momentum</vt:lpstr>
      <vt:lpstr>Previous solution for the FFAG straight section </vt:lpstr>
      <vt:lpstr>PowerPoint Presentation</vt:lpstr>
      <vt:lpstr>PowerPoint Presentation</vt:lpstr>
      <vt:lpstr>Initial Conditions for the straights</vt:lpstr>
      <vt:lpstr>Normalized dispersion space for  three energies in the NS-FFAG racetrack</vt:lpstr>
      <vt:lpstr>Normalized dispersion space</vt:lpstr>
      <vt:lpstr>Normalized phase space – matching cell at minimum, central and maximum momentum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NS-FFAG racetrack straight section</vt:lpstr>
      <vt:lpstr>Racetrack NS-FFAG</vt:lpstr>
      <vt:lpstr>Orbits in 31-250 MeV racetrack NS-FFAG magnified 50x</vt:lpstr>
      <vt:lpstr>PowerPoint Presentation</vt:lpstr>
      <vt:lpstr>PowerPoint Presentation</vt:lpstr>
      <vt:lpstr>PowerPoint Presentation</vt:lpstr>
      <vt:lpstr>PowerPoint Presentation</vt:lpstr>
      <vt:lpstr>Race track NS-FFAG</vt:lpstr>
      <vt:lpstr>PowerPoint Presentation</vt:lpstr>
      <vt:lpstr>PowerPoint Presentation</vt:lpstr>
      <vt:lpstr>Summary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TJNAF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>Berkeley Lab Generic Presentation</dc:subject>
  <dc:creator>Alex Bogacz</dc:creator>
  <cp:keywords>Presentation Generic</cp:keywords>
  <dc:description/>
  <cp:lastModifiedBy>Dejan Trbojevic</cp:lastModifiedBy>
  <cp:revision>912</cp:revision>
  <cp:lastPrinted>2009-08-25T21:44:21Z</cp:lastPrinted>
  <dcterms:created xsi:type="dcterms:W3CDTF">2011-09-15T07:50:23Z</dcterms:created>
  <dcterms:modified xsi:type="dcterms:W3CDTF">2012-11-15T01:14:42Z</dcterms:modified>
  <cp:category/>
</cp:coreProperties>
</file>