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embeddings/oleObject7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41"/>
  </p:notesMasterIdLst>
  <p:handoutMasterIdLst>
    <p:handoutMasterId r:id="rId42"/>
  </p:handoutMasterIdLst>
  <p:sldIdLst>
    <p:sldId id="597" r:id="rId2"/>
    <p:sldId id="900" r:id="rId3"/>
    <p:sldId id="921" r:id="rId4"/>
    <p:sldId id="894" r:id="rId5"/>
    <p:sldId id="923" r:id="rId6"/>
    <p:sldId id="924" r:id="rId7"/>
    <p:sldId id="922" r:id="rId8"/>
    <p:sldId id="618" r:id="rId9"/>
    <p:sldId id="802" r:id="rId10"/>
    <p:sldId id="916" r:id="rId11"/>
    <p:sldId id="909" r:id="rId12"/>
    <p:sldId id="869" r:id="rId13"/>
    <p:sldId id="903" r:id="rId14"/>
    <p:sldId id="896" r:id="rId15"/>
    <p:sldId id="899" r:id="rId16"/>
    <p:sldId id="897" r:id="rId17"/>
    <p:sldId id="892" r:id="rId18"/>
    <p:sldId id="863" r:id="rId19"/>
    <p:sldId id="929" r:id="rId20"/>
    <p:sldId id="926" r:id="rId21"/>
    <p:sldId id="919" r:id="rId22"/>
    <p:sldId id="831" r:id="rId23"/>
    <p:sldId id="830" r:id="rId24"/>
    <p:sldId id="859" r:id="rId25"/>
    <p:sldId id="842" r:id="rId26"/>
    <p:sldId id="844" r:id="rId27"/>
    <p:sldId id="835" r:id="rId28"/>
    <p:sldId id="911" r:id="rId29"/>
    <p:sldId id="912" r:id="rId30"/>
    <p:sldId id="906" r:id="rId31"/>
    <p:sldId id="915" r:id="rId32"/>
    <p:sldId id="925" r:id="rId33"/>
    <p:sldId id="910" r:id="rId34"/>
    <p:sldId id="914" r:id="rId35"/>
    <p:sldId id="801" r:id="rId36"/>
    <p:sldId id="888" r:id="rId37"/>
    <p:sldId id="889" r:id="rId38"/>
    <p:sldId id="930" r:id="rId39"/>
    <p:sldId id="817" r:id="rId40"/>
  </p:sldIdLst>
  <p:sldSz cx="9144000" cy="6858000" type="letter"/>
  <p:notesSz cx="69342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AEDD"/>
    <a:srgbClr val="0FF0FF"/>
    <a:srgbClr val="FFF6E2"/>
    <a:srgbClr val="FCFFD2"/>
    <a:srgbClr val="FBFF9F"/>
    <a:srgbClr val="1ECC2E"/>
    <a:srgbClr val="FFFF99"/>
    <a:srgbClr val="800080"/>
    <a:srgbClr val="006600"/>
    <a:srgbClr val="FFC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8" autoAdjust="0"/>
    <p:restoredTop sz="97932" autoAdjust="0"/>
  </p:normalViewPr>
  <p:slideViewPr>
    <p:cSldViewPr snapToGrid="0">
      <p:cViewPr>
        <p:scale>
          <a:sx n="112" d="100"/>
          <a:sy n="112" d="100"/>
        </p:scale>
        <p:origin x="-1208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080" y="-104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Relationship Id="rId2" Type="http://schemas.openxmlformats.org/officeDocument/2006/relationships/slide" Target="slides/slide36.xml"/><Relationship Id="rId3" Type="http://schemas.openxmlformats.org/officeDocument/2006/relationships/slide" Target="slides/slide3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image" Target="../media/image2.png"/><Relationship Id="rId2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image" Target="../media/image2.png"/><Relationship Id="rId2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435576-3D28-D948-8E56-C3D176AAB340}" type="doc">
      <dgm:prSet loTypeId="urn:microsoft.com/office/officeart/2005/8/layout/vList3#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931455-E77E-B247-8F15-326B2AA844F8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  <a:latin typeface="Comic Sans MS"/>
              <a:cs typeface="Comic Sans MS"/>
            </a:rPr>
            <a:t>INTRODUCTION</a:t>
          </a:r>
          <a:endParaRPr lang="en-US" sz="2400" dirty="0">
            <a:solidFill>
              <a:srgbClr val="000090"/>
            </a:solidFill>
            <a:latin typeface="Comic Sans MS"/>
            <a:cs typeface="Comic Sans MS"/>
          </a:endParaRPr>
        </a:p>
      </dgm:t>
    </dgm:pt>
    <dgm:pt modelId="{7713CF00-A5D7-8148-BE67-0BB0E54CB8D3}" type="parTrans" cxnId="{C662BCE0-1E6D-A242-BBD1-2681CD387681}">
      <dgm:prSet/>
      <dgm:spPr/>
      <dgm:t>
        <a:bodyPr/>
        <a:lstStyle/>
        <a:p>
          <a:endParaRPr lang="en-US"/>
        </a:p>
      </dgm:t>
    </dgm:pt>
    <dgm:pt modelId="{D3474195-B203-CA42-B050-7D3E6ACC92A4}" type="sibTrans" cxnId="{C662BCE0-1E6D-A242-BBD1-2681CD387681}">
      <dgm:prSet/>
      <dgm:spPr/>
      <dgm:t>
        <a:bodyPr/>
        <a:lstStyle/>
        <a:p>
          <a:endParaRPr lang="en-US"/>
        </a:p>
      </dgm:t>
    </dgm:pt>
    <dgm:pt modelId="{9719EA19-B06C-E046-8D63-954039D1FD42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</a:rPr>
            <a:t>NS-FFAG</a:t>
          </a:r>
          <a:endParaRPr lang="en-US" sz="2400" dirty="0">
            <a:solidFill>
              <a:srgbClr val="000090"/>
            </a:solidFill>
          </a:endParaRPr>
        </a:p>
      </dgm:t>
    </dgm:pt>
    <dgm:pt modelId="{B60A0FF6-6AE9-AC47-999A-AED072E6A1AC}" type="parTrans" cxnId="{788CA937-F7BA-5948-BB63-406F42A3CAD1}">
      <dgm:prSet/>
      <dgm:spPr/>
      <dgm:t>
        <a:bodyPr/>
        <a:lstStyle/>
        <a:p>
          <a:endParaRPr lang="en-US"/>
        </a:p>
      </dgm:t>
    </dgm:pt>
    <dgm:pt modelId="{561294BA-EB73-2741-82EC-2DCC349BD0FF}" type="sibTrans" cxnId="{788CA937-F7BA-5948-BB63-406F42A3CAD1}">
      <dgm:prSet/>
      <dgm:spPr/>
      <dgm:t>
        <a:bodyPr/>
        <a:lstStyle/>
        <a:p>
          <a:endParaRPr lang="en-US"/>
        </a:p>
      </dgm:t>
    </dgm:pt>
    <dgm:pt modelId="{D631FB98-B0FF-FD43-8386-ABDE5BCF11B4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</a:rPr>
            <a:t>CARBON GANTRY</a:t>
          </a:r>
          <a:endParaRPr lang="en-US" sz="2400" dirty="0">
            <a:solidFill>
              <a:srgbClr val="000090"/>
            </a:solidFill>
          </a:endParaRPr>
        </a:p>
      </dgm:t>
    </dgm:pt>
    <dgm:pt modelId="{D499F9E5-06B5-F04B-8410-EE5479614CEA}" type="parTrans" cxnId="{BA1302E0-06C8-0B47-AB10-33FD22ADDA0E}">
      <dgm:prSet/>
      <dgm:spPr/>
      <dgm:t>
        <a:bodyPr/>
        <a:lstStyle/>
        <a:p>
          <a:endParaRPr lang="en-US"/>
        </a:p>
      </dgm:t>
    </dgm:pt>
    <dgm:pt modelId="{2A84AD87-0A54-914D-83D4-214032B62C61}" type="sibTrans" cxnId="{BA1302E0-06C8-0B47-AB10-33FD22ADDA0E}">
      <dgm:prSet/>
      <dgm:spPr/>
      <dgm:t>
        <a:bodyPr/>
        <a:lstStyle/>
        <a:p>
          <a:endParaRPr lang="en-US"/>
        </a:p>
      </dgm:t>
    </dgm:pt>
    <dgm:pt modelId="{EDE46D53-1E37-4848-9D3E-E5FE7506164F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</a:rPr>
            <a:t>MAGNETS</a:t>
          </a:r>
          <a:endParaRPr lang="en-US" sz="2400" dirty="0">
            <a:solidFill>
              <a:srgbClr val="000090"/>
            </a:solidFill>
          </a:endParaRPr>
        </a:p>
      </dgm:t>
    </dgm:pt>
    <dgm:pt modelId="{1E90E8B8-9B7C-E643-9588-EE95E4EFA092}" type="parTrans" cxnId="{7BCDD7FC-48CC-2F47-B16B-ABF0593E9427}">
      <dgm:prSet/>
      <dgm:spPr/>
      <dgm:t>
        <a:bodyPr/>
        <a:lstStyle/>
        <a:p>
          <a:endParaRPr lang="en-US"/>
        </a:p>
      </dgm:t>
    </dgm:pt>
    <dgm:pt modelId="{42ABEB06-4907-F445-AD96-E6F2E45FEBF7}" type="sibTrans" cxnId="{7BCDD7FC-48CC-2F47-B16B-ABF0593E9427}">
      <dgm:prSet/>
      <dgm:spPr/>
      <dgm:t>
        <a:bodyPr/>
        <a:lstStyle/>
        <a:p>
          <a:endParaRPr lang="en-US"/>
        </a:p>
      </dgm:t>
    </dgm:pt>
    <dgm:pt modelId="{2B03F557-DFCF-E14A-85B4-0224392346FB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</a:rPr>
            <a:t>PROTON GANTRY</a:t>
          </a:r>
          <a:endParaRPr lang="en-US" sz="2400" dirty="0">
            <a:solidFill>
              <a:srgbClr val="000090"/>
            </a:solidFill>
          </a:endParaRPr>
        </a:p>
      </dgm:t>
    </dgm:pt>
    <dgm:pt modelId="{F60FFB9F-B53E-A047-9FA6-918E7CC41D31}" type="parTrans" cxnId="{8A6D9184-EF61-4249-8C90-4746F25588A0}">
      <dgm:prSet/>
      <dgm:spPr/>
      <dgm:t>
        <a:bodyPr/>
        <a:lstStyle/>
        <a:p>
          <a:endParaRPr lang="en-US"/>
        </a:p>
      </dgm:t>
    </dgm:pt>
    <dgm:pt modelId="{B1E83EF9-3BDD-F547-85BB-10A78E9E1468}" type="sibTrans" cxnId="{8A6D9184-EF61-4249-8C90-4746F25588A0}">
      <dgm:prSet/>
      <dgm:spPr/>
      <dgm:t>
        <a:bodyPr/>
        <a:lstStyle/>
        <a:p>
          <a:endParaRPr lang="en-US"/>
        </a:p>
      </dgm:t>
    </dgm:pt>
    <dgm:pt modelId="{2D706B3A-B5F7-D548-8DC7-8F89A22ECFF3}">
      <dgm:prSet phldrT="[Text]" custT="1"/>
      <dgm:spPr>
        <a:solidFill>
          <a:srgbClr val="CCFFCC">
            <a:alpha val="28000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000090"/>
              </a:solidFill>
            </a:rPr>
            <a:t>PERMANENT MAGNETS</a:t>
          </a:r>
          <a:endParaRPr lang="en-US" sz="2400" dirty="0">
            <a:solidFill>
              <a:srgbClr val="000090"/>
            </a:solidFill>
          </a:endParaRPr>
        </a:p>
      </dgm:t>
    </dgm:pt>
    <dgm:pt modelId="{ED9B4AB2-E3C1-1240-B12B-31CB5FB50B4F}" type="parTrans" cxnId="{48824127-C3B4-294D-9629-5714812CCFC3}">
      <dgm:prSet/>
      <dgm:spPr/>
      <dgm:t>
        <a:bodyPr/>
        <a:lstStyle/>
        <a:p>
          <a:endParaRPr lang="en-US"/>
        </a:p>
      </dgm:t>
    </dgm:pt>
    <dgm:pt modelId="{C9B5BBE5-0C62-6E43-9880-D895F6176265}" type="sibTrans" cxnId="{48824127-C3B4-294D-9629-5714812CCFC3}">
      <dgm:prSet/>
      <dgm:spPr/>
      <dgm:t>
        <a:bodyPr/>
        <a:lstStyle/>
        <a:p>
          <a:endParaRPr lang="en-US"/>
        </a:p>
      </dgm:t>
    </dgm:pt>
    <dgm:pt modelId="{95307EDC-DB74-1041-B0DB-1DC54386F504}" type="pres">
      <dgm:prSet presAssocID="{FA435576-3D28-D948-8E56-C3D176AAB34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6C88D0-541E-294F-B575-65D37F274F0B}" type="pres">
      <dgm:prSet presAssocID="{93931455-E77E-B247-8F15-326B2AA844F8}" presName="composite" presStyleCnt="0"/>
      <dgm:spPr/>
    </dgm:pt>
    <dgm:pt modelId="{FA96E7B6-6A8F-BD46-969D-F709C65CDC3F}" type="pres">
      <dgm:prSet presAssocID="{93931455-E77E-B247-8F15-326B2AA844F8}" presName="imgShp" presStyleLbl="fgImgPlace1" presStyleIdx="0" presStyleCnt="6" custScaleX="118360" custScaleY="89915" custLinFactNeighborX="-58621" custLinFactNeighborY="312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B0296E5-0D57-C647-B748-F295F0FC4B24}" type="pres">
      <dgm:prSet presAssocID="{93931455-E77E-B247-8F15-326B2AA844F8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B93136-C03E-7B43-92BE-DE603CF04F5F}" type="pres">
      <dgm:prSet presAssocID="{D3474195-B203-CA42-B050-7D3E6ACC92A4}" presName="spacing" presStyleCnt="0"/>
      <dgm:spPr/>
    </dgm:pt>
    <dgm:pt modelId="{5DDB2CA6-B870-8240-BE52-1B06D63ACF7A}" type="pres">
      <dgm:prSet presAssocID="{9719EA19-B06C-E046-8D63-954039D1FD42}" presName="composite" presStyleCnt="0"/>
      <dgm:spPr/>
    </dgm:pt>
    <dgm:pt modelId="{CCD5D232-FBEA-B44A-B49E-3C17064EA1AF}" type="pres">
      <dgm:prSet presAssocID="{9719EA19-B06C-E046-8D63-954039D1FD42}" presName="imgShp" presStyleLbl="fgImgPlace1" presStyleIdx="1" presStyleCnt="6" custScaleX="112999" custScaleY="107979" custLinFactNeighborX="-61197" custLinFactNeighborY="425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4895890-003A-B043-96FA-0B4FB2A60374}" type="pres">
      <dgm:prSet presAssocID="{9719EA19-B06C-E046-8D63-954039D1FD42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E32FD-46D9-1F42-A336-A0DB62FB28B6}" type="pres">
      <dgm:prSet presAssocID="{561294BA-EB73-2741-82EC-2DCC349BD0FF}" presName="spacing" presStyleCnt="0"/>
      <dgm:spPr/>
    </dgm:pt>
    <dgm:pt modelId="{54585543-267C-F244-9A0F-E5150F830B69}" type="pres">
      <dgm:prSet presAssocID="{D631FB98-B0FF-FD43-8386-ABDE5BCF11B4}" presName="composite" presStyleCnt="0"/>
      <dgm:spPr/>
    </dgm:pt>
    <dgm:pt modelId="{18DC51AD-6201-254E-8347-3F03B9D5EDBC}" type="pres">
      <dgm:prSet presAssocID="{D631FB98-B0FF-FD43-8386-ABDE5BCF11B4}" presName="imgShp" presStyleLbl="fgImgPlace1" presStyleIdx="2" presStyleCnt="6" custScaleX="119752" custScaleY="108584" custLinFactNeighborX="-59300" custLinFactNeighborY="127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CBF92D5-F029-B04A-97FF-20C1C4285622}" type="pres">
      <dgm:prSet presAssocID="{D631FB98-B0FF-FD43-8386-ABDE5BCF11B4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3D6AF-1D3A-7944-AE77-8A604F8739D5}" type="pres">
      <dgm:prSet presAssocID="{2A84AD87-0A54-914D-83D4-214032B62C61}" presName="spacing" presStyleCnt="0"/>
      <dgm:spPr/>
    </dgm:pt>
    <dgm:pt modelId="{0848AAAC-58D2-554E-B9DC-2DCF85B6BDD4}" type="pres">
      <dgm:prSet presAssocID="{EDE46D53-1E37-4848-9D3E-E5FE7506164F}" presName="composite" presStyleCnt="0"/>
      <dgm:spPr/>
    </dgm:pt>
    <dgm:pt modelId="{F54A846B-84C4-8840-BB94-31CE8C6B7999}" type="pres">
      <dgm:prSet presAssocID="{EDE46D53-1E37-4848-9D3E-E5FE7506164F}" presName="imgShp" presStyleLbl="fgImgPlace1" presStyleIdx="3" presStyleCnt="6" custLinFactNeighborX="-50143" custLinFactNeighborY="607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0ED6E57-70A2-FA4F-B03F-5AF91B0A4BA5}" type="pres">
      <dgm:prSet presAssocID="{EDE46D53-1E37-4848-9D3E-E5FE7506164F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8FA96-2BF8-7747-9966-A4D1BBB6BF22}" type="pres">
      <dgm:prSet presAssocID="{42ABEB06-4907-F445-AD96-E6F2E45FEBF7}" presName="spacing" presStyleCnt="0"/>
      <dgm:spPr/>
    </dgm:pt>
    <dgm:pt modelId="{94F21BCC-B5AF-184F-89CE-CB0FA634A067}" type="pres">
      <dgm:prSet presAssocID="{2B03F557-DFCF-E14A-85B4-0224392346FB}" presName="composite" presStyleCnt="0"/>
      <dgm:spPr/>
    </dgm:pt>
    <dgm:pt modelId="{73892AEA-404B-3142-B01A-4005D0EFA90E}" type="pres">
      <dgm:prSet presAssocID="{2B03F557-DFCF-E14A-85B4-0224392346FB}" presName="imgShp" presStyleLbl="fgImgPlace1" presStyleIdx="4" presStyleCnt="6" custLinFactNeighborX="-48624" custLinFactNeighborY="-1519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3891D2FE-EF86-9A4C-868B-3DBD208DB7E0}" type="pres">
      <dgm:prSet presAssocID="{2B03F557-DFCF-E14A-85B4-0224392346FB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337C2-06A0-2A46-AB22-26BA3746FB83}" type="pres">
      <dgm:prSet presAssocID="{B1E83EF9-3BDD-F547-85BB-10A78E9E1468}" presName="spacing" presStyleCnt="0"/>
      <dgm:spPr/>
    </dgm:pt>
    <dgm:pt modelId="{3D9ACC99-A969-744A-BD2E-7F7C3AEC3976}" type="pres">
      <dgm:prSet presAssocID="{2D706B3A-B5F7-D548-8DC7-8F89A22ECFF3}" presName="composite" presStyleCnt="0"/>
      <dgm:spPr/>
    </dgm:pt>
    <dgm:pt modelId="{DF8F7902-39C3-5F43-BA9B-A20C003EBDA8}" type="pres">
      <dgm:prSet presAssocID="{2D706B3A-B5F7-D548-8DC7-8F89A22ECFF3}" presName="imgShp" presStyleLbl="fgImgPlace1" presStyleIdx="5" presStyleCnt="6" custScaleX="147977" custLinFactNeighborX="-71236" custLinFactNeighborY="2575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EA1C5E31-6FEA-F346-A88D-77FBD3F7EC5C}" type="pres">
      <dgm:prSet presAssocID="{2D706B3A-B5F7-D548-8DC7-8F89A22ECFF3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FB5DC3-35F7-DD49-A5EC-DBD939A1E8CC}" type="presOf" srcId="{2D706B3A-B5F7-D548-8DC7-8F89A22ECFF3}" destId="{EA1C5E31-6FEA-F346-A88D-77FBD3F7EC5C}" srcOrd="0" destOrd="0" presId="urn:microsoft.com/office/officeart/2005/8/layout/vList3#1"/>
    <dgm:cxn modelId="{7BCDD7FC-48CC-2F47-B16B-ABF0593E9427}" srcId="{FA435576-3D28-D948-8E56-C3D176AAB340}" destId="{EDE46D53-1E37-4848-9D3E-E5FE7506164F}" srcOrd="3" destOrd="0" parTransId="{1E90E8B8-9B7C-E643-9588-EE95E4EFA092}" sibTransId="{42ABEB06-4907-F445-AD96-E6F2E45FEBF7}"/>
    <dgm:cxn modelId="{788CA937-F7BA-5948-BB63-406F42A3CAD1}" srcId="{FA435576-3D28-D948-8E56-C3D176AAB340}" destId="{9719EA19-B06C-E046-8D63-954039D1FD42}" srcOrd="1" destOrd="0" parTransId="{B60A0FF6-6AE9-AC47-999A-AED072E6A1AC}" sibTransId="{561294BA-EB73-2741-82EC-2DCC349BD0FF}"/>
    <dgm:cxn modelId="{827342F9-69F5-F74F-AFC0-7062B8271100}" type="presOf" srcId="{FA435576-3D28-D948-8E56-C3D176AAB340}" destId="{95307EDC-DB74-1041-B0DB-1DC54386F504}" srcOrd="0" destOrd="0" presId="urn:microsoft.com/office/officeart/2005/8/layout/vList3#1"/>
    <dgm:cxn modelId="{BA1302E0-06C8-0B47-AB10-33FD22ADDA0E}" srcId="{FA435576-3D28-D948-8E56-C3D176AAB340}" destId="{D631FB98-B0FF-FD43-8386-ABDE5BCF11B4}" srcOrd="2" destOrd="0" parTransId="{D499F9E5-06B5-F04B-8410-EE5479614CEA}" sibTransId="{2A84AD87-0A54-914D-83D4-214032B62C61}"/>
    <dgm:cxn modelId="{EA21FDC4-90F8-8642-9B35-3C7858F1776B}" type="presOf" srcId="{93931455-E77E-B247-8F15-326B2AA844F8}" destId="{4B0296E5-0D57-C647-B748-F295F0FC4B24}" srcOrd="0" destOrd="0" presId="urn:microsoft.com/office/officeart/2005/8/layout/vList3#1"/>
    <dgm:cxn modelId="{42AFB477-AD96-2B43-92F6-DC535235F12A}" type="presOf" srcId="{D631FB98-B0FF-FD43-8386-ABDE5BCF11B4}" destId="{3CBF92D5-F029-B04A-97FF-20C1C4285622}" srcOrd="0" destOrd="0" presId="urn:microsoft.com/office/officeart/2005/8/layout/vList3#1"/>
    <dgm:cxn modelId="{2A771B6C-598F-144D-97F5-BF4684674AEF}" type="presOf" srcId="{EDE46D53-1E37-4848-9D3E-E5FE7506164F}" destId="{D0ED6E57-70A2-FA4F-B03F-5AF91B0A4BA5}" srcOrd="0" destOrd="0" presId="urn:microsoft.com/office/officeart/2005/8/layout/vList3#1"/>
    <dgm:cxn modelId="{48824127-C3B4-294D-9629-5714812CCFC3}" srcId="{FA435576-3D28-D948-8E56-C3D176AAB340}" destId="{2D706B3A-B5F7-D548-8DC7-8F89A22ECFF3}" srcOrd="5" destOrd="0" parTransId="{ED9B4AB2-E3C1-1240-B12B-31CB5FB50B4F}" sibTransId="{C9B5BBE5-0C62-6E43-9880-D895F6176265}"/>
    <dgm:cxn modelId="{8CD15CC3-ABC0-574D-B1AB-2B06C3982C86}" type="presOf" srcId="{9719EA19-B06C-E046-8D63-954039D1FD42}" destId="{C4895890-003A-B043-96FA-0B4FB2A60374}" srcOrd="0" destOrd="0" presId="urn:microsoft.com/office/officeart/2005/8/layout/vList3#1"/>
    <dgm:cxn modelId="{C662BCE0-1E6D-A242-BBD1-2681CD387681}" srcId="{FA435576-3D28-D948-8E56-C3D176AAB340}" destId="{93931455-E77E-B247-8F15-326B2AA844F8}" srcOrd="0" destOrd="0" parTransId="{7713CF00-A5D7-8148-BE67-0BB0E54CB8D3}" sibTransId="{D3474195-B203-CA42-B050-7D3E6ACC92A4}"/>
    <dgm:cxn modelId="{8A6D9184-EF61-4249-8C90-4746F25588A0}" srcId="{FA435576-3D28-D948-8E56-C3D176AAB340}" destId="{2B03F557-DFCF-E14A-85B4-0224392346FB}" srcOrd="4" destOrd="0" parTransId="{F60FFB9F-B53E-A047-9FA6-918E7CC41D31}" sibTransId="{B1E83EF9-3BDD-F547-85BB-10A78E9E1468}"/>
    <dgm:cxn modelId="{EE4361EE-8C69-F545-A933-B8AF064D87A1}" type="presOf" srcId="{2B03F557-DFCF-E14A-85B4-0224392346FB}" destId="{3891D2FE-EF86-9A4C-868B-3DBD208DB7E0}" srcOrd="0" destOrd="0" presId="urn:microsoft.com/office/officeart/2005/8/layout/vList3#1"/>
    <dgm:cxn modelId="{657B5FE9-3127-A14F-A993-366772067BF3}" type="presParOf" srcId="{95307EDC-DB74-1041-B0DB-1DC54386F504}" destId="{706C88D0-541E-294F-B575-65D37F274F0B}" srcOrd="0" destOrd="0" presId="urn:microsoft.com/office/officeart/2005/8/layout/vList3#1"/>
    <dgm:cxn modelId="{05A2629B-1E44-A849-8F35-7735C8C57A7D}" type="presParOf" srcId="{706C88D0-541E-294F-B575-65D37F274F0B}" destId="{FA96E7B6-6A8F-BD46-969D-F709C65CDC3F}" srcOrd="0" destOrd="0" presId="urn:microsoft.com/office/officeart/2005/8/layout/vList3#1"/>
    <dgm:cxn modelId="{DD22C42F-C89A-6145-B9F2-EB3DCB2018D0}" type="presParOf" srcId="{706C88D0-541E-294F-B575-65D37F274F0B}" destId="{4B0296E5-0D57-C647-B748-F295F0FC4B24}" srcOrd="1" destOrd="0" presId="urn:microsoft.com/office/officeart/2005/8/layout/vList3#1"/>
    <dgm:cxn modelId="{0EA2AAEC-98F1-E04A-BFA8-86C18C02C987}" type="presParOf" srcId="{95307EDC-DB74-1041-B0DB-1DC54386F504}" destId="{CEB93136-C03E-7B43-92BE-DE603CF04F5F}" srcOrd="1" destOrd="0" presId="urn:microsoft.com/office/officeart/2005/8/layout/vList3#1"/>
    <dgm:cxn modelId="{A4FA01EC-DF3C-9946-9981-9B206E95251B}" type="presParOf" srcId="{95307EDC-DB74-1041-B0DB-1DC54386F504}" destId="{5DDB2CA6-B870-8240-BE52-1B06D63ACF7A}" srcOrd="2" destOrd="0" presId="urn:microsoft.com/office/officeart/2005/8/layout/vList3#1"/>
    <dgm:cxn modelId="{0E51F288-A7C0-0E42-97F6-5CE81C4C8214}" type="presParOf" srcId="{5DDB2CA6-B870-8240-BE52-1B06D63ACF7A}" destId="{CCD5D232-FBEA-B44A-B49E-3C17064EA1AF}" srcOrd="0" destOrd="0" presId="urn:microsoft.com/office/officeart/2005/8/layout/vList3#1"/>
    <dgm:cxn modelId="{CA52CB76-0A19-E844-848D-9740288559ED}" type="presParOf" srcId="{5DDB2CA6-B870-8240-BE52-1B06D63ACF7A}" destId="{C4895890-003A-B043-96FA-0B4FB2A60374}" srcOrd="1" destOrd="0" presId="urn:microsoft.com/office/officeart/2005/8/layout/vList3#1"/>
    <dgm:cxn modelId="{B9CE8303-A0FE-904C-BDAE-6CD8D1B4AB8D}" type="presParOf" srcId="{95307EDC-DB74-1041-B0DB-1DC54386F504}" destId="{8CFE32FD-46D9-1F42-A336-A0DB62FB28B6}" srcOrd="3" destOrd="0" presId="urn:microsoft.com/office/officeart/2005/8/layout/vList3#1"/>
    <dgm:cxn modelId="{C8BE0CB9-0E3A-C642-A1F0-2FB32C5BECFA}" type="presParOf" srcId="{95307EDC-DB74-1041-B0DB-1DC54386F504}" destId="{54585543-267C-F244-9A0F-E5150F830B69}" srcOrd="4" destOrd="0" presId="urn:microsoft.com/office/officeart/2005/8/layout/vList3#1"/>
    <dgm:cxn modelId="{1F0DE7E0-C0E1-5843-A863-0BB82420EF23}" type="presParOf" srcId="{54585543-267C-F244-9A0F-E5150F830B69}" destId="{18DC51AD-6201-254E-8347-3F03B9D5EDBC}" srcOrd="0" destOrd="0" presId="urn:microsoft.com/office/officeart/2005/8/layout/vList3#1"/>
    <dgm:cxn modelId="{D8739917-2157-2142-9136-8AB15FDC3B1B}" type="presParOf" srcId="{54585543-267C-F244-9A0F-E5150F830B69}" destId="{3CBF92D5-F029-B04A-97FF-20C1C4285622}" srcOrd="1" destOrd="0" presId="urn:microsoft.com/office/officeart/2005/8/layout/vList3#1"/>
    <dgm:cxn modelId="{C5A04DC1-CE54-6543-86DD-97ADC8C251FE}" type="presParOf" srcId="{95307EDC-DB74-1041-B0DB-1DC54386F504}" destId="{EFC3D6AF-1D3A-7944-AE77-8A604F8739D5}" srcOrd="5" destOrd="0" presId="urn:microsoft.com/office/officeart/2005/8/layout/vList3#1"/>
    <dgm:cxn modelId="{7D11084A-ABAE-8B47-84C8-69137BB6166D}" type="presParOf" srcId="{95307EDC-DB74-1041-B0DB-1DC54386F504}" destId="{0848AAAC-58D2-554E-B9DC-2DCF85B6BDD4}" srcOrd="6" destOrd="0" presId="urn:microsoft.com/office/officeart/2005/8/layout/vList3#1"/>
    <dgm:cxn modelId="{4F455FA6-09F6-3249-90E4-826D58C764D5}" type="presParOf" srcId="{0848AAAC-58D2-554E-B9DC-2DCF85B6BDD4}" destId="{F54A846B-84C4-8840-BB94-31CE8C6B7999}" srcOrd="0" destOrd="0" presId="urn:microsoft.com/office/officeart/2005/8/layout/vList3#1"/>
    <dgm:cxn modelId="{3DFEF200-C26F-A64F-AD29-A55DF6FDC6A0}" type="presParOf" srcId="{0848AAAC-58D2-554E-B9DC-2DCF85B6BDD4}" destId="{D0ED6E57-70A2-FA4F-B03F-5AF91B0A4BA5}" srcOrd="1" destOrd="0" presId="urn:microsoft.com/office/officeart/2005/8/layout/vList3#1"/>
    <dgm:cxn modelId="{B20EB03D-011B-034A-A0B4-EBFBD22A48F2}" type="presParOf" srcId="{95307EDC-DB74-1041-B0DB-1DC54386F504}" destId="{AFC8FA96-2BF8-7747-9966-A4D1BBB6BF22}" srcOrd="7" destOrd="0" presId="urn:microsoft.com/office/officeart/2005/8/layout/vList3#1"/>
    <dgm:cxn modelId="{F41B445D-6150-B840-9F8D-553629F63D70}" type="presParOf" srcId="{95307EDC-DB74-1041-B0DB-1DC54386F504}" destId="{94F21BCC-B5AF-184F-89CE-CB0FA634A067}" srcOrd="8" destOrd="0" presId="urn:microsoft.com/office/officeart/2005/8/layout/vList3#1"/>
    <dgm:cxn modelId="{98CAD233-74BE-3046-818C-93B850045C2A}" type="presParOf" srcId="{94F21BCC-B5AF-184F-89CE-CB0FA634A067}" destId="{73892AEA-404B-3142-B01A-4005D0EFA90E}" srcOrd="0" destOrd="0" presId="urn:microsoft.com/office/officeart/2005/8/layout/vList3#1"/>
    <dgm:cxn modelId="{C0EBAD39-3EA4-E641-83AE-4C11E8ADD52D}" type="presParOf" srcId="{94F21BCC-B5AF-184F-89CE-CB0FA634A067}" destId="{3891D2FE-EF86-9A4C-868B-3DBD208DB7E0}" srcOrd="1" destOrd="0" presId="urn:microsoft.com/office/officeart/2005/8/layout/vList3#1"/>
    <dgm:cxn modelId="{02A36BFD-4BCC-8344-91EA-AD5A9855DEF6}" type="presParOf" srcId="{95307EDC-DB74-1041-B0DB-1DC54386F504}" destId="{8C0337C2-06A0-2A46-AB22-26BA3746FB83}" srcOrd="9" destOrd="0" presId="urn:microsoft.com/office/officeart/2005/8/layout/vList3#1"/>
    <dgm:cxn modelId="{1662936B-0810-7B46-9583-5284FB868F04}" type="presParOf" srcId="{95307EDC-DB74-1041-B0DB-1DC54386F504}" destId="{3D9ACC99-A969-744A-BD2E-7F7C3AEC3976}" srcOrd="10" destOrd="0" presId="urn:microsoft.com/office/officeart/2005/8/layout/vList3#1"/>
    <dgm:cxn modelId="{2A04F26B-1744-EA49-B307-1D8645B5D5D5}" type="presParOf" srcId="{3D9ACC99-A969-744A-BD2E-7F7C3AEC3976}" destId="{DF8F7902-39C3-5F43-BA9B-A20C003EBDA8}" srcOrd="0" destOrd="0" presId="urn:microsoft.com/office/officeart/2005/8/layout/vList3#1"/>
    <dgm:cxn modelId="{C0B88382-A1A2-ED47-93FE-43E7C8658DD0}" type="presParOf" srcId="{3D9ACC99-A969-744A-BD2E-7F7C3AEC3976}" destId="{EA1C5E31-6FEA-F346-A88D-77FBD3F7EC5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3B83D7-E9D7-4E48-984F-75A415D0A95D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D4F31E-0CD0-8C4A-8300-CAA33EDAD846}">
      <dgm:prSet custT="1"/>
      <dgm:spPr>
        <a:solidFill>
          <a:srgbClr val="FFFBE7"/>
        </a:solidFill>
        <a:ln w="25400">
          <a:solidFill>
            <a:srgbClr val="000090"/>
          </a:solidFill>
        </a:ln>
      </dgm:spPr>
      <dgm:t>
        <a:bodyPr vert="horz"/>
        <a:lstStyle/>
        <a:p>
          <a:pPr algn="l"/>
          <a:r>
            <a:rPr lang="en-US" sz="2800" b="0" i="0" dirty="0" smtClean="0">
              <a:solidFill>
                <a:srgbClr val="000090"/>
              </a:solidFill>
              <a:latin typeface="Comic Sans MS"/>
            </a:rPr>
            <a:t>1. Introduction</a:t>
          </a:r>
          <a:endParaRPr lang="en-US" sz="2800" b="0" i="0" dirty="0">
            <a:solidFill>
              <a:srgbClr val="000090"/>
            </a:solidFill>
            <a:latin typeface="Comic Sans MS"/>
          </a:endParaRPr>
        </a:p>
      </dgm:t>
    </dgm:pt>
    <dgm:pt modelId="{30C156D3-AEA8-E04E-B995-30F6FFF5D617}" type="parTrans" cxnId="{5948F203-F2E5-BF4C-A755-5EFB19E8E8AE}">
      <dgm:prSet/>
      <dgm:spPr/>
      <dgm:t>
        <a:bodyPr/>
        <a:lstStyle/>
        <a:p>
          <a:endParaRPr lang="en-US"/>
        </a:p>
      </dgm:t>
    </dgm:pt>
    <dgm:pt modelId="{EEEB2001-1972-554F-9ECC-9E83EEFC0A6C}" type="sibTrans" cxnId="{5948F203-F2E5-BF4C-A755-5EFB19E8E8AE}">
      <dgm:prSet/>
      <dgm:spPr>
        <a:effectLst>
          <a:glow rad="101600">
            <a:srgbClr val="3366FF">
              <a:alpha val="22000"/>
            </a:srgbClr>
          </a:glow>
        </a:effectLst>
      </dgm:spPr>
      <dgm:t>
        <a:bodyPr/>
        <a:lstStyle/>
        <a:p>
          <a:endParaRPr lang="en-US"/>
        </a:p>
      </dgm:t>
    </dgm:pt>
    <dgm:pt modelId="{BC2A48A6-0004-9540-BD60-1DFD3BE7264C}">
      <dgm:prSet custT="1"/>
      <dgm:spPr>
        <a:solidFill>
          <a:srgbClr val="FFFBE7"/>
        </a:solidFill>
        <a:ln w="25400">
          <a:solidFill>
            <a:srgbClr val="000090"/>
          </a:solidFill>
        </a:ln>
      </dgm:spPr>
      <dgm:t>
        <a:bodyPr/>
        <a:lstStyle/>
        <a:p>
          <a:pPr algn="l" rtl="0"/>
          <a:r>
            <a:rPr lang="en-US" sz="2800" b="0" i="0" baseline="0" dirty="0" smtClean="0">
              <a:solidFill>
                <a:srgbClr val="000090"/>
              </a:solidFill>
              <a:latin typeface="Comic Sans MS"/>
            </a:rPr>
            <a:t>3. SAD definition</a:t>
          </a:r>
          <a:endParaRPr lang="en-US" sz="2800" b="0" i="0" baseline="0" dirty="0">
            <a:solidFill>
              <a:srgbClr val="000090"/>
            </a:solidFill>
            <a:latin typeface="Comic Sans MS"/>
          </a:endParaRPr>
        </a:p>
      </dgm:t>
    </dgm:pt>
    <dgm:pt modelId="{6A1DBCAB-30C9-9F48-BE79-58D3F2C37E35}" type="sibTrans" cxnId="{C66C981E-539A-9C4E-89F7-49DCE4E038CF}">
      <dgm:prSet/>
      <dgm:spPr/>
      <dgm:t>
        <a:bodyPr/>
        <a:lstStyle/>
        <a:p>
          <a:endParaRPr lang="en-US"/>
        </a:p>
      </dgm:t>
    </dgm:pt>
    <dgm:pt modelId="{86FF3C74-1B32-FC40-B85C-5C8A07BE3F07}" type="parTrans" cxnId="{C66C981E-539A-9C4E-89F7-49DCE4E038CF}">
      <dgm:prSet/>
      <dgm:spPr/>
      <dgm:t>
        <a:bodyPr/>
        <a:lstStyle/>
        <a:p>
          <a:endParaRPr lang="en-US"/>
        </a:p>
      </dgm:t>
    </dgm:pt>
    <dgm:pt modelId="{82353532-165D-674F-8CEC-B79E432879DE}">
      <dgm:prSet custT="1"/>
      <dgm:spPr>
        <a:solidFill>
          <a:srgbClr val="FFFBE7"/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2800" b="0" i="0" baseline="0" dirty="0" smtClean="0">
              <a:solidFill>
                <a:srgbClr val="000090"/>
              </a:solidFill>
              <a:latin typeface="Comic Sans MS"/>
            </a:rPr>
            <a:t>4. NS-FFAG gantry with adjustable fields</a:t>
          </a:r>
          <a:endParaRPr lang="en-US" sz="2800" b="0" i="0" baseline="0" dirty="0">
            <a:solidFill>
              <a:srgbClr val="000090"/>
            </a:solidFill>
            <a:latin typeface="Comic Sans MS"/>
          </a:endParaRPr>
        </a:p>
      </dgm:t>
    </dgm:pt>
    <dgm:pt modelId="{3BE16BA3-5320-3A4F-B62D-77CF8A1CA245}" type="parTrans" cxnId="{66CF55E0-47CC-D64A-AD88-ADB1E11E437C}">
      <dgm:prSet/>
      <dgm:spPr/>
      <dgm:t>
        <a:bodyPr/>
        <a:lstStyle/>
        <a:p>
          <a:endParaRPr lang="en-US"/>
        </a:p>
      </dgm:t>
    </dgm:pt>
    <dgm:pt modelId="{D3EE5B22-EF1C-9746-B1CC-F5152F60F005}" type="sibTrans" cxnId="{66CF55E0-47CC-D64A-AD88-ADB1E11E437C}">
      <dgm:prSet/>
      <dgm:spPr/>
      <dgm:t>
        <a:bodyPr/>
        <a:lstStyle/>
        <a:p>
          <a:endParaRPr lang="en-US"/>
        </a:p>
      </dgm:t>
    </dgm:pt>
    <dgm:pt modelId="{F54B84E2-A2E1-6043-9737-DF26F8F4E2E0}">
      <dgm:prSet custT="1"/>
      <dgm:spPr>
        <a:solidFill>
          <a:srgbClr val="FFFBE7"/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2800" b="0" i="0" baseline="0" dirty="0" smtClean="0">
              <a:solidFill>
                <a:srgbClr val="000090"/>
              </a:solidFill>
              <a:latin typeface="Comic Sans MS"/>
            </a:rPr>
            <a:t>5. NS-FFAG gantry with fixed fields</a:t>
          </a:r>
          <a:endParaRPr lang="en-US" sz="2800" b="0" i="0" baseline="0" dirty="0">
            <a:solidFill>
              <a:srgbClr val="000090"/>
            </a:solidFill>
            <a:latin typeface="Comic Sans MS"/>
          </a:endParaRPr>
        </a:p>
      </dgm:t>
    </dgm:pt>
    <dgm:pt modelId="{73F96C0D-9E05-C545-BDB5-03B8318F0974}" type="parTrans" cxnId="{98918DA8-CA8E-6E43-9D95-357D595D65A0}">
      <dgm:prSet/>
      <dgm:spPr/>
      <dgm:t>
        <a:bodyPr/>
        <a:lstStyle/>
        <a:p>
          <a:endParaRPr lang="en-US"/>
        </a:p>
      </dgm:t>
    </dgm:pt>
    <dgm:pt modelId="{A9D8C2D9-3DF1-5648-9F01-3E7DE69BAAD3}" type="sibTrans" cxnId="{98918DA8-CA8E-6E43-9D95-357D595D65A0}">
      <dgm:prSet/>
      <dgm:spPr/>
      <dgm:t>
        <a:bodyPr/>
        <a:lstStyle/>
        <a:p>
          <a:endParaRPr lang="en-US"/>
        </a:p>
      </dgm:t>
    </dgm:pt>
    <dgm:pt modelId="{CD2F6C99-BEE9-A249-BDD2-FB9A7755B731}">
      <dgm:prSet custT="1"/>
      <dgm:spPr>
        <a:solidFill>
          <a:srgbClr val="FFF6E2">
            <a:alpha val="33000"/>
          </a:srgbClr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1400" b="0" i="0" baseline="0" dirty="0" smtClean="0">
              <a:solidFill>
                <a:srgbClr val="000090"/>
              </a:solidFill>
              <a:latin typeface="Comic Sans MS"/>
            </a:rPr>
            <a:t>Motives-reduction of cost by using method- simpler is better</a:t>
          </a:r>
          <a:endParaRPr lang="en-US" sz="1400" b="0" i="0" baseline="0" dirty="0">
            <a:solidFill>
              <a:srgbClr val="000090"/>
            </a:solidFill>
            <a:latin typeface="Comic Sans MS"/>
          </a:endParaRPr>
        </a:p>
      </dgm:t>
    </dgm:pt>
    <dgm:pt modelId="{ACAA2BA7-8ED1-8D42-8EE0-E7DAEBFE152F}" type="parTrans" cxnId="{106183E5-E8FC-2A43-B886-F70EBC233EA9}">
      <dgm:prSet/>
      <dgm:spPr/>
      <dgm:t>
        <a:bodyPr/>
        <a:lstStyle/>
        <a:p>
          <a:endParaRPr lang="en-US"/>
        </a:p>
      </dgm:t>
    </dgm:pt>
    <dgm:pt modelId="{866ABD8F-5BB3-B645-8E9C-BD94F3BD43A0}" type="sibTrans" cxnId="{106183E5-E8FC-2A43-B886-F70EBC233EA9}">
      <dgm:prSet/>
      <dgm:spPr/>
      <dgm:t>
        <a:bodyPr/>
        <a:lstStyle/>
        <a:p>
          <a:endParaRPr lang="en-US"/>
        </a:p>
      </dgm:t>
    </dgm:pt>
    <dgm:pt modelId="{27161718-F57A-FC47-933C-A05B341AA56D}">
      <dgm:prSet custT="1"/>
      <dgm:spPr>
        <a:solidFill>
          <a:srgbClr val="FFF6E2">
            <a:alpha val="33000"/>
          </a:srgbClr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1400" b="0" i="0" baseline="0" dirty="0" smtClean="0">
              <a:solidFill>
                <a:srgbClr val="000090"/>
              </a:solidFill>
              <a:latin typeface="Comic Sans MS"/>
            </a:rPr>
            <a:t>Small size for carbon – superconducting combined function magnets </a:t>
          </a:r>
          <a:endParaRPr lang="en-US" sz="1400" b="0" i="0" baseline="0" dirty="0">
            <a:solidFill>
              <a:srgbClr val="000090"/>
            </a:solidFill>
            <a:latin typeface="Comic Sans MS"/>
          </a:endParaRPr>
        </a:p>
      </dgm:t>
    </dgm:pt>
    <dgm:pt modelId="{D1061A2B-4F49-BE4A-8675-BDFAAB54EBE6}" type="parTrans" cxnId="{8640B4B4-ACE8-F14E-9A6F-FFB5AD52260A}">
      <dgm:prSet/>
      <dgm:spPr/>
      <dgm:t>
        <a:bodyPr/>
        <a:lstStyle/>
        <a:p>
          <a:endParaRPr lang="en-US"/>
        </a:p>
      </dgm:t>
    </dgm:pt>
    <dgm:pt modelId="{91EA15AE-CDF5-AE45-8E4C-3A81839079BF}" type="sibTrans" cxnId="{8640B4B4-ACE8-F14E-9A6F-FFB5AD52260A}">
      <dgm:prSet/>
      <dgm:spPr/>
      <dgm:t>
        <a:bodyPr/>
        <a:lstStyle/>
        <a:p>
          <a:endParaRPr lang="en-US"/>
        </a:p>
      </dgm:t>
    </dgm:pt>
    <dgm:pt modelId="{29027866-39DC-9F46-84F3-A0D300E54E25}">
      <dgm:prSet custT="1"/>
      <dgm:spPr>
        <a:solidFill>
          <a:srgbClr val="FFF6E2">
            <a:alpha val="33000"/>
          </a:srgbClr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1400" b="0" i="0" baseline="0" dirty="0" smtClean="0">
              <a:solidFill>
                <a:srgbClr val="000090"/>
              </a:solidFill>
              <a:latin typeface="Comic Sans MS"/>
            </a:rPr>
            <a:t>Spot scanning, simplify operation, large energy acceptance</a:t>
          </a:r>
          <a:endParaRPr lang="en-US" sz="1400" b="0" i="0" baseline="0" dirty="0">
            <a:solidFill>
              <a:srgbClr val="000090"/>
            </a:solidFill>
            <a:latin typeface="Comic Sans MS"/>
          </a:endParaRPr>
        </a:p>
      </dgm:t>
    </dgm:pt>
    <dgm:pt modelId="{03707EF9-01FF-E748-B10F-1718F2888803}" type="parTrans" cxnId="{766F87DB-0142-9E47-B785-418C93094A1E}">
      <dgm:prSet/>
      <dgm:spPr/>
      <dgm:t>
        <a:bodyPr/>
        <a:lstStyle/>
        <a:p>
          <a:endParaRPr lang="en-US"/>
        </a:p>
      </dgm:t>
    </dgm:pt>
    <dgm:pt modelId="{45697669-1A9A-1549-BC85-7E9380592CF0}" type="sibTrans" cxnId="{766F87DB-0142-9E47-B785-418C93094A1E}">
      <dgm:prSet/>
      <dgm:spPr/>
      <dgm:t>
        <a:bodyPr/>
        <a:lstStyle/>
        <a:p>
          <a:endParaRPr lang="en-US"/>
        </a:p>
      </dgm:t>
    </dgm:pt>
    <dgm:pt modelId="{6E5D1B1E-7A6C-AC4C-AE0E-C45E318D92D4}">
      <dgm:prSet custT="1"/>
      <dgm:spPr>
        <a:solidFill>
          <a:srgbClr val="FFF6E2">
            <a:alpha val="33000"/>
          </a:srgbClr>
        </a:solidFill>
        <a:ln w="25400">
          <a:solidFill>
            <a:srgbClr val="000090"/>
          </a:solidFill>
        </a:ln>
      </dgm:spPr>
      <dgm:t>
        <a:bodyPr/>
        <a:lstStyle/>
        <a:p>
          <a:pPr rtl="0"/>
          <a:r>
            <a:rPr lang="en-US" sz="1400" b="0" i="0" baseline="0" dirty="0" smtClean="0">
              <a:solidFill>
                <a:srgbClr val="000090"/>
              </a:solidFill>
              <a:latin typeface="Comic Sans MS"/>
            </a:rPr>
            <a:t>CYCLOTRON application, TERA LINAC application</a:t>
          </a:r>
          <a:endParaRPr lang="en-US" sz="900" b="0" i="0" baseline="0" dirty="0">
            <a:solidFill>
              <a:srgbClr val="000090"/>
            </a:solidFill>
            <a:latin typeface="Comic Sans MS"/>
          </a:endParaRPr>
        </a:p>
      </dgm:t>
    </dgm:pt>
    <dgm:pt modelId="{923A1E4B-B394-CC41-AAB3-9E6E84FFBD77}" type="parTrans" cxnId="{C422818D-FCB8-B549-BF83-C9CCACDFF99B}">
      <dgm:prSet/>
      <dgm:spPr/>
      <dgm:t>
        <a:bodyPr/>
        <a:lstStyle/>
        <a:p>
          <a:endParaRPr lang="en-US"/>
        </a:p>
      </dgm:t>
    </dgm:pt>
    <dgm:pt modelId="{3F08663C-B58B-2A4B-8BC2-52E010717122}" type="sibTrans" cxnId="{C422818D-FCB8-B549-BF83-C9CCACDFF99B}">
      <dgm:prSet/>
      <dgm:spPr/>
      <dgm:t>
        <a:bodyPr/>
        <a:lstStyle/>
        <a:p>
          <a:endParaRPr lang="en-US"/>
        </a:p>
      </dgm:t>
    </dgm:pt>
    <dgm:pt modelId="{D94B2EAD-028B-EA4C-9C43-3C07A0AC402D}" type="pres">
      <dgm:prSet presAssocID="{1A3B83D7-E9D7-4E48-984F-75A415D0A95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2C3F720-E9C8-D14D-A2DC-FF3D829DC70C}" type="pres">
      <dgm:prSet presAssocID="{1A3B83D7-E9D7-4E48-984F-75A415D0A95D}" presName="pyramid" presStyleLbl="node1" presStyleIdx="0" presStyleCnt="1" custAng="5400000" custLinFactNeighborX="28793" custLinFactNeighborY="-5432"/>
      <dgm:spPr>
        <a:solidFill>
          <a:schemeClr val="bg1">
            <a:alpha val="0"/>
          </a:schemeClr>
        </a:solidFill>
      </dgm:spPr>
      <dgm:t>
        <a:bodyPr/>
        <a:lstStyle/>
        <a:p>
          <a:endParaRPr lang="en-US"/>
        </a:p>
      </dgm:t>
    </dgm:pt>
    <dgm:pt modelId="{AE5E7AB9-217D-7140-A295-BF0A6E7ED5B2}" type="pres">
      <dgm:prSet presAssocID="{1A3B83D7-E9D7-4E48-984F-75A415D0A95D}" presName="theList" presStyleCnt="0"/>
      <dgm:spPr/>
    </dgm:pt>
    <dgm:pt modelId="{7AC37BAF-BC17-5141-ADCC-E3F4E7A96DE6}" type="pres">
      <dgm:prSet presAssocID="{4CD4F31E-0CD0-8C4A-8300-CAA33EDAD846}" presName="aNode" presStyleLbl="fgAcc1" presStyleIdx="0" presStyleCnt="8" custScaleX="77979" custScaleY="159104" custLinFactY="217455" custLinFactNeighborX="-96734" custLinFactNeighborY="3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9BF91-B61E-AB43-AD48-9C2A16D93B8F}" type="pres">
      <dgm:prSet presAssocID="{4CD4F31E-0CD0-8C4A-8300-CAA33EDAD846}" presName="aSpace" presStyleCnt="0"/>
      <dgm:spPr/>
    </dgm:pt>
    <dgm:pt modelId="{4515B2E9-2CAD-7847-B7F5-0F302F5687D2}" type="pres">
      <dgm:prSet presAssocID="{BC2A48A6-0004-9540-BD60-1DFD3BE7264C}" presName="aNode" presStyleLbl="fgAcc1" presStyleIdx="1" presStyleCnt="8" custScaleX="97089" custScaleY="213496" custLinFactY="408965" custLinFactNeighborX="-68539" custLinFactNeighborY="5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927FB9-2F5A-2D45-9D18-76631D57BAD3}" type="pres">
      <dgm:prSet presAssocID="{BC2A48A6-0004-9540-BD60-1DFD3BE7264C}" presName="aSpace" presStyleCnt="0"/>
      <dgm:spPr/>
    </dgm:pt>
    <dgm:pt modelId="{2684B13A-F63F-B240-BDE4-BE9CD7A0980B}" type="pres">
      <dgm:prSet presAssocID="{82353532-165D-674F-8CEC-B79E432879DE}" presName="aNode" presStyleLbl="fgAcc1" presStyleIdx="2" presStyleCnt="8" custScaleX="194291" custScaleY="250280" custLinFactY="445644" custLinFactNeighborX="-6325" custLinFactNeighborY="5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6D627-C3D3-8A46-AEB3-330328AB6294}" type="pres">
      <dgm:prSet presAssocID="{82353532-165D-674F-8CEC-B79E432879DE}" presName="aSpace" presStyleCnt="0"/>
      <dgm:spPr/>
    </dgm:pt>
    <dgm:pt modelId="{9DB61E7A-34CC-9E4E-86FA-17FF28750CEE}" type="pres">
      <dgm:prSet presAssocID="{F54B84E2-A2E1-6043-9737-DF26F8F4E2E0}" presName="aNode" presStyleLbl="fgAcc1" presStyleIdx="3" presStyleCnt="8" custScaleX="184682" custScaleY="237337" custLinFactY="500000" custLinFactNeighborX="16569" custLinFactNeighborY="500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94300-CC06-1147-A1CC-98E1BCBA359A}" type="pres">
      <dgm:prSet presAssocID="{F54B84E2-A2E1-6043-9737-DF26F8F4E2E0}" presName="aSpace" presStyleCnt="0"/>
      <dgm:spPr/>
    </dgm:pt>
    <dgm:pt modelId="{4B6BA280-40AB-AC4B-86C0-F98CE3E16F97}" type="pres">
      <dgm:prSet presAssocID="{CD2F6C99-BEE9-A249-BDD2-FB9A7755B731}" presName="aNode" presStyleLbl="fgAcc1" presStyleIdx="4" presStyleCnt="8" custScaleX="153341" custScaleY="97173" custLinFactY="-768490" custLinFactNeighborX="29943" custLinFactNeighborY="-8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6C1214-58F1-2248-81B9-C5CB0D792E82}" type="pres">
      <dgm:prSet presAssocID="{CD2F6C99-BEE9-A249-BDD2-FB9A7755B731}" presName="aSpace" presStyleCnt="0"/>
      <dgm:spPr/>
    </dgm:pt>
    <dgm:pt modelId="{463A6472-DD5B-B443-A053-BBEC0748C94A}" type="pres">
      <dgm:prSet presAssocID="{27161718-F57A-FC47-933C-A05B341AA56D}" presName="aNode" presStyleLbl="fgAcc1" presStyleIdx="5" presStyleCnt="8" custScaleX="164552" custScaleY="86754" custLinFactY="-720254" custLinFactNeighborX="28818" custLinFactNeighborY="-8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A36056-EB28-B440-8599-844D20D37AFE}" type="pres">
      <dgm:prSet presAssocID="{27161718-F57A-FC47-933C-A05B341AA56D}" presName="aSpace" presStyleCnt="0"/>
      <dgm:spPr/>
    </dgm:pt>
    <dgm:pt modelId="{B60D2462-9E9C-3840-B55F-55FBAD280EFC}" type="pres">
      <dgm:prSet presAssocID="{29027866-39DC-9F46-84F3-A0D300E54E25}" presName="aNode" presStyleLbl="fgAcc1" presStyleIdx="6" presStyleCnt="8" custScaleX="143778" custScaleY="92789" custLinFactY="-685509" custLinFactNeighborX="27693" custLinFactNeighborY="-7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CA2B6-ED43-F344-A582-0BFE4EEA13C4}" type="pres">
      <dgm:prSet presAssocID="{29027866-39DC-9F46-84F3-A0D300E54E25}" presName="aSpace" presStyleCnt="0"/>
      <dgm:spPr/>
    </dgm:pt>
    <dgm:pt modelId="{FF80540E-8C85-244A-93A3-A1915A86F3B8}" type="pres">
      <dgm:prSet presAssocID="{6E5D1B1E-7A6C-AC4C-AE0E-C45E318D92D4}" presName="aNode" presStyleLbl="fgAcc1" presStyleIdx="7" presStyleCnt="8" custScaleX="143131" custScaleY="110230" custLinFactY="-643097" custLinFactNeighborX="26113" custLinFactNeighborY="-7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D5681C-0C0A-B249-AF1D-8B3A2C7A4BB2}" type="pres">
      <dgm:prSet presAssocID="{6E5D1B1E-7A6C-AC4C-AE0E-C45E318D92D4}" presName="aSpace" presStyleCnt="0"/>
      <dgm:spPr/>
    </dgm:pt>
  </dgm:ptLst>
  <dgm:cxnLst>
    <dgm:cxn modelId="{766F87DB-0142-9E47-B785-418C93094A1E}" srcId="{1A3B83D7-E9D7-4E48-984F-75A415D0A95D}" destId="{29027866-39DC-9F46-84F3-A0D300E54E25}" srcOrd="6" destOrd="0" parTransId="{03707EF9-01FF-E748-B10F-1718F2888803}" sibTransId="{45697669-1A9A-1549-BC85-7E9380592CF0}"/>
    <dgm:cxn modelId="{9EACAEF7-6E89-F74C-A665-6B197E529E46}" type="presOf" srcId="{CD2F6C99-BEE9-A249-BDD2-FB9A7755B731}" destId="{4B6BA280-40AB-AC4B-86C0-F98CE3E16F97}" srcOrd="0" destOrd="0" presId="urn:microsoft.com/office/officeart/2005/8/layout/pyramid2"/>
    <dgm:cxn modelId="{106183E5-E8FC-2A43-B886-F70EBC233EA9}" srcId="{1A3B83D7-E9D7-4E48-984F-75A415D0A95D}" destId="{CD2F6C99-BEE9-A249-BDD2-FB9A7755B731}" srcOrd="4" destOrd="0" parTransId="{ACAA2BA7-8ED1-8D42-8EE0-E7DAEBFE152F}" sibTransId="{866ABD8F-5BB3-B645-8E9C-BD94F3BD43A0}"/>
    <dgm:cxn modelId="{5B4498B2-D92B-0440-AC57-0AAA832F7705}" type="presOf" srcId="{BC2A48A6-0004-9540-BD60-1DFD3BE7264C}" destId="{4515B2E9-2CAD-7847-B7F5-0F302F5687D2}" srcOrd="0" destOrd="0" presId="urn:microsoft.com/office/officeart/2005/8/layout/pyramid2"/>
    <dgm:cxn modelId="{CC423D88-8352-8640-881A-B34023F866B5}" type="presOf" srcId="{6E5D1B1E-7A6C-AC4C-AE0E-C45E318D92D4}" destId="{FF80540E-8C85-244A-93A3-A1915A86F3B8}" srcOrd="0" destOrd="0" presId="urn:microsoft.com/office/officeart/2005/8/layout/pyramid2"/>
    <dgm:cxn modelId="{25A301E4-728D-8E44-91D7-A4E7BC31B166}" type="presOf" srcId="{27161718-F57A-FC47-933C-A05B341AA56D}" destId="{463A6472-DD5B-B443-A053-BBEC0748C94A}" srcOrd="0" destOrd="0" presId="urn:microsoft.com/office/officeart/2005/8/layout/pyramid2"/>
    <dgm:cxn modelId="{66CF55E0-47CC-D64A-AD88-ADB1E11E437C}" srcId="{1A3B83D7-E9D7-4E48-984F-75A415D0A95D}" destId="{82353532-165D-674F-8CEC-B79E432879DE}" srcOrd="2" destOrd="0" parTransId="{3BE16BA3-5320-3A4F-B62D-77CF8A1CA245}" sibTransId="{D3EE5B22-EF1C-9746-B1CC-F5152F60F005}"/>
    <dgm:cxn modelId="{98918DA8-CA8E-6E43-9D95-357D595D65A0}" srcId="{1A3B83D7-E9D7-4E48-984F-75A415D0A95D}" destId="{F54B84E2-A2E1-6043-9737-DF26F8F4E2E0}" srcOrd="3" destOrd="0" parTransId="{73F96C0D-9E05-C545-BDB5-03B8318F0974}" sibTransId="{A9D8C2D9-3DF1-5648-9F01-3E7DE69BAAD3}"/>
    <dgm:cxn modelId="{F248F189-5C90-1A46-85F2-8A2E3DE0C110}" type="presOf" srcId="{1A3B83D7-E9D7-4E48-984F-75A415D0A95D}" destId="{D94B2EAD-028B-EA4C-9C43-3C07A0AC402D}" srcOrd="0" destOrd="0" presId="urn:microsoft.com/office/officeart/2005/8/layout/pyramid2"/>
    <dgm:cxn modelId="{5904FFF5-D763-184B-9284-B0B5D1FF2794}" type="presOf" srcId="{29027866-39DC-9F46-84F3-A0D300E54E25}" destId="{B60D2462-9E9C-3840-B55F-55FBAD280EFC}" srcOrd="0" destOrd="0" presId="urn:microsoft.com/office/officeart/2005/8/layout/pyramid2"/>
    <dgm:cxn modelId="{33732F1F-34F4-6943-9174-DC7C90D249E0}" type="presOf" srcId="{82353532-165D-674F-8CEC-B79E432879DE}" destId="{2684B13A-F63F-B240-BDE4-BE9CD7A0980B}" srcOrd="0" destOrd="0" presId="urn:microsoft.com/office/officeart/2005/8/layout/pyramid2"/>
    <dgm:cxn modelId="{E6A60B46-CE30-514F-AC8F-6D4A3BB72935}" type="presOf" srcId="{4CD4F31E-0CD0-8C4A-8300-CAA33EDAD846}" destId="{7AC37BAF-BC17-5141-ADCC-E3F4E7A96DE6}" srcOrd="0" destOrd="0" presId="urn:microsoft.com/office/officeart/2005/8/layout/pyramid2"/>
    <dgm:cxn modelId="{C66C981E-539A-9C4E-89F7-49DCE4E038CF}" srcId="{1A3B83D7-E9D7-4E48-984F-75A415D0A95D}" destId="{BC2A48A6-0004-9540-BD60-1DFD3BE7264C}" srcOrd="1" destOrd="0" parTransId="{86FF3C74-1B32-FC40-B85C-5C8A07BE3F07}" sibTransId="{6A1DBCAB-30C9-9F48-BE79-58D3F2C37E35}"/>
    <dgm:cxn modelId="{304B987B-4C45-D643-9985-B0838F7BB51E}" type="presOf" srcId="{F54B84E2-A2E1-6043-9737-DF26F8F4E2E0}" destId="{9DB61E7A-34CC-9E4E-86FA-17FF28750CEE}" srcOrd="0" destOrd="0" presId="urn:microsoft.com/office/officeart/2005/8/layout/pyramid2"/>
    <dgm:cxn modelId="{8640B4B4-ACE8-F14E-9A6F-FFB5AD52260A}" srcId="{1A3B83D7-E9D7-4E48-984F-75A415D0A95D}" destId="{27161718-F57A-FC47-933C-A05B341AA56D}" srcOrd="5" destOrd="0" parTransId="{D1061A2B-4F49-BE4A-8675-BDFAAB54EBE6}" sibTransId="{91EA15AE-CDF5-AE45-8E4C-3A81839079BF}"/>
    <dgm:cxn modelId="{5948F203-F2E5-BF4C-A755-5EFB19E8E8AE}" srcId="{1A3B83D7-E9D7-4E48-984F-75A415D0A95D}" destId="{4CD4F31E-0CD0-8C4A-8300-CAA33EDAD846}" srcOrd="0" destOrd="0" parTransId="{30C156D3-AEA8-E04E-B995-30F6FFF5D617}" sibTransId="{EEEB2001-1972-554F-9ECC-9E83EEFC0A6C}"/>
    <dgm:cxn modelId="{C422818D-FCB8-B549-BF83-C9CCACDFF99B}" srcId="{1A3B83D7-E9D7-4E48-984F-75A415D0A95D}" destId="{6E5D1B1E-7A6C-AC4C-AE0E-C45E318D92D4}" srcOrd="7" destOrd="0" parTransId="{923A1E4B-B394-CC41-AAB3-9E6E84FFBD77}" sibTransId="{3F08663C-B58B-2A4B-8BC2-52E010717122}"/>
    <dgm:cxn modelId="{D4AD2FF2-6ABF-FF4C-B0EF-9CB168D919ED}" type="presParOf" srcId="{D94B2EAD-028B-EA4C-9C43-3C07A0AC402D}" destId="{A2C3F720-E9C8-D14D-A2DC-FF3D829DC70C}" srcOrd="0" destOrd="0" presId="urn:microsoft.com/office/officeart/2005/8/layout/pyramid2"/>
    <dgm:cxn modelId="{A0678AD3-03BD-8A42-94DB-5F93A9BB1385}" type="presParOf" srcId="{D94B2EAD-028B-EA4C-9C43-3C07A0AC402D}" destId="{AE5E7AB9-217D-7140-A295-BF0A6E7ED5B2}" srcOrd="1" destOrd="0" presId="urn:microsoft.com/office/officeart/2005/8/layout/pyramid2"/>
    <dgm:cxn modelId="{0A704139-444E-1340-B69F-080CE5F9C2A5}" type="presParOf" srcId="{AE5E7AB9-217D-7140-A295-BF0A6E7ED5B2}" destId="{7AC37BAF-BC17-5141-ADCC-E3F4E7A96DE6}" srcOrd="0" destOrd="0" presId="urn:microsoft.com/office/officeart/2005/8/layout/pyramid2"/>
    <dgm:cxn modelId="{C3C6C95B-ECD6-2E4E-B6C5-D44CC4293B8D}" type="presParOf" srcId="{AE5E7AB9-217D-7140-A295-BF0A6E7ED5B2}" destId="{A9B9BF91-B61E-AB43-AD48-9C2A16D93B8F}" srcOrd="1" destOrd="0" presId="urn:microsoft.com/office/officeart/2005/8/layout/pyramid2"/>
    <dgm:cxn modelId="{3F7557D7-F7BB-E349-ACC0-D1AAF4C583BA}" type="presParOf" srcId="{AE5E7AB9-217D-7140-A295-BF0A6E7ED5B2}" destId="{4515B2E9-2CAD-7847-B7F5-0F302F5687D2}" srcOrd="2" destOrd="0" presId="urn:microsoft.com/office/officeart/2005/8/layout/pyramid2"/>
    <dgm:cxn modelId="{A384186B-3ABD-6742-AADD-6D366A062F27}" type="presParOf" srcId="{AE5E7AB9-217D-7140-A295-BF0A6E7ED5B2}" destId="{5F927FB9-2F5A-2D45-9D18-76631D57BAD3}" srcOrd="3" destOrd="0" presId="urn:microsoft.com/office/officeart/2005/8/layout/pyramid2"/>
    <dgm:cxn modelId="{2336FB36-6E11-F249-AC5A-84C82D7523D2}" type="presParOf" srcId="{AE5E7AB9-217D-7140-A295-BF0A6E7ED5B2}" destId="{2684B13A-F63F-B240-BDE4-BE9CD7A0980B}" srcOrd="4" destOrd="0" presId="urn:microsoft.com/office/officeart/2005/8/layout/pyramid2"/>
    <dgm:cxn modelId="{59B8F7FE-C3DB-4F4D-8E93-60032930BC54}" type="presParOf" srcId="{AE5E7AB9-217D-7140-A295-BF0A6E7ED5B2}" destId="{C406D627-C3D3-8A46-AEB3-330328AB6294}" srcOrd="5" destOrd="0" presId="urn:microsoft.com/office/officeart/2005/8/layout/pyramid2"/>
    <dgm:cxn modelId="{585D90B5-2B53-6540-991F-D9A095867639}" type="presParOf" srcId="{AE5E7AB9-217D-7140-A295-BF0A6E7ED5B2}" destId="{9DB61E7A-34CC-9E4E-86FA-17FF28750CEE}" srcOrd="6" destOrd="0" presId="urn:microsoft.com/office/officeart/2005/8/layout/pyramid2"/>
    <dgm:cxn modelId="{4476BF43-1372-3A40-A156-941AFF4516B5}" type="presParOf" srcId="{AE5E7AB9-217D-7140-A295-BF0A6E7ED5B2}" destId="{42694300-CC06-1147-A1CC-98E1BCBA359A}" srcOrd="7" destOrd="0" presId="urn:microsoft.com/office/officeart/2005/8/layout/pyramid2"/>
    <dgm:cxn modelId="{DD8B7130-C82F-FB44-813F-18954FE23BA5}" type="presParOf" srcId="{AE5E7AB9-217D-7140-A295-BF0A6E7ED5B2}" destId="{4B6BA280-40AB-AC4B-86C0-F98CE3E16F97}" srcOrd="8" destOrd="0" presId="urn:microsoft.com/office/officeart/2005/8/layout/pyramid2"/>
    <dgm:cxn modelId="{F19C396C-979C-0241-A044-082886997BDB}" type="presParOf" srcId="{AE5E7AB9-217D-7140-A295-BF0A6E7ED5B2}" destId="{656C1214-58F1-2248-81B9-C5CB0D792E82}" srcOrd="9" destOrd="0" presId="urn:microsoft.com/office/officeart/2005/8/layout/pyramid2"/>
    <dgm:cxn modelId="{7B3DC375-3C33-B843-B33F-29C04EA7069D}" type="presParOf" srcId="{AE5E7AB9-217D-7140-A295-BF0A6E7ED5B2}" destId="{463A6472-DD5B-B443-A053-BBEC0748C94A}" srcOrd="10" destOrd="0" presId="urn:microsoft.com/office/officeart/2005/8/layout/pyramid2"/>
    <dgm:cxn modelId="{9FD0C63A-7CDF-2849-8A52-F834C89767E3}" type="presParOf" srcId="{AE5E7AB9-217D-7140-A295-BF0A6E7ED5B2}" destId="{24A36056-EB28-B440-8599-844D20D37AFE}" srcOrd="11" destOrd="0" presId="urn:microsoft.com/office/officeart/2005/8/layout/pyramid2"/>
    <dgm:cxn modelId="{2D9F8DE0-6156-354B-9FE6-9372D36B98CB}" type="presParOf" srcId="{AE5E7AB9-217D-7140-A295-BF0A6E7ED5B2}" destId="{B60D2462-9E9C-3840-B55F-55FBAD280EFC}" srcOrd="12" destOrd="0" presId="urn:microsoft.com/office/officeart/2005/8/layout/pyramid2"/>
    <dgm:cxn modelId="{2307ED28-34A7-2E45-8D9B-BA9D6CEEA82C}" type="presParOf" srcId="{AE5E7AB9-217D-7140-A295-BF0A6E7ED5B2}" destId="{8C0CA2B6-ED43-F344-A582-0BFE4EEA13C4}" srcOrd="13" destOrd="0" presId="urn:microsoft.com/office/officeart/2005/8/layout/pyramid2"/>
    <dgm:cxn modelId="{C6DDCF51-2457-FF47-BF71-DAE85DAEBE1E}" type="presParOf" srcId="{AE5E7AB9-217D-7140-A295-BF0A6E7ED5B2}" destId="{FF80540E-8C85-244A-93A3-A1915A86F3B8}" srcOrd="14" destOrd="0" presId="urn:microsoft.com/office/officeart/2005/8/layout/pyramid2"/>
    <dgm:cxn modelId="{16155BC7-FDBC-3243-B98A-5B716F579340}" type="presParOf" srcId="{AE5E7AB9-217D-7140-A295-BF0A6E7ED5B2}" destId="{A2D5681C-0C0A-B249-AF1D-8B3A2C7A4BB2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9E3D20-464A-0846-BB6F-4706B29F57B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F18A3A-B09C-C64B-BB7F-9118C4B876AA}">
      <dgm:prSet phldrT="[Text]" custT="1"/>
      <dgm:spPr>
        <a:solidFill>
          <a:srgbClr val="FFFBE7"/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  <a:latin typeface="Comic Sans MS"/>
            </a:rPr>
            <a:t>Motivation</a:t>
          </a:r>
          <a:endParaRPr lang="en-US" sz="2400" dirty="0">
            <a:solidFill>
              <a:srgbClr val="FF0000"/>
            </a:solidFill>
            <a:latin typeface="Comic Sans MS"/>
          </a:endParaRPr>
        </a:p>
      </dgm:t>
    </dgm:pt>
    <dgm:pt modelId="{9A0429AF-E005-EC4C-9BB4-0B34E16AFB43}" type="parTrans" cxnId="{8B8AAE81-44C3-A145-9176-7F79BC89E38F}">
      <dgm:prSet/>
      <dgm:spPr/>
      <dgm:t>
        <a:bodyPr/>
        <a:lstStyle/>
        <a:p>
          <a:endParaRPr lang="en-US">
            <a:latin typeface="Comic Sans MS"/>
          </a:endParaRPr>
        </a:p>
      </dgm:t>
    </dgm:pt>
    <dgm:pt modelId="{9FBCFC7C-DC93-FD47-8FA1-02A9A6F2EDED}" type="sibTrans" cxnId="{8B8AAE81-44C3-A145-9176-7F79BC89E38F}">
      <dgm:prSet/>
      <dgm:spPr/>
      <dgm:t>
        <a:bodyPr/>
        <a:lstStyle/>
        <a:p>
          <a:endParaRPr lang="en-US">
            <a:latin typeface="Comic Sans MS"/>
          </a:endParaRPr>
        </a:p>
      </dgm:t>
    </dgm:pt>
    <dgm:pt modelId="{DB7F00A8-27E5-604A-8365-683FC3BAAD41}">
      <dgm:prSet phldrT="[Text]" custT="1"/>
      <dgm:spPr>
        <a:solidFill>
          <a:srgbClr val="FFFBE7"/>
        </a:solidFill>
      </dgm:spPr>
      <dgm:t>
        <a:bodyPr/>
        <a:lstStyle/>
        <a:p>
          <a:r>
            <a:rPr lang="en-US" sz="2000" dirty="0" smtClean="0">
              <a:solidFill>
                <a:srgbClr val="000090"/>
              </a:solidFill>
              <a:latin typeface="Comic Sans MS"/>
            </a:rPr>
            <a:t>Reduce a major cost for the hadron therapy</a:t>
          </a:r>
          <a:endParaRPr lang="en-US" sz="2000" dirty="0">
            <a:solidFill>
              <a:srgbClr val="000090"/>
            </a:solidFill>
            <a:latin typeface="Comic Sans MS"/>
          </a:endParaRPr>
        </a:p>
      </dgm:t>
    </dgm:pt>
    <dgm:pt modelId="{220FB56B-C0FB-A042-BBF4-67570FF74928}" type="parTrans" cxnId="{EFCEFB85-C4DA-A04C-A063-B00EAA1278FF}">
      <dgm:prSet/>
      <dgm:spPr>
        <a:ln>
          <a:solidFill>
            <a:srgbClr val="000090">
              <a:alpha val="61000"/>
            </a:srgbClr>
          </a:solidFill>
        </a:ln>
      </dgm:spPr>
      <dgm:t>
        <a:bodyPr/>
        <a:lstStyle/>
        <a:p>
          <a:endParaRPr lang="en-US">
            <a:latin typeface="Comic Sans MS"/>
          </a:endParaRPr>
        </a:p>
      </dgm:t>
    </dgm:pt>
    <dgm:pt modelId="{46C4856F-A3E9-6D4F-B57E-8D2BDCEAC311}" type="sibTrans" cxnId="{EFCEFB85-C4DA-A04C-A063-B00EAA1278FF}">
      <dgm:prSet/>
      <dgm:spPr/>
      <dgm:t>
        <a:bodyPr/>
        <a:lstStyle/>
        <a:p>
          <a:endParaRPr lang="en-US">
            <a:latin typeface="Comic Sans MS"/>
          </a:endParaRPr>
        </a:p>
      </dgm:t>
    </dgm:pt>
    <dgm:pt modelId="{9C6189DA-CC22-2144-AAD4-89B8AF290CD2}">
      <dgm:prSet phldrT="[Text]"/>
      <dgm:spPr>
        <a:solidFill>
          <a:srgbClr val="FFFBE7"/>
        </a:solidFill>
      </dgm:spPr>
      <dgm:t>
        <a:bodyPr/>
        <a:lstStyle/>
        <a:p>
          <a:r>
            <a:rPr lang="en-US" dirty="0" smtClean="0">
              <a:solidFill>
                <a:srgbClr val="000090"/>
              </a:solidFill>
              <a:latin typeface="Comic Sans MS"/>
            </a:rPr>
            <a:t>Magnetic field is the same for all energies</a:t>
          </a:r>
          <a:endParaRPr lang="en-US" dirty="0">
            <a:solidFill>
              <a:srgbClr val="000090"/>
            </a:solidFill>
            <a:latin typeface="Comic Sans MS"/>
          </a:endParaRPr>
        </a:p>
      </dgm:t>
    </dgm:pt>
    <dgm:pt modelId="{CB732F67-B0B3-DE41-9308-824388BBA6B2}" type="parTrans" cxnId="{CCB8E3A5-2BBE-C041-874F-05ED90CF9C34}">
      <dgm:prSet/>
      <dgm:spPr>
        <a:ln>
          <a:solidFill>
            <a:srgbClr val="000090">
              <a:alpha val="49000"/>
            </a:srgbClr>
          </a:solidFill>
        </a:ln>
      </dgm:spPr>
      <dgm:t>
        <a:bodyPr/>
        <a:lstStyle/>
        <a:p>
          <a:endParaRPr lang="en-US">
            <a:latin typeface="Comic Sans MS"/>
          </a:endParaRPr>
        </a:p>
      </dgm:t>
    </dgm:pt>
    <dgm:pt modelId="{E977826F-F926-754F-86FC-BE538817322F}" type="sibTrans" cxnId="{CCB8E3A5-2BBE-C041-874F-05ED90CF9C34}">
      <dgm:prSet/>
      <dgm:spPr/>
      <dgm:t>
        <a:bodyPr/>
        <a:lstStyle/>
        <a:p>
          <a:endParaRPr lang="en-US">
            <a:latin typeface="Comic Sans MS"/>
          </a:endParaRPr>
        </a:p>
      </dgm:t>
    </dgm:pt>
    <dgm:pt modelId="{D9EF51E2-6233-694C-9524-8AE4B9907081}">
      <dgm:prSet phldrT="[Text]"/>
      <dgm:spPr>
        <a:solidFill>
          <a:srgbClr val="FFFBE7"/>
        </a:solidFill>
      </dgm:spPr>
      <dgm:t>
        <a:bodyPr/>
        <a:lstStyle/>
        <a:p>
          <a:r>
            <a:rPr lang="en-US" dirty="0" smtClean="0">
              <a:solidFill>
                <a:srgbClr val="000090"/>
              </a:solidFill>
              <a:latin typeface="Comic Sans MS"/>
            </a:rPr>
            <a:t>Present solutions use  large magnets (carbon ions especially)</a:t>
          </a:r>
          <a:endParaRPr lang="en-US" dirty="0">
            <a:solidFill>
              <a:srgbClr val="000090"/>
            </a:solidFill>
            <a:latin typeface="Comic Sans MS"/>
          </a:endParaRPr>
        </a:p>
      </dgm:t>
    </dgm:pt>
    <dgm:pt modelId="{9457A909-38B2-2C45-9D02-4C3EBEDE17A2}" type="parTrans" cxnId="{187ABAFA-FE81-CA4F-8F7E-4DDEC954F6D0}">
      <dgm:prSet/>
      <dgm:spPr>
        <a:ln>
          <a:solidFill>
            <a:srgbClr val="000090">
              <a:alpha val="60000"/>
            </a:srgbClr>
          </a:solidFill>
        </a:ln>
      </dgm:spPr>
      <dgm:t>
        <a:bodyPr/>
        <a:lstStyle/>
        <a:p>
          <a:endParaRPr lang="en-US">
            <a:latin typeface="Comic Sans MS"/>
          </a:endParaRPr>
        </a:p>
      </dgm:t>
    </dgm:pt>
    <dgm:pt modelId="{EB6098B6-338A-6C4A-858F-59D40A265C3C}" type="sibTrans" cxnId="{187ABAFA-FE81-CA4F-8F7E-4DDEC954F6D0}">
      <dgm:prSet/>
      <dgm:spPr/>
      <dgm:t>
        <a:bodyPr/>
        <a:lstStyle/>
        <a:p>
          <a:endParaRPr lang="en-US">
            <a:latin typeface="Comic Sans MS"/>
          </a:endParaRPr>
        </a:p>
      </dgm:t>
    </dgm:pt>
    <dgm:pt modelId="{B501C04A-47DC-A745-8759-CE3020874F2C}" type="pres">
      <dgm:prSet presAssocID="{1A9E3D20-464A-0846-BB6F-4706B29F57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27F8FA-BF3E-D64B-8056-2CAEF73E6829}" type="pres">
      <dgm:prSet presAssocID="{AEF18A3A-B09C-C64B-BB7F-9118C4B876AA}" presName="root1" presStyleCnt="0"/>
      <dgm:spPr/>
    </dgm:pt>
    <dgm:pt modelId="{F226C9B6-9A26-E947-9FFF-919CF70D7774}" type="pres">
      <dgm:prSet presAssocID="{AEF18A3A-B09C-C64B-BB7F-9118C4B876AA}" presName="LevelOneTextNode" presStyleLbl="node0" presStyleIdx="0" presStyleCnt="1" custScaleX="125568" custScaleY="68739" custLinFactNeighborX="-79" custLinFactNeighborY="48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9227E1-3D82-9A4F-8AD6-0F003B883F9C}" type="pres">
      <dgm:prSet presAssocID="{AEF18A3A-B09C-C64B-BB7F-9118C4B876AA}" presName="level2hierChild" presStyleCnt="0"/>
      <dgm:spPr/>
    </dgm:pt>
    <dgm:pt modelId="{7EA8077E-6FE4-A14E-9B43-4564A0BDC71F}" type="pres">
      <dgm:prSet presAssocID="{220FB56B-C0FB-A042-BBF4-67570FF74928}" presName="conn2-1" presStyleLbl="parChTrans1D2" presStyleIdx="0" presStyleCnt="1"/>
      <dgm:spPr/>
      <dgm:t>
        <a:bodyPr/>
        <a:lstStyle/>
        <a:p>
          <a:endParaRPr lang="en-US"/>
        </a:p>
      </dgm:t>
    </dgm:pt>
    <dgm:pt modelId="{A2B33C99-DDBC-B942-9016-C97D94BE4BC9}" type="pres">
      <dgm:prSet presAssocID="{220FB56B-C0FB-A042-BBF4-67570FF74928}" presName="connTx" presStyleLbl="parChTrans1D2" presStyleIdx="0" presStyleCnt="1"/>
      <dgm:spPr/>
      <dgm:t>
        <a:bodyPr/>
        <a:lstStyle/>
        <a:p>
          <a:endParaRPr lang="en-US"/>
        </a:p>
      </dgm:t>
    </dgm:pt>
    <dgm:pt modelId="{B2A966E0-E26F-BE40-8E53-8220B484E26F}" type="pres">
      <dgm:prSet presAssocID="{DB7F00A8-27E5-604A-8365-683FC3BAAD41}" presName="root2" presStyleCnt="0"/>
      <dgm:spPr/>
    </dgm:pt>
    <dgm:pt modelId="{5D098A5E-3D80-584B-8612-701E387653AD}" type="pres">
      <dgm:prSet presAssocID="{DB7F00A8-27E5-604A-8365-683FC3BAAD41}" presName="LevelTwoTextNode" presStyleLbl="node2" presStyleIdx="0" presStyleCnt="1" custScaleX="146869" custScaleY="101199" custLinFactNeighborX="1016" custLinFactNeighborY="3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DD89C0-8138-5F4B-A031-FB6EDDDE7129}" type="pres">
      <dgm:prSet presAssocID="{DB7F00A8-27E5-604A-8365-683FC3BAAD41}" presName="level3hierChild" presStyleCnt="0"/>
      <dgm:spPr/>
    </dgm:pt>
    <dgm:pt modelId="{191844AF-0401-1744-B2CE-C008D63EC29C}" type="pres">
      <dgm:prSet presAssocID="{9457A909-38B2-2C45-9D02-4C3EBEDE17A2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540F8000-4718-1B4D-8FC7-CC74C94F1B79}" type="pres">
      <dgm:prSet presAssocID="{9457A909-38B2-2C45-9D02-4C3EBEDE17A2}" presName="connTx" presStyleLbl="parChTrans1D3" presStyleIdx="0" presStyleCnt="2"/>
      <dgm:spPr/>
      <dgm:t>
        <a:bodyPr/>
        <a:lstStyle/>
        <a:p>
          <a:endParaRPr lang="en-US"/>
        </a:p>
      </dgm:t>
    </dgm:pt>
    <dgm:pt modelId="{67E0F50D-B6AC-3E46-B817-7B72F6831B9F}" type="pres">
      <dgm:prSet presAssocID="{D9EF51E2-6233-694C-9524-8AE4B9907081}" presName="root2" presStyleCnt="0"/>
      <dgm:spPr/>
    </dgm:pt>
    <dgm:pt modelId="{40E9D2F6-ABA0-354E-AF3D-E4844C1BE610}" type="pres">
      <dgm:prSet presAssocID="{D9EF51E2-6233-694C-9524-8AE4B9907081}" presName="LevelTwoTextNode" presStyleLbl="node3" presStyleIdx="0" presStyleCnt="2" custScaleX="142217" custScaleY="95480" custLinFactNeighborX="-8202" custLinFactNeighborY="-16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B1D2DF-4A85-E543-8B9B-34268877CE8F}" type="pres">
      <dgm:prSet presAssocID="{D9EF51E2-6233-694C-9524-8AE4B9907081}" presName="level3hierChild" presStyleCnt="0"/>
      <dgm:spPr/>
    </dgm:pt>
    <dgm:pt modelId="{086D0261-F4FA-6A4A-A893-E0EC51874657}" type="pres">
      <dgm:prSet presAssocID="{CB732F67-B0B3-DE41-9308-824388BBA6B2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96E3D58F-EA5B-8143-97AD-08B5E893A264}" type="pres">
      <dgm:prSet presAssocID="{CB732F67-B0B3-DE41-9308-824388BBA6B2}" presName="connTx" presStyleLbl="parChTrans1D3" presStyleIdx="1" presStyleCnt="2"/>
      <dgm:spPr/>
      <dgm:t>
        <a:bodyPr/>
        <a:lstStyle/>
        <a:p>
          <a:endParaRPr lang="en-US"/>
        </a:p>
      </dgm:t>
    </dgm:pt>
    <dgm:pt modelId="{1DFFC5EC-1232-8F4B-9F64-75BEAB4F6B52}" type="pres">
      <dgm:prSet presAssocID="{9C6189DA-CC22-2144-AAD4-89B8AF290CD2}" presName="root2" presStyleCnt="0"/>
      <dgm:spPr/>
    </dgm:pt>
    <dgm:pt modelId="{E11A7F64-3A5D-B240-8CE7-9A1E144B74CE}" type="pres">
      <dgm:prSet presAssocID="{9C6189DA-CC22-2144-AAD4-89B8AF290CD2}" presName="LevelTwoTextNode" presStyleLbl="node3" presStyleIdx="1" presStyleCnt="2" custScaleX="134769" custScaleY="78162" custLinFactNeighborX="-10572" custLinFactNeighborY="292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DFC1B8-F108-884C-A9B9-913C4098FAAC}" type="pres">
      <dgm:prSet presAssocID="{9C6189DA-CC22-2144-AAD4-89B8AF290CD2}" presName="level3hierChild" presStyleCnt="0"/>
      <dgm:spPr/>
    </dgm:pt>
  </dgm:ptLst>
  <dgm:cxnLst>
    <dgm:cxn modelId="{187ABAFA-FE81-CA4F-8F7E-4DDEC954F6D0}" srcId="{DB7F00A8-27E5-604A-8365-683FC3BAAD41}" destId="{D9EF51E2-6233-694C-9524-8AE4B9907081}" srcOrd="0" destOrd="0" parTransId="{9457A909-38B2-2C45-9D02-4C3EBEDE17A2}" sibTransId="{EB6098B6-338A-6C4A-858F-59D40A265C3C}"/>
    <dgm:cxn modelId="{EFCEFB85-C4DA-A04C-A063-B00EAA1278FF}" srcId="{AEF18A3A-B09C-C64B-BB7F-9118C4B876AA}" destId="{DB7F00A8-27E5-604A-8365-683FC3BAAD41}" srcOrd="0" destOrd="0" parTransId="{220FB56B-C0FB-A042-BBF4-67570FF74928}" sibTransId="{46C4856F-A3E9-6D4F-B57E-8D2BDCEAC311}"/>
    <dgm:cxn modelId="{A4E06168-4E43-AE40-8389-20C422D31000}" type="presOf" srcId="{9457A909-38B2-2C45-9D02-4C3EBEDE17A2}" destId="{191844AF-0401-1744-B2CE-C008D63EC29C}" srcOrd="0" destOrd="0" presId="urn:microsoft.com/office/officeart/2005/8/layout/hierarchy2"/>
    <dgm:cxn modelId="{CCB8E3A5-2BBE-C041-874F-05ED90CF9C34}" srcId="{DB7F00A8-27E5-604A-8365-683FC3BAAD41}" destId="{9C6189DA-CC22-2144-AAD4-89B8AF290CD2}" srcOrd="1" destOrd="0" parTransId="{CB732F67-B0B3-DE41-9308-824388BBA6B2}" sibTransId="{E977826F-F926-754F-86FC-BE538817322F}"/>
    <dgm:cxn modelId="{5E2296A6-5D7F-7D4C-8F2E-F11EBBDFDC5D}" type="presOf" srcId="{AEF18A3A-B09C-C64B-BB7F-9118C4B876AA}" destId="{F226C9B6-9A26-E947-9FFF-919CF70D7774}" srcOrd="0" destOrd="0" presId="urn:microsoft.com/office/officeart/2005/8/layout/hierarchy2"/>
    <dgm:cxn modelId="{5B5AED31-A215-6A44-A801-58264E71F0EA}" type="presOf" srcId="{1A9E3D20-464A-0846-BB6F-4706B29F57B1}" destId="{B501C04A-47DC-A745-8759-CE3020874F2C}" srcOrd="0" destOrd="0" presId="urn:microsoft.com/office/officeart/2005/8/layout/hierarchy2"/>
    <dgm:cxn modelId="{A7D3D4FE-276E-8B44-9376-C73991F9DC3D}" type="presOf" srcId="{220FB56B-C0FB-A042-BBF4-67570FF74928}" destId="{7EA8077E-6FE4-A14E-9B43-4564A0BDC71F}" srcOrd="0" destOrd="0" presId="urn:microsoft.com/office/officeart/2005/8/layout/hierarchy2"/>
    <dgm:cxn modelId="{F2F7F42D-41DC-8449-88C1-E581A28C3534}" type="presOf" srcId="{9457A909-38B2-2C45-9D02-4C3EBEDE17A2}" destId="{540F8000-4718-1B4D-8FC7-CC74C94F1B79}" srcOrd="1" destOrd="0" presId="urn:microsoft.com/office/officeart/2005/8/layout/hierarchy2"/>
    <dgm:cxn modelId="{453EC931-8600-8747-8D95-79B6F26AFE9A}" type="presOf" srcId="{D9EF51E2-6233-694C-9524-8AE4B9907081}" destId="{40E9D2F6-ABA0-354E-AF3D-E4844C1BE610}" srcOrd="0" destOrd="0" presId="urn:microsoft.com/office/officeart/2005/8/layout/hierarchy2"/>
    <dgm:cxn modelId="{611E5DB9-D893-A141-AAAC-5E4B4A8A4A9F}" type="presOf" srcId="{DB7F00A8-27E5-604A-8365-683FC3BAAD41}" destId="{5D098A5E-3D80-584B-8612-701E387653AD}" srcOrd="0" destOrd="0" presId="urn:microsoft.com/office/officeart/2005/8/layout/hierarchy2"/>
    <dgm:cxn modelId="{6F601595-8B7E-1E4A-B059-97D988E63085}" type="presOf" srcId="{CB732F67-B0B3-DE41-9308-824388BBA6B2}" destId="{086D0261-F4FA-6A4A-A893-E0EC51874657}" srcOrd="0" destOrd="0" presId="urn:microsoft.com/office/officeart/2005/8/layout/hierarchy2"/>
    <dgm:cxn modelId="{9AA9208D-B0E9-0646-917F-A3E6DF0089F5}" type="presOf" srcId="{CB732F67-B0B3-DE41-9308-824388BBA6B2}" destId="{96E3D58F-EA5B-8143-97AD-08B5E893A264}" srcOrd="1" destOrd="0" presId="urn:microsoft.com/office/officeart/2005/8/layout/hierarchy2"/>
    <dgm:cxn modelId="{8067A7D1-1DE0-8F43-9F1E-AE2B7B8C598B}" type="presOf" srcId="{9C6189DA-CC22-2144-AAD4-89B8AF290CD2}" destId="{E11A7F64-3A5D-B240-8CE7-9A1E144B74CE}" srcOrd="0" destOrd="0" presId="urn:microsoft.com/office/officeart/2005/8/layout/hierarchy2"/>
    <dgm:cxn modelId="{694AA635-4359-1542-83B1-F8D4F15F4DFF}" type="presOf" srcId="{220FB56B-C0FB-A042-BBF4-67570FF74928}" destId="{A2B33C99-DDBC-B942-9016-C97D94BE4BC9}" srcOrd="1" destOrd="0" presId="urn:microsoft.com/office/officeart/2005/8/layout/hierarchy2"/>
    <dgm:cxn modelId="{8B8AAE81-44C3-A145-9176-7F79BC89E38F}" srcId="{1A9E3D20-464A-0846-BB6F-4706B29F57B1}" destId="{AEF18A3A-B09C-C64B-BB7F-9118C4B876AA}" srcOrd="0" destOrd="0" parTransId="{9A0429AF-E005-EC4C-9BB4-0B34E16AFB43}" sibTransId="{9FBCFC7C-DC93-FD47-8FA1-02A9A6F2EDED}"/>
    <dgm:cxn modelId="{37A7D77C-E7FD-6544-B104-DAC6DFDDEA28}" type="presParOf" srcId="{B501C04A-47DC-A745-8759-CE3020874F2C}" destId="{A227F8FA-BF3E-D64B-8056-2CAEF73E6829}" srcOrd="0" destOrd="0" presId="urn:microsoft.com/office/officeart/2005/8/layout/hierarchy2"/>
    <dgm:cxn modelId="{DD50D66B-D7E5-4A4D-B240-5D4940BAD3F1}" type="presParOf" srcId="{A227F8FA-BF3E-D64B-8056-2CAEF73E6829}" destId="{F226C9B6-9A26-E947-9FFF-919CF70D7774}" srcOrd="0" destOrd="0" presId="urn:microsoft.com/office/officeart/2005/8/layout/hierarchy2"/>
    <dgm:cxn modelId="{F5EA3723-DCA9-AF4A-A5C5-3D3F0F52BB59}" type="presParOf" srcId="{A227F8FA-BF3E-D64B-8056-2CAEF73E6829}" destId="{3E9227E1-3D82-9A4F-8AD6-0F003B883F9C}" srcOrd="1" destOrd="0" presId="urn:microsoft.com/office/officeart/2005/8/layout/hierarchy2"/>
    <dgm:cxn modelId="{7E45F2FA-70E7-E840-872B-D6128E02AC63}" type="presParOf" srcId="{3E9227E1-3D82-9A4F-8AD6-0F003B883F9C}" destId="{7EA8077E-6FE4-A14E-9B43-4564A0BDC71F}" srcOrd="0" destOrd="0" presId="urn:microsoft.com/office/officeart/2005/8/layout/hierarchy2"/>
    <dgm:cxn modelId="{F8CD47D0-6FD1-2748-A9A6-02A14E9AB07F}" type="presParOf" srcId="{7EA8077E-6FE4-A14E-9B43-4564A0BDC71F}" destId="{A2B33C99-DDBC-B942-9016-C97D94BE4BC9}" srcOrd="0" destOrd="0" presId="urn:microsoft.com/office/officeart/2005/8/layout/hierarchy2"/>
    <dgm:cxn modelId="{8C32E300-4576-5E47-B84A-53B77FD762CB}" type="presParOf" srcId="{3E9227E1-3D82-9A4F-8AD6-0F003B883F9C}" destId="{B2A966E0-E26F-BE40-8E53-8220B484E26F}" srcOrd="1" destOrd="0" presId="urn:microsoft.com/office/officeart/2005/8/layout/hierarchy2"/>
    <dgm:cxn modelId="{6AA26BDD-31D9-9D4B-B197-7A2872E129BB}" type="presParOf" srcId="{B2A966E0-E26F-BE40-8E53-8220B484E26F}" destId="{5D098A5E-3D80-584B-8612-701E387653AD}" srcOrd="0" destOrd="0" presId="urn:microsoft.com/office/officeart/2005/8/layout/hierarchy2"/>
    <dgm:cxn modelId="{D2F90D1A-52E1-994C-A2C7-E56051B86E4A}" type="presParOf" srcId="{B2A966E0-E26F-BE40-8E53-8220B484E26F}" destId="{A8DD89C0-8138-5F4B-A031-FB6EDDDE7129}" srcOrd="1" destOrd="0" presId="urn:microsoft.com/office/officeart/2005/8/layout/hierarchy2"/>
    <dgm:cxn modelId="{1CEAEA84-1DFA-FF47-86A8-8B2C2D8EE919}" type="presParOf" srcId="{A8DD89C0-8138-5F4B-A031-FB6EDDDE7129}" destId="{191844AF-0401-1744-B2CE-C008D63EC29C}" srcOrd="0" destOrd="0" presId="urn:microsoft.com/office/officeart/2005/8/layout/hierarchy2"/>
    <dgm:cxn modelId="{5A8DFE94-1D48-BA45-A2D9-D5EB1A6D2B9E}" type="presParOf" srcId="{191844AF-0401-1744-B2CE-C008D63EC29C}" destId="{540F8000-4718-1B4D-8FC7-CC74C94F1B79}" srcOrd="0" destOrd="0" presId="urn:microsoft.com/office/officeart/2005/8/layout/hierarchy2"/>
    <dgm:cxn modelId="{97CC9212-373F-E241-BB32-10CE6FDD7162}" type="presParOf" srcId="{A8DD89C0-8138-5F4B-A031-FB6EDDDE7129}" destId="{67E0F50D-B6AC-3E46-B817-7B72F6831B9F}" srcOrd="1" destOrd="0" presId="urn:microsoft.com/office/officeart/2005/8/layout/hierarchy2"/>
    <dgm:cxn modelId="{A319506D-F305-7143-A146-D5E2007F190B}" type="presParOf" srcId="{67E0F50D-B6AC-3E46-B817-7B72F6831B9F}" destId="{40E9D2F6-ABA0-354E-AF3D-E4844C1BE610}" srcOrd="0" destOrd="0" presId="urn:microsoft.com/office/officeart/2005/8/layout/hierarchy2"/>
    <dgm:cxn modelId="{5CE3B689-E383-6A48-A7B6-DF375213CF27}" type="presParOf" srcId="{67E0F50D-B6AC-3E46-B817-7B72F6831B9F}" destId="{3EB1D2DF-4A85-E543-8B9B-34268877CE8F}" srcOrd="1" destOrd="0" presId="urn:microsoft.com/office/officeart/2005/8/layout/hierarchy2"/>
    <dgm:cxn modelId="{2747D305-838C-8F43-B626-7F5BD8D02DB8}" type="presParOf" srcId="{A8DD89C0-8138-5F4B-A031-FB6EDDDE7129}" destId="{086D0261-F4FA-6A4A-A893-E0EC51874657}" srcOrd="2" destOrd="0" presId="urn:microsoft.com/office/officeart/2005/8/layout/hierarchy2"/>
    <dgm:cxn modelId="{C416B6C7-DC0A-A74A-8CA3-22BA96328B7C}" type="presParOf" srcId="{086D0261-F4FA-6A4A-A893-E0EC51874657}" destId="{96E3D58F-EA5B-8143-97AD-08B5E893A264}" srcOrd="0" destOrd="0" presId="urn:microsoft.com/office/officeart/2005/8/layout/hierarchy2"/>
    <dgm:cxn modelId="{C9334BC4-7F71-0648-8FC7-374F5365B7A4}" type="presParOf" srcId="{A8DD89C0-8138-5F4B-A031-FB6EDDDE7129}" destId="{1DFFC5EC-1232-8F4B-9F64-75BEAB4F6B52}" srcOrd="3" destOrd="0" presId="urn:microsoft.com/office/officeart/2005/8/layout/hierarchy2"/>
    <dgm:cxn modelId="{F5DF9593-EE29-1A4E-8716-39B1050632FD}" type="presParOf" srcId="{1DFFC5EC-1232-8F4B-9F64-75BEAB4F6B52}" destId="{E11A7F64-3A5D-B240-8CE7-9A1E144B74CE}" srcOrd="0" destOrd="0" presId="urn:microsoft.com/office/officeart/2005/8/layout/hierarchy2"/>
    <dgm:cxn modelId="{ABACB7F4-1532-0940-A6CA-281D4EDD6D00}" type="presParOf" srcId="{1DFFC5EC-1232-8F4B-9F64-75BEAB4F6B52}" destId="{A3DFC1B8-F108-884C-A9B9-913C4098FAA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296E5-0D57-C647-B748-F295F0FC4B24}">
      <dsp:nvSpPr>
        <dsp:cNvPr id="0" name=""/>
        <dsp:cNvSpPr/>
      </dsp:nvSpPr>
      <dsp:spPr>
        <a:xfrm rot="10800000">
          <a:off x="1307567" y="861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  <a:latin typeface="Comic Sans MS"/>
              <a:cs typeface="Comic Sans MS"/>
            </a:rPr>
            <a:t>INTRODUCTION</a:t>
          </a:r>
          <a:endParaRPr lang="en-US" sz="2400" kern="1200" dirty="0">
            <a:solidFill>
              <a:srgbClr val="000090"/>
            </a:solidFill>
            <a:latin typeface="Comic Sans MS"/>
            <a:cs typeface="Comic Sans MS"/>
          </a:endParaRPr>
        </a:p>
      </dsp:txBody>
      <dsp:txXfrm rot="10800000">
        <a:off x="1474728" y="861"/>
        <a:ext cx="4238573" cy="668646"/>
      </dsp:txXfrm>
    </dsp:sp>
    <dsp:sp modelId="{FA96E7B6-6A8F-BD46-969D-F709C65CDC3F}">
      <dsp:nvSpPr>
        <dsp:cNvPr id="0" name=""/>
        <dsp:cNvSpPr/>
      </dsp:nvSpPr>
      <dsp:spPr>
        <a:xfrm>
          <a:off x="519895" y="55500"/>
          <a:ext cx="791410" cy="6012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895890-003A-B043-96FA-0B4FB2A60374}">
      <dsp:nvSpPr>
        <dsp:cNvPr id="0" name=""/>
        <dsp:cNvSpPr/>
      </dsp:nvSpPr>
      <dsp:spPr>
        <a:xfrm rot="10800000">
          <a:off x="1298606" y="895780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</a:rPr>
            <a:t>NS-FFAG</a:t>
          </a:r>
          <a:endParaRPr lang="en-US" sz="2400" kern="1200" dirty="0">
            <a:solidFill>
              <a:srgbClr val="000090"/>
            </a:solidFill>
          </a:endParaRPr>
        </a:p>
      </dsp:txBody>
      <dsp:txXfrm rot="10800000">
        <a:off x="1465767" y="895780"/>
        <a:ext cx="4238573" cy="668646"/>
      </dsp:txXfrm>
    </dsp:sp>
    <dsp:sp modelId="{CCD5D232-FBEA-B44A-B49E-3C17064EA1AF}">
      <dsp:nvSpPr>
        <dsp:cNvPr id="0" name=""/>
        <dsp:cNvSpPr/>
      </dsp:nvSpPr>
      <dsp:spPr>
        <a:xfrm>
          <a:off x="511632" y="897528"/>
          <a:ext cx="755564" cy="72199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BF92D5-F029-B04A-97FF-20C1C4285622}">
      <dsp:nvSpPr>
        <dsp:cNvPr id="0" name=""/>
        <dsp:cNvSpPr/>
      </dsp:nvSpPr>
      <dsp:spPr>
        <a:xfrm rot="10800000">
          <a:off x="1309894" y="1819396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</a:rPr>
            <a:t>CARBON GANTRY</a:t>
          </a:r>
          <a:endParaRPr lang="en-US" sz="2400" kern="1200" dirty="0">
            <a:solidFill>
              <a:srgbClr val="000090"/>
            </a:solidFill>
          </a:endParaRPr>
        </a:p>
      </dsp:txBody>
      <dsp:txXfrm rot="10800000">
        <a:off x="1477055" y="1819396"/>
        <a:ext cx="4238573" cy="668646"/>
      </dsp:txXfrm>
    </dsp:sp>
    <dsp:sp modelId="{18DC51AD-6201-254E-8347-3F03B9D5EDBC}">
      <dsp:nvSpPr>
        <dsp:cNvPr id="0" name=""/>
        <dsp:cNvSpPr/>
      </dsp:nvSpPr>
      <dsp:spPr>
        <a:xfrm>
          <a:off x="513028" y="1799210"/>
          <a:ext cx="800717" cy="72604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ED6E57-70A2-FA4F-B03F-5AF91B0A4BA5}">
      <dsp:nvSpPr>
        <dsp:cNvPr id="0" name=""/>
        <dsp:cNvSpPr/>
      </dsp:nvSpPr>
      <dsp:spPr>
        <a:xfrm rot="10800000">
          <a:off x="1276876" y="2716337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</a:rPr>
            <a:t>MAGNETS</a:t>
          </a:r>
          <a:endParaRPr lang="en-US" sz="2400" kern="1200" dirty="0">
            <a:solidFill>
              <a:srgbClr val="000090"/>
            </a:solidFill>
          </a:endParaRPr>
        </a:p>
      </dsp:txBody>
      <dsp:txXfrm rot="10800000">
        <a:off x="1444037" y="2716337"/>
        <a:ext cx="4238573" cy="668646"/>
      </dsp:txXfrm>
    </dsp:sp>
    <dsp:sp modelId="{F54A846B-84C4-8840-BB94-31CE8C6B7999}">
      <dsp:nvSpPr>
        <dsp:cNvPr id="0" name=""/>
        <dsp:cNvSpPr/>
      </dsp:nvSpPr>
      <dsp:spPr>
        <a:xfrm>
          <a:off x="607273" y="2756978"/>
          <a:ext cx="668646" cy="668646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91D2FE-EF86-9A4C-868B-3DBD208DB7E0}">
      <dsp:nvSpPr>
        <dsp:cNvPr id="0" name=""/>
        <dsp:cNvSpPr/>
      </dsp:nvSpPr>
      <dsp:spPr>
        <a:xfrm rot="10800000">
          <a:off x="1276876" y="3584580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</a:rPr>
            <a:t>PROTON GANTRY</a:t>
          </a:r>
          <a:endParaRPr lang="en-US" sz="2400" kern="1200" dirty="0">
            <a:solidFill>
              <a:srgbClr val="000090"/>
            </a:solidFill>
          </a:endParaRPr>
        </a:p>
      </dsp:txBody>
      <dsp:txXfrm rot="10800000">
        <a:off x="1444037" y="3584580"/>
        <a:ext cx="4238573" cy="668646"/>
      </dsp:txXfrm>
    </dsp:sp>
    <dsp:sp modelId="{73892AEA-404B-3142-B01A-4005D0EFA90E}">
      <dsp:nvSpPr>
        <dsp:cNvPr id="0" name=""/>
        <dsp:cNvSpPr/>
      </dsp:nvSpPr>
      <dsp:spPr>
        <a:xfrm>
          <a:off x="617430" y="3574424"/>
          <a:ext cx="668646" cy="668646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A1C5E31-6FEA-F346-A88D-77FBD3F7EC5C}">
      <dsp:nvSpPr>
        <dsp:cNvPr id="0" name=""/>
        <dsp:cNvSpPr/>
      </dsp:nvSpPr>
      <dsp:spPr>
        <a:xfrm rot="10800000">
          <a:off x="1357075" y="4452823"/>
          <a:ext cx="4405734" cy="668646"/>
        </a:xfrm>
        <a:prstGeom prst="homePlate">
          <a:avLst/>
        </a:prstGeom>
        <a:solidFill>
          <a:srgbClr val="CCFFCC">
            <a:alpha val="28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855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0090"/>
              </a:solidFill>
            </a:rPr>
            <a:t>PERMANENT MAGNETS</a:t>
          </a:r>
          <a:endParaRPr lang="en-US" sz="2400" kern="1200" dirty="0">
            <a:solidFill>
              <a:srgbClr val="000090"/>
            </a:solidFill>
          </a:endParaRPr>
        </a:p>
      </dsp:txBody>
      <dsp:txXfrm rot="10800000">
        <a:off x="1524236" y="4452823"/>
        <a:ext cx="4238573" cy="668646"/>
      </dsp:txXfrm>
    </dsp:sp>
    <dsp:sp modelId="{DF8F7902-39C3-5F43-BA9B-A20C003EBDA8}">
      <dsp:nvSpPr>
        <dsp:cNvPr id="0" name=""/>
        <dsp:cNvSpPr/>
      </dsp:nvSpPr>
      <dsp:spPr>
        <a:xfrm>
          <a:off x="386037" y="4453685"/>
          <a:ext cx="989443" cy="668646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3F720-E9C8-D14D-A2DC-FF3D829DC70C}">
      <dsp:nvSpPr>
        <dsp:cNvPr id="0" name=""/>
        <dsp:cNvSpPr/>
      </dsp:nvSpPr>
      <dsp:spPr>
        <a:xfrm rot="5400000">
          <a:off x="2113761" y="0"/>
          <a:ext cx="5583189" cy="5583189"/>
        </a:xfrm>
        <a:prstGeom prst="triangle">
          <a:avLst/>
        </a:prstGeom>
        <a:solidFill>
          <a:schemeClr val="bg1">
            <a:alpha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C37BAF-BC17-5141-ADCC-E3F4E7A96DE6}">
      <dsp:nvSpPr>
        <dsp:cNvPr id="0" name=""/>
        <dsp:cNvSpPr/>
      </dsp:nvSpPr>
      <dsp:spPr>
        <a:xfrm>
          <a:off x="186820" y="1403839"/>
          <a:ext cx="2829914" cy="527432"/>
        </a:xfrm>
        <a:prstGeom prst="roundRect">
          <a:avLst/>
        </a:prstGeom>
        <a:solidFill>
          <a:srgbClr val="FFFBE7"/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dirty="0" smtClean="0">
              <a:solidFill>
                <a:srgbClr val="000090"/>
              </a:solidFill>
              <a:latin typeface="Comic Sans MS"/>
            </a:rPr>
            <a:t>1. Introduction</a:t>
          </a:r>
          <a:endParaRPr lang="en-US" sz="2800" b="0" i="0" kern="1200" dirty="0">
            <a:solidFill>
              <a:srgbClr val="000090"/>
            </a:solidFill>
            <a:latin typeface="Comic Sans MS"/>
          </a:endParaRPr>
        </a:p>
      </dsp:txBody>
      <dsp:txXfrm>
        <a:off x="212567" y="1429586"/>
        <a:ext cx="2778420" cy="475938"/>
      </dsp:txXfrm>
    </dsp:sp>
    <dsp:sp modelId="{4515B2E9-2CAD-7847-B7F5-0F302F5687D2}">
      <dsp:nvSpPr>
        <dsp:cNvPr id="0" name=""/>
        <dsp:cNvSpPr/>
      </dsp:nvSpPr>
      <dsp:spPr>
        <a:xfrm>
          <a:off x="863279" y="2690444"/>
          <a:ext cx="3523430" cy="707743"/>
        </a:xfrm>
        <a:prstGeom prst="roundRect">
          <a:avLst/>
        </a:prstGeom>
        <a:solidFill>
          <a:srgbClr val="FFFBE7"/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baseline="0" dirty="0" smtClean="0">
              <a:solidFill>
                <a:srgbClr val="000090"/>
              </a:solidFill>
              <a:latin typeface="Comic Sans MS"/>
            </a:rPr>
            <a:t>3. SAD definition</a:t>
          </a:r>
          <a:endParaRPr lang="en-US" sz="28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897828" y="2724993"/>
        <a:ext cx="3454332" cy="638645"/>
      </dsp:txXfrm>
    </dsp:sp>
    <dsp:sp modelId="{2684B13A-F63F-B240-BDE4-BE9CD7A0980B}">
      <dsp:nvSpPr>
        <dsp:cNvPr id="0" name=""/>
        <dsp:cNvSpPr/>
      </dsp:nvSpPr>
      <dsp:spPr>
        <a:xfrm>
          <a:off x="1357305" y="3561217"/>
          <a:ext cx="7050961" cy="829682"/>
        </a:xfrm>
        <a:prstGeom prst="roundRect">
          <a:avLst/>
        </a:prstGeom>
        <a:solidFill>
          <a:srgbClr val="FFFBE7"/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baseline="0" dirty="0" smtClean="0">
              <a:solidFill>
                <a:srgbClr val="000090"/>
              </a:solidFill>
              <a:latin typeface="Comic Sans MS"/>
            </a:rPr>
            <a:t>4. NS-FFAG gantry with adjustable fields</a:t>
          </a:r>
          <a:endParaRPr lang="en-US" sz="28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1397807" y="3601719"/>
        <a:ext cx="6969957" cy="748678"/>
      </dsp:txXfrm>
    </dsp:sp>
    <dsp:sp modelId="{9DB61E7A-34CC-9E4E-86FA-17FF28750CEE}">
      <dsp:nvSpPr>
        <dsp:cNvPr id="0" name=""/>
        <dsp:cNvSpPr/>
      </dsp:nvSpPr>
      <dsp:spPr>
        <a:xfrm>
          <a:off x="2362503" y="4612852"/>
          <a:ext cx="6702244" cy="786776"/>
        </a:xfrm>
        <a:prstGeom prst="roundRect">
          <a:avLst/>
        </a:prstGeom>
        <a:solidFill>
          <a:srgbClr val="FFFBE7"/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0" kern="1200" baseline="0" dirty="0" smtClean="0">
              <a:solidFill>
                <a:srgbClr val="000090"/>
              </a:solidFill>
              <a:latin typeface="Comic Sans MS"/>
            </a:rPr>
            <a:t>5. NS-FFAG gantry with fixed fields</a:t>
          </a:r>
          <a:endParaRPr lang="en-US" sz="28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2400910" y="4651259"/>
        <a:ext cx="6625430" cy="709962"/>
      </dsp:txXfrm>
    </dsp:sp>
    <dsp:sp modelId="{4B6BA280-40AB-AC4B-86C0-F98CE3E16F97}">
      <dsp:nvSpPr>
        <dsp:cNvPr id="0" name=""/>
        <dsp:cNvSpPr/>
      </dsp:nvSpPr>
      <dsp:spPr>
        <a:xfrm>
          <a:off x="3416549" y="696985"/>
          <a:ext cx="5564856" cy="322130"/>
        </a:xfrm>
        <a:prstGeom prst="roundRect">
          <a:avLst/>
        </a:prstGeom>
        <a:solidFill>
          <a:srgbClr val="FFF6E2">
            <a:alpha val="33000"/>
          </a:srgbClr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baseline="0" dirty="0" smtClean="0">
              <a:solidFill>
                <a:srgbClr val="000090"/>
              </a:solidFill>
              <a:latin typeface="Comic Sans MS"/>
            </a:rPr>
            <a:t>Motives-reduction of cost by using method- simpler is better</a:t>
          </a:r>
          <a:endParaRPr lang="en-US" sz="14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3432274" y="712710"/>
        <a:ext cx="5533406" cy="290680"/>
      </dsp:txXfrm>
    </dsp:sp>
    <dsp:sp modelId="{463A6472-DD5B-B443-A053-BBEC0748C94A}">
      <dsp:nvSpPr>
        <dsp:cNvPr id="0" name=""/>
        <dsp:cNvSpPr/>
      </dsp:nvSpPr>
      <dsp:spPr>
        <a:xfrm>
          <a:off x="3172288" y="1220456"/>
          <a:ext cx="5971711" cy="287591"/>
        </a:xfrm>
        <a:prstGeom prst="roundRect">
          <a:avLst/>
        </a:prstGeom>
        <a:solidFill>
          <a:srgbClr val="FFF6E2">
            <a:alpha val="33000"/>
          </a:srgbClr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baseline="0" dirty="0" smtClean="0">
              <a:solidFill>
                <a:srgbClr val="000090"/>
              </a:solidFill>
              <a:latin typeface="Comic Sans MS"/>
            </a:rPr>
            <a:t>Small size for carbon – superconducting combined function magnets </a:t>
          </a:r>
          <a:endParaRPr lang="en-US" sz="14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3186327" y="1234495"/>
        <a:ext cx="5943633" cy="259513"/>
      </dsp:txXfrm>
    </dsp:sp>
    <dsp:sp modelId="{B60D2462-9E9C-3840-B55F-55FBAD280EFC}">
      <dsp:nvSpPr>
        <dsp:cNvPr id="0" name=""/>
        <dsp:cNvSpPr/>
      </dsp:nvSpPr>
      <dsp:spPr>
        <a:xfrm>
          <a:off x="3508419" y="1706103"/>
          <a:ext cx="5217808" cy="307597"/>
        </a:xfrm>
        <a:prstGeom prst="roundRect">
          <a:avLst/>
        </a:prstGeom>
        <a:solidFill>
          <a:srgbClr val="FFF6E2">
            <a:alpha val="33000"/>
          </a:srgbClr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baseline="0" dirty="0" smtClean="0">
              <a:solidFill>
                <a:srgbClr val="000090"/>
              </a:solidFill>
              <a:latin typeface="Comic Sans MS"/>
            </a:rPr>
            <a:t>Spot scanning, simplify operation, large energy acceptance</a:t>
          </a:r>
          <a:endParaRPr lang="en-US" sz="14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3523435" y="1721119"/>
        <a:ext cx="5187776" cy="277565"/>
      </dsp:txXfrm>
    </dsp:sp>
    <dsp:sp modelId="{FF80540E-8C85-244A-93A3-A1915A86F3B8}">
      <dsp:nvSpPr>
        <dsp:cNvPr id="0" name=""/>
        <dsp:cNvSpPr/>
      </dsp:nvSpPr>
      <dsp:spPr>
        <a:xfrm>
          <a:off x="3462820" y="2195734"/>
          <a:ext cx="5194328" cy="365414"/>
        </a:xfrm>
        <a:prstGeom prst="roundRect">
          <a:avLst/>
        </a:prstGeom>
        <a:solidFill>
          <a:srgbClr val="FFF6E2">
            <a:alpha val="33000"/>
          </a:srgbClr>
        </a:solidFill>
        <a:ln w="25400" cap="flat" cmpd="sng" algn="ctr">
          <a:solidFill>
            <a:srgbClr val="000090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baseline="0" dirty="0" smtClean="0">
              <a:solidFill>
                <a:srgbClr val="000090"/>
              </a:solidFill>
              <a:latin typeface="Comic Sans MS"/>
            </a:rPr>
            <a:t>CYCLOTRON application, TERA LINAC application</a:t>
          </a:r>
          <a:endParaRPr lang="en-US" sz="900" b="0" i="0" kern="1200" baseline="0" dirty="0">
            <a:solidFill>
              <a:srgbClr val="000090"/>
            </a:solidFill>
            <a:latin typeface="Comic Sans MS"/>
          </a:endParaRPr>
        </a:p>
      </dsp:txBody>
      <dsp:txXfrm>
        <a:off x="3480658" y="2213572"/>
        <a:ext cx="5158652" cy="3297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6C9B6-9A26-E947-9FFF-919CF70D7774}">
      <dsp:nvSpPr>
        <dsp:cNvPr id="0" name=""/>
        <dsp:cNvSpPr/>
      </dsp:nvSpPr>
      <dsp:spPr>
        <a:xfrm>
          <a:off x="5699" y="1180520"/>
          <a:ext cx="2238464" cy="612695"/>
        </a:xfrm>
        <a:prstGeom prst="roundRect">
          <a:avLst>
            <a:gd name="adj" fmla="val 10000"/>
          </a:avLst>
        </a:prstGeom>
        <a:solidFill>
          <a:srgbClr val="FFFBE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FF0000"/>
              </a:solidFill>
              <a:latin typeface="Comic Sans MS"/>
            </a:rPr>
            <a:t>Motivation</a:t>
          </a:r>
          <a:endParaRPr lang="en-US" sz="2400" kern="1200" dirty="0">
            <a:solidFill>
              <a:srgbClr val="FF0000"/>
            </a:solidFill>
            <a:latin typeface="Comic Sans MS"/>
          </a:endParaRPr>
        </a:p>
      </dsp:txBody>
      <dsp:txXfrm>
        <a:off x="23644" y="1198465"/>
        <a:ext cx="2202574" cy="576805"/>
      </dsp:txXfrm>
    </dsp:sp>
    <dsp:sp modelId="{7EA8077E-6FE4-A14E-9B43-4564A0BDC71F}">
      <dsp:nvSpPr>
        <dsp:cNvPr id="0" name=""/>
        <dsp:cNvSpPr/>
      </dsp:nvSpPr>
      <dsp:spPr>
        <a:xfrm rot="21551484">
          <a:off x="2244128" y="1453908"/>
          <a:ext cx="732661" cy="55580"/>
        </a:xfrm>
        <a:custGeom>
          <a:avLst/>
          <a:gdLst/>
          <a:ahLst/>
          <a:cxnLst/>
          <a:rect l="0" t="0" r="0" b="0"/>
          <a:pathLst>
            <a:path>
              <a:moveTo>
                <a:pt x="0" y="27790"/>
              </a:moveTo>
              <a:lnTo>
                <a:pt x="732661" y="27790"/>
              </a:lnTo>
            </a:path>
          </a:pathLst>
        </a:custGeom>
        <a:noFill/>
        <a:ln w="9525" cap="flat" cmpd="sng" algn="ctr">
          <a:solidFill>
            <a:srgbClr val="000090">
              <a:alpha val="6100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Comic Sans MS"/>
          </a:endParaRPr>
        </a:p>
      </dsp:txBody>
      <dsp:txXfrm>
        <a:off x="2592142" y="1463381"/>
        <a:ext cx="36633" cy="36633"/>
      </dsp:txXfrm>
    </dsp:sp>
    <dsp:sp modelId="{5D098A5E-3D80-584B-8612-701E387653AD}">
      <dsp:nvSpPr>
        <dsp:cNvPr id="0" name=""/>
        <dsp:cNvSpPr/>
      </dsp:nvSpPr>
      <dsp:spPr>
        <a:xfrm>
          <a:off x="2976753" y="1025517"/>
          <a:ext cx="2618191" cy="902022"/>
        </a:xfrm>
        <a:prstGeom prst="roundRect">
          <a:avLst>
            <a:gd name="adj" fmla="val 10000"/>
          </a:avLst>
        </a:prstGeom>
        <a:solidFill>
          <a:srgbClr val="FFFBE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90"/>
              </a:solidFill>
              <a:latin typeface="Comic Sans MS"/>
            </a:rPr>
            <a:t>Reduce a major cost for the hadron therapy</a:t>
          </a:r>
          <a:endParaRPr lang="en-US" sz="2000" kern="1200" dirty="0">
            <a:solidFill>
              <a:srgbClr val="000090"/>
            </a:solidFill>
            <a:latin typeface="Comic Sans MS"/>
          </a:endParaRPr>
        </a:p>
      </dsp:txBody>
      <dsp:txXfrm>
        <a:off x="3003172" y="1051936"/>
        <a:ext cx="2565353" cy="849184"/>
      </dsp:txXfrm>
    </dsp:sp>
    <dsp:sp modelId="{191844AF-0401-1744-B2CE-C008D63EC29C}">
      <dsp:nvSpPr>
        <dsp:cNvPr id="0" name=""/>
        <dsp:cNvSpPr/>
      </dsp:nvSpPr>
      <dsp:spPr>
        <a:xfrm rot="18768466">
          <a:off x="5465556" y="1152525"/>
          <a:ext cx="807518" cy="55580"/>
        </a:xfrm>
        <a:custGeom>
          <a:avLst/>
          <a:gdLst/>
          <a:ahLst/>
          <a:cxnLst/>
          <a:rect l="0" t="0" r="0" b="0"/>
          <a:pathLst>
            <a:path>
              <a:moveTo>
                <a:pt x="0" y="27790"/>
              </a:moveTo>
              <a:lnTo>
                <a:pt x="807518" y="27790"/>
              </a:lnTo>
            </a:path>
          </a:pathLst>
        </a:custGeom>
        <a:noFill/>
        <a:ln w="9525" cap="flat" cmpd="sng" algn="ctr">
          <a:solidFill>
            <a:srgbClr val="000090">
              <a:alpha val="6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Comic Sans MS"/>
          </a:endParaRPr>
        </a:p>
      </dsp:txBody>
      <dsp:txXfrm>
        <a:off x="5849128" y="1160127"/>
        <a:ext cx="40375" cy="40375"/>
      </dsp:txXfrm>
    </dsp:sp>
    <dsp:sp modelId="{40E9D2F6-ABA0-354E-AF3D-E4844C1BE610}">
      <dsp:nvSpPr>
        <dsp:cNvPr id="0" name=""/>
        <dsp:cNvSpPr/>
      </dsp:nvSpPr>
      <dsp:spPr>
        <a:xfrm>
          <a:off x="6143687" y="458578"/>
          <a:ext cx="2535261" cy="851047"/>
        </a:xfrm>
        <a:prstGeom prst="roundRect">
          <a:avLst>
            <a:gd name="adj" fmla="val 10000"/>
          </a:avLst>
        </a:prstGeom>
        <a:solidFill>
          <a:srgbClr val="FFFBE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0090"/>
              </a:solidFill>
              <a:latin typeface="Comic Sans MS"/>
            </a:rPr>
            <a:t>Present solutions use  large magnets (carbon ions especially)</a:t>
          </a:r>
          <a:endParaRPr lang="en-US" sz="1700" kern="1200" dirty="0">
            <a:solidFill>
              <a:srgbClr val="000090"/>
            </a:solidFill>
            <a:latin typeface="Comic Sans MS"/>
          </a:endParaRPr>
        </a:p>
      </dsp:txBody>
      <dsp:txXfrm>
        <a:off x="6168613" y="483504"/>
        <a:ext cx="2485409" cy="801195"/>
      </dsp:txXfrm>
    </dsp:sp>
    <dsp:sp modelId="{086D0261-F4FA-6A4A-A893-E0EC51874657}">
      <dsp:nvSpPr>
        <dsp:cNvPr id="0" name=""/>
        <dsp:cNvSpPr/>
      </dsp:nvSpPr>
      <dsp:spPr>
        <a:xfrm rot="3292231">
          <a:off x="5408089" y="1808677"/>
          <a:ext cx="880204" cy="55580"/>
        </a:xfrm>
        <a:custGeom>
          <a:avLst/>
          <a:gdLst/>
          <a:ahLst/>
          <a:cxnLst/>
          <a:rect l="0" t="0" r="0" b="0"/>
          <a:pathLst>
            <a:path>
              <a:moveTo>
                <a:pt x="0" y="27790"/>
              </a:moveTo>
              <a:lnTo>
                <a:pt x="880204" y="27790"/>
              </a:lnTo>
            </a:path>
          </a:pathLst>
        </a:custGeom>
        <a:noFill/>
        <a:ln w="9525" cap="flat" cmpd="sng" algn="ctr">
          <a:solidFill>
            <a:srgbClr val="000090">
              <a:alpha val="4900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Comic Sans MS"/>
          </a:endParaRPr>
        </a:p>
      </dsp:txBody>
      <dsp:txXfrm>
        <a:off x="5826186" y="1814462"/>
        <a:ext cx="44010" cy="44010"/>
      </dsp:txXfrm>
    </dsp:sp>
    <dsp:sp modelId="{E11A7F64-3A5D-B240-8CE7-9A1E144B74CE}">
      <dsp:nvSpPr>
        <dsp:cNvPr id="0" name=""/>
        <dsp:cNvSpPr/>
      </dsp:nvSpPr>
      <dsp:spPr>
        <a:xfrm>
          <a:off x="6101437" y="1848064"/>
          <a:ext cx="2402488" cy="696685"/>
        </a:xfrm>
        <a:prstGeom prst="roundRect">
          <a:avLst>
            <a:gd name="adj" fmla="val 10000"/>
          </a:avLst>
        </a:prstGeom>
        <a:solidFill>
          <a:srgbClr val="FFFBE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rgbClr val="000090"/>
              </a:solidFill>
              <a:latin typeface="Comic Sans MS"/>
            </a:rPr>
            <a:t>Magnetic field is the same for all energies</a:t>
          </a:r>
          <a:endParaRPr lang="en-US" sz="1700" kern="1200" dirty="0">
            <a:solidFill>
              <a:srgbClr val="000090"/>
            </a:solidFill>
            <a:latin typeface="Comic Sans MS"/>
          </a:endParaRPr>
        </a:p>
      </dsp:txBody>
      <dsp:txXfrm>
        <a:off x="6121842" y="1868469"/>
        <a:ext cx="2361678" cy="655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84938" y="8897938"/>
            <a:ext cx="406400" cy="2730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prstTxWarp prst="textNoShape">
              <a:avLst/>
            </a:prstTxWarp>
            <a:spAutoFit/>
          </a:bodyPr>
          <a:lstStyle/>
          <a:p>
            <a:pPr algn="r" defTabSz="1252538" eaLnBrk="0" hangingPunct="0">
              <a:defRPr/>
            </a:pPr>
            <a:fld id="{7B7E372A-E955-734C-AA33-BC1955DC2AC2}" type="slidenum">
              <a:rPr lang="en-US" sz="1000">
                <a:latin typeface="Arial Unicode MS" pitchFamily="-106" charset="0"/>
                <a:ea typeface="+mn-ea"/>
                <a:cs typeface="+mn-cs"/>
              </a:rPr>
              <a:pPr algn="r" defTabSz="1252538" eaLnBrk="0" hangingPunct="0">
                <a:defRPr/>
              </a:pPr>
              <a:t>‹#›</a:t>
            </a:fld>
            <a:endParaRPr lang="en-US" sz="1000">
              <a:latin typeface="Arial Unicode MS" pitchFamily="-10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96883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83175" cy="417671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vert="horz" wrap="square" lIns="124294" tIns="60512" rIns="124294" bIns="60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1675"/>
            <a:ext cx="4627563" cy="3470275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34125" y="8816975"/>
            <a:ext cx="557213" cy="43656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prstTxWarp prst="textNoShape">
              <a:avLst/>
            </a:prstTxWarp>
            <a:spAutoFit/>
          </a:bodyPr>
          <a:lstStyle/>
          <a:p>
            <a:pPr algn="r" defTabSz="1252538" eaLnBrk="0" hangingPunct="0">
              <a:defRPr/>
            </a:pPr>
            <a:fld id="{02F9188D-8AF1-3749-9A38-12275DD30B49}" type="slidenum">
              <a:rPr lang="en-US" sz="2000">
                <a:latin typeface="Arial Unicode MS" pitchFamily="-106" charset="0"/>
                <a:ea typeface="+mn-ea"/>
                <a:cs typeface="+mn-cs"/>
              </a:rPr>
              <a:pPr algn="r" defTabSz="1252538" eaLnBrk="0" hangingPunct="0">
                <a:defRPr/>
              </a:pPr>
              <a:t>‹#›</a:t>
            </a:fld>
            <a:endParaRPr lang="en-US" sz="2000">
              <a:latin typeface="Arial Unicode MS" pitchFamily="-10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39959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ＭＳ Ｐゴシック" charset="-128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9380" y="8767939"/>
            <a:ext cx="3004820" cy="515761"/>
          </a:xfrm>
          <a:prstGeom prst="rect">
            <a:avLst/>
          </a:prstGeom>
          <a:noFill/>
        </p:spPr>
        <p:txBody>
          <a:bodyPr/>
          <a:lstStyle/>
          <a:p>
            <a:fld id="{3F70BEE2-D092-6941-86D5-243BAED46DBF}" type="slidenum">
              <a:rPr lang="en-US">
                <a:latin typeface="Times New Roman" pitchFamily="1" charset="0"/>
              </a:rPr>
              <a:pPr/>
              <a:t>5</a:t>
            </a:fld>
            <a:endParaRPr lang="en-US">
              <a:latin typeface="Times New Roman" pitchFamily="1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Arial Unicode MS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Arial Unicode MS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331200" y="6540500"/>
            <a:ext cx="812800" cy="317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000090"/>
                </a:solidFill>
                <a:latin typeface="Tahoma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AC3EEC5-3A7D-1C4C-8F04-60CF7BE08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34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34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88670"/>
            <a:ext cx="1076960" cy="269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2720" y="6588670"/>
            <a:ext cx="6258560" cy="269330"/>
          </a:xfrm>
          <a:prstGeom prst="rect">
            <a:avLst/>
          </a:prstGeom>
        </p:spPr>
        <p:txBody>
          <a:bodyPr/>
          <a:lstStyle>
            <a:lvl1pPr>
              <a:defRPr lang="en-US" sz="1200" smtClean="0">
                <a:effectLst/>
              </a:defRPr>
            </a:lvl1pPr>
          </a:lstStyle>
          <a:p>
            <a:r>
              <a:rPr lang="en-US" smtClean="0"/>
              <a:t>FFAG 12, Osaka University, November 13, 2012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56880" y="6588670"/>
            <a:ext cx="1087120" cy="269330"/>
          </a:xfrm>
          <a:prstGeom prst="rect">
            <a:avLst/>
          </a:prstGeom>
        </p:spPr>
        <p:txBody>
          <a:bodyPr/>
          <a:lstStyle/>
          <a:p>
            <a:fld id="{A22D51BC-D578-6941-8C86-C25354AB5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700" y="1143000"/>
            <a:ext cx="4338638" cy="5291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38" y="1143000"/>
            <a:ext cx="4338637" cy="5291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buNone/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3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Font typeface="Wingdings" charset="2"/>
              <a:buChar char="u"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28084"/>
            <a:ext cx="9144000" cy="677334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 of Slide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700" y="1143000"/>
            <a:ext cx="8829675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28025" y="6550223"/>
            <a:ext cx="815975" cy="30777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>
              <a:defRPr/>
            </a:pPr>
            <a:r>
              <a:rPr lang="en-US" sz="1200" dirty="0">
                <a:solidFill>
                  <a:srgbClr val="000090"/>
                </a:solidFill>
                <a:latin typeface="Tahoma" pitchFamily="-106" charset="0"/>
                <a:ea typeface="+mn-ea"/>
                <a:cs typeface="+mn-cs"/>
              </a:rPr>
              <a:t>       </a:t>
            </a:r>
            <a:fld id="{A071B6A8-6FEB-3449-8799-9C147935A9E9}" type="slidenum">
              <a:rPr lang="en-US" sz="1400">
                <a:solidFill>
                  <a:srgbClr val="000090"/>
                </a:solidFill>
                <a:latin typeface="Tahoma" pitchFamily="-106" charset="0"/>
                <a:ea typeface="+mn-ea"/>
                <a:cs typeface="+mn-cs"/>
              </a:rPr>
              <a:pPr algn="r" eaLnBrk="0" hangingPunct="0">
                <a:defRPr/>
              </a:pPr>
              <a:t>‹#›</a:t>
            </a:fld>
            <a:endParaRPr lang="en-US" sz="1400" dirty="0">
              <a:solidFill>
                <a:srgbClr val="000090"/>
              </a:solidFill>
              <a:latin typeface="Tahoma" pitchFamily="-106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90"/>
                </a:solidFill>
                <a:latin typeface="Comic Sans MS"/>
                <a:cs typeface="Comic Sans MS"/>
              </a:rPr>
              <a:t>INTRODUCTION –</a:t>
            </a:r>
            <a:r>
              <a:rPr lang="en-US" sz="1100" baseline="0" dirty="0" smtClean="0">
                <a:solidFill>
                  <a:srgbClr val="000090"/>
                </a:solidFill>
                <a:latin typeface="Comic Sans MS"/>
                <a:cs typeface="Comic Sans MS"/>
              </a:rPr>
              <a:t> NSFFAG – CARBON GANTRY– MAGNETS - PROTON GANTRY – PERMANENT MAGNET GANTRY - </a:t>
            </a:r>
            <a:r>
              <a:rPr lang="en-US" sz="1100" baseline="0" smtClean="0">
                <a:solidFill>
                  <a:srgbClr val="000090"/>
                </a:solidFill>
                <a:latin typeface="Comic Sans MS"/>
                <a:cs typeface="Comic Sans MS"/>
              </a:rPr>
              <a:t>SUMMARY  </a:t>
            </a:r>
            <a:endParaRPr lang="en-US" sz="11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 bwMode="auto">
          <a:xfrm>
            <a:off x="2177209" y="6531968"/>
            <a:ext cx="4581213" cy="326031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"/>
                <a:ea typeface="ＭＳ Ｐゴシック" charset="-128"/>
                <a:cs typeface="Comic Sans M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6pPr>
            <a:lvl7pPr marL="9144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7pPr>
            <a:lvl8pPr marL="13716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8pPr>
            <a:lvl9pPr marL="18288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9pPr>
          </a:lstStyle>
          <a:p>
            <a:r>
              <a:rPr lang="en-US" sz="1600" dirty="0" smtClean="0"/>
              <a:t>FFAG 12, Osaka University,</a:t>
            </a:r>
            <a:r>
              <a:rPr lang="en-US" sz="1600" baseline="0" dirty="0" smtClean="0"/>
              <a:t> November 13, 2012</a:t>
            </a:r>
            <a:endParaRPr lang="en-US" sz="1600" dirty="0"/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0" y="6531969"/>
            <a:ext cx="1791662" cy="326031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Arial"/>
                <a:ea typeface="ＭＳ Ｐゴシック" charset="-128"/>
                <a:cs typeface="Comic Sans M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279F"/>
                </a:solidFill>
                <a:latin typeface="Tahoma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6pPr>
            <a:lvl7pPr marL="9144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7pPr>
            <a:lvl8pPr marL="13716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8pPr>
            <a:lvl9pPr marL="18288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279F"/>
                </a:solidFill>
                <a:latin typeface="Tahoma" charset="0"/>
              </a:defRPr>
            </a:lvl9pPr>
          </a:lstStyle>
          <a:p>
            <a:r>
              <a:rPr lang="en-US" sz="1600" dirty="0" smtClean="0"/>
              <a:t>Dejan Trbojevic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Arial"/>
          <a:ea typeface="ＭＳ Ｐゴシック" charset="-128"/>
          <a:cs typeface="Comic Sans M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>
          <a:solidFill>
            <a:srgbClr val="00279F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Tahoma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5000"/>
        </a:spcBef>
        <a:spcAft>
          <a:spcPct val="30000"/>
        </a:spcAft>
        <a:buSzPct val="100000"/>
        <a:buFont typeface="Wingdings" charset="2"/>
        <a:buChar char="•"/>
        <a:defRPr lang="en-US" sz="2400" dirty="0">
          <a:solidFill>
            <a:srgbClr val="000099"/>
          </a:solidFill>
          <a:latin typeface="Comic Sans MS"/>
          <a:ea typeface="ＭＳ Ｐゴシック" charset="-128"/>
          <a:cs typeface="Comic Sans MS"/>
        </a:defRPr>
      </a:lvl1pPr>
      <a:lvl2pPr marL="742950" indent="-285750" algn="l" rtl="0" eaLnBrk="0" fontAlgn="base" hangingPunct="0">
        <a:spcBef>
          <a:spcPct val="45000"/>
        </a:spcBef>
        <a:spcAft>
          <a:spcPct val="30000"/>
        </a:spcAft>
        <a:buBlip>
          <a:blip r:embed="rId13"/>
        </a:buBlip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80000"/>
        </a:lnSpc>
        <a:spcBef>
          <a:spcPct val="45000"/>
        </a:spcBef>
        <a:spcAft>
          <a:spcPct val="30000"/>
        </a:spcAft>
        <a:buSzPct val="100000"/>
        <a:buFont typeface="Wingdings" charset="2"/>
        <a:buChar char="•"/>
        <a:defRPr lang="en-US" sz="28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130.199.104.141:Users:dejan:Documents:PATENT:SCANNER:Scanner-December5-2011.doc!OLE_LINK2" TargetMode="External"/><Relationship Id="rId4" Type="http://schemas.openxmlformats.org/officeDocument/2006/relationships/image" Target="../media/image53.png"/><Relationship Id="rId5" Type="http://schemas.openxmlformats.org/officeDocument/2006/relationships/oleObject" Target="130.199.104.141:Users:dejan:Documents:PATENT:SCANNER:Scanner-December5-2011.doc!OLE_LINK3" TargetMode="External"/><Relationship Id="rId6" Type="http://schemas.openxmlformats.org/officeDocument/2006/relationships/image" Target="../media/image5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130.199.104.141:Users:dejan:Documents:PATENT:SCANNER:Scanner-December5-2011.doc!OLE_LINK4" TargetMode="External"/><Relationship Id="rId4" Type="http://schemas.openxmlformats.org/officeDocument/2006/relationships/image" Target="../media/image5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2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4329113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  <a:latin typeface="Arial"/>
                <a:cs typeface="Arial"/>
              </a:rPr>
              <a:t>Dejan Trbojevic </a:t>
            </a:r>
          </a:p>
          <a:p>
            <a:pPr algn="ctr" eaLnBrk="0" hangingPunct="0">
              <a:spcBef>
                <a:spcPct val="50000"/>
              </a:spcBef>
            </a:pPr>
            <a:endParaRPr lang="en-US" sz="2000" b="1" dirty="0">
              <a:solidFill>
                <a:srgbClr val="800080"/>
              </a:solidFill>
              <a:latin typeface="Arial Unicode MS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784225"/>
            <a:ext cx="9144000" cy="285750"/>
          </a:xfrm>
          <a:prstGeom prst="rect">
            <a:avLst/>
          </a:prstGeom>
          <a:solidFill>
            <a:schemeClr val="bg1"/>
          </a:solidFill>
          <a:ln w="12699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0" y="981075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Arial"/>
                <a:ea typeface="Times New Roman" charset="0"/>
                <a:cs typeface="Arial"/>
              </a:rPr>
              <a:t>Non-Scaling Linear Smallest 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Arial"/>
                <a:ea typeface="Times New Roman" charset="0"/>
                <a:cs typeface="Arial"/>
              </a:rPr>
              <a:t>Carbon Cancer Therapy Gantry</a:t>
            </a:r>
            <a:endParaRPr lang="en-US" sz="2800" dirty="0">
              <a:solidFill>
                <a:srgbClr val="000099"/>
              </a:solidFill>
              <a:latin typeface="Arial"/>
              <a:ea typeface="Times New Roman" charset="0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5264" y="700578"/>
            <a:ext cx="8738193" cy="2133388"/>
            <a:chOff x="296333" y="664837"/>
            <a:chExt cx="8572443" cy="2133186"/>
          </a:xfrm>
        </p:grpSpPr>
        <p:sp>
          <p:nvSpPr>
            <p:cNvPr id="33798" name="Text Box 5"/>
            <p:cNvSpPr txBox="1">
              <a:spLocks noChangeArrowheads="1"/>
            </p:cNvSpPr>
            <p:nvPr/>
          </p:nvSpPr>
          <p:spPr bwMode="auto">
            <a:xfrm>
              <a:off x="296333" y="1597808"/>
              <a:ext cx="8404799" cy="1200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90"/>
                  </a:solidFill>
                </a:rPr>
                <a:t>Carbon E</a:t>
              </a:r>
              <a:r>
                <a:rPr lang="en-US" sz="2400" baseline="-25000" dirty="0">
                  <a:solidFill>
                    <a:srgbClr val="000090"/>
                  </a:solidFill>
                </a:rPr>
                <a:t>k</a:t>
              </a:r>
              <a:r>
                <a:rPr lang="en-US" sz="2400" dirty="0">
                  <a:solidFill>
                    <a:srgbClr val="000090"/>
                  </a:solidFill>
                </a:rPr>
                <a:t>=400 MeV/</a:t>
              </a:r>
              <a:r>
                <a:rPr lang="en-US" sz="2400" dirty="0" smtClean="0">
                  <a:solidFill>
                    <a:srgbClr val="000090"/>
                  </a:solidFill>
                </a:rPr>
                <a:t>u </a:t>
              </a:r>
              <a:r>
                <a:rPr lang="en-US" sz="2400" dirty="0" smtClean="0">
                  <a:solidFill>
                    <a:srgbClr val="000090"/>
                  </a:solidFill>
                  <a:sym typeface="Wingdings"/>
                </a:rPr>
                <a:t>  </a:t>
              </a:r>
              <a:r>
                <a:rPr lang="en-US" sz="2400" dirty="0" smtClean="0">
                  <a:solidFill>
                    <a:srgbClr val="FF0000"/>
                  </a:solidFill>
                </a:rPr>
                <a:t>B</a:t>
              </a:r>
              <a:r>
                <a:rPr lang="en-US" sz="2400" dirty="0" smtClean="0">
                  <a:solidFill>
                    <a:srgbClr val="FF0000"/>
                  </a:solidFill>
                  <a:latin typeface="Symbol" charset="2"/>
                </a:rPr>
                <a:t>r</a:t>
              </a:r>
              <a:r>
                <a:rPr lang="en-US" sz="2400" dirty="0" smtClean="0">
                  <a:solidFill>
                    <a:srgbClr val="FF0000"/>
                  </a:solidFill>
                </a:rPr>
                <a:t> </a:t>
              </a:r>
              <a:r>
                <a:rPr lang="en-US" sz="2400" dirty="0">
                  <a:solidFill>
                    <a:srgbClr val="FF0000"/>
                  </a:solidFill>
                </a:rPr>
                <a:t>= 6.35 Tm </a:t>
              </a:r>
              <a:r>
                <a:rPr lang="en-US" sz="2400" i="1" dirty="0">
                  <a:solidFill>
                    <a:srgbClr val="FF0000"/>
                  </a:solidFill>
                </a:rPr>
                <a:t>( </a:t>
              </a:r>
              <a:r>
                <a:rPr lang="en-US" sz="2400" i="1" dirty="0">
                  <a:solidFill>
                    <a:srgbClr val="FF0000"/>
                  </a:solidFill>
                  <a:latin typeface="Symbol" charset="2"/>
                </a:rPr>
                <a:t>q</a:t>
              </a:r>
              <a:r>
                <a:rPr lang="en-US" sz="2400" i="1" dirty="0">
                  <a:solidFill>
                    <a:srgbClr val="FF0000"/>
                  </a:solidFill>
                  <a:latin typeface="Times" charset="0"/>
                </a:rPr>
                <a:t>= Bl/B</a:t>
              </a:r>
              <a:r>
                <a:rPr lang="en-US" sz="2400" i="1" dirty="0">
                  <a:solidFill>
                    <a:srgbClr val="FF0000"/>
                  </a:solidFill>
                  <a:latin typeface="Symbol" charset="2"/>
                </a:rPr>
                <a:t>r</a:t>
              </a:r>
              <a:r>
                <a:rPr lang="en-US" sz="2400" i="1" dirty="0">
                  <a:solidFill>
                    <a:srgbClr val="FF0000"/>
                  </a:solidFill>
                  <a:latin typeface="Times" charset="0"/>
                </a:rPr>
                <a:t> </a:t>
              </a:r>
              <a:r>
                <a:rPr lang="en-US" sz="2400" i="1" dirty="0">
                  <a:solidFill>
                    <a:srgbClr val="FF0000"/>
                  </a:solidFill>
                </a:rPr>
                <a:t>)</a:t>
              </a:r>
            </a:p>
            <a:p>
              <a:r>
                <a:rPr lang="en-US" sz="2400" dirty="0" smtClean="0">
                  <a:solidFill>
                    <a:srgbClr val="000090"/>
                  </a:solidFill>
                </a:rPr>
                <a:t>Warm iron magnets: 				B</a:t>
              </a:r>
              <a:r>
                <a:rPr lang="en-US" sz="2400" dirty="0">
                  <a:solidFill>
                    <a:srgbClr val="000090"/>
                  </a:solidFill>
                </a:rPr>
                <a:t>=1.6 T  then   </a:t>
              </a:r>
              <a:r>
                <a:rPr lang="en-US" sz="2400" dirty="0">
                  <a:solidFill>
                    <a:srgbClr val="000090"/>
                  </a:solidFill>
                  <a:latin typeface="Symbol" charset="2"/>
                </a:rPr>
                <a:t>r</a:t>
              </a:r>
              <a:r>
                <a:rPr lang="en-US" sz="2400" dirty="0">
                  <a:solidFill>
                    <a:srgbClr val="000090"/>
                  </a:solidFill>
                </a:rPr>
                <a:t> ~ 4.0 </a:t>
              </a:r>
              <a:r>
                <a:rPr lang="en-US" sz="2400" dirty="0" smtClean="0">
                  <a:solidFill>
                    <a:srgbClr val="000090"/>
                  </a:solidFill>
                </a:rPr>
                <a:t>m  </a:t>
              </a:r>
            </a:p>
            <a:p>
              <a:r>
                <a:rPr lang="en-US" sz="2400" dirty="0">
                  <a:solidFill>
                    <a:srgbClr val="000090"/>
                  </a:solidFill>
                </a:rPr>
                <a:t>S</a:t>
              </a:r>
              <a:r>
                <a:rPr lang="en-US" sz="2400" dirty="0" smtClean="0">
                  <a:solidFill>
                    <a:srgbClr val="000090"/>
                  </a:solidFill>
                </a:rPr>
                <a:t>uperconducting magnets		B</a:t>
              </a:r>
              <a:r>
                <a:rPr lang="en-US" sz="2400" dirty="0">
                  <a:solidFill>
                    <a:srgbClr val="000090"/>
                  </a:solidFill>
                </a:rPr>
                <a:t>=3.2 T  then   </a:t>
              </a:r>
              <a:r>
                <a:rPr lang="en-US" sz="2400" dirty="0">
                  <a:solidFill>
                    <a:srgbClr val="000090"/>
                  </a:solidFill>
                  <a:latin typeface="Symbol" charset="2"/>
                </a:rPr>
                <a:t>r</a:t>
              </a:r>
              <a:r>
                <a:rPr lang="en-US" sz="2400" dirty="0">
                  <a:solidFill>
                    <a:srgbClr val="000090"/>
                  </a:solidFill>
                </a:rPr>
                <a:t> </a:t>
              </a:r>
              <a:r>
                <a:rPr lang="en-US" sz="2400" dirty="0" smtClean="0">
                  <a:solidFill>
                    <a:srgbClr val="000090"/>
                  </a:solidFill>
                </a:rPr>
                <a:t>~ 2.0 </a:t>
              </a:r>
              <a:r>
                <a:rPr lang="en-US" sz="2400" dirty="0">
                  <a:solidFill>
                    <a:srgbClr val="000090"/>
                  </a:solidFill>
                </a:rPr>
                <a:t>m</a:t>
              </a:r>
            </a:p>
          </p:txBody>
        </p:sp>
        <p:sp>
          <p:nvSpPr>
            <p:cNvPr id="33799" name="Text Box 2052"/>
            <p:cNvSpPr txBox="1">
              <a:spLocks noChangeArrowheads="1"/>
            </p:cNvSpPr>
            <p:nvPr/>
          </p:nvSpPr>
          <p:spPr bwMode="auto">
            <a:xfrm>
              <a:off x="296333" y="664837"/>
              <a:ext cx="8572443" cy="83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99"/>
                  </a:solidFill>
                  <a:latin typeface="Arial"/>
                  <a:cs typeface="Arial"/>
                </a:rPr>
                <a:t>Weight of the transport </a:t>
              </a:r>
              <a:r>
                <a:rPr lang="en-US" sz="2400" dirty="0" smtClean="0">
                  <a:solidFill>
                    <a:srgbClr val="000099"/>
                  </a:solidFill>
                  <a:latin typeface="Arial"/>
                  <a:cs typeface="Arial"/>
                </a:rPr>
                <a:t>components </a:t>
              </a:r>
              <a:r>
                <a:rPr lang="en-US" sz="2400" dirty="0">
                  <a:solidFill>
                    <a:srgbClr val="000099"/>
                  </a:solidFill>
                  <a:latin typeface="Arial"/>
                  <a:cs typeface="Arial"/>
                </a:rPr>
                <a:t>– 135 </a:t>
              </a:r>
              <a:r>
                <a:rPr lang="en-US" sz="2400" dirty="0" smtClean="0">
                  <a:solidFill>
                    <a:srgbClr val="000099"/>
                  </a:solidFill>
                  <a:latin typeface="Arial"/>
                  <a:cs typeface="Arial"/>
                </a:rPr>
                <a:t>tons </a:t>
              </a:r>
            </a:p>
            <a:p>
              <a:r>
                <a:rPr lang="en-US" sz="24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Total </a:t>
              </a:r>
              <a:r>
                <a:rPr lang="en-US" sz="2400" b="1" dirty="0">
                  <a:solidFill>
                    <a:srgbClr val="FF0000"/>
                  </a:solidFill>
                  <a:latin typeface="Arial"/>
                  <a:cs typeface="Arial"/>
                </a:rPr>
                <a:t>weight = 630 </a:t>
              </a:r>
              <a:r>
                <a:rPr lang="en-US" sz="24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tons  - </a:t>
              </a:r>
              <a:r>
                <a:rPr lang="en-US" sz="2400" dirty="0" smtClean="0">
                  <a:solidFill>
                    <a:srgbClr val="000099"/>
                  </a:solidFill>
                  <a:latin typeface="Arial"/>
                  <a:cs typeface="Arial"/>
                </a:rPr>
                <a:t>19 m long.  WEIGHT and SIZE</a:t>
              </a:r>
              <a:endParaRPr lang="en-US" sz="2400" dirty="0">
                <a:solidFill>
                  <a:srgbClr val="00009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2972" y="0"/>
            <a:ext cx="8229600" cy="802640"/>
          </a:xfrm>
        </p:spPr>
        <p:txBody>
          <a:bodyPr/>
          <a:lstStyle/>
          <a:p>
            <a:r>
              <a:rPr lang="en-US" dirty="0" smtClean="0"/>
              <a:t>State of the Art Gantry at Heidelberg</a:t>
            </a:r>
          </a:p>
        </p:txBody>
      </p:sp>
      <p:pic>
        <p:nvPicPr>
          <p:cNvPr id="3" name="Picture 2" descr="Screen Shot 2012-07-26 at 9.28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64" y="1607880"/>
            <a:ext cx="8851900" cy="4889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Superconducting Gantry?</a:t>
            </a:r>
            <a:endParaRPr lang="en-US" dirty="0"/>
          </a:p>
        </p:txBody>
      </p:sp>
      <p:pic>
        <p:nvPicPr>
          <p:cNvPr id="3" name="Picture 2" descr="Screen Shot 2012-11-08 at 9.01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34" y="831517"/>
            <a:ext cx="3810000" cy="57277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3221182" y="1466460"/>
            <a:ext cx="1521717" cy="3832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0" y="978197"/>
            <a:ext cx="6591300" cy="5107051"/>
          </a:xfrm>
          <a:prstGeom prst="rect">
            <a:avLst/>
          </a:prstGeom>
        </p:spPr>
      </p:pic>
      <p:pic>
        <p:nvPicPr>
          <p:cNvPr id="8" name="Picture 7" descr="Screen Shot 2012-07-26 at 9.08.17 PM.png"/>
          <p:cNvPicPr>
            <a:picLocks noChangeAspect="1"/>
          </p:cNvPicPr>
          <p:nvPr/>
        </p:nvPicPr>
        <p:blipFill>
          <a:blip r:embed="rId4">
            <a:alphaModFix amt="8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326" y="1920346"/>
            <a:ext cx="3308329" cy="203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 functions in the carbon gantry</a:t>
            </a:r>
            <a:endParaRPr lang="en-US" dirty="0"/>
          </a:p>
        </p:txBody>
      </p:sp>
      <p:pic>
        <p:nvPicPr>
          <p:cNvPr id="4" name="Picture 3" descr="Screen shot 2012-03-02 at 10.56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14" y="1588710"/>
            <a:ext cx="7416800" cy="4648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rot="16200000" flipV="1">
            <a:off x="-907144" y="3217334"/>
            <a:ext cx="4136574" cy="12095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62857" y="870857"/>
            <a:ext cx="2997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√β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, √β</a:t>
            </a:r>
            <a:r>
              <a:rPr lang="en-US" sz="2000" baseline="-25000" dirty="0" smtClean="0"/>
              <a:t>y </a:t>
            </a:r>
            <a:r>
              <a:rPr lang="en-US" sz="2000" dirty="0" smtClean="0"/>
              <a:t>(m</a:t>
            </a:r>
            <a:r>
              <a:rPr lang="en-US" sz="2000" baseline="30000" dirty="0" smtClean="0"/>
              <a:t>1/2</a:t>
            </a:r>
            <a:r>
              <a:rPr lang="en-US" sz="2000" dirty="0" smtClean="0"/>
              <a:t>), </a:t>
            </a:r>
            <a:r>
              <a:rPr lang="en-US" sz="2000" i="1" dirty="0" smtClean="0"/>
              <a:t>D</a:t>
            </a:r>
            <a:r>
              <a:rPr lang="en-US" sz="2000" i="1" baseline="-25000" dirty="0" smtClean="0"/>
              <a:t>x </a:t>
            </a:r>
            <a:r>
              <a:rPr lang="en-US" sz="2000" dirty="0" smtClean="0"/>
              <a:t>(m)</a:t>
            </a:r>
            <a:endParaRPr lang="en-US" sz="20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792238" y="4191000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D</a:t>
            </a:r>
            <a:r>
              <a:rPr lang="en-US" sz="2000" i="1" baseline="-25000" dirty="0" smtClean="0"/>
              <a:t>x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859511" y="3572630"/>
            <a:ext cx="712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√β</a:t>
            </a:r>
            <a:r>
              <a:rPr lang="en-US" sz="2000" baseline="-25000" dirty="0" smtClean="0"/>
              <a:t>x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481036" y="1750786"/>
            <a:ext cx="712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√β</a:t>
            </a:r>
            <a:r>
              <a:rPr lang="en-US" sz="2000" baseline="-25000" dirty="0" smtClean="0"/>
              <a:t>y</a:t>
            </a:r>
            <a:endParaRPr lang="en-US" sz="20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1093611" y="3563055"/>
            <a:ext cx="116417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076678" y="1711677"/>
            <a:ext cx="116417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1059745" y="2626078"/>
            <a:ext cx="116417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151979" y="1431636"/>
            <a:ext cx="1612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1.45 (2.1 m)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3994727" y="4283364"/>
            <a:ext cx="1077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max</a:t>
            </a:r>
            <a:r>
              <a:rPr lang="en-US" dirty="0" smtClean="0"/>
              <a:t>&lt;8 cm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098841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4" name="Picture 3" descr="Screen shot 2012-03-04 at 5.43.1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574800"/>
            <a:ext cx="8420100" cy="3708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offsets in the carbon NS-FFAG gantry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199" y="5217159"/>
          <a:ext cx="704088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480"/>
                <a:gridCol w="1173480"/>
                <a:gridCol w="1173480"/>
                <a:gridCol w="1173480"/>
                <a:gridCol w="1173480"/>
                <a:gridCol w="1173480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ANGD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ANGF                	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cap="none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B </a:t>
                      </a:r>
                      <a:r>
                        <a:rPr lang="en-US" sz="1800" b="0" i="0" kern="1200" cap="none" baseline="-2500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D </a:t>
                      </a:r>
                      <a:r>
                        <a:rPr lang="en-US" sz="1800" b="0" i="0" kern="1200" cap="none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(T)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B </a:t>
                      </a:r>
                      <a:r>
                        <a:rPr lang="en-US" sz="1800" b="0" i="0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F </a:t>
                      </a:r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(T)</a:t>
                      </a:r>
                      <a:endParaRPr lang="en-US" sz="1800" b="0" i="0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G</a:t>
                      </a:r>
                      <a:r>
                        <a:rPr lang="en-US" sz="1800" b="0" i="0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D</a:t>
                      </a:r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</a:rPr>
                        <a:t>(T/m)</a:t>
                      </a:r>
                      <a:endParaRPr lang="en-US" sz="1800" b="0" i="0" cap="small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en-US" sz="1800" b="0" i="0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  <a:cs typeface="+mn-cs"/>
                        </a:rPr>
                        <a:t>G</a:t>
                      </a:r>
                      <a:r>
                        <a:rPr lang="en-US" sz="1800" b="0" i="0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  <a:cs typeface="+mn-cs"/>
                        </a:rPr>
                        <a:t>F</a:t>
                      </a:r>
                      <a:r>
                        <a:rPr lang="en-US" sz="1800" b="0" i="0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ＭＳ Ｐゴシック"/>
                          <a:cs typeface="+mn-cs"/>
                        </a:rPr>
                        <a:t>(T/m)</a:t>
                      </a:r>
                      <a:endParaRPr lang="en-US" sz="1800" b="0" i="0" kern="1200" cap="small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b="1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+mj-lt"/>
                        </a:rPr>
                        <a:t>0.112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+mj-lt"/>
                        </a:rPr>
                        <a:t> -0.0146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+mj-lt"/>
                        </a:rPr>
                        <a:t>4.557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+mj-lt"/>
                        </a:rPr>
                        <a:t> -0.3851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cap="small" dirty="0" smtClean="0">
                          <a:solidFill>
                            <a:schemeClr val="tx1"/>
                          </a:solidFill>
                          <a:latin typeface="+mj-lt"/>
                        </a:rPr>
                        <a:t>-90.8</a:t>
                      </a:r>
                      <a:endParaRPr lang="en-US" sz="1800" b="0" i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cap="small" dirty="0" smtClean="0">
                          <a:solidFill>
                            <a:schemeClr val="tx1"/>
                          </a:solidFill>
                          <a:latin typeface="+mj-lt"/>
                        </a:rPr>
                        <a:t>151.1</a:t>
                      </a:r>
                      <a:endParaRPr lang="en-US" b="0" cap="small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81364"/>
          </a:xfrm>
        </p:spPr>
        <p:txBody>
          <a:bodyPr/>
          <a:lstStyle/>
          <a:p>
            <a:r>
              <a:rPr lang="en-US" dirty="0" smtClean="0"/>
              <a:t>Magnetic field required in the pipe</a:t>
            </a:r>
            <a:br>
              <a:rPr lang="en-US" dirty="0" smtClean="0"/>
            </a:br>
            <a:r>
              <a:rPr lang="en-US" dirty="0" smtClean="0"/>
              <a:t>and estimated maximum field in the coils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7267" y="2164739"/>
            <a:ext cx="4434083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B</a:t>
            </a:r>
            <a:r>
              <a:rPr lang="en-US" sz="2000" baseline="-25000" dirty="0" smtClean="0"/>
              <a:t>D max</a:t>
            </a:r>
            <a:r>
              <a:rPr lang="en-US" sz="2000" dirty="0" smtClean="0"/>
              <a:t> = B</a:t>
            </a:r>
            <a:r>
              <a:rPr lang="en-US" sz="2000" baseline="-25000" dirty="0" smtClean="0"/>
              <a:t>d</a:t>
            </a:r>
            <a:r>
              <a:rPr lang="en-US" sz="2000" dirty="0" smtClean="0"/>
              <a:t> + G</a:t>
            </a:r>
            <a:r>
              <a:rPr lang="en-US" sz="2000" baseline="-25000" dirty="0" smtClean="0"/>
              <a:t>D</a:t>
            </a:r>
            <a:r>
              <a:rPr lang="en-US" sz="2000" dirty="0" smtClean="0"/>
              <a:t> x  = 4.56   - 90.8 </a:t>
            </a:r>
            <a:r>
              <a:rPr lang="en-US" sz="2000" dirty="0" smtClean="0">
                <a:latin typeface="Symbol" charset="2"/>
                <a:cs typeface="Symbol" charset="2"/>
              </a:rPr>
              <a:t>*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B</a:t>
            </a:r>
            <a:r>
              <a:rPr lang="en-US" sz="2000" baseline="-25000" dirty="0" smtClean="0"/>
              <a:t>F max</a:t>
            </a:r>
            <a:r>
              <a:rPr lang="en-US" sz="2000" dirty="0" smtClean="0"/>
              <a:t> = B</a:t>
            </a:r>
            <a:r>
              <a:rPr lang="en-US" sz="2000" baseline="-25000" dirty="0" smtClean="0"/>
              <a:t>f</a:t>
            </a:r>
            <a:r>
              <a:rPr lang="en-US" sz="2000" dirty="0" smtClean="0"/>
              <a:t> + G</a:t>
            </a:r>
            <a:r>
              <a:rPr lang="en-US" sz="2000" baseline="-25000" dirty="0" smtClean="0"/>
              <a:t>F</a:t>
            </a:r>
            <a:r>
              <a:rPr lang="en-US" sz="2000" dirty="0" smtClean="0"/>
              <a:t> x   =-0.385 + 151.1</a:t>
            </a:r>
            <a:r>
              <a:rPr lang="en-US" sz="2000" dirty="0" smtClean="0">
                <a:latin typeface="Symbol" charset="2"/>
                <a:cs typeface="Symbol" charset="2"/>
              </a:rPr>
              <a:t>*</a:t>
            </a:r>
            <a:endParaRPr lang="en-US" sz="2000" dirty="0" smtClean="0"/>
          </a:p>
        </p:txBody>
      </p:sp>
      <p:sp>
        <p:nvSpPr>
          <p:cNvPr id="4" name="Left Brace 3"/>
          <p:cNvSpPr/>
          <p:nvPr/>
        </p:nvSpPr>
        <p:spPr bwMode="auto">
          <a:xfrm>
            <a:off x="4723739" y="1750786"/>
            <a:ext cx="390072" cy="1233715"/>
          </a:xfrm>
          <a:prstGeom prst="lef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6857020" y="3932970"/>
            <a:ext cx="1581727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8030213" y="3899772"/>
            <a:ext cx="1581727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7643091" y="4479636"/>
            <a:ext cx="1189182" cy="1154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7989455" y="4191000"/>
            <a:ext cx="572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cm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8472129" y="3074054"/>
            <a:ext cx="188225" cy="96849"/>
          </a:xfrm>
          <a:prstGeom prst="ellips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rot="16200000" flipV="1">
            <a:off x="7274069" y="3006869"/>
            <a:ext cx="1907253" cy="1651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7759289" y="3039807"/>
            <a:ext cx="276839" cy="167792"/>
          </a:xfrm>
          <a:prstGeom prst="ellips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8103420" y="3047154"/>
            <a:ext cx="253078" cy="156524"/>
          </a:xfrm>
          <a:prstGeom prst="ellips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8" name="Donut 27"/>
          <p:cNvSpPr/>
          <p:nvPr/>
        </p:nvSpPr>
        <p:spPr bwMode="auto">
          <a:xfrm>
            <a:off x="7458076" y="2546350"/>
            <a:ext cx="1549400" cy="1152525"/>
          </a:xfrm>
          <a:prstGeom prst="donut">
            <a:avLst>
              <a:gd name="adj" fmla="val 3459"/>
            </a:avLst>
          </a:prstGeom>
          <a:solidFill>
            <a:srgbClr val="FF0000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9" name="Straight Arrow Connector 28"/>
          <p:cNvCxnSpPr>
            <a:endCxn id="28" idx="7"/>
          </p:cNvCxnSpPr>
          <p:nvPr/>
        </p:nvCxnSpPr>
        <p:spPr bwMode="auto">
          <a:xfrm flipV="1">
            <a:off x="8229600" y="2715133"/>
            <a:ext cx="550972" cy="41414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Donut 29"/>
          <p:cNvSpPr/>
          <p:nvPr/>
        </p:nvSpPr>
        <p:spPr bwMode="auto">
          <a:xfrm>
            <a:off x="7419975" y="2511425"/>
            <a:ext cx="1622426" cy="1222375"/>
          </a:xfrm>
          <a:prstGeom prst="donut">
            <a:avLst>
              <a:gd name="adj" fmla="val 1220"/>
            </a:avLst>
          </a:prstGeom>
          <a:solidFill>
            <a:srgbClr val="FFFF99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1" name="Donut 30"/>
          <p:cNvSpPr/>
          <p:nvPr/>
        </p:nvSpPr>
        <p:spPr bwMode="auto">
          <a:xfrm>
            <a:off x="7353299" y="2441677"/>
            <a:ext cx="1764792" cy="1360129"/>
          </a:xfrm>
          <a:prstGeom prst="donut">
            <a:avLst>
              <a:gd name="adj" fmla="val 3116"/>
            </a:avLst>
          </a:prstGeom>
          <a:solidFill>
            <a:srgbClr val="3366FF">
              <a:alpha val="38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04019" y="2070100"/>
            <a:ext cx="93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insulation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331075" y="1758950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Dipole, quad coils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 bwMode="auto">
          <a:xfrm rot="5400000">
            <a:off x="7794682" y="2365120"/>
            <a:ext cx="625673" cy="2888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stCxn id="33" idx="2"/>
          </p:cNvCxnSpPr>
          <p:nvPr/>
        </p:nvCxnSpPr>
        <p:spPr bwMode="auto">
          <a:xfrm rot="5400000">
            <a:off x="7756582" y="2171446"/>
            <a:ext cx="470098" cy="260661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7112000" y="3863975"/>
            <a:ext cx="630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37" name="Straight Arrow Connector 36"/>
          <p:cNvCxnSpPr>
            <a:endCxn id="26" idx="4"/>
          </p:cNvCxnSpPr>
          <p:nvPr/>
        </p:nvCxnSpPr>
        <p:spPr bwMode="auto">
          <a:xfrm rot="5400000" flipH="1" flipV="1">
            <a:off x="7337004" y="3300096"/>
            <a:ext cx="653201" cy="468209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Donut 37"/>
          <p:cNvSpPr/>
          <p:nvPr/>
        </p:nvSpPr>
        <p:spPr bwMode="auto">
          <a:xfrm>
            <a:off x="7527636" y="2609273"/>
            <a:ext cx="1410855" cy="1029854"/>
          </a:xfrm>
          <a:prstGeom prst="donut">
            <a:avLst>
              <a:gd name="adj" fmla="val 11547"/>
            </a:avLst>
          </a:prstGeom>
          <a:solidFill>
            <a:srgbClr val="000090">
              <a:alpha val="24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9" name="Left Brace 38"/>
          <p:cNvSpPr/>
          <p:nvPr/>
        </p:nvSpPr>
        <p:spPr bwMode="auto">
          <a:xfrm>
            <a:off x="4760685" y="3277094"/>
            <a:ext cx="390072" cy="1233715"/>
          </a:xfrm>
          <a:prstGeom prst="lef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55000" y="2736273"/>
            <a:ext cx="27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5010728" y="1812636"/>
            <a:ext cx="788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9.7 mm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22272" y="3325090"/>
            <a:ext cx="988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13.96 mm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36127" y="4158673"/>
            <a:ext cx="1049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-13.75 mm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89946" y="2623127"/>
            <a:ext cx="951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-6.75 mm</a:t>
            </a:r>
            <a:endParaRPr lang="en-US" dirty="0"/>
          </a:p>
        </p:txBody>
      </p:sp>
      <p:sp>
        <p:nvSpPr>
          <p:cNvPr id="46" name="Left Brace 45"/>
          <p:cNvSpPr/>
          <p:nvPr/>
        </p:nvSpPr>
        <p:spPr bwMode="auto">
          <a:xfrm rot="10800000">
            <a:off x="5672775" y="1753095"/>
            <a:ext cx="390072" cy="1233715"/>
          </a:xfrm>
          <a:prstGeom prst="lef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42182" y="1697182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3.67 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165273" y="262081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5.17 T</a:t>
            </a:r>
            <a:endParaRPr lang="en-US" dirty="0"/>
          </a:p>
        </p:txBody>
      </p:sp>
      <p:sp>
        <p:nvSpPr>
          <p:cNvPr id="49" name="Left Brace 48"/>
          <p:cNvSpPr/>
          <p:nvPr/>
        </p:nvSpPr>
        <p:spPr bwMode="auto">
          <a:xfrm rot="10800000">
            <a:off x="5825175" y="3279404"/>
            <a:ext cx="390072" cy="1233715"/>
          </a:xfrm>
          <a:prstGeom prst="lef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23000" y="3290455"/>
            <a:ext cx="689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1.72 T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213764" y="417021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1.69 T</a:t>
            </a:r>
            <a:endParaRPr lang="en-US" dirty="0"/>
          </a:p>
        </p:txBody>
      </p:sp>
      <p:sp>
        <p:nvSpPr>
          <p:cNvPr id="52" name="Donut 51"/>
          <p:cNvSpPr/>
          <p:nvPr/>
        </p:nvSpPr>
        <p:spPr bwMode="auto">
          <a:xfrm>
            <a:off x="1492892" y="4951326"/>
            <a:ext cx="1549400" cy="1152525"/>
          </a:xfrm>
          <a:prstGeom prst="donut">
            <a:avLst>
              <a:gd name="adj" fmla="val 3459"/>
            </a:avLst>
          </a:prstGeom>
          <a:solidFill>
            <a:srgbClr val="FF0000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54" name="Straight Connector 53"/>
          <p:cNvCxnSpPr>
            <a:stCxn id="52" idx="2"/>
          </p:cNvCxnSpPr>
          <p:nvPr/>
        </p:nvCxnSpPr>
        <p:spPr bwMode="auto">
          <a:xfrm rot="10800000" flipH="1" flipV="1">
            <a:off x="1492891" y="5527588"/>
            <a:ext cx="1729779" cy="4927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rot="5400000">
            <a:off x="1475855" y="5463225"/>
            <a:ext cx="1589970" cy="1000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Arrow Connector 59"/>
          <p:cNvCxnSpPr>
            <a:endCxn id="52" idx="7"/>
          </p:cNvCxnSpPr>
          <p:nvPr/>
        </p:nvCxnSpPr>
        <p:spPr bwMode="auto">
          <a:xfrm flipV="1">
            <a:off x="2257645" y="5120109"/>
            <a:ext cx="557743" cy="412407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 rot="19445988">
            <a:off x="1743514" y="4978995"/>
            <a:ext cx="1375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r=2.15 cm</a:t>
            </a:r>
            <a:endParaRPr lang="en-US" sz="2000" dirty="0"/>
          </a:p>
        </p:txBody>
      </p:sp>
      <p:sp>
        <p:nvSpPr>
          <p:cNvPr id="64" name="Donut 63"/>
          <p:cNvSpPr/>
          <p:nvPr/>
        </p:nvSpPr>
        <p:spPr bwMode="auto">
          <a:xfrm>
            <a:off x="3662883" y="4845685"/>
            <a:ext cx="1764792" cy="1360129"/>
          </a:xfrm>
          <a:prstGeom prst="donut">
            <a:avLst>
              <a:gd name="adj" fmla="val 3116"/>
            </a:avLst>
          </a:prstGeom>
          <a:solidFill>
            <a:srgbClr val="3366FF">
              <a:alpha val="38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65" name="Straight Connector 64"/>
          <p:cNvCxnSpPr/>
          <p:nvPr/>
        </p:nvCxnSpPr>
        <p:spPr bwMode="auto">
          <a:xfrm>
            <a:off x="3529807" y="5524310"/>
            <a:ext cx="1985622" cy="13797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rot="5400000">
            <a:off x="3742191" y="5533689"/>
            <a:ext cx="1589970" cy="1000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Arrow Connector 68"/>
          <p:cNvCxnSpPr>
            <a:endCxn id="64" idx="7"/>
          </p:cNvCxnSpPr>
          <p:nvPr/>
        </p:nvCxnSpPr>
        <p:spPr bwMode="auto">
          <a:xfrm flipV="1">
            <a:off x="4522839" y="5044871"/>
            <a:ext cx="646388" cy="49396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7003872" y="3112129"/>
            <a:ext cx="2140128" cy="1452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5764068" y="4602788"/>
            <a:ext cx="2883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size : σ</a:t>
            </a:r>
            <a:r>
              <a:rPr lang="en-US" baseline="-25000" dirty="0" smtClean="0"/>
              <a:t>T</a:t>
            </a:r>
            <a:r>
              <a:rPr lang="en-US" dirty="0" smtClean="0"/>
              <a:t>=√σ</a:t>
            </a:r>
            <a:r>
              <a:rPr lang="en-US" baseline="30000" dirty="0" smtClean="0"/>
              <a:t>2 </a:t>
            </a:r>
            <a:r>
              <a:rPr lang="en-US" dirty="0" smtClean="0"/>
              <a:t>+ (D dp/p)</a:t>
            </a:r>
            <a:r>
              <a:rPr lang="en-US" baseline="30000" dirty="0" smtClean="0"/>
              <a:t>2</a:t>
            </a:r>
            <a:endParaRPr lang="en-US" dirty="0"/>
          </a:p>
        </p:txBody>
      </p:sp>
      <p:graphicFrame>
        <p:nvGraphicFramePr>
          <p:cNvPr id="73" name="Object 72"/>
          <p:cNvGraphicFramePr>
            <a:graphicFrameLocks noChangeAspect="1"/>
          </p:cNvGraphicFramePr>
          <p:nvPr/>
        </p:nvGraphicFramePr>
        <p:xfrm>
          <a:off x="5603209" y="5070929"/>
          <a:ext cx="3540791" cy="1053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99" name="Equation" r:id="rId3" imgW="4051300" imgH="1206500" progId="Equation.3">
                  <p:embed/>
                </p:oleObj>
              </mc:Choice>
              <mc:Fallback>
                <p:oleObj name="Equation" r:id="rId3" imgW="4051300" imgH="1206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209" y="5070929"/>
                        <a:ext cx="3540791" cy="10536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73"/>
          <p:cNvSpPr txBox="1"/>
          <p:nvPr/>
        </p:nvSpPr>
        <p:spPr>
          <a:xfrm rot="19445988">
            <a:off x="4101828" y="4865849"/>
            <a:ext cx="1235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r=2.3 cm</a:t>
            </a:r>
            <a:endParaRPr lang="en-US" sz="2000" dirty="0"/>
          </a:p>
        </p:txBody>
      </p:sp>
      <p:sp>
        <p:nvSpPr>
          <p:cNvPr id="76" name="Rectangle 75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7331226" y="4664226"/>
            <a:ext cx="1218595" cy="3024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3-03 at 9.35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168400"/>
            <a:ext cx="8559800" cy="45212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 flipV="1">
            <a:off x="550333" y="5238750"/>
            <a:ext cx="7863417" cy="1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5667"/>
            <a:ext cx="9144000" cy="814916"/>
          </a:xfrm>
        </p:spPr>
        <p:txBody>
          <a:bodyPr/>
          <a:lstStyle/>
          <a:p>
            <a:r>
              <a:rPr lang="en-US" dirty="0" smtClean="0"/>
              <a:t>NS-FFAG superconducting gantry with scanning through the last quadrupole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NS-FFAG superconducting carbon gantry</a:t>
            </a:r>
            <a:br>
              <a:rPr lang="en-US" dirty="0" smtClean="0"/>
            </a:br>
            <a:r>
              <a:rPr lang="en-US" sz="1600" dirty="0" smtClean="0"/>
              <a:t>protected by the patent number: US 2007/0262269 A1</a:t>
            </a:r>
            <a:endParaRPr lang="en-US" sz="1600" dirty="0"/>
          </a:p>
        </p:txBody>
      </p:sp>
      <p:pic>
        <p:nvPicPr>
          <p:cNvPr id="4" name="Picture 3" descr="Screen shot 2012-03-03 at 7.26.2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1035050"/>
            <a:ext cx="7454900" cy="47879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831273" y="5148881"/>
            <a:ext cx="8200795" cy="760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6831541" y="5159375"/>
            <a:ext cx="1322917" cy="592667"/>
          </a:xfrm>
          <a:prstGeom prst="rect">
            <a:avLst/>
          </a:prstGeom>
          <a:solidFill>
            <a:schemeClr val="bg1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729673" y="1807194"/>
            <a:ext cx="7677727" cy="11546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-655697" y="3404541"/>
            <a:ext cx="4099748" cy="1588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408288" y="2740378"/>
            <a:ext cx="4713111" cy="1524000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rot="16200000" flipH="1">
            <a:off x="3928530" y="3352800"/>
            <a:ext cx="4165605" cy="1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Left Brace 24"/>
          <p:cNvSpPr/>
          <p:nvPr/>
        </p:nvSpPr>
        <p:spPr bwMode="auto">
          <a:xfrm>
            <a:off x="905933" y="1828799"/>
            <a:ext cx="482600" cy="3318933"/>
          </a:xfrm>
          <a:prstGeom prst="leftBrace">
            <a:avLst>
              <a:gd name="adj1" fmla="val 27921"/>
              <a:gd name="adj2" fmla="val 50000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9333" y="3310466"/>
            <a:ext cx="836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4.091 m</a:t>
            </a:r>
            <a:endParaRPr lang="en-US" dirty="0"/>
          </a:p>
        </p:txBody>
      </p:sp>
      <p:sp>
        <p:nvSpPr>
          <p:cNvPr id="27" name="Arc 26"/>
          <p:cNvSpPr/>
          <p:nvPr/>
        </p:nvSpPr>
        <p:spPr bwMode="auto">
          <a:xfrm>
            <a:off x="0" y="1388536"/>
            <a:ext cx="2777066" cy="2726266"/>
          </a:xfrm>
          <a:prstGeom prst="arc">
            <a:avLst>
              <a:gd name="adj1" fmla="val 1043423"/>
              <a:gd name="adj2" fmla="val 5368848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9529008">
            <a:off x="1820333" y="3640667"/>
            <a:ext cx="445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29" name="Left Brace 28"/>
          <p:cNvSpPr/>
          <p:nvPr/>
        </p:nvSpPr>
        <p:spPr bwMode="auto">
          <a:xfrm rot="6466773">
            <a:off x="2443071" y="1759366"/>
            <a:ext cx="306472" cy="2407528"/>
          </a:xfrm>
          <a:prstGeom prst="leftBrace">
            <a:avLst>
              <a:gd name="adj1" fmla="val 3794"/>
              <a:gd name="adj2" fmla="val 49932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rot="10800000">
            <a:off x="7466318" y="2992035"/>
            <a:ext cx="1565750" cy="4305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rot="5400000" flipH="1" flipV="1">
            <a:off x="7778593" y="4068794"/>
            <a:ext cx="2149424" cy="4514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V="1">
            <a:off x="5641259" y="4256549"/>
            <a:ext cx="1790291" cy="4096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0800000">
            <a:off x="6442364" y="3359727"/>
            <a:ext cx="1477820" cy="2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5400000" flipH="1" flipV="1">
            <a:off x="6428946" y="4012205"/>
            <a:ext cx="1300582" cy="3741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10800000">
            <a:off x="6871855" y="4666672"/>
            <a:ext cx="1477820" cy="2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rot="5400000" flipH="1" flipV="1">
            <a:off x="6900906" y="4971877"/>
            <a:ext cx="360406" cy="2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10800000" flipV="1">
            <a:off x="6914419" y="4788242"/>
            <a:ext cx="1014501" cy="336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5951837" y="1046892"/>
            <a:ext cx="8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0.612 m</a:t>
            </a:r>
            <a:endParaRPr lang="en-US" dirty="0"/>
          </a:p>
        </p:txBody>
      </p:sp>
      <p:cxnSp>
        <p:nvCxnSpPr>
          <p:cNvPr id="56" name="Straight Connector 55"/>
          <p:cNvCxnSpPr/>
          <p:nvPr/>
        </p:nvCxnSpPr>
        <p:spPr bwMode="auto">
          <a:xfrm rot="5400000" flipH="1" flipV="1">
            <a:off x="6130324" y="1657865"/>
            <a:ext cx="741406" cy="15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V="1">
            <a:off x="6010189" y="1359243"/>
            <a:ext cx="497703" cy="343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 rot="16200000">
            <a:off x="6531919" y="3899243"/>
            <a:ext cx="8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1.586 m</a:t>
            </a:r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7463481" y="3038818"/>
            <a:ext cx="894492" cy="641923"/>
            <a:chOff x="7463481" y="3038818"/>
            <a:chExt cx="894492" cy="641923"/>
          </a:xfrm>
        </p:grpSpPr>
        <p:cxnSp>
          <p:nvCxnSpPr>
            <p:cNvPr id="62" name="Straight Arrow Connector 61"/>
            <p:cNvCxnSpPr/>
            <p:nvPr/>
          </p:nvCxnSpPr>
          <p:spPr bwMode="auto">
            <a:xfrm rot="5400000">
              <a:off x="8155463" y="3360352"/>
              <a:ext cx="267727" cy="4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>
              <a:off x="7472405" y="3233351"/>
              <a:ext cx="871838" cy="3433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>
              <a:off x="7463481" y="3492156"/>
              <a:ext cx="894492" cy="2060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8" name="TextBox 67"/>
            <p:cNvSpPr txBox="1"/>
            <p:nvPr/>
          </p:nvSpPr>
          <p:spPr>
            <a:xfrm rot="16200000">
              <a:off x="7784756" y="3205891"/>
              <a:ext cx="641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0.3 m</a:t>
              </a:r>
              <a:endParaRPr lang="en-US" dirty="0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7204675" y="3638378"/>
            <a:ext cx="1252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θ=0.063 rad</a:t>
            </a:r>
          </a:p>
          <a:p>
            <a:r>
              <a:rPr lang="en-US" dirty="0" smtClean="0"/>
              <a:t>B</a:t>
            </a:r>
            <a:r>
              <a:rPr lang="en-US" baseline="-25000" dirty="0" smtClean="0"/>
              <a:t>max</a:t>
            </a:r>
            <a:r>
              <a:rPr lang="en-US" dirty="0" smtClean="0"/>
              <a:t>=1.334 T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8214104" y="3904097"/>
            <a:ext cx="935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2.6586 m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7124916" y="4813085"/>
            <a:ext cx="585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0.5m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5958238" y="4107051"/>
            <a:ext cx="935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2.2086 m</a:t>
            </a:r>
            <a:endParaRPr lang="en-US" dirty="0"/>
          </a:p>
        </p:txBody>
      </p:sp>
      <p:grpSp>
        <p:nvGrpSpPr>
          <p:cNvPr id="81" name="Group 80"/>
          <p:cNvGrpSpPr/>
          <p:nvPr/>
        </p:nvGrpSpPr>
        <p:grpSpPr>
          <a:xfrm>
            <a:off x="7461504" y="4334256"/>
            <a:ext cx="894492" cy="641923"/>
            <a:chOff x="7463481" y="3038818"/>
            <a:chExt cx="894492" cy="641923"/>
          </a:xfrm>
        </p:grpSpPr>
        <p:cxnSp>
          <p:nvCxnSpPr>
            <p:cNvPr id="82" name="Straight Arrow Connector 81"/>
            <p:cNvCxnSpPr/>
            <p:nvPr/>
          </p:nvCxnSpPr>
          <p:spPr bwMode="auto">
            <a:xfrm rot="5400000">
              <a:off x="8155463" y="3360352"/>
              <a:ext cx="267727" cy="4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>
              <a:off x="7472405" y="3233351"/>
              <a:ext cx="871838" cy="3433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7463481" y="3492156"/>
              <a:ext cx="894492" cy="2060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TextBox 84"/>
            <p:cNvSpPr txBox="1"/>
            <p:nvPr/>
          </p:nvSpPr>
          <p:spPr>
            <a:xfrm rot="16200000">
              <a:off x="7784756" y="3205891"/>
              <a:ext cx="641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0.3 m</a:t>
              </a:r>
              <a:endParaRPr lang="en-US" dirty="0"/>
            </a:p>
          </p:txBody>
        </p:sp>
      </p:grpSp>
      <p:sp>
        <p:nvSpPr>
          <p:cNvPr id="86" name="TextBox 85"/>
          <p:cNvSpPr txBox="1"/>
          <p:nvPr/>
        </p:nvSpPr>
        <p:spPr>
          <a:xfrm rot="1015378">
            <a:off x="2376129" y="2523613"/>
            <a:ext cx="935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2.9585 m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3333"/>
            <a:ext cx="9144000" cy="1039091"/>
          </a:xfrm>
        </p:spPr>
        <p:txBody>
          <a:bodyPr anchor="ctr"/>
          <a:lstStyle/>
          <a:p>
            <a:r>
              <a:rPr lang="en-US" dirty="0" smtClean="0"/>
              <a:t>CARBON GANTRY height 4.091m </a:t>
            </a:r>
            <a:br>
              <a:rPr lang="en-US" dirty="0" smtClean="0"/>
            </a:br>
            <a:r>
              <a:rPr lang="en-US" sz="2400" dirty="0" smtClean="0"/>
              <a:t>5X magnification, scanning ±10 cm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4" name="Picture 3" descr="Screen shot 2012-03-03 at 8.24.4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157"/>
            <a:ext cx="9144000" cy="5405377"/>
          </a:xfrm>
          <a:prstGeom prst="rect">
            <a:avLst/>
          </a:prstGeom>
        </p:spPr>
      </p:pic>
      <p:pic>
        <p:nvPicPr>
          <p:cNvPr id="3" name="Picture 2" descr="Screen shot 2012-03-03 at 8.30.0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3889"/>
            <a:ext cx="9144000" cy="5525954"/>
          </a:xfrm>
          <a:prstGeom prst="rect">
            <a:avLst/>
          </a:prstGeom>
        </p:spPr>
      </p:pic>
      <p:pic>
        <p:nvPicPr>
          <p:cNvPr id="5" name="Picture 4" descr="GantryOrbitsScanningPM10cm-tripl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04" y="1061815"/>
            <a:ext cx="7727542" cy="5032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2-03-04 at 3.34.3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097"/>
            <a:ext cx="9144000" cy="5353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9167"/>
            <a:ext cx="9144000" cy="1056968"/>
          </a:xfrm>
        </p:spPr>
        <p:txBody>
          <a:bodyPr/>
          <a:lstStyle/>
          <a:p>
            <a:r>
              <a:rPr lang="en-US" dirty="0" smtClean="0"/>
              <a:t>Tracking particles in the carbon gantry for the </a:t>
            </a:r>
            <a:br>
              <a:rPr lang="en-US" dirty="0" smtClean="0"/>
            </a:br>
            <a:r>
              <a:rPr lang="en-US" dirty="0" smtClean="0"/>
              <a:t>energy range of 190-400 MeV/u</a:t>
            </a:r>
            <a:br>
              <a:rPr lang="en-US" dirty="0" smtClean="0"/>
            </a:br>
            <a:r>
              <a:rPr lang="en-US" sz="1800" dirty="0" smtClean="0"/>
              <a:t>collaboration with Vasily Morozov-Jefferson Lab for the six gradients adjustment </a:t>
            </a:r>
            <a:endParaRPr lang="en-US" sz="18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Screen shot 2011-05-22 at 8.05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08" y="479806"/>
            <a:ext cx="8301183" cy="5253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All at once: Fixed field &amp; fixed focusing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21537" y="810381"/>
            <a:ext cx="54326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Magnification 30 TIMES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5433" y="1176097"/>
            <a:ext cx="1656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400 MeV/u</a:t>
            </a:r>
            <a:endParaRPr lang="en-US" sz="2400" dirty="0">
              <a:solidFill>
                <a:srgbClr val="00009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 bwMode="auto">
          <a:xfrm rot="10800000" flipV="1">
            <a:off x="6329109" y="1406930"/>
            <a:ext cx="976325" cy="366672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345678" y="1906319"/>
            <a:ext cx="1656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200 MeV/u</a:t>
            </a:r>
            <a:endParaRPr lang="en-US" sz="2400" dirty="0">
              <a:solidFill>
                <a:srgbClr val="00009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 bwMode="auto">
          <a:xfrm rot="10800000" flipV="1">
            <a:off x="5818910" y="2137151"/>
            <a:ext cx="1526769" cy="495211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Oval 13"/>
          <p:cNvSpPr/>
          <p:nvPr/>
        </p:nvSpPr>
        <p:spPr bwMode="auto">
          <a:xfrm>
            <a:off x="423333" y="4124476"/>
            <a:ext cx="435429" cy="435428"/>
          </a:xfrm>
          <a:prstGeom prst="ellipse">
            <a:avLst/>
          </a:prstGeom>
          <a:solidFill>
            <a:srgbClr val="FF0000">
              <a:alpha val="38000"/>
            </a:srgbClr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6" name="Straight Connector 15"/>
          <p:cNvCxnSpPr>
            <a:endCxn id="14" idx="7"/>
          </p:cNvCxnSpPr>
          <p:nvPr/>
        </p:nvCxnSpPr>
        <p:spPr bwMode="auto">
          <a:xfrm rot="10800000">
            <a:off x="794996" y="4188244"/>
            <a:ext cx="862053" cy="540995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endCxn id="14" idx="4"/>
          </p:cNvCxnSpPr>
          <p:nvPr/>
        </p:nvCxnSpPr>
        <p:spPr bwMode="auto">
          <a:xfrm rot="10800000">
            <a:off x="641049" y="4559905"/>
            <a:ext cx="1028099" cy="254001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81429" y="3713238"/>
            <a:ext cx="640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72675" y="1179287"/>
            <a:ext cx="640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mm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4537913" y="1348620"/>
            <a:ext cx="229810" cy="16933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153584" y="1111250"/>
          <a:ext cx="6625165" cy="5122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74334" y="412750"/>
            <a:ext cx="44975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Comic Sans MS"/>
                <a:cs typeface="Comic Sans MS"/>
              </a:rPr>
              <a:t>NS-FFAG GANTRIES:</a:t>
            </a:r>
            <a:endParaRPr lang="en-US" sz="32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6560"/>
            <a:ext cx="9144000" cy="677334"/>
          </a:xfrm>
        </p:spPr>
        <p:txBody>
          <a:bodyPr/>
          <a:lstStyle/>
          <a:p>
            <a:r>
              <a:rPr lang="en-US" dirty="0" smtClean="0"/>
              <a:t>Data from the PTC gantry program:</a:t>
            </a:r>
            <a:endParaRPr lang="en-US" dirty="0"/>
          </a:p>
        </p:txBody>
      </p:sp>
      <p:pic>
        <p:nvPicPr>
          <p:cNvPr id="5" name="Picture 4" descr="Screen Shot 2012-11-12 at 9.30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0" y="859630"/>
            <a:ext cx="8496890" cy="558838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77603" y="801368"/>
            <a:ext cx="5332903" cy="3505858"/>
            <a:chOff x="0" y="698369"/>
            <a:chExt cx="5332903" cy="3505858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2285931"/>
              <a:ext cx="2916002" cy="1918296"/>
              <a:chOff x="63621" y="2329803"/>
              <a:chExt cx="2916002" cy="1918296"/>
            </a:xfrm>
          </p:grpSpPr>
          <p:sp>
            <p:nvSpPr>
              <p:cNvPr id="7" name="Left Brace 6"/>
              <p:cNvSpPr/>
              <p:nvPr/>
            </p:nvSpPr>
            <p:spPr bwMode="auto">
              <a:xfrm rot="3217747">
                <a:off x="957761" y="2226238"/>
                <a:ext cx="1606095" cy="2437628"/>
              </a:xfrm>
              <a:prstGeom prst="leftBrac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9520689">
                <a:off x="63621" y="2329803"/>
                <a:ext cx="21339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SUPER CELL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816616" y="698369"/>
              <a:ext cx="3516287" cy="1918296"/>
              <a:chOff x="63621" y="2329803"/>
              <a:chExt cx="2916002" cy="1918296"/>
            </a:xfrm>
          </p:grpSpPr>
          <p:sp>
            <p:nvSpPr>
              <p:cNvPr id="11" name="Left Brace 10"/>
              <p:cNvSpPr/>
              <p:nvPr/>
            </p:nvSpPr>
            <p:spPr bwMode="auto">
              <a:xfrm rot="3217747">
                <a:off x="957761" y="2226238"/>
                <a:ext cx="1606095" cy="2437628"/>
              </a:xfrm>
              <a:prstGeom prst="leftBrac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9520689">
                <a:off x="63621" y="2329803"/>
                <a:ext cx="21339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SUPER CELL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2280170" y="1890748"/>
            <a:ext cx="4656667" cy="28315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SUPER CELL GRADIENTS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</a:t>
            </a:r>
            <a:r>
              <a:rPr lang="en-US" sz="2000" dirty="0" smtClean="0">
                <a:solidFill>
                  <a:srgbClr val="000090"/>
                </a:solidFill>
              </a:rPr>
              <a:t>KBF1</a:t>
            </a:r>
            <a:r>
              <a:rPr lang="en-US" sz="2000" dirty="0">
                <a:solidFill>
                  <a:srgbClr val="000090"/>
                </a:solidFill>
              </a:rPr>
              <a:t>=166.08366D0/BRHO;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KBD1=-86.418383D0/BRHO;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KBF2=167.26062D0/BRHO;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KBD2=-78.352246D0/BRHO;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KBF3=138.44318D0/BRHO;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KBD3=-93.449917D0/BRHO;</a:t>
            </a:r>
          </a:p>
          <a:p>
            <a:r>
              <a:rPr lang="en-US" sz="2000" dirty="0">
                <a:solidFill>
                  <a:srgbClr val="000090"/>
                </a:solidFill>
              </a:rPr>
              <a:t>	KBD4=-87.353011D0/BRHO</a:t>
            </a:r>
            <a:r>
              <a:rPr lang="en-US" sz="1800" dirty="0">
                <a:solidFill>
                  <a:srgbClr val="000090"/>
                </a:solidFill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5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2-07-25 at 2.52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685" y="0"/>
            <a:ext cx="6879634" cy="6858000"/>
          </a:xfrm>
          <a:prstGeom prst="rect">
            <a:avLst/>
          </a:prstGeom>
        </p:spPr>
      </p:pic>
      <p:pic>
        <p:nvPicPr>
          <p:cNvPr id="24" name="Picture 23" descr="Screen Shot 2012-07-25 at 4.4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0"/>
            <a:ext cx="6858000" cy="68580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 bwMode="auto">
          <a:xfrm>
            <a:off x="7494828" y="619582"/>
            <a:ext cx="61941" cy="492567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 descr="Screen Shot 2012-07-25 at 2.57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604" y="0"/>
            <a:ext cx="6847284" cy="6858000"/>
          </a:xfrm>
          <a:prstGeom prst="rect">
            <a:avLst/>
          </a:prstGeom>
        </p:spPr>
      </p:pic>
      <p:pic>
        <p:nvPicPr>
          <p:cNvPr id="13" name="Picture 12" descr="Screen Shot 2012-07-25 at 3.57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23" y="0"/>
            <a:ext cx="6825803" cy="6858000"/>
          </a:xfrm>
          <a:prstGeom prst="rect">
            <a:avLst/>
          </a:prstGeom>
        </p:spPr>
      </p:pic>
      <p:pic>
        <p:nvPicPr>
          <p:cNvPr id="8" name="Picture 7" descr="Screen Shot 2012-07-25 at 4.25.0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22" y="0"/>
            <a:ext cx="6836434" cy="6858000"/>
          </a:xfrm>
          <a:prstGeom prst="rect">
            <a:avLst/>
          </a:prstGeom>
        </p:spPr>
      </p:pic>
      <p:pic>
        <p:nvPicPr>
          <p:cNvPr id="11" name="Picture 10" descr="Screen Shot 2012-07-25 at 3.59.2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74" y="0"/>
            <a:ext cx="6847234" cy="6858000"/>
          </a:xfrm>
          <a:prstGeom prst="rect">
            <a:avLst/>
          </a:prstGeom>
        </p:spPr>
      </p:pic>
      <p:pic>
        <p:nvPicPr>
          <p:cNvPr id="23" name="Picture 22" descr="Screen Shot 2012-07-25 at 2.55.1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287" y="0"/>
            <a:ext cx="6847268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807324" y="4897103"/>
            <a:ext cx="7967593" cy="9137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75782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BNL-preliminary combined function magnet design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895350"/>
            <a:ext cx="7061200" cy="5067300"/>
          </a:xfrm>
          <a:prstGeom prst="rect">
            <a:avLst/>
          </a:prstGeom>
        </p:spPr>
      </p:pic>
      <p:pic>
        <p:nvPicPr>
          <p:cNvPr id="4" name="Picture 3" descr="Screen shot 2011-05-22 at 9.09.4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310" y="1862667"/>
            <a:ext cx="4328690" cy="3100916"/>
          </a:xfrm>
          <a:prstGeom prst="rect">
            <a:avLst/>
          </a:prstGeom>
        </p:spPr>
      </p:pic>
      <p:pic>
        <p:nvPicPr>
          <p:cNvPr id="5" name="Picture 4" descr="Screen shot 2011-05-22 at 9.09.25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88582"/>
            <a:ext cx="4778014" cy="35221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328737" y="-1"/>
            <a:ext cx="922421" cy="280737"/>
          </a:xfrm>
          <a:prstGeom prst="rect">
            <a:avLst/>
          </a:prstGeom>
          <a:solidFill>
            <a:srgbClr val="0000FF">
              <a:alpha val="11000"/>
            </a:srgbClr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49906"/>
            <a:ext cx="86601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Comic Sans MS"/>
              </a:rPr>
              <a:t>In a quadrupole, the coil length limits the fill factor in the cross-section when it becomes less than one fourth of the circumference. We used six spacers (wedges) in the cross-section to make the first six allowed harmonics nearly zero. Once again, a large integral transfer function is obtained since the mid-plane turns span the entire end-to-end coil length. The design has a coil diameter of 200 mm and coil length of </a:t>
            </a:r>
            <a:r>
              <a:rPr lang="en-US" b="1" dirty="0" smtClean="0">
                <a:solidFill>
                  <a:srgbClr val="FF0000"/>
                </a:solidFill>
                <a:latin typeface="Comic Sans MS"/>
              </a:rPr>
              <a:t>90 mm </a:t>
            </a:r>
            <a:r>
              <a:rPr lang="en-US" b="1" dirty="0" smtClean="0">
                <a:solidFill>
                  <a:srgbClr val="000090"/>
                </a:solidFill>
                <a:latin typeface="Comic Sans MS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mic Sans MS"/>
              </a:rPr>
              <a:t>less than half the radius</a:t>
            </a:r>
            <a:r>
              <a:rPr lang="en-US" b="1" dirty="0" smtClean="0">
                <a:solidFill>
                  <a:srgbClr val="000090"/>
                </a:solidFill>
                <a:latin typeface="Comic Sans MS"/>
              </a:rPr>
              <a:t>). Quad with Coil Length Less Than Coil Radius Sextupole with Coil Length 2/3 Coil Radius We carried out a similar exercise for a 200 mm aperture sextupole having an end-to-end coil length of 66 mm. This is ~1/3 of diameter. We were again able to get a design with low harmonics and a good</a:t>
            </a:r>
          </a:p>
          <a:p>
            <a:r>
              <a:rPr lang="en-US" b="1" dirty="0" smtClean="0">
                <a:solidFill>
                  <a:srgbClr val="000090"/>
                </a:solidFill>
                <a:latin typeface="Comic Sans MS"/>
              </a:rPr>
              <a:t>integral transfer function. </a:t>
            </a:r>
            <a:endParaRPr lang="en-US" dirty="0">
              <a:solidFill>
                <a:srgbClr val="000090"/>
              </a:solidFill>
              <a:latin typeface="Comic Sans MS"/>
            </a:endParaRPr>
          </a:p>
        </p:txBody>
      </p:sp>
      <p:pic>
        <p:nvPicPr>
          <p:cNvPr id="4" name="Picture 3" descr="Screen shot 2011-05-21 at 5.32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356" y="2759832"/>
            <a:ext cx="4868479" cy="2912836"/>
          </a:xfrm>
          <a:prstGeom prst="rect">
            <a:avLst/>
          </a:prstGeom>
        </p:spPr>
      </p:pic>
      <p:pic>
        <p:nvPicPr>
          <p:cNvPr id="7" name="Picture 6" descr="Screen shot 2011-05-21 at 5.38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67" y="2820867"/>
            <a:ext cx="3048000" cy="1885423"/>
          </a:xfrm>
          <a:prstGeom prst="rect">
            <a:avLst/>
          </a:prstGeom>
        </p:spPr>
      </p:pic>
      <p:pic>
        <p:nvPicPr>
          <p:cNvPr id="8" name="Picture 7" descr="Screen shot 2011-05-21 at 5.37.5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732" y="4801810"/>
            <a:ext cx="3041148" cy="16785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3328737" y="-1"/>
            <a:ext cx="922421" cy="280737"/>
          </a:xfrm>
          <a:prstGeom prst="rect">
            <a:avLst/>
          </a:prstGeom>
          <a:solidFill>
            <a:srgbClr val="0000FF">
              <a:alpha val="11000"/>
            </a:srgbClr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6-27 at 11.14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632" y="2956729"/>
            <a:ext cx="5293896" cy="3267243"/>
          </a:xfrm>
          <a:prstGeom prst="rect">
            <a:avLst/>
          </a:prstGeom>
        </p:spPr>
      </p:pic>
      <p:pic>
        <p:nvPicPr>
          <p:cNvPr id="4" name="Picture 3" descr="Screen shot 2011-06-27 at 11.20.3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9729"/>
            <a:ext cx="9144000" cy="26555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328737" y="-1"/>
            <a:ext cx="922421" cy="280737"/>
          </a:xfrm>
          <a:prstGeom prst="rect">
            <a:avLst/>
          </a:prstGeom>
          <a:solidFill>
            <a:srgbClr val="0000FF">
              <a:alpha val="11000"/>
            </a:srgbClr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AML combined function magnet design</a:t>
            </a:r>
            <a:endParaRPr lang="en-US" dirty="0"/>
          </a:p>
        </p:txBody>
      </p:sp>
      <p:pic>
        <p:nvPicPr>
          <p:cNvPr id="3" name="Picture 2" descr="TABLE-AML -CombinedFunctionMag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70" y="1431290"/>
            <a:ext cx="6972300" cy="3162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94320" y="1910080"/>
            <a:ext cx="922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= 4 cm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328737" y="-1"/>
            <a:ext cx="922421" cy="280737"/>
          </a:xfrm>
          <a:prstGeom prst="rect">
            <a:avLst/>
          </a:prstGeom>
          <a:solidFill>
            <a:srgbClr val="0000FF">
              <a:alpha val="11000"/>
            </a:srgbClr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6-15 at 9.24.5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18" y="315299"/>
            <a:ext cx="8479818" cy="61617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SAD – SOURCE-TO-AXIS-DISTANCE</a:t>
            </a:r>
            <a:br>
              <a:rPr lang="en-US" dirty="0" smtClean="0"/>
            </a:br>
            <a:r>
              <a:rPr lang="en-US" sz="1800" dirty="0" smtClean="0"/>
              <a:t>Scanning system: applied for patent by BNL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06934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The maximum dose to the patient surface relative to the dose in the SOBP 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increases as the effective source-to-axis distance (SAD) decreases. For a fixed,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horizontal beam, large SAD's are easy to achieve; but not for gantry beam lines. A smaller gantry with a physical outer diameter of less than 2 meters may have important cost implications. Such a gantry would require magnetic optics to ensure that the effective source-to-axis distance is large enough to provide adequate skin sparing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4091" y="3088105"/>
            <a:ext cx="3719897" cy="3400745"/>
            <a:chOff x="404091" y="3181684"/>
            <a:chExt cx="3719897" cy="3400745"/>
          </a:xfrm>
        </p:grpSpPr>
        <p:sp>
          <p:nvSpPr>
            <p:cNvPr id="5" name="Rectangle 4"/>
            <p:cNvSpPr/>
            <p:nvPr/>
          </p:nvSpPr>
          <p:spPr bwMode="auto">
            <a:xfrm>
              <a:off x="404091" y="3815470"/>
              <a:ext cx="311727" cy="1697181"/>
            </a:xfrm>
            <a:prstGeom prst="rect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 flipV="1">
              <a:off x="554182" y="3642288"/>
              <a:ext cx="3313545" cy="1016000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542636" y="4658288"/>
              <a:ext cx="3348182" cy="981363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31091" y="4635197"/>
              <a:ext cx="3336636" cy="23091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2355577" y="4716318"/>
              <a:ext cx="3104512" cy="35244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404091" y="5581924"/>
              <a:ext cx="284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1627" y="6274652"/>
              <a:ext cx="502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Axis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73965" y="3080084"/>
            <a:ext cx="3719897" cy="3400745"/>
            <a:chOff x="404091" y="3181684"/>
            <a:chExt cx="3719897" cy="3400745"/>
          </a:xfrm>
        </p:grpSpPr>
        <p:sp>
          <p:nvSpPr>
            <p:cNvPr id="21" name="Rectangle 20"/>
            <p:cNvSpPr/>
            <p:nvPr/>
          </p:nvSpPr>
          <p:spPr bwMode="auto">
            <a:xfrm>
              <a:off x="404091" y="3815470"/>
              <a:ext cx="311727" cy="1697181"/>
            </a:xfrm>
            <a:prstGeom prst="rect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 bwMode="auto">
            <a:xfrm flipV="1">
              <a:off x="554182" y="3642288"/>
              <a:ext cx="3313545" cy="1016000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542636" y="4658288"/>
              <a:ext cx="3348182" cy="981363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531091" y="4635197"/>
              <a:ext cx="3336636" cy="23091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2355577" y="4716318"/>
              <a:ext cx="3104512" cy="35244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404091" y="5581924"/>
              <a:ext cx="284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21627" y="6274652"/>
              <a:ext cx="502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Axis</a:t>
              </a:r>
              <a:endParaRPr lang="en-US" dirty="0"/>
            </a:p>
          </p:txBody>
        </p:sp>
      </p:grpSp>
      <p:sp>
        <p:nvSpPr>
          <p:cNvPr id="28" name="Trapezoid 27"/>
          <p:cNvSpPr/>
          <p:nvPr/>
        </p:nvSpPr>
        <p:spPr bwMode="auto">
          <a:xfrm>
            <a:off x="5935579" y="3328737"/>
            <a:ext cx="548105" cy="2366210"/>
          </a:xfrm>
          <a:prstGeom prst="trapezoid">
            <a:avLst/>
          </a:prstGeom>
          <a:solidFill>
            <a:srgbClr val="FF6600">
              <a:alpha val="23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9" name="Trapezoid 28"/>
          <p:cNvSpPr/>
          <p:nvPr/>
        </p:nvSpPr>
        <p:spPr bwMode="auto">
          <a:xfrm>
            <a:off x="6903214" y="3347215"/>
            <a:ext cx="548105" cy="2366210"/>
          </a:xfrm>
          <a:prstGeom prst="trapezoid">
            <a:avLst/>
          </a:prstGeom>
          <a:solidFill>
            <a:srgbClr val="FF6600">
              <a:alpha val="20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0" name="Trapezoid 29"/>
          <p:cNvSpPr/>
          <p:nvPr/>
        </p:nvSpPr>
        <p:spPr bwMode="auto">
          <a:xfrm rot="10800000">
            <a:off x="6427298" y="3343728"/>
            <a:ext cx="548105" cy="2366210"/>
          </a:xfrm>
          <a:prstGeom prst="trapezoid">
            <a:avLst/>
          </a:prstGeom>
          <a:solidFill>
            <a:srgbClr val="3366FF">
              <a:alpha val="12000"/>
            </a:srgbClr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33" name="Straight Connector 32"/>
          <p:cNvCxnSpPr>
            <a:stCxn id="31" idx="2"/>
          </p:cNvCxnSpPr>
          <p:nvPr/>
        </p:nvCxnSpPr>
        <p:spPr bwMode="auto">
          <a:xfrm flipV="1">
            <a:off x="6394116" y="4100286"/>
            <a:ext cx="73813" cy="6205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Arc 33"/>
          <p:cNvSpPr/>
          <p:nvPr/>
        </p:nvSpPr>
        <p:spPr bwMode="auto">
          <a:xfrm>
            <a:off x="5354863" y="2424792"/>
            <a:ext cx="2299607" cy="1678214"/>
          </a:xfrm>
          <a:prstGeom prst="arc">
            <a:avLst>
              <a:gd name="adj1" fmla="val 3686120"/>
              <a:gd name="adj2" fmla="val 5545121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383892" y="3959679"/>
            <a:ext cx="3157763" cy="1818820"/>
            <a:chOff x="5383892" y="3959679"/>
            <a:chExt cx="3157763" cy="1818820"/>
          </a:xfrm>
        </p:grpSpPr>
        <p:sp>
          <p:nvSpPr>
            <p:cNvPr id="31" name="Arc 30"/>
            <p:cNvSpPr/>
            <p:nvPr/>
          </p:nvSpPr>
          <p:spPr bwMode="auto">
            <a:xfrm>
              <a:off x="5383892" y="4100285"/>
              <a:ext cx="2299607" cy="1678214"/>
            </a:xfrm>
            <a:prstGeom prst="arc">
              <a:avLst>
                <a:gd name="adj1" fmla="val 14139407"/>
                <a:gd name="adj2" fmla="val 15629197"/>
              </a:avLst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flipV="1">
              <a:off x="6930571" y="4018643"/>
              <a:ext cx="72572" cy="18143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Arc 37"/>
            <p:cNvSpPr/>
            <p:nvPr/>
          </p:nvSpPr>
          <p:spPr bwMode="auto">
            <a:xfrm>
              <a:off x="6242048" y="3969656"/>
              <a:ext cx="2299607" cy="1678214"/>
            </a:xfrm>
            <a:prstGeom prst="arc">
              <a:avLst>
                <a:gd name="adj1" fmla="val 14661923"/>
                <a:gd name="adj2" fmla="val 16035591"/>
              </a:avLst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cxnSp>
          <p:nvCxnSpPr>
            <p:cNvPr id="40" name="Straight Connector 39"/>
            <p:cNvCxnSpPr>
              <a:stCxn id="38" idx="2"/>
            </p:cNvCxnSpPr>
            <p:nvPr/>
          </p:nvCxnSpPr>
          <p:spPr bwMode="auto">
            <a:xfrm flipV="1">
              <a:off x="7351715" y="3959679"/>
              <a:ext cx="817106" cy="10488"/>
            </a:xfrm>
            <a:prstGeom prst="line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Arc 43"/>
          <p:cNvSpPr/>
          <p:nvPr/>
        </p:nvSpPr>
        <p:spPr bwMode="auto">
          <a:xfrm>
            <a:off x="5391149" y="3672114"/>
            <a:ext cx="2299607" cy="1678214"/>
          </a:xfrm>
          <a:prstGeom prst="arc">
            <a:avLst>
              <a:gd name="adj1" fmla="val 14139407"/>
              <a:gd name="adj2" fmla="val 15466731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 flipV="1">
            <a:off x="6974114" y="3581401"/>
            <a:ext cx="72572" cy="18143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Arc 45"/>
          <p:cNvSpPr/>
          <p:nvPr/>
        </p:nvSpPr>
        <p:spPr bwMode="auto">
          <a:xfrm>
            <a:off x="6249305" y="3541485"/>
            <a:ext cx="2299607" cy="1678214"/>
          </a:xfrm>
          <a:prstGeom prst="arc">
            <a:avLst>
              <a:gd name="adj1" fmla="val 14661923"/>
              <a:gd name="adj2" fmla="val 16035591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47" name="Straight Connector 46"/>
          <p:cNvCxnSpPr>
            <a:stCxn id="46" idx="2"/>
          </p:cNvCxnSpPr>
          <p:nvPr/>
        </p:nvCxnSpPr>
        <p:spPr bwMode="auto">
          <a:xfrm flipV="1">
            <a:off x="7358972" y="3531508"/>
            <a:ext cx="817106" cy="1048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endCxn id="44" idx="0"/>
          </p:cNvCxnSpPr>
          <p:nvPr/>
        </p:nvCxnSpPr>
        <p:spPr bwMode="auto">
          <a:xfrm flipV="1">
            <a:off x="4821464" y="3760290"/>
            <a:ext cx="1206408" cy="798103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6369624" y="3676650"/>
            <a:ext cx="73813" cy="6205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Arc 51"/>
          <p:cNvSpPr/>
          <p:nvPr/>
        </p:nvSpPr>
        <p:spPr bwMode="auto">
          <a:xfrm>
            <a:off x="5339442" y="1996621"/>
            <a:ext cx="2299607" cy="1678214"/>
          </a:xfrm>
          <a:prstGeom prst="arc">
            <a:avLst>
              <a:gd name="adj1" fmla="val 3455556"/>
              <a:gd name="adj2" fmla="val 5545121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774554"/>
              </p:ext>
            </p:extLst>
          </p:nvPr>
        </p:nvGraphicFramePr>
        <p:xfrm>
          <a:off x="463206" y="1"/>
          <a:ext cx="7593674" cy="3577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3" imgW="6362700" imgH="2997200" progId="Word.Document.12">
                  <p:link updateAutomatic="1"/>
                </p:oleObj>
              </mc:Choice>
              <mc:Fallback>
                <p:oleObj name="Document" r:id="rId3" imgW="6362700" imgH="29972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06" y="1"/>
                        <a:ext cx="7593674" cy="3577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6851250" y="1326136"/>
            <a:ext cx="747331" cy="16803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3.2 m</a:t>
            </a:r>
            <a:endParaRPr lang="en-US" dirty="0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508938" y="3098799"/>
          <a:ext cx="5120712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5" imgW="6591300" imgH="4368800" progId="Word.Document.12">
                  <p:link updateAutomatic="1"/>
                </p:oleObj>
              </mc:Choice>
              <mc:Fallback>
                <p:oleObj name="Document" r:id="rId5" imgW="6591300" imgH="43688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938" y="3098799"/>
                        <a:ext cx="5120712" cy="339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847517" y="2902940"/>
            <a:ext cx="465383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322030" y="1426828"/>
            <a:ext cx="217932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339391" y="1426828"/>
            <a:ext cx="25919" cy="147611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04823" y="1840175"/>
            <a:ext cx="11248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3.2 m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195915" y="23712"/>
            <a:ext cx="6812883" cy="5847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3200" dirty="0"/>
              <a:t>The state of the art proton gantry at PSI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4166"/>
          </a:xfrm>
        </p:spPr>
        <p:txBody>
          <a:bodyPr/>
          <a:lstStyle/>
          <a:p>
            <a:r>
              <a:rPr lang="en-US" dirty="0" smtClean="0"/>
              <a:t>The state of the art proton gantry at PSI</a:t>
            </a:r>
            <a:endParaRPr lang="en-US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57200" y="1168804"/>
          <a:ext cx="8077901" cy="5324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17" name="Document" r:id="rId3" imgW="6705600" imgH="4419600" progId="Word.Document.12">
                  <p:link updateAutomatic="1"/>
                </p:oleObj>
              </mc:Choice>
              <mc:Fallback>
                <p:oleObj name="Document" r:id="rId3" imgW="6705600" imgH="4419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68804"/>
                        <a:ext cx="8077901" cy="5324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function - momentum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 bwMode="auto">
          <a:xfrm rot="10800000">
            <a:off x="2263204" y="979094"/>
            <a:ext cx="3894665" cy="2822222"/>
          </a:xfrm>
          <a:prstGeom prst="trapezoid">
            <a:avLst>
              <a:gd name="adj" fmla="val 37857"/>
            </a:avLst>
          </a:prstGeom>
          <a:solidFill>
            <a:srgbClr val="0000FF">
              <a:alpha val="14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583348" y="2482936"/>
            <a:ext cx="2753682" cy="1069033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>
            <a:off x="2611457" y="2572564"/>
            <a:ext cx="5145316" cy="193542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Arc 17"/>
          <p:cNvSpPr/>
          <p:nvPr/>
        </p:nvSpPr>
        <p:spPr bwMode="auto">
          <a:xfrm>
            <a:off x="237744" y="2238962"/>
            <a:ext cx="7900416" cy="7645871"/>
          </a:xfrm>
          <a:prstGeom prst="arc">
            <a:avLst>
              <a:gd name="adj1" fmla="val 14943322"/>
              <a:gd name="adj2" fmla="val 17467855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16200000" flipH="1">
            <a:off x="620890" y="2596444"/>
            <a:ext cx="5277555" cy="2003778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10800000" flipV="1">
            <a:off x="179919" y="2465916"/>
            <a:ext cx="2656414" cy="984249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2" name="Arc 31"/>
          <p:cNvSpPr/>
          <p:nvPr/>
        </p:nvSpPr>
        <p:spPr bwMode="auto">
          <a:xfrm rot="1256786">
            <a:off x="2366017" y="2333919"/>
            <a:ext cx="4718304" cy="4715749"/>
          </a:xfrm>
          <a:prstGeom prst="arc">
            <a:avLst>
              <a:gd name="adj1" fmla="val 12222919"/>
              <a:gd name="adj2" fmla="val 16197058"/>
            </a:avLst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Tahoma" charset="0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rot="5400000">
            <a:off x="1196624" y="3070577"/>
            <a:ext cx="1879601" cy="181187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10800000">
            <a:off x="2540000" y="2552095"/>
            <a:ext cx="2212624" cy="2155372"/>
          </a:xfrm>
          <a:prstGeom prst="line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876059" y="4354286"/>
          <a:ext cx="1322319" cy="87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70" name="Equation" r:id="rId3" imgW="596900" imgH="393700" progId="Equation.3">
                  <p:embed/>
                </p:oleObj>
              </mc:Choice>
              <mc:Fallback>
                <p:oleObj name="Equation" r:id="rId3" imgW="59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059" y="4354286"/>
                        <a:ext cx="1322319" cy="87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5502900" y="3181048"/>
          <a:ext cx="1396692" cy="992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71" name="Equation" r:id="rId5" imgW="596900" imgH="393700" progId="Equation.3">
                  <p:embed/>
                </p:oleObj>
              </mc:Choice>
              <mc:Fallback>
                <p:oleObj name="Equation" r:id="rId5" imgW="59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900" y="3181048"/>
                        <a:ext cx="1396692" cy="9929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ight Brace 58"/>
          <p:cNvSpPr/>
          <p:nvPr/>
        </p:nvSpPr>
        <p:spPr bwMode="auto">
          <a:xfrm rot="1275546">
            <a:off x="4886163" y="2570009"/>
            <a:ext cx="1014328" cy="3878903"/>
          </a:xfrm>
          <a:prstGeom prst="rightBrace">
            <a:avLst/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0" name="Right Brace 59"/>
          <p:cNvSpPr/>
          <p:nvPr/>
        </p:nvSpPr>
        <p:spPr bwMode="auto">
          <a:xfrm rot="1275546">
            <a:off x="5176240" y="2479793"/>
            <a:ext cx="332518" cy="2360964"/>
          </a:xfrm>
          <a:prstGeom prst="rightBrace">
            <a:avLst>
              <a:gd name="adj1" fmla="val 27687"/>
              <a:gd name="adj2" fmla="val 49990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9393496">
            <a:off x="338666" y="3519715"/>
            <a:ext cx="2009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D=Δx/(dp/p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3398763" y="1681238"/>
            <a:ext cx="1379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θ</a:t>
            </a:r>
            <a:r>
              <a:rPr lang="en-US" sz="2400" i="1" baseline="-25000" dirty="0" smtClean="0"/>
              <a:t>o</a:t>
            </a:r>
            <a:r>
              <a:rPr lang="en-US" sz="2400" i="1" dirty="0" smtClean="0"/>
              <a:t>=</a:t>
            </a:r>
            <a:r>
              <a:rPr lang="en-US" sz="2400" i="1" dirty="0" smtClean="0">
                <a:latin typeface="Verdana"/>
                <a:cs typeface="Verdana"/>
              </a:rPr>
              <a:t>l</a:t>
            </a:r>
            <a:r>
              <a:rPr lang="en-US" sz="2400" i="1" baseline="-25000" dirty="0" smtClean="0">
                <a:latin typeface="Courier"/>
                <a:cs typeface="Courier"/>
              </a:rPr>
              <a:t>o</a:t>
            </a:r>
            <a:r>
              <a:rPr lang="en-US" sz="2400" i="1" baseline="-25000" dirty="0" smtClean="0"/>
              <a:t> </a:t>
            </a:r>
            <a:r>
              <a:rPr lang="en-US" sz="2400" i="1" dirty="0" smtClean="0"/>
              <a:t>/ρ</a:t>
            </a:r>
            <a:endParaRPr lang="en-US" sz="2400" i="1" dirty="0"/>
          </a:p>
        </p:txBody>
      </p:sp>
      <p:sp>
        <p:nvSpPr>
          <p:cNvPr id="64" name="TextBox 63"/>
          <p:cNvSpPr txBox="1"/>
          <p:nvPr/>
        </p:nvSpPr>
        <p:spPr>
          <a:xfrm>
            <a:off x="3918856" y="4959048"/>
            <a:ext cx="603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θ</a:t>
            </a:r>
            <a:r>
              <a:rPr lang="en-US" sz="2400" baseline="-25000" dirty="0" smtClean="0"/>
              <a:t>o</a:t>
            </a:r>
            <a:endParaRPr lang="en-US" sz="2400" dirty="0"/>
          </a:p>
        </p:txBody>
      </p:sp>
      <p:sp>
        <p:nvSpPr>
          <p:cNvPr id="65" name="TextBox 64"/>
          <p:cNvSpPr txBox="1"/>
          <p:nvPr/>
        </p:nvSpPr>
        <p:spPr>
          <a:xfrm rot="20450349">
            <a:off x="4313161" y="3841448"/>
            <a:ext cx="603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θ</a:t>
            </a:r>
            <a:r>
              <a:rPr lang="en-US" sz="2400" baseline="-25000" dirty="0" smtClean="0"/>
              <a:t>2</a:t>
            </a:r>
            <a:endParaRPr lang="en-US" sz="2400" dirty="0"/>
          </a:p>
        </p:txBody>
      </p:sp>
      <p:sp>
        <p:nvSpPr>
          <p:cNvPr id="66" name="TextBox 65"/>
          <p:cNvSpPr txBox="1"/>
          <p:nvPr/>
        </p:nvSpPr>
        <p:spPr>
          <a:xfrm rot="20430517">
            <a:off x="4064000" y="2564191"/>
            <a:ext cx="447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l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endParaRPr lang="en-US" sz="2400" i="1" dirty="0">
              <a:solidFill>
                <a:srgbClr val="0000FF"/>
              </a:solidFill>
            </a:endParaRPr>
          </a:p>
        </p:txBody>
      </p:sp>
      <p:graphicFrame>
        <p:nvGraphicFramePr>
          <p:cNvPr id="70" name="Object 69"/>
          <p:cNvGraphicFramePr>
            <a:graphicFrameLocks noChangeAspect="1"/>
          </p:cNvGraphicFramePr>
          <p:nvPr/>
        </p:nvGraphicFramePr>
        <p:xfrm>
          <a:off x="6614146" y="5370285"/>
          <a:ext cx="1199378" cy="885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72" name="Equation" r:id="rId7" imgW="533400" imgH="393700" progId="Equation.3">
                  <p:embed/>
                </p:oleObj>
              </mc:Choice>
              <mc:Fallback>
                <p:oleObj name="Equation" r:id="rId7" imgW="533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4146" y="5370285"/>
                        <a:ext cx="1199378" cy="885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TextBox 72"/>
          <p:cNvSpPr txBox="1"/>
          <p:nvPr/>
        </p:nvSpPr>
        <p:spPr>
          <a:xfrm rot="3001997">
            <a:off x="2273905" y="2745619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Δx</a:t>
            </a:r>
            <a:endParaRPr lang="en-US" sz="2400" dirty="0"/>
          </a:p>
        </p:txBody>
      </p:sp>
      <p:sp>
        <p:nvSpPr>
          <p:cNvPr id="74" name="TextBox 73"/>
          <p:cNvSpPr txBox="1"/>
          <p:nvPr/>
        </p:nvSpPr>
        <p:spPr>
          <a:xfrm rot="20178739">
            <a:off x="653143" y="2685142"/>
            <a:ext cx="54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</a:t>
            </a:r>
            <a:r>
              <a:rPr lang="en-US" sz="2400" i="1" baseline="-25000" dirty="0" smtClean="0"/>
              <a:t>o</a:t>
            </a:r>
            <a:endParaRPr lang="en-US" sz="2400" i="1" dirty="0"/>
          </a:p>
        </p:txBody>
      </p:sp>
      <p:sp>
        <p:nvSpPr>
          <p:cNvPr id="75" name="TextBox 74"/>
          <p:cNvSpPr txBox="1"/>
          <p:nvPr/>
        </p:nvSpPr>
        <p:spPr>
          <a:xfrm rot="18850762">
            <a:off x="1736575" y="44220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p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46681" y="989281"/>
            <a:ext cx="2771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00FF"/>
                </a:solidFill>
              </a:rPr>
              <a:t>Let’s assume that:</a:t>
            </a:r>
          </a:p>
          <a:p>
            <a:r>
              <a:rPr lang="en-US" sz="2400" i="1" dirty="0" smtClean="0">
                <a:solidFill>
                  <a:srgbClr val="0000FF"/>
                </a:solidFill>
              </a:rPr>
              <a:t>p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i="1" dirty="0" smtClean="0">
                <a:solidFill>
                  <a:srgbClr val="0000FF"/>
                </a:solidFill>
              </a:rPr>
              <a:t>=</a:t>
            </a:r>
            <a:r>
              <a:rPr lang="en-US" sz="2400" i="1" dirty="0" smtClean="0"/>
              <a:t>0.65p</a:t>
            </a:r>
            <a:r>
              <a:rPr lang="en-US" sz="2400" i="1" baseline="-25000" dirty="0" smtClean="0"/>
              <a:t>o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5779" y="1931939"/>
            <a:ext cx="1649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ρ</a:t>
            </a:r>
            <a:r>
              <a:rPr lang="en-US" sz="2400" i="1" baseline="-25000" dirty="0" smtClean="0"/>
              <a:t>o</a:t>
            </a:r>
            <a:r>
              <a:rPr lang="en-US" sz="2400" i="1" dirty="0" smtClean="0">
                <a:solidFill>
                  <a:srgbClr val="0000FF"/>
                </a:solidFill>
              </a:rPr>
              <a:t>=0.65ρ</a:t>
            </a:r>
            <a:r>
              <a:rPr lang="en-US" sz="2400" i="1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rotonGantryWithBen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200"/>
            <a:ext cx="9144000" cy="490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13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 descr="Screen shot 2011-12-17 at 4.53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44" y="2196"/>
            <a:ext cx="6815138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687889" y="4844022"/>
            <a:ext cx="6975325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89100" y="2898775"/>
            <a:ext cx="3728747" cy="1025588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417847" y="887641"/>
            <a:ext cx="1588" cy="3946637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687889" y="2898775"/>
            <a:ext cx="1588" cy="2483037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>
            <a:off x="1030940" y="2211295"/>
            <a:ext cx="1299883" cy="1367117"/>
          </a:xfrm>
          <a:prstGeom prst="arc">
            <a:avLst>
              <a:gd name="adj1" fmla="val 922480"/>
              <a:gd name="adj2" fmla="val 5401785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0800000">
            <a:off x="4790234" y="3218688"/>
            <a:ext cx="1299883" cy="1367117"/>
          </a:xfrm>
          <a:prstGeom prst="arc">
            <a:avLst>
              <a:gd name="adj1" fmla="val 758055"/>
              <a:gd name="adj2" fmla="val 5285659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c 48"/>
          <p:cNvSpPr/>
          <p:nvPr/>
        </p:nvSpPr>
        <p:spPr>
          <a:xfrm rot="10800000">
            <a:off x="4790236" y="2798064"/>
            <a:ext cx="1299883" cy="1367117"/>
          </a:xfrm>
          <a:prstGeom prst="arc">
            <a:avLst>
              <a:gd name="adj1" fmla="val 5280045"/>
              <a:gd name="adj2" fmla="val 6016709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cxnSpLocks noChangeAspect="1"/>
          </p:cNvCxnSpPr>
          <p:nvPr/>
        </p:nvCxnSpPr>
        <p:spPr>
          <a:xfrm flipV="1">
            <a:off x="5449824" y="2332150"/>
            <a:ext cx="2704594" cy="1459707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896498">
            <a:off x="1839625" y="2740801"/>
            <a:ext cx="118520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R=1.99389</a:t>
            </a:r>
            <a:endParaRPr lang="en-US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6090119" y="3896932"/>
            <a:ext cx="201662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 rot="19190194">
            <a:off x="1872227" y="3393746"/>
            <a:ext cx="49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97" name="TextBox 96"/>
          <p:cNvSpPr txBox="1"/>
          <p:nvPr/>
        </p:nvSpPr>
        <p:spPr>
          <a:xfrm rot="353510">
            <a:off x="5139268" y="967952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9.375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99" name="TextBox 98"/>
          <p:cNvSpPr txBox="1"/>
          <p:nvPr/>
        </p:nvSpPr>
        <p:spPr>
          <a:xfrm rot="903962">
            <a:off x="1909818" y="2409584"/>
            <a:ext cx="118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(L=2.61 m)</a:t>
            </a:r>
            <a:endParaRPr lang="en-US" dirty="0"/>
          </a:p>
        </p:txBody>
      </p:sp>
      <p:cxnSp>
        <p:nvCxnSpPr>
          <p:cNvPr id="100" name="Straight Connector 99"/>
          <p:cNvCxnSpPr/>
          <p:nvPr/>
        </p:nvCxnSpPr>
        <p:spPr>
          <a:xfrm flipH="1" flipV="1">
            <a:off x="3552825" y="3411507"/>
            <a:ext cx="799719" cy="238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 flipH="1" flipV="1">
            <a:off x="4329189" y="2033856"/>
            <a:ext cx="2635608" cy="453524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16200000" flipV="1">
            <a:off x="4302870" y="2461052"/>
            <a:ext cx="1916719" cy="31800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5417847" y="776301"/>
            <a:ext cx="584502" cy="3158521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 flipV="1">
            <a:off x="4199990" y="3411508"/>
            <a:ext cx="2" cy="1433431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 rot="16200000">
            <a:off x="3853710" y="3911084"/>
            <a:ext cx="106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1.477835</a:t>
            </a:r>
            <a:endParaRPr lang="en-US" dirty="0"/>
          </a:p>
        </p:txBody>
      </p:sp>
      <p:cxnSp>
        <p:nvCxnSpPr>
          <p:cNvPr id="145" name="Straight Connector 144"/>
          <p:cNvCxnSpPr/>
          <p:nvPr/>
        </p:nvCxnSpPr>
        <p:spPr>
          <a:xfrm rot="5400000" flipH="1" flipV="1">
            <a:off x="4748790" y="4384254"/>
            <a:ext cx="919782" cy="1588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0800000" flipV="1">
            <a:off x="1689478" y="3924363"/>
            <a:ext cx="4110715" cy="1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4694864" y="4196636"/>
            <a:ext cx="117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0.9617781</a:t>
            </a:r>
            <a:endParaRPr lang="en-US" dirty="0"/>
          </a:p>
        </p:txBody>
      </p:sp>
      <p:cxnSp>
        <p:nvCxnSpPr>
          <p:cNvPr id="151" name="Straight Connector 150"/>
          <p:cNvCxnSpPr/>
          <p:nvPr/>
        </p:nvCxnSpPr>
        <p:spPr>
          <a:xfrm flipV="1">
            <a:off x="8558315" y="1975104"/>
            <a:ext cx="0" cy="2869835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5418641" y="1975104"/>
            <a:ext cx="3322753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Arc 162"/>
          <p:cNvSpPr/>
          <p:nvPr/>
        </p:nvSpPr>
        <p:spPr>
          <a:xfrm rot="10800000">
            <a:off x="3338007" y="1350204"/>
            <a:ext cx="4159680" cy="4429193"/>
          </a:xfrm>
          <a:prstGeom prst="arc">
            <a:avLst>
              <a:gd name="adj1" fmla="val 5396457"/>
              <a:gd name="adj2" fmla="val 5995061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 rot="5400000">
            <a:off x="8151948" y="3280422"/>
            <a:ext cx="117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2.9556681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 rot="16839937">
            <a:off x="5657781" y="1158963"/>
            <a:ext cx="774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dirty="0" smtClean="0"/>
              <a:t>=6.15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 rot="19869400">
            <a:off x="7255285" y="2307360"/>
            <a:ext cx="774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dirty="0" smtClean="0"/>
              <a:t>=7.85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 rot="2455361">
            <a:off x="6947647" y="1391502"/>
            <a:ext cx="49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169" name="Arc 168"/>
          <p:cNvSpPr/>
          <p:nvPr/>
        </p:nvSpPr>
        <p:spPr>
          <a:xfrm rot="10800000">
            <a:off x="2718177" y="865341"/>
            <a:ext cx="5584927" cy="5750824"/>
          </a:xfrm>
          <a:prstGeom prst="arc">
            <a:avLst>
              <a:gd name="adj1" fmla="val 5955915"/>
              <a:gd name="adj2" fmla="val 9114602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7" name="Straight Connector 176"/>
          <p:cNvCxnSpPr/>
          <p:nvPr/>
        </p:nvCxnSpPr>
        <p:spPr>
          <a:xfrm rot="5400000" flipH="1" flipV="1">
            <a:off x="5885698" y="4364017"/>
            <a:ext cx="938934" cy="1588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16200000" flipV="1">
            <a:off x="6026795" y="3513277"/>
            <a:ext cx="358408" cy="198750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 rot="19913928">
            <a:off x="7438229" y="2622898"/>
            <a:ext cx="774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dirty="0" smtClean="0"/>
              <a:t>=8.51</a:t>
            </a:r>
            <a:endParaRPr lang="en-US" dirty="0"/>
          </a:p>
        </p:txBody>
      </p:sp>
      <p:sp>
        <p:nvSpPr>
          <p:cNvPr id="185" name="TextBox 184"/>
          <p:cNvSpPr txBox="1"/>
          <p:nvPr/>
        </p:nvSpPr>
        <p:spPr>
          <a:xfrm rot="19929820">
            <a:off x="6141984" y="3305228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0.66</a:t>
            </a:r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 rot="4598184">
            <a:off x="7616485" y="3248781"/>
            <a:ext cx="90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28.625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cxnSp>
        <p:nvCxnSpPr>
          <p:cNvPr id="188" name="Straight Connector 187"/>
          <p:cNvCxnSpPr/>
          <p:nvPr/>
        </p:nvCxnSpPr>
        <p:spPr>
          <a:xfrm flipV="1">
            <a:off x="6106624" y="2729549"/>
            <a:ext cx="2155027" cy="1167383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512288" y="2924666"/>
            <a:ext cx="560139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flipV="1">
            <a:off x="5449824" y="3791062"/>
            <a:ext cx="1367779" cy="795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rot="5400000" flipH="1" flipV="1">
            <a:off x="6275206" y="3357467"/>
            <a:ext cx="865602" cy="1588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 rot="5400000">
            <a:off x="6532304" y="318793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0.897</a:t>
            </a:r>
            <a:endParaRPr lang="en-US" dirty="0"/>
          </a:p>
        </p:txBody>
      </p:sp>
      <p:cxnSp>
        <p:nvCxnSpPr>
          <p:cNvPr id="197" name="Straight Connector 196"/>
          <p:cNvCxnSpPr/>
          <p:nvPr/>
        </p:nvCxnSpPr>
        <p:spPr>
          <a:xfrm flipV="1">
            <a:off x="5771585" y="1975104"/>
            <a:ext cx="1590" cy="1811307"/>
          </a:xfrm>
          <a:prstGeom prst="line">
            <a:avLst/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 rot="16200000">
            <a:off x="5602382" y="2740794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1.848</a:t>
            </a:r>
            <a:endParaRPr lang="en-US" dirty="0"/>
          </a:p>
        </p:txBody>
      </p:sp>
      <p:sp>
        <p:nvSpPr>
          <p:cNvPr id="200" name="TextBox 199"/>
          <p:cNvSpPr txBox="1"/>
          <p:nvPr/>
        </p:nvSpPr>
        <p:spPr>
          <a:xfrm rot="4687329">
            <a:off x="7399573" y="3285888"/>
            <a:ext cx="79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409757" y="5012480"/>
            <a:ext cx="1881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Magnification x10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7072427" y="4626699"/>
            <a:ext cx="328984" cy="1588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70618" y="4196636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anningWithProtonDipoleAtTheE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203200"/>
            <a:ext cx="802640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07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11-29 at 2.28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715" y="0"/>
            <a:ext cx="6836569" cy="6858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24808" y="4979387"/>
            <a:ext cx="7691786" cy="0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19572" y="1132779"/>
            <a:ext cx="0" cy="4044352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5247391" y="1441004"/>
            <a:ext cx="571965" cy="353918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719572" y="2933123"/>
            <a:ext cx="4126871" cy="1112816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602431" y="3608163"/>
            <a:ext cx="217615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1648768" y="4045937"/>
            <a:ext cx="4197675" cy="2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/>
          <p:cNvSpPr/>
          <p:nvPr/>
        </p:nvSpPr>
        <p:spPr>
          <a:xfrm>
            <a:off x="859319" y="2056267"/>
            <a:ext cx="1708667" cy="1753874"/>
          </a:xfrm>
          <a:prstGeom prst="arc">
            <a:avLst>
              <a:gd name="adj1" fmla="val 880684"/>
              <a:gd name="adj2" fmla="val 5393083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>
            <a:off x="4833307" y="3164590"/>
            <a:ext cx="1708667" cy="1753874"/>
          </a:xfrm>
          <a:prstGeom prst="arc">
            <a:avLst>
              <a:gd name="adj1" fmla="val 11869803"/>
              <a:gd name="adj2" fmla="val 15549453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4760190" y="2727387"/>
            <a:ext cx="1708667" cy="1753874"/>
          </a:xfrm>
          <a:prstGeom prst="arc">
            <a:avLst>
              <a:gd name="adj1" fmla="val 15629862"/>
              <a:gd name="adj2" fmla="val 14528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 rot="19018981">
            <a:off x="1783067" y="3275796"/>
            <a:ext cx="49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36" name="TextBox 35"/>
          <p:cNvSpPr txBox="1"/>
          <p:nvPr/>
        </p:nvSpPr>
        <p:spPr>
          <a:xfrm rot="18770575">
            <a:off x="4437511" y="2983012"/>
            <a:ext cx="90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65.625</a:t>
            </a:r>
            <a:r>
              <a:rPr lang="en-US" baseline="30000" dirty="0" smtClean="0"/>
              <a:t>o</a:t>
            </a:r>
            <a:endParaRPr lang="en-US" dirty="0"/>
          </a:p>
        </p:txBody>
      </p:sp>
      <p:sp>
        <p:nvSpPr>
          <p:cNvPr id="37" name="Arc 36"/>
          <p:cNvSpPr/>
          <p:nvPr/>
        </p:nvSpPr>
        <p:spPr>
          <a:xfrm>
            <a:off x="4988189" y="3169002"/>
            <a:ext cx="1708667" cy="1753874"/>
          </a:xfrm>
          <a:prstGeom prst="arc">
            <a:avLst>
              <a:gd name="adj1" fmla="val 10786856"/>
              <a:gd name="adj2" fmla="val 11709914"/>
            </a:avLst>
          </a:prstGeom>
          <a:ln w="635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17149525">
            <a:off x="4225252" y="3662563"/>
            <a:ext cx="49980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44" name="TextBox 43"/>
          <p:cNvSpPr txBox="1"/>
          <p:nvPr/>
        </p:nvSpPr>
        <p:spPr>
          <a:xfrm rot="2882234">
            <a:off x="6013833" y="2727388"/>
            <a:ext cx="90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99.375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430398" y="2933122"/>
            <a:ext cx="0" cy="2047060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>
            <a:off x="1222282" y="2931533"/>
            <a:ext cx="1743636" cy="1588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654990" y="3844223"/>
            <a:ext cx="118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2.26127 m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4572939" y="4322959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1.09 m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3375598" y="3751259"/>
            <a:ext cx="587771" cy="1589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341669" y="3581303"/>
            <a:ext cx="94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0.585 m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4237415" y="2968081"/>
            <a:ext cx="2150949" cy="1590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-480339" y="3436393"/>
            <a:ext cx="3084398" cy="1590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rot="16200000">
            <a:off x="520942" y="3352015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3.456</a:t>
            </a:r>
            <a:endParaRPr lang="en-US" dirty="0"/>
          </a:p>
        </p:txBody>
      </p:sp>
      <p:cxnSp>
        <p:nvCxnSpPr>
          <p:cNvPr id="64" name="Straight Connector 63"/>
          <p:cNvCxnSpPr/>
          <p:nvPr/>
        </p:nvCxnSpPr>
        <p:spPr>
          <a:xfrm flipH="1" flipV="1">
            <a:off x="824808" y="1893403"/>
            <a:ext cx="4511711" cy="1589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>
            <a:off x="6346754" y="4289545"/>
            <a:ext cx="1379692" cy="1588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 rot="16200000">
            <a:off x="6497272" y="403130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1.327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5310147" y="4045939"/>
            <a:ext cx="1588" cy="934247"/>
          </a:xfrm>
          <a:prstGeom prst="straightConnector1">
            <a:avLst/>
          </a:prstGeom>
          <a:ln w="6350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Scanning – proton isocentric gantry</a:t>
            </a:r>
            <a:endParaRPr lang="en-US" dirty="0"/>
          </a:p>
        </p:txBody>
      </p:sp>
      <p:pic>
        <p:nvPicPr>
          <p:cNvPr id="60" name="Picture 59" descr="Screen Shot 2012-07-26 at 1.21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36502" cy="6858000"/>
          </a:xfrm>
          <a:prstGeom prst="rect">
            <a:avLst/>
          </a:prstGeom>
        </p:spPr>
      </p:pic>
      <p:pic>
        <p:nvPicPr>
          <p:cNvPr id="61" name="Picture 60" descr="Screen Shot 2012-07-26 at 1.07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62" name="Picture 61" descr="Screen Shot 2012-07-26 at 11.49.2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0"/>
            <a:ext cx="6815003" cy="6858000"/>
          </a:xfrm>
          <a:prstGeom prst="rect">
            <a:avLst/>
          </a:prstGeom>
        </p:spPr>
      </p:pic>
      <p:pic>
        <p:nvPicPr>
          <p:cNvPr id="63" name="Picture 62" descr="Screen Shot 2012-07-26 at 1.07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64" name="Picture 63" descr="Screen Shot 2012-07-26 at 1.21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36502" cy="6858000"/>
          </a:xfrm>
          <a:prstGeom prst="rect">
            <a:avLst/>
          </a:prstGeom>
        </p:spPr>
      </p:pic>
      <p:pic>
        <p:nvPicPr>
          <p:cNvPr id="65" name="Picture 64" descr="Screen Shot 2012-07-26 at 1.10.4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0"/>
            <a:ext cx="6825803" cy="6858000"/>
          </a:xfrm>
          <a:prstGeom prst="rect">
            <a:avLst/>
          </a:prstGeom>
        </p:spPr>
      </p:pic>
      <p:pic>
        <p:nvPicPr>
          <p:cNvPr id="66" name="Picture 65" descr="Screen Shot 2012-07-26 at 1.13.0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518" y="0"/>
            <a:ext cx="6836502" cy="6858000"/>
          </a:xfrm>
          <a:prstGeom prst="rect">
            <a:avLst/>
          </a:prstGeom>
        </p:spPr>
      </p:pic>
      <p:cxnSp>
        <p:nvCxnSpPr>
          <p:cNvPr id="68" name="Straight Connector 67"/>
          <p:cNvCxnSpPr/>
          <p:nvPr/>
        </p:nvCxnSpPr>
        <p:spPr>
          <a:xfrm flipV="1">
            <a:off x="1278367" y="4986936"/>
            <a:ext cx="6969162" cy="1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999028" y="5431009"/>
            <a:ext cx="86474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631150" y="5624622"/>
            <a:ext cx="17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±10 cm</a:t>
            </a:r>
          </a:p>
          <a:p>
            <a:pPr algn="ctr"/>
            <a:r>
              <a:rPr lang="en-US" dirty="0" smtClean="0"/>
              <a:t>Magnification 5X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 12, Osaka University, November 13, 2012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71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charset="0"/>
              </a:rPr>
              <a:t>NS-FFAG gantry with permanent magnets </a:t>
            </a:r>
          </a:p>
        </p:txBody>
      </p:sp>
      <p:pic>
        <p:nvPicPr>
          <p:cNvPr id="39939" name="Picture 8" descr="FluxDensityMap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3625"/>
            <a:ext cx="195262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 descr="Halbach2_Equation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7583" y="928806"/>
            <a:ext cx="6466417" cy="291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24" descr="Picture 1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1675" y="3929063"/>
            <a:ext cx="2925763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HalbachMagn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160" y="3372428"/>
            <a:ext cx="4429760" cy="298438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 bwMode="auto">
          <a:xfrm>
            <a:off x="5588000" y="0"/>
            <a:ext cx="2272632" cy="254000"/>
          </a:xfrm>
          <a:prstGeom prst="rect">
            <a:avLst/>
          </a:prstGeom>
          <a:solidFill>
            <a:srgbClr val="1DAEDD">
              <a:alpha val="11000"/>
            </a:srgbClr>
          </a:solidFill>
          <a:ln w="25400" cap="flat" cmpd="sng" algn="ctr">
            <a:solidFill>
              <a:srgbClr val="1DAED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682" name="Straight Connector 11"/>
          <p:cNvCxnSpPr>
            <a:cxnSpLocks noChangeShapeType="1"/>
          </p:cNvCxnSpPr>
          <p:nvPr/>
        </p:nvCxnSpPr>
        <p:spPr bwMode="auto">
          <a:xfrm rot="5400000" flipH="1" flipV="1">
            <a:off x="4572000" y="0"/>
            <a:ext cx="1588" cy="1588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518833" y="656166"/>
            <a:ext cx="6375930" cy="5985933"/>
            <a:chOff x="1046163" y="0"/>
            <a:chExt cx="7113587" cy="6642100"/>
          </a:xfrm>
        </p:grpSpPr>
        <p:pic>
          <p:nvPicPr>
            <p:cNvPr id="71685" name="Picture 5" descr="RingApril20_5p30pm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73175" y="0"/>
              <a:ext cx="6588125" cy="653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1686" name="Straight Connector 9"/>
            <p:cNvCxnSpPr>
              <a:cxnSpLocks noChangeShapeType="1"/>
            </p:cNvCxnSpPr>
            <p:nvPr/>
          </p:nvCxnSpPr>
          <p:spPr bwMode="auto">
            <a:xfrm rot="10800000" flipH="1" flipV="1">
              <a:off x="1046163" y="3267075"/>
              <a:ext cx="7113587" cy="12700"/>
            </a:xfrm>
            <a:prstGeom prst="line">
              <a:avLst/>
            </a:prstGeom>
            <a:noFill/>
            <a:ln w="3175">
              <a:solidFill>
                <a:srgbClr val="3366FF"/>
              </a:solidFill>
              <a:round/>
              <a:headEnd/>
              <a:tailEnd/>
            </a:ln>
          </p:spPr>
        </p:cxnSp>
        <p:cxnSp>
          <p:nvCxnSpPr>
            <p:cNvPr id="71687" name="Straight Connector 16"/>
            <p:cNvCxnSpPr>
              <a:cxnSpLocks noChangeShapeType="1"/>
            </p:cNvCxnSpPr>
            <p:nvPr/>
          </p:nvCxnSpPr>
          <p:spPr bwMode="auto">
            <a:xfrm rot="16200000" flipH="1">
              <a:off x="1243013" y="3314700"/>
              <a:ext cx="6642100" cy="12700"/>
            </a:xfrm>
            <a:prstGeom prst="line">
              <a:avLst/>
            </a:prstGeom>
            <a:noFill/>
            <a:ln w="3175">
              <a:solidFill>
                <a:srgbClr val="3366FF"/>
              </a:solidFill>
              <a:round/>
              <a:headEnd/>
              <a:tailEnd/>
            </a:ln>
          </p:spPr>
        </p:cxnSp>
        <p:cxnSp>
          <p:nvCxnSpPr>
            <p:cNvPr id="71688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4557713" y="2228850"/>
              <a:ext cx="2370137" cy="1050925"/>
            </a:xfrm>
            <a:prstGeom prst="straightConnector1">
              <a:avLst/>
            </a:prstGeom>
            <a:noFill/>
            <a:ln w="15875">
              <a:solidFill>
                <a:srgbClr val="000090"/>
              </a:solidFill>
              <a:round/>
              <a:headEnd/>
              <a:tailEnd type="arrow" w="med" len="med"/>
            </a:ln>
          </p:spPr>
        </p:cxnSp>
        <p:sp>
          <p:nvSpPr>
            <p:cNvPr id="71689" name="TextBox 19"/>
            <p:cNvSpPr txBox="1">
              <a:spLocks noChangeArrowheads="1"/>
            </p:cNvSpPr>
            <p:nvPr/>
          </p:nvSpPr>
          <p:spPr bwMode="auto">
            <a:xfrm rot="20186590">
              <a:off x="4782462" y="2005138"/>
              <a:ext cx="1471376" cy="922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000090"/>
                  </a:solidFill>
                </a:rPr>
                <a:t>r=2.84 m</a:t>
              </a:r>
            </a:p>
          </p:txBody>
        </p:sp>
        <p:sp>
          <p:nvSpPr>
            <p:cNvPr id="71690" name="TextBox 20"/>
            <p:cNvSpPr txBox="1">
              <a:spLocks noChangeArrowheads="1"/>
            </p:cNvSpPr>
            <p:nvPr/>
          </p:nvSpPr>
          <p:spPr bwMode="auto">
            <a:xfrm>
              <a:off x="2478757" y="3285290"/>
              <a:ext cx="4212662" cy="133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000090"/>
                  </a:solidFill>
                </a:rPr>
                <a:t>60 cells, C=17.82 m</a:t>
              </a:r>
            </a:p>
            <a:p>
              <a:pPr eaLnBrk="0" hangingPunct="0"/>
              <a:r>
                <a:rPr lang="en-US" sz="2400">
                  <a:solidFill>
                    <a:srgbClr val="000090"/>
                  </a:solidFill>
                </a:rPr>
                <a:t>Orbits are magnified 20 times</a:t>
              </a:r>
            </a:p>
          </p:txBody>
        </p:sp>
      </p:grpSp>
      <p:sp>
        <p:nvSpPr>
          <p:cNvPr id="71684" name="TextBox 7"/>
          <p:cNvSpPr txBox="1">
            <a:spLocks noChangeArrowheads="1"/>
          </p:cNvSpPr>
          <p:nvPr/>
        </p:nvSpPr>
        <p:spPr bwMode="auto">
          <a:xfrm>
            <a:off x="0" y="1693334"/>
            <a:ext cx="261531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NS-FFAG ring</a:t>
            </a:r>
          </a:p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with permanent</a:t>
            </a:r>
          </a:p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Halbach magnets</a:t>
            </a:r>
          </a:p>
          <a:p>
            <a:pPr eaLnBrk="0" hangingPunct="0"/>
            <a:endParaRPr lang="en-US" sz="2400" dirty="0">
              <a:solidFill>
                <a:srgbClr val="000090"/>
              </a:solidFill>
            </a:endParaRPr>
          </a:p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Accelerates</a:t>
            </a:r>
          </a:p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protons from</a:t>
            </a:r>
          </a:p>
          <a:p>
            <a:pPr eaLnBrk="0" hangingPunct="0"/>
            <a:r>
              <a:rPr lang="en-US" sz="2400" dirty="0">
                <a:solidFill>
                  <a:srgbClr val="000090"/>
                </a:solidFill>
                <a:latin typeface="Comic Sans MS" pitchFamily="1" charset="0"/>
              </a:rPr>
              <a:t>31-250 MeV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588000" y="0"/>
            <a:ext cx="2272632" cy="254000"/>
          </a:xfrm>
          <a:prstGeom prst="rect">
            <a:avLst/>
          </a:prstGeom>
          <a:solidFill>
            <a:srgbClr val="1DAEDD">
              <a:alpha val="11000"/>
            </a:srgbClr>
          </a:solidFill>
          <a:ln w="25400" cap="flat" cmpd="sng" algn="ctr">
            <a:solidFill>
              <a:srgbClr val="1DAED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4" descr="OrbitsInTheCel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614363"/>
            <a:ext cx="87630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3732" name="Straight Connector 6"/>
          <p:cNvCxnSpPr>
            <a:cxnSpLocks noChangeShapeType="1"/>
          </p:cNvCxnSpPr>
          <p:nvPr/>
        </p:nvCxnSpPr>
        <p:spPr bwMode="auto">
          <a:xfrm rot="16200000" flipH="1">
            <a:off x="-996950" y="3549650"/>
            <a:ext cx="4597400" cy="12700"/>
          </a:xfrm>
          <a:prstGeom prst="line">
            <a:avLst/>
          </a:prstGeom>
          <a:noFill/>
          <a:ln w="3175">
            <a:solidFill>
              <a:srgbClr val="3366FF">
                <a:alpha val="58823"/>
              </a:srgbClr>
            </a:solidFill>
            <a:round/>
            <a:headEnd/>
            <a:tailEnd/>
          </a:ln>
        </p:spPr>
      </p:cxnSp>
      <p:cxnSp>
        <p:nvCxnSpPr>
          <p:cNvPr id="73733" name="Straight Connector 8"/>
          <p:cNvCxnSpPr>
            <a:cxnSpLocks noChangeShapeType="1"/>
          </p:cNvCxnSpPr>
          <p:nvPr/>
        </p:nvCxnSpPr>
        <p:spPr bwMode="auto">
          <a:xfrm rot="5400000">
            <a:off x="5930900" y="4076700"/>
            <a:ext cx="3771900" cy="368300"/>
          </a:xfrm>
          <a:prstGeom prst="line">
            <a:avLst/>
          </a:prstGeom>
          <a:noFill/>
          <a:ln w="3175">
            <a:solidFill>
              <a:srgbClr val="0000FF">
                <a:alpha val="63136"/>
              </a:srgbClr>
            </a:solidFill>
            <a:round/>
            <a:headEnd/>
            <a:tailEnd/>
          </a:ln>
        </p:spPr>
      </p:cxnSp>
      <p:cxnSp>
        <p:nvCxnSpPr>
          <p:cNvPr id="73734" name="Straight Arrow Connector 10"/>
          <p:cNvCxnSpPr>
            <a:cxnSpLocks noChangeShapeType="1"/>
          </p:cNvCxnSpPr>
          <p:nvPr/>
        </p:nvCxnSpPr>
        <p:spPr bwMode="auto">
          <a:xfrm>
            <a:off x="1308100" y="5562600"/>
            <a:ext cx="6337300" cy="279400"/>
          </a:xfrm>
          <a:prstGeom prst="straightConnector1">
            <a:avLst/>
          </a:prstGeom>
          <a:noFill/>
          <a:ln w="3175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sp>
        <p:nvSpPr>
          <p:cNvPr id="73735" name="TextBox 11"/>
          <p:cNvSpPr txBox="1">
            <a:spLocks noChangeArrowheads="1"/>
          </p:cNvSpPr>
          <p:nvPr/>
        </p:nvSpPr>
        <p:spPr bwMode="auto">
          <a:xfrm rot="165116">
            <a:off x="3990975" y="5219700"/>
            <a:ext cx="1271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29.7 cm</a:t>
            </a:r>
          </a:p>
        </p:txBody>
      </p:sp>
      <p:cxnSp>
        <p:nvCxnSpPr>
          <p:cNvPr id="73736" name="Straight Arrow Connector 13"/>
          <p:cNvCxnSpPr>
            <a:cxnSpLocks noChangeShapeType="1"/>
          </p:cNvCxnSpPr>
          <p:nvPr/>
        </p:nvCxnSpPr>
        <p:spPr bwMode="auto">
          <a:xfrm>
            <a:off x="1308100" y="1397000"/>
            <a:ext cx="1270000" cy="12700"/>
          </a:xfrm>
          <a:prstGeom prst="straightConnector1">
            <a:avLst/>
          </a:prstGeom>
          <a:noFill/>
          <a:ln w="3175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sp>
        <p:nvSpPr>
          <p:cNvPr id="73737" name="TextBox 14"/>
          <p:cNvSpPr txBox="1">
            <a:spLocks noChangeArrowheads="1"/>
          </p:cNvSpPr>
          <p:nvPr/>
        </p:nvSpPr>
        <p:spPr bwMode="auto">
          <a:xfrm>
            <a:off x="1612900" y="3187700"/>
            <a:ext cx="849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QF/2</a:t>
            </a:r>
          </a:p>
        </p:txBody>
      </p:sp>
      <p:sp>
        <p:nvSpPr>
          <p:cNvPr id="73738" name="TextBox 15"/>
          <p:cNvSpPr txBox="1">
            <a:spLocks noChangeArrowheads="1"/>
          </p:cNvSpPr>
          <p:nvPr/>
        </p:nvSpPr>
        <p:spPr bwMode="auto">
          <a:xfrm rot="408221">
            <a:off x="6819900" y="3492500"/>
            <a:ext cx="849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QF/2</a:t>
            </a:r>
          </a:p>
        </p:txBody>
      </p:sp>
      <p:sp>
        <p:nvSpPr>
          <p:cNvPr id="73739" name="TextBox 17"/>
          <p:cNvSpPr txBox="1">
            <a:spLocks noChangeArrowheads="1"/>
          </p:cNvSpPr>
          <p:nvPr/>
        </p:nvSpPr>
        <p:spPr bwMode="auto">
          <a:xfrm rot="161227">
            <a:off x="2832100" y="3302000"/>
            <a:ext cx="366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B</a:t>
            </a:r>
          </a:p>
        </p:txBody>
      </p:sp>
      <p:sp>
        <p:nvSpPr>
          <p:cNvPr id="73740" name="TextBox 18"/>
          <p:cNvSpPr txBox="1">
            <a:spLocks noChangeArrowheads="1"/>
          </p:cNvSpPr>
          <p:nvPr/>
        </p:nvSpPr>
        <p:spPr bwMode="auto">
          <a:xfrm rot="254587">
            <a:off x="4279900" y="3352800"/>
            <a:ext cx="611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QD</a:t>
            </a:r>
          </a:p>
        </p:txBody>
      </p:sp>
      <p:sp>
        <p:nvSpPr>
          <p:cNvPr id="73741" name="TextBox 19"/>
          <p:cNvSpPr txBox="1">
            <a:spLocks noChangeArrowheads="1"/>
          </p:cNvSpPr>
          <p:nvPr/>
        </p:nvSpPr>
        <p:spPr bwMode="auto">
          <a:xfrm rot="250001">
            <a:off x="5854700" y="3470275"/>
            <a:ext cx="366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B</a:t>
            </a:r>
          </a:p>
        </p:txBody>
      </p:sp>
      <p:sp>
        <p:nvSpPr>
          <p:cNvPr id="73742" name="TextBox 21"/>
          <p:cNvSpPr txBox="1">
            <a:spLocks noChangeArrowheads="1"/>
          </p:cNvSpPr>
          <p:nvPr/>
        </p:nvSpPr>
        <p:spPr bwMode="auto">
          <a:xfrm>
            <a:off x="990600" y="749300"/>
            <a:ext cx="2098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L</a:t>
            </a:r>
            <a:r>
              <a:rPr lang="en-US" sz="2400" baseline="-25000">
                <a:solidFill>
                  <a:srgbClr val="000090"/>
                </a:solidFill>
              </a:rPr>
              <a:t>QF/2</a:t>
            </a:r>
            <a:r>
              <a:rPr lang="en-US" sz="2400">
                <a:solidFill>
                  <a:srgbClr val="000090"/>
                </a:solidFill>
              </a:rPr>
              <a:t>=6.05 cm</a:t>
            </a:r>
          </a:p>
        </p:txBody>
      </p:sp>
      <p:cxnSp>
        <p:nvCxnSpPr>
          <p:cNvPr id="73743" name="Straight Arrow Connector 23"/>
          <p:cNvCxnSpPr>
            <a:cxnSpLocks noChangeShapeType="1"/>
          </p:cNvCxnSpPr>
          <p:nvPr/>
        </p:nvCxnSpPr>
        <p:spPr bwMode="auto">
          <a:xfrm>
            <a:off x="2578100" y="4127500"/>
            <a:ext cx="1104900" cy="50800"/>
          </a:xfrm>
          <a:prstGeom prst="straightConnector1">
            <a:avLst/>
          </a:prstGeom>
          <a:noFill/>
          <a:ln w="3175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sp>
        <p:nvSpPr>
          <p:cNvPr id="73744" name="TextBox 24"/>
          <p:cNvSpPr txBox="1">
            <a:spLocks noChangeArrowheads="1"/>
          </p:cNvSpPr>
          <p:nvPr/>
        </p:nvSpPr>
        <p:spPr bwMode="auto">
          <a:xfrm rot="162927">
            <a:off x="2284413" y="4279900"/>
            <a:ext cx="160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L</a:t>
            </a:r>
            <a:r>
              <a:rPr lang="en-US" sz="2400" baseline="-25000">
                <a:solidFill>
                  <a:srgbClr val="000090"/>
                </a:solidFill>
              </a:rPr>
              <a:t>B</a:t>
            </a:r>
            <a:r>
              <a:rPr lang="en-US" sz="2400">
                <a:solidFill>
                  <a:srgbClr val="000090"/>
                </a:solidFill>
              </a:rPr>
              <a:t>=3.8 cm</a:t>
            </a:r>
          </a:p>
        </p:txBody>
      </p:sp>
      <p:cxnSp>
        <p:nvCxnSpPr>
          <p:cNvPr id="73745" name="Straight Connector 26"/>
          <p:cNvCxnSpPr>
            <a:cxnSpLocks noChangeShapeType="1"/>
          </p:cNvCxnSpPr>
          <p:nvPr/>
        </p:nvCxnSpPr>
        <p:spPr bwMode="auto">
          <a:xfrm rot="5400000">
            <a:off x="2647950" y="3079750"/>
            <a:ext cx="2133600" cy="88900"/>
          </a:xfrm>
          <a:prstGeom prst="line">
            <a:avLst/>
          </a:prstGeom>
          <a:noFill/>
          <a:ln w="3175">
            <a:solidFill>
              <a:srgbClr val="3366FF">
                <a:alpha val="50980"/>
              </a:srgbClr>
            </a:solidFill>
            <a:round/>
            <a:headEnd/>
            <a:tailEnd/>
          </a:ln>
        </p:spPr>
      </p:cxnSp>
      <p:cxnSp>
        <p:nvCxnSpPr>
          <p:cNvPr id="73746" name="Straight Connector 28"/>
          <p:cNvCxnSpPr>
            <a:cxnSpLocks noChangeShapeType="1"/>
          </p:cNvCxnSpPr>
          <p:nvPr/>
        </p:nvCxnSpPr>
        <p:spPr bwMode="auto">
          <a:xfrm rot="5400000">
            <a:off x="1511301" y="3111500"/>
            <a:ext cx="2159000" cy="3175"/>
          </a:xfrm>
          <a:prstGeom prst="line">
            <a:avLst/>
          </a:prstGeom>
          <a:noFill/>
          <a:ln w="3175">
            <a:solidFill>
              <a:srgbClr val="3366FF">
                <a:alpha val="52940"/>
              </a:srgbClr>
            </a:solidFill>
            <a:round/>
            <a:headEnd/>
            <a:tailEnd/>
          </a:ln>
        </p:spPr>
      </p:cxnSp>
      <p:cxnSp>
        <p:nvCxnSpPr>
          <p:cNvPr id="73747" name="Straight Connector 32"/>
          <p:cNvCxnSpPr>
            <a:cxnSpLocks noChangeShapeType="1"/>
          </p:cNvCxnSpPr>
          <p:nvPr/>
        </p:nvCxnSpPr>
        <p:spPr bwMode="auto">
          <a:xfrm rot="5400000">
            <a:off x="4381500" y="3175000"/>
            <a:ext cx="2197100" cy="139700"/>
          </a:xfrm>
          <a:prstGeom prst="line">
            <a:avLst/>
          </a:prstGeom>
          <a:noFill/>
          <a:ln w="3175">
            <a:solidFill>
              <a:srgbClr val="3366FF">
                <a:alpha val="49019"/>
              </a:srgbClr>
            </a:solidFill>
            <a:round/>
            <a:headEnd/>
            <a:tailEnd/>
          </a:ln>
        </p:spPr>
      </p:cxnSp>
      <p:cxnSp>
        <p:nvCxnSpPr>
          <p:cNvPr id="73748" name="Straight Connector 35"/>
          <p:cNvCxnSpPr>
            <a:cxnSpLocks noChangeShapeType="1"/>
          </p:cNvCxnSpPr>
          <p:nvPr/>
        </p:nvCxnSpPr>
        <p:spPr bwMode="auto">
          <a:xfrm rot="5400000">
            <a:off x="5505450" y="3232150"/>
            <a:ext cx="2235200" cy="215900"/>
          </a:xfrm>
          <a:prstGeom prst="line">
            <a:avLst/>
          </a:prstGeom>
          <a:noFill/>
          <a:ln w="3175">
            <a:solidFill>
              <a:srgbClr val="3366FF">
                <a:alpha val="50980"/>
              </a:srgbClr>
            </a:solidFill>
            <a:round/>
            <a:headEnd/>
            <a:tailEnd/>
          </a:ln>
        </p:spPr>
      </p:cxnSp>
      <p:cxnSp>
        <p:nvCxnSpPr>
          <p:cNvPr id="73749" name="Straight Arrow Connector 36"/>
          <p:cNvCxnSpPr>
            <a:cxnSpLocks noChangeShapeType="1"/>
          </p:cNvCxnSpPr>
          <p:nvPr/>
        </p:nvCxnSpPr>
        <p:spPr bwMode="auto">
          <a:xfrm>
            <a:off x="5435600" y="4229100"/>
            <a:ext cx="1104900" cy="88900"/>
          </a:xfrm>
          <a:prstGeom prst="straightConnector1">
            <a:avLst/>
          </a:prstGeom>
          <a:noFill/>
          <a:ln w="3175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73750" name="Straight Connector 39"/>
          <p:cNvCxnSpPr>
            <a:cxnSpLocks noChangeShapeType="1"/>
          </p:cNvCxnSpPr>
          <p:nvPr/>
        </p:nvCxnSpPr>
        <p:spPr bwMode="auto">
          <a:xfrm rot="5400000" flipH="1" flipV="1">
            <a:off x="2203451" y="1644650"/>
            <a:ext cx="749300" cy="3175"/>
          </a:xfrm>
          <a:prstGeom prst="line">
            <a:avLst/>
          </a:prstGeom>
          <a:noFill/>
          <a:ln w="3175">
            <a:solidFill>
              <a:srgbClr val="3366FF">
                <a:alpha val="52940"/>
              </a:srgbClr>
            </a:solidFill>
            <a:round/>
            <a:headEnd/>
            <a:tailEnd/>
          </a:ln>
        </p:spPr>
      </p:cxnSp>
      <p:cxnSp>
        <p:nvCxnSpPr>
          <p:cNvPr id="73751" name="Straight Connector 44"/>
          <p:cNvCxnSpPr>
            <a:cxnSpLocks noChangeShapeType="1"/>
          </p:cNvCxnSpPr>
          <p:nvPr/>
        </p:nvCxnSpPr>
        <p:spPr bwMode="auto">
          <a:xfrm rot="5400000" flipH="1" flipV="1">
            <a:off x="3397250" y="1682750"/>
            <a:ext cx="762000" cy="38100"/>
          </a:xfrm>
          <a:prstGeom prst="line">
            <a:avLst/>
          </a:prstGeom>
          <a:noFill/>
          <a:ln w="3175">
            <a:solidFill>
              <a:srgbClr val="3366FF">
                <a:alpha val="49019"/>
              </a:srgbClr>
            </a:solidFill>
            <a:round/>
            <a:headEnd/>
            <a:tailEnd/>
          </a:ln>
        </p:spPr>
      </p:cxnSp>
      <p:cxnSp>
        <p:nvCxnSpPr>
          <p:cNvPr id="73752" name="Straight Connector 46"/>
          <p:cNvCxnSpPr>
            <a:cxnSpLocks noChangeShapeType="1"/>
          </p:cNvCxnSpPr>
          <p:nvPr/>
        </p:nvCxnSpPr>
        <p:spPr bwMode="auto">
          <a:xfrm rot="5400000" flipH="1" flipV="1">
            <a:off x="5124450" y="1835150"/>
            <a:ext cx="889000" cy="63500"/>
          </a:xfrm>
          <a:prstGeom prst="line">
            <a:avLst/>
          </a:prstGeom>
          <a:noFill/>
          <a:ln w="3175">
            <a:solidFill>
              <a:srgbClr val="3366FF">
                <a:alpha val="61176"/>
              </a:srgbClr>
            </a:solidFill>
            <a:round/>
            <a:headEnd/>
            <a:tailEnd/>
          </a:ln>
        </p:spPr>
      </p:cxnSp>
      <p:cxnSp>
        <p:nvCxnSpPr>
          <p:cNvPr id="73753" name="Straight Arrow Connector 48"/>
          <p:cNvCxnSpPr>
            <a:cxnSpLocks noChangeShapeType="1"/>
          </p:cNvCxnSpPr>
          <p:nvPr/>
        </p:nvCxnSpPr>
        <p:spPr bwMode="auto">
          <a:xfrm>
            <a:off x="3784600" y="1460500"/>
            <a:ext cx="1816100" cy="101600"/>
          </a:xfrm>
          <a:prstGeom prst="straightConnector1">
            <a:avLst/>
          </a:prstGeom>
          <a:noFill/>
          <a:ln w="3175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sp>
        <p:nvSpPr>
          <p:cNvPr id="73754" name="TextBox 49"/>
          <p:cNvSpPr txBox="1">
            <a:spLocks noChangeArrowheads="1"/>
          </p:cNvSpPr>
          <p:nvPr/>
        </p:nvSpPr>
        <p:spPr bwMode="auto">
          <a:xfrm rot="242916">
            <a:off x="3844925" y="927100"/>
            <a:ext cx="1771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L</a:t>
            </a:r>
            <a:r>
              <a:rPr lang="en-US" sz="2400" baseline="-25000">
                <a:solidFill>
                  <a:srgbClr val="000090"/>
                </a:solidFill>
              </a:rPr>
              <a:t>QD</a:t>
            </a:r>
            <a:r>
              <a:rPr lang="en-US" sz="2400">
                <a:solidFill>
                  <a:srgbClr val="000090"/>
                </a:solidFill>
              </a:rPr>
              <a:t>=9.2 cm</a:t>
            </a:r>
          </a:p>
        </p:txBody>
      </p:sp>
      <p:sp>
        <p:nvSpPr>
          <p:cNvPr id="73755" name="TextBox 50"/>
          <p:cNvSpPr txBox="1">
            <a:spLocks noChangeArrowheads="1"/>
          </p:cNvSpPr>
          <p:nvPr/>
        </p:nvSpPr>
        <p:spPr bwMode="auto">
          <a:xfrm rot="329145">
            <a:off x="5103813" y="4559300"/>
            <a:ext cx="160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rgbClr val="000090"/>
                </a:solidFill>
              </a:rPr>
              <a:t>L</a:t>
            </a:r>
            <a:r>
              <a:rPr lang="en-US" sz="2400" baseline="-25000">
                <a:solidFill>
                  <a:srgbClr val="000090"/>
                </a:solidFill>
              </a:rPr>
              <a:t>B</a:t>
            </a:r>
            <a:r>
              <a:rPr lang="en-US" sz="2400">
                <a:solidFill>
                  <a:srgbClr val="000090"/>
                </a:solidFill>
              </a:rPr>
              <a:t>=3.8 cm</a:t>
            </a:r>
          </a:p>
        </p:txBody>
      </p:sp>
      <p:cxnSp>
        <p:nvCxnSpPr>
          <p:cNvPr id="73756" name="Straight Arrow Connector 53"/>
          <p:cNvCxnSpPr>
            <a:cxnSpLocks noChangeShapeType="1"/>
          </p:cNvCxnSpPr>
          <p:nvPr/>
        </p:nvCxnSpPr>
        <p:spPr bwMode="auto">
          <a:xfrm rot="10800000" flipV="1">
            <a:off x="546100" y="2603500"/>
            <a:ext cx="736600" cy="12700"/>
          </a:xfrm>
          <a:prstGeom prst="straightConnector1">
            <a:avLst/>
          </a:prstGeom>
          <a:noFill/>
          <a:ln w="6350">
            <a:solidFill>
              <a:srgbClr val="000090"/>
            </a:solidFill>
            <a:round/>
            <a:headEnd/>
            <a:tailEnd/>
          </a:ln>
        </p:spPr>
      </p:cxnSp>
      <p:cxnSp>
        <p:nvCxnSpPr>
          <p:cNvPr id="73757" name="Straight Arrow Connector 55"/>
          <p:cNvCxnSpPr>
            <a:cxnSpLocks noChangeShapeType="1"/>
          </p:cNvCxnSpPr>
          <p:nvPr/>
        </p:nvCxnSpPr>
        <p:spPr bwMode="auto">
          <a:xfrm rot="16200000" flipH="1">
            <a:off x="514350" y="2724150"/>
            <a:ext cx="203200" cy="12700"/>
          </a:xfrm>
          <a:prstGeom prst="straightConnector1">
            <a:avLst/>
          </a:prstGeom>
          <a:noFill/>
          <a:ln w="12699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73758" name="Straight Connector 57"/>
          <p:cNvCxnSpPr>
            <a:cxnSpLocks noChangeShapeType="1"/>
          </p:cNvCxnSpPr>
          <p:nvPr/>
        </p:nvCxnSpPr>
        <p:spPr bwMode="auto">
          <a:xfrm rot="10800000">
            <a:off x="469900" y="2336800"/>
            <a:ext cx="825500" cy="1588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sp>
        <p:nvSpPr>
          <p:cNvPr id="73759" name="TextBox 59"/>
          <p:cNvSpPr txBox="1">
            <a:spLocks noChangeArrowheads="1"/>
          </p:cNvSpPr>
          <p:nvPr/>
        </p:nvSpPr>
        <p:spPr bwMode="auto">
          <a:xfrm rot="435013">
            <a:off x="7953375" y="2214563"/>
            <a:ext cx="1169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solidFill>
                  <a:srgbClr val="000090"/>
                </a:solidFill>
              </a:rPr>
              <a:t>250 MeV</a:t>
            </a:r>
          </a:p>
        </p:txBody>
      </p:sp>
      <p:sp>
        <p:nvSpPr>
          <p:cNvPr id="73760" name="TextBox 60"/>
          <p:cNvSpPr txBox="1">
            <a:spLocks noChangeArrowheads="1"/>
          </p:cNvSpPr>
          <p:nvPr/>
        </p:nvSpPr>
        <p:spPr bwMode="auto">
          <a:xfrm rot="435013">
            <a:off x="7870825" y="3141663"/>
            <a:ext cx="1030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solidFill>
                  <a:srgbClr val="000090"/>
                </a:solidFill>
              </a:rPr>
              <a:t>31 MeV</a:t>
            </a:r>
          </a:p>
        </p:txBody>
      </p:sp>
      <p:sp>
        <p:nvSpPr>
          <p:cNvPr id="73761" name="TextBox 61"/>
          <p:cNvSpPr txBox="1">
            <a:spLocks noChangeArrowheads="1"/>
          </p:cNvSpPr>
          <p:nvPr/>
        </p:nvSpPr>
        <p:spPr bwMode="auto">
          <a:xfrm>
            <a:off x="368300" y="1854200"/>
            <a:ext cx="976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solidFill>
                  <a:srgbClr val="000090"/>
                </a:solidFill>
              </a:rPr>
              <a:t>16 mm</a:t>
            </a:r>
          </a:p>
        </p:txBody>
      </p:sp>
      <p:sp>
        <p:nvSpPr>
          <p:cNvPr id="73762" name="TextBox 62"/>
          <p:cNvSpPr txBox="1">
            <a:spLocks noChangeArrowheads="1"/>
          </p:cNvSpPr>
          <p:nvPr/>
        </p:nvSpPr>
        <p:spPr bwMode="auto">
          <a:xfrm>
            <a:off x="165100" y="2844800"/>
            <a:ext cx="1285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solidFill>
                  <a:srgbClr val="000090"/>
                </a:solidFill>
              </a:rPr>
              <a:t>-10.2 mm</a:t>
            </a:r>
          </a:p>
        </p:txBody>
      </p:sp>
      <p:cxnSp>
        <p:nvCxnSpPr>
          <p:cNvPr id="73763" name="Straight Connector 65"/>
          <p:cNvCxnSpPr>
            <a:cxnSpLocks noChangeShapeType="1"/>
          </p:cNvCxnSpPr>
          <p:nvPr/>
        </p:nvCxnSpPr>
        <p:spPr bwMode="auto">
          <a:xfrm rot="10800000" flipV="1">
            <a:off x="495300" y="2781300"/>
            <a:ext cx="812800" cy="254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3764" name="Straight Arrow Connector 66"/>
          <p:cNvCxnSpPr>
            <a:cxnSpLocks noChangeShapeType="1"/>
          </p:cNvCxnSpPr>
          <p:nvPr/>
        </p:nvCxnSpPr>
        <p:spPr bwMode="auto">
          <a:xfrm rot="5400000">
            <a:off x="469901" y="2476500"/>
            <a:ext cx="279400" cy="3175"/>
          </a:xfrm>
          <a:prstGeom prst="straightConnector1">
            <a:avLst/>
          </a:prstGeom>
          <a:noFill/>
          <a:ln w="12699">
            <a:solidFill>
              <a:srgbClr val="3366FF"/>
            </a:solidFill>
            <a:round/>
            <a:headEnd type="arrow" w="med" len="med"/>
            <a:tailEnd type="arrow" w="med" len="med"/>
          </a:ln>
        </p:spPr>
      </p:cxnSp>
      <p:sp>
        <p:nvSpPr>
          <p:cNvPr id="73730" name="Title 5"/>
          <p:cNvSpPr>
            <a:spLocks noGrp="1"/>
          </p:cNvSpPr>
          <p:nvPr>
            <p:ph type="title"/>
          </p:nvPr>
        </p:nvSpPr>
        <p:spPr>
          <a:xfrm>
            <a:off x="0" y="341313"/>
            <a:ext cx="9144000" cy="466725"/>
          </a:xfrm>
        </p:spPr>
        <p:txBody>
          <a:bodyPr anchorCtr="1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ea typeface="ＭＳ Ｐゴシック" pitchFamily="1" charset="-128"/>
                <a:cs typeface="ＭＳ Ｐゴシック" pitchFamily="1" charset="-128"/>
              </a:rPr>
              <a:t>What is innovative: extreme focusing</a:t>
            </a:r>
            <a:endParaRPr lang="en-US" dirty="0" smtClean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588000" y="0"/>
            <a:ext cx="2272632" cy="254000"/>
          </a:xfrm>
          <a:prstGeom prst="rect">
            <a:avLst/>
          </a:prstGeom>
          <a:solidFill>
            <a:srgbClr val="1DAEDD">
              <a:alpha val="11000"/>
            </a:srgbClr>
          </a:solidFill>
          <a:ln w="25400" cap="flat" cmpd="sng" algn="ctr">
            <a:solidFill>
              <a:srgbClr val="1DAED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33"/>
          <p:cNvGrpSpPr>
            <a:grpSpLocks/>
          </p:cNvGrpSpPr>
          <p:nvPr/>
        </p:nvGrpSpPr>
        <p:grpSpPr bwMode="auto">
          <a:xfrm>
            <a:off x="0" y="225425"/>
            <a:ext cx="9144000" cy="6235700"/>
            <a:chOff x="0" y="225425"/>
            <a:chExt cx="9144000" cy="6235700"/>
          </a:xfrm>
        </p:grpSpPr>
        <p:pic>
          <p:nvPicPr>
            <p:cNvPr id="40964" name="Picture 22" descr="14_27_solution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25425"/>
              <a:ext cx="9144000" cy="623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965" name="Group 35"/>
            <p:cNvGrpSpPr>
              <a:grpSpLocks/>
            </p:cNvGrpSpPr>
            <p:nvPr/>
          </p:nvGrpSpPr>
          <p:grpSpPr bwMode="auto">
            <a:xfrm>
              <a:off x="330200" y="922338"/>
              <a:ext cx="8396288" cy="5353050"/>
              <a:chOff x="330200" y="922338"/>
              <a:chExt cx="8396288" cy="5353050"/>
            </a:xfrm>
          </p:grpSpPr>
          <p:cxnSp>
            <p:nvCxnSpPr>
              <p:cNvPr id="40966" name="Straight Connector 4"/>
              <p:cNvCxnSpPr>
                <a:cxnSpLocks noChangeShapeType="1"/>
              </p:cNvCxnSpPr>
              <p:nvPr/>
            </p:nvCxnSpPr>
            <p:spPr bwMode="auto">
              <a:xfrm>
                <a:off x="330200" y="4876800"/>
                <a:ext cx="8382000" cy="1588"/>
              </a:xfrm>
              <a:prstGeom prst="line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/>
              </a:ln>
            </p:spPr>
          </p:cxnSp>
          <p:cxnSp>
            <p:nvCxnSpPr>
              <p:cNvPr id="40967" name="Straight Arrow Connector 7"/>
              <p:cNvCxnSpPr>
                <a:cxnSpLocks noChangeShapeType="1"/>
              </p:cNvCxnSpPr>
              <p:nvPr/>
            </p:nvCxnSpPr>
            <p:spPr bwMode="auto">
              <a:xfrm rot="16200000" flipV="1">
                <a:off x="-1066800" y="3213100"/>
                <a:ext cx="4533900" cy="12700"/>
              </a:xfrm>
              <a:prstGeom prst="straightConnector1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40968" name="Straight Connector 26"/>
              <p:cNvCxnSpPr>
                <a:cxnSpLocks noChangeShapeType="1"/>
              </p:cNvCxnSpPr>
              <p:nvPr/>
            </p:nvCxnSpPr>
            <p:spPr bwMode="auto">
              <a:xfrm rot="10800000" flipV="1">
                <a:off x="5016500" y="2894013"/>
                <a:ext cx="2397125" cy="523875"/>
              </a:xfrm>
              <a:prstGeom prst="line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/>
              </a:ln>
            </p:spPr>
          </p:cxnSp>
          <p:sp>
            <p:nvSpPr>
              <p:cNvPr id="40969" name="TextBox 27"/>
              <p:cNvSpPr txBox="1">
                <a:spLocks noChangeArrowheads="1"/>
              </p:cNvSpPr>
              <p:nvPr/>
            </p:nvSpPr>
            <p:spPr bwMode="auto">
              <a:xfrm>
                <a:off x="1066800" y="5537200"/>
                <a:ext cx="7264400" cy="738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000090"/>
                    </a:solidFill>
                  </a:rPr>
                  <a:t>BRHO =  1.7372345376900  Tm    ANG=2</a:t>
                </a:r>
                <a:r>
                  <a:rPr lang="en-US" dirty="0">
                    <a:solidFill>
                      <a:srgbClr val="000090"/>
                    </a:solidFill>
                    <a:latin typeface="Symbol" charset="2"/>
                  </a:rPr>
                  <a:t>p</a:t>
                </a:r>
                <a:r>
                  <a:rPr lang="en-US" dirty="0">
                    <a:solidFill>
                      <a:srgbClr val="000090"/>
                    </a:solidFill>
                  </a:rPr>
                  <a:t>/120 = 0.05235987755982988 </a:t>
                </a:r>
              </a:p>
              <a:p>
                <a:r>
                  <a:rPr lang="en-US" dirty="0">
                    <a:solidFill>
                      <a:srgbClr val="000090"/>
                    </a:solidFill>
                  </a:rPr>
                  <a:t>BYD=     2.0214 T     KF =160.0 T/m          KD=    -175.0 T/m  </a:t>
                </a:r>
              </a:p>
              <a:p>
                <a:r>
                  <a:rPr lang="en-US" dirty="0">
                    <a:solidFill>
                      <a:srgbClr val="000090"/>
                    </a:solidFill>
                  </a:rPr>
                  <a:t>L</a:t>
                </a:r>
                <a:r>
                  <a:rPr lang="en-US" baseline="-25000" dirty="0">
                    <a:solidFill>
                      <a:srgbClr val="000090"/>
                    </a:solidFill>
                  </a:rPr>
                  <a:t>CELL</a:t>
                </a:r>
                <a:r>
                  <a:rPr lang="en-US" dirty="0">
                    <a:solidFill>
                      <a:srgbClr val="000090"/>
                    </a:solidFill>
                  </a:rPr>
                  <a:t>=0.285081466313463 </a:t>
                </a:r>
              </a:p>
            </p:txBody>
          </p:sp>
          <p:sp>
            <p:nvSpPr>
              <p:cNvPr id="40970" name="TextBox 31"/>
              <p:cNvSpPr txBox="1">
                <a:spLocks noChangeArrowheads="1"/>
              </p:cNvSpPr>
              <p:nvPr/>
            </p:nvSpPr>
            <p:spPr bwMode="auto">
              <a:xfrm rot="-2596893">
                <a:off x="1309688" y="3221038"/>
                <a:ext cx="519112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000090"/>
                    </a:solidFill>
                  </a:rPr>
                  <a:t>84</a:t>
                </a:r>
                <a:r>
                  <a:rPr lang="en-US" sz="1800" baseline="30000">
                    <a:solidFill>
                      <a:srgbClr val="000090"/>
                    </a:solidFill>
                  </a:rPr>
                  <a:t>o</a:t>
                </a:r>
              </a:p>
            </p:txBody>
          </p:sp>
          <p:cxnSp>
            <p:nvCxnSpPr>
              <p:cNvPr id="40971" name="Straight Connector 33"/>
              <p:cNvCxnSpPr>
                <a:cxnSpLocks noChangeShapeType="1"/>
              </p:cNvCxnSpPr>
              <p:nvPr/>
            </p:nvCxnSpPr>
            <p:spPr bwMode="auto">
              <a:xfrm rot="10800000">
                <a:off x="1193800" y="3408363"/>
                <a:ext cx="5778500" cy="25400"/>
              </a:xfrm>
              <a:prstGeom prst="line">
                <a:avLst/>
              </a:prstGeom>
              <a:noFill/>
              <a:ln w="12699">
                <a:solidFill>
                  <a:srgbClr val="000090">
                    <a:alpha val="23921"/>
                  </a:srgbClr>
                </a:solidFill>
                <a:round/>
                <a:headEnd/>
                <a:tailEnd/>
              </a:ln>
            </p:spPr>
          </p:cxnSp>
          <p:sp>
            <p:nvSpPr>
              <p:cNvPr id="40972" name="TextBox 39"/>
              <p:cNvSpPr txBox="1">
                <a:spLocks noChangeArrowheads="1"/>
              </p:cNvSpPr>
              <p:nvPr/>
            </p:nvSpPr>
            <p:spPr bwMode="auto">
              <a:xfrm rot="364705">
                <a:off x="1458913" y="2700338"/>
                <a:ext cx="1144587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000090"/>
                    </a:solidFill>
                  </a:rPr>
                  <a:t>r=2.71 m</a:t>
                </a:r>
              </a:p>
            </p:txBody>
          </p:sp>
          <p:sp>
            <p:nvSpPr>
              <p:cNvPr id="40973" name="Rectangle 47"/>
              <p:cNvSpPr>
                <a:spLocks noChangeArrowheads="1"/>
              </p:cNvSpPr>
              <p:nvPr/>
            </p:nvSpPr>
            <p:spPr bwMode="auto">
              <a:xfrm rot="-5400000">
                <a:off x="4531519" y="3982244"/>
                <a:ext cx="1279525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000090"/>
                    </a:solidFill>
                  </a:rPr>
                  <a:t>h</a:t>
                </a:r>
                <a:r>
                  <a:rPr lang="en-US" sz="1800" baseline="-25000" dirty="0">
                    <a:solidFill>
                      <a:srgbClr val="000090"/>
                    </a:solidFill>
                  </a:rPr>
                  <a:t>1</a:t>
                </a:r>
                <a:r>
                  <a:rPr lang="en-US" sz="1800" dirty="0">
                    <a:solidFill>
                      <a:srgbClr val="000090"/>
                    </a:solidFill>
                  </a:rPr>
                  <a:t>=2.61 m</a:t>
                </a:r>
                <a:endParaRPr lang="en-US" sz="1800" dirty="0"/>
              </a:p>
            </p:txBody>
          </p:sp>
          <p:sp>
            <p:nvSpPr>
              <p:cNvPr id="40974" name="TextBox 50"/>
              <p:cNvSpPr txBox="1">
                <a:spLocks noChangeArrowheads="1"/>
              </p:cNvSpPr>
              <p:nvPr/>
            </p:nvSpPr>
            <p:spPr bwMode="auto">
              <a:xfrm>
                <a:off x="1371600" y="990600"/>
                <a:ext cx="17907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000090"/>
                    </a:solidFill>
                  </a:rPr>
                  <a:t>14 cells-27 cells</a:t>
                </a:r>
              </a:p>
            </p:txBody>
          </p:sp>
          <p:sp>
            <p:nvSpPr>
              <p:cNvPr id="46" name="Arc 45"/>
              <p:cNvSpPr/>
              <p:nvPr/>
            </p:nvSpPr>
            <p:spPr bwMode="auto">
              <a:xfrm>
                <a:off x="508000" y="2286000"/>
                <a:ext cx="1473200" cy="1460500"/>
              </a:xfrm>
              <a:prstGeom prst="arc">
                <a:avLst>
                  <a:gd name="adj1" fmla="val 579460"/>
                  <a:gd name="adj2" fmla="val 5431300"/>
                </a:avLst>
              </a:prstGeom>
              <a:solidFill>
                <a:schemeClr val="bg1">
                  <a:alpha val="0"/>
                </a:schemeClr>
              </a:solidFill>
              <a:ln w="12699" cap="flat" cmpd="sng" algn="ctr">
                <a:solidFill>
                  <a:srgbClr val="00009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ahoma" pitchFamily="-106" charset="0"/>
                </a:endParaRPr>
              </a:p>
            </p:txBody>
          </p:sp>
          <p:sp>
            <p:nvSpPr>
              <p:cNvPr id="47" name="Arc 46"/>
              <p:cNvSpPr/>
              <p:nvPr/>
            </p:nvSpPr>
            <p:spPr bwMode="auto">
              <a:xfrm>
                <a:off x="4305300" y="2679700"/>
                <a:ext cx="1473200" cy="1460500"/>
              </a:xfrm>
              <a:prstGeom prst="arc">
                <a:avLst>
                  <a:gd name="adj1" fmla="val 11266741"/>
                  <a:gd name="adj2" fmla="val 20705030"/>
                </a:avLst>
              </a:prstGeom>
              <a:solidFill>
                <a:schemeClr val="bg1">
                  <a:alpha val="0"/>
                </a:schemeClr>
              </a:solidFill>
              <a:ln w="12699" cap="flat" cmpd="sng" algn="ctr">
                <a:solidFill>
                  <a:srgbClr val="00009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ahoma" pitchFamily="-106" charset="0"/>
                </a:endParaRPr>
              </a:p>
            </p:txBody>
          </p:sp>
          <p:sp>
            <p:nvSpPr>
              <p:cNvPr id="40977" name="TextBox 44"/>
              <p:cNvSpPr txBox="1">
                <a:spLocks noChangeArrowheads="1"/>
              </p:cNvSpPr>
              <p:nvPr/>
            </p:nvSpPr>
            <p:spPr bwMode="auto">
              <a:xfrm>
                <a:off x="4749800" y="2832100"/>
                <a:ext cx="8255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solidFill>
                      <a:srgbClr val="000090"/>
                    </a:solidFill>
                  </a:rPr>
                  <a:t>162</a:t>
                </a:r>
                <a:r>
                  <a:rPr lang="en-US" sz="1800" baseline="30000">
                    <a:solidFill>
                      <a:srgbClr val="000090"/>
                    </a:solidFill>
                  </a:rPr>
                  <a:t>o</a:t>
                </a:r>
              </a:p>
            </p:txBody>
          </p:sp>
          <p:cxnSp>
            <p:nvCxnSpPr>
              <p:cNvPr id="40978" name="Straight Arrow Connector 52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727951" y="3940175"/>
                <a:ext cx="1871662" cy="1587"/>
              </a:xfrm>
              <a:prstGeom prst="straightConnector1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40979" name="Straight Arrow Connector 5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4722813" y="4159250"/>
                <a:ext cx="1436688" cy="1587"/>
              </a:xfrm>
              <a:prstGeom prst="straightConnector1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40980" name="Straight Connector 56"/>
              <p:cNvCxnSpPr>
                <a:cxnSpLocks noChangeShapeType="1"/>
              </p:cNvCxnSpPr>
              <p:nvPr/>
            </p:nvCxnSpPr>
            <p:spPr bwMode="auto">
              <a:xfrm rot="5400000">
                <a:off x="3039269" y="2896394"/>
                <a:ext cx="3949700" cy="1588"/>
              </a:xfrm>
              <a:prstGeom prst="line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/>
              </a:ln>
            </p:spPr>
          </p:cxnSp>
          <p:sp>
            <p:nvSpPr>
              <p:cNvPr id="40981" name="Rectangle 59"/>
              <p:cNvSpPr>
                <a:spLocks noChangeArrowheads="1"/>
              </p:cNvSpPr>
              <p:nvPr/>
            </p:nvSpPr>
            <p:spPr bwMode="auto">
              <a:xfrm rot="-5400000">
                <a:off x="7769225" y="3835400"/>
                <a:ext cx="140493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000090"/>
                    </a:solidFill>
                  </a:rPr>
                  <a:t>h</a:t>
                </a:r>
                <a:r>
                  <a:rPr lang="en-US" sz="1800" baseline="-25000" dirty="0">
                    <a:solidFill>
                      <a:srgbClr val="000090"/>
                    </a:solidFill>
                  </a:rPr>
                  <a:t>2</a:t>
                </a:r>
                <a:r>
                  <a:rPr lang="en-US" sz="1800" dirty="0">
                    <a:solidFill>
                      <a:srgbClr val="000090"/>
                    </a:solidFill>
                  </a:rPr>
                  <a:t>=3.172 m</a:t>
                </a:r>
                <a:endParaRPr lang="en-US" sz="1800" dirty="0"/>
              </a:p>
            </p:txBody>
          </p:sp>
          <p:cxnSp>
            <p:nvCxnSpPr>
              <p:cNvPr id="40982" name="Straight Connector 25"/>
              <p:cNvCxnSpPr>
                <a:cxnSpLocks noChangeShapeType="1"/>
              </p:cNvCxnSpPr>
              <p:nvPr/>
            </p:nvCxnSpPr>
            <p:spPr bwMode="auto">
              <a:xfrm>
                <a:off x="1208088" y="3040063"/>
                <a:ext cx="3824287" cy="377825"/>
              </a:xfrm>
              <a:prstGeom prst="line">
                <a:avLst/>
              </a:prstGeom>
              <a:noFill/>
              <a:ln w="12699">
                <a:solidFill>
                  <a:srgbClr val="000090"/>
                </a:solidFill>
                <a:round/>
                <a:headEnd/>
                <a:tailEnd/>
              </a:ln>
            </p:spPr>
          </p:cxnSp>
          <p:sp>
            <p:nvSpPr>
              <p:cNvPr id="54" name="Trapezoid 53"/>
              <p:cNvSpPr/>
              <p:nvPr/>
            </p:nvSpPr>
            <p:spPr bwMode="auto">
              <a:xfrm rot="15641279">
                <a:off x="6992144" y="3126582"/>
                <a:ext cx="128587" cy="984250"/>
              </a:xfrm>
              <a:prstGeom prst="trapezoid">
                <a:avLst>
                  <a:gd name="adj" fmla="val 18690"/>
                </a:avLst>
              </a:prstGeom>
              <a:solidFill>
                <a:srgbClr val="FF0000">
                  <a:alpha val="48000"/>
                </a:srgbClr>
              </a:solidFill>
              <a:ln w="12699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ahoma" pitchFamily="-106" charset="0"/>
                </a:endParaRPr>
              </a:p>
            </p:txBody>
          </p:sp>
          <p:sp>
            <p:nvSpPr>
              <p:cNvPr id="55" name="Trapezoid 54"/>
              <p:cNvSpPr/>
              <p:nvPr/>
            </p:nvSpPr>
            <p:spPr bwMode="auto">
              <a:xfrm rot="15788694">
                <a:off x="6982619" y="3312319"/>
                <a:ext cx="174625" cy="998537"/>
              </a:xfrm>
              <a:prstGeom prst="trapezoid">
                <a:avLst>
                  <a:gd name="adj" fmla="val 24843"/>
                </a:avLst>
              </a:prstGeom>
              <a:solidFill>
                <a:srgbClr val="FF0000">
                  <a:alpha val="23000"/>
                </a:srgbClr>
              </a:solidFill>
              <a:ln w="12699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ahoma" pitchFamily="-106" charset="0"/>
                </a:endParaRPr>
              </a:p>
            </p:txBody>
          </p:sp>
          <p:sp>
            <p:nvSpPr>
              <p:cNvPr id="56" name="Trapezoid 55"/>
              <p:cNvSpPr/>
              <p:nvPr/>
            </p:nvSpPr>
            <p:spPr bwMode="auto">
              <a:xfrm rot="16041249">
                <a:off x="7014369" y="3520281"/>
                <a:ext cx="158750" cy="1004888"/>
              </a:xfrm>
              <a:prstGeom prst="trapezoid">
                <a:avLst>
                  <a:gd name="adj" fmla="val 26529"/>
                </a:avLst>
              </a:prstGeom>
              <a:solidFill>
                <a:srgbClr val="FF0000">
                  <a:alpha val="44000"/>
                </a:srgbClr>
              </a:solidFill>
              <a:ln w="12699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Tahoma" pitchFamily="-106" charset="0"/>
                </a:endParaRPr>
              </a:p>
            </p:txBody>
          </p:sp>
          <p:sp>
            <p:nvSpPr>
              <p:cNvPr id="40986" name="Rectangle 49"/>
              <p:cNvSpPr>
                <a:spLocks noChangeArrowheads="1"/>
              </p:cNvSpPr>
              <p:nvPr/>
            </p:nvSpPr>
            <p:spPr bwMode="auto">
              <a:xfrm rot="10139800">
                <a:off x="6459538" y="3055938"/>
                <a:ext cx="992187" cy="103187"/>
              </a:xfrm>
              <a:prstGeom prst="rect">
                <a:avLst/>
              </a:prstGeom>
              <a:solidFill>
                <a:srgbClr val="3366FF">
                  <a:alpha val="25098"/>
                </a:srgbClr>
              </a:solidFill>
              <a:ln w="12699">
                <a:solidFill>
                  <a:srgbClr val="000090"/>
                </a:solidFill>
                <a:round/>
                <a:headEnd/>
                <a:tailEnd/>
              </a:ln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7" name="Rectangle 51"/>
              <p:cNvSpPr>
                <a:spLocks noChangeArrowheads="1"/>
              </p:cNvSpPr>
              <p:nvPr/>
            </p:nvSpPr>
            <p:spPr bwMode="auto">
              <a:xfrm rot="10139800">
                <a:off x="6499225" y="3278188"/>
                <a:ext cx="212725" cy="103187"/>
              </a:xfrm>
              <a:prstGeom prst="rect">
                <a:avLst/>
              </a:prstGeom>
              <a:solidFill>
                <a:srgbClr val="0000FF">
                  <a:alpha val="47842"/>
                </a:srgbClr>
              </a:solidFill>
              <a:ln w="12699">
                <a:solidFill>
                  <a:srgbClr val="000090"/>
                </a:solidFill>
                <a:round/>
                <a:headEnd/>
                <a:tailEnd/>
              </a:ln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8" name="Rectangle 54"/>
              <p:cNvSpPr>
                <a:spLocks noChangeArrowheads="1"/>
              </p:cNvSpPr>
              <p:nvPr/>
            </p:nvSpPr>
            <p:spPr bwMode="auto">
              <a:xfrm rot="10139800">
                <a:off x="7254875" y="3128963"/>
                <a:ext cx="212725" cy="101600"/>
              </a:xfrm>
              <a:prstGeom prst="rect">
                <a:avLst/>
              </a:prstGeom>
              <a:solidFill>
                <a:srgbClr val="0000FF"/>
              </a:solidFill>
              <a:ln w="12699">
                <a:solidFill>
                  <a:srgbClr val="000090"/>
                </a:solidFill>
                <a:round/>
                <a:headEnd/>
                <a:tailEnd/>
              </a:ln>
            </p:spPr>
            <p:txBody>
              <a:bodyPr lIns="90488" tIns="44450" rIns="90488" bIns="44450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40989" name="Straight Connector 64"/>
              <p:cNvCxnSpPr>
                <a:cxnSpLocks noChangeShapeType="1"/>
              </p:cNvCxnSpPr>
              <p:nvPr/>
            </p:nvCxnSpPr>
            <p:spPr bwMode="auto">
              <a:xfrm>
                <a:off x="6934200" y="2990850"/>
                <a:ext cx="1792288" cy="14288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0" name="Straight Connector 67"/>
              <p:cNvCxnSpPr>
                <a:cxnSpLocks noChangeShapeType="1"/>
                <a:endCxn id="40986" idx="0"/>
              </p:cNvCxnSpPr>
              <p:nvPr/>
            </p:nvCxnSpPr>
            <p:spPr bwMode="auto">
              <a:xfrm rot="16200000" flipH="1">
                <a:off x="6871493" y="3063082"/>
                <a:ext cx="157163" cy="3175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1" name="Straight Connector 73"/>
              <p:cNvCxnSpPr>
                <a:cxnSpLocks noChangeShapeType="1"/>
                <a:stCxn id="40986" idx="2"/>
                <a:endCxn id="54" idx="3"/>
              </p:cNvCxnSpPr>
              <p:nvPr/>
            </p:nvCxnSpPr>
            <p:spPr bwMode="auto">
              <a:xfrm rot="16200000" flipH="1">
                <a:off x="6740525" y="3260726"/>
                <a:ext cx="511175" cy="10160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2" name="Straight Connector 82"/>
              <p:cNvCxnSpPr>
                <a:cxnSpLocks noChangeShapeType="1"/>
                <a:stCxn id="54" idx="3"/>
                <a:endCxn id="54" idx="1"/>
              </p:cNvCxnSpPr>
              <p:nvPr/>
            </p:nvCxnSpPr>
            <p:spPr bwMode="auto">
              <a:xfrm rot="16200000" flipH="1">
                <a:off x="7004050" y="3609976"/>
                <a:ext cx="103187" cy="17462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3" name="Straight Connector 84"/>
              <p:cNvCxnSpPr>
                <a:cxnSpLocks noChangeShapeType="1"/>
              </p:cNvCxnSpPr>
              <p:nvPr/>
            </p:nvCxnSpPr>
            <p:spPr bwMode="auto">
              <a:xfrm rot="5400000">
                <a:off x="6679407" y="4458493"/>
                <a:ext cx="844550" cy="4763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4" name="Straight Connector 89"/>
              <p:cNvCxnSpPr>
                <a:cxnSpLocks noChangeShapeType="1"/>
                <a:stCxn id="40986" idx="2"/>
                <a:endCxn id="54" idx="3"/>
              </p:cNvCxnSpPr>
              <p:nvPr/>
            </p:nvCxnSpPr>
            <p:spPr bwMode="auto">
              <a:xfrm rot="16200000" flipH="1">
                <a:off x="6740525" y="3260726"/>
                <a:ext cx="511175" cy="10160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0995" name="Straight Connector 91"/>
              <p:cNvCxnSpPr>
                <a:cxnSpLocks noChangeShapeType="1"/>
                <a:stCxn id="40986" idx="2"/>
                <a:endCxn id="54" idx="3"/>
              </p:cNvCxnSpPr>
              <p:nvPr/>
            </p:nvCxnSpPr>
            <p:spPr bwMode="auto">
              <a:xfrm rot="16200000" flipH="1">
                <a:off x="6740525" y="3260726"/>
                <a:ext cx="511175" cy="10160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409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charset="0"/>
              </a:rPr>
              <a:t>Permanent Halbach magnet NS-FFAG gantry</a:t>
            </a:r>
          </a:p>
        </p:txBody>
      </p:sp>
    </p:spTree>
  </p:cSld>
  <p:clrMapOvr>
    <a:masterClrMapping/>
  </p:clrMapOvr>
  <mc:AlternateContent xmlns:mc="http://schemas.openxmlformats.org/markup-compatibility/2006" xmlns:mp="http://schemas.microsoft.com/office/mac/powerpoint/2008/main">
    <mc:Choice Requires="mp">
      <p:transition xmlns:p14="http://schemas.microsoft.com/office/powerpoint/2010/main" spd="slow">
        <p14:prism dir="r"/>
      </p:transition>
    </mc:Choice>
    <mc:Fallback xmlns="" xmlns:mv="urn:schemas-microsoft-com:mac:vml">
      <p:transition spd="slow">
        <p:cover dir="r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charset="0"/>
              </a:rPr>
              <a:t>SUMMARY: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128713"/>
            <a:ext cx="914400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NS-FFAG 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gantries transfer carbon 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ions with </a:t>
            </a:r>
            <a:r>
              <a:rPr lang="en-US" sz="24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Δ</a:t>
            </a:r>
            <a:r>
              <a:rPr lang="en-US" sz="2400" dirty="0" smtClean="0">
                <a:solidFill>
                  <a:srgbClr val="000090"/>
                </a:solidFill>
                <a:latin typeface="Comic Sans MS"/>
              </a:rPr>
              <a:t>p/p=±</a:t>
            </a:r>
            <a:r>
              <a:rPr lang="en-US" sz="2400" dirty="0" smtClean="0">
                <a:solidFill>
                  <a:srgbClr val="000090"/>
                </a:solidFill>
                <a:latin typeface="Comic Sans MS"/>
              </a:rPr>
              <a:t>20% </a:t>
            </a:r>
            <a:endParaRPr lang="en-US" sz="2400" dirty="0" smtClean="0">
              <a:solidFill>
                <a:srgbClr val="000090"/>
              </a:solidFill>
              <a:latin typeface="Comic Sans M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Weight is reduced for one or two orders of magnitude.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Size of NS-FFAG the carbon gantry is of PSI proton one.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Operation is simplified as the magnetic field is fixed.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Scanning system is with SAD=</a:t>
            </a:r>
            <a:r>
              <a:rPr lang="en-US" sz="2400" dirty="0" smtClean="0">
                <a:solidFill>
                  <a:srgbClr val="000090"/>
                </a:solidFill>
                <a:latin typeface="Comic Sans MS"/>
              </a:rPr>
              <a:t>∞.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Beam size is adjustable with the triplet magnets.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It is possible to transfer in one pass beam with all energies after the multi-leaf collimator.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Triplet magnets do not need to be superconducting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924800" y="0"/>
            <a:ext cx="792480" cy="254000"/>
          </a:xfrm>
          <a:prstGeom prst="rect">
            <a:avLst/>
          </a:prstGeom>
          <a:noFill/>
          <a:ln w="12699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5667"/>
            <a:ext cx="9144000" cy="677334"/>
          </a:xfrm>
        </p:spPr>
        <p:txBody>
          <a:bodyPr/>
          <a:lstStyle/>
          <a:p>
            <a:r>
              <a:rPr lang="en-US" dirty="0" smtClean="0"/>
              <a:t>Range of momentum = range kinetic energy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3943" y="1719447"/>
          <a:ext cx="3801519" cy="669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1" name="Equation" r:id="rId3" imgW="2235200" imgH="393700" progId="Equation.3">
                  <p:embed/>
                </p:oleObj>
              </mc:Choice>
              <mc:Fallback>
                <p:oleObj name="Equation" r:id="rId3" imgW="22352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943" y="1719447"/>
                        <a:ext cx="3801519" cy="6696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75833" y="3831897"/>
          <a:ext cx="6387000" cy="2351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2" name="Equation" r:id="rId5" imgW="3467100" imgH="1206500" progId="Equation.3">
                  <p:embed/>
                </p:oleObj>
              </mc:Choice>
              <mc:Fallback>
                <p:oleObj name="Equation" r:id="rId5" imgW="3467100" imgH="1206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5833" y="3831897"/>
                        <a:ext cx="6387000" cy="23518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65249" y="3232447"/>
          <a:ext cx="5761833" cy="34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3" name="Equation" r:id="rId7" imgW="2997200" imgH="177800" progId="Equation.3">
                  <p:embed/>
                </p:oleObj>
              </mc:Choice>
              <mc:Fallback>
                <p:oleObj name="Equation" r:id="rId7" imgW="2997200" imgH="177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249" y="3232447"/>
                        <a:ext cx="5761833" cy="342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eft Brace 6"/>
          <p:cNvSpPr/>
          <p:nvPr/>
        </p:nvSpPr>
        <p:spPr bwMode="auto">
          <a:xfrm>
            <a:off x="4221788" y="1080599"/>
            <a:ext cx="588818" cy="1997364"/>
          </a:xfrm>
          <a:prstGeom prst="leftBrace">
            <a:avLst>
              <a:gd name="adj1" fmla="val 12254"/>
              <a:gd name="adj2" fmla="val 50000"/>
            </a:avLst>
          </a:prstGeom>
          <a:noFill/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2" y="1103689"/>
            <a:ext cx="4745180" cy="1870241"/>
            <a:chOff x="5507183" y="1009402"/>
            <a:chExt cx="4745180" cy="1870241"/>
          </a:xfrm>
        </p:grpSpPr>
        <p:sp>
          <p:nvSpPr>
            <p:cNvPr id="8" name="TextBox 7"/>
            <p:cNvSpPr txBox="1"/>
            <p:nvPr/>
          </p:nvSpPr>
          <p:spPr>
            <a:xfrm>
              <a:off x="5513069" y="1009402"/>
              <a:ext cx="4663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90"/>
                  </a:solidFill>
                </a:rPr>
                <a:t>ΔE</a:t>
              </a:r>
              <a:r>
                <a:rPr lang="en-US" sz="1800" baseline="-25000" dirty="0" smtClean="0">
                  <a:solidFill>
                    <a:srgbClr val="000090"/>
                  </a:solidFill>
                </a:rPr>
                <a:t>k carbon</a:t>
              </a:r>
              <a:r>
                <a:rPr lang="en-US" sz="1800" dirty="0" smtClean="0">
                  <a:solidFill>
                    <a:srgbClr val="000090"/>
                  </a:solidFill>
                </a:rPr>
                <a:t>=400-195.4 MeV/u   [27.3-8.2 cm]</a:t>
              </a:r>
              <a:endParaRPr lang="en-US" sz="1800" dirty="0">
                <a:solidFill>
                  <a:srgbClr val="00009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12461" y="1408106"/>
              <a:ext cx="473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90"/>
                  </a:solidFill>
                </a:rPr>
                <a:t>ΔE</a:t>
              </a:r>
              <a:r>
                <a:rPr lang="en-US" sz="1800" baseline="-25000" dirty="0" smtClean="0">
                  <a:solidFill>
                    <a:srgbClr val="000090"/>
                  </a:solidFill>
                </a:rPr>
                <a:t>k carbon</a:t>
              </a:r>
              <a:r>
                <a:rPr lang="en-US" sz="1800" dirty="0" smtClean="0">
                  <a:solidFill>
                    <a:srgbClr val="000090"/>
                  </a:solidFill>
                </a:rPr>
                <a:t>=195.4-91.5 MeV/u  [8.2–2.2 cm]</a:t>
              </a:r>
              <a:endParaRPr lang="en-US" sz="1800" dirty="0">
                <a:solidFill>
                  <a:srgbClr val="00009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07183" y="2094727"/>
              <a:ext cx="47451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ΔE</a:t>
              </a:r>
              <a:r>
                <a:rPr lang="en-US" sz="1800" baseline="-25000" dirty="0" smtClean="0">
                  <a:solidFill>
                    <a:srgbClr val="FF0000"/>
                  </a:solidFill>
                </a:rPr>
                <a:t>k proton</a:t>
              </a:r>
              <a:r>
                <a:rPr lang="en-US" sz="1800" dirty="0" smtClean="0">
                  <a:solidFill>
                    <a:srgbClr val="FF0000"/>
                  </a:solidFill>
                </a:rPr>
                <a:t>=250-118.81 MeV   [37.8-10.4 cm]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14877" y="2510311"/>
              <a:ext cx="4564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ΔE</a:t>
              </a:r>
              <a:r>
                <a:rPr lang="en-US" sz="1800" baseline="-25000" dirty="0" smtClean="0">
                  <a:solidFill>
                    <a:srgbClr val="FF0000"/>
                  </a:solidFill>
                </a:rPr>
                <a:t>k proton</a:t>
              </a:r>
              <a:r>
                <a:rPr lang="en-US" sz="1800" dirty="0" smtClean="0">
                  <a:solidFill>
                    <a:srgbClr val="FF0000"/>
                  </a:solidFill>
                </a:rPr>
                <a:t>=118.81-54.6 MeV  [10.4-2.6 cm]  </a:t>
              </a: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0" y="0"/>
            <a:ext cx="1296737" cy="267368"/>
          </a:xfrm>
          <a:prstGeom prst="rect">
            <a:avLst/>
          </a:prstGeom>
          <a:solidFill>
            <a:srgbClr val="FF0000">
              <a:alpha val="8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200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cs typeface="Arial"/>
              </a:rPr>
              <a:t>W</a:t>
            </a:r>
            <a:r>
              <a:rPr lang="en-US" dirty="0" smtClean="0">
                <a:cs typeface="Arial"/>
              </a:rPr>
              <a:t>hy the </a:t>
            </a:r>
            <a:r>
              <a:rPr lang="en-US" dirty="0">
                <a:cs typeface="Arial"/>
              </a:rPr>
              <a:t>n</a:t>
            </a:r>
            <a:r>
              <a:rPr lang="en-US" dirty="0" smtClean="0">
                <a:cs typeface="Arial"/>
              </a:rPr>
              <a:t>on</a:t>
            </a:r>
            <a:r>
              <a:rPr lang="en-US" dirty="0">
                <a:cs typeface="Arial"/>
              </a:rPr>
              <a:t>-scaling FFAG </a:t>
            </a:r>
            <a:r>
              <a:rPr lang="en-US" dirty="0" smtClean="0">
                <a:cs typeface="Arial"/>
              </a:rPr>
              <a:t>for the gantries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58004"/>
            <a:ext cx="9144000" cy="4372429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/>
                <a:cs typeface="Arial"/>
              </a:rPr>
              <a:t>Orbit offsets are proportional to the dispersion function:</a:t>
            </a:r>
          </a:p>
          <a:p>
            <a:pPr algn="ctr" eaLnBrk="1" hangingPunct="1">
              <a:buFontTx/>
              <a:buNone/>
            </a:pPr>
            <a:r>
              <a:rPr lang="en-US" i="1" dirty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i="1" dirty="0">
                <a:solidFill>
                  <a:srgbClr val="FF3300"/>
                </a:solidFill>
              </a:rPr>
              <a:t>x</a:t>
            </a:r>
            <a:r>
              <a:rPr lang="en-US" dirty="0">
                <a:solidFill>
                  <a:srgbClr val="FF3300"/>
                </a:solidFill>
              </a:rPr>
              <a:t> = </a:t>
            </a:r>
            <a:r>
              <a:rPr lang="en-US" i="1" dirty="0">
                <a:solidFill>
                  <a:srgbClr val="FF3300"/>
                </a:solidFill>
              </a:rPr>
              <a:t>D</a:t>
            </a:r>
            <a:r>
              <a:rPr lang="en-US" i="1" baseline="-25000" dirty="0">
                <a:solidFill>
                  <a:srgbClr val="FF3300"/>
                </a:solidFill>
              </a:rPr>
              <a:t>x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>
                <a:solidFill>
                  <a:srgbClr val="FF3300"/>
                </a:solidFill>
                <a:latin typeface="Symbol" pitchFamily="1" charset="2"/>
              </a:rPr>
              <a:t>*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i="1" dirty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i="1" dirty="0">
                <a:solidFill>
                  <a:srgbClr val="FF3300"/>
                </a:solidFill>
              </a:rPr>
              <a:t>p/p</a:t>
            </a:r>
          </a:p>
          <a:p>
            <a:pPr eaLnBrk="1" hangingPunct="1"/>
            <a:r>
              <a:rPr lang="en-US" sz="2400" dirty="0">
                <a:latin typeface="Arial"/>
                <a:cs typeface="Arial"/>
              </a:rPr>
              <a:t>To reduce the orbit offsets to </a:t>
            </a:r>
            <a:r>
              <a:rPr lang="en-US" sz="2400" dirty="0" smtClean="0">
                <a:solidFill>
                  <a:srgbClr val="FF3300"/>
                </a:solidFill>
                <a:latin typeface="Arial"/>
                <a:ea typeface="Tahoma" pitchFamily="1" charset="0"/>
                <a:cs typeface="Arial"/>
              </a:rPr>
              <a:t>±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20</a:t>
            </a:r>
            <a:r>
              <a:rPr lang="en-US" sz="2400" dirty="0" smtClean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3300"/>
                </a:solidFill>
                <a:latin typeface="Arial"/>
                <a:cs typeface="Arial"/>
              </a:rPr>
              <a:t>m</a:t>
            </a:r>
            <a:r>
              <a:rPr lang="en-US" sz="2400" dirty="0" smtClean="0">
                <a:solidFill>
                  <a:srgbClr val="FF3300"/>
                </a:solidFill>
                <a:latin typeface="Arial"/>
                <a:cs typeface="Arial"/>
              </a:rPr>
              <a:t>m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</a:rPr>
              <a:t>range, for momentum range of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dirty="0" smtClean="0">
                <a:solidFill>
                  <a:srgbClr val="FF3300"/>
                </a:solidFill>
              </a:rPr>
              <a:t>p/p ~ </a:t>
            </a:r>
            <a:r>
              <a:rPr lang="en-US" dirty="0" smtClean="0">
                <a:solidFill>
                  <a:srgbClr val="FF3300"/>
                </a:solidFill>
                <a:ea typeface="Tahoma" pitchFamily="1" charset="0"/>
                <a:cs typeface="Tahoma" pitchFamily="1" charset="0"/>
              </a:rPr>
              <a:t>±</a:t>
            </a:r>
            <a:r>
              <a:rPr lang="en-US" dirty="0" smtClean="0">
                <a:solidFill>
                  <a:srgbClr val="FF3300"/>
                </a:solidFill>
              </a:rPr>
              <a:t> 50 %</a:t>
            </a:r>
            <a:r>
              <a:rPr lang="en-US" dirty="0" smtClean="0"/>
              <a:t> </a:t>
            </a:r>
            <a:r>
              <a:rPr lang="en-US" sz="2400" dirty="0" smtClean="0">
                <a:latin typeface="Arial"/>
                <a:cs typeface="Arial"/>
              </a:rPr>
              <a:t>the </a:t>
            </a:r>
            <a:r>
              <a:rPr lang="en-US" sz="2400" dirty="0">
                <a:latin typeface="Arial"/>
                <a:cs typeface="Arial"/>
              </a:rPr>
              <a:t>dispersion function D</a:t>
            </a:r>
            <a:r>
              <a:rPr lang="en-US" sz="2400" baseline="-25000" dirty="0">
                <a:latin typeface="Arial"/>
                <a:cs typeface="Arial"/>
              </a:rPr>
              <a:t>x</a:t>
            </a:r>
            <a:r>
              <a:rPr lang="en-US" sz="2400" dirty="0">
                <a:latin typeface="Arial"/>
                <a:cs typeface="Arial"/>
              </a:rPr>
              <a:t> has to be of the order of</a:t>
            </a:r>
            <a:r>
              <a:rPr lang="en-US" sz="2400" dirty="0"/>
              <a:t>:</a:t>
            </a:r>
          </a:p>
          <a:p>
            <a:pPr algn="ctr" eaLnBrk="1" hangingPunct="1">
              <a:buFontTx/>
              <a:buNone/>
            </a:pPr>
            <a:r>
              <a:rPr lang="en-US" i="1" dirty="0">
                <a:solidFill>
                  <a:srgbClr val="FF3300"/>
                </a:solidFill>
              </a:rPr>
              <a:t>D</a:t>
            </a:r>
            <a:r>
              <a:rPr lang="en-US" i="1" baseline="-25000" dirty="0">
                <a:solidFill>
                  <a:srgbClr val="FF3300"/>
                </a:solidFill>
              </a:rPr>
              <a:t>x</a:t>
            </a:r>
            <a:r>
              <a:rPr lang="en-US" i="1" dirty="0">
                <a:solidFill>
                  <a:srgbClr val="FF3300"/>
                </a:solidFill>
              </a:rPr>
              <a:t> ~</a:t>
            </a:r>
            <a:r>
              <a:rPr lang="en-US" i="1" dirty="0" smtClean="0">
                <a:solidFill>
                  <a:srgbClr val="FF3300"/>
                </a:solidFill>
              </a:rPr>
              <a:t> 2 </a:t>
            </a:r>
            <a:r>
              <a:rPr lang="en-US" i="1" dirty="0">
                <a:solidFill>
                  <a:srgbClr val="FF3300"/>
                </a:solidFill>
              </a:rPr>
              <a:t>cm / 0.5</a:t>
            </a:r>
            <a:r>
              <a:rPr lang="en-US" i="1" dirty="0" smtClean="0">
                <a:solidFill>
                  <a:srgbClr val="FF3300"/>
                </a:solidFill>
              </a:rPr>
              <a:t> ≤ 4 </a:t>
            </a:r>
            <a:r>
              <a:rPr lang="en-US" i="1" dirty="0">
                <a:solidFill>
                  <a:srgbClr val="FF3300"/>
                </a:solidFill>
              </a:rPr>
              <a:t>cm</a:t>
            </a:r>
            <a:r>
              <a:rPr lang="en-US" sz="2400" dirty="0"/>
              <a:t> </a:t>
            </a:r>
          </a:p>
          <a:p>
            <a:pPr eaLnBrk="1" hangingPunct="1"/>
            <a:r>
              <a:rPr lang="en-US" sz="2400" dirty="0" smtClean="0">
                <a:latin typeface="Arial"/>
                <a:cs typeface="Arial"/>
              </a:rPr>
              <a:t>The small aperture, the small magnet, less weight, easier to  build easier to operate</a:t>
            </a:r>
            <a:r>
              <a:rPr lang="en-US" sz="2400" dirty="0" smtClean="0"/>
              <a:t>. </a:t>
            </a:r>
            <a:endParaRPr lang="en-US" sz="2000" i="1" dirty="0" smtClean="0">
              <a:ea typeface="ＭＳ Ｐゴシック" pitchFamily="1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93440" y="3723926"/>
            <a:ext cx="5413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00"/>
                </a:solidFill>
                <a:latin typeface="Symbol" pitchFamily="1" charset="2"/>
              </a:rPr>
              <a:t>d</a:t>
            </a:r>
            <a:r>
              <a:rPr lang="en-US" sz="2400" dirty="0" smtClean="0">
                <a:solidFill>
                  <a:srgbClr val="FF3300"/>
                </a:solidFill>
              </a:rPr>
              <a:t>p/p ~ </a:t>
            </a:r>
            <a:r>
              <a:rPr lang="en-US" sz="2400" dirty="0" smtClean="0">
                <a:solidFill>
                  <a:srgbClr val="FF3300"/>
                </a:solidFill>
                <a:ea typeface="Tahoma" pitchFamily="1" charset="0"/>
                <a:cs typeface="Tahoma" pitchFamily="1" charset="0"/>
              </a:rPr>
              <a:t>±</a:t>
            </a:r>
            <a:r>
              <a:rPr lang="en-US" sz="2400" dirty="0" smtClean="0">
                <a:solidFill>
                  <a:srgbClr val="FF3300"/>
                </a:solidFill>
              </a:rPr>
              <a:t> 50 %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E</a:t>
            </a:r>
            <a:r>
              <a:rPr lang="en-US" sz="2400" baseline="-25000" dirty="0" smtClean="0">
                <a:solidFill>
                  <a:srgbClr val="FF0000"/>
                </a:solidFill>
                <a:sym typeface="Wingdings"/>
              </a:rPr>
              <a:t>k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[52 , 400 MeV/u]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 bwMode="auto">
          <a:xfrm rot="10800000">
            <a:off x="2804160" y="3713767"/>
            <a:ext cx="589280" cy="24099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51BC-D578-6941-8C86-C25354AB52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</a:t>
            </a:r>
            <a:r>
              <a:rPr lang="en-US" i="1" dirty="0" smtClean="0"/>
              <a:t>H</a:t>
            </a:r>
            <a:r>
              <a:rPr lang="en-US" dirty="0" smtClean="0"/>
              <a:t> function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699001" y="2447639"/>
            <a:ext cx="4237181" cy="3625272"/>
            <a:chOff x="1852487" y="1270000"/>
            <a:chExt cx="5738090" cy="4687454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V="1">
              <a:off x="1852487" y="4077035"/>
              <a:ext cx="5738090" cy="11546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rot="5400000" flipH="1" flipV="1">
              <a:off x="2277807" y="3506839"/>
              <a:ext cx="4481871" cy="8194"/>
            </a:xfrm>
            <a:prstGeom prst="straightConnector1">
              <a:avLst/>
            </a:prstGeom>
            <a:solidFill>
              <a:schemeClr val="accent1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4514273" y="4075545"/>
              <a:ext cx="2032000" cy="2309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449946" y="4077854"/>
              <a:ext cx="2078182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Arc 13"/>
            <p:cNvSpPr/>
            <p:nvPr/>
          </p:nvSpPr>
          <p:spPr bwMode="auto">
            <a:xfrm>
              <a:off x="2505363" y="2170545"/>
              <a:ext cx="4040909" cy="3786909"/>
            </a:xfrm>
            <a:prstGeom prst="arc">
              <a:avLst>
                <a:gd name="adj1" fmla="val 10799999"/>
                <a:gd name="adj2" fmla="val 0"/>
              </a:avLst>
            </a:prstGeom>
            <a:noFill/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  <p:pic>
        <p:nvPicPr>
          <p:cNvPr id="18" name="Picture 4" descr="BetFuncMinEm.gif                                               00000CC2Macintosh HD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46" y="2373745"/>
            <a:ext cx="4445102" cy="3826164"/>
          </a:xfrm>
          <a:prstGeom prst="rect">
            <a:avLst/>
          </a:prstGeom>
          <a:noFill/>
        </p:spPr>
      </p:pic>
      <p:pic>
        <p:nvPicPr>
          <p:cNvPr id="21" name="Picture 20" descr="H_functionDefiniti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9831"/>
            <a:ext cx="9144000" cy="1331428"/>
          </a:xfrm>
          <a:prstGeom prst="rect">
            <a:avLst/>
          </a:prstGeom>
        </p:spPr>
      </p:pic>
      <p:pic>
        <p:nvPicPr>
          <p:cNvPr id="22" name="Picture 21" descr="Screen shot 2012-03-03 at 9.21.1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7908" y="2245592"/>
            <a:ext cx="1061926" cy="687578"/>
          </a:xfrm>
          <a:prstGeom prst="rect">
            <a:avLst/>
          </a:prstGeom>
        </p:spPr>
      </p:pic>
      <p:pic>
        <p:nvPicPr>
          <p:cNvPr id="23" name="Picture 22" descr="Screen shot 2012-03-03 at 9.22.3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237" y="4843318"/>
            <a:ext cx="1861127" cy="686481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4947" y="4318000"/>
            <a:ext cx="47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D/2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157452" y="4323348"/>
            <a:ext cx="473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D/2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51BC-D578-6941-8C86-C25354AB52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H function – Normalized dispersion</a:t>
            </a:r>
            <a:endParaRPr lang="en-US" dirty="0"/>
          </a:p>
        </p:txBody>
      </p:sp>
      <p:pic>
        <p:nvPicPr>
          <p:cNvPr id="3" name="Picture 2" descr="C:\Documents and Settings\dejan.C-AD\My Documents\PhysRev\SUMMARY_FFAG\CentralEnergyNormDis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5894" y="1070385"/>
            <a:ext cx="5628105" cy="537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2285833"/>
            <a:ext cx="36228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Minimization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of the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H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function applied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for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the FFAG </a:t>
            </a:r>
            <a:r>
              <a:rPr lang="en-US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6" charset="0"/>
              </a:rPr>
              <a:t>design</a:t>
            </a:r>
          </a:p>
        </p:txBody>
      </p:sp>
      <p:pic>
        <p:nvPicPr>
          <p:cNvPr id="5" name="Picture 4" descr="Screen shot 2012-03-03 at 5.57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3" y="3262964"/>
            <a:ext cx="3481942" cy="23785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323474" y="0"/>
            <a:ext cx="775368" cy="267368"/>
          </a:xfrm>
          <a:prstGeom prst="rect">
            <a:avLst/>
          </a:prstGeom>
          <a:solidFill>
            <a:srgbClr val="CCFFCC">
              <a:alpha val="40000"/>
            </a:srgbClr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4370917" y="2973917"/>
            <a:ext cx="4656667" cy="698500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090833" y="867833"/>
            <a:ext cx="654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5"/>
          <p:cNvSpPr>
            <a:spLocks noGrp="1"/>
          </p:cNvSpPr>
          <p:nvPr>
            <p:ph type="title"/>
          </p:nvPr>
        </p:nvSpPr>
        <p:spPr>
          <a:xfrm>
            <a:off x="0" y="534459"/>
            <a:ext cx="9144000" cy="466725"/>
          </a:xfrm>
        </p:spPr>
        <p:txBody>
          <a:bodyPr anchorCtr="1">
            <a:spAutoFit/>
          </a:bodyPr>
          <a:lstStyle/>
          <a:p>
            <a:pPr algn="l"/>
            <a:r>
              <a:rPr lang="en-US" dirty="0" smtClean="0">
                <a:solidFill>
                  <a:srgbClr val="000099"/>
                </a:solidFill>
                <a:latin typeface="Comic Sans MS" charset="0"/>
                <a:ea typeface="Times New Roman" charset="0"/>
                <a:cs typeface="Times New Roman" charset="0"/>
              </a:rPr>
              <a:t>NS-FFAG GANTRIES</a:t>
            </a:r>
            <a:endParaRPr lang="en-US" dirty="0" smtClean="0">
              <a:latin typeface="Comic Sans MS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0" y="375068"/>
            <a:ext cx="9144000" cy="6118288"/>
            <a:chOff x="-319096" y="866454"/>
            <a:chExt cx="9203752" cy="6039248"/>
          </a:xfrm>
          <a:solidFill>
            <a:srgbClr val="FAFFE2"/>
          </a:solidFill>
          <a:effectLst/>
        </p:grpSpPr>
        <p:graphicFrame>
          <p:nvGraphicFramePr>
            <p:cNvPr id="10" name="Diagram 9"/>
            <p:cNvGraphicFramePr/>
            <p:nvPr/>
          </p:nvGraphicFramePr>
          <p:xfrm>
            <a:off x="-319096" y="1394640"/>
            <a:ext cx="9203752" cy="55110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cxnSp>
          <p:nvCxnSpPr>
            <p:cNvPr id="17420" name="Straight Connector 11"/>
            <p:cNvCxnSpPr>
              <a:cxnSpLocks noChangeShapeType="1"/>
            </p:cNvCxnSpPr>
            <p:nvPr/>
          </p:nvCxnSpPr>
          <p:spPr bwMode="auto">
            <a:xfrm flipV="1">
              <a:off x="2646947" y="866454"/>
              <a:ext cx="2366461" cy="243126"/>
            </a:xfrm>
            <a:prstGeom prst="line">
              <a:avLst/>
            </a:prstGeom>
            <a:grpFill/>
            <a:ln w="25400">
              <a:noFill/>
              <a:round/>
              <a:headEnd/>
              <a:tailEnd type="triangle"/>
            </a:ln>
          </p:spPr>
        </p:cxnSp>
        <p:cxnSp>
          <p:nvCxnSpPr>
            <p:cNvPr id="17421" name="Straight Connector 14"/>
            <p:cNvCxnSpPr>
              <a:cxnSpLocks noChangeShapeType="1"/>
            </p:cNvCxnSpPr>
            <p:nvPr/>
          </p:nvCxnSpPr>
          <p:spPr bwMode="auto">
            <a:xfrm>
              <a:off x="2660316" y="1109579"/>
              <a:ext cx="2312737" cy="254000"/>
            </a:xfrm>
            <a:prstGeom prst="line">
              <a:avLst/>
            </a:prstGeom>
            <a:grpFill/>
            <a:ln w="25400">
              <a:noFill/>
              <a:round/>
              <a:headEnd/>
              <a:tailEnd type="triangle"/>
            </a:ln>
          </p:spPr>
        </p:cxnSp>
      </p:grp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2836334" y="1957920"/>
            <a:ext cx="740835" cy="359831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026834" y="2413000"/>
            <a:ext cx="296333" cy="264585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016250" y="2698750"/>
            <a:ext cx="486833" cy="7408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16200000" flipH="1">
            <a:off x="2995084" y="2846916"/>
            <a:ext cx="497419" cy="412753"/>
          </a:xfrm>
          <a:prstGeom prst="straightConnector1">
            <a:avLst/>
          </a:prstGeom>
          <a:solidFill>
            <a:schemeClr val="accent1"/>
          </a:solidFill>
          <a:ln w="12699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charset="0"/>
              </a:rPr>
              <a:t>Motivation for the NS-FFAG gantries</a:t>
            </a: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161636" y="347435"/>
            <a:ext cx="8982364" cy="6149975"/>
            <a:chOff x="161636" y="311726"/>
            <a:chExt cx="8982364" cy="6149399"/>
          </a:xfrm>
        </p:grpSpPr>
        <p:pic>
          <p:nvPicPr>
            <p:cNvPr id="33796" name="Picture 3" descr="C:\Documents and Settings\dejan.C-AD\My Documents\PATENT\OverviewOfIsocentricIonGantry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89513" y="3065463"/>
              <a:ext cx="4154487" cy="3395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5" name="Diagram 4"/>
            <p:cNvGraphicFramePr/>
            <p:nvPr/>
          </p:nvGraphicFramePr>
          <p:xfrm>
            <a:off x="161636" y="311726"/>
            <a:ext cx="8832272" cy="288636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3798" name="Text Box 5"/>
            <p:cNvSpPr txBox="1">
              <a:spLocks noChangeArrowheads="1"/>
            </p:cNvSpPr>
            <p:nvPr/>
          </p:nvSpPr>
          <p:spPr bwMode="auto">
            <a:xfrm>
              <a:off x="285751" y="2592995"/>
              <a:ext cx="4835428" cy="1815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solidFill>
                    <a:srgbClr val="000090"/>
                  </a:solidFill>
                </a:rPr>
                <a:t>Carbon E</a:t>
              </a:r>
              <a:r>
                <a:rPr lang="en-US" sz="2800" baseline="-25000" dirty="0">
                  <a:solidFill>
                    <a:srgbClr val="000090"/>
                  </a:solidFill>
                </a:rPr>
                <a:t>k</a:t>
              </a:r>
              <a:r>
                <a:rPr lang="en-US" sz="2800" dirty="0">
                  <a:solidFill>
                    <a:srgbClr val="000090"/>
                  </a:solidFill>
                </a:rPr>
                <a:t>=400 MeV/u</a:t>
              </a:r>
            </a:p>
            <a:p>
              <a:r>
                <a:rPr lang="en-US" sz="2800" dirty="0">
                  <a:solidFill>
                    <a:srgbClr val="FF0000"/>
                  </a:solidFill>
                </a:rPr>
                <a:t>B</a:t>
              </a:r>
              <a:r>
                <a:rPr lang="en-US" sz="2800" dirty="0">
                  <a:solidFill>
                    <a:srgbClr val="FF0000"/>
                  </a:solidFill>
                  <a:latin typeface="Symbol" charset="2"/>
                </a:rPr>
                <a:t>r</a:t>
              </a:r>
              <a:r>
                <a:rPr lang="en-US" sz="2800" dirty="0">
                  <a:solidFill>
                    <a:srgbClr val="FF0000"/>
                  </a:solidFill>
                </a:rPr>
                <a:t> = 6.35 Tm </a:t>
              </a:r>
              <a:r>
                <a:rPr lang="en-US" sz="2800" i="1" dirty="0">
                  <a:solidFill>
                    <a:srgbClr val="FF0000"/>
                  </a:solidFill>
                </a:rPr>
                <a:t>( </a:t>
              </a:r>
              <a:r>
                <a:rPr lang="en-US" sz="2800" i="1" dirty="0">
                  <a:solidFill>
                    <a:srgbClr val="FF0000"/>
                  </a:solidFill>
                  <a:latin typeface="Symbol" charset="2"/>
                </a:rPr>
                <a:t>q</a:t>
              </a:r>
              <a:r>
                <a:rPr lang="en-US" sz="2800" i="1" dirty="0">
                  <a:solidFill>
                    <a:srgbClr val="FF0000"/>
                  </a:solidFill>
                  <a:latin typeface="Times" charset="0"/>
                </a:rPr>
                <a:t>= Bl/B</a:t>
              </a:r>
              <a:r>
                <a:rPr lang="en-US" sz="2800" i="1" dirty="0">
                  <a:solidFill>
                    <a:srgbClr val="FF0000"/>
                  </a:solidFill>
                  <a:latin typeface="Symbol" charset="2"/>
                </a:rPr>
                <a:t>r</a:t>
              </a:r>
              <a:r>
                <a:rPr lang="en-US" sz="2800" i="1" dirty="0">
                  <a:solidFill>
                    <a:srgbClr val="FF0000"/>
                  </a:solidFill>
                  <a:latin typeface="Times" charset="0"/>
                </a:rPr>
                <a:t> </a:t>
              </a:r>
              <a:r>
                <a:rPr lang="en-US" sz="2800" i="1" dirty="0">
                  <a:solidFill>
                    <a:srgbClr val="FF0000"/>
                  </a:solidFill>
                </a:rPr>
                <a:t>)</a:t>
              </a:r>
            </a:p>
            <a:p>
              <a:r>
                <a:rPr lang="en-US" sz="2800" dirty="0">
                  <a:solidFill>
                    <a:srgbClr val="000090"/>
                  </a:solidFill>
                </a:rPr>
                <a:t>If: B=1.6 T  then   </a:t>
              </a:r>
              <a:r>
                <a:rPr lang="en-US" sz="2800" dirty="0">
                  <a:solidFill>
                    <a:srgbClr val="000090"/>
                  </a:solidFill>
                  <a:latin typeface="Symbol" charset="2"/>
                </a:rPr>
                <a:t>r</a:t>
              </a:r>
              <a:r>
                <a:rPr lang="en-US" sz="2800" dirty="0">
                  <a:solidFill>
                    <a:srgbClr val="000090"/>
                  </a:solidFill>
                </a:rPr>
                <a:t> ~ 4.0 m</a:t>
              </a:r>
            </a:p>
            <a:p>
              <a:r>
                <a:rPr lang="en-US" sz="2800" dirty="0">
                  <a:solidFill>
                    <a:srgbClr val="000090"/>
                  </a:solidFill>
                </a:rPr>
                <a:t>If: B=3.2 T  then   </a:t>
              </a:r>
              <a:r>
                <a:rPr lang="en-US" sz="2800" dirty="0">
                  <a:solidFill>
                    <a:srgbClr val="000090"/>
                  </a:solidFill>
                  <a:latin typeface="Symbol" charset="2"/>
                </a:rPr>
                <a:t>r</a:t>
              </a:r>
              <a:r>
                <a:rPr lang="en-US" sz="2800" dirty="0">
                  <a:solidFill>
                    <a:srgbClr val="000090"/>
                  </a:solidFill>
                </a:rPr>
                <a:t> </a:t>
              </a:r>
              <a:r>
                <a:rPr lang="en-US" sz="2800" dirty="0" smtClean="0">
                  <a:solidFill>
                    <a:srgbClr val="000090"/>
                  </a:solidFill>
                </a:rPr>
                <a:t>~ 2.0 </a:t>
              </a:r>
              <a:r>
                <a:rPr lang="en-US" sz="2800" dirty="0">
                  <a:solidFill>
                    <a:srgbClr val="000090"/>
                  </a:solidFill>
                </a:rPr>
                <a:t>m</a:t>
              </a:r>
            </a:p>
          </p:txBody>
        </p:sp>
        <p:sp>
          <p:nvSpPr>
            <p:cNvPr id="33799" name="Text Box 2052"/>
            <p:cNvSpPr txBox="1">
              <a:spLocks noChangeArrowheads="1"/>
            </p:cNvSpPr>
            <p:nvPr/>
          </p:nvSpPr>
          <p:spPr bwMode="auto">
            <a:xfrm>
              <a:off x="296333" y="4745588"/>
              <a:ext cx="3862917" cy="1465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solidFill>
                    <a:srgbClr val="000099"/>
                  </a:solidFill>
                  <a:latin typeface="Comic Sans MS" charset="0"/>
                </a:rPr>
                <a:t>Weight of the transport </a:t>
              </a:r>
            </a:p>
            <a:p>
              <a:r>
                <a:rPr lang="en-US" sz="1800" dirty="0">
                  <a:solidFill>
                    <a:srgbClr val="000099"/>
                  </a:solidFill>
                  <a:latin typeface="Comic Sans MS" charset="0"/>
                </a:rPr>
                <a:t>components – 135 tons</a:t>
              </a:r>
            </a:p>
            <a:p>
              <a:r>
                <a:rPr lang="en-US" sz="1800" b="1" dirty="0">
                  <a:solidFill>
                    <a:srgbClr val="FF0000"/>
                  </a:solidFill>
                  <a:latin typeface="Comic Sans MS" charset="0"/>
                </a:rPr>
                <a:t>Total weight = 630 tons</a:t>
              </a:r>
            </a:p>
            <a:p>
              <a:r>
                <a:rPr lang="en-US" sz="1800" dirty="0">
                  <a:solidFill>
                    <a:srgbClr val="000099"/>
                  </a:solidFill>
                  <a:latin typeface="Comic Sans MS" charset="0"/>
                </a:rPr>
                <a:t>Length of the </a:t>
              </a:r>
              <a:r>
                <a:rPr lang="en-US" sz="1800" dirty="0" smtClean="0">
                  <a:solidFill>
                    <a:srgbClr val="000099"/>
                  </a:solidFill>
                  <a:latin typeface="Comic Sans MS" charset="0"/>
                </a:rPr>
                <a:t>rotating part 19 m long.</a:t>
              </a:r>
              <a:endParaRPr lang="en-US" sz="1800" dirty="0">
                <a:solidFill>
                  <a:srgbClr val="000099"/>
                </a:solidFill>
                <a:latin typeface="Comic Sans MS" charset="0"/>
              </a:endParaRPr>
            </a:p>
          </p:txBody>
        </p:sp>
        <p:sp>
          <p:nvSpPr>
            <p:cNvPr id="33800" name="Rectangle 11"/>
            <p:cNvSpPr>
              <a:spLocks noChangeArrowheads="1"/>
            </p:cNvSpPr>
            <p:nvPr/>
          </p:nvSpPr>
          <p:spPr bwMode="auto">
            <a:xfrm rot="1712167">
              <a:off x="4410007" y="5452954"/>
              <a:ext cx="2799114" cy="461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  <a:latin typeface="Comic Sans MS" charset="0"/>
                </a:rPr>
                <a:t>Heidelberg </a:t>
              </a:r>
              <a:r>
                <a:rPr lang="en-US" sz="2400" dirty="0">
                  <a:solidFill>
                    <a:srgbClr val="000090"/>
                  </a:solidFill>
                  <a:latin typeface="Comic Sans MS" charset="0"/>
                </a:rPr>
                <a:t>gantry</a:t>
              </a:r>
              <a:r>
                <a:rPr lang="en-US" dirty="0">
                  <a:latin typeface="Comic Sans MS" charset="0"/>
                </a:rPr>
                <a:t> </a:t>
              </a: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2112209" y="0"/>
            <a:ext cx="1296737" cy="280737"/>
          </a:xfrm>
          <a:prstGeom prst="rect">
            <a:avLst/>
          </a:prstGeom>
          <a:solidFill>
            <a:srgbClr val="FF0000">
              <a:alpha val="9000"/>
            </a:srgb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7696177" y="3361255"/>
            <a:ext cx="777281" cy="7554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-8_semina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SPring-8_seminar</Template>
  <TotalTime>173177</TotalTime>
  <Pages>1</Pages>
  <Words>1333</Words>
  <Application>Microsoft Macintosh PowerPoint</Application>
  <PresentationFormat>Letter Paper (8.5x11 in)</PresentationFormat>
  <Paragraphs>244</Paragraphs>
  <Slides>39</Slides>
  <Notes>5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SPring-8_seminar</vt:lpstr>
      <vt:lpstr>130.199.104.141:Users:dejan:Documents:PATENT:SCANNER:Scanner-December5-2011.doc!OLE_LINK2</vt:lpstr>
      <vt:lpstr>130.199.104.141:Users:dejan:Documents:PATENT:SCANNER:Scanner-December5-2011.doc!OLE_LINK3</vt:lpstr>
      <vt:lpstr>130.199.104.141:Users:dejan:Documents:PATENT:SCANNER:Scanner-December5-2011.doc!OLE_LINK4</vt:lpstr>
      <vt:lpstr>Equation</vt:lpstr>
      <vt:lpstr>PowerPoint Presentation</vt:lpstr>
      <vt:lpstr>PowerPoint Presentation</vt:lpstr>
      <vt:lpstr>Dispersion function - momentum</vt:lpstr>
      <vt:lpstr>Range of momentum = range kinetic energy</vt:lpstr>
      <vt:lpstr> Why the non-scaling FFAG for the gantries?</vt:lpstr>
      <vt:lpstr>Minimizing H function</vt:lpstr>
      <vt:lpstr>Optimizing H function – Normalized dispersion</vt:lpstr>
      <vt:lpstr>NS-FFAG GANTRIES</vt:lpstr>
      <vt:lpstr>Motivation for the NS-FFAG gantries</vt:lpstr>
      <vt:lpstr>State of the Art Gantry at Heidelberg</vt:lpstr>
      <vt:lpstr>Why Superconducting Gantry?</vt:lpstr>
      <vt:lpstr>Amplitude functions in the carbon gantry</vt:lpstr>
      <vt:lpstr>Orbit offsets in the carbon NS-FFAG gantry</vt:lpstr>
      <vt:lpstr>Magnetic field required in the pipe and estimated maximum field in the coils</vt:lpstr>
      <vt:lpstr>NS-FFAG superconducting gantry with scanning through the last quadrupole</vt:lpstr>
      <vt:lpstr>NS-FFAG superconducting carbon gantry protected by the patent number: US 2007/0262269 A1</vt:lpstr>
      <vt:lpstr>CARBON GANTRY height 4.091m  5X magnification, scanning ±10 cm</vt:lpstr>
      <vt:lpstr>Tracking particles in the carbon gantry for the  energy range of 190-400 MeV/u collaboration with Vasily Morozov-Jefferson Lab for the six gradients adjustment </vt:lpstr>
      <vt:lpstr>All at once: Fixed field &amp; fixed focusing</vt:lpstr>
      <vt:lpstr>Data from the PTC gantry program:</vt:lpstr>
      <vt:lpstr>PowerPoint Presentation</vt:lpstr>
      <vt:lpstr>BNL-preliminary combined function magnet design</vt:lpstr>
      <vt:lpstr>Magnet design</vt:lpstr>
      <vt:lpstr>PowerPoint Presentation</vt:lpstr>
      <vt:lpstr>AML combined function magnet design</vt:lpstr>
      <vt:lpstr>PowerPoint Presentation</vt:lpstr>
      <vt:lpstr>SAD – SOURCE-TO-AXIS-DISTANCE Scanning system: applied for patent by BNL</vt:lpstr>
      <vt:lpstr>PowerPoint Presentation</vt:lpstr>
      <vt:lpstr>The state of the art proton gantry at PSI</vt:lpstr>
      <vt:lpstr>PowerPoint Presentation</vt:lpstr>
      <vt:lpstr>PowerPoint Presentation</vt:lpstr>
      <vt:lpstr>PowerPoint Presentation</vt:lpstr>
      <vt:lpstr>PowerPoint Presentation</vt:lpstr>
      <vt:lpstr>Scanning – proton isocentric gantry</vt:lpstr>
      <vt:lpstr>NS-FFAG gantry with permanent magnets </vt:lpstr>
      <vt:lpstr>PowerPoint Presentation</vt:lpstr>
      <vt:lpstr>What is innovative: extreme focusing</vt:lpstr>
      <vt:lpstr>Permanent Halbach magnet NS-FFAG gantry</vt:lpstr>
      <vt:lpstr>SUMMARY: </vt:lpstr>
    </vt:vector>
  </TitlesOfParts>
  <Manager/>
  <Company>TJNAF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Berkeley Lab Generic Presentation</dc:subject>
  <dc:creator>Alex Bogacz</dc:creator>
  <cp:keywords>Presentation Generic</cp:keywords>
  <dc:description/>
  <cp:lastModifiedBy>Dejan Trbojevic</cp:lastModifiedBy>
  <cp:revision>1017</cp:revision>
  <cp:lastPrinted>2009-08-25T21:44:21Z</cp:lastPrinted>
  <dcterms:created xsi:type="dcterms:W3CDTF">2012-03-04T18:05:57Z</dcterms:created>
  <dcterms:modified xsi:type="dcterms:W3CDTF">2012-11-13T03:22:54Z</dcterms:modified>
  <cp:category/>
</cp:coreProperties>
</file>