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Default Extension="emf" ContentType="image/x-emf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docProps/core.xml" ContentType="application/vnd.openxmlformats-package.core-propertie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6.xml" ContentType="application/vnd.openxmlformats-officedocument.presentationml.slide+xml"/>
  <Default Extension="pdf" ContentType="application/pd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257" r:id="rId4"/>
    <p:sldId id="260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0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heme" Target="theme/theme1.xml"/><Relationship Id="rId4" Type="http://schemas.openxmlformats.org/officeDocument/2006/relationships/slide" Target="slides/slide3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2" Type="http://schemas.openxmlformats.org/officeDocument/2006/relationships/slide" Target="slides/slide11.xml"/><Relationship Id="rId17" Type="http://schemas.openxmlformats.org/officeDocument/2006/relationships/printerSettings" Target="printerSettings/printerSettings1.bin"/><Relationship Id="rId19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F963F7-8E9A-F146-85D0-0DFAC05D2459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FC6CD0-A11D-E547-9FC1-0FD1B8A94C7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64160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BED4E3-F16D-7948-9DB5-87AE07510024}" type="datetimeFigureOut">
              <a:rPr lang="en-US" smtClean="0"/>
              <a:pPr/>
              <a:t>11/13/12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494FD5-8078-8A40-A99C-6627D0D654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864270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1D46E-C87F-7C49-BA22-C64C76DE438C}" type="datetime1">
              <a:rPr lang="en-GB" smtClean="0"/>
              <a:pPr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27907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F8A49-A181-6447-8ED2-7836F1D7C2D4}" type="datetime1">
              <a:rPr lang="en-GB" smtClean="0"/>
              <a:pPr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75496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86C3E-C344-8648-B667-925050A971F5}" type="datetime1">
              <a:rPr lang="en-GB" smtClean="0"/>
              <a:pPr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05676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D86874-9E8B-B04B-95CF-5FD49BD89FFF}" type="datetime1">
              <a:rPr lang="en-GB" smtClean="0"/>
              <a:pPr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49352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26163-FD7C-C04F-8108-8441DCF055C7}" type="datetime1">
              <a:rPr lang="en-GB" smtClean="0"/>
              <a:pPr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0855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2CE0C-E1B6-C94D-A48D-72CBE6FB663A}" type="datetime1">
              <a:rPr lang="en-GB" smtClean="0"/>
              <a:pPr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59807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352B7-ED4B-8445-BCE0-E05964FCB1B7}" type="datetime1">
              <a:rPr lang="en-GB" smtClean="0"/>
              <a:pPr/>
              <a:t>11/13/12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7181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896A6-E73D-1E42-BD68-23AB6B0574C9}" type="datetime1">
              <a:rPr lang="en-GB" smtClean="0"/>
              <a:pPr/>
              <a:t>11/13/12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72587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187B5-1725-4C4C-AA70-D9ED3CA59E2A}" type="datetime1">
              <a:rPr lang="en-GB" smtClean="0"/>
              <a:pPr/>
              <a:t>11/13/12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61257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DFAE6-016C-D345-A8BB-50EB1C971B14}" type="datetime1">
              <a:rPr lang="en-GB" smtClean="0"/>
              <a:pPr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80077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4FF06-FA27-874B-BF60-5005BEC50B72}" type="datetime1">
              <a:rPr lang="en-GB" smtClean="0"/>
              <a:pPr/>
              <a:t>11/13/12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2228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F141F-7B41-D44E-9A14-C7C771E435BB}" type="datetime1">
              <a:rPr lang="en-GB" smtClean="0"/>
              <a:pPr/>
              <a:t>11/13/12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39D8B-1004-3B40-89F4-C474FA1DEE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00907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3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3" Type="http://schemas.openxmlformats.org/officeDocument/2006/relationships/image" Target="../media/image6.png"/><Relationship Id="rId5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Resonance crossing in proton FFAGs: a proposed experiment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1048" y="4763136"/>
            <a:ext cx="6400800" cy="17526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Dr. Suzie Sheehy</a:t>
            </a:r>
          </a:p>
          <a:p>
            <a:r>
              <a:rPr lang="en-US" sz="2000" dirty="0" smtClean="0"/>
              <a:t>STFC/</a:t>
            </a:r>
            <a:r>
              <a:rPr lang="en-US" sz="2000" dirty="0" err="1" smtClean="0"/>
              <a:t>ASTeC</a:t>
            </a:r>
            <a:r>
              <a:rPr lang="en-US" sz="2000" dirty="0" smtClean="0"/>
              <a:t> Intense Beam Group</a:t>
            </a:r>
          </a:p>
          <a:p>
            <a:endParaRPr lang="en-US" sz="2000" dirty="0" smtClean="0"/>
          </a:p>
          <a:p>
            <a:r>
              <a:rPr lang="en-US" sz="2000" dirty="0" smtClean="0"/>
              <a:t>FFAG’12 workshop, Osaka, Japan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2499545" y="3600450"/>
            <a:ext cx="4354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Thanks to Hiromi Okamoto &amp; Shinji Machida for prompting this discussion!</a:t>
            </a:r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06557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453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Other lattices?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9170"/>
            <a:ext cx="8229600" cy="667740"/>
          </a:xfrm>
        </p:spPr>
        <p:txBody>
          <a:bodyPr>
            <a:noAutofit/>
          </a:bodyPr>
          <a:lstStyle/>
          <a:p>
            <a:r>
              <a:rPr lang="en-US" sz="1400" dirty="0" smtClean="0"/>
              <a:t>Comparison done for FFAG’09 proceedings with </a:t>
            </a:r>
            <a:r>
              <a:rPr lang="en-US" sz="1400" dirty="0" err="1" smtClean="0"/>
              <a:t>D.Trbojevic</a:t>
            </a:r>
            <a:r>
              <a:rPr lang="en-US" sz="1400" dirty="0" smtClean="0"/>
              <a:t> lattice (&amp; PAMELA non-linear lattice)</a:t>
            </a:r>
          </a:p>
          <a:p>
            <a:r>
              <a:rPr lang="en-US" sz="1400" dirty="0" smtClean="0"/>
              <a:t>Difference due to 24 doublet cells, sector shaped magnets, crosses less integer resonances</a:t>
            </a:r>
          </a:p>
          <a:p>
            <a:r>
              <a:rPr lang="en-US" sz="1400" dirty="0" smtClean="0"/>
              <a:t>Note this is only for horizontal alignment errors &amp; in reality vertical, rotational &amp; field errors also!</a:t>
            </a:r>
          </a:p>
          <a:p>
            <a:endParaRPr lang="en-US" sz="1400" dirty="0"/>
          </a:p>
        </p:txBody>
      </p:sp>
      <p:pic>
        <p:nvPicPr>
          <p:cNvPr id="4" name="Picture 3" descr="FFAG09_results_23march2010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237378" y="1966115"/>
            <a:ext cx="7200900" cy="3365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9631" y="5301375"/>
            <a:ext cx="3755575" cy="11758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33881" y="6530538"/>
            <a:ext cx="77529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Reference: S</a:t>
            </a:r>
            <a:r>
              <a:rPr lang="en-US" sz="1100" dirty="0"/>
              <a:t>. L. Sheehy, Effects of alignment errors in proton non-scaling FFAGs, Int. J. Mod. Phys. A, Vol. 26, No.10n11, 2011.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04615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5004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S-Pod</a:t>
            </a:r>
            <a:r>
              <a:rPr lang="en-US" sz="3600" dirty="0" smtClean="0"/>
              <a:t> </a:t>
            </a:r>
            <a:r>
              <a:rPr lang="en-US" sz="3600" dirty="0" smtClean="0"/>
              <a:t>experiment?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007881" y="2419977"/>
            <a:ext cx="7377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AIM:</a:t>
            </a:r>
          </a:p>
          <a:p>
            <a:r>
              <a:rPr lang="en-US" dirty="0" smtClean="0"/>
              <a:t>To determine the tune sweep rate (and thus acceleration rate) which would result in less than 10% emittance growth over the whole acceleration cycle in a medium-energy proton ns-FFAG.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07881" y="3630386"/>
            <a:ext cx="719627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METHOD: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Use ‘low current’ </a:t>
            </a:r>
            <a:r>
              <a:rPr lang="en-US" dirty="0" smtClean="0"/>
              <a:t>equivalent S-</a:t>
            </a:r>
            <a:r>
              <a:rPr lang="en-US" dirty="0" smtClean="0"/>
              <a:t>P</a:t>
            </a:r>
            <a:r>
              <a:rPr lang="en-US" dirty="0" smtClean="0"/>
              <a:t>od setup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Set the correct primary focusing wave according to number of cells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Set a secondary ‘perturbation’ wave for alignment errors </a:t>
            </a:r>
            <a:r>
              <a:rPr lang="en-US" dirty="0" smtClean="0"/>
              <a:t>(How do we do random errors? Is this possible? Or we could </a:t>
            </a:r>
            <a:r>
              <a:rPr lang="en-US" dirty="0" smtClean="0"/>
              <a:t>do just ‘one’ misalignment in ring instead of a random </a:t>
            </a:r>
            <a:r>
              <a:rPr lang="en-US" dirty="0" smtClean="0"/>
              <a:t>set</a:t>
            </a:r>
            <a:r>
              <a:rPr lang="en-US" dirty="0" smtClean="0"/>
              <a:t>, but </a:t>
            </a:r>
            <a:r>
              <a:rPr lang="en-US" dirty="0" smtClean="0"/>
              <a:t>t</a:t>
            </a:r>
            <a:r>
              <a:rPr lang="en-US" dirty="0" smtClean="0"/>
              <a:t>his </a:t>
            </a:r>
            <a:r>
              <a:rPr lang="en-US" dirty="0" smtClean="0"/>
              <a:t>would need the comparable simulations)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Determine emittance with &amp; without errors (how?)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Change tune ramp rate &amp; repeat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Ie</a:t>
            </a:r>
            <a:r>
              <a:rPr lang="en-US" dirty="0" smtClean="0"/>
              <a:t>. run similarly to Shinji’s experiment!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07880" y="619483"/>
            <a:ext cx="70551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HYPOTHESIS:</a:t>
            </a:r>
          </a:p>
          <a:p>
            <a:r>
              <a:rPr lang="en-US" i="1" dirty="0" smtClean="0"/>
              <a:t>That a proton beam in a ns-FFAG of the type described earlier cannot realistically be accelerated to extraction</a:t>
            </a:r>
            <a:r>
              <a:rPr lang="en-US" i="1" dirty="0" smtClean="0"/>
              <a:t> in pulsed mode without </a:t>
            </a:r>
            <a:r>
              <a:rPr lang="en-US" i="1" dirty="0" smtClean="0"/>
              <a:t>excessive emittance growth due to slow resonance crossing.</a:t>
            </a:r>
            <a:endParaRPr lang="en-US" i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425459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Relevant parameters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10688" y="1417638"/>
            <a:ext cx="644035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48 FD doublet cells consisting of quadrupoles with an offset</a:t>
            </a:r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 the design the horizontal </a:t>
            </a:r>
            <a:r>
              <a:rPr lang="en-US" dirty="0"/>
              <a:t>tune goes from 0.4-&gt;0.2 (19.2-9.6) in 3000 turns so </a:t>
            </a:r>
            <a:r>
              <a:rPr lang="en-US" dirty="0" err="1"/>
              <a:t>dQ</a:t>
            </a:r>
            <a:r>
              <a:rPr lang="en-US" dirty="0"/>
              <a:t>/</a:t>
            </a:r>
            <a:r>
              <a:rPr lang="en-US" dirty="0" err="1"/>
              <a:t>dT</a:t>
            </a:r>
            <a:r>
              <a:rPr lang="en-US" dirty="0"/>
              <a:t>=0.0032, </a:t>
            </a:r>
            <a:r>
              <a:rPr lang="en-US" dirty="0" smtClean="0"/>
              <a:t>for the vertical </a:t>
            </a:r>
            <a:r>
              <a:rPr lang="en-US" dirty="0"/>
              <a:t>it's </a:t>
            </a:r>
            <a:r>
              <a:rPr lang="en-US" dirty="0" err="1"/>
              <a:t>dQ</a:t>
            </a:r>
            <a:r>
              <a:rPr lang="en-US" dirty="0"/>
              <a:t>/</a:t>
            </a:r>
            <a:r>
              <a:rPr lang="en-US" dirty="0" err="1"/>
              <a:t>dT</a:t>
            </a:r>
            <a:r>
              <a:rPr lang="en-US" dirty="0"/>
              <a:t>=0.004. 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Acceleration </a:t>
            </a:r>
            <a:r>
              <a:rPr lang="en-US" dirty="0"/>
              <a:t>could conceivably be done a bit faster in say 1000 turns, making </a:t>
            </a:r>
            <a:r>
              <a:rPr lang="en-US" dirty="0" err="1"/>
              <a:t>dQ</a:t>
            </a:r>
            <a:r>
              <a:rPr lang="en-US" dirty="0"/>
              <a:t>/</a:t>
            </a:r>
            <a:r>
              <a:rPr lang="en-US" dirty="0" err="1"/>
              <a:t>dT</a:t>
            </a:r>
            <a:r>
              <a:rPr lang="en-US" dirty="0"/>
              <a:t> roughly 0.01. 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i="1" dirty="0" smtClean="0"/>
              <a:t>I </a:t>
            </a:r>
            <a:r>
              <a:rPr lang="en-US" i="1" dirty="0"/>
              <a:t>guess this would be considered very slow resonance </a:t>
            </a:r>
            <a:r>
              <a:rPr lang="en-US" i="1" dirty="0" smtClean="0"/>
              <a:t>crossing, which puts it in a different regime to the proposed EMMA-like PT experiments.</a:t>
            </a:r>
            <a:endParaRPr lang="en-US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362948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3998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 few questions &amp; concerns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3714"/>
            <a:ext cx="8229600" cy="2557937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C</a:t>
            </a:r>
            <a:r>
              <a:rPr lang="en-US" sz="1800" dirty="0" smtClean="0"/>
              <a:t>omment </a:t>
            </a:r>
            <a:r>
              <a:rPr lang="en-US" sz="1800" dirty="0"/>
              <a:t>on p.2 of the recent PR-STAB (2012) paper which says the LPT is "physically equivalent to a charged particle beam travelling through a linear transport channel at relativistic speed". Should I take that to mean 'ultra-relativistic' or simply 'fast'? </a:t>
            </a:r>
            <a:r>
              <a:rPr lang="en-US" sz="1800" dirty="0" smtClean="0"/>
              <a:t>(</a:t>
            </a:r>
            <a:r>
              <a:rPr lang="en-US" sz="1800" dirty="0" err="1" smtClean="0"/>
              <a:t>ie</a:t>
            </a:r>
            <a:r>
              <a:rPr lang="en-US" sz="1800" dirty="0" smtClean="0"/>
              <a:t>. is this beam ‘relativistic’ enough for the assumptions to hold true?)</a:t>
            </a:r>
          </a:p>
          <a:p>
            <a:r>
              <a:rPr lang="en-US" sz="1800" dirty="0" smtClean="0"/>
              <a:t>Should we be concerned about effects of dispersion (alignment error kick distorts orbit – but with dispersion it then sees different field?) Will this have an effect?</a:t>
            </a:r>
          </a:p>
          <a:p>
            <a:r>
              <a:rPr lang="en-US" sz="1800" dirty="0" smtClean="0"/>
              <a:t>How do we set up the ‘perturbation’ wave?</a:t>
            </a:r>
          </a:p>
          <a:p>
            <a:r>
              <a:rPr lang="en-US" sz="1800" dirty="0" smtClean="0"/>
              <a:t>Diagnostics etc…</a:t>
            </a:r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12996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Around the time that EMMA was being built &amp; the PAMELA project was starting, many people said:</a:t>
            </a:r>
          </a:p>
          <a:p>
            <a:pPr marL="457200" lvl="1" indent="0">
              <a:buNone/>
            </a:pPr>
            <a:r>
              <a:rPr lang="en-US" sz="2000" dirty="0" smtClean="0"/>
              <a:t>“can we build a proton accelerator like EMMA”?</a:t>
            </a:r>
          </a:p>
          <a:p>
            <a:r>
              <a:rPr lang="en-US" sz="2400" dirty="0" smtClean="0"/>
              <a:t>Answer was “NO!” with two main arguments against: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000" dirty="0" smtClean="0"/>
              <a:t>Very sharp injection/extraction angle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2000" dirty="0" smtClean="0"/>
              <a:t>Resonance crossing would blow up the beam</a:t>
            </a:r>
            <a:endParaRPr lang="en-US" sz="2000" dirty="0"/>
          </a:p>
          <a:p>
            <a:r>
              <a:rPr lang="en-US" sz="2400" dirty="0" smtClean="0"/>
              <a:t>So both </a:t>
            </a:r>
            <a:r>
              <a:rPr lang="en-US" sz="2400" dirty="0" err="1" smtClean="0"/>
              <a:t>Johnstone</a:t>
            </a:r>
            <a:r>
              <a:rPr lang="en-US" sz="2400" dirty="0" smtClean="0"/>
              <a:t> &amp; Machida decided to ‘flatten’ the tunes and create long straight sections in different ways.</a:t>
            </a:r>
          </a:p>
          <a:p>
            <a:r>
              <a:rPr lang="en-US" sz="2400" dirty="0" smtClean="0"/>
              <a:t>But… the question of resonance crossing was never ‘fully’ answered, and still has not been answered experimentally.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08091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“Can an EMMA-like FFAG work for protons?”</a:t>
            </a:r>
          </a:p>
          <a:p>
            <a:pPr marL="0" indent="0" algn="ctr">
              <a:buNone/>
            </a:pPr>
            <a:r>
              <a:rPr lang="en-US" sz="2400" dirty="0" smtClean="0"/>
              <a:t>Or more specifically…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/>
              <a:t>“Given a certain linear ns-FFAG proton lattice </a:t>
            </a:r>
            <a:r>
              <a:rPr lang="en-US" sz="2400" dirty="0" smtClean="0"/>
              <a:t>configuration with reasonable alignment errors, </a:t>
            </a:r>
            <a:r>
              <a:rPr lang="en-US" sz="2400" i="1" dirty="0" smtClean="0"/>
              <a:t>how quickly </a:t>
            </a:r>
            <a:r>
              <a:rPr lang="en-US" sz="2400" dirty="0" smtClean="0"/>
              <a:t>do we need to sweep the tune to accelerate with less than 10% emittance growth?”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 algn="ctr">
              <a:buNone/>
            </a:pPr>
            <a:r>
              <a:rPr lang="en-US" sz="1800" dirty="0" smtClean="0"/>
              <a:t>(NB: 10% is arbitrary, could choose any reasonable number)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28212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2-11-10 at 20.30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915925" y="1182790"/>
            <a:ext cx="7458695" cy="5234703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953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Keil-Sessler-Trbojevic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cancer therapy design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21429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Ring 2 Parameters</a:t>
            </a:r>
            <a:endParaRPr lang="en-US" dirty="0"/>
          </a:p>
        </p:txBody>
      </p:sp>
      <p:pic>
        <p:nvPicPr>
          <p:cNvPr id="5" name="Picture 4" descr="Screen shot 2012-11-10 at 20.33.4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987723" y="1932603"/>
            <a:ext cx="7411491" cy="32887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68135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514244" y="1915133"/>
            <a:ext cx="6074676" cy="4015619"/>
            <a:chOff x="1001365" y="1903515"/>
            <a:chExt cx="6074676" cy="4015619"/>
          </a:xfrm>
        </p:grpSpPr>
        <p:pic>
          <p:nvPicPr>
            <p:cNvPr id="5" name="Picture 4" descr="tunes-madx.pdf"/>
            <p:cNvPicPr>
              <a:picLocks noChangeAspect="1"/>
            </p:cNvPicPr>
            <p:nvPr/>
          </p:nvPicPr>
          <p:blipFill>
            <a:blip r:embed="rId2"/>
            <a:srcRect l="14130" r="6953" b="10381"/>
            <a:stretch>
              <a:fillRect/>
            </a:stretch>
          </p:blipFill>
          <p:spPr bwMode="auto">
            <a:xfrm>
              <a:off x="1115011" y="1903515"/>
              <a:ext cx="5961030" cy="37534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>
              <a:spLocks noChangeArrowheads="1"/>
            </p:cNvSpPr>
            <p:nvPr/>
          </p:nvSpPr>
          <p:spPr bwMode="auto">
            <a:xfrm rot="16200000">
              <a:off x="478509" y="2815795"/>
              <a:ext cx="1599916" cy="369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800"/>
                <a:t>Cell tunes</a:t>
              </a:r>
            </a:p>
          </p:txBody>
        </p:sp>
        <p:sp>
          <p:nvSpPr>
            <p:cNvPr id="7" name="TextBox 6"/>
            <p:cNvSpPr txBox="1">
              <a:spLocks noChangeArrowheads="1"/>
            </p:cNvSpPr>
            <p:nvPr/>
          </p:nvSpPr>
          <p:spPr bwMode="auto">
            <a:xfrm>
              <a:off x="4030145" y="5549802"/>
              <a:ext cx="106414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800"/>
                <a:t>Δp/p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3283888" y="3076247"/>
              <a:ext cx="649310" cy="210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283888" y="3425703"/>
              <a:ext cx="649310" cy="210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>
              <a:spLocks noChangeArrowheads="1"/>
            </p:cNvSpPr>
            <p:nvPr/>
          </p:nvSpPr>
          <p:spPr bwMode="auto">
            <a:xfrm>
              <a:off x="4057200" y="2720477"/>
              <a:ext cx="149927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800"/>
                <a:t>Horiz.</a:t>
              </a:r>
            </a:p>
          </p:txBody>
        </p:sp>
        <p:sp>
          <p:nvSpPr>
            <p:cNvPr id="11" name="TextBox 10"/>
            <p:cNvSpPr txBox="1">
              <a:spLocks noChangeArrowheads="1"/>
            </p:cNvSpPr>
            <p:nvPr/>
          </p:nvSpPr>
          <p:spPr bwMode="auto">
            <a:xfrm>
              <a:off x="4057200" y="3141508"/>
              <a:ext cx="149927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800"/>
                <a:t>Vert.</a:t>
              </a:r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1973996" y="4741424"/>
              <a:ext cx="4869828" cy="2104"/>
            </a:xfrm>
            <a:prstGeom prst="line">
              <a:avLst/>
            </a:prstGeom>
            <a:ln w="6350">
              <a:solidFill>
                <a:srgbClr val="800000"/>
              </a:solidFill>
              <a:prstDash val="sysDot"/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973996" y="4539329"/>
              <a:ext cx="4869828" cy="2104"/>
            </a:xfrm>
            <a:prstGeom prst="line">
              <a:avLst/>
            </a:prstGeom>
            <a:ln w="6350">
              <a:solidFill>
                <a:srgbClr val="800000"/>
              </a:solidFill>
              <a:prstDash val="sysDot"/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973996" y="4943518"/>
              <a:ext cx="4869828" cy="2104"/>
            </a:xfrm>
            <a:prstGeom prst="line">
              <a:avLst/>
            </a:prstGeom>
            <a:ln w="6350">
              <a:solidFill>
                <a:srgbClr val="800000"/>
              </a:solidFill>
              <a:prstDash val="sysDot"/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973996" y="5145613"/>
              <a:ext cx="4869828" cy="2104"/>
            </a:xfrm>
            <a:prstGeom prst="line">
              <a:avLst/>
            </a:prstGeom>
            <a:ln w="6350">
              <a:solidFill>
                <a:srgbClr val="800000"/>
              </a:solidFill>
              <a:prstDash val="sysDot"/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973996" y="4337234"/>
              <a:ext cx="4869828" cy="2104"/>
            </a:xfrm>
            <a:prstGeom prst="line">
              <a:avLst/>
            </a:prstGeom>
            <a:ln w="6350">
              <a:solidFill>
                <a:srgbClr val="800000"/>
              </a:solidFill>
              <a:prstDash val="sysDot"/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973996" y="4135140"/>
              <a:ext cx="4869828" cy="2104"/>
            </a:xfrm>
            <a:prstGeom prst="line">
              <a:avLst/>
            </a:prstGeom>
            <a:ln w="6350">
              <a:solidFill>
                <a:srgbClr val="800000"/>
              </a:solidFill>
              <a:prstDash val="sysDot"/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973996" y="3933045"/>
              <a:ext cx="4869828" cy="2104"/>
            </a:xfrm>
            <a:prstGeom prst="line">
              <a:avLst/>
            </a:prstGeom>
            <a:ln w="6350">
              <a:solidFill>
                <a:srgbClr val="800000"/>
              </a:solidFill>
              <a:prstDash val="sysDot"/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973996" y="3730950"/>
              <a:ext cx="4869828" cy="2104"/>
            </a:xfrm>
            <a:prstGeom prst="line">
              <a:avLst/>
            </a:prstGeom>
            <a:ln w="6350">
              <a:solidFill>
                <a:srgbClr val="800000"/>
              </a:solidFill>
              <a:prstDash val="sysDot"/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973996" y="3528856"/>
              <a:ext cx="4869828" cy="2104"/>
            </a:xfrm>
            <a:prstGeom prst="line">
              <a:avLst/>
            </a:prstGeom>
            <a:ln w="6350">
              <a:solidFill>
                <a:srgbClr val="800000"/>
              </a:solidFill>
              <a:prstDash val="sysDot"/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1973996" y="3326761"/>
              <a:ext cx="4869828" cy="2104"/>
            </a:xfrm>
            <a:prstGeom prst="line">
              <a:avLst/>
            </a:prstGeom>
            <a:ln w="6350">
              <a:solidFill>
                <a:srgbClr val="800000"/>
              </a:solidFill>
              <a:prstDash val="sysDot"/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973996" y="3124667"/>
              <a:ext cx="4869828" cy="2104"/>
            </a:xfrm>
            <a:prstGeom prst="line">
              <a:avLst/>
            </a:prstGeom>
            <a:ln w="6350">
              <a:solidFill>
                <a:srgbClr val="800000"/>
              </a:solidFill>
              <a:prstDash val="sysDot"/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1973996" y="2922572"/>
              <a:ext cx="4869828" cy="2104"/>
            </a:xfrm>
            <a:prstGeom prst="line">
              <a:avLst/>
            </a:prstGeom>
            <a:ln w="6350">
              <a:solidFill>
                <a:srgbClr val="800000"/>
              </a:solidFill>
              <a:prstDash val="sysDot"/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973996" y="2720477"/>
              <a:ext cx="4869828" cy="2104"/>
            </a:xfrm>
            <a:prstGeom prst="line">
              <a:avLst/>
            </a:prstGeom>
            <a:ln w="6350">
              <a:solidFill>
                <a:srgbClr val="800000"/>
              </a:solidFill>
              <a:prstDash val="sysDot"/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973996" y="2518383"/>
              <a:ext cx="4869828" cy="2104"/>
            </a:xfrm>
            <a:prstGeom prst="line">
              <a:avLst/>
            </a:prstGeom>
            <a:ln w="6350">
              <a:solidFill>
                <a:srgbClr val="800000"/>
              </a:solidFill>
              <a:prstDash val="sysDot"/>
              <a:round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7"/>
            <p:cNvSpPr txBox="1">
              <a:spLocks noChangeArrowheads="1"/>
            </p:cNvSpPr>
            <p:nvPr/>
          </p:nvSpPr>
          <p:spPr bwMode="auto">
            <a:xfrm rot="16200000">
              <a:off x="234502" y="3068413"/>
              <a:ext cx="1903058" cy="3693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800"/>
                <a:t>Total tunes</a:t>
              </a:r>
            </a:p>
          </p:txBody>
        </p:sp>
        <p:sp>
          <p:nvSpPr>
            <p:cNvPr id="27" name="TextBox 26"/>
            <p:cNvSpPr txBox="1">
              <a:spLocks noChangeArrowheads="1"/>
            </p:cNvSpPr>
            <p:nvPr/>
          </p:nvSpPr>
          <p:spPr bwMode="auto">
            <a:xfrm>
              <a:off x="1340466" y="1998409"/>
              <a:ext cx="64931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21.6</a:t>
              </a:r>
            </a:p>
          </p:txBody>
        </p:sp>
        <p:sp>
          <p:nvSpPr>
            <p:cNvPr id="28" name="TextBox 27"/>
            <p:cNvSpPr txBox="1">
              <a:spLocks noChangeArrowheads="1"/>
            </p:cNvSpPr>
            <p:nvPr/>
          </p:nvSpPr>
          <p:spPr bwMode="auto">
            <a:xfrm>
              <a:off x="1340466" y="5130876"/>
              <a:ext cx="64931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2.4</a:t>
              </a:r>
            </a:p>
          </p:txBody>
        </p:sp>
        <p:sp>
          <p:nvSpPr>
            <p:cNvPr id="29" name="TextBox 28"/>
            <p:cNvSpPr txBox="1">
              <a:spLocks noChangeArrowheads="1"/>
            </p:cNvSpPr>
            <p:nvPr/>
          </p:nvSpPr>
          <p:spPr bwMode="auto">
            <a:xfrm>
              <a:off x="1340466" y="4827734"/>
              <a:ext cx="64931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4.8</a:t>
              </a:r>
            </a:p>
          </p:txBody>
        </p:sp>
        <p:sp>
          <p:nvSpPr>
            <p:cNvPr id="30" name="TextBox 29"/>
            <p:cNvSpPr txBox="1">
              <a:spLocks noChangeArrowheads="1"/>
            </p:cNvSpPr>
            <p:nvPr/>
          </p:nvSpPr>
          <p:spPr bwMode="auto">
            <a:xfrm>
              <a:off x="1340466" y="4423545"/>
              <a:ext cx="64931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7.2</a:t>
              </a:r>
            </a:p>
          </p:txBody>
        </p:sp>
        <p:sp>
          <p:nvSpPr>
            <p:cNvPr id="31" name="TextBox 30"/>
            <p:cNvSpPr txBox="1">
              <a:spLocks noChangeArrowheads="1"/>
            </p:cNvSpPr>
            <p:nvPr/>
          </p:nvSpPr>
          <p:spPr bwMode="auto">
            <a:xfrm>
              <a:off x="1340466" y="4019356"/>
              <a:ext cx="64931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/>
                <a:t>9.6</a:t>
              </a:r>
            </a:p>
          </p:txBody>
        </p:sp>
        <p:sp>
          <p:nvSpPr>
            <p:cNvPr id="32" name="TextBox 31"/>
            <p:cNvSpPr txBox="1">
              <a:spLocks noChangeArrowheads="1"/>
            </p:cNvSpPr>
            <p:nvPr/>
          </p:nvSpPr>
          <p:spPr bwMode="auto">
            <a:xfrm>
              <a:off x="1340466" y="3615166"/>
              <a:ext cx="64931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12.0</a:t>
              </a:r>
            </a:p>
          </p:txBody>
        </p:sp>
        <p:sp>
          <p:nvSpPr>
            <p:cNvPr id="33" name="TextBox 32"/>
            <p:cNvSpPr txBox="1">
              <a:spLocks noChangeArrowheads="1"/>
            </p:cNvSpPr>
            <p:nvPr/>
          </p:nvSpPr>
          <p:spPr bwMode="auto">
            <a:xfrm>
              <a:off x="1340466" y="3210977"/>
              <a:ext cx="64931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14.4</a:t>
              </a:r>
            </a:p>
          </p:txBody>
        </p:sp>
        <p:sp>
          <p:nvSpPr>
            <p:cNvPr id="34" name="TextBox 33"/>
            <p:cNvSpPr txBox="1">
              <a:spLocks noChangeArrowheads="1"/>
            </p:cNvSpPr>
            <p:nvPr/>
          </p:nvSpPr>
          <p:spPr bwMode="auto">
            <a:xfrm>
              <a:off x="1340466" y="2402599"/>
              <a:ext cx="64931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19.2</a:t>
              </a:r>
            </a:p>
          </p:txBody>
        </p:sp>
        <p:sp>
          <p:nvSpPr>
            <p:cNvPr id="35" name="TextBox 34"/>
            <p:cNvSpPr txBox="1">
              <a:spLocks noChangeArrowheads="1"/>
            </p:cNvSpPr>
            <p:nvPr/>
          </p:nvSpPr>
          <p:spPr bwMode="auto">
            <a:xfrm>
              <a:off x="1340466" y="2806788"/>
              <a:ext cx="649310" cy="3077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16.8</a:t>
              </a:r>
            </a:p>
          </p:txBody>
        </p:sp>
      </p:grpSp>
      <p:sp>
        <p:nvSpPr>
          <p:cNvPr id="36" name="Slide Number Placeholder 3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7" name="Title 3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Ring 2 tune variation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8336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error studies</a:t>
            </a:r>
            <a:endParaRPr lang="en-US" dirty="0"/>
          </a:p>
        </p:txBody>
      </p:sp>
      <p:pic>
        <p:nvPicPr>
          <p:cNvPr id="6" name="Picture 5" descr="distortion_exampl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059283" y="1272524"/>
            <a:ext cx="7315200" cy="3200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76857" y="4707237"/>
            <a:ext cx="77002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Each FD doublet given random alignment error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Track particle over 1000 turns to extraction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Orbit shape changes throughout acceleration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Orbit distortion: max deviation of tracked particle from closed orbit of zero-error lattice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48363" y="6224431"/>
            <a:ext cx="54627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From S. L. Sheehy, </a:t>
            </a:r>
            <a:r>
              <a:rPr lang="en-US" sz="1200" dirty="0" err="1" smtClean="0"/>
              <a:t>Dphil</a:t>
            </a:r>
            <a:r>
              <a:rPr lang="en-US" sz="1200" dirty="0" smtClean="0"/>
              <a:t> thesis, University of Oxford, 2010</a:t>
            </a:r>
            <a:endParaRPr lang="en-US" sz="12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25120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mpl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50375" y="3721839"/>
            <a:ext cx="5673541" cy="2532831"/>
          </a:xfrm>
          <a:prstGeom prst="rect">
            <a:avLst/>
          </a:prstGeom>
        </p:spPr>
      </p:pic>
      <p:pic>
        <p:nvPicPr>
          <p:cNvPr id="11" name="Picture 10" descr="ampl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354447" y="1124573"/>
            <a:ext cx="6065509" cy="27242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Orbit distortion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37495" y="1538392"/>
            <a:ext cx="4626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Horiz</a:t>
            </a:r>
            <a:r>
              <a:rPr lang="en-US" dirty="0" smtClean="0"/>
              <a:t>. Amplification </a:t>
            </a:r>
            <a:r>
              <a:rPr lang="en-US" dirty="0" smtClean="0"/>
              <a:t>factor = 336 +/- 104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37495" y="4150824"/>
            <a:ext cx="4626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Vert. Amplification </a:t>
            </a:r>
            <a:r>
              <a:rPr lang="en-US" dirty="0" smtClean="0"/>
              <a:t>factor = 293 +/- 136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48363" y="6254671"/>
            <a:ext cx="54627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From S. L. Sheehy, </a:t>
            </a:r>
            <a:r>
              <a:rPr lang="en-US" sz="1200" dirty="0" err="1" smtClean="0"/>
              <a:t>Dphil</a:t>
            </a:r>
            <a:r>
              <a:rPr lang="en-US" sz="1200" dirty="0" smtClean="0"/>
              <a:t> thesis, University of Oxford, 2010</a:t>
            </a:r>
            <a:endParaRPr lang="en-US" sz="12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436601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Emittance increase</a:t>
            </a:r>
            <a:endParaRPr lang="en-US" dirty="0"/>
          </a:p>
        </p:txBody>
      </p:sp>
      <p:pic>
        <p:nvPicPr>
          <p:cNvPr id="4" name="Picture 3" descr="kst_emitincreas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462876" y="1417638"/>
            <a:ext cx="5943600" cy="2463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19536" y="3639107"/>
            <a:ext cx="76195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36 particles on 10 pi mm </a:t>
            </a:r>
            <a:r>
              <a:rPr lang="en-US" sz="1600" dirty="0" err="1" smtClean="0"/>
              <a:t>mrad</a:t>
            </a:r>
            <a:r>
              <a:rPr lang="en-US" sz="1600" dirty="0" smtClean="0"/>
              <a:t> </a:t>
            </a:r>
            <a:r>
              <a:rPr lang="en-US" sz="1600" dirty="0" err="1" smtClean="0"/>
              <a:t>normalised</a:t>
            </a:r>
            <a:r>
              <a:rPr lang="en-US" sz="1600" dirty="0" smtClean="0"/>
              <a:t> emittance ellipse tracked through first 40 turns of acceleration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Random </a:t>
            </a:r>
            <a:r>
              <a:rPr lang="en-US" sz="1600" dirty="0" err="1" smtClean="0"/>
              <a:t>horiz</a:t>
            </a:r>
            <a:r>
              <a:rPr lang="en-US" sz="1600" dirty="0" smtClean="0"/>
              <a:t>. Alignment errors of 50  micron (realistic)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A beam would not survive!</a:t>
            </a:r>
          </a:p>
          <a:p>
            <a:r>
              <a:rPr lang="en-US" sz="1600" dirty="0" smtClean="0"/>
              <a:t>A few comments: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I’m not quite sure I know why it grows</a:t>
            </a:r>
            <a:r>
              <a:rPr lang="en-US" sz="1600" i="1" dirty="0" smtClean="0"/>
              <a:t> between </a:t>
            </a:r>
            <a:r>
              <a:rPr lang="en-US" sz="1600" dirty="0" smtClean="0"/>
              <a:t>integers, but assume because particles are getting lost – out of dynamic aperture?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I </a:t>
            </a:r>
            <a:r>
              <a:rPr lang="en-US" sz="1600" dirty="0"/>
              <a:t>remember this being quite hard to simulate accurately – the beam did NOT want to stay in! Would need a bit more work…</a:t>
            </a:r>
          </a:p>
          <a:p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348363" y="6224431"/>
            <a:ext cx="54627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From S. L. Sheehy, </a:t>
            </a:r>
            <a:r>
              <a:rPr lang="en-US" sz="1200" dirty="0" err="1" smtClean="0"/>
              <a:t>Dphil</a:t>
            </a:r>
            <a:r>
              <a:rPr lang="en-US" sz="1200" dirty="0" smtClean="0"/>
              <a:t> thesis, University of Oxford, 2010</a:t>
            </a:r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39D8B-1004-3B40-89F4-C474FA1DEE0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78815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1202</TotalTime>
  <Words>938</Words>
  <Application>Microsoft Macintosh PowerPoint</Application>
  <PresentationFormat>On-screen Show (4:3)</PresentationFormat>
  <Paragraphs>98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Resonance crossing in proton FFAGs: a proposed experiment </vt:lpstr>
      <vt:lpstr>Background</vt:lpstr>
      <vt:lpstr>Slide 3</vt:lpstr>
      <vt:lpstr>Slide 4</vt:lpstr>
      <vt:lpstr>Ring 2 Parameters</vt:lpstr>
      <vt:lpstr>Ring 2 tune variation</vt:lpstr>
      <vt:lpstr>Previous error studies</vt:lpstr>
      <vt:lpstr>Orbit distortion</vt:lpstr>
      <vt:lpstr>Emittance increase</vt:lpstr>
      <vt:lpstr>Other lattices?</vt:lpstr>
      <vt:lpstr>S-Pod experiment?</vt:lpstr>
      <vt:lpstr>Relevant parameters</vt:lpstr>
      <vt:lpstr>A few questions &amp; concerns</vt:lpstr>
    </vt:vector>
  </TitlesOfParts>
  <Company>University of Oxford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Resonance crossing in proton FFAGs: experimental proposal </dc:title>
  <dc:creator>Suzie Sheehy</dc:creator>
  <cp:lastModifiedBy>Suzie Sheehy</cp:lastModifiedBy>
  <cp:revision>16</cp:revision>
  <dcterms:created xsi:type="dcterms:W3CDTF">2012-11-13T22:03:25Z</dcterms:created>
  <dcterms:modified xsi:type="dcterms:W3CDTF">2012-11-13T22:20:48Z</dcterms:modified>
</cp:coreProperties>
</file>