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7" r:id="rId2"/>
    <p:sldId id="306" r:id="rId3"/>
    <p:sldId id="307" r:id="rId4"/>
    <p:sldId id="308" r:id="rId5"/>
    <p:sldId id="309" r:id="rId6"/>
    <p:sldId id="315" r:id="rId7"/>
    <p:sldId id="310" r:id="rId8"/>
    <p:sldId id="316" r:id="rId9"/>
    <p:sldId id="317" r:id="rId10"/>
    <p:sldId id="312" r:id="rId11"/>
    <p:sldId id="311" r:id="rId12"/>
    <p:sldId id="313" r:id="rId13"/>
    <p:sldId id="259" r:id="rId14"/>
    <p:sldId id="320" r:id="rId15"/>
    <p:sldId id="319" r:id="rId16"/>
    <p:sldId id="321" r:id="rId17"/>
    <p:sldId id="322" r:id="rId18"/>
    <p:sldId id="330" r:id="rId19"/>
    <p:sldId id="323" r:id="rId20"/>
    <p:sldId id="324" r:id="rId21"/>
    <p:sldId id="325" r:id="rId22"/>
    <p:sldId id="326" r:id="rId23"/>
    <p:sldId id="327" r:id="rId24"/>
    <p:sldId id="328" r:id="rId25"/>
    <p:sldId id="329" r:id="rId26"/>
    <p:sldId id="314" r:id="rId27"/>
  </p:sldIdLst>
  <p:sldSz cx="9144000" cy="6858000" type="screen4x3"/>
  <p:notesSz cx="6731000" cy="985678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0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1538"/>
            <a:ext cx="5384800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162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61488"/>
            <a:ext cx="29162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80558AC-6E6C-42A5-86F2-13DC063294A7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08/11/2007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M. Giovannozzi – CARE-HHH-APD IR’07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E30EB-682B-4501-AD07-E99936F6618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08/11/2007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M. Giovannozzi – CARE-HHH-APD IR’07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FC4FC6-F5E1-4622-A78A-F5E8B2936F8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08/11/2007</a:t>
            </a:r>
          </a:p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B78BD5-4493-47E6-ADCC-0F583DE3363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M. Giovannozzi – CARE-HHH-APD IR’07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08/11/2007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M. Giovannozzi – CARE-HHH-APD IR’07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B046FB-6D2C-480D-9D20-697618B2D02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08/11/2007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M. Giovannozzi – CARE-HHH-APD IR’07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8D3AB7-CC89-4C05-8CBC-FD454CB1EEB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4906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4906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08/11/2007</a:t>
            </a:r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M. Giovannozzi – CARE-HHH-APD IR’07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229C2C-969F-44DF-8DCA-FB9F19236BC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08/11/2007</a:t>
            </a:r>
          </a:p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M. Giovannozzi – CARE-HHH-APD IR’07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8E3C54-CFC4-49AB-BA3E-A60D0994AE6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08/11/2007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M. Giovannozzi – CARE-HHH-APD IR’07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97AD1F-0425-4CB1-8858-14AD0DE0AC81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08/11/2007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M. Giovannozzi – CARE-HHH-APD IR’07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79300D-AA91-468D-8863-B8496847CB8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08/11/2007</a:t>
            </a:r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M. Giovannozzi – CARE-HHH-APD IR’07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C8CAA3-FFD6-4572-9CD5-A46A35DF2E91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08/11/2007</a:t>
            </a:r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M. Giovannozzi – CARE-HHH-APD IR’07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2B8369-10F8-496E-807C-B7D4360FA18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490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en-US" dirty="0" smtClean="0"/>
              <a:t>08/11/2007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6245225"/>
            <a:ext cx="3657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 dirty="0" smtClean="0"/>
              <a:t>M. Giovannozzi – CARE-HHH-APD IR’07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7B78BD5-4493-47E6-ADCC-0F583DE33636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just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just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just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just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just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just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just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just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just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08/11/2007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Giovannozzi </a:t>
            </a:r>
            <a:r>
              <a:rPr lang="en-US" dirty="0" smtClean="0"/>
              <a:t>– CARE-HHH-APD IR’07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91F8-CD89-48A3-9883-27DBA2D1D852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391400" cy="1020762"/>
          </a:xfrm>
        </p:spPr>
        <p:txBody>
          <a:bodyPr/>
          <a:lstStyle/>
          <a:p>
            <a:r>
              <a:rPr lang="en-US" dirty="0" smtClean="0"/>
              <a:t>Optics issues for Phase 1 and Phase 2 upgrades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686800" cy="48768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sz="2800" dirty="0" smtClean="0"/>
          </a:p>
          <a:p>
            <a:pPr algn="ctr">
              <a:lnSpc>
                <a:spcPct val="80000"/>
              </a:lnSpc>
              <a:buNone/>
            </a:pPr>
            <a:r>
              <a:rPr lang="en-US" sz="2800" dirty="0" smtClean="0"/>
              <a:t>Massimo Giovannozzi, CERN</a:t>
            </a:r>
            <a:endParaRPr lang="en-US" sz="2800" dirty="0"/>
          </a:p>
          <a:p>
            <a:pPr>
              <a:lnSpc>
                <a:spcPct val="80000"/>
              </a:lnSpc>
            </a:pPr>
            <a:endParaRPr lang="en-US" sz="2800" dirty="0" smtClean="0"/>
          </a:p>
          <a:p>
            <a:pPr>
              <a:lnSpc>
                <a:spcPct val="80000"/>
              </a:lnSpc>
            </a:pPr>
            <a:r>
              <a:rPr lang="en-US" sz="2800" dirty="0" smtClean="0"/>
              <a:t>Outline:</a:t>
            </a:r>
            <a:endParaRPr lang="en-US" sz="2800" dirty="0"/>
          </a:p>
          <a:p>
            <a:pPr lvl="1">
              <a:lnSpc>
                <a:spcPct val="80000"/>
              </a:lnSpc>
            </a:pPr>
            <a:r>
              <a:rPr lang="en-US" sz="2400" dirty="0" smtClean="0"/>
              <a:t>Option for Phase 1 and 2 upgrades.</a:t>
            </a:r>
            <a:endParaRPr lang="en-US" sz="2400" dirty="0"/>
          </a:p>
          <a:p>
            <a:pPr lvl="1">
              <a:lnSpc>
                <a:spcPct val="80000"/>
              </a:lnSpc>
            </a:pPr>
            <a:r>
              <a:rPr lang="en-US" sz="2400" dirty="0" smtClean="0"/>
              <a:t>Development and issues of Phase 1 upgrade studies.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Issues of Phase 2 upgrade studies.</a:t>
            </a:r>
            <a:endParaRPr lang="en-US" sz="2400" dirty="0"/>
          </a:p>
          <a:p>
            <a:pPr lvl="1">
              <a:lnSpc>
                <a:spcPct val="80000"/>
              </a:lnSpc>
            </a:pPr>
            <a:r>
              <a:rPr lang="en-US" sz="2400" dirty="0" smtClean="0"/>
              <a:t>Conclusions and outlook.</a:t>
            </a:r>
          </a:p>
          <a:p>
            <a:pPr lvl="1">
              <a:lnSpc>
                <a:spcPct val="80000"/>
              </a:lnSpc>
            </a:pPr>
            <a:endParaRPr lang="en-US" sz="2400" dirty="0">
              <a:solidFill>
                <a:schemeClr val="accent2"/>
              </a:solidFill>
            </a:endParaRPr>
          </a:p>
          <a:p>
            <a:pPr marL="461963" lvl="1" indent="-4763">
              <a:lnSpc>
                <a:spcPct val="80000"/>
              </a:lnSpc>
              <a:buNone/>
            </a:pPr>
            <a:r>
              <a:rPr lang="en-US" sz="2400" dirty="0" smtClean="0">
                <a:solidFill>
                  <a:srgbClr val="CC0000"/>
                </a:solidFill>
              </a:rPr>
              <a:t>Acknowledgements: AB and AT colleagues contributing to the upgrade studies</a:t>
            </a:r>
            <a:endParaRPr lang="en-US" sz="2400" dirty="0">
              <a:solidFill>
                <a:srgbClr val="CC0000"/>
              </a:solidFill>
            </a:endParaRPr>
          </a:p>
        </p:txBody>
      </p:sp>
      <p:pic>
        <p:nvPicPr>
          <p:cNvPr id="7" name="Picture 6" descr="logoCERN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28600"/>
            <a:ext cx="822960" cy="822960"/>
          </a:xfrm>
          <a:prstGeom prst="rect">
            <a:avLst/>
          </a:prstGeom>
        </p:spPr>
      </p:pic>
      <p:pic>
        <p:nvPicPr>
          <p:cNvPr id="8" name="Picture 7" descr="LHC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0" y="228600"/>
            <a:ext cx="871369" cy="82296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path to Phase 1 layout - VII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334000"/>
          </a:xfrm>
        </p:spPr>
        <p:txBody>
          <a:bodyPr/>
          <a:lstStyle/>
          <a:p>
            <a:r>
              <a:rPr lang="en-US" sz="2800" dirty="0" smtClean="0"/>
              <a:t>Concerning field quality issues, it is worth mentioning that: </a:t>
            </a:r>
          </a:p>
          <a:p>
            <a:pPr lvl="1"/>
            <a:r>
              <a:rPr lang="en-US" sz="2400" dirty="0" smtClean="0">
                <a:solidFill>
                  <a:schemeClr val="accent2"/>
                </a:solidFill>
              </a:rPr>
              <a:t>Recently a useful result was obtained concerning the dependence of the triplets field quality on aperture (E. </a:t>
            </a:r>
            <a:r>
              <a:rPr lang="en-US" sz="2400" dirty="0" err="1" smtClean="0">
                <a:solidFill>
                  <a:schemeClr val="accent2"/>
                </a:solidFill>
              </a:rPr>
              <a:t>Todesco</a:t>
            </a:r>
            <a:r>
              <a:rPr lang="en-US" sz="2400" dirty="0" smtClean="0">
                <a:solidFill>
                  <a:schemeClr val="accent2"/>
                </a:solidFill>
              </a:rPr>
              <a:t> et al. LHC Project report 1010).</a:t>
            </a:r>
          </a:p>
          <a:p>
            <a:pPr lvl="1"/>
            <a:endParaRPr lang="en-US" sz="2400" dirty="0" smtClean="0">
              <a:solidFill>
                <a:schemeClr val="accent2"/>
              </a:solidFill>
            </a:endParaRPr>
          </a:p>
          <a:p>
            <a:pPr lvl="1"/>
            <a:endParaRPr lang="en-US" sz="2400" dirty="0" smtClean="0">
              <a:solidFill>
                <a:schemeClr val="accent2"/>
              </a:solidFill>
            </a:endParaRPr>
          </a:p>
          <a:p>
            <a:pPr lvl="1"/>
            <a:r>
              <a:rPr lang="en-US" sz="2400" dirty="0" smtClean="0">
                <a:solidFill>
                  <a:schemeClr val="accent2"/>
                </a:solidFill>
              </a:rPr>
              <a:t>The impact of these scaling laws on dynamic aperture clearly observed (see presentation by R. </a:t>
            </a:r>
            <a:r>
              <a:rPr lang="en-US" sz="2400" dirty="0" err="1" smtClean="0">
                <a:solidFill>
                  <a:schemeClr val="accent2"/>
                </a:solidFill>
              </a:rPr>
              <a:t>Tomás</a:t>
            </a:r>
            <a:r>
              <a:rPr lang="en-US" sz="2400" dirty="0" smtClean="0">
                <a:solidFill>
                  <a:schemeClr val="accent2"/>
                </a:solidFill>
              </a:rPr>
              <a:t>).</a:t>
            </a:r>
          </a:p>
          <a:p>
            <a:pPr marL="342900" lvl="1" indent="-342900">
              <a:buFontTx/>
              <a:buChar char="•"/>
            </a:pPr>
            <a:r>
              <a:rPr lang="en-US" dirty="0" smtClean="0"/>
              <a:t>Hardware constraints such as modularity (optimize the tooling and the spares) have to be considered.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08/11/2007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Giovannozzi – CARE-HHH-APD IR’07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046FB-6D2C-480D-9D20-697618B2D022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4300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3171825"/>
            <a:ext cx="6031794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path to Phase 1 layout - VIII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4237"/>
            <a:ext cx="8229600" cy="4906963"/>
          </a:xfrm>
        </p:spPr>
        <p:txBody>
          <a:bodyPr/>
          <a:lstStyle/>
          <a:p>
            <a:r>
              <a:rPr lang="en-US" dirty="0" smtClean="0"/>
              <a:t>Putting everything together: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08/11/2007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Giovannozzi – CARE-HHH-APD IR’07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046FB-6D2C-480D-9D20-697618B2D022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/>
          <a:srcRect l="4410" t="3439" r="6581" b="4850"/>
          <a:stretch>
            <a:fillRect/>
          </a:stretch>
        </p:blipFill>
        <p:spPr bwMode="auto">
          <a:xfrm>
            <a:off x="3048000" y="1447800"/>
            <a:ext cx="6096000" cy="4832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152400" y="5029200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From R. de Maria LIUWG presentation 18/10/07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6200" y="1847671"/>
            <a:ext cx="32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Detailed discussion of the four optics under consideration for the Phase 1 upgrade by R. de Maria.</a:t>
            </a:r>
            <a:endParaRPr 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path to Phase 1 layout - 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458200" cy="5410200"/>
          </a:xfrm>
        </p:spPr>
        <p:txBody>
          <a:bodyPr/>
          <a:lstStyle/>
          <a:p>
            <a:r>
              <a:rPr lang="en-US" sz="2600" dirty="0" smtClean="0"/>
              <a:t>Usually the focus is always on the triplets, but the long straight section needs also revision and detailed analysis (see S. </a:t>
            </a:r>
            <a:r>
              <a:rPr lang="en-US" sz="2600" dirty="0" err="1" smtClean="0"/>
              <a:t>Fartoukh</a:t>
            </a:r>
            <a:r>
              <a:rPr lang="en-US" sz="2600" dirty="0" smtClean="0"/>
              <a:t> LIUWG presentation 27/09/07):</a:t>
            </a:r>
          </a:p>
          <a:p>
            <a:pPr lvl="1"/>
            <a:r>
              <a:rPr lang="en-US" sz="2300" dirty="0" smtClean="0"/>
              <a:t>D1 (warm design): its aperture has to be increased!</a:t>
            </a:r>
          </a:p>
          <a:p>
            <a:pPr lvl="2"/>
            <a:r>
              <a:rPr lang="en-US" sz="2200" dirty="0" smtClean="0">
                <a:solidFill>
                  <a:schemeClr val="accent2"/>
                </a:solidFill>
              </a:rPr>
              <a:t>Modification to the current design proposed (J.-P. </a:t>
            </a:r>
            <a:r>
              <a:rPr lang="en-US" sz="2200" dirty="0" err="1" smtClean="0">
                <a:solidFill>
                  <a:schemeClr val="accent2"/>
                </a:solidFill>
              </a:rPr>
              <a:t>Koutchouk</a:t>
            </a:r>
            <a:r>
              <a:rPr lang="en-US" sz="2200" dirty="0" smtClean="0">
                <a:solidFill>
                  <a:schemeClr val="accent2"/>
                </a:solidFill>
              </a:rPr>
              <a:t> and D. </a:t>
            </a:r>
            <a:r>
              <a:rPr lang="en-US" sz="2200" dirty="0" err="1" smtClean="0">
                <a:solidFill>
                  <a:schemeClr val="accent2"/>
                </a:solidFill>
              </a:rPr>
              <a:t>Tommasini</a:t>
            </a:r>
            <a:r>
              <a:rPr lang="en-US" sz="2200" dirty="0" smtClean="0">
                <a:solidFill>
                  <a:schemeClr val="accent2"/>
                </a:solidFill>
              </a:rPr>
              <a:t>): very cost-effective.</a:t>
            </a:r>
          </a:p>
          <a:p>
            <a:pPr lvl="2"/>
            <a:r>
              <a:rPr lang="en-US" sz="2200" dirty="0" smtClean="0">
                <a:solidFill>
                  <a:schemeClr val="accent2"/>
                </a:solidFill>
              </a:rPr>
              <a:t>Should a cold D1 be considered? </a:t>
            </a:r>
          </a:p>
          <a:p>
            <a:pPr lvl="1"/>
            <a:r>
              <a:rPr lang="en-US" sz="2300" dirty="0" smtClean="0"/>
              <a:t>D2, Q4, Q5: a rotation of the beam screens should fix the aperture issues. </a:t>
            </a:r>
            <a:r>
              <a:rPr lang="en-US" sz="2300" dirty="0" smtClean="0">
                <a:solidFill>
                  <a:srgbClr val="C00000"/>
                </a:solidFill>
              </a:rPr>
              <a:t>Possibility of designing a two-aperture Q4 with increased aperture assessed (E. </a:t>
            </a:r>
            <a:r>
              <a:rPr lang="en-US" sz="2300" dirty="0" err="1" smtClean="0">
                <a:solidFill>
                  <a:srgbClr val="C00000"/>
                </a:solidFill>
              </a:rPr>
              <a:t>Todesco</a:t>
            </a:r>
            <a:r>
              <a:rPr lang="en-US" sz="2300" dirty="0" smtClean="0">
                <a:solidFill>
                  <a:srgbClr val="C00000"/>
                </a:solidFill>
              </a:rPr>
              <a:t>).</a:t>
            </a:r>
          </a:p>
          <a:p>
            <a:pPr lvl="1"/>
            <a:r>
              <a:rPr lang="en-US" sz="2300" dirty="0" smtClean="0"/>
              <a:t>The rest of the long straight section is essentially compatible with Phase 1 upgrade requirements.</a:t>
            </a:r>
            <a:endParaRPr lang="en-US" sz="23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08/11/2007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Giovannozzi – CARE-HHH-APD IR’07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046FB-6D2C-480D-9D20-697618B2D022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08/11/2007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Giovannozzi – CARE-HHH-APD IR’07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0B3EF-4345-4A16-BF72-E6AD0BBD6D23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274638"/>
            <a:ext cx="8915400" cy="563562"/>
          </a:xfrm>
        </p:spPr>
        <p:txBody>
          <a:bodyPr/>
          <a:lstStyle/>
          <a:p>
            <a:r>
              <a:rPr lang="en-US" dirty="0" smtClean="0"/>
              <a:t>The path to Phase 1 layout - X</a:t>
            </a:r>
            <a:endParaRPr lang="en-US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686800" cy="5181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>
                <a:solidFill>
                  <a:schemeClr val="accent2"/>
                </a:solidFill>
              </a:rPr>
              <a:t>Next steps: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rgbClr val="7030A0"/>
                </a:solidFill>
              </a:rPr>
              <a:t>Convergence to a smaller number of optics candidates (two). Each should be studied in terms of:</a:t>
            </a:r>
            <a:endParaRPr lang="en-US" sz="2400" dirty="0">
              <a:solidFill>
                <a:srgbClr val="7030A0"/>
              </a:solidFill>
            </a:endParaRPr>
          </a:p>
          <a:p>
            <a:pPr lvl="2">
              <a:lnSpc>
                <a:spcPct val="90000"/>
              </a:lnSpc>
            </a:pPr>
            <a:r>
              <a:rPr lang="en-US" sz="2200" dirty="0"/>
              <a:t>Overcome the observed limitations in the optics.</a:t>
            </a:r>
          </a:p>
          <a:p>
            <a:pPr lvl="2">
              <a:lnSpc>
                <a:spcPct val="90000"/>
              </a:lnSpc>
            </a:pPr>
            <a:r>
              <a:rPr lang="en-US" sz="2200" dirty="0"/>
              <a:t>Provide a complete solution compatible with the hardware constraints (cryostats parameters, instrumentation).</a:t>
            </a:r>
          </a:p>
          <a:p>
            <a:pPr lvl="2">
              <a:lnSpc>
                <a:spcPct val="90000"/>
              </a:lnSpc>
            </a:pPr>
            <a:r>
              <a:rPr lang="en-US" sz="2200" dirty="0"/>
              <a:t>Study tunability of the optics.</a:t>
            </a:r>
          </a:p>
          <a:p>
            <a:pPr lvl="2">
              <a:lnSpc>
                <a:spcPct val="90000"/>
              </a:lnSpc>
            </a:pPr>
            <a:r>
              <a:rPr lang="en-US" sz="2200" dirty="0"/>
              <a:t>Study injection optics.</a:t>
            </a:r>
          </a:p>
          <a:p>
            <a:pPr lvl="2">
              <a:lnSpc>
                <a:spcPct val="90000"/>
              </a:lnSpc>
            </a:pPr>
            <a:r>
              <a:rPr lang="en-US" sz="2200" dirty="0"/>
              <a:t>Study squeeze sequence.</a:t>
            </a:r>
          </a:p>
          <a:p>
            <a:pPr lvl="2">
              <a:lnSpc>
                <a:spcPct val="90000"/>
              </a:lnSpc>
            </a:pPr>
            <a:r>
              <a:rPr lang="en-US" sz="2200" dirty="0">
                <a:solidFill>
                  <a:srgbClr val="00B050"/>
                </a:solidFill>
              </a:rPr>
              <a:t>Evaluate the performance of a flat beam option</a:t>
            </a:r>
            <a:r>
              <a:rPr lang="en-US" sz="2200" dirty="0" smtClean="0">
                <a:solidFill>
                  <a:srgbClr val="00B050"/>
                </a:solidFill>
              </a:rPr>
              <a:t>.</a:t>
            </a:r>
          </a:p>
          <a:p>
            <a:pPr lvl="2">
              <a:lnSpc>
                <a:spcPct val="90000"/>
              </a:lnSpc>
            </a:pPr>
            <a:r>
              <a:rPr lang="en-US" sz="2200" dirty="0" smtClean="0">
                <a:solidFill>
                  <a:srgbClr val="C00000"/>
                </a:solidFill>
              </a:rPr>
              <a:t>Beam-beam simulations.</a:t>
            </a:r>
            <a:endParaRPr lang="en-US" sz="2200" dirty="0">
              <a:solidFill>
                <a:srgbClr val="C00000"/>
              </a:solidFill>
            </a:endParaRPr>
          </a:p>
          <a:p>
            <a:pPr lvl="2">
              <a:lnSpc>
                <a:spcPct val="90000"/>
              </a:lnSpc>
            </a:pPr>
            <a:r>
              <a:rPr lang="en-US" sz="2200" dirty="0"/>
              <a:t>Collimation performance.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39762"/>
          </a:xfrm>
        </p:spPr>
        <p:txBody>
          <a:bodyPr/>
          <a:lstStyle/>
          <a:p>
            <a:r>
              <a:rPr lang="en-US" dirty="0" smtClean="0"/>
              <a:t>The beneficial effect of flat beams -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08/11/2007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Giovannozzi – CARE-HHH-APD IR’07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046FB-6D2C-480D-9D20-697618B2D022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5778" name="Picture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762000"/>
            <a:ext cx="8842248" cy="6007608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39762"/>
          </a:xfrm>
        </p:spPr>
        <p:txBody>
          <a:bodyPr/>
          <a:lstStyle/>
          <a:p>
            <a:r>
              <a:rPr lang="en-US" dirty="0" smtClean="0"/>
              <a:t>The beneficial effect of flat beams -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31/10/2007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Giovannozzi – CARE-HHH-APD IR’07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046FB-6D2C-480D-9D20-697618B2D022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771599"/>
            <a:ext cx="8839200" cy="6010201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2: introduction -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22270" indent="-422270" defTabSz="914918">
              <a:lnSpc>
                <a:spcPct val="130000"/>
              </a:lnSpc>
            </a:pPr>
            <a:r>
              <a:rPr lang="en-US" sz="2800" dirty="0" smtClean="0"/>
              <a:t>Current studies look for a 10-fold increase in the peak luminosity. Two options (doubling the bunch number not possible):</a:t>
            </a:r>
          </a:p>
          <a:p>
            <a:pPr marL="822320" lvl="1" indent="-422270" defTabSz="914918">
              <a:lnSpc>
                <a:spcPct val="130000"/>
              </a:lnSpc>
            </a:pPr>
            <a:r>
              <a:rPr lang="en-US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 (25 ns): </a:t>
            </a:r>
            <a:r>
              <a:rPr lang="en-US" sz="2400" dirty="0" smtClean="0">
                <a:solidFill>
                  <a:schemeClr val="accent2"/>
                </a:solidFill>
              </a:rPr>
              <a:t>Low </a:t>
            </a:r>
            <a:r>
              <a:rPr lang="en-US" sz="2400" dirty="0" smtClean="0">
                <a:solidFill>
                  <a:schemeClr val="accent2"/>
                </a:solidFill>
                <a:sym typeface="Symbol" pitchFamily="18" charset="2"/>
              </a:rPr>
              <a:t></a:t>
            </a:r>
            <a:r>
              <a:rPr lang="en-US" sz="2400" baseline="30000" dirty="0" smtClean="0">
                <a:solidFill>
                  <a:schemeClr val="accent2"/>
                </a:solidFill>
              </a:rPr>
              <a:t>*</a:t>
            </a:r>
            <a:r>
              <a:rPr lang="en-US" sz="2400" dirty="0" smtClean="0">
                <a:solidFill>
                  <a:schemeClr val="accent2"/>
                </a:solidFill>
              </a:rPr>
              <a:t> (11 cm – </a:t>
            </a:r>
            <a:r>
              <a:rPr lang="en-US" sz="2400" dirty="0" smtClean="0">
                <a:solidFill>
                  <a:schemeClr val="accent2"/>
                </a:solidFill>
                <a:sym typeface="Wingdings" pitchFamily="2" charset="2"/>
              </a:rPr>
              <a:t>14 cm</a:t>
            </a:r>
            <a:r>
              <a:rPr lang="en-US" sz="2400" dirty="0" smtClean="0">
                <a:solidFill>
                  <a:schemeClr val="accent2"/>
                </a:solidFill>
              </a:rPr>
              <a:t>) with ‘ultimate’ beam parameters requiring significant hardware modifications in the IR &amp; detector regions.</a:t>
            </a:r>
          </a:p>
          <a:p>
            <a:pPr marL="822320" lvl="1" indent="-422270" defTabSz="914918">
              <a:lnSpc>
                <a:spcPct val="130000"/>
              </a:lnSpc>
            </a:pPr>
            <a:r>
              <a:rPr lang="en-US" sz="2400" b="1" dirty="0" smtClean="0">
                <a:solidFill>
                  <a:srgbClr val="990C8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LPA (50 ns): </a:t>
            </a:r>
            <a:r>
              <a:rPr lang="en-US" sz="2400" dirty="0" smtClean="0">
                <a:solidFill>
                  <a:srgbClr val="990C81"/>
                </a:solidFill>
              </a:rPr>
              <a:t>operation with larger than ‘ultimate’ beam intensities and ‘flat bunches’ but without modifications in the detector regions.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08/11/2007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Giovannozzi – CARE-HHH-APD IR’07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046FB-6D2C-480D-9D20-697618B2D022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2: introduction -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defTabSz="703783"/>
            <a:r>
              <a:rPr lang="en-US" sz="2800" dirty="0" smtClean="0"/>
              <a:t>Additional measured required for a Phase 2 upgrade:</a:t>
            </a:r>
          </a:p>
          <a:p>
            <a:pPr lvl="1" defTabSz="703783"/>
            <a:r>
              <a:rPr lang="en-US" sz="2400" dirty="0" smtClean="0">
                <a:solidFill>
                  <a:srgbClr val="003399"/>
                </a:solidFill>
              </a:rPr>
              <a:t>Upgrade of the cryogenic plants for IR1 and IR5 (additional new plants).</a:t>
            </a:r>
          </a:p>
          <a:p>
            <a:pPr lvl="1" defTabSz="703783"/>
            <a:r>
              <a:rPr lang="en-US" sz="2400" dirty="0" smtClean="0">
                <a:solidFill>
                  <a:srgbClr val="003399"/>
                </a:solidFill>
              </a:rPr>
              <a:t>Improved shielding and protection of triplet magnets.</a:t>
            </a:r>
          </a:p>
          <a:p>
            <a:pPr lvl="1" defTabSz="703783"/>
            <a:r>
              <a:rPr lang="en-US" sz="2400" dirty="0" smtClean="0">
                <a:solidFill>
                  <a:srgbClr val="003399"/>
                </a:solidFill>
              </a:rPr>
              <a:t>Both Phase 2 options require additional measures that go beyond magnet.</a:t>
            </a:r>
          </a:p>
          <a:p>
            <a:pPr lvl="1" defTabSz="703783"/>
            <a:r>
              <a:rPr lang="en-US" sz="2400" dirty="0" smtClean="0">
                <a:solidFill>
                  <a:srgbClr val="003399"/>
                </a:solidFill>
              </a:rPr>
              <a:t>R&amp;D and that could benefit already the Phase 1 upgrade.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08/11/2007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Giovannozzi – CARE-HHH-APD IR’07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046FB-6D2C-480D-9D20-697618B2D022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8200" y="274638"/>
            <a:ext cx="4267200" cy="792162"/>
          </a:xfrm>
        </p:spPr>
        <p:txBody>
          <a:bodyPr/>
          <a:lstStyle/>
          <a:p>
            <a:r>
              <a:rPr lang="en-US" dirty="0" smtClean="0"/>
              <a:t>Phase 2: optics concept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08/11/2007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Giovannozzi – CARE-HHH-APD IR’07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046FB-6D2C-480D-9D20-697618B2D022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34000" y="2328446"/>
            <a:ext cx="381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2"/>
                </a:solidFill>
              </a:rPr>
              <a:t>R. De Maria, LHC Project Report 1051</a:t>
            </a:r>
            <a:endParaRPr lang="en-US" sz="1600" dirty="0">
              <a:solidFill>
                <a:schemeClr val="accent2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852863" y="2629712"/>
            <a:ext cx="5367337" cy="4228288"/>
            <a:chOff x="3505200" y="2133600"/>
            <a:chExt cx="5367337" cy="4228288"/>
          </a:xfrm>
        </p:grpSpPr>
        <p:pic>
          <p:nvPicPr>
            <p:cNvPr id="77826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505200" y="2133600"/>
              <a:ext cx="5367337" cy="4228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9" name="Straight Connector 8"/>
            <p:cNvCxnSpPr/>
            <p:nvPr/>
          </p:nvCxnSpPr>
          <p:spPr>
            <a:xfrm rot="5400000">
              <a:off x="5334000" y="3504406"/>
              <a:ext cx="762000" cy="1588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77827" name="Picture 3"/>
          <p:cNvPicPr>
            <a:picLocks noChangeAspect="1" noChangeArrowheads="1"/>
          </p:cNvPicPr>
          <p:nvPr/>
        </p:nvPicPr>
        <p:blipFill>
          <a:blip r:embed="rId3"/>
          <a:srcRect l="1372" r="1201"/>
          <a:stretch>
            <a:fillRect/>
          </a:stretch>
        </p:blipFill>
        <p:spPr bwMode="auto">
          <a:xfrm>
            <a:off x="19878" y="0"/>
            <a:ext cx="4475922" cy="2899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/>
        </p:nvSpPr>
        <p:spPr>
          <a:xfrm>
            <a:off x="76200" y="3124200"/>
            <a:ext cx="396240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Additional changes in the long straight section (see S. </a:t>
            </a:r>
            <a:r>
              <a:rPr lang="en-US" dirty="0" err="1" smtClean="0"/>
              <a:t>Fartoukh</a:t>
            </a:r>
            <a:r>
              <a:rPr lang="en-US" dirty="0" smtClean="0"/>
              <a:t> LIUWG presentation 27/09/07):</a:t>
            </a:r>
          </a:p>
          <a:p>
            <a:pPr marL="176213" indent="-176213" algn="just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C00000"/>
                </a:solidFill>
              </a:rPr>
              <a:t>Beam screen rotation in D2, Q4, Q5. </a:t>
            </a:r>
          </a:p>
          <a:p>
            <a:pPr marL="176213" indent="-176213" algn="just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C00000"/>
                </a:solidFill>
              </a:rPr>
              <a:t>Q4, Q5 must be replaced with large aperture magnets.</a:t>
            </a:r>
          </a:p>
          <a:p>
            <a:pPr marL="176213" indent="-176213" algn="just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C00000"/>
                </a:solidFill>
              </a:rPr>
              <a:t>120-130 mm gap requested for D1 (cold D1 might be the only possible option).</a:t>
            </a:r>
          </a:p>
          <a:p>
            <a:pPr marL="176213" indent="-176213" algn="just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C00000"/>
                </a:solidFill>
              </a:rPr>
              <a:t>95-100 mm aperture requested for D2 (Warm D2, e.g. MBW type,  might be the only possible option).</a:t>
            </a:r>
          </a:p>
          <a:p>
            <a:pPr marL="176213" indent="-176213" algn="just">
              <a:buFont typeface="Arial" pitchFamily="34" charset="0"/>
              <a:buChar char="•"/>
            </a:pPr>
            <a:endParaRPr lang="en-US" sz="16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152400" y="2754868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J.-P. </a:t>
            </a:r>
            <a:r>
              <a:rPr lang="en-US" dirty="0" err="1" smtClean="0">
                <a:solidFill>
                  <a:schemeClr val="accent2"/>
                </a:solidFill>
              </a:rPr>
              <a:t>Koutchouk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i="1" dirty="0" smtClean="0">
                <a:solidFill>
                  <a:schemeClr val="accent2"/>
                </a:solidFill>
              </a:rPr>
              <a:t>et al.</a:t>
            </a:r>
            <a:r>
              <a:rPr lang="en-US" dirty="0" smtClean="0">
                <a:solidFill>
                  <a:schemeClr val="accent2"/>
                </a:solidFill>
              </a:rPr>
              <a:t>,</a:t>
            </a:r>
            <a:r>
              <a:rPr lang="en-US" i="1" dirty="0" smtClean="0">
                <a:solidFill>
                  <a:schemeClr val="accent2"/>
                </a:solidFill>
              </a:rPr>
              <a:t> </a:t>
            </a:r>
            <a:r>
              <a:rPr lang="en-US" dirty="0" smtClean="0">
                <a:solidFill>
                  <a:schemeClr val="accent2"/>
                </a:solidFill>
              </a:rPr>
              <a:t>PAC07.</a:t>
            </a:r>
            <a:endParaRPr 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9762"/>
          </a:xfrm>
        </p:spPr>
        <p:txBody>
          <a:bodyPr/>
          <a:lstStyle/>
          <a:p>
            <a:r>
              <a:rPr lang="en-US" dirty="0" smtClean="0"/>
              <a:t>Additional measures for Phase 2 -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490696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accent2"/>
                </a:solidFill>
              </a:rPr>
              <a:t>Minimizing the luminosity loss due to the crossing angle: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08/11/2007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Giovannozzi – CARE-HHH-APD IR’07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046FB-6D2C-480D-9D20-697618B2D022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76200" y="3627727"/>
            <a:ext cx="4672464" cy="259365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 lIns="84454" tIns="42227" rIns="84454" bIns="42227" anchor="ctr">
            <a:spAutoFit/>
          </a:bodyPr>
          <a:lstStyle/>
          <a:p>
            <a:pPr algn="just" defTabSz="703783"/>
            <a:r>
              <a:rPr lang="en-US" sz="2200" dirty="0">
                <a:solidFill>
                  <a:srgbClr val="FD3323"/>
                </a:solidFill>
                <a:latin typeface="+mn-lt"/>
              </a:rPr>
              <a:t>The crossing angle results at the IP in an </a:t>
            </a:r>
            <a:r>
              <a:rPr lang="en-US" sz="2200" dirty="0" smtClean="0">
                <a:solidFill>
                  <a:srgbClr val="FD3323"/>
                </a:solidFill>
                <a:latin typeface="+mn-lt"/>
              </a:rPr>
              <a:t>increase </a:t>
            </a:r>
            <a:r>
              <a:rPr lang="en-US" sz="2200" dirty="0">
                <a:solidFill>
                  <a:srgbClr val="FD3323"/>
                </a:solidFill>
                <a:latin typeface="+mn-lt"/>
              </a:rPr>
              <a:t>of the effective cross section and </a:t>
            </a:r>
            <a:r>
              <a:rPr lang="en-US" sz="2200" dirty="0" smtClean="0">
                <a:solidFill>
                  <a:srgbClr val="FD3323"/>
                </a:solidFill>
                <a:latin typeface="+mn-lt"/>
              </a:rPr>
              <a:t>thus </a:t>
            </a:r>
            <a:r>
              <a:rPr lang="en-US" sz="2200" dirty="0">
                <a:solidFill>
                  <a:srgbClr val="FD3323"/>
                </a:solidFill>
                <a:latin typeface="+mn-lt"/>
              </a:rPr>
              <a:t>a reduction of the luminosity.</a:t>
            </a:r>
            <a:endParaRPr lang="en-US" sz="2200" dirty="0">
              <a:solidFill>
                <a:srgbClr val="003399"/>
              </a:solidFill>
              <a:latin typeface="+mn-lt"/>
            </a:endParaRPr>
          </a:p>
          <a:p>
            <a:pPr algn="just" defTabSz="703783"/>
            <a:endParaRPr lang="en-US" sz="900" dirty="0">
              <a:solidFill>
                <a:srgbClr val="003399"/>
              </a:solidFill>
              <a:latin typeface="+mn-lt"/>
            </a:endParaRPr>
          </a:p>
          <a:p>
            <a:pPr algn="just" defTabSz="703783"/>
            <a:r>
              <a:rPr lang="en-US" sz="2200" dirty="0">
                <a:solidFill>
                  <a:srgbClr val="003399"/>
                </a:solidFill>
                <a:latin typeface="+mn-lt"/>
              </a:rPr>
              <a:t>Assuming a constant normalized beam </a:t>
            </a:r>
            <a:r>
              <a:rPr lang="en-US" sz="2200" dirty="0" smtClean="0">
                <a:solidFill>
                  <a:srgbClr val="003399"/>
                </a:solidFill>
                <a:latin typeface="+mn-lt"/>
              </a:rPr>
              <a:t>separation </a:t>
            </a:r>
            <a:r>
              <a:rPr lang="en-US" sz="2200" dirty="0">
                <a:solidFill>
                  <a:srgbClr val="003399"/>
                </a:solidFill>
                <a:latin typeface="+mn-lt"/>
              </a:rPr>
              <a:t>the reduction factor </a:t>
            </a:r>
            <a:r>
              <a:rPr lang="en-US" sz="2200" dirty="0" smtClean="0">
                <a:solidFill>
                  <a:srgbClr val="003399"/>
                </a:solidFill>
                <a:latin typeface="+mn-lt"/>
              </a:rPr>
              <a:t>decreases with </a:t>
            </a:r>
            <a:r>
              <a:rPr lang="en-US" sz="2200" dirty="0">
                <a:solidFill>
                  <a:srgbClr val="003399"/>
                </a:solidFill>
                <a:latin typeface="+mn-lt"/>
              </a:rPr>
              <a:t>decreasing </a:t>
            </a:r>
            <a:r>
              <a:rPr lang="en-US" sz="2200" dirty="0">
                <a:solidFill>
                  <a:srgbClr val="003399"/>
                </a:solidFill>
                <a:latin typeface="+mn-lt"/>
                <a:sym typeface="Symbol" pitchFamily="18" charset="2"/>
              </a:rPr>
              <a:t></a:t>
            </a:r>
            <a:r>
              <a:rPr lang="en-US" sz="2200" baseline="30000" dirty="0">
                <a:solidFill>
                  <a:srgbClr val="003399"/>
                </a:solidFill>
                <a:latin typeface="+mn-lt"/>
              </a:rPr>
              <a:t>*</a:t>
            </a:r>
            <a:r>
              <a:rPr lang="en-US" sz="2200" dirty="0">
                <a:solidFill>
                  <a:srgbClr val="003399"/>
                </a:solidFill>
                <a:latin typeface="+mn-lt"/>
              </a:rPr>
              <a:t>!</a:t>
            </a:r>
            <a:endParaRPr lang="en-US" dirty="0">
              <a:latin typeface="+mn-lt"/>
            </a:endParaRPr>
          </a:p>
        </p:txBody>
      </p:sp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4894" y="1295400"/>
            <a:ext cx="3392606" cy="2324655"/>
          </a:xfrm>
          <a:prstGeom prst="rect">
            <a:avLst/>
          </a:prstGeom>
          <a:noFill/>
          <a:ln w="12700" cap="sq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</p:spPr>
      </p:pic>
      <p:pic>
        <p:nvPicPr>
          <p:cNvPr id="9" name="Picture 13" descr="lumi-reduction-vs-beta"/>
          <p:cNvPicPr>
            <a:picLocks noChangeAspect="1" noChangeArrowheads="1"/>
          </p:cNvPicPr>
          <p:nvPr/>
        </p:nvPicPr>
        <p:blipFill>
          <a:blip r:embed="rId4"/>
          <a:srcRect l="497" r="1777"/>
          <a:stretch>
            <a:fillRect/>
          </a:stretch>
        </p:blipFill>
        <p:spPr bwMode="auto">
          <a:xfrm>
            <a:off x="4765821" y="1752600"/>
            <a:ext cx="4378179" cy="3564690"/>
          </a:xfrm>
          <a:prstGeom prst="rect">
            <a:avLst/>
          </a:prstGeom>
          <a:noFill/>
        </p:spPr>
      </p:pic>
      <p:sp>
        <p:nvSpPr>
          <p:cNvPr id="10" name="Text Box 17"/>
          <p:cNvSpPr txBox="1">
            <a:spLocks noChangeArrowheads="1"/>
          </p:cNvSpPr>
          <p:nvPr/>
        </p:nvSpPr>
        <p:spPr bwMode="auto">
          <a:xfrm>
            <a:off x="8450113" y="5082500"/>
            <a:ext cx="465287" cy="42383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 lIns="84454" tIns="42227" rIns="84454" bIns="42227" anchor="ctr">
            <a:spAutoFit/>
          </a:bodyPr>
          <a:lstStyle/>
          <a:p>
            <a:pPr defTabSz="703783"/>
            <a:r>
              <a:rPr lang="en-US" sz="2200" dirty="0">
                <a:latin typeface="Symbol" pitchFamily="18" charset="2"/>
                <a:sym typeface="Symbol" pitchFamily="18" charset="2"/>
              </a:rPr>
              <a:t></a:t>
            </a:r>
            <a:r>
              <a:rPr lang="en-US" sz="2200" baseline="30000" dirty="0">
                <a:latin typeface="Times New Roman" pitchFamily="18" charset="0"/>
              </a:rPr>
              <a:t>*</a:t>
            </a:r>
            <a:endParaRPr lang="en-US" dirty="0"/>
          </a:p>
        </p:txBody>
      </p:sp>
      <p:sp>
        <p:nvSpPr>
          <p:cNvPr id="11" name="Text Box 19"/>
          <p:cNvSpPr txBox="1">
            <a:spLocks noChangeArrowheads="1"/>
          </p:cNvSpPr>
          <p:nvPr/>
        </p:nvSpPr>
        <p:spPr bwMode="auto">
          <a:xfrm>
            <a:off x="7424179" y="5568960"/>
            <a:ext cx="1536316" cy="36227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84454" tIns="42227" rIns="84454" bIns="42227" anchor="ctr">
            <a:spAutoFit/>
          </a:bodyPr>
          <a:lstStyle/>
          <a:p>
            <a:pPr defTabSz="703783"/>
            <a:r>
              <a:rPr lang="en-US" dirty="0" err="1">
                <a:latin typeface="Times New Roman" pitchFamily="18" charset="0"/>
              </a:rPr>
              <a:t>Piwinski</a:t>
            </a:r>
            <a:r>
              <a:rPr lang="en-US" dirty="0">
                <a:latin typeface="Times New Roman" pitchFamily="18" charset="0"/>
              </a:rPr>
              <a:t> angle</a:t>
            </a:r>
            <a:endParaRPr lang="en-US" dirty="0"/>
          </a:p>
        </p:txBody>
      </p:sp>
      <p:graphicFrame>
        <p:nvGraphicFramePr>
          <p:cNvPr id="76802" name="Object 2"/>
          <p:cNvGraphicFramePr>
            <a:graphicFrameLocks noChangeAspect="1"/>
          </p:cNvGraphicFramePr>
          <p:nvPr/>
        </p:nvGraphicFramePr>
        <p:xfrm>
          <a:off x="4979988" y="5376863"/>
          <a:ext cx="2239962" cy="703262"/>
        </p:xfrm>
        <a:graphic>
          <a:graphicData uri="http://schemas.openxmlformats.org/presentationml/2006/ole">
            <p:oleObj spid="_x0000_s76802" name="Equation" r:id="rId5" imgW="1485900" imgH="431800" progId="Equation.3">
              <p:embed/>
            </p:oleObj>
          </a:graphicData>
        </a:graphic>
      </p:graphicFrame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4519498" y="2063999"/>
            <a:ext cx="343682" cy="42383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84454" tIns="42227" rIns="84454" bIns="42227" anchor="ctr">
            <a:spAutoFit/>
          </a:bodyPr>
          <a:lstStyle/>
          <a:p>
            <a:pPr defTabSz="703783"/>
            <a:r>
              <a:rPr lang="en-US" sz="2200" dirty="0">
                <a:latin typeface="+mn-lt"/>
              </a:rPr>
              <a:t>F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IR Upgrade options -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105400"/>
          </a:xfrm>
        </p:spPr>
        <p:txBody>
          <a:bodyPr/>
          <a:lstStyle/>
          <a:p>
            <a:r>
              <a:rPr lang="en-US" dirty="0" smtClean="0"/>
              <a:t>Phase 1: consolidation of ‘ultimate’ performance with L &gt; 10</a:t>
            </a:r>
            <a:r>
              <a:rPr lang="en-US" baseline="30000" dirty="0" smtClean="0"/>
              <a:t>34</a:t>
            </a:r>
            <a:r>
              <a:rPr lang="en-US" dirty="0" smtClean="0"/>
              <a:t>cm</a:t>
            </a:r>
            <a:r>
              <a:rPr lang="en-US" baseline="30000" dirty="0" smtClean="0"/>
              <a:t>-2</a:t>
            </a:r>
            <a:r>
              <a:rPr lang="en-US" dirty="0" smtClean="0"/>
              <a:t>s</a:t>
            </a:r>
            <a:r>
              <a:rPr lang="en-US" baseline="30000" dirty="0" smtClean="0"/>
              <a:t>-1</a:t>
            </a:r>
          </a:p>
          <a:p>
            <a:pPr lvl="1" defTabSz="914918">
              <a:lnSpc>
                <a:spcPct val="130000"/>
              </a:lnSpc>
            </a:pPr>
            <a:r>
              <a:rPr lang="en-US" sz="2400" dirty="0" smtClean="0">
                <a:solidFill>
                  <a:schemeClr val="accent2"/>
                </a:solidFill>
              </a:rPr>
              <a:t>Large aperture </a:t>
            </a:r>
            <a:r>
              <a:rPr lang="en-US" sz="2400" dirty="0" err="1" smtClean="0">
                <a:solidFill>
                  <a:schemeClr val="accent2"/>
                </a:solidFill>
              </a:rPr>
              <a:t>NbTi</a:t>
            </a:r>
            <a:r>
              <a:rPr lang="en-US" sz="2400" dirty="0" smtClean="0">
                <a:solidFill>
                  <a:schemeClr val="accent2"/>
                </a:solidFill>
              </a:rPr>
              <a:t> triplet magnets using existing spare dipole cables.</a:t>
            </a:r>
          </a:p>
          <a:p>
            <a:pPr lvl="1" defTabSz="914918">
              <a:lnSpc>
                <a:spcPct val="130000"/>
              </a:lnSpc>
            </a:pPr>
            <a:r>
              <a:rPr lang="en-US" sz="2400" dirty="0" smtClean="0">
                <a:solidFill>
                  <a:schemeClr val="accent2"/>
                </a:solidFill>
              </a:rPr>
              <a:t>The goal is also of introducing additional margins for the LHC operation.</a:t>
            </a:r>
          </a:p>
          <a:p>
            <a:pPr lvl="1" defTabSz="914918">
              <a:lnSpc>
                <a:spcPct val="130000"/>
              </a:lnSpc>
            </a:pPr>
            <a:r>
              <a:rPr lang="en-US" sz="2400" dirty="0" smtClean="0">
                <a:solidFill>
                  <a:schemeClr val="accent2"/>
                </a:solidFill>
              </a:rPr>
              <a:t>No modifications of the experiment interface and cryogenic infrastructure.</a:t>
            </a:r>
          </a:p>
          <a:p>
            <a:pPr lvl="1" defTabSz="914918">
              <a:lnSpc>
                <a:spcPct val="130000"/>
              </a:lnSpc>
            </a:pPr>
            <a:r>
              <a:rPr lang="en-US" sz="2400" dirty="0" smtClean="0">
                <a:solidFill>
                  <a:schemeClr val="accent2"/>
                </a:solidFill>
              </a:rPr>
              <a:t>Opening the option for operation with </a:t>
            </a:r>
            <a:r>
              <a:rPr lang="en-US" sz="2400" dirty="0" smtClean="0">
                <a:solidFill>
                  <a:schemeClr val="accent2"/>
                </a:solidFill>
                <a:latin typeface="Symbol" pitchFamily="18" charset="2"/>
              </a:rPr>
              <a:t></a:t>
            </a:r>
            <a:r>
              <a:rPr lang="en-US" sz="2400" baseline="30000" dirty="0" smtClean="0">
                <a:solidFill>
                  <a:schemeClr val="accent2"/>
                </a:solidFill>
              </a:rPr>
              <a:t>*</a:t>
            </a:r>
            <a:r>
              <a:rPr lang="en-US" sz="2400" dirty="0" smtClean="0">
                <a:solidFill>
                  <a:schemeClr val="accent2"/>
                </a:solidFill>
              </a:rPr>
              <a:t> = 0.25 m and the LHC ‘ultimate’ beam.</a:t>
            </a:r>
          </a:p>
          <a:p>
            <a:pPr lvl="2"/>
            <a:endParaRPr lang="en-US" dirty="0" smtClean="0"/>
          </a:p>
          <a:p>
            <a:pPr lvl="1"/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08/11/2007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Giovannozzi – CARE-HHH-APD IR’07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046FB-6D2C-480D-9D20-697618B2D022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9762"/>
          </a:xfrm>
        </p:spPr>
        <p:txBody>
          <a:bodyPr/>
          <a:lstStyle/>
          <a:p>
            <a:r>
              <a:rPr lang="en-US" dirty="0" smtClean="0"/>
              <a:t>Additional measures for Phase 2 -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490696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accent2"/>
                </a:solidFill>
              </a:rPr>
              <a:t>Minimizing the luminosity loss due to the crossing angle at the IP: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08/11/2007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Giovannozzi – CARE-HHH-APD IR’07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046FB-6D2C-480D-9D20-697618B2D022}" type="slidenum">
              <a:rPr lang="en-US" smtClean="0"/>
              <a:pPr/>
              <a:t>20</a:t>
            </a:fld>
            <a:endParaRPr lang="en-US" dirty="0"/>
          </a:p>
        </p:txBody>
      </p:sp>
      <p:grpSp>
        <p:nvGrpSpPr>
          <p:cNvPr id="7" name="Group 36"/>
          <p:cNvGrpSpPr>
            <a:grpSpLocks/>
          </p:cNvGrpSpPr>
          <p:nvPr/>
        </p:nvGrpSpPr>
        <p:grpSpPr bwMode="auto">
          <a:xfrm>
            <a:off x="1770906" y="2656326"/>
            <a:ext cx="5244604" cy="1991874"/>
            <a:chOff x="1248" y="1682"/>
            <a:chExt cx="3696" cy="1298"/>
          </a:xfrm>
        </p:grpSpPr>
        <p:sp>
          <p:nvSpPr>
            <p:cNvPr id="8" name="Rectangle 37"/>
            <p:cNvSpPr>
              <a:spLocks noChangeArrowheads="1"/>
            </p:cNvSpPr>
            <p:nvPr/>
          </p:nvSpPr>
          <p:spPr bwMode="auto">
            <a:xfrm>
              <a:off x="2209" y="1682"/>
              <a:ext cx="277" cy="1298"/>
            </a:xfrm>
            <a:prstGeom prst="rect">
              <a:avLst/>
            </a:prstGeom>
            <a:noFill/>
            <a:ln w="444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38"/>
            <p:cNvSpPr>
              <a:spLocks noChangeArrowheads="1"/>
            </p:cNvSpPr>
            <p:nvPr/>
          </p:nvSpPr>
          <p:spPr bwMode="auto">
            <a:xfrm>
              <a:off x="2623" y="1682"/>
              <a:ext cx="274" cy="1298"/>
            </a:xfrm>
            <a:prstGeom prst="rect">
              <a:avLst/>
            </a:prstGeom>
            <a:noFill/>
            <a:ln w="444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Rectangle 39"/>
            <p:cNvSpPr>
              <a:spLocks noChangeArrowheads="1"/>
            </p:cNvSpPr>
            <p:nvPr/>
          </p:nvSpPr>
          <p:spPr bwMode="auto">
            <a:xfrm>
              <a:off x="3032" y="1682"/>
              <a:ext cx="276" cy="1298"/>
            </a:xfrm>
            <a:prstGeom prst="rect">
              <a:avLst/>
            </a:prstGeom>
            <a:noFill/>
            <a:ln w="444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40"/>
            <p:cNvSpPr>
              <a:spLocks noChangeShapeType="1"/>
            </p:cNvSpPr>
            <p:nvPr/>
          </p:nvSpPr>
          <p:spPr bwMode="auto">
            <a:xfrm flipV="1">
              <a:off x="1248" y="1894"/>
              <a:ext cx="2519" cy="466"/>
            </a:xfrm>
            <a:prstGeom prst="line">
              <a:avLst/>
            </a:prstGeom>
            <a:noFill/>
            <a:ln w="47625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41"/>
            <p:cNvSpPr>
              <a:spLocks noChangeShapeType="1"/>
            </p:cNvSpPr>
            <p:nvPr/>
          </p:nvSpPr>
          <p:spPr bwMode="auto">
            <a:xfrm>
              <a:off x="1248" y="2360"/>
              <a:ext cx="2565" cy="402"/>
            </a:xfrm>
            <a:prstGeom prst="line">
              <a:avLst/>
            </a:prstGeom>
            <a:noFill/>
            <a:ln w="47625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Oval 42"/>
            <p:cNvSpPr>
              <a:spLocks noChangeArrowheads="1"/>
            </p:cNvSpPr>
            <p:nvPr/>
          </p:nvSpPr>
          <p:spPr bwMode="auto">
            <a:xfrm rot="440394">
              <a:off x="1827" y="2418"/>
              <a:ext cx="359" cy="1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Line 43"/>
            <p:cNvSpPr>
              <a:spLocks noChangeShapeType="1"/>
            </p:cNvSpPr>
            <p:nvPr/>
          </p:nvSpPr>
          <p:spPr bwMode="auto">
            <a:xfrm>
              <a:off x="2117" y="2607"/>
              <a:ext cx="229" cy="62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44"/>
            <p:cNvSpPr>
              <a:spLocks noChangeShapeType="1"/>
            </p:cNvSpPr>
            <p:nvPr/>
          </p:nvSpPr>
          <p:spPr bwMode="auto">
            <a:xfrm>
              <a:off x="3491" y="2514"/>
              <a:ext cx="322" cy="61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45"/>
            <p:cNvSpPr>
              <a:spLocks noChangeShapeType="1"/>
            </p:cNvSpPr>
            <p:nvPr/>
          </p:nvSpPr>
          <p:spPr bwMode="auto">
            <a:xfrm flipV="1">
              <a:off x="3491" y="2082"/>
              <a:ext cx="322" cy="59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 Box 46"/>
            <p:cNvSpPr txBox="1">
              <a:spLocks noChangeArrowheads="1"/>
            </p:cNvSpPr>
            <p:nvPr/>
          </p:nvSpPr>
          <p:spPr bwMode="auto">
            <a:xfrm rot="21026089">
              <a:off x="3793" y="1897"/>
              <a:ext cx="1151" cy="4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b="1">
                  <a:solidFill>
                    <a:srgbClr val="FF0000"/>
                  </a:solidFill>
                  <a:latin typeface="Arial" pitchFamily="34" charset="0"/>
                </a:rPr>
                <a:t>wire</a:t>
              </a:r>
            </a:p>
            <a:p>
              <a:pPr algn="l"/>
              <a:r>
                <a:rPr lang="en-US" b="1">
                  <a:solidFill>
                    <a:srgbClr val="FF0000"/>
                  </a:solidFill>
                  <a:latin typeface="Arial" pitchFamily="34" charset="0"/>
                </a:rPr>
                <a:t>compensator</a:t>
              </a:r>
            </a:p>
          </p:txBody>
        </p:sp>
        <p:sp>
          <p:nvSpPr>
            <p:cNvPr id="18" name="Oval 47"/>
            <p:cNvSpPr>
              <a:spLocks noChangeArrowheads="1"/>
            </p:cNvSpPr>
            <p:nvPr/>
          </p:nvSpPr>
          <p:spPr bwMode="auto">
            <a:xfrm rot="-573173">
              <a:off x="1826" y="2168"/>
              <a:ext cx="360" cy="91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Line 48"/>
            <p:cNvSpPr>
              <a:spLocks noChangeShapeType="1"/>
            </p:cNvSpPr>
            <p:nvPr/>
          </p:nvSpPr>
          <p:spPr bwMode="auto">
            <a:xfrm flipH="1">
              <a:off x="1670" y="2121"/>
              <a:ext cx="249" cy="49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" name="Text Box 49"/>
          <p:cNvSpPr txBox="1">
            <a:spLocks noChangeArrowheads="1"/>
          </p:cNvSpPr>
          <p:nvPr/>
        </p:nvSpPr>
        <p:spPr bwMode="auto">
          <a:xfrm>
            <a:off x="224202" y="4842723"/>
            <a:ext cx="8738411" cy="1100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4388" tIns="42195" rIns="84388" bIns="42195">
            <a:spAutoFit/>
          </a:bodyPr>
          <a:lstStyle/>
          <a:p>
            <a:pPr marL="227013" indent="-227013" algn="l"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accent2"/>
                </a:solidFill>
                <a:latin typeface="+mn-lt"/>
                <a:sym typeface="Wingdings" pitchFamily="2" charset="2"/>
              </a:rPr>
              <a:t>New </a:t>
            </a:r>
            <a:r>
              <a:rPr lang="en-US" sz="2200" dirty="0">
                <a:solidFill>
                  <a:schemeClr val="accent2"/>
                </a:solidFill>
                <a:latin typeface="+mn-lt"/>
                <a:sym typeface="Wingdings" pitchFamily="2" charset="2"/>
              </a:rPr>
              <a:t>proposal and </a:t>
            </a:r>
            <a:r>
              <a:rPr lang="en-US" sz="2200" dirty="0" smtClean="0">
                <a:solidFill>
                  <a:schemeClr val="accent2"/>
                </a:solidFill>
                <a:latin typeface="+mn-lt"/>
                <a:sym typeface="Wingdings" pitchFamily="2" charset="2"/>
              </a:rPr>
              <a:t>technology, requiring MDs </a:t>
            </a:r>
            <a:r>
              <a:rPr lang="en-US" sz="2200" dirty="0">
                <a:solidFill>
                  <a:schemeClr val="accent2"/>
                </a:solidFill>
                <a:latin typeface="+mn-lt"/>
                <a:sym typeface="Wingdings" pitchFamily="2" charset="2"/>
              </a:rPr>
              <a:t>(USLARP &amp; CERN</a:t>
            </a:r>
            <a:r>
              <a:rPr lang="en-US" sz="2200" baseline="30000" dirty="0">
                <a:solidFill>
                  <a:schemeClr val="accent2"/>
                </a:solidFill>
                <a:latin typeface="+mn-lt"/>
                <a:sym typeface="Wingdings" pitchFamily="2" charset="2"/>
              </a:rPr>
              <a:t>@</a:t>
            </a:r>
            <a:r>
              <a:rPr lang="en-US" sz="2200" dirty="0">
                <a:solidFill>
                  <a:schemeClr val="accent2"/>
                </a:solidFill>
                <a:latin typeface="+mn-lt"/>
                <a:sym typeface="Wingdings" pitchFamily="2" charset="2"/>
              </a:rPr>
              <a:t>)</a:t>
            </a:r>
          </a:p>
          <a:p>
            <a:pPr marL="227013" indent="-227013" algn="l"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accent2"/>
                </a:solidFill>
                <a:latin typeface="+mn-lt"/>
                <a:sym typeface="Wingdings" pitchFamily="2" charset="2"/>
              </a:rPr>
              <a:t>Could </a:t>
            </a:r>
            <a:r>
              <a:rPr lang="en-US" sz="2200" dirty="0">
                <a:solidFill>
                  <a:schemeClr val="accent2"/>
                </a:solidFill>
                <a:latin typeface="+mn-lt"/>
                <a:sym typeface="Wingdings" pitchFamily="2" charset="2"/>
              </a:rPr>
              <a:t>potentially reduce the required crossing angle</a:t>
            </a:r>
          </a:p>
          <a:p>
            <a:pPr marL="227013" indent="-227013" algn="l"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accent2"/>
                </a:solidFill>
                <a:latin typeface="+mn-lt"/>
                <a:sym typeface="Wingdings" pitchFamily="2" charset="2"/>
              </a:rPr>
              <a:t>Similar </a:t>
            </a:r>
            <a:r>
              <a:rPr lang="en-US" sz="2200" dirty="0">
                <a:solidFill>
                  <a:schemeClr val="accent2"/>
                </a:solidFill>
                <a:latin typeface="+mn-lt"/>
                <a:sym typeface="Wingdings" pitchFamily="2" charset="2"/>
              </a:rPr>
              <a:t>proposal for head-on collisions: </a:t>
            </a:r>
            <a:r>
              <a:rPr lang="en-US" sz="2200" dirty="0" smtClean="0">
                <a:solidFill>
                  <a:schemeClr val="accent2"/>
                </a:solidFill>
                <a:latin typeface="+mn-lt"/>
                <a:sym typeface="Wingdings" pitchFamily="2" charset="2"/>
              </a:rPr>
              <a:t>electron lens</a:t>
            </a:r>
            <a:endParaRPr lang="en-US" sz="2200" dirty="0">
              <a:solidFill>
                <a:schemeClr val="accent2"/>
              </a:solidFill>
              <a:latin typeface="+mn-lt"/>
              <a:sym typeface="Wingdings" pitchFamily="2" charset="2"/>
            </a:endParaRPr>
          </a:p>
        </p:txBody>
      </p:sp>
      <p:sp>
        <p:nvSpPr>
          <p:cNvPr id="21" name="Text Box 35"/>
          <p:cNvSpPr txBox="1">
            <a:spLocks noChangeArrowheads="1"/>
          </p:cNvSpPr>
          <p:nvPr/>
        </p:nvSpPr>
        <p:spPr bwMode="auto">
          <a:xfrm>
            <a:off x="400582" y="1786032"/>
            <a:ext cx="8286218" cy="762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4388" tIns="42195" rIns="84388" bIns="42195">
            <a:spAutoFit/>
          </a:bodyPr>
          <a:lstStyle/>
          <a:p>
            <a:pPr algn="l"/>
            <a:r>
              <a:rPr lang="en-US" sz="2200" dirty="0" smtClean="0">
                <a:solidFill>
                  <a:schemeClr val="tx2"/>
                </a:solidFill>
                <a:latin typeface="+mn-lt"/>
              </a:rPr>
              <a:t>Compensate the long </a:t>
            </a:r>
            <a:r>
              <a:rPr lang="en-US" sz="2200" dirty="0">
                <a:solidFill>
                  <a:schemeClr val="tx2"/>
                </a:solidFill>
                <a:latin typeface="+mn-lt"/>
              </a:rPr>
              <a:t>range beam-beam </a:t>
            </a:r>
            <a:r>
              <a:rPr lang="en-US" sz="2200" dirty="0" smtClean="0">
                <a:solidFill>
                  <a:schemeClr val="tx2"/>
                </a:solidFill>
                <a:latin typeface="+mn-lt"/>
              </a:rPr>
              <a:t>effects, thus allowing a </a:t>
            </a:r>
            <a:r>
              <a:rPr lang="en-US" sz="2200" dirty="0" smtClean="0">
                <a:solidFill>
                  <a:schemeClr val="tx2"/>
                </a:solidFill>
                <a:latin typeface="+mn-lt"/>
                <a:sym typeface="Wingdings" pitchFamily="2" charset="2"/>
              </a:rPr>
              <a:t>smaller angle</a:t>
            </a:r>
            <a:endParaRPr lang="en-US" sz="2200" dirty="0">
              <a:solidFill>
                <a:schemeClr val="tx2"/>
              </a:solidFill>
              <a:latin typeface="+mn-lt"/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9762"/>
          </a:xfrm>
        </p:spPr>
        <p:txBody>
          <a:bodyPr/>
          <a:lstStyle/>
          <a:p>
            <a:r>
              <a:rPr lang="en-US" dirty="0" smtClean="0"/>
              <a:t>Additional measures for Phase 2 - 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490696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accent2"/>
                </a:solidFill>
              </a:rPr>
              <a:t>Minimizing the luminosity loss due to the crossing angle at the IP: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08/11/2007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Giovannozzi – CARE-HHH-APD IR’07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046FB-6D2C-480D-9D20-697618B2D022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20" name="Text Box 49"/>
          <p:cNvSpPr txBox="1">
            <a:spLocks noChangeArrowheads="1"/>
          </p:cNvSpPr>
          <p:nvPr/>
        </p:nvSpPr>
        <p:spPr bwMode="auto">
          <a:xfrm>
            <a:off x="710804" y="4842723"/>
            <a:ext cx="7671196" cy="1439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4388" tIns="42195" rIns="84388" bIns="42195">
            <a:spAutoFit/>
          </a:bodyPr>
          <a:lstStyle/>
          <a:p>
            <a:pPr marL="227013" indent="-227013"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accent2"/>
                </a:solidFill>
                <a:latin typeface="+mn-lt"/>
                <a:sym typeface="Wingdings" pitchFamily="2" charset="2"/>
              </a:rPr>
              <a:t>Requires magnet integration inside the detectors.</a:t>
            </a:r>
          </a:p>
          <a:p>
            <a:pPr marL="227013" indent="-227013"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accent2"/>
                </a:solidFill>
                <a:latin typeface="+mn-lt"/>
                <a:sym typeface="Wingdings" pitchFamily="2" charset="2"/>
              </a:rPr>
              <a:t>Impact on detector performance and physics reach.</a:t>
            </a:r>
          </a:p>
          <a:p>
            <a:pPr marL="227013" indent="-227013"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accent2"/>
                </a:solidFill>
                <a:latin typeface="+mn-lt"/>
                <a:sym typeface="Wingdings" pitchFamily="2" charset="2"/>
              </a:rPr>
              <a:t>Requires new magnet technology.</a:t>
            </a:r>
          </a:p>
          <a:p>
            <a:pPr marL="227013" indent="-227013"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accent2"/>
                </a:solidFill>
                <a:latin typeface="+mn-lt"/>
                <a:sym typeface="Wingdings" pitchFamily="2" charset="2"/>
              </a:rPr>
              <a:t>Implies beam-beam studies (numerical and experimental).</a:t>
            </a:r>
          </a:p>
        </p:txBody>
      </p:sp>
      <p:sp>
        <p:nvSpPr>
          <p:cNvPr id="21" name="Text Box 35"/>
          <p:cNvSpPr txBox="1">
            <a:spLocks noChangeArrowheads="1"/>
          </p:cNvSpPr>
          <p:nvPr/>
        </p:nvSpPr>
        <p:spPr bwMode="auto">
          <a:xfrm>
            <a:off x="400582" y="1786032"/>
            <a:ext cx="8286218" cy="762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4388" tIns="42195" rIns="84388" bIns="42195">
            <a:spAutoFit/>
          </a:bodyPr>
          <a:lstStyle/>
          <a:p>
            <a:pPr algn="just"/>
            <a:r>
              <a:rPr lang="en-US" sz="2200" dirty="0" smtClean="0">
                <a:solidFill>
                  <a:schemeClr val="tx2"/>
                </a:solidFill>
                <a:latin typeface="+mn-lt"/>
              </a:rPr>
              <a:t>Reduce the crossing angle at the IP via dipole magnets deep inside the detectors (slim dipole option)</a:t>
            </a:r>
          </a:p>
        </p:txBody>
      </p:sp>
      <p:sp>
        <p:nvSpPr>
          <p:cNvPr id="22" name="Line 9"/>
          <p:cNvSpPr>
            <a:spLocks noChangeShapeType="1"/>
          </p:cNvSpPr>
          <p:nvPr/>
        </p:nvSpPr>
        <p:spPr bwMode="auto">
          <a:xfrm flipH="1">
            <a:off x="2442657" y="3810802"/>
            <a:ext cx="733620" cy="73659"/>
          </a:xfrm>
          <a:prstGeom prst="line">
            <a:avLst/>
          </a:prstGeom>
          <a:noFill/>
          <a:ln w="47625">
            <a:solidFill>
              <a:srgbClr val="00FF00"/>
            </a:solidFill>
            <a:round/>
            <a:headEnd/>
            <a:tailEnd/>
          </a:ln>
          <a:effectLst/>
        </p:spPr>
        <p:txBody>
          <a:bodyPr lIns="84454" tIns="42227" rIns="84454" bIns="42227"/>
          <a:lstStyle/>
          <a:p>
            <a:endParaRPr lang="en-US"/>
          </a:p>
        </p:txBody>
      </p:sp>
      <p:sp>
        <p:nvSpPr>
          <p:cNvPr id="23" name="Rectangle 10"/>
          <p:cNvSpPr>
            <a:spLocks noChangeArrowheads="1"/>
          </p:cNvSpPr>
          <p:nvPr/>
        </p:nvSpPr>
        <p:spPr bwMode="auto">
          <a:xfrm>
            <a:off x="4155383" y="2974460"/>
            <a:ext cx="485296" cy="1826140"/>
          </a:xfrm>
          <a:prstGeom prst="rect">
            <a:avLst/>
          </a:prstGeom>
          <a:noFill/>
          <a:ln w="44450">
            <a:solidFill>
              <a:srgbClr val="00B050"/>
            </a:solidFill>
            <a:miter lim="800000"/>
            <a:headEnd/>
            <a:tailEnd/>
          </a:ln>
          <a:effectLst/>
        </p:spPr>
        <p:txBody>
          <a:bodyPr wrap="none" lIns="84454" tIns="42227" rIns="84454" bIns="42227" anchor="ctr"/>
          <a:lstStyle/>
          <a:p>
            <a:endParaRPr lang="en-US"/>
          </a:p>
        </p:txBody>
      </p:sp>
      <p:sp>
        <p:nvSpPr>
          <p:cNvPr id="24" name="Rectangle 11"/>
          <p:cNvSpPr>
            <a:spLocks noChangeArrowheads="1"/>
          </p:cNvSpPr>
          <p:nvPr/>
        </p:nvSpPr>
        <p:spPr bwMode="auto">
          <a:xfrm>
            <a:off x="4881909" y="2974460"/>
            <a:ext cx="485296" cy="1826140"/>
          </a:xfrm>
          <a:prstGeom prst="rect">
            <a:avLst/>
          </a:prstGeom>
          <a:noFill/>
          <a:ln w="44450">
            <a:solidFill>
              <a:srgbClr val="00B050"/>
            </a:solidFill>
            <a:miter lim="800000"/>
            <a:headEnd/>
            <a:tailEnd/>
          </a:ln>
          <a:effectLst/>
        </p:spPr>
        <p:txBody>
          <a:bodyPr wrap="none" lIns="84454" tIns="42227" rIns="84454" bIns="42227" anchor="ctr"/>
          <a:lstStyle/>
          <a:p>
            <a:endParaRPr lang="en-US"/>
          </a:p>
        </p:txBody>
      </p:sp>
      <p:sp>
        <p:nvSpPr>
          <p:cNvPr id="25" name="Rectangle 12"/>
          <p:cNvSpPr>
            <a:spLocks noChangeArrowheads="1"/>
          </p:cNvSpPr>
          <p:nvPr/>
        </p:nvSpPr>
        <p:spPr bwMode="auto">
          <a:xfrm>
            <a:off x="5609853" y="2974460"/>
            <a:ext cx="483877" cy="1826140"/>
          </a:xfrm>
          <a:prstGeom prst="rect">
            <a:avLst/>
          </a:prstGeom>
          <a:noFill/>
          <a:ln w="44450">
            <a:solidFill>
              <a:srgbClr val="00B050"/>
            </a:solidFill>
            <a:miter lim="800000"/>
            <a:headEnd/>
            <a:tailEnd/>
          </a:ln>
          <a:effectLst/>
        </p:spPr>
        <p:txBody>
          <a:bodyPr wrap="none" lIns="84454" tIns="42227" rIns="84454" bIns="42227" anchor="ctr"/>
          <a:lstStyle/>
          <a:p>
            <a:endParaRPr lang="en-US"/>
          </a:p>
        </p:txBody>
      </p:sp>
      <p:sp>
        <p:nvSpPr>
          <p:cNvPr id="26" name="Line 13"/>
          <p:cNvSpPr>
            <a:spLocks noChangeShapeType="1"/>
          </p:cNvSpPr>
          <p:nvPr/>
        </p:nvSpPr>
        <p:spPr bwMode="auto">
          <a:xfrm flipV="1">
            <a:off x="3176277" y="3015894"/>
            <a:ext cx="3628369" cy="794908"/>
          </a:xfrm>
          <a:prstGeom prst="line">
            <a:avLst/>
          </a:prstGeom>
          <a:noFill/>
          <a:ln w="47625">
            <a:solidFill>
              <a:srgbClr val="00FF00"/>
            </a:solidFill>
            <a:round/>
            <a:headEnd/>
            <a:tailEnd/>
          </a:ln>
          <a:effectLst/>
        </p:spPr>
        <p:txBody>
          <a:bodyPr lIns="84454" tIns="42227" rIns="84454" bIns="42227"/>
          <a:lstStyle/>
          <a:p>
            <a:endParaRPr lang="en-US"/>
          </a:p>
        </p:txBody>
      </p:sp>
      <p:sp>
        <p:nvSpPr>
          <p:cNvPr id="27" name="Line 14"/>
          <p:cNvSpPr>
            <a:spLocks noChangeShapeType="1"/>
          </p:cNvSpPr>
          <p:nvPr/>
        </p:nvSpPr>
        <p:spPr bwMode="auto">
          <a:xfrm>
            <a:off x="3084043" y="3925894"/>
            <a:ext cx="3880949" cy="828669"/>
          </a:xfrm>
          <a:prstGeom prst="line">
            <a:avLst/>
          </a:prstGeom>
          <a:noFill/>
          <a:ln w="47625">
            <a:solidFill>
              <a:srgbClr val="00FF00"/>
            </a:solidFill>
            <a:round/>
            <a:headEnd/>
            <a:tailEnd/>
          </a:ln>
          <a:effectLst/>
        </p:spPr>
        <p:txBody>
          <a:bodyPr lIns="84454" tIns="42227" rIns="84454" bIns="42227"/>
          <a:lstStyle/>
          <a:p>
            <a:endParaRPr lang="en-US"/>
          </a:p>
        </p:txBody>
      </p:sp>
      <p:sp>
        <p:nvSpPr>
          <p:cNvPr id="28" name="Line 15"/>
          <p:cNvSpPr>
            <a:spLocks noChangeShapeType="1"/>
          </p:cNvSpPr>
          <p:nvPr/>
        </p:nvSpPr>
        <p:spPr bwMode="auto">
          <a:xfrm>
            <a:off x="3430278" y="3996485"/>
            <a:ext cx="404413" cy="89005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lIns="84454" tIns="42227" rIns="84454" bIns="42227"/>
          <a:lstStyle/>
          <a:p>
            <a:endParaRPr lang="en-US"/>
          </a:p>
        </p:txBody>
      </p:sp>
      <p:sp>
        <p:nvSpPr>
          <p:cNvPr id="29" name="Text Box 16"/>
          <p:cNvSpPr txBox="1">
            <a:spLocks noChangeArrowheads="1"/>
          </p:cNvSpPr>
          <p:nvPr/>
        </p:nvSpPr>
        <p:spPr bwMode="auto">
          <a:xfrm>
            <a:off x="4324244" y="2552453"/>
            <a:ext cx="2382702" cy="316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4454" tIns="42227" rIns="84454" bIns="42227">
            <a:spAutoFit/>
          </a:bodyPr>
          <a:lstStyle/>
          <a:p>
            <a:pPr algn="l"/>
            <a:r>
              <a:rPr lang="en-US" sz="1500" b="1" dirty="0">
                <a:solidFill>
                  <a:srgbClr val="00B050"/>
                </a:solidFill>
                <a:latin typeface="Arial" pitchFamily="34" charset="0"/>
              </a:rPr>
              <a:t>stronger triplet magnets</a:t>
            </a:r>
          </a:p>
        </p:txBody>
      </p:sp>
      <p:sp>
        <p:nvSpPr>
          <p:cNvPr id="30" name="Rectangle 17"/>
          <p:cNvSpPr>
            <a:spLocks noChangeArrowheads="1"/>
          </p:cNvSpPr>
          <p:nvPr/>
        </p:nvSpPr>
        <p:spPr bwMode="auto">
          <a:xfrm>
            <a:off x="2991808" y="3111037"/>
            <a:ext cx="316436" cy="1606696"/>
          </a:xfrm>
          <a:prstGeom prst="rect">
            <a:avLst/>
          </a:prstGeom>
          <a:noFill/>
          <a:ln w="444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lIns="84454" tIns="42227" rIns="84454" bIns="42227" anchor="ctr"/>
          <a:lstStyle/>
          <a:p>
            <a:endParaRPr lang="en-US"/>
          </a:p>
        </p:txBody>
      </p:sp>
      <p:sp>
        <p:nvSpPr>
          <p:cNvPr id="31" name="Text Box 18"/>
          <p:cNvSpPr txBox="1">
            <a:spLocks noChangeArrowheads="1"/>
          </p:cNvSpPr>
          <p:nvPr/>
        </p:nvSpPr>
        <p:spPr bwMode="auto">
          <a:xfrm>
            <a:off x="2486646" y="2728928"/>
            <a:ext cx="2532905" cy="325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4454" tIns="42227" rIns="84454" bIns="42227">
            <a:spAutoFit/>
          </a:bodyPr>
          <a:lstStyle/>
          <a:p>
            <a:pPr algn="l"/>
            <a:r>
              <a:rPr lang="en-US" sz="1500" b="1" dirty="0">
                <a:solidFill>
                  <a:srgbClr val="FF0000"/>
                </a:solidFill>
                <a:latin typeface="Arial" pitchFamily="34" charset="0"/>
              </a:rPr>
              <a:t>D0 dipole</a:t>
            </a:r>
          </a:p>
        </p:txBody>
      </p:sp>
      <p:sp>
        <p:nvSpPr>
          <p:cNvPr id="32" name="Line 22"/>
          <p:cNvSpPr>
            <a:spLocks noChangeShapeType="1"/>
          </p:cNvSpPr>
          <p:nvPr/>
        </p:nvSpPr>
        <p:spPr bwMode="auto">
          <a:xfrm flipH="1" flipV="1">
            <a:off x="2438400" y="3925894"/>
            <a:ext cx="645643" cy="0"/>
          </a:xfrm>
          <a:prstGeom prst="line">
            <a:avLst/>
          </a:prstGeom>
          <a:noFill/>
          <a:ln w="47625">
            <a:solidFill>
              <a:srgbClr val="00FF00"/>
            </a:solidFill>
            <a:round/>
            <a:headEnd/>
            <a:tailEnd/>
          </a:ln>
          <a:effectLst/>
        </p:spPr>
        <p:txBody>
          <a:bodyPr lIns="84454" tIns="42227" rIns="84454" bIns="42227"/>
          <a:lstStyle/>
          <a:p>
            <a:endParaRPr lang="en-US"/>
          </a:p>
        </p:txBody>
      </p:sp>
      <p:sp>
        <p:nvSpPr>
          <p:cNvPr id="33" name="Line 23"/>
          <p:cNvSpPr>
            <a:spLocks noChangeShapeType="1"/>
          </p:cNvSpPr>
          <p:nvPr/>
        </p:nvSpPr>
        <p:spPr bwMode="auto">
          <a:xfrm flipH="1">
            <a:off x="2622869" y="3810802"/>
            <a:ext cx="483878" cy="8747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lIns="84454" tIns="42227" rIns="84454" bIns="42227"/>
          <a:lstStyle/>
          <a:p>
            <a:endParaRPr lang="en-US"/>
          </a:p>
        </p:txBody>
      </p:sp>
      <p:sp>
        <p:nvSpPr>
          <p:cNvPr id="34" name="Oval 24"/>
          <p:cNvSpPr>
            <a:spLocks noChangeArrowheads="1"/>
          </p:cNvSpPr>
          <p:nvPr/>
        </p:nvSpPr>
        <p:spPr bwMode="auto">
          <a:xfrm rot="257967">
            <a:off x="3120936" y="3838424"/>
            <a:ext cx="346235" cy="188752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84454" tIns="42227" rIns="84454" bIns="42227" anchor="ctr"/>
          <a:lstStyle/>
          <a:p>
            <a:endParaRPr lang="en-US"/>
          </a:p>
        </p:txBody>
      </p:sp>
      <p:sp>
        <p:nvSpPr>
          <p:cNvPr id="35" name="Oval 25"/>
          <p:cNvSpPr>
            <a:spLocks noChangeArrowheads="1"/>
          </p:cNvSpPr>
          <p:nvPr/>
        </p:nvSpPr>
        <p:spPr bwMode="auto">
          <a:xfrm rot="-573173">
            <a:off x="3084042" y="3694174"/>
            <a:ext cx="346235" cy="188752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84454" tIns="42227" rIns="84454" bIns="42227" anchor="ctr"/>
          <a:lstStyle/>
          <a:p>
            <a:endParaRPr lang="en-US"/>
          </a:p>
        </p:txBody>
      </p:sp>
      <p:sp>
        <p:nvSpPr>
          <p:cNvPr id="36" name="Rectangle 26"/>
          <p:cNvSpPr>
            <a:spLocks noChangeArrowheads="1"/>
          </p:cNvSpPr>
          <p:nvPr/>
        </p:nvSpPr>
        <p:spPr bwMode="auto">
          <a:xfrm>
            <a:off x="3555149" y="3124848"/>
            <a:ext cx="184469" cy="1606697"/>
          </a:xfrm>
          <a:prstGeom prst="rect">
            <a:avLst/>
          </a:prstGeom>
          <a:noFill/>
          <a:ln w="44450">
            <a:solidFill>
              <a:srgbClr val="993366"/>
            </a:solidFill>
            <a:miter lim="800000"/>
            <a:headEnd/>
            <a:tailEnd/>
          </a:ln>
          <a:effectLst/>
        </p:spPr>
        <p:txBody>
          <a:bodyPr wrap="none" lIns="84454" tIns="42227" rIns="84454" bIns="42227" anchor="ctr"/>
          <a:lstStyle/>
          <a:p>
            <a:endParaRPr lang="en-US"/>
          </a:p>
        </p:txBody>
      </p:sp>
      <p:sp>
        <p:nvSpPr>
          <p:cNvPr id="37" name="Rectangle 27"/>
          <p:cNvSpPr>
            <a:spLocks noChangeArrowheads="1"/>
          </p:cNvSpPr>
          <p:nvPr/>
        </p:nvSpPr>
        <p:spPr bwMode="auto">
          <a:xfrm>
            <a:off x="3802054" y="3124848"/>
            <a:ext cx="187307" cy="1606697"/>
          </a:xfrm>
          <a:prstGeom prst="rect">
            <a:avLst/>
          </a:prstGeom>
          <a:noFill/>
          <a:ln w="44450">
            <a:solidFill>
              <a:srgbClr val="993366"/>
            </a:solidFill>
            <a:miter lim="800000"/>
            <a:headEnd/>
            <a:tailEnd/>
          </a:ln>
          <a:effectLst/>
        </p:spPr>
        <p:txBody>
          <a:bodyPr wrap="none" lIns="84454" tIns="42227" rIns="84454" bIns="42227" anchor="ctr"/>
          <a:lstStyle/>
          <a:p>
            <a:endParaRPr lang="en-US"/>
          </a:p>
        </p:txBody>
      </p:sp>
      <p:sp>
        <p:nvSpPr>
          <p:cNvPr id="38" name="Text Box 28"/>
          <p:cNvSpPr txBox="1">
            <a:spLocks noChangeArrowheads="1"/>
          </p:cNvSpPr>
          <p:nvPr/>
        </p:nvSpPr>
        <p:spPr bwMode="auto">
          <a:xfrm>
            <a:off x="3323853" y="2552453"/>
            <a:ext cx="2532905" cy="325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4454" tIns="42227" rIns="84454" bIns="42227">
            <a:spAutoFit/>
          </a:bodyPr>
          <a:lstStyle/>
          <a:p>
            <a:pPr algn="l"/>
            <a:r>
              <a:rPr lang="en-US" sz="1500" b="1" dirty="0">
                <a:solidFill>
                  <a:srgbClr val="993366"/>
                </a:solidFill>
                <a:latin typeface="Arial" pitchFamily="34" charset="0"/>
              </a:rPr>
              <a:t>Q0 quad’s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9762"/>
          </a:xfrm>
        </p:spPr>
        <p:txBody>
          <a:bodyPr/>
          <a:lstStyle/>
          <a:p>
            <a:r>
              <a:rPr lang="en-US" dirty="0" smtClean="0"/>
              <a:t>Additional measures for Phase 2 - IV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490696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accent2"/>
                </a:solidFill>
              </a:rPr>
              <a:t>Minimizing the luminosity loss due to the crossing angle at the IP: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08/11/2007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Giovannozzi – CARE-HHH-APD IR’07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046FB-6D2C-480D-9D20-697618B2D022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20" name="Text Box 49"/>
          <p:cNvSpPr txBox="1">
            <a:spLocks noChangeArrowheads="1"/>
          </p:cNvSpPr>
          <p:nvPr/>
        </p:nvSpPr>
        <p:spPr bwMode="auto">
          <a:xfrm>
            <a:off x="111740" y="4504169"/>
            <a:ext cx="8958407" cy="1439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4388" tIns="42195" rIns="84388" bIns="42195">
            <a:spAutoFit/>
          </a:bodyPr>
          <a:lstStyle/>
          <a:p>
            <a:pPr marL="227013" indent="-227013"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accent2"/>
                </a:solidFill>
                <a:latin typeface="+mn-lt"/>
                <a:sym typeface="Wingdings" pitchFamily="2" charset="2"/>
              </a:rPr>
              <a:t>Requires high precision RF technology and control.</a:t>
            </a:r>
          </a:p>
          <a:p>
            <a:pPr marL="227013" indent="-227013"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accent2"/>
                </a:solidFill>
                <a:latin typeface="+mn-lt"/>
                <a:sym typeface="Wingdings" pitchFamily="2" charset="2"/>
              </a:rPr>
              <a:t>Currently used in KEK B-factory.</a:t>
            </a:r>
          </a:p>
          <a:p>
            <a:pPr marL="227013" indent="-227013"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accent2"/>
                </a:solidFill>
                <a:latin typeface="+mn-lt"/>
                <a:sym typeface="Wingdings" pitchFamily="2" charset="2"/>
              </a:rPr>
              <a:t>No experience with operation in proton machines (noise).</a:t>
            </a:r>
          </a:p>
          <a:p>
            <a:pPr marL="227013" indent="-227013"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accent2"/>
                </a:solidFill>
                <a:latin typeface="+mn-lt"/>
                <a:sym typeface="Wingdings" pitchFamily="2" charset="2"/>
              </a:rPr>
              <a:t>Requires prototyping and machine studies (lead time and resources).</a:t>
            </a:r>
          </a:p>
        </p:txBody>
      </p:sp>
      <p:sp>
        <p:nvSpPr>
          <p:cNvPr id="21" name="Text Box 35"/>
          <p:cNvSpPr txBox="1">
            <a:spLocks noChangeArrowheads="1"/>
          </p:cNvSpPr>
          <p:nvPr/>
        </p:nvSpPr>
        <p:spPr bwMode="auto">
          <a:xfrm>
            <a:off x="400582" y="1786032"/>
            <a:ext cx="8286218" cy="762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4388" tIns="42195" rIns="84388" bIns="42195">
            <a:spAutoFit/>
          </a:bodyPr>
          <a:lstStyle/>
          <a:p>
            <a:pPr algn="just"/>
            <a:r>
              <a:rPr lang="en-US" sz="2200" dirty="0" smtClean="0">
                <a:solidFill>
                  <a:schemeClr val="tx2"/>
                </a:solidFill>
                <a:latin typeface="+mn-lt"/>
              </a:rPr>
              <a:t>Bunch rotation via crab cavities. It implies a new technology for protons.</a:t>
            </a:r>
          </a:p>
        </p:txBody>
      </p:sp>
      <p:sp>
        <p:nvSpPr>
          <p:cNvPr id="39" name="Oval 31"/>
          <p:cNvSpPr>
            <a:spLocks noChangeArrowheads="1"/>
          </p:cNvSpPr>
          <p:nvPr/>
        </p:nvSpPr>
        <p:spPr bwMode="auto">
          <a:xfrm>
            <a:off x="3011391" y="3469633"/>
            <a:ext cx="1975240" cy="368297"/>
          </a:xfrm>
          <a:prstGeom prst="ellipse">
            <a:avLst/>
          </a:prstGeom>
          <a:solidFill>
            <a:srgbClr val="FF0000">
              <a:alpha val="55000"/>
            </a:srgbClr>
          </a:solidFill>
          <a:ln w="12700" algn="ctr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rot="10800000" vert="eaVert" wrap="none" lIns="84454" tIns="42227" rIns="84454" bIns="42227" anchor="ctr"/>
          <a:lstStyle/>
          <a:p>
            <a:endParaRPr lang="en-US"/>
          </a:p>
        </p:txBody>
      </p:sp>
      <p:sp>
        <p:nvSpPr>
          <p:cNvPr id="40" name="Oval 32"/>
          <p:cNvSpPr>
            <a:spLocks noChangeArrowheads="1"/>
          </p:cNvSpPr>
          <p:nvPr/>
        </p:nvSpPr>
        <p:spPr bwMode="auto">
          <a:xfrm>
            <a:off x="4577960" y="3469633"/>
            <a:ext cx="1975240" cy="368297"/>
          </a:xfrm>
          <a:prstGeom prst="ellipse">
            <a:avLst/>
          </a:prstGeom>
          <a:solidFill>
            <a:srgbClr val="0066FF">
              <a:alpha val="55000"/>
            </a:srgbClr>
          </a:solidFill>
          <a:ln w="12700" algn="ctr">
            <a:solidFill>
              <a:srgbClr val="0066FF"/>
            </a:solidFill>
            <a:round/>
            <a:headEnd type="none" w="sm" len="sm"/>
            <a:tailEnd type="none" w="sm" len="sm"/>
          </a:ln>
          <a:effectLst/>
        </p:spPr>
        <p:txBody>
          <a:bodyPr rot="10800000" vert="eaVert" wrap="none" lIns="84454" tIns="42227" rIns="84454" bIns="42227" anchor="ctr"/>
          <a:lstStyle/>
          <a:p>
            <a:endParaRPr lang="en-US"/>
          </a:p>
        </p:txBody>
      </p:sp>
      <p:sp>
        <p:nvSpPr>
          <p:cNvPr id="41" name="Line 33"/>
          <p:cNvSpPr>
            <a:spLocks noChangeShapeType="1"/>
          </p:cNvSpPr>
          <p:nvPr/>
        </p:nvSpPr>
        <p:spPr bwMode="auto">
          <a:xfrm>
            <a:off x="4577960" y="2954016"/>
            <a:ext cx="0" cy="441957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rot="10800000" vert="eaVert" wrap="none" lIns="84454" tIns="42227" rIns="84454" bIns="42227" anchor="ctr"/>
          <a:lstStyle/>
          <a:p>
            <a:endParaRPr lang="en-US"/>
          </a:p>
        </p:txBody>
      </p:sp>
      <p:sp>
        <p:nvSpPr>
          <p:cNvPr id="42" name="Line 34"/>
          <p:cNvSpPr>
            <a:spLocks noChangeShapeType="1"/>
          </p:cNvSpPr>
          <p:nvPr/>
        </p:nvSpPr>
        <p:spPr bwMode="auto">
          <a:xfrm flipH="1" flipV="1">
            <a:off x="3283837" y="2438400"/>
            <a:ext cx="2520134" cy="147318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lg" len="lg"/>
          </a:ln>
          <a:effectLst/>
        </p:spPr>
        <p:txBody>
          <a:bodyPr rot="10800000" vert="eaVert" wrap="none" lIns="84454" tIns="42227" rIns="84454" bIns="42227" anchor="ctr"/>
          <a:lstStyle/>
          <a:p>
            <a:endParaRPr lang="en-US"/>
          </a:p>
        </p:txBody>
      </p:sp>
      <p:sp>
        <p:nvSpPr>
          <p:cNvPr id="43" name="Line 35"/>
          <p:cNvSpPr>
            <a:spLocks noChangeShapeType="1"/>
          </p:cNvSpPr>
          <p:nvPr/>
        </p:nvSpPr>
        <p:spPr bwMode="auto">
          <a:xfrm flipV="1">
            <a:off x="3420061" y="2512060"/>
            <a:ext cx="2315799" cy="132587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lg" len="lg"/>
          </a:ln>
          <a:effectLst/>
        </p:spPr>
        <p:txBody>
          <a:bodyPr rot="10800000" vert="eaVert" wrap="none" lIns="84454" tIns="42227" rIns="84454" bIns="42227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9762"/>
          </a:xfrm>
        </p:spPr>
        <p:txBody>
          <a:bodyPr/>
          <a:lstStyle/>
          <a:p>
            <a:r>
              <a:rPr lang="en-US" dirty="0" smtClean="0"/>
              <a:t>Additional measures for Phase 2 - 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490696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accent2"/>
                </a:solidFill>
              </a:rPr>
              <a:t>Minimizing the luminosity loss due to the crossing angle at the IP: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08/11/2007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Giovannozzi – CARE-HHH-APD IR’07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046FB-6D2C-480D-9D20-697618B2D022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20" name="Text Box 49"/>
          <p:cNvSpPr txBox="1">
            <a:spLocks noChangeArrowheads="1"/>
          </p:cNvSpPr>
          <p:nvPr/>
        </p:nvSpPr>
        <p:spPr bwMode="auto">
          <a:xfrm>
            <a:off x="152400" y="4131861"/>
            <a:ext cx="8803660" cy="21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4388" tIns="42195" rIns="84388" bIns="42195">
            <a:spAutoFit/>
          </a:bodyPr>
          <a:lstStyle/>
          <a:p>
            <a:pPr marL="227013" indent="-227013"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accent2"/>
                </a:solidFill>
                <a:latin typeface="+mn-lt"/>
                <a:sym typeface="Wingdings" pitchFamily="2" charset="2"/>
              </a:rPr>
              <a:t>Development of a prototype ‘electron lens’ at FNAL.</a:t>
            </a:r>
          </a:p>
          <a:p>
            <a:pPr marL="227013" indent="-227013"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accent2"/>
                </a:solidFill>
                <a:latin typeface="+mn-lt"/>
                <a:sym typeface="Wingdings" pitchFamily="2" charset="2"/>
              </a:rPr>
              <a:t>This new tool is currently studied / tested in </a:t>
            </a:r>
            <a:r>
              <a:rPr lang="en-US" sz="2200" dirty="0" err="1" smtClean="0">
                <a:solidFill>
                  <a:schemeClr val="accent2"/>
                </a:solidFill>
                <a:latin typeface="+mn-lt"/>
                <a:sym typeface="Wingdings" pitchFamily="2" charset="2"/>
              </a:rPr>
              <a:t>Tevatron</a:t>
            </a:r>
            <a:r>
              <a:rPr lang="en-US" sz="2200" dirty="0" smtClean="0">
                <a:solidFill>
                  <a:schemeClr val="accent2"/>
                </a:solidFill>
                <a:latin typeface="+mn-lt"/>
                <a:sym typeface="Wingdings" pitchFamily="2" charset="2"/>
              </a:rPr>
              <a:t> (and RHIC in 2008).</a:t>
            </a:r>
          </a:p>
          <a:p>
            <a:pPr marL="227013" indent="-227013" algn="just"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accent2"/>
                </a:solidFill>
                <a:latin typeface="+mn-lt"/>
                <a:sym typeface="Wingdings" pitchFamily="2" charset="2"/>
              </a:rPr>
              <a:t>Still open issues: </a:t>
            </a:r>
            <a:r>
              <a:rPr lang="en-US" sz="2200" dirty="0" err="1" smtClean="0">
                <a:solidFill>
                  <a:schemeClr val="accent2"/>
                </a:solidFill>
                <a:latin typeface="+mn-lt"/>
                <a:sym typeface="Wingdings" pitchFamily="2" charset="2"/>
              </a:rPr>
              <a:t>Tevatron</a:t>
            </a:r>
            <a:r>
              <a:rPr lang="en-US" sz="2200" dirty="0" smtClean="0">
                <a:solidFill>
                  <a:schemeClr val="accent2"/>
                </a:solidFill>
                <a:latin typeface="+mn-lt"/>
                <a:sym typeface="Wingdings" pitchFamily="2" charset="2"/>
              </a:rPr>
              <a:t> observes significant operation improvements (lens as a fast </a:t>
            </a:r>
            <a:r>
              <a:rPr lang="en-US" sz="2200" dirty="0" err="1" smtClean="0">
                <a:solidFill>
                  <a:schemeClr val="accent2"/>
                </a:solidFill>
                <a:latin typeface="+mn-lt"/>
                <a:sym typeface="Wingdings" pitchFamily="2" charset="2"/>
              </a:rPr>
              <a:t>quadrupole</a:t>
            </a:r>
            <a:r>
              <a:rPr lang="en-US" sz="2200" dirty="0" smtClean="0">
                <a:solidFill>
                  <a:schemeClr val="accent2"/>
                </a:solidFill>
                <a:latin typeface="+mn-lt"/>
                <a:sym typeface="Wingdings" pitchFamily="2" charset="2"/>
              </a:rPr>
              <a:t>), but no successful operation as beam-beam lens.</a:t>
            </a:r>
          </a:p>
        </p:txBody>
      </p:sp>
      <p:sp>
        <p:nvSpPr>
          <p:cNvPr id="21" name="Text Box 35"/>
          <p:cNvSpPr txBox="1">
            <a:spLocks noChangeArrowheads="1"/>
          </p:cNvSpPr>
          <p:nvPr/>
        </p:nvSpPr>
        <p:spPr bwMode="auto">
          <a:xfrm>
            <a:off x="400582" y="1786032"/>
            <a:ext cx="8286218" cy="762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4388" tIns="42195" rIns="84388" bIns="42195">
            <a:spAutoFit/>
          </a:bodyPr>
          <a:lstStyle/>
          <a:p>
            <a:pPr algn="just"/>
            <a:r>
              <a:rPr lang="en-US" sz="2200" dirty="0" smtClean="0">
                <a:solidFill>
                  <a:schemeClr val="tx2"/>
                </a:solidFill>
                <a:latin typeface="+mn-lt"/>
              </a:rPr>
              <a:t>Bunch rotation via crab cavities. It implies a new technology for protons.</a:t>
            </a:r>
          </a:p>
        </p:txBody>
      </p:sp>
      <p:pic>
        <p:nvPicPr>
          <p:cNvPr id="14" name="Picture 13" descr="beam-beam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2209800"/>
            <a:ext cx="3277877" cy="1881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4892977" y="2446704"/>
            <a:ext cx="4174823" cy="1439496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square" lIns="84454" tIns="42227" rIns="84454" bIns="42227">
            <a:spAutoFit/>
          </a:bodyPr>
          <a:lstStyle/>
          <a:p>
            <a:pPr algn="just"/>
            <a:r>
              <a:rPr lang="en-US" sz="2200" dirty="0" smtClean="0">
                <a:solidFill>
                  <a:srgbClr val="7030A0"/>
                </a:solidFill>
                <a:latin typeface="+mn-lt"/>
                <a:sym typeface="Wingdings" pitchFamily="2" charset="2"/>
              </a:rPr>
              <a:t>Compensate </a:t>
            </a:r>
            <a:r>
              <a:rPr lang="en-US" sz="2200" dirty="0">
                <a:solidFill>
                  <a:srgbClr val="7030A0"/>
                </a:solidFill>
                <a:latin typeface="+mn-lt"/>
                <a:sym typeface="Wingdings" pitchFamily="2" charset="2"/>
              </a:rPr>
              <a:t>the head-on beam-beam </a:t>
            </a:r>
            <a:r>
              <a:rPr lang="en-US" sz="2200" dirty="0" smtClean="0">
                <a:solidFill>
                  <a:srgbClr val="7030A0"/>
                </a:solidFill>
                <a:latin typeface="+mn-lt"/>
                <a:sym typeface="Wingdings" pitchFamily="2" charset="2"/>
              </a:rPr>
              <a:t>force </a:t>
            </a:r>
            <a:r>
              <a:rPr lang="en-US" sz="2200" dirty="0">
                <a:solidFill>
                  <a:srgbClr val="7030A0"/>
                </a:solidFill>
                <a:latin typeface="+mn-lt"/>
                <a:sym typeface="Wingdings" pitchFamily="2" charset="2"/>
              </a:rPr>
              <a:t>by additional  e</a:t>
            </a:r>
            <a:r>
              <a:rPr lang="en-US" sz="2200" baseline="30000" dirty="0">
                <a:solidFill>
                  <a:srgbClr val="7030A0"/>
                </a:solidFill>
                <a:latin typeface="+mn-lt"/>
                <a:sym typeface="Wingdings" pitchFamily="2" charset="2"/>
              </a:rPr>
              <a:t>-</a:t>
            </a:r>
            <a:r>
              <a:rPr lang="en-US" sz="2200" dirty="0">
                <a:solidFill>
                  <a:srgbClr val="7030A0"/>
                </a:solidFill>
                <a:latin typeface="+mn-lt"/>
                <a:sym typeface="Wingdings" pitchFamily="2" charset="2"/>
              </a:rPr>
              <a:t>/p</a:t>
            </a:r>
            <a:r>
              <a:rPr lang="en-US" sz="2200" baseline="30000" dirty="0">
                <a:solidFill>
                  <a:srgbClr val="7030A0"/>
                </a:solidFill>
                <a:latin typeface="+mn-lt"/>
                <a:sym typeface="Wingdings" pitchFamily="2" charset="2"/>
              </a:rPr>
              <a:t>+</a:t>
            </a:r>
            <a:r>
              <a:rPr lang="en-US" sz="2200" dirty="0">
                <a:solidFill>
                  <a:srgbClr val="7030A0"/>
                </a:solidFill>
                <a:latin typeface="+mn-lt"/>
                <a:sym typeface="Wingdings" pitchFamily="2" charset="2"/>
              </a:rPr>
              <a:t> </a:t>
            </a:r>
            <a:r>
              <a:rPr lang="en-US" sz="2200" dirty="0" smtClean="0">
                <a:solidFill>
                  <a:srgbClr val="7030A0"/>
                </a:solidFill>
                <a:latin typeface="+mn-lt"/>
                <a:sym typeface="Wingdings" pitchFamily="2" charset="2"/>
              </a:rPr>
              <a:t>interactions (</a:t>
            </a:r>
            <a:r>
              <a:rPr lang="en-US" sz="2200" dirty="0">
                <a:solidFill>
                  <a:srgbClr val="7030A0"/>
                </a:solidFill>
                <a:latin typeface="+mn-lt"/>
                <a:sym typeface="Wingdings" pitchFamily="2" charset="2"/>
              </a:rPr>
              <a:t>opposite sign of the p</a:t>
            </a:r>
            <a:r>
              <a:rPr lang="en-US" sz="2200" baseline="30000" dirty="0">
                <a:solidFill>
                  <a:srgbClr val="7030A0"/>
                </a:solidFill>
                <a:latin typeface="+mn-lt"/>
                <a:sym typeface="Wingdings" pitchFamily="2" charset="2"/>
              </a:rPr>
              <a:t>+</a:t>
            </a:r>
            <a:r>
              <a:rPr lang="en-US" sz="2200" dirty="0">
                <a:solidFill>
                  <a:srgbClr val="7030A0"/>
                </a:solidFill>
                <a:latin typeface="+mn-lt"/>
                <a:sym typeface="Wingdings" pitchFamily="2" charset="2"/>
              </a:rPr>
              <a:t>/p</a:t>
            </a:r>
            <a:r>
              <a:rPr lang="en-US" sz="2200" baseline="30000" dirty="0">
                <a:solidFill>
                  <a:srgbClr val="7030A0"/>
                </a:solidFill>
                <a:latin typeface="+mn-lt"/>
                <a:sym typeface="Wingdings" pitchFamily="2" charset="2"/>
              </a:rPr>
              <a:t>+</a:t>
            </a:r>
            <a:r>
              <a:rPr lang="en-US" sz="2200" dirty="0">
                <a:solidFill>
                  <a:srgbClr val="7030A0"/>
                </a:solidFill>
                <a:latin typeface="+mn-lt"/>
                <a:sym typeface="Wingdings" pitchFamily="2" charset="2"/>
              </a:rPr>
              <a:t> </a:t>
            </a:r>
            <a:r>
              <a:rPr lang="en-US" sz="2200" dirty="0" smtClean="0">
                <a:solidFill>
                  <a:srgbClr val="7030A0"/>
                </a:solidFill>
                <a:sym typeface="Wingdings" pitchFamily="2" charset="2"/>
              </a:rPr>
              <a:t>beam-beam</a:t>
            </a:r>
            <a:r>
              <a:rPr lang="en-US" sz="2200" dirty="0" smtClean="0">
                <a:solidFill>
                  <a:srgbClr val="7030A0"/>
                </a:solidFill>
                <a:latin typeface="+mn-lt"/>
                <a:sym typeface="Wingdings" pitchFamily="2" charset="2"/>
              </a:rPr>
              <a:t> </a:t>
            </a:r>
            <a:r>
              <a:rPr lang="en-US" sz="2200" dirty="0">
                <a:solidFill>
                  <a:srgbClr val="7030A0"/>
                </a:solidFill>
                <a:latin typeface="+mn-lt"/>
                <a:sym typeface="Wingdings" pitchFamily="2" charset="2"/>
              </a:rPr>
              <a:t>force</a:t>
            </a:r>
            <a:r>
              <a:rPr lang="en-US" sz="2200" dirty="0" smtClean="0">
                <a:solidFill>
                  <a:srgbClr val="7030A0"/>
                </a:solidFill>
                <a:latin typeface="+mn-lt"/>
                <a:sym typeface="Wingdings" pitchFamily="2" charset="2"/>
              </a:rPr>
              <a:t>).</a:t>
            </a:r>
            <a:endParaRPr lang="en-GB" dirty="0">
              <a:solidFill>
                <a:srgbClr val="7030A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9762"/>
          </a:xfrm>
        </p:spPr>
        <p:txBody>
          <a:bodyPr/>
          <a:lstStyle/>
          <a:p>
            <a:r>
              <a:rPr lang="en-US" dirty="0" smtClean="0"/>
              <a:t>Additional measures for Phase 2 - VI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36576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accent2"/>
                </a:solidFill>
              </a:rPr>
              <a:t>Operation with large </a:t>
            </a:r>
            <a:r>
              <a:rPr lang="en-US" sz="2800" dirty="0" err="1" smtClean="0">
                <a:solidFill>
                  <a:schemeClr val="accent2"/>
                </a:solidFill>
              </a:rPr>
              <a:t>Piwinski</a:t>
            </a:r>
            <a:r>
              <a:rPr lang="en-US" sz="2800" dirty="0" smtClean="0">
                <a:solidFill>
                  <a:schemeClr val="accent2"/>
                </a:solidFill>
              </a:rPr>
              <a:t> angle:</a:t>
            </a:r>
          </a:p>
          <a:p>
            <a:pPr marL="285750" indent="-285750"/>
            <a:r>
              <a:rPr lang="en-US" sz="2600" dirty="0" smtClean="0"/>
              <a:t>40% higher luminosity for flat bunch profile.</a:t>
            </a:r>
          </a:p>
          <a:p>
            <a:pPr marL="685800" lvl="1"/>
            <a:r>
              <a:rPr lang="en-US" sz="2200" dirty="0" smtClean="0">
                <a:solidFill>
                  <a:schemeClr val="accent2"/>
                </a:solidFill>
              </a:rPr>
              <a:t>Increased luminosity lifetime.</a:t>
            </a:r>
          </a:p>
          <a:p>
            <a:pPr marL="685800" lvl="1"/>
            <a:r>
              <a:rPr lang="en-US" sz="2200" dirty="0" smtClean="0">
                <a:solidFill>
                  <a:schemeClr val="accent2"/>
                </a:solidFill>
              </a:rPr>
              <a:t>Does the flat bunch remain flat (proved in injectors for short times)?</a:t>
            </a:r>
          </a:p>
          <a:p>
            <a:pPr marL="285750">
              <a:buNone/>
            </a:pPr>
            <a:r>
              <a:rPr lang="en-US" sz="2600" dirty="0" smtClean="0">
                <a:solidFill>
                  <a:schemeClr val="accent2"/>
                </a:solidFill>
              </a:rPr>
              <a:t>Luminosity leveling (see talks by J.-P. </a:t>
            </a:r>
            <a:r>
              <a:rPr lang="en-US" sz="2600" dirty="0" err="1" smtClean="0">
                <a:solidFill>
                  <a:schemeClr val="accent2"/>
                </a:solidFill>
              </a:rPr>
              <a:t>Koutchouk</a:t>
            </a:r>
            <a:r>
              <a:rPr lang="en-US" sz="2600" dirty="0" smtClean="0">
                <a:solidFill>
                  <a:schemeClr val="accent2"/>
                </a:solidFill>
              </a:rPr>
              <a:t> and G. </a:t>
            </a:r>
            <a:r>
              <a:rPr lang="en-US" sz="2600" dirty="0" err="1" smtClean="0">
                <a:solidFill>
                  <a:schemeClr val="accent2"/>
                </a:solidFill>
              </a:rPr>
              <a:t>Sterbini</a:t>
            </a:r>
            <a:r>
              <a:rPr lang="en-US" sz="2600" dirty="0" smtClean="0">
                <a:solidFill>
                  <a:schemeClr val="accent2"/>
                </a:solidFill>
              </a:rPr>
              <a:t>):</a:t>
            </a:r>
          </a:p>
          <a:p>
            <a:pPr marL="285750"/>
            <a:r>
              <a:rPr lang="en-US" sz="2600" dirty="0" smtClean="0">
                <a:solidFill>
                  <a:schemeClr val="accent2"/>
                </a:solidFill>
              </a:rPr>
              <a:t>Can it be performed in real operation?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08/11/2007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Giovannozzi – CARE-HHH-APD IR’07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046FB-6D2C-480D-9D20-697618B2D022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2 luminosity potential reach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7800" y="1447800"/>
            <a:ext cx="3733800" cy="4343400"/>
          </a:xfrm>
        </p:spPr>
        <p:txBody>
          <a:bodyPr/>
          <a:lstStyle/>
          <a:p>
            <a:pPr marL="230188" indent="-230188"/>
            <a:r>
              <a:rPr lang="en-US" sz="2400" dirty="0" smtClean="0">
                <a:solidFill>
                  <a:schemeClr val="accent2"/>
                </a:solidFill>
              </a:rPr>
              <a:t>Average luminosity over  one physics run assuming optimum run length.</a:t>
            </a:r>
          </a:p>
          <a:p>
            <a:pPr marL="230188" indent="-230188"/>
            <a:r>
              <a:rPr lang="en-US" sz="2400" dirty="0" smtClean="0">
                <a:solidFill>
                  <a:schemeClr val="accent2"/>
                </a:solidFill>
              </a:rPr>
              <a:t>Estimates done without  luminosity leveling.</a:t>
            </a:r>
          </a:p>
          <a:p>
            <a:pPr marL="230188" indent="-230188"/>
            <a:r>
              <a:rPr lang="en-US" sz="2400" dirty="0" smtClean="0">
                <a:solidFill>
                  <a:schemeClr val="accent2"/>
                </a:solidFill>
              </a:rPr>
              <a:t>Phase 2 might provide  average luminosity  increase by a factor 3 to 4 in most optimistic scenario.</a:t>
            </a:r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08/11/2007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Giovannozzi – CARE-HHH-APD IR’07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046FB-6D2C-480D-9D20-697618B2D022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7" name="Picture 21" descr="lavvsbetastar4"/>
          <p:cNvPicPr>
            <a:picLocks noChangeAspect="1" noChangeArrowheads="1"/>
          </p:cNvPicPr>
          <p:nvPr/>
        </p:nvPicPr>
        <p:blipFill>
          <a:blip r:embed="rId2"/>
          <a:srcRect l="2906" t="695" b="1533"/>
          <a:stretch>
            <a:fillRect/>
          </a:stretch>
        </p:blipFill>
        <p:spPr bwMode="auto">
          <a:xfrm>
            <a:off x="152400" y="990600"/>
            <a:ext cx="5092203" cy="46482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04800" y="53340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F. Zimmermann at Beam07</a:t>
            </a:r>
            <a:endParaRPr lang="en-US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39762"/>
          </a:xfrm>
        </p:spPr>
        <p:txBody>
          <a:bodyPr/>
          <a:lstStyle/>
          <a:p>
            <a:r>
              <a:rPr lang="en-US" dirty="0" smtClean="0"/>
              <a:t>Conclusions and 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610600" cy="5486400"/>
          </a:xfrm>
        </p:spPr>
        <p:txBody>
          <a:bodyPr/>
          <a:lstStyle/>
          <a:p>
            <a:r>
              <a:rPr lang="en-US" sz="2800" dirty="0" smtClean="0"/>
              <a:t>Phase 1:</a:t>
            </a:r>
          </a:p>
          <a:p>
            <a:pPr lvl="1"/>
            <a:r>
              <a:rPr lang="en-US" sz="2400" dirty="0" smtClean="0">
                <a:solidFill>
                  <a:schemeClr val="accent2"/>
                </a:solidFill>
              </a:rPr>
              <a:t>Essentially new magnets are required, only.</a:t>
            </a:r>
          </a:p>
          <a:p>
            <a:r>
              <a:rPr lang="en-US" sz="2800" dirty="0" smtClean="0"/>
              <a:t>Phase 2:</a:t>
            </a:r>
          </a:p>
          <a:p>
            <a:pPr lvl="1"/>
            <a:r>
              <a:rPr lang="en-US" sz="2400" dirty="0" smtClean="0">
                <a:solidFill>
                  <a:schemeClr val="accent2"/>
                </a:solidFill>
              </a:rPr>
              <a:t>New magnets are required and (not all together):</a:t>
            </a:r>
          </a:p>
          <a:p>
            <a:pPr lvl="2"/>
            <a:r>
              <a:rPr lang="en-US" sz="2200" dirty="0" smtClean="0">
                <a:solidFill>
                  <a:srgbClr val="C00000"/>
                </a:solidFill>
              </a:rPr>
              <a:t>Wire </a:t>
            </a:r>
            <a:r>
              <a:rPr lang="en-US" sz="2200" dirty="0" smtClean="0">
                <a:solidFill>
                  <a:srgbClr val="C00000"/>
                </a:solidFill>
              </a:rPr>
              <a:t>compensators</a:t>
            </a:r>
          </a:p>
          <a:p>
            <a:pPr lvl="2"/>
            <a:r>
              <a:rPr lang="en-US" sz="2200" dirty="0" smtClean="0">
                <a:solidFill>
                  <a:srgbClr val="C00000"/>
                </a:solidFill>
              </a:rPr>
              <a:t>I</a:t>
            </a:r>
            <a:r>
              <a:rPr lang="en-US" sz="2200" dirty="0" smtClean="0">
                <a:solidFill>
                  <a:srgbClr val="C00000"/>
                </a:solidFill>
              </a:rPr>
              <a:t>ntegrated </a:t>
            </a:r>
            <a:r>
              <a:rPr lang="en-US" sz="2200" dirty="0" smtClean="0">
                <a:solidFill>
                  <a:srgbClr val="C00000"/>
                </a:solidFill>
              </a:rPr>
              <a:t>dipole magnets </a:t>
            </a:r>
          </a:p>
          <a:p>
            <a:pPr lvl="2"/>
            <a:r>
              <a:rPr lang="en-US" sz="2200" dirty="0" smtClean="0">
                <a:solidFill>
                  <a:srgbClr val="C00000"/>
                </a:solidFill>
              </a:rPr>
              <a:t>C</a:t>
            </a:r>
            <a:r>
              <a:rPr lang="en-US" sz="2200" dirty="0" smtClean="0">
                <a:solidFill>
                  <a:srgbClr val="C00000"/>
                </a:solidFill>
              </a:rPr>
              <a:t>rab </a:t>
            </a:r>
            <a:r>
              <a:rPr lang="en-US" sz="2200" dirty="0" smtClean="0">
                <a:solidFill>
                  <a:srgbClr val="C00000"/>
                </a:solidFill>
              </a:rPr>
              <a:t>cavities</a:t>
            </a:r>
          </a:p>
          <a:p>
            <a:pPr lvl="2"/>
            <a:r>
              <a:rPr lang="en-US" sz="2200" dirty="0" smtClean="0">
                <a:solidFill>
                  <a:srgbClr val="C00000"/>
                </a:solidFill>
              </a:rPr>
              <a:t>E</a:t>
            </a:r>
            <a:r>
              <a:rPr lang="en-US" sz="2200" dirty="0" smtClean="0">
                <a:solidFill>
                  <a:srgbClr val="C00000"/>
                </a:solidFill>
              </a:rPr>
              <a:t>lectron </a:t>
            </a:r>
            <a:r>
              <a:rPr lang="en-US" sz="2200" dirty="0" smtClean="0">
                <a:solidFill>
                  <a:srgbClr val="C00000"/>
                </a:solidFill>
              </a:rPr>
              <a:t>lens</a:t>
            </a:r>
          </a:p>
          <a:p>
            <a:pPr lvl="2"/>
            <a:r>
              <a:rPr lang="en-US" sz="2200" dirty="0" smtClean="0">
                <a:solidFill>
                  <a:srgbClr val="C00000"/>
                </a:solidFill>
              </a:rPr>
              <a:t>Longitudinal flat </a:t>
            </a:r>
            <a:r>
              <a:rPr lang="en-US" sz="2200" smtClean="0">
                <a:solidFill>
                  <a:srgbClr val="C00000"/>
                </a:solidFill>
              </a:rPr>
              <a:t>beam operation</a:t>
            </a:r>
            <a:endParaRPr lang="en-US" sz="2200" dirty="0" smtClean="0">
              <a:solidFill>
                <a:srgbClr val="C00000"/>
              </a:solidFill>
            </a:endParaRPr>
          </a:p>
          <a:p>
            <a:pPr lvl="2"/>
            <a:r>
              <a:rPr lang="en-US" sz="2200" dirty="0" smtClean="0">
                <a:solidFill>
                  <a:srgbClr val="C00000"/>
                </a:solidFill>
              </a:rPr>
              <a:t>Luminosity leveling</a:t>
            </a:r>
          </a:p>
          <a:p>
            <a:pPr lvl="2"/>
            <a:r>
              <a:rPr lang="en-US" sz="2200" dirty="0" smtClean="0">
                <a:solidFill>
                  <a:srgbClr val="C00000"/>
                </a:solidFill>
              </a:rPr>
              <a:t>Magnets TAS, absorbers, and masks</a:t>
            </a:r>
          </a:p>
          <a:p>
            <a:pPr marL="0" lvl="2" indent="0">
              <a:buNone/>
            </a:pPr>
            <a:r>
              <a:rPr lang="en-US" sz="2200" dirty="0" smtClean="0">
                <a:solidFill>
                  <a:schemeClr val="accent2"/>
                </a:solidFill>
              </a:rPr>
              <a:t>All additional measures for the Phase 2 upgrade could benefit the Phase 1 upgrade. They should be launched before Phase 2! </a:t>
            </a:r>
          </a:p>
          <a:p>
            <a:pPr lvl="2">
              <a:buNone/>
            </a:pPr>
            <a:endParaRPr lang="en-US" sz="2200" dirty="0" smtClean="0">
              <a:solidFill>
                <a:srgbClr val="C00000"/>
              </a:solidFill>
            </a:endParaRPr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08/11/2007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Giovannozzi – CARE-HHH-APD IR’07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046FB-6D2C-480D-9D20-697618B2D022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IR Upgrade options -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105400"/>
          </a:xfrm>
        </p:spPr>
        <p:txBody>
          <a:bodyPr/>
          <a:lstStyle/>
          <a:p>
            <a:r>
              <a:rPr lang="en-US" dirty="0" smtClean="0"/>
              <a:t>Phase 2: ambitious upgrade of luminosity with L ~ 10</a:t>
            </a:r>
            <a:r>
              <a:rPr lang="en-US" baseline="30000" dirty="0" smtClean="0"/>
              <a:t>35</a:t>
            </a:r>
            <a:r>
              <a:rPr lang="en-US" dirty="0" smtClean="0"/>
              <a:t>cm</a:t>
            </a:r>
            <a:r>
              <a:rPr lang="en-US" baseline="30000" dirty="0" smtClean="0"/>
              <a:t>-2</a:t>
            </a:r>
            <a:r>
              <a:rPr lang="en-US" dirty="0" smtClean="0"/>
              <a:t>s</a:t>
            </a:r>
            <a:r>
              <a:rPr lang="en-US" baseline="30000" dirty="0" smtClean="0"/>
              <a:t>-1</a:t>
            </a:r>
          </a:p>
          <a:p>
            <a:pPr lvl="1" defTabSz="914918">
              <a:lnSpc>
                <a:spcPct val="130000"/>
              </a:lnSpc>
            </a:pPr>
            <a:r>
              <a:rPr lang="en-US" sz="2400" dirty="0" smtClean="0">
                <a:solidFill>
                  <a:schemeClr val="accent2"/>
                </a:solidFill>
              </a:rPr>
              <a:t>Aims at operation beyond ultimate luminosity (the goal is integrated L).</a:t>
            </a:r>
          </a:p>
          <a:p>
            <a:pPr lvl="1" defTabSz="914918">
              <a:lnSpc>
                <a:spcPct val="130000"/>
              </a:lnSpc>
            </a:pPr>
            <a:r>
              <a:rPr lang="en-US" sz="2400" dirty="0">
                <a:solidFill>
                  <a:schemeClr val="accent2"/>
                </a:solidFill>
              </a:rPr>
              <a:t>I</a:t>
            </a:r>
            <a:r>
              <a:rPr lang="en-US" sz="2400" dirty="0" smtClean="0">
                <a:solidFill>
                  <a:schemeClr val="accent2"/>
                </a:solidFill>
              </a:rPr>
              <a:t>mplies operation in extremely radiation hard environment (35 </a:t>
            </a:r>
            <a:r>
              <a:rPr lang="en-US" sz="2400" dirty="0" err="1" smtClean="0">
                <a:solidFill>
                  <a:schemeClr val="accent2"/>
                </a:solidFill>
              </a:rPr>
              <a:t>MGy</a:t>
            </a:r>
            <a:r>
              <a:rPr lang="en-US" sz="2400" dirty="0" smtClean="0">
                <a:solidFill>
                  <a:schemeClr val="accent2"/>
                </a:solidFill>
              </a:rPr>
              <a:t>/year).</a:t>
            </a:r>
          </a:p>
          <a:p>
            <a:pPr lvl="1" defTabSz="914918">
              <a:lnSpc>
                <a:spcPct val="130000"/>
              </a:lnSpc>
            </a:pPr>
            <a:r>
              <a:rPr lang="en-US" sz="2400" dirty="0">
                <a:solidFill>
                  <a:schemeClr val="accent2"/>
                </a:solidFill>
              </a:rPr>
              <a:t>L</a:t>
            </a:r>
            <a:r>
              <a:rPr lang="en-US" sz="2400" dirty="0" smtClean="0">
                <a:solidFill>
                  <a:schemeClr val="accent2"/>
                </a:solidFill>
              </a:rPr>
              <a:t>ess than 1 year lifetime for magnets with nominal triplet layout!</a:t>
            </a:r>
          </a:p>
          <a:p>
            <a:pPr lvl="1" defTabSz="914918">
              <a:lnSpc>
                <a:spcPct val="130000"/>
              </a:lnSpc>
            </a:pPr>
            <a:r>
              <a:rPr lang="en-US" sz="2400" dirty="0" smtClean="0">
                <a:solidFill>
                  <a:schemeClr val="accent2"/>
                </a:solidFill>
              </a:rPr>
              <a:t>New magnet technology and /or special protection / absorber elements.</a:t>
            </a:r>
          </a:p>
          <a:p>
            <a:pPr lvl="2"/>
            <a:endParaRPr lang="en-US" dirty="0" smtClean="0"/>
          </a:p>
          <a:p>
            <a:pPr lvl="1"/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08/11/2007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Giovannozzi – CARE-HHH-APD IR’07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046FB-6D2C-480D-9D20-697618B2D022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path to Phase 1 layout -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Technological challenge of large aperture </a:t>
            </a:r>
            <a:r>
              <a:rPr lang="en-US" dirty="0" err="1" smtClean="0"/>
              <a:t>quadrupoles</a:t>
            </a:r>
            <a:r>
              <a:rPr lang="en-US" dirty="0" smtClean="0"/>
              <a:t> (see presentation of E. </a:t>
            </a:r>
            <a:r>
              <a:rPr lang="en-US" dirty="0" err="1" smtClean="0"/>
              <a:t>Todesco</a:t>
            </a:r>
            <a:r>
              <a:rPr lang="en-US" dirty="0" smtClean="0"/>
              <a:t>): where are the limits of gradient vs. aperture?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08/11/2007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Giovannozzi – CARE-HHH-APD IR’07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046FB-6D2C-480D-9D20-697618B2D022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2"/>
          <a:srcRect l="2744" t="2461" r="2573" b="1538"/>
          <a:stretch>
            <a:fillRect/>
          </a:stretch>
        </p:blipFill>
        <p:spPr bwMode="auto">
          <a:xfrm>
            <a:off x="3346939" y="2971800"/>
            <a:ext cx="5797061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0" y="5486400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From E. </a:t>
            </a:r>
            <a:r>
              <a:rPr lang="en-US" dirty="0" err="1" smtClean="0"/>
              <a:t>Todesco</a:t>
            </a:r>
            <a:r>
              <a:rPr lang="en-US" dirty="0" smtClean="0"/>
              <a:t>, J.-P. </a:t>
            </a:r>
            <a:r>
              <a:rPr lang="en-US" dirty="0" err="1" smtClean="0"/>
              <a:t>Koutchouk</a:t>
            </a:r>
            <a:r>
              <a:rPr lang="en-US" dirty="0" smtClean="0"/>
              <a:t>, LUMI’ 06 Proceedings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/>
          <a:srcRect l="2971" t="2564" r="5390"/>
          <a:stretch>
            <a:fillRect/>
          </a:stretch>
        </p:blipFill>
        <p:spPr bwMode="auto">
          <a:xfrm>
            <a:off x="3124200" y="2960595"/>
            <a:ext cx="6019800" cy="336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path to Phase 1 layout -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906963"/>
          </a:xfrm>
        </p:spPr>
        <p:txBody>
          <a:bodyPr/>
          <a:lstStyle/>
          <a:p>
            <a:r>
              <a:rPr lang="en-US" dirty="0" smtClean="0"/>
              <a:t>Huge parameter space: </a:t>
            </a:r>
            <a:r>
              <a:rPr lang="en-US" dirty="0" smtClean="0">
                <a:solidFill>
                  <a:schemeClr val="accent2"/>
                </a:solidFill>
              </a:rPr>
              <a:t>semi-analytical approaches and fitting to determine </a:t>
            </a:r>
          </a:p>
          <a:p>
            <a:pPr algn="ctr">
              <a:buNone/>
            </a:pPr>
            <a:r>
              <a:rPr lang="en-US" dirty="0" err="1" smtClean="0">
                <a:solidFill>
                  <a:schemeClr val="accent2"/>
                </a:solidFill>
              </a:rPr>
              <a:t>Twiss</a:t>
            </a:r>
            <a:r>
              <a:rPr lang="en-US" dirty="0" smtClean="0">
                <a:solidFill>
                  <a:schemeClr val="accent2"/>
                </a:solidFill>
              </a:rPr>
              <a:t> parameters vs. free parameters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08/11/2007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Giovannozzi – CARE-HHH-APD IR’07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046FB-6D2C-480D-9D20-697618B2D02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2400" y="5602069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From E. </a:t>
            </a:r>
            <a:r>
              <a:rPr lang="en-US" dirty="0" err="1" smtClean="0"/>
              <a:t>Todesco</a:t>
            </a:r>
            <a:r>
              <a:rPr lang="en-US" dirty="0" smtClean="0"/>
              <a:t>, J.-P. </a:t>
            </a:r>
            <a:r>
              <a:rPr lang="en-US" dirty="0" err="1" smtClean="0"/>
              <a:t>Koutchouk</a:t>
            </a:r>
            <a:r>
              <a:rPr lang="en-US" dirty="0" smtClean="0"/>
              <a:t>, LUMI’ 06 Proceedings.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6" name="Picture 4"/>
          <p:cNvPicPr>
            <a:picLocks noChangeAspect="1" noChangeArrowheads="1"/>
          </p:cNvPicPr>
          <p:nvPr/>
        </p:nvPicPr>
        <p:blipFill>
          <a:blip r:embed="rId2"/>
          <a:srcRect l="4834" t="3162" r="5740" b="5138"/>
          <a:stretch>
            <a:fillRect/>
          </a:stretch>
        </p:blipFill>
        <p:spPr bwMode="auto">
          <a:xfrm>
            <a:off x="-1" y="2743200"/>
            <a:ext cx="4083269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path to Phase 1 layout - 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906963"/>
          </a:xfrm>
        </p:spPr>
        <p:txBody>
          <a:bodyPr/>
          <a:lstStyle/>
          <a:p>
            <a:r>
              <a:rPr lang="en-US" dirty="0" smtClean="0"/>
              <a:t>Huge parameter space: </a:t>
            </a:r>
            <a:r>
              <a:rPr lang="en-US" dirty="0" smtClean="0">
                <a:solidFill>
                  <a:schemeClr val="accent2"/>
                </a:solidFill>
              </a:rPr>
              <a:t>analytical approaches applied to a slightly simplified system to fix the overall optical parameters prior to detailed analysis are </a:t>
            </a:r>
            <a:r>
              <a:rPr lang="en-US" dirty="0" smtClean="0"/>
              <a:t>needed.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08/11/2007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Giovannozzi – CARE-HHH-APD IR’07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046FB-6D2C-480D-9D20-697618B2D02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2400" y="5955268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R. De Maria, LHC Project Report 1051.</a:t>
            </a:r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3"/>
          <a:srcRect t="4779" r="3661" b="4423"/>
          <a:stretch>
            <a:fillRect/>
          </a:stretch>
        </p:blipFill>
        <p:spPr bwMode="auto">
          <a:xfrm>
            <a:off x="4817395" y="3124200"/>
            <a:ext cx="4326606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path to Phase 1 layout - IV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410200"/>
          </a:xfrm>
        </p:spPr>
        <p:txBody>
          <a:bodyPr/>
          <a:lstStyle/>
          <a:p>
            <a:r>
              <a:rPr lang="en-US" dirty="0" smtClean="0"/>
              <a:t>Guidelines for the optical design: </a:t>
            </a:r>
          </a:p>
          <a:p>
            <a:pPr lvl="1"/>
            <a:r>
              <a:rPr lang="en-US" dirty="0" smtClean="0"/>
              <a:t>Aperture is the first requirement. General criterion:</a:t>
            </a:r>
          </a:p>
          <a:p>
            <a:pPr lvl="2"/>
            <a:r>
              <a:rPr lang="en-US" dirty="0" smtClean="0">
                <a:solidFill>
                  <a:schemeClr val="accent2"/>
                </a:solidFill>
              </a:rPr>
              <a:t>33 </a:t>
            </a:r>
            <a:r>
              <a:rPr lang="en-US" dirty="0" smtClean="0">
                <a:solidFill>
                  <a:schemeClr val="accent2"/>
                </a:solidFill>
                <a:latin typeface="Symbol" pitchFamily="18" charset="2"/>
              </a:rPr>
              <a:t>s</a:t>
            </a:r>
            <a:r>
              <a:rPr lang="en-US" dirty="0" smtClean="0">
                <a:solidFill>
                  <a:schemeClr val="accent2"/>
                </a:solidFill>
              </a:rPr>
              <a:t> + 12 mm needed in the triplets</a:t>
            </a:r>
          </a:p>
          <a:p>
            <a:pPr lvl="2"/>
            <a:r>
              <a:rPr lang="en-US" dirty="0" smtClean="0">
                <a:solidFill>
                  <a:schemeClr val="accent2"/>
                </a:solidFill>
              </a:rPr>
              <a:t>Open question: how much aperture margin do we need? And what is the best use of it, e.g.</a:t>
            </a:r>
          </a:p>
          <a:p>
            <a:pPr lvl="3"/>
            <a:r>
              <a:rPr lang="en-US" dirty="0" smtClean="0">
                <a:solidFill>
                  <a:srgbClr val="7030A0"/>
                </a:solidFill>
              </a:rPr>
              <a:t>Mitigation of energy deposition issues (still to be studied in details, see presentation by E. </a:t>
            </a:r>
            <a:r>
              <a:rPr lang="en-US" dirty="0" err="1" smtClean="0">
                <a:solidFill>
                  <a:srgbClr val="7030A0"/>
                </a:solidFill>
              </a:rPr>
              <a:t>Wildner</a:t>
            </a:r>
            <a:r>
              <a:rPr lang="en-US" dirty="0" smtClean="0">
                <a:solidFill>
                  <a:srgbClr val="7030A0"/>
                </a:solidFill>
              </a:rPr>
              <a:t>).</a:t>
            </a:r>
          </a:p>
          <a:p>
            <a:pPr lvl="3"/>
            <a:r>
              <a:rPr lang="en-US" dirty="0" smtClean="0">
                <a:solidFill>
                  <a:srgbClr val="7030A0"/>
                </a:solidFill>
              </a:rPr>
              <a:t>Mitigation (but not solution!!!) of impedance issues due to collimators.</a:t>
            </a:r>
          </a:p>
          <a:p>
            <a:pPr lvl="1"/>
            <a:r>
              <a:rPr lang="en-US" dirty="0" smtClean="0"/>
              <a:t>Keep </a:t>
            </a:r>
            <a:r>
              <a:rPr lang="en-US" dirty="0" err="1" smtClean="0">
                <a:latin typeface="Symbol" pitchFamily="18" charset="2"/>
              </a:rPr>
              <a:t>b</a:t>
            </a:r>
            <a:r>
              <a:rPr lang="en-US" dirty="0" err="1" smtClean="0"/>
              <a:t>max</a:t>
            </a:r>
            <a:r>
              <a:rPr lang="en-US" dirty="0" smtClean="0"/>
              <a:t> under control (impact on chromaticity, off-momentum beta-beating and single-particle dynamic aperture).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08/11/2007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Giovannozzi – CARE-HHH-APD IR’07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046FB-6D2C-480D-9D20-697618B2D022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path to Phase 1 layout - 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8229600" cy="5029200"/>
          </a:xfrm>
        </p:spPr>
        <p:txBody>
          <a:bodyPr/>
          <a:lstStyle/>
          <a:p>
            <a:r>
              <a:rPr lang="en-US" sz="2800" dirty="0" smtClean="0"/>
              <a:t>A word on off-momentum beta-beating: </a:t>
            </a:r>
          </a:p>
          <a:p>
            <a:pPr lvl="1"/>
            <a:r>
              <a:rPr lang="en-US" dirty="0" smtClean="0"/>
              <a:t>Nominal LHC: </a:t>
            </a:r>
          </a:p>
          <a:p>
            <a:pPr lvl="2"/>
            <a:r>
              <a:rPr lang="en-US" dirty="0" smtClean="0">
                <a:solidFill>
                  <a:schemeClr val="accent2"/>
                </a:solidFill>
              </a:rPr>
              <a:t>3</a:t>
            </a:r>
            <a:r>
              <a:rPr lang="en-US" dirty="0" smtClean="0"/>
              <a:t>/</a:t>
            </a:r>
            <a:r>
              <a:rPr lang="en-US" dirty="0" smtClean="0">
                <a:solidFill>
                  <a:srgbClr val="C00000"/>
                </a:solidFill>
              </a:rPr>
              <a:t>8</a:t>
            </a:r>
            <a:r>
              <a:rPr lang="en-US" dirty="0" smtClean="0"/>
              <a:t> 10</a:t>
            </a:r>
            <a:r>
              <a:rPr lang="en-US" baseline="30000" dirty="0" smtClean="0"/>
              <a:t>-4</a:t>
            </a:r>
            <a:r>
              <a:rPr lang="en-US" dirty="0" smtClean="0"/>
              <a:t> </a:t>
            </a:r>
            <a:r>
              <a:rPr lang="en-US" dirty="0" err="1" smtClean="0">
                <a:latin typeface="Symbol" pitchFamily="18" charset="2"/>
              </a:rPr>
              <a:t>D</a:t>
            </a:r>
            <a:r>
              <a:rPr lang="en-US" dirty="0" err="1" smtClean="0"/>
              <a:t>p</a:t>
            </a:r>
            <a:r>
              <a:rPr lang="en-US" dirty="0" smtClean="0"/>
              <a:t>/p -&gt; </a:t>
            </a:r>
            <a:r>
              <a:rPr lang="en-US" dirty="0" smtClean="0">
                <a:solidFill>
                  <a:schemeClr val="accent2"/>
                </a:solidFill>
              </a:rPr>
              <a:t>10%</a:t>
            </a:r>
            <a:r>
              <a:rPr lang="en-US" dirty="0" smtClean="0"/>
              <a:t>/</a:t>
            </a:r>
            <a:r>
              <a:rPr lang="en-US" dirty="0" smtClean="0">
                <a:solidFill>
                  <a:srgbClr val="C00000"/>
                </a:solidFill>
              </a:rPr>
              <a:t>30%</a:t>
            </a:r>
          </a:p>
          <a:p>
            <a:pPr lvl="2"/>
            <a:r>
              <a:rPr lang="en-US" dirty="0" smtClean="0"/>
              <a:t>Correction means (see S. </a:t>
            </a:r>
            <a:r>
              <a:rPr lang="en-US" dirty="0" err="1" smtClean="0"/>
              <a:t>Fartoukh</a:t>
            </a:r>
            <a:r>
              <a:rPr lang="en-US" dirty="0" smtClean="0"/>
              <a:t> LHC Project Report 308)</a:t>
            </a:r>
            <a:endParaRPr lang="en-US" dirty="0" smtClean="0">
              <a:solidFill>
                <a:schemeClr val="accent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08/11/2007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Giovannozzi – CARE-HHH-APD IR’07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046FB-6D2C-480D-9D20-697618B2D022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2"/>
          <a:srcRect l="2544" b="1966"/>
          <a:stretch>
            <a:fillRect/>
          </a:stretch>
        </p:blipFill>
        <p:spPr bwMode="auto">
          <a:xfrm>
            <a:off x="4343400" y="3057525"/>
            <a:ext cx="480060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0" y="3200400"/>
            <a:ext cx="4267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600200" marR="0" lvl="3" indent="-2286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</a:rPr>
              <a:t>Phasing IPs</a:t>
            </a:r>
          </a:p>
          <a:p>
            <a:pPr marL="1600200" marR="0" lvl="3" indent="-2286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</a:rPr>
              <a:t>Chromatic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</a:rPr>
              <a:t>sextupoles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</a:rPr>
              <a:t> (32 families/beam)</a:t>
            </a:r>
          </a:p>
          <a:p>
            <a:pPr marL="1143000" marR="0" lvl="2" indent="-2286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</a:rPr>
              <a:t>NB: off-momentum beta-beating can be corrected only in one half of the machine.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58000" y="5754469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 from an upgrade optics</a:t>
            </a:r>
            <a:endParaRPr lang="en-US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path to Phase 1 layout - VI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29200"/>
          </a:xfrm>
        </p:spPr>
        <p:txBody>
          <a:bodyPr/>
          <a:lstStyle/>
          <a:p>
            <a:r>
              <a:rPr lang="en-US" sz="2800" dirty="0" smtClean="0"/>
              <a:t>Apart on aperture, off-momentum beta-beating has an </a:t>
            </a:r>
            <a:r>
              <a:rPr lang="en-US" sz="2800" dirty="0" smtClean="0">
                <a:solidFill>
                  <a:schemeClr val="accent2"/>
                </a:solidFill>
              </a:rPr>
              <a:t>impact on collimation performance</a:t>
            </a:r>
            <a:r>
              <a:rPr lang="en-US" sz="2800" dirty="0" smtClean="0"/>
              <a:t>. </a:t>
            </a:r>
          </a:p>
          <a:p>
            <a:r>
              <a:rPr lang="en-US" sz="2800" dirty="0" smtClean="0"/>
              <a:t>How to chose in which half of the machine the beating has to be corrected?</a:t>
            </a:r>
            <a:endParaRPr lang="en-US" dirty="0" smtClean="0">
              <a:solidFill>
                <a:schemeClr val="accent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08/11/2007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Giovannozzi – CARE-HHH-APD IR’07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046FB-6D2C-480D-9D20-697618B2D022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 l="2544" b="1966"/>
          <a:stretch>
            <a:fillRect/>
          </a:stretch>
        </p:blipFill>
        <p:spPr bwMode="auto">
          <a:xfrm>
            <a:off x="4343400" y="3057525"/>
            <a:ext cx="480060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7239000" y="502920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Betatron</a:t>
            </a:r>
            <a:r>
              <a:rPr lang="en-US" sz="16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cleaning IR</a:t>
            </a:r>
            <a:endParaRPr lang="en-US" sz="16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81600" y="5968425"/>
            <a:ext cx="129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Momentum cleaning IR</a:t>
            </a:r>
            <a:endParaRPr lang="en-US" sz="1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0" y="2895600"/>
            <a:ext cx="42672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143000" marR="0" lvl="2" indent="-2286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</a:rPr>
              <a:t>Driving criterion: avoid that a secondary collimator becomes a primary one.</a:t>
            </a:r>
          </a:p>
          <a:p>
            <a:pPr marL="461963" marR="0" lvl="2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400" kern="0" dirty="0" smtClean="0">
                <a:solidFill>
                  <a:srgbClr val="C00000"/>
                </a:solidFill>
                <a:latin typeface="+mn-lt"/>
              </a:rPr>
              <a:t>FOR the nominal LHC the correction should be made between IR5 and IR1.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1156</TotalTime>
  <Words>1912</Words>
  <Application>Microsoft Office PowerPoint</Application>
  <PresentationFormat>On-screen Show (4:3)</PresentationFormat>
  <Paragraphs>250</Paragraphs>
  <Slides>26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Default Design</vt:lpstr>
      <vt:lpstr>Equation</vt:lpstr>
      <vt:lpstr>Optics issues for Phase 1 and Phase 2 upgrades</vt:lpstr>
      <vt:lpstr>LHC IR Upgrade options - I</vt:lpstr>
      <vt:lpstr>LHC IR Upgrade options - II</vt:lpstr>
      <vt:lpstr>The path to Phase 1 layout - I</vt:lpstr>
      <vt:lpstr>The path to Phase 1 layout - II</vt:lpstr>
      <vt:lpstr>The path to Phase 1 layout - III</vt:lpstr>
      <vt:lpstr>The path to Phase 1 layout - IV</vt:lpstr>
      <vt:lpstr>The path to Phase 1 layout - V</vt:lpstr>
      <vt:lpstr>The path to Phase 1 layout - VI</vt:lpstr>
      <vt:lpstr>The path to Phase 1 layout - VII</vt:lpstr>
      <vt:lpstr>The path to Phase 1 layout - VIII</vt:lpstr>
      <vt:lpstr>The path to Phase 1 layout - IX</vt:lpstr>
      <vt:lpstr>The path to Phase 1 layout - X</vt:lpstr>
      <vt:lpstr>The beneficial effect of flat beams - I</vt:lpstr>
      <vt:lpstr>The beneficial effect of flat beams - II</vt:lpstr>
      <vt:lpstr>Phase 2: introduction - I</vt:lpstr>
      <vt:lpstr>Phase 2: introduction - II</vt:lpstr>
      <vt:lpstr>Phase 2: optics concept</vt:lpstr>
      <vt:lpstr>Additional measures for Phase 2 - I</vt:lpstr>
      <vt:lpstr>Additional measures for Phase 2 - II</vt:lpstr>
      <vt:lpstr>Additional measures for Phase 2 - III</vt:lpstr>
      <vt:lpstr>Additional measures for Phase 2 - IV</vt:lpstr>
      <vt:lpstr>Additional measures for Phase 2 - V</vt:lpstr>
      <vt:lpstr>Additional measures for Phase 2 - VI</vt:lpstr>
      <vt:lpstr>Phase 2 luminosity potential reach</vt:lpstr>
      <vt:lpstr>Conclusions and outlook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DYNAMIC APERTURE SIMULATIONS</dc:title>
  <dc:creator>giovanno</dc:creator>
  <cp:lastModifiedBy>giovanno</cp:lastModifiedBy>
  <cp:revision>316</cp:revision>
  <dcterms:created xsi:type="dcterms:W3CDTF">2006-06-13T14:44:26Z</dcterms:created>
  <dcterms:modified xsi:type="dcterms:W3CDTF">2007-11-08T10:26:59Z</dcterms:modified>
</cp:coreProperties>
</file>