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sldIdLst>
    <p:sldId id="435" r:id="rId2"/>
    <p:sldId id="436" r:id="rId3"/>
    <p:sldId id="437" r:id="rId4"/>
    <p:sldId id="438" r:id="rId5"/>
    <p:sldId id="439" r:id="rId6"/>
    <p:sldId id="440" r:id="rId7"/>
    <p:sldId id="441" r:id="rId8"/>
    <p:sldId id="442" r:id="rId9"/>
    <p:sldId id="443" r:id="rId10"/>
    <p:sldId id="446" r:id="rId11"/>
    <p:sldId id="486" r:id="rId12"/>
    <p:sldId id="489" r:id="rId13"/>
    <p:sldId id="491" r:id="rId14"/>
    <p:sldId id="493" r:id="rId15"/>
    <p:sldId id="448" r:id="rId16"/>
    <p:sldId id="449" r:id="rId17"/>
    <p:sldId id="464" r:id="rId18"/>
    <p:sldId id="500" r:id="rId19"/>
    <p:sldId id="501" r:id="rId20"/>
    <p:sldId id="502" r:id="rId21"/>
    <p:sldId id="503" r:id="rId22"/>
    <p:sldId id="504" r:id="rId23"/>
    <p:sldId id="450" r:id="rId24"/>
    <p:sldId id="495" r:id="rId25"/>
    <p:sldId id="497" r:id="rId26"/>
    <p:sldId id="498" r:id="rId27"/>
    <p:sldId id="451" r:id="rId28"/>
    <p:sldId id="499" r:id="rId29"/>
    <p:sldId id="505" r:id="rId30"/>
  </p:sldIdLst>
  <p:sldSz cx="9144000" cy="6858000" type="screen4x3"/>
  <p:notesSz cx="6858000" cy="9144000"/>
  <p:defaultTextStyle>
    <a:defPPr>
      <a:defRPr lang="da-D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3962"/>
    <a:srgbClr val="4D8AD3"/>
    <a:srgbClr val="0000FF"/>
    <a:srgbClr val="0000D0"/>
    <a:srgbClr val="3161AB"/>
    <a:srgbClr val="335E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82" autoAdjust="0"/>
    <p:restoredTop sz="99896" autoAdjust="0"/>
  </p:normalViewPr>
  <p:slideViewPr>
    <p:cSldViewPr>
      <p:cViewPr varScale="1">
        <p:scale>
          <a:sx n="85" d="100"/>
          <a:sy n="85" d="100"/>
        </p:scale>
        <p:origin x="-15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4D3EB59-6A11-4699-9C60-633A48D1A7CB}" type="datetimeFigureOut">
              <a:rPr lang="da-DK"/>
              <a:pPr>
                <a:defRPr/>
              </a:pPr>
              <a:t>28-06-2012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a-DK" noProof="0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noProof="0" smtClean="0"/>
              <a:t>Klik for at redigere typografi i masteren</a:t>
            </a:r>
          </a:p>
          <a:p>
            <a:pPr lvl="1"/>
            <a:r>
              <a:rPr lang="da-DK" noProof="0" smtClean="0"/>
              <a:t>Andet niveau</a:t>
            </a:r>
          </a:p>
          <a:p>
            <a:pPr lvl="2"/>
            <a:r>
              <a:rPr lang="da-DK" noProof="0" smtClean="0"/>
              <a:t>Tredje niveau</a:t>
            </a:r>
          </a:p>
          <a:p>
            <a:pPr lvl="3"/>
            <a:r>
              <a:rPr lang="da-DK" noProof="0" smtClean="0"/>
              <a:t>Fjerde niveau</a:t>
            </a:r>
          </a:p>
          <a:p>
            <a:pPr lvl="4"/>
            <a:r>
              <a:rPr lang="da-DK" noProof="0" smtClean="0"/>
              <a:t>Femte niveau</a:t>
            </a:r>
            <a:endParaRPr lang="da-DK" noProof="0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6ACDD1B-B125-46B2-A57C-9F877939B260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900684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Pladsholder til diasbille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a-DK" smtClean="0"/>
          </a:p>
        </p:txBody>
      </p:sp>
      <p:sp>
        <p:nvSpPr>
          <p:cNvPr id="7172" name="Pladsholder til diasnumm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C814048-F9FF-4DB0-8220-8FB6FD0C78EC}" type="slidenum">
              <a:rPr lang="da-DK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da-DK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09D5D-02DB-4711-822A-78073F245839}" type="datetimeFigureOut">
              <a:rPr lang="da-DK"/>
              <a:pPr>
                <a:defRPr/>
              </a:pPr>
              <a:t>28-06-2012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DABE0-03DF-4C36-86A9-B3C33309EFAD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54842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D803D-E6C8-46B4-833E-3A733F8F4B6A}" type="datetimeFigureOut">
              <a:rPr lang="da-DK"/>
              <a:pPr>
                <a:defRPr/>
              </a:pPr>
              <a:t>28-06-2012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98184-C2AA-49E6-A869-02BA3697BCA5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616074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AE008-35DA-4AE4-A6F9-33C089D59AD7}" type="datetimeFigureOut">
              <a:rPr lang="da-DK"/>
              <a:pPr>
                <a:defRPr/>
              </a:pPr>
              <a:t>28-06-2012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5B27B-85F1-45FC-93FC-F17FA391A1AF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621394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C91B94-8657-4261-A75D-A172C172A16D}" type="datetimeFigureOut">
              <a:rPr lang="da-DK"/>
              <a:pPr>
                <a:defRPr/>
              </a:pPr>
              <a:t>28-06-2012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550C3F-7ABF-4310-9F7F-4F340F88F736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1415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4C454-E896-4D73-8D0D-72210F7B715F}" type="datetimeFigureOut">
              <a:rPr lang="da-DK"/>
              <a:pPr>
                <a:defRPr/>
              </a:pPr>
              <a:t>28-06-2012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6C862-3A6F-4F89-869B-381E06585DC3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4068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B5AF3-997E-402C-A851-1636280FCD13}" type="datetimeFigureOut">
              <a:rPr lang="da-DK"/>
              <a:pPr>
                <a:defRPr/>
              </a:pPr>
              <a:t>28-06-2012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CA4E6-528E-4EA6-A10A-B9724D38A04B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38213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BB019-3FF9-4F64-A632-0FEDD485AA6A}" type="datetimeFigureOut">
              <a:rPr lang="da-DK"/>
              <a:pPr>
                <a:defRPr/>
              </a:pPr>
              <a:t>28-06-2012</a:t>
            </a:fld>
            <a:endParaRPr lang="da-DK"/>
          </a:p>
        </p:txBody>
      </p:sp>
      <p:sp>
        <p:nvSpPr>
          <p:cNvPr id="8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9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F4403-2732-4173-8A1E-018953B1D418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45048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EEF2B-28D8-450F-BD4A-6CC07A6F2BBC}" type="datetimeFigureOut">
              <a:rPr lang="da-DK"/>
              <a:pPr>
                <a:defRPr/>
              </a:pPr>
              <a:t>28-06-2012</a:t>
            </a:fld>
            <a:endParaRPr lang="da-DK"/>
          </a:p>
        </p:txBody>
      </p:sp>
      <p:sp>
        <p:nvSpPr>
          <p:cNvPr id="4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3462E-7E32-484C-9363-6C35382029BF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892873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091447-5961-48EE-A52F-C2F5DCD4AE0E}" type="datetimeFigureOut">
              <a:rPr lang="da-DK"/>
              <a:pPr>
                <a:defRPr/>
              </a:pPr>
              <a:t>28-06-2012</a:t>
            </a:fld>
            <a:endParaRPr lang="da-DK"/>
          </a:p>
        </p:txBody>
      </p:sp>
      <p:sp>
        <p:nvSpPr>
          <p:cNvPr id="3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4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431B9-67F5-44BB-B261-2BE51C0AD04B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83848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CF68B-E4F3-4588-8159-68F07A72370D}" type="datetimeFigureOut">
              <a:rPr lang="da-DK"/>
              <a:pPr>
                <a:defRPr/>
              </a:pPr>
              <a:t>28-06-2012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8850D-AA80-4953-B26F-59DD225EB1B9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375619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a-DK" noProof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57C49-CCAD-48D4-8DE2-76ACC012A455}" type="datetimeFigureOut">
              <a:rPr lang="da-DK"/>
              <a:pPr>
                <a:defRPr/>
              </a:pPr>
              <a:t>28-06-2012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367D5-1059-4E87-81E0-9208BB642CE4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79441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ladsholder til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 smtClean="0"/>
              <a:t>Klik for at redigere titeltypografi i masteren</a:t>
            </a:r>
          </a:p>
        </p:txBody>
      </p:sp>
      <p:sp>
        <p:nvSpPr>
          <p:cNvPr id="1027" name="Pladsholder til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C5D1FDD-E859-4897-8603-17195176EF7D}" type="datetimeFigureOut">
              <a:rPr lang="da-DK"/>
              <a:pPr>
                <a:defRPr/>
              </a:pPr>
              <a:t>28-06-2012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F6BFF77-A7A1-46A8-A901-AEA64615630D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5.png"/><Relationship Id="rId7" Type="http://schemas.microsoft.com/office/2007/relationships/hdphoto" Target="../media/hdphoto4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microsoft.com/office/2007/relationships/hdphoto" Target="../media/hdphoto3.wdp"/><Relationship Id="rId4" Type="http://schemas.openxmlformats.org/officeDocument/2006/relationships/image" Target="../media/image23.png"/><Relationship Id="rId9" Type="http://schemas.microsoft.com/office/2007/relationships/hdphoto" Target="../media/hdphoto5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microsoft.com/office/2007/relationships/hdphoto" Target="../media/hdphoto7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microsoft.com/office/2007/relationships/hdphoto" Target="../media/hdphoto6.wdp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9.wdp"/><Relationship Id="rId3" Type="http://schemas.openxmlformats.org/officeDocument/2006/relationships/image" Target="../media/image4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8.wdp"/><Relationship Id="rId5" Type="http://schemas.openxmlformats.org/officeDocument/2006/relationships/image" Target="../media/image28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microsoft.com/office/2007/relationships/hdphoto" Target="../media/hdphoto10.wdp"/><Relationship Id="rId5" Type="http://schemas.openxmlformats.org/officeDocument/2006/relationships/image" Target="../media/image30.jpe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emf"/><Relationship Id="rId13" Type="http://schemas.openxmlformats.org/officeDocument/2006/relationships/image" Target="../media/image42.emf"/><Relationship Id="rId3" Type="http://schemas.openxmlformats.org/officeDocument/2006/relationships/image" Target="../media/image32.emf"/><Relationship Id="rId7" Type="http://schemas.openxmlformats.org/officeDocument/2006/relationships/image" Target="../media/image36.emf"/><Relationship Id="rId12" Type="http://schemas.openxmlformats.org/officeDocument/2006/relationships/image" Target="../media/image41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emf"/><Relationship Id="rId11" Type="http://schemas.openxmlformats.org/officeDocument/2006/relationships/image" Target="../media/image40.emf"/><Relationship Id="rId5" Type="http://schemas.openxmlformats.org/officeDocument/2006/relationships/image" Target="../media/image34.emf"/><Relationship Id="rId15" Type="http://schemas.openxmlformats.org/officeDocument/2006/relationships/image" Target="../media/image5.png"/><Relationship Id="rId10" Type="http://schemas.openxmlformats.org/officeDocument/2006/relationships/image" Target="../media/image39.emf"/><Relationship Id="rId4" Type="http://schemas.openxmlformats.org/officeDocument/2006/relationships/image" Target="../media/image33.emf"/><Relationship Id="rId9" Type="http://schemas.openxmlformats.org/officeDocument/2006/relationships/image" Target="../media/image38.emf"/><Relationship Id="rId1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emf"/><Relationship Id="rId3" Type="http://schemas.openxmlformats.org/officeDocument/2006/relationships/image" Target="../media/image4.png"/><Relationship Id="rId7" Type="http://schemas.openxmlformats.org/officeDocument/2006/relationships/image" Target="../media/image45.em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emf"/><Relationship Id="rId5" Type="http://schemas.openxmlformats.org/officeDocument/2006/relationships/image" Target="../media/image43.emf"/><Relationship Id="rId4" Type="http://schemas.openxmlformats.org/officeDocument/2006/relationships/image" Target="../media/image5.png"/><Relationship Id="rId9" Type="http://schemas.openxmlformats.org/officeDocument/2006/relationships/image" Target="../media/image47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5.png"/><Relationship Id="rId7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microsoft.com/office/2007/relationships/hdphoto" Target="../media/hdphoto2.wdp"/><Relationship Id="rId4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3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png"/><Relationship Id="rId5" Type="http://schemas.openxmlformats.org/officeDocument/2006/relationships/image" Target="../media/image54.tiff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openxmlformats.org/officeDocument/2006/relationships/image" Target="../media/image61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60.png"/><Relationship Id="rId4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tiff"/><Relationship Id="rId2" Type="http://schemas.openxmlformats.org/officeDocument/2006/relationships/image" Target="../media/image62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64.tiff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7.png"/><Relationship Id="rId10" Type="http://schemas.openxmlformats.org/officeDocument/2006/relationships/image" Target="../media/image10.png"/><Relationship Id="rId4" Type="http://schemas.openxmlformats.org/officeDocument/2006/relationships/image" Target="../media/image5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5.png"/><Relationship Id="rId7" Type="http://schemas.openxmlformats.org/officeDocument/2006/relationships/image" Target="../media/image2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0" name="Picture 12" descr="D:\CERN temp\Billeder\Installation shotdown end 2010\Final station photos\Sector 8-1\B7L1\SJ0432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12" name="Rektangel 11"/>
          <p:cNvSpPr/>
          <p:nvPr/>
        </p:nvSpPr>
        <p:spPr>
          <a:xfrm>
            <a:off x="0" y="4357694"/>
            <a:ext cx="9144000" cy="25003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31" name="Rektangel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dirty="0"/>
          </a:p>
        </p:txBody>
      </p:sp>
      <p:sp>
        <p:nvSpPr>
          <p:cNvPr id="24" name="Rectangle 2"/>
          <p:cNvSpPr txBox="1">
            <a:spLocks noChangeArrowheads="1"/>
          </p:cNvSpPr>
          <p:nvPr/>
        </p:nvSpPr>
        <p:spPr>
          <a:xfrm>
            <a:off x="1547664" y="4585688"/>
            <a:ext cx="6048672" cy="571504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300" b="1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Measurement of elastic scattering with </a:t>
            </a:r>
            <a:r>
              <a:rPr lang="en-US" sz="2300" b="1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ALFA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sz="23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– and the many steps before </a:t>
            </a:r>
            <a:endParaRPr lang="en-US" sz="2300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5" name="Rectangle 2"/>
          <p:cNvSpPr txBox="1">
            <a:spLocks noChangeArrowheads="1"/>
          </p:cNvSpPr>
          <p:nvPr/>
        </p:nvSpPr>
        <p:spPr>
          <a:xfrm>
            <a:off x="0" y="5589240"/>
            <a:ext cx="9144000" cy="7858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2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Sune Jakobsen</a:t>
            </a:r>
          </a:p>
          <a:p>
            <a:pPr algn="ctr" fontAlgn="auto">
              <a:spcAft>
                <a:spcPts val="0"/>
              </a:spcAft>
              <a:defRPr/>
            </a:pPr>
            <a:endParaRPr lang="en-US" sz="200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sz="2200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On behalf </a:t>
            </a:r>
            <a:r>
              <a:rPr lang="en-US" sz="22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of the ATLAS collaboration</a:t>
            </a:r>
            <a:endParaRPr lang="en-US" sz="2200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3429" name="Picture 5" descr="CERN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4429125"/>
            <a:ext cx="1663700" cy="1627188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grpSp>
        <p:nvGrpSpPr>
          <p:cNvPr id="2054" name="Group 6"/>
          <p:cNvGrpSpPr>
            <a:grpSpLocks/>
          </p:cNvGrpSpPr>
          <p:nvPr/>
        </p:nvGrpSpPr>
        <p:grpSpPr bwMode="auto">
          <a:xfrm>
            <a:off x="-214313" y="6465888"/>
            <a:ext cx="9358313" cy="50800"/>
            <a:chOff x="112532812" y="115054382"/>
            <a:chExt cx="7578628" cy="30740"/>
          </a:xfrm>
        </p:grpSpPr>
        <p:sp>
          <p:nvSpPr>
            <p:cNvPr id="2057" name="Rectangle 7"/>
            <p:cNvSpPr>
              <a:spLocks noChangeArrowheads="1"/>
            </p:cNvSpPr>
            <p:nvPr/>
          </p:nvSpPr>
          <p:spPr bwMode="auto">
            <a:xfrm>
              <a:off x="112532812" y="115054394"/>
              <a:ext cx="6278341" cy="30728"/>
            </a:xfrm>
            <a:prstGeom prst="rect">
              <a:avLst/>
            </a:prstGeom>
            <a:gradFill rotWithShape="1">
              <a:gsLst>
                <a:gs pos="0">
                  <a:srgbClr val="3161AB"/>
                </a:gs>
                <a:gs pos="100000">
                  <a:srgbClr val="345E36"/>
                </a:gs>
              </a:gsLst>
              <a:lin ang="0" scaled="1"/>
            </a:gradFill>
            <a:ln w="9525" algn="in">
              <a:noFill/>
              <a:miter lim="800000"/>
              <a:headEnd/>
              <a:tailEnd/>
            </a:ln>
          </p:spPr>
          <p:txBody>
            <a:bodyPr lIns="36576" tIns="36576" rIns="36576" bIns="36576"/>
            <a:lstStyle/>
            <a:p>
              <a:endParaRPr lang="da-DK" dirty="0">
                <a:latin typeface="Calibri" pitchFamily="34" charset="0"/>
              </a:endParaRPr>
            </a:p>
          </p:txBody>
        </p:sp>
        <p:sp>
          <p:nvSpPr>
            <p:cNvPr id="2058" name="Rectangle 8"/>
            <p:cNvSpPr>
              <a:spLocks noChangeArrowheads="1"/>
            </p:cNvSpPr>
            <p:nvPr/>
          </p:nvSpPr>
          <p:spPr bwMode="auto">
            <a:xfrm>
              <a:off x="118775153" y="115054382"/>
              <a:ext cx="1336287" cy="30740"/>
            </a:xfrm>
            <a:prstGeom prst="rect">
              <a:avLst/>
            </a:prstGeom>
            <a:solidFill>
              <a:srgbClr val="335E36"/>
            </a:solidFill>
            <a:ln w="9525" algn="in">
              <a:noFill/>
              <a:miter lim="800000"/>
              <a:headEnd/>
              <a:tailEnd/>
            </a:ln>
          </p:spPr>
          <p:txBody>
            <a:bodyPr lIns="36576" tIns="36576" rIns="36576" bIns="36576"/>
            <a:lstStyle/>
            <a:p>
              <a:endParaRPr lang="da-DK" dirty="0">
                <a:latin typeface="Calibri" pitchFamily="34" charset="0"/>
              </a:endParaRPr>
            </a:p>
          </p:txBody>
        </p:sp>
      </p:grpSp>
      <p:pic>
        <p:nvPicPr>
          <p:cNvPr id="103438" name="Picture 14" descr="C:\Documents and Settings\Sune Jakobsen\My Documents\Ku NAt uden baggrund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27900" y="4433888"/>
            <a:ext cx="1587500" cy="219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0" y="6456759"/>
            <a:ext cx="9144000" cy="42862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Low-X 2012</a:t>
            </a:r>
            <a:endParaRPr lang="en-US" sz="2000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49480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65"/>
                                      </p:to>
                                    </p:set>
                                    <p:animEffect filter="image" prLst="opacity: 0.65">
                                      <p:cBhvr rctx="IE">
                                        <p:cTn id="7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500" fill="hold"/>
                                        <p:tgtEl>
                                          <p:spTgt spid="103429"/>
                                        </p:tgtEl>
                                      </p:cBhvr>
                                      <p:by x="34800" y="348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1.85185E-6 L -0.07587 -0.69097 " pathEditMode="relative" rAng="0" ptsTypes="AA">
                                      <p:cBhvr>
                                        <p:cTn id="13" dur="500" fill="hold"/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00" y="-3460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96296E-6 L 0.07414 0.13148 " pathEditMode="relative" rAng="0" ptsTypes="AA">
                                      <p:cBhvr>
                                        <p:cTn id="15" dur="500" fill="hold"/>
                                        <p:tgtEl>
                                          <p:spTgt spid="1034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00" y="660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500" fill="hold"/>
                                        <p:tgtEl>
                                          <p:spTgt spid="103438"/>
                                        </p:tgtEl>
                                      </p:cBhvr>
                                      <p:by x="34800" y="348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kstboks 38"/>
          <p:cNvSpPr txBox="1"/>
          <p:nvPr/>
        </p:nvSpPr>
        <p:spPr>
          <a:xfrm>
            <a:off x="0" y="654076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335E36"/>
                </a:solidFill>
              </a:rPr>
              <a:t>Measurement of elastic scattering with </a:t>
            </a:r>
            <a:r>
              <a:rPr lang="en-US" sz="1200" dirty="0" smtClean="0">
                <a:solidFill>
                  <a:srgbClr val="335E36"/>
                </a:solidFill>
              </a:rPr>
              <a:t>ALFA</a:t>
            </a:r>
            <a:endParaRPr lang="en-US" sz="1200" dirty="0">
              <a:solidFill>
                <a:srgbClr val="335E36"/>
              </a:solidFill>
            </a:endParaRPr>
          </a:p>
        </p:txBody>
      </p:sp>
      <p:sp>
        <p:nvSpPr>
          <p:cNvPr id="40" name="Tekstboks 16"/>
          <p:cNvSpPr txBox="1">
            <a:spLocks noChangeArrowheads="1"/>
          </p:cNvSpPr>
          <p:nvPr/>
        </p:nvSpPr>
        <p:spPr bwMode="auto">
          <a:xfrm>
            <a:off x="0" y="6389130"/>
            <a:ext cx="9144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335E36"/>
                </a:solidFill>
                <a:latin typeface="Calibri" pitchFamily="34" charset="0"/>
              </a:rPr>
              <a:t>Low-X 2012</a:t>
            </a:r>
            <a:endParaRPr lang="en-US" sz="1200" dirty="0">
              <a:solidFill>
                <a:srgbClr val="335E36"/>
              </a:solidFill>
              <a:latin typeface="Calibri" pitchFamily="34" charset="0"/>
            </a:endParaRPr>
          </a:p>
        </p:txBody>
      </p:sp>
      <p:pic>
        <p:nvPicPr>
          <p:cNvPr id="1027" name="Picture 3" descr="CERN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417" y="214290"/>
            <a:ext cx="584493" cy="57150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028" name="Picture 4" descr="logo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06348" y="6050357"/>
            <a:ext cx="566246" cy="76740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cxnSp>
        <p:nvCxnSpPr>
          <p:cNvPr id="13" name="Lige forbindelse 12"/>
          <p:cNvCxnSpPr/>
          <p:nvPr/>
        </p:nvCxnSpPr>
        <p:spPr>
          <a:xfrm rot="10800000">
            <a:off x="0" y="6771451"/>
            <a:ext cx="9144000" cy="0"/>
          </a:xfrm>
          <a:prstGeom prst="line">
            <a:avLst/>
          </a:prstGeom>
          <a:ln w="12700">
            <a:solidFill>
              <a:srgbClr val="335E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Lige forbindelse 14"/>
          <p:cNvCxnSpPr/>
          <p:nvPr/>
        </p:nvCxnSpPr>
        <p:spPr>
          <a:xfrm rot="10800000">
            <a:off x="714380" y="221436"/>
            <a:ext cx="8429620" cy="0"/>
          </a:xfrm>
          <a:prstGeom prst="line">
            <a:avLst/>
          </a:prstGeom>
          <a:ln w="13970">
            <a:solidFill>
              <a:srgbClr val="316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27893" y="6394061"/>
            <a:ext cx="1989631" cy="500066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r>
              <a:rPr kumimoji="0" lang="en-US" sz="1210" b="0" i="0" u="none" strike="noStrike" cap="none" normalizeH="0" baseline="0" dirty="0" smtClean="0">
                <a:ln>
                  <a:noFill/>
                </a:ln>
                <a:solidFill>
                  <a:srgbClr val="335E36"/>
                </a:solidFill>
                <a:effectLst/>
                <a:latin typeface="Times New Roman" pitchFamily="18" charset="0"/>
                <a:cs typeface="Times New Roman" pitchFamily="18" charset="0"/>
              </a:rPr>
              <a:t>NIELS BOHR INSTITUTE</a:t>
            </a:r>
          </a:p>
          <a:p>
            <a:r>
              <a:rPr lang="en-US" sz="925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UNIVERSITY OF </a:t>
            </a:r>
            <a:r>
              <a:rPr lang="en-US" sz="925" dirty="0" smtClean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COPENHAGEN</a:t>
            </a:r>
            <a:r>
              <a:rPr kumimoji="0" lang="en-US" sz="925" b="0" i="0" u="none" strike="noStrike" cap="none" normalizeH="0" baseline="0" dirty="0" smtClean="0">
                <a:ln>
                  <a:noFill/>
                </a:ln>
                <a:solidFill>
                  <a:srgbClr val="335E36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335E36"/>
                </a:solidFill>
                <a:effectLst/>
                <a:latin typeface="Times New Roman" pitchFamily="18" charset="0"/>
                <a:cs typeface="Times New Roman" pitchFamily="18" charset="0"/>
              </a:rPr>
              <a:t>	</a:t>
            </a:r>
            <a:endParaRPr lang="en-US" sz="1200" dirty="0">
              <a:solidFill>
                <a:srgbClr val="335E36"/>
              </a:solidFill>
            </a:endParaRPr>
          </a:p>
          <a:p>
            <a:r>
              <a:rPr lang="en-US" sz="1200" dirty="0">
                <a:solidFill>
                  <a:srgbClr val="335E36"/>
                </a:solidFill>
              </a:rPr>
              <a:t> 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335E36"/>
                </a:solidFill>
                <a:latin typeface="Cambria" pitchFamily="18" charset="0"/>
              </a:rPr>
              <a:t> </a:t>
            </a:r>
            <a:endParaRPr kumimoji="0" lang="da-DK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Tekstboks 17"/>
          <p:cNvSpPr txBox="1"/>
          <p:nvPr/>
        </p:nvSpPr>
        <p:spPr>
          <a:xfrm>
            <a:off x="7143768" y="6540761"/>
            <a:ext cx="11429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err="1" smtClean="0">
                <a:solidFill>
                  <a:srgbClr val="335E36"/>
                </a:solidFill>
              </a:rPr>
              <a:t>Sune</a:t>
            </a:r>
            <a:r>
              <a:rPr lang="en-US" sz="1200" dirty="0" smtClean="0">
                <a:solidFill>
                  <a:srgbClr val="335E36"/>
                </a:solidFill>
              </a:rPr>
              <a:t> </a:t>
            </a:r>
            <a:r>
              <a:rPr lang="en-US" sz="1200" dirty="0" err="1" smtClean="0">
                <a:solidFill>
                  <a:srgbClr val="335E36"/>
                </a:solidFill>
              </a:rPr>
              <a:t>Jakobsen</a:t>
            </a:r>
            <a:endParaRPr lang="da-DK" sz="1200" dirty="0"/>
          </a:p>
        </p:txBody>
      </p:sp>
      <p:sp>
        <p:nvSpPr>
          <p:cNvPr id="31" name="Rektangel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8" name="Rectangle 2"/>
          <p:cNvSpPr txBox="1">
            <a:spLocks noChangeArrowheads="1"/>
          </p:cNvSpPr>
          <p:nvPr/>
        </p:nvSpPr>
        <p:spPr>
          <a:xfrm>
            <a:off x="714348" y="306334"/>
            <a:ext cx="8212794" cy="3571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50" b="0" i="1" u="none" strike="noStrike" kern="1200" cap="none" spc="0" normalizeH="0" baseline="0" noProof="0" dirty="0" smtClean="0">
                <a:ln>
                  <a:noFill/>
                </a:ln>
                <a:solidFill>
                  <a:srgbClr val="18396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ALFA Roman Pot</a:t>
            </a: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/>
          </a:p>
        </p:txBody>
      </p:sp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/>
          </a:p>
        </p:txBody>
      </p: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/>
          </a:p>
        </p:txBody>
      </p:sp>
      <p:sp>
        <p:nvSpPr>
          <p:cNvPr id="2868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/>
          </a:p>
        </p:txBody>
      </p:sp>
      <p:sp>
        <p:nvSpPr>
          <p:cNvPr id="2868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/>
          </a:p>
        </p:txBody>
      </p:sp>
      <p:sp>
        <p:nvSpPr>
          <p:cNvPr id="2868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/>
          </a:p>
        </p:txBody>
      </p:sp>
      <p:sp>
        <p:nvSpPr>
          <p:cNvPr id="2869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/>
          </a:p>
        </p:txBody>
      </p:sp>
      <p:pic>
        <p:nvPicPr>
          <p:cNvPr id="32" name="Billede 31" descr="P5224475.JPG"/>
          <p:cNvPicPr/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357158" y="837891"/>
            <a:ext cx="5637303" cy="5520067"/>
          </a:xfrm>
          <a:prstGeom prst="rect">
            <a:avLst/>
          </a:prstGeom>
        </p:spPr>
      </p:pic>
      <p:pic>
        <p:nvPicPr>
          <p:cNvPr id="43" name="Picture 6" descr="D:\CERN\Low-X 2012\Presentation\SJ140943r3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36" t="7846" r="14002" b="2966"/>
          <a:stretch/>
        </p:blipFill>
        <p:spPr bwMode="auto">
          <a:xfrm>
            <a:off x="357158" y="836322"/>
            <a:ext cx="5637303" cy="5521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ctangle 2"/>
          <p:cNvSpPr txBox="1">
            <a:spLocks noChangeArrowheads="1"/>
          </p:cNvSpPr>
          <p:nvPr/>
        </p:nvSpPr>
        <p:spPr>
          <a:xfrm>
            <a:off x="6143636" y="857232"/>
            <a:ext cx="2786082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tabLst>
                <a:tab pos="446088" algn="l"/>
              </a:tabLst>
              <a:defRPr/>
            </a:pPr>
            <a:r>
              <a:rPr lang="en-US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Separates the detector from the ultra high beam vacuum</a:t>
            </a:r>
            <a:endParaRPr kumimoji="0" lang="en-US" b="0" u="none" strike="noStrike" kern="1200" cap="none" spc="0" normalizeH="0" noProof="0" dirty="0" smtClean="0">
              <a:ln>
                <a:noFill/>
              </a:ln>
              <a:solidFill>
                <a:srgbClr val="18396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36875" name="AutoShape 11"/>
          <p:cNvCxnSpPr>
            <a:cxnSpLocks noChangeShapeType="1"/>
          </p:cNvCxnSpPr>
          <p:nvPr/>
        </p:nvCxnSpPr>
        <p:spPr bwMode="auto">
          <a:xfrm flipV="1">
            <a:off x="1714480" y="1868690"/>
            <a:ext cx="1258854" cy="274427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36876" name="AutoShape 12"/>
          <p:cNvCxnSpPr>
            <a:cxnSpLocks noChangeShapeType="1"/>
          </p:cNvCxnSpPr>
          <p:nvPr/>
        </p:nvCxnSpPr>
        <p:spPr bwMode="auto">
          <a:xfrm>
            <a:off x="2071670" y="1142984"/>
            <a:ext cx="1276194" cy="180584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36877" name="AutoShape 13"/>
          <p:cNvCxnSpPr>
            <a:cxnSpLocks noChangeShapeType="1"/>
          </p:cNvCxnSpPr>
          <p:nvPr/>
        </p:nvCxnSpPr>
        <p:spPr bwMode="auto">
          <a:xfrm>
            <a:off x="2071670" y="1142983"/>
            <a:ext cx="196074" cy="725707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36878" name="AutoShape 14"/>
          <p:cNvCxnSpPr>
            <a:cxnSpLocks noChangeShapeType="1"/>
          </p:cNvCxnSpPr>
          <p:nvPr/>
        </p:nvCxnSpPr>
        <p:spPr bwMode="auto">
          <a:xfrm flipH="1">
            <a:off x="3228230" y="1357296"/>
            <a:ext cx="1272332" cy="845215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36884" name="AutoShape 20"/>
          <p:cNvCxnSpPr>
            <a:cxnSpLocks noChangeShapeType="1"/>
          </p:cNvCxnSpPr>
          <p:nvPr/>
        </p:nvCxnSpPr>
        <p:spPr bwMode="auto">
          <a:xfrm>
            <a:off x="2966223" y="1572562"/>
            <a:ext cx="455106" cy="378976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36885" name="AutoShape 21"/>
          <p:cNvCxnSpPr>
            <a:cxnSpLocks noChangeShapeType="1"/>
          </p:cNvCxnSpPr>
          <p:nvPr/>
        </p:nvCxnSpPr>
        <p:spPr bwMode="auto">
          <a:xfrm>
            <a:off x="2666489" y="1868690"/>
            <a:ext cx="349804" cy="303777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36886" name="AutoShape 22"/>
          <p:cNvCxnSpPr>
            <a:cxnSpLocks noChangeShapeType="1"/>
          </p:cNvCxnSpPr>
          <p:nvPr/>
        </p:nvCxnSpPr>
        <p:spPr bwMode="auto">
          <a:xfrm flipV="1">
            <a:off x="3016293" y="1951538"/>
            <a:ext cx="405036" cy="220929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36887" name="AutoShape 23"/>
          <p:cNvCxnSpPr>
            <a:cxnSpLocks noChangeShapeType="1"/>
          </p:cNvCxnSpPr>
          <p:nvPr/>
        </p:nvCxnSpPr>
        <p:spPr bwMode="auto">
          <a:xfrm flipV="1">
            <a:off x="2635804" y="1574119"/>
            <a:ext cx="337530" cy="181038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</p:cxnSp>
      <p:sp>
        <p:nvSpPr>
          <p:cNvPr id="36889" name="Text Box 25"/>
          <p:cNvSpPr txBox="1">
            <a:spLocks noChangeArrowheads="1"/>
          </p:cNvSpPr>
          <p:nvPr/>
        </p:nvSpPr>
        <p:spPr bwMode="auto">
          <a:xfrm>
            <a:off x="3028103" y="2814638"/>
            <a:ext cx="1008112" cy="330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rPr>
              <a:t>Ferrite   </a:t>
            </a:r>
            <a:endParaRPr kumimoji="0" lang="en-US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6890" name="Text Box 26"/>
          <p:cNvSpPr txBox="1">
            <a:spLocks noChangeArrowheads="1"/>
          </p:cNvSpPr>
          <p:nvPr/>
        </p:nvSpPr>
        <p:spPr bwMode="auto">
          <a:xfrm>
            <a:off x="500035" y="1857364"/>
            <a:ext cx="1428760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rPr>
              <a:t>Roman Pot window</a:t>
            </a:r>
            <a:endParaRPr kumimoji="0" lang="en-US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6891" name="Text Box 27"/>
          <p:cNvSpPr txBox="1">
            <a:spLocks noChangeArrowheads="1"/>
          </p:cNvSpPr>
          <p:nvPr/>
        </p:nvSpPr>
        <p:spPr bwMode="auto">
          <a:xfrm>
            <a:off x="71406" y="857232"/>
            <a:ext cx="2357454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rPr>
              <a:t>Room for overlap detectors + trigger</a:t>
            </a:r>
            <a:endParaRPr kumimoji="0" lang="en-US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6893" name="Text Box 29"/>
          <p:cNvSpPr txBox="1">
            <a:spLocks noChangeArrowheads="1"/>
          </p:cNvSpPr>
          <p:nvPr/>
        </p:nvSpPr>
        <p:spPr bwMode="auto">
          <a:xfrm>
            <a:off x="4214810" y="1000108"/>
            <a:ext cx="1870080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rPr>
              <a:t>Wall in front of the main detector </a:t>
            </a:r>
            <a:endParaRPr kumimoji="0" lang="en-US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3" name="Rectangle 2"/>
          <p:cNvSpPr txBox="1">
            <a:spLocks noChangeArrowheads="1"/>
          </p:cNvSpPr>
          <p:nvPr/>
        </p:nvSpPr>
        <p:spPr>
          <a:xfrm>
            <a:off x="6143636" y="5235470"/>
            <a:ext cx="2786082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tabLst>
                <a:tab pos="446088" algn="l"/>
              </a:tabLst>
              <a:defRPr/>
            </a:pPr>
            <a:r>
              <a:rPr lang="en-US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Secondary vacuum inside (detector side) to keep window flat </a:t>
            </a:r>
            <a:endParaRPr kumimoji="0" lang="en-US" b="0" u="none" strike="noStrike" kern="1200" cap="none" spc="0" normalizeH="0" noProof="0" dirty="0" smtClean="0">
              <a:ln>
                <a:noFill/>
              </a:ln>
              <a:solidFill>
                <a:srgbClr val="18396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4" name="Rectangle 2"/>
          <p:cNvSpPr txBox="1">
            <a:spLocks noChangeArrowheads="1"/>
          </p:cNvSpPr>
          <p:nvPr/>
        </p:nvSpPr>
        <p:spPr>
          <a:xfrm>
            <a:off x="6143636" y="3145528"/>
            <a:ext cx="2786082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tabLst>
                <a:tab pos="446088" algn="l"/>
              </a:tabLst>
              <a:defRPr/>
            </a:pPr>
            <a:r>
              <a:rPr lang="en-US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Window thickness 200 µm </a:t>
            </a:r>
            <a:endParaRPr kumimoji="0" lang="en-US" b="0" u="none" strike="noStrike" kern="1200" cap="none" spc="0" normalizeH="0" noProof="0" dirty="0" smtClean="0">
              <a:ln>
                <a:noFill/>
              </a:ln>
              <a:solidFill>
                <a:srgbClr val="18396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8579675" y="6467712"/>
            <a:ext cx="57626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da-D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5/18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1" name="Tekstboks 40"/>
          <p:cNvSpPr txBox="1"/>
          <p:nvPr/>
        </p:nvSpPr>
        <p:spPr>
          <a:xfrm>
            <a:off x="714348" y="-24"/>
            <a:ext cx="84296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u="sng" dirty="0" smtClean="0">
                <a:solidFill>
                  <a:srgbClr val="3161AB"/>
                </a:solidFill>
              </a:rPr>
              <a:t>ALFA</a:t>
            </a:r>
            <a:r>
              <a:rPr lang="en-US" sz="1000" dirty="0" smtClean="0">
                <a:solidFill>
                  <a:srgbClr val="3161AB"/>
                </a:solidFill>
              </a:rPr>
              <a:t>                    Installation                    Triggering                    Beam based </a:t>
            </a:r>
            <a:r>
              <a:rPr lang="en-US" sz="1000" dirty="0">
                <a:solidFill>
                  <a:srgbClr val="3161AB"/>
                </a:solidFill>
              </a:rPr>
              <a:t>alignment    </a:t>
            </a:r>
            <a:r>
              <a:rPr lang="en-US" sz="1000" dirty="0" smtClean="0">
                <a:solidFill>
                  <a:srgbClr val="3161AB"/>
                </a:solidFill>
              </a:rPr>
              <a:t>                 β</a:t>
            </a:r>
            <a:r>
              <a:rPr lang="en-US" sz="1000" dirty="0">
                <a:solidFill>
                  <a:srgbClr val="3161AB"/>
                </a:solidFill>
              </a:rPr>
              <a:t>* = 90 m campaign </a:t>
            </a:r>
            <a:r>
              <a:rPr lang="en-US" sz="1000" dirty="0" smtClean="0">
                <a:solidFill>
                  <a:srgbClr val="3161AB"/>
                </a:solidFill>
              </a:rPr>
              <a:t>2011                    Summary and plans for 2012</a:t>
            </a:r>
            <a:endParaRPr lang="en-US" sz="1000" dirty="0">
              <a:solidFill>
                <a:srgbClr val="3161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782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0" dur="indefinite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1" dur="indefinite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4" dur="indefinite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1" dur="indefinite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2" dur="indefinite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6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6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6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mph" presetSubtype="0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1" dur="indefinite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52" dur="indefinite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mph" presetSubtype="0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6" dur="indefinite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57" dur="indefinite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mph" presetSubtype="0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9" dur="indefinite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0" dur="indefinite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2" dur="indefinite"/>
                                        <p:tgtEl>
                                          <p:spTgt spid="3688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3" dur="indefinite"/>
                                        <p:tgtEl>
                                          <p:spTgt spid="36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5" dur="indefinite"/>
                                        <p:tgtEl>
                                          <p:spTgt spid="3688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6" dur="indefinite"/>
                                        <p:tgtEl>
                                          <p:spTgt spid="36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8" dur="indefinite"/>
                                        <p:tgtEl>
                                          <p:spTgt spid="3688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9" dur="indefinite"/>
                                        <p:tgtEl>
                                          <p:spTgt spid="36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1" dur="indefinite"/>
                                        <p:tgtEl>
                                          <p:spTgt spid="3688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2" dur="indefinite"/>
                                        <p:tgtEl>
                                          <p:spTgt spid="36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4" dur="indefinite"/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5" dur="indefinite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7" dur="indefinite"/>
                                        <p:tgtEl>
                                          <p:spTgt spid="3689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8" dur="indefinite"/>
                                        <p:tgtEl>
                                          <p:spTgt spid="36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6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6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9" dur="indefinite"/>
                                        <p:tgtEl>
                                          <p:spTgt spid="3689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0" dur="indefinite"/>
                                        <p:tgtEl>
                                          <p:spTgt spid="36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2" dur="indefinite"/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3" dur="indefinite"/>
                                        <p:tgtEl>
                                          <p:spTgt spid="36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6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0" dur="indefinite"/>
                                        <p:tgtEl>
                                          <p:spTgt spid="3689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1" dur="indefinite"/>
                                        <p:tgtEl>
                                          <p:spTgt spid="36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3" dur="indefinite"/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4" dur="indefinite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6" dur="indefinite"/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7" dur="indefinite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49" grpId="1"/>
      <p:bldP spid="36889" grpId="0"/>
      <p:bldP spid="36890" grpId="0"/>
      <p:bldP spid="36890" grpId="1"/>
      <p:bldP spid="36891" grpId="0"/>
      <p:bldP spid="36891" grpId="1"/>
      <p:bldP spid="36893" grpId="0"/>
      <p:bldP spid="36893" grpId="1"/>
      <p:bldP spid="93" grpId="0"/>
      <p:bldP spid="93" grpId="1"/>
      <p:bldP spid="93" grpId="2"/>
      <p:bldP spid="94" grpId="0"/>
      <p:bldP spid="94" grpId="1"/>
      <p:bldP spid="94" grpId="2"/>
      <p:bldP spid="94" grpId="3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kstboks 19"/>
          <p:cNvSpPr txBox="1"/>
          <p:nvPr/>
        </p:nvSpPr>
        <p:spPr>
          <a:xfrm>
            <a:off x="0" y="654076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335E36"/>
                </a:solidFill>
              </a:rPr>
              <a:t>Measurement of elastic scattering with </a:t>
            </a:r>
            <a:r>
              <a:rPr lang="en-US" sz="1200" dirty="0" smtClean="0">
                <a:solidFill>
                  <a:srgbClr val="335E36"/>
                </a:solidFill>
              </a:rPr>
              <a:t>ALFA</a:t>
            </a:r>
            <a:endParaRPr lang="en-US" sz="1200" dirty="0">
              <a:solidFill>
                <a:srgbClr val="335E36"/>
              </a:solidFill>
            </a:endParaRPr>
          </a:p>
        </p:txBody>
      </p:sp>
      <p:sp>
        <p:nvSpPr>
          <p:cNvPr id="21" name="Tekstboks 16"/>
          <p:cNvSpPr txBox="1">
            <a:spLocks noChangeArrowheads="1"/>
          </p:cNvSpPr>
          <p:nvPr/>
        </p:nvSpPr>
        <p:spPr bwMode="auto">
          <a:xfrm>
            <a:off x="0" y="6389130"/>
            <a:ext cx="9144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335E36"/>
                </a:solidFill>
                <a:latin typeface="Calibri" pitchFamily="34" charset="0"/>
              </a:rPr>
              <a:t>Low-X 2012</a:t>
            </a:r>
            <a:endParaRPr lang="en-US" sz="1200" dirty="0">
              <a:solidFill>
                <a:srgbClr val="335E36"/>
              </a:solidFill>
              <a:latin typeface="Calibri" pitchFamily="34" charset="0"/>
            </a:endParaRPr>
          </a:p>
        </p:txBody>
      </p:sp>
      <p:sp>
        <p:nvSpPr>
          <p:cNvPr id="22" name="Rektangel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a-DK"/>
          </a:p>
        </p:txBody>
      </p:sp>
      <p:pic>
        <p:nvPicPr>
          <p:cNvPr id="8194" name="Picture 3" descr="CERN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738" y="214313"/>
            <a:ext cx="584200" cy="5715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cxnSp>
        <p:nvCxnSpPr>
          <p:cNvPr id="13" name="Lige forbindelse 12"/>
          <p:cNvCxnSpPr/>
          <p:nvPr/>
        </p:nvCxnSpPr>
        <p:spPr>
          <a:xfrm rot="10800000">
            <a:off x="0" y="6770688"/>
            <a:ext cx="9144000" cy="0"/>
          </a:xfrm>
          <a:prstGeom prst="line">
            <a:avLst/>
          </a:prstGeom>
          <a:ln w="12700">
            <a:solidFill>
              <a:srgbClr val="335E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Lige forbindelse 14"/>
          <p:cNvCxnSpPr/>
          <p:nvPr/>
        </p:nvCxnSpPr>
        <p:spPr>
          <a:xfrm rot="10800000">
            <a:off x="714375" y="220663"/>
            <a:ext cx="8429625" cy="0"/>
          </a:xfrm>
          <a:prstGeom prst="line">
            <a:avLst/>
          </a:prstGeom>
          <a:ln w="13970">
            <a:solidFill>
              <a:srgbClr val="316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28575" y="6394450"/>
            <a:ext cx="1989138" cy="5000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pPr>
              <a:defRPr/>
            </a:pPr>
            <a:r>
              <a:rPr lang="en-US" sz="1210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NIELS BOHR INSTITUTE</a:t>
            </a:r>
          </a:p>
          <a:p>
            <a:pPr>
              <a:defRPr/>
            </a:pPr>
            <a:r>
              <a:rPr lang="en-US" sz="925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UNIVERSITY OF COPENHAGEN </a:t>
            </a:r>
            <a:r>
              <a:rPr lang="en-US" sz="900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en-US" sz="1200" dirty="0">
              <a:solidFill>
                <a:srgbClr val="335E36"/>
              </a:solidFill>
            </a:endParaRPr>
          </a:p>
          <a:p>
            <a:pPr>
              <a:defRPr/>
            </a:pPr>
            <a:r>
              <a:rPr lang="en-US" sz="1200" dirty="0">
                <a:solidFill>
                  <a:srgbClr val="335E36"/>
                </a:solidFill>
              </a:rPr>
              <a:t> </a:t>
            </a:r>
          </a:p>
          <a:p>
            <a:pPr>
              <a:defRPr/>
            </a:pPr>
            <a:r>
              <a:rPr lang="en-US" sz="1200" b="1" dirty="0">
                <a:solidFill>
                  <a:srgbClr val="335E36"/>
                </a:solidFill>
                <a:latin typeface="Cambria" pitchFamily="18" charset="0"/>
              </a:rPr>
              <a:t> </a:t>
            </a:r>
            <a:endParaRPr lang="da-DK" sz="1200" dirty="0">
              <a:latin typeface="Arial" pitchFamily="34" charset="0"/>
            </a:endParaRPr>
          </a:p>
        </p:txBody>
      </p:sp>
      <p:sp>
        <p:nvSpPr>
          <p:cNvPr id="28" name="Rectangle 2"/>
          <p:cNvSpPr txBox="1">
            <a:spLocks noChangeArrowheads="1"/>
          </p:cNvSpPr>
          <p:nvPr/>
        </p:nvSpPr>
        <p:spPr>
          <a:xfrm>
            <a:off x="714375" y="306388"/>
            <a:ext cx="8212138" cy="357187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en-US" sz="2800" i="1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Station </a:t>
            </a:r>
            <a:r>
              <a:rPr lang="en-US" sz="2800" i="1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installation in LHC</a:t>
            </a:r>
            <a:endParaRPr lang="en-US" sz="2800" i="1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200" name="Tekstboks 17"/>
          <p:cNvSpPr txBox="1">
            <a:spLocks noChangeArrowheads="1"/>
          </p:cNvSpPr>
          <p:nvPr/>
        </p:nvSpPr>
        <p:spPr bwMode="auto">
          <a:xfrm>
            <a:off x="7143750" y="6540500"/>
            <a:ext cx="11430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200">
                <a:solidFill>
                  <a:srgbClr val="335E36"/>
                </a:solidFill>
                <a:latin typeface="Calibri" pitchFamily="34" charset="0"/>
              </a:rPr>
              <a:t>Sune Jakobsen</a:t>
            </a:r>
            <a:endParaRPr lang="da-DK" sz="1200">
              <a:latin typeface="Calibri" pitchFamily="34" charset="0"/>
            </a:endParaRPr>
          </a:p>
        </p:txBody>
      </p:sp>
      <p:pic>
        <p:nvPicPr>
          <p:cNvPr id="8201" name="Picture 4" descr="logo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05825" y="6049963"/>
            <a:ext cx="566738" cy="76835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8567738" y="6467475"/>
            <a:ext cx="5762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da-DK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6/18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29" name="Rectangle 2"/>
          <p:cNvSpPr txBox="1">
            <a:spLocks noChangeArrowheads="1"/>
          </p:cNvSpPr>
          <p:nvPr/>
        </p:nvSpPr>
        <p:spPr>
          <a:xfrm>
            <a:off x="323705" y="5000636"/>
            <a:ext cx="2786082" cy="357188"/>
          </a:xfrm>
          <a:prstGeom prst="rect">
            <a:avLst/>
          </a:prstGeom>
        </p:spPr>
        <p:txBody>
          <a:bodyPr anchor="ctr"/>
          <a:lstStyle/>
          <a:p>
            <a:pPr algn="ctr">
              <a:tabLst>
                <a:tab pos="446088" algn="l"/>
              </a:tabLst>
              <a:defRPr/>
            </a:pPr>
            <a:r>
              <a:rPr lang="en-US" dirty="0" err="1">
                <a:solidFill>
                  <a:srgbClr val="183962"/>
                </a:solidFill>
                <a:latin typeface="+mj-lt"/>
                <a:ea typeface="+mj-ea"/>
                <a:cs typeface="+mj-cs"/>
              </a:rPr>
              <a:t>Palfinger</a:t>
            </a:r>
            <a:r>
              <a:rPr lang="en-US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 with ALFA station </a:t>
            </a:r>
          </a:p>
        </p:txBody>
      </p:sp>
      <p:pic>
        <p:nvPicPr>
          <p:cNvPr id="32770" name="Picture 2" descr="D:\CERN temp\Billeder\Installation shotdown end 2010\8th of december\SJ08144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23705" y="1357317"/>
            <a:ext cx="2794293" cy="362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3" descr="D:\CERN temp\Billeder\Installation shotdown end 2010\Station installation (Anne-Laures photos)\IMG_175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251104" y="1357301"/>
            <a:ext cx="2716203" cy="3621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Rectangle 2"/>
          <p:cNvSpPr txBox="1">
            <a:spLocks noChangeArrowheads="1"/>
          </p:cNvSpPr>
          <p:nvPr/>
        </p:nvSpPr>
        <p:spPr>
          <a:xfrm>
            <a:off x="3286116" y="5143515"/>
            <a:ext cx="2714644" cy="357187"/>
          </a:xfrm>
          <a:prstGeom prst="rect">
            <a:avLst/>
          </a:prstGeom>
        </p:spPr>
        <p:txBody>
          <a:bodyPr anchor="ctr"/>
          <a:lstStyle/>
          <a:p>
            <a:pPr algn="ctr">
              <a:tabLst>
                <a:tab pos="446088" algn="l"/>
              </a:tabLst>
              <a:defRPr/>
            </a:pPr>
            <a:r>
              <a:rPr lang="en-US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Positioning of the station on the </a:t>
            </a:r>
            <a:r>
              <a:rPr lang="en-US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foot</a:t>
            </a:r>
            <a:endParaRPr lang="en-US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4" name="Rectangle 2"/>
          <p:cNvSpPr txBox="1">
            <a:spLocks noChangeArrowheads="1"/>
          </p:cNvSpPr>
          <p:nvPr/>
        </p:nvSpPr>
        <p:spPr>
          <a:xfrm>
            <a:off x="6122135" y="5229200"/>
            <a:ext cx="2804378" cy="357188"/>
          </a:xfrm>
          <a:prstGeom prst="rect">
            <a:avLst/>
          </a:prstGeom>
        </p:spPr>
        <p:txBody>
          <a:bodyPr anchor="ctr"/>
          <a:lstStyle/>
          <a:p>
            <a:pPr algn="ctr">
              <a:tabLst>
                <a:tab pos="446088" algn="l"/>
              </a:tabLst>
              <a:defRPr/>
            </a:pPr>
            <a:r>
              <a:rPr lang="en-US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Bake out equipment installed on the ALFA stations and the beam pipe</a:t>
            </a:r>
          </a:p>
        </p:txBody>
      </p:sp>
      <p:sp>
        <p:nvSpPr>
          <p:cNvPr id="23" name="Tekstboks 22"/>
          <p:cNvSpPr txBox="1"/>
          <p:nvPr/>
        </p:nvSpPr>
        <p:spPr>
          <a:xfrm>
            <a:off x="714348" y="-24"/>
            <a:ext cx="84296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3161AB"/>
                </a:solidFill>
              </a:rPr>
              <a:t>ALFA                    </a:t>
            </a:r>
            <a:r>
              <a:rPr lang="en-US" sz="1000" u="sng" dirty="0" smtClean="0">
                <a:solidFill>
                  <a:srgbClr val="3161AB"/>
                </a:solidFill>
              </a:rPr>
              <a:t>Installation</a:t>
            </a:r>
            <a:r>
              <a:rPr lang="en-US" sz="1000" dirty="0" smtClean="0">
                <a:solidFill>
                  <a:srgbClr val="3161AB"/>
                </a:solidFill>
              </a:rPr>
              <a:t>                    Triggering                    Beam based </a:t>
            </a:r>
            <a:r>
              <a:rPr lang="en-US" sz="1000" dirty="0">
                <a:solidFill>
                  <a:srgbClr val="3161AB"/>
                </a:solidFill>
              </a:rPr>
              <a:t>alignment    </a:t>
            </a:r>
            <a:r>
              <a:rPr lang="en-US" sz="1000" dirty="0" smtClean="0">
                <a:solidFill>
                  <a:srgbClr val="3161AB"/>
                </a:solidFill>
              </a:rPr>
              <a:t>                 β</a:t>
            </a:r>
            <a:r>
              <a:rPr lang="en-US" sz="1000" dirty="0">
                <a:solidFill>
                  <a:srgbClr val="3161AB"/>
                </a:solidFill>
              </a:rPr>
              <a:t>* = 90 m campaign </a:t>
            </a:r>
            <a:r>
              <a:rPr lang="en-US" sz="1000" dirty="0" smtClean="0">
                <a:solidFill>
                  <a:srgbClr val="3161AB"/>
                </a:solidFill>
              </a:rPr>
              <a:t>2011                    Summary and plans for 2012</a:t>
            </a:r>
            <a:endParaRPr lang="en-US" sz="1000" dirty="0">
              <a:solidFill>
                <a:srgbClr val="3161AB"/>
              </a:solidFill>
            </a:endParaRPr>
          </a:p>
        </p:txBody>
      </p:sp>
      <p:pic>
        <p:nvPicPr>
          <p:cNvPr id="24" name="Picture 3" descr="D:\CERN temp\Billeder\Installation shotdown end 2010\13th of December\SJ131743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l="3182" r="40812"/>
          <a:stretch/>
        </p:blipFill>
        <p:spPr bwMode="auto">
          <a:xfrm>
            <a:off x="6122134" y="1364850"/>
            <a:ext cx="2716203" cy="3636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44581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6" dur="indefinite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27" dur="indefinite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9" dur="indefinit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30" dur="indefinite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4" dur="indefinite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35" dur="indefinite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7" dur="indefinite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38" dur="indefinite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43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5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46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9" grpId="1"/>
      <p:bldP spid="32" grpId="0"/>
      <p:bldP spid="32" grpId="1"/>
      <p:bldP spid="34" grpId="0"/>
      <p:bldP spid="34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kstboks 20"/>
          <p:cNvSpPr txBox="1"/>
          <p:nvPr/>
        </p:nvSpPr>
        <p:spPr>
          <a:xfrm>
            <a:off x="0" y="654076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335E36"/>
                </a:solidFill>
              </a:rPr>
              <a:t>Measurement of elastic scattering with </a:t>
            </a:r>
            <a:r>
              <a:rPr lang="en-US" sz="1200" dirty="0" smtClean="0">
                <a:solidFill>
                  <a:srgbClr val="335E36"/>
                </a:solidFill>
              </a:rPr>
              <a:t>ALFA</a:t>
            </a:r>
            <a:endParaRPr lang="en-US" sz="1200" dirty="0">
              <a:solidFill>
                <a:srgbClr val="335E36"/>
              </a:solidFill>
            </a:endParaRPr>
          </a:p>
        </p:txBody>
      </p:sp>
      <p:sp>
        <p:nvSpPr>
          <p:cNvPr id="25" name="Tekstboks 16"/>
          <p:cNvSpPr txBox="1">
            <a:spLocks noChangeArrowheads="1"/>
          </p:cNvSpPr>
          <p:nvPr/>
        </p:nvSpPr>
        <p:spPr bwMode="auto">
          <a:xfrm>
            <a:off x="0" y="6389130"/>
            <a:ext cx="9144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335E36"/>
                </a:solidFill>
                <a:latin typeface="Calibri" pitchFamily="34" charset="0"/>
              </a:rPr>
              <a:t>Low-X 2012</a:t>
            </a:r>
            <a:endParaRPr lang="en-US" sz="1200" dirty="0">
              <a:solidFill>
                <a:srgbClr val="335E36"/>
              </a:solidFill>
              <a:latin typeface="Calibri" pitchFamily="34" charset="0"/>
            </a:endParaRPr>
          </a:p>
        </p:txBody>
      </p:sp>
      <p:sp>
        <p:nvSpPr>
          <p:cNvPr id="22" name="Rektangel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a-DK"/>
          </a:p>
        </p:txBody>
      </p:sp>
      <p:pic>
        <p:nvPicPr>
          <p:cNvPr id="17410" name="Picture 3" descr="CERN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738" y="214313"/>
            <a:ext cx="584200" cy="5715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cxnSp>
        <p:nvCxnSpPr>
          <p:cNvPr id="13" name="Lige forbindelse 12"/>
          <p:cNvCxnSpPr/>
          <p:nvPr/>
        </p:nvCxnSpPr>
        <p:spPr>
          <a:xfrm rot="10800000">
            <a:off x="0" y="6770688"/>
            <a:ext cx="9144000" cy="0"/>
          </a:xfrm>
          <a:prstGeom prst="line">
            <a:avLst/>
          </a:prstGeom>
          <a:ln w="12700">
            <a:solidFill>
              <a:srgbClr val="335E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Lige forbindelse 14"/>
          <p:cNvCxnSpPr/>
          <p:nvPr/>
        </p:nvCxnSpPr>
        <p:spPr>
          <a:xfrm rot="10800000">
            <a:off x="714375" y="220663"/>
            <a:ext cx="8429625" cy="0"/>
          </a:xfrm>
          <a:prstGeom prst="line">
            <a:avLst/>
          </a:prstGeom>
          <a:ln w="13970">
            <a:solidFill>
              <a:srgbClr val="316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28575" y="6394450"/>
            <a:ext cx="1989138" cy="5000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pPr>
              <a:defRPr/>
            </a:pPr>
            <a:r>
              <a:rPr lang="en-US" sz="1210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NIELS BOHR INSTITUTE</a:t>
            </a:r>
          </a:p>
          <a:p>
            <a:pPr>
              <a:defRPr/>
            </a:pPr>
            <a:r>
              <a:rPr lang="en-US" sz="925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UNIVERSITY OF COPENHAGEN </a:t>
            </a:r>
            <a:r>
              <a:rPr lang="en-US" sz="900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en-US" sz="1200" dirty="0">
              <a:solidFill>
                <a:srgbClr val="335E36"/>
              </a:solidFill>
            </a:endParaRPr>
          </a:p>
          <a:p>
            <a:pPr>
              <a:defRPr/>
            </a:pPr>
            <a:r>
              <a:rPr lang="en-US" sz="1200" dirty="0">
                <a:solidFill>
                  <a:srgbClr val="335E36"/>
                </a:solidFill>
              </a:rPr>
              <a:t> </a:t>
            </a:r>
          </a:p>
          <a:p>
            <a:pPr>
              <a:defRPr/>
            </a:pPr>
            <a:r>
              <a:rPr lang="en-US" sz="1200" b="1" dirty="0">
                <a:solidFill>
                  <a:srgbClr val="335E36"/>
                </a:solidFill>
                <a:latin typeface="Cambria" pitchFamily="18" charset="0"/>
              </a:rPr>
              <a:t> </a:t>
            </a:r>
            <a:endParaRPr lang="da-DK" sz="1200" dirty="0">
              <a:latin typeface="Arial" pitchFamily="34" charset="0"/>
            </a:endParaRPr>
          </a:p>
        </p:txBody>
      </p:sp>
      <p:sp>
        <p:nvSpPr>
          <p:cNvPr id="28" name="Rectangle 2"/>
          <p:cNvSpPr txBox="1">
            <a:spLocks noChangeArrowheads="1"/>
          </p:cNvSpPr>
          <p:nvPr/>
        </p:nvSpPr>
        <p:spPr>
          <a:xfrm>
            <a:off x="714375" y="306388"/>
            <a:ext cx="8212138" cy="357187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en-US" sz="2800" i="1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Detector </a:t>
            </a:r>
            <a:r>
              <a:rPr lang="en-US" sz="2800" i="1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installation</a:t>
            </a:r>
            <a:endParaRPr lang="en-US" sz="2800" i="1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7416" name="Tekstboks 17"/>
          <p:cNvSpPr txBox="1">
            <a:spLocks noChangeArrowheads="1"/>
          </p:cNvSpPr>
          <p:nvPr/>
        </p:nvSpPr>
        <p:spPr bwMode="auto">
          <a:xfrm>
            <a:off x="7143750" y="6540500"/>
            <a:ext cx="11430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200">
                <a:solidFill>
                  <a:srgbClr val="335E36"/>
                </a:solidFill>
                <a:latin typeface="Calibri" pitchFamily="34" charset="0"/>
              </a:rPr>
              <a:t>Sune Jakobsen</a:t>
            </a:r>
            <a:endParaRPr lang="da-DK" sz="1200">
              <a:latin typeface="Calibri" pitchFamily="34" charset="0"/>
            </a:endParaRPr>
          </a:p>
        </p:txBody>
      </p:sp>
      <p:pic>
        <p:nvPicPr>
          <p:cNvPr id="17417" name="Picture 4" descr="logo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05825" y="6049963"/>
            <a:ext cx="566738" cy="76835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8567738" y="6467475"/>
            <a:ext cx="5762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7/18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20" name="Rectangle 2"/>
          <p:cNvSpPr txBox="1">
            <a:spLocks noChangeArrowheads="1"/>
          </p:cNvSpPr>
          <p:nvPr/>
        </p:nvSpPr>
        <p:spPr>
          <a:xfrm>
            <a:off x="0" y="5643578"/>
            <a:ext cx="9144000" cy="714375"/>
          </a:xfrm>
          <a:prstGeom prst="rect">
            <a:avLst/>
          </a:prstGeom>
        </p:spPr>
        <p:txBody>
          <a:bodyPr anchor="ctr"/>
          <a:lstStyle/>
          <a:p>
            <a:pPr algn="ctr">
              <a:tabLst>
                <a:tab pos="446088" algn="l"/>
              </a:tabLst>
              <a:defRPr/>
            </a:pPr>
            <a:r>
              <a:rPr lang="en-US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All detectors installed without problems</a:t>
            </a:r>
            <a:endParaRPr lang="en-US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4" name="Rectangle 2"/>
          <p:cNvSpPr txBox="1">
            <a:spLocks noChangeArrowheads="1"/>
          </p:cNvSpPr>
          <p:nvPr/>
        </p:nvSpPr>
        <p:spPr>
          <a:xfrm>
            <a:off x="4929190" y="5214951"/>
            <a:ext cx="3643338" cy="428627"/>
          </a:xfrm>
          <a:prstGeom prst="rect">
            <a:avLst/>
          </a:prstGeom>
        </p:spPr>
        <p:txBody>
          <a:bodyPr anchor="ctr"/>
          <a:lstStyle/>
          <a:p>
            <a:pPr algn="ctr">
              <a:tabLst>
                <a:tab pos="446088" algn="l"/>
              </a:tabLst>
              <a:defRPr/>
            </a:pPr>
            <a:r>
              <a:rPr lang="en-US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Custom made tools used </a:t>
            </a:r>
            <a:endParaRPr lang="en-US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3" name="Rectangle 2"/>
          <p:cNvSpPr txBox="1">
            <a:spLocks noChangeArrowheads="1"/>
          </p:cNvSpPr>
          <p:nvPr/>
        </p:nvSpPr>
        <p:spPr>
          <a:xfrm>
            <a:off x="0" y="857232"/>
            <a:ext cx="9144000" cy="428628"/>
          </a:xfrm>
          <a:prstGeom prst="rect">
            <a:avLst/>
          </a:prstGeom>
        </p:spPr>
        <p:txBody>
          <a:bodyPr anchor="ctr"/>
          <a:lstStyle/>
          <a:p>
            <a:pPr algn="ctr">
              <a:tabLst>
                <a:tab pos="446088" algn="l"/>
              </a:tabLst>
              <a:defRPr/>
            </a:pPr>
            <a:r>
              <a:rPr lang="en-US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Very delicate due to gaps between detector and Roman Pots of about 100-200 µm </a:t>
            </a:r>
            <a:endParaRPr lang="en-US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1" name="Picture 3" descr="D:\CERN temp\Billeder\Installation shotdown end 2010\Detector installation\Sector 1-2\A7R1\SJ06255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71472" y="1571612"/>
            <a:ext cx="3639224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4" descr="D:\CERN temp\Billeder\Installation shotdown end 2010\Detector installation\Sector 1-2\A7R1\SJ06256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929190" y="1571612"/>
            <a:ext cx="3646984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Rectangle 2"/>
          <p:cNvSpPr txBox="1">
            <a:spLocks noChangeArrowheads="1"/>
          </p:cNvSpPr>
          <p:nvPr/>
        </p:nvSpPr>
        <p:spPr>
          <a:xfrm>
            <a:off x="571472" y="5214950"/>
            <a:ext cx="3643338" cy="428627"/>
          </a:xfrm>
          <a:prstGeom prst="rect">
            <a:avLst/>
          </a:prstGeom>
        </p:spPr>
        <p:txBody>
          <a:bodyPr anchor="ctr"/>
          <a:lstStyle/>
          <a:p>
            <a:pPr algn="ctr">
              <a:tabLst>
                <a:tab pos="446088" algn="l"/>
              </a:tabLst>
              <a:defRPr/>
            </a:pPr>
            <a:r>
              <a:rPr lang="en-US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Detector on lifting table</a:t>
            </a:r>
            <a:endParaRPr lang="en-US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0" name="Tekstboks 29"/>
          <p:cNvSpPr txBox="1"/>
          <p:nvPr/>
        </p:nvSpPr>
        <p:spPr>
          <a:xfrm>
            <a:off x="714348" y="-24"/>
            <a:ext cx="84296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3161AB"/>
                </a:solidFill>
              </a:rPr>
              <a:t>ALFA                    </a:t>
            </a:r>
            <a:r>
              <a:rPr lang="en-US" sz="1000" u="sng" dirty="0" smtClean="0">
                <a:solidFill>
                  <a:srgbClr val="3161AB"/>
                </a:solidFill>
              </a:rPr>
              <a:t>Installation</a:t>
            </a:r>
            <a:r>
              <a:rPr lang="en-US" sz="1000" dirty="0" smtClean="0">
                <a:solidFill>
                  <a:srgbClr val="3161AB"/>
                </a:solidFill>
              </a:rPr>
              <a:t>                    Triggering                    Beam based </a:t>
            </a:r>
            <a:r>
              <a:rPr lang="en-US" sz="1000" dirty="0">
                <a:solidFill>
                  <a:srgbClr val="3161AB"/>
                </a:solidFill>
              </a:rPr>
              <a:t>alignment    </a:t>
            </a:r>
            <a:r>
              <a:rPr lang="en-US" sz="1000" dirty="0" smtClean="0">
                <a:solidFill>
                  <a:srgbClr val="3161AB"/>
                </a:solidFill>
              </a:rPr>
              <a:t>                 β</a:t>
            </a:r>
            <a:r>
              <a:rPr lang="en-US" sz="1000" dirty="0">
                <a:solidFill>
                  <a:srgbClr val="3161AB"/>
                </a:solidFill>
              </a:rPr>
              <a:t>* = 90 m campaign </a:t>
            </a:r>
            <a:r>
              <a:rPr lang="en-US" sz="1000" dirty="0" smtClean="0">
                <a:solidFill>
                  <a:srgbClr val="3161AB"/>
                </a:solidFill>
              </a:rPr>
              <a:t>2011                    Summary and plans for 2012</a:t>
            </a:r>
            <a:endParaRPr lang="en-US" sz="1000" dirty="0">
              <a:solidFill>
                <a:srgbClr val="3161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3321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mph" presetSubtype="0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6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27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1" dur="indefinite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32" dur="indefinite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4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5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7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38" dur="indefinite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43" dur="indefinite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5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46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1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2" dur="indefinite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6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57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9" dur="indefinite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0" dur="indefinite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2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3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0" grpId="1"/>
      <p:bldP spid="24" grpId="0"/>
      <p:bldP spid="24" grpId="1"/>
      <p:bldP spid="24" grpId="2"/>
      <p:bldP spid="23" grpId="0"/>
      <p:bldP spid="23" grpId="1"/>
      <p:bldP spid="23" grpId="2"/>
      <p:bldP spid="35" grpId="0"/>
      <p:bldP spid="35" grpId="1"/>
      <p:bldP spid="35" grpId="2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kstboks 36"/>
          <p:cNvSpPr txBox="1"/>
          <p:nvPr/>
        </p:nvSpPr>
        <p:spPr>
          <a:xfrm>
            <a:off x="0" y="654076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335E36"/>
                </a:solidFill>
              </a:rPr>
              <a:t>Measurement of elastic scattering with </a:t>
            </a:r>
            <a:r>
              <a:rPr lang="en-US" sz="1200" dirty="0" smtClean="0">
                <a:solidFill>
                  <a:srgbClr val="335E36"/>
                </a:solidFill>
              </a:rPr>
              <a:t>ALFA</a:t>
            </a:r>
            <a:endParaRPr lang="en-US" sz="1200" dirty="0">
              <a:solidFill>
                <a:srgbClr val="335E36"/>
              </a:solidFill>
            </a:endParaRPr>
          </a:p>
        </p:txBody>
      </p:sp>
      <p:sp>
        <p:nvSpPr>
          <p:cNvPr id="39" name="Tekstboks 16"/>
          <p:cNvSpPr txBox="1">
            <a:spLocks noChangeArrowheads="1"/>
          </p:cNvSpPr>
          <p:nvPr/>
        </p:nvSpPr>
        <p:spPr bwMode="auto">
          <a:xfrm>
            <a:off x="0" y="6389130"/>
            <a:ext cx="9144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335E36"/>
                </a:solidFill>
                <a:latin typeface="Calibri" pitchFamily="34" charset="0"/>
              </a:rPr>
              <a:t>Low-X 2012</a:t>
            </a:r>
            <a:endParaRPr lang="en-US" sz="1200" dirty="0">
              <a:solidFill>
                <a:srgbClr val="335E36"/>
              </a:solidFill>
              <a:latin typeface="Calibri" pitchFamily="34" charset="0"/>
            </a:endParaRPr>
          </a:p>
        </p:txBody>
      </p:sp>
      <p:sp>
        <p:nvSpPr>
          <p:cNvPr id="23" name="Rektangel 2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a-DK"/>
          </a:p>
        </p:txBody>
      </p:sp>
      <p:pic>
        <p:nvPicPr>
          <p:cNvPr id="5122" name="Picture 3" descr="CERN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738" y="214313"/>
            <a:ext cx="584200" cy="5715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5123" name="Picture 4" descr="logo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05825" y="6049963"/>
            <a:ext cx="566738" cy="76835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cxnSp>
        <p:nvCxnSpPr>
          <p:cNvPr id="13" name="Lige forbindelse 12"/>
          <p:cNvCxnSpPr/>
          <p:nvPr/>
        </p:nvCxnSpPr>
        <p:spPr>
          <a:xfrm rot="10800000">
            <a:off x="0" y="6770688"/>
            <a:ext cx="9144000" cy="0"/>
          </a:xfrm>
          <a:prstGeom prst="line">
            <a:avLst/>
          </a:prstGeom>
          <a:ln w="12700">
            <a:solidFill>
              <a:srgbClr val="335E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8567770" y="6467475"/>
            <a:ext cx="5762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da-DK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8</a:t>
            </a:r>
            <a:r>
              <a:rPr lang="da-DK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/18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cxnSp>
        <p:nvCxnSpPr>
          <p:cNvPr id="15" name="Lige forbindelse 14"/>
          <p:cNvCxnSpPr/>
          <p:nvPr/>
        </p:nvCxnSpPr>
        <p:spPr>
          <a:xfrm rot="10800000">
            <a:off x="714375" y="220663"/>
            <a:ext cx="8429625" cy="0"/>
          </a:xfrm>
          <a:prstGeom prst="line">
            <a:avLst/>
          </a:prstGeom>
          <a:ln w="13970">
            <a:solidFill>
              <a:srgbClr val="316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28575" y="6394450"/>
            <a:ext cx="1989138" cy="5000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10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NIELS BOHR INSTITUTE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25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UNIVERSITY OF COPENHAGEN </a:t>
            </a:r>
            <a:r>
              <a:rPr lang="en-US" sz="900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en-US" sz="1200" dirty="0">
              <a:solidFill>
                <a:srgbClr val="335E36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335E36"/>
                </a:solidFill>
                <a:latin typeface="+mn-lt"/>
              </a:rPr>
              <a:t> </a:t>
            </a:r>
          </a:p>
          <a:p>
            <a:pPr>
              <a:defRPr/>
            </a:pPr>
            <a:r>
              <a:rPr lang="en-US" sz="1200" b="1" dirty="0">
                <a:solidFill>
                  <a:srgbClr val="335E36"/>
                </a:solidFill>
                <a:latin typeface="Cambria" pitchFamily="18" charset="0"/>
              </a:rPr>
              <a:t> </a:t>
            </a:r>
            <a:endParaRPr lang="da-DK" sz="1200" dirty="0">
              <a:latin typeface="Arial" pitchFamily="34" charset="0"/>
            </a:endParaRPr>
          </a:p>
        </p:txBody>
      </p:sp>
      <p:sp>
        <p:nvSpPr>
          <p:cNvPr id="5128" name="Tekstboks 17"/>
          <p:cNvSpPr txBox="1">
            <a:spLocks noChangeArrowheads="1"/>
          </p:cNvSpPr>
          <p:nvPr/>
        </p:nvSpPr>
        <p:spPr bwMode="auto">
          <a:xfrm>
            <a:off x="7143750" y="6540500"/>
            <a:ext cx="11430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200">
                <a:solidFill>
                  <a:srgbClr val="335E36"/>
                </a:solidFill>
                <a:latin typeface="Calibri" pitchFamily="34" charset="0"/>
              </a:rPr>
              <a:t>Sune Jakobsen</a:t>
            </a:r>
            <a:endParaRPr lang="da-DK" sz="1200">
              <a:latin typeface="Calibri" pitchFamily="34" charset="0"/>
            </a:endParaRPr>
          </a:p>
        </p:txBody>
      </p:sp>
      <p:sp>
        <p:nvSpPr>
          <p:cNvPr id="28" name="Rectangle 2"/>
          <p:cNvSpPr txBox="1">
            <a:spLocks noChangeArrowheads="1"/>
          </p:cNvSpPr>
          <p:nvPr/>
        </p:nvSpPr>
        <p:spPr>
          <a:xfrm>
            <a:off x="714375" y="306388"/>
            <a:ext cx="8212138" cy="357187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en-US" sz="2800" i="1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Survey in LHC to calibrate movement system</a:t>
            </a:r>
            <a:endParaRPr lang="en-US" sz="2800" i="1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13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da-DK">
              <a:latin typeface="Calibri" pitchFamily="34" charset="0"/>
            </a:endParaRPr>
          </a:p>
        </p:txBody>
      </p:sp>
      <p:sp>
        <p:nvSpPr>
          <p:cNvPr id="513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da-DK">
              <a:latin typeface="Calibri" pitchFamily="34" charset="0"/>
            </a:endParaRPr>
          </a:p>
        </p:txBody>
      </p:sp>
      <p:sp>
        <p:nvSpPr>
          <p:cNvPr id="513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da-DK">
              <a:latin typeface="Calibri" pitchFamily="34" charset="0"/>
            </a:endParaRPr>
          </a:p>
        </p:txBody>
      </p:sp>
      <p:pic>
        <p:nvPicPr>
          <p:cNvPr id="5135" name="Picture 3" descr="D:\CERN temp\Billeder\Installation shotdown end 2010\Survay with LASER\A7R1\SJ24303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90538" y="928688"/>
            <a:ext cx="8112125" cy="53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9" name="Lige forbindelse 28"/>
          <p:cNvCxnSpPr/>
          <p:nvPr/>
        </p:nvCxnSpPr>
        <p:spPr>
          <a:xfrm flipV="1">
            <a:off x="1978025" y="2424113"/>
            <a:ext cx="2992438" cy="30797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Lige forbindelse 34"/>
          <p:cNvCxnSpPr/>
          <p:nvPr/>
        </p:nvCxnSpPr>
        <p:spPr>
          <a:xfrm flipV="1">
            <a:off x="1978025" y="2486025"/>
            <a:ext cx="3429000" cy="24447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Lige forbindelse 37"/>
          <p:cNvCxnSpPr/>
          <p:nvPr/>
        </p:nvCxnSpPr>
        <p:spPr>
          <a:xfrm flipV="1">
            <a:off x="1984375" y="2492375"/>
            <a:ext cx="3538538" cy="23653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Lige forbindelse 40"/>
          <p:cNvCxnSpPr/>
          <p:nvPr/>
        </p:nvCxnSpPr>
        <p:spPr>
          <a:xfrm>
            <a:off x="1985963" y="2728913"/>
            <a:ext cx="2928937" cy="51435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Lige forbindelse 43"/>
          <p:cNvCxnSpPr/>
          <p:nvPr/>
        </p:nvCxnSpPr>
        <p:spPr>
          <a:xfrm>
            <a:off x="1984375" y="2728913"/>
            <a:ext cx="3363913" cy="63658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Lige forbindelse 46"/>
          <p:cNvCxnSpPr/>
          <p:nvPr/>
        </p:nvCxnSpPr>
        <p:spPr>
          <a:xfrm>
            <a:off x="1985963" y="2730500"/>
            <a:ext cx="3503612" cy="6223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ktangel 29"/>
          <p:cNvSpPr/>
          <p:nvPr/>
        </p:nvSpPr>
        <p:spPr>
          <a:xfrm>
            <a:off x="5214942" y="2357430"/>
            <a:ext cx="224634" cy="28575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a-DK"/>
          </a:p>
        </p:txBody>
      </p:sp>
      <p:cxnSp>
        <p:nvCxnSpPr>
          <p:cNvPr id="31" name="Lige forbindelse 30"/>
          <p:cNvCxnSpPr/>
          <p:nvPr/>
        </p:nvCxnSpPr>
        <p:spPr>
          <a:xfrm rot="16200000" flipH="1">
            <a:off x="3843029" y="4018875"/>
            <a:ext cx="3446585" cy="692033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Lige forbindelse 31"/>
          <p:cNvCxnSpPr/>
          <p:nvPr/>
        </p:nvCxnSpPr>
        <p:spPr>
          <a:xfrm rot="16200000" flipV="1">
            <a:off x="5142989" y="2939049"/>
            <a:ext cx="3458308" cy="2863409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Lige forbindelse 32"/>
          <p:cNvCxnSpPr/>
          <p:nvPr/>
        </p:nvCxnSpPr>
        <p:spPr>
          <a:xfrm>
            <a:off x="5218771" y="2364059"/>
            <a:ext cx="689660" cy="61751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Lige forbindelse 33"/>
          <p:cNvCxnSpPr/>
          <p:nvPr/>
        </p:nvCxnSpPr>
        <p:spPr>
          <a:xfrm>
            <a:off x="5438019" y="2360990"/>
            <a:ext cx="2858012" cy="628395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2" descr="D:\CERN temp\Billeder\Installation shotdown end 2010\Survay with LASER\B7R1\Uploaded\SJ192953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929322" y="3000372"/>
            <a:ext cx="2357426" cy="3079087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</p:spPr>
      </p:pic>
      <p:cxnSp>
        <p:nvCxnSpPr>
          <p:cNvPr id="60" name="Lige forbindelse 59"/>
          <p:cNvCxnSpPr/>
          <p:nvPr/>
        </p:nvCxnSpPr>
        <p:spPr>
          <a:xfrm flipV="1">
            <a:off x="5931074" y="4596291"/>
            <a:ext cx="1807744" cy="128883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kstboks 55"/>
          <p:cNvSpPr txBox="1"/>
          <p:nvPr/>
        </p:nvSpPr>
        <p:spPr>
          <a:xfrm>
            <a:off x="714348" y="-24"/>
            <a:ext cx="84296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3161AB"/>
                </a:solidFill>
              </a:rPr>
              <a:t>ALFA                    </a:t>
            </a:r>
            <a:r>
              <a:rPr lang="en-US" sz="1000" u="sng" dirty="0" smtClean="0">
                <a:solidFill>
                  <a:srgbClr val="3161AB"/>
                </a:solidFill>
              </a:rPr>
              <a:t>Installation</a:t>
            </a:r>
            <a:r>
              <a:rPr lang="en-US" sz="1000" dirty="0" smtClean="0">
                <a:solidFill>
                  <a:srgbClr val="3161AB"/>
                </a:solidFill>
              </a:rPr>
              <a:t>                    Triggering                    Beam based </a:t>
            </a:r>
            <a:r>
              <a:rPr lang="en-US" sz="1000" dirty="0">
                <a:solidFill>
                  <a:srgbClr val="3161AB"/>
                </a:solidFill>
              </a:rPr>
              <a:t>alignment    </a:t>
            </a:r>
            <a:r>
              <a:rPr lang="en-US" sz="1000" dirty="0" smtClean="0">
                <a:solidFill>
                  <a:srgbClr val="3161AB"/>
                </a:solidFill>
              </a:rPr>
              <a:t>                 β</a:t>
            </a:r>
            <a:r>
              <a:rPr lang="en-US" sz="1000" dirty="0">
                <a:solidFill>
                  <a:srgbClr val="3161AB"/>
                </a:solidFill>
              </a:rPr>
              <a:t>* = 90 m campaign </a:t>
            </a:r>
            <a:r>
              <a:rPr lang="en-US" sz="1000" dirty="0" smtClean="0">
                <a:solidFill>
                  <a:srgbClr val="3161AB"/>
                </a:solidFill>
              </a:rPr>
              <a:t>2011                    Summary and plans for 2012</a:t>
            </a:r>
            <a:endParaRPr lang="en-US" sz="1000" dirty="0">
              <a:solidFill>
                <a:srgbClr val="3161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273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 autoUpdateAnimBg="0"/>
      <p:bldP spid="30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kstboks 90"/>
          <p:cNvSpPr txBox="1"/>
          <p:nvPr/>
        </p:nvSpPr>
        <p:spPr>
          <a:xfrm>
            <a:off x="0" y="654076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335E36"/>
                </a:solidFill>
              </a:rPr>
              <a:t>Measurement of elastic scattering with </a:t>
            </a:r>
            <a:r>
              <a:rPr lang="en-US" sz="1200" dirty="0" smtClean="0">
                <a:solidFill>
                  <a:srgbClr val="335E36"/>
                </a:solidFill>
              </a:rPr>
              <a:t>ALFA</a:t>
            </a:r>
            <a:endParaRPr lang="en-US" sz="1200" dirty="0">
              <a:solidFill>
                <a:srgbClr val="335E36"/>
              </a:solidFill>
            </a:endParaRPr>
          </a:p>
        </p:txBody>
      </p:sp>
      <p:sp>
        <p:nvSpPr>
          <p:cNvPr id="92" name="Tekstboks 16"/>
          <p:cNvSpPr txBox="1">
            <a:spLocks noChangeArrowheads="1"/>
          </p:cNvSpPr>
          <p:nvPr/>
        </p:nvSpPr>
        <p:spPr bwMode="auto">
          <a:xfrm>
            <a:off x="0" y="6389130"/>
            <a:ext cx="9144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335E36"/>
                </a:solidFill>
                <a:latin typeface="Calibri" pitchFamily="34" charset="0"/>
              </a:rPr>
              <a:t>Low-X 2012</a:t>
            </a:r>
            <a:endParaRPr lang="en-US" sz="1200" dirty="0">
              <a:solidFill>
                <a:srgbClr val="335E36"/>
              </a:solidFill>
              <a:latin typeface="Calibri" pitchFamily="34" charset="0"/>
            </a:endParaRPr>
          </a:p>
        </p:txBody>
      </p:sp>
      <p:pic>
        <p:nvPicPr>
          <p:cNvPr id="1053" name="Picture 2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00553"/>
            <a:ext cx="8928000" cy="700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accent1"/>
                  </a:outerShdw>
                </a:effectLst>
              </a14:hiddenEffects>
            </a:ext>
          </a:extLst>
        </p:spPr>
      </p:pic>
      <p:sp>
        <p:nvSpPr>
          <p:cNvPr id="31" name="Rektangel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dirty="0"/>
          </a:p>
        </p:txBody>
      </p:sp>
      <p:pic>
        <p:nvPicPr>
          <p:cNvPr id="2052" name="Picture 3" descr="CERN_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8" y="214313"/>
            <a:ext cx="5842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Lige forbindelse 12"/>
          <p:cNvCxnSpPr/>
          <p:nvPr/>
        </p:nvCxnSpPr>
        <p:spPr>
          <a:xfrm rot="10800000">
            <a:off x="0" y="6770688"/>
            <a:ext cx="9144000" cy="0"/>
          </a:xfrm>
          <a:prstGeom prst="line">
            <a:avLst/>
          </a:prstGeom>
          <a:ln w="12700">
            <a:solidFill>
              <a:srgbClr val="335E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Lige forbindelse 14"/>
          <p:cNvCxnSpPr/>
          <p:nvPr/>
        </p:nvCxnSpPr>
        <p:spPr>
          <a:xfrm rot="10800000">
            <a:off x="714375" y="220663"/>
            <a:ext cx="8429625" cy="0"/>
          </a:xfrm>
          <a:prstGeom prst="line">
            <a:avLst/>
          </a:prstGeom>
          <a:ln w="13970">
            <a:solidFill>
              <a:srgbClr val="316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8575" y="6394450"/>
            <a:ext cx="1989138" cy="5000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10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NIELS BOHR INSTITUTE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25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UNIVERSITY OF COPENHAGEN </a:t>
            </a:r>
            <a:r>
              <a:rPr lang="en-US" sz="900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en-US" sz="1200" dirty="0">
              <a:solidFill>
                <a:srgbClr val="335E36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335E36"/>
                </a:solidFill>
                <a:latin typeface="+mn-lt"/>
                <a:cs typeface="+mn-cs"/>
              </a:rPr>
              <a:t> 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rgbClr val="335E36"/>
                </a:solidFill>
                <a:latin typeface="Cambria" pitchFamily="18" charset="0"/>
                <a:cs typeface="+mn-cs"/>
              </a:rPr>
              <a:t> </a:t>
            </a:r>
            <a:endParaRPr lang="da-DK" sz="1200" dirty="0">
              <a:latin typeface="Arial" pitchFamily="34" charset="0"/>
              <a:cs typeface="+mn-cs"/>
            </a:endParaRPr>
          </a:p>
        </p:txBody>
      </p:sp>
      <p:sp>
        <p:nvSpPr>
          <p:cNvPr id="28" name="Rectangle 2"/>
          <p:cNvSpPr txBox="1">
            <a:spLocks noChangeArrowheads="1"/>
          </p:cNvSpPr>
          <p:nvPr/>
        </p:nvSpPr>
        <p:spPr>
          <a:xfrm>
            <a:off x="714375" y="234380"/>
            <a:ext cx="8212138" cy="530324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i="1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Delay of ALFA trigger signals</a:t>
            </a:r>
            <a:endParaRPr lang="en-US" sz="2800" i="1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058" name="Tekstboks 17"/>
          <p:cNvSpPr txBox="1">
            <a:spLocks noChangeArrowheads="1"/>
          </p:cNvSpPr>
          <p:nvPr/>
        </p:nvSpPr>
        <p:spPr bwMode="auto">
          <a:xfrm>
            <a:off x="7143750" y="6540500"/>
            <a:ext cx="11430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US" sz="1200" dirty="0">
                <a:solidFill>
                  <a:srgbClr val="335E36"/>
                </a:solidFill>
              </a:rPr>
              <a:t>Sune Jakobsen</a:t>
            </a:r>
            <a:endParaRPr lang="da-DK" sz="1200" dirty="0"/>
          </a:p>
        </p:txBody>
      </p:sp>
      <p:pic>
        <p:nvPicPr>
          <p:cNvPr id="2059" name="Picture 4" descr="logo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5825" y="6049963"/>
            <a:ext cx="56673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 Box 5"/>
          <p:cNvSpPr txBox="1">
            <a:spLocks noChangeArrowheads="1"/>
          </p:cNvSpPr>
          <p:nvPr/>
        </p:nvSpPr>
        <p:spPr bwMode="auto">
          <a:xfrm>
            <a:off x="8567738" y="6467475"/>
            <a:ext cx="5762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da-DK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9/18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cxnSp>
        <p:nvCxnSpPr>
          <p:cNvPr id="35" name="Lige pilforbindelse 34"/>
          <p:cNvCxnSpPr/>
          <p:nvPr/>
        </p:nvCxnSpPr>
        <p:spPr>
          <a:xfrm>
            <a:off x="1403648" y="1451769"/>
            <a:ext cx="3168352" cy="0"/>
          </a:xfrm>
          <a:prstGeom prst="straightConnector1">
            <a:avLst/>
          </a:prstGeom>
          <a:ln w="28575">
            <a:solidFill>
              <a:srgbClr val="00B05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Lige pilforbindelse 68"/>
          <p:cNvCxnSpPr/>
          <p:nvPr/>
        </p:nvCxnSpPr>
        <p:spPr>
          <a:xfrm flipH="1">
            <a:off x="4572000" y="1451769"/>
            <a:ext cx="3168352" cy="0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Lige pilforbindelse 69"/>
          <p:cNvCxnSpPr/>
          <p:nvPr/>
        </p:nvCxnSpPr>
        <p:spPr>
          <a:xfrm flipH="1" flipV="1">
            <a:off x="1403648" y="1350680"/>
            <a:ext cx="3168352" cy="101089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Lige pilforbindelse 71"/>
          <p:cNvCxnSpPr/>
          <p:nvPr/>
        </p:nvCxnSpPr>
        <p:spPr>
          <a:xfrm>
            <a:off x="4571504" y="1451769"/>
            <a:ext cx="3168848" cy="101054"/>
          </a:xfrm>
          <a:prstGeom prst="straightConnector1">
            <a:avLst/>
          </a:prstGeom>
          <a:ln w="28575">
            <a:solidFill>
              <a:srgbClr val="00B05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2"/>
          <p:cNvSpPr txBox="1">
            <a:spLocks noChangeArrowheads="1"/>
          </p:cNvSpPr>
          <p:nvPr/>
        </p:nvSpPr>
        <p:spPr>
          <a:xfrm>
            <a:off x="250767" y="2204864"/>
            <a:ext cx="8675745" cy="357188"/>
          </a:xfrm>
          <a:prstGeom prst="rect">
            <a:avLst/>
          </a:prstGeom>
        </p:spPr>
        <p:txBody>
          <a:bodyPr anchor="ctr"/>
          <a:lstStyle/>
          <a:p>
            <a:pPr>
              <a:tabLst>
                <a:tab pos="446088" algn="l"/>
              </a:tabLst>
              <a:defRPr/>
            </a:pPr>
            <a:r>
              <a:rPr lang="en-US" sz="16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The particles have to travel 240 m (~800 ns) from the interaction point before reaching ALFA.</a:t>
            </a:r>
            <a:endParaRPr lang="en-US" sz="1600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4" name="Rectangle 2"/>
          <p:cNvSpPr txBox="1">
            <a:spLocks noChangeArrowheads="1"/>
          </p:cNvSpPr>
          <p:nvPr/>
        </p:nvSpPr>
        <p:spPr>
          <a:xfrm>
            <a:off x="251521" y="3140968"/>
            <a:ext cx="8023642" cy="357188"/>
          </a:xfrm>
          <a:prstGeom prst="rect">
            <a:avLst/>
          </a:prstGeom>
        </p:spPr>
        <p:txBody>
          <a:bodyPr anchor="ctr"/>
          <a:lstStyle/>
          <a:p>
            <a:pPr>
              <a:tabLst>
                <a:tab pos="446088" algn="l"/>
              </a:tabLst>
              <a:defRPr/>
            </a:pPr>
            <a:r>
              <a:rPr lang="en-US" sz="16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The </a:t>
            </a:r>
            <a:r>
              <a:rPr lang="en-US" sz="1600" dirty="0" smtClean="0">
                <a:solidFill>
                  <a:srgbClr val="FFC000"/>
                </a:solidFill>
                <a:latin typeface="+mj-lt"/>
                <a:ea typeface="+mj-ea"/>
                <a:cs typeface="+mj-cs"/>
              </a:rPr>
              <a:t>trigger signals </a:t>
            </a:r>
            <a:r>
              <a:rPr lang="en-US" sz="16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has to travel back to ATLAS.</a:t>
            </a:r>
            <a:endParaRPr lang="en-US" sz="1600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6" name="Rectangle 2"/>
          <p:cNvSpPr txBox="1">
            <a:spLocks noChangeArrowheads="1"/>
          </p:cNvSpPr>
          <p:nvPr/>
        </p:nvSpPr>
        <p:spPr bwMode="auto">
          <a:xfrm>
            <a:off x="251521" y="4365104"/>
            <a:ext cx="8023642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600" dirty="0" smtClean="0">
                <a:solidFill>
                  <a:srgbClr val="183962"/>
                </a:solidFill>
                <a:latin typeface="Calibri" pitchFamily="34" charset="0"/>
              </a:rPr>
              <a:t>Special air-core cables used with signal speed of 91 % c. </a:t>
            </a:r>
            <a:endParaRPr lang="en-US" sz="1600" dirty="0">
              <a:solidFill>
                <a:srgbClr val="183962"/>
              </a:solidFill>
              <a:latin typeface="Calibri" pitchFamily="34" charset="0"/>
            </a:endParaRPr>
          </a:p>
        </p:txBody>
      </p:sp>
      <p:sp>
        <p:nvSpPr>
          <p:cNvPr id="47" name="Rectangle 2"/>
          <p:cNvSpPr txBox="1">
            <a:spLocks noChangeArrowheads="1"/>
          </p:cNvSpPr>
          <p:nvPr/>
        </p:nvSpPr>
        <p:spPr>
          <a:xfrm>
            <a:off x="250768" y="5589240"/>
            <a:ext cx="8065650" cy="357188"/>
          </a:xfrm>
          <a:prstGeom prst="rect">
            <a:avLst/>
          </a:prstGeom>
        </p:spPr>
        <p:txBody>
          <a:bodyPr anchor="ctr"/>
          <a:lstStyle/>
          <a:p>
            <a:pPr>
              <a:tabLst>
                <a:tab pos="446088" algn="l"/>
              </a:tabLst>
              <a:defRPr/>
            </a:pPr>
            <a:r>
              <a:rPr lang="en-US" sz="16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Signals arrives 500 ns later the normal ATLAS triggers, so a special latency/buffer setting has to be used when ALFA is included in the global ATLAS trigger.</a:t>
            </a:r>
            <a:endParaRPr lang="en-US" sz="1600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122" name="Picture 2" descr="D:\CERN temp\Billeder\Installation shotdown end 2010\Installations in USA15\Air-core cables\SJ253057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162" t="34186" r="24408" b="46537"/>
          <a:stretch/>
        </p:blipFill>
        <p:spPr bwMode="auto">
          <a:xfrm>
            <a:off x="5536654" y="3811363"/>
            <a:ext cx="3180322" cy="1417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9" name="AutoShape 2"/>
          <p:cNvCxnSpPr>
            <a:cxnSpLocks noChangeShapeType="1"/>
          </p:cNvCxnSpPr>
          <p:nvPr/>
        </p:nvCxnSpPr>
        <p:spPr bwMode="auto">
          <a:xfrm>
            <a:off x="6732240" y="4851504"/>
            <a:ext cx="1656184" cy="0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50" name="AutoShape 4"/>
          <p:cNvCxnSpPr>
            <a:cxnSpLocks noChangeShapeType="1"/>
          </p:cNvCxnSpPr>
          <p:nvPr/>
        </p:nvCxnSpPr>
        <p:spPr bwMode="auto">
          <a:xfrm flipH="1">
            <a:off x="7452320" y="4141823"/>
            <a:ext cx="144016" cy="261758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sp>
        <p:nvSpPr>
          <p:cNvPr id="51" name="Text Box 9"/>
          <p:cNvSpPr txBox="1">
            <a:spLocks noChangeArrowheads="1"/>
          </p:cNvSpPr>
          <p:nvPr/>
        </p:nvSpPr>
        <p:spPr bwMode="auto">
          <a:xfrm>
            <a:off x="6133037" y="4549865"/>
            <a:ext cx="844603" cy="272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rPr>
              <a:t>Lemo</a:t>
            </a: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rPr>
              <a:t> cable</a:t>
            </a:r>
            <a:endParaRPr kumimoji="0" lang="en-US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2" name="Text Box 10"/>
          <p:cNvSpPr txBox="1">
            <a:spLocks noChangeArrowheads="1"/>
          </p:cNvSpPr>
          <p:nvPr/>
        </p:nvSpPr>
        <p:spPr bwMode="auto">
          <a:xfrm>
            <a:off x="7098177" y="3882593"/>
            <a:ext cx="1506271" cy="23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rPr>
              <a:t>Air-core cable</a:t>
            </a:r>
            <a:endParaRPr kumimoji="0" lang="en-US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9" name="Lige forbindelse 8"/>
          <p:cNvCxnSpPr/>
          <p:nvPr/>
        </p:nvCxnSpPr>
        <p:spPr>
          <a:xfrm>
            <a:off x="1547664" y="1844824"/>
            <a:ext cx="2952328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uppe 32"/>
          <p:cNvGrpSpPr/>
          <p:nvPr/>
        </p:nvGrpSpPr>
        <p:grpSpPr>
          <a:xfrm>
            <a:off x="1547664" y="1844824"/>
            <a:ext cx="144016" cy="144016"/>
            <a:chOff x="1547664" y="1844824"/>
            <a:chExt cx="144016" cy="144016"/>
          </a:xfrm>
        </p:grpSpPr>
        <p:sp>
          <p:nvSpPr>
            <p:cNvPr id="10" name="Rektangel 9"/>
            <p:cNvSpPr/>
            <p:nvPr/>
          </p:nvSpPr>
          <p:spPr>
            <a:xfrm>
              <a:off x="1547664" y="1844824"/>
              <a:ext cx="144016" cy="144016"/>
            </a:xfrm>
            <a:prstGeom prst="rect">
              <a:avLst/>
            </a:pr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Lige forbindelse 11"/>
            <p:cNvCxnSpPr>
              <a:stCxn id="10" idx="0"/>
              <a:endCxn id="10" idx="0"/>
            </p:cNvCxnSpPr>
            <p:nvPr/>
          </p:nvCxnSpPr>
          <p:spPr>
            <a:xfrm>
              <a:off x="1619672" y="1844824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Lige forbindelse 58"/>
            <p:cNvCxnSpPr/>
            <p:nvPr/>
          </p:nvCxnSpPr>
          <p:spPr>
            <a:xfrm>
              <a:off x="1562100" y="1844824"/>
              <a:ext cx="1143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7" name="Lige forbindelse 76"/>
          <p:cNvCxnSpPr/>
          <p:nvPr/>
        </p:nvCxnSpPr>
        <p:spPr>
          <a:xfrm>
            <a:off x="4624388" y="1844824"/>
            <a:ext cx="2971948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uppe 77"/>
          <p:cNvGrpSpPr/>
          <p:nvPr/>
        </p:nvGrpSpPr>
        <p:grpSpPr>
          <a:xfrm>
            <a:off x="7452320" y="1844824"/>
            <a:ext cx="144016" cy="144016"/>
            <a:chOff x="1547664" y="1844824"/>
            <a:chExt cx="144016" cy="144016"/>
          </a:xfrm>
        </p:grpSpPr>
        <p:sp>
          <p:nvSpPr>
            <p:cNvPr id="79" name="Rektangel 78"/>
            <p:cNvSpPr/>
            <p:nvPr/>
          </p:nvSpPr>
          <p:spPr>
            <a:xfrm>
              <a:off x="1547664" y="1844824"/>
              <a:ext cx="144016" cy="144016"/>
            </a:xfrm>
            <a:prstGeom prst="rect">
              <a:avLst/>
            </a:pr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0" name="Lige forbindelse 79"/>
            <p:cNvCxnSpPr>
              <a:stCxn id="79" idx="0"/>
              <a:endCxn id="79" idx="0"/>
            </p:cNvCxnSpPr>
            <p:nvPr/>
          </p:nvCxnSpPr>
          <p:spPr>
            <a:xfrm>
              <a:off x="1619672" y="1844824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Lige forbindelse 80"/>
            <p:cNvCxnSpPr/>
            <p:nvPr/>
          </p:nvCxnSpPr>
          <p:spPr>
            <a:xfrm>
              <a:off x="1562100" y="1844824"/>
              <a:ext cx="1143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3" name="Tekstboks 92"/>
          <p:cNvSpPr txBox="1"/>
          <p:nvPr/>
        </p:nvSpPr>
        <p:spPr>
          <a:xfrm>
            <a:off x="714348" y="-24"/>
            <a:ext cx="84296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3161AB"/>
                </a:solidFill>
              </a:rPr>
              <a:t>ALFA                    Installation                    </a:t>
            </a:r>
            <a:r>
              <a:rPr lang="en-US" sz="1000" u="sng" dirty="0" smtClean="0">
                <a:solidFill>
                  <a:srgbClr val="3161AB"/>
                </a:solidFill>
              </a:rPr>
              <a:t>Triggering</a:t>
            </a:r>
            <a:r>
              <a:rPr lang="en-US" sz="1000" dirty="0" smtClean="0">
                <a:solidFill>
                  <a:srgbClr val="3161AB"/>
                </a:solidFill>
              </a:rPr>
              <a:t>                    Beam based </a:t>
            </a:r>
            <a:r>
              <a:rPr lang="en-US" sz="1000" dirty="0">
                <a:solidFill>
                  <a:srgbClr val="3161AB"/>
                </a:solidFill>
              </a:rPr>
              <a:t>alignment    </a:t>
            </a:r>
            <a:r>
              <a:rPr lang="en-US" sz="1000" dirty="0" smtClean="0">
                <a:solidFill>
                  <a:srgbClr val="3161AB"/>
                </a:solidFill>
              </a:rPr>
              <a:t>                 β</a:t>
            </a:r>
            <a:r>
              <a:rPr lang="en-US" sz="1000" dirty="0">
                <a:solidFill>
                  <a:srgbClr val="3161AB"/>
                </a:solidFill>
              </a:rPr>
              <a:t>* = 90 m campaign </a:t>
            </a:r>
            <a:r>
              <a:rPr lang="en-US" sz="1000" dirty="0" smtClean="0">
                <a:solidFill>
                  <a:srgbClr val="3161AB"/>
                </a:solidFill>
              </a:rPr>
              <a:t>2011                    Summary and plans for 2012</a:t>
            </a:r>
            <a:endParaRPr lang="en-US" sz="1000" dirty="0">
              <a:solidFill>
                <a:srgbClr val="3161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686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5" dur="indefinite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46" dur="indefinite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6" dur="indefinite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57" dur="indefinite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9" dur="indefinite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0" dur="indefinite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85185E-6 L 0.31511 1.85185E-6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47" y="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85185E-6 L -0.31493 1.85185E-6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747" y="0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0" dur="indefinite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81" dur="indefinite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3" dur="indefinite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4" dur="indefinite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6" dur="indefinite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87" dur="indefinite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9" dur="indefinite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90" dur="indefinite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2" dur="indefinite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93" dur="indefinite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5" dur="indefinite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96" dur="indefinite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8" dur="indefinite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99" dur="indefinite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3" dur="indefinite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104" dur="indefinite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6" dur="indefinite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7" dur="indefinite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0" grpId="1"/>
      <p:bldP spid="40" grpId="2"/>
      <p:bldP spid="44" grpId="0"/>
      <p:bldP spid="44" grpId="1"/>
      <p:bldP spid="44" grpId="2"/>
      <p:bldP spid="46" grpId="0"/>
      <p:bldP spid="46" grpId="1"/>
      <p:bldP spid="46" grpId="2"/>
      <p:bldP spid="47" grpId="0"/>
      <p:bldP spid="47" grpId="1"/>
      <p:bldP spid="51" grpId="0"/>
      <p:bldP spid="51" grpId="1"/>
      <p:bldP spid="52" grpId="0"/>
      <p:bldP spid="52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kstboks 25"/>
          <p:cNvSpPr txBox="1"/>
          <p:nvPr/>
        </p:nvSpPr>
        <p:spPr>
          <a:xfrm>
            <a:off x="0" y="654076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335E36"/>
                </a:solidFill>
              </a:rPr>
              <a:t>Measurement of elastic scattering with </a:t>
            </a:r>
            <a:r>
              <a:rPr lang="en-US" sz="1200" dirty="0" smtClean="0">
                <a:solidFill>
                  <a:srgbClr val="335E36"/>
                </a:solidFill>
              </a:rPr>
              <a:t>ALFA</a:t>
            </a:r>
            <a:endParaRPr lang="en-US" sz="1200" dirty="0">
              <a:solidFill>
                <a:srgbClr val="335E36"/>
              </a:solidFill>
            </a:endParaRPr>
          </a:p>
        </p:txBody>
      </p:sp>
      <p:sp>
        <p:nvSpPr>
          <p:cNvPr id="27" name="Tekstboks 16"/>
          <p:cNvSpPr txBox="1">
            <a:spLocks noChangeArrowheads="1"/>
          </p:cNvSpPr>
          <p:nvPr/>
        </p:nvSpPr>
        <p:spPr bwMode="auto">
          <a:xfrm>
            <a:off x="0" y="6389130"/>
            <a:ext cx="9144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335E36"/>
                </a:solidFill>
                <a:latin typeface="Calibri" pitchFamily="34" charset="0"/>
              </a:rPr>
              <a:t>Low-X 2012</a:t>
            </a:r>
            <a:endParaRPr lang="en-US" sz="1200" dirty="0">
              <a:solidFill>
                <a:srgbClr val="335E36"/>
              </a:solidFill>
              <a:latin typeface="Calibri" pitchFamily="34" charset="0"/>
            </a:endParaRPr>
          </a:p>
        </p:txBody>
      </p:sp>
      <p:pic>
        <p:nvPicPr>
          <p:cNvPr id="3102" name="Picture 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363" y="1074738"/>
            <a:ext cx="825500" cy="48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4" name="Picture 3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049338"/>
            <a:ext cx="3546475" cy="486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7" name="Picture 3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049338"/>
            <a:ext cx="3546475" cy="4865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9" name="Picture 3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047750"/>
            <a:ext cx="3546475" cy="486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10" name="Picture 3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050925"/>
            <a:ext cx="3565525" cy="486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11" name="Picture 3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781050"/>
            <a:ext cx="3651250" cy="51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13" name="Picture 4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785813"/>
            <a:ext cx="4484688" cy="564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785813"/>
            <a:ext cx="4568825" cy="564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785813"/>
            <a:ext cx="4568825" cy="564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0" name="Picture 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785813"/>
            <a:ext cx="4568825" cy="564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1" name="Picture 9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785813"/>
            <a:ext cx="4568825" cy="564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2" name="Picture 10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785813"/>
            <a:ext cx="4568825" cy="564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0" name="Picture 3" descr="CERN_logo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8" y="214313"/>
            <a:ext cx="5842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Lige forbindelse 12"/>
          <p:cNvCxnSpPr/>
          <p:nvPr/>
        </p:nvCxnSpPr>
        <p:spPr>
          <a:xfrm rot="10800000">
            <a:off x="0" y="6770688"/>
            <a:ext cx="9144000" cy="0"/>
          </a:xfrm>
          <a:prstGeom prst="line">
            <a:avLst/>
          </a:prstGeom>
          <a:ln w="12700">
            <a:solidFill>
              <a:srgbClr val="335E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Lige forbindelse 14"/>
          <p:cNvCxnSpPr/>
          <p:nvPr/>
        </p:nvCxnSpPr>
        <p:spPr>
          <a:xfrm rot="10800000">
            <a:off x="714375" y="220663"/>
            <a:ext cx="8429625" cy="0"/>
          </a:xfrm>
          <a:prstGeom prst="line">
            <a:avLst/>
          </a:prstGeom>
          <a:ln w="13970">
            <a:solidFill>
              <a:srgbClr val="316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28575" y="6394450"/>
            <a:ext cx="1989138" cy="5000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pPr>
              <a:defRPr/>
            </a:pPr>
            <a:r>
              <a:rPr lang="en-US" sz="1210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NIELS BOHR INSTITUTE</a:t>
            </a:r>
          </a:p>
          <a:p>
            <a:pPr>
              <a:defRPr/>
            </a:pPr>
            <a:r>
              <a:rPr lang="en-US" sz="925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UNIVERSITY OF COPENHAGEN </a:t>
            </a:r>
            <a:r>
              <a:rPr lang="en-US" sz="900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en-US" sz="1200" dirty="0">
              <a:solidFill>
                <a:srgbClr val="335E36"/>
              </a:solidFill>
            </a:endParaRPr>
          </a:p>
          <a:p>
            <a:pPr>
              <a:defRPr/>
            </a:pPr>
            <a:r>
              <a:rPr lang="en-US" sz="1200" dirty="0">
                <a:solidFill>
                  <a:srgbClr val="335E36"/>
                </a:solidFill>
              </a:rPr>
              <a:t> </a:t>
            </a:r>
          </a:p>
          <a:p>
            <a:pPr>
              <a:defRPr/>
            </a:pPr>
            <a:r>
              <a:rPr lang="en-US" sz="1200" b="1" dirty="0">
                <a:solidFill>
                  <a:srgbClr val="335E36"/>
                </a:solidFill>
                <a:latin typeface="Cambria" pitchFamily="18" charset="0"/>
              </a:rPr>
              <a:t> </a:t>
            </a:r>
            <a:endParaRPr lang="da-DK" sz="1200" dirty="0">
              <a:latin typeface="Arial" pitchFamily="34" charset="0"/>
            </a:endParaRPr>
          </a:p>
        </p:txBody>
      </p:sp>
      <p:sp>
        <p:nvSpPr>
          <p:cNvPr id="28" name="Rectangle 2"/>
          <p:cNvSpPr txBox="1">
            <a:spLocks noChangeArrowheads="1"/>
          </p:cNvSpPr>
          <p:nvPr/>
        </p:nvSpPr>
        <p:spPr>
          <a:xfrm>
            <a:off x="714375" y="306388"/>
            <a:ext cx="8212138" cy="357187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en-US" sz="2800" i="1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Current logic </a:t>
            </a:r>
            <a:r>
              <a:rPr lang="en-US" sz="2800" i="1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for main triggers</a:t>
            </a:r>
          </a:p>
        </p:txBody>
      </p:sp>
      <p:sp>
        <p:nvSpPr>
          <p:cNvPr id="31" name="Rektangel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a-DK"/>
          </a:p>
        </p:txBody>
      </p:sp>
      <p:sp>
        <p:nvSpPr>
          <p:cNvPr id="4117" name="Tekstboks 17"/>
          <p:cNvSpPr txBox="1">
            <a:spLocks noChangeArrowheads="1"/>
          </p:cNvSpPr>
          <p:nvPr/>
        </p:nvSpPr>
        <p:spPr bwMode="auto">
          <a:xfrm>
            <a:off x="7143750" y="6540500"/>
            <a:ext cx="11430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sz="1200">
                <a:solidFill>
                  <a:srgbClr val="335E36"/>
                </a:solidFill>
                <a:latin typeface="Calibri" pitchFamily="34" charset="0"/>
              </a:rPr>
              <a:t>Sune Jakobsen</a:t>
            </a:r>
            <a:endParaRPr lang="da-DK" sz="1200">
              <a:latin typeface="Calibri" pitchFamily="34" charset="0"/>
            </a:endParaRPr>
          </a:p>
        </p:txBody>
      </p:sp>
      <p:pic>
        <p:nvPicPr>
          <p:cNvPr id="4118" name="Picture 4" descr="logo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5825" y="6049963"/>
            <a:ext cx="56673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 Box 5"/>
          <p:cNvSpPr txBox="1">
            <a:spLocks noChangeArrowheads="1"/>
          </p:cNvSpPr>
          <p:nvPr/>
        </p:nvSpPr>
        <p:spPr bwMode="auto">
          <a:xfrm>
            <a:off x="8567738" y="6467475"/>
            <a:ext cx="5762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da-DK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10/18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32" name="Tekstboks 31"/>
          <p:cNvSpPr txBox="1"/>
          <p:nvPr/>
        </p:nvSpPr>
        <p:spPr>
          <a:xfrm>
            <a:off x="714348" y="-24"/>
            <a:ext cx="84296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3161AB"/>
                </a:solidFill>
              </a:rPr>
              <a:t>ALFA                    Installation                    </a:t>
            </a:r>
            <a:r>
              <a:rPr lang="en-US" sz="1000" u="sng" dirty="0" smtClean="0">
                <a:solidFill>
                  <a:srgbClr val="3161AB"/>
                </a:solidFill>
              </a:rPr>
              <a:t>Triggering</a:t>
            </a:r>
            <a:r>
              <a:rPr lang="en-US" sz="1000" dirty="0" smtClean="0">
                <a:solidFill>
                  <a:srgbClr val="3161AB"/>
                </a:solidFill>
              </a:rPr>
              <a:t>                    Beam based </a:t>
            </a:r>
            <a:r>
              <a:rPr lang="en-US" sz="1000" dirty="0">
                <a:solidFill>
                  <a:srgbClr val="3161AB"/>
                </a:solidFill>
              </a:rPr>
              <a:t>alignment    </a:t>
            </a:r>
            <a:r>
              <a:rPr lang="en-US" sz="1000" dirty="0" smtClean="0">
                <a:solidFill>
                  <a:srgbClr val="3161AB"/>
                </a:solidFill>
              </a:rPr>
              <a:t>                 β</a:t>
            </a:r>
            <a:r>
              <a:rPr lang="en-US" sz="1000" dirty="0">
                <a:solidFill>
                  <a:srgbClr val="3161AB"/>
                </a:solidFill>
              </a:rPr>
              <a:t>* = 90 m campaign </a:t>
            </a:r>
            <a:r>
              <a:rPr lang="en-US" sz="1000" dirty="0" smtClean="0">
                <a:solidFill>
                  <a:srgbClr val="3161AB"/>
                </a:solidFill>
              </a:rPr>
              <a:t>2011                    Summary and plans for 2012</a:t>
            </a:r>
            <a:endParaRPr lang="en-US" sz="1000" dirty="0">
              <a:solidFill>
                <a:srgbClr val="3161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933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3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3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3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3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3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3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kstboks 20"/>
          <p:cNvSpPr txBox="1"/>
          <p:nvPr/>
        </p:nvSpPr>
        <p:spPr>
          <a:xfrm>
            <a:off x="0" y="654076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335E36"/>
                </a:solidFill>
              </a:rPr>
              <a:t>Measurement of elastic scattering with </a:t>
            </a:r>
            <a:r>
              <a:rPr lang="en-US" sz="1200" dirty="0" smtClean="0">
                <a:solidFill>
                  <a:srgbClr val="335E36"/>
                </a:solidFill>
              </a:rPr>
              <a:t>ALFA</a:t>
            </a:r>
            <a:endParaRPr lang="en-US" sz="1200" dirty="0">
              <a:solidFill>
                <a:srgbClr val="335E36"/>
              </a:solidFill>
            </a:endParaRPr>
          </a:p>
        </p:txBody>
      </p:sp>
      <p:sp>
        <p:nvSpPr>
          <p:cNvPr id="22" name="Tekstboks 16"/>
          <p:cNvSpPr txBox="1">
            <a:spLocks noChangeArrowheads="1"/>
          </p:cNvSpPr>
          <p:nvPr/>
        </p:nvSpPr>
        <p:spPr bwMode="auto">
          <a:xfrm>
            <a:off x="0" y="6389130"/>
            <a:ext cx="9144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335E36"/>
                </a:solidFill>
                <a:latin typeface="Calibri" pitchFamily="34" charset="0"/>
              </a:rPr>
              <a:t>Low-X 2012</a:t>
            </a:r>
            <a:endParaRPr lang="en-US" sz="1200" dirty="0">
              <a:solidFill>
                <a:srgbClr val="335E36"/>
              </a:solidFill>
              <a:latin typeface="Calibri" pitchFamily="34" charset="0"/>
            </a:endParaRPr>
          </a:p>
        </p:txBody>
      </p:sp>
      <p:pic>
        <p:nvPicPr>
          <p:cNvPr id="2356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785813"/>
            <a:ext cx="4568825" cy="564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0" name="Picture 3" descr="CERN_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8" y="214313"/>
            <a:ext cx="5842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Lige forbindelse 12"/>
          <p:cNvCxnSpPr/>
          <p:nvPr/>
        </p:nvCxnSpPr>
        <p:spPr>
          <a:xfrm rot="10800000">
            <a:off x="0" y="6770688"/>
            <a:ext cx="9144000" cy="0"/>
          </a:xfrm>
          <a:prstGeom prst="line">
            <a:avLst/>
          </a:prstGeom>
          <a:ln w="12700">
            <a:solidFill>
              <a:srgbClr val="335E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Lige forbindelse 14"/>
          <p:cNvCxnSpPr/>
          <p:nvPr/>
        </p:nvCxnSpPr>
        <p:spPr>
          <a:xfrm rot="10800000">
            <a:off x="714375" y="220663"/>
            <a:ext cx="8429625" cy="0"/>
          </a:xfrm>
          <a:prstGeom prst="line">
            <a:avLst/>
          </a:prstGeom>
          <a:ln w="13970">
            <a:solidFill>
              <a:srgbClr val="316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28575" y="6394450"/>
            <a:ext cx="1989138" cy="5000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pPr>
              <a:defRPr/>
            </a:pPr>
            <a:r>
              <a:rPr lang="en-US" sz="1210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NIELS BOHR INSTITUTE</a:t>
            </a:r>
          </a:p>
          <a:p>
            <a:pPr>
              <a:defRPr/>
            </a:pPr>
            <a:r>
              <a:rPr lang="en-US" sz="925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UNIVERSITY OF COPENHAGEN </a:t>
            </a:r>
            <a:r>
              <a:rPr lang="en-US" sz="900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en-US" sz="1200" dirty="0">
              <a:solidFill>
                <a:srgbClr val="335E36"/>
              </a:solidFill>
            </a:endParaRPr>
          </a:p>
          <a:p>
            <a:pPr>
              <a:defRPr/>
            </a:pPr>
            <a:r>
              <a:rPr lang="en-US" sz="1200" dirty="0">
                <a:solidFill>
                  <a:srgbClr val="335E36"/>
                </a:solidFill>
              </a:rPr>
              <a:t> </a:t>
            </a:r>
          </a:p>
          <a:p>
            <a:pPr>
              <a:defRPr/>
            </a:pPr>
            <a:r>
              <a:rPr lang="en-US" sz="1200" b="1" dirty="0">
                <a:solidFill>
                  <a:srgbClr val="335E36"/>
                </a:solidFill>
                <a:latin typeface="Cambria" pitchFamily="18" charset="0"/>
              </a:rPr>
              <a:t> </a:t>
            </a:r>
            <a:endParaRPr lang="da-DK" sz="1200" dirty="0">
              <a:latin typeface="Arial" pitchFamily="34" charset="0"/>
            </a:endParaRPr>
          </a:p>
        </p:txBody>
      </p:sp>
      <p:sp>
        <p:nvSpPr>
          <p:cNvPr id="31" name="Rektangel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a-DK"/>
          </a:p>
        </p:txBody>
      </p:sp>
      <p:sp>
        <p:nvSpPr>
          <p:cNvPr id="4117" name="Tekstboks 17"/>
          <p:cNvSpPr txBox="1">
            <a:spLocks noChangeArrowheads="1"/>
          </p:cNvSpPr>
          <p:nvPr/>
        </p:nvSpPr>
        <p:spPr bwMode="auto">
          <a:xfrm>
            <a:off x="7143750" y="6540500"/>
            <a:ext cx="11430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sz="1200">
                <a:solidFill>
                  <a:srgbClr val="335E36"/>
                </a:solidFill>
                <a:latin typeface="Calibri" pitchFamily="34" charset="0"/>
              </a:rPr>
              <a:t>Sune Jakobsen</a:t>
            </a:r>
            <a:endParaRPr lang="da-DK" sz="1200">
              <a:latin typeface="Calibri" pitchFamily="34" charset="0"/>
            </a:endParaRPr>
          </a:p>
        </p:txBody>
      </p:sp>
      <p:pic>
        <p:nvPicPr>
          <p:cNvPr id="4118" name="Picture 4" descr="logo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5825" y="6049963"/>
            <a:ext cx="56673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912" y="785813"/>
            <a:ext cx="8133700" cy="5655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911" y="785811"/>
            <a:ext cx="8133700" cy="5655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912" y="785813"/>
            <a:ext cx="8133700" cy="5655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4" name="Picture 1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910" y="785810"/>
            <a:ext cx="8133700" cy="5655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5" name="Picture 1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676" y="785813"/>
            <a:ext cx="8311590" cy="5655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Rectangle 2"/>
          <p:cNvSpPr txBox="1">
            <a:spLocks noChangeArrowheads="1"/>
          </p:cNvSpPr>
          <p:nvPr/>
        </p:nvSpPr>
        <p:spPr>
          <a:xfrm>
            <a:off x="714375" y="306388"/>
            <a:ext cx="8212138" cy="357187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en-US" sz="2800" i="1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Current logic </a:t>
            </a:r>
            <a:r>
              <a:rPr lang="en-US" sz="2800" i="1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for main </a:t>
            </a:r>
            <a:r>
              <a:rPr lang="en-US" sz="2800" i="1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triggers</a:t>
            </a:r>
            <a:endParaRPr lang="en-US" sz="2800" i="1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2" name="Text Box 5"/>
          <p:cNvSpPr txBox="1">
            <a:spLocks noChangeArrowheads="1"/>
          </p:cNvSpPr>
          <p:nvPr/>
        </p:nvSpPr>
        <p:spPr bwMode="auto">
          <a:xfrm>
            <a:off x="8567738" y="6467475"/>
            <a:ext cx="5762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da-DK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10/18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pic>
        <p:nvPicPr>
          <p:cNvPr id="19" name="Picture 15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79" t="15073" r="17804" b="55960"/>
          <a:stretch/>
        </p:blipFill>
        <p:spPr bwMode="auto">
          <a:xfrm>
            <a:off x="7248525" y="1862708"/>
            <a:ext cx="275803" cy="163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kstboks 22"/>
          <p:cNvSpPr txBox="1"/>
          <p:nvPr/>
        </p:nvSpPr>
        <p:spPr>
          <a:xfrm>
            <a:off x="714348" y="-24"/>
            <a:ext cx="84296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3161AB"/>
                </a:solidFill>
              </a:rPr>
              <a:t>ALFA                    Installation                    </a:t>
            </a:r>
            <a:r>
              <a:rPr lang="en-US" sz="1000" u="sng" dirty="0" smtClean="0">
                <a:solidFill>
                  <a:srgbClr val="3161AB"/>
                </a:solidFill>
              </a:rPr>
              <a:t>Triggering</a:t>
            </a:r>
            <a:r>
              <a:rPr lang="en-US" sz="1000" dirty="0" smtClean="0">
                <a:solidFill>
                  <a:srgbClr val="3161AB"/>
                </a:solidFill>
              </a:rPr>
              <a:t>                    Beam based </a:t>
            </a:r>
            <a:r>
              <a:rPr lang="en-US" sz="1000" dirty="0">
                <a:solidFill>
                  <a:srgbClr val="3161AB"/>
                </a:solidFill>
              </a:rPr>
              <a:t>alignment    </a:t>
            </a:r>
            <a:r>
              <a:rPr lang="en-US" sz="1000" dirty="0" smtClean="0">
                <a:solidFill>
                  <a:srgbClr val="3161AB"/>
                </a:solidFill>
              </a:rPr>
              <a:t>                 β</a:t>
            </a:r>
            <a:r>
              <a:rPr lang="en-US" sz="1000" dirty="0">
                <a:solidFill>
                  <a:srgbClr val="3161AB"/>
                </a:solidFill>
              </a:rPr>
              <a:t>* = 90 m campaign </a:t>
            </a:r>
            <a:r>
              <a:rPr lang="en-US" sz="1000" dirty="0" smtClean="0">
                <a:solidFill>
                  <a:srgbClr val="3161AB"/>
                </a:solidFill>
              </a:rPr>
              <a:t>2011                    Summary and plans for 2012</a:t>
            </a:r>
            <a:endParaRPr lang="en-US" sz="1000" dirty="0">
              <a:solidFill>
                <a:srgbClr val="3161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090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kstboks 47"/>
          <p:cNvSpPr txBox="1"/>
          <p:nvPr/>
        </p:nvSpPr>
        <p:spPr>
          <a:xfrm>
            <a:off x="0" y="654076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335E36"/>
                </a:solidFill>
              </a:rPr>
              <a:t>Measurement of elastic scattering with </a:t>
            </a:r>
            <a:r>
              <a:rPr lang="en-US" sz="1200" dirty="0" smtClean="0">
                <a:solidFill>
                  <a:srgbClr val="335E36"/>
                </a:solidFill>
              </a:rPr>
              <a:t>ALFA</a:t>
            </a:r>
            <a:endParaRPr lang="en-US" sz="1200" dirty="0">
              <a:solidFill>
                <a:srgbClr val="335E36"/>
              </a:solidFill>
            </a:endParaRPr>
          </a:p>
        </p:txBody>
      </p:sp>
      <p:sp>
        <p:nvSpPr>
          <p:cNvPr id="49" name="Tekstboks 16"/>
          <p:cNvSpPr txBox="1">
            <a:spLocks noChangeArrowheads="1"/>
          </p:cNvSpPr>
          <p:nvPr/>
        </p:nvSpPr>
        <p:spPr bwMode="auto">
          <a:xfrm>
            <a:off x="0" y="6389130"/>
            <a:ext cx="9144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335E36"/>
                </a:solidFill>
                <a:latin typeface="Calibri" pitchFamily="34" charset="0"/>
              </a:rPr>
              <a:t>Low-X 2012</a:t>
            </a:r>
            <a:endParaRPr lang="en-US" sz="1200" dirty="0">
              <a:solidFill>
                <a:srgbClr val="335E36"/>
              </a:solidFill>
              <a:latin typeface="Calibri" pitchFamily="34" charset="0"/>
            </a:endParaRPr>
          </a:p>
        </p:txBody>
      </p:sp>
      <p:sp>
        <p:nvSpPr>
          <p:cNvPr id="31" name="Rektangel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dirty="0"/>
          </a:p>
        </p:txBody>
      </p:sp>
      <p:pic>
        <p:nvPicPr>
          <p:cNvPr id="2052" name="Picture 3" descr="CERN_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8" y="214313"/>
            <a:ext cx="5842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Lige forbindelse 12"/>
          <p:cNvCxnSpPr/>
          <p:nvPr/>
        </p:nvCxnSpPr>
        <p:spPr>
          <a:xfrm rot="10800000">
            <a:off x="0" y="6770688"/>
            <a:ext cx="9144000" cy="0"/>
          </a:xfrm>
          <a:prstGeom prst="line">
            <a:avLst/>
          </a:prstGeom>
          <a:ln w="12700">
            <a:solidFill>
              <a:srgbClr val="335E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Lige forbindelse 14"/>
          <p:cNvCxnSpPr/>
          <p:nvPr/>
        </p:nvCxnSpPr>
        <p:spPr>
          <a:xfrm rot="10800000">
            <a:off x="714375" y="220663"/>
            <a:ext cx="8429625" cy="0"/>
          </a:xfrm>
          <a:prstGeom prst="line">
            <a:avLst/>
          </a:prstGeom>
          <a:ln w="13970">
            <a:solidFill>
              <a:srgbClr val="316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8575" y="6394450"/>
            <a:ext cx="1989138" cy="5000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10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NIELS BOHR INSTITUTE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25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UNIVERSITY OF COPENHAGEN </a:t>
            </a:r>
            <a:r>
              <a:rPr lang="en-US" sz="900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en-US" sz="1200" dirty="0">
              <a:solidFill>
                <a:srgbClr val="335E36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335E36"/>
                </a:solidFill>
                <a:latin typeface="+mn-lt"/>
                <a:cs typeface="+mn-cs"/>
              </a:rPr>
              <a:t> 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rgbClr val="335E36"/>
                </a:solidFill>
                <a:latin typeface="Cambria" pitchFamily="18" charset="0"/>
                <a:cs typeface="+mn-cs"/>
              </a:rPr>
              <a:t> </a:t>
            </a:r>
            <a:endParaRPr lang="da-DK" sz="1200" dirty="0">
              <a:latin typeface="Arial" pitchFamily="34" charset="0"/>
              <a:cs typeface="+mn-cs"/>
            </a:endParaRPr>
          </a:p>
        </p:txBody>
      </p:sp>
      <p:sp>
        <p:nvSpPr>
          <p:cNvPr id="2058" name="Tekstboks 17"/>
          <p:cNvSpPr txBox="1">
            <a:spLocks noChangeArrowheads="1"/>
          </p:cNvSpPr>
          <p:nvPr/>
        </p:nvSpPr>
        <p:spPr bwMode="auto">
          <a:xfrm>
            <a:off x="7143750" y="6540500"/>
            <a:ext cx="11430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US" sz="1200">
                <a:solidFill>
                  <a:srgbClr val="335E36"/>
                </a:solidFill>
              </a:rPr>
              <a:t>Sune Jakobsen</a:t>
            </a:r>
            <a:endParaRPr lang="da-DK" sz="1200"/>
          </a:p>
        </p:txBody>
      </p:sp>
      <p:pic>
        <p:nvPicPr>
          <p:cNvPr id="2059" name="Picture 4" descr="logo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5825" y="6049963"/>
            <a:ext cx="56673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1" name="Picture 13" descr="D:\CERN temp\Meetings\ATLAS week February 2011\Detector from side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277" y="1747066"/>
            <a:ext cx="855755" cy="72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" name="Picture 13" descr="D:\CERN temp\Meetings\ATLAS week February 2011\Detector from side.tif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855755" cy="72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13" descr="D:\CERN temp\Meetings\ATLAS week February 2011\Detector from side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577" y="1747066"/>
            <a:ext cx="855755" cy="72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13" descr="D:\CERN temp\Meetings\ATLAS week February 2011\Detector from side.tif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820" y="1052736"/>
            <a:ext cx="855755" cy="72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13" descr="D:\CERN temp\Meetings\ATLAS week February 2011\Detector from side.tif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9495" y="1747066"/>
            <a:ext cx="855755" cy="72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13" descr="D:\CERN temp\Meetings\ATLAS week February 2011\Detector from side.t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3738" y="1052736"/>
            <a:ext cx="855755" cy="72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13" descr="D:\CERN temp\Meetings\ATLAS week February 2011\Detector from side.tif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795" y="1747066"/>
            <a:ext cx="855755" cy="72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13" descr="D:\CERN temp\Meetings\ATLAS week February 2011\Detector from side.t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0038" y="1052736"/>
            <a:ext cx="855755" cy="72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llipse 4"/>
          <p:cNvSpPr/>
          <p:nvPr/>
        </p:nvSpPr>
        <p:spPr>
          <a:xfrm>
            <a:off x="4489148" y="1725270"/>
            <a:ext cx="98081" cy="100563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2"/>
          <p:cNvSpPr txBox="1">
            <a:spLocks noChangeArrowheads="1"/>
          </p:cNvSpPr>
          <p:nvPr/>
        </p:nvSpPr>
        <p:spPr>
          <a:xfrm>
            <a:off x="4325872" y="1196752"/>
            <a:ext cx="424631" cy="357188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IP</a:t>
            </a:r>
            <a:endParaRPr lang="en-US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2" name="Ellipse 51"/>
          <p:cNvSpPr/>
          <p:nvPr/>
        </p:nvSpPr>
        <p:spPr>
          <a:xfrm>
            <a:off x="220242" y="1556791"/>
            <a:ext cx="103286" cy="410471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/>
          </a:p>
        </p:txBody>
      </p:sp>
      <p:sp>
        <p:nvSpPr>
          <p:cNvPr id="53" name="Ellipse 52"/>
          <p:cNvSpPr/>
          <p:nvPr/>
        </p:nvSpPr>
        <p:spPr>
          <a:xfrm>
            <a:off x="8789194" y="1556792"/>
            <a:ext cx="103286" cy="410471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/>
          </a:p>
        </p:txBody>
      </p:sp>
      <p:cxnSp>
        <p:nvCxnSpPr>
          <p:cNvPr id="54" name="Lige forbindelse 53"/>
          <p:cNvCxnSpPr>
            <a:endCxn id="53" idx="0"/>
          </p:cNvCxnSpPr>
          <p:nvPr/>
        </p:nvCxnSpPr>
        <p:spPr>
          <a:xfrm>
            <a:off x="273199" y="1556792"/>
            <a:ext cx="8567638" cy="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Lige forbindelse 54"/>
          <p:cNvCxnSpPr/>
          <p:nvPr/>
        </p:nvCxnSpPr>
        <p:spPr>
          <a:xfrm flipH="1">
            <a:off x="273201" y="1967263"/>
            <a:ext cx="8567636" cy="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2"/>
          <p:cNvSpPr txBox="1">
            <a:spLocks noChangeArrowheads="1"/>
          </p:cNvSpPr>
          <p:nvPr/>
        </p:nvSpPr>
        <p:spPr>
          <a:xfrm>
            <a:off x="251520" y="767556"/>
            <a:ext cx="8557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 smtClean="0">
                <a:latin typeface="+mj-lt"/>
                <a:ea typeface="+mj-ea"/>
                <a:cs typeface="+mj-cs"/>
              </a:rPr>
              <a:t>B7L1U</a:t>
            </a:r>
            <a:endParaRPr 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69" name="Rectangle 2"/>
          <p:cNvSpPr txBox="1">
            <a:spLocks noChangeArrowheads="1"/>
          </p:cNvSpPr>
          <p:nvPr/>
        </p:nvSpPr>
        <p:spPr>
          <a:xfrm>
            <a:off x="251520" y="2399464"/>
            <a:ext cx="8557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 smtClean="0">
                <a:latin typeface="+mj-lt"/>
                <a:ea typeface="+mj-ea"/>
                <a:cs typeface="+mj-cs"/>
              </a:rPr>
              <a:t>B7L1L</a:t>
            </a:r>
            <a:endParaRPr 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70" name="Rectangle 2"/>
          <p:cNvSpPr txBox="1">
            <a:spLocks noChangeArrowheads="1"/>
          </p:cNvSpPr>
          <p:nvPr/>
        </p:nvSpPr>
        <p:spPr>
          <a:xfrm>
            <a:off x="1428173" y="764704"/>
            <a:ext cx="8557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>
                <a:latin typeface="+mj-lt"/>
                <a:ea typeface="+mj-ea"/>
                <a:cs typeface="+mj-cs"/>
              </a:rPr>
              <a:t>A</a:t>
            </a:r>
            <a:r>
              <a:rPr lang="en-US" dirty="0" smtClean="0">
                <a:latin typeface="+mj-lt"/>
                <a:ea typeface="+mj-ea"/>
                <a:cs typeface="+mj-cs"/>
              </a:rPr>
              <a:t>7L1U</a:t>
            </a:r>
            <a:endParaRPr 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71" name="Rectangle 2"/>
          <p:cNvSpPr txBox="1">
            <a:spLocks noChangeArrowheads="1"/>
          </p:cNvSpPr>
          <p:nvPr/>
        </p:nvSpPr>
        <p:spPr>
          <a:xfrm>
            <a:off x="1428173" y="2396612"/>
            <a:ext cx="8557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>
                <a:latin typeface="+mj-lt"/>
                <a:ea typeface="+mj-ea"/>
                <a:cs typeface="+mj-cs"/>
              </a:rPr>
              <a:t>A</a:t>
            </a:r>
            <a:r>
              <a:rPr lang="en-US" dirty="0" smtClean="0">
                <a:latin typeface="+mj-lt"/>
                <a:ea typeface="+mj-ea"/>
                <a:cs typeface="+mj-cs"/>
              </a:rPr>
              <a:t>7L1L</a:t>
            </a:r>
            <a:endParaRPr 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72" name="Rectangle 2"/>
          <p:cNvSpPr txBox="1">
            <a:spLocks noChangeArrowheads="1"/>
          </p:cNvSpPr>
          <p:nvPr/>
        </p:nvSpPr>
        <p:spPr>
          <a:xfrm>
            <a:off x="6860072" y="767556"/>
            <a:ext cx="8557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 smtClean="0">
                <a:latin typeface="+mj-lt"/>
                <a:ea typeface="+mj-ea"/>
                <a:cs typeface="+mj-cs"/>
              </a:rPr>
              <a:t>A7R1U</a:t>
            </a:r>
            <a:endParaRPr 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73" name="Rectangle 2"/>
          <p:cNvSpPr txBox="1">
            <a:spLocks noChangeArrowheads="1"/>
          </p:cNvSpPr>
          <p:nvPr/>
        </p:nvSpPr>
        <p:spPr>
          <a:xfrm>
            <a:off x="6860072" y="2399464"/>
            <a:ext cx="8557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 smtClean="0">
                <a:latin typeface="+mj-lt"/>
                <a:ea typeface="+mj-ea"/>
                <a:cs typeface="+mj-cs"/>
              </a:rPr>
              <a:t>A7R1L</a:t>
            </a:r>
            <a:endParaRPr 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74" name="Rectangle 2"/>
          <p:cNvSpPr txBox="1">
            <a:spLocks noChangeArrowheads="1"/>
          </p:cNvSpPr>
          <p:nvPr/>
        </p:nvSpPr>
        <p:spPr>
          <a:xfrm>
            <a:off x="8036725" y="764704"/>
            <a:ext cx="8557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 smtClean="0">
                <a:latin typeface="+mj-lt"/>
                <a:ea typeface="+mj-ea"/>
                <a:cs typeface="+mj-cs"/>
              </a:rPr>
              <a:t>B7R1U</a:t>
            </a:r>
            <a:endParaRPr 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75" name="Rectangle 2"/>
          <p:cNvSpPr txBox="1">
            <a:spLocks noChangeArrowheads="1"/>
          </p:cNvSpPr>
          <p:nvPr/>
        </p:nvSpPr>
        <p:spPr>
          <a:xfrm>
            <a:off x="8036725" y="2396612"/>
            <a:ext cx="8557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 smtClean="0">
                <a:latin typeface="+mj-lt"/>
                <a:ea typeface="+mj-ea"/>
                <a:cs typeface="+mj-cs"/>
              </a:rPr>
              <a:t>B7R1L</a:t>
            </a:r>
            <a:endParaRPr 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76" name="Rectangle 2"/>
          <p:cNvSpPr txBox="1">
            <a:spLocks noChangeArrowheads="1"/>
          </p:cNvSpPr>
          <p:nvPr/>
        </p:nvSpPr>
        <p:spPr>
          <a:xfrm>
            <a:off x="5076056" y="1967263"/>
            <a:ext cx="1500187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Beam pipe</a:t>
            </a:r>
          </a:p>
        </p:txBody>
      </p:sp>
      <p:sp>
        <p:nvSpPr>
          <p:cNvPr id="90" name="Rectangle 2"/>
          <p:cNvSpPr txBox="1">
            <a:spLocks noChangeArrowheads="1"/>
          </p:cNvSpPr>
          <p:nvPr/>
        </p:nvSpPr>
        <p:spPr>
          <a:xfrm>
            <a:off x="395288" y="2996952"/>
            <a:ext cx="8358187" cy="357188"/>
          </a:xfrm>
          <a:prstGeom prst="rect">
            <a:avLst/>
          </a:prstGeom>
        </p:spPr>
        <p:txBody>
          <a:bodyPr anchor="ctr"/>
          <a:lstStyle/>
          <a:p>
            <a:pPr>
              <a:tabLst>
                <a:tab pos="1797050" algn="l"/>
                <a:tab pos="5200650" algn="l"/>
              </a:tabLst>
              <a:defRPr/>
            </a:pPr>
            <a:r>
              <a:rPr lang="en-US" sz="1400" b="1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Elastics15</a:t>
            </a:r>
            <a:r>
              <a:rPr lang="en-US" sz="1400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	</a:t>
            </a:r>
            <a:r>
              <a:rPr lang="en-US" sz="1400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(B7L1U or A7L1U) </a:t>
            </a:r>
            <a:r>
              <a:rPr lang="en-US" sz="1400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and </a:t>
            </a:r>
            <a:r>
              <a:rPr lang="en-US" sz="1400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(A7R1L or B7R1L)</a:t>
            </a:r>
          </a:p>
        </p:txBody>
      </p:sp>
      <p:sp>
        <p:nvSpPr>
          <p:cNvPr id="93" name="Rectangle 2"/>
          <p:cNvSpPr txBox="1">
            <a:spLocks noChangeArrowheads="1"/>
          </p:cNvSpPr>
          <p:nvPr/>
        </p:nvSpPr>
        <p:spPr>
          <a:xfrm>
            <a:off x="395536" y="3575868"/>
            <a:ext cx="8358187" cy="357188"/>
          </a:xfrm>
          <a:prstGeom prst="rect">
            <a:avLst/>
          </a:prstGeom>
        </p:spPr>
        <p:txBody>
          <a:bodyPr anchor="ctr"/>
          <a:lstStyle/>
          <a:p>
            <a:pPr>
              <a:tabLst>
                <a:tab pos="1797050" algn="l"/>
                <a:tab pos="5200650" algn="l"/>
              </a:tabLst>
              <a:defRPr/>
            </a:pPr>
            <a:r>
              <a:rPr lang="en-US" sz="1400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Elastics18	(B7L1L or A7L1L) </a:t>
            </a:r>
            <a:r>
              <a:rPr lang="en-US" sz="14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and </a:t>
            </a:r>
            <a:r>
              <a:rPr lang="en-US" sz="1400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(A7R1U or B7R1U)	</a:t>
            </a:r>
          </a:p>
        </p:txBody>
      </p:sp>
      <p:sp>
        <p:nvSpPr>
          <p:cNvPr id="94" name="Rectangle 2"/>
          <p:cNvSpPr txBox="1">
            <a:spLocks noChangeArrowheads="1"/>
          </p:cNvSpPr>
          <p:nvPr/>
        </p:nvSpPr>
        <p:spPr>
          <a:xfrm>
            <a:off x="395536" y="4149080"/>
            <a:ext cx="8429625" cy="357187"/>
          </a:xfrm>
          <a:prstGeom prst="rect">
            <a:avLst/>
          </a:prstGeom>
        </p:spPr>
        <p:txBody>
          <a:bodyPr anchor="ctr"/>
          <a:lstStyle/>
          <a:p>
            <a:pPr>
              <a:tabLst>
                <a:tab pos="1797050" algn="l"/>
                <a:tab pos="3673475" algn="l"/>
                <a:tab pos="4660900" algn="l"/>
              </a:tabLst>
              <a:defRPr/>
            </a:pPr>
            <a:r>
              <a:rPr lang="en-US" sz="14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Single_Diffraction5</a:t>
            </a:r>
            <a:r>
              <a:rPr lang="en-US" sz="1400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	B7L1U </a:t>
            </a:r>
            <a:r>
              <a:rPr lang="en-US" sz="14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and A7L1U</a:t>
            </a:r>
            <a:endParaRPr lang="en-US" sz="1400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5" name="Rectangle 2"/>
          <p:cNvSpPr txBox="1">
            <a:spLocks noChangeArrowheads="1"/>
          </p:cNvSpPr>
          <p:nvPr/>
        </p:nvSpPr>
        <p:spPr bwMode="auto">
          <a:xfrm>
            <a:off x="395536" y="4725144"/>
            <a:ext cx="8358187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tabLst>
                <a:tab pos="1797050" algn="l"/>
                <a:tab pos="3673475" algn="l"/>
              </a:tabLst>
            </a:pPr>
            <a:r>
              <a:rPr lang="en-US" sz="1400" dirty="0" smtClean="0">
                <a:solidFill>
                  <a:srgbClr val="183962"/>
                </a:solidFill>
                <a:latin typeface="Calibri" pitchFamily="34" charset="0"/>
              </a:rPr>
              <a:t>Single_Diffraction6	A7R1L and B7R1L</a:t>
            </a:r>
            <a:endParaRPr lang="en-US" sz="1400" dirty="0">
              <a:solidFill>
                <a:srgbClr val="183962"/>
              </a:solidFill>
              <a:latin typeface="Calibri" pitchFamily="34" charset="0"/>
            </a:endParaRPr>
          </a:p>
        </p:txBody>
      </p:sp>
      <p:sp>
        <p:nvSpPr>
          <p:cNvPr id="96" name="Rectangle 2"/>
          <p:cNvSpPr txBox="1">
            <a:spLocks noChangeArrowheads="1"/>
          </p:cNvSpPr>
          <p:nvPr/>
        </p:nvSpPr>
        <p:spPr>
          <a:xfrm>
            <a:off x="395536" y="5301208"/>
            <a:ext cx="8358187" cy="357188"/>
          </a:xfrm>
          <a:prstGeom prst="rect">
            <a:avLst/>
          </a:prstGeom>
        </p:spPr>
        <p:txBody>
          <a:bodyPr anchor="ctr"/>
          <a:lstStyle/>
          <a:p>
            <a:pPr>
              <a:tabLst>
                <a:tab pos="1797050" algn="l"/>
                <a:tab pos="3673475" algn="l"/>
              </a:tabLst>
              <a:defRPr/>
            </a:pPr>
            <a:r>
              <a:rPr lang="en-US" sz="14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Single_Diffraction7</a:t>
            </a:r>
            <a:r>
              <a:rPr lang="en-US" sz="1400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	B7L1L </a:t>
            </a:r>
            <a:r>
              <a:rPr lang="en-US" sz="14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and A7L1L</a:t>
            </a:r>
            <a:endParaRPr lang="en-US" sz="1400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7" name="Rectangle 2"/>
          <p:cNvSpPr txBox="1">
            <a:spLocks noChangeArrowheads="1"/>
          </p:cNvSpPr>
          <p:nvPr/>
        </p:nvSpPr>
        <p:spPr>
          <a:xfrm>
            <a:off x="395536" y="5880125"/>
            <a:ext cx="8429625" cy="357187"/>
          </a:xfrm>
          <a:prstGeom prst="rect">
            <a:avLst/>
          </a:prstGeom>
        </p:spPr>
        <p:txBody>
          <a:bodyPr anchor="ctr"/>
          <a:lstStyle/>
          <a:p>
            <a:pPr>
              <a:tabLst>
                <a:tab pos="898525" algn="l"/>
                <a:tab pos="1797050" algn="l"/>
                <a:tab pos="3673475" algn="l"/>
              </a:tabLst>
              <a:defRPr/>
            </a:pPr>
            <a:r>
              <a:rPr lang="en-US" sz="14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Single_Diffraction8</a:t>
            </a:r>
            <a:r>
              <a:rPr lang="en-US" sz="1400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	A7R1U </a:t>
            </a:r>
            <a:r>
              <a:rPr lang="en-US" sz="14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and B7R1U</a:t>
            </a:r>
            <a:endParaRPr lang="en-US" sz="1400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6" name="Rectangle 2"/>
          <p:cNvSpPr txBox="1">
            <a:spLocks noChangeArrowheads="1"/>
          </p:cNvSpPr>
          <p:nvPr/>
        </p:nvSpPr>
        <p:spPr>
          <a:xfrm>
            <a:off x="6859495" y="2107420"/>
            <a:ext cx="20320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or</a:t>
            </a:r>
            <a:endParaRPr lang="en-US" b="1" dirty="0">
              <a:solidFill>
                <a:srgbClr val="0000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7" name="Rectangle 2"/>
          <p:cNvSpPr txBox="1">
            <a:spLocks noChangeArrowheads="1"/>
          </p:cNvSpPr>
          <p:nvPr/>
        </p:nvSpPr>
        <p:spPr>
          <a:xfrm>
            <a:off x="251520" y="1055588"/>
            <a:ext cx="20320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or</a:t>
            </a:r>
            <a:endParaRPr lang="en-US" b="1" dirty="0">
              <a:solidFill>
                <a:srgbClr val="0000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0" name="Rectangle 2"/>
          <p:cNvSpPr txBox="1">
            <a:spLocks noChangeArrowheads="1"/>
          </p:cNvSpPr>
          <p:nvPr/>
        </p:nvSpPr>
        <p:spPr>
          <a:xfrm>
            <a:off x="714375" y="306388"/>
            <a:ext cx="8212138" cy="357187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en-US" sz="2400" i="1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Examples of Look-Up-Tables </a:t>
            </a:r>
            <a:endParaRPr lang="en-US" sz="2400" i="1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8" name="Text Box 5"/>
          <p:cNvSpPr txBox="1">
            <a:spLocks noChangeArrowheads="1"/>
          </p:cNvSpPr>
          <p:nvPr/>
        </p:nvSpPr>
        <p:spPr bwMode="auto">
          <a:xfrm>
            <a:off x="8567738" y="6467475"/>
            <a:ext cx="5762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da-DK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11/18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56" name="Tekstboks 55"/>
          <p:cNvSpPr txBox="1"/>
          <p:nvPr/>
        </p:nvSpPr>
        <p:spPr>
          <a:xfrm>
            <a:off x="714348" y="-24"/>
            <a:ext cx="84296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3161AB"/>
                </a:solidFill>
              </a:rPr>
              <a:t>ALFA                    Installation                    </a:t>
            </a:r>
            <a:r>
              <a:rPr lang="en-US" sz="1000" u="sng" dirty="0" smtClean="0">
                <a:solidFill>
                  <a:srgbClr val="3161AB"/>
                </a:solidFill>
              </a:rPr>
              <a:t>Triggering</a:t>
            </a:r>
            <a:r>
              <a:rPr lang="en-US" sz="1000" dirty="0" smtClean="0">
                <a:solidFill>
                  <a:srgbClr val="3161AB"/>
                </a:solidFill>
              </a:rPr>
              <a:t>                    Beam based </a:t>
            </a:r>
            <a:r>
              <a:rPr lang="en-US" sz="1000" dirty="0">
                <a:solidFill>
                  <a:srgbClr val="3161AB"/>
                </a:solidFill>
              </a:rPr>
              <a:t>alignment    </a:t>
            </a:r>
            <a:r>
              <a:rPr lang="en-US" sz="1000" dirty="0" smtClean="0">
                <a:solidFill>
                  <a:srgbClr val="3161AB"/>
                </a:solidFill>
              </a:rPr>
              <a:t>                 β</a:t>
            </a:r>
            <a:r>
              <a:rPr lang="en-US" sz="1000" dirty="0">
                <a:solidFill>
                  <a:srgbClr val="3161AB"/>
                </a:solidFill>
              </a:rPr>
              <a:t>* = 90 m campaign </a:t>
            </a:r>
            <a:r>
              <a:rPr lang="en-US" sz="1000" dirty="0" smtClean="0">
                <a:solidFill>
                  <a:srgbClr val="3161AB"/>
                </a:solidFill>
              </a:rPr>
              <a:t>2011                    Summary and plans for 2012</a:t>
            </a:r>
            <a:endParaRPr lang="en-US" sz="1000" dirty="0">
              <a:solidFill>
                <a:srgbClr val="3161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39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kstboks 47"/>
          <p:cNvSpPr txBox="1"/>
          <p:nvPr/>
        </p:nvSpPr>
        <p:spPr>
          <a:xfrm>
            <a:off x="0" y="654076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335E36"/>
                </a:solidFill>
              </a:rPr>
              <a:t>Measurement of elastic scattering with </a:t>
            </a:r>
            <a:r>
              <a:rPr lang="en-US" sz="1200" dirty="0" smtClean="0">
                <a:solidFill>
                  <a:srgbClr val="335E36"/>
                </a:solidFill>
              </a:rPr>
              <a:t>ALFA</a:t>
            </a:r>
            <a:endParaRPr lang="en-US" sz="1200" dirty="0">
              <a:solidFill>
                <a:srgbClr val="335E36"/>
              </a:solidFill>
            </a:endParaRPr>
          </a:p>
        </p:txBody>
      </p:sp>
      <p:sp>
        <p:nvSpPr>
          <p:cNvPr id="49" name="Tekstboks 16"/>
          <p:cNvSpPr txBox="1">
            <a:spLocks noChangeArrowheads="1"/>
          </p:cNvSpPr>
          <p:nvPr/>
        </p:nvSpPr>
        <p:spPr bwMode="auto">
          <a:xfrm>
            <a:off x="0" y="6389130"/>
            <a:ext cx="9144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335E36"/>
                </a:solidFill>
                <a:latin typeface="Calibri" pitchFamily="34" charset="0"/>
              </a:rPr>
              <a:t>Low-X 2012</a:t>
            </a:r>
            <a:endParaRPr lang="en-US" sz="1200" dirty="0">
              <a:solidFill>
                <a:srgbClr val="335E36"/>
              </a:solidFill>
              <a:latin typeface="Calibri" pitchFamily="34" charset="0"/>
            </a:endParaRPr>
          </a:p>
        </p:txBody>
      </p:sp>
      <p:sp>
        <p:nvSpPr>
          <p:cNvPr id="31" name="Rektangel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dirty="0"/>
          </a:p>
        </p:txBody>
      </p:sp>
      <p:pic>
        <p:nvPicPr>
          <p:cNvPr id="2052" name="Picture 3" descr="CERN_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8" y="214313"/>
            <a:ext cx="5842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Lige forbindelse 12"/>
          <p:cNvCxnSpPr/>
          <p:nvPr/>
        </p:nvCxnSpPr>
        <p:spPr>
          <a:xfrm rot="10800000">
            <a:off x="0" y="6770688"/>
            <a:ext cx="9144000" cy="0"/>
          </a:xfrm>
          <a:prstGeom prst="line">
            <a:avLst/>
          </a:prstGeom>
          <a:ln w="12700">
            <a:solidFill>
              <a:srgbClr val="335E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Lige forbindelse 14"/>
          <p:cNvCxnSpPr/>
          <p:nvPr/>
        </p:nvCxnSpPr>
        <p:spPr>
          <a:xfrm rot="10800000">
            <a:off x="714375" y="220663"/>
            <a:ext cx="8429625" cy="0"/>
          </a:xfrm>
          <a:prstGeom prst="line">
            <a:avLst/>
          </a:prstGeom>
          <a:ln w="13970">
            <a:solidFill>
              <a:srgbClr val="316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8575" y="6394450"/>
            <a:ext cx="1989138" cy="5000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10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NIELS BOHR INSTITUTE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25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UNIVERSITY OF COPENHAGEN </a:t>
            </a:r>
            <a:r>
              <a:rPr lang="en-US" sz="900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en-US" sz="1200" dirty="0">
              <a:solidFill>
                <a:srgbClr val="335E36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335E36"/>
                </a:solidFill>
                <a:latin typeface="+mn-lt"/>
                <a:cs typeface="+mn-cs"/>
              </a:rPr>
              <a:t> 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rgbClr val="335E36"/>
                </a:solidFill>
                <a:latin typeface="Cambria" pitchFamily="18" charset="0"/>
                <a:cs typeface="+mn-cs"/>
              </a:rPr>
              <a:t> </a:t>
            </a:r>
            <a:endParaRPr lang="da-DK" sz="1200" dirty="0">
              <a:latin typeface="Arial" pitchFamily="34" charset="0"/>
              <a:cs typeface="+mn-cs"/>
            </a:endParaRPr>
          </a:p>
        </p:txBody>
      </p:sp>
      <p:sp>
        <p:nvSpPr>
          <p:cNvPr id="2058" name="Tekstboks 17"/>
          <p:cNvSpPr txBox="1">
            <a:spLocks noChangeArrowheads="1"/>
          </p:cNvSpPr>
          <p:nvPr/>
        </p:nvSpPr>
        <p:spPr bwMode="auto">
          <a:xfrm>
            <a:off x="7143750" y="6540500"/>
            <a:ext cx="11430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US" sz="1200">
                <a:solidFill>
                  <a:srgbClr val="335E36"/>
                </a:solidFill>
              </a:rPr>
              <a:t>Sune Jakobsen</a:t>
            </a:r>
            <a:endParaRPr lang="da-DK" sz="1200"/>
          </a:p>
        </p:txBody>
      </p:sp>
      <p:pic>
        <p:nvPicPr>
          <p:cNvPr id="2059" name="Picture 4" descr="logo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5825" y="6049963"/>
            <a:ext cx="56673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1" name="Picture 13" descr="D:\CERN temp\Meetings\ATLAS week February 2011\Detector from side.tif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277" y="1747066"/>
            <a:ext cx="855755" cy="72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" name="Picture 13" descr="D:\CERN temp\Meetings\ATLAS week February 2011\Detector from side.t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855755" cy="72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13" descr="D:\CERN temp\Meetings\ATLAS week February 2011\Detector from side.tif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577" y="1747066"/>
            <a:ext cx="855755" cy="72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13" descr="D:\CERN temp\Meetings\ATLAS week February 2011\Detector from side.t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820" y="1052736"/>
            <a:ext cx="855755" cy="72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13" descr="D:\CERN temp\Meetings\ATLAS week February 2011\Detector from side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9495" y="1747066"/>
            <a:ext cx="855755" cy="72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13" descr="D:\CERN temp\Meetings\ATLAS week February 2011\Detector from side.tif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3738" y="1052736"/>
            <a:ext cx="855755" cy="72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13" descr="D:\CERN temp\Meetings\ATLAS week February 2011\Detector from side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795" y="1747066"/>
            <a:ext cx="855755" cy="72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13" descr="D:\CERN temp\Meetings\ATLAS week February 2011\Detector from side.tif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0038" y="1052736"/>
            <a:ext cx="855755" cy="72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llipse 4"/>
          <p:cNvSpPr/>
          <p:nvPr/>
        </p:nvSpPr>
        <p:spPr>
          <a:xfrm>
            <a:off x="4489148" y="1725270"/>
            <a:ext cx="98081" cy="100563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2"/>
          <p:cNvSpPr txBox="1">
            <a:spLocks noChangeArrowheads="1"/>
          </p:cNvSpPr>
          <p:nvPr/>
        </p:nvSpPr>
        <p:spPr>
          <a:xfrm>
            <a:off x="4325872" y="1196752"/>
            <a:ext cx="424631" cy="357188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IP</a:t>
            </a:r>
            <a:endParaRPr lang="en-US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2" name="Ellipse 51"/>
          <p:cNvSpPr/>
          <p:nvPr/>
        </p:nvSpPr>
        <p:spPr>
          <a:xfrm>
            <a:off x="220242" y="1556791"/>
            <a:ext cx="103286" cy="410471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/>
          </a:p>
        </p:txBody>
      </p:sp>
      <p:sp>
        <p:nvSpPr>
          <p:cNvPr id="53" name="Ellipse 52"/>
          <p:cNvSpPr/>
          <p:nvPr/>
        </p:nvSpPr>
        <p:spPr>
          <a:xfrm>
            <a:off x="8789194" y="1556792"/>
            <a:ext cx="103286" cy="410471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/>
          </a:p>
        </p:txBody>
      </p:sp>
      <p:cxnSp>
        <p:nvCxnSpPr>
          <p:cNvPr id="54" name="Lige forbindelse 53"/>
          <p:cNvCxnSpPr>
            <a:endCxn id="53" idx="0"/>
          </p:cNvCxnSpPr>
          <p:nvPr/>
        </p:nvCxnSpPr>
        <p:spPr>
          <a:xfrm>
            <a:off x="273199" y="1556792"/>
            <a:ext cx="8567638" cy="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Lige forbindelse 54"/>
          <p:cNvCxnSpPr/>
          <p:nvPr/>
        </p:nvCxnSpPr>
        <p:spPr>
          <a:xfrm flipH="1">
            <a:off x="273201" y="1967263"/>
            <a:ext cx="8567636" cy="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2"/>
          <p:cNvSpPr txBox="1">
            <a:spLocks noChangeArrowheads="1"/>
          </p:cNvSpPr>
          <p:nvPr/>
        </p:nvSpPr>
        <p:spPr>
          <a:xfrm>
            <a:off x="251520" y="767556"/>
            <a:ext cx="8557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 smtClean="0">
                <a:latin typeface="+mj-lt"/>
                <a:ea typeface="+mj-ea"/>
                <a:cs typeface="+mj-cs"/>
              </a:rPr>
              <a:t>B7L1U</a:t>
            </a:r>
            <a:endParaRPr 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69" name="Rectangle 2"/>
          <p:cNvSpPr txBox="1">
            <a:spLocks noChangeArrowheads="1"/>
          </p:cNvSpPr>
          <p:nvPr/>
        </p:nvSpPr>
        <p:spPr>
          <a:xfrm>
            <a:off x="251520" y="2399464"/>
            <a:ext cx="8557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 smtClean="0">
                <a:latin typeface="+mj-lt"/>
                <a:ea typeface="+mj-ea"/>
                <a:cs typeface="+mj-cs"/>
              </a:rPr>
              <a:t>B7L1L</a:t>
            </a:r>
            <a:endParaRPr 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70" name="Rectangle 2"/>
          <p:cNvSpPr txBox="1">
            <a:spLocks noChangeArrowheads="1"/>
          </p:cNvSpPr>
          <p:nvPr/>
        </p:nvSpPr>
        <p:spPr>
          <a:xfrm>
            <a:off x="1428173" y="764704"/>
            <a:ext cx="8557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>
                <a:latin typeface="+mj-lt"/>
                <a:ea typeface="+mj-ea"/>
                <a:cs typeface="+mj-cs"/>
              </a:rPr>
              <a:t>A</a:t>
            </a:r>
            <a:r>
              <a:rPr lang="en-US" dirty="0" smtClean="0">
                <a:latin typeface="+mj-lt"/>
                <a:ea typeface="+mj-ea"/>
                <a:cs typeface="+mj-cs"/>
              </a:rPr>
              <a:t>7L1U</a:t>
            </a:r>
            <a:endParaRPr 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71" name="Rectangle 2"/>
          <p:cNvSpPr txBox="1">
            <a:spLocks noChangeArrowheads="1"/>
          </p:cNvSpPr>
          <p:nvPr/>
        </p:nvSpPr>
        <p:spPr>
          <a:xfrm>
            <a:off x="1428173" y="2396612"/>
            <a:ext cx="8557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>
                <a:latin typeface="+mj-lt"/>
                <a:ea typeface="+mj-ea"/>
                <a:cs typeface="+mj-cs"/>
              </a:rPr>
              <a:t>A</a:t>
            </a:r>
            <a:r>
              <a:rPr lang="en-US" dirty="0" smtClean="0">
                <a:latin typeface="+mj-lt"/>
                <a:ea typeface="+mj-ea"/>
                <a:cs typeface="+mj-cs"/>
              </a:rPr>
              <a:t>7L1L</a:t>
            </a:r>
            <a:endParaRPr 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72" name="Rectangle 2"/>
          <p:cNvSpPr txBox="1">
            <a:spLocks noChangeArrowheads="1"/>
          </p:cNvSpPr>
          <p:nvPr/>
        </p:nvSpPr>
        <p:spPr>
          <a:xfrm>
            <a:off x="6860072" y="767556"/>
            <a:ext cx="8557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 smtClean="0">
                <a:latin typeface="+mj-lt"/>
                <a:ea typeface="+mj-ea"/>
                <a:cs typeface="+mj-cs"/>
              </a:rPr>
              <a:t>A7R1U</a:t>
            </a:r>
            <a:endParaRPr 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73" name="Rectangle 2"/>
          <p:cNvSpPr txBox="1">
            <a:spLocks noChangeArrowheads="1"/>
          </p:cNvSpPr>
          <p:nvPr/>
        </p:nvSpPr>
        <p:spPr>
          <a:xfrm>
            <a:off x="6860072" y="2399464"/>
            <a:ext cx="8557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 smtClean="0">
                <a:latin typeface="+mj-lt"/>
                <a:ea typeface="+mj-ea"/>
                <a:cs typeface="+mj-cs"/>
              </a:rPr>
              <a:t>A7R1L</a:t>
            </a:r>
            <a:endParaRPr 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74" name="Rectangle 2"/>
          <p:cNvSpPr txBox="1">
            <a:spLocks noChangeArrowheads="1"/>
          </p:cNvSpPr>
          <p:nvPr/>
        </p:nvSpPr>
        <p:spPr>
          <a:xfrm>
            <a:off x="8036725" y="764704"/>
            <a:ext cx="8557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 smtClean="0">
                <a:latin typeface="+mj-lt"/>
                <a:ea typeface="+mj-ea"/>
                <a:cs typeface="+mj-cs"/>
              </a:rPr>
              <a:t>B7R1U</a:t>
            </a:r>
            <a:endParaRPr 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75" name="Rectangle 2"/>
          <p:cNvSpPr txBox="1">
            <a:spLocks noChangeArrowheads="1"/>
          </p:cNvSpPr>
          <p:nvPr/>
        </p:nvSpPr>
        <p:spPr>
          <a:xfrm>
            <a:off x="8036725" y="2396612"/>
            <a:ext cx="8557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 smtClean="0">
                <a:latin typeface="+mj-lt"/>
                <a:ea typeface="+mj-ea"/>
                <a:cs typeface="+mj-cs"/>
              </a:rPr>
              <a:t>B7R1L</a:t>
            </a:r>
            <a:endParaRPr 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76" name="Rectangle 2"/>
          <p:cNvSpPr txBox="1">
            <a:spLocks noChangeArrowheads="1"/>
          </p:cNvSpPr>
          <p:nvPr/>
        </p:nvSpPr>
        <p:spPr>
          <a:xfrm>
            <a:off x="5076056" y="1967263"/>
            <a:ext cx="1500187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Beam pipe</a:t>
            </a:r>
          </a:p>
        </p:txBody>
      </p:sp>
      <p:sp>
        <p:nvSpPr>
          <p:cNvPr id="90" name="Rectangle 2"/>
          <p:cNvSpPr txBox="1">
            <a:spLocks noChangeArrowheads="1"/>
          </p:cNvSpPr>
          <p:nvPr/>
        </p:nvSpPr>
        <p:spPr>
          <a:xfrm>
            <a:off x="395288" y="2996952"/>
            <a:ext cx="8358187" cy="357188"/>
          </a:xfrm>
          <a:prstGeom prst="rect">
            <a:avLst/>
          </a:prstGeom>
        </p:spPr>
        <p:txBody>
          <a:bodyPr anchor="ctr"/>
          <a:lstStyle/>
          <a:p>
            <a:pPr>
              <a:tabLst>
                <a:tab pos="1797050" algn="l"/>
                <a:tab pos="5200650" algn="l"/>
              </a:tabLst>
              <a:defRPr/>
            </a:pPr>
            <a:r>
              <a:rPr lang="en-US" sz="14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Elastics15</a:t>
            </a:r>
            <a:r>
              <a:rPr lang="en-US" sz="1400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	(B7L1U or A7L1U) </a:t>
            </a:r>
            <a:r>
              <a:rPr lang="en-US" sz="14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and </a:t>
            </a:r>
            <a:r>
              <a:rPr lang="en-US" sz="1400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(A7R1L or B7R1L)</a:t>
            </a:r>
          </a:p>
        </p:txBody>
      </p:sp>
      <p:sp>
        <p:nvSpPr>
          <p:cNvPr id="93" name="Rectangle 2"/>
          <p:cNvSpPr txBox="1">
            <a:spLocks noChangeArrowheads="1"/>
          </p:cNvSpPr>
          <p:nvPr/>
        </p:nvSpPr>
        <p:spPr>
          <a:xfrm>
            <a:off x="395536" y="3575868"/>
            <a:ext cx="8358187" cy="357188"/>
          </a:xfrm>
          <a:prstGeom prst="rect">
            <a:avLst/>
          </a:prstGeom>
        </p:spPr>
        <p:txBody>
          <a:bodyPr anchor="ctr"/>
          <a:lstStyle/>
          <a:p>
            <a:pPr>
              <a:tabLst>
                <a:tab pos="1797050" algn="l"/>
                <a:tab pos="5200650" algn="l"/>
              </a:tabLst>
              <a:defRPr/>
            </a:pPr>
            <a:r>
              <a:rPr lang="en-US" sz="1400" b="1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Elastics18</a:t>
            </a:r>
            <a:r>
              <a:rPr lang="en-US" sz="1400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	</a:t>
            </a:r>
            <a:r>
              <a:rPr lang="en-US" sz="1400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(B7L1L or A7L1L) </a:t>
            </a:r>
            <a:r>
              <a:rPr lang="en-US" sz="1400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and </a:t>
            </a:r>
            <a:r>
              <a:rPr lang="en-US" sz="1400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(A7R1U or B7R1U)</a:t>
            </a:r>
            <a:r>
              <a:rPr lang="en-US" sz="1400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	</a:t>
            </a:r>
          </a:p>
        </p:txBody>
      </p:sp>
      <p:sp>
        <p:nvSpPr>
          <p:cNvPr id="94" name="Rectangle 2"/>
          <p:cNvSpPr txBox="1">
            <a:spLocks noChangeArrowheads="1"/>
          </p:cNvSpPr>
          <p:nvPr/>
        </p:nvSpPr>
        <p:spPr>
          <a:xfrm>
            <a:off x="395536" y="4149080"/>
            <a:ext cx="8429625" cy="357187"/>
          </a:xfrm>
          <a:prstGeom prst="rect">
            <a:avLst/>
          </a:prstGeom>
        </p:spPr>
        <p:txBody>
          <a:bodyPr anchor="ctr"/>
          <a:lstStyle/>
          <a:p>
            <a:pPr>
              <a:tabLst>
                <a:tab pos="1797050" algn="l"/>
                <a:tab pos="3673475" algn="l"/>
                <a:tab pos="4660900" algn="l"/>
              </a:tabLst>
              <a:defRPr/>
            </a:pPr>
            <a:r>
              <a:rPr lang="en-US" sz="14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Single_Diffraction5</a:t>
            </a:r>
            <a:r>
              <a:rPr lang="en-US" sz="1400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	B7L1U </a:t>
            </a:r>
            <a:r>
              <a:rPr lang="en-US" sz="14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and A7L1U</a:t>
            </a:r>
            <a:endParaRPr lang="en-US" sz="1400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5" name="Rectangle 2"/>
          <p:cNvSpPr txBox="1">
            <a:spLocks noChangeArrowheads="1"/>
          </p:cNvSpPr>
          <p:nvPr/>
        </p:nvSpPr>
        <p:spPr bwMode="auto">
          <a:xfrm>
            <a:off x="395536" y="4725144"/>
            <a:ext cx="8358187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tabLst>
                <a:tab pos="1797050" algn="l"/>
                <a:tab pos="3673475" algn="l"/>
              </a:tabLst>
            </a:pPr>
            <a:r>
              <a:rPr lang="en-US" sz="1400" dirty="0" smtClean="0">
                <a:solidFill>
                  <a:srgbClr val="183962"/>
                </a:solidFill>
                <a:latin typeface="Calibri" pitchFamily="34" charset="0"/>
              </a:rPr>
              <a:t>Single_Diffraction6	A7R1L and B7R1L</a:t>
            </a:r>
            <a:endParaRPr lang="en-US" sz="1400" dirty="0">
              <a:solidFill>
                <a:srgbClr val="183962"/>
              </a:solidFill>
              <a:latin typeface="Calibri" pitchFamily="34" charset="0"/>
            </a:endParaRPr>
          </a:p>
        </p:txBody>
      </p:sp>
      <p:sp>
        <p:nvSpPr>
          <p:cNvPr id="96" name="Rectangle 2"/>
          <p:cNvSpPr txBox="1">
            <a:spLocks noChangeArrowheads="1"/>
          </p:cNvSpPr>
          <p:nvPr/>
        </p:nvSpPr>
        <p:spPr>
          <a:xfrm>
            <a:off x="395536" y="5301208"/>
            <a:ext cx="8358187" cy="357188"/>
          </a:xfrm>
          <a:prstGeom prst="rect">
            <a:avLst/>
          </a:prstGeom>
        </p:spPr>
        <p:txBody>
          <a:bodyPr anchor="ctr"/>
          <a:lstStyle/>
          <a:p>
            <a:pPr>
              <a:tabLst>
                <a:tab pos="1797050" algn="l"/>
                <a:tab pos="3673475" algn="l"/>
              </a:tabLst>
              <a:defRPr/>
            </a:pPr>
            <a:r>
              <a:rPr lang="en-US" sz="14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Single_Diffraction7</a:t>
            </a:r>
            <a:r>
              <a:rPr lang="en-US" sz="1400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	B7L1L </a:t>
            </a:r>
            <a:r>
              <a:rPr lang="en-US" sz="14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and A7L1L</a:t>
            </a:r>
            <a:endParaRPr lang="en-US" sz="1400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7" name="Rectangle 2"/>
          <p:cNvSpPr txBox="1">
            <a:spLocks noChangeArrowheads="1"/>
          </p:cNvSpPr>
          <p:nvPr/>
        </p:nvSpPr>
        <p:spPr>
          <a:xfrm>
            <a:off x="395536" y="5880125"/>
            <a:ext cx="8429625" cy="357187"/>
          </a:xfrm>
          <a:prstGeom prst="rect">
            <a:avLst/>
          </a:prstGeom>
        </p:spPr>
        <p:txBody>
          <a:bodyPr anchor="ctr"/>
          <a:lstStyle/>
          <a:p>
            <a:pPr>
              <a:tabLst>
                <a:tab pos="898525" algn="l"/>
                <a:tab pos="1797050" algn="l"/>
                <a:tab pos="3673475" algn="l"/>
              </a:tabLst>
              <a:defRPr/>
            </a:pPr>
            <a:r>
              <a:rPr lang="en-US" sz="14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Single_Diffraction8</a:t>
            </a:r>
            <a:r>
              <a:rPr lang="en-US" sz="1400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	A7R1U </a:t>
            </a:r>
            <a:r>
              <a:rPr lang="en-US" sz="14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and B7R1U</a:t>
            </a:r>
            <a:endParaRPr lang="en-US" sz="1400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6" name="Rectangle 2"/>
          <p:cNvSpPr txBox="1">
            <a:spLocks noChangeArrowheads="1"/>
          </p:cNvSpPr>
          <p:nvPr/>
        </p:nvSpPr>
        <p:spPr>
          <a:xfrm>
            <a:off x="6859495" y="1052736"/>
            <a:ext cx="20320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or</a:t>
            </a:r>
            <a:endParaRPr lang="en-US" b="1" dirty="0">
              <a:solidFill>
                <a:srgbClr val="0000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7" name="Rectangle 2"/>
          <p:cNvSpPr txBox="1">
            <a:spLocks noChangeArrowheads="1"/>
          </p:cNvSpPr>
          <p:nvPr/>
        </p:nvSpPr>
        <p:spPr>
          <a:xfrm>
            <a:off x="251520" y="2060848"/>
            <a:ext cx="20320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or</a:t>
            </a:r>
            <a:endParaRPr lang="en-US" b="1" dirty="0">
              <a:solidFill>
                <a:srgbClr val="0000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0" name="Rectangle 2"/>
          <p:cNvSpPr txBox="1">
            <a:spLocks noChangeArrowheads="1"/>
          </p:cNvSpPr>
          <p:nvPr/>
        </p:nvSpPr>
        <p:spPr>
          <a:xfrm>
            <a:off x="714375" y="306388"/>
            <a:ext cx="8212138" cy="357187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en-US" sz="2400" i="1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Examples of Look-Up-Tables </a:t>
            </a:r>
            <a:endParaRPr lang="en-US" sz="2400" i="1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8" name="Text Box 5"/>
          <p:cNvSpPr txBox="1">
            <a:spLocks noChangeArrowheads="1"/>
          </p:cNvSpPr>
          <p:nvPr/>
        </p:nvSpPr>
        <p:spPr bwMode="auto">
          <a:xfrm>
            <a:off x="8567738" y="6467475"/>
            <a:ext cx="5762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da-DK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11/18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56" name="Tekstboks 55"/>
          <p:cNvSpPr txBox="1"/>
          <p:nvPr/>
        </p:nvSpPr>
        <p:spPr>
          <a:xfrm>
            <a:off x="714348" y="-24"/>
            <a:ext cx="84296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3161AB"/>
                </a:solidFill>
              </a:rPr>
              <a:t>ALFA                    Installation                    </a:t>
            </a:r>
            <a:r>
              <a:rPr lang="en-US" sz="1000" u="sng" dirty="0" smtClean="0">
                <a:solidFill>
                  <a:srgbClr val="3161AB"/>
                </a:solidFill>
              </a:rPr>
              <a:t>Triggering</a:t>
            </a:r>
            <a:r>
              <a:rPr lang="en-US" sz="1000" dirty="0" smtClean="0">
                <a:solidFill>
                  <a:srgbClr val="3161AB"/>
                </a:solidFill>
              </a:rPr>
              <a:t>                    Beam based </a:t>
            </a:r>
            <a:r>
              <a:rPr lang="en-US" sz="1000" dirty="0">
                <a:solidFill>
                  <a:srgbClr val="3161AB"/>
                </a:solidFill>
              </a:rPr>
              <a:t>alignment    </a:t>
            </a:r>
            <a:r>
              <a:rPr lang="en-US" sz="1000" dirty="0" smtClean="0">
                <a:solidFill>
                  <a:srgbClr val="3161AB"/>
                </a:solidFill>
              </a:rPr>
              <a:t>                 β</a:t>
            </a:r>
            <a:r>
              <a:rPr lang="en-US" sz="1000" dirty="0">
                <a:solidFill>
                  <a:srgbClr val="3161AB"/>
                </a:solidFill>
              </a:rPr>
              <a:t>* = 90 m campaign </a:t>
            </a:r>
            <a:r>
              <a:rPr lang="en-US" sz="1000" dirty="0" smtClean="0">
                <a:solidFill>
                  <a:srgbClr val="3161AB"/>
                </a:solidFill>
              </a:rPr>
              <a:t>2011                    Summary and plans for 2012</a:t>
            </a:r>
            <a:endParaRPr lang="en-US" sz="1000" dirty="0">
              <a:solidFill>
                <a:srgbClr val="3161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52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kstboks 47"/>
          <p:cNvSpPr txBox="1"/>
          <p:nvPr/>
        </p:nvSpPr>
        <p:spPr>
          <a:xfrm>
            <a:off x="0" y="654076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335E36"/>
                </a:solidFill>
              </a:rPr>
              <a:t>Measurement of elastic scattering with </a:t>
            </a:r>
            <a:r>
              <a:rPr lang="en-US" sz="1200" dirty="0" smtClean="0">
                <a:solidFill>
                  <a:srgbClr val="335E36"/>
                </a:solidFill>
              </a:rPr>
              <a:t>ALFA</a:t>
            </a:r>
            <a:endParaRPr lang="en-US" sz="1200" dirty="0">
              <a:solidFill>
                <a:srgbClr val="335E36"/>
              </a:solidFill>
            </a:endParaRPr>
          </a:p>
        </p:txBody>
      </p:sp>
      <p:sp>
        <p:nvSpPr>
          <p:cNvPr id="49" name="Tekstboks 16"/>
          <p:cNvSpPr txBox="1">
            <a:spLocks noChangeArrowheads="1"/>
          </p:cNvSpPr>
          <p:nvPr/>
        </p:nvSpPr>
        <p:spPr bwMode="auto">
          <a:xfrm>
            <a:off x="0" y="6389130"/>
            <a:ext cx="9144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335E36"/>
                </a:solidFill>
                <a:latin typeface="Calibri" pitchFamily="34" charset="0"/>
              </a:rPr>
              <a:t>Low-X 2012</a:t>
            </a:r>
            <a:endParaRPr lang="en-US" sz="1200" dirty="0">
              <a:solidFill>
                <a:srgbClr val="335E36"/>
              </a:solidFill>
              <a:latin typeface="Calibri" pitchFamily="34" charset="0"/>
            </a:endParaRPr>
          </a:p>
        </p:txBody>
      </p:sp>
      <p:sp>
        <p:nvSpPr>
          <p:cNvPr id="31" name="Rektangel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dirty="0"/>
          </a:p>
        </p:txBody>
      </p:sp>
      <p:pic>
        <p:nvPicPr>
          <p:cNvPr id="2052" name="Picture 3" descr="CERN_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8" y="214313"/>
            <a:ext cx="5842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Lige forbindelse 12"/>
          <p:cNvCxnSpPr/>
          <p:nvPr/>
        </p:nvCxnSpPr>
        <p:spPr>
          <a:xfrm rot="10800000">
            <a:off x="0" y="6770688"/>
            <a:ext cx="9144000" cy="0"/>
          </a:xfrm>
          <a:prstGeom prst="line">
            <a:avLst/>
          </a:prstGeom>
          <a:ln w="12700">
            <a:solidFill>
              <a:srgbClr val="335E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Lige forbindelse 14"/>
          <p:cNvCxnSpPr/>
          <p:nvPr/>
        </p:nvCxnSpPr>
        <p:spPr>
          <a:xfrm rot="10800000">
            <a:off x="714375" y="220663"/>
            <a:ext cx="8429625" cy="0"/>
          </a:xfrm>
          <a:prstGeom prst="line">
            <a:avLst/>
          </a:prstGeom>
          <a:ln w="13970">
            <a:solidFill>
              <a:srgbClr val="316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8575" y="6394450"/>
            <a:ext cx="1989138" cy="5000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10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NIELS BOHR INSTITUTE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25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UNIVERSITY OF COPENHAGEN </a:t>
            </a:r>
            <a:r>
              <a:rPr lang="en-US" sz="900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en-US" sz="1200" dirty="0">
              <a:solidFill>
                <a:srgbClr val="335E36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335E36"/>
                </a:solidFill>
                <a:latin typeface="+mn-lt"/>
                <a:cs typeface="+mn-cs"/>
              </a:rPr>
              <a:t> 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rgbClr val="335E36"/>
                </a:solidFill>
                <a:latin typeface="Cambria" pitchFamily="18" charset="0"/>
                <a:cs typeface="+mn-cs"/>
              </a:rPr>
              <a:t> </a:t>
            </a:r>
            <a:endParaRPr lang="da-DK" sz="1200" dirty="0">
              <a:latin typeface="Arial" pitchFamily="34" charset="0"/>
              <a:cs typeface="+mn-cs"/>
            </a:endParaRPr>
          </a:p>
        </p:txBody>
      </p:sp>
      <p:sp>
        <p:nvSpPr>
          <p:cNvPr id="2058" name="Tekstboks 17"/>
          <p:cNvSpPr txBox="1">
            <a:spLocks noChangeArrowheads="1"/>
          </p:cNvSpPr>
          <p:nvPr/>
        </p:nvSpPr>
        <p:spPr bwMode="auto">
          <a:xfrm>
            <a:off x="7143750" y="6540500"/>
            <a:ext cx="11430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US" sz="1200">
                <a:solidFill>
                  <a:srgbClr val="335E36"/>
                </a:solidFill>
              </a:rPr>
              <a:t>Sune Jakobsen</a:t>
            </a:r>
            <a:endParaRPr lang="da-DK" sz="1200"/>
          </a:p>
        </p:txBody>
      </p:sp>
      <p:pic>
        <p:nvPicPr>
          <p:cNvPr id="2059" name="Picture 4" descr="logo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5825" y="6049963"/>
            <a:ext cx="56673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1" name="Picture 13" descr="D:\CERN temp\Meetings\ATLAS week February 2011\Detector from side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277" y="1747066"/>
            <a:ext cx="855755" cy="72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" name="Picture 13" descr="D:\CERN temp\Meetings\ATLAS week February 2011\Detector from side.tif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855755" cy="72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13" descr="D:\CERN temp\Meetings\ATLAS week February 2011\Detector from side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577" y="1747066"/>
            <a:ext cx="855755" cy="72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13" descr="D:\CERN temp\Meetings\ATLAS week February 2011\Detector from side.tif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820" y="1052736"/>
            <a:ext cx="855755" cy="72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13" descr="D:\CERN temp\Meetings\ATLAS week February 2011\Detector from side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9495" y="1747066"/>
            <a:ext cx="855755" cy="72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13" descr="D:\CERN temp\Meetings\ATLAS week February 2011\Detector from side.t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3738" y="1052736"/>
            <a:ext cx="855755" cy="72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13" descr="D:\CERN temp\Meetings\ATLAS week February 2011\Detector from side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795" y="1747066"/>
            <a:ext cx="855755" cy="72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13" descr="D:\CERN temp\Meetings\ATLAS week February 2011\Detector from side.t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0038" y="1052736"/>
            <a:ext cx="855755" cy="72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llipse 4"/>
          <p:cNvSpPr/>
          <p:nvPr/>
        </p:nvSpPr>
        <p:spPr>
          <a:xfrm>
            <a:off x="4489148" y="1725270"/>
            <a:ext cx="98081" cy="100563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2"/>
          <p:cNvSpPr txBox="1">
            <a:spLocks noChangeArrowheads="1"/>
          </p:cNvSpPr>
          <p:nvPr/>
        </p:nvSpPr>
        <p:spPr>
          <a:xfrm>
            <a:off x="4325872" y="1196752"/>
            <a:ext cx="424631" cy="357188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IP</a:t>
            </a:r>
            <a:endParaRPr lang="en-US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2" name="Ellipse 51"/>
          <p:cNvSpPr/>
          <p:nvPr/>
        </p:nvSpPr>
        <p:spPr>
          <a:xfrm>
            <a:off x="220242" y="1556791"/>
            <a:ext cx="103286" cy="410471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/>
          </a:p>
        </p:txBody>
      </p:sp>
      <p:sp>
        <p:nvSpPr>
          <p:cNvPr id="53" name="Ellipse 52"/>
          <p:cNvSpPr/>
          <p:nvPr/>
        </p:nvSpPr>
        <p:spPr>
          <a:xfrm>
            <a:off x="8789194" y="1556792"/>
            <a:ext cx="103286" cy="410471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/>
          </a:p>
        </p:txBody>
      </p:sp>
      <p:cxnSp>
        <p:nvCxnSpPr>
          <p:cNvPr id="54" name="Lige forbindelse 53"/>
          <p:cNvCxnSpPr>
            <a:endCxn id="53" idx="0"/>
          </p:cNvCxnSpPr>
          <p:nvPr/>
        </p:nvCxnSpPr>
        <p:spPr>
          <a:xfrm>
            <a:off x="273199" y="1556792"/>
            <a:ext cx="8567638" cy="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Lige forbindelse 54"/>
          <p:cNvCxnSpPr/>
          <p:nvPr/>
        </p:nvCxnSpPr>
        <p:spPr>
          <a:xfrm flipH="1">
            <a:off x="273201" y="1967263"/>
            <a:ext cx="8567636" cy="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2"/>
          <p:cNvSpPr txBox="1">
            <a:spLocks noChangeArrowheads="1"/>
          </p:cNvSpPr>
          <p:nvPr/>
        </p:nvSpPr>
        <p:spPr>
          <a:xfrm>
            <a:off x="251520" y="767556"/>
            <a:ext cx="8557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 smtClean="0">
                <a:latin typeface="+mj-lt"/>
                <a:ea typeface="+mj-ea"/>
                <a:cs typeface="+mj-cs"/>
              </a:rPr>
              <a:t>B7L1U</a:t>
            </a:r>
            <a:endParaRPr 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69" name="Rectangle 2"/>
          <p:cNvSpPr txBox="1">
            <a:spLocks noChangeArrowheads="1"/>
          </p:cNvSpPr>
          <p:nvPr/>
        </p:nvSpPr>
        <p:spPr>
          <a:xfrm>
            <a:off x="251520" y="2399464"/>
            <a:ext cx="8557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 smtClean="0">
                <a:latin typeface="+mj-lt"/>
                <a:ea typeface="+mj-ea"/>
                <a:cs typeface="+mj-cs"/>
              </a:rPr>
              <a:t>B7L1L</a:t>
            </a:r>
            <a:endParaRPr 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70" name="Rectangle 2"/>
          <p:cNvSpPr txBox="1">
            <a:spLocks noChangeArrowheads="1"/>
          </p:cNvSpPr>
          <p:nvPr/>
        </p:nvSpPr>
        <p:spPr>
          <a:xfrm>
            <a:off x="1428173" y="764704"/>
            <a:ext cx="8557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>
                <a:latin typeface="+mj-lt"/>
                <a:ea typeface="+mj-ea"/>
                <a:cs typeface="+mj-cs"/>
              </a:rPr>
              <a:t>A</a:t>
            </a:r>
            <a:r>
              <a:rPr lang="en-US" dirty="0" smtClean="0">
                <a:latin typeface="+mj-lt"/>
                <a:ea typeface="+mj-ea"/>
                <a:cs typeface="+mj-cs"/>
              </a:rPr>
              <a:t>7L1U</a:t>
            </a:r>
            <a:endParaRPr 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71" name="Rectangle 2"/>
          <p:cNvSpPr txBox="1">
            <a:spLocks noChangeArrowheads="1"/>
          </p:cNvSpPr>
          <p:nvPr/>
        </p:nvSpPr>
        <p:spPr>
          <a:xfrm>
            <a:off x="1428173" y="2396612"/>
            <a:ext cx="8557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>
                <a:latin typeface="+mj-lt"/>
                <a:ea typeface="+mj-ea"/>
                <a:cs typeface="+mj-cs"/>
              </a:rPr>
              <a:t>A</a:t>
            </a:r>
            <a:r>
              <a:rPr lang="en-US" dirty="0" smtClean="0">
                <a:latin typeface="+mj-lt"/>
                <a:ea typeface="+mj-ea"/>
                <a:cs typeface="+mj-cs"/>
              </a:rPr>
              <a:t>7L1L</a:t>
            </a:r>
            <a:endParaRPr 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72" name="Rectangle 2"/>
          <p:cNvSpPr txBox="1">
            <a:spLocks noChangeArrowheads="1"/>
          </p:cNvSpPr>
          <p:nvPr/>
        </p:nvSpPr>
        <p:spPr>
          <a:xfrm>
            <a:off x="6860072" y="767556"/>
            <a:ext cx="8557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 smtClean="0">
                <a:latin typeface="+mj-lt"/>
                <a:ea typeface="+mj-ea"/>
                <a:cs typeface="+mj-cs"/>
              </a:rPr>
              <a:t>A7R1U</a:t>
            </a:r>
            <a:endParaRPr 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73" name="Rectangle 2"/>
          <p:cNvSpPr txBox="1">
            <a:spLocks noChangeArrowheads="1"/>
          </p:cNvSpPr>
          <p:nvPr/>
        </p:nvSpPr>
        <p:spPr>
          <a:xfrm>
            <a:off x="6860072" y="2399464"/>
            <a:ext cx="8557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 smtClean="0">
                <a:latin typeface="+mj-lt"/>
                <a:ea typeface="+mj-ea"/>
                <a:cs typeface="+mj-cs"/>
              </a:rPr>
              <a:t>A7R1L</a:t>
            </a:r>
            <a:endParaRPr 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74" name="Rectangle 2"/>
          <p:cNvSpPr txBox="1">
            <a:spLocks noChangeArrowheads="1"/>
          </p:cNvSpPr>
          <p:nvPr/>
        </p:nvSpPr>
        <p:spPr>
          <a:xfrm>
            <a:off x="8036725" y="764704"/>
            <a:ext cx="8557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 smtClean="0">
                <a:latin typeface="+mj-lt"/>
                <a:ea typeface="+mj-ea"/>
                <a:cs typeface="+mj-cs"/>
              </a:rPr>
              <a:t>B7R1U</a:t>
            </a:r>
            <a:endParaRPr 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75" name="Rectangle 2"/>
          <p:cNvSpPr txBox="1">
            <a:spLocks noChangeArrowheads="1"/>
          </p:cNvSpPr>
          <p:nvPr/>
        </p:nvSpPr>
        <p:spPr>
          <a:xfrm>
            <a:off x="8036725" y="2396612"/>
            <a:ext cx="8557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 smtClean="0">
                <a:latin typeface="+mj-lt"/>
                <a:ea typeface="+mj-ea"/>
                <a:cs typeface="+mj-cs"/>
              </a:rPr>
              <a:t>B7R1L</a:t>
            </a:r>
            <a:endParaRPr 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76" name="Rectangle 2"/>
          <p:cNvSpPr txBox="1">
            <a:spLocks noChangeArrowheads="1"/>
          </p:cNvSpPr>
          <p:nvPr/>
        </p:nvSpPr>
        <p:spPr>
          <a:xfrm>
            <a:off x="5076056" y="1967263"/>
            <a:ext cx="1500187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Beam pipe</a:t>
            </a:r>
          </a:p>
        </p:txBody>
      </p:sp>
      <p:sp>
        <p:nvSpPr>
          <p:cNvPr id="90" name="Rectangle 2"/>
          <p:cNvSpPr txBox="1">
            <a:spLocks noChangeArrowheads="1"/>
          </p:cNvSpPr>
          <p:nvPr/>
        </p:nvSpPr>
        <p:spPr>
          <a:xfrm>
            <a:off x="395288" y="2996952"/>
            <a:ext cx="8358187" cy="357188"/>
          </a:xfrm>
          <a:prstGeom prst="rect">
            <a:avLst/>
          </a:prstGeom>
        </p:spPr>
        <p:txBody>
          <a:bodyPr anchor="ctr"/>
          <a:lstStyle/>
          <a:p>
            <a:pPr>
              <a:tabLst>
                <a:tab pos="1797050" algn="l"/>
                <a:tab pos="5200650" algn="l"/>
              </a:tabLst>
              <a:defRPr/>
            </a:pPr>
            <a:r>
              <a:rPr lang="en-US" sz="14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Elastics15</a:t>
            </a:r>
            <a:r>
              <a:rPr lang="en-US" sz="1400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	(B7L1U or A7L1U) </a:t>
            </a:r>
            <a:r>
              <a:rPr lang="en-US" sz="14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and </a:t>
            </a:r>
            <a:r>
              <a:rPr lang="en-US" sz="1400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(A7R1L or B7R1L)</a:t>
            </a:r>
          </a:p>
        </p:txBody>
      </p:sp>
      <p:sp>
        <p:nvSpPr>
          <p:cNvPr id="93" name="Rectangle 2"/>
          <p:cNvSpPr txBox="1">
            <a:spLocks noChangeArrowheads="1"/>
          </p:cNvSpPr>
          <p:nvPr/>
        </p:nvSpPr>
        <p:spPr>
          <a:xfrm>
            <a:off x="395536" y="3575868"/>
            <a:ext cx="8358187" cy="357188"/>
          </a:xfrm>
          <a:prstGeom prst="rect">
            <a:avLst/>
          </a:prstGeom>
        </p:spPr>
        <p:txBody>
          <a:bodyPr anchor="ctr"/>
          <a:lstStyle/>
          <a:p>
            <a:pPr>
              <a:tabLst>
                <a:tab pos="1797050" algn="l"/>
                <a:tab pos="5200650" algn="l"/>
              </a:tabLst>
              <a:defRPr/>
            </a:pPr>
            <a:r>
              <a:rPr lang="en-US" sz="1400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Elastics18	(B7L1L or A7L1L) </a:t>
            </a:r>
            <a:r>
              <a:rPr lang="en-US" sz="14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and </a:t>
            </a:r>
            <a:r>
              <a:rPr lang="en-US" sz="1400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(A7R1U or B7R1U)	</a:t>
            </a:r>
          </a:p>
        </p:txBody>
      </p:sp>
      <p:sp>
        <p:nvSpPr>
          <p:cNvPr id="94" name="Rectangle 2"/>
          <p:cNvSpPr txBox="1">
            <a:spLocks noChangeArrowheads="1"/>
          </p:cNvSpPr>
          <p:nvPr/>
        </p:nvSpPr>
        <p:spPr>
          <a:xfrm>
            <a:off x="395536" y="4149080"/>
            <a:ext cx="8429625" cy="357187"/>
          </a:xfrm>
          <a:prstGeom prst="rect">
            <a:avLst/>
          </a:prstGeom>
        </p:spPr>
        <p:txBody>
          <a:bodyPr anchor="ctr"/>
          <a:lstStyle/>
          <a:p>
            <a:pPr>
              <a:tabLst>
                <a:tab pos="1797050" algn="l"/>
                <a:tab pos="3673475" algn="l"/>
                <a:tab pos="4660900" algn="l"/>
              </a:tabLst>
              <a:defRPr/>
            </a:pPr>
            <a:r>
              <a:rPr lang="en-US" sz="1400" b="1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Single_Diffraction5</a:t>
            </a:r>
            <a:r>
              <a:rPr lang="en-US" sz="1400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	</a:t>
            </a:r>
            <a:r>
              <a:rPr lang="en-US" sz="1400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B7L1U </a:t>
            </a:r>
            <a:r>
              <a:rPr lang="en-US" sz="1400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and A7L1U</a:t>
            </a:r>
            <a:endParaRPr lang="en-US" sz="1400" dirty="0">
              <a:solidFill>
                <a:srgbClr val="00B05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5" name="Rectangle 2"/>
          <p:cNvSpPr txBox="1">
            <a:spLocks noChangeArrowheads="1"/>
          </p:cNvSpPr>
          <p:nvPr/>
        </p:nvSpPr>
        <p:spPr bwMode="auto">
          <a:xfrm>
            <a:off x="395536" y="4725144"/>
            <a:ext cx="8358187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tabLst>
                <a:tab pos="1797050" algn="l"/>
                <a:tab pos="3673475" algn="l"/>
              </a:tabLst>
            </a:pPr>
            <a:r>
              <a:rPr lang="en-US" sz="1400" dirty="0" smtClean="0">
                <a:solidFill>
                  <a:srgbClr val="183962"/>
                </a:solidFill>
                <a:latin typeface="Calibri" pitchFamily="34" charset="0"/>
              </a:rPr>
              <a:t>Single_Diffraction6	A7R1L and B7R1L</a:t>
            </a:r>
            <a:endParaRPr lang="en-US" sz="1400" dirty="0">
              <a:solidFill>
                <a:srgbClr val="183962"/>
              </a:solidFill>
              <a:latin typeface="Calibri" pitchFamily="34" charset="0"/>
            </a:endParaRPr>
          </a:p>
        </p:txBody>
      </p:sp>
      <p:sp>
        <p:nvSpPr>
          <p:cNvPr id="96" name="Rectangle 2"/>
          <p:cNvSpPr txBox="1">
            <a:spLocks noChangeArrowheads="1"/>
          </p:cNvSpPr>
          <p:nvPr/>
        </p:nvSpPr>
        <p:spPr>
          <a:xfrm>
            <a:off x="395536" y="5301208"/>
            <a:ext cx="8358187" cy="357188"/>
          </a:xfrm>
          <a:prstGeom prst="rect">
            <a:avLst/>
          </a:prstGeom>
        </p:spPr>
        <p:txBody>
          <a:bodyPr anchor="ctr"/>
          <a:lstStyle/>
          <a:p>
            <a:pPr>
              <a:tabLst>
                <a:tab pos="1797050" algn="l"/>
                <a:tab pos="3673475" algn="l"/>
              </a:tabLst>
              <a:defRPr/>
            </a:pPr>
            <a:r>
              <a:rPr lang="en-US" sz="14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Single_Diffraction7</a:t>
            </a:r>
            <a:r>
              <a:rPr lang="en-US" sz="1400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	B7L1L </a:t>
            </a:r>
            <a:r>
              <a:rPr lang="en-US" sz="14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and A7L1L</a:t>
            </a:r>
            <a:endParaRPr lang="en-US" sz="1400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7" name="Rectangle 2"/>
          <p:cNvSpPr txBox="1">
            <a:spLocks noChangeArrowheads="1"/>
          </p:cNvSpPr>
          <p:nvPr/>
        </p:nvSpPr>
        <p:spPr>
          <a:xfrm>
            <a:off x="395536" y="5880125"/>
            <a:ext cx="8429625" cy="357187"/>
          </a:xfrm>
          <a:prstGeom prst="rect">
            <a:avLst/>
          </a:prstGeom>
        </p:spPr>
        <p:txBody>
          <a:bodyPr anchor="ctr"/>
          <a:lstStyle/>
          <a:p>
            <a:pPr>
              <a:tabLst>
                <a:tab pos="898525" algn="l"/>
                <a:tab pos="1797050" algn="l"/>
                <a:tab pos="3673475" algn="l"/>
              </a:tabLst>
              <a:defRPr/>
            </a:pPr>
            <a:r>
              <a:rPr lang="en-US" sz="14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Single_Diffraction8</a:t>
            </a:r>
            <a:r>
              <a:rPr lang="en-US" sz="1400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	A7R1U </a:t>
            </a:r>
            <a:r>
              <a:rPr lang="en-US" sz="14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and B7R1U</a:t>
            </a:r>
            <a:endParaRPr lang="en-US" sz="1400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0" name="Rectangle 2"/>
          <p:cNvSpPr txBox="1">
            <a:spLocks noChangeArrowheads="1"/>
          </p:cNvSpPr>
          <p:nvPr/>
        </p:nvSpPr>
        <p:spPr>
          <a:xfrm>
            <a:off x="714375" y="306388"/>
            <a:ext cx="8212138" cy="357187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en-US" sz="2400" i="1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Examples of Look-Up-Tables </a:t>
            </a:r>
            <a:endParaRPr lang="en-US" sz="2400" i="1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8" name="Text Box 5"/>
          <p:cNvSpPr txBox="1">
            <a:spLocks noChangeArrowheads="1"/>
          </p:cNvSpPr>
          <p:nvPr/>
        </p:nvSpPr>
        <p:spPr bwMode="auto">
          <a:xfrm>
            <a:off x="8567738" y="6467475"/>
            <a:ext cx="5762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da-DK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11/18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56" name="Tekstboks 55"/>
          <p:cNvSpPr txBox="1"/>
          <p:nvPr/>
        </p:nvSpPr>
        <p:spPr>
          <a:xfrm>
            <a:off x="714348" y="-24"/>
            <a:ext cx="84296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3161AB"/>
                </a:solidFill>
              </a:rPr>
              <a:t>ALFA                    Installation                    </a:t>
            </a:r>
            <a:r>
              <a:rPr lang="en-US" sz="1000" u="sng" dirty="0" smtClean="0">
                <a:solidFill>
                  <a:srgbClr val="3161AB"/>
                </a:solidFill>
              </a:rPr>
              <a:t>Triggering</a:t>
            </a:r>
            <a:r>
              <a:rPr lang="en-US" sz="1000" dirty="0" smtClean="0">
                <a:solidFill>
                  <a:srgbClr val="3161AB"/>
                </a:solidFill>
              </a:rPr>
              <a:t>                    Beam based </a:t>
            </a:r>
            <a:r>
              <a:rPr lang="en-US" sz="1000" dirty="0">
                <a:solidFill>
                  <a:srgbClr val="3161AB"/>
                </a:solidFill>
              </a:rPr>
              <a:t>alignment    </a:t>
            </a:r>
            <a:r>
              <a:rPr lang="en-US" sz="1000" dirty="0" smtClean="0">
                <a:solidFill>
                  <a:srgbClr val="3161AB"/>
                </a:solidFill>
              </a:rPr>
              <a:t>                 β</a:t>
            </a:r>
            <a:r>
              <a:rPr lang="en-US" sz="1000" dirty="0">
                <a:solidFill>
                  <a:srgbClr val="3161AB"/>
                </a:solidFill>
              </a:rPr>
              <a:t>* = 90 m campaign </a:t>
            </a:r>
            <a:r>
              <a:rPr lang="en-US" sz="1000" dirty="0" smtClean="0">
                <a:solidFill>
                  <a:srgbClr val="3161AB"/>
                </a:solidFill>
              </a:rPr>
              <a:t>2011                    Summary and plans for 2012</a:t>
            </a:r>
            <a:endParaRPr lang="en-US" sz="1000" dirty="0">
              <a:solidFill>
                <a:srgbClr val="3161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63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kstboks 16"/>
          <p:cNvSpPr txBox="1"/>
          <p:nvPr/>
        </p:nvSpPr>
        <p:spPr>
          <a:xfrm>
            <a:off x="0" y="654076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335E36"/>
                </a:solidFill>
              </a:rPr>
              <a:t>Measurement of elastic scattering with </a:t>
            </a:r>
            <a:r>
              <a:rPr lang="en-US" sz="1200" dirty="0" smtClean="0">
                <a:solidFill>
                  <a:srgbClr val="335E36"/>
                </a:solidFill>
              </a:rPr>
              <a:t>ALFA</a:t>
            </a:r>
            <a:endParaRPr lang="en-US" sz="1200" dirty="0">
              <a:solidFill>
                <a:srgbClr val="335E36"/>
              </a:solidFill>
            </a:endParaRPr>
          </a:p>
        </p:txBody>
      </p:sp>
      <p:sp>
        <p:nvSpPr>
          <p:cNvPr id="21" name="Tekstboks 16"/>
          <p:cNvSpPr txBox="1">
            <a:spLocks noChangeArrowheads="1"/>
          </p:cNvSpPr>
          <p:nvPr/>
        </p:nvSpPr>
        <p:spPr bwMode="auto">
          <a:xfrm>
            <a:off x="0" y="6389130"/>
            <a:ext cx="9144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335E36"/>
                </a:solidFill>
                <a:latin typeface="Calibri" pitchFamily="34" charset="0"/>
              </a:rPr>
              <a:t>Low-X 2012</a:t>
            </a:r>
            <a:endParaRPr lang="en-US" sz="1200" dirty="0">
              <a:solidFill>
                <a:srgbClr val="335E36"/>
              </a:solidFill>
              <a:latin typeface="Calibri" pitchFamily="34" charset="0"/>
            </a:endParaRPr>
          </a:p>
        </p:txBody>
      </p:sp>
      <p:pic>
        <p:nvPicPr>
          <p:cNvPr id="1027" name="Picture 3" descr="CERN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417" y="214290"/>
            <a:ext cx="584493" cy="57150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028" name="Picture 4" descr="logo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06348" y="6050357"/>
            <a:ext cx="566246" cy="76740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cxnSp>
        <p:nvCxnSpPr>
          <p:cNvPr id="13" name="Lige forbindelse 12"/>
          <p:cNvCxnSpPr/>
          <p:nvPr/>
        </p:nvCxnSpPr>
        <p:spPr>
          <a:xfrm rot="10800000">
            <a:off x="0" y="6771451"/>
            <a:ext cx="9144000" cy="0"/>
          </a:xfrm>
          <a:prstGeom prst="line">
            <a:avLst/>
          </a:prstGeom>
          <a:ln w="12700">
            <a:solidFill>
              <a:srgbClr val="335E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Lige forbindelse 14"/>
          <p:cNvCxnSpPr/>
          <p:nvPr/>
        </p:nvCxnSpPr>
        <p:spPr>
          <a:xfrm rot="10800000">
            <a:off x="714380" y="221436"/>
            <a:ext cx="8429620" cy="0"/>
          </a:xfrm>
          <a:prstGeom prst="line">
            <a:avLst/>
          </a:prstGeom>
          <a:ln w="13970">
            <a:solidFill>
              <a:srgbClr val="316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27893" y="6394061"/>
            <a:ext cx="1989631" cy="500066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r>
              <a:rPr kumimoji="0" lang="en-US" sz="1210" b="0" i="0" u="none" strike="noStrike" cap="none" normalizeH="0" baseline="0" dirty="0" smtClean="0">
                <a:ln>
                  <a:noFill/>
                </a:ln>
                <a:solidFill>
                  <a:srgbClr val="335E36"/>
                </a:solidFill>
                <a:effectLst/>
                <a:latin typeface="Times New Roman" pitchFamily="18" charset="0"/>
                <a:cs typeface="Times New Roman" pitchFamily="18" charset="0"/>
              </a:rPr>
              <a:t>NIELS BOHR INSTITUTE</a:t>
            </a:r>
          </a:p>
          <a:p>
            <a:r>
              <a:rPr lang="en-US" sz="925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UNIVERSITY OF </a:t>
            </a:r>
            <a:r>
              <a:rPr lang="en-US" sz="925" dirty="0" smtClean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COPENHAGEN</a:t>
            </a:r>
            <a:r>
              <a:rPr kumimoji="0" lang="en-US" sz="925" b="0" i="0" u="none" strike="noStrike" cap="none" normalizeH="0" baseline="0" dirty="0" smtClean="0">
                <a:ln>
                  <a:noFill/>
                </a:ln>
                <a:solidFill>
                  <a:srgbClr val="335E36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335E36"/>
                </a:solidFill>
                <a:effectLst/>
                <a:latin typeface="Times New Roman" pitchFamily="18" charset="0"/>
                <a:cs typeface="Times New Roman" pitchFamily="18" charset="0"/>
              </a:rPr>
              <a:t>	</a:t>
            </a:r>
            <a:endParaRPr lang="en-US" sz="1200" dirty="0">
              <a:solidFill>
                <a:srgbClr val="335E36"/>
              </a:solidFill>
            </a:endParaRPr>
          </a:p>
          <a:p>
            <a:r>
              <a:rPr lang="en-US" sz="1200" dirty="0">
                <a:solidFill>
                  <a:srgbClr val="335E36"/>
                </a:solidFill>
              </a:rPr>
              <a:t> 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335E36"/>
                </a:solidFill>
                <a:latin typeface="Cambria" pitchFamily="18" charset="0"/>
              </a:rPr>
              <a:t> </a:t>
            </a:r>
            <a:endParaRPr kumimoji="0" lang="da-DK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Tekstboks 17"/>
          <p:cNvSpPr txBox="1"/>
          <p:nvPr/>
        </p:nvSpPr>
        <p:spPr>
          <a:xfrm>
            <a:off x="7143768" y="6540761"/>
            <a:ext cx="11429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rgbClr val="335E36"/>
                </a:solidFill>
              </a:rPr>
              <a:t>Sune Jakobsen</a:t>
            </a:r>
            <a:endParaRPr lang="da-DK" sz="1200" dirty="0"/>
          </a:p>
        </p:txBody>
      </p:sp>
      <p:sp>
        <p:nvSpPr>
          <p:cNvPr id="20" name="Tekstboks 19"/>
          <p:cNvSpPr txBox="1"/>
          <p:nvPr/>
        </p:nvSpPr>
        <p:spPr>
          <a:xfrm>
            <a:off x="714348" y="-24"/>
            <a:ext cx="84296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3161AB"/>
                </a:solidFill>
              </a:rPr>
              <a:t>ALFA                    Installation                    Triggering                    Beam based </a:t>
            </a:r>
            <a:r>
              <a:rPr lang="en-US" sz="1000" dirty="0">
                <a:solidFill>
                  <a:srgbClr val="3161AB"/>
                </a:solidFill>
              </a:rPr>
              <a:t>alignment    </a:t>
            </a:r>
            <a:r>
              <a:rPr lang="en-US" sz="1000" dirty="0" smtClean="0">
                <a:solidFill>
                  <a:srgbClr val="3161AB"/>
                </a:solidFill>
              </a:rPr>
              <a:t>                 β</a:t>
            </a:r>
            <a:r>
              <a:rPr lang="en-US" sz="1000" dirty="0">
                <a:solidFill>
                  <a:srgbClr val="3161AB"/>
                </a:solidFill>
              </a:rPr>
              <a:t>* = 90 m campaign </a:t>
            </a:r>
            <a:r>
              <a:rPr lang="en-US" sz="1000" dirty="0" smtClean="0">
                <a:solidFill>
                  <a:srgbClr val="3161AB"/>
                </a:solidFill>
              </a:rPr>
              <a:t>2011                    Summary and plans for 2012</a:t>
            </a:r>
            <a:endParaRPr lang="en-US" sz="1000" dirty="0">
              <a:solidFill>
                <a:srgbClr val="3161AB"/>
              </a:solidFill>
            </a:endParaRPr>
          </a:p>
        </p:txBody>
      </p:sp>
      <p:sp>
        <p:nvSpPr>
          <p:cNvPr id="28" name="Rectangle 2"/>
          <p:cNvSpPr txBox="1">
            <a:spLocks noChangeArrowheads="1"/>
          </p:cNvSpPr>
          <p:nvPr/>
        </p:nvSpPr>
        <p:spPr>
          <a:xfrm>
            <a:off x="714348" y="306334"/>
            <a:ext cx="8212794" cy="3571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50" b="0" i="1" u="none" strike="noStrike" kern="1200" cap="none" spc="0" normalizeH="0" baseline="0" noProof="0" dirty="0" smtClean="0">
                <a:ln>
                  <a:noFill/>
                </a:ln>
                <a:solidFill>
                  <a:srgbClr val="18396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Agenda</a:t>
            </a:r>
          </a:p>
        </p:txBody>
      </p:sp>
      <p:sp>
        <p:nvSpPr>
          <p:cNvPr id="31" name="Rektangel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29" name="Rectangle 2"/>
          <p:cNvSpPr txBox="1">
            <a:spLocks noChangeArrowheads="1"/>
          </p:cNvSpPr>
          <p:nvPr/>
        </p:nvSpPr>
        <p:spPr>
          <a:xfrm>
            <a:off x="428596" y="911571"/>
            <a:ext cx="6286544" cy="3571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tabLst>
                <a:tab pos="446088" algn="l"/>
              </a:tabLst>
              <a:defRPr/>
            </a:pPr>
            <a:r>
              <a:rPr lang="en-US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ALFA detector system</a:t>
            </a:r>
            <a:endParaRPr kumimoji="0" lang="en-US" b="0" u="none" strike="noStrike" kern="1200" cap="none" spc="0" normalizeH="0" noProof="0" dirty="0" smtClean="0">
              <a:ln>
                <a:noFill/>
              </a:ln>
              <a:solidFill>
                <a:srgbClr val="18396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0" name="Rectangle 2"/>
          <p:cNvSpPr txBox="1">
            <a:spLocks noChangeArrowheads="1"/>
          </p:cNvSpPr>
          <p:nvPr/>
        </p:nvSpPr>
        <p:spPr>
          <a:xfrm>
            <a:off x="428596" y="2855787"/>
            <a:ext cx="6286544" cy="3571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tabLst>
                <a:tab pos="446088" algn="l"/>
              </a:tabLst>
              <a:defRPr/>
            </a:pPr>
            <a:r>
              <a:rPr lang="en-US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Triggering of ATLAS by ALFA</a:t>
            </a:r>
            <a:endParaRPr kumimoji="0" lang="en-US" b="0" u="none" strike="noStrike" kern="1200" cap="none" spc="0" normalizeH="0" noProof="0" dirty="0" smtClean="0">
              <a:ln>
                <a:noFill/>
              </a:ln>
              <a:solidFill>
                <a:srgbClr val="18396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2" name="Rectangle 2"/>
          <p:cNvSpPr txBox="1">
            <a:spLocks noChangeArrowheads="1"/>
          </p:cNvSpPr>
          <p:nvPr/>
        </p:nvSpPr>
        <p:spPr>
          <a:xfrm>
            <a:off x="428596" y="3863899"/>
            <a:ext cx="8358246" cy="3571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tabLst>
                <a:tab pos="446088" algn="l"/>
              </a:tabLst>
              <a:defRPr/>
            </a:pPr>
            <a:r>
              <a:rPr lang="en-US" dirty="0" smtClean="0">
                <a:solidFill>
                  <a:srgbClr val="183962"/>
                </a:solidFill>
              </a:rPr>
              <a:t>Beam </a:t>
            </a:r>
            <a:r>
              <a:rPr lang="en-US" dirty="0">
                <a:solidFill>
                  <a:srgbClr val="183962"/>
                </a:solidFill>
              </a:rPr>
              <a:t>based </a:t>
            </a:r>
            <a:r>
              <a:rPr lang="en-US" dirty="0" smtClean="0">
                <a:solidFill>
                  <a:srgbClr val="183962"/>
                </a:solidFill>
              </a:rPr>
              <a:t>alignment (scraping)</a:t>
            </a:r>
            <a:endParaRPr lang="en-US" dirty="0">
              <a:solidFill>
                <a:srgbClr val="183962"/>
              </a:solidFill>
            </a:endParaRPr>
          </a:p>
        </p:txBody>
      </p:sp>
      <p:sp>
        <p:nvSpPr>
          <p:cNvPr id="33" name="Rectangle 2"/>
          <p:cNvSpPr txBox="1">
            <a:spLocks noChangeArrowheads="1"/>
          </p:cNvSpPr>
          <p:nvPr/>
        </p:nvSpPr>
        <p:spPr>
          <a:xfrm>
            <a:off x="428596" y="4872011"/>
            <a:ext cx="6286544" cy="3571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tabLst>
                <a:tab pos="446088" algn="l"/>
              </a:tabLst>
              <a:defRPr/>
            </a:pPr>
            <a:r>
              <a:rPr lang="el-GR" dirty="0" smtClean="0">
                <a:solidFill>
                  <a:srgbClr val="183962"/>
                </a:solidFill>
                <a:latin typeface="Calibri"/>
                <a:cs typeface="Calibri"/>
              </a:rPr>
              <a:t>β</a:t>
            </a:r>
            <a:r>
              <a:rPr lang="en-US" dirty="0" smtClean="0">
                <a:solidFill>
                  <a:srgbClr val="183962"/>
                </a:solidFill>
              </a:rPr>
              <a:t>* </a:t>
            </a:r>
            <a:r>
              <a:rPr lang="da-DK" dirty="0">
                <a:solidFill>
                  <a:srgbClr val="183962"/>
                </a:solidFill>
              </a:rPr>
              <a:t>= </a:t>
            </a:r>
            <a:r>
              <a:rPr lang="en-US" dirty="0">
                <a:solidFill>
                  <a:srgbClr val="183962"/>
                </a:solidFill>
              </a:rPr>
              <a:t>90 m </a:t>
            </a:r>
            <a:r>
              <a:rPr lang="en-US" dirty="0" smtClean="0">
                <a:solidFill>
                  <a:srgbClr val="183962"/>
                </a:solidFill>
              </a:rPr>
              <a:t>campaign 2011- </a:t>
            </a:r>
            <a:r>
              <a:rPr lang="en-US" dirty="0">
                <a:solidFill>
                  <a:srgbClr val="183962"/>
                </a:solidFill>
              </a:rPr>
              <a:t>determination of total cross section</a:t>
            </a:r>
          </a:p>
        </p:txBody>
      </p:sp>
      <p:sp>
        <p:nvSpPr>
          <p:cNvPr id="34" name="Rectangle 2"/>
          <p:cNvSpPr txBox="1">
            <a:spLocks noChangeArrowheads="1"/>
          </p:cNvSpPr>
          <p:nvPr/>
        </p:nvSpPr>
        <p:spPr>
          <a:xfrm>
            <a:off x="428596" y="5736107"/>
            <a:ext cx="6286544" cy="3571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tabLst>
                <a:tab pos="446088" algn="l"/>
              </a:tabLst>
              <a:defRPr/>
            </a:pPr>
            <a:r>
              <a:rPr lang="en-US" dirty="0" smtClean="0">
                <a:solidFill>
                  <a:srgbClr val="183962"/>
                </a:solidFill>
              </a:rPr>
              <a:t>Summary and plans for 2012</a:t>
            </a:r>
            <a:endParaRPr lang="en-US" dirty="0">
              <a:solidFill>
                <a:srgbClr val="183962"/>
              </a:solidFill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8579675" y="6467712"/>
            <a:ext cx="57626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da-D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2/18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Rectangle 2"/>
          <p:cNvSpPr txBox="1">
            <a:spLocks noChangeArrowheads="1"/>
          </p:cNvSpPr>
          <p:nvPr/>
        </p:nvSpPr>
        <p:spPr>
          <a:xfrm>
            <a:off x="428596" y="1844824"/>
            <a:ext cx="6286544" cy="3571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tabLst>
                <a:tab pos="446088" algn="l"/>
              </a:tabLst>
              <a:defRPr/>
            </a:pPr>
            <a:r>
              <a:rPr lang="en-US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Installation of ALFA in 2011</a:t>
            </a:r>
            <a:endParaRPr kumimoji="0" lang="en-US" b="0" u="none" strike="noStrike" kern="1200" cap="none" spc="0" normalizeH="0" noProof="0" dirty="0" smtClean="0">
              <a:ln>
                <a:noFill/>
              </a:ln>
              <a:solidFill>
                <a:srgbClr val="18396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35269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6" dur="indefinit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27" dur="indefinite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1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32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4" dur="indefinit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5" dur="indefinite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40" dur="indefinite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3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48" dur="indefinite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0" dur="indefinite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1" dur="indefinite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5" dur="indefinite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56" dur="indefinite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8" dur="indefinite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9" dur="indefinite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3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64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6" dur="indefinite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7" dur="indefinite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9" grpId="1"/>
      <p:bldP spid="29" grpId="2"/>
      <p:bldP spid="30" grpId="0"/>
      <p:bldP spid="30" grpId="1"/>
      <p:bldP spid="30" grpId="2"/>
      <p:bldP spid="32" grpId="0"/>
      <p:bldP spid="32" grpId="1"/>
      <p:bldP spid="32" grpId="2"/>
      <p:bldP spid="33" grpId="0"/>
      <p:bldP spid="33" grpId="1"/>
      <p:bldP spid="33" grpId="2"/>
      <p:bldP spid="34" grpId="0"/>
      <p:bldP spid="34" grpId="1"/>
      <p:bldP spid="19" grpId="0"/>
      <p:bldP spid="19" grpId="1"/>
      <p:bldP spid="19" grpId="2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kstboks 41"/>
          <p:cNvSpPr txBox="1"/>
          <p:nvPr/>
        </p:nvSpPr>
        <p:spPr>
          <a:xfrm>
            <a:off x="0" y="654076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335E36"/>
                </a:solidFill>
              </a:rPr>
              <a:t>Measurement of elastic scattering with </a:t>
            </a:r>
            <a:r>
              <a:rPr lang="en-US" sz="1200" dirty="0" smtClean="0">
                <a:solidFill>
                  <a:srgbClr val="335E36"/>
                </a:solidFill>
              </a:rPr>
              <a:t>ALFA</a:t>
            </a:r>
            <a:endParaRPr lang="en-US" sz="1200" dirty="0">
              <a:solidFill>
                <a:srgbClr val="335E36"/>
              </a:solidFill>
            </a:endParaRPr>
          </a:p>
        </p:txBody>
      </p:sp>
      <p:sp>
        <p:nvSpPr>
          <p:cNvPr id="46" name="Tekstboks 16"/>
          <p:cNvSpPr txBox="1">
            <a:spLocks noChangeArrowheads="1"/>
          </p:cNvSpPr>
          <p:nvPr/>
        </p:nvSpPr>
        <p:spPr bwMode="auto">
          <a:xfrm>
            <a:off x="0" y="6389130"/>
            <a:ext cx="9144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335E36"/>
                </a:solidFill>
                <a:latin typeface="Calibri" pitchFamily="34" charset="0"/>
              </a:rPr>
              <a:t>Low-X 2012</a:t>
            </a:r>
            <a:endParaRPr lang="en-US" sz="1200" dirty="0">
              <a:solidFill>
                <a:srgbClr val="335E36"/>
              </a:solidFill>
              <a:latin typeface="Calibri" pitchFamily="34" charset="0"/>
            </a:endParaRPr>
          </a:p>
        </p:txBody>
      </p:sp>
      <p:sp>
        <p:nvSpPr>
          <p:cNvPr id="31" name="Rektangel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dirty="0"/>
          </a:p>
        </p:txBody>
      </p:sp>
      <p:pic>
        <p:nvPicPr>
          <p:cNvPr id="2052" name="Picture 3" descr="CERN_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8" y="214313"/>
            <a:ext cx="5842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Lige forbindelse 12"/>
          <p:cNvCxnSpPr/>
          <p:nvPr/>
        </p:nvCxnSpPr>
        <p:spPr>
          <a:xfrm rot="10800000">
            <a:off x="0" y="6770688"/>
            <a:ext cx="9144000" cy="0"/>
          </a:xfrm>
          <a:prstGeom prst="line">
            <a:avLst/>
          </a:prstGeom>
          <a:ln w="12700">
            <a:solidFill>
              <a:srgbClr val="335E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Lige forbindelse 14"/>
          <p:cNvCxnSpPr/>
          <p:nvPr/>
        </p:nvCxnSpPr>
        <p:spPr>
          <a:xfrm rot="10800000">
            <a:off x="714375" y="220663"/>
            <a:ext cx="8429625" cy="0"/>
          </a:xfrm>
          <a:prstGeom prst="line">
            <a:avLst/>
          </a:prstGeom>
          <a:ln w="13970">
            <a:solidFill>
              <a:srgbClr val="316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8575" y="6394450"/>
            <a:ext cx="1989138" cy="5000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10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NIELS BOHR INSTITUTE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25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UNIVERSITY OF COPENHAGEN </a:t>
            </a:r>
            <a:r>
              <a:rPr lang="en-US" sz="900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en-US" sz="1200" dirty="0">
              <a:solidFill>
                <a:srgbClr val="335E36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335E36"/>
                </a:solidFill>
                <a:latin typeface="+mn-lt"/>
                <a:cs typeface="+mn-cs"/>
              </a:rPr>
              <a:t> 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rgbClr val="335E36"/>
                </a:solidFill>
                <a:latin typeface="Cambria" pitchFamily="18" charset="0"/>
                <a:cs typeface="+mn-cs"/>
              </a:rPr>
              <a:t> </a:t>
            </a:r>
            <a:endParaRPr lang="da-DK" sz="1200" dirty="0">
              <a:latin typeface="Arial" pitchFamily="34" charset="0"/>
              <a:cs typeface="+mn-cs"/>
            </a:endParaRPr>
          </a:p>
        </p:txBody>
      </p:sp>
      <p:sp>
        <p:nvSpPr>
          <p:cNvPr id="2058" name="Tekstboks 17"/>
          <p:cNvSpPr txBox="1">
            <a:spLocks noChangeArrowheads="1"/>
          </p:cNvSpPr>
          <p:nvPr/>
        </p:nvSpPr>
        <p:spPr bwMode="auto">
          <a:xfrm>
            <a:off x="7143750" y="6540500"/>
            <a:ext cx="11430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US" sz="1200">
                <a:solidFill>
                  <a:srgbClr val="335E36"/>
                </a:solidFill>
              </a:rPr>
              <a:t>Sune Jakobsen</a:t>
            </a:r>
            <a:endParaRPr lang="da-DK" sz="1200"/>
          </a:p>
        </p:txBody>
      </p:sp>
      <p:pic>
        <p:nvPicPr>
          <p:cNvPr id="2059" name="Picture 4" descr="logo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5825" y="6049963"/>
            <a:ext cx="56673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1" name="Picture 13" descr="D:\CERN temp\Meetings\ATLAS week February 2011\Detector from side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277" y="1747066"/>
            <a:ext cx="855755" cy="72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" name="Picture 13" descr="D:\CERN temp\Meetings\ATLAS week February 2011\Detector from side.t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855755" cy="72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13" descr="D:\CERN temp\Meetings\ATLAS week February 2011\Detector from side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577" y="1747066"/>
            <a:ext cx="855755" cy="72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13" descr="D:\CERN temp\Meetings\ATLAS week February 2011\Detector from side.t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820" y="1052736"/>
            <a:ext cx="855755" cy="72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13" descr="D:\CERN temp\Meetings\ATLAS week February 2011\Detector from side.tif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9495" y="1747066"/>
            <a:ext cx="855755" cy="72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13" descr="D:\CERN temp\Meetings\ATLAS week February 2011\Detector from side.t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3738" y="1052736"/>
            <a:ext cx="855755" cy="72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13" descr="D:\CERN temp\Meetings\ATLAS week February 2011\Detector from side.tif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795" y="1747066"/>
            <a:ext cx="855755" cy="72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13" descr="D:\CERN temp\Meetings\ATLAS week February 2011\Detector from side.t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0038" y="1052736"/>
            <a:ext cx="855755" cy="72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llipse 4"/>
          <p:cNvSpPr/>
          <p:nvPr/>
        </p:nvSpPr>
        <p:spPr>
          <a:xfrm>
            <a:off x="4489148" y="1725270"/>
            <a:ext cx="98081" cy="100563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2"/>
          <p:cNvSpPr txBox="1">
            <a:spLocks noChangeArrowheads="1"/>
          </p:cNvSpPr>
          <p:nvPr/>
        </p:nvSpPr>
        <p:spPr>
          <a:xfrm>
            <a:off x="4325872" y="1196752"/>
            <a:ext cx="424631" cy="357188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IP</a:t>
            </a:r>
            <a:endParaRPr lang="en-US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2" name="Ellipse 51"/>
          <p:cNvSpPr/>
          <p:nvPr/>
        </p:nvSpPr>
        <p:spPr>
          <a:xfrm>
            <a:off x="220242" y="1556791"/>
            <a:ext cx="103286" cy="410471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/>
          </a:p>
        </p:txBody>
      </p:sp>
      <p:sp>
        <p:nvSpPr>
          <p:cNvPr id="53" name="Ellipse 52"/>
          <p:cNvSpPr/>
          <p:nvPr/>
        </p:nvSpPr>
        <p:spPr>
          <a:xfrm>
            <a:off x="8789194" y="1556792"/>
            <a:ext cx="103286" cy="410471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/>
          </a:p>
        </p:txBody>
      </p:sp>
      <p:cxnSp>
        <p:nvCxnSpPr>
          <p:cNvPr id="54" name="Lige forbindelse 53"/>
          <p:cNvCxnSpPr>
            <a:endCxn id="53" idx="0"/>
          </p:cNvCxnSpPr>
          <p:nvPr/>
        </p:nvCxnSpPr>
        <p:spPr>
          <a:xfrm>
            <a:off x="273199" y="1556792"/>
            <a:ext cx="8567638" cy="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Lige forbindelse 54"/>
          <p:cNvCxnSpPr/>
          <p:nvPr/>
        </p:nvCxnSpPr>
        <p:spPr>
          <a:xfrm flipH="1">
            <a:off x="273201" y="1967263"/>
            <a:ext cx="8567636" cy="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2"/>
          <p:cNvSpPr txBox="1">
            <a:spLocks noChangeArrowheads="1"/>
          </p:cNvSpPr>
          <p:nvPr/>
        </p:nvSpPr>
        <p:spPr>
          <a:xfrm>
            <a:off x="251520" y="767556"/>
            <a:ext cx="8557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 smtClean="0">
                <a:latin typeface="+mj-lt"/>
                <a:ea typeface="+mj-ea"/>
                <a:cs typeface="+mj-cs"/>
              </a:rPr>
              <a:t>B7L1U</a:t>
            </a:r>
            <a:endParaRPr 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69" name="Rectangle 2"/>
          <p:cNvSpPr txBox="1">
            <a:spLocks noChangeArrowheads="1"/>
          </p:cNvSpPr>
          <p:nvPr/>
        </p:nvSpPr>
        <p:spPr>
          <a:xfrm>
            <a:off x="251520" y="2399464"/>
            <a:ext cx="8557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 smtClean="0">
                <a:latin typeface="+mj-lt"/>
                <a:ea typeface="+mj-ea"/>
                <a:cs typeface="+mj-cs"/>
              </a:rPr>
              <a:t>B7L1L</a:t>
            </a:r>
            <a:endParaRPr 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70" name="Rectangle 2"/>
          <p:cNvSpPr txBox="1">
            <a:spLocks noChangeArrowheads="1"/>
          </p:cNvSpPr>
          <p:nvPr/>
        </p:nvSpPr>
        <p:spPr>
          <a:xfrm>
            <a:off x="1428173" y="764704"/>
            <a:ext cx="8557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>
                <a:latin typeface="+mj-lt"/>
                <a:ea typeface="+mj-ea"/>
                <a:cs typeface="+mj-cs"/>
              </a:rPr>
              <a:t>A</a:t>
            </a:r>
            <a:r>
              <a:rPr lang="en-US" dirty="0" smtClean="0">
                <a:latin typeface="+mj-lt"/>
                <a:ea typeface="+mj-ea"/>
                <a:cs typeface="+mj-cs"/>
              </a:rPr>
              <a:t>7L1U</a:t>
            </a:r>
            <a:endParaRPr 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71" name="Rectangle 2"/>
          <p:cNvSpPr txBox="1">
            <a:spLocks noChangeArrowheads="1"/>
          </p:cNvSpPr>
          <p:nvPr/>
        </p:nvSpPr>
        <p:spPr>
          <a:xfrm>
            <a:off x="1428173" y="2396612"/>
            <a:ext cx="8557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>
                <a:latin typeface="+mj-lt"/>
                <a:ea typeface="+mj-ea"/>
                <a:cs typeface="+mj-cs"/>
              </a:rPr>
              <a:t>A</a:t>
            </a:r>
            <a:r>
              <a:rPr lang="en-US" dirty="0" smtClean="0">
                <a:latin typeface="+mj-lt"/>
                <a:ea typeface="+mj-ea"/>
                <a:cs typeface="+mj-cs"/>
              </a:rPr>
              <a:t>7L1L</a:t>
            </a:r>
            <a:endParaRPr 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72" name="Rectangle 2"/>
          <p:cNvSpPr txBox="1">
            <a:spLocks noChangeArrowheads="1"/>
          </p:cNvSpPr>
          <p:nvPr/>
        </p:nvSpPr>
        <p:spPr>
          <a:xfrm>
            <a:off x="6860072" y="767556"/>
            <a:ext cx="8557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 smtClean="0">
                <a:latin typeface="+mj-lt"/>
                <a:ea typeface="+mj-ea"/>
                <a:cs typeface="+mj-cs"/>
              </a:rPr>
              <a:t>A7R1U</a:t>
            </a:r>
            <a:endParaRPr 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73" name="Rectangle 2"/>
          <p:cNvSpPr txBox="1">
            <a:spLocks noChangeArrowheads="1"/>
          </p:cNvSpPr>
          <p:nvPr/>
        </p:nvSpPr>
        <p:spPr>
          <a:xfrm>
            <a:off x="6860072" y="2399464"/>
            <a:ext cx="8557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 smtClean="0">
                <a:latin typeface="+mj-lt"/>
                <a:ea typeface="+mj-ea"/>
                <a:cs typeface="+mj-cs"/>
              </a:rPr>
              <a:t>A7R1L</a:t>
            </a:r>
            <a:endParaRPr 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74" name="Rectangle 2"/>
          <p:cNvSpPr txBox="1">
            <a:spLocks noChangeArrowheads="1"/>
          </p:cNvSpPr>
          <p:nvPr/>
        </p:nvSpPr>
        <p:spPr>
          <a:xfrm>
            <a:off x="8036725" y="764704"/>
            <a:ext cx="8557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 smtClean="0">
                <a:latin typeface="+mj-lt"/>
                <a:ea typeface="+mj-ea"/>
                <a:cs typeface="+mj-cs"/>
              </a:rPr>
              <a:t>B7R1U</a:t>
            </a:r>
            <a:endParaRPr 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75" name="Rectangle 2"/>
          <p:cNvSpPr txBox="1">
            <a:spLocks noChangeArrowheads="1"/>
          </p:cNvSpPr>
          <p:nvPr/>
        </p:nvSpPr>
        <p:spPr>
          <a:xfrm>
            <a:off x="8036725" y="2396612"/>
            <a:ext cx="8557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 smtClean="0">
                <a:latin typeface="+mj-lt"/>
                <a:ea typeface="+mj-ea"/>
                <a:cs typeface="+mj-cs"/>
              </a:rPr>
              <a:t>B7R1L</a:t>
            </a:r>
            <a:endParaRPr 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76" name="Rectangle 2"/>
          <p:cNvSpPr txBox="1">
            <a:spLocks noChangeArrowheads="1"/>
          </p:cNvSpPr>
          <p:nvPr/>
        </p:nvSpPr>
        <p:spPr>
          <a:xfrm>
            <a:off x="5076056" y="1967263"/>
            <a:ext cx="1500187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Beam pipe</a:t>
            </a:r>
          </a:p>
        </p:txBody>
      </p:sp>
      <p:sp>
        <p:nvSpPr>
          <p:cNvPr id="90" name="Rectangle 2"/>
          <p:cNvSpPr txBox="1">
            <a:spLocks noChangeArrowheads="1"/>
          </p:cNvSpPr>
          <p:nvPr/>
        </p:nvSpPr>
        <p:spPr>
          <a:xfrm>
            <a:off x="395288" y="2996952"/>
            <a:ext cx="8358187" cy="357188"/>
          </a:xfrm>
          <a:prstGeom prst="rect">
            <a:avLst/>
          </a:prstGeom>
        </p:spPr>
        <p:txBody>
          <a:bodyPr anchor="ctr"/>
          <a:lstStyle/>
          <a:p>
            <a:pPr>
              <a:tabLst>
                <a:tab pos="1797050" algn="l"/>
                <a:tab pos="5200650" algn="l"/>
              </a:tabLst>
              <a:defRPr/>
            </a:pPr>
            <a:r>
              <a:rPr lang="en-US" sz="14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Elastics15</a:t>
            </a:r>
            <a:r>
              <a:rPr lang="en-US" sz="1400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	(B7L1U or A7L1U) </a:t>
            </a:r>
            <a:r>
              <a:rPr lang="en-US" sz="14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and </a:t>
            </a:r>
            <a:r>
              <a:rPr lang="en-US" sz="1400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(A7R1L or B7R1L)</a:t>
            </a:r>
          </a:p>
        </p:txBody>
      </p:sp>
      <p:sp>
        <p:nvSpPr>
          <p:cNvPr id="93" name="Rectangle 2"/>
          <p:cNvSpPr txBox="1">
            <a:spLocks noChangeArrowheads="1"/>
          </p:cNvSpPr>
          <p:nvPr/>
        </p:nvSpPr>
        <p:spPr>
          <a:xfrm>
            <a:off x="395536" y="3575868"/>
            <a:ext cx="8358187" cy="357188"/>
          </a:xfrm>
          <a:prstGeom prst="rect">
            <a:avLst/>
          </a:prstGeom>
        </p:spPr>
        <p:txBody>
          <a:bodyPr anchor="ctr"/>
          <a:lstStyle/>
          <a:p>
            <a:pPr>
              <a:tabLst>
                <a:tab pos="1797050" algn="l"/>
                <a:tab pos="5200650" algn="l"/>
              </a:tabLst>
              <a:defRPr/>
            </a:pPr>
            <a:r>
              <a:rPr lang="en-US" sz="1400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Elastics18	(B7L1L or A7L1L) </a:t>
            </a:r>
            <a:r>
              <a:rPr lang="en-US" sz="14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and </a:t>
            </a:r>
            <a:r>
              <a:rPr lang="en-US" sz="1400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(A7R1U or B7R1U)	</a:t>
            </a:r>
          </a:p>
        </p:txBody>
      </p:sp>
      <p:sp>
        <p:nvSpPr>
          <p:cNvPr id="94" name="Rectangle 2"/>
          <p:cNvSpPr txBox="1">
            <a:spLocks noChangeArrowheads="1"/>
          </p:cNvSpPr>
          <p:nvPr/>
        </p:nvSpPr>
        <p:spPr>
          <a:xfrm>
            <a:off x="395536" y="4149080"/>
            <a:ext cx="8429625" cy="357187"/>
          </a:xfrm>
          <a:prstGeom prst="rect">
            <a:avLst/>
          </a:prstGeom>
        </p:spPr>
        <p:txBody>
          <a:bodyPr anchor="ctr"/>
          <a:lstStyle/>
          <a:p>
            <a:pPr>
              <a:tabLst>
                <a:tab pos="1797050" algn="l"/>
                <a:tab pos="3673475" algn="l"/>
                <a:tab pos="4660900" algn="l"/>
              </a:tabLst>
              <a:defRPr/>
            </a:pPr>
            <a:r>
              <a:rPr lang="en-US" sz="14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Single_Diffraction5</a:t>
            </a:r>
            <a:r>
              <a:rPr lang="en-US" sz="1400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	B7L1U </a:t>
            </a:r>
            <a:r>
              <a:rPr lang="en-US" sz="14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and A7L1U</a:t>
            </a:r>
            <a:endParaRPr lang="en-US" sz="1400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5" name="Rectangle 2"/>
          <p:cNvSpPr txBox="1">
            <a:spLocks noChangeArrowheads="1"/>
          </p:cNvSpPr>
          <p:nvPr/>
        </p:nvSpPr>
        <p:spPr bwMode="auto">
          <a:xfrm>
            <a:off x="395536" y="4725144"/>
            <a:ext cx="8358187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tabLst>
                <a:tab pos="1797050" algn="l"/>
                <a:tab pos="3673475" algn="l"/>
              </a:tabLst>
            </a:pPr>
            <a:r>
              <a:rPr lang="en-US" sz="1400" b="1" dirty="0" smtClean="0">
                <a:solidFill>
                  <a:srgbClr val="183962"/>
                </a:solidFill>
                <a:latin typeface="Calibri" pitchFamily="34" charset="0"/>
              </a:rPr>
              <a:t>Single_Diffraction6</a:t>
            </a:r>
            <a:r>
              <a:rPr lang="en-US" sz="1400" dirty="0" smtClean="0">
                <a:solidFill>
                  <a:srgbClr val="183962"/>
                </a:solidFill>
                <a:latin typeface="Calibri" pitchFamily="34" charset="0"/>
              </a:rPr>
              <a:t>	</a:t>
            </a:r>
            <a:r>
              <a:rPr lang="en-US" sz="1400" dirty="0" smtClean="0">
                <a:solidFill>
                  <a:srgbClr val="00B050"/>
                </a:solidFill>
                <a:latin typeface="Calibri" pitchFamily="34" charset="0"/>
              </a:rPr>
              <a:t>A7R1L and B7R1L</a:t>
            </a:r>
            <a:endParaRPr lang="en-US" sz="1400" dirty="0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96" name="Rectangle 2"/>
          <p:cNvSpPr txBox="1">
            <a:spLocks noChangeArrowheads="1"/>
          </p:cNvSpPr>
          <p:nvPr/>
        </p:nvSpPr>
        <p:spPr>
          <a:xfrm>
            <a:off x="395536" y="5301208"/>
            <a:ext cx="8358187" cy="357188"/>
          </a:xfrm>
          <a:prstGeom prst="rect">
            <a:avLst/>
          </a:prstGeom>
        </p:spPr>
        <p:txBody>
          <a:bodyPr anchor="ctr"/>
          <a:lstStyle/>
          <a:p>
            <a:pPr>
              <a:tabLst>
                <a:tab pos="1797050" algn="l"/>
                <a:tab pos="3673475" algn="l"/>
              </a:tabLst>
              <a:defRPr/>
            </a:pPr>
            <a:r>
              <a:rPr lang="en-US" sz="14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Single_Diffraction7</a:t>
            </a:r>
            <a:r>
              <a:rPr lang="en-US" sz="1400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	B7L1L </a:t>
            </a:r>
            <a:r>
              <a:rPr lang="en-US" sz="14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and A7L1L</a:t>
            </a:r>
            <a:endParaRPr lang="en-US" sz="1400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7" name="Rectangle 2"/>
          <p:cNvSpPr txBox="1">
            <a:spLocks noChangeArrowheads="1"/>
          </p:cNvSpPr>
          <p:nvPr/>
        </p:nvSpPr>
        <p:spPr>
          <a:xfrm>
            <a:off x="395536" y="5880125"/>
            <a:ext cx="8429625" cy="357187"/>
          </a:xfrm>
          <a:prstGeom prst="rect">
            <a:avLst/>
          </a:prstGeom>
        </p:spPr>
        <p:txBody>
          <a:bodyPr anchor="ctr"/>
          <a:lstStyle/>
          <a:p>
            <a:pPr>
              <a:tabLst>
                <a:tab pos="898525" algn="l"/>
                <a:tab pos="1797050" algn="l"/>
                <a:tab pos="3673475" algn="l"/>
              </a:tabLst>
              <a:defRPr/>
            </a:pPr>
            <a:r>
              <a:rPr lang="en-US" sz="14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Single_Diffraction8</a:t>
            </a:r>
            <a:r>
              <a:rPr lang="en-US" sz="1400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	A7R1U </a:t>
            </a:r>
            <a:r>
              <a:rPr lang="en-US" sz="14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and B7R1U</a:t>
            </a:r>
            <a:endParaRPr lang="en-US" sz="1400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0" name="Rectangle 2"/>
          <p:cNvSpPr txBox="1">
            <a:spLocks noChangeArrowheads="1"/>
          </p:cNvSpPr>
          <p:nvPr/>
        </p:nvSpPr>
        <p:spPr>
          <a:xfrm>
            <a:off x="714375" y="306388"/>
            <a:ext cx="8212138" cy="357187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en-US" sz="2400" i="1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Examples of Look-Up-Tables </a:t>
            </a:r>
            <a:endParaRPr lang="en-US" sz="2400" i="1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8" name="Text Box 5"/>
          <p:cNvSpPr txBox="1">
            <a:spLocks noChangeArrowheads="1"/>
          </p:cNvSpPr>
          <p:nvPr/>
        </p:nvSpPr>
        <p:spPr bwMode="auto">
          <a:xfrm>
            <a:off x="8567738" y="6467475"/>
            <a:ext cx="5762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da-DK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11/18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47" name="Tekstboks 46"/>
          <p:cNvSpPr txBox="1"/>
          <p:nvPr/>
        </p:nvSpPr>
        <p:spPr>
          <a:xfrm>
            <a:off x="714348" y="-24"/>
            <a:ext cx="84296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3161AB"/>
                </a:solidFill>
              </a:rPr>
              <a:t>ALFA                    Installation                    </a:t>
            </a:r>
            <a:r>
              <a:rPr lang="en-US" sz="1000" u="sng" dirty="0" smtClean="0">
                <a:solidFill>
                  <a:srgbClr val="3161AB"/>
                </a:solidFill>
              </a:rPr>
              <a:t>Triggering</a:t>
            </a:r>
            <a:r>
              <a:rPr lang="en-US" sz="1000" dirty="0" smtClean="0">
                <a:solidFill>
                  <a:srgbClr val="3161AB"/>
                </a:solidFill>
              </a:rPr>
              <a:t>                    Beam based </a:t>
            </a:r>
            <a:r>
              <a:rPr lang="en-US" sz="1000" dirty="0">
                <a:solidFill>
                  <a:srgbClr val="3161AB"/>
                </a:solidFill>
              </a:rPr>
              <a:t>alignment    </a:t>
            </a:r>
            <a:r>
              <a:rPr lang="en-US" sz="1000" dirty="0" smtClean="0">
                <a:solidFill>
                  <a:srgbClr val="3161AB"/>
                </a:solidFill>
              </a:rPr>
              <a:t>                 β</a:t>
            </a:r>
            <a:r>
              <a:rPr lang="en-US" sz="1000" dirty="0">
                <a:solidFill>
                  <a:srgbClr val="3161AB"/>
                </a:solidFill>
              </a:rPr>
              <a:t>* = 90 m campaign </a:t>
            </a:r>
            <a:r>
              <a:rPr lang="en-US" sz="1000" dirty="0" smtClean="0">
                <a:solidFill>
                  <a:srgbClr val="3161AB"/>
                </a:solidFill>
              </a:rPr>
              <a:t>2011                    Summary and plans for 2012</a:t>
            </a:r>
            <a:endParaRPr lang="en-US" sz="1000" dirty="0">
              <a:solidFill>
                <a:srgbClr val="3161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2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kstboks 41"/>
          <p:cNvSpPr txBox="1"/>
          <p:nvPr/>
        </p:nvSpPr>
        <p:spPr>
          <a:xfrm>
            <a:off x="0" y="654076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335E36"/>
                </a:solidFill>
              </a:rPr>
              <a:t>Measurement of elastic scattering with </a:t>
            </a:r>
            <a:r>
              <a:rPr lang="en-US" sz="1200" dirty="0" smtClean="0">
                <a:solidFill>
                  <a:srgbClr val="335E36"/>
                </a:solidFill>
              </a:rPr>
              <a:t>ALFA</a:t>
            </a:r>
            <a:endParaRPr lang="en-US" sz="1200" dirty="0">
              <a:solidFill>
                <a:srgbClr val="335E36"/>
              </a:solidFill>
            </a:endParaRPr>
          </a:p>
        </p:txBody>
      </p:sp>
      <p:sp>
        <p:nvSpPr>
          <p:cNvPr id="46" name="Tekstboks 16"/>
          <p:cNvSpPr txBox="1">
            <a:spLocks noChangeArrowheads="1"/>
          </p:cNvSpPr>
          <p:nvPr/>
        </p:nvSpPr>
        <p:spPr bwMode="auto">
          <a:xfrm>
            <a:off x="0" y="6389130"/>
            <a:ext cx="9144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335E36"/>
                </a:solidFill>
                <a:latin typeface="Calibri" pitchFamily="34" charset="0"/>
              </a:rPr>
              <a:t>Low-X 2012</a:t>
            </a:r>
            <a:endParaRPr lang="en-US" sz="1200" dirty="0">
              <a:solidFill>
                <a:srgbClr val="335E36"/>
              </a:solidFill>
              <a:latin typeface="Calibri" pitchFamily="34" charset="0"/>
            </a:endParaRPr>
          </a:p>
        </p:txBody>
      </p:sp>
      <p:sp>
        <p:nvSpPr>
          <p:cNvPr id="31" name="Rektangel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dirty="0"/>
          </a:p>
        </p:txBody>
      </p:sp>
      <p:pic>
        <p:nvPicPr>
          <p:cNvPr id="2052" name="Picture 3" descr="CERN_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8" y="214313"/>
            <a:ext cx="5842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Lige forbindelse 12"/>
          <p:cNvCxnSpPr/>
          <p:nvPr/>
        </p:nvCxnSpPr>
        <p:spPr>
          <a:xfrm rot="10800000">
            <a:off x="0" y="6770688"/>
            <a:ext cx="9144000" cy="0"/>
          </a:xfrm>
          <a:prstGeom prst="line">
            <a:avLst/>
          </a:prstGeom>
          <a:ln w="12700">
            <a:solidFill>
              <a:srgbClr val="335E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Lige forbindelse 14"/>
          <p:cNvCxnSpPr/>
          <p:nvPr/>
        </p:nvCxnSpPr>
        <p:spPr>
          <a:xfrm rot="10800000">
            <a:off x="714375" y="220663"/>
            <a:ext cx="8429625" cy="0"/>
          </a:xfrm>
          <a:prstGeom prst="line">
            <a:avLst/>
          </a:prstGeom>
          <a:ln w="13970">
            <a:solidFill>
              <a:srgbClr val="316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8575" y="6394450"/>
            <a:ext cx="1989138" cy="5000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10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NIELS BOHR INSTITUTE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25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UNIVERSITY OF COPENHAGEN </a:t>
            </a:r>
            <a:r>
              <a:rPr lang="en-US" sz="900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en-US" sz="1200" dirty="0">
              <a:solidFill>
                <a:srgbClr val="335E36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335E36"/>
                </a:solidFill>
                <a:latin typeface="+mn-lt"/>
                <a:cs typeface="+mn-cs"/>
              </a:rPr>
              <a:t> 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rgbClr val="335E36"/>
                </a:solidFill>
                <a:latin typeface="Cambria" pitchFamily="18" charset="0"/>
                <a:cs typeface="+mn-cs"/>
              </a:rPr>
              <a:t> </a:t>
            </a:r>
            <a:endParaRPr lang="da-DK" sz="1200" dirty="0">
              <a:latin typeface="Arial" pitchFamily="34" charset="0"/>
              <a:cs typeface="+mn-cs"/>
            </a:endParaRPr>
          </a:p>
        </p:txBody>
      </p:sp>
      <p:sp>
        <p:nvSpPr>
          <p:cNvPr id="2058" name="Tekstboks 17"/>
          <p:cNvSpPr txBox="1">
            <a:spLocks noChangeArrowheads="1"/>
          </p:cNvSpPr>
          <p:nvPr/>
        </p:nvSpPr>
        <p:spPr bwMode="auto">
          <a:xfrm>
            <a:off x="7143750" y="6540500"/>
            <a:ext cx="11430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US" sz="1200">
                <a:solidFill>
                  <a:srgbClr val="335E36"/>
                </a:solidFill>
              </a:rPr>
              <a:t>Sune Jakobsen</a:t>
            </a:r>
            <a:endParaRPr lang="da-DK" sz="1200"/>
          </a:p>
        </p:txBody>
      </p:sp>
      <p:pic>
        <p:nvPicPr>
          <p:cNvPr id="2059" name="Picture 4" descr="logo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5825" y="6049963"/>
            <a:ext cx="56673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1" name="Picture 13" descr="D:\CERN temp\Meetings\ATLAS week February 2011\Detector from side.tif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277" y="1747066"/>
            <a:ext cx="855755" cy="72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" name="Picture 13" descr="D:\CERN temp\Meetings\ATLAS week February 2011\Detector from side.t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855755" cy="72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13" descr="D:\CERN temp\Meetings\ATLAS week February 2011\Detector from side.tif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577" y="1747066"/>
            <a:ext cx="855755" cy="72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13" descr="D:\CERN temp\Meetings\ATLAS week February 2011\Detector from side.t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820" y="1052736"/>
            <a:ext cx="855755" cy="72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13" descr="D:\CERN temp\Meetings\ATLAS week February 2011\Detector from side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9495" y="1747066"/>
            <a:ext cx="855755" cy="72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13" descr="D:\CERN temp\Meetings\ATLAS week February 2011\Detector from side.t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3738" y="1052736"/>
            <a:ext cx="855755" cy="72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13" descr="D:\CERN temp\Meetings\ATLAS week February 2011\Detector from side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795" y="1747066"/>
            <a:ext cx="855755" cy="72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13" descr="D:\CERN temp\Meetings\ATLAS week February 2011\Detector from side.t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0038" y="1052736"/>
            <a:ext cx="855755" cy="72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llipse 4"/>
          <p:cNvSpPr/>
          <p:nvPr/>
        </p:nvSpPr>
        <p:spPr>
          <a:xfrm>
            <a:off x="4489148" y="1725270"/>
            <a:ext cx="98081" cy="100563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2"/>
          <p:cNvSpPr txBox="1">
            <a:spLocks noChangeArrowheads="1"/>
          </p:cNvSpPr>
          <p:nvPr/>
        </p:nvSpPr>
        <p:spPr>
          <a:xfrm>
            <a:off x="4325872" y="1196752"/>
            <a:ext cx="424631" cy="357188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IP</a:t>
            </a:r>
            <a:endParaRPr lang="en-US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2" name="Ellipse 51"/>
          <p:cNvSpPr/>
          <p:nvPr/>
        </p:nvSpPr>
        <p:spPr>
          <a:xfrm>
            <a:off x="220242" y="1556791"/>
            <a:ext cx="103286" cy="410471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/>
          </a:p>
        </p:txBody>
      </p:sp>
      <p:sp>
        <p:nvSpPr>
          <p:cNvPr id="53" name="Ellipse 52"/>
          <p:cNvSpPr/>
          <p:nvPr/>
        </p:nvSpPr>
        <p:spPr>
          <a:xfrm>
            <a:off x="8789194" y="1556792"/>
            <a:ext cx="103286" cy="410471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/>
          </a:p>
        </p:txBody>
      </p:sp>
      <p:cxnSp>
        <p:nvCxnSpPr>
          <p:cNvPr id="54" name="Lige forbindelse 53"/>
          <p:cNvCxnSpPr>
            <a:endCxn id="53" idx="0"/>
          </p:cNvCxnSpPr>
          <p:nvPr/>
        </p:nvCxnSpPr>
        <p:spPr>
          <a:xfrm>
            <a:off x="273199" y="1556792"/>
            <a:ext cx="8567638" cy="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Lige forbindelse 54"/>
          <p:cNvCxnSpPr/>
          <p:nvPr/>
        </p:nvCxnSpPr>
        <p:spPr>
          <a:xfrm flipH="1">
            <a:off x="273201" y="1967263"/>
            <a:ext cx="8567636" cy="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2"/>
          <p:cNvSpPr txBox="1">
            <a:spLocks noChangeArrowheads="1"/>
          </p:cNvSpPr>
          <p:nvPr/>
        </p:nvSpPr>
        <p:spPr>
          <a:xfrm>
            <a:off x="251520" y="767556"/>
            <a:ext cx="8557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 smtClean="0">
                <a:latin typeface="+mj-lt"/>
                <a:ea typeface="+mj-ea"/>
                <a:cs typeface="+mj-cs"/>
              </a:rPr>
              <a:t>B7L1U</a:t>
            </a:r>
            <a:endParaRPr 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69" name="Rectangle 2"/>
          <p:cNvSpPr txBox="1">
            <a:spLocks noChangeArrowheads="1"/>
          </p:cNvSpPr>
          <p:nvPr/>
        </p:nvSpPr>
        <p:spPr>
          <a:xfrm>
            <a:off x="251520" y="2399464"/>
            <a:ext cx="8557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 smtClean="0">
                <a:latin typeface="+mj-lt"/>
                <a:ea typeface="+mj-ea"/>
                <a:cs typeface="+mj-cs"/>
              </a:rPr>
              <a:t>B7L1L</a:t>
            </a:r>
            <a:endParaRPr 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70" name="Rectangle 2"/>
          <p:cNvSpPr txBox="1">
            <a:spLocks noChangeArrowheads="1"/>
          </p:cNvSpPr>
          <p:nvPr/>
        </p:nvSpPr>
        <p:spPr>
          <a:xfrm>
            <a:off x="1428173" y="764704"/>
            <a:ext cx="8557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>
                <a:latin typeface="+mj-lt"/>
                <a:ea typeface="+mj-ea"/>
                <a:cs typeface="+mj-cs"/>
              </a:rPr>
              <a:t>A</a:t>
            </a:r>
            <a:r>
              <a:rPr lang="en-US" dirty="0" smtClean="0">
                <a:latin typeface="+mj-lt"/>
                <a:ea typeface="+mj-ea"/>
                <a:cs typeface="+mj-cs"/>
              </a:rPr>
              <a:t>7L1U</a:t>
            </a:r>
            <a:endParaRPr 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71" name="Rectangle 2"/>
          <p:cNvSpPr txBox="1">
            <a:spLocks noChangeArrowheads="1"/>
          </p:cNvSpPr>
          <p:nvPr/>
        </p:nvSpPr>
        <p:spPr>
          <a:xfrm>
            <a:off x="1428173" y="2396612"/>
            <a:ext cx="8557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>
                <a:latin typeface="+mj-lt"/>
                <a:ea typeface="+mj-ea"/>
                <a:cs typeface="+mj-cs"/>
              </a:rPr>
              <a:t>A</a:t>
            </a:r>
            <a:r>
              <a:rPr lang="en-US" dirty="0" smtClean="0">
                <a:latin typeface="+mj-lt"/>
                <a:ea typeface="+mj-ea"/>
                <a:cs typeface="+mj-cs"/>
              </a:rPr>
              <a:t>7L1L</a:t>
            </a:r>
            <a:endParaRPr 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72" name="Rectangle 2"/>
          <p:cNvSpPr txBox="1">
            <a:spLocks noChangeArrowheads="1"/>
          </p:cNvSpPr>
          <p:nvPr/>
        </p:nvSpPr>
        <p:spPr>
          <a:xfrm>
            <a:off x="6860072" y="767556"/>
            <a:ext cx="8557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 smtClean="0">
                <a:latin typeface="+mj-lt"/>
                <a:ea typeface="+mj-ea"/>
                <a:cs typeface="+mj-cs"/>
              </a:rPr>
              <a:t>A7R1U</a:t>
            </a:r>
            <a:endParaRPr 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73" name="Rectangle 2"/>
          <p:cNvSpPr txBox="1">
            <a:spLocks noChangeArrowheads="1"/>
          </p:cNvSpPr>
          <p:nvPr/>
        </p:nvSpPr>
        <p:spPr>
          <a:xfrm>
            <a:off x="6860072" y="2399464"/>
            <a:ext cx="8557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 smtClean="0">
                <a:latin typeface="+mj-lt"/>
                <a:ea typeface="+mj-ea"/>
                <a:cs typeface="+mj-cs"/>
              </a:rPr>
              <a:t>A7R1L</a:t>
            </a:r>
            <a:endParaRPr 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74" name="Rectangle 2"/>
          <p:cNvSpPr txBox="1">
            <a:spLocks noChangeArrowheads="1"/>
          </p:cNvSpPr>
          <p:nvPr/>
        </p:nvSpPr>
        <p:spPr>
          <a:xfrm>
            <a:off x="8036725" y="764704"/>
            <a:ext cx="8557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 smtClean="0">
                <a:latin typeface="+mj-lt"/>
                <a:ea typeface="+mj-ea"/>
                <a:cs typeface="+mj-cs"/>
              </a:rPr>
              <a:t>B7R1U</a:t>
            </a:r>
            <a:endParaRPr 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75" name="Rectangle 2"/>
          <p:cNvSpPr txBox="1">
            <a:spLocks noChangeArrowheads="1"/>
          </p:cNvSpPr>
          <p:nvPr/>
        </p:nvSpPr>
        <p:spPr>
          <a:xfrm>
            <a:off x="8036725" y="2396612"/>
            <a:ext cx="8557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 smtClean="0">
                <a:latin typeface="+mj-lt"/>
                <a:ea typeface="+mj-ea"/>
                <a:cs typeface="+mj-cs"/>
              </a:rPr>
              <a:t>B7R1L</a:t>
            </a:r>
            <a:endParaRPr 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76" name="Rectangle 2"/>
          <p:cNvSpPr txBox="1">
            <a:spLocks noChangeArrowheads="1"/>
          </p:cNvSpPr>
          <p:nvPr/>
        </p:nvSpPr>
        <p:spPr>
          <a:xfrm>
            <a:off x="5076056" y="1967263"/>
            <a:ext cx="1500187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Beam pipe</a:t>
            </a:r>
          </a:p>
        </p:txBody>
      </p:sp>
      <p:sp>
        <p:nvSpPr>
          <p:cNvPr id="90" name="Rectangle 2"/>
          <p:cNvSpPr txBox="1">
            <a:spLocks noChangeArrowheads="1"/>
          </p:cNvSpPr>
          <p:nvPr/>
        </p:nvSpPr>
        <p:spPr>
          <a:xfrm>
            <a:off x="395288" y="2996952"/>
            <a:ext cx="8358187" cy="357188"/>
          </a:xfrm>
          <a:prstGeom prst="rect">
            <a:avLst/>
          </a:prstGeom>
        </p:spPr>
        <p:txBody>
          <a:bodyPr anchor="ctr"/>
          <a:lstStyle/>
          <a:p>
            <a:pPr>
              <a:tabLst>
                <a:tab pos="1797050" algn="l"/>
                <a:tab pos="5200650" algn="l"/>
              </a:tabLst>
              <a:defRPr/>
            </a:pPr>
            <a:r>
              <a:rPr lang="en-US" sz="14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Elastics15</a:t>
            </a:r>
            <a:r>
              <a:rPr lang="en-US" sz="1400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	(B7L1U or A7L1U) </a:t>
            </a:r>
            <a:r>
              <a:rPr lang="en-US" sz="14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and </a:t>
            </a:r>
            <a:r>
              <a:rPr lang="en-US" sz="1400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(A7R1L or B7R1L)</a:t>
            </a:r>
          </a:p>
        </p:txBody>
      </p:sp>
      <p:sp>
        <p:nvSpPr>
          <p:cNvPr id="93" name="Rectangle 2"/>
          <p:cNvSpPr txBox="1">
            <a:spLocks noChangeArrowheads="1"/>
          </p:cNvSpPr>
          <p:nvPr/>
        </p:nvSpPr>
        <p:spPr>
          <a:xfrm>
            <a:off x="395536" y="3575868"/>
            <a:ext cx="8358187" cy="357188"/>
          </a:xfrm>
          <a:prstGeom prst="rect">
            <a:avLst/>
          </a:prstGeom>
        </p:spPr>
        <p:txBody>
          <a:bodyPr anchor="ctr"/>
          <a:lstStyle/>
          <a:p>
            <a:pPr>
              <a:tabLst>
                <a:tab pos="1797050" algn="l"/>
                <a:tab pos="5200650" algn="l"/>
              </a:tabLst>
              <a:defRPr/>
            </a:pPr>
            <a:r>
              <a:rPr lang="en-US" sz="1400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Elastics18	(B7L1L or A7L1L) </a:t>
            </a:r>
            <a:r>
              <a:rPr lang="en-US" sz="14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and </a:t>
            </a:r>
            <a:r>
              <a:rPr lang="en-US" sz="1400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(A7R1U or B7R1U)	</a:t>
            </a:r>
          </a:p>
        </p:txBody>
      </p:sp>
      <p:sp>
        <p:nvSpPr>
          <p:cNvPr id="94" name="Rectangle 2"/>
          <p:cNvSpPr txBox="1">
            <a:spLocks noChangeArrowheads="1"/>
          </p:cNvSpPr>
          <p:nvPr/>
        </p:nvSpPr>
        <p:spPr>
          <a:xfrm>
            <a:off x="395536" y="4149080"/>
            <a:ext cx="8429625" cy="357187"/>
          </a:xfrm>
          <a:prstGeom prst="rect">
            <a:avLst/>
          </a:prstGeom>
        </p:spPr>
        <p:txBody>
          <a:bodyPr anchor="ctr"/>
          <a:lstStyle/>
          <a:p>
            <a:pPr>
              <a:tabLst>
                <a:tab pos="1797050" algn="l"/>
                <a:tab pos="3673475" algn="l"/>
                <a:tab pos="4660900" algn="l"/>
              </a:tabLst>
              <a:defRPr/>
            </a:pPr>
            <a:r>
              <a:rPr lang="en-US" sz="14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Single_Diffraction5</a:t>
            </a:r>
            <a:r>
              <a:rPr lang="en-US" sz="1400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	B7L1U </a:t>
            </a:r>
            <a:r>
              <a:rPr lang="en-US" sz="14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and A7L1U</a:t>
            </a:r>
            <a:endParaRPr lang="en-US" sz="1400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5" name="Rectangle 2"/>
          <p:cNvSpPr txBox="1">
            <a:spLocks noChangeArrowheads="1"/>
          </p:cNvSpPr>
          <p:nvPr/>
        </p:nvSpPr>
        <p:spPr bwMode="auto">
          <a:xfrm>
            <a:off x="395536" y="4725144"/>
            <a:ext cx="8358187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tabLst>
                <a:tab pos="1797050" algn="l"/>
                <a:tab pos="3673475" algn="l"/>
              </a:tabLst>
            </a:pPr>
            <a:r>
              <a:rPr lang="en-US" sz="1400" dirty="0" smtClean="0">
                <a:solidFill>
                  <a:srgbClr val="183962"/>
                </a:solidFill>
                <a:latin typeface="Calibri" pitchFamily="34" charset="0"/>
              </a:rPr>
              <a:t>Single_Diffraction6	A7R1L and B7R1L</a:t>
            </a:r>
            <a:endParaRPr lang="en-US" sz="1400" dirty="0">
              <a:solidFill>
                <a:srgbClr val="183962"/>
              </a:solidFill>
              <a:latin typeface="Calibri" pitchFamily="34" charset="0"/>
            </a:endParaRPr>
          </a:p>
        </p:txBody>
      </p:sp>
      <p:sp>
        <p:nvSpPr>
          <p:cNvPr id="96" name="Rectangle 2"/>
          <p:cNvSpPr txBox="1">
            <a:spLocks noChangeArrowheads="1"/>
          </p:cNvSpPr>
          <p:nvPr/>
        </p:nvSpPr>
        <p:spPr>
          <a:xfrm>
            <a:off x="395536" y="5301208"/>
            <a:ext cx="8358187" cy="357188"/>
          </a:xfrm>
          <a:prstGeom prst="rect">
            <a:avLst/>
          </a:prstGeom>
        </p:spPr>
        <p:txBody>
          <a:bodyPr anchor="ctr"/>
          <a:lstStyle/>
          <a:p>
            <a:pPr>
              <a:tabLst>
                <a:tab pos="1797050" algn="l"/>
                <a:tab pos="3673475" algn="l"/>
              </a:tabLst>
              <a:defRPr/>
            </a:pPr>
            <a:r>
              <a:rPr lang="en-US" sz="1400" b="1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Single_Diffraction7</a:t>
            </a:r>
            <a:r>
              <a:rPr lang="en-US" sz="1400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	</a:t>
            </a:r>
            <a:r>
              <a:rPr lang="en-US" sz="1400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B7L1L </a:t>
            </a:r>
            <a:r>
              <a:rPr lang="en-US" sz="1400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and A7L1L</a:t>
            </a:r>
            <a:endParaRPr lang="en-US" sz="1400" dirty="0">
              <a:solidFill>
                <a:srgbClr val="00B05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7" name="Rectangle 2"/>
          <p:cNvSpPr txBox="1">
            <a:spLocks noChangeArrowheads="1"/>
          </p:cNvSpPr>
          <p:nvPr/>
        </p:nvSpPr>
        <p:spPr>
          <a:xfrm>
            <a:off x="395536" y="5880125"/>
            <a:ext cx="8429625" cy="357187"/>
          </a:xfrm>
          <a:prstGeom prst="rect">
            <a:avLst/>
          </a:prstGeom>
        </p:spPr>
        <p:txBody>
          <a:bodyPr anchor="ctr"/>
          <a:lstStyle/>
          <a:p>
            <a:pPr>
              <a:tabLst>
                <a:tab pos="898525" algn="l"/>
                <a:tab pos="1797050" algn="l"/>
                <a:tab pos="3673475" algn="l"/>
              </a:tabLst>
              <a:defRPr/>
            </a:pPr>
            <a:r>
              <a:rPr lang="en-US" sz="14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Single_Diffraction8</a:t>
            </a:r>
            <a:r>
              <a:rPr lang="en-US" sz="1400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	A7R1U </a:t>
            </a:r>
            <a:r>
              <a:rPr lang="en-US" sz="14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and B7R1U</a:t>
            </a:r>
            <a:endParaRPr lang="en-US" sz="1400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0" name="Rectangle 2"/>
          <p:cNvSpPr txBox="1">
            <a:spLocks noChangeArrowheads="1"/>
          </p:cNvSpPr>
          <p:nvPr/>
        </p:nvSpPr>
        <p:spPr>
          <a:xfrm>
            <a:off x="714375" y="306388"/>
            <a:ext cx="8212138" cy="357187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en-US" sz="2400" i="1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Examples of Look-Up-Tables </a:t>
            </a:r>
            <a:endParaRPr lang="en-US" sz="2400" i="1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8" name="Text Box 5"/>
          <p:cNvSpPr txBox="1">
            <a:spLocks noChangeArrowheads="1"/>
          </p:cNvSpPr>
          <p:nvPr/>
        </p:nvSpPr>
        <p:spPr bwMode="auto">
          <a:xfrm>
            <a:off x="8567738" y="6467475"/>
            <a:ext cx="5762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da-DK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11/18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47" name="Tekstboks 46"/>
          <p:cNvSpPr txBox="1"/>
          <p:nvPr/>
        </p:nvSpPr>
        <p:spPr>
          <a:xfrm>
            <a:off x="714348" y="-24"/>
            <a:ext cx="84296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3161AB"/>
                </a:solidFill>
              </a:rPr>
              <a:t>ALFA                    Installation                    </a:t>
            </a:r>
            <a:r>
              <a:rPr lang="en-US" sz="1000" u="sng" dirty="0" smtClean="0">
                <a:solidFill>
                  <a:srgbClr val="3161AB"/>
                </a:solidFill>
              </a:rPr>
              <a:t>Triggering</a:t>
            </a:r>
            <a:r>
              <a:rPr lang="en-US" sz="1000" dirty="0" smtClean="0">
                <a:solidFill>
                  <a:srgbClr val="3161AB"/>
                </a:solidFill>
              </a:rPr>
              <a:t>                    Beam based </a:t>
            </a:r>
            <a:r>
              <a:rPr lang="en-US" sz="1000" dirty="0">
                <a:solidFill>
                  <a:srgbClr val="3161AB"/>
                </a:solidFill>
              </a:rPr>
              <a:t>alignment    </a:t>
            </a:r>
            <a:r>
              <a:rPr lang="en-US" sz="1000" dirty="0" smtClean="0">
                <a:solidFill>
                  <a:srgbClr val="3161AB"/>
                </a:solidFill>
              </a:rPr>
              <a:t>                 β</a:t>
            </a:r>
            <a:r>
              <a:rPr lang="en-US" sz="1000" dirty="0">
                <a:solidFill>
                  <a:srgbClr val="3161AB"/>
                </a:solidFill>
              </a:rPr>
              <a:t>* = 90 m campaign </a:t>
            </a:r>
            <a:r>
              <a:rPr lang="en-US" sz="1000" dirty="0" smtClean="0">
                <a:solidFill>
                  <a:srgbClr val="3161AB"/>
                </a:solidFill>
              </a:rPr>
              <a:t>2011                    Summary and plans for 2012</a:t>
            </a:r>
            <a:endParaRPr lang="en-US" sz="1000" dirty="0">
              <a:solidFill>
                <a:srgbClr val="3161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16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kstboks 41"/>
          <p:cNvSpPr txBox="1"/>
          <p:nvPr/>
        </p:nvSpPr>
        <p:spPr>
          <a:xfrm>
            <a:off x="0" y="654076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335E36"/>
                </a:solidFill>
              </a:rPr>
              <a:t>Measurement of elastic scattering with </a:t>
            </a:r>
            <a:r>
              <a:rPr lang="en-US" sz="1200" dirty="0" smtClean="0">
                <a:solidFill>
                  <a:srgbClr val="335E36"/>
                </a:solidFill>
              </a:rPr>
              <a:t>ALFA</a:t>
            </a:r>
            <a:endParaRPr lang="en-US" sz="1200" dirty="0">
              <a:solidFill>
                <a:srgbClr val="335E36"/>
              </a:solidFill>
            </a:endParaRPr>
          </a:p>
        </p:txBody>
      </p:sp>
      <p:sp>
        <p:nvSpPr>
          <p:cNvPr id="46" name="Tekstboks 16"/>
          <p:cNvSpPr txBox="1">
            <a:spLocks noChangeArrowheads="1"/>
          </p:cNvSpPr>
          <p:nvPr/>
        </p:nvSpPr>
        <p:spPr bwMode="auto">
          <a:xfrm>
            <a:off x="0" y="6389130"/>
            <a:ext cx="9144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335E36"/>
                </a:solidFill>
                <a:latin typeface="Calibri" pitchFamily="34" charset="0"/>
              </a:rPr>
              <a:t>Low-X 2012</a:t>
            </a:r>
            <a:endParaRPr lang="en-US" sz="1200" dirty="0">
              <a:solidFill>
                <a:srgbClr val="335E36"/>
              </a:solidFill>
              <a:latin typeface="Calibri" pitchFamily="34" charset="0"/>
            </a:endParaRPr>
          </a:p>
        </p:txBody>
      </p:sp>
      <p:sp>
        <p:nvSpPr>
          <p:cNvPr id="31" name="Rektangel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dirty="0"/>
          </a:p>
        </p:txBody>
      </p:sp>
      <p:pic>
        <p:nvPicPr>
          <p:cNvPr id="2052" name="Picture 3" descr="CERN_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8" y="214313"/>
            <a:ext cx="5842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Lige forbindelse 12"/>
          <p:cNvCxnSpPr/>
          <p:nvPr/>
        </p:nvCxnSpPr>
        <p:spPr>
          <a:xfrm rot="10800000">
            <a:off x="0" y="6770688"/>
            <a:ext cx="9144000" cy="0"/>
          </a:xfrm>
          <a:prstGeom prst="line">
            <a:avLst/>
          </a:prstGeom>
          <a:ln w="12700">
            <a:solidFill>
              <a:srgbClr val="335E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Lige forbindelse 14"/>
          <p:cNvCxnSpPr/>
          <p:nvPr/>
        </p:nvCxnSpPr>
        <p:spPr>
          <a:xfrm rot="10800000">
            <a:off x="714375" y="220663"/>
            <a:ext cx="8429625" cy="0"/>
          </a:xfrm>
          <a:prstGeom prst="line">
            <a:avLst/>
          </a:prstGeom>
          <a:ln w="13970">
            <a:solidFill>
              <a:srgbClr val="316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8575" y="6394450"/>
            <a:ext cx="1989138" cy="5000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10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NIELS BOHR INSTITUTE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25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UNIVERSITY OF COPENHAGEN </a:t>
            </a:r>
            <a:r>
              <a:rPr lang="en-US" sz="900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en-US" sz="1200" dirty="0">
              <a:solidFill>
                <a:srgbClr val="335E36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335E36"/>
                </a:solidFill>
                <a:latin typeface="+mn-lt"/>
                <a:cs typeface="+mn-cs"/>
              </a:rPr>
              <a:t> 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rgbClr val="335E36"/>
                </a:solidFill>
                <a:latin typeface="Cambria" pitchFamily="18" charset="0"/>
                <a:cs typeface="+mn-cs"/>
              </a:rPr>
              <a:t> </a:t>
            </a:r>
            <a:endParaRPr lang="da-DK" sz="1200" dirty="0">
              <a:latin typeface="Arial" pitchFamily="34" charset="0"/>
              <a:cs typeface="+mn-cs"/>
            </a:endParaRPr>
          </a:p>
        </p:txBody>
      </p:sp>
      <p:sp>
        <p:nvSpPr>
          <p:cNvPr id="2058" name="Tekstboks 17"/>
          <p:cNvSpPr txBox="1">
            <a:spLocks noChangeArrowheads="1"/>
          </p:cNvSpPr>
          <p:nvPr/>
        </p:nvSpPr>
        <p:spPr bwMode="auto">
          <a:xfrm>
            <a:off x="7143750" y="6540500"/>
            <a:ext cx="11430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US" sz="1200">
                <a:solidFill>
                  <a:srgbClr val="335E36"/>
                </a:solidFill>
              </a:rPr>
              <a:t>Sune Jakobsen</a:t>
            </a:r>
            <a:endParaRPr lang="da-DK" sz="1200"/>
          </a:p>
        </p:txBody>
      </p:sp>
      <p:pic>
        <p:nvPicPr>
          <p:cNvPr id="2059" name="Picture 4" descr="logo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5825" y="6049963"/>
            <a:ext cx="56673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1" name="Picture 13" descr="D:\CERN temp\Meetings\ATLAS week February 2011\Detector from side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277" y="1747066"/>
            <a:ext cx="855755" cy="72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" name="Picture 13" descr="D:\CERN temp\Meetings\ATLAS week February 2011\Detector from side.t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855755" cy="72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13" descr="D:\CERN temp\Meetings\ATLAS week February 2011\Detector from side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577" y="1747066"/>
            <a:ext cx="855755" cy="72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13" descr="D:\CERN temp\Meetings\ATLAS week February 2011\Detector from side.t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820" y="1052736"/>
            <a:ext cx="855755" cy="72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13" descr="D:\CERN temp\Meetings\ATLAS week February 2011\Detector from side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9495" y="1747066"/>
            <a:ext cx="855755" cy="72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13" descr="D:\CERN temp\Meetings\ATLAS week February 2011\Detector from side.tif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3738" y="1052736"/>
            <a:ext cx="855755" cy="72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13" descr="D:\CERN temp\Meetings\ATLAS week February 2011\Detector from side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795" y="1747066"/>
            <a:ext cx="855755" cy="72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13" descr="D:\CERN temp\Meetings\ATLAS week February 2011\Detector from side.tif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0038" y="1052736"/>
            <a:ext cx="855755" cy="72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llipse 4"/>
          <p:cNvSpPr/>
          <p:nvPr/>
        </p:nvSpPr>
        <p:spPr>
          <a:xfrm>
            <a:off x="4489148" y="1725270"/>
            <a:ext cx="98081" cy="100563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2"/>
          <p:cNvSpPr txBox="1">
            <a:spLocks noChangeArrowheads="1"/>
          </p:cNvSpPr>
          <p:nvPr/>
        </p:nvSpPr>
        <p:spPr>
          <a:xfrm>
            <a:off x="4325872" y="1196752"/>
            <a:ext cx="424631" cy="357188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IP</a:t>
            </a:r>
            <a:endParaRPr lang="en-US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2" name="Ellipse 51"/>
          <p:cNvSpPr/>
          <p:nvPr/>
        </p:nvSpPr>
        <p:spPr>
          <a:xfrm>
            <a:off x="220242" y="1556791"/>
            <a:ext cx="103286" cy="410471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/>
          </a:p>
        </p:txBody>
      </p:sp>
      <p:sp>
        <p:nvSpPr>
          <p:cNvPr id="53" name="Ellipse 52"/>
          <p:cNvSpPr/>
          <p:nvPr/>
        </p:nvSpPr>
        <p:spPr>
          <a:xfrm>
            <a:off x="8789194" y="1556792"/>
            <a:ext cx="103286" cy="410471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/>
          </a:p>
        </p:txBody>
      </p:sp>
      <p:cxnSp>
        <p:nvCxnSpPr>
          <p:cNvPr id="54" name="Lige forbindelse 53"/>
          <p:cNvCxnSpPr>
            <a:endCxn id="53" idx="0"/>
          </p:cNvCxnSpPr>
          <p:nvPr/>
        </p:nvCxnSpPr>
        <p:spPr>
          <a:xfrm>
            <a:off x="273199" y="1556792"/>
            <a:ext cx="8567638" cy="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Lige forbindelse 54"/>
          <p:cNvCxnSpPr/>
          <p:nvPr/>
        </p:nvCxnSpPr>
        <p:spPr>
          <a:xfrm flipH="1">
            <a:off x="273201" y="1967263"/>
            <a:ext cx="8567636" cy="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2"/>
          <p:cNvSpPr txBox="1">
            <a:spLocks noChangeArrowheads="1"/>
          </p:cNvSpPr>
          <p:nvPr/>
        </p:nvSpPr>
        <p:spPr>
          <a:xfrm>
            <a:off x="251520" y="767556"/>
            <a:ext cx="8557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 smtClean="0">
                <a:latin typeface="+mj-lt"/>
                <a:ea typeface="+mj-ea"/>
                <a:cs typeface="+mj-cs"/>
              </a:rPr>
              <a:t>B7L1U</a:t>
            </a:r>
            <a:endParaRPr 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69" name="Rectangle 2"/>
          <p:cNvSpPr txBox="1">
            <a:spLocks noChangeArrowheads="1"/>
          </p:cNvSpPr>
          <p:nvPr/>
        </p:nvSpPr>
        <p:spPr>
          <a:xfrm>
            <a:off x="251520" y="2399464"/>
            <a:ext cx="8557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 smtClean="0">
                <a:latin typeface="+mj-lt"/>
                <a:ea typeface="+mj-ea"/>
                <a:cs typeface="+mj-cs"/>
              </a:rPr>
              <a:t>B7L1L</a:t>
            </a:r>
            <a:endParaRPr 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70" name="Rectangle 2"/>
          <p:cNvSpPr txBox="1">
            <a:spLocks noChangeArrowheads="1"/>
          </p:cNvSpPr>
          <p:nvPr/>
        </p:nvSpPr>
        <p:spPr>
          <a:xfrm>
            <a:off x="1428173" y="764704"/>
            <a:ext cx="8557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>
                <a:latin typeface="+mj-lt"/>
                <a:ea typeface="+mj-ea"/>
                <a:cs typeface="+mj-cs"/>
              </a:rPr>
              <a:t>A</a:t>
            </a:r>
            <a:r>
              <a:rPr lang="en-US" dirty="0" smtClean="0">
                <a:latin typeface="+mj-lt"/>
                <a:ea typeface="+mj-ea"/>
                <a:cs typeface="+mj-cs"/>
              </a:rPr>
              <a:t>7L1U</a:t>
            </a:r>
            <a:endParaRPr 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71" name="Rectangle 2"/>
          <p:cNvSpPr txBox="1">
            <a:spLocks noChangeArrowheads="1"/>
          </p:cNvSpPr>
          <p:nvPr/>
        </p:nvSpPr>
        <p:spPr>
          <a:xfrm>
            <a:off x="1428173" y="2396612"/>
            <a:ext cx="8557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>
                <a:latin typeface="+mj-lt"/>
                <a:ea typeface="+mj-ea"/>
                <a:cs typeface="+mj-cs"/>
              </a:rPr>
              <a:t>A</a:t>
            </a:r>
            <a:r>
              <a:rPr lang="en-US" dirty="0" smtClean="0">
                <a:latin typeface="+mj-lt"/>
                <a:ea typeface="+mj-ea"/>
                <a:cs typeface="+mj-cs"/>
              </a:rPr>
              <a:t>7L1L</a:t>
            </a:r>
            <a:endParaRPr 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72" name="Rectangle 2"/>
          <p:cNvSpPr txBox="1">
            <a:spLocks noChangeArrowheads="1"/>
          </p:cNvSpPr>
          <p:nvPr/>
        </p:nvSpPr>
        <p:spPr>
          <a:xfrm>
            <a:off x="6860072" y="767556"/>
            <a:ext cx="8557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 smtClean="0">
                <a:latin typeface="+mj-lt"/>
                <a:ea typeface="+mj-ea"/>
                <a:cs typeface="+mj-cs"/>
              </a:rPr>
              <a:t>A7R1U</a:t>
            </a:r>
            <a:endParaRPr 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73" name="Rectangle 2"/>
          <p:cNvSpPr txBox="1">
            <a:spLocks noChangeArrowheads="1"/>
          </p:cNvSpPr>
          <p:nvPr/>
        </p:nvSpPr>
        <p:spPr>
          <a:xfrm>
            <a:off x="6860072" y="2399464"/>
            <a:ext cx="8557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 smtClean="0">
                <a:latin typeface="+mj-lt"/>
                <a:ea typeface="+mj-ea"/>
                <a:cs typeface="+mj-cs"/>
              </a:rPr>
              <a:t>A7R1L</a:t>
            </a:r>
            <a:endParaRPr 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74" name="Rectangle 2"/>
          <p:cNvSpPr txBox="1">
            <a:spLocks noChangeArrowheads="1"/>
          </p:cNvSpPr>
          <p:nvPr/>
        </p:nvSpPr>
        <p:spPr>
          <a:xfrm>
            <a:off x="8036725" y="764704"/>
            <a:ext cx="8557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 smtClean="0">
                <a:latin typeface="+mj-lt"/>
                <a:ea typeface="+mj-ea"/>
                <a:cs typeface="+mj-cs"/>
              </a:rPr>
              <a:t>B7R1U</a:t>
            </a:r>
            <a:endParaRPr 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75" name="Rectangle 2"/>
          <p:cNvSpPr txBox="1">
            <a:spLocks noChangeArrowheads="1"/>
          </p:cNvSpPr>
          <p:nvPr/>
        </p:nvSpPr>
        <p:spPr>
          <a:xfrm>
            <a:off x="8036725" y="2396612"/>
            <a:ext cx="855755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 smtClean="0">
                <a:latin typeface="+mj-lt"/>
                <a:ea typeface="+mj-ea"/>
                <a:cs typeface="+mj-cs"/>
              </a:rPr>
              <a:t>B7R1L</a:t>
            </a:r>
            <a:endParaRPr lang="en-US" dirty="0">
              <a:latin typeface="+mj-lt"/>
              <a:ea typeface="+mj-ea"/>
              <a:cs typeface="+mj-cs"/>
            </a:endParaRPr>
          </a:p>
        </p:txBody>
      </p:sp>
      <p:sp>
        <p:nvSpPr>
          <p:cNvPr id="76" name="Rectangle 2"/>
          <p:cNvSpPr txBox="1">
            <a:spLocks noChangeArrowheads="1"/>
          </p:cNvSpPr>
          <p:nvPr/>
        </p:nvSpPr>
        <p:spPr>
          <a:xfrm>
            <a:off x="5076056" y="1967263"/>
            <a:ext cx="1500187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Beam pipe</a:t>
            </a:r>
          </a:p>
        </p:txBody>
      </p:sp>
      <p:sp>
        <p:nvSpPr>
          <p:cNvPr id="90" name="Rectangle 2"/>
          <p:cNvSpPr txBox="1">
            <a:spLocks noChangeArrowheads="1"/>
          </p:cNvSpPr>
          <p:nvPr/>
        </p:nvSpPr>
        <p:spPr>
          <a:xfrm>
            <a:off x="395288" y="2996952"/>
            <a:ext cx="8358187" cy="357188"/>
          </a:xfrm>
          <a:prstGeom prst="rect">
            <a:avLst/>
          </a:prstGeom>
        </p:spPr>
        <p:txBody>
          <a:bodyPr anchor="ctr"/>
          <a:lstStyle/>
          <a:p>
            <a:pPr>
              <a:tabLst>
                <a:tab pos="1797050" algn="l"/>
                <a:tab pos="5200650" algn="l"/>
              </a:tabLst>
              <a:defRPr/>
            </a:pPr>
            <a:r>
              <a:rPr lang="en-US" sz="14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Elastics15</a:t>
            </a:r>
            <a:r>
              <a:rPr lang="en-US" sz="1400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	(B7L1U or A7L1U) </a:t>
            </a:r>
            <a:r>
              <a:rPr lang="en-US" sz="14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and </a:t>
            </a:r>
            <a:r>
              <a:rPr lang="en-US" sz="1400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(A7R1L or B7R1L)</a:t>
            </a:r>
          </a:p>
        </p:txBody>
      </p:sp>
      <p:sp>
        <p:nvSpPr>
          <p:cNvPr id="93" name="Rectangle 2"/>
          <p:cNvSpPr txBox="1">
            <a:spLocks noChangeArrowheads="1"/>
          </p:cNvSpPr>
          <p:nvPr/>
        </p:nvSpPr>
        <p:spPr>
          <a:xfrm>
            <a:off x="395536" y="3575868"/>
            <a:ext cx="8358187" cy="357188"/>
          </a:xfrm>
          <a:prstGeom prst="rect">
            <a:avLst/>
          </a:prstGeom>
        </p:spPr>
        <p:txBody>
          <a:bodyPr anchor="ctr"/>
          <a:lstStyle/>
          <a:p>
            <a:pPr>
              <a:tabLst>
                <a:tab pos="1797050" algn="l"/>
                <a:tab pos="5200650" algn="l"/>
              </a:tabLst>
              <a:defRPr/>
            </a:pPr>
            <a:r>
              <a:rPr lang="en-US" sz="1400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Elastics18	(B7L1L or A7L1L) </a:t>
            </a:r>
            <a:r>
              <a:rPr lang="en-US" sz="14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and </a:t>
            </a:r>
            <a:r>
              <a:rPr lang="en-US" sz="1400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(A7R1U or B7R1U)	</a:t>
            </a:r>
          </a:p>
        </p:txBody>
      </p:sp>
      <p:sp>
        <p:nvSpPr>
          <p:cNvPr id="94" name="Rectangle 2"/>
          <p:cNvSpPr txBox="1">
            <a:spLocks noChangeArrowheads="1"/>
          </p:cNvSpPr>
          <p:nvPr/>
        </p:nvSpPr>
        <p:spPr>
          <a:xfrm>
            <a:off x="395536" y="4149080"/>
            <a:ext cx="8429625" cy="357187"/>
          </a:xfrm>
          <a:prstGeom prst="rect">
            <a:avLst/>
          </a:prstGeom>
        </p:spPr>
        <p:txBody>
          <a:bodyPr anchor="ctr"/>
          <a:lstStyle/>
          <a:p>
            <a:pPr>
              <a:tabLst>
                <a:tab pos="1797050" algn="l"/>
                <a:tab pos="3673475" algn="l"/>
                <a:tab pos="4660900" algn="l"/>
              </a:tabLst>
              <a:defRPr/>
            </a:pPr>
            <a:r>
              <a:rPr lang="en-US" sz="14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Single_Diffraction5</a:t>
            </a:r>
            <a:r>
              <a:rPr lang="en-US" sz="1400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	B7L1U </a:t>
            </a:r>
            <a:r>
              <a:rPr lang="en-US" sz="14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and A7L1U</a:t>
            </a:r>
            <a:endParaRPr lang="en-US" sz="1400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5" name="Rectangle 2"/>
          <p:cNvSpPr txBox="1">
            <a:spLocks noChangeArrowheads="1"/>
          </p:cNvSpPr>
          <p:nvPr/>
        </p:nvSpPr>
        <p:spPr bwMode="auto">
          <a:xfrm>
            <a:off x="395536" y="4725144"/>
            <a:ext cx="8358187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tabLst>
                <a:tab pos="1797050" algn="l"/>
                <a:tab pos="3673475" algn="l"/>
              </a:tabLst>
            </a:pPr>
            <a:r>
              <a:rPr lang="en-US" sz="1400" dirty="0" smtClean="0">
                <a:solidFill>
                  <a:srgbClr val="183962"/>
                </a:solidFill>
                <a:latin typeface="Calibri" pitchFamily="34" charset="0"/>
              </a:rPr>
              <a:t>Single_Diffraction6	A7R1L and B7R1L</a:t>
            </a:r>
            <a:endParaRPr lang="en-US" sz="1400" dirty="0">
              <a:solidFill>
                <a:srgbClr val="183962"/>
              </a:solidFill>
              <a:latin typeface="Calibri" pitchFamily="34" charset="0"/>
            </a:endParaRPr>
          </a:p>
        </p:txBody>
      </p:sp>
      <p:sp>
        <p:nvSpPr>
          <p:cNvPr id="96" name="Rectangle 2"/>
          <p:cNvSpPr txBox="1">
            <a:spLocks noChangeArrowheads="1"/>
          </p:cNvSpPr>
          <p:nvPr/>
        </p:nvSpPr>
        <p:spPr>
          <a:xfrm>
            <a:off x="395536" y="5301208"/>
            <a:ext cx="8358187" cy="357188"/>
          </a:xfrm>
          <a:prstGeom prst="rect">
            <a:avLst/>
          </a:prstGeom>
        </p:spPr>
        <p:txBody>
          <a:bodyPr anchor="ctr"/>
          <a:lstStyle/>
          <a:p>
            <a:pPr>
              <a:tabLst>
                <a:tab pos="1797050" algn="l"/>
                <a:tab pos="3673475" algn="l"/>
              </a:tabLst>
              <a:defRPr/>
            </a:pPr>
            <a:r>
              <a:rPr lang="en-US" sz="14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Single_Diffraction7</a:t>
            </a:r>
            <a:r>
              <a:rPr lang="en-US" sz="1400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	B7L1L </a:t>
            </a:r>
            <a:r>
              <a:rPr lang="en-US" sz="14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and A7L1L</a:t>
            </a:r>
            <a:endParaRPr lang="en-US" sz="1400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7" name="Rectangle 2"/>
          <p:cNvSpPr txBox="1">
            <a:spLocks noChangeArrowheads="1"/>
          </p:cNvSpPr>
          <p:nvPr/>
        </p:nvSpPr>
        <p:spPr>
          <a:xfrm>
            <a:off x="395536" y="5880125"/>
            <a:ext cx="8429625" cy="357187"/>
          </a:xfrm>
          <a:prstGeom prst="rect">
            <a:avLst/>
          </a:prstGeom>
        </p:spPr>
        <p:txBody>
          <a:bodyPr anchor="ctr"/>
          <a:lstStyle/>
          <a:p>
            <a:pPr>
              <a:tabLst>
                <a:tab pos="898525" algn="l"/>
                <a:tab pos="1797050" algn="l"/>
                <a:tab pos="3673475" algn="l"/>
              </a:tabLst>
              <a:defRPr/>
            </a:pPr>
            <a:r>
              <a:rPr lang="en-US" sz="1400" b="1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Single_Diffraction8</a:t>
            </a:r>
            <a:r>
              <a:rPr lang="en-US" sz="1400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	</a:t>
            </a:r>
            <a:r>
              <a:rPr lang="en-US" sz="1400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A7R1U </a:t>
            </a:r>
            <a:r>
              <a:rPr lang="en-US" sz="1400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and B7R1U</a:t>
            </a:r>
            <a:endParaRPr lang="en-US" sz="1400" dirty="0">
              <a:solidFill>
                <a:srgbClr val="00B05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0" name="Rectangle 2"/>
          <p:cNvSpPr txBox="1">
            <a:spLocks noChangeArrowheads="1"/>
          </p:cNvSpPr>
          <p:nvPr/>
        </p:nvSpPr>
        <p:spPr>
          <a:xfrm>
            <a:off x="714375" y="306388"/>
            <a:ext cx="8212138" cy="357187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en-US" sz="2400" i="1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Examples of Look-Up-Tables </a:t>
            </a:r>
            <a:endParaRPr lang="en-US" sz="2400" i="1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8" name="Text Box 5"/>
          <p:cNvSpPr txBox="1">
            <a:spLocks noChangeArrowheads="1"/>
          </p:cNvSpPr>
          <p:nvPr/>
        </p:nvSpPr>
        <p:spPr bwMode="auto">
          <a:xfrm>
            <a:off x="8567738" y="6467475"/>
            <a:ext cx="5762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da-DK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11/18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47" name="Tekstboks 46"/>
          <p:cNvSpPr txBox="1"/>
          <p:nvPr/>
        </p:nvSpPr>
        <p:spPr>
          <a:xfrm>
            <a:off x="714348" y="-24"/>
            <a:ext cx="84296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3161AB"/>
                </a:solidFill>
              </a:rPr>
              <a:t>ALFA                    Installation                    </a:t>
            </a:r>
            <a:r>
              <a:rPr lang="en-US" sz="1000" u="sng" dirty="0" smtClean="0">
                <a:solidFill>
                  <a:srgbClr val="3161AB"/>
                </a:solidFill>
              </a:rPr>
              <a:t>Triggering</a:t>
            </a:r>
            <a:r>
              <a:rPr lang="en-US" sz="1000" dirty="0" smtClean="0">
                <a:solidFill>
                  <a:srgbClr val="3161AB"/>
                </a:solidFill>
              </a:rPr>
              <a:t>                    Beam based </a:t>
            </a:r>
            <a:r>
              <a:rPr lang="en-US" sz="1000" dirty="0">
                <a:solidFill>
                  <a:srgbClr val="3161AB"/>
                </a:solidFill>
              </a:rPr>
              <a:t>alignment    </a:t>
            </a:r>
            <a:r>
              <a:rPr lang="en-US" sz="1000" dirty="0" smtClean="0">
                <a:solidFill>
                  <a:srgbClr val="3161AB"/>
                </a:solidFill>
              </a:rPr>
              <a:t>                 β</a:t>
            </a:r>
            <a:r>
              <a:rPr lang="en-US" sz="1000" dirty="0">
                <a:solidFill>
                  <a:srgbClr val="3161AB"/>
                </a:solidFill>
              </a:rPr>
              <a:t>* = 90 m campaign </a:t>
            </a:r>
            <a:r>
              <a:rPr lang="en-US" sz="1000" dirty="0" smtClean="0">
                <a:solidFill>
                  <a:srgbClr val="3161AB"/>
                </a:solidFill>
              </a:rPr>
              <a:t>2011                    Summary and plans for 2012</a:t>
            </a:r>
            <a:endParaRPr lang="en-US" sz="1000" dirty="0">
              <a:solidFill>
                <a:srgbClr val="3161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19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kstboks 82"/>
          <p:cNvSpPr txBox="1"/>
          <p:nvPr/>
        </p:nvSpPr>
        <p:spPr>
          <a:xfrm>
            <a:off x="0" y="654076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335E36"/>
                </a:solidFill>
              </a:rPr>
              <a:t>Measurement of elastic scattering with </a:t>
            </a:r>
            <a:r>
              <a:rPr lang="en-US" sz="1200" dirty="0" smtClean="0">
                <a:solidFill>
                  <a:srgbClr val="335E36"/>
                </a:solidFill>
              </a:rPr>
              <a:t>ALFA</a:t>
            </a:r>
            <a:endParaRPr lang="en-US" sz="1200" dirty="0">
              <a:solidFill>
                <a:srgbClr val="335E36"/>
              </a:solidFill>
            </a:endParaRPr>
          </a:p>
        </p:txBody>
      </p:sp>
      <p:sp>
        <p:nvSpPr>
          <p:cNvPr id="86" name="Tekstboks 16"/>
          <p:cNvSpPr txBox="1">
            <a:spLocks noChangeArrowheads="1"/>
          </p:cNvSpPr>
          <p:nvPr/>
        </p:nvSpPr>
        <p:spPr bwMode="auto">
          <a:xfrm>
            <a:off x="0" y="6389130"/>
            <a:ext cx="9144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335E36"/>
                </a:solidFill>
                <a:latin typeface="Calibri" pitchFamily="34" charset="0"/>
              </a:rPr>
              <a:t>Low-X 2012</a:t>
            </a:r>
            <a:endParaRPr lang="en-US" sz="1200" dirty="0">
              <a:solidFill>
                <a:srgbClr val="335E36"/>
              </a:solidFill>
              <a:latin typeface="Calibri" pitchFamily="34" charset="0"/>
            </a:endParaRPr>
          </a:p>
        </p:txBody>
      </p:sp>
      <p:sp>
        <p:nvSpPr>
          <p:cNvPr id="65" name="Rektangel 64"/>
          <p:cNvSpPr/>
          <p:nvPr/>
        </p:nvSpPr>
        <p:spPr>
          <a:xfrm>
            <a:off x="2843808" y="3553155"/>
            <a:ext cx="5378342" cy="928694"/>
          </a:xfrm>
          <a:prstGeom prst="rect">
            <a:avLst/>
          </a:prstGeom>
          <a:solidFill>
            <a:srgbClr val="4D8A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73" name="Rektangel 72"/>
          <p:cNvSpPr/>
          <p:nvPr/>
        </p:nvSpPr>
        <p:spPr>
          <a:xfrm>
            <a:off x="2843808" y="3645025"/>
            <a:ext cx="5378919" cy="720080"/>
          </a:xfrm>
          <a:prstGeom prst="rect">
            <a:avLst/>
          </a:prstGeom>
          <a:solidFill>
            <a:srgbClr val="4D8A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8" name="Rektangel 17"/>
          <p:cNvSpPr/>
          <p:nvPr/>
        </p:nvSpPr>
        <p:spPr>
          <a:xfrm>
            <a:off x="523034" y="3553155"/>
            <a:ext cx="2320774" cy="928694"/>
          </a:xfrm>
          <a:prstGeom prst="rect">
            <a:avLst/>
          </a:prstGeom>
          <a:solidFill>
            <a:srgbClr val="4D8A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1" name="Rektangel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dirty="0"/>
          </a:p>
        </p:txBody>
      </p:sp>
      <p:pic>
        <p:nvPicPr>
          <p:cNvPr id="2052" name="Picture 3" descr="CERN_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8" y="214313"/>
            <a:ext cx="5842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Lige forbindelse 12"/>
          <p:cNvCxnSpPr/>
          <p:nvPr/>
        </p:nvCxnSpPr>
        <p:spPr>
          <a:xfrm rot="10800000">
            <a:off x="0" y="6770688"/>
            <a:ext cx="9144000" cy="0"/>
          </a:xfrm>
          <a:prstGeom prst="line">
            <a:avLst/>
          </a:prstGeom>
          <a:ln w="12700">
            <a:solidFill>
              <a:srgbClr val="335E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Lige forbindelse 14"/>
          <p:cNvCxnSpPr/>
          <p:nvPr/>
        </p:nvCxnSpPr>
        <p:spPr>
          <a:xfrm rot="10800000">
            <a:off x="714375" y="220663"/>
            <a:ext cx="8429625" cy="0"/>
          </a:xfrm>
          <a:prstGeom prst="line">
            <a:avLst/>
          </a:prstGeom>
          <a:ln w="13970">
            <a:solidFill>
              <a:srgbClr val="316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8575" y="6394450"/>
            <a:ext cx="1989138" cy="5000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10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NIELS BOHR INSTITUTE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25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UNIVERSITY OF COPENHAGEN </a:t>
            </a:r>
            <a:r>
              <a:rPr lang="en-US" sz="900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en-US" sz="1200" dirty="0">
              <a:solidFill>
                <a:srgbClr val="335E36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335E36"/>
                </a:solidFill>
                <a:latin typeface="+mn-lt"/>
                <a:cs typeface="+mn-cs"/>
              </a:rPr>
              <a:t> 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rgbClr val="335E36"/>
                </a:solidFill>
                <a:latin typeface="Cambria" pitchFamily="18" charset="0"/>
                <a:cs typeface="+mn-cs"/>
              </a:rPr>
              <a:t> </a:t>
            </a:r>
            <a:endParaRPr lang="da-DK" sz="1200" dirty="0">
              <a:latin typeface="Arial" pitchFamily="34" charset="0"/>
              <a:cs typeface="+mn-cs"/>
            </a:endParaRPr>
          </a:p>
        </p:txBody>
      </p:sp>
      <p:sp>
        <p:nvSpPr>
          <p:cNvPr id="28" name="Rectangle 2"/>
          <p:cNvSpPr txBox="1">
            <a:spLocks noChangeArrowheads="1"/>
          </p:cNvSpPr>
          <p:nvPr/>
        </p:nvSpPr>
        <p:spPr>
          <a:xfrm>
            <a:off x="714375" y="234380"/>
            <a:ext cx="8212138" cy="530324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i="1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Beam based alignment (scraping)</a:t>
            </a:r>
            <a:endParaRPr lang="en-US" sz="2800" i="1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058" name="Tekstboks 17"/>
          <p:cNvSpPr txBox="1">
            <a:spLocks noChangeArrowheads="1"/>
          </p:cNvSpPr>
          <p:nvPr/>
        </p:nvSpPr>
        <p:spPr bwMode="auto">
          <a:xfrm>
            <a:off x="7143750" y="6540500"/>
            <a:ext cx="11430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US" sz="1200">
                <a:solidFill>
                  <a:srgbClr val="335E36"/>
                </a:solidFill>
              </a:rPr>
              <a:t>Sune Jakobsen</a:t>
            </a:r>
            <a:endParaRPr lang="da-DK" sz="1200"/>
          </a:p>
        </p:txBody>
      </p:sp>
      <p:pic>
        <p:nvPicPr>
          <p:cNvPr id="2059" name="Picture 4" descr="logo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5825" y="6049963"/>
            <a:ext cx="56673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Rektangel 80"/>
          <p:cNvSpPr/>
          <p:nvPr/>
        </p:nvSpPr>
        <p:spPr>
          <a:xfrm>
            <a:off x="2843808" y="3789041"/>
            <a:ext cx="5378919" cy="432048"/>
          </a:xfrm>
          <a:prstGeom prst="rect">
            <a:avLst/>
          </a:prstGeom>
          <a:solidFill>
            <a:srgbClr val="4D8A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82" name="Rektangel 81"/>
          <p:cNvSpPr/>
          <p:nvPr/>
        </p:nvSpPr>
        <p:spPr>
          <a:xfrm>
            <a:off x="2843808" y="3933056"/>
            <a:ext cx="5378919" cy="144016"/>
          </a:xfrm>
          <a:prstGeom prst="rect">
            <a:avLst/>
          </a:prstGeom>
          <a:solidFill>
            <a:srgbClr val="4D8A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00" name="Ellipse 99"/>
          <p:cNvSpPr/>
          <p:nvPr/>
        </p:nvSpPr>
        <p:spPr>
          <a:xfrm>
            <a:off x="8079274" y="3549126"/>
            <a:ext cx="285752" cy="92869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/>
          </a:p>
        </p:txBody>
      </p:sp>
      <p:cxnSp>
        <p:nvCxnSpPr>
          <p:cNvPr id="102" name="Lige forbindelse 101"/>
          <p:cNvCxnSpPr/>
          <p:nvPr/>
        </p:nvCxnSpPr>
        <p:spPr>
          <a:xfrm>
            <a:off x="5507538" y="3549124"/>
            <a:ext cx="2714623" cy="1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Rectangle 2"/>
          <p:cNvSpPr txBox="1">
            <a:spLocks noChangeArrowheads="1"/>
          </p:cNvSpPr>
          <p:nvPr/>
        </p:nvSpPr>
        <p:spPr>
          <a:xfrm>
            <a:off x="6960244" y="4439965"/>
            <a:ext cx="1500188" cy="357187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Beam pipe</a:t>
            </a:r>
          </a:p>
        </p:txBody>
      </p:sp>
      <p:sp>
        <p:nvSpPr>
          <p:cNvPr id="42" name="Text Box 5"/>
          <p:cNvSpPr txBox="1">
            <a:spLocks noChangeArrowheads="1"/>
          </p:cNvSpPr>
          <p:nvPr/>
        </p:nvSpPr>
        <p:spPr bwMode="auto">
          <a:xfrm>
            <a:off x="8567738" y="6467475"/>
            <a:ext cx="5762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da-DK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12/18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7543502" y="2945384"/>
            <a:ext cx="1529061" cy="504056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Beam loss monitor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49" name="Lige forbindelse 48"/>
          <p:cNvCxnSpPr/>
          <p:nvPr/>
        </p:nvCxnSpPr>
        <p:spPr>
          <a:xfrm>
            <a:off x="3203848" y="3549125"/>
            <a:ext cx="2304256" cy="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Lige forbindelse 49"/>
          <p:cNvCxnSpPr/>
          <p:nvPr/>
        </p:nvCxnSpPr>
        <p:spPr>
          <a:xfrm>
            <a:off x="3203848" y="4477820"/>
            <a:ext cx="2304256" cy="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Lige forbindelse 50"/>
          <p:cNvCxnSpPr/>
          <p:nvPr/>
        </p:nvCxnSpPr>
        <p:spPr>
          <a:xfrm>
            <a:off x="5508104" y="4477820"/>
            <a:ext cx="2714623" cy="1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Lige forbindelse 54"/>
          <p:cNvCxnSpPr/>
          <p:nvPr/>
        </p:nvCxnSpPr>
        <p:spPr>
          <a:xfrm>
            <a:off x="488659" y="3549125"/>
            <a:ext cx="2714623" cy="1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Lige forbindelse 55"/>
          <p:cNvCxnSpPr/>
          <p:nvPr/>
        </p:nvCxnSpPr>
        <p:spPr>
          <a:xfrm>
            <a:off x="489225" y="4477821"/>
            <a:ext cx="2714623" cy="1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Ellipse 56"/>
          <p:cNvSpPr/>
          <p:nvPr/>
        </p:nvSpPr>
        <p:spPr>
          <a:xfrm>
            <a:off x="380158" y="3553155"/>
            <a:ext cx="285752" cy="928694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dirty="0"/>
          </a:p>
        </p:txBody>
      </p:sp>
      <p:cxnSp>
        <p:nvCxnSpPr>
          <p:cNvPr id="58" name="Lige pilforbindelse 57"/>
          <p:cNvCxnSpPr/>
          <p:nvPr/>
        </p:nvCxnSpPr>
        <p:spPr>
          <a:xfrm flipV="1">
            <a:off x="408796" y="4005064"/>
            <a:ext cx="7813931" cy="2"/>
          </a:xfrm>
          <a:prstGeom prst="straightConnector1">
            <a:avLst/>
          </a:prstGeom>
          <a:ln w="28575">
            <a:solidFill>
              <a:srgbClr val="0000FF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ktangel 63"/>
          <p:cNvSpPr/>
          <p:nvPr/>
        </p:nvSpPr>
        <p:spPr>
          <a:xfrm>
            <a:off x="971600" y="4509120"/>
            <a:ext cx="1872208" cy="737165"/>
          </a:xfrm>
          <a:prstGeom prst="rect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66" name="Text Box 24"/>
          <p:cNvSpPr txBox="1">
            <a:spLocks noChangeArrowheads="1"/>
          </p:cNvSpPr>
          <p:nvPr/>
        </p:nvSpPr>
        <p:spPr bwMode="auto">
          <a:xfrm>
            <a:off x="899592" y="2420888"/>
            <a:ext cx="2016224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Primary collimator</a:t>
            </a:r>
            <a:endParaRPr kumimoji="0" lang="en-US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7" name="Text Box 24"/>
          <p:cNvSpPr txBox="1">
            <a:spLocks noChangeArrowheads="1"/>
          </p:cNvSpPr>
          <p:nvPr/>
        </p:nvSpPr>
        <p:spPr bwMode="auto">
          <a:xfrm>
            <a:off x="5436096" y="1631650"/>
            <a:ext cx="2500312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ALFA Roman Pot</a:t>
            </a:r>
            <a:endParaRPr kumimoji="0" lang="en-US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" name="Rektangel 70"/>
          <p:cNvSpPr/>
          <p:nvPr/>
        </p:nvSpPr>
        <p:spPr>
          <a:xfrm>
            <a:off x="971600" y="4365104"/>
            <a:ext cx="1872208" cy="737165"/>
          </a:xfrm>
          <a:prstGeom prst="rect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74" name="Rektangel 73"/>
          <p:cNvSpPr/>
          <p:nvPr/>
        </p:nvSpPr>
        <p:spPr>
          <a:xfrm>
            <a:off x="971600" y="4221088"/>
            <a:ext cx="1872208" cy="737165"/>
          </a:xfrm>
          <a:prstGeom prst="rect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76" name="Rektangel 75"/>
          <p:cNvSpPr/>
          <p:nvPr/>
        </p:nvSpPr>
        <p:spPr>
          <a:xfrm>
            <a:off x="971600" y="4077072"/>
            <a:ext cx="1872208" cy="737165"/>
          </a:xfrm>
          <a:prstGeom prst="rect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77" name="Rektangel 76"/>
          <p:cNvSpPr/>
          <p:nvPr/>
        </p:nvSpPr>
        <p:spPr>
          <a:xfrm rot="10800000">
            <a:off x="971600" y="2780928"/>
            <a:ext cx="1872208" cy="737165"/>
          </a:xfrm>
          <a:prstGeom prst="rect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78" name="Rektangel 77"/>
          <p:cNvSpPr/>
          <p:nvPr/>
        </p:nvSpPr>
        <p:spPr>
          <a:xfrm rot="10800000">
            <a:off x="971600" y="2907858"/>
            <a:ext cx="1872208" cy="737165"/>
          </a:xfrm>
          <a:prstGeom prst="rect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79" name="Rektangel 78"/>
          <p:cNvSpPr/>
          <p:nvPr/>
        </p:nvSpPr>
        <p:spPr>
          <a:xfrm rot="10800000">
            <a:off x="971600" y="3051874"/>
            <a:ext cx="1872208" cy="737165"/>
          </a:xfrm>
          <a:prstGeom prst="rect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80" name="Rektangel 79"/>
          <p:cNvSpPr/>
          <p:nvPr/>
        </p:nvSpPr>
        <p:spPr>
          <a:xfrm rot="10800000">
            <a:off x="971600" y="3195890"/>
            <a:ext cx="1872208" cy="737165"/>
          </a:xfrm>
          <a:prstGeom prst="rect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pic>
        <p:nvPicPr>
          <p:cNvPr id="45" name="Picture 9" descr="D:\CERN temp\Meetings\ATLAS week February 2011\Roman Pot from side2.tif"/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988840"/>
            <a:ext cx="2500312" cy="164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 descr="D:\CERN temp\Meetings\ATLAS week February 2011\Roman Pot from side2.tif"/>
          <p:cNvPicPr>
            <a:picLocks noChangeAspect="1" noChangeArrowheads="1"/>
          </p:cNvPicPr>
          <p:nvPr/>
        </p:nvPicPr>
        <p:blipFill>
          <a:blip r:embed="rId6">
            <a:grayscl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395490"/>
            <a:ext cx="2500312" cy="164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0" name="Gruppe 89"/>
          <p:cNvGrpSpPr/>
          <p:nvPr/>
        </p:nvGrpSpPr>
        <p:grpSpPr>
          <a:xfrm>
            <a:off x="6588224" y="3381052"/>
            <a:ext cx="2376265" cy="1128068"/>
            <a:chOff x="6875261" y="3449440"/>
            <a:chExt cx="2089227" cy="1128068"/>
          </a:xfrm>
        </p:grpSpPr>
        <p:cxnSp>
          <p:nvCxnSpPr>
            <p:cNvPr id="22" name="Lige pilforbindelse 21"/>
            <p:cNvCxnSpPr/>
            <p:nvPr/>
          </p:nvCxnSpPr>
          <p:spPr>
            <a:xfrm flipV="1">
              <a:off x="6875261" y="3449440"/>
              <a:ext cx="706216" cy="55562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Lige pilforbindelse 83"/>
            <p:cNvCxnSpPr/>
            <p:nvPr/>
          </p:nvCxnSpPr>
          <p:spPr>
            <a:xfrm flipV="1">
              <a:off x="6875261" y="3449440"/>
              <a:ext cx="975074" cy="55562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Lige pilforbindelse 87"/>
            <p:cNvCxnSpPr/>
            <p:nvPr/>
          </p:nvCxnSpPr>
          <p:spPr>
            <a:xfrm flipV="1">
              <a:off x="6903390" y="3449440"/>
              <a:ext cx="1070993" cy="55562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Lige pilforbindelse 90"/>
            <p:cNvCxnSpPr/>
            <p:nvPr/>
          </p:nvCxnSpPr>
          <p:spPr>
            <a:xfrm flipV="1">
              <a:off x="6875261" y="3449440"/>
              <a:ext cx="1241988" cy="55562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Lige pilforbindelse 93"/>
            <p:cNvCxnSpPr/>
            <p:nvPr/>
          </p:nvCxnSpPr>
          <p:spPr>
            <a:xfrm flipV="1">
              <a:off x="6875261" y="3449440"/>
              <a:ext cx="1470747" cy="55562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Lige pilforbindelse 96"/>
            <p:cNvCxnSpPr/>
            <p:nvPr/>
          </p:nvCxnSpPr>
          <p:spPr>
            <a:xfrm flipV="1">
              <a:off x="6903390" y="3449440"/>
              <a:ext cx="1702323" cy="56403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Lige pilforbindelse 100"/>
            <p:cNvCxnSpPr/>
            <p:nvPr/>
          </p:nvCxnSpPr>
          <p:spPr>
            <a:xfrm flipV="1">
              <a:off x="6875261" y="3789040"/>
              <a:ext cx="2089227" cy="21602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Lige pilforbindelse 102"/>
            <p:cNvCxnSpPr/>
            <p:nvPr/>
          </p:nvCxnSpPr>
          <p:spPr>
            <a:xfrm flipV="1">
              <a:off x="6903390" y="3449440"/>
              <a:ext cx="1923779" cy="55562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Lige pilforbindelse 104"/>
            <p:cNvCxnSpPr/>
            <p:nvPr/>
          </p:nvCxnSpPr>
          <p:spPr>
            <a:xfrm flipV="1">
              <a:off x="6903390" y="3518094"/>
              <a:ext cx="2061098" cy="49538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Lige pilforbindelse 107"/>
            <p:cNvCxnSpPr/>
            <p:nvPr/>
          </p:nvCxnSpPr>
          <p:spPr>
            <a:xfrm flipV="1">
              <a:off x="6903390" y="3645025"/>
              <a:ext cx="2061098" cy="36003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Lige pilforbindelse 111"/>
            <p:cNvCxnSpPr/>
            <p:nvPr/>
          </p:nvCxnSpPr>
          <p:spPr>
            <a:xfrm flipV="1">
              <a:off x="6903390" y="3933056"/>
              <a:ext cx="2061098" cy="7200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1" name="Gruppe 60"/>
            <p:cNvGrpSpPr/>
            <p:nvPr/>
          </p:nvGrpSpPr>
          <p:grpSpPr>
            <a:xfrm flipV="1">
              <a:off x="6875261" y="4013474"/>
              <a:ext cx="2089227" cy="564034"/>
              <a:chOff x="6989686" y="3601840"/>
              <a:chExt cx="2089227" cy="564034"/>
            </a:xfrm>
          </p:grpSpPr>
          <p:cxnSp>
            <p:nvCxnSpPr>
              <p:cNvPr id="115" name="Lige pilforbindelse 114"/>
              <p:cNvCxnSpPr/>
              <p:nvPr/>
            </p:nvCxnSpPr>
            <p:spPr>
              <a:xfrm flipV="1">
                <a:off x="6989686" y="3601840"/>
                <a:ext cx="706216" cy="55562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Lige pilforbindelse 115"/>
              <p:cNvCxnSpPr/>
              <p:nvPr/>
            </p:nvCxnSpPr>
            <p:spPr>
              <a:xfrm flipV="1">
                <a:off x="6989686" y="3601840"/>
                <a:ext cx="975074" cy="55562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Lige pilforbindelse 117"/>
              <p:cNvCxnSpPr/>
              <p:nvPr/>
            </p:nvCxnSpPr>
            <p:spPr>
              <a:xfrm flipV="1">
                <a:off x="7017815" y="3601840"/>
                <a:ext cx="1070993" cy="55562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Lige pilforbindelse 118"/>
              <p:cNvCxnSpPr/>
              <p:nvPr/>
            </p:nvCxnSpPr>
            <p:spPr>
              <a:xfrm flipV="1">
                <a:off x="6989686" y="3601840"/>
                <a:ext cx="1241988" cy="55562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Lige pilforbindelse 120"/>
              <p:cNvCxnSpPr/>
              <p:nvPr/>
            </p:nvCxnSpPr>
            <p:spPr>
              <a:xfrm flipV="1">
                <a:off x="6989686" y="3601840"/>
                <a:ext cx="1470747" cy="55562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Lige pilforbindelse 122"/>
              <p:cNvCxnSpPr/>
              <p:nvPr/>
            </p:nvCxnSpPr>
            <p:spPr>
              <a:xfrm flipV="1">
                <a:off x="7017815" y="3601840"/>
                <a:ext cx="1702323" cy="56403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Lige pilforbindelse 124"/>
              <p:cNvCxnSpPr/>
              <p:nvPr/>
            </p:nvCxnSpPr>
            <p:spPr>
              <a:xfrm flipV="1">
                <a:off x="6989686" y="3941440"/>
                <a:ext cx="2089227" cy="21602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Lige pilforbindelse 126"/>
              <p:cNvCxnSpPr/>
              <p:nvPr/>
            </p:nvCxnSpPr>
            <p:spPr>
              <a:xfrm flipV="1">
                <a:off x="7017815" y="3601840"/>
                <a:ext cx="1923779" cy="55562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Lige pilforbindelse 127"/>
              <p:cNvCxnSpPr/>
              <p:nvPr/>
            </p:nvCxnSpPr>
            <p:spPr>
              <a:xfrm flipV="1">
                <a:off x="7017815" y="3670494"/>
                <a:ext cx="2061098" cy="49538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Lige pilforbindelse 129"/>
              <p:cNvCxnSpPr/>
              <p:nvPr/>
            </p:nvCxnSpPr>
            <p:spPr>
              <a:xfrm flipV="1">
                <a:off x="7017815" y="3797425"/>
                <a:ext cx="2061098" cy="36003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Lige pilforbindelse 130"/>
              <p:cNvCxnSpPr/>
              <p:nvPr/>
            </p:nvCxnSpPr>
            <p:spPr>
              <a:xfrm flipV="1">
                <a:off x="7017815" y="4085456"/>
                <a:ext cx="2061098" cy="7200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85" name="Lige forbindelse 84"/>
          <p:cNvCxnSpPr/>
          <p:nvPr/>
        </p:nvCxnSpPr>
        <p:spPr>
          <a:xfrm>
            <a:off x="8222150" y="2060848"/>
            <a:ext cx="283675" cy="88453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Rectangle 2"/>
          <p:cNvSpPr txBox="1">
            <a:spLocks noChangeArrowheads="1"/>
          </p:cNvSpPr>
          <p:nvPr/>
        </p:nvSpPr>
        <p:spPr>
          <a:xfrm>
            <a:off x="250768" y="983580"/>
            <a:ext cx="5256770" cy="357188"/>
          </a:xfrm>
          <a:prstGeom prst="rect">
            <a:avLst/>
          </a:prstGeom>
        </p:spPr>
        <p:txBody>
          <a:bodyPr anchor="ctr"/>
          <a:lstStyle/>
          <a:p>
            <a:pPr>
              <a:tabLst>
                <a:tab pos="446088" algn="l"/>
              </a:tabLst>
              <a:defRPr/>
            </a:pPr>
            <a:r>
              <a:rPr lang="en-US" sz="1600" b="1" i="1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Goal: </a:t>
            </a:r>
            <a:r>
              <a:rPr lang="en-US" sz="16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Find accurately the beam center relative to the Roman Pots. This allows positioning of the Roman Pots very close to and symmetric around the beam center. </a:t>
            </a:r>
            <a:endParaRPr lang="en-US" sz="1600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3" name="Rectangle 2"/>
          <p:cNvSpPr txBox="1">
            <a:spLocks noChangeArrowheads="1"/>
          </p:cNvSpPr>
          <p:nvPr/>
        </p:nvSpPr>
        <p:spPr bwMode="auto">
          <a:xfrm>
            <a:off x="251521" y="1703660"/>
            <a:ext cx="3960439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600" dirty="0" smtClean="0">
                <a:solidFill>
                  <a:srgbClr val="183962"/>
                </a:solidFill>
                <a:latin typeface="Calibri" pitchFamily="34" charset="0"/>
              </a:rPr>
              <a:t>Position primary collimators at a well-defined position around 4 sigma.</a:t>
            </a:r>
            <a:endParaRPr lang="en-US" sz="1600" dirty="0">
              <a:solidFill>
                <a:srgbClr val="183962"/>
              </a:solidFill>
              <a:latin typeface="Calibri" pitchFamily="34" charset="0"/>
            </a:endParaRPr>
          </a:p>
        </p:txBody>
      </p:sp>
      <p:sp>
        <p:nvSpPr>
          <p:cNvPr id="134" name="Rectangle 2"/>
          <p:cNvSpPr txBox="1">
            <a:spLocks noChangeArrowheads="1"/>
          </p:cNvSpPr>
          <p:nvPr/>
        </p:nvSpPr>
        <p:spPr>
          <a:xfrm>
            <a:off x="251519" y="5376069"/>
            <a:ext cx="3960441" cy="357187"/>
          </a:xfrm>
          <a:prstGeom prst="rect">
            <a:avLst/>
          </a:prstGeom>
        </p:spPr>
        <p:txBody>
          <a:bodyPr anchor="ctr"/>
          <a:lstStyle/>
          <a:p>
            <a:pPr>
              <a:tabLst>
                <a:tab pos="446088" algn="l"/>
              </a:tabLst>
              <a:defRPr/>
            </a:pPr>
            <a:r>
              <a:rPr lang="en-US" sz="1600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Move in very slowly Roman Pots until they touch the </a:t>
            </a:r>
            <a:r>
              <a:rPr lang="en-US" sz="16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beam.</a:t>
            </a:r>
            <a:endParaRPr lang="en-US" sz="1600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5" name="Rectangle 2"/>
          <p:cNvSpPr txBox="1">
            <a:spLocks noChangeArrowheads="1"/>
          </p:cNvSpPr>
          <p:nvPr/>
        </p:nvSpPr>
        <p:spPr>
          <a:xfrm>
            <a:off x="250768" y="5952132"/>
            <a:ext cx="3981174" cy="357188"/>
          </a:xfrm>
          <a:prstGeom prst="rect">
            <a:avLst/>
          </a:prstGeom>
        </p:spPr>
        <p:txBody>
          <a:bodyPr anchor="ctr"/>
          <a:lstStyle/>
          <a:p>
            <a:pPr>
              <a:tabLst>
                <a:tab pos="446088" algn="l"/>
              </a:tabLst>
              <a:defRPr/>
            </a:pPr>
            <a:r>
              <a:rPr lang="en-US" sz="16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Stop by BLM signal (or very high trigger rate).</a:t>
            </a:r>
            <a:endParaRPr lang="en-US" sz="1600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6" name="Rectangle 2"/>
          <p:cNvSpPr txBox="1">
            <a:spLocks noChangeArrowheads="1"/>
          </p:cNvSpPr>
          <p:nvPr/>
        </p:nvSpPr>
        <p:spPr>
          <a:xfrm>
            <a:off x="255241" y="2783781"/>
            <a:ext cx="644351" cy="357187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Halo</a:t>
            </a:r>
            <a:endParaRPr lang="en-US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87" name="Lige pilforbindelse 86"/>
          <p:cNvCxnSpPr>
            <a:stCxn id="136" idx="2"/>
          </p:cNvCxnSpPr>
          <p:nvPr/>
        </p:nvCxnSpPr>
        <p:spPr>
          <a:xfrm>
            <a:off x="577417" y="3140968"/>
            <a:ext cx="250167" cy="59048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AutoShape 1" descr="https://ab-dep-op-elogbook.web.cern.ch/ab-dep-op-elogbook/elogbook/secure/attach.php?attachId=1159439&amp;type=png&amp;fname=20110518133044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a-DK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80" t="11351" r="1125" b="50888"/>
          <a:stretch/>
        </p:blipFill>
        <p:spPr bwMode="auto">
          <a:xfrm>
            <a:off x="6487308" y="836712"/>
            <a:ext cx="2531282" cy="1274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9" name="Tekstboks 88"/>
          <p:cNvSpPr txBox="1"/>
          <p:nvPr/>
        </p:nvSpPr>
        <p:spPr>
          <a:xfrm>
            <a:off x="714348" y="-24"/>
            <a:ext cx="84296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3161AB"/>
                </a:solidFill>
              </a:rPr>
              <a:t>ALFA                    Installation                    Triggering                    </a:t>
            </a:r>
            <a:r>
              <a:rPr lang="en-US" sz="1000" u="sng" dirty="0" smtClean="0">
                <a:solidFill>
                  <a:srgbClr val="3161AB"/>
                </a:solidFill>
              </a:rPr>
              <a:t>Beam based </a:t>
            </a:r>
            <a:r>
              <a:rPr lang="en-US" sz="1000" u="sng" dirty="0">
                <a:solidFill>
                  <a:srgbClr val="3161AB"/>
                </a:solidFill>
              </a:rPr>
              <a:t>alignment</a:t>
            </a:r>
            <a:r>
              <a:rPr lang="en-US" sz="1000" dirty="0">
                <a:solidFill>
                  <a:srgbClr val="3161AB"/>
                </a:solidFill>
              </a:rPr>
              <a:t>    </a:t>
            </a:r>
            <a:r>
              <a:rPr lang="en-US" sz="1000" dirty="0" smtClean="0">
                <a:solidFill>
                  <a:srgbClr val="3161AB"/>
                </a:solidFill>
              </a:rPr>
              <a:t>                 β</a:t>
            </a:r>
            <a:r>
              <a:rPr lang="en-US" sz="1000" dirty="0">
                <a:solidFill>
                  <a:srgbClr val="3161AB"/>
                </a:solidFill>
              </a:rPr>
              <a:t>* = 90 m campaign </a:t>
            </a:r>
            <a:r>
              <a:rPr lang="en-US" sz="1000" dirty="0" smtClean="0">
                <a:solidFill>
                  <a:srgbClr val="3161AB"/>
                </a:solidFill>
              </a:rPr>
              <a:t>2011                    Summary and plans for 2012</a:t>
            </a:r>
            <a:endParaRPr lang="en-US" sz="1000" dirty="0">
              <a:solidFill>
                <a:srgbClr val="3161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230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0" dur="indefinite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21" dur="indefinite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36" dur="indefinite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8" dur="indefinite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9" dur="indefinite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3" dur="indefinite"/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124" dur="indefinite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6" dur="indefinite"/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7" dur="indefinite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7037E-6 L 3.61111E-6 0.05857 " pathEditMode="relative" rAng="0" ptsTypes="AA">
                                      <p:cBhvr>
                                        <p:cTn id="131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917"/>
                                    </p:animMotion>
                                  </p:childTnLst>
                                </p:cTn>
                              </p:par>
                              <p:par>
                                <p:cTn id="13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1.11111E-6 L 3.61111E-6 0.05764 " pathEditMode="relative" rAng="0" ptsTypes="AA">
                                      <p:cBhvr>
                                        <p:cTn id="133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7" dur="indefinite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138" dur="indefinite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0" dur="indefinite"/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41" dur="indefinite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5" grpId="1" animBg="1"/>
      <p:bldP spid="73" grpId="0" animBg="1"/>
      <p:bldP spid="73" grpId="1" animBg="1"/>
      <p:bldP spid="18" grpId="0" animBg="1"/>
      <p:bldP spid="81" grpId="2" animBg="1"/>
      <p:bldP spid="81" grpId="3" animBg="1"/>
      <p:bldP spid="82" grpId="0" animBg="1"/>
      <p:bldP spid="64" grpId="0" animBg="1"/>
      <p:bldP spid="66" grpId="0"/>
      <p:bldP spid="67" grpId="0"/>
      <p:bldP spid="67" grpId="1"/>
      <p:bldP spid="71" grpId="0" animBg="1"/>
      <p:bldP spid="71" grpId="1" animBg="1"/>
      <p:bldP spid="74" grpId="0" animBg="1"/>
      <p:bldP spid="74" grpId="1" animBg="1"/>
      <p:bldP spid="76" grpId="0" animBg="1"/>
      <p:bldP spid="77" grpId="0" animBg="1"/>
      <p:bldP spid="78" grpId="0" animBg="1"/>
      <p:bldP spid="78" grpId="1" animBg="1"/>
      <p:bldP spid="79" grpId="0" animBg="1"/>
      <p:bldP spid="79" grpId="1" animBg="1"/>
      <p:bldP spid="80" grpId="0" animBg="1"/>
      <p:bldP spid="132" grpId="0"/>
      <p:bldP spid="132" grpId="1"/>
      <p:bldP spid="132" grpId="2"/>
      <p:bldP spid="133" grpId="0"/>
      <p:bldP spid="133" grpId="1"/>
      <p:bldP spid="133" grpId="2"/>
      <p:bldP spid="134" grpId="0"/>
      <p:bldP spid="134" grpId="1"/>
      <p:bldP spid="134" grpId="2"/>
      <p:bldP spid="135" grpId="0"/>
      <p:bldP spid="135" grpId="1"/>
      <p:bldP spid="13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6" t="49587" r="58472" b="-1"/>
          <a:stretch/>
        </p:blipFill>
        <p:spPr bwMode="auto">
          <a:xfrm>
            <a:off x="3179509" y="2488409"/>
            <a:ext cx="2988359" cy="4108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2" t="50000" r="59346"/>
          <a:stretch/>
        </p:blipFill>
        <p:spPr bwMode="auto">
          <a:xfrm>
            <a:off x="251520" y="2522157"/>
            <a:ext cx="2927990" cy="4075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Rectangle 2"/>
          <p:cNvSpPr txBox="1">
            <a:spLocks noChangeArrowheads="1"/>
          </p:cNvSpPr>
          <p:nvPr/>
        </p:nvSpPr>
        <p:spPr>
          <a:xfrm>
            <a:off x="3247124" y="2279724"/>
            <a:ext cx="2693028" cy="573212"/>
          </a:xfrm>
          <a:prstGeom prst="rect">
            <a:avLst/>
          </a:prstGeom>
        </p:spPr>
        <p:txBody>
          <a:bodyPr anchor="t"/>
          <a:lstStyle/>
          <a:p>
            <a:pPr algn="ctr">
              <a:tabLst>
                <a:tab pos="446088" algn="l"/>
              </a:tabLst>
              <a:defRPr/>
            </a:pPr>
            <a:r>
              <a:rPr lang="en-US" sz="1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Track pattern for only elastic candidates</a:t>
            </a:r>
            <a:endParaRPr lang="en-US" sz="140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6709" y="2545987"/>
            <a:ext cx="2550008" cy="3778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Rectangle 2"/>
          <p:cNvSpPr txBox="1">
            <a:spLocks noChangeArrowheads="1"/>
          </p:cNvSpPr>
          <p:nvPr/>
        </p:nvSpPr>
        <p:spPr>
          <a:xfrm>
            <a:off x="395816" y="2279724"/>
            <a:ext cx="2520000" cy="573212"/>
          </a:xfrm>
          <a:prstGeom prst="rect">
            <a:avLst/>
          </a:prstGeom>
        </p:spPr>
        <p:txBody>
          <a:bodyPr anchor="t"/>
          <a:lstStyle/>
          <a:p>
            <a:pPr algn="ctr">
              <a:tabLst>
                <a:tab pos="446088" algn="l"/>
              </a:tabLst>
              <a:defRPr/>
            </a:pPr>
            <a:r>
              <a:rPr lang="en-US" sz="1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Track pattern before cuts</a:t>
            </a:r>
            <a:endParaRPr lang="en-US" sz="140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3" name="Rectangle 2"/>
          <p:cNvSpPr txBox="1">
            <a:spLocks noChangeArrowheads="1"/>
          </p:cNvSpPr>
          <p:nvPr/>
        </p:nvSpPr>
        <p:spPr>
          <a:xfrm>
            <a:off x="6084168" y="2276872"/>
            <a:ext cx="2683762" cy="573212"/>
          </a:xfrm>
          <a:prstGeom prst="rect">
            <a:avLst/>
          </a:prstGeom>
        </p:spPr>
        <p:txBody>
          <a:bodyPr anchor="t"/>
          <a:lstStyle/>
          <a:p>
            <a:pPr algn="ctr">
              <a:tabLst>
                <a:tab pos="446088" algn="l"/>
              </a:tabLst>
              <a:defRPr/>
            </a:pPr>
            <a:r>
              <a:rPr lang="en-US" sz="1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Simulated track pattern for elastic</a:t>
            </a:r>
            <a:endParaRPr lang="en-US" sz="140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3" name="Tekstboks 22"/>
          <p:cNvSpPr txBox="1"/>
          <p:nvPr/>
        </p:nvSpPr>
        <p:spPr>
          <a:xfrm>
            <a:off x="0" y="654076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335E36"/>
                </a:solidFill>
              </a:rPr>
              <a:t>Measurement of elastic scattering with </a:t>
            </a:r>
            <a:r>
              <a:rPr lang="en-US" sz="1200" dirty="0" smtClean="0">
                <a:solidFill>
                  <a:srgbClr val="335E36"/>
                </a:solidFill>
              </a:rPr>
              <a:t>ALFA</a:t>
            </a:r>
            <a:endParaRPr lang="en-US" sz="1200" dirty="0">
              <a:solidFill>
                <a:srgbClr val="335E36"/>
              </a:solidFill>
            </a:endParaRPr>
          </a:p>
        </p:txBody>
      </p:sp>
      <p:sp>
        <p:nvSpPr>
          <p:cNvPr id="26" name="Tekstboks 16"/>
          <p:cNvSpPr txBox="1">
            <a:spLocks noChangeArrowheads="1"/>
          </p:cNvSpPr>
          <p:nvPr/>
        </p:nvSpPr>
        <p:spPr bwMode="auto">
          <a:xfrm>
            <a:off x="0" y="6389130"/>
            <a:ext cx="9144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335E36"/>
                </a:solidFill>
                <a:latin typeface="Calibri" pitchFamily="34" charset="0"/>
              </a:rPr>
              <a:t>Low-X 2012</a:t>
            </a:r>
            <a:endParaRPr lang="en-US" sz="1200" dirty="0">
              <a:solidFill>
                <a:srgbClr val="335E36"/>
              </a:solidFill>
              <a:latin typeface="Calibri" pitchFamily="34" charset="0"/>
            </a:endParaRPr>
          </a:p>
        </p:txBody>
      </p:sp>
      <p:sp>
        <p:nvSpPr>
          <p:cNvPr id="31" name="Rektangel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dirty="0"/>
          </a:p>
        </p:txBody>
      </p:sp>
      <p:pic>
        <p:nvPicPr>
          <p:cNvPr id="2052" name="Picture 3" descr="CERN_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8" y="214313"/>
            <a:ext cx="5842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Lige forbindelse 12"/>
          <p:cNvCxnSpPr/>
          <p:nvPr/>
        </p:nvCxnSpPr>
        <p:spPr>
          <a:xfrm rot="10800000">
            <a:off x="0" y="6770688"/>
            <a:ext cx="9144000" cy="0"/>
          </a:xfrm>
          <a:prstGeom prst="line">
            <a:avLst/>
          </a:prstGeom>
          <a:ln w="12700">
            <a:solidFill>
              <a:srgbClr val="335E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Lige forbindelse 14"/>
          <p:cNvCxnSpPr/>
          <p:nvPr/>
        </p:nvCxnSpPr>
        <p:spPr>
          <a:xfrm rot="10800000">
            <a:off x="714375" y="220663"/>
            <a:ext cx="8429625" cy="0"/>
          </a:xfrm>
          <a:prstGeom prst="line">
            <a:avLst/>
          </a:prstGeom>
          <a:ln w="13970">
            <a:solidFill>
              <a:srgbClr val="316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8575" y="6394450"/>
            <a:ext cx="1989138" cy="5000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10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NIELS BOHR INSTITUTE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25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UNIVERSITY OF COPENHAGEN </a:t>
            </a:r>
            <a:r>
              <a:rPr lang="en-US" sz="900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en-US" sz="1200" dirty="0">
              <a:solidFill>
                <a:srgbClr val="335E36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335E36"/>
                </a:solidFill>
                <a:latin typeface="+mn-lt"/>
                <a:cs typeface="+mn-cs"/>
              </a:rPr>
              <a:t> 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rgbClr val="335E36"/>
                </a:solidFill>
                <a:latin typeface="Cambria" pitchFamily="18" charset="0"/>
                <a:cs typeface="+mn-cs"/>
              </a:rPr>
              <a:t> </a:t>
            </a:r>
            <a:endParaRPr lang="da-DK" sz="1200" dirty="0">
              <a:latin typeface="Arial" pitchFamily="34" charset="0"/>
              <a:cs typeface="+mn-cs"/>
            </a:endParaRPr>
          </a:p>
        </p:txBody>
      </p:sp>
      <p:sp>
        <p:nvSpPr>
          <p:cNvPr id="28" name="Rectangle 2"/>
          <p:cNvSpPr txBox="1">
            <a:spLocks noChangeArrowheads="1"/>
          </p:cNvSpPr>
          <p:nvPr/>
        </p:nvSpPr>
        <p:spPr>
          <a:xfrm>
            <a:off x="714375" y="234380"/>
            <a:ext cx="8212138" cy="530324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i="1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Data taking at 90 m beta* optics</a:t>
            </a:r>
            <a:endParaRPr lang="en-US" sz="2400" i="1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058" name="Tekstboks 17"/>
          <p:cNvSpPr txBox="1">
            <a:spLocks noChangeArrowheads="1"/>
          </p:cNvSpPr>
          <p:nvPr/>
        </p:nvSpPr>
        <p:spPr bwMode="auto">
          <a:xfrm>
            <a:off x="7143750" y="6540500"/>
            <a:ext cx="11430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US" sz="1200">
                <a:solidFill>
                  <a:srgbClr val="335E36"/>
                </a:solidFill>
              </a:rPr>
              <a:t>Sune Jakobsen</a:t>
            </a:r>
            <a:endParaRPr lang="da-DK" sz="1200"/>
          </a:p>
        </p:txBody>
      </p:sp>
      <p:sp>
        <p:nvSpPr>
          <p:cNvPr id="20" name="Rectangle 2"/>
          <p:cNvSpPr txBox="1">
            <a:spLocks noChangeArrowheads="1"/>
          </p:cNvSpPr>
          <p:nvPr/>
        </p:nvSpPr>
        <p:spPr>
          <a:xfrm>
            <a:off x="395817" y="1127596"/>
            <a:ext cx="2664016" cy="357188"/>
          </a:xfrm>
          <a:prstGeom prst="rect">
            <a:avLst/>
          </a:prstGeom>
        </p:spPr>
        <p:txBody>
          <a:bodyPr anchor="ctr"/>
          <a:lstStyle/>
          <a:p>
            <a:pPr>
              <a:tabLst>
                <a:tab pos="446088" algn="l"/>
              </a:tabLst>
              <a:defRPr/>
            </a:pPr>
            <a:r>
              <a:rPr lang="en-US" sz="1600" b="1" i="1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Goal: </a:t>
            </a:r>
          </a:p>
          <a:p>
            <a:pPr>
              <a:tabLst>
                <a:tab pos="446088" algn="l"/>
              </a:tabLst>
              <a:defRPr/>
            </a:pPr>
            <a:r>
              <a:rPr lang="en-US" sz="16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Physics data to determine total cross section.</a:t>
            </a:r>
            <a:endParaRPr lang="en-US" sz="1600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>
          <a:xfrm>
            <a:off x="3217351" y="1124744"/>
            <a:ext cx="2722801" cy="357188"/>
          </a:xfrm>
          <a:prstGeom prst="rect">
            <a:avLst/>
          </a:prstGeom>
        </p:spPr>
        <p:txBody>
          <a:bodyPr anchor="ctr"/>
          <a:lstStyle/>
          <a:p>
            <a:pPr>
              <a:tabLst>
                <a:tab pos="446088" algn="l"/>
              </a:tabLst>
              <a:defRPr/>
            </a:pPr>
            <a:r>
              <a:rPr lang="en-US" sz="1600" b="1" i="1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Roman Pot position:</a:t>
            </a:r>
            <a:endParaRPr lang="en-US" sz="1600" dirty="0" smtClean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  <a:p>
            <a:pPr>
              <a:tabLst>
                <a:tab pos="446088" algn="l"/>
              </a:tabLst>
              <a:defRPr/>
            </a:pPr>
            <a:r>
              <a:rPr lang="en-US" sz="16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6.5 nominal sigma (about 9 real sigma to detector edge).</a:t>
            </a:r>
            <a:endParaRPr lang="en-US" sz="1600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2" name="Rectangle 2"/>
          <p:cNvSpPr txBox="1">
            <a:spLocks noChangeArrowheads="1"/>
          </p:cNvSpPr>
          <p:nvPr/>
        </p:nvSpPr>
        <p:spPr bwMode="auto">
          <a:xfrm>
            <a:off x="6031627" y="1415628"/>
            <a:ext cx="2880319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600" b="1" i="1" dirty="0" smtClean="0">
                <a:solidFill>
                  <a:srgbClr val="183962"/>
                </a:solidFill>
                <a:latin typeface="Calibri" pitchFamily="34" charset="0"/>
              </a:rPr>
              <a:t>Beam intensity:</a:t>
            </a:r>
          </a:p>
          <a:p>
            <a:pPr eaLnBrk="1" hangingPunct="1"/>
            <a:r>
              <a:rPr lang="en-US" sz="1600" dirty="0" smtClean="0">
                <a:solidFill>
                  <a:srgbClr val="183962"/>
                </a:solidFill>
                <a:latin typeface="Calibri" pitchFamily="34" charset="0"/>
              </a:rPr>
              <a:t>1 </a:t>
            </a:r>
            <a:r>
              <a:rPr lang="en-US" sz="1600" dirty="0">
                <a:solidFill>
                  <a:srgbClr val="183962"/>
                </a:solidFill>
                <a:latin typeface="Calibri" pitchFamily="34" charset="0"/>
              </a:rPr>
              <a:t>bunch of 7E10 colliding.</a:t>
            </a:r>
          </a:p>
          <a:p>
            <a:pPr eaLnBrk="1" hangingPunct="1"/>
            <a:r>
              <a:rPr lang="en-US" sz="1600" dirty="0">
                <a:solidFill>
                  <a:srgbClr val="183962"/>
                </a:solidFill>
                <a:latin typeface="Calibri" pitchFamily="34" charset="0"/>
              </a:rPr>
              <a:t>13 bunches of 1E10 colliding.</a:t>
            </a:r>
          </a:p>
          <a:p>
            <a:pPr eaLnBrk="1" hangingPunct="1"/>
            <a:r>
              <a:rPr lang="en-US" sz="1600" dirty="0" smtClean="0">
                <a:solidFill>
                  <a:srgbClr val="183962"/>
                </a:solidFill>
                <a:latin typeface="Calibri" pitchFamily="34" charset="0"/>
              </a:rPr>
              <a:t>1 </a:t>
            </a:r>
            <a:r>
              <a:rPr lang="en-US" sz="1600" dirty="0">
                <a:solidFill>
                  <a:srgbClr val="183962"/>
                </a:solidFill>
                <a:latin typeface="Calibri" pitchFamily="34" charset="0"/>
              </a:rPr>
              <a:t>bunch of 7E10 none-colliding.</a:t>
            </a:r>
          </a:p>
          <a:p>
            <a:pPr eaLnBrk="1" hangingPunct="1"/>
            <a:endParaRPr lang="en-US" sz="1600" dirty="0">
              <a:solidFill>
                <a:srgbClr val="183962"/>
              </a:solidFill>
              <a:latin typeface="Calibri" pitchFamily="34" charset="0"/>
            </a:endParaRPr>
          </a:p>
        </p:txBody>
      </p:sp>
      <p:pic>
        <p:nvPicPr>
          <p:cNvPr id="2059" name="Picture 4" descr="logo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5825" y="6049963"/>
            <a:ext cx="56673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 Box 5"/>
          <p:cNvSpPr txBox="1">
            <a:spLocks noChangeArrowheads="1"/>
          </p:cNvSpPr>
          <p:nvPr/>
        </p:nvSpPr>
        <p:spPr bwMode="auto">
          <a:xfrm>
            <a:off x="8567738" y="6467475"/>
            <a:ext cx="5762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da-DK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13/18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30" name="Tekstboks 29"/>
          <p:cNvSpPr txBox="1"/>
          <p:nvPr/>
        </p:nvSpPr>
        <p:spPr>
          <a:xfrm>
            <a:off x="714348" y="-24"/>
            <a:ext cx="84296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3161AB"/>
                </a:solidFill>
              </a:rPr>
              <a:t>ALFA                    Installation                    Triggering                    Beam based </a:t>
            </a:r>
            <a:r>
              <a:rPr lang="en-US" sz="1000" dirty="0">
                <a:solidFill>
                  <a:srgbClr val="3161AB"/>
                </a:solidFill>
              </a:rPr>
              <a:t>alignment    </a:t>
            </a:r>
            <a:r>
              <a:rPr lang="en-US" sz="1000" dirty="0" smtClean="0">
                <a:solidFill>
                  <a:srgbClr val="3161AB"/>
                </a:solidFill>
              </a:rPr>
              <a:t>                 </a:t>
            </a:r>
            <a:r>
              <a:rPr lang="en-US" sz="1000" u="sng" dirty="0" smtClean="0">
                <a:solidFill>
                  <a:srgbClr val="3161AB"/>
                </a:solidFill>
              </a:rPr>
              <a:t>β</a:t>
            </a:r>
            <a:r>
              <a:rPr lang="en-US" sz="1000" u="sng" dirty="0">
                <a:solidFill>
                  <a:srgbClr val="3161AB"/>
                </a:solidFill>
              </a:rPr>
              <a:t>* = 90 m campaign </a:t>
            </a:r>
            <a:r>
              <a:rPr lang="en-US" sz="1000" u="sng" dirty="0" smtClean="0">
                <a:solidFill>
                  <a:srgbClr val="3161AB"/>
                </a:solidFill>
              </a:rPr>
              <a:t>2011</a:t>
            </a:r>
            <a:r>
              <a:rPr lang="en-US" sz="1000" dirty="0" smtClean="0">
                <a:solidFill>
                  <a:srgbClr val="3161AB"/>
                </a:solidFill>
              </a:rPr>
              <a:t>                    Summary and plans for 2012</a:t>
            </a:r>
            <a:endParaRPr lang="en-US" sz="1000" dirty="0">
              <a:solidFill>
                <a:srgbClr val="3161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422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36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0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41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3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4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49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1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2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6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57" dur="indefinite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9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0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2" dur="indefinite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63" dur="indefinite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7" dur="indefinit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68" dur="indefinite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0" dur="indefinite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71" dur="indefinite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5" dur="indefinite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76" dur="indefinite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8" dur="indefinite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79" dur="indefinite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9" grpId="1"/>
      <p:bldP spid="27" grpId="0"/>
      <p:bldP spid="27" grpId="1"/>
      <p:bldP spid="33" grpId="0"/>
      <p:bldP spid="33" grpId="1"/>
      <p:bldP spid="20" grpId="0"/>
      <p:bldP spid="20" grpId="1"/>
      <p:bldP spid="20" grpId="2"/>
      <p:bldP spid="21" grpId="0"/>
      <p:bldP spid="21" grpId="1"/>
      <p:bldP spid="21" grpId="2"/>
      <p:bldP spid="22" grpId="0"/>
      <p:bldP spid="22" grpId="1"/>
      <p:bldP spid="22" grpId="2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kstboks 35"/>
          <p:cNvSpPr txBox="1"/>
          <p:nvPr/>
        </p:nvSpPr>
        <p:spPr>
          <a:xfrm>
            <a:off x="0" y="654076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335E36"/>
                </a:solidFill>
              </a:rPr>
              <a:t>Measurement of elastic scattering with </a:t>
            </a:r>
            <a:r>
              <a:rPr lang="en-US" sz="1200" dirty="0" smtClean="0">
                <a:solidFill>
                  <a:srgbClr val="335E36"/>
                </a:solidFill>
              </a:rPr>
              <a:t>ALFA</a:t>
            </a:r>
            <a:endParaRPr lang="en-US" sz="1200" dirty="0">
              <a:solidFill>
                <a:srgbClr val="335E36"/>
              </a:solidFill>
            </a:endParaRPr>
          </a:p>
        </p:txBody>
      </p:sp>
      <p:sp>
        <p:nvSpPr>
          <p:cNvPr id="39" name="Tekstboks 16"/>
          <p:cNvSpPr txBox="1">
            <a:spLocks noChangeArrowheads="1"/>
          </p:cNvSpPr>
          <p:nvPr/>
        </p:nvSpPr>
        <p:spPr bwMode="auto">
          <a:xfrm>
            <a:off x="0" y="6389130"/>
            <a:ext cx="9144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335E36"/>
                </a:solidFill>
                <a:latin typeface="Calibri" pitchFamily="34" charset="0"/>
              </a:rPr>
              <a:t>Low-X 2012</a:t>
            </a:r>
            <a:endParaRPr lang="en-US" sz="1200" dirty="0">
              <a:solidFill>
                <a:srgbClr val="335E36"/>
              </a:solidFill>
              <a:latin typeface="Calibri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72" y="1875030"/>
            <a:ext cx="6336000" cy="4146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Rektangel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dirty="0"/>
          </a:p>
        </p:txBody>
      </p:sp>
      <p:pic>
        <p:nvPicPr>
          <p:cNvPr id="2052" name="Picture 3" descr="CERN_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8" y="214313"/>
            <a:ext cx="5842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Lige forbindelse 12"/>
          <p:cNvCxnSpPr/>
          <p:nvPr/>
        </p:nvCxnSpPr>
        <p:spPr>
          <a:xfrm rot="10800000">
            <a:off x="0" y="6770688"/>
            <a:ext cx="9144000" cy="0"/>
          </a:xfrm>
          <a:prstGeom prst="line">
            <a:avLst/>
          </a:prstGeom>
          <a:ln w="12700">
            <a:solidFill>
              <a:srgbClr val="335E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Lige forbindelse 14"/>
          <p:cNvCxnSpPr/>
          <p:nvPr/>
        </p:nvCxnSpPr>
        <p:spPr>
          <a:xfrm rot="10800000">
            <a:off x="714375" y="220663"/>
            <a:ext cx="8429625" cy="0"/>
          </a:xfrm>
          <a:prstGeom prst="line">
            <a:avLst/>
          </a:prstGeom>
          <a:ln w="13970">
            <a:solidFill>
              <a:srgbClr val="316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8575" y="6394450"/>
            <a:ext cx="1989138" cy="5000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10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NIELS BOHR INSTITUTE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25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UNIVERSITY OF COPENHAGEN </a:t>
            </a:r>
            <a:r>
              <a:rPr lang="en-US" sz="900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en-US" sz="1200" dirty="0">
              <a:solidFill>
                <a:srgbClr val="335E36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335E36"/>
                </a:solidFill>
                <a:latin typeface="+mn-lt"/>
                <a:cs typeface="+mn-cs"/>
              </a:rPr>
              <a:t> 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rgbClr val="335E36"/>
                </a:solidFill>
                <a:latin typeface="Cambria" pitchFamily="18" charset="0"/>
                <a:cs typeface="+mn-cs"/>
              </a:rPr>
              <a:t> </a:t>
            </a:r>
            <a:endParaRPr lang="da-DK" sz="1200" dirty="0">
              <a:latin typeface="Arial" pitchFamily="34" charset="0"/>
              <a:cs typeface="+mn-cs"/>
            </a:endParaRPr>
          </a:p>
        </p:txBody>
      </p:sp>
      <p:sp>
        <p:nvSpPr>
          <p:cNvPr id="28" name="Rectangle 2"/>
          <p:cNvSpPr txBox="1">
            <a:spLocks noChangeArrowheads="1"/>
          </p:cNvSpPr>
          <p:nvPr/>
        </p:nvSpPr>
        <p:spPr>
          <a:xfrm>
            <a:off x="714375" y="234380"/>
            <a:ext cx="8212138" cy="530324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i="1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Observations on beam quality from ALFA triggers</a:t>
            </a:r>
            <a:endParaRPr lang="en-US" sz="2400" i="1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058" name="Tekstboks 17"/>
          <p:cNvSpPr txBox="1">
            <a:spLocks noChangeArrowheads="1"/>
          </p:cNvSpPr>
          <p:nvPr/>
        </p:nvSpPr>
        <p:spPr bwMode="auto">
          <a:xfrm>
            <a:off x="7143750" y="6540500"/>
            <a:ext cx="11430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US" sz="1200">
                <a:solidFill>
                  <a:srgbClr val="335E36"/>
                </a:solidFill>
              </a:rPr>
              <a:t>Sune Jakobsen</a:t>
            </a:r>
            <a:endParaRPr lang="da-DK" sz="1200"/>
          </a:p>
        </p:txBody>
      </p:sp>
      <p:pic>
        <p:nvPicPr>
          <p:cNvPr id="2059" name="Picture 4" descr="logo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5825" y="6049963"/>
            <a:ext cx="56673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 Box 5"/>
          <p:cNvSpPr txBox="1">
            <a:spLocks noChangeArrowheads="1"/>
          </p:cNvSpPr>
          <p:nvPr/>
        </p:nvSpPr>
        <p:spPr bwMode="auto">
          <a:xfrm>
            <a:off x="8567738" y="6467475"/>
            <a:ext cx="5762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da-DK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14/18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38" name="Rectangle 2"/>
          <p:cNvSpPr txBox="1">
            <a:spLocks noChangeArrowheads="1"/>
          </p:cNvSpPr>
          <p:nvPr/>
        </p:nvSpPr>
        <p:spPr>
          <a:xfrm>
            <a:off x="3092083" y="4141128"/>
            <a:ext cx="1152128" cy="2851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tabLst>
                <a:tab pos="446088" algn="l"/>
              </a:tabLst>
              <a:defRPr/>
            </a:pPr>
            <a:r>
              <a:rPr lang="en-US" sz="1200" b="1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Elastic triggers</a:t>
            </a:r>
            <a:endParaRPr lang="en-US" sz="1200" b="1" dirty="0">
              <a:solidFill>
                <a:srgbClr val="00B050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5" name="Lige pilforbindelse 4"/>
          <p:cNvCxnSpPr/>
          <p:nvPr/>
        </p:nvCxnSpPr>
        <p:spPr>
          <a:xfrm>
            <a:off x="3951014" y="4398355"/>
            <a:ext cx="396044" cy="105259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Lige pilforbindelse 42"/>
          <p:cNvCxnSpPr/>
          <p:nvPr/>
        </p:nvCxnSpPr>
        <p:spPr>
          <a:xfrm flipV="1">
            <a:off x="3951014" y="4070546"/>
            <a:ext cx="792088" cy="106586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2"/>
          <p:cNvSpPr txBox="1">
            <a:spLocks noChangeArrowheads="1"/>
          </p:cNvSpPr>
          <p:nvPr/>
        </p:nvSpPr>
        <p:spPr>
          <a:xfrm>
            <a:off x="3092083" y="1412776"/>
            <a:ext cx="1872208" cy="357188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tabLst>
                <a:tab pos="446088" algn="l"/>
              </a:tabLst>
              <a:defRPr/>
            </a:pPr>
            <a:r>
              <a:rPr lang="en-US" sz="12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Any ALFA triggers from BC1 (large colliding bunch)</a:t>
            </a:r>
            <a:endParaRPr lang="en-US" sz="1200" b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49" name="Lige pilforbindelse 48"/>
          <p:cNvCxnSpPr/>
          <p:nvPr/>
        </p:nvCxnSpPr>
        <p:spPr>
          <a:xfrm>
            <a:off x="3951014" y="1844824"/>
            <a:ext cx="531143" cy="158417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2"/>
          <p:cNvSpPr txBox="1">
            <a:spLocks noChangeArrowheads="1"/>
          </p:cNvSpPr>
          <p:nvPr/>
        </p:nvSpPr>
        <p:spPr>
          <a:xfrm>
            <a:off x="5671439" y="4283718"/>
            <a:ext cx="1492849" cy="357188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tabLst>
                <a:tab pos="446088" algn="l"/>
              </a:tabLst>
              <a:defRPr/>
            </a:pPr>
            <a:r>
              <a:rPr lang="en-US" sz="1200" b="1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Single diffraction triggers</a:t>
            </a:r>
            <a:endParaRPr lang="en-US" sz="1200" b="1" dirty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53" name="Lige pilforbindelse 52"/>
          <p:cNvCxnSpPr>
            <a:stCxn id="52" idx="1"/>
          </p:cNvCxnSpPr>
          <p:nvPr/>
        </p:nvCxnSpPr>
        <p:spPr>
          <a:xfrm flipH="1" flipV="1">
            <a:off x="5292080" y="4070546"/>
            <a:ext cx="379359" cy="391766"/>
          </a:xfrm>
          <a:prstGeom prst="straightConnector1">
            <a:avLst/>
          </a:prstGeom>
          <a:ln w="190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2"/>
          <p:cNvSpPr txBox="1">
            <a:spLocks noChangeArrowheads="1"/>
          </p:cNvSpPr>
          <p:nvPr/>
        </p:nvSpPr>
        <p:spPr>
          <a:xfrm>
            <a:off x="5292080" y="980728"/>
            <a:ext cx="2736304" cy="216024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tabLst>
                <a:tab pos="446088" algn="l"/>
              </a:tabLst>
              <a:defRPr/>
            </a:pPr>
            <a:r>
              <a:rPr lang="en-US" sz="1200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Any ALFA trigger from colliding bunches</a:t>
            </a:r>
            <a:endParaRPr lang="en-US" sz="1200" b="1" dirty="0">
              <a:solidFill>
                <a:srgbClr val="0000FF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87" name="Lige pilforbindelse 86"/>
          <p:cNvCxnSpPr>
            <a:stCxn id="64" idx="1"/>
          </p:cNvCxnSpPr>
          <p:nvPr/>
        </p:nvCxnSpPr>
        <p:spPr>
          <a:xfrm>
            <a:off x="5292080" y="1088740"/>
            <a:ext cx="2691383" cy="3852428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ctangle 2"/>
          <p:cNvSpPr txBox="1">
            <a:spLocks noChangeArrowheads="1"/>
          </p:cNvSpPr>
          <p:nvPr/>
        </p:nvSpPr>
        <p:spPr>
          <a:xfrm>
            <a:off x="5508103" y="1196752"/>
            <a:ext cx="3528393" cy="216024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tabLst>
                <a:tab pos="446088" algn="l"/>
              </a:tabLst>
              <a:defRPr/>
            </a:pPr>
            <a:r>
              <a:rPr lang="en-US" sz="1200" b="1" dirty="0" smtClean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Any ALFA trigger not from any bunches (after 5 BC)</a:t>
            </a:r>
            <a:endParaRPr lang="en-US" sz="1200" b="1" dirty="0">
              <a:solidFill>
                <a:srgbClr val="00B0F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5" name="Rectangle 2"/>
          <p:cNvSpPr txBox="1">
            <a:spLocks noChangeArrowheads="1"/>
          </p:cNvSpPr>
          <p:nvPr/>
        </p:nvSpPr>
        <p:spPr>
          <a:xfrm>
            <a:off x="5825802" y="1412776"/>
            <a:ext cx="2994670" cy="216024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tabLst>
                <a:tab pos="446088" algn="l"/>
              </a:tabLst>
              <a:defRPr/>
            </a:pPr>
            <a:r>
              <a:rPr lang="en-US" sz="1200" b="1" dirty="0" smtClean="0">
                <a:solidFill>
                  <a:srgbClr val="FFC000"/>
                </a:solidFill>
                <a:latin typeface="+mj-lt"/>
                <a:ea typeface="+mj-ea"/>
                <a:cs typeface="+mj-cs"/>
              </a:rPr>
              <a:t>Any ALFA trigger up to 5 BC after a bunch</a:t>
            </a:r>
            <a:endParaRPr lang="en-US" sz="1200" b="1" dirty="0">
              <a:solidFill>
                <a:srgbClr val="FFC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6" name="Rectangle 2"/>
          <p:cNvSpPr txBox="1">
            <a:spLocks noChangeArrowheads="1"/>
          </p:cNvSpPr>
          <p:nvPr/>
        </p:nvSpPr>
        <p:spPr>
          <a:xfrm>
            <a:off x="6113834" y="1628800"/>
            <a:ext cx="3066678" cy="216024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tabLst>
                <a:tab pos="446088" algn="l"/>
              </a:tabLst>
              <a:defRPr/>
            </a:pPr>
            <a:r>
              <a:rPr lang="en-US" sz="1200" b="1" dirty="0" smtClean="0">
                <a:latin typeface="+mj-lt"/>
                <a:ea typeface="+mj-ea"/>
                <a:cs typeface="+mj-cs"/>
              </a:rPr>
              <a:t>Any ALFA trigger from none colliding bunches</a:t>
            </a:r>
            <a:endParaRPr lang="en-US" sz="1200" b="1" dirty="0">
              <a:latin typeface="+mj-lt"/>
              <a:ea typeface="+mj-ea"/>
              <a:cs typeface="+mj-cs"/>
            </a:endParaRPr>
          </a:p>
        </p:txBody>
      </p:sp>
      <p:cxnSp>
        <p:nvCxnSpPr>
          <p:cNvPr id="106" name="Lige pilforbindelse 105"/>
          <p:cNvCxnSpPr/>
          <p:nvPr/>
        </p:nvCxnSpPr>
        <p:spPr>
          <a:xfrm>
            <a:off x="5559928" y="1304764"/>
            <a:ext cx="2504572" cy="3585029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Lige pilforbindelse 108"/>
          <p:cNvCxnSpPr/>
          <p:nvPr/>
        </p:nvCxnSpPr>
        <p:spPr>
          <a:xfrm>
            <a:off x="5823139" y="1516323"/>
            <a:ext cx="2321078" cy="3322377"/>
          </a:xfrm>
          <a:prstGeom prst="straightConnector1">
            <a:avLst/>
          </a:prstGeom>
          <a:ln w="190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Lige pilforbindelse 110"/>
          <p:cNvCxnSpPr/>
          <p:nvPr/>
        </p:nvCxnSpPr>
        <p:spPr>
          <a:xfrm>
            <a:off x="6086738" y="1718557"/>
            <a:ext cx="2146037" cy="307182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Rectangle 2"/>
          <p:cNvSpPr txBox="1">
            <a:spLocks noChangeArrowheads="1"/>
          </p:cNvSpPr>
          <p:nvPr/>
        </p:nvSpPr>
        <p:spPr>
          <a:xfrm>
            <a:off x="250768" y="981075"/>
            <a:ext cx="2243933" cy="357188"/>
          </a:xfrm>
          <a:prstGeom prst="rect">
            <a:avLst/>
          </a:prstGeom>
        </p:spPr>
        <p:txBody>
          <a:bodyPr anchor="ctr"/>
          <a:lstStyle/>
          <a:p>
            <a:pPr>
              <a:tabLst>
                <a:tab pos="446088" algn="l"/>
              </a:tabLst>
              <a:defRPr/>
            </a:pPr>
            <a:r>
              <a:rPr lang="en-US" sz="16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About 1.4 M elastic like triggers.</a:t>
            </a:r>
            <a:endParaRPr lang="en-US" sz="1600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9" name="Rectangle 2"/>
          <p:cNvSpPr txBox="1">
            <a:spLocks noChangeArrowheads="1"/>
          </p:cNvSpPr>
          <p:nvPr/>
        </p:nvSpPr>
        <p:spPr>
          <a:xfrm>
            <a:off x="251521" y="1919684"/>
            <a:ext cx="2232247" cy="357188"/>
          </a:xfrm>
          <a:prstGeom prst="rect">
            <a:avLst/>
          </a:prstGeom>
        </p:spPr>
        <p:txBody>
          <a:bodyPr anchor="ctr"/>
          <a:lstStyle/>
          <a:p>
            <a:pPr>
              <a:tabLst>
                <a:tab pos="446088" algn="l"/>
              </a:tabLst>
              <a:defRPr/>
            </a:pPr>
            <a:r>
              <a:rPr lang="en-US" sz="16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About 2 M single diffractive like triggers (after pre-scale).</a:t>
            </a:r>
            <a:endParaRPr lang="en-US" sz="1600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1" name="Rectangle 2"/>
          <p:cNvSpPr txBox="1">
            <a:spLocks noChangeArrowheads="1"/>
          </p:cNvSpPr>
          <p:nvPr/>
        </p:nvSpPr>
        <p:spPr bwMode="auto">
          <a:xfrm>
            <a:off x="251521" y="3071812"/>
            <a:ext cx="2232247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600" dirty="0" smtClean="0">
                <a:solidFill>
                  <a:srgbClr val="183962"/>
                </a:solidFill>
                <a:latin typeface="Calibri" pitchFamily="34" charset="0"/>
              </a:rPr>
              <a:t>Only about 15 % of the “Any ALFA” triggers is from the large colliding bunch.</a:t>
            </a:r>
            <a:endParaRPr lang="en-US" sz="1600" dirty="0">
              <a:solidFill>
                <a:srgbClr val="183962"/>
              </a:solidFill>
              <a:latin typeface="Calibri" pitchFamily="34" charset="0"/>
            </a:endParaRPr>
          </a:p>
        </p:txBody>
      </p:sp>
      <p:sp>
        <p:nvSpPr>
          <p:cNvPr id="123" name="Rectangle 2"/>
          <p:cNvSpPr txBox="1">
            <a:spLocks noChangeArrowheads="1"/>
          </p:cNvSpPr>
          <p:nvPr/>
        </p:nvSpPr>
        <p:spPr>
          <a:xfrm>
            <a:off x="251520" y="4367957"/>
            <a:ext cx="2232248" cy="357187"/>
          </a:xfrm>
          <a:prstGeom prst="rect">
            <a:avLst/>
          </a:prstGeom>
        </p:spPr>
        <p:txBody>
          <a:bodyPr anchor="ctr"/>
          <a:lstStyle/>
          <a:p>
            <a:pPr>
              <a:tabLst>
                <a:tab pos="446088" algn="l"/>
              </a:tabLst>
              <a:defRPr/>
            </a:pPr>
            <a:r>
              <a:rPr lang="en-US" sz="16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About 18 % of the “Any ALFA” triggers is not associated with any bunch.</a:t>
            </a:r>
            <a:endParaRPr lang="en-US" sz="1600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5" name="Rectangle 2"/>
          <p:cNvSpPr txBox="1">
            <a:spLocks noChangeArrowheads="1"/>
          </p:cNvSpPr>
          <p:nvPr/>
        </p:nvSpPr>
        <p:spPr>
          <a:xfrm>
            <a:off x="250768" y="5520084"/>
            <a:ext cx="2243934" cy="357188"/>
          </a:xfrm>
          <a:prstGeom prst="rect">
            <a:avLst/>
          </a:prstGeom>
        </p:spPr>
        <p:txBody>
          <a:bodyPr anchor="ctr"/>
          <a:lstStyle/>
          <a:p>
            <a:pPr>
              <a:tabLst>
                <a:tab pos="446088" algn="l"/>
              </a:tabLst>
              <a:defRPr/>
            </a:pPr>
            <a:r>
              <a:rPr lang="en-US" sz="16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About 12 % of “Any ALFA” triggers is from none colliding bunches.</a:t>
            </a:r>
            <a:endParaRPr lang="en-US" sz="1600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0" name="Tekstboks 39"/>
          <p:cNvSpPr txBox="1"/>
          <p:nvPr/>
        </p:nvSpPr>
        <p:spPr>
          <a:xfrm>
            <a:off x="714348" y="-24"/>
            <a:ext cx="84296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3161AB"/>
                </a:solidFill>
              </a:rPr>
              <a:t>ALFA                    Installation                    Triggering                    Beam based </a:t>
            </a:r>
            <a:r>
              <a:rPr lang="en-US" sz="1000" dirty="0">
                <a:solidFill>
                  <a:srgbClr val="3161AB"/>
                </a:solidFill>
              </a:rPr>
              <a:t>alignment    </a:t>
            </a:r>
            <a:r>
              <a:rPr lang="en-US" sz="1000" dirty="0" smtClean="0">
                <a:solidFill>
                  <a:srgbClr val="3161AB"/>
                </a:solidFill>
              </a:rPr>
              <a:t>                 </a:t>
            </a:r>
            <a:r>
              <a:rPr lang="en-US" sz="1000" u="sng" dirty="0" smtClean="0">
                <a:solidFill>
                  <a:srgbClr val="3161AB"/>
                </a:solidFill>
              </a:rPr>
              <a:t>β</a:t>
            </a:r>
            <a:r>
              <a:rPr lang="en-US" sz="1000" u="sng" dirty="0">
                <a:solidFill>
                  <a:srgbClr val="3161AB"/>
                </a:solidFill>
              </a:rPr>
              <a:t>* = 90 m campaign </a:t>
            </a:r>
            <a:r>
              <a:rPr lang="en-US" sz="1000" u="sng" dirty="0" smtClean="0">
                <a:solidFill>
                  <a:srgbClr val="3161AB"/>
                </a:solidFill>
              </a:rPr>
              <a:t>2011</a:t>
            </a:r>
            <a:r>
              <a:rPr lang="en-US" sz="1000" dirty="0" smtClean="0">
                <a:solidFill>
                  <a:srgbClr val="3161AB"/>
                </a:solidFill>
              </a:rPr>
              <a:t>                    Summary and plans for 2012</a:t>
            </a:r>
            <a:endParaRPr lang="en-US" sz="1000" dirty="0">
              <a:solidFill>
                <a:srgbClr val="3161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720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24" dur="indefinite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7" dur="indefinite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38" dur="indefinite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6" dur="indefinite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7" dur="indefinite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1" dur="indefinite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52" dur="indefinite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6" dur="indefinite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7" dur="indefinite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1" dur="indefinite"/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72" dur="indefinite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6" dur="indefinite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7" dur="indefinite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1" dur="indefinite"/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92" dur="indefinite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4" dur="indefinite"/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5" dur="indefinite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8" grpId="0"/>
      <p:bldP spid="52" grpId="0"/>
      <p:bldP spid="64" grpId="0"/>
      <p:bldP spid="84" grpId="0"/>
      <p:bldP spid="85" grpId="0"/>
      <p:bldP spid="86" grpId="0"/>
      <p:bldP spid="118" grpId="0"/>
      <p:bldP spid="118" grpId="1"/>
      <p:bldP spid="118" grpId="2"/>
      <p:bldP spid="119" grpId="0"/>
      <p:bldP spid="119" grpId="1"/>
      <p:bldP spid="119" grpId="2"/>
      <p:bldP spid="121" grpId="0"/>
      <p:bldP spid="121" grpId="1"/>
      <p:bldP spid="121" grpId="2"/>
      <p:bldP spid="123" grpId="0"/>
      <p:bldP spid="123" grpId="1"/>
      <p:bldP spid="123" grpId="2"/>
      <p:bldP spid="125" grpId="0"/>
      <p:bldP spid="125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kstboks 41"/>
          <p:cNvSpPr txBox="1"/>
          <p:nvPr/>
        </p:nvSpPr>
        <p:spPr>
          <a:xfrm>
            <a:off x="0" y="654076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335E36"/>
                </a:solidFill>
              </a:rPr>
              <a:t>Measurement of elastic scattering with </a:t>
            </a:r>
            <a:r>
              <a:rPr lang="en-US" sz="1200" dirty="0" smtClean="0">
                <a:solidFill>
                  <a:srgbClr val="335E36"/>
                </a:solidFill>
              </a:rPr>
              <a:t>ALFA</a:t>
            </a:r>
            <a:endParaRPr lang="en-US" sz="1200" dirty="0">
              <a:solidFill>
                <a:srgbClr val="335E36"/>
              </a:solidFill>
            </a:endParaRPr>
          </a:p>
        </p:txBody>
      </p:sp>
      <p:sp>
        <p:nvSpPr>
          <p:cNvPr id="43" name="Tekstboks 16"/>
          <p:cNvSpPr txBox="1">
            <a:spLocks noChangeArrowheads="1"/>
          </p:cNvSpPr>
          <p:nvPr/>
        </p:nvSpPr>
        <p:spPr bwMode="auto">
          <a:xfrm>
            <a:off x="0" y="6389130"/>
            <a:ext cx="9144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335E36"/>
                </a:solidFill>
                <a:latin typeface="Calibri" pitchFamily="34" charset="0"/>
              </a:rPr>
              <a:t>Low-X 2012</a:t>
            </a:r>
            <a:endParaRPr lang="en-US" sz="1200" dirty="0">
              <a:solidFill>
                <a:srgbClr val="335E36"/>
              </a:solidFill>
              <a:latin typeface="Calibri" pitchFamily="34" charset="0"/>
            </a:endParaRPr>
          </a:p>
        </p:txBody>
      </p:sp>
      <p:pic>
        <p:nvPicPr>
          <p:cNvPr id="5126" name="Picture 6" descr="D:\CERN temp\TWEPP2011\Figure 2_2_lower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612" y="2781208"/>
            <a:ext cx="209522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Lige forbindelse 11"/>
          <p:cNvCxnSpPr/>
          <p:nvPr/>
        </p:nvCxnSpPr>
        <p:spPr>
          <a:xfrm flipV="1">
            <a:off x="899592" y="3399643"/>
            <a:ext cx="1728192" cy="72008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3" descr="CERN_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38" y="214313"/>
            <a:ext cx="5842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Lige forbindelse 12"/>
          <p:cNvCxnSpPr/>
          <p:nvPr/>
        </p:nvCxnSpPr>
        <p:spPr>
          <a:xfrm rot="10800000">
            <a:off x="0" y="6770688"/>
            <a:ext cx="9144000" cy="0"/>
          </a:xfrm>
          <a:prstGeom prst="line">
            <a:avLst/>
          </a:prstGeom>
          <a:ln w="12700">
            <a:solidFill>
              <a:srgbClr val="335E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Lige forbindelse 14"/>
          <p:cNvCxnSpPr/>
          <p:nvPr/>
        </p:nvCxnSpPr>
        <p:spPr>
          <a:xfrm rot="10800000">
            <a:off x="714375" y="220663"/>
            <a:ext cx="8429625" cy="0"/>
          </a:xfrm>
          <a:prstGeom prst="line">
            <a:avLst/>
          </a:prstGeom>
          <a:ln w="13970">
            <a:solidFill>
              <a:srgbClr val="316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28575" y="6394450"/>
            <a:ext cx="1989138" cy="5000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pPr>
              <a:defRPr/>
            </a:pPr>
            <a:r>
              <a:rPr lang="en-US" sz="1210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NIELS BOHR INSTITUTE</a:t>
            </a:r>
          </a:p>
          <a:p>
            <a:pPr>
              <a:defRPr/>
            </a:pPr>
            <a:r>
              <a:rPr lang="en-US" sz="925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UNIVERSITY OF COPENHAGEN </a:t>
            </a:r>
            <a:r>
              <a:rPr lang="en-US" sz="900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en-US" sz="1200" dirty="0">
              <a:solidFill>
                <a:srgbClr val="335E36"/>
              </a:solidFill>
            </a:endParaRPr>
          </a:p>
          <a:p>
            <a:pPr>
              <a:defRPr/>
            </a:pPr>
            <a:r>
              <a:rPr lang="en-US" sz="1200" dirty="0">
                <a:solidFill>
                  <a:srgbClr val="335E36"/>
                </a:solidFill>
              </a:rPr>
              <a:t> </a:t>
            </a:r>
          </a:p>
          <a:p>
            <a:pPr>
              <a:defRPr/>
            </a:pPr>
            <a:r>
              <a:rPr lang="en-US" sz="1200" b="1" dirty="0">
                <a:solidFill>
                  <a:srgbClr val="335E36"/>
                </a:solidFill>
                <a:latin typeface="Cambria" pitchFamily="18" charset="0"/>
              </a:rPr>
              <a:t> </a:t>
            </a:r>
            <a:endParaRPr lang="da-DK" sz="1200" dirty="0">
              <a:latin typeface="Arial" pitchFamily="34" charset="0"/>
            </a:endParaRPr>
          </a:p>
        </p:txBody>
      </p:sp>
      <p:sp>
        <p:nvSpPr>
          <p:cNvPr id="28" name="Rectangle 2"/>
          <p:cNvSpPr txBox="1">
            <a:spLocks noChangeArrowheads="1"/>
          </p:cNvSpPr>
          <p:nvPr/>
        </p:nvSpPr>
        <p:spPr>
          <a:xfrm>
            <a:off x="714375" y="306388"/>
            <a:ext cx="8212138" cy="357187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en-US" sz="2400" i="1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Detector alignment</a:t>
            </a:r>
            <a:endParaRPr lang="en-US" sz="2400" i="1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1" name="Rektangel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a-DK"/>
          </a:p>
        </p:txBody>
      </p:sp>
      <p:sp>
        <p:nvSpPr>
          <p:cNvPr id="29" name="Rectangle 2"/>
          <p:cNvSpPr txBox="1">
            <a:spLocks noChangeArrowheads="1"/>
          </p:cNvSpPr>
          <p:nvPr/>
        </p:nvSpPr>
        <p:spPr>
          <a:xfrm>
            <a:off x="428625" y="1055588"/>
            <a:ext cx="4719439" cy="357188"/>
          </a:xfrm>
          <a:prstGeom prst="rect">
            <a:avLst/>
          </a:prstGeom>
        </p:spPr>
        <p:txBody>
          <a:bodyPr anchor="ctr"/>
          <a:lstStyle/>
          <a:p>
            <a:pPr>
              <a:tabLst>
                <a:tab pos="446088" algn="l"/>
              </a:tabLst>
              <a:defRPr/>
            </a:pPr>
            <a:r>
              <a:rPr lang="en-US" sz="1600" dirty="0" smtClean="0">
                <a:solidFill>
                  <a:srgbClr val="183962"/>
                </a:solidFill>
                <a:latin typeface="+mn-lt"/>
                <a:ea typeface="+mj-ea"/>
                <a:cs typeface="+mj-cs"/>
              </a:rPr>
              <a:t>Relative distance of the upper and lower Roman Pot is determined using particles passing both the upper an lower “overlap detector”</a:t>
            </a:r>
            <a:endParaRPr lang="en-US" sz="1600" dirty="0">
              <a:solidFill>
                <a:srgbClr val="183962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34" name="Rectangle 2"/>
          <p:cNvSpPr txBox="1">
            <a:spLocks noChangeArrowheads="1"/>
          </p:cNvSpPr>
          <p:nvPr/>
        </p:nvSpPr>
        <p:spPr>
          <a:xfrm>
            <a:off x="425201" y="5736108"/>
            <a:ext cx="8142537" cy="357188"/>
          </a:xfrm>
          <a:prstGeom prst="rect">
            <a:avLst/>
          </a:prstGeom>
        </p:spPr>
        <p:txBody>
          <a:bodyPr anchor="ctr"/>
          <a:lstStyle/>
          <a:p>
            <a:pPr>
              <a:tabLst>
                <a:tab pos="446088" algn="l"/>
              </a:tabLst>
              <a:defRPr/>
            </a:pPr>
            <a:r>
              <a:rPr lang="en-US" sz="1600" dirty="0" smtClean="0">
                <a:solidFill>
                  <a:srgbClr val="183962"/>
                </a:solidFill>
                <a:latin typeface="+mn-lt"/>
              </a:rPr>
              <a:t>The global alignment of the all detectors is made using the distribution of elastic tracks in each detector.  </a:t>
            </a:r>
            <a:endParaRPr lang="en-US" sz="1600" dirty="0">
              <a:solidFill>
                <a:srgbClr val="183962"/>
              </a:solidFill>
              <a:latin typeface="+mn-lt"/>
            </a:endParaRPr>
          </a:p>
        </p:txBody>
      </p:sp>
      <p:sp>
        <p:nvSpPr>
          <p:cNvPr id="3085" name="Tekstboks 17"/>
          <p:cNvSpPr txBox="1">
            <a:spLocks noChangeArrowheads="1"/>
          </p:cNvSpPr>
          <p:nvPr/>
        </p:nvSpPr>
        <p:spPr bwMode="auto">
          <a:xfrm>
            <a:off x="7143750" y="6540500"/>
            <a:ext cx="11430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sz="1200">
                <a:solidFill>
                  <a:srgbClr val="335E36"/>
                </a:solidFill>
                <a:latin typeface="Calibri" pitchFamily="34" charset="0"/>
              </a:rPr>
              <a:t>Sune Jakobsen</a:t>
            </a:r>
            <a:endParaRPr lang="da-DK" sz="1200">
              <a:latin typeface="Calibri" pitchFamily="34" charset="0"/>
            </a:endParaRPr>
          </a:p>
        </p:txBody>
      </p:sp>
      <p:pic>
        <p:nvPicPr>
          <p:cNvPr id="3086" name="Picture 4" descr="logo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05825" y="6049963"/>
            <a:ext cx="56673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8567738" y="6467475"/>
            <a:ext cx="5762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da-DK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15/18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37" name="Rectangle 2"/>
          <p:cNvSpPr txBox="1">
            <a:spLocks noChangeArrowheads="1"/>
          </p:cNvSpPr>
          <p:nvPr/>
        </p:nvSpPr>
        <p:spPr>
          <a:xfrm>
            <a:off x="3707904" y="1457543"/>
            <a:ext cx="5256584" cy="891337"/>
          </a:xfrm>
          <a:prstGeom prst="rect">
            <a:avLst/>
          </a:prstGeom>
        </p:spPr>
        <p:txBody>
          <a:bodyPr anchor="ctr"/>
          <a:lstStyle/>
          <a:p>
            <a:pPr>
              <a:tabLst>
                <a:tab pos="446088" algn="l"/>
              </a:tabLst>
              <a:defRPr/>
            </a:pPr>
            <a:r>
              <a:rPr lang="en-US" sz="1600" dirty="0" smtClean="0">
                <a:solidFill>
                  <a:srgbClr val="183962"/>
                </a:solidFill>
                <a:latin typeface="+mn-lt"/>
                <a:ea typeface="+mj-ea"/>
                <a:cs typeface="+mj-cs"/>
              </a:rPr>
              <a:t>Reconstructed distance for (left) the first station from the IP and (right) the second station from the IP.</a:t>
            </a:r>
            <a:endParaRPr lang="en-US" sz="1600" dirty="0">
              <a:solidFill>
                <a:srgbClr val="183962"/>
              </a:solidFill>
              <a:latin typeface="+mn-lt"/>
              <a:ea typeface="+mj-ea"/>
              <a:cs typeface="+mj-cs"/>
            </a:endParaRPr>
          </a:p>
        </p:txBody>
      </p:sp>
      <p:cxnSp>
        <p:nvCxnSpPr>
          <p:cNvPr id="45" name="Lige forbindelse 44"/>
          <p:cNvCxnSpPr/>
          <p:nvPr/>
        </p:nvCxnSpPr>
        <p:spPr>
          <a:xfrm flipV="1">
            <a:off x="971600" y="3501008"/>
            <a:ext cx="1728192" cy="72008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Lige forbindelse 45"/>
          <p:cNvCxnSpPr/>
          <p:nvPr/>
        </p:nvCxnSpPr>
        <p:spPr>
          <a:xfrm flipV="1">
            <a:off x="827584" y="3212976"/>
            <a:ext cx="1728192" cy="72008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5" name="Picture 5" descr="D:\CERN temp\TWEPP2011\Figure 2_2_upper.tif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0"/>
          <a:stretch/>
        </p:blipFill>
        <p:spPr bwMode="auto">
          <a:xfrm>
            <a:off x="964612" y="2132856"/>
            <a:ext cx="2095220" cy="2509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kstboks 15"/>
          <p:cNvSpPr txBox="1"/>
          <p:nvPr/>
        </p:nvSpPr>
        <p:spPr>
          <a:xfrm>
            <a:off x="706810" y="3861048"/>
            <a:ext cx="4808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4D8AD3"/>
                </a:solidFill>
              </a:rPr>
              <a:t>Beam</a:t>
            </a:r>
            <a:endParaRPr lang="en-US" sz="1000" dirty="0">
              <a:solidFill>
                <a:srgbClr val="4D8AD3"/>
              </a:solidFill>
            </a:endParaRPr>
          </a:p>
        </p:txBody>
      </p:sp>
      <p:sp>
        <p:nvSpPr>
          <p:cNvPr id="48" name="Tekstboks 47"/>
          <p:cNvSpPr txBox="1"/>
          <p:nvPr/>
        </p:nvSpPr>
        <p:spPr>
          <a:xfrm>
            <a:off x="706810" y="3645024"/>
            <a:ext cx="4808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Halo</a:t>
            </a:r>
            <a:endParaRPr lang="en-US" sz="1000" dirty="0">
              <a:solidFill>
                <a:srgbClr val="FF000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87" r="76083" b="956"/>
          <a:stretch/>
        </p:blipFill>
        <p:spPr bwMode="auto">
          <a:xfrm>
            <a:off x="6300192" y="2281727"/>
            <a:ext cx="2531861" cy="3019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18" r="76083" b="50695"/>
          <a:stretch/>
        </p:blipFill>
        <p:spPr bwMode="auto">
          <a:xfrm>
            <a:off x="3635896" y="2216019"/>
            <a:ext cx="2531861" cy="3085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Tekstboks 43"/>
          <p:cNvSpPr txBox="1"/>
          <p:nvPr/>
        </p:nvSpPr>
        <p:spPr>
          <a:xfrm>
            <a:off x="714348" y="-24"/>
            <a:ext cx="84296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3161AB"/>
                </a:solidFill>
              </a:rPr>
              <a:t>ALFA                    Installation                    Triggering                    Beam based </a:t>
            </a:r>
            <a:r>
              <a:rPr lang="en-US" sz="1000" dirty="0">
                <a:solidFill>
                  <a:srgbClr val="3161AB"/>
                </a:solidFill>
              </a:rPr>
              <a:t>alignment    </a:t>
            </a:r>
            <a:r>
              <a:rPr lang="en-US" sz="1000" dirty="0" smtClean="0">
                <a:solidFill>
                  <a:srgbClr val="3161AB"/>
                </a:solidFill>
              </a:rPr>
              <a:t>                 </a:t>
            </a:r>
            <a:r>
              <a:rPr lang="en-US" sz="1000" u="sng" dirty="0" smtClean="0">
                <a:solidFill>
                  <a:srgbClr val="3161AB"/>
                </a:solidFill>
              </a:rPr>
              <a:t>β</a:t>
            </a:r>
            <a:r>
              <a:rPr lang="en-US" sz="1000" u="sng" dirty="0">
                <a:solidFill>
                  <a:srgbClr val="3161AB"/>
                </a:solidFill>
              </a:rPr>
              <a:t>* = 90 m campaign </a:t>
            </a:r>
            <a:r>
              <a:rPr lang="en-US" sz="1000" u="sng" dirty="0" smtClean="0">
                <a:solidFill>
                  <a:srgbClr val="3161AB"/>
                </a:solidFill>
              </a:rPr>
              <a:t>2011</a:t>
            </a:r>
            <a:r>
              <a:rPr lang="en-US" sz="1000" dirty="0" smtClean="0">
                <a:solidFill>
                  <a:srgbClr val="3161AB"/>
                </a:solidFill>
              </a:rPr>
              <a:t>                    Summary and plans for 2012</a:t>
            </a:r>
            <a:endParaRPr lang="en-US" sz="1000" dirty="0">
              <a:solidFill>
                <a:srgbClr val="3161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404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24" dur="indefinite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2.22222E-6 L -1.94444E-6 0.04815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0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85185E-6 L -1.94444E-6 -0.0472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108 0.10509 L 2.77778E-7 -7.40741E-7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45" y="-5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108 0.10509 L 2.77778E-7 -7.40741E-7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45" y="-5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9" dur="indefinite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50" dur="indefinite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2" dur="indefinit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3" dur="indefinite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5" dur="indefinite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56" dur="indefinite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8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59" dur="indefinite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3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64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6" dur="indefinite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7" dur="indefinite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9" grpId="1"/>
      <p:bldP spid="29" grpId="2"/>
      <p:bldP spid="34" grpId="0"/>
      <p:bldP spid="34" grpId="1"/>
      <p:bldP spid="37" grpId="0"/>
      <p:bldP spid="37" grpId="1"/>
      <p:bldP spid="37" grpId="2"/>
      <p:bldP spid="4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kstboks 29"/>
          <p:cNvSpPr txBox="1"/>
          <p:nvPr/>
        </p:nvSpPr>
        <p:spPr>
          <a:xfrm>
            <a:off x="0" y="654076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335E36"/>
                </a:solidFill>
              </a:rPr>
              <a:t>Measurement of elastic scattering with </a:t>
            </a:r>
            <a:r>
              <a:rPr lang="en-US" sz="1200" dirty="0" smtClean="0">
                <a:solidFill>
                  <a:srgbClr val="335E36"/>
                </a:solidFill>
              </a:rPr>
              <a:t>ALFA</a:t>
            </a:r>
            <a:endParaRPr lang="en-US" sz="1200" dirty="0">
              <a:solidFill>
                <a:srgbClr val="335E36"/>
              </a:solidFill>
            </a:endParaRPr>
          </a:p>
        </p:txBody>
      </p:sp>
      <p:sp>
        <p:nvSpPr>
          <p:cNvPr id="33" name="Tekstboks 16"/>
          <p:cNvSpPr txBox="1">
            <a:spLocks noChangeArrowheads="1"/>
          </p:cNvSpPr>
          <p:nvPr/>
        </p:nvSpPr>
        <p:spPr bwMode="auto">
          <a:xfrm>
            <a:off x="0" y="6389130"/>
            <a:ext cx="9144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335E36"/>
                </a:solidFill>
                <a:latin typeface="Calibri" pitchFamily="34" charset="0"/>
              </a:rPr>
              <a:t>Low-X 2012</a:t>
            </a:r>
            <a:endParaRPr lang="en-US" sz="1200" dirty="0">
              <a:solidFill>
                <a:srgbClr val="335E36"/>
              </a:solidFill>
              <a:latin typeface="Calibri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b="29433"/>
          <a:stretch/>
        </p:blipFill>
        <p:spPr bwMode="auto">
          <a:xfrm>
            <a:off x="5934862" y="858023"/>
            <a:ext cx="3029626" cy="2787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 b="29433"/>
          <a:stretch/>
        </p:blipFill>
        <p:spPr bwMode="auto">
          <a:xfrm>
            <a:off x="318239" y="858023"/>
            <a:ext cx="3029625" cy="2787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657"/>
          <a:stretch/>
        </p:blipFill>
        <p:spPr bwMode="auto">
          <a:xfrm>
            <a:off x="179512" y="3717229"/>
            <a:ext cx="5478143" cy="2664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Rektangel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dirty="0"/>
          </a:p>
        </p:txBody>
      </p:sp>
      <p:pic>
        <p:nvPicPr>
          <p:cNvPr id="2052" name="Picture 3" descr="CERN_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8" y="214313"/>
            <a:ext cx="5842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Lige forbindelse 12"/>
          <p:cNvCxnSpPr/>
          <p:nvPr/>
        </p:nvCxnSpPr>
        <p:spPr>
          <a:xfrm rot="10800000">
            <a:off x="0" y="6770688"/>
            <a:ext cx="9144000" cy="0"/>
          </a:xfrm>
          <a:prstGeom prst="line">
            <a:avLst/>
          </a:prstGeom>
          <a:ln w="12700">
            <a:solidFill>
              <a:srgbClr val="335E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Lige forbindelse 14"/>
          <p:cNvCxnSpPr/>
          <p:nvPr/>
        </p:nvCxnSpPr>
        <p:spPr>
          <a:xfrm rot="10800000">
            <a:off x="714375" y="220663"/>
            <a:ext cx="8429625" cy="0"/>
          </a:xfrm>
          <a:prstGeom prst="line">
            <a:avLst/>
          </a:prstGeom>
          <a:ln w="13970">
            <a:solidFill>
              <a:srgbClr val="316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8575" y="6394450"/>
            <a:ext cx="1989138" cy="5000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10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NIELS BOHR INSTITUTE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25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UNIVERSITY OF COPENHAGEN </a:t>
            </a:r>
            <a:r>
              <a:rPr lang="en-US" sz="900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en-US" sz="1200" dirty="0">
              <a:solidFill>
                <a:srgbClr val="335E36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335E36"/>
                </a:solidFill>
                <a:latin typeface="+mn-lt"/>
                <a:cs typeface="+mn-cs"/>
              </a:rPr>
              <a:t> 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rgbClr val="335E36"/>
                </a:solidFill>
                <a:latin typeface="Cambria" pitchFamily="18" charset="0"/>
                <a:cs typeface="+mn-cs"/>
              </a:rPr>
              <a:t> </a:t>
            </a:r>
            <a:endParaRPr lang="da-DK" sz="1200" dirty="0">
              <a:latin typeface="Arial" pitchFamily="34" charset="0"/>
              <a:cs typeface="+mn-cs"/>
            </a:endParaRPr>
          </a:p>
        </p:txBody>
      </p:sp>
      <p:sp>
        <p:nvSpPr>
          <p:cNvPr id="28" name="Rectangle 2"/>
          <p:cNvSpPr txBox="1">
            <a:spLocks noChangeArrowheads="1"/>
          </p:cNvSpPr>
          <p:nvPr/>
        </p:nvSpPr>
        <p:spPr>
          <a:xfrm>
            <a:off x="714375" y="234380"/>
            <a:ext cx="8212138" cy="530324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i="1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90 m </a:t>
            </a:r>
            <a:r>
              <a:rPr lang="el-GR" sz="2400" dirty="0" smtClean="0">
                <a:solidFill>
                  <a:srgbClr val="183962"/>
                </a:solidFill>
                <a:latin typeface="Calibri"/>
                <a:ea typeface="+mj-ea"/>
                <a:cs typeface="Calibri"/>
              </a:rPr>
              <a:t>β</a:t>
            </a:r>
            <a:r>
              <a:rPr lang="en-US" sz="2400" i="1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* optics -  correlations – evidence of elastic events</a:t>
            </a:r>
            <a:endParaRPr lang="en-US" sz="2400" i="1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058" name="Tekstboks 17"/>
          <p:cNvSpPr txBox="1">
            <a:spLocks noChangeArrowheads="1"/>
          </p:cNvSpPr>
          <p:nvPr/>
        </p:nvSpPr>
        <p:spPr bwMode="auto">
          <a:xfrm>
            <a:off x="7143750" y="6540500"/>
            <a:ext cx="11430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US" sz="1200">
                <a:solidFill>
                  <a:srgbClr val="335E36"/>
                </a:solidFill>
              </a:rPr>
              <a:t>Sune Jakobsen</a:t>
            </a:r>
            <a:endParaRPr lang="da-DK" sz="1200"/>
          </a:p>
        </p:txBody>
      </p:sp>
      <p:sp>
        <p:nvSpPr>
          <p:cNvPr id="20" name="Rectangle 2"/>
          <p:cNvSpPr txBox="1">
            <a:spLocks noChangeArrowheads="1"/>
          </p:cNvSpPr>
          <p:nvPr/>
        </p:nvSpPr>
        <p:spPr>
          <a:xfrm>
            <a:off x="3203097" y="1340768"/>
            <a:ext cx="2737055" cy="357188"/>
          </a:xfrm>
          <a:prstGeom prst="rect">
            <a:avLst/>
          </a:prstGeom>
        </p:spPr>
        <p:txBody>
          <a:bodyPr anchor="ctr"/>
          <a:lstStyle/>
          <a:p>
            <a:pPr>
              <a:tabLst>
                <a:tab pos="446088" algn="l"/>
              </a:tabLst>
              <a:defRPr/>
            </a:pPr>
            <a:r>
              <a:rPr lang="en-US" sz="16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&lt;=</a:t>
            </a:r>
          </a:p>
          <a:p>
            <a:pPr>
              <a:tabLst>
                <a:tab pos="446088" algn="l"/>
              </a:tabLst>
              <a:defRPr/>
            </a:pPr>
            <a:r>
              <a:rPr lang="en-US" sz="16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Reconstructed </a:t>
            </a:r>
            <a:r>
              <a:rPr lang="en-US" sz="1600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scattering angle correlation between left and right side for elastic </a:t>
            </a:r>
            <a:r>
              <a:rPr lang="en-US" sz="16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candidates - Vertical</a:t>
            </a:r>
            <a:endParaRPr lang="en-US" sz="1600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>
          <a:xfrm>
            <a:off x="3491880" y="2711772"/>
            <a:ext cx="2578785" cy="357188"/>
          </a:xfrm>
          <a:prstGeom prst="rect">
            <a:avLst/>
          </a:prstGeom>
        </p:spPr>
        <p:txBody>
          <a:bodyPr anchor="ctr"/>
          <a:lstStyle/>
          <a:p>
            <a:pPr algn="r">
              <a:tabLst>
                <a:tab pos="446088" algn="l"/>
              </a:tabLst>
              <a:defRPr/>
            </a:pPr>
            <a:r>
              <a:rPr lang="en-US" sz="16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=&gt;</a:t>
            </a:r>
          </a:p>
          <a:p>
            <a:pPr algn="r">
              <a:tabLst>
                <a:tab pos="446088" algn="l"/>
              </a:tabLst>
              <a:defRPr/>
            </a:pPr>
            <a:r>
              <a:rPr lang="en-US" sz="16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Reconstructed </a:t>
            </a:r>
            <a:r>
              <a:rPr lang="en-US" sz="1600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scattering </a:t>
            </a:r>
            <a:r>
              <a:rPr lang="en-US" sz="16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angle </a:t>
            </a:r>
            <a:r>
              <a:rPr lang="en-US" sz="1600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correlation between left and right side for elastic </a:t>
            </a:r>
            <a:r>
              <a:rPr lang="en-US" sz="16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candidates - Horizontal</a:t>
            </a:r>
            <a:endParaRPr lang="en-US" sz="1600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2" name="Rectangle 2"/>
          <p:cNvSpPr txBox="1">
            <a:spLocks noChangeArrowheads="1"/>
          </p:cNvSpPr>
          <p:nvPr/>
        </p:nvSpPr>
        <p:spPr bwMode="auto">
          <a:xfrm>
            <a:off x="5796136" y="4221088"/>
            <a:ext cx="3096344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600" dirty="0" smtClean="0">
                <a:solidFill>
                  <a:srgbClr val="183962"/>
                </a:solidFill>
                <a:latin typeface="+mj-lt"/>
              </a:rPr>
              <a:t>&lt;=</a:t>
            </a:r>
          </a:p>
          <a:p>
            <a:pPr eaLnBrk="1" hangingPunct="1"/>
            <a:r>
              <a:rPr lang="en-US" sz="1600" dirty="0" smtClean="0">
                <a:solidFill>
                  <a:srgbClr val="183962"/>
                </a:solidFill>
                <a:latin typeface="+mj-lt"/>
              </a:rPr>
              <a:t>Reconstructed </a:t>
            </a:r>
            <a:r>
              <a:rPr lang="en-US" sz="1600" dirty="0">
                <a:solidFill>
                  <a:srgbClr val="183962"/>
                </a:solidFill>
                <a:latin typeface="+mj-lt"/>
              </a:rPr>
              <a:t>scattering angle correlation between vertical and horizontal planes combining the left and right arm of ALFA</a:t>
            </a:r>
          </a:p>
        </p:txBody>
      </p:sp>
      <p:pic>
        <p:nvPicPr>
          <p:cNvPr id="2059" name="Picture 4" descr="logo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5825" y="6049963"/>
            <a:ext cx="56673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 Box 5"/>
          <p:cNvSpPr txBox="1">
            <a:spLocks noChangeArrowheads="1"/>
          </p:cNvSpPr>
          <p:nvPr/>
        </p:nvSpPr>
        <p:spPr bwMode="auto">
          <a:xfrm>
            <a:off x="8567738" y="6467475"/>
            <a:ext cx="5762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da-DK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16/18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26" name="Rectangle 2"/>
          <p:cNvSpPr txBox="1">
            <a:spLocks noChangeArrowheads="1"/>
          </p:cNvSpPr>
          <p:nvPr/>
        </p:nvSpPr>
        <p:spPr>
          <a:xfrm>
            <a:off x="5796136" y="5592092"/>
            <a:ext cx="2578785" cy="357188"/>
          </a:xfrm>
          <a:prstGeom prst="rect">
            <a:avLst/>
          </a:prstGeom>
        </p:spPr>
        <p:txBody>
          <a:bodyPr anchor="ctr"/>
          <a:lstStyle/>
          <a:p>
            <a:pPr>
              <a:tabLst>
                <a:tab pos="446088" algn="l"/>
              </a:tabLst>
              <a:defRPr/>
            </a:pPr>
            <a:r>
              <a:rPr lang="en-US" sz="16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Analysis still ongoing to publish t</a:t>
            </a:r>
            <a:r>
              <a:rPr lang="en-US" sz="1600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-</a:t>
            </a:r>
            <a:r>
              <a:rPr lang="en-US" sz="16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spectrum and total cross section.</a:t>
            </a:r>
            <a:endParaRPr lang="en-US" sz="1600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4" name="Tekstboks 33"/>
          <p:cNvSpPr txBox="1"/>
          <p:nvPr/>
        </p:nvSpPr>
        <p:spPr>
          <a:xfrm>
            <a:off x="714348" y="-24"/>
            <a:ext cx="84296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3161AB"/>
                </a:solidFill>
              </a:rPr>
              <a:t>ALFA                    Installation                    Triggering                    Beam based </a:t>
            </a:r>
            <a:r>
              <a:rPr lang="en-US" sz="1000" dirty="0">
                <a:solidFill>
                  <a:srgbClr val="3161AB"/>
                </a:solidFill>
              </a:rPr>
              <a:t>alignment    </a:t>
            </a:r>
            <a:r>
              <a:rPr lang="en-US" sz="1000" dirty="0" smtClean="0">
                <a:solidFill>
                  <a:srgbClr val="3161AB"/>
                </a:solidFill>
              </a:rPr>
              <a:t>                 </a:t>
            </a:r>
            <a:r>
              <a:rPr lang="en-US" sz="1000" u="sng" dirty="0" smtClean="0">
                <a:solidFill>
                  <a:srgbClr val="3161AB"/>
                </a:solidFill>
              </a:rPr>
              <a:t>β</a:t>
            </a:r>
            <a:r>
              <a:rPr lang="en-US" sz="1000" u="sng" dirty="0">
                <a:solidFill>
                  <a:srgbClr val="3161AB"/>
                </a:solidFill>
              </a:rPr>
              <a:t>* = 90 m campaign </a:t>
            </a:r>
            <a:r>
              <a:rPr lang="en-US" sz="1000" u="sng" dirty="0" smtClean="0">
                <a:solidFill>
                  <a:srgbClr val="3161AB"/>
                </a:solidFill>
              </a:rPr>
              <a:t>2011</a:t>
            </a:r>
            <a:r>
              <a:rPr lang="en-US" sz="1000" dirty="0" smtClean="0">
                <a:solidFill>
                  <a:srgbClr val="3161AB"/>
                </a:solidFill>
              </a:rPr>
              <a:t>                    Summary and plans for 2012</a:t>
            </a:r>
            <a:endParaRPr lang="en-US" sz="1000" dirty="0">
              <a:solidFill>
                <a:srgbClr val="3161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53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9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30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3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7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38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0" dur="indefinite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41" dur="indefinite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3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4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49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1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2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55" dur="indefinite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9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60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2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3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0" grpId="1"/>
      <p:bldP spid="20" grpId="2"/>
      <p:bldP spid="21" grpId="0"/>
      <p:bldP spid="21" grpId="1"/>
      <p:bldP spid="21" grpId="2"/>
      <p:bldP spid="22" grpId="0"/>
      <p:bldP spid="22" grpId="1"/>
      <p:bldP spid="22" grpId="2"/>
      <p:bldP spid="26" grpId="0"/>
      <p:bldP spid="26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3" y="2713967"/>
            <a:ext cx="3888031" cy="3667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713953"/>
            <a:ext cx="3888048" cy="366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kstboks 25"/>
          <p:cNvSpPr txBox="1"/>
          <p:nvPr/>
        </p:nvSpPr>
        <p:spPr>
          <a:xfrm>
            <a:off x="0" y="654076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335E36"/>
                </a:solidFill>
              </a:rPr>
              <a:t>Measurement of elastic scattering with </a:t>
            </a:r>
            <a:r>
              <a:rPr lang="en-US" sz="1200" dirty="0" smtClean="0">
                <a:solidFill>
                  <a:srgbClr val="335E36"/>
                </a:solidFill>
              </a:rPr>
              <a:t>ALFA</a:t>
            </a:r>
            <a:endParaRPr lang="en-US" sz="1200" dirty="0">
              <a:solidFill>
                <a:srgbClr val="335E36"/>
              </a:solidFill>
            </a:endParaRPr>
          </a:p>
        </p:txBody>
      </p:sp>
      <p:sp>
        <p:nvSpPr>
          <p:cNvPr id="27" name="Tekstboks 16"/>
          <p:cNvSpPr txBox="1">
            <a:spLocks noChangeArrowheads="1"/>
          </p:cNvSpPr>
          <p:nvPr/>
        </p:nvSpPr>
        <p:spPr bwMode="auto">
          <a:xfrm>
            <a:off x="0" y="6389130"/>
            <a:ext cx="9144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335E36"/>
                </a:solidFill>
                <a:latin typeface="Calibri" pitchFamily="34" charset="0"/>
              </a:rPr>
              <a:t>Low-X 2012</a:t>
            </a:r>
            <a:endParaRPr lang="en-US" sz="1200" dirty="0">
              <a:solidFill>
                <a:srgbClr val="335E36"/>
              </a:solidFill>
              <a:latin typeface="Calibri" pitchFamily="34" charset="0"/>
            </a:endParaRPr>
          </a:p>
        </p:txBody>
      </p:sp>
      <p:pic>
        <p:nvPicPr>
          <p:cNvPr id="3074" name="Picture 3" descr="CERN_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8" y="214313"/>
            <a:ext cx="5842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Lige forbindelse 12"/>
          <p:cNvCxnSpPr/>
          <p:nvPr/>
        </p:nvCxnSpPr>
        <p:spPr>
          <a:xfrm rot="10800000">
            <a:off x="0" y="6770688"/>
            <a:ext cx="9144000" cy="0"/>
          </a:xfrm>
          <a:prstGeom prst="line">
            <a:avLst/>
          </a:prstGeom>
          <a:ln w="12700">
            <a:solidFill>
              <a:srgbClr val="335E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Lige forbindelse 14"/>
          <p:cNvCxnSpPr/>
          <p:nvPr/>
        </p:nvCxnSpPr>
        <p:spPr>
          <a:xfrm rot="10800000">
            <a:off x="714375" y="220663"/>
            <a:ext cx="8429625" cy="0"/>
          </a:xfrm>
          <a:prstGeom prst="line">
            <a:avLst/>
          </a:prstGeom>
          <a:ln w="13970">
            <a:solidFill>
              <a:srgbClr val="316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28575" y="6394450"/>
            <a:ext cx="1989138" cy="5000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pPr>
              <a:defRPr/>
            </a:pPr>
            <a:r>
              <a:rPr lang="en-US" sz="1210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NIELS BOHR INSTITUTE</a:t>
            </a:r>
          </a:p>
          <a:p>
            <a:pPr>
              <a:defRPr/>
            </a:pPr>
            <a:r>
              <a:rPr lang="en-US" sz="925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UNIVERSITY OF COPENHAGEN </a:t>
            </a:r>
            <a:r>
              <a:rPr lang="en-US" sz="900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en-US" sz="1200" dirty="0">
              <a:solidFill>
                <a:srgbClr val="335E36"/>
              </a:solidFill>
            </a:endParaRPr>
          </a:p>
          <a:p>
            <a:pPr>
              <a:defRPr/>
            </a:pPr>
            <a:r>
              <a:rPr lang="en-US" sz="1200" dirty="0">
                <a:solidFill>
                  <a:srgbClr val="335E36"/>
                </a:solidFill>
              </a:rPr>
              <a:t> </a:t>
            </a:r>
          </a:p>
          <a:p>
            <a:pPr>
              <a:defRPr/>
            </a:pPr>
            <a:r>
              <a:rPr lang="en-US" sz="1200" b="1" dirty="0">
                <a:solidFill>
                  <a:srgbClr val="335E36"/>
                </a:solidFill>
                <a:latin typeface="Cambria" pitchFamily="18" charset="0"/>
              </a:rPr>
              <a:t> </a:t>
            </a:r>
            <a:endParaRPr lang="da-DK" sz="1200" dirty="0">
              <a:latin typeface="Arial" pitchFamily="34" charset="0"/>
            </a:endParaRPr>
          </a:p>
        </p:txBody>
      </p:sp>
      <p:sp>
        <p:nvSpPr>
          <p:cNvPr id="28" name="Rectangle 2"/>
          <p:cNvSpPr txBox="1">
            <a:spLocks noChangeArrowheads="1"/>
          </p:cNvSpPr>
          <p:nvPr/>
        </p:nvSpPr>
        <p:spPr>
          <a:xfrm>
            <a:off x="714375" y="306388"/>
            <a:ext cx="8212138" cy="357187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en-US" sz="2800" i="1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Summary and plans for 2012</a:t>
            </a:r>
            <a:endParaRPr lang="en-US" sz="2800" i="1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1" name="Rektangel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a-DK"/>
          </a:p>
        </p:txBody>
      </p:sp>
      <p:sp>
        <p:nvSpPr>
          <p:cNvPr id="32" name="Rectangle 2"/>
          <p:cNvSpPr txBox="1">
            <a:spLocks noChangeArrowheads="1"/>
          </p:cNvSpPr>
          <p:nvPr/>
        </p:nvSpPr>
        <p:spPr bwMode="auto">
          <a:xfrm>
            <a:off x="428625" y="1559645"/>
            <a:ext cx="8358188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600" dirty="0" smtClean="0">
                <a:solidFill>
                  <a:srgbClr val="183962"/>
                </a:solidFill>
                <a:latin typeface="+mj-lt"/>
              </a:rPr>
              <a:t>Elastic event data for determination of the total cross section was successfully taking with a special </a:t>
            </a:r>
            <a:r>
              <a:rPr lang="el-GR" sz="1600" dirty="0" smtClean="0">
                <a:solidFill>
                  <a:srgbClr val="183962"/>
                </a:solidFill>
                <a:latin typeface="+mj-lt"/>
                <a:cs typeface="Calibri"/>
              </a:rPr>
              <a:t>β</a:t>
            </a:r>
            <a:r>
              <a:rPr lang="da-DK" sz="1600" dirty="0" smtClean="0">
                <a:solidFill>
                  <a:srgbClr val="183962"/>
                </a:solidFill>
                <a:latin typeface="+mj-lt"/>
                <a:cs typeface="Calibri"/>
              </a:rPr>
              <a:t>* = 90 m </a:t>
            </a:r>
            <a:r>
              <a:rPr lang="en-US" sz="1600" dirty="0" smtClean="0">
                <a:solidFill>
                  <a:srgbClr val="183962"/>
                </a:solidFill>
                <a:latin typeface="+mj-lt"/>
              </a:rPr>
              <a:t>optics </a:t>
            </a:r>
            <a:r>
              <a:rPr lang="da-DK" sz="1600" dirty="0" smtClean="0">
                <a:solidFill>
                  <a:srgbClr val="183962"/>
                </a:solidFill>
                <a:latin typeface="+mj-lt"/>
                <a:cs typeface="Calibri"/>
              </a:rPr>
              <a:t>.</a:t>
            </a:r>
            <a:r>
              <a:rPr lang="en-US" sz="1600" dirty="0" smtClean="0">
                <a:solidFill>
                  <a:srgbClr val="183962"/>
                </a:solidFill>
                <a:latin typeface="+mj-lt"/>
              </a:rPr>
              <a:t> </a:t>
            </a:r>
            <a:endParaRPr lang="en-US" sz="1600" dirty="0">
              <a:solidFill>
                <a:srgbClr val="183962"/>
              </a:solidFill>
              <a:latin typeface="+mj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3" name="Rectangle 2"/>
              <p:cNvSpPr txBox="1">
                <a:spLocks noChangeArrowheads="1"/>
              </p:cNvSpPr>
              <p:nvPr/>
            </p:nvSpPr>
            <p:spPr>
              <a:xfrm>
                <a:off x="428626" y="3503860"/>
                <a:ext cx="4575422" cy="933252"/>
              </a:xfrm>
              <a:prstGeom prst="rect">
                <a:avLst/>
              </a:prstGeom>
            </p:spPr>
            <p:txBody>
              <a:bodyPr anchor="ctr"/>
              <a:lstStyle/>
              <a:p>
                <a:pPr>
                  <a:tabLst>
                    <a:tab pos="446088" algn="l"/>
                  </a:tabLst>
                  <a:defRPr/>
                </a:pPr>
                <a:r>
                  <a:rPr lang="en-US" sz="1600" dirty="0" smtClean="0">
                    <a:solidFill>
                      <a:srgbClr val="183962"/>
                    </a:solidFill>
                    <a:latin typeface="+mj-lt"/>
                    <a:ea typeface="+mj-ea"/>
                    <a:cs typeface="+mj-cs"/>
                  </a:rPr>
                  <a:t>2012: Repeat </a:t>
                </a:r>
                <a:r>
                  <a:rPr lang="en-US" sz="1600" dirty="0">
                    <a:solidFill>
                      <a:srgbClr val="183962"/>
                    </a:solidFill>
                    <a:latin typeface="+mj-lt"/>
                    <a:ea typeface="+mj-ea"/>
                    <a:cs typeface="+mj-cs"/>
                  </a:rPr>
                  <a:t>total cross section measurement with β</a:t>
                </a:r>
                <a:r>
                  <a:rPr lang="en-US" sz="1600" dirty="0" smtClean="0">
                    <a:solidFill>
                      <a:srgbClr val="183962"/>
                    </a:solidFill>
                    <a:latin typeface="+mj-lt"/>
                    <a:ea typeface="+mj-ea"/>
                    <a:cs typeface="+mj-cs"/>
                  </a:rPr>
                  <a:t>* = 90 </a:t>
                </a:r>
                <a:r>
                  <a:rPr lang="en-US" sz="1600" dirty="0">
                    <a:solidFill>
                      <a:srgbClr val="183962"/>
                    </a:solidFill>
                    <a:latin typeface="+mj-lt"/>
                    <a:ea typeface="+mj-ea"/>
                    <a:cs typeface="+mj-cs"/>
                  </a:rPr>
                  <a:t>m optics a</a:t>
                </a:r>
                <a:r>
                  <a:rPr lang="en-US" sz="1600" dirty="0" smtClean="0">
                    <a:solidFill>
                      <a:srgbClr val="183962"/>
                    </a:solidFill>
                    <a:latin typeface="+mj-lt"/>
                    <a:ea typeface="+mj-ea"/>
                    <a:cs typeface="+mj-cs"/>
                  </a:rPr>
                  <a:t>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i="1">
                            <a:solidFill>
                              <a:srgbClr val="183962"/>
                            </a:solidFill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da-DK" sz="1600" i="1">
                            <a:solidFill>
                              <a:srgbClr val="183962"/>
                            </a:solidFill>
                            <a:latin typeface="Cambria Math"/>
                            <a:ea typeface="Cambria Math"/>
                          </a:rPr>
                          <m:t>𝑠</m:t>
                        </m:r>
                      </m:e>
                    </m:rad>
                    <m:r>
                      <a:rPr lang="da-DK" sz="1600" i="1">
                        <a:solidFill>
                          <a:srgbClr val="183962"/>
                        </a:solidFill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US" sz="1600" dirty="0">
                    <a:solidFill>
                      <a:srgbClr val="183962"/>
                    </a:solidFill>
                    <a:latin typeface="+mj-lt"/>
                    <a:ea typeface="+mj-ea"/>
                    <a:cs typeface="+mj-cs"/>
                  </a:rPr>
                  <a:t>= 8 </a:t>
                </a:r>
                <a:r>
                  <a:rPr lang="en-US" sz="1600" dirty="0" err="1" smtClean="0">
                    <a:solidFill>
                      <a:srgbClr val="183962"/>
                    </a:solidFill>
                    <a:latin typeface="+mj-lt"/>
                    <a:ea typeface="+mj-ea"/>
                    <a:cs typeface="+mj-cs"/>
                  </a:rPr>
                  <a:t>TeV</a:t>
                </a:r>
                <a:r>
                  <a:rPr lang="en-US" sz="1600" dirty="0" smtClean="0">
                    <a:solidFill>
                      <a:srgbClr val="183962"/>
                    </a:solidFill>
                    <a:latin typeface="+mj-lt"/>
                    <a:ea typeface="+mj-ea"/>
                    <a:cs typeface="+mj-cs"/>
                  </a:rPr>
                  <a:t>.</a:t>
                </a:r>
                <a:endParaRPr lang="en-US" sz="1600" dirty="0">
                  <a:solidFill>
                    <a:srgbClr val="183962"/>
                  </a:solidFill>
                  <a:latin typeface="+mj-lt"/>
                  <a:ea typeface="+mj-ea"/>
                  <a:cs typeface="+mj-cs"/>
                </a:endParaRPr>
              </a:p>
            </p:txBody>
          </p:sp>
        </mc:Choice>
        <mc:Fallback>
          <p:sp>
            <p:nvSpPr>
              <p:cNvPr id="33" name="Rectang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626" y="3503860"/>
                <a:ext cx="4575422" cy="933252"/>
              </a:xfrm>
              <a:prstGeom prst="rect">
                <a:avLst/>
              </a:prstGeom>
              <a:blipFill rotWithShape="1">
                <a:blip r:embed="rId5"/>
                <a:stretch>
                  <a:fillRect l="-666"/>
                </a:stretch>
              </a:blipFill>
            </p:spPr>
            <p:txBody>
              <a:bodyPr/>
              <a:lstStyle/>
              <a:p>
                <a:r>
                  <a:rPr lang="da-D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Rectangle 2"/>
          <p:cNvSpPr txBox="1">
            <a:spLocks noChangeArrowheads="1"/>
          </p:cNvSpPr>
          <p:nvPr/>
        </p:nvSpPr>
        <p:spPr>
          <a:xfrm>
            <a:off x="428625" y="4368643"/>
            <a:ext cx="4575423" cy="782158"/>
          </a:xfrm>
          <a:prstGeom prst="rect">
            <a:avLst/>
          </a:prstGeom>
        </p:spPr>
        <p:txBody>
          <a:bodyPr anchor="ctr"/>
          <a:lstStyle/>
          <a:p>
            <a:pPr>
              <a:tabLst>
                <a:tab pos="446088" algn="l"/>
              </a:tabLst>
              <a:defRPr/>
            </a:pPr>
            <a:r>
              <a:rPr lang="en-US" sz="1600" dirty="0" smtClean="0">
                <a:solidFill>
                  <a:srgbClr val="183962"/>
                </a:solidFill>
                <a:latin typeface="+mj-lt"/>
              </a:rPr>
              <a:t>2012: Use the ALFA detectors for diffractive physics measurements at </a:t>
            </a:r>
            <a:r>
              <a:rPr lang="en-US" sz="1600" dirty="0">
                <a:solidFill>
                  <a:srgbClr val="183962"/>
                </a:solidFill>
                <a:latin typeface="+mj-lt"/>
              </a:rPr>
              <a:t>β</a:t>
            </a:r>
            <a:r>
              <a:rPr lang="en-US" sz="1600" dirty="0" smtClean="0">
                <a:solidFill>
                  <a:srgbClr val="183962"/>
                </a:solidFill>
                <a:latin typeface="+mj-lt"/>
              </a:rPr>
              <a:t>* = 90 m. </a:t>
            </a:r>
            <a:endParaRPr lang="en-US" sz="1600" dirty="0">
              <a:solidFill>
                <a:srgbClr val="183962"/>
              </a:solidFill>
              <a:latin typeface="+mj-lt"/>
            </a:endParaRPr>
          </a:p>
        </p:txBody>
      </p:sp>
      <p:sp>
        <p:nvSpPr>
          <p:cNvPr id="3085" name="Tekstboks 17"/>
          <p:cNvSpPr txBox="1">
            <a:spLocks noChangeArrowheads="1"/>
          </p:cNvSpPr>
          <p:nvPr/>
        </p:nvSpPr>
        <p:spPr bwMode="auto">
          <a:xfrm>
            <a:off x="7143750" y="6540500"/>
            <a:ext cx="11430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sz="1200">
                <a:solidFill>
                  <a:srgbClr val="335E36"/>
                </a:solidFill>
                <a:latin typeface="Calibri" pitchFamily="34" charset="0"/>
              </a:rPr>
              <a:t>Sune Jakobsen</a:t>
            </a:r>
            <a:endParaRPr lang="da-DK" sz="1200">
              <a:latin typeface="Calibri" pitchFamily="34" charset="0"/>
            </a:endParaRPr>
          </a:p>
        </p:txBody>
      </p:sp>
      <p:pic>
        <p:nvPicPr>
          <p:cNvPr id="3086" name="Picture 4" descr="logo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5825" y="6049963"/>
            <a:ext cx="56673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2"/>
              <p:cNvSpPr txBox="1">
                <a:spLocks noChangeArrowheads="1"/>
              </p:cNvSpPr>
              <p:nvPr/>
            </p:nvSpPr>
            <p:spPr>
              <a:xfrm>
                <a:off x="428625" y="5154342"/>
                <a:ext cx="4575423" cy="1226984"/>
              </a:xfrm>
              <a:prstGeom prst="rect">
                <a:avLst/>
              </a:prstGeom>
            </p:spPr>
            <p:txBody>
              <a:bodyPr anchor="ctr"/>
              <a:lstStyle/>
              <a:p>
                <a:pPr>
                  <a:tabLst>
                    <a:tab pos="446088" algn="l"/>
                  </a:tabLst>
                  <a:defRPr/>
                </a:pPr>
                <a:r>
                  <a:rPr lang="en-US" sz="1600" b="1" dirty="0" smtClean="0">
                    <a:solidFill>
                      <a:srgbClr val="183962"/>
                    </a:solidFill>
                    <a:latin typeface="+mj-lt"/>
                  </a:rPr>
                  <a:t>2012 main goal: Using </a:t>
                </a:r>
                <a:r>
                  <a:rPr lang="el-GR" sz="1600" b="1" dirty="0" smtClean="0">
                    <a:solidFill>
                      <a:srgbClr val="183962"/>
                    </a:solidFill>
                    <a:latin typeface="+mj-lt"/>
                    <a:cs typeface="Calibri"/>
                  </a:rPr>
                  <a:t>β</a:t>
                </a:r>
                <a:r>
                  <a:rPr lang="da-DK" sz="1600" b="1" dirty="0" smtClean="0">
                    <a:solidFill>
                      <a:srgbClr val="183962"/>
                    </a:solidFill>
                    <a:latin typeface="+mj-lt"/>
                    <a:cs typeface="Calibri"/>
                  </a:rPr>
                  <a:t>* =</a:t>
                </a:r>
                <a:r>
                  <a:rPr lang="en-US" sz="1600" b="1" dirty="0" smtClean="0">
                    <a:solidFill>
                      <a:srgbClr val="183962"/>
                    </a:solidFill>
                    <a:latin typeface="+mj-lt"/>
                  </a:rPr>
                  <a:t> </a:t>
                </a:r>
                <a:r>
                  <a:rPr lang="en-US" sz="1600" b="1" dirty="0">
                    <a:solidFill>
                      <a:srgbClr val="183962"/>
                    </a:solidFill>
                    <a:latin typeface="+mj-lt"/>
                  </a:rPr>
                  <a:t>500-1000 </a:t>
                </a:r>
                <a:r>
                  <a:rPr lang="en-US" sz="1600" b="1" dirty="0" smtClean="0">
                    <a:solidFill>
                      <a:srgbClr val="183962"/>
                    </a:solidFill>
                    <a:latin typeface="+mj-lt"/>
                  </a:rPr>
                  <a:t>m optics to try to probe the Coulomb-Nuclear interference region for luminosity and total cross section determination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b="1" i="1" smtClean="0">
                            <a:solidFill>
                              <a:srgbClr val="183962"/>
                            </a:solidFill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da-DK" sz="1600" b="1" i="1" smtClean="0">
                            <a:solidFill>
                              <a:srgbClr val="183962"/>
                            </a:solidFill>
                            <a:latin typeface="Cambria Math"/>
                            <a:ea typeface="Cambria Math"/>
                          </a:rPr>
                          <m:t>𝒔</m:t>
                        </m:r>
                      </m:e>
                    </m:rad>
                  </m:oMath>
                </a14:m>
                <a:r>
                  <a:rPr lang="en-US" sz="1600" b="1" dirty="0" smtClean="0">
                    <a:solidFill>
                      <a:srgbClr val="183962"/>
                    </a:solidFill>
                    <a:latin typeface="+mj-lt"/>
                  </a:rPr>
                  <a:t> = 8 </a:t>
                </a:r>
                <a:r>
                  <a:rPr lang="en-US" sz="1600" b="1" dirty="0" err="1" smtClean="0">
                    <a:solidFill>
                      <a:srgbClr val="183962"/>
                    </a:solidFill>
                    <a:latin typeface="+mj-lt"/>
                  </a:rPr>
                  <a:t>TeV</a:t>
                </a:r>
                <a:r>
                  <a:rPr lang="en-US" sz="1600" b="1" dirty="0" smtClean="0">
                    <a:solidFill>
                      <a:srgbClr val="183962"/>
                    </a:solidFill>
                    <a:latin typeface="+mj-lt"/>
                  </a:rPr>
                  <a:t>.</a:t>
                </a:r>
                <a:endParaRPr lang="en-US" sz="1600" b="1" dirty="0">
                  <a:solidFill>
                    <a:srgbClr val="183962"/>
                  </a:solidFill>
                  <a:latin typeface="+mj-lt"/>
                </a:endParaRPr>
              </a:p>
            </p:txBody>
          </p:sp>
        </mc:Choice>
        <mc:Fallback>
          <p:sp>
            <p:nvSpPr>
              <p:cNvPr id="18" name="Rectang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625" y="5154342"/>
                <a:ext cx="4575423" cy="1226984"/>
              </a:xfrm>
              <a:prstGeom prst="rect">
                <a:avLst/>
              </a:prstGeom>
              <a:blipFill rotWithShape="1">
                <a:blip r:embed="rId7"/>
                <a:stretch>
                  <a:fillRect l="-666" r="-1198"/>
                </a:stretch>
              </a:blipFill>
            </p:spPr>
            <p:txBody>
              <a:bodyPr/>
              <a:lstStyle/>
              <a:p>
                <a:r>
                  <a:rPr lang="da-D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8567738" y="6467475"/>
            <a:ext cx="5762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da-DK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17/18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19" name="Rectangle 2"/>
          <p:cNvSpPr txBox="1">
            <a:spLocks noChangeArrowheads="1"/>
          </p:cNvSpPr>
          <p:nvPr/>
        </p:nvSpPr>
        <p:spPr>
          <a:xfrm>
            <a:off x="428699" y="839564"/>
            <a:ext cx="8429625" cy="357188"/>
          </a:xfrm>
          <a:prstGeom prst="rect">
            <a:avLst/>
          </a:prstGeom>
        </p:spPr>
        <p:txBody>
          <a:bodyPr anchor="ctr"/>
          <a:lstStyle/>
          <a:p>
            <a:pPr>
              <a:tabLst>
                <a:tab pos="446088" algn="l"/>
              </a:tabLst>
              <a:defRPr/>
            </a:pPr>
            <a:r>
              <a:rPr lang="en-US" sz="16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The ALFA detector system was installed in the winter shutdown 2010-2011 and is now fully integrated in ATLAS including common triggering </a:t>
            </a:r>
            <a:r>
              <a:rPr lang="en-US" sz="1600" dirty="0">
                <a:solidFill>
                  <a:srgbClr val="183962"/>
                </a:solidFill>
              </a:rPr>
              <a:t>(with special latency setting</a:t>
            </a:r>
            <a:r>
              <a:rPr lang="en-US" sz="1600" dirty="0" smtClean="0">
                <a:solidFill>
                  <a:srgbClr val="183962"/>
                </a:solidFill>
              </a:rPr>
              <a:t>).</a:t>
            </a:r>
            <a:endParaRPr lang="en-US" sz="1600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3" name="Rectangle 2"/>
          <p:cNvSpPr txBox="1">
            <a:spLocks noChangeArrowheads="1"/>
          </p:cNvSpPr>
          <p:nvPr/>
        </p:nvSpPr>
        <p:spPr>
          <a:xfrm>
            <a:off x="428700" y="2279724"/>
            <a:ext cx="8360494" cy="357188"/>
          </a:xfrm>
          <a:prstGeom prst="rect">
            <a:avLst/>
          </a:prstGeom>
        </p:spPr>
        <p:txBody>
          <a:bodyPr anchor="ctr"/>
          <a:lstStyle/>
          <a:p>
            <a:pPr>
              <a:tabLst>
                <a:tab pos="446088" algn="l"/>
              </a:tabLst>
              <a:defRPr/>
            </a:pPr>
            <a:r>
              <a:rPr lang="en-US" sz="16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The Roman Pots has been aligned online with beam based alignment and offline using the distribution of elastic events and the measured relative distance of the detectors.</a:t>
            </a:r>
            <a:endParaRPr lang="en-US" sz="1600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5" name="Rectangle 2"/>
          <p:cNvSpPr txBox="1">
            <a:spLocks noChangeArrowheads="1"/>
          </p:cNvSpPr>
          <p:nvPr/>
        </p:nvSpPr>
        <p:spPr>
          <a:xfrm>
            <a:off x="428699" y="2999804"/>
            <a:ext cx="4575349" cy="357188"/>
          </a:xfrm>
          <a:prstGeom prst="rect">
            <a:avLst/>
          </a:prstGeom>
        </p:spPr>
        <p:txBody>
          <a:bodyPr anchor="ctr"/>
          <a:lstStyle/>
          <a:p>
            <a:pPr>
              <a:tabLst>
                <a:tab pos="446088" algn="l"/>
              </a:tabLst>
              <a:defRPr/>
            </a:pPr>
            <a:r>
              <a:rPr lang="en-US" sz="1600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Correlations of scattering angles shown – Analysis to get t-spectrum and total cross section on-going.</a:t>
            </a:r>
            <a:endParaRPr lang="en-US" sz="1600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0" name="Tekstboks 29"/>
          <p:cNvSpPr txBox="1"/>
          <p:nvPr/>
        </p:nvSpPr>
        <p:spPr>
          <a:xfrm>
            <a:off x="714348" y="-24"/>
            <a:ext cx="84296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3161AB"/>
                </a:solidFill>
              </a:rPr>
              <a:t>ALFA                    Installation                    Triggering                    Beam based </a:t>
            </a:r>
            <a:r>
              <a:rPr lang="en-US" sz="1000" dirty="0">
                <a:solidFill>
                  <a:srgbClr val="3161AB"/>
                </a:solidFill>
              </a:rPr>
              <a:t>alignment    </a:t>
            </a:r>
            <a:r>
              <a:rPr lang="en-US" sz="1000" dirty="0" smtClean="0">
                <a:solidFill>
                  <a:srgbClr val="3161AB"/>
                </a:solidFill>
              </a:rPr>
              <a:t>                 β</a:t>
            </a:r>
            <a:r>
              <a:rPr lang="en-US" sz="1000" dirty="0">
                <a:solidFill>
                  <a:srgbClr val="3161AB"/>
                </a:solidFill>
              </a:rPr>
              <a:t>* = 90 m campaign </a:t>
            </a:r>
            <a:r>
              <a:rPr lang="en-US" sz="1000" dirty="0" smtClean="0">
                <a:solidFill>
                  <a:srgbClr val="3161AB"/>
                </a:solidFill>
              </a:rPr>
              <a:t>2011                    </a:t>
            </a:r>
            <a:r>
              <a:rPr lang="en-US" sz="1000" u="sng" dirty="0" smtClean="0">
                <a:solidFill>
                  <a:srgbClr val="3161AB"/>
                </a:solidFill>
              </a:rPr>
              <a:t>Summary and plans for 2012</a:t>
            </a:r>
            <a:endParaRPr lang="en-US" sz="1000" u="sng" dirty="0">
              <a:solidFill>
                <a:srgbClr val="3161AB"/>
              </a:solidFill>
            </a:endParaRPr>
          </a:p>
        </p:txBody>
      </p:sp>
      <p:sp>
        <p:nvSpPr>
          <p:cNvPr id="35" name="Rectangle 2"/>
          <p:cNvSpPr txBox="1">
            <a:spLocks noChangeArrowheads="1"/>
          </p:cNvSpPr>
          <p:nvPr/>
        </p:nvSpPr>
        <p:spPr>
          <a:xfrm>
            <a:off x="5436097" y="2800263"/>
            <a:ext cx="3168352" cy="385766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tabLst>
                <a:tab pos="446088" algn="l"/>
              </a:tabLst>
              <a:defRPr/>
            </a:pPr>
            <a:r>
              <a:rPr lang="en-US" sz="1200" b="1" dirty="0" smtClean="0">
                <a:latin typeface="+mj-lt"/>
                <a:ea typeface="+mj-ea"/>
                <a:cs typeface="+mj-cs"/>
              </a:rPr>
              <a:t>Simulated spectrum</a:t>
            </a:r>
            <a:endParaRPr lang="en-US" sz="1200" b="1" dirty="0">
              <a:latin typeface="+mj-lt"/>
              <a:ea typeface="+mj-ea"/>
              <a:cs typeface="+mj-cs"/>
            </a:endParaRPr>
          </a:p>
        </p:txBody>
      </p:sp>
      <p:sp>
        <p:nvSpPr>
          <p:cNvPr id="36" name="Rectangle 2"/>
          <p:cNvSpPr txBox="1">
            <a:spLocks noChangeArrowheads="1"/>
          </p:cNvSpPr>
          <p:nvPr/>
        </p:nvSpPr>
        <p:spPr>
          <a:xfrm>
            <a:off x="6516216" y="5176527"/>
            <a:ext cx="2022001" cy="385766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tabLst>
                <a:tab pos="446088" algn="l"/>
              </a:tabLst>
              <a:defRPr/>
            </a:pPr>
            <a:r>
              <a:rPr lang="el-GR" sz="1400" b="1" dirty="0">
                <a:solidFill>
                  <a:schemeClr val="bg1"/>
                </a:solidFill>
                <a:latin typeface="Calibri"/>
                <a:cs typeface="Calibri"/>
              </a:rPr>
              <a:t>β</a:t>
            </a:r>
            <a:r>
              <a:rPr lang="da-DK" sz="1400" b="1" dirty="0">
                <a:solidFill>
                  <a:schemeClr val="bg1"/>
                </a:solidFill>
                <a:latin typeface="Calibri"/>
                <a:cs typeface="Calibri"/>
              </a:rPr>
              <a:t>* = </a:t>
            </a:r>
            <a:r>
              <a:rPr lang="en-US" sz="14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90 m in 2011</a:t>
            </a:r>
            <a:endParaRPr lang="en-US" sz="14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7" name="Rectangle 2"/>
          <p:cNvSpPr txBox="1">
            <a:spLocks noChangeArrowheads="1"/>
          </p:cNvSpPr>
          <p:nvPr/>
        </p:nvSpPr>
        <p:spPr>
          <a:xfrm>
            <a:off x="5508104" y="5150801"/>
            <a:ext cx="1011000" cy="385766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tabLst>
                <a:tab pos="446088" algn="l"/>
              </a:tabLst>
              <a:defRPr/>
            </a:pPr>
            <a:r>
              <a:rPr lang="en-US" sz="14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Hope for </a:t>
            </a:r>
            <a:r>
              <a:rPr lang="el-GR" sz="1400" b="1" dirty="0" smtClean="0">
                <a:solidFill>
                  <a:schemeClr val="bg1"/>
                </a:solidFill>
                <a:latin typeface="+mj-lt"/>
                <a:ea typeface="+mj-ea"/>
                <a:cs typeface="Calibri"/>
              </a:rPr>
              <a:t>β</a:t>
            </a:r>
            <a:r>
              <a:rPr lang="da-DK" sz="1400" b="1" dirty="0" smtClean="0">
                <a:solidFill>
                  <a:schemeClr val="bg1"/>
                </a:solidFill>
                <a:latin typeface="+mj-lt"/>
                <a:ea typeface="+mj-ea"/>
                <a:cs typeface="Calibri"/>
              </a:rPr>
              <a:t>* = 500-1000 m in 2012</a:t>
            </a:r>
            <a:endParaRPr lang="en-US" sz="14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118486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8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39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3" dur="indefinite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44" dur="indefinite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6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7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9" dur="indefinite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50" dur="indefinite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2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53" dur="indefinite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5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56" dur="indefinite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61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3" dur="indefinite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4" dur="indefinite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8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69" dur="indefinite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1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2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6" dur="indefinite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77" dur="indefinite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9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0" dur="indefinite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4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85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7" dur="indefinite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8" dur="indefinite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2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93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5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6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2" grpId="1"/>
      <p:bldP spid="32" grpId="2"/>
      <p:bldP spid="33" grpId="0"/>
      <p:bldP spid="33" grpId="1"/>
      <p:bldP spid="33" grpId="2"/>
      <p:bldP spid="34" grpId="0"/>
      <p:bldP spid="34" grpId="1"/>
      <p:bldP spid="34" grpId="2"/>
      <p:bldP spid="18" grpId="0"/>
      <p:bldP spid="18" grpId="1"/>
      <p:bldP spid="19" grpId="0"/>
      <p:bldP spid="19" grpId="1"/>
      <p:bldP spid="19" grpId="2"/>
      <p:bldP spid="23" grpId="0"/>
      <p:bldP spid="23" grpId="1"/>
      <p:bldP spid="23" grpId="2"/>
      <p:bldP spid="25" grpId="0"/>
      <p:bldP spid="25" grpId="1"/>
      <p:bldP spid="25" grpId="2"/>
      <p:bldP spid="35" grpId="0"/>
      <p:bldP spid="35" grpId="1"/>
      <p:bldP spid="36" grpId="0"/>
      <p:bldP spid="36" grpId="1"/>
      <p:bldP spid="3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D:\CERN temp\Meetings\ATLAS week February 2011\Beam pipe with RPs one out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" name="Picture 3" descr="D:\CERN temp\Meetings\ATLAS week February 2011\Beam pipe with RPs one half out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" name="Picture 4" descr="D:\CERN temp\Meetings\ATLAS week February 2011\Beam pipe with RPs in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2" name="Rektangel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/>
          </a:p>
        </p:txBody>
      </p:sp>
      <p:sp>
        <p:nvSpPr>
          <p:cNvPr id="24" name="Tekstboks 23"/>
          <p:cNvSpPr txBox="1"/>
          <p:nvPr/>
        </p:nvSpPr>
        <p:spPr>
          <a:xfrm>
            <a:off x="0" y="654076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335E36"/>
                </a:solidFill>
              </a:rPr>
              <a:t>Measurement of elastic scattering with </a:t>
            </a:r>
            <a:r>
              <a:rPr lang="en-US" sz="1200" dirty="0" smtClean="0">
                <a:solidFill>
                  <a:srgbClr val="335E36"/>
                </a:solidFill>
              </a:rPr>
              <a:t>ALFA</a:t>
            </a:r>
            <a:endParaRPr lang="en-US" sz="1200" dirty="0">
              <a:solidFill>
                <a:srgbClr val="335E36"/>
              </a:solidFill>
            </a:endParaRPr>
          </a:p>
        </p:txBody>
      </p:sp>
      <p:sp>
        <p:nvSpPr>
          <p:cNvPr id="27" name="Tekstboks 16"/>
          <p:cNvSpPr txBox="1">
            <a:spLocks noChangeArrowheads="1"/>
          </p:cNvSpPr>
          <p:nvPr/>
        </p:nvSpPr>
        <p:spPr bwMode="auto">
          <a:xfrm>
            <a:off x="0" y="6389130"/>
            <a:ext cx="9144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335E36"/>
                </a:solidFill>
                <a:latin typeface="Calibri" pitchFamily="34" charset="0"/>
              </a:rPr>
              <a:t>Low-X 2012</a:t>
            </a:r>
            <a:endParaRPr lang="en-US" sz="1200" dirty="0">
              <a:solidFill>
                <a:srgbClr val="335E36"/>
              </a:solidFill>
              <a:latin typeface="Calibri" pitchFamily="34" charset="0"/>
            </a:endParaRPr>
          </a:p>
        </p:txBody>
      </p:sp>
      <p:pic>
        <p:nvPicPr>
          <p:cNvPr id="5122" name="Picture 3" descr="CERN_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738" y="214313"/>
            <a:ext cx="584200" cy="5715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cxnSp>
        <p:nvCxnSpPr>
          <p:cNvPr id="15" name="Lige forbindelse 14"/>
          <p:cNvCxnSpPr/>
          <p:nvPr/>
        </p:nvCxnSpPr>
        <p:spPr>
          <a:xfrm rot="10800000">
            <a:off x="714375" y="220663"/>
            <a:ext cx="8429625" cy="0"/>
          </a:xfrm>
          <a:prstGeom prst="line">
            <a:avLst/>
          </a:prstGeom>
          <a:ln w="13970">
            <a:solidFill>
              <a:srgbClr val="316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28575" y="6394450"/>
            <a:ext cx="1989138" cy="5000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pPr>
              <a:defRPr/>
            </a:pPr>
            <a:r>
              <a:rPr lang="en-US" sz="1210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NIELS BOHR INSTITUTE</a:t>
            </a:r>
          </a:p>
          <a:p>
            <a:pPr>
              <a:defRPr/>
            </a:pPr>
            <a:r>
              <a:rPr lang="en-US" sz="925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UNIVERSITY OF COPENHAGEN </a:t>
            </a:r>
            <a:r>
              <a:rPr lang="en-US" sz="900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en-US" sz="1200" dirty="0">
              <a:solidFill>
                <a:srgbClr val="335E36"/>
              </a:solidFill>
            </a:endParaRPr>
          </a:p>
          <a:p>
            <a:pPr>
              <a:defRPr/>
            </a:pPr>
            <a:r>
              <a:rPr lang="en-US" sz="1200" dirty="0">
                <a:solidFill>
                  <a:srgbClr val="335E36"/>
                </a:solidFill>
              </a:rPr>
              <a:t> </a:t>
            </a:r>
          </a:p>
          <a:p>
            <a:pPr>
              <a:defRPr/>
            </a:pPr>
            <a:r>
              <a:rPr lang="en-US" sz="1200" b="1" dirty="0">
                <a:solidFill>
                  <a:srgbClr val="335E36"/>
                </a:solidFill>
                <a:latin typeface="Cambria" pitchFamily="18" charset="0"/>
              </a:rPr>
              <a:t> </a:t>
            </a:r>
            <a:endParaRPr lang="da-DK" sz="1200" dirty="0">
              <a:latin typeface="Arial" pitchFamily="34" charset="0"/>
            </a:endParaRPr>
          </a:p>
        </p:txBody>
      </p:sp>
      <p:sp>
        <p:nvSpPr>
          <p:cNvPr id="5128" name="Tekstboks 17"/>
          <p:cNvSpPr txBox="1">
            <a:spLocks noChangeArrowheads="1"/>
          </p:cNvSpPr>
          <p:nvPr/>
        </p:nvSpPr>
        <p:spPr bwMode="auto">
          <a:xfrm>
            <a:off x="7143750" y="6540500"/>
            <a:ext cx="11430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200">
                <a:solidFill>
                  <a:srgbClr val="335E36"/>
                </a:solidFill>
                <a:latin typeface="Calibri" pitchFamily="34" charset="0"/>
              </a:rPr>
              <a:t>Sune Jakobsen</a:t>
            </a:r>
            <a:endParaRPr lang="da-DK" sz="1200">
              <a:latin typeface="Calibri" pitchFamily="34" charset="0"/>
            </a:endParaRPr>
          </a:p>
        </p:txBody>
      </p:sp>
      <p:pic>
        <p:nvPicPr>
          <p:cNvPr id="5129" name="Picture 4" descr="logo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05825" y="6049963"/>
            <a:ext cx="566738" cy="76835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cxnSp>
        <p:nvCxnSpPr>
          <p:cNvPr id="13" name="Lige forbindelse 12"/>
          <p:cNvCxnSpPr/>
          <p:nvPr/>
        </p:nvCxnSpPr>
        <p:spPr>
          <a:xfrm rot="10800000">
            <a:off x="0" y="6770688"/>
            <a:ext cx="9144000" cy="0"/>
          </a:xfrm>
          <a:prstGeom prst="line">
            <a:avLst/>
          </a:prstGeom>
          <a:ln w="12700">
            <a:solidFill>
              <a:srgbClr val="335E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8567738" y="6467475"/>
            <a:ext cx="5762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da-DK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18/18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29" name="Rektangel 28"/>
          <p:cNvSpPr/>
          <p:nvPr/>
        </p:nvSpPr>
        <p:spPr>
          <a:xfrm>
            <a:off x="0" y="2455702"/>
            <a:ext cx="9144000" cy="785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0" name="Rectangle 2"/>
          <p:cNvSpPr txBox="1">
            <a:spLocks noChangeArrowheads="1"/>
          </p:cNvSpPr>
          <p:nvPr/>
        </p:nvSpPr>
        <p:spPr>
          <a:xfrm>
            <a:off x="0" y="2527140"/>
            <a:ext cx="9144000" cy="642942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000" b="1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Thanks for your attention</a:t>
            </a:r>
            <a:endParaRPr lang="en-US" sz="3000" b="1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1" name="Rektangel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a-DK"/>
          </a:p>
        </p:txBody>
      </p:sp>
      <p:sp>
        <p:nvSpPr>
          <p:cNvPr id="28" name="Tekstboks 27"/>
          <p:cNvSpPr txBox="1"/>
          <p:nvPr/>
        </p:nvSpPr>
        <p:spPr>
          <a:xfrm>
            <a:off x="714348" y="-24"/>
            <a:ext cx="84296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3161AB"/>
                </a:solidFill>
              </a:rPr>
              <a:t>ALFA                    Installation                    Triggering                    Beam based </a:t>
            </a:r>
            <a:r>
              <a:rPr lang="en-US" sz="1000" dirty="0">
                <a:solidFill>
                  <a:srgbClr val="3161AB"/>
                </a:solidFill>
              </a:rPr>
              <a:t>alignment    </a:t>
            </a:r>
            <a:r>
              <a:rPr lang="en-US" sz="1000" dirty="0" smtClean="0">
                <a:solidFill>
                  <a:srgbClr val="3161AB"/>
                </a:solidFill>
              </a:rPr>
              <a:t>                 β</a:t>
            </a:r>
            <a:r>
              <a:rPr lang="en-US" sz="1000" dirty="0">
                <a:solidFill>
                  <a:srgbClr val="3161AB"/>
                </a:solidFill>
              </a:rPr>
              <a:t>* = 90 m campaign </a:t>
            </a:r>
            <a:r>
              <a:rPr lang="en-US" sz="1000" dirty="0" smtClean="0">
                <a:solidFill>
                  <a:srgbClr val="3161AB"/>
                </a:solidFill>
              </a:rPr>
              <a:t>2011                    </a:t>
            </a:r>
            <a:r>
              <a:rPr lang="en-US" sz="1000" u="sng" dirty="0" smtClean="0">
                <a:solidFill>
                  <a:srgbClr val="3161AB"/>
                </a:solidFill>
              </a:rPr>
              <a:t>Summary and plans for 2012</a:t>
            </a:r>
            <a:endParaRPr lang="en-US" sz="1000" u="sng" dirty="0">
              <a:solidFill>
                <a:srgbClr val="3161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435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9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9" presetClass="emph" presetSubtype="0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 rctx="PPT">
                                        <p:cTn id="16" dur="indefinit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65"/>
                                      </p:to>
                                    </p:set>
                                    <p:animEffect filter="image" prLst="opacity: 0.65">
                                      <p:cBhvr rctx="IE">
                                        <p:cTn id="17" dur="indefinite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9" grpId="1" animBg="1"/>
      <p:bldP spid="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kstboks 39"/>
          <p:cNvSpPr txBox="1"/>
          <p:nvPr/>
        </p:nvSpPr>
        <p:spPr>
          <a:xfrm>
            <a:off x="0" y="654076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335E36"/>
                </a:solidFill>
              </a:rPr>
              <a:t>Measurement of elastic scattering with </a:t>
            </a:r>
            <a:r>
              <a:rPr lang="en-US" sz="1200" dirty="0" smtClean="0">
                <a:solidFill>
                  <a:srgbClr val="335E36"/>
                </a:solidFill>
              </a:rPr>
              <a:t>ALFA</a:t>
            </a:r>
            <a:endParaRPr lang="en-US" sz="1200" dirty="0">
              <a:solidFill>
                <a:srgbClr val="335E36"/>
              </a:solidFill>
            </a:endParaRPr>
          </a:p>
        </p:txBody>
      </p:sp>
      <p:sp>
        <p:nvSpPr>
          <p:cNvPr id="44" name="Tekstboks 16"/>
          <p:cNvSpPr txBox="1">
            <a:spLocks noChangeArrowheads="1"/>
          </p:cNvSpPr>
          <p:nvPr/>
        </p:nvSpPr>
        <p:spPr bwMode="auto">
          <a:xfrm>
            <a:off x="0" y="6389130"/>
            <a:ext cx="9144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335E36"/>
                </a:solidFill>
                <a:latin typeface="Calibri" pitchFamily="34" charset="0"/>
              </a:rPr>
              <a:t>Low-X 2012</a:t>
            </a:r>
            <a:endParaRPr lang="en-US" sz="1200" dirty="0">
              <a:solidFill>
                <a:srgbClr val="335E36"/>
              </a:solidFill>
              <a:latin typeface="Calibri" pitchFamily="34" charset="0"/>
            </a:endParaRPr>
          </a:p>
        </p:txBody>
      </p:sp>
      <p:pic>
        <p:nvPicPr>
          <p:cNvPr id="1053" name="Picture 2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00553"/>
            <a:ext cx="8928000" cy="700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accent1"/>
                  </a:outerShdw>
                </a:effectLst>
              </a14:hiddenEffects>
            </a:ext>
          </a:extLst>
        </p:spPr>
      </p:pic>
      <p:sp>
        <p:nvSpPr>
          <p:cNvPr id="31" name="Rektangel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dirty="0"/>
          </a:p>
        </p:txBody>
      </p:sp>
      <p:pic>
        <p:nvPicPr>
          <p:cNvPr id="2052" name="Picture 3" descr="CERN_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8" y="214313"/>
            <a:ext cx="5842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Lige forbindelse 14"/>
          <p:cNvCxnSpPr/>
          <p:nvPr/>
        </p:nvCxnSpPr>
        <p:spPr>
          <a:xfrm rot="10800000">
            <a:off x="714375" y="220663"/>
            <a:ext cx="8429625" cy="0"/>
          </a:xfrm>
          <a:prstGeom prst="line">
            <a:avLst/>
          </a:prstGeom>
          <a:ln w="13970">
            <a:solidFill>
              <a:srgbClr val="316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8575" y="6394450"/>
            <a:ext cx="1989138" cy="5000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10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NIELS BOHR INSTITUTE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25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UNIVERSITY OF COPENHAGEN </a:t>
            </a:r>
            <a:r>
              <a:rPr lang="en-US" sz="900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en-US" sz="1200" dirty="0">
              <a:solidFill>
                <a:srgbClr val="335E36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335E36"/>
                </a:solidFill>
                <a:latin typeface="+mn-lt"/>
                <a:cs typeface="+mn-cs"/>
              </a:rPr>
              <a:t> 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rgbClr val="335E36"/>
                </a:solidFill>
                <a:latin typeface="Cambria" pitchFamily="18" charset="0"/>
                <a:cs typeface="+mn-cs"/>
              </a:rPr>
              <a:t> </a:t>
            </a:r>
            <a:endParaRPr lang="da-DK" sz="1200" dirty="0">
              <a:latin typeface="Arial" pitchFamily="34" charset="0"/>
              <a:cs typeface="+mn-cs"/>
            </a:endParaRPr>
          </a:p>
        </p:txBody>
      </p:sp>
      <p:sp>
        <p:nvSpPr>
          <p:cNvPr id="28" name="Rectangle 2"/>
          <p:cNvSpPr txBox="1">
            <a:spLocks noChangeArrowheads="1"/>
          </p:cNvSpPr>
          <p:nvPr/>
        </p:nvSpPr>
        <p:spPr>
          <a:xfrm>
            <a:off x="714375" y="234380"/>
            <a:ext cx="8212138" cy="530324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i="1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Absolute Luminosity For ATLA</a:t>
            </a:r>
            <a:r>
              <a:rPr lang="da-DK" sz="2800" i="1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S</a:t>
            </a:r>
            <a:r>
              <a:rPr lang="da-DK" sz="2800" i="1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 </a:t>
            </a:r>
            <a:r>
              <a:rPr lang="da-DK" sz="2800" i="1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- ALFA</a:t>
            </a:r>
            <a:endParaRPr lang="en-US" sz="2800" i="1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058" name="Tekstboks 17"/>
          <p:cNvSpPr txBox="1">
            <a:spLocks noChangeArrowheads="1"/>
          </p:cNvSpPr>
          <p:nvPr/>
        </p:nvSpPr>
        <p:spPr bwMode="auto">
          <a:xfrm>
            <a:off x="7143750" y="6540500"/>
            <a:ext cx="11430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US" sz="1200" dirty="0">
                <a:solidFill>
                  <a:srgbClr val="335E36"/>
                </a:solidFill>
              </a:rPr>
              <a:t>Sune Jakobsen</a:t>
            </a:r>
            <a:endParaRPr lang="da-DK" sz="1200" dirty="0"/>
          </a:p>
        </p:txBody>
      </p:sp>
      <p:pic>
        <p:nvPicPr>
          <p:cNvPr id="2059" name="Picture 4" descr="logo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5825" y="6049963"/>
            <a:ext cx="56673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7" name="Rektangel 116"/>
          <p:cNvSpPr/>
          <p:nvPr/>
        </p:nvSpPr>
        <p:spPr>
          <a:xfrm>
            <a:off x="500063" y="2214563"/>
            <a:ext cx="3214687" cy="4175125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dirty="0"/>
          </a:p>
        </p:txBody>
      </p:sp>
      <p:cxnSp>
        <p:nvCxnSpPr>
          <p:cNvPr id="120" name="Lige forbindelse 119"/>
          <p:cNvCxnSpPr/>
          <p:nvPr/>
        </p:nvCxnSpPr>
        <p:spPr>
          <a:xfrm>
            <a:off x="1676400" y="1593850"/>
            <a:ext cx="2033588" cy="4786313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Lige forbindelse 121"/>
          <p:cNvCxnSpPr/>
          <p:nvPr/>
        </p:nvCxnSpPr>
        <p:spPr>
          <a:xfrm>
            <a:off x="1676400" y="1309688"/>
            <a:ext cx="2033588" cy="90170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Lige forbindelse 123"/>
          <p:cNvCxnSpPr/>
          <p:nvPr/>
        </p:nvCxnSpPr>
        <p:spPr>
          <a:xfrm flipH="1">
            <a:off x="488950" y="1309688"/>
            <a:ext cx="1044575" cy="90170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Lige forbindelse 125"/>
          <p:cNvCxnSpPr/>
          <p:nvPr/>
        </p:nvCxnSpPr>
        <p:spPr>
          <a:xfrm flipH="1">
            <a:off x="488950" y="1593850"/>
            <a:ext cx="1044575" cy="4786313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9" descr="D:\CERN temp\Meetings\ATLAS week February 2011\Roman Pot from side2.tif"/>
          <p:cNvPicPr>
            <a:picLocks noChangeAspect="1" noChangeArrowheads="1"/>
          </p:cNvPicPr>
          <p:nvPr/>
        </p:nvPicPr>
        <p:blipFill>
          <a:blip r:embed="rId5">
            <a:grayscl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4692650"/>
            <a:ext cx="2500312" cy="164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9" descr="D:\CERN temp\Meetings\ATLAS week February 2011\Roman Pot from side2.tif"/>
          <p:cNvPicPr>
            <a:picLocks noChangeAspect="1" noChangeArrowheads="1"/>
          </p:cNvPicPr>
          <p:nvPr/>
        </p:nvPicPr>
        <p:blipFill>
          <a:blip r:embed="rId7">
            <a:grayscl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2286000"/>
            <a:ext cx="2500312" cy="164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9" name="Ellipse 98"/>
          <p:cNvSpPr/>
          <p:nvPr/>
        </p:nvSpPr>
        <p:spPr>
          <a:xfrm>
            <a:off x="571472" y="3857628"/>
            <a:ext cx="285752" cy="928694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dirty="0"/>
          </a:p>
        </p:txBody>
      </p:sp>
      <p:sp>
        <p:nvSpPr>
          <p:cNvPr id="100" name="Ellipse 99"/>
          <p:cNvSpPr/>
          <p:nvPr/>
        </p:nvSpPr>
        <p:spPr>
          <a:xfrm>
            <a:off x="3286116" y="3846286"/>
            <a:ext cx="285752" cy="92869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dirty="0"/>
          </a:p>
        </p:txBody>
      </p:sp>
      <p:cxnSp>
        <p:nvCxnSpPr>
          <p:cNvPr id="102" name="Lige forbindelse 101"/>
          <p:cNvCxnSpPr/>
          <p:nvPr/>
        </p:nvCxnSpPr>
        <p:spPr>
          <a:xfrm rot="5400000" flipH="1" flipV="1">
            <a:off x="2066132" y="2494756"/>
            <a:ext cx="11112" cy="2714625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Lige forbindelse 103"/>
          <p:cNvCxnSpPr/>
          <p:nvPr/>
        </p:nvCxnSpPr>
        <p:spPr>
          <a:xfrm rot="5400000">
            <a:off x="2066131" y="3423444"/>
            <a:ext cx="11113" cy="2714625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Rectangle 2"/>
          <p:cNvSpPr txBox="1">
            <a:spLocks noChangeArrowheads="1"/>
          </p:cNvSpPr>
          <p:nvPr/>
        </p:nvSpPr>
        <p:spPr>
          <a:xfrm>
            <a:off x="2000250" y="4357688"/>
            <a:ext cx="1500188" cy="357187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Beam pipe</a:t>
            </a:r>
          </a:p>
        </p:txBody>
      </p:sp>
      <p:pic>
        <p:nvPicPr>
          <p:cNvPr id="2061" name="Picture 13" descr="D:\CERN temp\Meetings\ATLAS week February 2011\Detector from side.tif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6725" y="4243388"/>
            <a:ext cx="2500313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" name="Picture 13" descr="D:\CERN temp\Meetings\ATLAS week February 2011\Detector from side.tif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688" y="2286000"/>
            <a:ext cx="2500312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8" name="Ellipse 147"/>
          <p:cNvSpPr/>
          <p:nvPr/>
        </p:nvSpPr>
        <p:spPr>
          <a:xfrm>
            <a:off x="5500694" y="3857628"/>
            <a:ext cx="285752" cy="928694"/>
          </a:xfrm>
          <a:prstGeom prst="ellipse">
            <a:avLst/>
          </a:prstGeom>
          <a:gradFill flip="none" rotWithShape="1">
            <a:gsLst>
              <a:gs pos="10000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dirty="0"/>
          </a:p>
        </p:txBody>
      </p:sp>
      <p:sp>
        <p:nvSpPr>
          <p:cNvPr id="149" name="Ellipse 148"/>
          <p:cNvSpPr/>
          <p:nvPr/>
        </p:nvSpPr>
        <p:spPr>
          <a:xfrm>
            <a:off x="8215338" y="3857628"/>
            <a:ext cx="285752" cy="92869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dirty="0"/>
          </a:p>
        </p:txBody>
      </p:sp>
      <p:cxnSp>
        <p:nvCxnSpPr>
          <p:cNvPr id="150" name="Lige forbindelse 149"/>
          <p:cNvCxnSpPr/>
          <p:nvPr/>
        </p:nvCxnSpPr>
        <p:spPr>
          <a:xfrm rot="5400000" flipH="1" flipV="1">
            <a:off x="7000876" y="2500312"/>
            <a:ext cx="0" cy="2714625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Lige forbindelse 150"/>
          <p:cNvCxnSpPr/>
          <p:nvPr/>
        </p:nvCxnSpPr>
        <p:spPr>
          <a:xfrm rot="5400000">
            <a:off x="7000876" y="3429000"/>
            <a:ext cx="0" cy="2714625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Rectangle 2"/>
          <p:cNvSpPr txBox="1">
            <a:spLocks noChangeArrowheads="1"/>
          </p:cNvSpPr>
          <p:nvPr/>
        </p:nvSpPr>
        <p:spPr>
          <a:xfrm>
            <a:off x="6929438" y="4368800"/>
            <a:ext cx="1500187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Beam pipe</a:t>
            </a:r>
          </a:p>
        </p:txBody>
      </p:sp>
      <p:sp>
        <p:nvSpPr>
          <p:cNvPr id="156" name="Rectangle 2"/>
          <p:cNvSpPr txBox="1">
            <a:spLocks noChangeArrowheads="1"/>
          </p:cNvSpPr>
          <p:nvPr/>
        </p:nvSpPr>
        <p:spPr>
          <a:xfrm>
            <a:off x="3643313" y="3213100"/>
            <a:ext cx="1928812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Approach the beam to few mm with Roman Pot </a:t>
            </a:r>
          </a:p>
        </p:txBody>
      </p:sp>
      <p:sp>
        <p:nvSpPr>
          <p:cNvPr id="157" name="Rectangle 2"/>
          <p:cNvSpPr txBox="1">
            <a:spLocks noChangeArrowheads="1"/>
          </p:cNvSpPr>
          <p:nvPr/>
        </p:nvSpPr>
        <p:spPr>
          <a:xfrm>
            <a:off x="3714750" y="4857750"/>
            <a:ext cx="1785938" cy="357188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446088" algn="l"/>
              </a:tabLst>
              <a:defRPr/>
            </a:pPr>
            <a:r>
              <a:rPr lang="en-US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Only used in dedicated high </a:t>
            </a:r>
            <a:r>
              <a:rPr lang="el-GR" dirty="0" smtClean="0">
                <a:solidFill>
                  <a:srgbClr val="183962"/>
                </a:solidFill>
                <a:latin typeface="Calibri"/>
                <a:ea typeface="+mj-ea"/>
                <a:cs typeface="Calibri"/>
              </a:rPr>
              <a:t>β</a:t>
            </a:r>
            <a:r>
              <a:rPr lang="en-US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* runs</a:t>
            </a:r>
            <a:endParaRPr lang="en-US" dirty="0">
              <a:solidFill>
                <a:srgbClr val="18396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3" name="Rektangel 62"/>
          <p:cNvSpPr/>
          <p:nvPr/>
        </p:nvSpPr>
        <p:spPr>
          <a:xfrm>
            <a:off x="1533525" y="1309688"/>
            <a:ext cx="142875" cy="284162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dirty="0"/>
          </a:p>
        </p:txBody>
      </p:sp>
      <p:cxnSp>
        <p:nvCxnSpPr>
          <p:cNvPr id="35" name="Lige pilforbindelse 34"/>
          <p:cNvCxnSpPr/>
          <p:nvPr/>
        </p:nvCxnSpPr>
        <p:spPr>
          <a:xfrm>
            <a:off x="1403648" y="1451769"/>
            <a:ext cx="3168352" cy="0"/>
          </a:xfrm>
          <a:prstGeom prst="straightConnector1">
            <a:avLst/>
          </a:prstGeom>
          <a:ln w="28575">
            <a:solidFill>
              <a:srgbClr val="00B05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Lige pilforbindelse 68"/>
          <p:cNvCxnSpPr/>
          <p:nvPr/>
        </p:nvCxnSpPr>
        <p:spPr>
          <a:xfrm flipH="1">
            <a:off x="4572000" y="1451769"/>
            <a:ext cx="3168352" cy="0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Lige pilforbindelse 69"/>
          <p:cNvCxnSpPr/>
          <p:nvPr/>
        </p:nvCxnSpPr>
        <p:spPr>
          <a:xfrm flipH="1" flipV="1">
            <a:off x="1403648" y="1350680"/>
            <a:ext cx="3168352" cy="101089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Lige pilforbindelse 71"/>
          <p:cNvCxnSpPr/>
          <p:nvPr/>
        </p:nvCxnSpPr>
        <p:spPr>
          <a:xfrm>
            <a:off x="4571504" y="1451769"/>
            <a:ext cx="3168848" cy="101054"/>
          </a:xfrm>
          <a:prstGeom prst="straightConnector1">
            <a:avLst/>
          </a:prstGeom>
          <a:ln w="28575">
            <a:solidFill>
              <a:srgbClr val="00B05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 Box 5"/>
          <p:cNvSpPr txBox="1">
            <a:spLocks noChangeArrowheads="1"/>
          </p:cNvSpPr>
          <p:nvPr/>
        </p:nvSpPr>
        <p:spPr bwMode="auto">
          <a:xfrm>
            <a:off x="8579675" y="6467712"/>
            <a:ext cx="57626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da-D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3/18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7" name="Tekstboks 46"/>
          <p:cNvSpPr txBox="1"/>
          <p:nvPr/>
        </p:nvSpPr>
        <p:spPr>
          <a:xfrm>
            <a:off x="714348" y="-24"/>
            <a:ext cx="84296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u="sng" dirty="0" smtClean="0">
                <a:solidFill>
                  <a:srgbClr val="3161AB"/>
                </a:solidFill>
              </a:rPr>
              <a:t>ALFA</a:t>
            </a:r>
            <a:r>
              <a:rPr lang="en-US" sz="1000" dirty="0" smtClean="0">
                <a:solidFill>
                  <a:srgbClr val="3161AB"/>
                </a:solidFill>
              </a:rPr>
              <a:t>                    Installation                    Triggering                    Beam based </a:t>
            </a:r>
            <a:r>
              <a:rPr lang="en-US" sz="1000" dirty="0">
                <a:solidFill>
                  <a:srgbClr val="3161AB"/>
                </a:solidFill>
              </a:rPr>
              <a:t>alignment    </a:t>
            </a:r>
            <a:r>
              <a:rPr lang="en-US" sz="1000" dirty="0" smtClean="0">
                <a:solidFill>
                  <a:srgbClr val="3161AB"/>
                </a:solidFill>
              </a:rPr>
              <a:t>                 β</a:t>
            </a:r>
            <a:r>
              <a:rPr lang="en-US" sz="1000" dirty="0">
                <a:solidFill>
                  <a:srgbClr val="3161AB"/>
                </a:solidFill>
              </a:rPr>
              <a:t>* = 90 m campaign </a:t>
            </a:r>
            <a:r>
              <a:rPr lang="en-US" sz="1000" dirty="0" smtClean="0">
                <a:solidFill>
                  <a:srgbClr val="3161AB"/>
                </a:solidFill>
              </a:rPr>
              <a:t>2011                    Summary and plans for 2012</a:t>
            </a:r>
            <a:endParaRPr lang="en-US" sz="1000" dirty="0">
              <a:solidFill>
                <a:srgbClr val="3161AB"/>
              </a:solidFill>
            </a:endParaRPr>
          </a:p>
        </p:txBody>
      </p:sp>
      <p:cxnSp>
        <p:nvCxnSpPr>
          <p:cNvPr id="42" name="Lige forbindelse 41"/>
          <p:cNvCxnSpPr/>
          <p:nvPr/>
        </p:nvCxnSpPr>
        <p:spPr>
          <a:xfrm rot="10800000">
            <a:off x="0" y="6771451"/>
            <a:ext cx="9144000" cy="0"/>
          </a:xfrm>
          <a:prstGeom prst="line">
            <a:avLst/>
          </a:prstGeom>
          <a:ln w="12700">
            <a:solidFill>
              <a:srgbClr val="335E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8646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0" dur="indefinite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3" dur="indefinite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5" dur="indefinite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6" dur="indefinite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1" dur="indefinite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2" dur="indefinite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9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90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2" dur="indefinite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93" dur="indefinite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5" dur="indefinite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96" dur="indefinite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8" dur="indefinite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99" dur="indefinite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1" dur="indefinite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02" dur="indefinite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4" dur="indefinite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05" dur="indefinite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9" presetClass="emph" presetSubtype="0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7" dur="indefinite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08" dur="indefinite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7.40741E-7 L 3.05556E-6 0.06759 " pathEditMode="relative" rAng="0" ptsTypes="AA">
                                      <p:cBhvr>
                                        <p:cTn id="11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4"/>
                                    </p:animMotion>
                                  </p:childTnLst>
                                </p:cTn>
                              </p:par>
                              <p:par>
                                <p:cTn id="116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33333E-6 L 3.05556E-6 -0.06598 " pathEditMode="relative" rAng="0" ptsTypes="AA">
                                      <p:cBhvr>
                                        <p:cTn id="1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3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9" dur="indefinite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0" dur="indefinite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2" dur="indefinite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23" dur="indefinite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5" dur="indefinite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26" dur="indefinite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 nodeType="clickPar">
                      <p:stCondLst>
                        <p:cond delay="indefinite"/>
                      </p:stCondLst>
                      <p:childTnLst>
                        <p:par>
                          <p:cTn id="1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0" dur="indefinite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31" dur="indefinite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3" dur="indefinite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34" dur="indefinite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6" dur="indefinite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37" dur="indefinite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9" dur="indefinite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40" dur="indefinite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2" dur="indefinite"/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43" dur="indefinite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5" dur="indefinite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46" dur="indefinite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8" dur="indefinite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49" dur="indefinite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1" dur="indefinite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2" dur="indefinite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7" dur="indefinite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8" dur="indefinite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0" dur="indefinite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1" dur="indefinite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3" dur="indefinite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4" dur="indefinite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6" dur="indefinite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7" dur="indefinite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9" dur="indefinite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70" dur="indefinite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9" presetClass="emph" presetSubtype="0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72" dur="indefinite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73" dur="indefinite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77" dur="indefinite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78" dur="indefinite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0" dur="indefinite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81" dur="indefinite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3" dur="indefinite"/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84" dur="indefinite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6" dur="indefinite"/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87" dur="indefinite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 nodeType="clickPar">
                      <p:stCondLst>
                        <p:cond delay="indefinite"/>
                      </p:stCondLst>
                      <p:childTnLst>
                        <p:par>
                          <p:cTn id="1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0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91" dur="indefinite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92" dur="indefinite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" grpId="0" animBg="1"/>
      <p:bldP spid="117" grpId="1" animBg="1"/>
      <p:bldP spid="107" grpId="0"/>
      <p:bldP spid="107" grpId="1"/>
      <p:bldP spid="107" grpId="2"/>
      <p:bldP spid="107" grpId="3"/>
      <p:bldP spid="107" grpId="4"/>
      <p:bldP spid="152" grpId="0"/>
      <p:bldP spid="152" grpId="1"/>
      <p:bldP spid="156" grpId="0"/>
      <p:bldP spid="156" grpId="1"/>
      <p:bldP spid="157" grpId="0"/>
      <p:bldP spid="157" grpId="1"/>
      <p:bldP spid="6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kstboks 51"/>
          <p:cNvSpPr txBox="1"/>
          <p:nvPr/>
        </p:nvSpPr>
        <p:spPr>
          <a:xfrm>
            <a:off x="0" y="654076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335E36"/>
                </a:solidFill>
              </a:rPr>
              <a:t>Measurement of elastic scattering with </a:t>
            </a:r>
            <a:r>
              <a:rPr lang="en-US" sz="1200" dirty="0" smtClean="0">
                <a:solidFill>
                  <a:srgbClr val="335E36"/>
                </a:solidFill>
              </a:rPr>
              <a:t>ALFA</a:t>
            </a:r>
            <a:endParaRPr lang="en-US" sz="1200" dirty="0">
              <a:solidFill>
                <a:srgbClr val="335E36"/>
              </a:solidFill>
            </a:endParaRPr>
          </a:p>
        </p:txBody>
      </p:sp>
      <p:sp>
        <p:nvSpPr>
          <p:cNvPr id="56" name="Tekstboks 16"/>
          <p:cNvSpPr txBox="1">
            <a:spLocks noChangeArrowheads="1"/>
          </p:cNvSpPr>
          <p:nvPr/>
        </p:nvSpPr>
        <p:spPr bwMode="auto">
          <a:xfrm>
            <a:off x="0" y="6389130"/>
            <a:ext cx="9144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335E36"/>
                </a:solidFill>
                <a:latin typeface="Calibri" pitchFamily="34" charset="0"/>
              </a:rPr>
              <a:t>Low-X 2012</a:t>
            </a:r>
            <a:endParaRPr lang="en-US" sz="1200" dirty="0">
              <a:solidFill>
                <a:srgbClr val="335E36"/>
              </a:solidFill>
              <a:latin typeface="Calibri" pitchFamily="34" charset="0"/>
            </a:endParaRPr>
          </a:p>
        </p:txBody>
      </p:sp>
      <p:pic>
        <p:nvPicPr>
          <p:cNvPr id="1027" name="Picture 3" descr="CERN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417" y="214290"/>
            <a:ext cx="584493" cy="57150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028" name="Picture 4" descr="logo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06348" y="6050357"/>
            <a:ext cx="566246" cy="76740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cxnSp>
        <p:nvCxnSpPr>
          <p:cNvPr id="13" name="Lige forbindelse 12"/>
          <p:cNvCxnSpPr/>
          <p:nvPr/>
        </p:nvCxnSpPr>
        <p:spPr>
          <a:xfrm rot="10800000">
            <a:off x="0" y="6771451"/>
            <a:ext cx="9144000" cy="0"/>
          </a:xfrm>
          <a:prstGeom prst="line">
            <a:avLst/>
          </a:prstGeom>
          <a:ln w="12700">
            <a:solidFill>
              <a:srgbClr val="335E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Lige forbindelse 14"/>
          <p:cNvCxnSpPr/>
          <p:nvPr/>
        </p:nvCxnSpPr>
        <p:spPr>
          <a:xfrm rot="10800000">
            <a:off x="714380" y="221436"/>
            <a:ext cx="8429620" cy="0"/>
          </a:xfrm>
          <a:prstGeom prst="line">
            <a:avLst/>
          </a:prstGeom>
          <a:ln w="13970">
            <a:solidFill>
              <a:srgbClr val="316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27893" y="6394061"/>
            <a:ext cx="1989631" cy="500066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r>
              <a:rPr kumimoji="0" lang="en-US" sz="1210" b="0" i="0" u="none" strike="noStrike" cap="none" normalizeH="0" baseline="0" dirty="0" smtClean="0">
                <a:ln>
                  <a:noFill/>
                </a:ln>
                <a:solidFill>
                  <a:srgbClr val="335E36"/>
                </a:solidFill>
                <a:effectLst/>
                <a:latin typeface="Times New Roman" pitchFamily="18" charset="0"/>
                <a:cs typeface="Times New Roman" pitchFamily="18" charset="0"/>
              </a:rPr>
              <a:t>NIELS BOHR INSTITUTE</a:t>
            </a:r>
          </a:p>
          <a:p>
            <a:r>
              <a:rPr lang="en-US" sz="925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UNIVERSITY OF </a:t>
            </a:r>
            <a:r>
              <a:rPr lang="en-US" sz="925" dirty="0" smtClean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COPENHAGEN</a:t>
            </a:r>
            <a:r>
              <a:rPr kumimoji="0" lang="en-US" sz="925" b="0" i="0" u="none" strike="noStrike" cap="none" normalizeH="0" baseline="0" dirty="0" smtClean="0">
                <a:ln>
                  <a:noFill/>
                </a:ln>
                <a:solidFill>
                  <a:srgbClr val="335E36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335E36"/>
                </a:solidFill>
                <a:effectLst/>
                <a:latin typeface="Times New Roman" pitchFamily="18" charset="0"/>
                <a:cs typeface="Times New Roman" pitchFamily="18" charset="0"/>
              </a:rPr>
              <a:t>	</a:t>
            </a:r>
            <a:endParaRPr lang="en-US" sz="1200" dirty="0">
              <a:solidFill>
                <a:srgbClr val="335E36"/>
              </a:solidFill>
            </a:endParaRPr>
          </a:p>
          <a:p>
            <a:r>
              <a:rPr lang="en-US" sz="1200" dirty="0">
                <a:solidFill>
                  <a:srgbClr val="335E36"/>
                </a:solidFill>
              </a:rPr>
              <a:t> 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335E36"/>
                </a:solidFill>
                <a:latin typeface="Cambria" pitchFamily="18" charset="0"/>
              </a:rPr>
              <a:t> </a:t>
            </a:r>
            <a:endParaRPr kumimoji="0" lang="da-DK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Tekstboks 17"/>
          <p:cNvSpPr txBox="1"/>
          <p:nvPr/>
        </p:nvSpPr>
        <p:spPr>
          <a:xfrm>
            <a:off x="7143768" y="6540761"/>
            <a:ext cx="11429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rgbClr val="335E36"/>
                </a:solidFill>
              </a:rPr>
              <a:t>Sune Jakobsen</a:t>
            </a:r>
            <a:endParaRPr lang="da-DK" sz="1200" dirty="0"/>
          </a:p>
        </p:txBody>
      </p:sp>
      <p:sp>
        <p:nvSpPr>
          <p:cNvPr id="31" name="Rektangel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28" name="Rectangle 2"/>
          <p:cNvSpPr txBox="1">
            <a:spLocks noChangeArrowheads="1"/>
          </p:cNvSpPr>
          <p:nvPr/>
        </p:nvSpPr>
        <p:spPr>
          <a:xfrm>
            <a:off x="714348" y="306334"/>
            <a:ext cx="8212794" cy="3571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50" b="0" i="1" u="none" strike="noStrike" kern="1200" cap="none" spc="0" normalizeH="0" baseline="0" noProof="0" dirty="0" smtClean="0">
                <a:ln>
                  <a:noFill/>
                </a:ln>
                <a:solidFill>
                  <a:srgbClr val="18396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ALFA detector</a:t>
            </a: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 dirty="0"/>
          </a:p>
        </p:txBody>
      </p:sp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 dirty="0"/>
          </a:p>
        </p:txBody>
      </p: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 dirty="0"/>
          </a:p>
        </p:txBody>
      </p:sp>
      <p:sp>
        <p:nvSpPr>
          <p:cNvPr id="2868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 dirty="0"/>
          </a:p>
        </p:txBody>
      </p:sp>
      <p:sp>
        <p:nvSpPr>
          <p:cNvPr id="2868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 dirty="0"/>
          </a:p>
        </p:txBody>
      </p:sp>
      <p:sp>
        <p:nvSpPr>
          <p:cNvPr id="2868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 dirty="0"/>
          </a:p>
        </p:txBody>
      </p:sp>
      <p:sp>
        <p:nvSpPr>
          <p:cNvPr id="2869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 dirty="0"/>
          </a:p>
        </p:txBody>
      </p:sp>
      <p:pic>
        <p:nvPicPr>
          <p:cNvPr id="32" name="Billede 31" descr="P5224475.JPG"/>
          <p:cNvPicPr/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357158" y="837891"/>
            <a:ext cx="5637303" cy="5520067"/>
          </a:xfrm>
          <a:prstGeom prst="rect">
            <a:avLst/>
          </a:prstGeom>
        </p:spPr>
      </p:pic>
      <p:pic>
        <p:nvPicPr>
          <p:cNvPr id="54" name="Billede 53" descr="Fiber clodding.jpg"/>
          <p:cNvPicPr/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6308331" y="1262040"/>
            <a:ext cx="2478511" cy="1809770"/>
          </a:xfrm>
          <a:prstGeom prst="rect">
            <a:avLst/>
          </a:prstGeom>
        </p:spPr>
      </p:pic>
      <p:sp>
        <p:nvSpPr>
          <p:cNvPr id="55" name="Rectangle 2"/>
          <p:cNvSpPr txBox="1">
            <a:spLocks noChangeArrowheads="1"/>
          </p:cNvSpPr>
          <p:nvPr/>
        </p:nvSpPr>
        <p:spPr>
          <a:xfrm>
            <a:off x="6143604" y="857233"/>
            <a:ext cx="2857552" cy="3571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500 µm scintillating fibers</a:t>
            </a:r>
            <a:endParaRPr kumimoji="0" lang="en-US" b="0" u="none" strike="noStrike" kern="1200" cap="none" spc="0" normalizeH="0" noProof="0" dirty="0" smtClean="0">
              <a:ln>
                <a:noFill/>
              </a:ln>
              <a:solidFill>
                <a:srgbClr val="18396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7" name="Rectangle 2"/>
          <p:cNvSpPr txBox="1">
            <a:spLocks noChangeArrowheads="1"/>
          </p:cNvSpPr>
          <p:nvPr/>
        </p:nvSpPr>
        <p:spPr>
          <a:xfrm>
            <a:off x="6143636" y="3835603"/>
            <a:ext cx="2857552" cy="3571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Aluminum coating</a:t>
            </a:r>
            <a:endParaRPr kumimoji="0" lang="en-US" b="0" u="none" strike="noStrike" kern="1200" cap="none" spc="0" normalizeH="0" noProof="0" dirty="0" smtClean="0">
              <a:ln>
                <a:noFill/>
              </a:ln>
              <a:solidFill>
                <a:srgbClr val="18396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85" name="Gruppe 84"/>
          <p:cNvGrpSpPr/>
          <p:nvPr/>
        </p:nvGrpSpPr>
        <p:grpSpPr>
          <a:xfrm>
            <a:off x="6143636" y="4467487"/>
            <a:ext cx="2786082" cy="1008866"/>
            <a:chOff x="2401902" y="2643187"/>
            <a:chExt cx="4340197" cy="1571625"/>
          </a:xfrm>
        </p:grpSpPr>
        <p:sp>
          <p:nvSpPr>
            <p:cNvPr id="58" name="Rectangle 5"/>
            <p:cNvSpPr/>
            <p:nvPr/>
          </p:nvSpPr>
          <p:spPr>
            <a:xfrm rot="2700000">
              <a:off x="3014745" y="2445282"/>
              <a:ext cx="457200" cy="1682885"/>
            </a:xfrm>
            <a:prstGeom prst="rect">
              <a:avLst/>
            </a:prstGeom>
            <a:solidFill>
              <a:schemeClr val="bg2">
                <a:alpha val="40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  <p:sp>
          <p:nvSpPr>
            <p:cNvPr id="59" name="Rectangle 17"/>
            <p:cNvSpPr/>
            <p:nvPr/>
          </p:nvSpPr>
          <p:spPr>
            <a:xfrm rot="2700000">
              <a:off x="3587443" y="2597683"/>
              <a:ext cx="457200" cy="1682885"/>
            </a:xfrm>
            <a:prstGeom prst="rect">
              <a:avLst/>
            </a:prstGeom>
            <a:solidFill>
              <a:schemeClr val="bg2">
                <a:alpha val="40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  <p:sp>
          <p:nvSpPr>
            <p:cNvPr id="60" name="Explosion 2 28"/>
            <p:cNvSpPr/>
            <p:nvPr/>
          </p:nvSpPr>
          <p:spPr>
            <a:xfrm>
              <a:off x="3056360" y="3128635"/>
              <a:ext cx="381000" cy="304800"/>
            </a:xfrm>
            <a:prstGeom prst="irregularSeal2">
              <a:avLst/>
            </a:prstGeom>
            <a:ln w="127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  <p:cxnSp>
          <p:nvCxnSpPr>
            <p:cNvPr id="61" name="Straight Arrow Connector 30"/>
            <p:cNvCxnSpPr/>
            <p:nvPr/>
          </p:nvCxnSpPr>
          <p:spPr>
            <a:xfrm>
              <a:off x="3437360" y="3259699"/>
              <a:ext cx="381000" cy="1524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31"/>
            <p:cNvCxnSpPr/>
            <p:nvPr/>
          </p:nvCxnSpPr>
          <p:spPr>
            <a:xfrm rot="16200000" flipH="1">
              <a:off x="3170660" y="3526399"/>
              <a:ext cx="304800" cy="2286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33"/>
            <p:cNvCxnSpPr/>
            <p:nvPr/>
          </p:nvCxnSpPr>
          <p:spPr>
            <a:xfrm rot="16200000" flipH="1">
              <a:off x="3323060" y="3450199"/>
              <a:ext cx="304800" cy="2286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39"/>
            <p:cNvCxnSpPr/>
            <p:nvPr/>
          </p:nvCxnSpPr>
          <p:spPr>
            <a:xfrm rot="16200000" flipV="1">
              <a:off x="3005560" y="2935849"/>
              <a:ext cx="228600" cy="1524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40"/>
            <p:cNvCxnSpPr/>
            <p:nvPr/>
          </p:nvCxnSpPr>
          <p:spPr>
            <a:xfrm rot="10800000">
              <a:off x="2751560" y="3259699"/>
              <a:ext cx="304800" cy="762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41"/>
            <p:cNvCxnSpPr/>
            <p:nvPr/>
          </p:nvCxnSpPr>
          <p:spPr>
            <a:xfrm rot="10800000">
              <a:off x="2884910" y="3100949"/>
              <a:ext cx="171450" cy="8255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Rectangle 48"/>
            <p:cNvSpPr/>
            <p:nvPr/>
          </p:nvSpPr>
          <p:spPr>
            <a:xfrm rot="2700000">
              <a:off x="5148862" y="2568342"/>
              <a:ext cx="457200" cy="1538713"/>
            </a:xfrm>
            <a:prstGeom prst="rect">
              <a:avLst/>
            </a:prstGeom>
            <a:solidFill>
              <a:schemeClr val="bg2">
                <a:alpha val="40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  <p:sp>
          <p:nvSpPr>
            <p:cNvPr id="68" name="Rectangle 49"/>
            <p:cNvSpPr/>
            <p:nvPr/>
          </p:nvSpPr>
          <p:spPr>
            <a:xfrm rot="2700000">
              <a:off x="5721560" y="2720743"/>
              <a:ext cx="457200" cy="1538713"/>
            </a:xfrm>
            <a:prstGeom prst="rect">
              <a:avLst/>
            </a:prstGeom>
            <a:solidFill>
              <a:schemeClr val="bg2">
                <a:alpha val="40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  <p:cxnSp>
          <p:nvCxnSpPr>
            <p:cNvPr id="69" name="Straight Connector 51"/>
            <p:cNvCxnSpPr/>
            <p:nvPr/>
          </p:nvCxnSpPr>
          <p:spPr>
            <a:xfrm flipV="1">
              <a:off x="4631850" y="2643187"/>
              <a:ext cx="1081985" cy="1073713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52"/>
            <p:cNvCxnSpPr/>
            <p:nvPr/>
          </p:nvCxnSpPr>
          <p:spPr>
            <a:xfrm rot="5400000" flipH="1" flipV="1">
              <a:off x="5025748" y="2933566"/>
              <a:ext cx="1111815" cy="1083509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53"/>
            <p:cNvCxnSpPr/>
            <p:nvPr/>
          </p:nvCxnSpPr>
          <p:spPr>
            <a:xfrm flipV="1">
              <a:off x="5241450" y="2662237"/>
              <a:ext cx="1186760" cy="1186053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54"/>
            <p:cNvCxnSpPr/>
            <p:nvPr/>
          </p:nvCxnSpPr>
          <p:spPr>
            <a:xfrm rot="5400000" flipH="1" flipV="1">
              <a:off x="5566932" y="3039645"/>
              <a:ext cx="1188720" cy="1161614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Explosion 2 55"/>
            <p:cNvSpPr/>
            <p:nvPr/>
          </p:nvSpPr>
          <p:spPr>
            <a:xfrm>
              <a:off x="5241450" y="3128636"/>
              <a:ext cx="381000" cy="304800"/>
            </a:xfrm>
            <a:prstGeom prst="irregularSeal2">
              <a:avLst/>
            </a:prstGeom>
            <a:ln w="127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  <p:cxnSp>
          <p:nvCxnSpPr>
            <p:cNvPr id="74" name="Straight Arrow Connector 56"/>
            <p:cNvCxnSpPr/>
            <p:nvPr/>
          </p:nvCxnSpPr>
          <p:spPr>
            <a:xfrm>
              <a:off x="5622450" y="3259700"/>
              <a:ext cx="100910" cy="21662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57"/>
            <p:cNvCxnSpPr/>
            <p:nvPr/>
          </p:nvCxnSpPr>
          <p:spPr>
            <a:xfrm rot="16200000" flipH="1">
              <a:off x="5342364" y="3462336"/>
              <a:ext cx="152400" cy="76200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58"/>
            <p:cNvCxnSpPr/>
            <p:nvPr/>
          </p:nvCxnSpPr>
          <p:spPr>
            <a:xfrm>
              <a:off x="5494760" y="3335900"/>
              <a:ext cx="100910" cy="97862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59"/>
            <p:cNvCxnSpPr/>
            <p:nvPr/>
          </p:nvCxnSpPr>
          <p:spPr>
            <a:xfrm rot="16200000" flipV="1">
              <a:off x="5285216" y="3090862"/>
              <a:ext cx="228600" cy="152400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60"/>
            <p:cNvCxnSpPr/>
            <p:nvPr/>
          </p:nvCxnSpPr>
          <p:spPr>
            <a:xfrm rot="10800000">
              <a:off x="5136696" y="3278752"/>
              <a:ext cx="304800" cy="76200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Arrow Connector 61"/>
            <p:cNvCxnSpPr/>
            <p:nvPr/>
          </p:nvCxnSpPr>
          <p:spPr>
            <a:xfrm rot="10800000">
              <a:off x="5212890" y="3177158"/>
              <a:ext cx="171450" cy="8255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66"/>
            <p:cNvCxnSpPr/>
            <p:nvPr/>
          </p:nvCxnSpPr>
          <p:spPr>
            <a:xfrm rot="16200000" flipV="1">
              <a:off x="5570960" y="3128962"/>
              <a:ext cx="228600" cy="762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68"/>
            <p:cNvCxnSpPr/>
            <p:nvPr/>
          </p:nvCxnSpPr>
          <p:spPr>
            <a:xfrm rot="10800000">
              <a:off x="5285212" y="3570285"/>
              <a:ext cx="1524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70"/>
            <p:cNvCxnSpPr/>
            <p:nvPr/>
          </p:nvCxnSpPr>
          <p:spPr>
            <a:xfrm rot="10800000" flipV="1">
              <a:off x="5113760" y="3433762"/>
              <a:ext cx="457200" cy="762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73"/>
            <p:cNvCxnSpPr/>
            <p:nvPr/>
          </p:nvCxnSpPr>
          <p:spPr>
            <a:xfrm>
              <a:off x="5342360" y="3052762"/>
              <a:ext cx="2286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75"/>
            <p:cNvCxnSpPr/>
            <p:nvPr/>
          </p:nvCxnSpPr>
          <p:spPr>
            <a:xfrm rot="5400000">
              <a:off x="4885160" y="3433762"/>
              <a:ext cx="381000" cy="762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8579675" y="6467712"/>
            <a:ext cx="57626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da-D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4/18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6" name="Tekstboks 85"/>
          <p:cNvSpPr txBox="1"/>
          <p:nvPr/>
        </p:nvSpPr>
        <p:spPr>
          <a:xfrm>
            <a:off x="714348" y="-24"/>
            <a:ext cx="84296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u="sng" dirty="0" smtClean="0">
                <a:solidFill>
                  <a:srgbClr val="3161AB"/>
                </a:solidFill>
              </a:rPr>
              <a:t>ALFA</a:t>
            </a:r>
            <a:r>
              <a:rPr lang="en-US" sz="1000" dirty="0" smtClean="0">
                <a:solidFill>
                  <a:srgbClr val="3161AB"/>
                </a:solidFill>
              </a:rPr>
              <a:t>                    Installation                    Triggering                    Beam based </a:t>
            </a:r>
            <a:r>
              <a:rPr lang="en-US" sz="1000" dirty="0">
                <a:solidFill>
                  <a:srgbClr val="3161AB"/>
                </a:solidFill>
              </a:rPr>
              <a:t>alignment    </a:t>
            </a:r>
            <a:r>
              <a:rPr lang="en-US" sz="1000" dirty="0" smtClean="0">
                <a:solidFill>
                  <a:srgbClr val="3161AB"/>
                </a:solidFill>
              </a:rPr>
              <a:t>                 β</a:t>
            </a:r>
            <a:r>
              <a:rPr lang="en-US" sz="1000" dirty="0">
                <a:solidFill>
                  <a:srgbClr val="3161AB"/>
                </a:solidFill>
              </a:rPr>
              <a:t>* = 90 m campaign </a:t>
            </a:r>
            <a:r>
              <a:rPr lang="en-US" sz="1000" dirty="0" smtClean="0">
                <a:solidFill>
                  <a:srgbClr val="3161AB"/>
                </a:solidFill>
              </a:rPr>
              <a:t>2011                    Summary and plans for 2012</a:t>
            </a:r>
            <a:endParaRPr lang="en-US" sz="1000" dirty="0">
              <a:solidFill>
                <a:srgbClr val="3161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004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" dur="indefinite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" dur="indefinite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7" dur="indefinite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8" dur="indefinite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0" dur="indefinite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1" dur="indefinite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4" dur="indefinite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mph" presetSubtype="0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8" dur="indefinite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29" dur="indefinite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1" dur="indefinite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32" dur="indefinite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37" dur="indefinite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40" dur="indefinite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3" dur="indefinite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5" dur="indefinite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6" dur="indefinite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5" grpId="1"/>
      <p:bldP spid="55" grpId="2"/>
      <p:bldP spid="55" grpId="3"/>
      <p:bldP spid="57" grpId="0"/>
      <p:bldP spid="57" grpId="1"/>
      <p:bldP spid="57" grpId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kstboks 28"/>
          <p:cNvSpPr txBox="1"/>
          <p:nvPr/>
        </p:nvSpPr>
        <p:spPr>
          <a:xfrm>
            <a:off x="0" y="654076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335E36"/>
                </a:solidFill>
              </a:rPr>
              <a:t>Measurement of elastic scattering with </a:t>
            </a:r>
            <a:r>
              <a:rPr lang="en-US" sz="1200" dirty="0" smtClean="0">
                <a:solidFill>
                  <a:srgbClr val="335E36"/>
                </a:solidFill>
              </a:rPr>
              <a:t>ALFA</a:t>
            </a:r>
            <a:endParaRPr lang="en-US" sz="1200" dirty="0">
              <a:solidFill>
                <a:srgbClr val="335E36"/>
              </a:solidFill>
            </a:endParaRPr>
          </a:p>
        </p:txBody>
      </p:sp>
      <p:sp>
        <p:nvSpPr>
          <p:cNvPr id="33" name="Tekstboks 16"/>
          <p:cNvSpPr txBox="1">
            <a:spLocks noChangeArrowheads="1"/>
          </p:cNvSpPr>
          <p:nvPr/>
        </p:nvSpPr>
        <p:spPr bwMode="auto">
          <a:xfrm>
            <a:off x="0" y="6389130"/>
            <a:ext cx="9144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335E36"/>
                </a:solidFill>
                <a:latin typeface="Calibri" pitchFamily="34" charset="0"/>
              </a:rPr>
              <a:t>Low-X 2012</a:t>
            </a:r>
            <a:endParaRPr lang="en-US" sz="1200" dirty="0">
              <a:solidFill>
                <a:srgbClr val="335E36"/>
              </a:solidFill>
              <a:latin typeface="Calibri" pitchFamily="34" charset="0"/>
            </a:endParaRPr>
          </a:p>
        </p:txBody>
      </p:sp>
      <p:pic>
        <p:nvPicPr>
          <p:cNvPr id="1027" name="Picture 3" descr="CERN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417" y="214290"/>
            <a:ext cx="584493" cy="57150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028" name="Picture 4" descr="logo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06348" y="6050357"/>
            <a:ext cx="566246" cy="76740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cxnSp>
        <p:nvCxnSpPr>
          <p:cNvPr id="13" name="Lige forbindelse 12"/>
          <p:cNvCxnSpPr/>
          <p:nvPr/>
        </p:nvCxnSpPr>
        <p:spPr>
          <a:xfrm rot="10800000">
            <a:off x="0" y="6771451"/>
            <a:ext cx="9144000" cy="0"/>
          </a:xfrm>
          <a:prstGeom prst="line">
            <a:avLst/>
          </a:prstGeom>
          <a:ln w="12700">
            <a:solidFill>
              <a:srgbClr val="335E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Lige forbindelse 14"/>
          <p:cNvCxnSpPr/>
          <p:nvPr/>
        </p:nvCxnSpPr>
        <p:spPr>
          <a:xfrm rot="10800000">
            <a:off x="714380" y="221436"/>
            <a:ext cx="8429620" cy="0"/>
          </a:xfrm>
          <a:prstGeom prst="line">
            <a:avLst/>
          </a:prstGeom>
          <a:ln w="13970">
            <a:solidFill>
              <a:srgbClr val="316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27893" y="6394061"/>
            <a:ext cx="1989631" cy="500066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r>
              <a:rPr kumimoji="0" lang="en-US" sz="1210" b="0" i="0" u="none" strike="noStrike" cap="none" normalizeH="0" baseline="0" dirty="0" smtClean="0">
                <a:ln>
                  <a:noFill/>
                </a:ln>
                <a:solidFill>
                  <a:srgbClr val="335E36"/>
                </a:solidFill>
                <a:effectLst/>
                <a:latin typeface="Times New Roman" pitchFamily="18" charset="0"/>
                <a:cs typeface="Times New Roman" pitchFamily="18" charset="0"/>
              </a:rPr>
              <a:t>NIELS BOHR INSTITUTE</a:t>
            </a:r>
          </a:p>
          <a:p>
            <a:r>
              <a:rPr lang="en-US" sz="925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UNIVERSITY OF </a:t>
            </a:r>
            <a:r>
              <a:rPr lang="en-US" sz="925" dirty="0" smtClean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COPENHAGEN</a:t>
            </a:r>
            <a:r>
              <a:rPr kumimoji="0" lang="en-US" sz="925" b="0" i="0" u="none" strike="noStrike" cap="none" normalizeH="0" baseline="0" dirty="0" smtClean="0">
                <a:ln>
                  <a:noFill/>
                </a:ln>
                <a:solidFill>
                  <a:srgbClr val="335E36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335E36"/>
                </a:solidFill>
                <a:effectLst/>
                <a:latin typeface="Times New Roman" pitchFamily="18" charset="0"/>
                <a:cs typeface="Times New Roman" pitchFamily="18" charset="0"/>
              </a:rPr>
              <a:t>	</a:t>
            </a:r>
            <a:endParaRPr lang="en-US" sz="1200" dirty="0">
              <a:solidFill>
                <a:srgbClr val="335E36"/>
              </a:solidFill>
            </a:endParaRPr>
          </a:p>
          <a:p>
            <a:r>
              <a:rPr lang="en-US" sz="1200" dirty="0">
                <a:solidFill>
                  <a:srgbClr val="335E36"/>
                </a:solidFill>
              </a:rPr>
              <a:t> 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335E36"/>
                </a:solidFill>
                <a:latin typeface="Cambria" pitchFamily="18" charset="0"/>
              </a:rPr>
              <a:t> </a:t>
            </a:r>
            <a:endParaRPr kumimoji="0" lang="da-DK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Tekstboks 17"/>
          <p:cNvSpPr txBox="1"/>
          <p:nvPr/>
        </p:nvSpPr>
        <p:spPr>
          <a:xfrm>
            <a:off x="7143768" y="6540761"/>
            <a:ext cx="11429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rgbClr val="335E36"/>
                </a:solidFill>
              </a:rPr>
              <a:t>Sune Jakobsen</a:t>
            </a:r>
            <a:endParaRPr lang="da-DK" sz="1200" dirty="0"/>
          </a:p>
        </p:txBody>
      </p:sp>
      <p:sp>
        <p:nvSpPr>
          <p:cNvPr id="31" name="Rektangel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28" name="Rectangle 2"/>
          <p:cNvSpPr txBox="1">
            <a:spLocks noChangeArrowheads="1"/>
          </p:cNvSpPr>
          <p:nvPr/>
        </p:nvSpPr>
        <p:spPr>
          <a:xfrm>
            <a:off x="714348" y="306334"/>
            <a:ext cx="8212794" cy="3571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50" b="0" i="1" u="none" strike="noStrike" kern="1200" cap="none" spc="0" normalizeH="0" baseline="0" noProof="0" dirty="0" smtClean="0">
                <a:ln>
                  <a:noFill/>
                </a:ln>
                <a:solidFill>
                  <a:srgbClr val="18396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ALFA detector</a:t>
            </a: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 dirty="0"/>
          </a:p>
        </p:txBody>
      </p:sp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 dirty="0"/>
          </a:p>
        </p:txBody>
      </p: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 dirty="0"/>
          </a:p>
        </p:txBody>
      </p:sp>
      <p:sp>
        <p:nvSpPr>
          <p:cNvPr id="2868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 dirty="0"/>
          </a:p>
        </p:txBody>
      </p:sp>
      <p:sp>
        <p:nvSpPr>
          <p:cNvPr id="2868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 dirty="0"/>
          </a:p>
        </p:txBody>
      </p:sp>
      <p:sp>
        <p:nvSpPr>
          <p:cNvPr id="2868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 dirty="0"/>
          </a:p>
        </p:txBody>
      </p:sp>
      <p:sp>
        <p:nvSpPr>
          <p:cNvPr id="2869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 dirty="0"/>
          </a:p>
        </p:txBody>
      </p:sp>
      <p:pic>
        <p:nvPicPr>
          <p:cNvPr id="32" name="Billede 31" descr="P5224475.JPG"/>
          <p:cNvPicPr/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357158" y="837891"/>
            <a:ext cx="5637303" cy="5520067"/>
          </a:xfrm>
          <a:prstGeom prst="rect">
            <a:avLst/>
          </a:prstGeom>
        </p:spPr>
      </p:pic>
      <p:cxnSp>
        <p:nvCxnSpPr>
          <p:cNvPr id="31746" name="AutoShape 2"/>
          <p:cNvCxnSpPr>
            <a:cxnSpLocks noChangeShapeType="1"/>
          </p:cNvCxnSpPr>
          <p:nvPr/>
        </p:nvCxnSpPr>
        <p:spPr bwMode="auto">
          <a:xfrm flipH="1" flipV="1">
            <a:off x="3636874" y="2006787"/>
            <a:ext cx="901609" cy="53805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sp>
        <p:nvSpPr>
          <p:cNvPr id="31753" name="Text Box 9"/>
          <p:cNvSpPr txBox="1">
            <a:spLocks noChangeArrowheads="1"/>
          </p:cNvSpPr>
          <p:nvPr/>
        </p:nvSpPr>
        <p:spPr bwMode="auto">
          <a:xfrm>
            <a:off x="4505148" y="1870680"/>
            <a:ext cx="1495612" cy="272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rPr>
              <a:t>Main detector</a:t>
            </a:r>
            <a:endParaRPr kumimoji="0" lang="en-US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5" name="Rectangle 2"/>
          <p:cNvSpPr txBox="1">
            <a:spLocks noChangeArrowheads="1"/>
          </p:cNvSpPr>
          <p:nvPr/>
        </p:nvSpPr>
        <p:spPr>
          <a:xfrm>
            <a:off x="6143604" y="781830"/>
            <a:ext cx="2857552" cy="3571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Main detector plan</a:t>
            </a:r>
            <a:endParaRPr kumimoji="0" lang="en-US" b="0" u="none" strike="noStrike" kern="1200" cap="none" spc="0" normalizeH="0" noProof="0" dirty="0" smtClean="0">
              <a:ln>
                <a:noFill/>
              </a:ln>
              <a:solidFill>
                <a:srgbClr val="18396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7" name="Rectangle 2"/>
          <p:cNvSpPr txBox="1">
            <a:spLocks noChangeArrowheads="1"/>
          </p:cNvSpPr>
          <p:nvPr/>
        </p:nvSpPr>
        <p:spPr>
          <a:xfrm>
            <a:off x="6143636" y="3714752"/>
            <a:ext cx="2857552" cy="3571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Staggering of plans</a:t>
            </a:r>
            <a:endParaRPr kumimoji="0" lang="en-US" b="0" u="none" strike="noStrike" kern="1200" cap="none" spc="0" normalizeH="0" noProof="0" dirty="0" smtClean="0">
              <a:ln>
                <a:noFill/>
              </a:ln>
              <a:solidFill>
                <a:srgbClr val="18396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5" name="Billede 84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800000">
            <a:off x="6215074" y="1139019"/>
            <a:ext cx="2500330" cy="2270984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</p:pic>
      <p:pic>
        <p:nvPicPr>
          <p:cNvPr id="88" name="Billede 87" descr="P4123467r.jpg"/>
          <p:cNvPicPr/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6215074" y="4100628"/>
            <a:ext cx="2500330" cy="1828702"/>
          </a:xfrm>
          <a:prstGeom prst="rect">
            <a:avLst/>
          </a:prstGeom>
        </p:spPr>
      </p:pic>
      <p:cxnSp>
        <p:nvCxnSpPr>
          <p:cNvPr id="32770" name="AutoShape 2"/>
          <p:cNvCxnSpPr>
            <a:cxnSpLocks noChangeShapeType="1"/>
          </p:cNvCxnSpPr>
          <p:nvPr/>
        </p:nvCxnSpPr>
        <p:spPr bwMode="auto">
          <a:xfrm rot="5400000">
            <a:off x="6498217" y="5036014"/>
            <a:ext cx="1864194" cy="1588"/>
          </a:xfrm>
          <a:prstGeom prst="straightConnector1">
            <a:avLst/>
          </a:prstGeom>
          <a:noFill/>
          <a:ln w="19050" cap="rnd">
            <a:solidFill>
              <a:srgbClr val="FF0000"/>
            </a:solidFill>
            <a:prstDash val="sysDot"/>
            <a:round/>
            <a:headEnd/>
            <a:tailEnd/>
          </a:ln>
        </p:spPr>
      </p:cxn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8579675" y="6467712"/>
            <a:ext cx="57626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da-D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4/18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4" name="Tekstboks 33"/>
          <p:cNvSpPr txBox="1"/>
          <p:nvPr/>
        </p:nvSpPr>
        <p:spPr>
          <a:xfrm>
            <a:off x="714348" y="-24"/>
            <a:ext cx="84296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u="sng" dirty="0" smtClean="0">
                <a:solidFill>
                  <a:srgbClr val="3161AB"/>
                </a:solidFill>
              </a:rPr>
              <a:t>ALFA</a:t>
            </a:r>
            <a:r>
              <a:rPr lang="en-US" sz="1000" dirty="0" smtClean="0">
                <a:solidFill>
                  <a:srgbClr val="3161AB"/>
                </a:solidFill>
              </a:rPr>
              <a:t>                    Installation                    Triggering                    Beam based </a:t>
            </a:r>
            <a:r>
              <a:rPr lang="en-US" sz="1000" dirty="0">
                <a:solidFill>
                  <a:srgbClr val="3161AB"/>
                </a:solidFill>
              </a:rPr>
              <a:t>alignment    </a:t>
            </a:r>
            <a:r>
              <a:rPr lang="en-US" sz="1000" dirty="0" smtClean="0">
                <a:solidFill>
                  <a:srgbClr val="3161AB"/>
                </a:solidFill>
              </a:rPr>
              <a:t>                 β</a:t>
            </a:r>
            <a:r>
              <a:rPr lang="en-US" sz="1000" dirty="0">
                <a:solidFill>
                  <a:srgbClr val="3161AB"/>
                </a:solidFill>
              </a:rPr>
              <a:t>* = 90 m campaign </a:t>
            </a:r>
            <a:r>
              <a:rPr lang="en-US" sz="1000" dirty="0" smtClean="0">
                <a:solidFill>
                  <a:srgbClr val="3161AB"/>
                </a:solidFill>
              </a:rPr>
              <a:t>2011                    Summary and plans for 2012</a:t>
            </a:r>
            <a:endParaRPr lang="en-US" sz="1000" dirty="0">
              <a:solidFill>
                <a:srgbClr val="3161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578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mph" presetSubtype="0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24" dur="indefinite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6" dur="indefinite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27" dur="indefinite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1" dur="indefinite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2" dur="indefinite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4" dur="indefinite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5" dur="indefinite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7" dur="indefinite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38" dur="indefinite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0" dur="indefinite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41" dur="indefinite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3" dur="indefinite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44" dur="indefinite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5" grpId="1"/>
      <p:bldP spid="55" grpId="2"/>
      <p:bldP spid="57" grpId="0"/>
      <p:bldP spid="57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kstboks 29"/>
          <p:cNvSpPr txBox="1"/>
          <p:nvPr/>
        </p:nvSpPr>
        <p:spPr>
          <a:xfrm>
            <a:off x="0" y="654076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335E36"/>
                </a:solidFill>
              </a:rPr>
              <a:t>Measurement of elastic scattering with </a:t>
            </a:r>
            <a:r>
              <a:rPr lang="en-US" sz="1200" dirty="0" smtClean="0">
                <a:solidFill>
                  <a:srgbClr val="335E36"/>
                </a:solidFill>
              </a:rPr>
              <a:t>ALFA</a:t>
            </a:r>
            <a:endParaRPr lang="en-US" sz="1200" dirty="0">
              <a:solidFill>
                <a:srgbClr val="335E36"/>
              </a:solidFill>
            </a:endParaRPr>
          </a:p>
        </p:txBody>
      </p:sp>
      <p:sp>
        <p:nvSpPr>
          <p:cNvPr id="34" name="Tekstboks 16"/>
          <p:cNvSpPr txBox="1">
            <a:spLocks noChangeArrowheads="1"/>
          </p:cNvSpPr>
          <p:nvPr/>
        </p:nvSpPr>
        <p:spPr bwMode="auto">
          <a:xfrm>
            <a:off x="0" y="6389130"/>
            <a:ext cx="9144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335E36"/>
                </a:solidFill>
                <a:latin typeface="Calibri" pitchFamily="34" charset="0"/>
              </a:rPr>
              <a:t>Low-X 2012</a:t>
            </a:r>
            <a:endParaRPr lang="en-US" sz="1200" dirty="0">
              <a:solidFill>
                <a:srgbClr val="335E36"/>
              </a:solidFill>
              <a:latin typeface="Calibri" pitchFamily="34" charset="0"/>
            </a:endParaRPr>
          </a:p>
        </p:txBody>
      </p:sp>
      <p:pic>
        <p:nvPicPr>
          <p:cNvPr id="1027" name="Picture 3" descr="CERN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417" y="214290"/>
            <a:ext cx="584493" cy="57150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028" name="Picture 4" descr="logo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06348" y="6050357"/>
            <a:ext cx="566246" cy="76740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cxnSp>
        <p:nvCxnSpPr>
          <p:cNvPr id="13" name="Lige forbindelse 12"/>
          <p:cNvCxnSpPr/>
          <p:nvPr/>
        </p:nvCxnSpPr>
        <p:spPr>
          <a:xfrm rot="10800000">
            <a:off x="0" y="6771451"/>
            <a:ext cx="9144000" cy="0"/>
          </a:xfrm>
          <a:prstGeom prst="line">
            <a:avLst/>
          </a:prstGeom>
          <a:ln w="12700">
            <a:solidFill>
              <a:srgbClr val="335E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Lige forbindelse 14"/>
          <p:cNvCxnSpPr/>
          <p:nvPr/>
        </p:nvCxnSpPr>
        <p:spPr>
          <a:xfrm rot="10800000">
            <a:off x="714380" y="221436"/>
            <a:ext cx="8429620" cy="0"/>
          </a:xfrm>
          <a:prstGeom prst="line">
            <a:avLst/>
          </a:prstGeom>
          <a:ln w="13970">
            <a:solidFill>
              <a:srgbClr val="316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27893" y="6394061"/>
            <a:ext cx="1989631" cy="500066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r>
              <a:rPr kumimoji="0" lang="en-US" sz="1210" b="0" i="0" u="none" strike="noStrike" cap="none" normalizeH="0" baseline="0" dirty="0" smtClean="0">
                <a:ln>
                  <a:noFill/>
                </a:ln>
                <a:solidFill>
                  <a:srgbClr val="335E36"/>
                </a:solidFill>
                <a:effectLst/>
                <a:latin typeface="Times New Roman" pitchFamily="18" charset="0"/>
                <a:cs typeface="Times New Roman" pitchFamily="18" charset="0"/>
              </a:rPr>
              <a:t>NIELS BOHR INSTITUTE</a:t>
            </a:r>
          </a:p>
          <a:p>
            <a:r>
              <a:rPr lang="en-US" sz="925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UNIVERSITY OF </a:t>
            </a:r>
            <a:r>
              <a:rPr lang="en-US" sz="925" dirty="0" smtClean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COPENHAGEN</a:t>
            </a:r>
            <a:r>
              <a:rPr kumimoji="0" lang="en-US" sz="925" b="0" i="0" u="none" strike="noStrike" cap="none" normalizeH="0" baseline="0" dirty="0" smtClean="0">
                <a:ln>
                  <a:noFill/>
                </a:ln>
                <a:solidFill>
                  <a:srgbClr val="335E36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335E36"/>
                </a:solidFill>
                <a:effectLst/>
                <a:latin typeface="Times New Roman" pitchFamily="18" charset="0"/>
                <a:cs typeface="Times New Roman" pitchFamily="18" charset="0"/>
              </a:rPr>
              <a:t>	</a:t>
            </a:r>
            <a:endParaRPr lang="en-US" sz="1200" dirty="0">
              <a:solidFill>
                <a:srgbClr val="335E36"/>
              </a:solidFill>
            </a:endParaRPr>
          </a:p>
          <a:p>
            <a:r>
              <a:rPr lang="en-US" sz="1200" dirty="0">
                <a:solidFill>
                  <a:srgbClr val="335E36"/>
                </a:solidFill>
              </a:rPr>
              <a:t> 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335E36"/>
                </a:solidFill>
                <a:latin typeface="Cambria" pitchFamily="18" charset="0"/>
              </a:rPr>
              <a:t> </a:t>
            </a:r>
            <a:endParaRPr kumimoji="0" lang="da-DK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Tekstboks 17"/>
          <p:cNvSpPr txBox="1"/>
          <p:nvPr/>
        </p:nvSpPr>
        <p:spPr>
          <a:xfrm>
            <a:off x="7143768" y="6540761"/>
            <a:ext cx="11429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rgbClr val="335E36"/>
                </a:solidFill>
              </a:rPr>
              <a:t>Sune Jakobsen</a:t>
            </a:r>
            <a:endParaRPr lang="da-DK" sz="1200" dirty="0"/>
          </a:p>
        </p:txBody>
      </p:sp>
      <p:sp>
        <p:nvSpPr>
          <p:cNvPr id="31" name="Rektangel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28" name="Rectangle 2"/>
          <p:cNvSpPr txBox="1">
            <a:spLocks noChangeArrowheads="1"/>
          </p:cNvSpPr>
          <p:nvPr/>
        </p:nvSpPr>
        <p:spPr>
          <a:xfrm>
            <a:off x="714348" y="306334"/>
            <a:ext cx="8212794" cy="3571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50" b="0" i="1" u="none" strike="noStrike" kern="1200" cap="none" spc="0" normalizeH="0" baseline="0" noProof="0" dirty="0" smtClean="0">
                <a:ln>
                  <a:noFill/>
                </a:ln>
                <a:solidFill>
                  <a:srgbClr val="18396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ALFA detector</a:t>
            </a: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 dirty="0"/>
          </a:p>
        </p:txBody>
      </p:sp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 dirty="0"/>
          </a:p>
        </p:txBody>
      </p: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 dirty="0"/>
          </a:p>
        </p:txBody>
      </p:sp>
      <p:sp>
        <p:nvSpPr>
          <p:cNvPr id="2868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 dirty="0"/>
          </a:p>
        </p:txBody>
      </p:sp>
      <p:sp>
        <p:nvSpPr>
          <p:cNvPr id="2868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 dirty="0"/>
          </a:p>
        </p:txBody>
      </p:sp>
      <p:sp>
        <p:nvSpPr>
          <p:cNvPr id="2868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 dirty="0"/>
          </a:p>
        </p:txBody>
      </p:sp>
      <p:sp>
        <p:nvSpPr>
          <p:cNvPr id="2869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 dirty="0"/>
          </a:p>
        </p:txBody>
      </p:sp>
      <p:pic>
        <p:nvPicPr>
          <p:cNvPr id="32" name="Billede 31" descr="P5224475.JPG"/>
          <p:cNvPicPr/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357158" y="837891"/>
            <a:ext cx="5637303" cy="5520067"/>
          </a:xfrm>
          <a:prstGeom prst="rect">
            <a:avLst/>
          </a:prstGeom>
        </p:spPr>
      </p:pic>
      <p:cxnSp>
        <p:nvCxnSpPr>
          <p:cNvPr id="31746" name="AutoShape 2"/>
          <p:cNvCxnSpPr>
            <a:cxnSpLocks noChangeShapeType="1"/>
          </p:cNvCxnSpPr>
          <p:nvPr/>
        </p:nvCxnSpPr>
        <p:spPr bwMode="auto">
          <a:xfrm flipH="1" flipV="1">
            <a:off x="3636874" y="2006787"/>
            <a:ext cx="901609" cy="53805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31747" name="AutoShape 3"/>
          <p:cNvCxnSpPr>
            <a:cxnSpLocks noChangeShapeType="1"/>
          </p:cNvCxnSpPr>
          <p:nvPr/>
        </p:nvCxnSpPr>
        <p:spPr bwMode="auto">
          <a:xfrm>
            <a:off x="1438110" y="1651960"/>
            <a:ext cx="600589" cy="210860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sp>
        <p:nvSpPr>
          <p:cNvPr id="31753" name="Text Box 9"/>
          <p:cNvSpPr txBox="1">
            <a:spLocks noChangeArrowheads="1"/>
          </p:cNvSpPr>
          <p:nvPr/>
        </p:nvSpPr>
        <p:spPr bwMode="auto">
          <a:xfrm>
            <a:off x="4505148" y="1870680"/>
            <a:ext cx="1495612" cy="272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rPr>
              <a:t>Main detector</a:t>
            </a:r>
            <a:endParaRPr kumimoji="0" lang="en-US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756" name="Text Box 12"/>
          <p:cNvSpPr txBox="1">
            <a:spLocks noChangeArrowheads="1"/>
          </p:cNvSpPr>
          <p:nvPr/>
        </p:nvSpPr>
        <p:spPr bwMode="auto">
          <a:xfrm>
            <a:off x="515548" y="1357298"/>
            <a:ext cx="913180" cy="823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rPr>
              <a:t>Overlap detector</a:t>
            </a:r>
            <a:endParaRPr kumimoji="0" lang="en-US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5" name="Rectangle 2"/>
          <p:cNvSpPr txBox="1">
            <a:spLocks noChangeArrowheads="1"/>
          </p:cNvSpPr>
          <p:nvPr/>
        </p:nvSpPr>
        <p:spPr>
          <a:xfrm>
            <a:off x="6143604" y="781830"/>
            <a:ext cx="2857552" cy="3571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Overlap detector plan</a:t>
            </a:r>
            <a:endParaRPr kumimoji="0" lang="en-US" b="0" u="none" strike="noStrike" kern="1200" cap="none" spc="0" normalizeH="0" noProof="0" dirty="0" smtClean="0">
              <a:ln>
                <a:noFill/>
              </a:ln>
              <a:solidFill>
                <a:srgbClr val="18396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3" name="Billede 42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800000">
            <a:off x="6215074" y="1142984"/>
            <a:ext cx="2500330" cy="220021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</p:pic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 dirty="0"/>
          </a:p>
        </p:txBody>
      </p:sp>
      <p:sp>
        <p:nvSpPr>
          <p:cNvPr id="48" name="Rectangle 2"/>
          <p:cNvSpPr txBox="1">
            <a:spLocks noChangeArrowheads="1"/>
          </p:cNvSpPr>
          <p:nvPr/>
        </p:nvSpPr>
        <p:spPr>
          <a:xfrm>
            <a:off x="6143636" y="4655987"/>
            <a:ext cx="2857552" cy="3571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Overlap detector principle on slide 15 </a:t>
            </a:r>
            <a:endParaRPr kumimoji="0" lang="en-US" b="0" u="none" strike="noStrike" kern="1200" cap="none" spc="0" normalizeH="0" noProof="0" dirty="0" smtClean="0">
              <a:ln>
                <a:noFill/>
              </a:ln>
              <a:solidFill>
                <a:srgbClr val="18396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8579675" y="6467712"/>
            <a:ext cx="57626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da-D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4/18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5" name="Tekstboks 34"/>
          <p:cNvSpPr txBox="1"/>
          <p:nvPr/>
        </p:nvSpPr>
        <p:spPr>
          <a:xfrm>
            <a:off x="714348" y="-24"/>
            <a:ext cx="84296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u="sng" dirty="0" smtClean="0">
                <a:solidFill>
                  <a:srgbClr val="3161AB"/>
                </a:solidFill>
              </a:rPr>
              <a:t>ALFA</a:t>
            </a:r>
            <a:r>
              <a:rPr lang="en-US" sz="1000" dirty="0" smtClean="0">
                <a:solidFill>
                  <a:srgbClr val="3161AB"/>
                </a:solidFill>
              </a:rPr>
              <a:t>                    Installation                    Triggering                    Beam based </a:t>
            </a:r>
            <a:r>
              <a:rPr lang="en-US" sz="1000" dirty="0">
                <a:solidFill>
                  <a:srgbClr val="3161AB"/>
                </a:solidFill>
              </a:rPr>
              <a:t>alignment    </a:t>
            </a:r>
            <a:r>
              <a:rPr lang="en-US" sz="1000" dirty="0" smtClean="0">
                <a:solidFill>
                  <a:srgbClr val="3161AB"/>
                </a:solidFill>
              </a:rPr>
              <a:t>                 β</a:t>
            </a:r>
            <a:r>
              <a:rPr lang="en-US" sz="1000" dirty="0">
                <a:solidFill>
                  <a:srgbClr val="3161AB"/>
                </a:solidFill>
              </a:rPr>
              <a:t>* = 90 m campaign </a:t>
            </a:r>
            <a:r>
              <a:rPr lang="en-US" sz="1000" dirty="0" smtClean="0">
                <a:solidFill>
                  <a:srgbClr val="3161AB"/>
                </a:solidFill>
              </a:rPr>
              <a:t>2011                    Summary and plans for 2012</a:t>
            </a:r>
            <a:endParaRPr lang="en-US" sz="1000" dirty="0">
              <a:solidFill>
                <a:srgbClr val="3161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126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mph" presetSubtype="0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24" dur="indefinite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6" dur="indefinit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27" dur="indefinite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1" dur="indefinite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32" dur="indefinite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3" grpId="0"/>
      <p:bldP spid="55" grpId="1"/>
      <p:bldP spid="55" grpId="2"/>
      <p:bldP spid="48" grpId="0"/>
      <p:bldP spid="48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kstboks 34"/>
          <p:cNvSpPr txBox="1"/>
          <p:nvPr/>
        </p:nvSpPr>
        <p:spPr>
          <a:xfrm>
            <a:off x="0" y="654076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335E36"/>
                </a:solidFill>
              </a:rPr>
              <a:t>Measurement of elastic scattering with </a:t>
            </a:r>
            <a:r>
              <a:rPr lang="en-US" sz="1200" dirty="0" smtClean="0">
                <a:solidFill>
                  <a:srgbClr val="335E36"/>
                </a:solidFill>
              </a:rPr>
              <a:t>ALFA</a:t>
            </a:r>
            <a:endParaRPr lang="en-US" sz="1200" dirty="0">
              <a:solidFill>
                <a:srgbClr val="335E36"/>
              </a:solidFill>
            </a:endParaRPr>
          </a:p>
        </p:txBody>
      </p:sp>
      <p:sp>
        <p:nvSpPr>
          <p:cNvPr id="36" name="Tekstboks 16"/>
          <p:cNvSpPr txBox="1">
            <a:spLocks noChangeArrowheads="1"/>
          </p:cNvSpPr>
          <p:nvPr/>
        </p:nvSpPr>
        <p:spPr bwMode="auto">
          <a:xfrm>
            <a:off x="0" y="6389130"/>
            <a:ext cx="9144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335E36"/>
                </a:solidFill>
                <a:latin typeface="Calibri" pitchFamily="34" charset="0"/>
              </a:rPr>
              <a:t>Low-X 2012</a:t>
            </a:r>
            <a:endParaRPr lang="en-US" sz="1200" dirty="0">
              <a:solidFill>
                <a:srgbClr val="335E36"/>
              </a:solidFill>
              <a:latin typeface="Calibri" pitchFamily="34" charset="0"/>
            </a:endParaRPr>
          </a:p>
        </p:txBody>
      </p:sp>
      <p:pic>
        <p:nvPicPr>
          <p:cNvPr id="1027" name="Picture 3" descr="CERN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417" y="214290"/>
            <a:ext cx="584493" cy="57150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028" name="Picture 4" descr="logo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06348" y="6050357"/>
            <a:ext cx="566246" cy="76740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cxnSp>
        <p:nvCxnSpPr>
          <p:cNvPr id="13" name="Lige forbindelse 12"/>
          <p:cNvCxnSpPr/>
          <p:nvPr/>
        </p:nvCxnSpPr>
        <p:spPr>
          <a:xfrm rot="10800000">
            <a:off x="0" y="6771451"/>
            <a:ext cx="9144000" cy="0"/>
          </a:xfrm>
          <a:prstGeom prst="line">
            <a:avLst/>
          </a:prstGeom>
          <a:ln w="12700">
            <a:solidFill>
              <a:srgbClr val="335E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Lige forbindelse 14"/>
          <p:cNvCxnSpPr/>
          <p:nvPr/>
        </p:nvCxnSpPr>
        <p:spPr>
          <a:xfrm rot="10800000">
            <a:off x="714380" y="221436"/>
            <a:ext cx="8429620" cy="0"/>
          </a:xfrm>
          <a:prstGeom prst="line">
            <a:avLst/>
          </a:prstGeom>
          <a:ln w="13970">
            <a:solidFill>
              <a:srgbClr val="316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27893" y="6394061"/>
            <a:ext cx="1989631" cy="500066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r>
              <a:rPr kumimoji="0" lang="en-US" sz="1210" b="0" i="0" u="none" strike="noStrike" cap="none" normalizeH="0" baseline="0" dirty="0" smtClean="0">
                <a:ln>
                  <a:noFill/>
                </a:ln>
                <a:solidFill>
                  <a:srgbClr val="335E36"/>
                </a:solidFill>
                <a:effectLst/>
                <a:latin typeface="Times New Roman" pitchFamily="18" charset="0"/>
                <a:cs typeface="Times New Roman" pitchFamily="18" charset="0"/>
              </a:rPr>
              <a:t>NIELS BOHR INSTITUTE</a:t>
            </a:r>
          </a:p>
          <a:p>
            <a:r>
              <a:rPr lang="en-US" sz="925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UNIVERSITY OF </a:t>
            </a:r>
            <a:r>
              <a:rPr lang="en-US" sz="925" dirty="0" smtClean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COPENHAGEN</a:t>
            </a:r>
            <a:r>
              <a:rPr kumimoji="0" lang="en-US" sz="925" b="0" i="0" u="none" strike="noStrike" cap="none" normalizeH="0" baseline="0" dirty="0" smtClean="0">
                <a:ln>
                  <a:noFill/>
                </a:ln>
                <a:solidFill>
                  <a:srgbClr val="335E36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335E36"/>
                </a:solidFill>
                <a:effectLst/>
                <a:latin typeface="Times New Roman" pitchFamily="18" charset="0"/>
                <a:cs typeface="Times New Roman" pitchFamily="18" charset="0"/>
              </a:rPr>
              <a:t>	</a:t>
            </a:r>
            <a:endParaRPr lang="en-US" sz="1200" dirty="0">
              <a:solidFill>
                <a:srgbClr val="335E36"/>
              </a:solidFill>
            </a:endParaRPr>
          </a:p>
          <a:p>
            <a:r>
              <a:rPr lang="en-US" sz="1200" dirty="0">
                <a:solidFill>
                  <a:srgbClr val="335E36"/>
                </a:solidFill>
              </a:rPr>
              <a:t> 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335E36"/>
                </a:solidFill>
                <a:latin typeface="Cambria" pitchFamily="18" charset="0"/>
              </a:rPr>
              <a:t> </a:t>
            </a:r>
            <a:endParaRPr kumimoji="0" lang="da-DK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Tekstboks 17"/>
          <p:cNvSpPr txBox="1"/>
          <p:nvPr/>
        </p:nvSpPr>
        <p:spPr>
          <a:xfrm>
            <a:off x="7143768" y="6540761"/>
            <a:ext cx="11429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rgbClr val="335E36"/>
                </a:solidFill>
              </a:rPr>
              <a:t>Sune Jakobsen</a:t>
            </a:r>
            <a:endParaRPr lang="da-DK" sz="1200" dirty="0"/>
          </a:p>
        </p:txBody>
      </p:sp>
      <p:sp>
        <p:nvSpPr>
          <p:cNvPr id="31" name="Rektangel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28" name="Rectangle 2"/>
          <p:cNvSpPr txBox="1">
            <a:spLocks noChangeArrowheads="1"/>
          </p:cNvSpPr>
          <p:nvPr/>
        </p:nvSpPr>
        <p:spPr>
          <a:xfrm>
            <a:off x="714348" y="306334"/>
            <a:ext cx="8212794" cy="3571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50" b="0" i="1" u="none" strike="noStrike" kern="1200" cap="none" spc="0" normalizeH="0" baseline="0" noProof="0" dirty="0" smtClean="0">
                <a:ln>
                  <a:noFill/>
                </a:ln>
                <a:solidFill>
                  <a:srgbClr val="18396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ALFA detector</a:t>
            </a: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 dirty="0"/>
          </a:p>
        </p:txBody>
      </p:sp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 dirty="0"/>
          </a:p>
        </p:txBody>
      </p: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 dirty="0"/>
          </a:p>
        </p:txBody>
      </p:sp>
      <p:sp>
        <p:nvSpPr>
          <p:cNvPr id="2868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 dirty="0"/>
          </a:p>
        </p:txBody>
      </p:sp>
      <p:sp>
        <p:nvSpPr>
          <p:cNvPr id="2868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 dirty="0"/>
          </a:p>
        </p:txBody>
      </p:sp>
      <p:sp>
        <p:nvSpPr>
          <p:cNvPr id="2868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 dirty="0"/>
          </a:p>
        </p:txBody>
      </p:sp>
      <p:sp>
        <p:nvSpPr>
          <p:cNvPr id="2869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 dirty="0"/>
          </a:p>
        </p:txBody>
      </p:sp>
      <p:pic>
        <p:nvPicPr>
          <p:cNvPr id="32" name="Billede 31" descr="P5224475.JPG"/>
          <p:cNvPicPr/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357158" y="837891"/>
            <a:ext cx="5637303" cy="5520067"/>
          </a:xfrm>
          <a:prstGeom prst="rect">
            <a:avLst/>
          </a:prstGeom>
        </p:spPr>
      </p:pic>
      <p:cxnSp>
        <p:nvCxnSpPr>
          <p:cNvPr id="31746" name="AutoShape 2"/>
          <p:cNvCxnSpPr>
            <a:cxnSpLocks noChangeShapeType="1"/>
          </p:cNvCxnSpPr>
          <p:nvPr/>
        </p:nvCxnSpPr>
        <p:spPr bwMode="auto">
          <a:xfrm flipH="1" flipV="1">
            <a:off x="3636874" y="2006787"/>
            <a:ext cx="901609" cy="53805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31747" name="AutoShape 3"/>
          <p:cNvCxnSpPr>
            <a:cxnSpLocks noChangeShapeType="1"/>
          </p:cNvCxnSpPr>
          <p:nvPr/>
        </p:nvCxnSpPr>
        <p:spPr bwMode="auto">
          <a:xfrm>
            <a:off x="1438110" y="1651960"/>
            <a:ext cx="600589" cy="210860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31751" name="AutoShape 7"/>
          <p:cNvCxnSpPr>
            <a:cxnSpLocks noChangeShapeType="1"/>
          </p:cNvCxnSpPr>
          <p:nvPr/>
        </p:nvCxnSpPr>
        <p:spPr bwMode="auto">
          <a:xfrm flipV="1">
            <a:off x="1734769" y="5105705"/>
            <a:ext cx="1020854" cy="802723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sp>
        <p:nvSpPr>
          <p:cNvPr id="31753" name="Text Box 9"/>
          <p:cNvSpPr txBox="1">
            <a:spLocks noChangeArrowheads="1"/>
          </p:cNvSpPr>
          <p:nvPr/>
        </p:nvSpPr>
        <p:spPr bwMode="auto">
          <a:xfrm>
            <a:off x="4505148" y="1870680"/>
            <a:ext cx="1495612" cy="272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rPr>
              <a:t>Main detector</a:t>
            </a:r>
            <a:endParaRPr kumimoji="0" lang="en-US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756" name="Text Box 12"/>
          <p:cNvSpPr txBox="1">
            <a:spLocks noChangeArrowheads="1"/>
          </p:cNvSpPr>
          <p:nvPr/>
        </p:nvSpPr>
        <p:spPr bwMode="auto">
          <a:xfrm>
            <a:off x="515548" y="1357298"/>
            <a:ext cx="913180" cy="823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rPr>
              <a:t>Overlap detector</a:t>
            </a:r>
            <a:endParaRPr kumimoji="0" lang="en-US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758" name="Text Box 14"/>
          <p:cNvSpPr txBox="1">
            <a:spLocks noChangeArrowheads="1"/>
          </p:cNvSpPr>
          <p:nvPr/>
        </p:nvSpPr>
        <p:spPr bwMode="auto">
          <a:xfrm>
            <a:off x="812730" y="5909988"/>
            <a:ext cx="1759006" cy="30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rPr>
              <a:t>Fiber connector</a:t>
            </a:r>
            <a:endParaRPr kumimoji="0" lang="en-US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5" name="Rectangle 2"/>
          <p:cNvSpPr txBox="1">
            <a:spLocks noChangeArrowheads="1"/>
          </p:cNvSpPr>
          <p:nvPr/>
        </p:nvSpPr>
        <p:spPr>
          <a:xfrm>
            <a:off x="6143604" y="857233"/>
            <a:ext cx="2857552" cy="3571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MultiAnode</a:t>
            </a:r>
            <a:r>
              <a:rPr lang="en-US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PhotoMultiplier</a:t>
            </a:r>
            <a:r>
              <a:rPr lang="en-US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 Tube (MAPMT)</a:t>
            </a:r>
            <a:endParaRPr kumimoji="0" lang="en-US" b="0" u="none" strike="noStrike" kern="1200" cap="none" spc="0" normalizeH="0" noProof="0" dirty="0" smtClean="0">
              <a:ln>
                <a:noFill/>
              </a:ln>
              <a:solidFill>
                <a:srgbClr val="18396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7" name="Rectangle 2"/>
          <p:cNvSpPr txBox="1">
            <a:spLocks noChangeArrowheads="1"/>
          </p:cNvSpPr>
          <p:nvPr/>
        </p:nvSpPr>
        <p:spPr>
          <a:xfrm>
            <a:off x="6143636" y="3643314"/>
            <a:ext cx="2857552" cy="3571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64 individual channels </a:t>
            </a:r>
            <a:endParaRPr kumimoji="0" lang="en-US" b="0" u="none" strike="noStrike" kern="1200" cap="none" spc="0" normalizeH="0" noProof="0" dirty="0" smtClean="0">
              <a:ln>
                <a:noFill/>
              </a:ln>
              <a:solidFill>
                <a:srgbClr val="18396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3" name="Billede 42" descr="D:\CERN temp\Billeder\MAPMT\No shim + fiber connectors\P5234526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8" y="1357298"/>
            <a:ext cx="2073257" cy="2071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8" name="Gruppe 47"/>
          <p:cNvGrpSpPr/>
          <p:nvPr/>
        </p:nvGrpSpPr>
        <p:grpSpPr>
          <a:xfrm>
            <a:off x="6433562" y="4059244"/>
            <a:ext cx="2073600" cy="2084400"/>
            <a:chOff x="2930861" y="1779243"/>
            <a:chExt cx="3282280" cy="3299513"/>
          </a:xfrm>
        </p:grpSpPr>
        <p:pic>
          <p:nvPicPr>
            <p:cNvPr id="44" name="Billede 43" descr="P4263649.JPG"/>
            <p:cNvPicPr/>
            <p:nvPr/>
          </p:nvPicPr>
          <p:blipFill>
            <a:blip r:embed="rId6" cstate="print"/>
            <a:srcRect/>
            <a:stretch>
              <a:fillRect/>
            </a:stretch>
          </p:blipFill>
          <p:spPr>
            <a:xfrm>
              <a:off x="2930861" y="1779243"/>
              <a:ext cx="3282280" cy="3299513"/>
            </a:xfrm>
            <a:prstGeom prst="rect">
              <a:avLst/>
            </a:prstGeom>
          </p:spPr>
        </p:pic>
        <p:sp>
          <p:nvSpPr>
            <p:cNvPr id="33793" name="Rectangle 1"/>
            <p:cNvSpPr>
              <a:spLocks noChangeArrowheads="1"/>
            </p:cNvSpPr>
            <p:nvPr/>
          </p:nvSpPr>
          <p:spPr bwMode="auto">
            <a:xfrm>
              <a:off x="5192486" y="2597604"/>
              <a:ext cx="290513" cy="300038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a-DK"/>
            </a:p>
          </p:txBody>
        </p:sp>
        <p:cxnSp>
          <p:nvCxnSpPr>
            <p:cNvPr id="33794" name="AutoShape 2"/>
            <p:cNvCxnSpPr>
              <a:cxnSpLocks noChangeShapeType="1"/>
            </p:cNvCxnSpPr>
            <p:nvPr/>
          </p:nvCxnSpPr>
          <p:spPr bwMode="auto">
            <a:xfrm rot="5400000" flipH="1" flipV="1">
              <a:off x="5109511" y="2935309"/>
              <a:ext cx="462598" cy="2514"/>
            </a:xfrm>
            <a:prstGeom prst="straightConnector1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33795" name="Text Box 3"/>
            <p:cNvSpPr txBox="1">
              <a:spLocks noChangeArrowheads="1"/>
            </p:cNvSpPr>
            <p:nvPr/>
          </p:nvSpPr>
          <p:spPr bwMode="auto">
            <a:xfrm>
              <a:off x="4071934" y="3114677"/>
              <a:ext cx="1963748" cy="2428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a-DK" sz="16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</a:rPr>
                <a:t>MAPMT </a:t>
              </a: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</a:rPr>
                <a:t>channel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8579675" y="6467712"/>
            <a:ext cx="57626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da-D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4/18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8" name="Tekstboks 37"/>
          <p:cNvSpPr txBox="1"/>
          <p:nvPr/>
        </p:nvSpPr>
        <p:spPr>
          <a:xfrm>
            <a:off x="714348" y="-24"/>
            <a:ext cx="84296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u="sng" dirty="0" smtClean="0">
                <a:solidFill>
                  <a:srgbClr val="3161AB"/>
                </a:solidFill>
              </a:rPr>
              <a:t>ALFA</a:t>
            </a:r>
            <a:r>
              <a:rPr lang="en-US" sz="1000" dirty="0" smtClean="0">
                <a:solidFill>
                  <a:srgbClr val="3161AB"/>
                </a:solidFill>
              </a:rPr>
              <a:t>                    Installation                    Triggering                    Beam based </a:t>
            </a:r>
            <a:r>
              <a:rPr lang="en-US" sz="1000" dirty="0">
                <a:solidFill>
                  <a:srgbClr val="3161AB"/>
                </a:solidFill>
              </a:rPr>
              <a:t>alignment    </a:t>
            </a:r>
            <a:r>
              <a:rPr lang="en-US" sz="1000" dirty="0" smtClean="0">
                <a:solidFill>
                  <a:srgbClr val="3161AB"/>
                </a:solidFill>
              </a:rPr>
              <a:t>                 β</a:t>
            </a:r>
            <a:r>
              <a:rPr lang="en-US" sz="1000" dirty="0">
                <a:solidFill>
                  <a:srgbClr val="3161AB"/>
                </a:solidFill>
              </a:rPr>
              <a:t>* = 90 m campaign </a:t>
            </a:r>
            <a:r>
              <a:rPr lang="en-US" sz="1000" dirty="0" smtClean="0">
                <a:solidFill>
                  <a:srgbClr val="3161AB"/>
                </a:solidFill>
              </a:rPr>
              <a:t>2011                    Summary and plans for 2012</a:t>
            </a:r>
            <a:endParaRPr lang="en-US" sz="1000" dirty="0">
              <a:solidFill>
                <a:srgbClr val="3161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818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33" dur="indefinite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36" dur="indefinite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0" dur="indefinite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41" dur="indefinite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3" dur="indefinite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44" dur="indefinite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6" dur="indefinite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7" dur="indefinite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9" dur="indefinit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0" dur="indefinite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3" grpId="0"/>
      <p:bldP spid="31756" grpId="0"/>
      <p:bldP spid="55" grpId="0"/>
      <p:bldP spid="55" grpId="1"/>
      <p:bldP spid="55" grpId="2"/>
      <p:bldP spid="57" grpId="0"/>
      <p:bldP spid="57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kstboks 35"/>
          <p:cNvSpPr txBox="1"/>
          <p:nvPr/>
        </p:nvSpPr>
        <p:spPr>
          <a:xfrm>
            <a:off x="0" y="654076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335E36"/>
                </a:solidFill>
              </a:rPr>
              <a:t>Measurement of elastic scattering with </a:t>
            </a:r>
            <a:r>
              <a:rPr lang="en-US" sz="1200" dirty="0" smtClean="0">
                <a:solidFill>
                  <a:srgbClr val="335E36"/>
                </a:solidFill>
              </a:rPr>
              <a:t>ALFA</a:t>
            </a:r>
            <a:endParaRPr lang="en-US" sz="1200" dirty="0">
              <a:solidFill>
                <a:srgbClr val="335E36"/>
              </a:solidFill>
            </a:endParaRPr>
          </a:p>
        </p:txBody>
      </p:sp>
      <p:sp>
        <p:nvSpPr>
          <p:cNvPr id="38" name="Tekstboks 16"/>
          <p:cNvSpPr txBox="1">
            <a:spLocks noChangeArrowheads="1"/>
          </p:cNvSpPr>
          <p:nvPr/>
        </p:nvSpPr>
        <p:spPr bwMode="auto">
          <a:xfrm>
            <a:off x="0" y="6389130"/>
            <a:ext cx="9144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335E36"/>
                </a:solidFill>
                <a:latin typeface="Calibri" pitchFamily="34" charset="0"/>
              </a:rPr>
              <a:t>Low-X 2012</a:t>
            </a:r>
            <a:endParaRPr lang="en-US" sz="1200" dirty="0">
              <a:solidFill>
                <a:srgbClr val="335E36"/>
              </a:solidFill>
              <a:latin typeface="Calibri" pitchFamily="34" charset="0"/>
            </a:endParaRPr>
          </a:p>
        </p:txBody>
      </p:sp>
      <p:pic>
        <p:nvPicPr>
          <p:cNvPr id="1027" name="Picture 3" descr="CERN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417" y="214290"/>
            <a:ext cx="584493" cy="57150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028" name="Picture 4" descr="logo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06348" y="6050357"/>
            <a:ext cx="566246" cy="76740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cxnSp>
        <p:nvCxnSpPr>
          <p:cNvPr id="13" name="Lige forbindelse 12"/>
          <p:cNvCxnSpPr/>
          <p:nvPr/>
        </p:nvCxnSpPr>
        <p:spPr>
          <a:xfrm rot="10800000">
            <a:off x="0" y="6771451"/>
            <a:ext cx="9144000" cy="0"/>
          </a:xfrm>
          <a:prstGeom prst="line">
            <a:avLst/>
          </a:prstGeom>
          <a:ln w="12700">
            <a:solidFill>
              <a:srgbClr val="335E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Lige forbindelse 14"/>
          <p:cNvCxnSpPr/>
          <p:nvPr/>
        </p:nvCxnSpPr>
        <p:spPr>
          <a:xfrm rot="10800000">
            <a:off x="714380" y="221436"/>
            <a:ext cx="8429620" cy="0"/>
          </a:xfrm>
          <a:prstGeom prst="line">
            <a:avLst/>
          </a:prstGeom>
          <a:ln w="13970">
            <a:solidFill>
              <a:srgbClr val="316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27893" y="6394061"/>
            <a:ext cx="1989631" cy="500066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r>
              <a:rPr kumimoji="0" lang="en-US" sz="1210" b="0" i="0" u="none" strike="noStrike" cap="none" normalizeH="0" baseline="0" dirty="0" smtClean="0">
                <a:ln>
                  <a:noFill/>
                </a:ln>
                <a:solidFill>
                  <a:srgbClr val="335E36"/>
                </a:solidFill>
                <a:effectLst/>
                <a:latin typeface="Times New Roman" pitchFamily="18" charset="0"/>
                <a:cs typeface="Times New Roman" pitchFamily="18" charset="0"/>
              </a:rPr>
              <a:t>NIELS BOHR INSTITUTE</a:t>
            </a:r>
          </a:p>
          <a:p>
            <a:r>
              <a:rPr lang="en-US" sz="925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UNIVERSITY OF </a:t>
            </a:r>
            <a:r>
              <a:rPr lang="en-US" sz="925" dirty="0" smtClean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COPENHAGEN</a:t>
            </a:r>
            <a:r>
              <a:rPr kumimoji="0" lang="en-US" sz="925" b="0" i="0" u="none" strike="noStrike" cap="none" normalizeH="0" baseline="0" dirty="0" smtClean="0">
                <a:ln>
                  <a:noFill/>
                </a:ln>
                <a:solidFill>
                  <a:srgbClr val="335E36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335E36"/>
                </a:solidFill>
                <a:effectLst/>
                <a:latin typeface="Times New Roman" pitchFamily="18" charset="0"/>
                <a:cs typeface="Times New Roman" pitchFamily="18" charset="0"/>
              </a:rPr>
              <a:t>	</a:t>
            </a:r>
            <a:endParaRPr lang="en-US" sz="1200" dirty="0">
              <a:solidFill>
                <a:srgbClr val="335E36"/>
              </a:solidFill>
            </a:endParaRPr>
          </a:p>
          <a:p>
            <a:r>
              <a:rPr lang="en-US" sz="1200" dirty="0">
                <a:solidFill>
                  <a:srgbClr val="335E36"/>
                </a:solidFill>
              </a:rPr>
              <a:t> 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335E36"/>
                </a:solidFill>
                <a:latin typeface="Cambria" pitchFamily="18" charset="0"/>
              </a:rPr>
              <a:t> </a:t>
            </a:r>
            <a:endParaRPr kumimoji="0" lang="da-DK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Tekstboks 17"/>
          <p:cNvSpPr txBox="1"/>
          <p:nvPr/>
        </p:nvSpPr>
        <p:spPr>
          <a:xfrm>
            <a:off x="7143768" y="6540761"/>
            <a:ext cx="11429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err="1" smtClean="0">
                <a:solidFill>
                  <a:srgbClr val="335E36"/>
                </a:solidFill>
              </a:rPr>
              <a:t>Sune</a:t>
            </a:r>
            <a:r>
              <a:rPr lang="en-US" sz="1200" dirty="0" smtClean="0">
                <a:solidFill>
                  <a:srgbClr val="335E36"/>
                </a:solidFill>
              </a:rPr>
              <a:t> </a:t>
            </a:r>
            <a:r>
              <a:rPr lang="en-US" sz="1200" dirty="0" err="1" smtClean="0">
                <a:solidFill>
                  <a:srgbClr val="335E36"/>
                </a:solidFill>
              </a:rPr>
              <a:t>Jakobsen</a:t>
            </a:r>
            <a:endParaRPr lang="da-DK" sz="1200" dirty="0"/>
          </a:p>
        </p:txBody>
      </p:sp>
      <p:sp>
        <p:nvSpPr>
          <p:cNvPr id="31" name="Rektangel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8" name="Rectangle 2"/>
          <p:cNvSpPr txBox="1">
            <a:spLocks noChangeArrowheads="1"/>
          </p:cNvSpPr>
          <p:nvPr/>
        </p:nvSpPr>
        <p:spPr>
          <a:xfrm>
            <a:off x="714348" y="306334"/>
            <a:ext cx="8212794" cy="3571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50" b="0" i="1" u="none" strike="noStrike" kern="1200" cap="none" spc="0" normalizeH="0" baseline="0" noProof="0" dirty="0" smtClean="0">
                <a:ln>
                  <a:noFill/>
                </a:ln>
                <a:solidFill>
                  <a:srgbClr val="18396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ALFA detector</a:t>
            </a: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/>
          </a:p>
        </p:txBody>
      </p:sp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/>
          </a:p>
        </p:txBody>
      </p: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/>
          </a:p>
        </p:txBody>
      </p:sp>
      <p:sp>
        <p:nvSpPr>
          <p:cNvPr id="2868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/>
          </a:p>
        </p:txBody>
      </p:sp>
      <p:sp>
        <p:nvSpPr>
          <p:cNvPr id="2868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/>
          </a:p>
        </p:txBody>
      </p:sp>
      <p:sp>
        <p:nvSpPr>
          <p:cNvPr id="2868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/>
          </a:p>
        </p:txBody>
      </p:sp>
      <p:sp>
        <p:nvSpPr>
          <p:cNvPr id="2869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/>
          </a:p>
        </p:txBody>
      </p:sp>
      <p:pic>
        <p:nvPicPr>
          <p:cNvPr id="32" name="Billede 31" descr="P5224475.JPG"/>
          <p:cNvPicPr/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357158" y="837891"/>
            <a:ext cx="5637303" cy="5520067"/>
          </a:xfrm>
          <a:prstGeom prst="rect">
            <a:avLst/>
          </a:prstGeom>
        </p:spPr>
      </p:pic>
      <p:cxnSp>
        <p:nvCxnSpPr>
          <p:cNvPr id="31746" name="AutoShape 2"/>
          <p:cNvCxnSpPr>
            <a:cxnSpLocks noChangeShapeType="1"/>
          </p:cNvCxnSpPr>
          <p:nvPr/>
        </p:nvCxnSpPr>
        <p:spPr bwMode="auto">
          <a:xfrm flipH="1" flipV="1">
            <a:off x="3636874" y="2006787"/>
            <a:ext cx="901609" cy="53805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31747" name="AutoShape 3"/>
          <p:cNvCxnSpPr>
            <a:cxnSpLocks noChangeShapeType="1"/>
          </p:cNvCxnSpPr>
          <p:nvPr/>
        </p:nvCxnSpPr>
        <p:spPr bwMode="auto">
          <a:xfrm>
            <a:off x="1438110" y="1651960"/>
            <a:ext cx="600589" cy="210860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31748" name="AutoShape 4"/>
          <p:cNvCxnSpPr>
            <a:cxnSpLocks noChangeShapeType="1"/>
          </p:cNvCxnSpPr>
          <p:nvPr/>
        </p:nvCxnSpPr>
        <p:spPr bwMode="auto">
          <a:xfrm flipH="1">
            <a:off x="3007202" y="1022287"/>
            <a:ext cx="969957" cy="523515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31749" name="AutoShape 5"/>
          <p:cNvCxnSpPr>
            <a:cxnSpLocks noChangeShapeType="1"/>
          </p:cNvCxnSpPr>
          <p:nvPr/>
        </p:nvCxnSpPr>
        <p:spPr bwMode="auto">
          <a:xfrm>
            <a:off x="2345536" y="1140078"/>
            <a:ext cx="793998" cy="161417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31750" name="AutoShape 6"/>
          <p:cNvCxnSpPr>
            <a:cxnSpLocks noChangeShapeType="1"/>
          </p:cNvCxnSpPr>
          <p:nvPr/>
        </p:nvCxnSpPr>
        <p:spPr bwMode="auto">
          <a:xfrm>
            <a:off x="2345536" y="1140078"/>
            <a:ext cx="218131" cy="344647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31751" name="AutoShape 7"/>
          <p:cNvCxnSpPr>
            <a:cxnSpLocks noChangeShapeType="1"/>
          </p:cNvCxnSpPr>
          <p:nvPr/>
        </p:nvCxnSpPr>
        <p:spPr bwMode="auto">
          <a:xfrm flipV="1">
            <a:off x="1734769" y="5105705"/>
            <a:ext cx="1020854" cy="802723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sp>
        <p:nvSpPr>
          <p:cNvPr id="31753" name="Text Box 9"/>
          <p:cNvSpPr txBox="1">
            <a:spLocks noChangeArrowheads="1"/>
          </p:cNvSpPr>
          <p:nvPr/>
        </p:nvSpPr>
        <p:spPr bwMode="auto">
          <a:xfrm>
            <a:off x="4505148" y="1870680"/>
            <a:ext cx="1495612" cy="272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rPr>
              <a:t>Main detector</a:t>
            </a:r>
            <a:endParaRPr kumimoji="0" lang="en-US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3922759" y="836322"/>
            <a:ext cx="1863687" cy="23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rPr>
              <a:t>Main trigger tiles</a:t>
            </a:r>
            <a:endParaRPr kumimoji="0" lang="en-US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755" name="Text Box 11"/>
          <p:cNvSpPr txBox="1">
            <a:spLocks noChangeArrowheads="1"/>
          </p:cNvSpPr>
          <p:nvPr/>
        </p:nvSpPr>
        <p:spPr bwMode="auto">
          <a:xfrm>
            <a:off x="838121" y="857232"/>
            <a:ext cx="2233681" cy="273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rPr>
              <a:t>Overlap trigger tiles</a:t>
            </a:r>
            <a:endParaRPr kumimoji="0" lang="en-US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756" name="Text Box 12"/>
          <p:cNvSpPr txBox="1">
            <a:spLocks noChangeArrowheads="1"/>
          </p:cNvSpPr>
          <p:nvPr/>
        </p:nvSpPr>
        <p:spPr bwMode="auto">
          <a:xfrm>
            <a:off x="515548" y="1357298"/>
            <a:ext cx="913180" cy="823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rPr>
              <a:t>Overlap detector</a:t>
            </a:r>
            <a:endParaRPr kumimoji="0" lang="en-US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758" name="Text Box 14"/>
          <p:cNvSpPr txBox="1">
            <a:spLocks noChangeArrowheads="1"/>
          </p:cNvSpPr>
          <p:nvPr/>
        </p:nvSpPr>
        <p:spPr bwMode="auto">
          <a:xfrm>
            <a:off x="812730" y="5909988"/>
            <a:ext cx="1759006" cy="30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rPr>
              <a:t>Fiber connector</a:t>
            </a:r>
            <a:endParaRPr kumimoji="0" lang="en-US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5" name="Rectangle 2"/>
          <p:cNvSpPr txBox="1">
            <a:spLocks noChangeArrowheads="1"/>
          </p:cNvSpPr>
          <p:nvPr/>
        </p:nvSpPr>
        <p:spPr>
          <a:xfrm>
            <a:off x="6143604" y="781830"/>
            <a:ext cx="2857552" cy="3571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Main trigger scintillator tile</a:t>
            </a:r>
            <a:endParaRPr kumimoji="0" lang="en-US" b="0" u="none" strike="noStrike" kern="1200" cap="none" spc="0" normalizeH="0" noProof="0" dirty="0" smtClean="0">
              <a:ln>
                <a:noFill/>
              </a:ln>
              <a:solidFill>
                <a:srgbClr val="18396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7" name="Rectangle 2"/>
          <p:cNvSpPr txBox="1">
            <a:spLocks noChangeArrowheads="1"/>
          </p:cNvSpPr>
          <p:nvPr/>
        </p:nvSpPr>
        <p:spPr>
          <a:xfrm>
            <a:off x="6143636" y="3571876"/>
            <a:ext cx="2857552" cy="3571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Overlap trigger </a:t>
            </a:r>
            <a:r>
              <a:rPr lang="en-US" dirty="0" err="1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scintillator</a:t>
            </a:r>
            <a:r>
              <a:rPr lang="en-US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 tiles</a:t>
            </a:r>
            <a:endParaRPr kumimoji="0" lang="en-US" b="0" u="none" strike="noStrike" kern="1200" cap="none" spc="0" normalizeH="0" noProof="0" dirty="0" smtClean="0">
              <a:ln>
                <a:noFill/>
              </a:ln>
              <a:solidFill>
                <a:srgbClr val="18396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3" name="Billede 42" descr="plain_trigger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5" y="1214422"/>
            <a:ext cx="2678924" cy="1785950"/>
          </a:xfrm>
          <a:prstGeom prst="rect">
            <a:avLst/>
          </a:prstGeom>
          <a:noFill/>
        </p:spPr>
      </p:pic>
      <p:pic>
        <p:nvPicPr>
          <p:cNvPr id="44" name="Billede 43" descr="overlap_trigger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15074" y="4071942"/>
            <a:ext cx="2678252" cy="1785949"/>
          </a:xfrm>
          <a:prstGeom prst="rect">
            <a:avLst/>
          </a:prstGeom>
          <a:noFill/>
        </p:spPr>
      </p:pic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8579675" y="6467712"/>
            <a:ext cx="57626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da-D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4/18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9" name="Tekstboks 38"/>
          <p:cNvSpPr txBox="1"/>
          <p:nvPr/>
        </p:nvSpPr>
        <p:spPr>
          <a:xfrm>
            <a:off x="714348" y="-24"/>
            <a:ext cx="84296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u="sng" dirty="0" smtClean="0">
                <a:solidFill>
                  <a:srgbClr val="3161AB"/>
                </a:solidFill>
              </a:rPr>
              <a:t>ALFA</a:t>
            </a:r>
            <a:r>
              <a:rPr lang="en-US" sz="1000" dirty="0" smtClean="0">
                <a:solidFill>
                  <a:srgbClr val="3161AB"/>
                </a:solidFill>
              </a:rPr>
              <a:t>                    Installation                    Triggering                    Beam based </a:t>
            </a:r>
            <a:r>
              <a:rPr lang="en-US" sz="1000" dirty="0">
                <a:solidFill>
                  <a:srgbClr val="3161AB"/>
                </a:solidFill>
              </a:rPr>
              <a:t>alignment    </a:t>
            </a:r>
            <a:r>
              <a:rPr lang="en-US" sz="1000" dirty="0" smtClean="0">
                <a:solidFill>
                  <a:srgbClr val="3161AB"/>
                </a:solidFill>
              </a:rPr>
              <a:t>                 β</a:t>
            </a:r>
            <a:r>
              <a:rPr lang="en-US" sz="1000" dirty="0">
                <a:solidFill>
                  <a:srgbClr val="3161AB"/>
                </a:solidFill>
              </a:rPr>
              <a:t>* = 90 m campaign </a:t>
            </a:r>
            <a:r>
              <a:rPr lang="en-US" sz="1000" dirty="0" smtClean="0">
                <a:solidFill>
                  <a:srgbClr val="3161AB"/>
                </a:solidFill>
              </a:rPr>
              <a:t>2011                    Summary and plans for 2012</a:t>
            </a:r>
            <a:endParaRPr lang="en-US" sz="1000" dirty="0">
              <a:solidFill>
                <a:srgbClr val="3161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933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31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8" dur="indefinite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39" dur="indefinite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1" dur="indefinit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42" dur="indefinite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6" dur="indefinite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47" dur="indefinite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5" dur="indefinite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6" dur="indefinite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8" dur="indefinite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9" dur="indefinite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1" dur="indefinite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99"/>
                                      </p:to>
                                    </p:set>
                                    <p:animEffect filter="image" prLst="opacity: 0.99">
                                      <p:cBhvr rctx="IE">
                                        <p:cTn id="62" dur="indefinite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4" dur="indefinite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5" dur="indefinite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7" dur="indefinit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8" dur="indefinite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3" grpId="0"/>
      <p:bldP spid="31754" grpId="0"/>
      <p:bldP spid="31755" grpId="0"/>
      <p:bldP spid="31756" grpId="0"/>
      <p:bldP spid="31758" grpId="0"/>
      <p:bldP spid="55" grpId="0"/>
      <p:bldP spid="55" grpId="1"/>
      <p:bldP spid="55" grpId="2"/>
      <p:bldP spid="57" grpId="0"/>
      <p:bldP spid="57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kstboks 44"/>
          <p:cNvSpPr txBox="1"/>
          <p:nvPr/>
        </p:nvSpPr>
        <p:spPr>
          <a:xfrm>
            <a:off x="0" y="654076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335E36"/>
                </a:solidFill>
              </a:rPr>
              <a:t>Measurement of elastic scattering with </a:t>
            </a:r>
            <a:r>
              <a:rPr lang="en-US" sz="1200" dirty="0" smtClean="0">
                <a:solidFill>
                  <a:srgbClr val="335E36"/>
                </a:solidFill>
              </a:rPr>
              <a:t>ALFA</a:t>
            </a:r>
            <a:endParaRPr lang="en-US" sz="1200" dirty="0">
              <a:solidFill>
                <a:srgbClr val="335E36"/>
              </a:solidFill>
            </a:endParaRPr>
          </a:p>
        </p:txBody>
      </p:sp>
      <p:sp>
        <p:nvSpPr>
          <p:cNvPr id="48" name="Tekstboks 16"/>
          <p:cNvSpPr txBox="1">
            <a:spLocks noChangeArrowheads="1"/>
          </p:cNvSpPr>
          <p:nvPr/>
        </p:nvSpPr>
        <p:spPr bwMode="auto">
          <a:xfrm>
            <a:off x="0" y="6389130"/>
            <a:ext cx="9144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335E36"/>
                </a:solidFill>
                <a:latin typeface="Calibri" pitchFamily="34" charset="0"/>
              </a:rPr>
              <a:t>Low-X 2012</a:t>
            </a:r>
            <a:endParaRPr lang="en-US" sz="1200" dirty="0">
              <a:solidFill>
                <a:srgbClr val="335E36"/>
              </a:solidFill>
              <a:latin typeface="Calibri" pitchFamily="34" charset="0"/>
            </a:endParaRPr>
          </a:p>
        </p:txBody>
      </p:sp>
      <p:pic>
        <p:nvPicPr>
          <p:cNvPr id="1027" name="Picture 3" descr="CERN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417" y="214290"/>
            <a:ext cx="584493" cy="57150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028" name="Picture 4" descr="logo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06348" y="6050357"/>
            <a:ext cx="566246" cy="76740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cxnSp>
        <p:nvCxnSpPr>
          <p:cNvPr id="13" name="Lige forbindelse 12"/>
          <p:cNvCxnSpPr/>
          <p:nvPr/>
        </p:nvCxnSpPr>
        <p:spPr>
          <a:xfrm rot="10800000">
            <a:off x="0" y="6771451"/>
            <a:ext cx="9144000" cy="0"/>
          </a:xfrm>
          <a:prstGeom prst="line">
            <a:avLst/>
          </a:prstGeom>
          <a:ln w="12700">
            <a:solidFill>
              <a:srgbClr val="335E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Lige forbindelse 14"/>
          <p:cNvCxnSpPr/>
          <p:nvPr/>
        </p:nvCxnSpPr>
        <p:spPr>
          <a:xfrm rot="10800000">
            <a:off x="714380" y="221436"/>
            <a:ext cx="8429620" cy="0"/>
          </a:xfrm>
          <a:prstGeom prst="line">
            <a:avLst/>
          </a:prstGeom>
          <a:ln w="13970">
            <a:solidFill>
              <a:srgbClr val="3161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27893" y="6394061"/>
            <a:ext cx="1989631" cy="500066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r>
              <a:rPr kumimoji="0" lang="en-US" sz="1210" b="0" i="0" u="none" strike="noStrike" cap="none" normalizeH="0" baseline="0" dirty="0" smtClean="0">
                <a:ln>
                  <a:noFill/>
                </a:ln>
                <a:solidFill>
                  <a:srgbClr val="335E36"/>
                </a:solidFill>
                <a:effectLst/>
                <a:latin typeface="Times New Roman" pitchFamily="18" charset="0"/>
                <a:cs typeface="Times New Roman" pitchFamily="18" charset="0"/>
              </a:rPr>
              <a:t>NIELS BOHR INSTITUTE</a:t>
            </a:r>
          </a:p>
          <a:p>
            <a:r>
              <a:rPr lang="en-US" sz="925" dirty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UNIVERSITY OF </a:t>
            </a:r>
            <a:r>
              <a:rPr lang="en-US" sz="925" dirty="0" smtClean="0">
                <a:solidFill>
                  <a:srgbClr val="335E36"/>
                </a:solidFill>
                <a:latin typeface="Times New Roman" pitchFamily="18" charset="0"/>
                <a:cs typeface="Times New Roman" pitchFamily="18" charset="0"/>
              </a:rPr>
              <a:t>COPENHAGEN</a:t>
            </a:r>
            <a:r>
              <a:rPr kumimoji="0" lang="en-US" sz="925" b="0" i="0" u="none" strike="noStrike" cap="none" normalizeH="0" baseline="0" dirty="0" smtClean="0">
                <a:ln>
                  <a:noFill/>
                </a:ln>
                <a:solidFill>
                  <a:srgbClr val="335E36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335E36"/>
                </a:solidFill>
                <a:effectLst/>
                <a:latin typeface="Times New Roman" pitchFamily="18" charset="0"/>
                <a:cs typeface="Times New Roman" pitchFamily="18" charset="0"/>
              </a:rPr>
              <a:t>	</a:t>
            </a:r>
            <a:endParaRPr lang="en-US" sz="1200" dirty="0">
              <a:solidFill>
                <a:srgbClr val="335E36"/>
              </a:solidFill>
            </a:endParaRPr>
          </a:p>
          <a:p>
            <a:r>
              <a:rPr lang="en-US" sz="1200" dirty="0">
                <a:solidFill>
                  <a:srgbClr val="335E36"/>
                </a:solidFill>
              </a:rPr>
              <a:t> 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335E36"/>
                </a:solidFill>
                <a:latin typeface="Cambria" pitchFamily="18" charset="0"/>
              </a:rPr>
              <a:t> </a:t>
            </a:r>
            <a:endParaRPr kumimoji="0" lang="da-DK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Tekstboks 17"/>
          <p:cNvSpPr txBox="1"/>
          <p:nvPr/>
        </p:nvSpPr>
        <p:spPr>
          <a:xfrm>
            <a:off x="7143768" y="6540761"/>
            <a:ext cx="11429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err="1" smtClean="0">
                <a:solidFill>
                  <a:srgbClr val="335E36"/>
                </a:solidFill>
              </a:rPr>
              <a:t>Sune</a:t>
            </a:r>
            <a:r>
              <a:rPr lang="en-US" sz="1200" dirty="0" smtClean="0">
                <a:solidFill>
                  <a:srgbClr val="335E36"/>
                </a:solidFill>
              </a:rPr>
              <a:t> </a:t>
            </a:r>
            <a:r>
              <a:rPr lang="en-US" sz="1200" dirty="0" err="1" smtClean="0">
                <a:solidFill>
                  <a:srgbClr val="335E36"/>
                </a:solidFill>
              </a:rPr>
              <a:t>Jakobsen</a:t>
            </a:r>
            <a:endParaRPr lang="da-DK" sz="1200" dirty="0"/>
          </a:p>
        </p:txBody>
      </p:sp>
      <p:sp>
        <p:nvSpPr>
          <p:cNvPr id="31" name="Rektangel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8" name="Rectangle 2"/>
          <p:cNvSpPr txBox="1">
            <a:spLocks noChangeArrowheads="1"/>
          </p:cNvSpPr>
          <p:nvPr/>
        </p:nvSpPr>
        <p:spPr>
          <a:xfrm>
            <a:off x="714348" y="306334"/>
            <a:ext cx="8212794" cy="3571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50" b="0" i="1" u="none" strike="noStrike" kern="1200" cap="none" spc="0" normalizeH="0" baseline="0" noProof="0" dirty="0" smtClean="0">
                <a:ln>
                  <a:noFill/>
                </a:ln>
                <a:solidFill>
                  <a:srgbClr val="18396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ALFA detector</a:t>
            </a: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/>
          </a:p>
        </p:txBody>
      </p:sp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/>
          </a:p>
        </p:txBody>
      </p: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/>
          </a:p>
        </p:txBody>
      </p:sp>
      <p:sp>
        <p:nvSpPr>
          <p:cNvPr id="2868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/>
          </a:p>
        </p:txBody>
      </p:sp>
      <p:sp>
        <p:nvSpPr>
          <p:cNvPr id="2868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/>
          </a:p>
        </p:txBody>
      </p:sp>
      <p:sp>
        <p:nvSpPr>
          <p:cNvPr id="2868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/>
          </a:p>
        </p:txBody>
      </p:sp>
      <p:sp>
        <p:nvSpPr>
          <p:cNvPr id="2869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/>
          </a:p>
        </p:txBody>
      </p:sp>
      <p:pic>
        <p:nvPicPr>
          <p:cNvPr id="32" name="Billede 31" descr="P5224475.JPG"/>
          <p:cNvPicPr/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357158" y="837891"/>
            <a:ext cx="5637303" cy="5520067"/>
          </a:xfrm>
          <a:prstGeom prst="rect">
            <a:avLst/>
          </a:prstGeom>
        </p:spPr>
      </p:pic>
      <p:cxnSp>
        <p:nvCxnSpPr>
          <p:cNvPr id="31746" name="AutoShape 2"/>
          <p:cNvCxnSpPr>
            <a:cxnSpLocks noChangeShapeType="1"/>
          </p:cNvCxnSpPr>
          <p:nvPr/>
        </p:nvCxnSpPr>
        <p:spPr bwMode="auto">
          <a:xfrm flipH="1" flipV="1">
            <a:off x="3636874" y="2006787"/>
            <a:ext cx="901609" cy="53805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31747" name="AutoShape 3"/>
          <p:cNvCxnSpPr>
            <a:cxnSpLocks noChangeShapeType="1"/>
          </p:cNvCxnSpPr>
          <p:nvPr/>
        </p:nvCxnSpPr>
        <p:spPr bwMode="auto">
          <a:xfrm>
            <a:off x="1438110" y="1651960"/>
            <a:ext cx="600589" cy="210860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31748" name="AutoShape 4"/>
          <p:cNvCxnSpPr>
            <a:cxnSpLocks noChangeShapeType="1"/>
          </p:cNvCxnSpPr>
          <p:nvPr/>
        </p:nvCxnSpPr>
        <p:spPr bwMode="auto">
          <a:xfrm flipH="1">
            <a:off x="3007202" y="1022287"/>
            <a:ext cx="969957" cy="523515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31749" name="AutoShape 5"/>
          <p:cNvCxnSpPr>
            <a:cxnSpLocks noChangeShapeType="1"/>
          </p:cNvCxnSpPr>
          <p:nvPr/>
        </p:nvCxnSpPr>
        <p:spPr bwMode="auto">
          <a:xfrm>
            <a:off x="2345536" y="1140078"/>
            <a:ext cx="793998" cy="161417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31750" name="AutoShape 6"/>
          <p:cNvCxnSpPr>
            <a:cxnSpLocks noChangeShapeType="1"/>
          </p:cNvCxnSpPr>
          <p:nvPr/>
        </p:nvCxnSpPr>
        <p:spPr bwMode="auto">
          <a:xfrm>
            <a:off x="2345536" y="1140078"/>
            <a:ext cx="218131" cy="344647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31751" name="AutoShape 7"/>
          <p:cNvCxnSpPr>
            <a:cxnSpLocks noChangeShapeType="1"/>
          </p:cNvCxnSpPr>
          <p:nvPr/>
        </p:nvCxnSpPr>
        <p:spPr bwMode="auto">
          <a:xfrm flipV="1">
            <a:off x="1734769" y="5105705"/>
            <a:ext cx="1020854" cy="802723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sp>
        <p:nvSpPr>
          <p:cNvPr id="31753" name="Text Box 9"/>
          <p:cNvSpPr txBox="1">
            <a:spLocks noChangeArrowheads="1"/>
          </p:cNvSpPr>
          <p:nvPr/>
        </p:nvSpPr>
        <p:spPr bwMode="auto">
          <a:xfrm>
            <a:off x="4505148" y="1870680"/>
            <a:ext cx="1495612" cy="272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rPr>
              <a:t>Main detector</a:t>
            </a:r>
            <a:endParaRPr kumimoji="0" lang="en-US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3922759" y="836322"/>
            <a:ext cx="1863687" cy="23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rPr>
              <a:t>Main trigger tiles</a:t>
            </a:r>
            <a:endParaRPr kumimoji="0" lang="en-US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755" name="Text Box 11"/>
          <p:cNvSpPr txBox="1">
            <a:spLocks noChangeArrowheads="1"/>
          </p:cNvSpPr>
          <p:nvPr/>
        </p:nvSpPr>
        <p:spPr bwMode="auto">
          <a:xfrm>
            <a:off x="838121" y="857232"/>
            <a:ext cx="2233681" cy="273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rPr>
              <a:t>Overlap trigger tiles</a:t>
            </a:r>
            <a:endParaRPr kumimoji="0" lang="en-US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756" name="Text Box 12"/>
          <p:cNvSpPr txBox="1">
            <a:spLocks noChangeArrowheads="1"/>
          </p:cNvSpPr>
          <p:nvPr/>
        </p:nvSpPr>
        <p:spPr bwMode="auto">
          <a:xfrm>
            <a:off x="515548" y="1357298"/>
            <a:ext cx="913180" cy="823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rPr>
              <a:t>Overlap detector</a:t>
            </a:r>
            <a:endParaRPr kumimoji="0" lang="en-US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758" name="Text Box 14"/>
          <p:cNvSpPr txBox="1">
            <a:spLocks noChangeArrowheads="1"/>
          </p:cNvSpPr>
          <p:nvPr/>
        </p:nvSpPr>
        <p:spPr bwMode="auto">
          <a:xfrm>
            <a:off x="812730" y="5909988"/>
            <a:ext cx="1759006" cy="30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rPr>
              <a:t>Fiber connector</a:t>
            </a:r>
            <a:endParaRPr kumimoji="0" lang="en-US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5" name="Rectangle 2"/>
          <p:cNvSpPr txBox="1">
            <a:spLocks noChangeArrowheads="1"/>
          </p:cNvSpPr>
          <p:nvPr/>
        </p:nvSpPr>
        <p:spPr>
          <a:xfrm>
            <a:off x="6143604" y="781830"/>
            <a:ext cx="2857552" cy="3571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Main trigger scintillator tile</a:t>
            </a:r>
            <a:endParaRPr kumimoji="0" lang="en-US" b="0" u="none" strike="noStrike" kern="1200" cap="none" spc="0" normalizeH="0" noProof="0" dirty="0" smtClean="0">
              <a:ln>
                <a:noFill/>
              </a:ln>
              <a:solidFill>
                <a:srgbClr val="18396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7" name="Rectangle 2"/>
          <p:cNvSpPr txBox="1">
            <a:spLocks noChangeArrowheads="1"/>
          </p:cNvSpPr>
          <p:nvPr/>
        </p:nvSpPr>
        <p:spPr>
          <a:xfrm>
            <a:off x="6143636" y="3571876"/>
            <a:ext cx="2857552" cy="3571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Overlap trigger </a:t>
            </a:r>
            <a:r>
              <a:rPr lang="en-US" dirty="0" err="1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scintillator</a:t>
            </a:r>
            <a:r>
              <a:rPr lang="en-US" dirty="0" smtClean="0">
                <a:solidFill>
                  <a:srgbClr val="183962"/>
                </a:solidFill>
                <a:latin typeface="+mj-lt"/>
                <a:ea typeface="+mj-ea"/>
                <a:cs typeface="+mj-cs"/>
              </a:rPr>
              <a:t> tiles</a:t>
            </a:r>
            <a:endParaRPr kumimoji="0" lang="en-US" b="0" u="none" strike="noStrike" kern="1200" cap="none" spc="0" normalizeH="0" noProof="0" dirty="0" smtClean="0">
              <a:ln>
                <a:noFill/>
              </a:ln>
              <a:solidFill>
                <a:srgbClr val="18396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3" name="Billede 42" descr="plain_trigger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5" y="1214422"/>
            <a:ext cx="2678924" cy="1785950"/>
          </a:xfrm>
          <a:prstGeom prst="rect">
            <a:avLst/>
          </a:prstGeom>
          <a:noFill/>
        </p:spPr>
      </p:pic>
      <p:pic>
        <p:nvPicPr>
          <p:cNvPr id="44" name="Billede 43" descr="overlap_trigger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15074" y="4071942"/>
            <a:ext cx="2678252" cy="1785949"/>
          </a:xfrm>
          <a:prstGeom prst="rect">
            <a:avLst/>
          </a:prstGeom>
          <a:noFill/>
        </p:spPr>
      </p:pic>
      <p:pic>
        <p:nvPicPr>
          <p:cNvPr id="40" name="Billede 39" descr="D:\CERN temp\Billeder\Trigger PMTs\P5234632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51291" y="4071942"/>
            <a:ext cx="1456994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Billede 41" descr="D:\CERN temp\Billeder\Trigger PMTs\P5234641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19855" y="1214422"/>
            <a:ext cx="1295219" cy="1785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6" name="AutoShape 8"/>
          <p:cNvCxnSpPr>
            <a:cxnSpLocks noChangeShapeType="1"/>
          </p:cNvCxnSpPr>
          <p:nvPr/>
        </p:nvCxnSpPr>
        <p:spPr bwMode="auto">
          <a:xfrm>
            <a:off x="1109459" y="2860407"/>
            <a:ext cx="334468" cy="510428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sp>
        <p:nvSpPr>
          <p:cNvPr id="47" name="Text Box 13"/>
          <p:cNvSpPr txBox="1">
            <a:spLocks noChangeArrowheads="1"/>
          </p:cNvSpPr>
          <p:nvPr/>
        </p:nvSpPr>
        <p:spPr bwMode="auto">
          <a:xfrm>
            <a:off x="422297" y="2317744"/>
            <a:ext cx="1482725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rPr>
              <a:t>Trigger fiber connector</a:t>
            </a:r>
            <a:endParaRPr kumimoji="0" lang="en-US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8579675" y="6467712"/>
            <a:ext cx="57626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da-DK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4/18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9" name="Tekstboks 48"/>
          <p:cNvSpPr txBox="1"/>
          <p:nvPr/>
        </p:nvSpPr>
        <p:spPr>
          <a:xfrm>
            <a:off x="714348" y="-24"/>
            <a:ext cx="84296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u="sng" dirty="0" smtClean="0">
                <a:solidFill>
                  <a:srgbClr val="3161AB"/>
                </a:solidFill>
              </a:rPr>
              <a:t>ALFA</a:t>
            </a:r>
            <a:r>
              <a:rPr lang="en-US" sz="1000" dirty="0" smtClean="0">
                <a:solidFill>
                  <a:srgbClr val="3161AB"/>
                </a:solidFill>
              </a:rPr>
              <a:t>                    Installation                    Triggering                    Beam based </a:t>
            </a:r>
            <a:r>
              <a:rPr lang="en-US" sz="1000" dirty="0">
                <a:solidFill>
                  <a:srgbClr val="3161AB"/>
                </a:solidFill>
              </a:rPr>
              <a:t>alignment    </a:t>
            </a:r>
            <a:r>
              <a:rPr lang="en-US" sz="1000" dirty="0" smtClean="0">
                <a:solidFill>
                  <a:srgbClr val="3161AB"/>
                </a:solidFill>
              </a:rPr>
              <a:t>                 β</a:t>
            </a:r>
            <a:r>
              <a:rPr lang="en-US" sz="1000" dirty="0">
                <a:solidFill>
                  <a:srgbClr val="3161AB"/>
                </a:solidFill>
              </a:rPr>
              <a:t>* = 90 m campaign </a:t>
            </a:r>
            <a:r>
              <a:rPr lang="en-US" sz="1000" dirty="0" smtClean="0">
                <a:solidFill>
                  <a:srgbClr val="3161AB"/>
                </a:solidFill>
              </a:rPr>
              <a:t>2011                    Summary and plans for 2012</a:t>
            </a:r>
            <a:endParaRPr lang="en-US" sz="1000" dirty="0">
              <a:solidFill>
                <a:srgbClr val="3161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816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31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0" dur="indefinite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3" dur="indefinite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5" dur="indefinite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6" dur="indefinite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3" grpId="0"/>
      <p:bldP spid="31754" grpId="0"/>
      <p:bldP spid="31755" grpId="0"/>
      <p:bldP spid="31756" grpId="0"/>
      <p:bldP spid="31758" grpId="0"/>
      <p:bldP spid="55" grpId="0"/>
      <p:bldP spid="57" grpId="0"/>
    </p:bldLst>
  </p:timing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15835</TotalTime>
  <Words>2097</Words>
  <Application>Microsoft Office PowerPoint</Application>
  <PresentationFormat>Skærmshow (4:3)</PresentationFormat>
  <Paragraphs>501</Paragraphs>
  <Slides>29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29</vt:i4>
      </vt:variant>
    </vt:vector>
  </HeadingPairs>
  <TitlesOfParts>
    <vt:vector size="30" baseType="lpstr">
      <vt:lpstr>Kontortema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</vt:vector>
  </TitlesOfParts>
  <Company>NBI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Dias nummer 1</dc:title>
  <dc:creator>Sune Jakobsen</dc:creator>
  <cp:lastModifiedBy>Sune Jakobsen</cp:lastModifiedBy>
  <cp:revision>485</cp:revision>
  <dcterms:created xsi:type="dcterms:W3CDTF">2010-07-10T13:27:24Z</dcterms:created>
  <dcterms:modified xsi:type="dcterms:W3CDTF">2012-06-28T19:31:47Z</dcterms:modified>
</cp:coreProperties>
</file>