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859" r:id="rId2"/>
    <p:sldId id="1130" r:id="rId3"/>
    <p:sldId id="1122" r:id="rId4"/>
    <p:sldId id="1108" r:id="rId5"/>
    <p:sldId id="1059" r:id="rId6"/>
    <p:sldId id="1058" r:id="rId7"/>
    <p:sldId id="1123" r:id="rId8"/>
    <p:sldId id="1003" r:id="rId9"/>
    <p:sldId id="1110" r:id="rId10"/>
    <p:sldId id="1124" r:id="rId11"/>
    <p:sldId id="1116" r:id="rId12"/>
    <p:sldId id="1129" r:id="rId13"/>
    <p:sldId id="1119" r:id="rId14"/>
    <p:sldId id="1134" r:id="rId15"/>
    <p:sldId id="1133" r:id="rId16"/>
    <p:sldId id="1066" r:id="rId17"/>
    <p:sldId id="1063" r:id="rId18"/>
    <p:sldId id="1135" r:id="rId19"/>
    <p:sldId id="1126" r:id="rId20"/>
    <p:sldId id="1137" r:id="rId21"/>
    <p:sldId id="1139" r:id="rId22"/>
    <p:sldId id="1142" r:id="rId23"/>
    <p:sldId id="1080" r:id="rId24"/>
    <p:sldId id="1107" r:id="rId25"/>
    <p:sldId id="1146" r:id="rId26"/>
    <p:sldId id="1145" r:id="rId27"/>
    <p:sldId id="1147" r:id="rId28"/>
    <p:sldId id="1148" r:id="rId29"/>
    <p:sldId id="1150" r:id="rId30"/>
    <p:sldId id="1152" r:id="rId31"/>
    <p:sldId id="1151" r:id="rId32"/>
    <p:sldId id="1153" r:id="rId33"/>
    <p:sldId id="1154" r:id="rId34"/>
    <p:sldId id="1149" r:id="rId35"/>
  </p:sldIdLst>
  <p:sldSz cx="9144000" cy="6858000" type="screen4x3"/>
  <p:notesSz cx="6881813" cy="10015538"/>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93"/>
    <a:srgbClr val="0066FF"/>
    <a:srgbClr val="993300"/>
    <a:srgbClr val="FF0000"/>
    <a:srgbClr val="F7CDDB"/>
    <a:srgbClr val="FDFFE3"/>
    <a:srgbClr val="FF6600"/>
    <a:srgbClr val="0099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86" autoAdjust="0"/>
    <p:restoredTop sz="86333" autoAdjust="0"/>
  </p:normalViewPr>
  <p:slideViewPr>
    <p:cSldViewPr>
      <p:cViewPr>
        <p:scale>
          <a:sx n="56" d="100"/>
          <a:sy n="56" d="100"/>
        </p:scale>
        <p:origin x="-66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913" cy="501650"/>
          </a:xfrm>
          <a:prstGeom prst="rect">
            <a:avLst/>
          </a:prstGeom>
          <a:noFill/>
          <a:ln w="9525">
            <a:noFill/>
            <a:miter lim="800000"/>
            <a:headEnd/>
            <a:tailEnd/>
          </a:ln>
        </p:spPr>
        <p:txBody>
          <a:bodyPr vert="horz" wrap="square" lIns="92366" tIns="46184" rIns="92366" bIns="46184" numCol="1" anchor="t" anchorCtr="0" compatLnSpc="1">
            <a:prstTxWarp prst="textNoShape">
              <a:avLst/>
            </a:prstTxWarp>
          </a:bodyPr>
          <a:lstStyle>
            <a:lvl1pPr defTabSz="922307">
              <a:defRPr sz="1200"/>
            </a:lvl1pPr>
          </a:lstStyle>
          <a:p>
            <a:pPr>
              <a:defRPr/>
            </a:pPr>
            <a:endParaRPr lang="en-US"/>
          </a:p>
        </p:txBody>
      </p:sp>
      <p:sp>
        <p:nvSpPr>
          <p:cNvPr id="122883" name="Rectangle 3"/>
          <p:cNvSpPr>
            <a:spLocks noGrp="1" noChangeArrowheads="1"/>
          </p:cNvSpPr>
          <p:nvPr>
            <p:ph type="dt" idx="1"/>
          </p:nvPr>
        </p:nvSpPr>
        <p:spPr bwMode="auto">
          <a:xfrm>
            <a:off x="3897313" y="0"/>
            <a:ext cx="2982912" cy="501650"/>
          </a:xfrm>
          <a:prstGeom prst="rect">
            <a:avLst/>
          </a:prstGeom>
          <a:noFill/>
          <a:ln w="9525">
            <a:noFill/>
            <a:miter lim="800000"/>
            <a:headEnd/>
            <a:tailEnd/>
          </a:ln>
        </p:spPr>
        <p:txBody>
          <a:bodyPr vert="horz" wrap="square" lIns="92366" tIns="46184" rIns="92366" bIns="46184" numCol="1" anchor="t" anchorCtr="0" compatLnSpc="1">
            <a:prstTxWarp prst="textNoShape">
              <a:avLst/>
            </a:prstTxWarp>
          </a:bodyPr>
          <a:lstStyle>
            <a:lvl1pPr algn="r" defTabSz="922307">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938213" y="750888"/>
            <a:ext cx="5005387" cy="3756025"/>
          </a:xfrm>
          <a:prstGeom prst="rect">
            <a:avLst/>
          </a:prstGeom>
          <a:noFill/>
          <a:ln w="9525">
            <a:solidFill>
              <a:srgbClr val="000000"/>
            </a:solidFill>
            <a:miter lim="800000"/>
            <a:headEnd/>
            <a:tailEnd/>
          </a:ln>
        </p:spPr>
      </p:sp>
      <p:sp>
        <p:nvSpPr>
          <p:cNvPr id="122885" name="Rectangle 5"/>
          <p:cNvSpPr>
            <a:spLocks noGrp="1" noChangeArrowheads="1"/>
          </p:cNvSpPr>
          <p:nvPr>
            <p:ph type="body" sz="quarter" idx="3"/>
          </p:nvPr>
        </p:nvSpPr>
        <p:spPr bwMode="auto">
          <a:xfrm>
            <a:off x="687388" y="4757738"/>
            <a:ext cx="5507037" cy="4506912"/>
          </a:xfrm>
          <a:prstGeom prst="rect">
            <a:avLst/>
          </a:prstGeom>
          <a:noFill/>
          <a:ln w="9525">
            <a:noFill/>
            <a:miter lim="800000"/>
            <a:headEnd/>
            <a:tailEnd/>
          </a:ln>
        </p:spPr>
        <p:txBody>
          <a:bodyPr vert="horz" wrap="square" lIns="92366" tIns="46184" rIns="92366" bIns="461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886" name="Rectangle 6"/>
          <p:cNvSpPr>
            <a:spLocks noGrp="1" noChangeArrowheads="1"/>
          </p:cNvSpPr>
          <p:nvPr>
            <p:ph type="ftr" sz="quarter" idx="4"/>
          </p:nvPr>
        </p:nvSpPr>
        <p:spPr bwMode="auto">
          <a:xfrm>
            <a:off x="0" y="9512300"/>
            <a:ext cx="2982913" cy="501650"/>
          </a:xfrm>
          <a:prstGeom prst="rect">
            <a:avLst/>
          </a:prstGeom>
          <a:noFill/>
          <a:ln w="9525">
            <a:noFill/>
            <a:miter lim="800000"/>
            <a:headEnd/>
            <a:tailEnd/>
          </a:ln>
        </p:spPr>
        <p:txBody>
          <a:bodyPr vert="horz" wrap="square" lIns="92366" tIns="46184" rIns="92366" bIns="46184" numCol="1" anchor="b" anchorCtr="0" compatLnSpc="1">
            <a:prstTxWarp prst="textNoShape">
              <a:avLst/>
            </a:prstTxWarp>
          </a:bodyPr>
          <a:lstStyle>
            <a:lvl1pPr defTabSz="922307">
              <a:defRPr sz="1200"/>
            </a:lvl1pPr>
          </a:lstStyle>
          <a:p>
            <a:pPr>
              <a:defRPr/>
            </a:pPr>
            <a:endParaRPr lang="en-US"/>
          </a:p>
        </p:txBody>
      </p:sp>
      <p:sp>
        <p:nvSpPr>
          <p:cNvPr id="122887" name="Rectangle 7"/>
          <p:cNvSpPr>
            <a:spLocks noGrp="1" noChangeArrowheads="1"/>
          </p:cNvSpPr>
          <p:nvPr>
            <p:ph type="sldNum" sz="quarter" idx="5"/>
          </p:nvPr>
        </p:nvSpPr>
        <p:spPr bwMode="auto">
          <a:xfrm>
            <a:off x="3897313" y="9512300"/>
            <a:ext cx="2982912" cy="501650"/>
          </a:xfrm>
          <a:prstGeom prst="rect">
            <a:avLst/>
          </a:prstGeom>
          <a:noFill/>
          <a:ln w="9525">
            <a:noFill/>
            <a:miter lim="800000"/>
            <a:headEnd/>
            <a:tailEnd/>
          </a:ln>
        </p:spPr>
        <p:txBody>
          <a:bodyPr vert="horz" wrap="square" lIns="92366" tIns="46184" rIns="92366" bIns="46184" numCol="1" anchor="b" anchorCtr="0" compatLnSpc="1">
            <a:prstTxWarp prst="textNoShape">
              <a:avLst/>
            </a:prstTxWarp>
          </a:bodyPr>
          <a:lstStyle>
            <a:lvl1pPr algn="r" defTabSz="922307">
              <a:defRPr sz="1200"/>
            </a:lvl1pPr>
          </a:lstStyle>
          <a:p>
            <a:pPr>
              <a:defRPr/>
            </a:pPr>
            <a:fld id="{48F14207-AAB4-4D51-9A26-978DEE2C4D0E}" type="slidenum">
              <a:rPr lang="en-US"/>
              <a:pPr>
                <a:defRPr/>
              </a:pPr>
              <a:t>‹#›</a:t>
            </a:fld>
            <a:endParaRPr lang="en-US"/>
          </a:p>
        </p:txBody>
      </p:sp>
    </p:spTree>
    <p:extLst>
      <p:ext uri="{BB962C8B-B14F-4D97-AF65-F5344CB8AC3E}">
        <p14:creationId xmlns:p14="http://schemas.microsoft.com/office/powerpoint/2010/main" val="26785486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A4681655-D79B-43D4-A14B-BE77FA607DB1}" type="datetime1">
              <a:rPr lang="en-US"/>
              <a:pPr>
                <a:defRPr/>
              </a:pPr>
              <a:t>6/12/2012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7BD63C6-EAA0-46F2-BE56-0886D8C61846}"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7139639-4489-4B37-ACE1-6B871E9BC218}" type="datetime1">
              <a:rPr lang="en-US"/>
              <a:pPr>
                <a:defRPr/>
              </a:pPr>
              <a:t>6/12/2012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48DD0E6-7BEE-4D73-80AD-BA98B4BFD84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3686CD6E-97C2-43B7-A36F-C21032D34AC7}" type="datetime1">
              <a:rPr lang="en-US"/>
              <a:pPr>
                <a:defRPr/>
              </a:pPr>
              <a:t>6/12/2012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C6B382E-AEAC-4BED-90B9-6473ACC8F5B6}"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B4184D60-DF12-41ED-9811-26AE30ABEC1E}" type="datetime1">
              <a:rPr lang="en-US"/>
              <a:pPr>
                <a:defRPr/>
              </a:pPr>
              <a:t>6/12/2012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7AD06EE-CAE3-4B99-85C5-D5CB44FEF719}"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CF915409-56A3-4F9A-A14F-6EA0EE1131D0}" type="datetime1">
              <a:rPr lang="en-US"/>
              <a:pPr>
                <a:defRPr/>
              </a:pPr>
              <a:t>6/12/2012</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262A927-29C4-4DAD-BABC-2BC01DBA585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9E95DE21-CD95-4FBC-87F4-8CE0B8DE7207}" type="datetime1">
              <a:rPr lang="en-US"/>
              <a:pPr>
                <a:defRPr/>
              </a:pPr>
              <a:t>6/12/2012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CC95877-D79F-420A-A71E-C0FE35C5EAF4}"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A14EABB1-5DFF-4999-9631-AC9B0DFFEF5B}" type="datetime1">
              <a:rPr lang="en-US"/>
              <a:pPr>
                <a:defRPr/>
              </a:pPr>
              <a:t>6/12/2012</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365129F-63E7-4D9F-B07F-8EE7F76EE72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07CE48C2-234E-4E55-BD0B-4A365DA68C32}" type="datetime1">
              <a:rPr lang="en-US"/>
              <a:pPr>
                <a:defRPr/>
              </a:pPr>
              <a:t>6/12/2012</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2ADA490D-B275-421D-AAF1-8109CE13159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2B8516F-9A55-419D-A227-30E520505EE6}" type="datetime1">
              <a:rPr lang="en-US"/>
              <a:pPr>
                <a:defRPr/>
              </a:pPr>
              <a:t>6/12/2012</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050A3B82-4B46-49F5-B793-1209BC95EBD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9F4D401-897F-4DED-99EF-FACBD0D688C1}" type="datetime1">
              <a:rPr lang="en-US"/>
              <a:pPr>
                <a:defRPr/>
              </a:pPr>
              <a:t>6/12/2012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2F85AC1-26BB-4C86-BE73-479FB43FD88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F21D5A4-AE69-4D4F-8D12-3F6723532625}" type="datetime1">
              <a:rPr lang="en-US"/>
              <a:pPr>
                <a:defRPr/>
              </a:pPr>
              <a:t>6/12/2012</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BF57C52-5271-44BD-8C73-B8D459425F56}"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CDEE08E1-98AA-4A0C-901F-EF4582FFD3F5}" type="datetime1">
              <a:rPr lang="en-US"/>
              <a:pPr>
                <a:defRPr/>
              </a:pPr>
              <a:t>6/12/2012</a:t>
            </a:fld>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A7065C2-C486-4BC3-94CE-90811064229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7.xml"/><Relationship Id="rId5" Type="http://schemas.openxmlformats.org/officeDocument/2006/relationships/image" Target="../media/image19.wmf"/><Relationship Id="rId4" Type="http://schemas.openxmlformats.org/officeDocument/2006/relationships/image" Target="../media/image18.wmf"/></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7.xml"/><Relationship Id="rId4" Type="http://schemas.openxmlformats.org/officeDocument/2006/relationships/image" Target="../media/image22.wmf"/></Relationships>
</file>

<file path=ppt/slides/_rels/slide13.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slideLayout" Target="../slideLayouts/slideLayout7.xml"/><Relationship Id="rId5" Type="http://schemas.openxmlformats.org/officeDocument/2006/relationships/image" Target="../media/image39.wmf"/><Relationship Id="rId4" Type="http://schemas.openxmlformats.org/officeDocument/2006/relationships/image" Target="../media/image38.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w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slideLayout" Target="../slideLayouts/slideLayout7.xml"/><Relationship Id="rId6" Type="http://schemas.openxmlformats.org/officeDocument/2006/relationships/image" Target="../media/image46.wmf"/><Relationship Id="rId5" Type="http://schemas.openxmlformats.org/officeDocument/2006/relationships/image" Target="../media/image45.wmf"/><Relationship Id="rId4" Type="http://schemas.openxmlformats.org/officeDocument/2006/relationships/image" Target="../media/image44.wmf"/></Relationships>
</file>

<file path=ppt/slides/_rels/slide2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png"/><Relationship Id="rId1" Type="http://schemas.openxmlformats.org/officeDocument/2006/relationships/slideLayout" Target="../slideLayouts/slideLayout7.xml"/><Relationship Id="rId5" Type="http://schemas.openxmlformats.org/officeDocument/2006/relationships/image" Target="../media/image52.emf"/><Relationship Id="rId4" Type="http://schemas.openxmlformats.org/officeDocument/2006/relationships/image" Target="../media/image51.wmf"/></Relationships>
</file>

<file path=ppt/slides/_rels/slide27.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slideLayout" Target="../slideLayouts/slideLayout7.xml"/><Relationship Id="rId4" Type="http://schemas.openxmlformats.org/officeDocument/2006/relationships/image" Target="../media/image55.wmf"/></Relationships>
</file>

<file path=ppt/slides/_rels/slide28.x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slideLayout" Target="../slideLayouts/slideLayout7.xml"/><Relationship Id="rId5" Type="http://schemas.openxmlformats.org/officeDocument/2006/relationships/image" Target="../media/image60.wmf"/><Relationship Id="rId4" Type="http://schemas.openxmlformats.org/officeDocument/2006/relationships/image" Target="../media/image59.wmf"/></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slideLayout" Target="../slideLayouts/slideLayout7.xml"/><Relationship Id="rId5" Type="http://schemas.openxmlformats.org/officeDocument/2006/relationships/image" Target="../media/image64.wmf"/><Relationship Id="rId4" Type="http://schemas.openxmlformats.org/officeDocument/2006/relationships/image" Target="../media/image63.wmf"/></Relationships>
</file>

<file path=ppt/slides/_rels/slide31.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65.wmf"/><Relationship Id="rId1" Type="http://schemas.openxmlformats.org/officeDocument/2006/relationships/slideLayout" Target="../slideLayouts/slideLayout7.xml"/><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slides/_rels/slide32.x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7.xml"/><Relationship Id="rId4" Type="http://schemas.openxmlformats.org/officeDocument/2006/relationships/image" Target="../media/image8.wmf"/></Relationships>
</file>

<file path=ppt/slides/_rels/slide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6"/>
          <p:cNvSpPr>
            <a:spLocks noGrp="1" noChangeArrowheads="1"/>
          </p:cNvSpPr>
          <p:nvPr>
            <p:ph type="sldNum" sz="quarter" idx="12"/>
          </p:nvPr>
        </p:nvSpPr>
        <p:spPr>
          <a:noFill/>
        </p:spPr>
        <p:txBody>
          <a:bodyPr/>
          <a:lstStyle/>
          <a:p>
            <a:fld id="{A6BF7BB9-01CB-45B7-BF20-1529096779C5}" type="slidenum">
              <a:rPr lang="en-GB" smtClean="0"/>
              <a:pPr/>
              <a:t>1</a:t>
            </a:fld>
            <a:endParaRPr lang="en-GB" smtClean="0"/>
          </a:p>
        </p:txBody>
      </p:sp>
      <p:sp>
        <p:nvSpPr>
          <p:cNvPr id="14339" name="Rectangle 4"/>
          <p:cNvSpPr>
            <a:spLocks noChangeArrowheads="1"/>
          </p:cNvSpPr>
          <p:nvPr/>
        </p:nvSpPr>
        <p:spPr bwMode="auto">
          <a:xfrm>
            <a:off x="673100" y="1816100"/>
            <a:ext cx="8229600" cy="4525963"/>
          </a:xfrm>
          <a:prstGeom prst="rect">
            <a:avLst/>
          </a:prstGeom>
          <a:noFill/>
          <a:ln w="9525">
            <a:noFill/>
            <a:miter lim="800000"/>
            <a:headEnd/>
            <a:tailEnd/>
          </a:ln>
        </p:spPr>
        <p:txBody>
          <a:bodyPr/>
          <a:lstStyle/>
          <a:p>
            <a:pPr marL="342900" indent="-342900">
              <a:spcBef>
                <a:spcPct val="20000"/>
              </a:spcBef>
            </a:pPr>
            <a:endParaRPr lang="el-GR">
              <a:solidFill>
                <a:schemeClr val="accent2"/>
              </a:solidFill>
              <a:cs typeface="Arial" charset="0"/>
            </a:endParaRPr>
          </a:p>
        </p:txBody>
      </p:sp>
      <p:sp>
        <p:nvSpPr>
          <p:cNvPr id="14340" name="Text Box 4"/>
          <p:cNvSpPr txBox="1">
            <a:spLocks noChangeArrowheads="1"/>
          </p:cNvSpPr>
          <p:nvPr/>
        </p:nvSpPr>
        <p:spPr bwMode="auto">
          <a:xfrm>
            <a:off x="468313" y="1989138"/>
            <a:ext cx="7991475" cy="366712"/>
          </a:xfrm>
          <a:prstGeom prst="rect">
            <a:avLst/>
          </a:prstGeom>
          <a:noFill/>
          <a:ln w="9525">
            <a:noFill/>
            <a:miter lim="800000"/>
            <a:headEnd/>
            <a:tailEnd/>
          </a:ln>
        </p:spPr>
        <p:txBody>
          <a:bodyPr>
            <a:spAutoFit/>
          </a:bodyPr>
          <a:lstStyle/>
          <a:p>
            <a:pPr marL="342900" indent="-342900">
              <a:spcBef>
                <a:spcPct val="50000"/>
              </a:spcBef>
            </a:pPr>
            <a:endParaRPr lang="en-US"/>
          </a:p>
        </p:txBody>
      </p:sp>
      <p:sp>
        <p:nvSpPr>
          <p:cNvPr id="14341" name="Text Box 6"/>
          <p:cNvSpPr txBox="1">
            <a:spLocks noChangeArrowheads="1"/>
          </p:cNvSpPr>
          <p:nvPr/>
        </p:nvSpPr>
        <p:spPr bwMode="auto">
          <a:xfrm>
            <a:off x="0" y="2381234"/>
            <a:ext cx="9144000" cy="4662815"/>
          </a:xfrm>
          <a:prstGeom prst="rect">
            <a:avLst/>
          </a:prstGeom>
          <a:noFill/>
          <a:ln w="9525">
            <a:noFill/>
            <a:miter lim="800000"/>
            <a:headEnd/>
            <a:tailEnd/>
          </a:ln>
        </p:spPr>
        <p:txBody>
          <a:bodyPr>
            <a:spAutoFit/>
          </a:bodyPr>
          <a:lstStyle/>
          <a:p>
            <a:pPr>
              <a:spcBef>
                <a:spcPct val="50000"/>
              </a:spcBef>
            </a:pPr>
            <a:r>
              <a:rPr lang="en-GB" dirty="0" smtClean="0">
                <a:solidFill>
                  <a:srgbClr val="0066FF"/>
                </a:solidFill>
              </a:rPr>
              <a:t>HERAPDF NLO uses the combined H1 and ZEUS data on:</a:t>
            </a:r>
          </a:p>
          <a:p>
            <a:pPr marL="285750" indent="-285750">
              <a:spcBef>
                <a:spcPct val="50000"/>
              </a:spcBef>
              <a:buFont typeface="Arial" pitchFamily="34" charset="0"/>
              <a:buChar char="•"/>
            </a:pPr>
            <a:r>
              <a:rPr lang="en-GB" dirty="0" smtClean="0">
                <a:solidFill>
                  <a:srgbClr val="0066FF"/>
                </a:solidFill>
              </a:rPr>
              <a:t>Inclusive Neutral and Charged Current processes for </a:t>
            </a:r>
            <a:r>
              <a:rPr lang="en-GB" dirty="0" err="1" smtClean="0">
                <a:solidFill>
                  <a:srgbClr val="0066FF"/>
                </a:solidFill>
              </a:rPr>
              <a:t>e</a:t>
            </a:r>
            <a:r>
              <a:rPr lang="en-GB" baseline="30000" dirty="0" err="1" smtClean="0">
                <a:solidFill>
                  <a:srgbClr val="0066FF"/>
                </a:solidFill>
              </a:rPr>
              <a:t>+</a:t>
            </a:r>
            <a:r>
              <a:rPr lang="en-GB" dirty="0" err="1" smtClean="0">
                <a:solidFill>
                  <a:srgbClr val="0066FF"/>
                </a:solidFill>
              </a:rPr>
              <a:t>p</a:t>
            </a:r>
            <a:r>
              <a:rPr lang="en-GB" dirty="0" smtClean="0">
                <a:solidFill>
                  <a:srgbClr val="0066FF"/>
                </a:solidFill>
              </a:rPr>
              <a:t> and e</a:t>
            </a:r>
            <a:r>
              <a:rPr lang="en-GB" baseline="30000" dirty="0" smtClean="0">
                <a:solidFill>
                  <a:srgbClr val="0066FF"/>
                </a:solidFill>
              </a:rPr>
              <a:t>-</a:t>
            </a:r>
            <a:r>
              <a:rPr lang="en-GB" dirty="0" smtClean="0">
                <a:solidFill>
                  <a:srgbClr val="0066FF"/>
                </a:solidFill>
              </a:rPr>
              <a:t>p scattering  at  820,920 </a:t>
            </a:r>
            <a:r>
              <a:rPr lang="en-GB" dirty="0" err="1" smtClean="0">
                <a:solidFill>
                  <a:srgbClr val="0066FF"/>
                </a:solidFill>
              </a:rPr>
              <a:t>GeV</a:t>
            </a:r>
            <a:r>
              <a:rPr lang="en-GB" dirty="0" smtClean="0">
                <a:solidFill>
                  <a:srgbClr val="0066FF"/>
                </a:solidFill>
              </a:rPr>
              <a:t>  proton beam energy from HERA-I (HERAPDF1.0) and HERA I+II (HERAPDF1.5) </a:t>
            </a:r>
          </a:p>
          <a:p>
            <a:pPr marL="285750" indent="-285750">
              <a:spcBef>
                <a:spcPct val="50000"/>
              </a:spcBef>
              <a:buFont typeface="Arial" pitchFamily="34" charset="0"/>
              <a:buChar char="•"/>
            </a:pPr>
            <a:r>
              <a:rPr lang="en-GB" dirty="0" smtClean="0">
                <a:solidFill>
                  <a:srgbClr val="0066FF"/>
                </a:solidFill>
              </a:rPr>
              <a:t>There are also studies adding data from the lower energy runs at  460, 575 proton beam energy and from adding  combined  HERA data on F2charm </a:t>
            </a:r>
          </a:p>
          <a:p>
            <a:pPr marL="285750" indent="-285750">
              <a:spcBef>
                <a:spcPct val="50000"/>
              </a:spcBef>
              <a:buFont typeface="Arial" pitchFamily="34" charset="0"/>
              <a:buChar char="•"/>
            </a:pPr>
            <a:r>
              <a:rPr lang="en-GB" dirty="0" smtClean="0">
                <a:solidFill>
                  <a:srgbClr val="0066FF"/>
                </a:solidFill>
              </a:rPr>
              <a:t>There are also fits adding separate H1 and ZEUS data on inclusive jet production  to the inclusive cross section data (HERAPDF1.6)</a:t>
            </a:r>
          </a:p>
          <a:p>
            <a:pPr marL="285750" indent="-285750">
              <a:spcBef>
                <a:spcPct val="50000"/>
              </a:spcBef>
              <a:buFont typeface="Arial" pitchFamily="34" charset="0"/>
              <a:buChar char="•"/>
            </a:pPr>
            <a:r>
              <a:rPr lang="en-GB" dirty="0" smtClean="0">
                <a:solidFill>
                  <a:srgbClr val="0066FF"/>
                </a:solidFill>
              </a:rPr>
              <a:t>Finally HERAPDF1.7 uses ALL of these data sets </a:t>
            </a:r>
            <a:endParaRPr lang="en-GB" dirty="0">
              <a:solidFill>
                <a:srgbClr val="0066FF"/>
              </a:solidFill>
            </a:endParaRPr>
          </a:p>
          <a:p>
            <a:pPr>
              <a:spcBef>
                <a:spcPct val="50000"/>
              </a:spcBef>
            </a:pPr>
            <a:r>
              <a:rPr lang="en-GB" dirty="0" smtClean="0">
                <a:solidFill>
                  <a:srgbClr val="0066FF"/>
                </a:solidFill>
              </a:rPr>
              <a:t>HERAPDF NNLO uses just the inclusive cross-section data because of incomplete NNLO calculations for jet data and for charm production</a:t>
            </a:r>
          </a:p>
          <a:p>
            <a:pPr algn="r">
              <a:spcBef>
                <a:spcPct val="50000"/>
              </a:spcBef>
            </a:pPr>
            <a:endParaRPr lang="en-GB" dirty="0">
              <a:solidFill>
                <a:srgbClr val="D60093"/>
              </a:solidFill>
            </a:endParaRPr>
          </a:p>
          <a:p>
            <a:pPr algn="r">
              <a:spcBef>
                <a:spcPct val="50000"/>
              </a:spcBef>
            </a:pPr>
            <a:endParaRPr lang="en-GB" dirty="0"/>
          </a:p>
        </p:txBody>
      </p:sp>
      <p:sp>
        <p:nvSpPr>
          <p:cNvPr id="14343" name="Text Box 7"/>
          <p:cNvSpPr txBox="1">
            <a:spLocks noChangeArrowheads="1"/>
          </p:cNvSpPr>
          <p:nvPr/>
        </p:nvSpPr>
        <p:spPr bwMode="auto">
          <a:xfrm>
            <a:off x="0" y="0"/>
            <a:ext cx="8964613" cy="1846659"/>
          </a:xfrm>
          <a:prstGeom prst="rect">
            <a:avLst/>
          </a:prstGeom>
          <a:noFill/>
          <a:ln w="9525">
            <a:noFill/>
            <a:miter lim="800000"/>
            <a:headEnd/>
            <a:tailEnd/>
          </a:ln>
          <a:effectLst/>
        </p:spPr>
        <p:txBody>
          <a:bodyPr>
            <a:spAutoFit/>
          </a:bodyPr>
          <a:lstStyle/>
          <a:p>
            <a:pPr algn="ctr">
              <a:spcBef>
                <a:spcPct val="50000"/>
              </a:spcBef>
            </a:pPr>
            <a:r>
              <a:rPr lang="en-GB" sz="2400" b="1" dirty="0" smtClean="0">
                <a:solidFill>
                  <a:schemeClr val="tx2"/>
                </a:solidFill>
              </a:rPr>
              <a:t>HERAPDF</a:t>
            </a:r>
          </a:p>
          <a:p>
            <a:pPr algn="ctr">
              <a:spcBef>
                <a:spcPct val="50000"/>
              </a:spcBef>
            </a:pPr>
            <a:r>
              <a:rPr lang="en-GB" sz="2000" b="1" dirty="0" smtClean="0">
                <a:solidFill>
                  <a:schemeClr val="tx2"/>
                </a:solidFill>
              </a:rPr>
              <a:t>Low-x meeting 2012</a:t>
            </a:r>
            <a:r>
              <a:rPr lang="en-GB" sz="2000" b="1" dirty="0">
                <a:solidFill>
                  <a:schemeClr val="tx2"/>
                </a:solidFill>
              </a:rPr>
              <a:t/>
            </a:r>
            <a:br>
              <a:rPr lang="en-GB" sz="2000" b="1" dirty="0">
                <a:solidFill>
                  <a:schemeClr val="tx2"/>
                </a:solidFill>
              </a:rPr>
            </a:br>
            <a:r>
              <a:rPr lang="en-GB" sz="2400" b="1" dirty="0">
                <a:solidFill>
                  <a:schemeClr val="tx2"/>
                </a:solidFill>
              </a:rPr>
              <a:t> </a:t>
            </a:r>
            <a:r>
              <a:rPr lang="en-GB" dirty="0" smtClean="0">
                <a:solidFill>
                  <a:schemeClr val="tx2"/>
                </a:solidFill>
              </a:rPr>
              <a:t>A </a:t>
            </a:r>
            <a:r>
              <a:rPr lang="en-GB" dirty="0">
                <a:solidFill>
                  <a:schemeClr val="tx2"/>
                </a:solidFill>
              </a:rPr>
              <a:t>M </a:t>
            </a:r>
            <a:r>
              <a:rPr lang="en-GB" dirty="0" smtClean="0">
                <a:solidFill>
                  <a:schemeClr val="tx2"/>
                </a:solidFill>
              </a:rPr>
              <a:t>Cooper-Sarkar</a:t>
            </a:r>
            <a:r>
              <a:rPr lang="en-GB" dirty="0">
                <a:solidFill>
                  <a:schemeClr val="tx2"/>
                </a:solidFill>
              </a:rPr>
              <a:t/>
            </a:r>
            <a:br>
              <a:rPr lang="en-GB" dirty="0">
                <a:solidFill>
                  <a:schemeClr val="tx2"/>
                </a:solidFill>
              </a:rPr>
            </a:br>
            <a:r>
              <a:rPr lang="en-GB" dirty="0" smtClean="0">
                <a:solidFill>
                  <a:schemeClr val="tx2"/>
                </a:solidFill>
              </a:rPr>
              <a:t>on behalf of ZEUS and H1 collaborations</a:t>
            </a:r>
            <a:r>
              <a:rPr lang="en-GB" dirty="0">
                <a:solidFill>
                  <a:schemeClr val="tx2"/>
                </a:solidFill>
              </a:rPr>
              <a:t/>
            </a:r>
            <a:br>
              <a:rPr lang="en-GB" dirty="0">
                <a:solidFill>
                  <a:schemeClr val="tx2"/>
                </a:solidFill>
              </a:rPr>
            </a:br>
            <a:endParaRPr lang="en-GB" dirty="0">
              <a:solidFill>
                <a:schemeClr val="tx2"/>
              </a:solidFill>
            </a:endParaRPr>
          </a:p>
        </p:txBody>
      </p:sp>
      <p:pic>
        <p:nvPicPr>
          <p:cNvPr id="7" name="Picture 6" descr="zeus_small2.gif"/>
          <p:cNvPicPr>
            <a:picLocks noChangeAspect="1"/>
          </p:cNvPicPr>
          <p:nvPr/>
        </p:nvPicPr>
        <p:blipFill>
          <a:blip r:embed="rId2" cstate="print"/>
          <a:stretch>
            <a:fillRect/>
          </a:stretch>
        </p:blipFill>
        <p:spPr>
          <a:xfrm>
            <a:off x="7549280" y="0"/>
            <a:ext cx="1594719" cy="1285860"/>
          </a:xfrm>
          <a:prstGeom prst="rect">
            <a:avLst/>
          </a:prstGeom>
        </p:spPr>
      </p:pic>
      <p:pic>
        <p:nvPicPr>
          <p:cNvPr id="8" name="Picture 7" descr="H1Logo_3D.gif"/>
          <p:cNvPicPr>
            <a:picLocks noChangeAspect="1"/>
          </p:cNvPicPr>
          <p:nvPr/>
        </p:nvPicPr>
        <p:blipFill>
          <a:blip r:embed="rId3" cstate="print"/>
          <a:stretch>
            <a:fillRect/>
          </a:stretch>
        </p:blipFill>
        <p:spPr>
          <a:xfrm>
            <a:off x="0" y="1"/>
            <a:ext cx="1643042" cy="119603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6"/>
          <p:cNvSpPr txBox="1">
            <a:spLocks noGrp="1" noChangeArrowheads="1"/>
          </p:cNvSpPr>
          <p:nvPr/>
        </p:nvSpPr>
        <p:spPr bwMode="auto">
          <a:xfrm>
            <a:off x="6553200" y="6245225"/>
            <a:ext cx="2133600" cy="476250"/>
          </a:xfrm>
          <a:prstGeom prst="rect">
            <a:avLst/>
          </a:prstGeom>
          <a:noFill/>
          <a:ln>
            <a:miter lim="800000"/>
            <a:headEnd/>
            <a:tailEnd/>
          </a:ln>
        </p:spPr>
        <p:txBody>
          <a:bodyPr/>
          <a:lstStyle/>
          <a:p>
            <a:pPr algn="r">
              <a:defRPr/>
            </a:pPr>
            <a:fld id="{9C6DB1DD-66FC-4990-80EB-AFFB946879A4}" type="slidenum">
              <a:rPr lang="en-GB" sz="1400">
                <a:latin typeface="Arial" pitchFamily="34" charset="0"/>
              </a:rPr>
              <a:pPr algn="r">
                <a:defRPr/>
              </a:pPr>
              <a:t>10</a:t>
            </a:fld>
            <a:endParaRPr lang="en-GB" sz="1400">
              <a:latin typeface="Arial" pitchFamily="34" charset="0"/>
            </a:endParaRPr>
          </a:p>
        </p:txBody>
      </p:sp>
      <p:sp>
        <p:nvSpPr>
          <p:cNvPr id="3379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391A15FE-F1F3-411C-AD32-6B4FC9F364AF}" type="slidenum">
              <a:rPr lang="en-GB" sz="1400">
                <a:cs typeface="Arial" charset="0"/>
              </a:rPr>
              <a:pPr algn="r"/>
              <a:t>10</a:t>
            </a:fld>
            <a:endParaRPr lang="en-GB" sz="1400">
              <a:cs typeface="Arial" charset="0"/>
            </a:endParaRPr>
          </a:p>
        </p:txBody>
      </p:sp>
      <p:sp>
        <p:nvSpPr>
          <p:cNvPr id="33798" name="Text Box 4"/>
          <p:cNvSpPr txBox="1">
            <a:spLocks noChangeArrowheads="1"/>
          </p:cNvSpPr>
          <p:nvPr/>
        </p:nvSpPr>
        <p:spPr bwMode="auto">
          <a:xfrm>
            <a:off x="0" y="0"/>
            <a:ext cx="8893175" cy="366713"/>
          </a:xfrm>
          <a:prstGeom prst="rect">
            <a:avLst/>
          </a:prstGeom>
          <a:noFill/>
          <a:ln w="9525">
            <a:noFill/>
            <a:miter lim="800000"/>
            <a:headEnd/>
            <a:tailEnd/>
          </a:ln>
        </p:spPr>
        <p:txBody>
          <a:bodyPr>
            <a:spAutoFit/>
          </a:bodyPr>
          <a:lstStyle/>
          <a:p>
            <a:pPr>
              <a:spcBef>
                <a:spcPct val="50000"/>
              </a:spcBef>
            </a:pPr>
            <a:r>
              <a:rPr lang="en-GB" dirty="0" smtClean="0"/>
              <a:t> </a:t>
            </a:r>
            <a:endParaRPr lang="en-GB" dirty="0"/>
          </a:p>
        </p:txBody>
      </p:sp>
      <p:pic>
        <p:nvPicPr>
          <p:cNvPr id="33802" name="Picture 12"/>
          <p:cNvPicPr>
            <a:picLocks noChangeAspect="1" noChangeArrowheads="1"/>
          </p:cNvPicPr>
          <p:nvPr/>
        </p:nvPicPr>
        <p:blipFill>
          <a:blip r:embed="rId2" cstate="print"/>
          <a:srcRect/>
          <a:stretch>
            <a:fillRect/>
          </a:stretch>
        </p:blipFill>
        <p:spPr bwMode="auto">
          <a:xfrm>
            <a:off x="4792663" y="476250"/>
            <a:ext cx="4351337" cy="3757613"/>
          </a:xfrm>
          <a:prstGeom prst="rect">
            <a:avLst/>
          </a:prstGeom>
          <a:noFill/>
          <a:ln w="9525">
            <a:noFill/>
            <a:miter lim="800000"/>
            <a:headEnd/>
            <a:tailEnd/>
          </a:ln>
        </p:spPr>
      </p:pic>
      <p:sp>
        <p:nvSpPr>
          <p:cNvPr id="8" name="TextBox 7"/>
          <p:cNvSpPr txBox="1"/>
          <p:nvPr/>
        </p:nvSpPr>
        <p:spPr>
          <a:xfrm>
            <a:off x="0" y="4929198"/>
            <a:ext cx="9144000" cy="1200329"/>
          </a:xfrm>
          <a:prstGeom prst="rect">
            <a:avLst/>
          </a:prstGeom>
          <a:noFill/>
        </p:spPr>
        <p:txBody>
          <a:bodyPr wrap="square" rtlCol="0">
            <a:spAutoFit/>
          </a:bodyPr>
          <a:lstStyle/>
          <a:p>
            <a:r>
              <a:rPr lang="en-GB" dirty="0" smtClean="0"/>
              <a:t>PDFs with free</a:t>
            </a:r>
            <a:r>
              <a:rPr lang="el-GR" dirty="0" smtClean="0">
                <a:cs typeface="Arial" charset="0"/>
              </a:rPr>
              <a:t>α</a:t>
            </a:r>
            <a:r>
              <a:rPr lang="en-GB" baseline="-25000" dirty="0" smtClean="0">
                <a:cs typeface="Arial" charset="0"/>
              </a:rPr>
              <a:t>S</a:t>
            </a:r>
            <a:r>
              <a:rPr lang="en-GB" dirty="0" smtClean="0">
                <a:cs typeface="Arial" charset="0"/>
              </a:rPr>
              <a:t>(M</a:t>
            </a:r>
            <a:r>
              <a:rPr lang="en-GB" baseline="-25000" dirty="0" smtClean="0">
                <a:cs typeface="Arial" charset="0"/>
              </a:rPr>
              <a:t>Z</a:t>
            </a:r>
            <a:r>
              <a:rPr lang="en-GB" dirty="0" smtClean="0">
                <a:cs typeface="Arial" charset="0"/>
              </a:rPr>
              <a:t>)  with and without jet data included in the fit</a:t>
            </a:r>
            <a:endParaRPr lang="en-GB" dirty="0" smtClean="0"/>
          </a:p>
          <a:p>
            <a:r>
              <a:rPr lang="en-GB" dirty="0" smtClean="0"/>
              <a:t>The addition of the jet data ensure that the </a:t>
            </a:r>
            <a:r>
              <a:rPr lang="en-GB" b="1" dirty="0" smtClean="0"/>
              <a:t>PDF uncertainty on the gluon due to  the uncertainty on </a:t>
            </a:r>
            <a:r>
              <a:rPr lang="el-GR" b="1" dirty="0" smtClean="0">
                <a:cs typeface="Arial" charset="0"/>
              </a:rPr>
              <a:t>α</a:t>
            </a:r>
            <a:r>
              <a:rPr lang="en-GB" b="1" baseline="-25000" dirty="0" smtClean="0">
                <a:cs typeface="Arial" charset="0"/>
              </a:rPr>
              <a:t>S</a:t>
            </a:r>
            <a:r>
              <a:rPr lang="en-GB" b="1" dirty="0" smtClean="0">
                <a:cs typeface="Arial" charset="0"/>
              </a:rPr>
              <a:t>(M</a:t>
            </a:r>
            <a:r>
              <a:rPr lang="en-GB" b="1" baseline="-25000" dirty="0" smtClean="0">
                <a:cs typeface="Arial" charset="0"/>
              </a:rPr>
              <a:t>Z</a:t>
            </a:r>
            <a:r>
              <a:rPr lang="en-GB" b="1" dirty="0" smtClean="0">
                <a:cs typeface="Arial" charset="0"/>
              </a:rPr>
              <a:t>)  is not very large</a:t>
            </a:r>
          </a:p>
          <a:p>
            <a:endParaRPr lang="en-GB" b="1" dirty="0" smtClean="0">
              <a:cs typeface="Arial" charset="0"/>
            </a:endParaRPr>
          </a:p>
        </p:txBody>
      </p:sp>
      <p:sp>
        <p:nvSpPr>
          <p:cNvPr id="9" name="Text Box 8"/>
          <p:cNvSpPr txBox="1">
            <a:spLocks noChangeArrowheads="1"/>
          </p:cNvSpPr>
          <p:nvPr/>
        </p:nvSpPr>
        <p:spPr bwMode="auto">
          <a:xfrm>
            <a:off x="0" y="4286256"/>
            <a:ext cx="4572000" cy="784830"/>
          </a:xfrm>
          <a:prstGeom prst="rect">
            <a:avLst/>
          </a:prstGeom>
          <a:noFill/>
          <a:ln w="9525">
            <a:noFill/>
            <a:miter lim="800000"/>
            <a:headEnd/>
            <a:tailEnd/>
          </a:ln>
        </p:spPr>
        <p:txBody>
          <a:bodyPr wrap="square">
            <a:spAutoFit/>
          </a:bodyPr>
          <a:lstStyle/>
          <a:p>
            <a:pPr algn="ctr">
              <a:spcBef>
                <a:spcPct val="50000"/>
              </a:spcBef>
            </a:pPr>
            <a:r>
              <a:rPr lang="en-GB" dirty="0" smtClean="0">
                <a:solidFill>
                  <a:srgbClr val="CC0000"/>
                </a:solidFill>
              </a:rPr>
              <a:t>Free </a:t>
            </a:r>
            <a:r>
              <a:rPr lang="el-GR" dirty="0" smtClean="0">
                <a:cs typeface="Arial" charset="0"/>
              </a:rPr>
              <a:t>α</a:t>
            </a:r>
            <a:r>
              <a:rPr lang="en-GB" baseline="-25000" dirty="0" smtClean="0">
                <a:cs typeface="Arial" charset="0"/>
              </a:rPr>
              <a:t>S</a:t>
            </a:r>
            <a:r>
              <a:rPr lang="en-GB" dirty="0" smtClean="0">
                <a:cs typeface="Arial" charset="0"/>
              </a:rPr>
              <a:t>(M</a:t>
            </a:r>
            <a:r>
              <a:rPr lang="en-GB" baseline="-25000" dirty="0" smtClean="0">
                <a:cs typeface="Arial" charset="0"/>
              </a:rPr>
              <a:t>Z</a:t>
            </a:r>
            <a:r>
              <a:rPr lang="en-GB" dirty="0" smtClean="0">
                <a:cs typeface="Arial" charset="0"/>
              </a:rPr>
              <a:t>) no jets</a:t>
            </a:r>
            <a:r>
              <a:rPr lang="en-GB" dirty="0" smtClean="0">
                <a:solidFill>
                  <a:srgbClr val="CC0000"/>
                </a:solidFill>
              </a:rPr>
              <a:t> </a:t>
            </a:r>
            <a:endParaRPr lang="en-GB" dirty="0">
              <a:solidFill>
                <a:srgbClr val="CC0000"/>
              </a:solidFill>
            </a:endParaRPr>
          </a:p>
          <a:p>
            <a:pPr>
              <a:spcBef>
                <a:spcPct val="50000"/>
              </a:spcBef>
            </a:pPr>
            <a:endParaRPr lang="en-GB" dirty="0"/>
          </a:p>
        </p:txBody>
      </p:sp>
      <p:sp>
        <p:nvSpPr>
          <p:cNvPr id="10" name="Text Box 8"/>
          <p:cNvSpPr txBox="1">
            <a:spLocks noChangeArrowheads="1"/>
          </p:cNvSpPr>
          <p:nvPr/>
        </p:nvSpPr>
        <p:spPr bwMode="auto">
          <a:xfrm>
            <a:off x="4572000" y="4286256"/>
            <a:ext cx="4572000" cy="784830"/>
          </a:xfrm>
          <a:prstGeom prst="rect">
            <a:avLst/>
          </a:prstGeom>
          <a:noFill/>
          <a:ln w="9525">
            <a:noFill/>
            <a:miter lim="800000"/>
            <a:headEnd/>
            <a:tailEnd/>
          </a:ln>
        </p:spPr>
        <p:txBody>
          <a:bodyPr wrap="square">
            <a:spAutoFit/>
          </a:bodyPr>
          <a:lstStyle/>
          <a:p>
            <a:pPr algn="ctr">
              <a:spcBef>
                <a:spcPct val="50000"/>
              </a:spcBef>
            </a:pPr>
            <a:r>
              <a:rPr lang="en-GB" dirty="0" smtClean="0">
                <a:solidFill>
                  <a:srgbClr val="CC0000"/>
                </a:solidFill>
              </a:rPr>
              <a:t>Free </a:t>
            </a:r>
            <a:r>
              <a:rPr lang="el-GR" dirty="0" smtClean="0">
                <a:cs typeface="Arial" charset="0"/>
              </a:rPr>
              <a:t>α</a:t>
            </a:r>
            <a:r>
              <a:rPr lang="en-GB" baseline="-25000" dirty="0" smtClean="0">
                <a:cs typeface="Arial" charset="0"/>
              </a:rPr>
              <a:t>S</a:t>
            </a:r>
            <a:r>
              <a:rPr lang="en-GB" dirty="0" smtClean="0">
                <a:cs typeface="Arial" charset="0"/>
              </a:rPr>
              <a:t>(M</a:t>
            </a:r>
            <a:r>
              <a:rPr lang="en-GB" baseline="-25000" dirty="0" smtClean="0">
                <a:cs typeface="Arial" charset="0"/>
              </a:rPr>
              <a:t>Z</a:t>
            </a:r>
            <a:r>
              <a:rPr lang="en-GB" dirty="0" smtClean="0">
                <a:cs typeface="Arial" charset="0"/>
              </a:rPr>
              <a:t>) with jets</a:t>
            </a:r>
            <a:r>
              <a:rPr lang="en-GB" dirty="0" smtClean="0">
                <a:solidFill>
                  <a:srgbClr val="CC0000"/>
                </a:solidFill>
              </a:rPr>
              <a:t> </a:t>
            </a:r>
            <a:endParaRPr lang="en-GB" dirty="0">
              <a:solidFill>
                <a:srgbClr val="CC0000"/>
              </a:solidFill>
            </a:endParaRPr>
          </a:p>
          <a:p>
            <a:pPr>
              <a:spcBef>
                <a:spcPct val="50000"/>
              </a:spcBef>
            </a:pPr>
            <a:endParaRPr lang="en-GB" dirty="0"/>
          </a:p>
        </p:txBody>
      </p:sp>
      <p:pic>
        <p:nvPicPr>
          <p:cNvPr id="11" name="Picture 15"/>
          <p:cNvPicPr>
            <a:picLocks noChangeAspect="1" noChangeArrowheads="1"/>
          </p:cNvPicPr>
          <p:nvPr/>
        </p:nvPicPr>
        <p:blipFill>
          <a:blip r:embed="rId3" cstate="print"/>
          <a:srcRect/>
          <a:stretch>
            <a:fillRect/>
          </a:stretch>
        </p:blipFill>
        <p:spPr bwMode="auto">
          <a:xfrm>
            <a:off x="1" y="428604"/>
            <a:ext cx="4286248" cy="37886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50A3B82-4B46-49F5-B793-1209BC95EBD1}" type="slidenum">
              <a:rPr lang="en-GB" smtClean="0"/>
              <a:pPr>
                <a:defRPr/>
              </a:pPr>
              <a:t>11</a:t>
            </a:fld>
            <a:endParaRPr lang="en-GB"/>
          </a:p>
        </p:txBody>
      </p:sp>
      <p:sp>
        <p:nvSpPr>
          <p:cNvPr id="3" name="TextBox 2"/>
          <p:cNvSpPr txBox="1"/>
          <p:nvPr/>
        </p:nvSpPr>
        <p:spPr>
          <a:xfrm>
            <a:off x="0" y="0"/>
            <a:ext cx="9144000" cy="646331"/>
          </a:xfrm>
          <a:prstGeom prst="rect">
            <a:avLst/>
          </a:prstGeom>
          <a:solidFill>
            <a:srgbClr val="FFFF00"/>
          </a:solidFill>
        </p:spPr>
        <p:txBody>
          <a:bodyPr wrap="square" rtlCol="0">
            <a:spAutoFit/>
          </a:bodyPr>
          <a:lstStyle/>
          <a:p>
            <a:r>
              <a:rPr lang="en-GB" dirty="0" smtClean="0"/>
              <a:t>We have also made specific studies of  the addition of the HERA combined F2charm data  (ZEUS </a:t>
            </a:r>
            <a:r>
              <a:rPr lang="en-GB" dirty="0" err="1" smtClean="0"/>
              <a:t>prel</a:t>
            </a:r>
            <a:r>
              <a:rPr lang="en-GB" dirty="0" smtClean="0"/>
              <a:t> 10- 009,H1prelim 10 -045 )</a:t>
            </a:r>
          </a:p>
        </p:txBody>
      </p:sp>
      <p:pic>
        <p:nvPicPr>
          <p:cNvPr id="6" name="Picture 7" descr="charm_charm"/>
          <p:cNvPicPr>
            <a:picLocks noChangeAspect="1" noChangeArrowheads="1"/>
          </p:cNvPicPr>
          <p:nvPr/>
        </p:nvPicPr>
        <p:blipFill>
          <a:blip r:embed="rId2" cstate="print"/>
          <a:srcRect/>
          <a:stretch>
            <a:fillRect/>
          </a:stretch>
        </p:blipFill>
        <p:spPr bwMode="auto">
          <a:xfrm>
            <a:off x="3000365" y="642918"/>
            <a:ext cx="2928958" cy="2809474"/>
          </a:xfrm>
          <a:prstGeom prst="rect">
            <a:avLst/>
          </a:prstGeom>
          <a:noFill/>
          <a:ln w="9525">
            <a:noFill/>
            <a:miter lim="800000"/>
            <a:headEnd/>
            <a:tailEnd/>
          </a:ln>
        </p:spPr>
      </p:pic>
      <p:sp>
        <p:nvSpPr>
          <p:cNvPr id="7" name="TextBox 6"/>
          <p:cNvSpPr txBox="1"/>
          <p:nvPr/>
        </p:nvSpPr>
        <p:spPr>
          <a:xfrm>
            <a:off x="0" y="3429000"/>
            <a:ext cx="6072198" cy="3416320"/>
          </a:xfrm>
          <a:prstGeom prst="rect">
            <a:avLst/>
          </a:prstGeom>
          <a:noFill/>
          <a:ln>
            <a:solidFill>
              <a:schemeClr val="tx1"/>
            </a:solidFill>
          </a:ln>
        </p:spPr>
        <p:txBody>
          <a:bodyPr wrap="square" rtlCol="0">
            <a:spAutoFit/>
          </a:bodyPr>
          <a:lstStyle/>
          <a:p>
            <a:r>
              <a:rPr lang="en-GB" dirty="0" smtClean="0">
                <a:solidFill>
                  <a:srgbClr val="0066FF"/>
                </a:solidFill>
              </a:rPr>
              <a:t>In HERAPDF1.0,1.5  we present a model uncertainty of  mc 1.35 to 1.65 </a:t>
            </a:r>
            <a:r>
              <a:rPr lang="en-GB" dirty="0" err="1" smtClean="0">
                <a:solidFill>
                  <a:srgbClr val="0066FF"/>
                </a:solidFill>
              </a:rPr>
              <a:t>GeV</a:t>
            </a:r>
            <a:r>
              <a:rPr lang="en-GB" dirty="0" smtClean="0">
                <a:solidFill>
                  <a:srgbClr val="0066FF"/>
                </a:solidFill>
              </a:rPr>
              <a:t> on the charm mass . The inclusive data have no sensitivity to mc (left). The combined charm data do (middle). However the value depends on the scheme chosen to calculate the heavy quark contributions (right). All schemes bar the Zero Mass Variable Flavour Number have equally acceptable </a:t>
            </a:r>
            <a:r>
              <a:rPr lang="el-GR" dirty="0" smtClean="0">
                <a:solidFill>
                  <a:srgbClr val="0066FF"/>
                </a:solidFill>
              </a:rPr>
              <a:t>χ</a:t>
            </a:r>
            <a:r>
              <a:rPr lang="en-GB" dirty="0" smtClean="0">
                <a:solidFill>
                  <a:srgbClr val="0066FF"/>
                </a:solidFill>
              </a:rPr>
              <a:t>2</a:t>
            </a:r>
          </a:p>
          <a:p>
            <a:r>
              <a:rPr lang="en-GB" dirty="0" smtClean="0">
                <a:solidFill>
                  <a:srgbClr val="0066FF"/>
                </a:solidFill>
              </a:rPr>
              <a:t>The use of the optimal charm mass for the chosen scheme has consequences for the predictions of  LHC W, Z cross sections.</a:t>
            </a:r>
          </a:p>
          <a:p>
            <a:endParaRPr lang="en-GB" dirty="0" smtClean="0">
              <a:solidFill>
                <a:srgbClr val="0066FF"/>
              </a:solidFill>
            </a:endParaRPr>
          </a:p>
          <a:p>
            <a:r>
              <a:rPr lang="en-GB" dirty="0" smtClean="0">
                <a:solidFill>
                  <a:srgbClr val="0066FF"/>
                </a:solidFill>
              </a:rPr>
              <a:t>The charm data will help to reduce uncertainties</a:t>
            </a:r>
            <a:endParaRPr lang="en-GB" dirty="0" smtClean="0"/>
          </a:p>
        </p:txBody>
      </p:sp>
      <p:pic>
        <p:nvPicPr>
          <p:cNvPr id="10" name="Picture 6" descr="charm_nocharm"/>
          <p:cNvPicPr>
            <a:picLocks noChangeAspect="1" noChangeArrowheads="1"/>
          </p:cNvPicPr>
          <p:nvPr/>
        </p:nvPicPr>
        <p:blipFill>
          <a:blip r:embed="rId3" cstate="print"/>
          <a:srcRect/>
          <a:stretch>
            <a:fillRect/>
          </a:stretch>
        </p:blipFill>
        <p:spPr bwMode="auto">
          <a:xfrm>
            <a:off x="0" y="642918"/>
            <a:ext cx="2879725" cy="2762250"/>
          </a:xfrm>
          <a:prstGeom prst="rect">
            <a:avLst/>
          </a:prstGeom>
          <a:noFill/>
          <a:ln w="9525">
            <a:noFill/>
            <a:miter lim="800000"/>
            <a:headEnd/>
            <a:tailEnd/>
          </a:ln>
        </p:spPr>
      </p:pic>
      <p:pic>
        <p:nvPicPr>
          <p:cNvPr id="11" name="Picture 4" descr="charm_allschemes"/>
          <p:cNvPicPr>
            <a:picLocks noChangeAspect="1" noChangeArrowheads="1"/>
          </p:cNvPicPr>
          <p:nvPr/>
        </p:nvPicPr>
        <p:blipFill>
          <a:blip r:embed="rId4" cstate="print"/>
          <a:srcRect/>
          <a:stretch>
            <a:fillRect/>
          </a:stretch>
        </p:blipFill>
        <p:spPr bwMode="auto">
          <a:xfrm>
            <a:off x="6017100" y="642919"/>
            <a:ext cx="2912618" cy="2794760"/>
          </a:xfrm>
          <a:prstGeom prst="rect">
            <a:avLst/>
          </a:prstGeom>
          <a:noFill/>
        </p:spPr>
      </p:pic>
      <p:pic>
        <p:nvPicPr>
          <p:cNvPr id="12" name="Picture 4" descr="charm_wp"/>
          <p:cNvPicPr>
            <a:picLocks noChangeAspect="1" noChangeArrowheads="1"/>
          </p:cNvPicPr>
          <p:nvPr/>
        </p:nvPicPr>
        <p:blipFill>
          <a:blip r:embed="rId5" cstate="print"/>
          <a:srcRect t="6848"/>
          <a:stretch>
            <a:fillRect/>
          </a:stretch>
        </p:blipFill>
        <p:spPr bwMode="auto">
          <a:xfrm>
            <a:off x="6027012" y="3643314"/>
            <a:ext cx="3116988" cy="278605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50A3B82-4B46-49F5-B793-1209BC95EBD1}" type="slidenum">
              <a:rPr lang="en-GB" smtClean="0"/>
              <a:pPr>
                <a:defRPr/>
              </a:pPr>
              <a:t>12</a:t>
            </a:fld>
            <a:endParaRPr lang="en-GB"/>
          </a:p>
        </p:txBody>
      </p:sp>
      <p:pic>
        <p:nvPicPr>
          <p:cNvPr id="5" name="Picture 4" descr="lowenergy_q2cut5.eps"/>
          <p:cNvPicPr>
            <a:picLocks noChangeAspect="1"/>
          </p:cNvPicPr>
          <p:nvPr/>
        </p:nvPicPr>
        <p:blipFill>
          <a:blip r:embed="rId2" cstate="print"/>
          <a:srcRect l="11333"/>
          <a:stretch>
            <a:fillRect/>
          </a:stretch>
        </p:blipFill>
        <p:spPr>
          <a:xfrm>
            <a:off x="5500694" y="3416064"/>
            <a:ext cx="3365754" cy="3441936"/>
          </a:xfrm>
          <a:prstGeom prst="rect">
            <a:avLst/>
          </a:prstGeom>
        </p:spPr>
      </p:pic>
      <p:sp>
        <p:nvSpPr>
          <p:cNvPr id="9" name="TextBox 8"/>
          <p:cNvSpPr txBox="1"/>
          <p:nvPr/>
        </p:nvSpPr>
        <p:spPr>
          <a:xfrm>
            <a:off x="0" y="4272677"/>
            <a:ext cx="4929190" cy="2585323"/>
          </a:xfrm>
          <a:prstGeom prst="rect">
            <a:avLst/>
          </a:prstGeom>
          <a:noFill/>
          <a:ln>
            <a:solidFill>
              <a:schemeClr val="tx1"/>
            </a:solidFill>
          </a:ln>
        </p:spPr>
        <p:txBody>
          <a:bodyPr wrap="square" rtlCol="0">
            <a:spAutoFit/>
          </a:bodyPr>
          <a:lstStyle/>
          <a:p>
            <a:r>
              <a:rPr lang="en-GB" dirty="0" smtClean="0">
                <a:solidFill>
                  <a:srgbClr val="00B050"/>
                </a:solidFill>
              </a:rPr>
              <a:t>In HERAPDF1.0,1.5  we also present a model uncertainty from the variation of the minimum Q</a:t>
            </a:r>
            <a:r>
              <a:rPr lang="en-GB" baseline="30000" dirty="0" smtClean="0">
                <a:solidFill>
                  <a:srgbClr val="00B050"/>
                </a:solidFill>
              </a:rPr>
              <a:t>2</a:t>
            </a:r>
            <a:r>
              <a:rPr lang="en-GB" dirty="0" smtClean="0">
                <a:solidFill>
                  <a:srgbClr val="00B050"/>
                </a:solidFill>
              </a:rPr>
              <a:t> cut on the data The low energy data are more sensitive to this cut. </a:t>
            </a:r>
          </a:p>
          <a:p>
            <a:endParaRPr lang="en-GB" dirty="0" smtClean="0">
              <a:solidFill>
                <a:srgbClr val="00B050"/>
              </a:solidFill>
            </a:endParaRPr>
          </a:p>
          <a:p>
            <a:r>
              <a:rPr lang="en-GB" dirty="0" smtClean="0">
                <a:solidFill>
                  <a:srgbClr val="00B050"/>
                </a:solidFill>
              </a:rPr>
              <a:t>If low Q</a:t>
            </a:r>
            <a:r>
              <a:rPr lang="en-GB" baseline="30000" dirty="0" smtClean="0">
                <a:solidFill>
                  <a:srgbClr val="00B050"/>
                </a:solidFill>
              </a:rPr>
              <a:t>2</a:t>
            </a:r>
            <a:r>
              <a:rPr lang="en-GB" dirty="0" smtClean="0">
                <a:solidFill>
                  <a:srgbClr val="00B050"/>
                </a:solidFill>
              </a:rPr>
              <a:t> -and hence low x - data are cut -the resulting gluon is somewhat steeper. </a:t>
            </a:r>
          </a:p>
          <a:p>
            <a:r>
              <a:rPr lang="en-GB" dirty="0" smtClean="0">
                <a:solidFill>
                  <a:srgbClr val="00B050"/>
                </a:solidFill>
              </a:rPr>
              <a:t>This level of uncertainty is now covered by the extended </a:t>
            </a:r>
            <a:r>
              <a:rPr lang="en-GB" dirty="0" err="1" smtClean="0">
                <a:solidFill>
                  <a:srgbClr val="00B050"/>
                </a:solidFill>
              </a:rPr>
              <a:t>parametrization</a:t>
            </a:r>
            <a:endParaRPr lang="en-GB" dirty="0">
              <a:solidFill>
                <a:srgbClr val="00B050"/>
              </a:solidFill>
            </a:endParaRPr>
          </a:p>
        </p:txBody>
      </p:sp>
      <p:sp>
        <p:nvSpPr>
          <p:cNvPr id="12" name="Text Box 2"/>
          <p:cNvSpPr txBox="1">
            <a:spLocks noChangeArrowheads="1"/>
          </p:cNvSpPr>
          <p:nvPr/>
        </p:nvSpPr>
        <p:spPr bwMode="auto">
          <a:xfrm>
            <a:off x="0" y="0"/>
            <a:ext cx="9144000" cy="1338828"/>
          </a:xfrm>
          <a:prstGeom prst="rect">
            <a:avLst/>
          </a:prstGeom>
          <a:solidFill>
            <a:srgbClr val="FFFF00"/>
          </a:solidFill>
          <a:ln w="9525">
            <a:noFill/>
            <a:miter lim="800000"/>
            <a:headEnd/>
            <a:tailEnd/>
          </a:ln>
          <a:effectLst/>
        </p:spPr>
        <p:txBody>
          <a:bodyPr>
            <a:spAutoFit/>
          </a:bodyPr>
          <a:lstStyle/>
          <a:p>
            <a:pPr>
              <a:spcBef>
                <a:spcPct val="50000"/>
              </a:spcBef>
            </a:pPr>
            <a:r>
              <a:rPr lang="en-GB" dirty="0"/>
              <a:t>H1 and ZEUS have also combined the </a:t>
            </a:r>
            <a:r>
              <a:rPr lang="en-GB" dirty="0" err="1"/>
              <a:t>e+p</a:t>
            </a:r>
            <a:r>
              <a:rPr lang="en-GB" dirty="0"/>
              <a:t> NC inclusive data from the lower proton beam energy runs (P</a:t>
            </a:r>
            <a:r>
              <a:rPr lang="en-GB" baseline="-25000" dirty="0"/>
              <a:t>P</a:t>
            </a:r>
            <a:r>
              <a:rPr lang="en-GB" dirty="0"/>
              <a:t> = 460 and 575) and produced a common FL </a:t>
            </a:r>
            <a:r>
              <a:rPr lang="en-GB" dirty="0" smtClean="0"/>
              <a:t>measurement (ZEUS </a:t>
            </a:r>
            <a:r>
              <a:rPr lang="en-GB" dirty="0" err="1" smtClean="0"/>
              <a:t>prel</a:t>
            </a:r>
            <a:r>
              <a:rPr lang="en-GB" dirty="0" smtClean="0"/>
              <a:t> 10-001 , H1prelim 10-043 )</a:t>
            </a:r>
          </a:p>
          <a:p>
            <a:pPr>
              <a:spcBef>
                <a:spcPct val="50000"/>
              </a:spcBef>
            </a:pPr>
            <a:endParaRPr lang="en-GB" dirty="0"/>
          </a:p>
        </p:txBody>
      </p:sp>
      <p:pic>
        <p:nvPicPr>
          <p:cNvPr id="7" name="Picture 5"/>
          <p:cNvPicPr>
            <a:picLocks noChangeAspect="1" noChangeArrowheads="1"/>
          </p:cNvPicPr>
          <p:nvPr/>
        </p:nvPicPr>
        <p:blipFill>
          <a:blip r:embed="rId3" cstate="print"/>
          <a:srcRect/>
          <a:stretch>
            <a:fillRect/>
          </a:stretch>
        </p:blipFill>
        <p:spPr bwMode="auto">
          <a:xfrm>
            <a:off x="4866843" y="714356"/>
            <a:ext cx="4277157" cy="2786082"/>
          </a:xfrm>
          <a:prstGeom prst="rect">
            <a:avLst/>
          </a:prstGeom>
          <a:noFill/>
          <a:ln w="9525">
            <a:noFill/>
            <a:miter lim="800000"/>
            <a:headEnd/>
            <a:tailEnd/>
          </a:ln>
          <a:effectLst/>
        </p:spPr>
      </p:pic>
      <p:pic>
        <p:nvPicPr>
          <p:cNvPr id="8" name="Picture 5" descr="lowE_comb"/>
          <p:cNvPicPr>
            <a:picLocks noChangeAspect="1" noChangeArrowheads="1"/>
          </p:cNvPicPr>
          <p:nvPr/>
        </p:nvPicPr>
        <p:blipFill>
          <a:blip r:embed="rId4" cstate="print"/>
          <a:srcRect/>
          <a:stretch>
            <a:fillRect/>
          </a:stretch>
        </p:blipFill>
        <p:spPr bwMode="auto">
          <a:xfrm>
            <a:off x="0" y="1071546"/>
            <a:ext cx="3214678" cy="3214677"/>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50A3B82-4B46-49F5-B793-1209BC95EBD1}" type="slidenum">
              <a:rPr lang="en-GB" smtClean="0"/>
              <a:pPr>
                <a:defRPr/>
              </a:pPr>
              <a:t>13</a:t>
            </a:fld>
            <a:endParaRPr lang="en-GB"/>
          </a:p>
        </p:txBody>
      </p:sp>
      <p:sp>
        <p:nvSpPr>
          <p:cNvPr id="3" name="TextBox 2"/>
          <p:cNvSpPr txBox="1"/>
          <p:nvPr/>
        </p:nvSpPr>
        <p:spPr>
          <a:xfrm>
            <a:off x="0" y="0"/>
            <a:ext cx="9144000" cy="2862322"/>
          </a:xfrm>
          <a:prstGeom prst="rect">
            <a:avLst/>
          </a:prstGeom>
          <a:noFill/>
        </p:spPr>
        <p:txBody>
          <a:bodyPr wrap="square" rtlCol="0">
            <a:spAutoFit/>
          </a:bodyPr>
          <a:lstStyle/>
          <a:p>
            <a:r>
              <a:rPr lang="en-GB" dirty="0" smtClean="0"/>
              <a:t>We have now put together all the data sets: </a:t>
            </a:r>
          </a:p>
          <a:p>
            <a:r>
              <a:rPr lang="en-GB" dirty="0" smtClean="0"/>
              <a:t>HERA –I +II high energy inclusive, HERA-II low energy inclusive , F2charm and the separate H1 and ZEUS jet data to make HERAPDF1.7 NLO using the extended </a:t>
            </a:r>
            <a:r>
              <a:rPr lang="en-GB" dirty="0" err="1" smtClean="0"/>
              <a:t>parametrization</a:t>
            </a:r>
            <a:r>
              <a:rPr lang="en-GB" dirty="0" smtClean="0"/>
              <a:t>.(ZEUS prel-11-010)</a:t>
            </a:r>
          </a:p>
          <a:p>
            <a:endParaRPr lang="en-GB" dirty="0" smtClean="0"/>
          </a:p>
          <a:p>
            <a:r>
              <a:rPr lang="en-GB" b="1" dirty="0" smtClean="0">
                <a:solidFill>
                  <a:srgbClr val="00B050"/>
                </a:solidFill>
              </a:rPr>
              <a:t>All the data sets are very compatible  </a:t>
            </a:r>
            <a:r>
              <a:rPr lang="en-GB" dirty="0" smtClean="0">
                <a:solidFill>
                  <a:srgbClr val="00B050"/>
                </a:solidFill>
              </a:rPr>
              <a:t>and </a:t>
            </a:r>
          </a:p>
          <a:p>
            <a:pPr>
              <a:buFont typeface="Arial" pitchFamily="34" charset="0"/>
              <a:buChar char="•"/>
            </a:pPr>
            <a:r>
              <a:rPr lang="en-GB" dirty="0" smtClean="0">
                <a:solidFill>
                  <a:srgbClr val="00B050"/>
                </a:solidFill>
              </a:rPr>
              <a:t>the addition of charm motivates us to change our standard VFN to the RT optimised version, with its preferred value of the charm mass parameter mc=1.5 </a:t>
            </a:r>
            <a:r>
              <a:rPr lang="en-GB" dirty="0" err="1" smtClean="0">
                <a:solidFill>
                  <a:srgbClr val="00B050"/>
                </a:solidFill>
              </a:rPr>
              <a:t>GeV</a:t>
            </a:r>
            <a:r>
              <a:rPr lang="en-GB" dirty="0" smtClean="0">
                <a:solidFill>
                  <a:srgbClr val="00B050"/>
                </a:solidFill>
              </a:rPr>
              <a:t>, </a:t>
            </a:r>
          </a:p>
          <a:p>
            <a:pPr>
              <a:buFont typeface="Arial" pitchFamily="34" charset="0"/>
              <a:buChar char="•"/>
            </a:pPr>
            <a:r>
              <a:rPr lang="en-GB" dirty="0" smtClean="0">
                <a:solidFill>
                  <a:srgbClr val="00B050"/>
                </a:solidFill>
              </a:rPr>
              <a:t>whereas the jet data motivate us to raise our standard NLO </a:t>
            </a:r>
            <a:r>
              <a:rPr lang="el-GR" dirty="0" smtClean="0">
                <a:solidFill>
                  <a:srgbClr val="00B050"/>
                </a:solidFill>
              </a:rPr>
              <a:t>α</a:t>
            </a:r>
            <a:r>
              <a:rPr lang="en-GB" baseline="-25000" dirty="0" smtClean="0">
                <a:solidFill>
                  <a:srgbClr val="00B050"/>
                </a:solidFill>
              </a:rPr>
              <a:t>S</a:t>
            </a:r>
            <a:r>
              <a:rPr lang="en-GB" dirty="0" smtClean="0">
                <a:solidFill>
                  <a:srgbClr val="00B050"/>
                </a:solidFill>
              </a:rPr>
              <a:t>(M</a:t>
            </a:r>
            <a:r>
              <a:rPr lang="en-GB" baseline="-25000" dirty="0" smtClean="0">
                <a:solidFill>
                  <a:srgbClr val="00B050"/>
                </a:solidFill>
              </a:rPr>
              <a:t>Z</a:t>
            </a:r>
            <a:r>
              <a:rPr lang="en-GB" dirty="0" smtClean="0">
                <a:solidFill>
                  <a:srgbClr val="00B050"/>
                </a:solidFill>
              </a:rPr>
              <a:t>) value to </a:t>
            </a:r>
          </a:p>
          <a:p>
            <a:r>
              <a:rPr lang="el-GR" dirty="0" smtClean="0">
                <a:solidFill>
                  <a:srgbClr val="00B050"/>
                </a:solidFill>
              </a:rPr>
              <a:t>α</a:t>
            </a:r>
            <a:r>
              <a:rPr lang="en-GB" baseline="-25000" dirty="0" smtClean="0">
                <a:solidFill>
                  <a:srgbClr val="00B050"/>
                </a:solidFill>
              </a:rPr>
              <a:t>S</a:t>
            </a:r>
            <a:r>
              <a:rPr lang="en-GB" dirty="0" smtClean="0">
                <a:solidFill>
                  <a:srgbClr val="00B050"/>
                </a:solidFill>
              </a:rPr>
              <a:t>(M</a:t>
            </a:r>
            <a:r>
              <a:rPr lang="en-GB" baseline="-25000" dirty="0" smtClean="0">
                <a:solidFill>
                  <a:srgbClr val="00B050"/>
                </a:solidFill>
              </a:rPr>
              <a:t>Z</a:t>
            </a:r>
            <a:r>
              <a:rPr lang="en-GB" dirty="0" smtClean="0">
                <a:solidFill>
                  <a:srgbClr val="00B050"/>
                </a:solidFill>
              </a:rPr>
              <a:t>) = 0.119</a:t>
            </a:r>
            <a:endParaRPr lang="en-GB" dirty="0">
              <a:solidFill>
                <a:srgbClr val="00B050"/>
              </a:solidFill>
            </a:endParaRPr>
          </a:p>
        </p:txBody>
      </p:sp>
      <p:pic>
        <p:nvPicPr>
          <p:cNvPr id="5" name="Picture 4" descr="herapdf17_summary.eps"/>
          <p:cNvPicPr>
            <a:picLocks noChangeAspect="1"/>
          </p:cNvPicPr>
          <p:nvPr/>
        </p:nvPicPr>
        <p:blipFill>
          <a:blip r:embed="rId2" cstate="print"/>
          <a:stretch>
            <a:fillRect/>
          </a:stretch>
        </p:blipFill>
        <p:spPr>
          <a:xfrm>
            <a:off x="0" y="2937417"/>
            <a:ext cx="4323806" cy="3920583"/>
          </a:xfrm>
          <a:prstGeom prst="rect">
            <a:avLst/>
          </a:prstGeom>
        </p:spPr>
      </p:pic>
      <p:sp>
        <p:nvSpPr>
          <p:cNvPr id="7" name="Text Box 7"/>
          <p:cNvSpPr txBox="1">
            <a:spLocks noChangeArrowheads="1"/>
          </p:cNvSpPr>
          <p:nvPr/>
        </p:nvSpPr>
        <p:spPr bwMode="auto">
          <a:xfrm>
            <a:off x="4572000" y="2874760"/>
            <a:ext cx="4248150" cy="120032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smtClean="0"/>
              <a:t>HERAPDF1.7 </a:t>
            </a:r>
            <a:r>
              <a:rPr lang="en-GB" dirty="0"/>
              <a:t>has a steeper gluon at low-x than our previous PDFS</a:t>
            </a:r>
            <a:r>
              <a:rPr lang="en-GB" dirty="0" smtClean="0"/>
              <a:t>. This is because of the use of the RT optimized GMVFN </a:t>
            </a:r>
            <a:r>
              <a:rPr lang="en-GB" dirty="0" err="1" smtClean="0"/>
              <a:t>scherme</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ratiogglumihera_68c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000" y="391120"/>
            <a:ext cx="4318000" cy="2924175"/>
          </a:xfrm>
          <a:prstGeom prst="rect">
            <a:avLst/>
          </a:prstGeom>
          <a:noFill/>
          <a:extLst>
            <a:ext uri="{909E8E84-426E-40DD-AFC4-6F175D3DCCD1}">
              <a14:hiddenFill xmlns:a14="http://schemas.microsoft.com/office/drawing/2010/main">
                <a:solidFill>
                  <a:srgbClr val="FFFFFF"/>
                </a:solidFill>
              </a14:hiddenFill>
            </a:ext>
          </a:extLst>
        </p:spPr>
      </p:pic>
      <p:pic>
        <p:nvPicPr>
          <p:cNvPr id="62467" name="Picture 3" descr="ratioqqbarlumihera_68c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91121"/>
            <a:ext cx="4318000" cy="2924175"/>
          </a:xfrm>
          <a:prstGeom prst="rect">
            <a:avLst/>
          </a:prstGeom>
          <a:noFill/>
          <a:extLst>
            <a:ext uri="{909E8E84-426E-40DD-AFC4-6F175D3DCCD1}">
              <a14:hiddenFill xmlns:a14="http://schemas.microsoft.com/office/drawing/2010/main">
                <a:solidFill>
                  <a:srgbClr val="FFFFFF"/>
                </a:solidFill>
              </a14:hiddenFill>
            </a:ext>
          </a:extLst>
        </p:spPr>
      </p:pic>
      <p:sp>
        <p:nvSpPr>
          <p:cNvPr id="62472" name="Text Box 8"/>
          <p:cNvSpPr txBox="1">
            <a:spLocks noChangeArrowheads="1"/>
          </p:cNvSpPr>
          <p:nvPr/>
        </p:nvSpPr>
        <p:spPr bwMode="auto">
          <a:xfrm>
            <a:off x="684213" y="3767659"/>
            <a:ext cx="755967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a:t>Y</a:t>
            </a:r>
            <a:r>
              <a:rPr lang="en-GB" dirty="0" smtClean="0"/>
              <a:t>ou </a:t>
            </a:r>
            <a:r>
              <a:rPr lang="en-GB" dirty="0"/>
              <a:t>can see </a:t>
            </a:r>
            <a:r>
              <a:rPr lang="en-GB" dirty="0" smtClean="0"/>
              <a:t>that HERAPDF1.5 has a softer high-x sea than 1.0 but very similar gluon.</a:t>
            </a:r>
            <a:endParaRPr lang="en-GB" dirty="0"/>
          </a:p>
        </p:txBody>
      </p:sp>
      <p:sp>
        <p:nvSpPr>
          <p:cNvPr id="5" name="Text Box 6"/>
          <p:cNvSpPr txBox="1">
            <a:spLocks noChangeArrowheads="1"/>
          </p:cNvSpPr>
          <p:nvPr/>
        </p:nvSpPr>
        <p:spPr bwMode="auto">
          <a:xfrm>
            <a:off x="0" y="0"/>
            <a:ext cx="9144000" cy="366713"/>
          </a:xfrm>
          <a:prstGeom prst="rect">
            <a:avLst/>
          </a:prstGeom>
          <a:noFill/>
          <a:ln w="9525">
            <a:noFill/>
            <a:miter lim="800000"/>
            <a:headEnd/>
            <a:tailEnd/>
          </a:ln>
          <a:effectLst/>
        </p:spPr>
        <p:txBody>
          <a:bodyPr>
            <a:spAutoFit/>
          </a:bodyPr>
          <a:lstStyle/>
          <a:p>
            <a:pPr>
              <a:spcBef>
                <a:spcPct val="50000"/>
              </a:spcBef>
            </a:pPr>
            <a:r>
              <a:rPr lang="en-GB" dirty="0"/>
              <a:t>LHC at 7 </a:t>
            </a:r>
            <a:r>
              <a:rPr lang="en-GB" dirty="0" err="1"/>
              <a:t>TeV</a:t>
            </a:r>
            <a:r>
              <a:rPr lang="en-GB" dirty="0"/>
              <a:t> </a:t>
            </a:r>
            <a:r>
              <a:rPr lang="en-GB" dirty="0" err="1"/>
              <a:t>parton-parton</a:t>
            </a:r>
            <a:r>
              <a:rPr lang="en-GB" dirty="0"/>
              <a:t> luminosity plots for </a:t>
            </a:r>
            <a:r>
              <a:rPr lang="en-GB" dirty="0" smtClean="0"/>
              <a:t>HERAPDF </a:t>
            </a:r>
            <a:r>
              <a:rPr lang="en-GB" dirty="0"/>
              <a:t>in ratio to MSTW2008</a:t>
            </a:r>
          </a:p>
        </p:txBody>
      </p:sp>
      <p:sp>
        <p:nvSpPr>
          <p:cNvPr id="2" name="TextBox 1"/>
          <p:cNvSpPr txBox="1"/>
          <p:nvPr/>
        </p:nvSpPr>
        <p:spPr>
          <a:xfrm>
            <a:off x="6821476" y="3315295"/>
            <a:ext cx="2322524" cy="369332"/>
          </a:xfrm>
          <a:prstGeom prst="rect">
            <a:avLst/>
          </a:prstGeom>
          <a:noFill/>
        </p:spPr>
        <p:txBody>
          <a:bodyPr wrap="square" rtlCol="0">
            <a:spAutoFit/>
          </a:bodyPr>
          <a:lstStyle/>
          <a:p>
            <a:r>
              <a:rPr lang="en-GB" dirty="0" smtClean="0"/>
              <a:t>From Graeme Watt</a:t>
            </a:r>
            <a:endParaRPr lang="en-GB" dirty="0"/>
          </a:p>
        </p:txBody>
      </p:sp>
    </p:spTree>
    <p:extLst>
      <p:ext uri="{BB962C8B-B14F-4D97-AF65-F5344CB8AC3E}">
        <p14:creationId xmlns:p14="http://schemas.microsoft.com/office/powerpoint/2010/main" val="2292608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6"/>
          <p:cNvSpPr>
            <a:spLocks noGrp="1" noChangeArrowheads="1"/>
          </p:cNvSpPr>
          <p:nvPr>
            <p:ph type="sldNum" sz="quarter" idx="12"/>
          </p:nvPr>
        </p:nvSpPr>
        <p:spPr/>
        <p:txBody>
          <a:bodyPr/>
          <a:lstStyle/>
          <a:p>
            <a:pPr>
              <a:defRPr/>
            </a:pPr>
            <a:fld id="{5D042298-9A72-4545-95D2-0B12CF864778}" type="slidenum">
              <a:rPr lang="en-GB"/>
              <a:pPr>
                <a:defRPr/>
              </a:pPr>
              <a:t>15</a:t>
            </a:fld>
            <a:endParaRPr lang="en-GB"/>
          </a:p>
        </p:txBody>
      </p:sp>
      <p:pic>
        <p:nvPicPr>
          <p:cNvPr id="17421" name="Picture 13" descr="lumigg_herapdf1516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6000" y="0"/>
            <a:ext cx="4318000" cy="3068638"/>
          </a:xfrm>
          <a:prstGeom prst="rect">
            <a:avLst/>
          </a:prstGeom>
          <a:noFill/>
          <a:extLst>
            <a:ext uri="{909E8E84-426E-40DD-AFC4-6F175D3DCCD1}">
              <a14:hiddenFill xmlns:a14="http://schemas.microsoft.com/office/drawing/2010/main">
                <a:solidFill>
                  <a:srgbClr val="FFFFFF"/>
                </a:solidFill>
              </a14:hiddenFill>
            </a:ext>
          </a:extLst>
        </p:spPr>
      </p:pic>
      <p:pic>
        <p:nvPicPr>
          <p:cNvPr id="17422" name="Picture 14" descr="lumi_herapdf1516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318000" cy="3068638"/>
          </a:xfrm>
          <a:prstGeom prst="rect">
            <a:avLst/>
          </a:prstGeom>
          <a:noFill/>
          <a:extLst>
            <a:ext uri="{909E8E84-426E-40DD-AFC4-6F175D3DCCD1}">
              <a14:hiddenFill xmlns:a14="http://schemas.microsoft.com/office/drawing/2010/main">
                <a:solidFill>
                  <a:srgbClr val="FFFFFF"/>
                </a:solidFill>
              </a14:hiddenFill>
            </a:ext>
          </a:extLst>
        </p:spPr>
      </p:pic>
      <p:sp>
        <p:nvSpPr>
          <p:cNvPr id="17423" name="Text Box 15"/>
          <p:cNvSpPr txBox="1">
            <a:spLocks noChangeArrowheads="1"/>
          </p:cNvSpPr>
          <p:nvPr/>
        </p:nvSpPr>
        <p:spPr bwMode="auto">
          <a:xfrm>
            <a:off x="179388" y="3213100"/>
            <a:ext cx="8964612" cy="3277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a:t>Comparing </a:t>
            </a:r>
            <a:r>
              <a:rPr lang="en-GB" dirty="0" smtClean="0"/>
              <a:t>HERAPDF</a:t>
            </a:r>
            <a:r>
              <a:rPr lang="en-GB" dirty="0" smtClean="0"/>
              <a:t>1.5, 1.6, 1.7</a:t>
            </a:r>
          </a:p>
          <a:p>
            <a:pPr>
              <a:spcBef>
                <a:spcPct val="50000"/>
              </a:spcBef>
            </a:pPr>
            <a:r>
              <a:rPr lang="en-GB" dirty="0">
                <a:solidFill>
                  <a:srgbClr val="CC0000"/>
                </a:solidFill>
              </a:rPr>
              <a:t> </a:t>
            </a:r>
            <a:r>
              <a:rPr lang="en-GB" dirty="0" smtClean="0">
                <a:solidFill>
                  <a:srgbClr val="CC0000"/>
                </a:solidFill>
              </a:rPr>
              <a:t>                       </a:t>
            </a:r>
            <a:r>
              <a:rPr lang="el-GR" dirty="0" smtClean="0">
                <a:cs typeface="Arial" charset="0"/>
              </a:rPr>
              <a:t>α</a:t>
            </a:r>
            <a:r>
              <a:rPr lang="en-GB" baseline="-25000" dirty="0" smtClean="0">
                <a:cs typeface="Arial" charset="0"/>
              </a:rPr>
              <a:t>S</a:t>
            </a:r>
            <a:r>
              <a:rPr lang="en-GB" dirty="0" smtClean="0">
                <a:cs typeface="Arial" charset="0"/>
              </a:rPr>
              <a:t>(M</a:t>
            </a:r>
            <a:r>
              <a:rPr lang="en-GB" baseline="-25000" dirty="0" smtClean="0">
                <a:cs typeface="Arial" charset="0"/>
              </a:rPr>
              <a:t>Z</a:t>
            </a:r>
            <a:r>
              <a:rPr lang="en-GB" dirty="0" smtClean="0">
                <a:cs typeface="Arial" charset="0"/>
              </a:rPr>
              <a:t>)=0.1176, 0.1202,0.119</a:t>
            </a:r>
            <a:endParaRPr lang="en-GB" dirty="0"/>
          </a:p>
          <a:p>
            <a:pPr>
              <a:spcBef>
                <a:spcPct val="50000"/>
              </a:spcBef>
            </a:pPr>
            <a:r>
              <a:rPr lang="en-GB" dirty="0">
                <a:solidFill>
                  <a:srgbClr val="0000FF"/>
                </a:solidFill>
              </a:rPr>
              <a:t>The hard high-x sea is </a:t>
            </a:r>
            <a:r>
              <a:rPr lang="en-GB" dirty="0" smtClean="0">
                <a:solidFill>
                  <a:srgbClr val="0000FF"/>
                </a:solidFill>
              </a:rPr>
              <a:t>softest </a:t>
            </a:r>
            <a:r>
              <a:rPr lang="en-GB" dirty="0">
                <a:solidFill>
                  <a:srgbClr val="0000FF"/>
                </a:solidFill>
              </a:rPr>
              <a:t>for </a:t>
            </a:r>
            <a:r>
              <a:rPr lang="en-GB" dirty="0" smtClean="0">
                <a:solidFill>
                  <a:srgbClr val="0000FF"/>
                </a:solidFill>
              </a:rPr>
              <a:t>1.7 – relaxing the </a:t>
            </a:r>
            <a:r>
              <a:rPr lang="en-GB" dirty="0" err="1" smtClean="0">
                <a:solidFill>
                  <a:srgbClr val="0000FF"/>
                </a:solidFill>
              </a:rPr>
              <a:t>parametrisation</a:t>
            </a:r>
            <a:r>
              <a:rPr lang="en-GB" dirty="0" smtClean="0">
                <a:solidFill>
                  <a:srgbClr val="0000FF"/>
                </a:solidFill>
              </a:rPr>
              <a:t>, adding jets, adding more data sets.</a:t>
            </a:r>
          </a:p>
          <a:p>
            <a:pPr>
              <a:spcBef>
                <a:spcPct val="50000"/>
              </a:spcBef>
            </a:pPr>
            <a:r>
              <a:rPr lang="en-GB" dirty="0" smtClean="0"/>
              <a:t>We </a:t>
            </a:r>
            <a:r>
              <a:rPr lang="en-GB" dirty="0"/>
              <a:t>also see that the low-x distributions are a bit steeper for 1.7 for gluon and quark</a:t>
            </a:r>
          </a:p>
          <a:p>
            <a:pPr>
              <a:spcBef>
                <a:spcPct val="50000"/>
              </a:spcBef>
            </a:pPr>
            <a:r>
              <a:rPr lang="en-GB" dirty="0"/>
              <a:t>This is because the shape of the low-x gluon is steeper for RTOPT mc=1.5 (and this is a bit mitigated by the higher alphas value</a:t>
            </a:r>
            <a:r>
              <a:rPr lang="en-GB" dirty="0" smtClean="0"/>
              <a:t>).</a:t>
            </a:r>
          </a:p>
          <a:p>
            <a:pPr>
              <a:spcBef>
                <a:spcPct val="50000"/>
              </a:spcBef>
            </a:pPr>
            <a:r>
              <a:rPr lang="en-GB" dirty="0">
                <a:solidFill>
                  <a:srgbClr val="FF3300"/>
                </a:solidFill>
              </a:rPr>
              <a:t>But the soft high-x gluon is rather similar for 1.7 and 1.5</a:t>
            </a:r>
            <a:r>
              <a:rPr lang="en-GB" dirty="0" smtClean="0">
                <a:solidFill>
                  <a:srgbClr val="FF3300"/>
                </a:solidFill>
              </a:rPr>
              <a:t>. the hardest high-x gluon is for 1.6 with larger </a:t>
            </a:r>
            <a:r>
              <a:rPr lang="el-GR" dirty="0">
                <a:cs typeface="Arial" charset="0"/>
              </a:rPr>
              <a:t>α</a:t>
            </a:r>
            <a:r>
              <a:rPr lang="en-GB" baseline="-25000" dirty="0">
                <a:cs typeface="Arial" charset="0"/>
              </a:rPr>
              <a:t>S</a:t>
            </a:r>
            <a:r>
              <a:rPr lang="en-GB" dirty="0">
                <a:cs typeface="Arial" charset="0"/>
              </a:rPr>
              <a:t>(M</a:t>
            </a:r>
            <a:r>
              <a:rPr lang="en-GB" baseline="-25000" dirty="0">
                <a:cs typeface="Arial" charset="0"/>
              </a:rPr>
              <a:t>Z</a:t>
            </a:r>
            <a:r>
              <a:rPr lang="en-GB" dirty="0">
                <a:cs typeface="Arial" charset="0"/>
              </a:rPr>
              <a:t>) </a:t>
            </a:r>
            <a:r>
              <a:rPr lang="en-GB" dirty="0" smtClean="0">
                <a:solidFill>
                  <a:srgbClr val="FF3300"/>
                </a:solidFill>
              </a:rPr>
              <a:t>.</a:t>
            </a:r>
            <a:endParaRPr lang="en-GB" dirty="0">
              <a:solidFill>
                <a:srgbClr val="FF3300"/>
              </a:solidFill>
            </a:endParaRPr>
          </a:p>
        </p:txBody>
      </p:sp>
    </p:spTree>
    <p:extLst>
      <p:ext uri="{BB962C8B-B14F-4D97-AF65-F5344CB8AC3E}">
        <p14:creationId xmlns:p14="http://schemas.microsoft.com/office/powerpoint/2010/main" val="2300945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4"/>
          <p:cNvSpPr txBox="1">
            <a:spLocks noChangeArrowheads="1"/>
          </p:cNvSpPr>
          <p:nvPr/>
        </p:nvSpPr>
        <p:spPr bwMode="auto">
          <a:xfrm>
            <a:off x="0" y="0"/>
            <a:ext cx="9143999" cy="1154162"/>
          </a:xfrm>
          <a:prstGeom prst="rect">
            <a:avLst/>
          </a:prstGeom>
          <a:noFill/>
          <a:ln w="9525">
            <a:noFill/>
            <a:miter lim="800000"/>
            <a:headEnd/>
            <a:tailEnd/>
          </a:ln>
        </p:spPr>
        <p:txBody>
          <a:bodyPr wrap="square">
            <a:spAutoFit/>
          </a:bodyPr>
          <a:lstStyle/>
          <a:p>
            <a:pPr>
              <a:spcBef>
                <a:spcPct val="50000"/>
              </a:spcBef>
            </a:pPr>
            <a:r>
              <a:rPr lang="en-GB" sz="2400" b="1" dirty="0"/>
              <a:t>And so to NNLO:</a:t>
            </a:r>
            <a:r>
              <a:rPr lang="en-GB" dirty="0"/>
              <a:t> </a:t>
            </a:r>
            <a:r>
              <a:rPr lang="en-GB" b="1" dirty="0" smtClean="0"/>
              <a:t>ZEUS-prel-11-002/H1prelim-11-042. For these fits only HERA I+II high energy inclusive data are used </a:t>
            </a:r>
          </a:p>
          <a:p>
            <a:pPr>
              <a:spcBef>
                <a:spcPct val="50000"/>
              </a:spcBef>
            </a:pPr>
            <a:r>
              <a:rPr lang="en-GB" dirty="0" smtClean="0"/>
              <a:t>First </a:t>
            </a:r>
            <a:r>
              <a:rPr lang="en-GB" dirty="0"/>
              <a:t>compare </a:t>
            </a:r>
            <a:r>
              <a:rPr lang="en-GB" dirty="0" smtClean="0"/>
              <a:t>HERAPDF1.5 NLO </a:t>
            </a:r>
            <a:r>
              <a:rPr lang="en-GB" dirty="0"/>
              <a:t>and NNLO </a:t>
            </a:r>
            <a:r>
              <a:rPr lang="en-GB" dirty="0" smtClean="0"/>
              <a:t> both with extended </a:t>
            </a:r>
            <a:r>
              <a:rPr lang="en-GB" dirty="0" err="1" smtClean="0"/>
              <a:t>parametrization</a:t>
            </a:r>
            <a:endParaRPr lang="en-GB" dirty="0"/>
          </a:p>
        </p:txBody>
      </p:sp>
      <p:pic>
        <p:nvPicPr>
          <p:cNvPr id="38915" name="Picture 9"/>
          <p:cNvPicPr>
            <a:picLocks noChangeAspect="1" noChangeArrowheads="1"/>
          </p:cNvPicPr>
          <p:nvPr/>
        </p:nvPicPr>
        <p:blipFill>
          <a:blip r:embed="rId2" cstate="print"/>
          <a:srcRect/>
          <a:stretch>
            <a:fillRect/>
          </a:stretch>
        </p:blipFill>
        <p:spPr bwMode="auto">
          <a:xfrm>
            <a:off x="0" y="1125538"/>
            <a:ext cx="4746625" cy="4002087"/>
          </a:xfrm>
          <a:prstGeom prst="rect">
            <a:avLst/>
          </a:prstGeom>
          <a:noFill/>
          <a:ln w="9525">
            <a:noFill/>
            <a:miter lim="800000"/>
            <a:headEnd/>
            <a:tailEnd/>
          </a:ln>
        </p:spPr>
      </p:pic>
      <p:sp>
        <p:nvSpPr>
          <p:cNvPr id="38916" name="Text Box 7"/>
          <p:cNvSpPr txBox="1">
            <a:spLocks noChangeArrowheads="1"/>
          </p:cNvSpPr>
          <p:nvPr/>
        </p:nvSpPr>
        <p:spPr bwMode="auto">
          <a:xfrm>
            <a:off x="468313" y="5084763"/>
            <a:ext cx="8207375" cy="1604962"/>
          </a:xfrm>
          <a:prstGeom prst="rect">
            <a:avLst/>
          </a:prstGeom>
          <a:noFill/>
          <a:ln w="9525">
            <a:noFill/>
            <a:miter lim="800000"/>
            <a:headEnd/>
            <a:tailEnd/>
          </a:ln>
        </p:spPr>
        <p:txBody>
          <a:bodyPr>
            <a:spAutoFit/>
          </a:bodyPr>
          <a:lstStyle/>
          <a:p>
            <a:pPr>
              <a:spcBef>
                <a:spcPct val="50000"/>
              </a:spcBef>
            </a:pPr>
            <a:r>
              <a:rPr lang="en-GB">
                <a:solidFill>
                  <a:srgbClr val="0066FF"/>
                </a:solidFill>
              </a:rPr>
              <a:t>What are the differences?</a:t>
            </a:r>
          </a:p>
          <a:p>
            <a:pPr>
              <a:spcBef>
                <a:spcPct val="50000"/>
              </a:spcBef>
              <a:buFontTx/>
              <a:buChar char="•"/>
            </a:pPr>
            <a:r>
              <a:rPr lang="en-GB">
                <a:solidFill>
                  <a:srgbClr val="0066FF"/>
                </a:solidFill>
              </a:rPr>
              <a:t>Valence not much</a:t>
            </a:r>
          </a:p>
          <a:p>
            <a:pPr>
              <a:spcBef>
                <a:spcPct val="50000"/>
              </a:spcBef>
              <a:buFontTx/>
              <a:buChar char="•"/>
            </a:pPr>
            <a:r>
              <a:rPr lang="en-GB">
                <a:solidFill>
                  <a:srgbClr val="0066FF"/>
                </a:solidFill>
              </a:rPr>
              <a:t>Sea a little steeper</a:t>
            </a:r>
          </a:p>
          <a:p>
            <a:pPr>
              <a:spcBef>
                <a:spcPct val="50000"/>
              </a:spcBef>
              <a:buFontTx/>
              <a:buChar char="•"/>
            </a:pPr>
            <a:r>
              <a:rPr lang="en-GB">
                <a:solidFill>
                  <a:srgbClr val="0066FF"/>
                </a:solidFill>
              </a:rPr>
              <a:t>Gluon more valence like</a:t>
            </a:r>
          </a:p>
        </p:txBody>
      </p:sp>
      <p:sp>
        <p:nvSpPr>
          <p:cNvPr id="38917" name="Text Box 8"/>
          <p:cNvSpPr txBox="1">
            <a:spLocks noChangeArrowheads="1"/>
          </p:cNvSpPr>
          <p:nvPr/>
        </p:nvSpPr>
        <p:spPr bwMode="auto">
          <a:xfrm>
            <a:off x="5292725" y="5229225"/>
            <a:ext cx="3600450" cy="1190625"/>
          </a:xfrm>
          <a:prstGeom prst="rect">
            <a:avLst/>
          </a:prstGeom>
          <a:noFill/>
          <a:ln w="9525">
            <a:noFill/>
            <a:miter lim="800000"/>
            <a:headEnd/>
            <a:tailEnd/>
          </a:ln>
        </p:spPr>
        <p:txBody>
          <a:bodyPr>
            <a:spAutoFit/>
          </a:bodyPr>
          <a:lstStyle/>
          <a:p>
            <a:pPr>
              <a:spcBef>
                <a:spcPct val="50000"/>
              </a:spcBef>
            </a:pPr>
            <a:r>
              <a:rPr lang="en-GB">
                <a:solidFill>
                  <a:srgbClr val="0066FF"/>
                </a:solidFill>
              </a:rPr>
              <a:t>The low-x gluon has greater uncertainty </a:t>
            </a:r>
            <a:r>
              <a:rPr lang="en-GB">
                <a:solidFill>
                  <a:srgbClr val="009900"/>
                </a:solidFill>
              </a:rPr>
              <a:t>NNLO DGLAP is NOT a better fit than NLO to low-x,Q</a:t>
            </a:r>
            <a:r>
              <a:rPr lang="en-GB" baseline="30000">
                <a:solidFill>
                  <a:srgbClr val="009900"/>
                </a:solidFill>
              </a:rPr>
              <a:t>2</a:t>
            </a:r>
            <a:r>
              <a:rPr lang="en-GB">
                <a:solidFill>
                  <a:srgbClr val="009900"/>
                </a:solidFill>
              </a:rPr>
              <a:t> data</a:t>
            </a:r>
          </a:p>
        </p:txBody>
      </p:sp>
      <p:pic>
        <p:nvPicPr>
          <p:cNvPr id="38918" name="Picture 9"/>
          <p:cNvPicPr>
            <a:picLocks noChangeAspect="1" noChangeArrowheads="1"/>
          </p:cNvPicPr>
          <p:nvPr/>
        </p:nvPicPr>
        <p:blipFill>
          <a:blip r:embed="rId3" cstate="print"/>
          <a:srcRect/>
          <a:stretch>
            <a:fillRect/>
          </a:stretch>
        </p:blipFill>
        <p:spPr bwMode="auto">
          <a:xfrm>
            <a:off x="4525963" y="1071546"/>
            <a:ext cx="4618037" cy="4035425"/>
          </a:xfrm>
          <a:prstGeom prst="rect">
            <a:avLst/>
          </a:prstGeom>
          <a:noFill/>
          <a:ln w="9525">
            <a:noFill/>
            <a:miter lim="800000"/>
            <a:headEnd/>
            <a:tailEnd/>
          </a:ln>
        </p:spPr>
      </p:pic>
      <p:sp>
        <p:nvSpPr>
          <p:cNvPr id="38919" name="Text Box 10"/>
          <p:cNvSpPr txBox="1">
            <a:spLocks noChangeArrowheads="1"/>
          </p:cNvSpPr>
          <p:nvPr/>
        </p:nvSpPr>
        <p:spPr bwMode="auto">
          <a:xfrm>
            <a:off x="684213" y="1412875"/>
            <a:ext cx="1511300" cy="366713"/>
          </a:xfrm>
          <a:prstGeom prst="rect">
            <a:avLst/>
          </a:prstGeom>
          <a:noFill/>
          <a:ln w="9525">
            <a:noFill/>
            <a:miter lim="800000"/>
            <a:headEnd/>
            <a:tailEnd/>
          </a:ln>
        </p:spPr>
        <p:txBody>
          <a:bodyPr>
            <a:spAutoFit/>
          </a:bodyPr>
          <a:lstStyle/>
          <a:p>
            <a:pPr>
              <a:spcBef>
                <a:spcPct val="50000"/>
              </a:spcBef>
            </a:pPr>
            <a:r>
              <a:rPr lang="en-GB" b="1"/>
              <a:t>NLO</a:t>
            </a:r>
          </a:p>
        </p:txBody>
      </p:sp>
      <p:sp>
        <p:nvSpPr>
          <p:cNvPr id="38920" name="Text Box 11"/>
          <p:cNvSpPr txBox="1">
            <a:spLocks noChangeArrowheads="1"/>
          </p:cNvSpPr>
          <p:nvPr/>
        </p:nvSpPr>
        <p:spPr bwMode="auto">
          <a:xfrm>
            <a:off x="5219700" y="1412875"/>
            <a:ext cx="1511300" cy="366713"/>
          </a:xfrm>
          <a:prstGeom prst="rect">
            <a:avLst/>
          </a:prstGeom>
          <a:noFill/>
          <a:ln w="9525">
            <a:noFill/>
            <a:miter lim="800000"/>
            <a:headEnd/>
            <a:tailEnd/>
          </a:ln>
        </p:spPr>
        <p:txBody>
          <a:bodyPr>
            <a:spAutoFit/>
          </a:bodyPr>
          <a:lstStyle/>
          <a:p>
            <a:pPr>
              <a:spcBef>
                <a:spcPct val="50000"/>
              </a:spcBef>
            </a:pPr>
            <a:r>
              <a:rPr lang="en-GB" b="1"/>
              <a:t>NNLO</a:t>
            </a:r>
          </a:p>
        </p:txBody>
      </p:sp>
      <p:sp>
        <p:nvSpPr>
          <p:cNvPr id="38921" name="Text Box 9"/>
          <p:cNvSpPr txBox="1">
            <a:spLocks noChangeArrowheads="1"/>
          </p:cNvSpPr>
          <p:nvPr/>
        </p:nvSpPr>
        <p:spPr bwMode="auto">
          <a:xfrm>
            <a:off x="3276600" y="5661025"/>
            <a:ext cx="1944688" cy="1200150"/>
          </a:xfrm>
          <a:prstGeom prst="rect">
            <a:avLst/>
          </a:prstGeom>
          <a:noFill/>
          <a:ln w="9525">
            <a:solidFill>
              <a:schemeClr val="tx1"/>
            </a:solidFill>
            <a:miter lim="800000"/>
            <a:headEnd/>
            <a:tailEnd/>
          </a:ln>
          <a:effectLst/>
        </p:spPr>
        <p:txBody>
          <a:bodyPr>
            <a:spAutoFit/>
          </a:bodyPr>
          <a:lstStyle/>
          <a:p>
            <a:pPr>
              <a:spcBef>
                <a:spcPct val="50000"/>
              </a:spcBef>
            </a:pPr>
            <a:r>
              <a:rPr lang="en-GB" dirty="0">
                <a:solidFill>
                  <a:srgbClr val="D60093"/>
                </a:solidFill>
              </a:rPr>
              <a:t>On these plots both NLO and NNLO have </a:t>
            </a:r>
            <a:r>
              <a:rPr lang="el-GR" dirty="0">
                <a:solidFill>
                  <a:srgbClr val="D60093"/>
                </a:solidFill>
              </a:rPr>
              <a:t>α</a:t>
            </a:r>
            <a:r>
              <a:rPr lang="en-GB" baseline="-25000" dirty="0">
                <a:solidFill>
                  <a:srgbClr val="D60093"/>
                </a:solidFill>
              </a:rPr>
              <a:t>s</a:t>
            </a:r>
            <a:r>
              <a:rPr lang="en-GB" dirty="0">
                <a:solidFill>
                  <a:srgbClr val="D60093"/>
                </a:solidFill>
              </a:rPr>
              <a:t>(M</a:t>
            </a:r>
            <a:r>
              <a:rPr lang="en-GB" baseline="-25000" dirty="0">
                <a:solidFill>
                  <a:srgbClr val="D60093"/>
                </a:solidFill>
              </a:rPr>
              <a:t>Z</a:t>
            </a:r>
            <a:r>
              <a:rPr lang="en-GB" dirty="0">
                <a:solidFill>
                  <a:srgbClr val="D60093"/>
                </a:solidFill>
              </a:rPr>
              <a:t>) =0.1176</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4" name="Picture 6"/>
          <p:cNvPicPr>
            <a:picLocks noChangeAspect="1" noChangeArrowheads="1"/>
          </p:cNvPicPr>
          <p:nvPr/>
        </p:nvPicPr>
        <p:blipFill>
          <a:blip r:embed="rId2" cstate="print"/>
          <a:srcRect/>
          <a:stretch>
            <a:fillRect/>
          </a:stretch>
        </p:blipFill>
        <p:spPr bwMode="auto">
          <a:xfrm>
            <a:off x="0" y="476250"/>
            <a:ext cx="4638675" cy="4130675"/>
          </a:xfrm>
          <a:prstGeom prst="rect">
            <a:avLst/>
          </a:prstGeom>
          <a:noFill/>
          <a:ln w="9525">
            <a:noFill/>
            <a:miter lim="800000"/>
            <a:headEnd/>
            <a:tailEnd/>
          </a:ln>
        </p:spPr>
      </p:pic>
      <p:sp>
        <p:nvSpPr>
          <p:cNvPr id="35846" name="Text Box 6"/>
          <p:cNvSpPr txBox="1">
            <a:spLocks noChangeArrowheads="1"/>
          </p:cNvSpPr>
          <p:nvPr/>
        </p:nvSpPr>
        <p:spPr bwMode="auto">
          <a:xfrm>
            <a:off x="0" y="0"/>
            <a:ext cx="9144000" cy="366713"/>
          </a:xfrm>
          <a:prstGeom prst="rect">
            <a:avLst/>
          </a:prstGeom>
          <a:noFill/>
          <a:ln w="9525">
            <a:noFill/>
            <a:miter lim="800000"/>
            <a:headEnd/>
            <a:tailEnd/>
          </a:ln>
          <a:effectLst/>
        </p:spPr>
        <p:txBody>
          <a:bodyPr>
            <a:spAutoFit/>
          </a:bodyPr>
          <a:lstStyle/>
          <a:p>
            <a:pPr>
              <a:spcBef>
                <a:spcPct val="50000"/>
              </a:spcBef>
            </a:pPr>
            <a:r>
              <a:rPr lang="en-GB" b="1"/>
              <a:t>Now compare HERAPDF1.5NNLO to HERAPDF1.0 NNLO</a:t>
            </a:r>
          </a:p>
        </p:txBody>
      </p:sp>
      <p:pic>
        <p:nvPicPr>
          <p:cNvPr id="35848" name="Picture 16"/>
          <p:cNvPicPr>
            <a:picLocks noChangeAspect="1" noChangeArrowheads="1"/>
          </p:cNvPicPr>
          <p:nvPr/>
        </p:nvPicPr>
        <p:blipFill>
          <a:blip r:embed="rId3" cstate="print"/>
          <a:srcRect/>
          <a:stretch>
            <a:fillRect/>
          </a:stretch>
        </p:blipFill>
        <p:spPr bwMode="auto">
          <a:xfrm>
            <a:off x="4587875" y="476250"/>
            <a:ext cx="4556125" cy="4075113"/>
          </a:xfrm>
          <a:prstGeom prst="rect">
            <a:avLst/>
          </a:prstGeom>
          <a:noFill/>
          <a:ln w="9525">
            <a:noFill/>
            <a:miter lim="800000"/>
            <a:headEnd/>
            <a:tailEnd/>
          </a:ln>
        </p:spPr>
      </p:pic>
      <p:sp>
        <p:nvSpPr>
          <p:cNvPr id="35849" name="Text Box 9"/>
          <p:cNvSpPr txBox="1">
            <a:spLocks noChangeArrowheads="1"/>
          </p:cNvSpPr>
          <p:nvPr/>
        </p:nvSpPr>
        <p:spPr bwMode="auto">
          <a:xfrm>
            <a:off x="0" y="4643446"/>
            <a:ext cx="9144000" cy="2769989"/>
          </a:xfrm>
          <a:prstGeom prst="rect">
            <a:avLst/>
          </a:prstGeom>
          <a:noFill/>
          <a:ln w="9525">
            <a:noFill/>
            <a:miter lim="800000"/>
            <a:headEnd/>
            <a:tailEnd/>
          </a:ln>
        </p:spPr>
        <p:txBody>
          <a:bodyPr>
            <a:spAutoFit/>
          </a:bodyPr>
          <a:lstStyle/>
          <a:p>
            <a:pPr>
              <a:spcBef>
                <a:spcPct val="50000"/>
              </a:spcBef>
            </a:pPr>
            <a:r>
              <a:rPr lang="en-GB" dirty="0">
                <a:cs typeface="Arial" charset="0"/>
              </a:rPr>
              <a:t>Previously we did not issue an error band on the 1.0 NNLO fits – the errors were in fact asymmetric and this is what led us to the extended </a:t>
            </a:r>
            <a:r>
              <a:rPr lang="en-GB" dirty="0" err="1">
                <a:cs typeface="Arial" charset="0"/>
              </a:rPr>
              <a:t>parametrisation</a:t>
            </a:r>
            <a:r>
              <a:rPr lang="en-GB" dirty="0">
                <a:cs typeface="Arial" charset="0"/>
              </a:rPr>
              <a:t>. Here we compare at  </a:t>
            </a:r>
            <a:r>
              <a:rPr lang="el-GR" dirty="0">
                <a:cs typeface="Arial" charset="0"/>
              </a:rPr>
              <a:t>α</a:t>
            </a:r>
            <a:r>
              <a:rPr lang="en-GB" baseline="-25000" dirty="0">
                <a:cs typeface="Arial" charset="0"/>
              </a:rPr>
              <a:t>S</a:t>
            </a:r>
            <a:r>
              <a:rPr lang="en-GB" dirty="0">
                <a:cs typeface="Arial" charset="0"/>
              </a:rPr>
              <a:t>(M</a:t>
            </a:r>
            <a:r>
              <a:rPr lang="en-GB" baseline="-25000" dirty="0">
                <a:cs typeface="Arial" charset="0"/>
              </a:rPr>
              <a:t>Z</a:t>
            </a:r>
            <a:r>
              <a:rPr lang="en-GB" dirty="0">
                <a:cs typeface="Arial" charset="0"/>
              </a:rPr>
              <a:t>)=</a:t>
            </a:r>
            <a:r>
              <a:rPr lang="en-GB" dirty="0" smtClean="0">
                <a:cs typeface="Arial" charset="0"/>
              </a:rPr>
              <a:t>0.1176, which is our recommended central value for NNLO</a:t>
            </a:r>
          </a:p>
          <a:p>
            <a:pPr>
              <a:spcBef>
                <a:spcPct val="50000"/>
              </a:spcBef>
            </a:pPr>
            <a:r>
              <a:rPr lang="en-GB" dirty="0" smtClean="0">
                <a:cs typeface="Arial" charset="0"/>
              </a:rPr>
              <a:t>The HERAPDF1.5 NNLO  is available </a:t>
            </a:r>
            <a:r>
              <a:rPr lang="en-GB" dirty="0" smtClean="0">
                <a:solidFill>
                  <a:srgbClr val="0066FF"/>
                </a:solidFill>
                <a:cs typeface="Arial" charset="0"/>
              </a:rPr>
              <a:t>for a series of </a:t>
            </a:r>
            <a:r>
              <a:rPr lang="el-GR" dirty="0" smtClean="0">
                <a:solidFill>
                  <a:srgbClr val="0066FF"/>
                </a:solidFill>
                <a:cs typeface="Arial" charset="0"/>
              </a:rPr>
              <a:t>α</a:t>
            </a:r>
            <a:r>
              <a:rPr lang="en-GB" baseline="-25000" dirty="0" smtClean="0">
                <a:solidFill>
                  <a:srgbClr val="0066FF"/>
                </a:solidFill>
                <a:cs typeface="Arial" charset="0"/>
              </a:rPr>
              <a:t>S</a:t>
            </a:r>
            <a:r>
              <a:rPr lang="en-GB" dirty="0" smtClean="0">
                <a:solidFill>
                  <a:srgbClr val="0066FF"/>
                </a:solidFill>
                <a:cs typeface="Arial" charset="0"/>
              </a:rPr>
              <a:t>(M</a:t>
            </a:r>
            <a:r>
              <a:rPr lang="en-GB" baseline="-25000" dirty="0" smtClean="0">
                <a:solidFill>
                  <a:srgbClr val="0066FF"/>
                </a:solidFill>
                <a:cs typeface="Arial" charset="0"/>
              </a:rPr>
              <a:t>Z</a:t>
            </a:r>
            <a:r>
              <a:rPr lang="en-GB" dirty="0" smtClean="0">
                <a:solidFill>
                  <a:srgbClr val="0066FF"/>
                </a:solidFill>
                <a:cs typeface="Arial" charset="0"/>
              </a:rPr>
              <a:t>) values and with model and </a:t>
            </a:r>
            <a:r>
              <a:rPr lang="en-GB" dirty="0" err="1" smtClean="0">
                <a:solidFill>
                  <a:srgbClr val="0066FF"/>
                </a:solidFill>
                <a:cs typeface="Arial" charset="0"/>
              </a:rPr>
              <a:t>parametrisation</a:t>
            </a:r>
            <a:r>
              <a:rPr lang="en-GB" dirty="0" smtClean="0">
                <a:solidFill>
                  <a:srgbClr val="0066FF"/>
                </a:solidFill>
                <a:cs typeface="Arial" charset="0"/>
              </a:rPr>
              <a:t> uncertainties</a:t>
            </a:r>
            <a:r>
              <a:rPr lang="en-GB" dirty="0" smtClean="0">
                <a:cs typeface="Arial" charset="0"/>
              </a:rPr>
              <a:t> on LHAPDF5.8.6</a:t>
            </a:r>
          </a:p>
          <a:p>
            <a:pPr>
              <a:spcBef>
                <a:spcPct val="50000"/>
              </a:spcBef>
            </a:pPr>
            <a:r>
              <a:rPr lang="en-GB" dirty="0" smtClean="0">
                <a:cs typeface="Arial" charset="0"/>
              </a:rPr>
              <a:t> </a:t>
            </a:r>
            <a:r>
              <a:rPr lang="en-GB" dirty="0">
                <a:solidFill>
                  <a:srgbClr val="CC0000"/>
                </a:solidFill>
                <a:cs typeface="Arial" charset="0"/>
              </a:rPr>
              <a:t>HERAPDF1.5 NNL0 has a harder high-x gluon than </a:t>
            </a:r>
            <a:r>
              <a:rPr lang="en-GB" dirty="0" smtClean="0">
                <a:solidFill>
                  <a:srgbClr val="CC0000"/>
                </a:solidFill>
                <a:cs typeface="Arial" charset="0"/>
              </a:rPr>
              <a:t>HERAPDF1.0.</a:t>
            </a:r>
          </a:p>
          <a:p>
            <a:pPr>
              <a:spcBef>
                <a:spcPct val="50000"/>
              </a:spcBef>
            </a:pPr>
            <a:endParaRPr lang="en-GB" sz="1600" dirty="0" smtClean="0"/>
          </a:p>
          <a:p>
            <a:pPr>
              <a:spcBef>
                <a:spcPct val="50000"/>
              </a:spcBef>
            </a:pPr>
            <a:endParaRPr lang="en-GB" sz="1600" dirty="0">
              <a:solidFill>
                <a:srgbClr val="CC0000"/>
              </a:solidFill>
              <a:cs typeface="Arial"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2" name="Picture 4" descr="ratioqqbarluminnlo_68c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4318000" cy="2924175"/>
          </a:xfrm>
          <a:prstGeom prst="rect">
            <a:avLst/>
          </a:prstGeom>
          <a:noFill/>
          <a:extLst>
            <a:ext uri="{909E8E84-426E-40DD-AFC4-6F175D3DCCD1}">
              <a14:hiddenFill xmlns:a14="http://schemas.microsoft.com/office/drawing/2010/main">
                <a:solidFill>
                  <a:srgbClr val="FFFFFF"/>
                </a:solidFill>
              </a14:hiddenFill>
            </a:ext>
          </a:extLst>
        </p:spPr>
      </p:pic>
      <p:pic>
        <p:nvPicPr>
          <p:cNvPr id="63493" name="Picture 5" descr="ratioggluminnlo_68c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6000" y="141371"/>
            <a:ext cx="4318000" cy="2924175"/>
          </a:xfrm>
          <a:prstGeom prst="rect">
            <a:avLst/>
          </a:prstGeom>
          <a:noFill/>
          <a:extLst>
            <a:ext uri="{909E8E84-426E-40DD-AFC4-6F175D3DCCD1}">
              <a14:hiddenFill xmlns:a14="http://schemas.microsoft.com/office/drawing/2010/main">
                <a:solidFill>
                  <a:srgbClr val="FFFFFF"/>
                </a:solidFill>
              </a14:hiddenFill>
            </a:ext>
          </a:extLst>
        </p:spPr>
      </p:pic>
      <p:pic>
        <p:nvPicPr>
          <p:cNvPr id="63494"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24" y="3960813"/>
            <a:ext cx="3960813" cy="289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5"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593" y="3942548"/>
            <a:ext cx="3960813" cy="290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6" name="Text Box 8"/>
          <p:cNvSpPr txBox="1">
            <a:spLocks noChangeArrowheads="1"/>
          </p:cNvSpPr>
          <p:nvPr/>
        </p:nvSpPr>
        <p:spPr bwMode="auto">
          <a:xfrm>
            <a:off x="0" y="3357563"/>
            <a:ext cx="914399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dirty="0"/>
              <a:t>Watt’s NNLO luminosity plots- the upper error on </a:t>
            </a:r>
            <a:r>
              <a:rPr lang="en-GB" dirty="0" smtClean="0"/>
              <a:t>HERAPDF1.5NNLO</a:t>
            </a:r>
            <a:r>
              <a:rPr lang="en-GB" dirty="0" smtClean="0"/>
              <a:t> </a:t>
            </a:r>
            <a:r>
              <a:rPr lang="en-GB" dirty="0"/>
              <a:t>high-x g-g is quite large</a:t>
            </a:r>
          </a:p>
        </p:txBody>
      </p:sp>
    </p:spTree>
    <p:extLst>
      <p:ext uri="{BB962C8B-B14F-4D97-AF65-F5344CB8AC3E}">
        <p14:creationId xmlns:p14="http://schemas.microsoft.com/office/powerpoint/2010/main" val="15870171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txBox="1">
            <a:spLocks noGrp="1" noChangeArrowheads="1"/>
          </p:cNvSpPr>
          <p:nvPr/>
        </p:nvSpPr>
        <p:spPr bwMode="auto">
          <a:xfrm>
            <a:off x="6553200" y="6245225"/>
            <a:ext cx="2133600" cy="476250"/>
          </a:xfrm>
          <a:prstGeom prst="rect">
            <a:avLst/>
          </a:prstGeom>
          <a:noFill/>
          <a:ln>
            <a:miter lim="800000"/>
            <a:headEnd/>
            <a:tailEnd/>
          </a:ln>
        </p:spPr>
        <p:txBody>
          <a:bodyPr/>
          <a:lstStyle/>
          <a:p>
            <a:pPr algn="r">
              <a:defRPr/>
            </a:pPr>
            <a:fld id="{EAE591B0-8140-4326-926A-7E755D463F4A}" type="slidenum">
              <a:rPr lang="en-GB" sz="1400">
                <a:latin typeface="Arial" pitchFamily="34" charset="0"/>
              </a:rPr>
              <a:pPr algn="r">
                <a:defRPr/>
              </a:pPr>
              <a:t>19</a:t>
            </a:fld>
            <a:endParaRPr lang="en-GB" sz="1400">
              <a:latin typeface="Arial" pitchFamily="34" charset="0"/>
            </a:endParaRPr>
          </a:p>
        </p:txBody>
      </p:sp>
      <p:sp>
        <p:nvSpPr>
          <p:cNvPr id="9" name="TextBox 8"/>
          <p:cNvSpPr txBox="1"/>
          <p:nvPr/>
        </p:nvSpPr>
        <p:spPr>
          <a:xfrm>
            <a:off x="0" y="0"/>
            <a:ext cx="9144000" cy="369332"/>
          </a:xfrm>
          <a:prstGeom prst="rect">
            <a:avLst/>
          </a:prstGeom>
          <a:noFill/>
        </p:spPr>
        <p:txBody>
          <a:bodyPr wrap="square" rtlCol="0">
            <a:spAutoFit/>
          </a:bodyPr>
          <a:lstStyle/>
          <a:p>
            <a:r>
              <a:rPr lang="en-GB" b="1" dirty="0" err="1" smtClean="0"/>
              <a:t>FInally</a:t>
            </a:r>
            <a:r>
              <a:rPr lang="en-GB" b="1" dirty="0" smtClean="0"/>
              <a:t>  how does HERAPDF measure up to </a:t>
            </a:r>
            <a:r>
              <a:rPr lang="en-GB" b="1" dirty="0" err="1" smtClean="0"/>
              <a:t>Tevatron</a:t>
            </a:r>
            <a:r>
              <a:rPr lang="en-GB" b="1" dirty="0" smtClean="0"/>
              <a:t> </a:t>
            </a:r>
            <a:r>
              <a:rPr lang="en-GB" b="1" dirty="0" smtClean="0"/>
              <a:t>data</a:t>
            </a:r>
            <a:endParaRPr lang="en-GB" b="1" dirty="0"/>
          </a:p>
        </p:txBody>
      </p:sp>
      <p:pic>
        <p:nvPicPr>
          <p:cNvPr id="11" name="Picture 6" descr="d0_z0"/>
          <p:cNvPicPr>
            <a:picLocks noChangeAspect="1" noChangeArrowheads="1"/>
          </p:cNvPicPr>
          <p:nvPr/>
        </p:nvPicPr>
        <p:blipFill>
          <a:blip r:embed="rId2" cstate="print"/>
          <a:srcRect l="6650" t="6277" r="6599" b="5650"/>
          <a:stretch>
            <a:fillRect/>
          </a:stretch>
        </p:blipFill>
        <p:spPr bwMode="auto">
          <a:xfrm>
            <a:off x="2318603" y="1275207"/>
            <a:ext cx="2497138" cy="2625725"/>
          </a:xfrm>
          <a:prstGeom prst="rect">
            <a:avLst/>
          </a:prstGeom>
          <a:noFill/>
        </p:spPr>
      </p:pic>
      <p:pic>
        <p:nvPicPr>
          <p:cNvPr id="12" name="Picture 5" descr="herapdf15_tev_wasym"/>
          <p:cNvPicPr>
            <a:picLocks noChangeAspect="1" noChangeArrowheads="1"/>
          </p:cNvPicPr>
          <p:nvPr/>
        </p:nvPicPr>
        <p:blipFill>
          <a:blip r:embed="rId3" cstate="print"/>
          <a:srcRect l="9999" t="4518" r="5499" b="4634"/>
          <a:stretch>
            <a:fillRect/>
          </a:stretch>
        </p:blipFill>
        <p:spPr bwMode="auto">
          <a:xfrm>
            <a:off x="4786314" y="1275207"/>
            <a:ext cx="2268000" cy="2709163"/>
          </a:xfrm>
          <a:prstGeom prst="rect">
            <a:avLst/>
          </a:prstGeom>
          <a:noFill/>
          <a:ln w="9525">
            <a:noFill/>
            <a:miter lim="800000"/>
            <a:headEnd/>
            <a:tailEnd/>
          </a:ln>
        </p:spPr>
      </p:pic>
      <p:pic>
        <p:nvPicPr>
          <p:cNvPr id="13" name="Picture 13" descr="herapdf15_tev_cdfz0"/>
          <p:cNvPicPr>
            <a:picLocks noChangeAspect="1" noChangeArrowheads="1"/>
          </p:cNvPicPr>
          <p:nvPr/>
        </p:nvPicPr>
        <p:blipFill>
          <a:blip r:embed="rId4" cstate="print"/>
          <a:srcRect l="5550" t="8499" b="9900"/>
          <a:stretch>
            <a:fillRect/>
          </a:stretch>
        </p:blipFill>
        <p:spPr bwMode="auto">
          <a:xfrm>
            <a:off x="-69353" y="1365479"/>
            <a:ext cx="2724150" cy="2436813"/>
          </a:xfrm>
          <a:prstGeom prst="rect">
            <a:avLst/>
          </a:prstGeom>
          <a:noFill/>
          <a:ln w="9525">
            <a:noFill/>
            <a:miter lim="800000"/>
            <a:headEnd/>
            <a:tailEnd/>
          </a:ln>
        </p:spPr>
      </p:pic>
      <p:pic>
        <p:nvPicPr>
          <p:cNvPr id="14" name="Picture 5" descr="d0_asym"/>
          <p:cNvPicPr>
            <a:picLocks noChangeAspect="1" noChangeArrowheads="1"/>
          </p:cNvPicPr>
          <p:nvPr/>
        </p:nvPicPr>
        <p:blipFill>
          <a:blip r:embed="rId5" cstate="print"/>
          <a:srcRect l="15549" t="6752" r="4967" b="9988"/>
          <a:stretch>
            <a:fillRect/>
          </a:stretch>
        </p:blipFill>
        <p:spPr bwMode="auto">
          <a:xfrm>
            <a:off x="6969692" y="1305182"/>
            <a:ext cx="2196000" cy="2557406"/>
          </a:xfrm>
          <a:prstGeom prst="rect">
            <a:avLst/>
          </a:prstGeom>
          <a:noFill/>
        </p:spPr>
      </p:pic>
      <p:sp>
        <p:nvSpPr>
          <p:cNvPr id="21" name="TextBox 20"/>
          <p:cNvSpPr txBox="1"/>
          <p:nvPr/>
        </p:nvSpPr>
        <p:spPr>
          <a:xfrm>
            <a:off x="5659317" y="996147"/>
            <a:ext cx="1285884" cy="369332"/>
          </a:xfrm>
          <a:prstGeom prst="rect">
            <a:avLst/>
          </a:prstGeom>
          <a:solidFill>
            <a:srgbClr val="FDFFE3"/>
          </a:solidFill>
        </p:spPr>
        <p:txBody>
          <a:bodyPr wrap="square" rtlCol="0">
            <a:spAutoFit/>
          </a:bodyPr>
          <a:lstStyle/>
          <a:p>
            <a:r>
              <a:rPr lang="el-GR" dirty="0" smtClean="0"/>
              <a:t>χ</a:t>
            </a:r>
            <a:r>
              <a:rPr lang="en-GB" dirty="0" smtClean="0"/>
              <a:t>2=19/13</a:t>
            </a:r>
            <a:endParaRPr lang="en-GB" dirty="0"/>
          </a:p>
        </p:txBody>
      </p:sp>
      <p:sp>
        <p:nvSpPr>
          <p:cNvPr id="22" name="TextBox 21"/>
          <p:cNvSpPr txBox="1"/>
          <p:nvPr/>
        </p:nvSpPr>
        <p:spPr>
          <a:xfrm>
            <a:off x="7314707" y="941661"/>
            <a:ext cx="1285884" cy="369332"/>
          </a:xfrm>
          <a:prstGeom prst="rect">
            <a:avLst/>
          </a:prstGeom>
          <a:solidFill>
            <a:srgbClr val="FDFFE3"/>
          </a:solidFill>
        </p:spPr>
        <p:txBody>
          <a:bodyPr wrap="square" rtlCol="0">
            <a:spAutoFit/>
          </a:bodyPr>
          <a:lstStyle/>
          <a:p>
            <a:r>
              <a:rPr lang="el-GR" dirty="0" smtClean="0"/>
              <a:t>χ</a:t>
            </a:r>
            <a:r>
              <a:rPr lang="en-GB" dirty="0" smtClean="0"/>
              <a:t>2=25/11</a:t>
            </a:r>
            <a:endParaRPr lang="en-GB" dirty="0"/>
          </a:p>
        </p:txBody>
      </p:sp>
      <p:sp>
        <p:nvSpPr>
          <p:cNvPr id="23" name="TextBox 22"/>
          <p:cNvSpPr txBox="1"/>
          <p:nvPr/>
        </p:nvSpPr>
        <p:spPr>
          <a:xfrm>
            <a:off x="3268191" y="996147"/>
            <a:ext cx="1285884" cy="369332"/>
          </a:xfrm>
          <a:prstGeom prst="rect">
            <a:avLst/>
          </a:prstGeom>
          <a:solidFill>
            <a:srgbClr val="FDFFE3"/>
          </a:solidFill>
        </p:spPr>
        <p:txBody>
          <a:bodyPr wrap="square" rtlCol="0">
            <a:spAutoFit/>
          </a:bodyPr>
          <a:lstStyle/>
          <a:p>
            <a:r>
              <a:rPr lang="el-GR" dirty="0" smtClean="0"/>
              <a:t>χ</a:t>
            </a:r>
            <a:r>
              <a:rPr lang="en-GB" dirty="0" smtClean="0"/>
              <a:t>2=16/28</a:t>
            </a:r>
            <a:endParaRPr lang="en-GB" dirty="0"/>
          </a:p>
        </p:txBody>
      </p:sp>
      <p:sp>
        <p:nvSpPr>
          <p:cNvPr id="24" name="TextBox 23"/>
          <p:cNvSpPr txBox="1"/>
          <p:nvPr/>
        </p:nvSpPr>
        <p:spPr>
          <a:xfrm>
            <a:off x="649780" y="935850"/>
            <a:ext cx="1285884" cy="369332"/>
          </a:xfrm>
          <a:prstGeom prst="rect">
            <a:avLst/>
          </a:prstGeom>
          <a:solidFill>
            <a:srgbClr val="FDFFE3"/>
          </a:solidFill>
        </p:spPr>
        <p:txBody>
          <a:bodyPr wrap="square" rtlCol="0">
            <a:spAutoFit/>
          </a:bodyPr>
          <a:lstStyle/>
          <a:p>
            <a:r>
              <a:rPr lang="el-GR" dirty="0" smtClean="0"/>
              <a:t>χ</a:t>
            </a:r>
            <a:r>
              <a:rPr lang="en-GB" dirty="0" smtClean="0"/>
              <a:t>2=27/28</a:t>
            </a:r>
            <a:endParaRPr lang="en-GB" dirty="0"/>
          </a:p>
        </p:txBody>
      </p:sp>
      <p:sp>
        <p:nvSpPr>
          <p:cNvPr id="25" name="TextBox 24"/>
          <p:cNvSpPr txBox="1"/>
          <p:nvPr/>
        </p:nvSpPr>
        <p:spPr>
          <a:xfrm>
            <a:off x="0" y="4509120"/>
            <a:ext cx="9144000" cy="1200329"/>
          </a:xfrm>
          <a:prstGeom prst="rect">
            <a:avLst/>
          </a:prstGeom>
          <a:noFill/>
        </p:spPr>
        <p:txBody>
          <a:bodyPr wrap="square" rtlCol="0">
            <a:spAutoFit/>
          </a:bodyPr>
          <a:lstStyle/>
          <a:p>
            <a:r>
              <a:rPr lang="en-GB" dirty="0" smtClean="0"/>
              <a:t>Pretty well for </a:t>
            </a:r>
            <a:r>
              <a:rPr lang="en-GB" dirty="0" err="1" smtClean="0"/>
              <a:t>Tevatron</a:t>
            </a:r>
            <a:r>
              <a:rPr lang="en-GB" dirty="0" smtClean="0"/>
              <a:t> W and Z data – even before fitting –and if these data are fit  (</a:t>
            </a:r>
            <a:r>
              <a:rPr lang="el-GR" dirty="0" smtClean="0"/>
              <a:t>χ</a:t>
            </a:r>
            <a:r>
              <a:rPr lang="en-GB" dirty="0" smtClean="0"/>
              <a:t>2 given after fit)  the resulting PDFs lie within the HERAPDF1.5 error </a:t>
            </a:r>
            <a:r>
              <a:rPr lang="en-GB" dirty="0" smtClean="0"/>
              <a:t>bands</a:t>
            </a:r>
          </a:p>
          <a:p>
            <a:endParaRPr lang="en-GB" dirty="0"/>
          </a:p>
          <a:p>
            <a:r>
              <a:rPr lang="en-GB" dirty="0" smtClean="0"/>
              <a:t>Descriptions for HERAPDF 1.6,1.7 are similar</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77AD06EE-CAE3-4B99-85C5-D5CB44FEF719}" type="slidenum">
              <a:rPr lang="en-GB" smtClean="0"/>
              <a:pPr>
                <a:defRPr/>
              </a:pPr>
              <a:t>2</a:t>
            </a:fld>
            <a:endParaRPr lang="en-GB"/>
          </a:p>
        </p:txBody>
      </p:sp>
      <p:sp>
        <p:nvSpPr>
          <p:cNvPr id="5" name="TextBox 4"/>
          <p:cNvSpPr txBox="1"/>
          <p:nvPr/>
        </p:nvSpPr>
        <p:spPr>
          <a:xfrm>
            <a:off x="251520" y="836712"/>
            <a:ext cx="8568952" cy="5355312"/>
          </a:xfrm>
          <a:prstGeom prst="rect">
            <a:avLst/>
          </a:prstGeom>
          <a:noFill/>
        </p:spPr>
        <p:txBody>
          <a:bodyPr wrap="square" rtlCol="0">
            <a:spAutoFit/>
          </a:bodyPr>
          <a:lstStyle/>
          <a:p>
            <a:pPr>
              <a:spcBef>
                <a:spcPct val="50000"/>
              </a:spcBef>
            </a:pPr>
            <a:r>
              <a:rPr lang="en-GB" b="1" dirty="0">
                <a:solidFill>
                  <a:srgbClr val="FF0000"/>
                </a:solidFill>
              </a:rPr>
              <a:t>Furthermore </a:t>
            </a:r>
            <a:r>
              <a:rPr lang="en-GB" dirty="0">
                <a:solidFill>
                  <a:srgbClr val="FF0000"/>
                </a:solidFill>
              </a:rPr>
              <a:t>the HERAPDF uses purely proton  data</a:t>
            </a:r>
          </a:p>
          <a:p>
            <a:pPr>
              <a:spcBef>
                <a:spcPct val="50000"/>
              </a:spcBef>
              <a:buFont typeface="Arial" charset="0"/>
              <a:buChar char="•"/>
            </a:pPr>
            <a:r>
              <a:rPr lang="en-GB" dirty="0">
                <a:solidFill>
                  <a:srgbClr val="FF0000"/>
                </a:solidFill>
              </a:rPr>
              <a:t>No need for deuterium corrections--- arXiv:1102.3686- uncertainties in deuterium corrections can feed through to the gluon PDF in global fits including jet data</a:t>
            </a:r>
          </a:p>
          <a:p>
            <a:pPr>
              <a:spcBef>
                <a:spcPct val="50000"/>
              </a:spcBef>
              <a:buFont typeface="Arial" charset="0"/>
              <a:buChar char="•"/>
            </a:pPr>
            <a:r>
              <a:rPr lang="en-GB" dirty="0">
                <a:solidFill>
                  <a:srgbClr val="FF0000"/>
                </a:solidFill>
              </a:rPr>
              <a:t>No need for dubious corrections for FL when extracting F2 –arXiv:1101.5261</a:t>
            </a:r>
          </a:p>
          <a:p>
            <a:pPr>
              <a:spcBef>
                <a:spcPct val="50000"/>
              </a:spcBef>
              <a:buFont typeface="Arial" charset="0"/>
              <a:buChar char="•"/>
            </a:pPr>
            <a:r>
              <a:rPr lang="en-GB" dirty="0">
                <a:solidFill>
                  <a:srgbClr val="FF0000"/>
                </a:solidFill>
              </a:rPr>
              <a:t> No need for neutrino data heavy target corrections. </a:t>
            </a:r>
          </a:p>
          <a:p>
            <a:pPr>
              <a:spcBef>
                <a:spcPct val="50000"/>
              </a:spcBef>
              <a:buFont typeface="Arial" charset="0"/>
              <a:buChar char="•"/>
            </a:pPr>
            <a:r>
              <a:rPr lang="en-GB" dirty="0">
                <a:solidFill>
                  <a:srgbClr val="FF0000"/>
                </a:solidFill>
              </a:rPr>
              <a:t>No assumption on strong </a:t>
            </a:r>
            <a:r>
              <a:rPr lang="en-GB" dirty="0" err="1">
                <a:solidFill>
                  <a:srgbClr val="FF0000"/>
                </a:solidFill>
              </a:rPr>
              <a:t>isospin</a:t>
            </a:r>
            <a:r>
              <a:rPr lang="en-GB" dirty="0">
                <a:solidFill>
                  <a:srgbClr val="FF0000"/>
                </a:solidFill>
              </a:rPr>
              <a:t> needed to get the d-quark</a:t>
            </a:r>
          </a:p>
          <a:p>
            <a:pPr>
              <a:spcBef>
                <a:spcPct val="50000"/>
              </a:spcBef>
              <a:buFont typeface="Arial" charset="0"/>
              <a:buChar char="•"/>
            </a:pPr>
            <a:r>
              <a:rPr lang="en-GB" dirty="0">
                <a:solidFill>
                  <a:srgbClr val="0066FF"/>
                </a:solidFill>
              </a:rPr>
              <a:t>A very well understood consistent data set JHEP 1001 </a:t>
            </a:r>
            <a:r>
              <a:rPr lang="en-GB" dirty="0">
                <a:solidFill>
                  <a:srgbClr val="0066FF"/>
                </a:solidFill>
                <a:sym typeface="Wingdings" pitchFamily="2" charset="2"/>
              </a:rPr>
              <a:t>(2010) 109 +</a:t>
            </a:r>
            <a:r>
              <a:rPr lang="en-GB" dirty="0" smtClean="0">
                <a:solidFill>
                  <a:srgbClr val="0066FF"/>
                </a:solidFill>
                <a:sym typeface="Wingdings" pitchFamily="2" charset="2"/>
              </a:rPr>
              <a:t>updates</a:t>
            </a:r>
          </a:p>
          <a:p>
            <a:pPr>
              <a:spcBef>
                <a:spcPct val="50000"/>
              </a:spcBef>
            </a:pPr>
            <a:r>
              <a:rPr lang="en-GB" dirty="0">
                <a:solidFill>
                  <a:srgbClr val="0066FF"/>
                </a:solidFill>
              </a:rPr>
              <a:t>The HERA data combination gives us a well understood ,consistent and accurate data set with systematic errors which are smaller than the statistical errors across most of the kinematic plane. The total errors are ~1% for Q</a:t>
            </a:r>
            <a:r>
              <a:rPr lang="en-GB" baseline="30000" dirty="0">
                <a:solidFill>
                  <a:srgbClr val="0066FF"/>
                </a:solidFill>
              </a:rPr>
              <a:t>2</a:t>
            </a:r>
            <a:r>
              <a:rPr lang="en-GB" dirty="0">
                <a:solidFill>
                  <a:srgbClr val="0066FF"/>
                </a:solidFill>
              </a:rPr>
              <a:t> 20-100 GeV</a:t>
            </a:r>
            <a:r>
              <a:rPr lang="en-GB" baseline="30000" dirty="0">
                <a:solidFill>
                  <a:srgbClr val="0066FF"/>
                </a:solidFill>
              </a:rPr>
              <a:t>2</a:t>
            </a:r>
            <a:r>
              <a:rPr lang="en-GB" dirty="0">
                <a:solidFill>
                  <a:srgbClr val="0066FF"/>
                </a:solidFill>
              </a:rPr>
              <a:t> and less than 2% for  most of the  rest of   kinematic plane.</a:t>
            </a:r>
          </a:p>
          <a:p>
            <a:pPr>
              <a:spcBef>
                <a:spcPct val="50000"/>
              </a:spcBef>
            </a:pPr>
            <a:r>
              <a:rPr lang="en-GB" dirty="0">
                <a:solidFill>
                  <a:srgbClr val="0066FF"/>
                </a:solidFill>
              </a:rPr>
              <a:t>This allows us to use the </a:t>
            </a:r>
            <a:r>
              <a:rPr lang="el-GR" dirty="0">
                <a:solidFill>
                  <a:srgbClr val="0066FF"/>
                </a:solidFill>
              </a:rPr>
              <a:t>χ</a:t>
            </a:r>
            <a:r>
              <a:rPr lang="en-GB" dirty="0">
                <a:solidFill>
                  <a:srgbClr val="0066FF"/>
                </a:solidFill>
              </a:rPr>
              <a:t>2 tolerance </a:t>
            </a:r>
            <a:r>
              <a:rPr lang="el-GR" dirty="0">
                <a:solidFill>
                  <a:srgbClr val="0066FF"/>
                </a:solidFill>
              </a:rPr>
              <a:t>Δχ</a:t>
            </a:r>
            <a:r>
              <a:rPr lang="en-GB" dirty="0">
                <a:solidFill>
                  <a:srgbClr val="0066FF"/>
                </a:solidFill>
              </a:rPr>
              <a:t>2 =1 to set 68% limits on the PDFs from experimental sources</a:t>
            </a:r>
          </a:p>
          <a:p>
            <a:pPr>
              <a:spcBef>
                <a:spcPct val="50000"/>
              </a:spcBef>
              <a:buFont typeface="Arial" charset="0"/>
              <a:buChar char="•"/>
            </a:pPr>
            <a:endParaRPr lang="en-GB" dirty="0">
              <a:solidFill>
                <a:srgbClr val="0066FF"/>
              </a:solidFill>
            </a:endParaRPr>
          </a:p>
          <a:p>
            <a:endParaRPr lang="en-GB" dirty="0"/>
          </a:p>
        </p:txBody>
      </p:sp>
    </p:spTree>
    <p:extLst>
      <p:ext uri="{BB962C8B-B14F-4D97-AF65-F5344CB8AC3E}">
        <p14:creationId xmlns:p14="http://schemas.microsoft.com/office/powerpoint/2010/main" val="4289866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6"/>
          <p:cNvSpPr>
            <a:spLocks noGrp="1" noChangeArrowheads="1"/>
          </p:cNvSpPr>
          <p:nvPr>
            <p:ph type="sldNum" sz="quarter" idx="12"/>
          </p:nvPr>
        </p:nvSpPr>
        <p:spPr/>
        <p:txBody>
          <a:bodyPr/>
          <a:lstStyle/>
          <a:p>
            <a:pPr>
              <a:defRPr/>
            </a:pPr>
            <a:fld id="{C404C60D-1B1A-4A16-8603-469E8ED0295F}" type="slidenum">
              <a:rPr lang="en-GB"/>
              <a:pPr>
                <a:defRPr/>
              </a:pPr>
              <a:t>20</a:t>
            </a:fld>
            <a:endParaRPr lang="en-GB"/>
          </a:p>
        </p:txBody>
      </p:sp>
      <p:sp>
        <p:nvSpPr>
          <p:cNvPr id="23555" name="Text Box 5"/>
          <p:cNvSpPr txBox="1">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400" dirty="0"/>
              <a:t>What about </a:t>
            </a:r>
            <a:r>
              <a:rPr lang="en-GB" sz="2400" dirty="0" err="1"/>
              <a:t>Tevatron</a:t>
            </a:r>
            <a:r>
              <a:rPr lang="en-GB" sz="2400" dirty="0"/>
              <a:t> jet data</a:t>
            </a:r>
            <a:r>
              <a:rPr lang="en-GB" sz="2400" dirty="0" smtClean="0"/>
              <a:t>?– it ‘looks’ OK</a:t>
            </a:r>
            <a:endParaRPr lang="en-GB" sz="2400" dirty="0"/>
          </a:p>
        </p:txBody>
      </p:sp>
      <p:sp>
        <p:nvSpPr>
          <p:cNvPr id="23557" name="Text Box 8"/>
          <p:cNvSpPr txBox="1">
            <a:spLocks noChangeArrowheads="1"/>
          </p:cNvSpPr>
          <p:nvPr/>
        </p:nvSpPr>
        <p:spPr bwMode="auto">
          <a:xfrm>
            <a:off x="3243263" y="2303213"/>
            <a:ext cx="5577209"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dirty="0"/>
              <a:t>However this ignores the error band of the fit. If these data are included in an NLO fit we get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113/76 and </a:t>
            </a:r>
            <a:r>
              <a:rPr lang="en-GB" dirty="0"/>
              <a:t>The resulting PDF is still within the error bands- although at the edge of (68%CL) error bands</a:t>
            </a:r>
          </a:p>
          <a:p>
            <a:pPr eaLnBrk="1" hangingPunct="1">
              <a:spcBef>
                <a:spcPct val="50000"/>
              </a:spcBef>
            </a:pPr>
            <a:endParaRPr lang="en-GB" dirty="0">
              <a:solidFill>
                <a:srgbClr val="990099"/>
              </a:solidFill>
            </a:endParaRPr>
          </a:p>
        </p:txBody>
      </p:sp>
      <p:sp>
        <p:nvSpPr>
          <p:cNvPr id="23561" name="Text Box 14"/>
          <p:cNvSpPr txBox="1">
            <a:spLocks noChangeArrowheads="1"/>
          </p:cNvSpPr>
          <p:nvPr/>
        </p:nvSpPr>
        <p:spPr bwMode="auto">
          <a:xfrm>
            <a:off x="5435600" y="765175"/>
            <a:ext cx="3708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endParaRPr lang="en-US"/>
          </a:p>
        </p:txBody>
      </p:sp>
      <p:sp>
        <p:nvSpPr>
          <p:cNvPr id="23571" name="Text Box 19"/>
          <p:cNvSpPr txBox="1">
            <a:spLocks noChangeArrowheads="1"/>
          </p:cNvSpPr>
          <p:nvPr/>
        </p:nvSpPr>
        <p:spPr bwMode="auto">
          <a:xfrm>
            <a:off x="3243263" y="687386"/>
            <a:ext cx="5328592"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dirty="0" smtClean="0"/>
              <a:t>But it </a:t>
            </a:r>
            <a:r>
              <a:rPr lang="en-GB" dirty="0"/>
              <a:t>is not </a:t>
            </a:r>
            <a:r>
              <a:rPr lang="en-GB" dirty="0" err="1"/>
              <a:t>sufficent</a:t>
            </a:r>
            <a:r>
              <a:rPr lang="en-GB" dirty="0"/>
              <a:t> for it to ‘look’ OK. The correlations are so large that one needs to do a fit including correlations. </a:t>
            </a:r>
            <a:r>
              <a:rPr lang="en-GB" dirty="0"/>
              <a:t>F</a:t>
            </a:r>
            <a:r>
              <a:rPr lang="en-GB" dirty="0" smtClean="0"/>
              <a:t>or </a:t>
            </a:r>
            <a:r>
              <a:rPr lang="en-GB" dirty="0"/>
              <a:t>HERAPDF 1.5 central settings </a:t>
            </a:r>
          </a:p>
          <a:p>
            <a:pPr>
              <a:spcBef>
                <a:spcPct val="50000"/>
              </a:spcBef>
            </a:pP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176/76 for CDF</a:t>
            </a:r>
            <a:r>
              <a:rPr lang="en-GB" dirty="0"/>
              <a:t> jets</a:t>
            </a:r>
          </a:p>
        </p:txBody>
      </p:sp>
      <p:pic>
        <p:nvPicPr>
          <p:cNvPr id="9" name="Picture 8" descr="cdfjets"/>
          <p:cNvPicPr>
            <a:picLocks noChangeAspect="1" noChangeArrowheads="1"/>
          </p:cNvPicPr>
          <p:nvPr/>
        </p:nvPicPr>
        <p:blipFill>
          <a:blip r:embed="rId2" cstate="print"/>
          <a:srcRect/>
          <a:stretch>
            <a:fillRect/>
          </a:stretch>
        </p:blipFill>
        <p:spPr bwMode="auto">
          <a:xfrm>
            <a:off x="0" y="279399"/>
            <a:ext cx="3243263" cy="3243263"/>
          </a:xfrm>
          <a:prstGeom prst="rect">
            <a:avLst/>
          </a:prstGeom>
          <a:noFill/>
        </p:spPr>
      </p:pic>
      <p:pic>
        <p:nvPicPr>
          <p:cNvPr id="11" name="Picture 7"/>
          <p:cNvPicPr>
            <a:picLocks noChangeAspect="1" noChangeArrowheads="1"/>
          </p:cNvPicPr>
          <p:nvPr/>
        </p:nvPicPr>
        <p:blipFill>
          <a:blip r:embed="rId3" cstate="print"/>
          <a:srcRect l="50105" t="50236"/>
          <a:stretch>
            <a:fillRect/>
          </a:stretch>
        </p:blipFill>
        <p:spPr bwMode="auto">
          <a:xfrm>
            <a:off x="6585323" y="3877422"/>
            <a:ext cx="1986532" cy="1783825"/>
          </a:xfrm>
          <a:prstGeom prst="rect">
            <a:avLst/>
          </a:prstGeom>
          <a:noFill/>
          <a:ln w="9525">
            <a:noFill/>
            <a:miter lim="800000"/>
            <a:headEnd/>
            <a:tailEnd/>
          </a:ln>
        </p:spPr>
      </p:pic>
      <p:sp>
        <p:nvSpPr>
          <p:cNvPr id="2" name="TextBox 1"/>
          <p:cNvSpPr txBox="1"/>
          <p:nvPr/>
        </p:nvSpPr>
        <p:spPr>
          <a:xfrm>
            <a:off x="323528" y="3717032"/>
            <a:ext cx="6048672" cy="3416320"/>
          </a:xfrm>
          <a:prstGeom prst="rect">
            <a:avLst/>
          </a:prstGeom>
          <a:noFill/>
        </p:spPr>
        <p:txBody>
          <a:bodyPr wrap="square" rtlCol="0">
            <a:spAutoFit/>
          </a:bodyPr>
          <a:lstStyle/>
          <a:p>
            <a:r>
              <a:rPr lang="en-GB" dirty="0" smtClean="0"/>
              <a:t>Making the </a:t>
            </a:r>
            <a:r>
              <a:rPr lang="el-GR" dirty="0" smtClean="0"/>
              <a:t>χ</a:t>
            </a:r>
            <a:r>
              <a:rPr lang="en-GB" dirty="0" smtClean="0"/>
              <a:t>2 calculation again for recent HERAPDFs:</a:t>
            </a:r>
          </a:p>
          <a:p>
            <a:endParaRPr lang="en-GB" dirty="0" smtClean="0"/>
          </a:p>
          <a:p>
            <a:r>
              <a:rPr lang="en-GB" dirty="0" smtClean="0"/>
              <a:t>At NLO </a:t>
            </a:r>
            <a:r>
              <a:rPr lang="en-GB" dirty="0" smtClean="0">
                <a:solidFill>
                  <a:srgbClr val="FF0000"/>
                </a:solidFill>
              </a:rPr>
              <a:t>HERAPDF1.6 </a:t>
            </a:r>
            <a:r>
              <a:rPr lang="el-GR" dirty="0">
                <a:solidFill>
                  <a:srgbClr val="FF0000"/>
                </a:solidFill>
                <a:cs typeface="Arial" charset="0"/>
              </a:rPr>
              <a:t>α</a:t>
            </a:r>
            <a:r>
              <a:rPr lang="en-GB" baseline="-25000" dirty="0">
                <a:solidFill>
                  <a:srgbClr val="FF0000"/>
                </a:solidFill>
                <a:cs typeface="Arial" charset="0"/>
              </a:rPr>
              <a:t>S</a:t>
            </a:r>
            <a:r>
              <a:rPr lang="en-GB" dirty="0">
                <a:solidFill>
                  <a:srgbClr val="FF0000"/>
                </a:solidFill>
                <a:cs typeface="Arial" charset="0"/>
              </a:rPr>
              <a:t>(M</a:t>
            </a:r>
            <a:r>
              <a:rPr lang="en-GB" baseline="-25000" dirty="0">
                <a:solidFill>
                  <a:srgbClr val="FF0000"/>
                </a:solidFill>
                <a:cs typeface="Arial" charset="0"/>
              </a:rPr>
              <a:t>Z</a:t>
            </a:r>
            <a:r>
              <a:rPr lang="en-GB" dirty="0">
                <a:solidFill>
                  <a:srgbClr val="FF0000"/>
                </a:solidFill>
                <a:cs typeface="Arial" charset="0"/>
              </a:rPr>
              <a:t>) </a:t>
            </a:r>
            <a:r>
              <a:rPr lang="en-GB" dirty="0" smtClean="0">
                <a:solidFill>
                  <a:srgbClr val="FF0000"/>
                </a:solidFill>
              </a:rPr>
              <a:t>=0.1202 </a:t>
            </a:r>
            <a:r>
              <a:rPr lang="en-GB" dirty="0" smtClean="0"/>
              <a:t>gives the best fit for its central settings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a:t>
            </a:r>
            <a:r>
              <a:rPr lang="en-GB" dirty="0" smtClean="0">
                <a:solidFill>
                  <a:srgbClr val="990099"/>
                </a:solidFill>
              </a:rPr>
              <a:t>122/76 </a:t>
            </a:r>
            <a:r>
              <a:rPr lang="en-GB" dirty="0">
                <a:solidFill>
                  <a:srgbClr val="990099"/>
                </a:solidFill>
              </a:rPr>
              <a:t>for CDF</a:t>
            </a:r>
            <a:r>
              <a:rPr lang="en-GB" dirty="0"/>
              <a:t> </a:t>
            </a:r>
            <a:r>
              <a:rPr lang="en-GB" dirty="0" smtClean="0"/>
              <a:t>jets- it has the hardest high-x gluon</a:t>
            </a:r>
          </a:p>
          <a:p>
            <a:endParaRPr lang="en-GB" dirty="0"/>
          </a:p>
          <a:p>
            <a:r>
              <a:rPr lang="en-GB" dirty="0" smtClean="0"/>
              <a:t>At NNLO HERAPDF1.5 gives </a:t>
            </a:r>
            <a:r>
              <a:rPr lang="el-GR" dirty="0">
                <a:solidFill>
                  <a:srgbClr val="D60093"/>
                </a:solidFill>
              </a:rPr>
              <a:t>χ</a:t>
            </a:r>
            <a:r>
              <a:rPr lang="en-GB" dirty="0" smtClean="0">
                <a:solidFill>
                  <a:srgbClr val="D60093"/>
                </a:solidFill>
              </a:rPr>
              <a:t>2/</a:t>
            </a:r>
            <a:r>
              <a:rPr lang="en-GB" dirty="0" err="1" smtClean="0">
                <a:solidFill>
                  <a:srgbClr val="D60093"/>
                </a:solidFill>
              </a:rPr>
              <a:t>dp</a:t>
            </a:r>
            <a:r>
              <a:rPr lang="en-GB" dirty="0" smtClean="0">
                <a:solidFill>
                  <a:srgbClr val="D60093"/>
                </a:solidFill>
              </a:rPr>
              <a:t>=72/76 </a:t>
            </a:r>
            <a:r>
              <a:rPr lang="en-GB" dirty="0" smtClean="0"/>
              <a:t>already a very good description even before the data are input to the fit</a:t>
            </a:r>
          </a:p>
          <a:p>
            <a:r>
              <a:rPr lang="en-GB" dirty="0" smtClean="0"/>
              <a:t>(and yes it has a relatively hard high-x gluon</a:t>
            </a:r>
            <a:endParaRPr lang="en-GB" dirty="0"/>
          </a:p>
          <a:p>
            <a:endParaRPr lang="en-GB" dirty="0"/>
          </a:p>
          <a:p>
            <a:endParaRPr lang="en-GB" dirty="0">
              <a:solidFill>
                <a:srgbClr val="FF3300"/>
              </a:solidFill>
            </a:endParaRPr>
          </a:p>
          <a:p>
            <a:endParaRPr lang="en-GB" dirty="0"/>
          </a:p>
        </p:txBody>
      </p:sp>
    </p:spTree>
    <p:extLst>
      <p:ext uri="{BB962C8B-B14F-4D97-AF65-F5344CB8AC3E}">
        <p14:creationId xmlns:p14="http://schemas.microsoft.com/office/powerpoint/2010/main" val="3804780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7" name="Picture 5" descr="herapdf17_atlas2010_asy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245" y="184666"/>
            <a:ext cx="2882900" cy="3197225"/>
          </a:xfrm>
          <a:prstGeom prst="rect">
            <a:avLst/>
          </a:prstGeom>
          <a:noFill/>
          <a:extLst>
            <a:ext uri="{909E8E84-426E-40DD-AFC4-6F175D3DCCD1}">
              <a14:hiddenFill xmlns:a14="http://schemas.microsoft.com/office/drawing/2010/main">
                <a:solidFill>
                  <a:srgbClr val="FFFFFF"/>
                </a:solidFill>
              </a14:hiddenFill>
            </a:ext>
          </a:extLst>
        </p:spPr>
      </p:pic>
      <p:pic>
        <p:nvPicPr>
          <p:cNvPr id="59398" name="Picture 6" descr="herapdf17_atlas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3873500"/>
            <a:ext cx="2882900" cy="2984500"/>
          </a:xfrm>
          <a:prstGeom prst="rect">
            <a:avLst/>
          </a:prstGeom>
          <a:noFill/>
          <a:extLst>
            <a:ext uri="{909E8E84-426E-40DD-AFC4-6F175D3DCCD1}">
              <a14:hiddenFill xmlns:a14="http://schemas.microsoft.com/office/drawing/2010/main">
                <a:solidFill>
                  <a:srgbClr val="FFFFFF"/>
                </a:solidFill>
              </a14:hiddenFill>
            </a:ext>
          </a:extLst>
        </p:spPr>
      </p:pic>
      <p:pic>
        <p:nvPicPr>
          <p:cNvPr id="59399" name="Picture 7" descr="herapdf17_cms_z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1100" y="3873500"/>
            <a:ext cx="2882900" cy="2984500"/>
          </a:xfrm>
          <a:prstGeom prst="rect">
            <a:avLst/>
          </a:prstGeom>
          <a:noFill/>
          <a:extLst>
            <a:ext uri="{909E8E84-426E-40DD-AFC4-6F175D3DCCD1}">
              <a14:hiddenFill xmlns:a14="http://schemas.microsoft.com/office/drawing/2010/main">
                <a:solidFill>
                  <a:srgbClr val="FFFFFF"/>
                </a:solidFill>
              </a14:hiddenFill>
            </a:ext>
          </a:extLst>
        </p:spPr>
      </p:pic>
      <p:pic>
        <p:nvPicPr>
          <p:cNvPr id="59402" name="Picture 4"/>
          <p:cNvPicPr>
            <a:picLocks noChangeAspect="1" noChangeArrowheads="1"/>
          </p:cNvPicPr>
          <p:nvPr/>
        </p:nvPicPr>
        <p:blipFill>
          <a:blip r:embed="rId5">
            <a:extLst>
              <a:ext uri="{28A0092B-C50C-407E-A947-70E740481C1C}">
                <a14:useLocalDpi xmlns:a14="http://schemas.microsoft.com/office/drawing/2010/main" val="0"/>
              </a:ext>
            </a:extLst>
          </a:blip>
          <a:srcRect l="2153" t="38916" r="53842"/>
          <a:stretch>
            <a:fillRect/>
          </a:stretch>
        </p:blipFill>
        <p:spPr bwMode="auto">
          <a:xfrm>
            <a:off x="3002881" y="499784"/>
            <a:ext cx="2800350"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4" name="Text Box 12"/>
          <p:cNvSpPr txBox="1">
            <a:spLocks noChangeArrowheads="1"/>
          </p:cNvSpPr>
          <p:nvPr/>
        </p:nvSpPr>
        <p:spPr bwMode="auto">
          <a:xfrm>
            <a:off x="33338" y="3066772"/>
            <a:ext cx="9110662" cy="78483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dirty="0" smtClean="0"/>
              <a:t>HERAPDF1.7(1.6,1.5)  </a:t>
            </a:r>
            <a:r>
              <a:rPr lang="en-GB" dirty="0" err="1"/>
              <a:t>vs</a:t>
            </a:r>
            <a:r>
              <a:rPr lang="en-GB" dirty="0"/>
              <a:t> ATLAS 2010 </a:t>
            </a:r>
            <a:r>
              <a:rPr lang="en-GB" dirty="0" err="1"/>
              <a:t>muon</a:t>
            </a:r>
            <a:r>
              <a:rPr lang="en-GB" dirty="0"/>
              <a:t> and electron data combined </a:t>
            </a:r>
            <a:r>
              <a:rPr lang="en-GB" dirty="0" smtClean="0"/>
              <a:t>data</a:t>
            </a:r>
            <a:r>
              <a:rPr lang="en-GB" dirty="0" smtClean="0"/>
              <a:t> </a:t>
            </a:r>
          </a:p>
          <a:p>
            <a:pPr>
              <a:spcBef>
                <a:spcPct val="50000"/>
              </a:spcBef>
            </a:pPr>
            <a:r>
              <a:rPr lang="en-GB" dirty="0" smtClean="0"/>
              <a:t>HERAPDF1.5</a:t>
            </a:r>
            <a:r>
              <a:rPr lang="en-GB" dirty="0" smtClean="0"/>
              <a:t> </a:t>
            </a:r>
            <a:r>
              <a:rPr lang="en-GB" dirty="0" err="1" smtClean="0"/>
              <a:t>vs</a:t>
            </a:r>
            <a:r>
              <a:rPr lang="en-GB" dirty="0" smtClean="0"/>
              <a:t> CMS </a:t>
            </a:r>
            <a:r>
              <a:rPr lang="en-GB" dirty="0"/>
              <a:t>2010+11 </a:t>
            </a:r>
            <a:r>
              <a:rPr lang="en-GB" dirty="0" smtClean="0"/>
              <a:t>data and HERAPDF1.0 </a:t>
            </a:r>
            <a:r>
              <a:rPr lang="en-GB" dirty="0" err="1" smtClean="0"/>
              <a:t>vs</a:t>
            </a:r>
            <a:r>
              <a:rPr lang="en-GB" dirty="0" smtClean="0"/>
              <a:t> ATLAS,CMS and </a:t>
            </a:r>
            <a:r>
              <a:rPr lang="en-GB" dirty="0" err="1" smtClean="0"/>
              <a:t>LHCb</a:t>
            </a:r>
            <a:r>
              <a:rPr lang="en-GB" dirty="0" smtClean="0"/>
              <a:t> data</a:t>
            </a:r>
            <a:endParaRPr lang="en-GB" dirty="0"/>
          </a:p>
        </p:txBody>
      </p:sp>
      <p:sp>
        <p:nvSpPr>
          <p:cNvPr id="59405" name="Text Box 13"/>
          <p:cNvSpPr txBox="1">
            <a:spLocks noChangeArrowheads="1"/>
          </p:cNvSpPr>
          <p:nvPr/>
        </p:nvSpPr>
        <p:spPr bwMode="auto">
          <a:xfrm>
            <a:off x="0" y="5300663"/>
            <a:ext cx="3003145" cy="64633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dirty="0" smtClean="0"/>
              <a:t>ATLAS </a:t>
            </a:r>
            <a:r>
              <a:rPr lang="en-GB" dirty="0"/>
              <a:t>and CMS Z0 data compared to HERAPDf1.7</a:t>
            </a:r>
          </a:p>
        </p:txBody>
      </p:sp>
      <p:sp>
        <p:nvSpPr>
          <p:cNvPr id="10" name="TextBox 9"/>
          <p:cNvSpPr txBox="1"/>
          <p:nvPr/>
        </p:nvSpPr>
        <p:spPr>
          <a:xfrm>
            <a:off x="0" y="0"/>
            <a:ext cx="9144000" cy="369332"/>
          </a:xfrm>
          <a:prstGeom prst="rect">
            <a:avLst/>
          </a:prstGeom>
          <a:noFill/>
        </p:spPr>
        <p:txBody>
          <a:bodyPr wrap="square" rtlCol="0">
            <a:spAutoFit/>
          </a:bodyPr>
          <a:lstStyle/>
          <a:p>
            <a:r>
              <a:rPr lang="en-GB" b="1" dirty="0" err="1" smtClean="0"/>
              <a:t>FInally</a:t>
            </a:r>
            <a:r>
              <a:rPr lang="en-GB" b="1" dirty="0" smtClean="0"/>
              <a:t>  how does HERAPDF measure up </a:t>
            </a:r>
            <a:r>
              <a:rPr lang="en-GB" b="1" dirty="0" smtClean="0"/>
              <a:t>to LHC data</a:t>
            </a:r>
            <a:endParaRPr lang="en-GB" b="1" dirty="0"/>
          </a:p>
        </p:txBody>
      </p:sp>
      <p:pic>
        <p:nvPicPr>
          <p:cNvPr id="11" name="Picture 7" descr="wasym_al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2160" y="360878"/>
            <a:ext cx="2774950"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99302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p:txBody>
          <a:bodyPr/>
          <a:lstStyle/>
          <a:p>
            <a:pPr>
              <a:defRPr/>
            </a:pPr>
            <a:fld id="{BA131156-401C-4B4C-8EDA-32BF8481B69D}" type="slidenum">
              <a:rPr lang="en-GB"/>
              <a:pPr>
                <a:defRPr/>
              </a:pPr>
              <a:t>22</a:t>
            </a:fld>
            <a:endParaRPr lang="en-GB"/>
          </a:p>
        </p:txBody>
      </p:sp>
      <p:pic>
        <p:nvPicPr>
          <p:cNvPr id="29699" name="Picture 2"/>
          <p:cNvPicPr>
            <a:picLocks noChangeAspect="1" noChangeArrowheads="1"/>
          </p:cNvPicPr>
          <p:nvPr/>
        </p:nvPicPr>
        <p:blipFill>
          <a:blip r:embed="rId2">
            <a:extLst>
              <a:ext uri="{28A0092B-C50C-407E-A947-70E740481C1C}">
                <a14:useLocalDpi xmlns:a14="http://schemas.microsoft.com/office/drawing/2010/main" val="0"/>
              </a:ext>
            </a:extLst>
          </a:blip>
          <a:srcRect l="9682" t="2866" r="2928" b="28343"/>
          <a:stretch>
            <a:fillRect/>
          </a:stretch>
        </p:blipFill>
        <p:spPr bwMode="auto">
          <a:xfrm>
            <a:off x="0" y="0"/>
            <a:ext cx="6364288"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Text Box 3"/>
          <p:cNvSpPr txBox="1">
            <a:spLocks noChangeArrowheads="1"/>
          </p:cNvSpPr>
          <p:nvPr/>
        </p:nvSpPr>
        <p:spPr bwMode="auto">
          <a:xfrm>
            <a:off x="4787900" y="0"/>
            <a:ext cx="4140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a:solidFill>
                  <a:srgbClr val="0000FF"/>
                </a:solidFill>
              </a:rPr>
              <a:t>And how well is LHC jet data described?</a:t>
            </a:r>
          </a:p>
        </p:txBody>
      </p:sp>
      <p:pic>
        <p:nvPicPr>
          <p:cNvPr id="29706" name="Picture 22" descr="KR_fig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4149725"/>
            <a:ext cx="479107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9" name="Text Box 13"/>
          <p:cNvSpPr txBox="1">
            <a:spLocks noChangeArrowheads="1"/>
          </p:cNvSpPr>
          <p:nvPr/>
        </p:nvSpPr>
        <p:spPr bwMode="auto">
          <a:xfrm>
            <a:off x="5003800" y="3171254"/>
            <a:ext cx="4140200" cy="4108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dirty="0"/>
              <a:t>As usual I looks quite good but we must fit </a:t>
            </a:r>
            <a:r>
              <a:rPr lang="en-GB" dirty="0" smtClean="0"/>
              <a:t>it.</a:t>
            </a:r>
            <a:r>
              <a:rPr lang="en-GB" dirty="0" smtClean="0"/>
              <a:t> ATLAS data come with correlations</a:t>
            </a:r>
            <a:endParaRPr lang="en-GB" dirty="0" smtClean="0"/>
          </a:p>
          <a:p>
            <a:pPr>
              <a:spcBef>
                <a:spcPct val="50000"/>
              </a:spcBef>
            </a:pPr>
            <a:r>
              <a:rPr lang="en-GB" dirty="0">
                <a:solidFill>
                  <a:srgbClr val="990099"/>
                </a:solidFill>
              </a:rPr>
              <a:t>HERAPDF1.5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a:t>
            </a:r>
            <a:r>
              <a:rPr lang="en-GB" dirty="0" smtClean="0">
                <a:solidFill>
                  <a:srgbClr val="990099"/>
                </a:solidFill>
              </a:rPr>
              <a:t>58/90</a:t>
            </a:r>
          </a:p>
          <a:p>
            <a:pPr>
              <a:spcBef>
                <a:spcPct val="50000"/>
              </a:spcBef>
            </a:pPr>
            <a:r>
              <a:rPr lang="en-GB" dirty="0">
                <a:solidFill>
                  <a:srgbClr val="990099"/>
                </a:solidFill>
              </a:rPr>
              <a:t>HERAPDF1.6 </a:t>
            </a:r>
            <a:r>
              <a:rPr lang="el-GR" dirty="0" smtClean="0">
                <a:solidFill>
                  <a:srgbClr val="990099"/>
                </a:solidFill>
              </a:rPr>
              <a:t>α</a:t>
            </a:r>
            <a:r>
              <a:rPr lang="en-GB" baseline="-25000" dirty="0" smtClean="0">
                <a:solidFill>
                  <a:srgbClr val="990099"/>
                </a:solidFill>
              </a:rPr>
              <a:t>s</a:t>
            </a:r>
            <a:r>
              <a:rPr lang="en-GB" dirty="0" smtClean="0">
                <a:solidFill>
                  <a:srgbClr val="990099"/>
                </a:solidFill>
              </a:rPr>
              <a:t>(M</a:t>
            </a:r>
            <a:r>
              <a:rPr lang="en-GB" baseline="-25000" dirty="0" smtClean="0">
                <a:solidFill>
                  <a:srgbClr val="990099"/>
                </a:solidFill>
              </a:rPr>
              <a:t>Z</a:t>
            </a:r>
            <a:r>
              <a:rPr lang="en-GB" dirty="0" smtClean="0">
                <a:solidFill>
                  <a:srgbClr val="990099"/>
                </a:solidFill>
              </a:rPr>
              <a:t>)=0.1202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a:t>
            </a:r>
            <a:r>
              <a:rPr lang="en-GB" dirty="0" smtClean="0">
                <a:solidFill>
                  <a:srgbClr val="990099"/>
                </a:solidFill>
              </a:rPr>
              <a:t>52/90</a:t>
            </a:r>
          </a:p>
          <a:p>
            <a:pPr>
              <a:spcBef>
                <a:spcPct val="50000"/>
              </a:spcBef>
            </a:pPr>
            <a:r>
              <a:rPr lang="en-GB" dirty="0">
                <a:solidFill>
                  <a:srgbClr val="990099"/>
                </a:solidFill>
              </a:rPr>
              <a:t>HERAPDF1.7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56/90</a:t>
            </a:r>
          </a:p>
          <a:p>
            <a:pPr>
              <a:spcBef>
                <a:spcPct val="50000"/>
              </a:spcBef>
            </a:pPr>
            <a:r>
              <a:rPr lang="en-GB" dirty="0">
                <a:solidFill>
                  <a:srgbClr val="990099"/>
                </a:solidFill>
              </a:rPr>
              <a:t>HERAPDF1.5 NNLO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44/90</a:t>
            </a:r>
            <a:endParaRPr lang="en-GB" dirty="0" smtClean="0">
              <a:solidFill>
                <a:srgbClr val="990099"/>
              </a:solidFill>
            </a:endParaRPr>
          </a:p>
          <a:p>
            <a:pPr>
              <a:spcBef>
                <a:spcPct val="50000"/>
              </a:spcBef>
            </a:pPr>
            <a:r>
              <a:rPr lang="en-GB" dirty="0" smtClean="0">
                <a:solidFill>
                  <a:srgbClr val="990099"/>
                </a:solidFill>
              </a:rPr>
              <a:t>All good fits, not much discrimination</a:t>
            </a:r>
            <a:endParaRPr lang="en-GB" dirty="0">
              <a:solidFill>
                <a:srgbClr val="990099"/>
              </a:solidFill>
            </a:endParaRPr>
          </a:p>
          <a:p>
            <a:pPr>
              <a:spcBef>
                <a:spcPct val="50000"/>
              </a:spcBef>
            </a:pPr>
            <a:endParaRPr lang="en-GB" dirty="0">
              <a:solidFill>
                <a:srgbClr val="990099"/>
              </a:solidFill>
            </a:endParaRPr>
          </a:p>
          <a:p>
            <a:pPr>
              <a:spcBef>
                <a:spcPct val="50000"/>
              </a:spcBef>
            </a:pPr>
            <a:endParaRPr lang="en-GB" dirty="0"/>
          </a:p>
        </p:txBody>
      </p:sp>
    </p:spTree>
    <p:extLst>
      <p:ext uri="{BB962C8B-B14F-4D97-AF65-F5344CB8AC3E}">
        <p14:creationId xmlns:p14="http://schemas.microsoft.com/office/powerpoint/2010/main" val="35360011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Text Box 4"/>
          <p:cNvSpPr txBox="1">
            <a:spLocks noChangeArrowheads="1"/>
          </p:cNvSpPr>
          <p:nvPr/>
        </p:nvSpPr>
        <p:spPr bwMode="auto">
          <a:xfrm>
            <a:off x="0" y="404813"/>
            <a:ext cx="9144000" cy="4062651"/>
          </a:xfrm>
          <a:prstGeom prst="rect">
            <a:avLst/>
          </a:prstGeom>
          <a:noFill/>
          <a:ln w="9525">
            <a:noFill/>
            <a:miter lim="800000"/>
            <a:headEnd/>
            <a:tailEnd/>
          </a:ln>
          <a:effectLst/>
        </p:spPr>
        <p:txBody>
          <a:bodyPr wrap="square">
            <a:spAutoFit/>
          </a:bodyPr>
          <a:lstStyle/>
          <a:p>
            <a:pPr algn="ctr">
              <a:spcBef>
                <a:spcPct val="50000"/>
              </a:spcBef>
            </a:pPr>
            <a:r>
              <a:rPr lang="en-GB" sz="2400" dirty="0" smtClean="0">
                <a:solidFill>
                  <a:srgbClr val="0066FF"/>
                </a:solidFill>
              </a:rPr>
              <a:t>Summary</a:t>
            </a:r>
            <a:endParaRPr lang="en-GB" sz="2400" dirty="0">
              <a:solidFill>
                <a:srgbClr val="0066FF"/>
              </a:solidFill>
            </a:endParaRPr>
          </a:p>
          <a:p>
            <a:pPr>
              <a:spcBef>
                <a:spcPct val="50000"/>
              </a:spcBef>
            </a:pPr>
            <a:r>
              <a:rPr lang="en-GB" dirty="0"/>
              <a:t>The HERA inclusive data provide precision for the low-x Sea and gluon PDFs, the u-valence is also </a:t>
            </a:r>
            <a:r>
              <a:rPr lang="en-GB" dirty="0" smtClean="0"/>
              <a:t>well measured, and the d-valence is measured without assumptions about nuclear corrections or strong </a:t>
            </a:r>
            <a:r>
              <a:rPr lang="en-GB" dirty="0" err="1" smtClean="0"/>
              <a:t>isospin</a:t>
            </a:r>
            <a:r>
              <a:rPr lang="en-GB" dirty="0" smtClean="0"/>
              <a:t>.</a:t>
            </a:r>
          </a:p>
          <a:p>
            <a:pPr>
              <a:spcBef>
                <a:spcPct val="50000"/>
              </a:spcBef>
            </a:pPr>
            <a:r>
              <a:rPr lang="en-GB" dirty="0" smtClean="0"/>
              <a:t>Adding </a:t>
            </a:r>
            <a:r>
              <a:rPr lang="en-GB" dirty="0"/>
              <a:t>HERA jet data allows a measurement of </a:t>
            </a:r>
            <a:r>
              <a:rPr lang="el-GR" dirty="0">
                <a:cs typeface="Arial" charset="0"/>
              </a:rPr>
              <a:t>α</a:t>
            </a:r>
            <a:r>
              <a:rPr lang="en-GB" baseline="-25000" dirty="0" smtClean="0">
                <a:cs typeface="Arial" charset="0"/>
              </a:rPr>
              <a:t>S</a:t>
            </a:r>
            <a:r>
              <a:rPr lang="en-GB" dirty="0" smtClean="0">
                <a:cs typeface="Arial" charset="0"/>
              </a:rPr>
              <a:t>(M</a:t>
            </a:r>
            <a:r>
              <a:rPr lang="en-GB" baseline="-25000" dirty="0" smtClean="0">
                <a:cs typeface="Arial" charset="0"/>
              </a:rPr>
              <a:t>Z</a:t>
            </a:r>
            <a:r>
              <a:rPr lang="en-GB" dirty="0" smtClean="0">
                <a:cs typeface="Arial" charset="0"/>
              </a:rPr>
              <a:t>) and the high-x gluon</a:t>
            </a:r>
          </a:p>
          <a:p>
            <a:pPr>
              <a:spcBef>
                <a:spcPct val="50000"/>
              </a:spcBef>
            </a:pPr>
            <a:r>
              <a:rPr lang="en-GB" dirty="0" smtClean="0">
                <a:cs typeface="Arial" charset="0"/>
              </a:rPr>
              <a:t>Adding </a:t>
            </a:r>
            <a:r>
              <a:rPr lang="en-GB" dirty="0">
                <a:cs typeface="Arial" charset="0"/>
              </a:rPr>
              <a:t>charm data </a:t>
            </a:r>
            <a:r>
              <a:rPr lang="en-GB" dirty="0" smtClean="0">
                <a:cs typeface="Arial" charset="0"/>
              </a:rPr>
              <a:t>allows </a:t>
            </a:r>
            <a:r>
              <a:rPr lang="en-GB" dirty="0">
                <a:cs typeface="Arial" charset="0"/>
              </a:rPr>
              <a:t>a reduction in model uncertainties concerning the charm mass and scheme</a:t>
            </a:r>
            <a:r>
              <a:rPr lang="en-GB" dirty="0" smtClean="0">
                <a:cs typeface="Arial" charset="0"/>
              </a:rPr>
              <a:t>. </a:t>
            </a:r>
          </a:p>
          <a:p>
            <a:pPr>
              <a:spcBef>
                <a:spcPct val="50000"/>
              </a:spcBef>
            </a:pPr>
            <a:r>
              <a:rPr lang="en-GB" dirty="0" smtClean="0">
                <a:cs typeface="Arial" charset="0"/>
              </a:rPr>
              <a:t>Adding low energy data  will allow us to investigate  non-DGLAP behaviour  at low x,Q</a:t>
            </a:r>
            <a:r>
              <a:rPr lang="en-GB" baseline="30000" dirty="0" smtClean="0">
                <a:cs typeface="Arial" charset="0"/>
              </a:rPr>
              <a:t>2</a:t>
            </a:r>
          </a:p>
          <a:p>
            <a:pPr>
              <a:spcBef>
                <a:spcPct val="50000"/>
              </a:spcBef>
            </a:pPr>
            <a:r>
              <a:rPr lang="en-GB" dirty="0" smtClean="0">
                <a:cs typeface="Arial" charset="0"/>
              </a:rPr>
              <a:t>HERAPDF gives a good description of </a:t>
            </a:r>
            <a:r>
              <a:rPr lang="en-GB" dirty="0" err="1" smtClean="0">
                <a:cs typeface="Arial" charset="0"/>
              </a:rPr>
              <a:t>Tevatron</a:t>
            </a:r>
            <a:r>
              <a:rPr lang="en-GB" dirty="0" smtClean="0">
                <a:cs typeface="Arial" charset="0"/>
              </a:rPr>
              <a:t> W, Z data and  jet data (within its error bands) and a good description of LHC  W ,Z and jet data</a:t>
            </a:r>
          </a:p>
          <a:p>
            <a:pPr>
              <a:spcBef>
                <a:spcPct val="50000"/>
              </a:spcBef>
            </a:pPr>
            <a:endParaRPr lang="el-GR" dirty="0">
              <a:cs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GB" smtClean="0"/>
              <a:t>extras</a:t>
            </a:r>
          </a:p>
        </p:txBody>
      </p:sp>
      <p:sp>
        <p:nvSpPr>
          <p:cNvPr id="89091" name="Rectangle 3"/>
          <p:cNvSpPr>
            <a:spLocks noGrp="1" noChangeArrowheads="1"/>
          </p:cNvSpPr>
          <p:nvPr>
            <p:ph type="body" idx="1"/>
          </p:nvPr>
        </p:nvSpPr>
        <p:spPr/>
        <p:txBody>
          <a:bodyPr/>
          <a:lstStyle/>
          <a:p>
            <a:endParaRPr lang="en-US"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6"/>
          <p:cNvSpPr txBox="1">
            <a:spLocks noChangeArrowheads="1"/>
          </p:cNvSpPr>
          <p:nvPr/>
        </p:nvSpPr>
        <p:spPr bwMode="auto">
          <a:xfrm>
            <a:off x="0" y="3429570"/>
            <a:ext cx="4572000" cy="3416320"/>
          </a:xfrm>
          <a:prstGeom prst="rect">
            <a:avLst/>
          </a:prstGeom>
          <a:noFill/>
          <a:ln w="9525">
            <a:solidFill>
              <a:schemeClr val="tx1"/>
            </a:solidFill>
            <a:miter lim="800000"/>
            <a:headEnd/>
            <a:tailEnd/>
          </a:ln>
        </p:spPr>
        <p:txBody>
          <a:bodyPr>
            <a:spAutoFit/>
          </a:bodyPr>
          <a:lstStyle/>
          <a:p>
            <a:pPr>
              <a:spcBef>
                <a:spcPct val="50000"/>
              </a:spcBef>
            </a:pPr>
            <a:r>
              <a:rPr lang="en-GB" b="1" dirty="0"/>
              <a:t>The q-</a:t>
            </a:r>
            <a:r>
              <a:rPr lang="en-GB" b="1" dirty="0" err="1"/>
              <a:t>qbar</a:t>
            </a:r>
            <a:r>
              <a:rPr lang="en-GB" b="1" dirty="0"/>
              <a:t> luminosity at NLO</a:t>
            </a:r>
          </a:p>
          <a:p>
            <a:pPr>
              <a:spcBef>
                <a:spcPct val="50000"/>
              </a:spcBef>
            </a:pPr>
            <a:r>
              <a:rPr lang="en-GB" b="1" dirty="0">
                <a:solidFill>
                  <a:srgbClr val="CC0000"/>
                </a:solidFill>
              </a:rPr>
              <a:t>HERAPDF1.5 is softer than 1.0 at high-x</a:t>
            </a:r>
            <a:r>
              <a:rPr lang="en-GB" b="1" dirty="0"/>
              <a:t> </a:t>
            </a:r>
            <a:r>
              <a:rPr lang="en-GB" b="1" dirty="0">
                <a:solidFill>
                  <a:srgbClr val="D60093"/>
                </a:solidFill>
              </a:rPr>
              <a:t>and 1.5f is even softer</a:t>
            </a:r>
          </a:p>
          <a:p>
            <a:pPr>
              <a:spcBef>
                <a:spcPct val="50000"/>
              </a:spcBef>
            </a:pPr>
            <a:r>
              <a:rPr lang="en-GB" b="1" dirty="0">
                <a:solidFill>
                  <a:srgbClr val="0066FF"/>
                </a:solidFill>
              </a:rPr>
              <a:t>Adding the jets to make it 1.6 makes  </a:t>
            </a:r>
            <a:r>
              <a:rPr lang="en-GB" b="1" dirty="0" smtClean="0">
                <a:solidFill>
                  <a:srgbClr val="0066FF"/>
                </a:solidFill>
              </a:rPr>
              <a:t>the high-x sea even softer</a:t>
            </a:r>
            <a:endParaRPr lang="en-GB" b="1" dirty="0">
              <a:solidFill>
                <a:srgbClr val="0066FF"/>
              </a:solidFill>
            </a:endParaRPr>
          </a:p>
          <a:p>
            <a:pPr>
              <a:spcBef>
                <a:spcPct val="50000"/>
              </a:spcBef>
            </a:pPr>
            <a:r>
              <a:rPr lang="en-GB" b="1" dirty="0">
                <a:solidFill>
                  <a:srgbClr val="33CC33"/>
                </a:solidFill>
              </a:rPr>
              <a:t>Letting alphas be free so that </a:t>
            </a:r>
            <a:r>
              <a:rPr lang="el-GR" b="1" dirty="0">
                <a:solidFill>
                  <a:srgbClr val="33CC33"/>
                </a:solidFill>
                <a:cs typeface="Arial" charset="0"/>
              </a:rPr>
              <a:t>α</a:t>
            </a:r>
            <a:r>
              <a:rPr lang="en-GB" b="1" baseline="-25000" dirty="0">
                <a:solidFill>
                  <a:srgbClr val="33CC33"/>
                </a:solidFill>
                <a:cs typeface="Arial" charset="0"/>
              </a:rPr>
              <a:t>S</a:t>
            </a:r>
            <a:r>
              <a:rPr lang="en-GB" b="1" dirty="0">
                <a:solidFill>
                  <a:srgbClr val="33CC33"/>
                </a:solidFill>
                <a:cs typeface="Arial" charset="0"/>
              </a:rPr>
              <a:t>(M</a:t>
            </a:r>
            <a:r>
              <a:rPr lang="en-GB" b="1" baseline="-25000" dirty="0">
                <a:solidFill>
                  <a:srgbClr val="33CC33"/>
                </a:solidFill>
                <a:cs typeface="Arial" charset="0"/>
              </a:rPr>
              <a:t>Z</a:t>
            </a:r>
            <a:r>
              <a:rPr lang="en-GB" b="1" dirty="0">
                <a:solidFill>
                  <a:srgbClr val="33CC33"/>
                </a:solidFill>
                <a:cs typeface="Arial" charset="0"/>
              </a:rPr>
              <a:t>)=0.1202 rather than 0.1176 hardens the high-x quark distribution </a:t>
            </a:r>
            <a:r>
              <a:rPr lang="en-GB" b="1" dirty="0" smtClean="0">
                <a:solidFill>
                  <a:srgbClr val="33CC33"/>
                </a:solidFill>
                <a:cs typeface="Arial" charset="0"/>
              </a:rPr>
              <a:t>marginally</a:t>
            </a:r>
          </a:p>
          <a:p>
            <a:pPr>
              <a:spcBef>
                <a:spcPct val="50000"/>
              </a:spcBef>
            </a:pPr>
            <a:r>
              <a:rPr lang="en-GB" b="1" dirty="0" smtClean="0">
                <a:solidFill>
                  <a:srgbClr val="993300"/>
                </a:solidFill>
                <a:cs typeface="Arial" charset="0"/>
              </a:rPr>
              <a:t>An HERAPDF1.7 is softest of all</a:t>
            </a:r>
            <a:endParaRPr lang="el-GR" b="1" dirty="0">
              <a:solidFill>
                <a:srgbClr val="993300"/>
              </a:solidFill>
              <a:cs typeface="Arial" charset="0"/>
            </a:endParaRPr>
          </a:p>
        </p:txBody>
      </p:sp>
      <p:sp>
        <p:nvSpPr>
          <p:cNvPr id="28676" name="Text Box 7"/>
          <p:cNvSpPr txBox="1">
            <a:spLocks noChangeArrowheads="1"/>
          </p:cNvSpPr>
          <p:nvPr/>
        </p:nvSpPr>
        <p:spPr bwMode="auto">
          <a:xfrm>
            <a:off x="4572000" y="3573463"/>
            <a:ext cx="4572000" cy="3000821"/>
          </a:xfrm>
          <a:prstGeom prst="rect">
            <a:avLst/>
          </a:prstGeom>
          <a:noFill/>
          <a:ln w="9525">
            <a:solidFill>
              <a:schemeClr val="tx1"/>
            </a:solidFill>
            <a:miter lim="800000"/>
            <a:headEnd/>
            <a:tailEnd/>
          </a:ln>
        </p:spPr>
        <p:txBody>
          <a:bodyPr>
            <a:spAutoFit/>
          </a:bodyPr>
          <a:lstStyle/>
          <a:p>
            <a:pPr>
              <a:spcBef>
                <a:spcPct val="50000"/>
              </a:spcBef>
            </a:pPr>
            <a:r>
              <a:rPr lang="en-GB" b="1" dirty="0"/>
              <a:t>The g-g luminosity at NLO</a:t>
            </a:r>
          </a:p>
          <a:p>
            <a:pPr>
              <a:spcBef>
                <a:spcPct val="50000"/>
              </a:spcBef>
            </a:pPr>
            <a:r>
              <a:rPr lang="en-GB" b="1" dirty="0">
                <a:solidFill>
                  <a:srgbClr val="CC0000"/>
                </a:solidFill>
              </a:rPr>
              <a:t>HERAPDF1.5 is on top of 1.0 </a:t>
            </a:r>
            <a:r>
              <a:rPr lang="en-GB" b="1" dirty="0">
                <a:solidFill>
                  <a:srgbClr val="D60093"/>
                </a:solidFill>
              </a:rPr>
              <a:t>and 1.5f is </a:t>
            </a:r>
            <a:r>
              <a:rPr lang="en-GB" b="1" dirty="0" smtClean="0">
                <a:solidFill>
                  <a:srgbClr val="D60093"/>
                </a:solidFill>
              </a:rPr>
              <a:t>very similar</a:t>
            </a:r>
            <a:endParaRPr lang="en-GB" b="1" dirty="0">
              <a:solidFill>
                <a:srgbClr val="D60093"/>
              </a:solidFill>
            </a:endParaRPr>
          </a:p>
          <a:p>
            <a:pPr>
              <a:spcBef>
                <a:spcPct val="50000"/>
              </a:spcBef>
            </a:pPr>
            <a:r>
              <a:rPr lang="en-GB" b="1" dirty="0">
                <a:solidFill>
                  <a:srgbClr val="0066FF"/>
                </a:solidFill>
              </a:rPr>
              <a:t>Adding the jets to make it 1.6 </a:t>
            </a:r>
            <a:r>
              <a:rPr lang="en-GB" b="1" dirty="0" smtClean="0">
                <a:solidFill>
                  <a:srgbClr val="0066FF"/>
                </a:solidFill>
              </a:rPr>
              <a:t>makes little difference, </a:t>
            </a:r>
            <a:r>
              <a:rPr lang="en-GB" b="1" dirty="0" smtClean="0">
                <a:solidFill>
                  <a:srgbClr val="993300"/>
                </a:solidFill>
              </a:rPr>
              <a:t>similarly for 1.7</a:t>
            </a:r>
            <a:endParaRPr lang="en-GB" b="1" dirty="0">
              <a:solidFill>
                <a:srgbClr val="993300"/>
              </a:solidFill>
            </a:endParaRPr>
          </a:p>
          <a:p>
            <a:pPr>
              <a:spcBef>
                <a:spcPct val="50000"/>
              </a:spcBef>
            </a:pPr>
            <a:r>
              <a:rPr lang="en-GB" b="1" dirty="0" smtClean="0">
                <a:solidFill>
                  <a:srgbClr val="33CC33"/>
                </a:solidFill>
              </a:rPr>
              <a:t>But letting </a:t>
            </a:r>
            <a:r>
              <a:rPr lang="en-GB" b="1" dirty="0">
                <a:solidFill>
                  <a:srgbClr val="33CC33"/>
                </a:solidFill>
              </a:rPr>
              <a:t>alphas be free so that </a:t>
            </a:r>
            <a:r>
              <a:rPr lang="el-GR" b="1" dirty="0">
                <a:solidFill>
                  <a:srgbClr val="33CC33"/>
                </a:solidFill>
                <a:cs typeface="Arial" charset="0"/>
              </a:rPr>
              <a:t>α</a:t>
            </a:r>
            <a:r>
              <a:rPr lang="en-GB" b="1" baseline="-25000" dirty="0">
                <a:solidFill>
                  <a:srgbClr val="33CC33"/>
                </a:solidFill>
                <a:cs typeface="Arial" charset="0"/>
              </a:rPr>
              <a:t>S</a:t>
            </a:r>
            <a:r>
              <a:rPr lang="en-GB" b="1" dirty="0">
                <a:solidFill>
                  <a:srgbClr val="33CC33"/>
                </a:solidFill>
                <a:cs typeface="Arial" charset="0"/>
              </a:rPr>
              <a:t>(M</a:t>
            </a:r>
            <a:r>
              <a:rPr lang="en-GB" b="1" baseline="-25000" dirty="0">
                <a:solidFill>
                  <a:srgbClr val="33CC33"/>
                </a:solidFill>
                <a:cs typeface="Arial" charset="0"/>
              </a:rPr>
              <a:t>Z</a:t>
            </a:r>
            <a:r>
              <a:rPr lang="en-GB" b="1" dirty="0">
                <a:solidFill>
                  <a:srgbClr val="33CC33"/>
                </a:solidFill>
                <a:cs typeface="Arial" charset="0"/>
              </a:rPr>
              <a:t>)=0.1202 rather than 0.1176 also reduces the low-x </a:t>
            </a:r>
            <a:r>
              <a:rPr lang="en-GB" b="1" dirty="0" smtClean="0">
                <a:solidFill>
                  <a:srgbClr val="33CC33"/>
                </a:solidFill>
                <a:cs typeface="Arial" charset="0"/>
              </a:rPr>
              <a:t>gluon and hardens the high-x gluon</a:t>
            </a:r>
            <a:endParaRPr lang="el-GR" b="1" dirty="0">
              <a:solidFill>
                <a:srgbClr val="33CC33"/>
              </a:solidFill>
              <a:cs typeface="Arial" charset="0"/>
            </a:endParaRPr>
          </a:p>
        </p:txBody>
      </p:sp>
      <p:sp>
        <p:nvSpPr>
          <p:cNvPr id="28678" name="Text Box 6"/>
          <p:cNvSpPr txBox="1">
            <a:spLocks noChangeArrowheads="1"/>
          </p:cNvSpPr>
          <p:nvPr/>
        </p:nvSpPr>
        <p:spPr bwMode="auto">
          <a:xfrm>
            <a:off x="0" y="0"/>
            <a:ext cx="9144000" cy="366713"/>
          </a:xfrm>
          <a:prstGeom prst="rect">
            <a:avLst/>
          </a:prstGeom>
          <a:noFill/>
          <a:ln w="9525">
            <a:noFill/>
            <a:miter lim="800000"/>
            <a:headEnd/>
            <a:tailEnd/>
          </a:ln>
          <a:effectLst/>
        </p:spPr>
        <p:txBody>
          <a:bodyPr>
            <a:spAutoFit/>
          </a:bodyPr>
          <a:lstStyle/>
          <a:p>
            <a:pPr>
              <a:spcBef>
                <a:spcPct val="50000"/>
              </a:spcBef>
            </a:pPr>
            <a:r>
              <a:rPr lang="en-GB" dirty="0"/>
              <a:t>LHC at 7 </a:t>
            </a:r>
            <a:r>
              <a:rPr lang="en-GB" dirty="0" err="1"/>
              <a:t>TeV</a:t>
            </a:r>
            <a:r>
              <a:rPr lang="en-GB" dirty="0"/>
              <a:t> </a:t>
            </a:r>
            <a:r>
              <a:rPr lang="en-GB" dirty="0" err="1"/>
              <a:t>parton-parton</a:t>
            </a:r>
            <a:r>
              <a:rPr lang="en-GB" dirty="0"/>
              <a:t> luminosity plots for HERAPDF1.5 in ratio to MSTW2008</a:t>
            </a:r>
          </a:p>
        </p:txBody>
      </p:sp>
      <p:pic>
        <p:nvPicPr>
          <p:cNvPr id="9" name="Picture 16" descr="lumi_herapdf17"/>
          <p:cNvPicPr>
            <a:picLocks noChangeAspect="1" noChangeArrowheads="1"/>
          </p:cNvPicPr>
          <p:nvPr/>
        </p:nvPicPr>
        <p:blipFill>
          <a:blip r:embed="rId2">
            <a:extLst>
              <a:ext uri="{28A0092B-C50C-407E-A947-70E740481C1C}">
                <a14:useLocalDpi xmlns:a14="http://schemas.microsoft.com/office/drawing/2010/main" val="0"/>
              </a:ext>
            </a:extLst>
          </a:blip>
          <a:srcRect l="4187"/>
          <a:stretch>
            <a:fillRect/>
          </a:stretch>
        </p:blipFill>
        <p:spPr bwMode="auto">
          <a:xfrm>
            <a:off x="-9541" y="400166"/>
            <a:ext cx="4141788" cy="307181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7" descr="lumigg_herapdf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3451" y="358609"/>
            <a:ext cx="4318000" cy="3068637"/>
          </a:xfrm>
          <a:prstGeom prst="rect">
            <a:avLst/>
          </a:prstGeom>
          <a:noFill/>
          <a:extLst>
            <a:ext uri="{909E8E84-426E-40DD-AFC4-6F175D3DCCD1}">
              <a14:hiddenFill xmlns:a14="http://schemas.microsoft.com/office/drawing/2010/main">
                <a:solidFill>
                  <a:srgbClr val="FFFFFF"/>
                </a:solidFill>
              </a14:hiddenFill>
            </a:ext>
          </a:extLst>
        </p:spPr>
      </p:pic>
      <p:sp>
        <p:nvSpPr>
          <p:cNvPr id="11" name="Text Box 15"/>
          <p:cNvSpPr txBox="1">
            <a:spLocks noChangeArrowheads="1"/>
          </p:cNvSpPr>
          <p:nvPr/>
        </p:nvSpPr>
        <p:spPr bwMode="auto">
          <a:xfrm>
            <a:off x="2124075" y="692150"/>
            <a:ext cx="1441450" cy="304800"/>
          </a:xfrm>
          <a:prstGeom prst="rect">
            <a:avLst/>
          </a:prstGeom>
          <a:noFill/>
          <a:ln w="9525">
            <a:noFill/>
            <a:miter lim="800000"/>
            <a:headEnd/>
            <a:tailEnd/>
          </a:ln>
        </p:spPr>
        <p:txBody>
          <a:bodyPr>
            <a:spAutoFit/>
          </a:bodyPr>
          <a:lstStyle/>
          <a:p>
            <a:pPr>
              <a:spcBef>
                <a:spcPct val="50000"/>
              </a:spcBef>
            </a:pPr>
            <a:r>
              <a:rPr lang="en-GB" sz="1400" dirty="0">
                <a:solidFill>
                  <a:srgbClr val="CC0000"/>
                </a:solidFill>
                <a:cs typeface="Arial" charset="0"/>
              </a:rPr>
              <a:t>q-</a:t>
            </a:r>
            <a:r>
              <a:rPr lang="en-GB" sz="1400" dirty="0" err="1">
                <a:solidFill>
                  <a:srgbClr val="CC0000"/>
                </a:solidFill>
                <a:cs typeface="Arial" charset="0"/>
              </a:rPr>
              <a:t>qbar</a:t>
            </a:r>
            <a:endParaRPr lang="en-GB" sz="1400" dirty="0">
              <a:solidFill>
                <a:srgbClr val="CC0000"/>
              </a:solidFill>
              <a:cs typeface="Arial" charset="0"/>
            </a:endParaRPr>
          </a:p>
        </p:txBody>
      </p:sp>
      <p:sp>
        <p:nvSpPr>
          <p:cNvPr id="12" name="Text Box 14"/>
          <p:cNvSpPr txBox="1">
            <a:spLocks noChangeArrowheads="1"/>
          </p:cNvSpPr>
          <p:nvPr/>
        </p:nvSpPr>
        <p:spPr bwMode="auto">
          <a:xfrm>
            <a:off x="7164388" y="765175"/>
            <a:ext cx="1441450" cy="304800"/>
          </a:xfrm>
          <a:prstGeom prst="rect">
            <a:avLst/>
          </a:prstGeom>
          <a:noFill/>
          <a:ln w="9525">
            <a:noFill/>
            <a:miter lim="800000"/>
            <a:headEnd/>
            <a:tailEnd/>
          </a:ln>
        </p:spPr>
        <p:txBody>
          <a:bodyPr>
            <a:spAutoFit/>
          </a:bodyPr>
          <a:lstStyle/>
          <a:p>
            <a:pPr>
              <a:spcBef>
                <a:spcPct val="50000"/>
              </a:spcBef>
            </a:pPr>
            <a:r>
              <a:rPr lang="en-GB" sz="1400" dirty="0">
                <a:solidFill>
                  <a:srgbClr val="CC0000"/>
                </a:solidFill>
                <a:cs typeface="Arial" charset="0"/>
              </a:rPr>
              <a:t>g-g</a:t>
            </a:r>
          </a:p>
        </p:txBody>
      </p:sp>
    </p:spTree>
    <p:extLst>
      <p:ext uri="{BB962C8B-B14F-4D97-AF65-F5344CB8AC3E}">
        <p14:creationId xmlns:p14="http://schemas.microsoft.com/office/powerpoint/2010/main" val="743307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6"/>
          <p:cNvSpPr txBox="1">
            <a:spLocks noGrp="1" noChangeArrowheads="1"/>
          </p:cNvSpPr>
          <p:nvPr/>
        </p:nvSpPr>
        <p:spPr bwMode="auto">
          <a:xfrm>
            <a:off x="6553200" y="6245225"/>
            <a:ext cx="2133600" cy="476250"/>
          </a:xfrm>
          <a:prstGeom prst="rect">
            <a:avLst/>
          </a:prstGeom>
          <a:noFill/>
          <a:ln>
            <a:miter lim="800000"/>
            <a:headEnd/>
            <a:tailEnd/>
          </a:ln>
        </p:spPr>
        <p:txBody>
          <a:bodyPr/>
          <a:lstStyle/>
          <a:p>
            <a:pPr algn="r">
              <a:defRPr/>
            </a:pPr>
            <a:fld id="{583BCB92-38BA-4D81-A349-527D39544BC8}" type="slidenum">
              <a:rPr lang="en-GB" sz="1400">
                <a:latin typeface="Arial" pitchFamily="34" charset="0"/>
              </a:rPr>
              <a:pPr algn="r">
                <a:defRPr/>
              </a:pPr>
              <a:t>26</a:t>
            </a:fld>
            <a:endParaRPr lang="en-GB" sz="1400">
              <a:latin typeface="Arial" pitchFamily="34" charset="0"/>
            </a:endParaRPr>
          </a:p>
        </p:txBody>
      </p:sp>
      <p:pic>
        <p:nvPicPr>
          <p:cNvPr id="39940" name="Picture 12"/>
          <p:cNvPicPr>
            <a:picLocks noChangeAspect="1" noChangeArrowheads="1"/>
          </p:cNvPicPr>
          <p:nvPr/>
        </p:nvPicPr>
        <p:blipFill>
          <a:blip r:embed="rId2" cstate="print"/>
          <a:srcRect/>
          <a:stretch>
            <a:fillRect/>
          </a:stretch>
        </p:blipFill>
        <p:spPr bwMode="auto">
          <a:xfrm>
            <a:off x="5224463" y="836613"/>
            <a:ext cx="3919537" cy="2873375"/>
          </a:xfrm>
          <a:prstGeom prst="rect">
            <a:avLst/>
          </a:prstGeom>
          <a:noFill/>
          <a:ln w="9525">
            <a:noFill/>
            <a:miter lim="800000"/>
            <a:headEnd/>
            <a:tailEnd/>
          </a:ln>
        </p:spPr>
      </p:pic>
      <p:pic>
        <p:nvPicPr>
          <p:cNvPr id="39941" name="Picture 13"/>
          <p:cNvPicPr>
            <a:picLocks noChangeAspect="1" noChangeArrowheads="1"/>
          </p:cNvPicPr>
          <p:nvPr/>
        </p:nvPicPr>
        <p:blipFill>
          <a:blip r:embed="rId3" cstate="print"/>
          <a:srcRect/>
          <a:stretch>
            <a:fillRect/>
          </a:stretch>
        </p:blipFill>
        <p:spPr bwMode="auto">
          <a:xfrm>
            <a:off x="0" y="765175"/>
            <a:ext cx="3857625" cy="2820988"/>
          </a:xfrm>
          <a:prstGeom prst="rect">
            <a:avLst/>
          </a:prstGeom>
          <a:noFill/>
          <a:ln w="9525">
            <a:noFill/>
            <a:miter lim="800000"/>
            <a:headEnd/>
            <a:tailEnd/>
          </a:ln>
        </p:spPr>
      </p:pic>
      <p:sp>
        <p:nvSpPr>
          <p:cNvPr id="39942" name="Text Box 14"/>
          <p:cNvSpPr txBox="1">
            <a:spLocks noChangeArrowheads="1"/>
          </p:cNvSpPr>
          <p:nvPr/>
        </p:nvSpPr>
        <p:spPr bwMode="auto">
          <a:xfrm>
            <a:off x="7164388" y="1052513"/>
            <a:ext cx="1441450" cy="304800"/>
          </a:xfrm>
          <a:prstGeom prst="rect">
            <a:avLst/>
          </a:prstGeom>
          <a:noFill/>
          <a:ln w="9525">
            <a:noFill/>
            <a:miter lim="800000"/>
            <a:headEnd/>
            <a:tailEnd/>
          </a:ln>
        </p:spPr>
        <p:txBody>
          <a:bodyPr>
            <a:spAutoFit/>
          </a:bodyPr>
          <a:lstStyle/>
          <a:p>
            <a:pPr>
              <a:spcBef>
                <a:spcPct val="50000"/>
              </a:spcBef>
            </a:pPr>
            <a:r>
              <a:rPr lang="en-GB" sz="1400">
                <a:solidFill>
                  <a:srgbClr val="CC0000"/>
                </a:solidFill>
                <a:cs typeface="Arial" charset="0"/>
              </a:rPr>
              <a:t>g-g</a:t>
            </a:r>
          </a:p>
        </p:txBody>
      </p:sp>
      <p:sp>
        <p:nvSpPr>
          <p:cNvPr id="39943" name="Text Box 15"/>
          <p:cNvSpPr txBox="1">
            <a:spLocks noChangeArrowheads="1"/>
          </p:cNvSpPr>
          <p:nvPr/>
        </p:nvSpPr>
        <p:spPr bwMode="auto">
          <a:xfrm>
            <a:off x="2124075" y="1052513"/>
            <a:ext cx="1441450" cy="304800"/>
          </a:xfrm>
          <a:prstGeom prst="rect">
            <a:avLst/>
          </a:prstGeom>
          <a:noFill/>
          <a:ln w="9525">
            <a:noFill/>
            <a:miter lim="800000"/>
            <a:headEnd/>
            <a:tailEnd/>
          </a:ln>
        </p:spPr>
        <p:txBody>
          <a:bodyPr>
            <a:spAutoFit/>
          </a:bodyPr>
          <a:lstStyle/>
          <a:p>
            <a:pPr>
              <a:spcBef>
                <a:spcPct val="50000"/>
              </a:spcBef>
            </a:pPr>
            <a:r>
              <a:rPr lang="en-GB" sz="1400">
                <a:solidFill>
                  <a:srgbClr val="CC0000"/>
                </a:solidFill>
                <a:cs typeface="Arial" charset="0"/>
              </a:rPr>
              <a:t>q-qbar</a:t>
            </a:r>
          </a:p>
        </p:txBody>
      </p:sp>
      <p:sp>
        <p:nvSpPr>
          <p:cNvPr id="39944" name="Text Box 8"/>
          <p:cNvSpPr txBox="1">
            <a:spLocks noChangeArrowheads="1"/>
          </p:cNvSpPr>
          <p:nvPr/>
        </p:nvSpPr>
        <p:spPr bwMode="auto">
          <a:xfrm>
            <a:off x="0" y="0"/>
            <a:ext cx="9144000" cy="641350"/>
          </a:xfrm>
          <a:prstGeom prst="rect">
            <a:avLst/>
          </a:prstGeom>
          <a:noFill/>
          <a:ln w="9525">
            <a:noFill/>
            <a:miter lim="800000"/>
            <a:headEnd/>
            <a:tailEnd/>
          </a:ln>
          <a:effectLst/>
        </p:spPr>
        <p:txBody>
          <a:bodyPr>
            <a:spAutoFit/>
          </a:bodyPr>
          <a:lstStyle/>
          <a:p>
            <a:pPr>
              <a:spcBef>
                <a:spcPct val="50000"/>
              </a:spcBef>
            </a:pPr>
            <a:r>
              <a:rPr lang="en-GB" b="1"/>
              <a:t>LHC at 7 TeV parton-parton luminosity plots for HERAPDF1.0/1.5 in ratio to MSTW2008 at NNLO</a:t>
            </a:r>
          </a:p>
        </p:txBody>
      </p:sp>
      <p:pic>
        <p:nvPicPr>
          <p:cNvPr id="10" name="Picture 4"/>
          <p:cNvPicPr>
            <a:picLocks noChangeAspect="1" noChangeArrowheads="1"/>
          </p:cNvPicPr>
          <p:nvPr/>
        </p:nvPicPr>
        <p:blipFill>
          <a:blip r:embed="rId4" cstate="print"/>
          <a:srcRect l="4192" r="3760"/>
          <a:stretch>
            <a:fillRect/>
          </a:stretch>
        </p:blipFill>
        <p:spPr bwMode="auto">
          <a:xfrm>
            <a:off x="357158" y="4214818"/>
            <a:ext cx="4392613" cy="1647825"/>
          </a:xfrm>
          <a:prstGeom prst="rect">
            <a:avLst/>
          </a:prstGeom>
          <a:noFill/>
          <a:ln w="9525">
            <a:noFill/>
            <a:miter lim="800000"/>
            <a:headEnd/>
            <a:tailEnd/>
          </a:ln>
        </p:spPr>
      </p:pic>
      <p:pic>
        <p:nvPicPr>
          <p:cNvPr id="11" name="Picture 11" descr="nnlo_lowq2.eps"/>
          <p:cNvPicPr>
            <a:picLocks noChangeAspect="1"/>
          </p:cNvPicPr>
          <p:nvPr/>
        </p:nvPicPr>
        <p:blipFill>
          <a:blip r:embed="rId5" cstate="print"/>
          <a:srcRect/>
          <a:stretch>
            <a:fillRect/>
          </a:stretch>
        </p:blipFill>
        <p:spPr bwMode="auto">
          <a:xfrm>
            <a:off x="4929190" y="4357694"/>
            <a:ext cx="2357437" cy="1493837"/>
          </a:xfrm>
          <a:prstGeom prst="rect">
            <a:avLst/>
          </a:prstGeom>
          <a:noFill/>
          <a:ln w="9525">
            <a:noFill/>
            <a:miter lim="800000"/>
            <a:headEnd/>
            <a:tailEnd/>
          </a:ln>
        </p:spPr>
      </p:pic>
      <p:sp>
        <p:nvSpPr>
          <p:cNvPr id="13" name="TextBox 12"/>
          <p:cNvSpPr txBox="1">
            <a:spLocks noChangeArrowheads="1"/>
          </p:cNvSpPr>
          <p:nvPr/>
        </p:nvSpPr>
        <p:spPr bwMode="auto">
          <a:xfrm>
            <a:off x="2714612" y="3857628"/>
            <a:ext cx="4786313" cy="366712"/>
          </a:xfrm>
          <a:prstGeom prst="rect">
            <a:avLst/>
          </a:prstGeom>
          <a:noFill/>
          <a:ln w="9525">
            <a:noFill/>
            <a:miter lim="800000"/>
            <a:headEnd/>
            <a:tailEnd/>
          </a:ln>
        </p:spPr>
        <p:txBody>
          <a:bodyPr>
            <a:spAutoFit/>
          </a:bodyPr>
          <a:lstStyle/>
          <a:p>
            <a:r>
              <a:rPr lang="en-GB" dirty="0">
                <a:cs typeface="Arial" charset="0"/>
              </a:rPr>
              <a:t>Compare MSTW       Compare HERAPDF1.5</a:t>
            </a:r>
          </a:p>
        </p:txBody>
      </p:sp>
      <p:sp>
        <p:nvSpPr>
          <p:cNvPr id="14" name="Text Box 3"/>
          <p:cNvSpPr txBox="1">
            <a:spLocks noChangeArrowheads="1"/>
          </p:cNvSpPr>
          <p:nvPr/>
        </p:nvSpPr>
        <p:spPr bwMode="auto">
          <a:xfrm>
            <a:off x="0" y="3857628"/>
            <a:ext cx="4249738" cy="366712"/>
          </a:xfrm>
          <a:prstGeom prst="rect">
            <a:avLst/>
          </a:prstGeom>
          <a:noFill/>
          <a:ln w="9525">
            <a:noFill/>
            <a:miter lim="800000"/>
            <a:headEnd/>
            <a:tailEnd/>
          </a:ln>
        </p:spPr>
        <p:txBody>
          <a:bodyPr>
            <a:spAutoFit/>
          </a:bodyPr>
          <a:lstStyle/>
          <a:p>
            <a:pPr>
              <a:spcBef>
                <a:spcPct val="50000"/>
              </a:spcBef>
            </a:pPr>
            <a:r>
              <a:rPr lang="en-GB" dirty="0">
                <a:cs typeface="Arial" charset="0"/>
              </a:rPr>
              <a:t>NNLO -- </a:t>
            </a:r>
            <a:r>
              <a:rPr lang="en-GB" dirty="0" smtClean="0">
                <a:cs typeface="Arial" charset="0"/>
              </a:rPr>
              <a:t>NNPDF2.1</a:t>
            </a:r>
            <a:endParaRPr lang="en-GB" dirty="0">
              <a:cs typeface="Arial" charset="0"/>
            </a:endParaRPr>
          </a:p>
        </p:txBody>
      </p:sp>
      <p:sp>
        <p:nvSpPr>
          <p:cNvPr id="2" name="TextBox 1"/>
          <p:cNvSpPr txBox="1"/>
          <p:nvPr/>
        </p:nvSpPr>
        <p:spPr>
          <a:xfrm>
            <a:off x="3565525" y="1484784"/>
            <a:ext cx="1942579" cy="1200329"/>
          </a:xfrm>
          <a:prstGeom prst="rect">
            <a:avLst/>
          </a:prstGeom>
          <a:noFill/>
        </p:spPr>
        <p:txBody>
          <a:bodyPr wrap="square" rtlCol="0">
            <a:spAutoFit/>
          </a:bodyPr>
          <a:lstStyle/>
          <a:p>
            <a:r>
              <a:rPr lang="en-GB" dirty="0" smtClean="0"/>
              <a:t>Mention alphas value choice of 0.1176 not 0.1145</a:t>
            </a:r>
            <a:endParaRPr lang="en-GB" dirty="0"/>
          </a:p>
        </p:txBody>
      </p:sp>
    </p:spTree>
    <p:extLst>
      <p:ext uri="{BB962C8B-B14F-4D97-AF65-F5344CB8AC3E}">
        <p14:creationId xmlns:p14="http://schemas.microsoft.com/office/powerpoint/2010/main" val="14416655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erapdf17_cdf_z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882900" cy="2984500"/>
          </a:xfrm>
          <a:prstGeom prst="rect">
            <a:avLst/>
          </a:prstGeom>
          <a:noFill/>
          <a:extLst>
            <a:ext uri="{909E8E84-426E-40DD-AFC4-6F175D3DCCD1}">
              <a14:hiddenFill xmlns:a14="http://schemas.microsoft.com/office/drawing/2010/main">
                <a:solidFill>
                  <a:srgbClr val="FFFFFF"/>
                </a:solidFill>
              </a14:hiddenFill>
            </a:ext>
          </a:extLst>
        </p:spPr>
      </p:pic>
      <p:pic>
        <p:nvPicPr>
          <p:cNvPr id="66563" name="Picture 3" descr="herapdf17_cdf_asymmet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0"/>
            <a:ext cx="2882900" cy="3197225"/>
          </a:xfrm>
          <a:prstGeom prst="rect">
            <a:avLst/>
          </a:prstGeom>
          <a:noFill/>
          <a:extLst>
            <a:ext uri="{909E8E84-426E-40DD-AFC4-6F175D3DCCD1}">
              <a14:hiddenFill xmlns:a14="http://schemas.microsoft.com/office/drawing/2010/main">
                <a:solidFill>
                  <a:srgbClr val="FFFFFF"/>
                </a:solidFill>
              </a14:hiddenFill>
            </a:ext>
          </a:extLst>
        </p:spPr>
      </p:pic>
      <p:pic>
        <p:nvPicPr>
          <p:cNvPr id="66564" name="Picture 4" descr="herapdf17_do_asymmet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425" y="0"/>
            <a:ext cx="2882900" cy="3197225"/>
          </a:xfrm>
          <a:prstGeom prst="rect">
            <a:avLst/>
          </a:prstGeom>
          <a:noFill/>
          <a:extLst>
            <a:ext uri="{909E8E84-426E-40DD-AFC4-6F175D3DCCD1}">
              <a14:hiddenFill xmlns:a14="http://schemas.microsoft.com/office/drawing/2010/main">
                <a:solidFill>
                  <a:srgbClr val="FFFFFF"/>
                </a:solidFill>
              </a14:hiddenFill>
            </a:ext>
          </a:extLst>
        </p:spPr>
      </p:pic>
      <p:sp>
        <p:nvSpPr>
          <p:cNvPr id="66565" name="Text Box 5"/>
          <p:cNvSpPr txBox="1">
            <a:spLocks noChangeArrowheads="1"/>
          </p:cNvSpPr>
          <p:nvPr/>
        </p:nvSpPr>
        <p:spPr bwMode="auto">
          <a:xfrm>
            <a:off x="179388" y="2997200"/>
            <a:ext cx="8713787"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This consistency of the HERAPDFs for W,Z predictions is also the case for Tevatron energies. Here we see CDF Z0 data, CDF direct W-asymmetry data and D0 lepton asymmetry data compared to HERAPDF1.5,1.6(alphas=0.1202) and 1.7.</a:t>
            </a:r>
          </a:p>
          <a:p>
            <a:pPr>
              <a:spcBef>
                <a:spcPct val="50000"/>
              </a:spcBef>
            </a:pPr>
            <a:r>
              <a:rPr lang="en-GB"/>
              <a:t>(Sorry that I have a bug when the D0 lepton asymmetry goes negative– but the point that the new PDFs remain similar to the publically available 1.5NLO stands.</a:t>
            </a:r>
          </a:p>
        </p:txBody>
      </p:sp>
    </p:spTree>
    <p:extLst>
      <p:ext uri="{BB962C8B-B14F-4D97-AF65-F5344CB8AC3E}">
        <p14:creationId xmlns:p14="http://schemas.microsoft.com/office/powerpoint/2010/main" val="560364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a:spLocks noGrp="1" noChangeArrowheads="1"/>
          </p:cNvSpPr>
          <p:nvPr>
            <p:ph type="sldNum" sz="quarter" idx="12"/>
          </p:nvPr>
        </p:nvSpPr>
        <p:spPr/>
        <p:txBody>
          <a:bodyPr/>
          <a:lstStyle/>
          <a:p>
            <a:pPr>
              <a:defRPr/>
            </a:pPr>
            <a:fld id="{B47648E7-78C9-4794-93E9-FD67100F95E6}" type="slidenum">
              <a:rPr lang="en-GB"/>
              <a:pPr>
                <a:defRPr/>
              </a:pPr>
              <a:t>28</a:t>
            </a:fld>
            <a:endParaRPr lang="en-GB"/>
          </a:p>
        </p:txBody>
      </p:sp>
      <p:pic>
        <p:nvPicPr>
          <p:cNvPr id="27664" name="Picture 16" descr="herapdf16alf+cdfje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2924175"/>
            <a:ext cx="3238500" cy="3117850"/>
          </a:xfrm>
          <a:prstGeom prst="rect">
            <a:avLst/>
          </a:prstGeom>
          <a:noFill/>
          <a:extLst>
            <a:ext uri="{909E8E84-426E-40DD-AFC4-6F175D3DCCD1}">
              <a14:hiddenFill xmlns:a14="http://schemas.microsoft.com/office/drawing/2010/main">
                <a:solidFill>
                  <a:srgbClr val="FFFFFF"/>
                </a:solidFill>
              </a14:hiddenFill>
            </a:ext>
          </a:extLst>
        </p:spPr>
      </p:pic>
      <p:sp>
        <p:nvSpPr>
          <p:cNvPr id="27665" name="Text Box 17"/>
          <p:cNvSpPr txBox="1">
            <a:spLocks noChangeArrowheads="1"/>
          </p:cNvSpPr>
          <p:nvPr/>
        </p:nvSpPr>
        <p:spPr bwMode="auto">
          <a:xfrm>
            <a:off x="0" y="333375"/>
            <a:ext cx="4787900" cy="60134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So how about the other HERAPDFs. Again using central settings: </a:t>
            </a:r>
            <a:r>
              <a:rPr lang="en-GB">
                <a:solidFill>
                  <a:srgbClr val="990099"/>
                </a:solidFill>
              </a:rPr>
              <a:t>HERAPDF1.5 </a:t>
            </a:r>
            <a:r>
              <a:rPr lang="el-GR">
                <a:solidFill>
                  <a:srgbClr val="990099"/>
                </a:solidFill>
              </a:rPr>
              <a:t>χ</a:t>
            </a:r>
            <a:r>
              <a:rPr lang="en-GB">
                <a:solidFill>
                  <a:srgbClr val="990099"/>
                </a:solidFill>
              </a:rPr>
              <a:t>2/dp = 176/76</a:t>
            </a:r>
          </a:p>
          <a:p>
            <a:pPr>
              <a:spcBef>
                <a:spcPct val="50000"/>
              </a:spcBef>
            </a:pPr>
            <a:r>
              <a:rPr lang="en-GB">
                <a:solidFill>
                  <a:srgbClr val="990099"/>
                </a:solidFill>
              </a:rPr>
              <a:t>HERAPDF1.5f </a:t>
            </a:r>
            <a:r>
              <a:rPr lang="el-GR">
                <a:solidFill>
                  <a:srgbClr val="990099"/>
                </a:solidFill>
              </a:rPr>
              <a:t>χ</a:t>
            </a:r>
            <a:r>
              <a:rPr lang="en-GB">
                <a:solidFill>
                  <a:srgbClr val="990099"/>
                </a:solidFill>
              </a:rPr>
              <a:t>2/dp = 169/76</a:t>
            </a:r>
          </a:p>
          <a:p>
            <a:pPr>
              <a:spcBef>
                <a:spcPct val="50000"/>
              </a:spcBef>
            </a:pPr>
            <a:r>
              <a:rPr lang="en-GB">
                <a:solidFill>
                  <a:srgbClr val="990099"/>
                </a:solidFill>
              </a:rPr>
              <a:t>HERAPDF1.6 </a:t>
            </a:r>
            <a:r>
              <a:rPr lang="el-GR">
                <a:solidFill>
                  <a:srgbClr val="990099"/>
                </a:solidFill>
              </a:rPr>
              <a:t>χ</a:t>
            </a:r>
            <a:r>
              <a:rPr lang="en-GB">
                <a:solidFill>
                  <a:srgbClr val="990099"/>
                </a:solidFill>
              </a:rPr>
              <a:t>2/dp = 167/76</a:t>
            </a:r>
          </a:p>
          <a:p>
            <a:pPr>
              <a:spcBef>
                <a:spcPct val="50000"/>
              </a:spcBef>
            </a:pPr>
            <a:r>
              <a:rPr lang="en-GB">
                <a:solidFill>
                  <a:srgbClr val="990099"/>
                </a:solidFill>
              </a:rPr>
              <a:t>HERAPDF1.6 () </a:t>
            </a:r>
            <a:r>
              <a:rPr lang="el-GR">
                <a:solidFill>
                  <a:srgbClr val="990099"/>
                </a:solidFill>
              </a:rPr>
              <a:t>χ</a:t>
            </a:r>
            <a:r>
              <a:rPr lang="en-GB">
                <a:solidFill>
                  <a:srgbClr val="990099"/>
                </a:solidFill>
              </a:rPr>
              <a:t>2/dp = 122/76</a:t>
            </a:r>
          </a:p>
          <a:p>
            <a:pPr>
              <a:spcBef>
                <a:spcPct val="50000"/>
              </a:spcBef>
            </a:pPr>
            <a:r>
              <a:rPr lang="en-GB">
                <a:solidFill>
                  <a:srgbClr val="990099"/>
                </a:solidFill>
              </a:rPr>
              <a:t>HERAPDF1.7 </a:t>
            </a:r>
            <a:r>
              <a:rPr lang="el-GR">
                <a:solidFill>
                  <a:srgbClr val="990099"/>
                </a:solidFill>
              </a:rPr>
              <a:t>χ</a:t>
            </a:r>
            <a:r>
              <a:rPr lang="en-GB">
                <a:solidFill>
                  <a:srgbClr val="990099"/>
                </a:solidFill>
              </a:rPr>
              <a:t>2/dp = 160/76</a:t>
            </a:r>
          </a:p>
          <a:p>
            <a:pPr>
              <a:spcBef>
                <a:spcPct val="50000"/>
              </a:spcBef>
            </a:pPr>
            <a:r>
              <a:rPr lang="en-GB">
                <a:solidFill>
                  <a:srgbClr val="FF3300"/>
                </a:solidFill>
              </a:rPr>
              <a:t>HERAPDF1.5NNLO  </a:t>
            </a:r>
            <a:r>
              <a:rPr lang="el-GR">
                <a:solidFill>
                  <a:srgbClr val="FF3300"/>
                </a:solidFill>
              </a:rPr>
              <a:t>χ</a:t>
            </a:r>
            <a:r>
              <a:rPr lang="en-GB">
                <a:solidFill>
                  <a:srgbClr val="FF3300"/>
                </a:solidFill>
              </a:rPr>
              <a:t>2/dp=72/76</a:t>
            </a:r>
          </a:p>
          <a:p>
            <a:pPr>
              <a:spcBef>
                <a:spcPct val="50000"/>
              </a:spcBef>
            </a:pPr>
            <a:r>
              <a:rPr lang="en-GB">
                <a:solidFill>
                  <a:srgbClr val="990099"/>
                </a:solidFill>
              </a:rPr>
              <a:t>(Of course NNLO is not strictly correct for the jets but other PDF fitters do this)</a:t>
            </a:r>
          </a:p>
          <a:p>
            <a:pPr>
              <a:spcBef>
                <a:spcPct val="50000"/>
              </a:spcBef>
            </a:pPr>
            <a:r>
              <a:rPr lang="en-GB">
                <a:solidFill>
                  <a:srgbClr val="990099"/>
                </a:solidFill>
              </a:rPr>
              <a:t>Going back to NLO PDFs:</a:t>
            </a:r>
          </a:p>
          <a:p>
            <a:pPr>
              <a:spcBef>
                <a:spcPct val="50000"/>
              </a:spcBef>
            </a:pPr>
            <a:r>
              <a:rPr lang="en-GB"/>
              <a:t>Only 1.6 with free larger </a:t>
            </a:r>
            <a:r>
              <a:rPr lang="el-GR"/>
              <a:t>α</a:t>
            </a:r>
            <a:r>
              <a:rPr lang="en-GB"/>
              <a:t>s(=0.1202) is actually a significantly better fit than 1.5.</a:t>
            </a:r>
          </a:p>
          <a:p>
            <a:pPr>
              <a:spcBef>
                <a:spcPct val="50000"/>
              </a:spcBef>
            </a:pPr>
            <a:r>
              <a:rPr lang="en-GB"/>
              <a:t>Of course one can fit the CDF jet data in a fit like 1.6 with HERAjets and </a:t>
            </a:r>
            <a:r>
              <a:rPr lang="el-GR"/>
              <a:t>α</a:t>
            </a:r>
            <a:r>
              <a:rPr lang="en-GB"/>
              <a:t>s=0.1202. Such a fit gives </a:t>
            </a:r>
            <a:r>
              <a:rPr lang="el-GR"/>
              <a:t>χ</a:t>
            </a:r>
            <a:r>
              <a:rPr lang="en-GB"/>
              <a:t>2/dp = 74/76, but the high-x gluon PDF has gone outside the error band!</a:t>
            </a:r>
          </a:p>
        </p:txBody>
      </p:sp>
      <p:sp>
        <p:nvSpPr>
          <p:cNvPr id="27667" name="Text Box 19"/>
          <p:cNvSpPr txBox="1">
            <a:spLocks noChangeArrowheads="1"/>
          </p:cNvSpPr>
          <p:nvPr/>
        </p:nvSpPr>
        <p:spPr bwMode="auto">
          <a:xfrm>
            <a:off x="5003800" y="1125538"/>
            <a:ext cx="381635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Conclusion CDF jets do want out NLO PDFs to have harder high-x gluon</a:t>
            </a:r>
          </a:p>
          <a:p>
            <a:pPr>
              <a:spcBef>
                <a:spcPct val="50000"/>
              </a:spcBef>
            </a:pPr>
            <a:r>
              <a:rPr lang="en-GB"/>
              <a:t>But 1.5NNLO is as good as any NNLO PDF</a:t>
            </a:r>
          </a:p>
        </p:txBody>
      </p:sp>
    </p:spTree>
    <p:extLst>
      <p:ext uri="{BB962C8B-B14F-4D97-AF65-F5344CB8AC3E}">
        <p14:creationId xmlns:p14="http://schemas.microsoft.com/office/powerpoint/2010/main" val="27634712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C4061DC-06AF-481A-A4DF-8D2CB20D3FBD}" type="slidenum">
              <a:rPr lang="en-GB" sz="1400"/>
              <a:pPr algn="r"/>
              <a:t>29</a:t>
            </a:fld>
            <a:endParaRPr lang="en-GB" sz="1400"/>
          </a:p>
        </p:txBody>
      </p:sp>
      <p:sp>
        <p:nvSpPr>
          <p:cNvPr id="58371" name="Text Box 8"/>
          <p:cNvSpPr txBox="1">
            <a:spLocks noChangeArrowheads="1"/>
          </p:cNvSpPr>
          <p:nvPr/>
        </p:nvSpPr>
        <p:spPr bwMode="auto">
          <a:xfrm>
            <a:off x="0" y="0"/>
            <a:ext cx="9144000" cy="457200"/>
          </a:xfrm>
          <a:prstGeom prst="rect">
            <a:avLst/>
          </a:prstGeom>
          <a:noFill/>
          <a:ln w="9525">
            <a:noFill/>
            <a:miter lim="800000"/>
            <a:headEnd/>
            <a:tailEnd/>
          </a:ln>
        </p:spPr>
        <p:txBody>
          <a:bodyPr>
            <a:spAutoFit/>
          </a:bodyPr>
          <a:lstStyle/>
          <a:p>
            <a:pPr>
              <a:spcBef>
                <a:spcPct val="50000"/>
              </a:spcBef>
            </a:pPr>
            <a:r>
              <a:rPr lang="en-GB" dirty="0"/>
              <a:t> </a:t>
            </a:r>
            <a:r>
              <a:rPr lang="en-GB" sz="2400" b="1" dirty="0" smtClean="0"/>
              <a:t>How does </a:t>
            </a:r>
            <a:r>
              <a:rPr lang="en-GB" sz="2400" b="1" dirty="0" err="1" smtClean="0"/>
              <a:t>HERAPDf</a:t>
            </a:r>
            <a:r>
              <a:rPr lang="en-GB" sz="2400" b="1" dirty="0" smtClean="0"/>
              <a:t> measure up to LHC data?</a:t>
            </a:r>
            <a:endParaRPr lang="en-GB" sz="2400" b="1" dirty="0"/>
          </a:p>
        </p:txBody>
      </p:sp>
      <p:pic>
        <p:nvPicPr>
          <p:cNvPr id="58374" name="Picture 6" descr="cms_asym"/>
          <p:cNvPicPr>
            <a:picLocks noChangeAspect="1" noChangeArrowheads="1"/>
          </p:cNvPicPr>
          <p:nvPr/>
        </p:nvPicPr>
        <p:blipFill>
          <a:blip r:embed="rId2" cstate="print"/>
          <a:srcRect l="10999" t="4927" b="8682"/>
          <a:stretch>
            <a:fillRect/>
          </a:stretch>
        </p:blipFill>
        <p:spPr bwMode="auto">
          <a:xfrm>
            <a:off x="0" y="404814"/>
            <a:ext cx="2376000" cy="2455497"/>
          </a:xfrm>
          <a:prstGeom prst="rect">
            <a:avLst/>
          </a:prstGeom>
          <a:noFill/>
        </p:spPr>
      </p:pic>
      <p:pic>
        <p:nvPicPr>
          <p:cNvPr id="58376" name="Picture 8" descr="atals_asym"/>
          <p:cNvPicPr>
            <a:picLocks noChangeAspect="1" noChangeArrowheads="1"/>
          </p:cNvPicPr>
          <p:nvPr/>
        </p:nvPicPr>
        <p:blipFill>
          <a:blip r:embed="rId3" cstate="print"/>
          <a:srcRect l="17047" t="9584" b="8324"/>
          <a:stretch>
            <a:fillRect/>
          </a:stretch>
        </p:blipFill>
        <p:spPr bwMode="auto">
          <a:xfrm>
            <a:off x="2143108" y="571480"/>
            <a:ext cx="2088000" cy="2296108"/>
          </a:xfrm>
          <a:prstGeom prst="rect">
            <a:avLst/>
          </a:prstGeom>
          <a:noFill/>
        </p:spPr>
      </p:pic>
      <p:pic>
        <p:nvPicPr>
          <p:cNvPr id="12" name="Picture 2" descr="cms_z0"/>
          <p:cNvPicPr>
            <a:picLocks noChangeAspect="1" noChangeArrowheads="1"/>
          </p:cNvPicPr>
          <p:nvPr/>
        </p:nvPicPr>
        <p:blipFill>
          <a:blip r:embed="rId4" cstate="print"/>
          <a:srcRect l="5752" r="7970" b="5551"/>
          <a:stretch>
            <a:fillRect/>
          </a:stretch>
        </p:blipFill>
        <p:spPr bwMode="auto">
          <a:xfrm>
            <a:off x="4071934" y="428603"/>
            <a:ext cx="2357454" cy="2671781"/>
          </a:xfrm>
          <a:prstGeom prst="rect">
            <a:avLst/>
          </a:prstGeom>
          <a:noFill/>
        </p:spPr>
      </p:pic>
      <p:pic>
        <p:nvPicPr>
          <p:cNvPr id="13" name="Picture 5" descr="lhcb_asym_data"/>
          <p:cNvPicPr>
            <a:picLocks noChangeAspect="1" noChangeArrowheads="1"/>
          </p:cNvPicPr>
          <p:nvPr/>
        </p:nvPicPr>
        <p:blipFill>
          <a:blip r:embed="rId5" cstate="print"/>
          <a:srcRect l="49493" b="4367"/>
          <a:stretch>
            <a:fillRect/>
          </a:stretch>
        </p:blipFill>
        <p:spPr bwMode="auto">
          <a:xfrm>
            <a:off x="6429388" y="285728"/>
            <a:ext cx="2192338" cy="2801937"/>
          </a:xfrm>
          <a:prstGeom prst="rect">
            <a:avLst/>
          </a:prstGeom>
          <a:noFill/>
        </p:spPr>
      </p:pic>
      <p:sp>
        <p:nvSpPr>
          <p:cNvPr id="15" name="TextBox 14"/>
          <p:cNvSpPr txBox="1"/>
          <p:nvPr/>
        </p:nvSpPr>
        <p:spPr>
          <a:xfrm>
            <a:off x="6858016" y="928670"/>
            <a:ext cx="1143008" cy="369332"/>
          </a:xfrm>
          <a:prstGeom prst="rect">
            <a:avLst/>
          </a:prstGeom>
          <a:noFill/>
        </p:spPr>
        <p:txBody>
          <a:bodyPr wrap="square" rtlCol="0">
            <a:spAutoFit/>
          </a:bodyPr>
          <a:lstStyle/>
          <a:p>
            <a:r>
              <a:rPr lang="en-GB" dirty="0" err="1" smtClean="0"/>
              <a:t>LHCb</a:t>
            </a:r>
            <a:endParaRPr lang="en-GB" dirty="0"/>
          </a:p>
        </p:txBody>
      </p:sp>
      <p:sp>
        <p:nvSpPr>
          <p:cNvPr id="18" name="TextBox 17"/>
          <p:cNvSpPr txBox="1"/>
          <p:nvPr/>
        </p:nvSpPr>
        <p:spPr>
          <a:xfrm>
            <a:off x="571472" y="2071678"/>
            <a:ext cx="1285884" cy="369332"/>
          </a:xfrm>
          <a:prstGeom prst="rect">
            <a:avLst/>
          </a:prstGeom>
          <a:solidFill>
            <a:srgbClr val="FDFFE3"/>
          </a:solidFill>
        </p:spPr>
        <p:txBody>
          <a:bodyPr wrap="square" rtlCol="0">
            <a:spAutoFit/>
          </a:bodyPr>
          <a:lstStyle/>
          <a:p>
            <a:r>
              <a:rPr lang="el-GR" dirty="0" smtClean="0"/>
              <a:t>χ</a:t>
            </a:r>
            <a:r>
              <a:rPr lang="en-GB" dirty="0" smtClean="0"/>
              <a:t>2=4/12</a:t>
            </a:r>
            <a:endParaRPr lang="en-GB" dirty="0"/>
          </a:p>
        </p:txBody>
      </p:sp>
      <p:sp>
        <p:nvSpPr>
          <p:cNvPr id="19" name="TextBox 18"/>
          <p:cNvSpPr txBox="1"/>
          <p:nvPr/>
        </p:nvSpPr>
        <p:spPr>
          <a:xfrm>
            <a:off x="2571736" y="2143116"/>
            <a:ext cx="1285884" cy="369332"/>
          </a:xfrm>
          <a:prstGeom prst="rect">
            <a:avLst/>
          </a:prstGeom>
          <a:solidFill>
            <a:srgbClr val="FDFFE3"/>
          </a:solidFill>
        </p:spPr>
        <p:txBody>
          <a:bodyPr wrap="square" rtlCol="0">
            <a:spAutoFit/>
          </a:bodyPr>
          <a:lstStyle/>
          <a:p>
            <a:r>
              <a:rPr lang="el-GR" dirty="0" smtClean="0"/>
              <a:t>χ</a:t>
            </a:r>
            <a:r>
              <a:rPr lang="en-GB" dirty="0" smtClean="0"/>
              <a:t>2=16/11</a:t>
            </a:r>
            <a:endParaRPr lang="en-GB" dirty="0"/>
          </a:p>
        </p:txBody>
      </p:sp>
      <p:sp>
        <p:nvSpPr>
          <p:cNvPr id="20" name="TextBox 19"/>
          <p:cNvSpPr txBox="1"/>
          <p:nvPr/>
        </p:nvSpPr>
        <p:spPr>
          <a:xfrm>
            <a:off x="4786314" y="2285992"/>
            <a:ext cx="1285884" cy="369332"/>
          </a:xfrm>
          <a:prstGeom prst="rect">
            <a:avLst/>
          </a:prstGeom>
          <a:solidFill>
            <a:srgbClr val="FDFFE3"/>
          </a:solidFill>
        </p:spPr>
        <p:txBody>
          <a:bodyPr wrap="square" rtlCol="0">
            <a:spAutoFit/>
          </a:bodyPr>
          <a:lstStyle/>
          <a:p>
            <a:r>
              <a:rPr lang="el-GR" dirty="0" smtClean="0"/>
              <a:t>χ</a:t>
            </a:r>
            <a:r>
              <a:rPr lang="en-GB" dirty="0" smtClean="0"/>
              <a:t>2=16/35</a:t>
            </a:r>
            <a:endParaRPr lang="en-GB" dirty="0"/>
          </a:p>
        </p:txBody>
      </p:sp>
      <p:sp>
        <p:nvSpPr>
          <p:cNvPr id="21" name="TextBox 20"/>
          <p:cNvSpPr txBox="1"/>
          <p:nvPr/>
        </p:nvSpPr>
        <p:spPr>
          <a:xfrm>
            <a:off x="6929454" y="1643050"/>
            <a:ext cx="1285884" cy="369332"/>
          </a:xfrm>
          <a:prstGeom prst="rect">
            <a:avLst/>
          </a:prstGeom>
          <a:solidFill>
            <a:srgbClr val="FDFFE3"/>
          </a:solidFill>
        </p:spPr>
        <p:txBody>
          <a:bodyPr wrap="square" rtlCol="0">
            <a:spAutoFit/>
          </a:bodyPr>
          <a:lstStyle/>
          <a:p>
            <a:r>
              <a:rPr lang="el-GR" dirty="0" smtClean="0"/>
              <a:t>χ</a:t>
            </a:r>
            <a:r>
              <a:rPr lang="en-GB" dirty="0" smtClean="0"/>
              <a:t>2=8/5</a:t>
            </a:r>
            <a:endParaRPr lang="en-GB" dirty="0"/>
          </a:p>
        </p:txBody>
      </p:sp>
      <p:sp>
        <p:nvSpPr>
          <p:cNvPr id="22" name="TextBox 21"/>
          <p:cNvSpPr txBox="1"/>
          <p:nvPr/>
        </p:nvSpPr>
        <p:spPr>
          <a:xfrm>
            <a:off x="0" y="3000372"/>
            <a:ext cx="9144000" cy="646331"/>
          </a:xfrm>
          <a:prstGeom prst="rect">
            <a:avLst/>
          </a:prstGeom>
          <a:noFill/>
        </p:spPr>
        <p:txBody>
          <a:bodyPr wrap="square" rtlCol="0">
            <a:spAutoFit/>
          </a:bodyPr>
          <a:lstStyle/>
          <a:p>
            <a:r>
              <a:rPr lang="en-GB" dirty="0" smtClean="0"/>
              <a:t>Early ATLAS W and Z data  are described </a:t>
            </a:r>
            <a:r>
              <a:rPr lang="en-GB" dirty="0" err="1" smtClean="0"/>
              <a:t>fairlly</a:t>
            </a:r>
            <a:r>
              <a:rPr lang="en-GB" dirty="0" smtClean="0"/>
              <a:t> well and if these data are fit  (</a:t>
            </a:r>
            <a:r>
              <a:rPr lang="el-GR" dirty="0" smtClean="0"/>
              <a:t>χ</a:t>
            </a:r>
            <a:r>
              <a:rPr lang="en-GB" dirty="0" smtClean="0"/>
              <a:t>2 given after fit)  the resulting PDFs lie within the HERAPDF1.5 error bands</a:t>
            </a:r>
            <a:endParaRPr lang="en-GB" dirty="0"/>
          </a:p>
        </p:txBody>
      </p:sp>
    </p:spTree>
    <p:extLst>
      <p:ext uri="{BB962C8B-B14F-4D97-AF65-F5344CB8AC3E}">
        <p14:creationId xmlns:p14="http://schemas.microsoft.com/office/powerpoint/2010/main" val="757431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xbins"/>
          <p:cNvPicPr>
            <a:picLocks noChangeAspect="1" noChangeArrowheads="1"/>
          </p:cNvPicPr>
          <p:nvPr/>
        </p:nvPicPr>
        <p:blipFill>
          <a:blip r:embed="rId2" cstate="print"/>
          <a:srcRect/>
          <a:stretch>
            <a:fillRect/>
          </a:stretch>
        </p:blipFill>
        <p:spPr bwMode="auto">
          <a:xfrm>
            <a:off x="0" y="0"/>
            <a:ext cx="4286248" cy="4286248"/>
          </a:xfrm>
          <a:prstGeom prst="rect">
            <a:avLst/>
          </a:prstGeom>
          <a:solidFill>
            <a:srgbClr val="FDFFE3"/>
          </a:solidFill>
          <a:ln w="9525">
            <a:solidFill>
              <a:schemeClr val="bg1"/>
            </a:solidFill>
            <a:miter lim="800000"/>
            <a:headEnd/>
            <a:tailEnd/>
          </a:ln>
        </p:spPr>
      </p:pic>
      <p:sp>
        <p:nvSpPr>
          <p:cNvPr id="5123" name="Text Box 5"/>
          <p:cNvSpPr txBox="1">
            <a:spLocks noChangeArrowheads="1"/>
          </p:cNvSpPr>
          <p:nvPr/>
        </p:nvSpPr>
        <p:spPr bwMode="auto">
          <a:xfrm>
            <a:off x="285720" y="4500570"/>
            <a:ext cx="2987675" cy="2031325"/>
          </a:xfrm>
          <a:prstGeom prst="rect">
            <a:avLst/>
          </a:prstGeom>
          <a:solidFill>
            <a:srgbClr val="F7CDDB"/>
          </a:solidFill>
          <a:ln w="9525">
            <a:noFill/>
            <a:miter lim="800000"/>
            <a:headEnd/>
            <a:tailEnd/>
          </a:ln>
        </p:spPr>
        <p:txBody>
          <a:bodyPr>
            <a:spAutoFit/>
          </a:bodyPr>
          <a:lstStyle/>
          <a:p>
            <a:pPr>
              <a:spcBef>
                <a:spcPct val="50000"/>
              </a:spcBef>
            </a:pPr>
            <a:r>
              <a:rPr lang="en-GB" dirty="0" smtClean="0"/>
              <a:t>This page shows NC e+ combined data</a:t>
            </a:r>
          </a:p>
          <a:p>
            <a:pPr algn="l">
              <a:spcBef>
                <a:spcPct val="50000"/>
              </a:spcBef>
            </a:pPr>
            <a:r>
              <a:rPr lang="en-GB" dirty="0" smtClean="0"/>
              <a:t>Above : Results </a:t>
            </a:r>
            <a:r>
              <a:rPr lang="en-GB" dirty="0"/>
              <a:t>of the combination compared to the separate data </a:t>
            </a:r>
            <a:r>
              <a:rPr lang="en-GB" dirty="0" smtClean="0"/>
              <a:t>sets</a:t>
            </a:r>
          </a:p>
          <a:p>
            <a:pPr algn="l">
              <a:spcBef>
                <a:spcPct val="50000"/>
              </a:spcBef>
            </a:pPr>
            <a:r>
              <a:rPr lang="en-GB" dirty="0" smtClean="0"/>
              <a:t>Right: the full NC e+ data</a:t>
            </a:r>
            <a:endParaRPr lang="en-GB" dirty="0"/>
          </a:p>
        </p:txBody>
      </p:sp>
      <p:pic>
        <p:nvPicPr>
          <p:cNvPr id="5124" name="Picture 6"/>
          <p:cNvPicPr>
            <a:picLocks noChangeAspect="1" noChangeArrowheads="1"/>
          </p:cNvPicPr>
          <p:nvPr/>
        </p:nvPicPr>
        <p:blipFill>
          <a:blip r:embed="rId3" cstate="print"/>
          <a:srcRect/>
          <a:stretch>
            <a:fillRect/>
          </a:stretch>
        </p:blipFill>
        <p:spPr bwMode="auto">
          <a:xfrm>
            <a:off x="4611424" y="1916832"/>
            <a:ext cx="4500562" cy="41303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2" name="Picture 4" descr="atlas2010_asy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81300"/>
            <a:ext cx="2882900" cy="2765425"/>
          </a:xfrm>
          <a:prstGeom prst="rect">
            <a:avLst/>
          </a:prstGeom>
          <a:noFill/>
          <a:extLst>
            <a:ext uri="{909E8E84-426E-40DD-AFC4-6F175D3DCCD1}">
              <a14:hiddenFill xmlns:a14="http://schemas.microsoft.com/office/drawing/2010/main">
                <a:solidFill>
                  <a:srgbClr val="FFFFFF"/>
                </a:solidFill>
              </a14:hiddenFill>
            </a:ext>
          </a:extLst>
        </p:spPr>
      </p:pic>
      <p:pic>
        <p:nvPicPr>
          <p:cNvPr id="58373" name="Picture 5" descr="atlas2010_w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882900" cy="2765425"/>
          </a:xfrm>
          <a:prstGeom prst="rect">
            <a:avLst/>
          </a:prstGeom>
          <a:noFill/>
          <a:extLst>
            <a:ext uri="{909E8E84-426E-40DD-AFC4-6F175D3DCCD1}">
              <a14:hiddenFill xmlns:a14="http://schemas.microsoft.com/office/drawing/2010/main">
                <a:solidFill>
                  <a:srgbClr val="FFFFFF"/>
                </a:solidFill>
              </a14:hiddenFill>
            </a:ext>
          </a:extLst>
        </p:spPr>
      </p:pic>
      <p:pic>
        <p:nvPicPr>
          <p:cNvPr id="58374" name="Picture 6" descr="atlas2010_w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2138" y="0"/>
            <a:ext cx="2882900" cy="2765425"/>
          </a:xfrm>
          <a:prstGeom prst="rect">
            <a:avLst/>
          </a:prstGeom>
          <a:noFill/>
          <a:extLst>
            <a:ext uri="{909E8E84-426E-40DD-AFC4-6F175D3DCCD1}">
              <a14:hiddenFill xmlns:a14="http://schemas.microsoft.com/office/drawing/2010/main">
                <a:solidFill>
                  <a:srgbClr val="FFFFFF"/>
                </a:solidFill>
              </a14:hiddenFill>
            </a:ext>
          </a:extLst>
        </p:spPr>
      </p:pic>
      <p:pic>
        <p:nvPicPr>
          <p:cNvPr id="58375" name="Picture 7" descr="atlas2010_z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1100" y="0"/>
            <a:ext cx="2882900" cy="2765425"/>
          </a:xfrm>
          <a:prstGeom prst="rect">
            <a:avLst/>
          </a:prstGeom>
          <a:noFill/>
          <a:extLst>
            <a:ext uri="{909E8E84-426E-40DD-AFC4-6F175D3DCCD1}">
              <a14:hiddenFill xmlns:a14="http://schemas.microsoft.com/office/drawing/2010/main">
                <a:solidFill>
                  <a:srgbClr val="FFFFFF"/>
                </a:solidFill>
              </a14:hiddenFill>
            </a:ext>
          </a:extLst>
        </p:spPr>
      </p:pic>
      <p:sp>
        <p:nvSpPr>
          <p:cNvPr id="58377" name="Text Box 9"/>
          <p:cNvSpPr txBox="1">
            <a:spLocks noChangeArrowheads="1"/>
          </p:cNvSpPr>
          <p:nvPr/>
        </p:nvSpPr>
        <p:spPr bwMode="auto">
          <a:xfrm>
            <a:off x="3635375" y="3500438"/>
            <a:ext cx="51133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Comparison of ATLAS W+, W- lepton, Z0 and W-lepton asymmetry with HERAPDF1.5NNLO</a:t>
            </a:r>
          </a:p>
        </p:txBody>
      </p:sp>
    </p:spTree>
    <p:extLst>
      <p:ext uri="{BB962C8B-B14F-4D97-AF65-F5344CB8AC3E}">
        <p14:creationId xmlns:p14="http://schemas.microsoft.com/office/powerpoint/2010/main" val="3010512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6" name="Picture 4" descr="herapdf17_asym_atlas"/>
          <p:cNvPicPr>
            <a:picLocks noChangeAspect="1" noChangeArrowheads="1"/>
          </p:cNvPicPr>
          <p:nvPr/>
        </p:nvPicPr>
        <p:blipFill>
          <a:blip r:embed="rId2">
            <a:extLst>
              <a:ext uri="{28A0092B-C50C-407E-A947-70E740481C1C}">
                <a14:useLocalDpi xmlns:a14="http://schemas.microsoft.com/office/drawing/2010/main" val="0"/>
              </a:ext>
            </a:extLst>
          </a:blip>
          <a:srcRect l="11234" b="8540"/>
          <a:stretch>
            <a:fillRect/>
          </a:stretch>
        </p:blipFill>
        <p:spPr bwMode="auto">
          <a:xfrm>
            <a:off x="0" y="0"/>
            <a:ext cx="2559050" cy="2924175"/>
          </a:xfrm>
          <a:prstGeom prst="rect">
            <a:avLst/>
          </a:prstGeom>
          <a:noFill/>
          <a:extLst>
            <a:ext uri="{909E8E84-426E-40DD-AFC4-6F175D3DCCD1}">
              <a14:hiddenFill xmlns:a14="http://schemas.microsoft.com/office/drawing/2010/main">
                <a:solidFill>
                  <a:srgbClr val="FFFFFF"/>
                </a:solidFill>
              </a14:hiddenFill>
            </a:ext>
          </a:extLst>
        </p:spPr>
      </p:pic>
      <p:pic>
        <p:nvPicPr>
          <p:cNvPr id="59397" name="Picture 5" descr="herapdf17_atlas2010_asy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0"/>
            <a:ext cx="2882900" cy="3197225"/>
          </a:xfrm>
          <a:prstGeom prst="rect">
            <a:avLst/>
          </a:prstGeom>
          <a:noFill/>
          <a:extLst>
            <a:ext uri="{909E8E84-426E-40DD-AFC4-6F175D3DCCD1}">
              <a14:hiddenFill xmlns:a14="http://schemas.microsoft.com/office/drawing/2010/main">
                <a:solidFill>
                  <a:srgbClr val="FFFFFF"/>
                </a:solidFill>
              </a14:hiddenFill>
            </a:ext>
          </a:extLst>
        </p:spPr>
      </p:pic>
      <p:pic>
        <p:nvPicPr>
          <p:cNvPr id="59398" name="Picture 6" descr="herapdf17_atlasZ"/>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8038" y="3873500"/>
            <a:ext cx="2882900" cy="2984500"/>
          </a:xfrm>
          <a:prstGeom prst="rect">
            <a:avLst/>
          </a:prstGeom>
          <a:noFill/>
          <a:extLst>
            <a:ext uri="{909E8E84-426E-40DD-AFC4-6F175D3DCCD1}">
              <a14:hiddenFill xmlns:a14="http://schemas.microsoft.com/office/drawing/2010/main">
                <a:solidFill>
                  <a:srgbClr val="FFFFFF"/>
                </a:solidFill>
              </a14:hiddenFill>
            </a:ext>
          </a:extLst>
        </p:spPr>
      </p:pic>
      <p:pic>
        <p:nvPicPr>
          <p:cNvPr id="59399" name="Picture 7" descr="herapdf17_cms_z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1100" y="3873500"/>
            <a:ext cx="2882900" cy="2984500"/>
          </a:xfrm>
          <a:prstGeom prst="rect">
            <a:avLst/>
          </a:prstGeom>
          <a:noFill/>
          <a:extLst>
            <a:ext uri="{909E8E84-426E-40DD-AFC4-6F175D3DCCD1}">
              <a14:hiddenFill xmlns:a14="http://schemas.microsoft.com/office/drawing/2010/main">
                <a:solidFill>
                  <a:srgbClr val="FFFFFF"/>
                </a:solidFill>
              </a14:hiddenFill>
            </a:ext>
          </a:extLst>
        </p:spPr>
      </p:pic>
      <p:pic>
        <p:nvPicPr>
          <p:cNvPr id="59402" name="Picture 4"/>
          <p:cNvPicPr>
            <a:picLocks noChangeAspect="1" noChangeArrowheads="1"/>
          </p:cNvPicPr>
          <p:nvPr/>
        </p:nvPicPr>
        <p:blipFill>
          <a:blip r:embed="rId6">
            <a:extLst>
              <a:ext uri="{28A0092B-C50C-407E-A947-70E740481C1C}">
                <a14:useLocalDpi xmlns:a14="http://schemas.microsoft.com/office/drawing/2010/main" val="0"/>
              </a:ext>
            </a:extLst>
          </a:blip>
          <a:srcRect l="2153" t="38916" r="53842"/>
          <a:stretch>
            <a:fillRect/>
          </a:stretch>
        </p:blipFill>
        <p:spPr bwMode="auto">
          <a:xfrm>
            <a:off x="6343650" y="0"/>
            <a:ext cx="2800350"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03" name="Text Box 11"/>
          <p:cNvSpPr txBox="1">
            <a:spLocks noChangeArrowheads="1"/>
          </p:cNvSpPr>
          <p:nvPr/>
        </p:nvSpPr>
        <p:spPr bwMode="auto">
          <a:xfrm>
            <a:off x="0" y="2924175"/>
            <a:ext cx="3348038" cy="20240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Last year I showed HERAPDF1.5 vs early ATLAS muon asymmetry data. Here I show HERAPDF1.7 vs these data and you can see it does not differ much from 1.5 (or 1.6)</a:t>
            </a:r>
          </a:p>
        </p:txBody>
      </p:sp>
      <p:sp>
        <p:nvSpPr>
          <p:cNvPr id="59404" name="Text Box 12"/>
          <p:cNvSpPr txBox="1">
            <a:spLocks noChangeArrowheads="1"/>
          </p:cNvSpPr>
          <p:nvPr/>
        </p:nvSpPr>
        <p:spPr bwMode="auto">
          <a:xfrm>
            <a:off x="3708400" y="2924175"/>
            <a:ext cx="5435600" cy="9255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And here I show HERAPDF1.7 vs ATLAS 2010 muon and electron data combined (phew!) and CMS 2010+11 vs HERAPDF1.5</a:t>
            </a:r>
          </a:p>
        </p:txBody>
      </p:sp>
      <p:sp>
        <p:nvSpPr>
          <p:cNvPr id="59405" name="Text Box 13"/>
          <p:cNvSpPr txBox="1">
            <a:spLocks noChangeArrowheads="1"/>
          </p:cNvSpPr>
          <p:nvPr/>
        </p:nvSpPr>
        <p:spPr bwMode="auto">
          <a:xfrm>
            <a:off x="0" y="5300663"/>
            <a:ext cx="3708400" cy="9255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And the bottom two plots are ATLAS and CMS Z0 data compared to HERAPDf1.7</a:t>
            </a:r>
          </a:p>
        </p:txBody>
      </p:sp>
    </p:spTree>
    <p:extLst>
      <p:ext uri="{BB962C8B-B14F-4D97-AF65-F5344CB8AC3E}">
        <p14:creationId xmlns:p14="http://schemas.microsoft.com/office/powerpoint/2010/main" val="30178150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0" name="Picture 4" descr="herapdf17_ratio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0"/>
            <a:ext cx="3602037" cy="3119438"/>
          </a:xfrm>
          <a:prstGeom prst="rect">
            <a:avLst/>
          </a:prstGeom>
          <a:noFill/>
          <a:extLst>
            <a:ext uri="{909E8E84-426E-40DD-AFC4-6F175D3DCCD1}">
              <a14:hiddenFill xmlns:a14="http://schemas.microsoft.com/office/drawing/2010/main">
                <a:solidFill>
                  <a:srgbClr val="FFFFFF"/>
                </a:solidFill>
              </a14:hiddenFill>
            </a:ext>
          </a:extLst>
        </p:spPr>
      </p:pic>
      <p:pic>
        <p:nvPicPr>
          <p:cNvPr id="60421" name="Picture 5" descr="herapdf17_wpwmz"/>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3357563"/>
            <a:ext cx="4318000" cy="2284412"/>
          </a:xfrm>
          <a:prstGeom prst="rect">
            <a:avLst/>
          </a:prstGeom>
          <a:noFill/>
          <a:extLst>
            <a:ext uri="{909E8E84-426E-40DD-AFC4-6F175D3DCCD1}">
              <a14:hiddenFill xmlns:a14="http://schemas.microsoft.com/office/drawing/2010/main">
                <a:solidFill>
                  <a:srgbClr val="FFFFFF"/>
                </a:solidFill>
              </a14:hiddenFill>
            </a:ext>
          </a:extLst>
        </p:spPr>
      </p:pic>
      <p:sp>
        <p:nvSpPr>
          <p:cNvPr id="60422" name="Text Box 6"/>
          <p:cNvSpPr txBox="1">
            <a:spLocks noChangeArrowheads="1"/>
          </p:cNvSpPr>
          <p:nvPr/>
        </p:nvSpPr>
        <p:spPr bwMode="auto">
          <a:xfrm>
            <a:off x="4643438" y="333375"/>
            <a:ext cx="4249737" cy="2976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Just to re-inforce the point that HERAPDF1.7,1.6 and 1.5 are not very different for W,Z predictions here are some plots of predictions for rapidity distributions of ratios and W+,W-,Z0 differential cross-sections with the error bands shown so you can see the differences in the PDFS better.</a:t>
            </a:r>
          </a:p>
          <a:p>
            <a:pPr>
              <a:spcBef>
                <a:spcPct val="50000"/>
              </a:spcBef>
            </a:pPr>
            <a:r>
              <a:rPr lang="en-GB"/>
              <a:t>It is basically all at high rapidity and is within error bands.</a:t>
            </a:r>
          </a:p>
        </p:txBody>
      </p:sp>
    </p:spTree>
    <p:extLst>
      <p:ext uri="{BB962C8B-B14F-4D97-AF65-F5344CB8AC3E}">
        <p14:creationId xmlns:p14="http://schemas.microsoft.com/office/powerpoint/2010/main" val="30791152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Text Box 4"/>
          <p:cNvSpPr txBox="1">
            <a:spLocks noChangeArrowheads="1"/>
          </p:cNvSpPr>
          <p:nvPr/>
        </p:nvSpPr>
        <p:spPr bwMode="auto">
          <a:xfrm>
            <a:off x="0" y="404813"/>
            <a:ext cx="4787900" cy="35401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a:t>Various HERAPDFs central PDF only fits to ATLAS jet data:</a:t>
            </a:r>
          </a:p>
          <a:p>
            <a:pPr>
              <a:spcBef>
                <a:spcPct val="50000"/>
              </a:spcBef>
            </a:pPr>
            <a:r>
              <a:rPr lang="en-GB" dirty="0">
                <a:solidFill>
                  <a:srgbClr val="990099"/>
                </a:solidFill>
              </a:rPr>
              <a:t>HERAPDF1.5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58/90</a:t>
            </a:r>
          </a:p>
          <a:p>
            <a:pPr>
              <a:spcBef>
                <a:spcPct val="50000"/>
              </a:spcBef>
            </a:pPr>
            <a:r>
              <a:rPr lang="en-GB" dirty="0">
                <a:solidFill>
                  <a:srgbClr val="990099"/>
                </a:solidFill>
              </a:rPr>
              <a:t>HERAPDF1.5f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57/90</a:t>
            </a:r>
          </a:p>
          <a:p>
            <a:pPr>
              <a:spcBef>
                <a:spcPct val="50000"/>
              </a:spcBef>
            </a:pPr>
            <a:r>
              <a:rPr lang="en-GB" dirty="0">
                <a:solidFill>
                  <a:srgbClr val="990099"/>
                </a:solidFill>
              </a:rPr>
              <a:t>HERAPDF1.6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56/90</a:t>
            </a:r>
          </a:p>
          <a:p>
            <a:pPr>
              <a:spcBef>
                <a:spcPct val="50000"/>
              </a:spcBef>
            </a:pPr>
            <a:r>
              <a:rPr lang="en-GB" dirty="0">
                <a:solidFill>
                  <a:srgbClr val="990099"/>
                </a:solidFill>
              </a:rPr>
              <a:t>HERAPDF1.6 free </a:t>
            </a:r>
            <a:r>
              <a:rPr lang="el-GR" dirty="0">
                <a:solidFill>
                  <a:srgbClr val="990099"/>
                </a:solidFill>
              </a:rPr>
              <a:t>α</a:t>
            </a:r>
            <a:r>
              <a:rPr lang="en-GB" dirty="0">
                <a:solidFill>
                  <a:srgbClr val="990099"/>
                </a:solidFill>
              </a:rPr>
              <a:t>s=0.1202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52/90</a:t>
            </a:r>
          </a:p>
          <a:p>
            <a:pPr>
              <a:spcBef>
                <a:spcPct val="50000"/>
              </a:spcBef>
            </a:pPr>
            <a:r>
              <a:rPr lang="en-GB" dirty="0">
                <a:solidFill>
                  <a:srgbClr val="990099"/>
                </a:solidFill>
              </a:rPr>
              <a:t>HERAPDF1.7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56/90</a:t>
            </a:r>
          </a:p>
          <a:p>
            <a:pPr>
              <a:spcBef>
                <a:spcPct val="50000"/>
              </a:spcBef>
            </a:pPr>
            <a:r>
              <a:rPr lang="en-GB" dirty="0">
                <a:solidFill>
                  <a:srgbClr val="990099"/>
                </a:solidFill>
              </a:rPr>
              <a:t>HERAPDF1.5 NNLO </a:t>
            </a:r>
            <a:r>
              <a:rPr lang="el-GR" dirty="0">
                <a:solidFill>
                  <a:srgbClr val="990099"/>
                </a:solidFill>
              </a:rPr>
              <a:t>χ</a:t>
            </a:r>
            <a:r>
              <a:rPr lang="en-GB" dirty="0">
                <a:solidFill>
                  <a:srgbClr val="990099"/>
                </a:solidFill>
              </a:rPr>
              <a:t>2/</a:t>
            </a:r>
            <a:r>
              <a:rPr lang="en-GB" dirty="0" err="1">
                <a:solidFill>
                  <a:srgbClr val="990099"/>
                </a:solidFill>
              </a:rPr>
              <a:t>dp</a:t>
            </a:r>
            <a:r>
              <a:rPr lang="en-GB" dirty="0">
                <a:solidFill>
                  <a:srgbClr val="990099"/>
                </a:solidFill>
              </a:rPr>
              <a:t> = 44/90</a:t>
            </a:r>
          </a:p>
          <a:p>
            <a:pPr>
              <a:spcBef>
                <a:spcPct val="50000"/>
              </a:spcBef>
            </a:pPr>
            <a:r>
              <a:rPr lang="en-GB" dirty="0"/>
              <a:t>ATLAS jets are well fit by ALL HERAPDFs</a:t>
            </a:r>
          </a:p>
        </p:txBody>
      </p:sp>
      <p:sp>
        <p:nvSpPr>
          <p:cNvPr id="67589" name="Text Box 8"/>
          <p:cNvSpPr txBox="1">
            <a:spLocks noChangeArrowheads="1"/>
          </p:cNvSpPr>
          <p:nvPr/>
        </p:nvSpPr>
        <p:spPr bwMode="auto">
          <a:xfrm>
            <a:off x="179388" y="4149725"/>
            <a:ext cx="5545137" cy="29892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a:t>If we input the ATLAS jet data to the HERAPDF1.5f fit (ie no extra HERA data) with </a:t>
            </a:r>
            <a:r>
              <a:rPr lang="el-GR"/>
              <a:t>α</a:t>
            </a:r>
            <a:r>
              <a:rPr lang="en-GB" baseline="-25000"/>
              <a:t>S</a:t>
            </a:r>
            <a:r>
              <a:rPr lang="en-GB"/>
              <a:t>(M</a:t>
            </a:r>
            <a:r>
              <a:rPr lang="en-GB" baseline="-25000"/>
              <a:t>Z</a:t>
            </a:r>
            <a:r>
              <a:rPr lang="en-GB"/>
              <a:t>) free</a:t>
            </a:r>
            <a:r>
              <a:rPr lang="en-GB" sz="1600"/>
              <a:t> </a:t>
            </a:r>
            <a:r>
              <a:rPr lang="en-GB"/>
              <a:t>we get</a:t>
            </a:r>
          </a:p>
          <a:p>
            <a:pPr eaLnBrk="1" hangingPunct="1">
              <a:spcBef>
                <a:spcPct val="50000"/>
              </a:spcBef>
            </a:pPr>
            <a:r>
              <a:rPr lang="en-GB"/>
              <a:t> </a:t>
            </a:r>
            <a:r>
              <a:rPr lang="el-GR">
                <a:solidFill>
                  <a:srgbClr val="990099"/>
                </a:solidFill>
              </a:rPr>
              <a:t>χ</a:t>
            </a:r>
            <a:r>
              <a:rPr lang="en-GB">
                <a:solidFill>
                  <a:srgbClr val="990099"/>
                </a:solidFill>
              </a:rPr>
              <a:t>2/dp = 52/90</a:t>
            </a:r>
            <a:r>
              <a:rPr lang="en-GB"/>
              <a:t> </a:t>
            </a:r>
          </a:p>
          <a:p>
            <a:pPr eaLnBrk="1" hangingPunct="1">
              <a:spcBef>
                <a:spcPct val="50000"/>
              </a:spcBef>
            </a:pPr>
            <a:r>
              <a:rPr lang="el-GR">
                <a:solidFill>
                  <a:srgbClr val="FF3300"/>
                </a:solidFill>
              </a:rPr>
              <a:t>α</a:t>
            </a:r>
            <a:r>
              <a:rPr lang="en-GB" baseline="-25000">
                <a:solidFill>
                  <a:srgbClr val="FF3300"/>
                </a:solidFill>
              </a:rPr>
              <a:t>S</a:t>
            </a:r>
            <a:r>
              <a:rPr lang="en-GB">
                <a:solidFill>
                  <a:srgbClr val="FF3300"/>
                </a:solidFill>
              </a:rPr>
              <a:t>(M</a:t>
            </a:r>
            <a:r>
              <a:rPr lang="en-GB" baseline="-25000">
                <a:solidFill>
                  <a:srgbClr val="FF3300"/>
                </a:solidFill>
              </a:rPr>
              <a:t>Z</a:t>
            </a:r>
            <a:r>
              <a:rPr lang="en-GB">
                <a:solidFill>
                  <a:srgbClr val="FF3300"/>
                </a:solidFill>
              </a:rPr>
              <a:t>)=0.1201 ±0.0019     HERA+ATLAS </a:t>
            </a:r>
            <a:r>
              <a:rPr lang="el-GR">
                <a:solidFill>
                  <a:srgbClr val="FF3300"/>
                </a:solidFill>
              </a:rPr>
              <a:t>α</a:t>
            </a:r>
            <a:r>
              <a:rPr lang="en-GB" baseline="-25000">
                <a:solidFill>
                  <a:srgbClr val="FF3300"/>
                </a:solidFill>
              </a:rPr>
              <a:t>S</a:t>
            </a:r>
            <a:r>
              <a:rPr lang="en-GB">
                <a:solidFill>
                  <a:srgbClr val="FF3300"/>
                </a:solidFill>
              </a:rPr>
              <a:t>(M</a:t>
            </a:r>
            <a:r>
              <a:rPr lang="en-GB" baseline="-25000">
                <a:solidFill>
                  <a:srgbClr val="FF3300"/>
                </a:solidFill>
              </a:rPr>
              <a:t>Z</a:t>
            </a:r>
            <a:r>
              <a:rPr lang="en-GB">
                <a:solidFill>
                  <a:srgbClr val="FF3300"/>
                </a:solidFill>
              </a:rPr>
              <a:t>)=0.1164 ±0.0031        just HERA</a:t>
            </a:r>
          </a:p>
          <a:p>
            <a:pPr eaLnBrk="1" hangingPunct="1">
              <a:spcBef>
                <a:spcPct val="50000"/>
              </a:spcBef>
            </a:pPr>
            <a:r>
              <a:rPr lang="en-GB">
                <a:solidFill>
                  <a:srgbClr val="0066FF"/>
                </a:solidFill>
              </a:rPr>
              <a:t>Experimental errors only</a:t>
            </a:r>
          </a:p>
          <a:p>
            <a:pPr eaLnBrk="1" hangingPunct="1">
              <a:spcBef>
                <a:spcPct val="50000"/>
              </a:spcBef>
            </a:pPr>
            <a:r>
              <a:rPr lang="en-GB">
                <a:solidFill>
                  <a:srgbClr val="0066FF"/>
                </a:solidFill>
              </a:rPr>
              <a:t>And the high-x gluon would like to be harder</a:t>
            </a:r>
            <a:endParaRPr lang="el-GR">
              <a:solidFill>
                <a:srgbClr val="0066FF"/>
              </a:solidFill>
            </a:endParaRPr>
          </a:p>
          <a:p>
            <a:pPr eaLnBrk="1" hangingPunct="1">
              <a:spcBef>
                <a:spcPct val="50000"/>
              </a:spcBef>
            </a:pPr>
            <a:endParaRPr lang="el-GR"/>
          </a:p>
        </p:txBody>
      </p:sp>
      <p:pic>
        <p:nvPicPr>
          <p:cNvPr id="67590" name="Picture 5" descr="gluon_jets_Q2_2GeV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8425" y="1196975"/>
            <a:ext cx="3965575" cy="306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61037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Text Box 4"/>
          <p:cNvSpPr txBox="1">
            <a:spLocks noChangeArrowheads="1"/>
          </p:cNvSpPr>
          <p:nvPr/>
        </p:nvSpPr>
        <p:spPr bwMode="auto">
          <a:xfrm>
            <a:off x="0" y="333375"/>
            <a:ext cx="9144000" cy="5957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cs typeface="Arial" charset="0"/>
              </a:defRPr>
            </a:lvl1pPr>
            <a:lvl2pPr marL="800100" indent="-342900" eaLnBrk="0" hangingPunct="0">
              <a:defRPr>
                <a:solidFill>
                  <a:schemeClr val="tx1"/>
                </a:solidFill>
                <a:latin typeface="Arial" charset="0"/>
                <a:cs typeface="Arial" charset="0"/>
              </a:defRPr>
            </a:lvl2pPr>
            <a:lvl3pPr marL="1257300" indent="-342900" eaLnBrk="0" hangingPunct="0">
              <a:defRPr>
                <a:solidFill>
                  <a:schemeClr val="tx1"/>
                </a:solidFill>
                <a:latin typeface="Arial" charset="0"/>
                <a:cs typeface="Arial" charset="0"/>
              </a:defRPr>
            </a:lvl3pPr>
            <a:lvl4pPr marL="1714500" indent="-342900" eaLnBrk="0" hangingPunct="0">
              <a:defRPr>
                <a:solidFill>
                  <a:schemeClr val="tx1"/>
                </a:solidFill>
                <a:latin typeface="Arial" charset="0"/>
                <a:cs typeface="Arial" charset="0"/>
              </a:defRPr>
            </a:lvl4pPr>
            <a:lvl5pPr marL="2171700" indent="-342900" eaLnBrk="0" hangingPunct="0">
              <a:defRPr>
                <a:solidFill>
                  <a:schemeClr val="tx1"/>
                </a:solidFill>
                <a:latin typeface="Arial" charset="0"/>
                <a:cs typeface="Arial" charset="0"/>
              </a:defRPr>
            </a:lvl5pPr>
            <a:lvl6pPr marL="2628900" indent="-342900" eaLnBrk="0" fontAlgn="base" hangingPunct="0">
              <a:spcBef>
                <a:spcPct val="0"/>
              </a:spcBef>
              <a:spcAft>
                <a:spcPct val="0"/>
              </a:spcAft>
              <a:defRPr>
                <a:solidFill>
                  <a:schemeClr val="tx1"/>
                </a:solidFill>
                <a:latin typeface="Arial" charset="0"/>
                <a:cs typeface="Arial" charset="0"/>
              </a:defRPr>
            </a:lvl6pPr>
            <a:lvl7pPr marL="3086100" indent="-342900" eaLnBrk="0" fontAlgn="base" hangingPunct="0">
              <a:spcBef>
                <a:spcPct val="0"/>
              </a:spcBef>
              <a:spcAft>
                <a:spcPct val="0"/>
              </a:spcAft>
              <a:defRPr>
                <a:solidFill>
                  <a:schemeClr val="tx1"/>
                </a:solidFill>
                <a:latin typeface="Arial" charset="0"/>
                <a:cs typeface="Arial" charset="0"/>
              </a:defRPr>
            </a:lvl7pPr>
            <a:lvl8pPr marL="3543300" indent="-342900" eaLnBrk="0" fontAlgn="base" hangingPunct="0">
              <a:spcBef>
                <a:spcPct val="0"/>
              </a:spcBef>
              <a:spcAft>
                <a:spcPct val="0"/>
              </a:spcAft>
              <a:defRPr>
                <a:solidFill>
                  <a:schemeClr val="tx1"/>
                </a:solidFill>
                <a:latin typeface="Arial" charset="0"/>
                <a:cs typeface="Arial" charset="0"/>
              </a:defRPr>
            </a:lvl8pPr>
            <a:lvl9pPr marL="4000500" indent="-3429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GB" sz="2400"/>
              <a:t>Summary</a:t>
            </a:r>
          </a:p>
          <a:p>
            <a:pPr eaLnBrk="1" hangingPunct="1">
              <a:spcBef>
                <a:spcPct val="50000"/>
              </a:spcBef>
            </a:pPr>
            <a:r>
              <a:rPr lang="en-GB"/>
              <a:t>Only HERAPDF1.5 NLO and NNLO are public</a:t>
            </a:r>
          </a:p>
          <a:p>
            <a:pPr eaLnBrk="1" hangingPunct="1">
              <a:spcBef>
                <a:spcPct val="50000"/>
              </a:spcBef>
            </a:pPr>
            <a:r>
              <a:rPr lang="en-GB"/>
              <a:t>But 1.7,1.6 give very similar predictions for W and Z production for both LHC and Tevatron</a:t>
            </a:r>
          </a:p>
          <a:p>
            <a:pPr eaLnBrk="1" hangingPunct="1">
              <a:spcBef>
                <a:spcPct val="50000"/>
              </a:spcBef>
            </a:pPr>
            <a:r>
              <a:rPr lang="en-GB"/>
              <a:t>There are some differences for LHC and CDF jet production.</a:t>
            </a:r>
          </a:p>
          <a:p>
            <a:pPr eaLnBrk="1" hangingPunct="1">
              <a:spcBef>
                <a:spcPct val="50000"/>
              </a:spcBef>
            </a:pPr>
            <a:r>
              <a:rPr lang="en-GB"/>
              <a:t>Our NNLO PDF HERAPDF1.5 NNLO does well but we may still doubt the use of an NNLO PDF for jets (though other PDF fitters use them)</a:t>
            </a:r>
          </a:p>
          <a:p>
            <a:pPr eaLnBrk="1" hangingPunct="1">
              <a:spcBef>
                <a:spcPct val="50000"/>
              </a:spcBef>
            </a:pPr>
            <a:r>
              <a:rPr lang="en-GB"/>
              <a:t>Amongst our NLO PDFs HERAPDF1.6 (alphas=0.1202), which included HERA jets, gives the best predictions for CDF jet production but CDF data would still like a harder high-x gluon.</a:t>
            </a:r>
          </a:p>
          <a:p>
            <a:pPr eaLnBrk="1" hangingPunct="1">
              <a:spcBef>
                <a:spcPct val="50000"/>
              </a:spcBef>
            </a:pPr>
            <a:r>
              <a:rPr lang="en-GB"/>
              <a:t>ATLAS jet data is not so discriminating- all our PDFs fit well, although it is still true that chisq improve if we move to the hardest high-x gluon end of our error bands.</a:t>
            </a:r>
          </a:p>
          <a:p>
            <a:pPr eaLnBrk="1" hangingPunct="1">
              <a:spcBef>
                <a:spcPct val="50000"/>
              </a:spcBef>
            </a:pPr>
            <a:r>
              <a:rPr lang="en-GB"/>
              <a:t>HERAPDF1.7 is not as good for fitting Tevatron jet data as 1.6 because </a:t>
            </a:r>
          </a:p>
          <a:p>
            <a:pPr eaLnBrk="1" hangingPunct="1">
              <a:spcBef>
                <a:spcPct val="50000"/>
              </a:spcBef>
              <a:buFontTx/>
              <a:buAutoNum type="alphaLcParenR"/>
            </a:pPr>
            <a:r>
              <a:rPr lang="en-GB"/>
              <a:t>The RTopt and higher mc value work against having a hard high-x gluon</a:t>
            </a:r>
          </a:p>
          <a:p>
            <a:pPr eaLnBrk="1" hangingPunct="1">
              <a:spcBef>
                <a:spcPct val="50000"/>
              </a:spcBef>
              <a:buFontTx/>
              <a:buAutoNum type="alphaLcParenR"/>
            </a:pPr>
            <a:r>
              <a:rPr lang="en-GB"/>
              <a:t>The extra low energy data and charm data seem to ‘dilute’ the effect of the jets a bit?</a:t>
            </a:r>
          </a:p>
          <a:p>
            <a:pPr eaLnBrk="1" hangingPunct="1">
              <a:spcBef>
                <a:spcPct val="50000"/>
              </a:spcBef>
            </a:pPr>
            <a:r>
              <a:rPr lang="en-GB"/>
              <a:t>However 1.7 does have a less hard high-x quark distribution</a:t>
            </a:r>
          </a:p>
        </p:txBody>
      </p:sp>
    </p:spTree>
    <p:extLst>
      <p:ext uri="{BB962C8B-B14F-4D97-AF65-F5344CB8AC3E}">
        <p14:creationId xmlns:p14="http://schemas.microsoft.com/office/powerpoint/2010/main" val="3612718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0" y="981075"/>
            <a:ext cx="4679950" cy="366713"/>
          </a:xfrm>
          <a:prstGeom prst="rect">
            <a:avLst/>
          </a:prstGeom>
          <a:noFill/>
          <a:ln w="9525">
            <a:noFill/>
            <a:miter lim="800000"/>
            <a:headEnd/>
            <a:tailEnd/>
          </a:ln>
          <a:effectLst/>
        </p:spPr>
        <p:txBody>
          <a:bodyPr>
            <a:spAutoFit/>
          </a:bodyPr>
          <a:lstStyle/>
          <a:p>
            <a:pPr>
              <a:spcBef>
                <a:spcPct val="50000"/>
              </a:spcBef>
            </a:pPr>
            <a:r>
              <a:rPr lang="en-GB">
                <a:solidFill>
                  <a:schemeClr val="accent2"/>
                </a:solidFill>
                <a:latin typeface="Times New Roman" pitchFamily="18" charset="0"/>
                <a:ea typeface="MS PGothic" pitchFamily="34" charset="-128"/>
              </a:rPr>
              <a:t>d</a:t>
            </a:r>
            <a:r>
              <a:rPr lang="en-GB" baseline="30000">
                <a:solidFill>
                  <a:schemeClr val="accent2"/>
                </a:solidFill>
                <a:latin typeface="Times New Roman" pitchFamily="18" charset="0"/>
                <a:ea typeface="MS PGothic" pitchFamily="34" charset="-128"/>
              </a:rPr>
              <a:t>2</a:t>
            </a:r>
            <a:r>
              <a:rPr lang="en-GB">
                <a:solidFill>
                  <a:schemeClr val="accent2"/>
                </a:solidFill>
                <a:latin typeface="WP Greek Century" pitchFamily="2" charset="2"/>
                <a:ea typeface="MS PGothic" pitchFamily="34" charset="-128"/>
                <a:sym typeface="Symbol" pitchFamily="18" charset="2"/>
              </a:rPr>
              <a:t></a:t>
            </a:r>
            <a:r>
              <a:rPr lang="en-GB">
                <a:solidFill>
                  <a:schemeClr val="accent2"/>
                </a:solidFill>
                <a:latin typeface="Times New Roman" pitchFamily="18" charset="0"/>
                <a:ea typeface="MS PGothic" pitchFamily="34" charset="-128"/>
              </a:rPr>
              <a:t>(e</a:t>
            </a:r>
            <a:r>
              <a:rPr lang="en-GB" baseline="30000">
                <a:solidFill>
                  <a:schemeClr val="accent2"/>
                </a:solidFill>
                <a:latin typeface="Times New Roman" pitchFamily="18" charset="0"/>
                <a:ea typeface="MS PGothic" pitchFamily="34" charset="-128"/>
              </a:rPr>
              <a:t>-</a:t>
            </a:r>
            <a:r>
              <a:rPr lang="en-GB">
                <a:solidFill>
                  <a:schemeClr val="accent2"/>
                </a:solidFill>
                <a:latin typeface="Times New Roman" pitchFamily="18" charset="0"/>
                <a:ea typeface="MS PGothic" pitchFamily="34" charset="-128"/>
              </a:rPr>
              <a:t>p) = G</a:t>
            </a:r>
            <a:r>
              <a:rPr lang="en-GB" baseline="-25000">
                <a:solidFill>
                  <a:schemeClr val="accent2"/>
                </a:solidFill>
                <a:latin typeface="Times New Roman" pitchFamily="18" charset="0"/>
                <a:ea typeface="MS PGothic" pitchFamily="34" charset="-128"/>
              </a:rPr>
              <a:t>F</a:t>
            </a:r>
            <a:r>
              <a:rPr lang="en-GB" baseline="30000">
                <a:solidFill>
                  <a:schemeClr val="accent2"/>
                </a:solidFill>
                <a:latin typeface="Times New Roman" pitchFamily="18" charset="0"/>
                <a:ea typeface="MS PGothic" pitchFamily="34" charset="-128"/>
              </a:rPr>
              <a:t>2</a:t>
            </a:r>
            <a:r>
              <a:rPr lang="en-GB">
                <a:solidFill>
                  <a:schemeClr val="accent2"/>
                </a:solidFill>
                <a:latin typeface="Times New Roman" pitchFamily="18" charset="0"/>
                <a:ea typeface="MS PGothic" pitchFamily="34" charset="-128"/>
              </a:rPr>
              <a:t> M</a:t>
            </a:r>
            <a:r>
              <a:rPr lang="en-GB" baseline="30000">
                <a:solidFill>
                  <a:schemeClr val="accent2"/>
                </a:solidFill>
                <a:latin typeface="Times New Roman" pitchFamily="18" charset="0"/>
                <a:ea typeface="MS PGothic" pitchFamily="34" charset="-128"/>
              </a:rPr>
              <a:t>4</a:t>
            </a:r>
            <a:r>
              <a:rPr lang="en-GB" baseline="-25000">
                <a:solidFill>
                  <a:schemeClr val="accent2"/>
                </a:solidFill>
                <a:latin typeface="Times New Roman" pitchFamily="18" charset="0"/>
                <a:ea typeface="MS PGothic" pitchFamily="34" charset="-128"/>
              </a:rPr>
              <a:t>W </a:t>
            </a:r>
            <a:r>
              <a:rPr lang="en-GB">
                <a:solidFill>
                  <a:schemeClr val="accent2"/>
                </a:solidFill>
                <a:latin typeface="Times New Roman" pitchFamily="18" charset="0"/>
                <a:ea typeface="MS PGothic" pitchFamily="34" charset="-128"/>
              </a:rPr>
              <a:t>[x (</a:t>
            </a:r>
            <a:r>
              <a:rPr lang="en-GB">
                <a:solidFill>
                  <a:srgbClr val="A50021"/>
                </a:solidFill>
                <a:latin typeface="Times New Roman" pitchFamily="18" charset="0"/>
                <a:ea typeface="MS PGothic" pitchFamily="34" charset="-128"/>
              </a:rPr>
              <a:t>u+c</a:t>
            </a:r>
            <a:r>
              <a:rPr lang="en-GB">
                <a:solidFill>
                  <a:schemeClr val="accent2"/>
                </a:solidFill>
                <a:latin typeface="Times New Roman" pitchFamily="18" charset="0"/>
                <a:ea typeface="MS PGothic" pitchFamily="34" charset="-128"/>
              </a:rPr>
              <a:t>) + (1-y)</a:t>
            </a:r>
            <a:r>
              <a:rPr lang="en-GB" baseline="30000">
                <a:solidFill>
                  <a:schemeClr val="accent2"/>
                </a:solidFill>
                <a:latin typeface="Times New Roman" pitchFamily="18" charset="0"/>
                <a:ea typeface="MS PGothic" pitchFamily="34" charset="-128"/>
              </a:rPr>
              <a:t>2</a:t>
            </a:r>
            <a:r>
              <a:rPr lang="en-GB">
                <a:solidFill>
                  <a:schemeClr val="accent2"/>
                </a:solidFill>
                <a:latin typeface="Times New Roman" pitchFamily="18" charset="0"/>
                <a:ea typeface="MS PGothic" pitchFamily="34" charset="-128"/>
              </a:rPr>
              <a:t>x (</a:t>
            </a:r>
            <a:r>
              <a:rPr lang="en-GB">
                <a:solidFill>
                  <a:srgbClr val="A50021"/>
                </a:solidFill>
                <a:latin typeface="Times New Roman" pitchFamily="18" charset="0"/>
                <a:ea typeface="MS PGothic" pitchFamily="34" charset="-128"/>
              </a:rPr>
              <a:t>d+s</a:t>
            </a:r>
            <a:r>
              <a:rPr lang="en-GB">
                <a:solidFill>
                  <a:schemeClr val="accent2"/>
                </a:solidFill>
                <a:latin typeface="Times New Roman" pitchFamily="18" charset="0"/>
                <a:ea typeface="MS PGothic" pitchFamily="34" charset="-128"/>
              </a:rPr>
              <a:t>)] </a:t>
            </a:r>
            <a:endParaRPr lang="en-US">
              <a:solidFill>
                <a:schemeClr val="accent2"/>
              </a:solidFill>
              <a:latin typeface="Times New Roman" pitchFamily="18" charset="0"/>
              <a:ea typeface="MS PGothic" pitchFamily="34" charset="-128"/>
            </a:endParaRPr>
          </a:p>
        </p:txBody>
      </p:sp>
      <p:sp>
        <p:nvSpPr>
          <p:cNvPr id="90115" name="Text Box 3"/>
          <p:cNvSpPr txBox="1">
            <a:spLocks noChangeArrowheads="1"/>
          </p:cNvSpPr>
          <p:nvPr/>
        </p:nvSpPr>
        <p:spPr bwMode="auto">
          <a:xfrm>
            <a:off x="4572000" y="981075"/>
            <a:ext cx="4572000" cy="809625"/>
          </a:xfrm>
          <a:prstGeom prst="rect">
            <a:avLst/>
          </a:prstGeom>
          <a:noFill/>
          <a:ln w="9525">
            <a:noFill/>
            <a:miter lim="800000"/>
            <a:headEnd/>
            <a:tailEnd/>
          </a:ln>
          <a:effectLst/>
        </p:spPr>
        <p:txBody>
          <a:bodyPr>
            <a:spAutoFit/>
          </a:bodyPr>
          <a:lstStyle/>
          <a:p>
            <a:pPr>
              <a:spcBef>
                <a:spcPct val="50000"/>
              </a:spcBef>
            </a:pPr>
            <a:r>
              <a:rPr lang="en-GB">
                <a:solidFill>
                  <a:schemeClr val="accent2"/>
                </a:solidFill>
                <a:latin typeface="Times New Roman" pitchFamily="18" charset="0"/>
                <a:ea typeface="MS PGothic" pitchFamily="34" charset="-128"/>
              </a:rPr>
              <a:t>d</a:t>
            </a:r>
            <a:r>
              <a:rPr lang="en-GB" baseline="30000">
                <a:solidFill>
                  <a:schemeClr val="accent2"/>
                </a:solidFill>
                <a:latin typeface="Times New Roman" pitchFamily="18" charset="0"/>
                <a:ea typeface="MS PGothic" pitchFamily="34" charset="-128"/>
              </a:rPr>
              <a:t>2</a:t>
            </a:r>
            <a:r>
              <a:rPr lang="en-GB">
                <a:solidFill>
                  <a:schemeClr val="accent2"/>
                </a:solidFill>
                <a:latin typeface="WP Greek Century" pitchFamily="2" charset="2"/>
                <a:ea typeface="MS PGothic" pitchFamily="34" charset="-128"/>
                <a:sym typeface="Symbol" pitchFamily="18" charset="2"/>
              </a:rPr>
              <a:t></a:t>
            </a:r>
            <a:r>
              <a:rPr lang="en-GB">
                <a:solidFill>
                  <a:schemeClr val="accent2"/>
                </a:solidFill>
                <a:latin typeface="Times New Roman" pitchFamily="18" charset="0"/>
                <a:ea typeface="MS PGothic" pitchFamily="34" charset="-128"/>
              </a:rPr>
              <a:t>(e</a:t>
            </a:r>
            <a:r>
              <a:rPr lang="en-GB" baseline="30000">
                <a:solidFill>
                  <a:schemeClr val="accent2"/>
                </a:solidFill>
                <a:latin typeface="Times New Roman" pitchFamily="18" charset="0"/>
                <a:ea typeface="MS PGothic" pitchFamily="34" charset="-128"/>
              </a:rPr>
              <a:t>+</a:t>
            </a:r>
            <a:r>
              <a:rPr lang="en-GB">
                <a:solidFill>
                  <a:schemeClr val="accent2"/>
                </a:solidFill>
                <a:latin typeface="Times New Roman" pitchFamily="18" charset="0"/>
                <a:ea typeface="MS PGothic" pitchFamily="34" charset="-128"/>
              </a:rPr>
              <a:t>p) = G</a:t>
            </a:r>
            <a:r>
              <a:rPr lang="en-GB" baseline="-25000">
                <a:solidFill>
                  <a:schemeClr val="accent2"/>
                </a:solidFill>
                <a:latin typeface="Times New Roman" pitchFamily="18" charset="0"/>
                <a:ea typeface="MS PGothic" pitchFamily="34" charset="-128"/>
              </a:rPr>
              <a:t>F</a:t>
            </a:r>
            <a:r>
              <a:rPr lang="en-GB" baseline="30000">
                <a:solidFill>
                  <a:schemeClr val="accent2"/>
                </a:solidFill>
                <a:latin typeface="Times New Roman" pitchFamily="18" charset="0"/>
                <a:ea typeface="MS PGothic" pitchFamily="34" charset="-128"/>
              </a:rPr>
              <a:t>2</a:t>
            </a:r>
            <a:r>
              <a:rPr lang="en-GB">
                <a:solidFill>
                  <a:schemeClr val="accent2"/>
                </a:solidFill>
                <a:latin typeface="Times New Roman" pitchFamily="18" charset="0"/>
                <a:ea typeface="MS PGothic" pitchFamily="34" charset="-128"/>
              </a:rPr>
              <a:t> M</a:t>
            </a:r>
            <a:r>
              <a:rPr lang="en-GB" baseline="30000">
                <a:solidFill>
                  <a:schemeClr val="accent2"/>
                </a:solidFill>
                <a:latin typeface="Times New Roman" pitchFamily="18" charset="0"/>
                <a:ea typeface="MS PGothic" pitchFamily="34" charset="-128"/>
              </a:rPr>
              <a:t>4</a:t>
            </a:r>
            <a:r>
              <a:rPr lang="en-GB" baseline="-25000">
                <a:solidFill>
                  <a:schemeClr val="accent2"/>
                </a:solidFill>
                <a:latin typeface="Times New Roman" pitchFamily="18" charset="0"/>
                <a:ea typeface="MS PGothic" pitchFamily="34" charset="-128"/>
              </a:rPr>
              <a:t>W</a:t>
            </a:r>
            <a:r>
              <a:rPr lang="en-GB">
                <a:solidFill>
                  <a:schemeClr val="accent2"/>
                </a:solidFill>
                <a:latin typeface="Times New Roman" pitchFamily="18" charset="0"/>
                <a:ea typeface="MS PGothic" pitchFamily="34" charset="-128"/>
              </a:rPr>
              <a:t> [x (</a:t>
            </a:r>
            <a:r>
              <a:rPr lang="en-GB">
                <a:solidFill>
                  <a:srgbClr val="A50021"/>
                </a:solidFill>
                <a:latin typeface="Times New Roman" pitchFamily="18" charset="0"/>
                <a:ea typeface="MS PGothic" pitchFamily="34" charset="-128"/>
              </a:rPr>
              <a:t>u+c</a:t>
            </a:r>
            <a:r>
              <a:rPr lang="en-GB">
                <a:solidFill>
                  <a:schemeClr val="accent2"/>
                </a:solidFill>
                <a:latin typeface="Times New Roman" pitchFamily="18" charset="0"/>
                <a:ea typeface="MS PGothic" pitchFamily="34" charset="-128"/>
              </a:rPr>
              <a:t>) + (1-y)</a:t>
            </a:r>
            <a:r>
              <a:rPr lang="en-GB" baseline="30000">
                <a:solidFill>
                  <a:schemeClr val="accent2"/>
                </a:solidFill>
                <a:latin typeface="Times New Roman" pitchFamily="18" charset="0"/>
                <a:ea typeface="MS PGothic" pitchFamily="34" charset="-128"/>
              </a:rPr>
              <a:t>2</a:t>
            </a:r>
            <a:r>
              <a:rPr lang="en-GB">
                <a:solidFill>
                  <a:schemeClr val="accent2"/>
                </a:solidFill>
                <a:latin typeface="Times New Roman" pitchFamily="18" charset="0"/>
                <a:ea typeface="MS PGothic" pitchFamily="34" charset="-128"/>
              </a:rPr>
              <a:t>x (</a:t>
            </a:r>
            <a:r>
              <a:rPr lang="en-GB">
                <a:solidFill>
                  <a:srgbClr val="A50021"/>
                </a:solidFill>
                <a:latin typeface="Times New Roman" pitchFamily="18" charset="0"/>
                <a:ea typeface="MS PGothic" pitchFamily="34" charset="-128"/>
              </a:rPr>
              <a:t>d+s</a:t>
            </a:r>
            <a:r>
              <a:rPr lang="en-GB">
                <a:solidFill>
                  <a:schemeClr val="accent2"/>
                </a:solidFill>
                <a:latin typeface="Times New Roman" pitchFamily="18" charset="0"/>
                <a:ea typeface="MS PGothic" pitchFamily="34" charset="-128"/>
              </a:rPr>
              <a:t>)]</a:t>
            </a:r>
            <a:r>
              <a:rPr lang="en-GB" sz="2000">
                <a:solidFill>
                  <a:schemeClr val="accent2"/>
                </a:solidFill>
                <a:latin typeface="Times New Roman" pitchFamily="18" charset="0"/>
                <a:ea typeface="MS PGothic" pitchFamily="34" charset="-128"/>
              </a:rPr>
              <a:t> </a:t>
            </a:r>
            <a:endParaRPr lang="en-US" sz="2000">
              <a:solidFill>
                <a:schemeClr val="accent2"/>
              </a:solidFill>
              <a:latin typeface="Times New Roman" pitchFamily="18" charset="0"/>
              <a:ea typeface="MS PGothic" pitchFamily="34" charset="-128"/>
            </a:endParaRPr>
          </a:p>
          <a:p>
            <a:pPr>
              <a:spcBef>
                <a:spcPct val="50000"/>
              </a:spcBef>
            </a:pPr>
            <a:endParaRPr lang="en-US">
              <a:latin typeface="Times New Roman" pitchFamily="18" charset="0"/>
              <a:ea typeface="MS PGothic" pitchFamily="34" charset="-128"/>
            </a:endParaRPr>
          </a:p>
        </p:txBody>
      </p:sp>
      <p:sp>
        <p:nvSpPr>
          <p:cNvPr id="90116" name="Text Box 4"/>
          <p:cNvSpPr txBox="1">
            <a:spLocks noChangeArrowheads="1"/>
          </p:cNvSpPr>
          <p:nvPr/>
        </p:nvSpPr>
        <p:spPr bwMode="auto">
          <a:xfrm>
            <a:off x="179388" y="1268413"/>
            <a:ext cx="720725" cy="336550"/>
          </a:xfrm>
          <a:prstGeom prst="rect">
            <a:avLst/>
          </a:prstGeom>
          <a:noFill/>
          <a:ln w="9525">
            <a:noFill/>
            <a:miter lim="800000"/>
            <a:headEnd/>
            <a:tailEnd/>
          </a:ln>
          <a:effectLst/>
        </p:spPr>
        <p:txBody>
          <a:bodyPr>
            <a:spAutoFit/>
          </a:bodyPr>
          <a:lstStyle/>
          <a:p>
            <a:pPr>
              <a:spcBef>
                <a:spcPct val="50000"/>
              </a:spcBef>
            </a:pPr>
            <a:r>
              <a:rPr lang="en-GB" sz="1600">
                <a:solidFill>
                  <a:schemeClr val="accent2"/>
                </a:solidFill>
                <a:latin typeface="Times New Roman" pitchFamily="18" charset="0"/>
                <a:ea typeface="MS PGothic" pitchFamily="34" charset="-128"/>
              </a:rPr>
              <a:t>dxdy</a:t>
            </a:r>
            <a:endParaRPr lang="en-US" sz="1600">
              <a:solidFill>
                <a:schemeClr val="accent2"/>
              </a:solidFill>
              <a:latin typeface="Times New Roman" pitchFamily="18" charset="0"/>
              <a:ea typeface="MS PGothic" pitchFamily="34" charset="-128"/>
            </a:endParaRPr>
          </a:p>
        </p:txBody>
      </p:sp>
      <p:sp>
        <p:nvSpPr>
          <p:cNvPr id="90117" name="Text Box 5"/>
          <p:cNvSpPr txBox="1">
            <a:spLocks noChangeArrowheads="1"/>
          </p:cNvSpPr>
          <p:nvPr/>
        </p:nvSpPr>
        <p:spPr bwMode="auto">
          <a:xfrm>
            <a:off x="4716463" y="1268413"/>
            <a:ext cx="720725" cy="336550"/>
          </a:xfrm>
          <a:prstGeom prst="rect">
            <a:avLst/>
          </a:prstGeom>
          <a:noFill/>
          <a:ln w="9525">
            <a:noFill/>
            <a:miter lim="800000"/>
            <a:headEnd/>
            <a:tailEnd/>
          </a:ln>
          <a:effectLst/>
        </p:spPr>
        <p:txBody>
          <a:bodyPr>
            <a:spAutoFit/>
          </a:bodyPr>
          <a:lstStyle/>
          <a:p>
            <a:pPr>
              <a:spcBef>
                <a:spcPct val="50000"/>
              </a:spcBef>
            </a:pPr>
            <a:r>
              <a:rPr lang="en-GB" sz="1600">
                <a:solidFill>
                  <a:schemeClr val="accent2"/>
                </a:solidFill>
                <a:latin typeface="Times New Roman" pitchFamily="18" charset="0"/>
                <a:ea typeface="MS PGothic" pitchFamily="34" charset="-128"/>
              </a:rPr>
              <a:t>dxdy</a:t>
            </a:r>
            <a:endParaRPr lang="en-US" sz="1600">
              <a:solidFill>
                <a:schemeClr val="accent2"/>
              </a:solidFill>
              <a:latin typeface="Times New Roman" pitchFamily="18" charset="0"/>
              <a:ea typeface="MS PGothic" pitchFamily="34" charset="-128"/>
            </a:endParaRPr>
          </a:p>
        </p:txBody>
      </p:sp>
      <p:sp>
        <p:nvSpPr>
          <p:cNvPr id="90118" name="Text Box 6"/>
          <p:cNvSpPr txBox="1">
            <a:spLocks noChangeArrowheads="1"/>
          </p:cNvSpPr>
          <p:nvPr/>
        </p:nvSpPr>
        <p:spPr bwMode="auto">
          <a:xfrm>
            <a:off x="900113" y="1268413"/>
            <a:ext cx="1512887" cy="336550"/>
          </a:xfrm>
          <a:prstGeom prst="rect">
            <a:avLst/>
          </a:prstGeom>
          <a:noFill/>
          <a:ln w="9525">
            <a:noFill/>
            <a:miter lim="800000"/>
            <a:headEnd/>
            <a:tailEnd/>
          </a:ln>
          <a:effectLst/>
        </p:spPr>
        <p:txBody>
          <a:bodyPr>
            <a:spAutoFit/>
          </a:bodyPr>
          <a:lstStyle/>
          <a:p>
            <a:pPr>
              <a:spcBef>
                <a:spcPct val="50000"/>
              </a:spcBef>
            </a:pPr>
            <a:r>
              <a:rPr lang="en-GB" sz="1600">
                <a:solidFill>
                  <a:schemeClr val="accent2"/>
                </a:solidFill>
                <a:latin typeface="Times New Roman" pitchFamily="18" charset="0"/>
                <a:ea typeface="MS PGothic" pitchFamily="34" charset="-128"/>
              </a:rPr>
              <a:t>2</a:t>
            </a:r>
            <a:r>
              <a:rPr lang="en-GB" sz="1600">
                <a:solidFill>
                  <a:schemeClr val="accent2"/>
                </a:solidFill>
                <a:latin typeface="WP Greek Century" pitchFamily="2" charset="2"/>
                <a:ea typeface="MS PGothic" pitchFamily="34" charset="-128"/>
                <a:sym typeface="Symbol" pitchFamily="18" charset="2"/>
              </a:rPr>
              <a:t></a:t>
            </a:r>
            <a:r>
              <a:rPr lang="en-GB" sz="1600">
                <a:solidFill>
                  <a:schemeClr val="accent2"/>
                </a:solidFill>
                <a:latin typeface="Times New Roman" pitchFamily="18" charset="0"/>
                <a:ea typeface="MS PGothic" pitchFamily="34" charset="-128"/>
              </a:rPr>
              <a:t>x(Q</a:t>
            </a:r>
            <a:r>
              <a:rPr lang="en-GB" sz="1600" baseline="30000">
                <a:solidFill>
                  <a:schemeClr val="accent2"/>
                </a:solidFill>
                <a:latin typeface="Times New Roman" pitchFamily="18" charset="0"/>
                <a:ea typeface="MS PGothic" pitchFamily="34" charset="-128"/>
              </a:rPr>
              <a:t>2</a:t>
            </a:r>
            <a:r>
              <a:rPr lang="en-GB" sz="1600">
                <a:solidFill>
                  <a:schemeClr val="accent2"/>
                </a:solidFill>
                <a:latin typeface="Times New Roman" pitchFamily="18" charset="0"/>
                <a:ea typeface="MS PGothic" pitchFamily="34" charset="-128"/>
              </a:rPr>
              <a:t>+M</a:t>
            </a:r>
            <a:r>
              <a:rPr lang="en-GB" sz="1600" baseline="30000">
                <a:solidFill>
                  <a:schemeClr val="accent2"/>
                </a:solidFill>
                <a:latin typeface="Times New Roman" pitchFamily="18" charset="0"/>
                <a:ea typeface="MS PGothic" pitchFamily="34" charset="-128"/>
              </a:rPr>
              <a:t>2</a:t>
            </a:r>
            <a:r>
              <a:rPr lang="en-GB" sz="1600" baseline="-25000">
                <a:solidFill>
                  <a:schemeClr val="accent2"/>
                </a:solidFill>
                <a:latin typeface="Times New Roman" pitchFamily="18" charset="0"/>
                <a:ea typeface="MS PGothic" pitchFamily="34" charset="-128"/>
              </a:rPr>
              <a:t>W</a:t>
            </a:r>
            <a:r>
              <a:rPr lang="en-GB" sz="1600">
                <a:solidFill>
                  <a:schemeClr val="accent2"/>
                </a:solidFill>
                <a:latin typeface="Times New Roman" pitchFamily="18" charset="0"/>
                <a:ea typeface="MS PGothic" pitchFamily="34" charset="-128"/>
              </a:rPr>
              <a:t>)</a:t>
            </a:r>
            <a:r>
              <a:rPr lang="en-GB" sz="1600" baseline="30000">
                <a:solidFill>
                  <a:schemeClr val="accent2"/>
                </a:solidFill>
                <a:latin typeface="Times New Roman" pitchFamily="18" charset="0"/>
                <a:ea typeface="MS PGothic" pitchFamily="34" charset="-128"/>
              </a:rPr>
              <a:t>2</a:t>
            </a:r>
            <a:endParaRPr lang="en-US" sz="1600" baseline="30000">
              <a:solidFill>
                <a:schemeClr val="accent2"/>
              </a:solidFill>
              <a:latin typeface="Times New Roman" pitchFamily="18" charset="0"/>
              <a:ea typeface="MS PGothic" pitchFamily="34" charset="-128"/>
            </a:endParaRPr>
          </a:p>
        </p:txBody>
      </p:sp>
      <p:sp>
        <p:nvSpPr>
          <p:cNvPr id="90119" name="Text Box 7"/>
          <p:cNvSpPr txBox="1">
            <a:spLocks noChangeArrowheads="1"/>
          </p:cNvSpPr>
          <p:nvPr/>
        </p:nvSpPr>
        <p:spPr bwMode="auto">
          <a:xfrm>
            <a:off x="5580063" y="1268413"/>
            <a:ext cx="1512887" cy="336550"/>
          </a:xfrm>
          <a:prstGeom prst="rect">
            <a:avLst/>
          </a:prstGeom>
          <a:noFill/>
          <a:ln w="9525">
            <a:noFill/>
            <a:miter lim="800000"/>
            <a:headEnd/>
            <a:tailEnd/>
          </a:ln>
          <a:effectLst/>
        </p:spPr>
        <p:txBody>
          <a:bodyPr>
            <a:spAutoFit/>
          </a:bodyPr>
          <a:lstStyle/>
          <a:p>
            <a:pPr>
              <a:spcBef>
                <a:spcPct val="50000"/>
              </a:spcBef>
            </a:pPr>
            <a:r>
              <a:rPr lang="en-GB" sz="1600">
                <a:solidFill>
                  <a:schemeClr val="accent2"/>
                </a:solidFill>
                <a:latin typeface="Times New Roman" pitchFamily="18" charset="0"/>
                <a:ea typeface="MS PGothic" pitchFamily="34" charset="-128"/>
              </a:rPr>
              <a:t>2</a:t>
            </a:r>
            <a:r>
              <a:rPr lang="en-GB" sz="1600">
                <a:solidFill>
                  <a:schemeClr val="accent2"/>
                </a:solidFill>
                <a:latin typeface="WP Greek Century" pitchFamily="2" charset="2"/>
                <a:ea typeface="MS PGothic" pitchFamily="34" charset="-128"/>
                <a:sym typeface="Symbol" pitchFamily="18" charset="2"/>
              </a:rPr>
              <a:t></a:t>
            </a:r>
            <a:r>
              <a:rPr lang="en-GB" sz="1600">
                <a:solidFill>
                  <a:schemeClr val="accent2"/>
                </a:solidFill>
                <a:latin typeface="Times New Roman" pitchFamily="18" charset="0"/>
                <a:ea typeface="MS PGothic" pitchFamily="34" charset="-128"/>
              </a:rPr>
              <a:t>x(Q</a:t>
            </a:r>
            <a:r>
              <a:rPr lang="en-GB" sz="1600" baseline="30000">
                <a:solidFill>
                  <a:schemeClr val="accent2"/>
                </a:solidFill>
                <a:latin typeface="Times New Roman" pitchFamily="18" charset="0"/>
                <a:ea typeface="MS PGothic" pitchFamily="34" charset="-128"/>
              </a:rPr>
              <a:t>2</a:t>
            </a:r>
            <a:r>
              <a:rPr lang="en-GB" sz="1600">
                <a:solidFill>
                  <a:schemeClr val="accent2"/>
                </a:solidFill>
                <a:latin typeface="Times New Roman" pitchFamily="18" charset="0"/>
                <a:ea typeface="MS PGothic" pitchFamily="34" charset="-128"/>
              </a:rPr>
              <a:t>+M</a:t>
            </a:r>
            <a:r>
              <a:rPr lang="en-GB" sz="1600" baseline="30000">
                <a:solidFill>
                  <a:schemeClr val="accent2"/>
                </a:solidFill>
                <a:latin typeface="Times New Roman" pitchFamily="18" charset="0"/>
                <a:ea typeface="MS PGothic" pitchFamily="34" charset="-128"/>
              </a:rPr>
              <a:t>2</a:t>
            </a:r>
            <a:r>
              <a:rPr lang="en-GB" sz="1600" baseline="-25000">
                <a:solidFill>
                  <a:schemeClr val="accent2"/>
                </a:solidFill>
                <a:latin typeface="Times New Roman" pitchFamily="18" charset="0"/>
                <a:ea typeface="MS PGothic" pitchFamily="34" charset="-128"/>
              </a:rPr>
              <a:t>W</a:t>
            </a:r>
            <a:r>
              <a:rPr lang="en-GB" sz="1600">
                <a:solidFill>
                  <a:schemeClr val="accent2"/>
                </a:solidFill>
                <a:latin typeface="Times New Roman" pitchFamily="18" charset="0"/>
                <a:ea typeface="MS PGothic" pitchFamily="34" charset="-128"/>
              </a:rPr>
              <a:t>)</a:t>
            </a:r>
            <a:r>
              <a:rPr lang="en-GB" sz="1600" baseline="30000">
                <a:solidFill>
                  <a:schemeClr val="accent2"/>
                </a:solidFill>
                <a:latin typeface="Times New Roman" pitchFamily="18" charset="0"/>
                <a:ea typeface="MS PGothic" pitchFamily="34" charset="-128"/>
              </a:rPr>
              <a:t>2</a:t>
            </a:r>
            <a:endParaRPr lang="en-US" sz="1600" baseline="30000">
              <a:solidFill>
                <a:schemeClr val="accent2"/>
              </a:solidFill>
              <a:latin typeface="Times New Roman" pitchFamily="18" charset="0"/>
              <a:ea typeface="MS PGothic" pitchFamily="34" charset="-128"/>
            </a:endParaRPr>
          </a:p>
        </p:txBody>
      </p:sp>
      <p:sp>
        <p:nvSpPr>
          <p:cNvPr id="90120" name="Line 8"/>
          <p:cNvSpPr>
            <a:spLocks noChangeShapeType="1"/>
          </p:cNvSpPr>
          <p:nvPr/>
        </p:nvSpPr>
        <p:spPr bwMode="auto">
          <a:xfrm>
            <a:off x="179388" y="1341438"/>
            <a:ext cx="720725" cy="0"/>
          </a:xfrm>
          <a:prstGeom prst="line">
            <a:avLst/>
          </a:prstGeom>
          <a:noFill/>
          <a:ln w="9525">
            <a:solidFill>
              <a:schemeClr val="tx1"/>
            </a:solidFill>
            <a:round/>
            <a:headEnd/>
            <a:tailEnd/>
          </a:ln>
          <a:effectLst/>
        </p:spPr>
        <p:txBody>
          <a:bodyPr/>
          <a:lstStyle/>
          <a:p>
            <a:endParaRPr lang="en-US"/>
          </a:p>
        </p:txBody>
      </p:sp>
      <p:sp>
        <p:nvSpPr>
          <p:cNvPr id="90121" name="Line 9"/>
          <p:cNvSpPr>
            <a:spLocks noChangeShapeType="1"/>
          </p:cNvSpPr>
          <p:nvPr/>
        </p:nvSpPr>
        <p:spPr bwMode="auto">
          <a:xfrm>
            <a:off x="4716463" y="1341438"/>
            <a:ext cx="720725" cy="0"/>
          </a:xfrm>
          <a:prstGeom prst="line">
            <a:avLst/>
          </a:prstGeom>
          <a:noFill/>
          <a:ln w="9525">
            <a:solidFill>
              <a:schemeClr val="tx1"/>
            </a:solidFill>
            <a:round/>
            <a:headEnd/>
            <a:tailEnd/>
          </a:ln>
          <a:effectLst/>
        </p:spPr>
        <p:txBody>
          <a:bodyPr/>
          <a:lstStyle/>
          <a:p>
            <a:endParaRPr lang="en-US"/>
          </a:p>
        </p:txBody>
      </p:sp>
      <p:sp>
        <p:nvSpPr>
          <p:cNvPr id="90122" name="Line 10"/>
          <p:cNvSpPr>
            <a:spLocks noChangeShapeType="1"/>
          </p:cNvSpPr>
          <p:nvPr/>
        </p:nvSpPr>
        <p:spPr bwMode="auto">
          <a:xfrm>
            <a:off x="1116013" y="1341438"/>
            <a:ext cx="1081087" cy="0"/>
          </a:xfrm>
          <a:prstGeom prst="line">
            <a:avLst/>
          </a:prstGeom>
          <a:noFill/>
          <a:ln w="9525">
            <a:solidFill>
              <a:schemeClr val="tx1"/>
            </a:solidFill>
            <a:round/>
            <a:headEnd/>
            <a:tailEnd/>
          </a:ln>
          <a:effectLst/>
        </p:spPr>
        <p:txBody>
          <a:bodyPr/>
          <a:lstStyle/>
          <a:p>
            <a:endParaRPr lang="en-US"/>
          </a:p>
        </p:txBody>
      </p:sp>
      <p:sp>
        <p:nvSpPr>
          <p:cNvPr id="90123" name="Line 11"/>
          <p:cNvSpPr>
            <a:spLocks noChangeShapeType="1"/>
          </p:cNvSpPr>
          <p:nvPr/>
        </p:nvSpPr>
        <p:spPr bwMode="auto">
          <a:xfrm>
            <a:off x="5724525" y="1341438"/>
            <a:ext cx="1081088" cy="0"/>
          </a:xfrm>
          <a:prstGeom prst="line">
            <a:avLst/>
          </a:prstGeom>
          <a:noFill/>
          <a:ln w="9525">
            <a:solidFill>
              <a:schemeClr val="tx1"/>
            </a:solidFill>
            <a:round/>
            <a:headEnd/>
            <a:tailEnd/>
          </a:ln>
          <a:effectLst/>
        </p:spPr>
        <p:txBody>
          <a:bodyPr/>
          <a:lstStyle/>
          <a:p>
            <a:endParaRPr lang="en-US"/>
          </a:p>
        </p:txBody>
      </p:sp>
      <p:sp>
        <p:nvSpPr>
          <p:cNvPr id="90124" name="Text Box 12"/>
          <p:cNvSpPr txBox="1">
            <a:spLocks noChangeArrowheads="1"/>
          </p:cNvSpPr>
          <p:nvPr/>
        </p:nvSpPr>
        <p:spPr bwMode="auto">
          <a:xfrm>
            <a:off x="900113" y="404813"/>
            <a:ext cx="2374900" cy="457200"/>
          </a:xfrm>
          <a:prstGeom prst="rect">
            <a:avLst/>
          </a:prstGeom>
          <a:solidFill>
            <a:srgbClr val="F4E0E3"/>
          </a:solidFill>
          <a:ln w="9525">
            <a:noFill/>
            <a:miter lim="800000"/>
            <a:headEnd/>
            <a:tailEnd/>
          </a:ln>
          <a:effectLst/>
        </p:spPr>
        <p:txBody>
          <a:bodyPr>
            <a:spAutoFit/>
          </a:bodyPr>
          <a:lstStyle/>
          <a:p>
            <a:pPr algn="ctr">
              <a:spcBef>
                <a:spcPct val="50000"/>
              </a:spcBef>
            </a:pPr>
            <a:r>
              <a:rPr lang="en-GB" sz="2400">
                <a:ea typeface="MS PGothic" pitchFamily="34" charset="-128"/>
              </a:rPr>
              <a:t>CC e-p </a:t>
            </a:r>
          </a:p>
        </p:txBody>
      </p:sp>
      <p:sp>
        <p:nvSpPr>
          <p:cNvPr id="90125" name="Text Box 13"/>
          <p:cNvSpPr txBox="1">
            <a:spLocks noChangeArrowheads="1"/>
          </p:cNvSpPr>
          <p:nvPr/>
        </p:nvSpPr>
        <p:spPr bwMode="auto">
          <a:xfrm>
            <a:off x="5219700" y="404813"/>
            <a:ext cx="2374900" cy="457200"/>
          </a:xfrm>
          <a:prstGeom prst="rect">
            <a:avLst/>
          </a:prstGeom>
          <a:solidFill>
            <a:srgbClr val="F4E0E3"/>
          </a:solidFill>
          <a:ln w="9525">
            <a:noFill/>
            <a:miter lim="800000"/>
            <a:headEnd/>
            <a:tailEnd/>
          </a:ln>
          <a:effectLst/>
        </p:spPr>
        <p:txBody>
          <a:bodyPr>
            <a:spAutoFit/>
          </a:bodyPr>
          <a:lstStyle/>
          <a:p>
            <a:pPr algn="ctr">
              <a:spcBef>
                <a:spcPct val="50000"/>
              </a:spcBef>
            </a:pPr>
            <a:r>
              <a:rPr lang="en-GB" sz="2400">
                <a:ea typeface="MS PGothic" pitchFamily="34" charset="-128"/>
              </a:rPr>
              <a:t>CC e+p </a:t>
            </a:r>
          </a:p>
        </p:txBody>
      </p:sp>
      <p:sp>
        <p:nvSpPr>
          <p:cNvPr id="90126" name="Text Box 14"/>
          <p:cNvSpPr txBox="1">
            <a:spLocks noChangeArrowheads="1"/>
          </p:cNvSpPr>
          <p:nvPr/>
        </p:nvSpPr>
        <p:spPr bwMode="auto">
          <a:xfrm>
            <a:off x="179388" y="1628775"/>
            <a:ext cx="8713787" cy="366713"/>
          </a:xfrm>
          <a:prstGeom prst="rect">
            <a:avLst/>
          </a:prstGeom>
          <a:noFill/>
          <a:ln w="9525">
            <a:noFill/>
            <a:miter lim="800000"/>
            <a:headEnd/>
            <a:tailEnd/>
          </a:ln>
          <a:effectLst/>
        </p:spPr>
        <p:txBody>
          <a:bodyPr>
            <a:spAutoFit/>
          </a:bodyPr>
          <a:lstStyle/>
          <a:p>
            <a:pPr>
              <a:spcBef>
                <a:spcPct val="50000"/>
              </a:spcBef>
              <a:buFontTx/>
              <a:buChar char="•"/>
            </a:pPr>
            <a:r>
              <a:rPr lang="en-GB">
                <a:ea typeface="MS PGothic" pitchFamily="34" charset="-128"/>
              </a:rPr>
              <a:t>The charged currents give us flavour information for  high-x valence  PDFs</a:t>
            </a:r>
          </a:p>
        </p:txBody>
      </p:sp>
      <p:sp>
        <p:nvSpPr>
          <p:cNvPr id="90127" name="Line 15"/>
          <p:cNvSpPr>
            <a:spLocks noChangeShapeType="1"/>
          </p:cNvSpPr>
          <p:nvPr/>
        </p:nvSpPr>
        <p:spPr bwMode="auto">
          <a:xfrm>
            <a:off x="3708400" y="1052513"/>
            <a:ext cx="142875" cy="0"/>
          </a:xfrm>
          <a:prstGeom prst="line">
            <a:avLst/>
          </a:prstGeom>
          <a:noFill/>
          <a:ln w="28575">
            <a:solidFill>
              <a:schemeClr val="tx1"/>
            </a:solidFill>
            <a:round/>
            <a:headEnd/>
            <a:tailEnd/>
          </a:ln>
          <a:effectLst/>
        </p:spPr>
        <p:txBody>
          <a:bodyPr/>
          <a:lstStyle/>
          <a:p>
            <a:endParaRPr lang="en-US"/>
          </a:p>
        </p:txBody>
      </p:sp>
      <p:sp>
        <p:nvSpPr>
          <p:cNvPr id="90128" name="Line 16"/>
          <p:cNvSpPr>
            <a:spLocks noChangeShapeType="1"/>
          </p:cNvSpPr>
          <p:nvPr/>
        </p:nvSpPr>
        <p:spPr bwMode="auto">
          <a:xfrm>
            <a:off x="3924300" y="1052513"/>
            <a:ext cx="142875" cy="0"/>
          </a:xfrm>
          <a:prstGeom prst="line">
            <a:avLst/>
          </a:prstGeom>
          <a:noFill/>
          <a:ln w="28575">
            <a:solidFill>
              <a:schemeClr val="tx1"/>
            </a:solidFill>
            <a:round/>
            <a:headEnd/>
            <a:tailEnd/>
          </a:ln>
          <a:effectLst/>
        </p:spPr>
        <p:txBody>
          <a:bodyPr/>
          <a:lstStyle/>
          <a:p>
            <a:endParaRPr lang="en-US"/>
          </a:p>
        </p:txBody>
      </p:sp>
      <p:sp>
        <p:nvSpPr>
          <p:cNvPr id="90129" name="Line 17"/>
          <p:cNvSpPr>
            <a:spLocks noChangeShapeType="1"/>
          </p:cNvSpPr>
          <p:nvPr/>
        </p:nvSpPr>
        <p:spPr bwMode="auto">
          <a:xfrm>
            <a:off x="6804025" y="1052513"/>
            <a:ext cx="142875" cy="0"/>
          </a:xfrm>
          <a:prstGeom prst="line">
            <a:avLst/>
          </a:prstGeom>
          <a:noFill/>
          <a:ln w="28575">
            <a:solidFill>
              <a:schemeClr val="tx1"/>
            </a:solidFill>
            <a:round/>
            <a:headEnd/>
            <a:tailEnd/>
          </a:ln>
          <a:effectLst/>
        </p:spPr>
        <p:txBody>
          <a:bodyPr/>
          <a:lstStyle/>
          <a:p>
            <a:endParaRPr lang="en-US"/>
          </a:p>
        </p:txBody>
      </p:sp>
      <p:sp>
        <p:nvSpPr>
          <p:cNvPr id="90130" name="Line 18"/>
          <p:cNvSpPr>
            <a:spLocks noChangeShapeType="1"/>
          </p:cNvSpPr>
          <p:nvPr/>
        </p:nvSpPr>
        <p:spPr bwMode="auto">
          <a:xfrm>
            <a:off x="7092950" y="1052513"/>
            <a:ext cx="142875" cy="0"/>
          </a:xfrm>
          <a:prstGeom prst="line">
            <a:avLst/>
          </a:prstGeom>
          <a:noFill/>
          <a:ln w="28575">
            <a:solidFill>
              <a:schemeClr val="tx1"/>
            </a:solidFill>
            <a:round/>
            <a:headEnd/>
            <a:tailEnd/>
          </a:ln>
          <a:effectLst/>
        </p:spPr>
        <p:txBody>
          <a:bodyPr/>
          <a:lstStyle/>
          <a:p>
            <a:endParaRPr lang="en-US"/>
          </a:p>
        </p:txBody>
      </p:sp>
      <p:sp>
        <p:nvSpPr>
          <p:cNvPr id="90131" name="Text Box 19"/>
          <p:cNvSpPr txBox="1">
            <a:spLocks noChangeArrowheads="1"/>
          </p:cNvSpPr>
          <p:nvPr/>
        </p:nvSpPr>
        <p:spPr bwMode="auto">
          <a:xfrm>
            <a:off x="1908175" y="2133600"/>
            <a:ext cx="4716462" cy="457200"/>
          </a:xfrm>
          <a:prstGeom prst="rect">
            <a:avLst/>
          </a:prstGeom>
          <a:solidFill>
            <a:srgbClr val="F4E0E3"/>
          </a:solidFill>
          <a:ln w="9525">
            <a:noFill/>
            <a:miter lim="800000"/>
            <a:headEnd/>
            <a:tailEnd/>
          </a:ln>
          <a:effectLst/>
        </p:spPr>
        <p:txBody>
          <a:bodyPr wrap="square">
            <a:spAutoFit/>
          </a:bodyPr>
          <a:lstStyle/>
          <a:p>
            <a:pPr algn="ctr">
              <a:spcBef>
                <a:spcPct val="50000"/>
              </a:spcBef>
            </a:pPr>
            <a:r>
              <a:rPr lang="en-GB" sz="2400" dirty="0">
                <a:ea typeface="MS PGothic" pitchFamily="34" charset="-128"/>
              </a:rPr>
              <a:t> NC e+ and </a:t>
            </a:r>
            <a:r>
              <a:rPr lang="en-GB" sz="2400" dirty="0" smtClean="0">
                <a:ea typeface="MS PGothic" pitchFamily="34" charset="-128"/>
              </a:rPr>
              <a:t>e- </a:t>
            </a:r>
            <a:endParaRPr lang="en-GB" sz="2400" dirty="0">
              <a:ea typeface="MS PGothic" pitchFamily="34" charset="-128"/>
            </a:endParaRPr>
          </a:p>
        </p:txBody>
      </p:sp>
      <p:sp>
        <p:nvSpPr>
          <p:cNvPr id="90132" name="Text Box 20"/>
          <p:cNvSpPr txBox="1">
            <a:spLocks noChangeArrowheads="1"/>
          </p:cNvSpPr>
          <p:nvPr/>
        </p:nvSpPr>
        <p:spPr bwMode="auto">
          <a:xfrm>
            <a:off x="0" y="2781300"/>
            <a:ext cx="9180513" cy="396875"/>
          </a:xfrm>
          <a:prstGeom prst="rect">
            <a:avLst/>
          </a:prstGeom>
          <a:noFill/>
          <a:ln w="9525">
            <a:noFill/>
            <a:miter lim="800000"/>
            <a:headEnd/>
            <a:tailEnd/>
          </a:ln>
          <a:effectLst/>
        </p:spPr>
        <p:txBody>
          <a:bodyPr>
            <a:spAutoFit/>
          </a:bodyPr>
          <a:lstStyle/>
          <a:p>
            <a:pPr>
              <a:spcBef>
                <a:spcPct val="50000"/>
              </a:spcBef>
            </a:pPr>
            <a:r>
              <a:rPr lang="en-GB" sz="2000">
                <a:ea typeface="MS PGothic" pitchFamily="34" charset="-128"/>
              </a:rPr>
              <a:t>d</a:t>
            </a:r>
            <a:r>
              <a:rPr lang="en-GB" sz="2000" baseline="30000">
                <a:ea typeface="MS PGothic" pitchFamily="34" charset="-128"/>
              </a:rPr>
              <a:t>2</a:t>
            </a:r>
            <a:r>
              <a:rPr lang="en-GB" sz="2000">
                <a:ea typeface="MS PGothic" pitchFamily="34" charset="-128"/>
                <a:sym typeface="Symbol" pitchFamily="18" charset="2"/>
              </a:rPr>
              <a:t></a:t>
            </a:r>
            <a:r>
              <a:rPr lang="en-GB" sz="2000">
                <a:ea typeface="MS PGothic" pitchFamily="34" charset="-128"/>
              </a:rPr>
              <a:t>(e</a:t>
            </a:r>
            <a:r>
              <a:rPr lang="en-US" sz="2000">
                <a:ea typeface="MS PGothic" pitchFamily="34" charset="-128"/>
                <a:cs typeface="Times New Roman" pitchFamily="18" charset="0"/>
              </a:rPr>
              <a:t>±</a:t>
            </a:r>
            <a:r>
              <a:rPr lang="en-GB" sz="2000">
                <a:ea typeface="MS PGothic" pitchFamily="34" charset="-128"/>
              </a:rPr>
              <a:t>N) =              Y+</a:t>
            </a:r>
            <a:r>
              <a:rPr lang="en-GB" sz="2000" baseline="-25000">
                <a:ea typeface="MS PGothic" pitchFamily="34" charset="-128"/>
              </a:rPr>
              <a:t>  </a:t>
            </a:r>
            <a:r>
              <a:rPr lang="en-GB">
                <a:ea typeface="MS PGothic" pitchFamily="34" charset="-128"/>
              </a:rPr>
              <a:t> [ </a:t>
            </a:r>
            <a:r>
              <a:rPr lang="en-GB" sz="2000" b="1">
                <a:solidFill>
                  <a:srgbClr val="CC3300"/>
                </a:solidFill>
                <a:ea typeface="MS PGothic" pitchFamily="34" charset="-128"/>
              </a:rPr>
              <a:t>F</a:t>
            </a:r>
            <a:r>
              <a:rPr lang="en-GB" sz="2000" b="1" baseline="-25000">
                <a:solidFill>
                  <a:srgbClr val="CC3300"/>
                </a:solidFill>
                <a:ea typeface="MS PGothic" pitchFamily="34" charset="-128"/>
              </a:rPr>
              <a:t>2</a:t>
            </a:r>
            <a:r>
              <a:rPr lang="en-GB" sz="2000">
                <a:ea typeface="MS PGothic" pitchFamily="34" charset="-128"/>
              </a:rPr>
              <a:t>(x,Q</a:t>
            </a:r>
            <a:r>
              <a:rPr lang="en-GB" sz="2000" baseline="30000">
                <a:ea typeface="MS PGothic" pitchFamily="34" charset="-128"/>
              </a:rPr>
              <a:t>2</a:t>
            </a:r>
            <a:r>
              <a:rPr lang="en-GB" sz="2000">
                <a:ea typeface="MS PGothic" pitchFamily="34" charset="-128"/>
              </a:rPr>
              <a:t>) - y</a:t>
            </a:r>
            <a:r>
              <a:rPr lang="en-GB" sz="2000" baseline="30000">
                <a:ea typeface="MS PGothic" pitchFamily="34" charset="-128"/>
              </a:rPr>
              <a:t>2 </a:t>
            </a:r>
            <a:r>
              <a:rPr lang="en-GB" sz="2000" b="1">
                <a:solidFill>
                  <a:srgbClr val="CC3300"/>
                </a:solidFill>
                <a:ea typeface="MS PGothic" pitchFamily="34" charset="-128"/>
              </a:rPr>
              <a:t>F</a:t>
            </a:r>
            <a:r>
              <a:rPr lang="en-GB" sz="2000" b="1" baseline="-25000">
                <a:solidFill>
                  <a:srgbClr val="CC3300"/>
                </a:solidFill>
                <a:ea typeface="MS PGothic" pitchFamily="34" charset="-128"/>
              </a:rPr>
              <a:t>L</a:t>
            </a:r>
            <a:r>
              <a:rPr lang="en-GB" sz="2000">
                <a:ea typeface="MS PGothic" pitchFamily="34" charset="-128"/>
              </a:rPr>
              <a:t>(x,Q</a:t>
            </a:r>
            <a:r>
              <a:rPr lang="en-GB" sz="2000" baseline="30000">
                <a:ea typeface="MS PGothic" pitchFamily="34" charset="-128"/>
              </a:rPr>
              <a:t>2</a:t>
            </a:r>
            <a:r>
              <a:rPr lang="en-GB" sz="2000">
                <a:ea typeface="MS PGothic" pitchFamily="34" charset="-128"/>
              </a:rPr>
              <a:t>) </a:t>
            </a:r>
            <a:r>
              <a:rPr lang="en-US" sz="2000">
                <a:ea typeface="MS PGothic" pitchFamily="34" charset="-128"/>
              </a:rPr>
              <a:t>±</a:t>
            </a:r>
            <a:r>
              <a:rPr lang="en-GB" sz="2000">
                <a:ea typeface="MS PGothic" pitchFamily="34" charset="-128"/>
              </a:rPr>
              <a:t> Y_x</a:t>
            </a:r>
            <a:r>
              <a:rPr lang="en-GB" sz="2000" b="1">
                <a:solidFill>
                  <a:srgbClr val="CC3300"/>
                </a:solidFill>
                <a:ea typeface="MS PGothic" pitchFamily="34" charset="-128"/>
              </a:rPr>
              <a:t>F</a:t>
            </a:r>
            <a:r>
              <a:rPr lang="en-GB" sz="2000" b="1" baseline="-25000">
                <a:solidFill>
                  <a:srgbClr val="CC3300"/>
                </a:solidFill>
                <a:ea typeface="MS PGothic" pitchFamily="34" charset="-128"/>
              </a:rPr>
              <a:t>3</a:t>
            </a:r>
            <a:r>
              <a:rPr lang="en-GB" sz="2000">
                <a:ea typeface="MS PGothic" pitchFamily="34" charset="-128"/>
              </a:rPr>
              <a:t>(x,Q</a:t>
            </a:r>
            <a:r>
              <a:rPr lang="en-GB" sz="2000" baseline="30000">
                <a:ea typeface="MS PGothic" pitchFamily="34" charset="-128"/>
              </a:rPr>
              <a:t>2</a:t>
            </a:r>
            <a:r>
              <a:rPr lang="en-GB" sz="2000">
                <a:ea typeface="MS PGothic" pitchFamily="34" charset="-128"/>
              </a:rPr>
              <a:t>)],   </a:t>
            </a:r>
            <a:r>
              <a:rPr lang="en-GB" sz="1600">
                <a:ea typeface="MS PGothic" pitchFamily="34" charset="-128"/>
              </a:rPr>
              <a:t>Y</a:t>
            </a:r>
            <a:r>
              <a:rPr lang="en-US" sz="1600">
                <a:ea typeface="MS PGothic" pitchFamily="34" charset="-128"/>
              </a:rPr>
              <a:t>±</a:t>
            </a:r>
            <a:r>
              <a:rPr lang="en-GB" sz="1600">
                <a:ea typeface="MS PGothic" pitchFamily="34" charset="-128"/>
              </a:rPr>
              <a:t> = 1 </a:t>
            </a:r>
            <a:r>
              <a:rPr lang="en-US" sz="1600">
                <a:ea typeface="MS PGothic" pitchFamily="34" charset="-128"/>
              </a:rPr>
              <a:t>±</a:t>
            </a:r>
            <a:r>
              <a:rPr lang="en-GB" sz="1600">
                <a:ea typeface="MS PGothic" pitchFamily="34" charset="-128"/>
              </a:rPr>
              <a:t>  (1-y)</a:t>
            </a:r>
            <a:r>
              <a:rPr lang="en-GB" sz="1600" baseline="30000">
                <a:ea typeface="MS PGothic" pitchFamily="34" charset="-128"/>
              </a:rPr>
              <a:t>2</a:t>
            </a:r>
            <a:endParaRPr lang="en-US" sz="1600" baseline="30000">
              <a:ea typeface="MS PGothic" pitchFamily="34" charset="-128"/>
            </a:endParaRPr>
          </a:p>
        </p:txBody>
      </p:sp>
      <p:sp>
        <p:nvSpPr>
          <p:cNvPr id="90133" name="Text Box 21"/>
          <p:cNvSpPr txBox="1">
            <a:spLocks noChangeArrowheads="1"/>
          </p:cNvSpPr>
          <p:nvPr/>
        </p:nvSpPr>
        <p:spPr bwMode="auto">
          <a:xfrm>
            <a:off x="323850" y="3068638"/>
            <a:ext cx="649288" cy="366712"/>
          </a:xfrm>
          <a:prstGeom prst="rect">
            <a:avLst/>
          </a:prstGeom>
          <a:noFill/>
          <a:ln w="9525">
            <a:noFill/>
            <a:miter lim="800000"/>
            <a:headEnd/>
            <a:tailEnd/>
          </a:ln>
          <a:effectLst/>
        </p:spPr>
        <p:txBody>
          <a:bodyPr>
            <a:spAutoFit/>
          </a:bodyPr>
          <a:lstStyle/>
          <a:p>
            <a:pPr>
              <a:spcBef>
                <a:spcPct val="50000"/>
              </a:spcBef>
            </a:pPr>
            <a:r>
              <a:rPr lang="en-GB">
                <a:latin typeface="Times New Roman" pitchFamily="18" charset="0"/>
                <a:ea typeface="MS PGothic" pitchFamily="34" charset="-128"/>
              </a:rPr>
              <a:t>dxdy</a:t>
            </a:r>
            <a:endParaRPr lang="en-US">
              <a:latin typeface="Times New Roman" pitchFamily="18" charset="0"/>
              <a:ea typeface="MS PGothic" pitchFamily="34" charset="-128"/>
            </a:endParaRPr>
          </a:p>
        </p:txBody>
      </p:sp>
      <p:graphicFrame>
        <p:nvGraphicFramePr>
          <p:cNvPr id="90134" name="Object 22"/>
          <p:cNvGraphicFramePr>
            <a:graphicFrameLocks noChangeAspect="1"/>
          </p:cNvGraphicFramePr>
          <p:nvPr/>
        </p:nvGraphicFramePr>
        <p:xfrm>
          <a:off x="1476375" y="2708275"/>
          <a:ext cx="792163" cy="720725"/>
        </p:xfrm>
        <a:graphic>
          <a:graphicData uri="http://schemas.openxmlformats.org/presentationml/2006/ole">
            <mc:AlternateContent xmlns:mc="http://schemas.openxmlformats.org/markup-compatibility/2006">
              <mc:Choice xmlns:v="urn:schemas-microsoft-com:vml" Requires="v">
                <p:oleObj spid="_x0000_s90143" name="Microsoft Equation 3.0" r:id="rId3" imgW="457200" imgH="444240" progId="Equation.3">
                  <p:embed/>
                </p:oleObj>
              </mc:Choice>
              <mc:Fallback>
                <p:oleObj name="Microsoft Equation 3.0" r:id="rId3" imgW="457200" imgH="444240" progId="Equation.3">
                  <p:embed/>
                  <p:pic>
                    <p:nvPicPr>
                      <p:cNvPr id="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2708275"/>
                        <a:ext cx="792163"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0135" name="Line 23"/>
          <p:cNvSpPr>
            <a:spLocks noChangeShapeType="1"/>
          </p:cNvSpPr>
          <p:nvPr/>
        </p:nvSpPr>
        <p:spPr bwMode="auto">
          <a:xfrm>
            <a:off x="250825" y="3141663"/>
            <a:ext cx="684213" cy="0"/>
          </a:xfrm>
          <a:prstGeom prst="line">
            <a:avLst/>
          </a:prstGeom>
          <a:noFill/>
          <a:ln w="9525">
            <a:solidFill>
              <a:schemeClr val="tx1"/>
            </a:solidFill>
            <a:round/>
            <a:headEnd/>
            <a:tailEnd/>
          </a:ln>
          <a:effectLst/>
        </p:spPr>
        <p:txBody>
          <a:bodyPr/>
          <a:lstStyle/>
          <a:p>
            <a:endParaRPr lang="en-US"/>
          </a:p>
        </p:txBody>
      </p:sp>
      <p:sp>
        <p:nvSpPr>
          <p:cNvPr id="90136" name="Text Box 24"/>
          <p:cNvSpPr txBox="1">
            <a:spLocks noChangeArrowheads="1"/>
          </p:cNvSpPr>
          <p:nvPr/>
        </p:nvSpPr>
        <p:spPr bwMode="auto">
          <a:xfrm>
            <a:off x="3851275" y="3141663"/>
            <a:ext cx="720725" cy="366712"/>
          </a:xfrm>
          <a:prstGeom prst="rect">
            <a:avLst/>
          </a:prstGeom>
          <a:noFill/>
          <a:ln w="9525">
            <a:noFill/>
            <a:miter lim="800000"/>
            <a:headEnd/>
            <a:tailEnd/>
          </a:ln>
          <a:effectLst/>
        </p:spPr>
        <p:txBody>
          <a:bodyPr>
            <a:spAutoFit/>
          </a:bodyPr>
          <a:lstStyle/>
          <a:p>
            <a:pPr algn="ctr">
              <a:spcBef>
                <a:spcPct val="50000"/>
              </a:spcBef>
            </a:pPr>
            <a:r>
              <a:rPr lang="en-GB">
                <a:ea typeface="MS PGothic" pitchFamily="34" charset="-128"/>
              </a:rPr>
              <a:t>Y+</a:t>
            </a:r>
          </a:p>
        </p:txBody>
      </p:sp>
      <p:sp>
        <p:nvSpPr>
          <p:cNvPr id="90137" name="Text Box 25"/>
          <p:cNvSpPr txBox="1">
            <a:spLocks noChangeArrowheads="1"/>
          </p:cNvSpPr>
          <p:nvPr/>
        </p:nvSpPr>
        <p:spPr bwMode="auto">
          <a:xfrm>
            <a:off x="5364163" y="3141663"/>
            <a:ext cx="720725" cy="366712"/>
          </a:xfrm>
          <a:prstGeom prst="rect">
            <a:avLst/>
          </a:prstGeom>
          <a:noFill/>
          <a:ln w="9525">
            <a:noFill/>
            <a:miter lim="800000"/>
            <a:headEnd/>
            <a:tailEnd/>
          </a:ln>
          <a:effectLst/>
        </p:spPr>
        <p:txBody>
          <a:bodyPr>
            <a:spAutoFit/>
          </a:bodyPr>
          <a:lstStyle/>
          <a:p>
            <a:pPr algn="ctr">
              <a:spcBef>
                <a:spcPct val="50000"/>
              </a:spcBef>
            </a:pPr>
            <a:r>
              <a:rPr lang="en-GB">
                <a:ea typeface="MS PGothic" pitchFamily="34" charset="-128"/>
              </a:rPr>
              <a:t>Y+</a:t>
            </a:r>
          </a:p>
        </p:txBody>
      </p:sp>
      <p:sp>
        <p:nvSpPr>
          <p:cNvPr id="90138" name="Line 26"/>
          <p:cNvSpPr>
            <a:spLocks noChangeShapeType="1"/>
          </p:cNvSpPr>
          <p:nvPr/>
        </p:nvSpPr>
        <p:spPr bwMode="auto">
          <a:xfrm>
            <a:off x="5435600" y="3141663"/>
            <a:ext cx="684213" cy="0"/>
          </a:xfrm>
          <a:prstGeom prst="line">
            <a:avLst/>
          </a:prstGeom>
          <a:noFill/>
          <a:ln w="9525">
            <a:solidFill>
              <a:schemeClr val="tx1"/>
            </a:solidFill>
            <a:round/>
            <a:headEnd/>
            <a:tailEnd/>
          </a:ln>
          <a:effectLst/>
        </p:spPr>
        <p:txBody>
          <a:bodyPr/>
          <a:lstStyle/>
          <a:p>
            <a:endParaRPr lang="en-US"/>
          </a:p>
        </p:txBody>
      </p:sp>
      <p:sp>
        <p:nvSpPr>
          <p:cNvPr id="90139" name="Line 27"/>
          <p:cNvSpPr>
            <a:spLocks noChangeShapeType="1"/>
          </p:cNvSpPr>
          <p:nvPr/>
        </p:nvSpPr>
        <p:spPr bwMode="auto">
          <a:xfrm>
            <a:off x="3924300" y="3141663"/>
            <a:ext cx="684213" cy="0"/>
          </a:xfrm>
          <a:prstGeom prst="line">
            <a:avLst/>
          </a:prstGeom>
          <a:noFill/>
          <a:ln w="9525">
            <a:solidFill>
              <a:schemeClr val="tx1"/>
            </a:solidFill>
            <a:round/>
            <a:headEnd/>
            <a:tailEnd/>
          </a:ln>
          <a:effectLst/>
        </p:spPr>
        <p:txBody>
          <a:bodyPr/>
          <a:lstStyle/>
          <a:p>
            <a:endParaRPr lang="en-US"/>
          </a:p>
        </p:txBody>
      </p:sp>
      <p:sp>
        <p:nvSpPr>
          <p:cNvPr id="90140" name="Text Box 28"/>
          <p:cNvSpPr txBox="1">
            <a:spLocks noChangeArrowheads="1"/>
          </p:cNvSpPr>
          <p:nvPr/>
        </p:nvSpPr>
        <p:spPr bwMode="auto">
          <a:xfrm>
            <a:off x="0" y="3573463"/>
            <a:ext cx="5795963" cy="2723823"/>
          </a:xfrm>
          <a:prstGeom prst="rect">
            <a:avLst/>
          </a:prstGeom>
          <a:solidFill>
            <a:srgbClr val="FFFFCC"/>
          </a:solidFill>
          <a:ln w="9525">
            <a:noFill/>
            <a:miter lim="800000"/>
            <a:headEnd/>
            <a:tailEnd/>
          </a:ln>
          <a:effectLst/>
        </p:spPr>
        <p:txBody>
          <a:bodyPr>
            <a:spAutoFit/>
          </a:bodyPr>
          <a:lstStyle/>
          <a:p>
            <a:pPr>
              <a:spcBef>
                <a:spcPct val="50000"/>
              </a:spcBef>
            </a:pPr>
            <a:r>
              <a:rPr lang="en-GB" dirty="0">
                <a:solidFill>
                  <a:srgbClr val="FF0000"/>
                </a:solidFill>
                <a:ea typeface="MS PGothic" pitchFamily="34" charset="-128"/>
              </a:rPr>
              <a:t>F</a:t>
            </a:r>
            <a:r>
              <a:rPr lang="en-GB" baseline="-25000" dirty="0">
                <a:solidFill>
                  <a:srgbClr val="FF0000"/>
                </a:solidFill>
                <a:ea typeface="MS PGothic" pitchFamily="34" charset="-128"/>
              </a:rPr>
              <a:t>2</a:t>
            </a:r>
            <a:r>
              <a:rPr lang="en-GB" dirty="0">
                <a:solidFill>
                  <a:srgbClr val="FF0000"/>
                </a:solidFill>
                <a:ea typeface="MS PGothic" pitchFamily="34" charset="-128"/>
              </a:rPr>
              <a:t>  </a:t>
            </a:r>
            <a:r>
              <a:rPr lang="en-GB" dirty="0">
                <a:ea typeface="MS PGothic" pitchFamily="34" charset="-128"/>
              </a:rPr>
              <a:t>= </a:t>
            </a:r>
            <a:r>
              <a:rPr lang="en-GB" dirty="0">
                <a:solidFill>
                  <a:srgbClr val="FF0000"/>
                </a:solidFill>
                <a:ea typeface="MS PGothic" pitchFamily="34" charset="-128"/>
              </a:rPr>
              <a:t>F</a:t>
            </a:r>
            <a:r>
              <a:rPr lang="en-GB" baseline="-25000" dirty="0">
                <a:solidFill>
                  <a:srgbClr val="FF0000"/>
                </a:solidFill>
                <a:ea typeface="MS PGothic" pitchFamily="34" charset="-128"/>
              </a:rPr>
              <a:t>2</a:t>
            </a:r>
            <a:r>
              <a:rPr lang="el-GR" baseline="30000" dirty="0">
                <a:solidFill>
                  <a:srgbClr val="FF0000"/>
                </a:solidFill>
                <a:ea typeface="MS PGothic" pitchFamily="34" charset="-128"/>
              </a:rPr>
              <a:t>γ</a:t>
            </a:r>
            <a:r>
              <a:rPr lang="en-GB" dirty="0">
                <a:ea typeface="MS PGothic" pitchFamily="34" charset="-128"/>
              </a:rPr>
              <a:t> –</a:t>
            </a:r>
            <a:r>
              <a:rPr lang="en-GB" dirty="0" err="1">
                <a:ea typeface="MS PGothic" pitchFamily="34" charset="-128"/>
              </a:rPr>
              <a:t>v</a:t>
            </a:r>
            <a:r>
              <a:rPr lang="en-GB" baseline="-25000" dirty="0" err="1">
                <a:ea typeface="MS PGothic" pitchFamily="34" charset="-128"/>
              </a:rPr>
              <a:t>e</a:t>
            </a:r>
            <a:r>
              <a:rPr lang="en-GB" dirty="0">
                <a:ea typeface="MS PGothic" pitchFamily="34" charset="-128"/>
              </a:rPr>
              <a:t> P</a:t>
            </a:r>
            <a:r>
              <a:rPr lang="en-GB" baseline="-25000" dirty="0">
                <a:ea typeface="MS PGothic" pitchFamily="34" charset="-128"/>
              </a:rPr>
              <a:t>Z</a:t>
            </a:r>
            <a:r>
              <a:rPr lang="en-GB" dirty="0">
                <a:ea typeface="MS PGothic" pitchFamily="34" charset="-128"/>
              </a:rPr>
              <a:t> </a:t>
            </a:r>
            <a:r>
              <a:rPr lang="en-GB" dirty="0">
                <a:solidFill>
                  <a:srgbClr val="FF0000"/>
                </a:solidFill>
                <a:ea typeface="MS PGothic" pitchFamily="34" charset="-128"/>
              </a:rPr>
              <a:t>F</a:t>
            </a:r>
            <a:r>
              <a:rPr lang="en-GB" baseline="-25000" dirty="0">
                <a:solidFill>
                  <a:srgbClr val="FF0000"/>
                </a:solidFill>
                <a:ea typeface="MS PGothic" pitchFamily="34" charset="-128"/>
              </a:rPr>
              <a:t>2</a:t>
            </a:r>
            <a:r>
              <a:rPr lang="el-GR" baseline="30000" dirty="0">
                <a:solidFill>
                  <a:srgbClr val="FF0000"/>
                </a:solidFill>
                <a:ea typeface="MS PGothic" pitchFamily="34" charset="-128"/>
              </a:rPr>
              <a:t>γ</a:t>
            </a:r>
            <a:r>
              <a:rPr lang="en-GB" baseline="30000" dirty="0">
                <a:solidFill>
                  <a:srgbClr val="FF0000"/>
                </a:solidFill>
                <a:ea typeface="MS PGothic" pitchFamily="34" charset="-128"/>
              </a:rPr>
              <a:t>Z</a:t>
            </a:r>
            <a:r>
              <a:rPr lang="en-GB" dirty="0">
                <a:ea typeface="MS PGothic" pitchFamily="34" charset="-128"/>
              </a:rPr>
              <a:t> + (v</a:t>
            </a:r>
            <a:r>
              <a:rPr lang="en-GB" baseline="-25000" dirty="0">
                <a:ea typeface="MS PGothic" pitchFamily="34" charset="-128"/>
              </a:rPr>
              <a:t>e</a:t>
            </a:r>
            <a:r>
              <a:rPr lang="en-GB" baseline="30000" dirty="0">
                <a:ea typeface="MS PGothic" pitchFamily="34" charset="-128"/>
              </a:rPr>
              <a:t>2</a:t>
            </a:r>
            <a:r>
              <a:rPr lang="en-GB" dirty="0">
                <a:ea typeface="MS PGothic" pitchFamily="34" charset="-128"/>
              </a:rPr>
              <a:t>+a</a:t>
            </a:r>
            <a:r>
              <a:rPr lang="en-GB" baseline="-25000" dirty="0">
                <a:ea typeface="MS PGothic" pitchFamily="34" charset="-128"/>
              </a:rPr>
              <a:t>e</a:t>
            </a:r>
            <a:r>
              <a:rPr lang="en-GB" baseline="30000" dirty="0">
                <a:ea typeface="MS PGothic" pitchFamily="34" charset="-128"/>
              </a:rPr>
              <a:t>2</a:t>
            </a:r>
            <a:r>
              <a:rPr lang="en-GB" dirty="0">
                <a:ea typeface="MS PGothic" pitchFamily="34" charset="-128"/>
              </a:rPr>
              <a:t>)P</a:t>
            </a:r>
            <a:r>
              <a:rPr lang="en-GB" baseline="-25000" dirty="0">
                <a:ea typeface="MS PGothic" pitchFamily="34" charset="-128"/>
              </a:rPr>
              <a:t>Z</a:t>
            </a:r>
            <a:r>
              <a:rPr lang="en-GB" baseline="30000" dirty="0">
                <a:ea typeface="MS PGothic" pitchFamily="34" charset="-128"/>
              </a:rPr>
              <a:t>2</a:t>
            </a:r>
            <a:r>
              <a:rPr lang="en-GB" dirty="0">
                <a:ea typeface="MS PGothic" pitchFamily="34" charset="-128"/>
              </a:rPr>
              <a:t> </a:t>
            </a:r>
            <a:r>
              <a:rPr lang="en-GB" dirty="0">
                <a:solidFill>
                  <a:srgbClr val="FF0000"/>
                </a:solidFill>
                <a:ea typeface="MS PGothic" pitchFamily="34" charset="-128"/>
              </a:rPr>
              <a:t>F</a:t>
            </a:r>
            <a:r>
              <a:rPr lang="en-GB" baseline="-25000" dirty="0">
                <a:solidFill>
                  <a:srgbClr val="FF0000"/>
                </a:solidFill>
                <a:ea typeface="MS PGothic" pitchFamily="34" charset="-128"/>
              </a:rPr>
              <a:t>2</a:t>
            </a:r>
            <a:r>
              <a:rPr lang="en-GB" baseline="30000" dirty="0">
                <a:solidFill>
                  <a:srgbClr val="FF0000"/>
                </a:solidFill>
                <a:ea typeface="MS PGothic" pitchFamily="34" charset="-128"/>
              </a:rPr>
              <a:t>Z</a:t>
            </a:r>
            <a:endParaRPr lang="el-GR" baseline="30000" dirty="0">
              <a:solidFill>
                <a:srgbClr val="FF0000"/>
              </a:solidFill>
              <a:ea typeface="MS PGothic" pitchFamily="34" charset="-128"/>
            </a:endParaRPr>
          </a:p>
          <a:p>
            <a:r>
              <a:rPr lang="en-GB" dirty="0">
                <a:solidFill>
                  <a:srgbClr val="A50021"/>
                </a:solidFill>
                <a:ea typeface="MS PGothic" pitchFamily="34" charset="-128"/>
              </a:rPr>
              <a:t> </a:t>
            </a:r>
            <a:r>
              <a:rPr lang="en-GB" dirty="0">
                <a:solidFill>
                  <a:srgbClr val="FF0000"/>
                </a:solidFill>
                <a:ea typeface="MS PGothic" pitchFamily="34" charset="-128"/>
              </a:rPr>
              <a:t>xF</a:t>
            </a:r>
            <a:r>
              <a:rPr lang="en-GB" baseline="-25000" dirty="0">
                <a:solidFill>
                  <a:srgbClr val="FF0000"/>
                </a:solidFill>
                <a:ea typeface="MS PGothic" pitchFamily="34" charset="-128"/>
              </a:rPr>
              <a:t>3</a:t>
            </a:r>
            <a:r>
              <a:rPr lang="en-GB" dirty="0">
                <a:solidFill>
                  <a:srgbClr val="FF0000"/>
                </a:solidFill>
                <a:ea typeface="MS PGothic" pitchFamily="34" charset="-128"/>
              </a:rPr>
              <a:t> </a:t>
            </a:r>
            <a:r>
              <a:rPr lang="en-GB" dirty="0">
                <a:solidFill>
                  <a:srgbClr val="A50021"/>
                </a:solidFill>
                <a:ea typeface="MS PGothic" pitchFamily="34" charset="-128"/>
              </a:rPr>
              <a:t>=       </a:t>
            </a:r>
            <a:r>
              <a:rPr lang="en-GB" dirty="0">
                <a:ea typeface="MS PGothic" pitchFamily="34" charset="-128"/>
              </a:rPr>
              <a:t>- </a:t>
            </a:r>
            <a:r>
              <a:rPr lang="en-GB" dirty="0" err="1">
                <a:ea typeface="MS PGothic" pitchFamily="34" charset="-128"/>
              </a:rPr>
              <a:t>a</a:t>
            </a:r>
            <a:r>
              <a:rPr lang="en-GB" baseline="-25000" dirty="0" err="1">
                <a:ea typeface="MS PGothic" pitchFamily="34" charset="-128"/>
              </a:rPr>
              <a:t>e</a:t>
            </a:r>
            <a:r>
              <a:rPr lang="en-GB" dirty="0">
                <a:ea typeface="MS PGothic" pitchFamily="34" charset="-128"/>
              </a:rPr>
              <a:t> P</a:t>
            </a:r>
            <a:r>
              <a:rPr lang="en-GB" baseline="-25000" dirty="0">
                <a:ea typeface="MS PGothic" pitchFamily="34" charset="-128"/>
              </a:rPr>
              <a:t>Z</a:t>
            </a:r>
            <a:r>
              <a:rPr lang="en-GB" dirty="0">
                <a:solidFill>
                  <a:srgbClr val="A50021"/>
                </a:solidFill>
                <a:ea typeface="MS PGothic" pitchFamily="34" charset="-128"/>
              </a:rPr>
              <a:t> </a:t>
            </a:r>
            <a:r>
              <a:rPr lang="en-GB" dirty="0">
                <a:solidFill>
                  <a:srgbClr val="FF0000"/>
                </a:solidFill>
                <a:ea typeface="MS PGothic" pitchFamily="34" charset="-128"/>
              </a:rPr>
              <a:t>xF</a:t>
            </a:r>
            <a:r>
              <a:rPr lang="en-GB" baseline="-25000" dirty="0">
                <a:solidFill>
                  <a:srgbClr val="FF0000"/>
                </a:solidFill>
                <a:ea typeface="MS PGothic" pitchFamily="34" charset="-128"/>
              </a:rPr>
              <a:t>3</a:t>
            </a:r>
            <a:r>
              <a:rPr lang="el-GR" baseline="30000" dirty="0">
                <a:solidFill>
                  <a:srgbClr val="FF0000"/>
                </a:solidFill>
                <a:ea typeface="MS PGothic" pitchFamily="34" charset="-128"/>
              </a:rPr>
              <a:t>γ</a:t>
            </a:r>
            <a:r>
              <a:rPr lang="en-GB" baseline="30000" dirty="0">
                <a:solidFill>
                  <a:srgbClr val="FF0000"/>
                </a:solidFill>
                <a:ea typeface="MS PGothic" pitchFamily="34" charset="-128"/>
              </a:rPr>
              <a:t>Z</a:t>
            </a:r>
            <a:r>
              <a:rPr lang="en-GB" dirty="0">
                <a:solidFill>
                  <a:srgbClr val="A50021"/>
                </a:solidFill>
                <a:ea typeface="MS PGothic" pitchFamily="34" charset="-128"/>
              </a:rPr>
              <a:t> + </a:t>
            </a:r>
            <a:r>
              <a:rPr lang="en-GB" dirty="0">
                <a:ea typeface="MS PGothic" pitchFamily="34" charset="-128"/>
              </a:rPr>
              <a:t>2v</a:t>
            </a:r>
            <a:r>
              <a:rPr lang="en-GB" baseline="-25000" dirty="0">
                <a:ea typeface="MS PGothic" pitchFamily="34" charset="-128"/>
              </a:rPr>
              <a:t>e</a:t>
            </a:r>
            <a:r>
              <a:rPr lang="en-GB" dirty="0">
                <a:ea typeface="MS PGothic" pitchFamily="34" charset="-128"/>
              </a:rPr>
              <a:t>a</a:t>
            </a:r>
            <a:r>
              <a:rPr lang="en-GB" baseline="-25000" dirty="0">
                <a:ea typeface="MS PGothic" pitchFamily="34" charset="-128"/>
              </a:rPr>
              <a:t>e</a:t>
            </a:r>
            <a:r>
              <a:rPr lang="en-GB" dirty="0">
                <a:ea typeface="MS PGothic" pitchFamily="34" charset="-128"/>
              </a:rPr>
              <a:t> P</a:t>
            </a:r>
            <a:r>
              <a:rPr lang="en-GB" baseline="-25000" dirty="0">
                <a:ea typeface="MS PGothic" pitchFamily="34" charset="-128"/>
              </a:rPr>
              <a:t>Z</a:t>
            </a:r>
            <a:r>
              <a:rPr lang="en-GB" baseline="30000" dirty="0">
                <a:ea typeface="MS PGothic" pitchFamily="34" charset="-128"/>
              </a:rPr>
              <a:t>2</a:t>
            </a:r>
            <a:r>
              <a:rPr lang="en-GB" dirty="0">
                <a:solidFill>
                  <a:srgbClr val="FF0000"/>
                </a:solidFill>
                <a:ea typeface="MS PGothic" pitchFamily="34" charset="-128"/>
              </a:rPr>
              <a:t> xF</a:t>
            </a:r>
            <a:r>
              <a:rPr lang="en-GB" baseline="-25000" dirty="0">
                <a:solidFill>
                  <a:srgbClr val="FF0000"/>
                </a:solidFill>
                <a:ea typeface="MS PGothic" pitchFamily="34" charset="-128"/>
              </a:rPr>
              <a:t>3</a:t>
            </a:r>
            <a:r>
              <a:rPr lang="en-GB" baseline="30000" dirty="0">
                <a:solidFill>
                  <a:srgbClr val="FF0000"/>
                </a:solidFill>
                <a:ea typeface="MS PGothic" pitchFamily="34" charset="-128"/>
              </a:rPr>
              <a:t>Z</a:t>
            </a:r>
            <a:endParaRPr lang="el-GR" baseline="30000" dirty="0">
              <a:solidFill>
                <a:srgbClr val="FF0000"/>
              </a:solidFill>
              <a:ea typeface="MS PGothic" pitchFamily="34" charset="-128"/>
            </a:endParaRPr>
          </a:p>
          <a:p>
            <a:pPr>
              <a:spcBef>
                <a:spcPct val="50000"/>
              </a:spcBef>
              <a:buFont typeface="WP Greek Century" pitchFamily="2" charset="2"/>
              <a:buNone/>
            </a:pPr>
            <a:r>
              <a:rPr lang="en-GB" dirty="0">
                <a:ea typeface="MS PGothic" pitchFamily="34" charset="-128"/>
              </a:rPr>
              <a:t>Where P</a:t>
            </a:r>
            <a:r>
              <a:rPr lang="en-GB" baseline="-25000" dirty="0">
                <a:ea typeface="MS PGothic" pitchFamily="34" charset="-128"/>
              </a:rPr>
              <a:t>Z</a:t>
            </a:r>
            <a:r>
              <a:rPr lang="en-GB" baseline="30000" dirty="0">
                <a:ea typeface="MS PGothic" pitchFamily="34" charset="-128"/>
              </a:rPr>
              <a:t>2</a:t>
            </a:r>
            <a:r>
              <a:rPr lang="en-GB" dirty="0">
                <a:ea typeface="MS PGothic" pitchFamily="34" charset="-128"/>
              </a:rPr>
              <a:t> = Q</a:t>
            </a:r>
            <a:r>
              <a:rPr lang="en-GB" baseline="30000" dirty="0">
                <a:ea typeface="MS PGothic" pitchFamily="34" charset="-128"/>
              </a:rPr>
              <a:t>2</a:t>
            </a:r>
            <a:r>
              <a:rPr lang="en-GB" dirty="0">
                <a:ea typeface="MS PGothic" pitchFamily="34" charset="-128"/>
              </a:rPr>
              <a:t>/(Q</a:t>
            </a:r>
            <a:r>
              <a:rPr lang="en-GB" baseline="30000" dirty="0">
                <a:ea typeface="MS PGothic" pitchFamily="34" charset="-128"/>
              </a:rPr>
              <a:t>2</a:t>
            </a:r>
            <a:r>
              <a:rPr lang="en-GB" dirty="0">
                <a:ea typeface="MS PGothic" pitchFamily="34" charset="-128"/>
              </a:rPr>
              <a:t> + M</a:t>
            </a:r>
            <a:r>
              <a:rPr lang="en-GB" baseline="30000" dirty="0">
                <a:ea typeface="MS PGothic" pitchFamily="34" charset="-128"/>
              </a:rPr>
              <a:t>2</a:t>
            </a:r>
            <a:r>
              <a:rPr lang="en-GB" baseline="-25000" dirty="0">
                <a:ea typeface="MS PGothic" pitchFamily="34" charset="-128"/>
              </a:rPr>
              <a:t>Z</a:t>
            </a:r>
            <a:r>
              <a:rPr lang="en-GB" dirty="0">
                <a:ea typeface="MS PGothic" pitchFamily="34" charset="-128"/>
              </a:rPr>
              <a:t>) 1/sin</a:t>
            </a:r>
            <a:r>
              <a:rPr lang="en-GB" baseline="30000" dirty="0">
                <a:ea typeface="MS PGothic" pitchFamily="34" charset="-128"/>
              </a:rPr>
              <a:t>2</a:t>
            </a:r>
            <a:r>
              <a:rPr lang="el-GR" dirty="0">
                <a:ea typeface="MS PGothic" pitchFamily="34" charset="-128"/>
              </a:rPr>
              <a:t>θ</a:t>
            </a:r>
            <a:r>
              <a:rPr lang="en-GB" baseline="-25000" dirty="0">
                <a:ea typeface="MS PGothic" pitchFamily="34" charset="-128"/>
              </a:rPr>
              <a:t>W , </a:t>
            </a:r>
            <a:r>
              <a:rPr lang="en-GB" dirty="0">
                <a:ea typeface="MS PGothic" pitchFamily="34" charset="-128"/>
              </a:rPr>
              <a:t>and at LO</a:t>
            </a:r>
          </a:p>
          <a:p>
            <a:pPr>
              <a:spcBef>
                <a:spcPct val="50000"/>
              </a:spcBef>
              <a:buFont typeface="WP Greek Century" pitchFamily="2" charset="2"/>
              <a:buNone/>
            </a:pPr>
            <a:r>
              <a:rPr lang="en-GB" dirty="0">
                <a:ea typeface="MS PGothic" pitchFamily="34" charset="-128"/>
              </a:rPr>
              <a:t>[</a:t>
            </a:r>
            <a:r>
              <a:rPr lang="en-GB" dirty="0">
                <a:solidFill>
                  <a:srgbClr val="FF0000"/>
                </a:solidFill>
                <a:ea typeface="MS PGothic" pitchFamily="34" charset="-128"/>
              </a:rPr>
              <a:t>F</a:t>
            </a:r>
            <a:r>
              <a:rPr lang="en-GB" baseline="-25000" dirty="0">
                <a:solidFill>
                  <a:srgbClr val="FF0000"/>
                </a:solidFill>
                <a:ea typeface="MS PGothic" pitchFamily="34" charset="-128"/>
              </a:rPr>
              <a:t>2 ,,</a:t>
            </a:r>
            <a:r>
              <a:rPr lang="en-GB" dirty="0">
                <a:solidFill>
                  <a:srgbClr val="FF0000"/>
                </a:solidFill>
                <a:ea typeface="MS PGothic" pitchFamily="34" charset="-128"/>
              </a:rPr>
              <a:t>F</a:t>
            </a:r>
            <a:r>
              <a:rPr lang="en-GB" baseline="-25000" dirty="0">
                <a:solidFill>
                  <a:srgbClr val="FF0000"/>
                </a:solidFill>
                <a:ea typeface="MS PGothic" pitchFamily="34" charset="-128"/>
              </a:rPr>
              <a:t>2</a:t>
            </a:r>
            <a:r>
              <a:rPr lang="el-GR" baseline="30000" dirty="0">
                <a:solidFill>
                  <a:srgbClr val="FF0000"/>
                </a:solidFill>
                <a:ea typeface="MS PGothic" pitchFamily="34" charset="-128"/>
                <a:cs typeface="Arial" charset="0"/>
              </a:rPr>
              <a:t>γ</a:t>
            </a:r>
            <a:r>
              <a:rPr lang="en-GB" baseline="30000" dirty="0">
                <a:solidFill>
                  <a:srgbClr val="FF0000"/>
                </a:solidFill>
                <a:ea typeface="MS PGothic" pitchFamily="34" charset="-128"/>
                <a:cs typeface="Arial" charset="0"/>
              </a:rPr>
              <a:t>Z</a:t>
            </a:r>
            <a:r>
              <a:rPr lang="en-GB" dirty="0">
                <a:solidFill>
                  <a:srgbClr val="FF0000"/>
                </a:solidFill>
                <a:ea typeface="MS PGothic" pitchFamily="34" charset="-128"/>
                <a:cs typeface="Arial" charset="0"/>
              </a:rPr>
              <a:t>, F</a:t>
            </a:r>
            <a:r>
              <a:rPr lang="en-GB" baseline="-25000" dirty="0">
                <a:solidFill>
                  <a:srgbClr val="FF0000"/>
                </a:solidFill>
                <a:ea typeface="MS PGothic" pitchFamily="34" charset="-128"/>
                <a:cs typeface="Arial" charset="0"/>
              </a:rPr>
              <a:t>2</a:t>
            </a:r>
            <a:r>
              <a:rPr lang="en-GB" baseline="30000" dirty="0">
                <a:solidFill>
                  <a:srgbClr val="FF0000"/>
                </a:solidFill>
                <a:ea typeface="MS PGothic" pitchFamily="34" charset="-128"/>
                <a:cs typeface="Arial" charset="0"/>
              </a:rPr>
              <a:t>Z</a:t>
            </a:r>
            <a:r>
              <a:rPr lang="en-GB" dirty="0">
                <a:ea typeface="MS PGothic" pitchFamily="34" charset="-128"/>
                <a:cs typeface="Arial" charset="0"/>
              </a:rPr>
              <a:t>] </a:t>
            </a:r>
            <a:r>
              <a:rPr lang="en-GB" dirty="0">
                <a:ea typeface="MS PGothic" pitchFamily="34" charset="-128"/>
              </a:rPr>
              <a:t>= </a:t>
            </a:r>
            <a:r>
              <a:rPr lang="en-GB" dirty="0">
                <a:ea typeface="MS PGothic" pitchFamily="34" charset="-128"/>
                <a:sym typeface="Symbol" pitchFamily="18" charset="2"/>
              </a:rPr>
              <a:t></a:t>
            </a:r>
            <a:r>
              <a:rPr lang="en-GB" baseline="-25000" dirty="0" err="1">
                <a:ea typeface="MS PGothic" pitchFamily="34" charset="-128"/>
              </a:rPr>
              <a:t>i</a:t>
            </a:r>
            <a:r>
              <a:rPr lang="en-GB" baseline="-25000" dirty="0">
                <a:ea typeface="MS PGothic" pitchFamily="34" charset="-128"/>
              </a:rPr>
              <a:t>  </a:t>
            </a:r>
            <a:r>
              <a:rPr lang="en-GB" dirty="0">
                <a:ea typeface="MS PGothic" pitchFamily="34" charset="-128"/>
              </a:rPr>
              <a:t>[e</a:t>
            </a:r>
            <a:r>
              <a:rPr lang="en-GB" baseline="-25000" dirty="0">
                <a:ea typeface="MS PGothic" pitchFamily="34" charset="-128"/>
              </a:rPr>
              <a:t>i</a:t>
            </a:r>
            <a:r>
              <a:rPr lang="en-GB" baseline="30000" dirty="0">
                <a:ea typeface="MS PGothic" pitchFamily="34" charset="-128"/>
              </a:rPr>
              <a:t>2</a:t>
            </a:r>
            <a:r>
              <a:rPr lang="en-GB" dirty="0">
                <a:ea typeface="MS PGothic" pitchFamily="34" charset="-128"/>
              </a:rPr>
              <a:t>,2e</a:t>
            </a:r>
            <a:r>
              <a:rPr lang="en-GB" baseline="-25000" dirty="0">
                <a:ea typeface="MS PGothic" pitchFamily="34" charset="-128"/>
              </a:rPr>
              <a:t>i</a:t>
            </a:r>
            <a:r>
              <a:rPr lang="en-GB" dirty="0">
                <a:ea typeface="MS PGothic" pitchFamily="34" charset="-128"/>
              </a:rPr>
              <a:t>v</a:t>
            </a:r>
            <a:r>
              <a:rPr lang="en-GB" baseline="-25000" dirty="0">
                <a:ea typeface="MS PGothic" pitchFamily="34" charset="-128"/>
              </a:rPr>
              <a:t>i</a:t>
            </a:r>
            <a:r>
              <a:rPr lang="en-GB" dirty="0">
                <a:ea typeface="MS PGothic" pitchFamily="34" charset="-128"/>
              </a:rPr>
              <a:t>,v</a:t>
            </a:r>
            <a:r>
              <a:rPr lang="en-GB" baseline="-25000" dirty="0">
                <a:ea typeface="MS PGothic" pitchFamily="34" charset="-128"/>
              </a:rPr>
              <a:t>i</a:t>
            </a:r>
            <a:r>
              <a:rPr lang="en-GB" baseline="30000" dirty="0">
                <a:ea typeface="MS PGothic" pitchFamily="34" charset="-128"/>
              </a:rPr>
              <a:t>2</a:t>
            </a:r>
            <a:r>
              <a:rPr lang="en-GB" dirty="0">
                <a:ea typeface="MS PGothic" pitchFamily="34" charset="-128"/>
              </a:rPr>
              <a:t>+a</a:t>
            </a:r>
            <a:r>
              <a:rPr lang="en-GB" baseline="-25000" dirty="0">
                <a:ea typeface="MS PGothic" pitchFamily="34" charset="-128"/>
              </a:rPr>
              <a:t>i</a:t>
            </a:r>
            <a:r>
              <a:rPr lang="en-GB" baseline="30000" dirty="0">
                <a:ea typeface="MS PGothic" pitchFamily="34" charset="-128"/>
              </a:rPr>
              <a:t>2</a:t>
            </a:r>
            <a:r>
              <a:rPr lang="en-GB" dirty="0">
                <a:ea typeface="MS PGothic" pitchFamily="34" charset="-128"/>
              </a:rPr>
              <a:t>][</a:t>
            </a:r>
            <a:r>
              <a:rPr lang="en-GB" dirty="0" err="1">
                <a:solidFill>
                  <a:srgbClr val="FF0000"/>
                </a:solidFill>
                <a:ea typeface="MS PGothic" pitchFamily="34" charset="-128"/>
              </a:rPr>
              <a:t>xq</a:t>
            </a:r>
            <a:r>
              <a:rPr lang="en-GB" baseline="-25000" dirty="0" err="1">
                <a:solidFill>
                  <a:srgbClr val="FF0000"/>
                </a:solidFill>
                <a:ea typeface="MS PGothic" pitchFamily="34" charset="-128"/>
              </a:rPr>
              <a:t>i</a:t>
            </a:r>
            <a:r>
              <a:rPr lang="en-GB" dirty="0">
                <a:solidFill>
                  <a:srgbClr val="FF0000"/>
                </a:solidFill>
                <a:ea typeface="MS PGothic" pitchFamily="34" charset="-128"/>
              </a:rPr>
              <a:t>(x,Q</a:t>
            </a:r>
            <a:r>
              <a:rPr lang="en-GB" baseline="30000" dirty="0">
                <a:solidFill>
                  <a:srgbClr val="FF0000"/>
                </a:solidFill>
                <a:ea typeface="MS PGothic" pitchFamily="34" charset="-128"/>
              </a:rPr>
              <a:t>2</a:t>
            </a:r>
            <a:r>
              <a:rPr lang="en-GB" dirty="0">
                <a:solidFill>
                  <a:srgbClr val="FF0000"/>
                </a:solidFill>
                <a:ea typeface="MS PGothic" pitchFamily="34" charset="-128"/>
              </a:rPr>
              <a:t>) + </a:t>
            </a:r>
            <a:r>
              <a:rPr lang="en-GB" dirty="0" err="1">
                <a:solidFill>
                  <a:srgbClr val="FF0000"/>
                </a:solidFill>
                <a:ea typeface="MS PGothic" pitchFamily="34" charset="-128"/>
              </a:rPr>
              <a:t>xq</a:t>
            </a:r>
            <a:r>
              <a:rPr lang="en-GB" baseline="-25000" dirty="0" err="1">
                <a:solidFill>
                  <a:srgbClr val="FF0000"/>
                </a:solidFill>
                <a:ea typeface="MS PGothic" pitchFamily="34" charset="-128"/>
              </a:rPr>
              <a:t>i</a:t>
            </a:r>
            <a:r>
              <a:rPr lang="en-GB" dirty="0">
                <a:solidFill>
                  <a:srgbClr val="FF0000"/>
                </a:solidFill>
                <a:ea typeface="MS PGothic" pitchFamily="34" charset="-128"/>
              </a:rPr>
              <a:t>(x,Q</a:t>
            </a:r>
            <a:r>
              <a:rPr lang="en-GB" baseline="30000" dirty="0">
                <a:solidFill>
                  <a:srgbClr val="FF0000"/>
                </a:solidFill>
                <a:ea typeface="MS PGothic" pitchFamily="34" charset="-128"/>
              </a:rPr>
              <a:t>2</a:t>
            </a:r>
            <a:r>
              <a:rPr lang="en-GB" dirty="0">
                <a:solidFill>
                  <a:srgbClr val="FF0000"/>
                </a:solidFill>
                <a:ea typeface="MS PGothic" pitchFamily="34" charset="-128"/>
              </a:rPr>
              <a:t>)]</a:t>
            </a:r>
          </a:p>
          <a:p>
            <a:pPr>
              <a:spcBef>
                <a:spcPct val="50000"/>
              </a:spcBef>
              <a:buFont typeface="WP Greek Century" pitchFamily="2" charset="2"/>
              <a:buNone/>
            </a:pPr>
            <a:r>
              <a:rPr lang="en-GB" dirty="0">
                <a:ea typeface="MS PGothic" pitchFamily="34" charset="-128"/>
              </a:rPr>
              <a:t>  [</a:t>
            </a:r>
            <a:r>
              <a:rPr lang="en-GB" dirty="0">
                <a:solidFill>
                  <a:srgbClr val="FF0000"/>
                </a:solidFill>
                <a:ea typeface="MS PGothic" pitchFamily="34" charset="-128"/>
              </a:rPr>
              <a:t>xF</a:t>
            </a:r>
            <a:r>
              <a:rPr lang="en-GB" baseline="-25000" dirty="0">
                <a:solidFill>
                  <a:srgbClr val="FF0000"/>
                </a:solidFill>
                <a:ea typeface="MS PGothic" pitchFamily="34" charset="-128"/>
              </a:rPr>
              <a:t>3</a:t>
            </a:r>
            <a:r>
              <a:rPr lang="el-GR" baseline="30000" dirty="0">
                <a:solidFill>
                  <a:srgbClr val="FF0000"/>
                </a:solidFill>
                <a:ea typeface="MS PGothic" pitchFamily="34" charset="-128"/>
              </a:rPr>
              <a:t>γ</a:t>
            </a:r>
            <a:r>
              <a:rPr lang="en-GB" baseline="30000" dirty="0">
                <a:solidFill>
                  <a:srgbClr val="FF0000"/>
                </a:solidFill>
                <a:ea typeface="MS PGothic" pitchFamily="34" charset="-128"/>
              </a:rPr>
              <a:t>Z</a:t>
            </a:r>
            <a:r>
              <a:rPr lang="en-GB" dirty="0">
                <a:solidFill>
                  <a:srgbClr val="FF0000"/>
                </a:solidFill>
                <a:ea typeface="MS PGothic" pitchFamily="34" charset="-128"/>
              </a:rPr>
              <a:t>, xF</a:t>
            </a:r>
            <a:r>
              <a:rPr lang="en-GB" baseline="-25000" dirty="0">
                <a:solidFill>
                  <a:srgbClr val="FF0000"/>
                </a:solidFill>
                <a:ea typeface="MS PGothic" pitchFamily="34" charset="-128"/>
              </a:rPr>
              <a:t>3</a:t>
            </a:r>
            <a:r>
              <a:rPr lang="en-GB" baseline="30000" dirty="0">
                <a:solidFill>
                  <a:srgbClr val="FF0000"/>
                </a:solidFill>
                <a:ea typeface="MS PGothic" pitchFamily="34" charset="-128"/>
              </a:rPr>
              <a:t>Z</a:t>
            </a:r>
            <a:r>
              <a:rPr lang="en-GB" baseline="-25000" dirty="0">
                <a:ea typeface="MS PGothic" pitchFamily="34" charset="-128"/>
              </a:rPr>
              <a:t> </a:t>
            </a:r>
            <a:r>
              <a:rPr lang="en-GB" dirty="0">
                <a:ea typeface="MS PGothic" pitchFamily="34" charset="-128"/>
              </a:rPr>
              <a:t>] = </a:t>
            </a:r>
            <a:r>
              <a:rPr lang="en-GB" dirty="0">
                <a:ea typeface="MS PGothic" pitchFamily="34" charset="-128"/>
                <a:sym typeface="Symbol" pitchFamily="18" charset="2"/>
              </a:rPr>
              <a:t></a:t>
            </a:r>
            <a:r>
              <a:rPr lang="en-GB" baseline="-25000" dirty="0" err="1">
                <a:ea typeface="MS PGothic" pitchFamily="34" charset="-128"/>
              </a:rPr>
              <a:t>i</a:t>
            </a:r>
            <a:r>
              <a:rPr lang="en-GB" dirty="0">
                <a:ea typeface="MS PGothic" pitchFamily="34" charset="-128"/>
              </a:rPr>
              <a:t> </a:t>
            </a:r>
            <a:r>
              <a:rPr lang="en-GB" dirty="0" smtClean="0">
                <a:ea typeface="MS PGothic" pitchFamily="34" charset="-128"/>
              </a:rPr>
              <a:t>2[</a:t>
            </a:r>
            <a:r>
              <a:rPr lang="en-GB" dirty="0" err="1" smtClean="0">
                <a:ea typeface="MS PGothic" pitchFamily="34" charset="-128"/>
              </a:rPr>
              <a:t>e</a:t>
            </a:r>
            <a:r>
              <a:rPr lang="en-GB" baseline="-25000" dirty="0" err="1" smtClean="0">
                <a:ea typeface="MS PGothic" pitchFamily="34" charset="-128"/>
              </a:rPr>
              <a:t>i</a:t>
            </a:r>
            <a:r>
              <a:rPr lang="en-GB" dirty="0" err="1" smtClean="0">
                <a:ea typeface="MS PGothic" pitchFamily="34" charset="-128"/>
              </a:rPr>
              <a:t>a</a:t>
            </a:r>
            <a:r>
              <a:rPr lang="en-GB" baseline="-25000" dirty="0" err="1" smtClean="0">
                <a:ea typeface="MS PGothic" pitchFamily="34" charset="-128"/>
              </a:rPr>
              <a:t>i</a:t>
            </a:r>
            <a:r>
              <a:rPr lang="en-GB" dirty="0" err="1" smtClean="0">
                <a:ea typeface="MS PGothic" pitchFamily="34" charset="-128"/>
              </a:rPr>
              <a:t>,v</a:t>
            </a:r>
            <a:r>
              <a:rPr lang="en-GB" baseline="-25000" dirty="0" err="1" smtClean="0">
                <a:ea typeface="MS PGothic" pitchFamily="34" charset="-128"/>
              </a:rPr>
              <a:t>i</a:t>
            </a:r>
            <a:r>
              <a:rPr lang="en-GB" dirty="0" err="1" smtClean="0">
                <a:ea typeface="MS PGothic" pitchFamily="34" charset="-128"/>
              </a:rPr>
              <a:t>a</a:t>
            </a:r>
            <a:r>
              <a:rPr lang="en-GB" baseline="-25000" dirty="0" err="1" smtClean="0">
                <a:ea typeface="MS PGothic" pitchFamily="34" charset="-128"/>
              </a:rPr>
              <a:t>i</a:t>
            </a:r>
            <a:r>
              <a:rPr lang="en-GB" dirty="0">
                <a:ea typeface="MS PGothic" pitchFamily="34" charset="-128"/>
              </a:rPr>
              <a:t>]       </a:t>
            </a:r>
            <a:r>
              <a:rPr lang="en-GB" dirty="0" smtClean="0">
                <a:ea typeface="MS PGothic" pitchFamily="34" charset="-128"/>
              </a:rPr>
              <a:t>   </a:t>
            </a:r>
            <a:r>
              <a:rPr lang="en-GB" dirty="0">
                <a:ea typeface="MS PGothic" pitchFamily="34" charset="-128"/>
              </a:rPr>
              <a:t>[</a:t>
            </a:r>
            <a:r>
              <a:rPr lang="en-GB" dirty="0" err="1">
                <a:solidFill>
                  <a:srgbClr val="FF0000"/>
                </a:solidFill>
                <a:ea typeface="MS PGothic" pitchFamily="34" charset="-128"/>
              </a:rPr>
              <a:t>xq</a:t>
            </a:r>
            <a:r>
              <a:rPr lang="en-GB" baseline="-25000" dirty="0" err="1">
                <a:solidFill>
                  <a:srgbClr val="FF0000"/>
                </a:solidFill>
                <a:ea typeface="MS PGothic" pitchFamily="34" charset="-128"/>
              </a:rPr>
              <a:t>i</a:t>
            </a:r>
            <a:r>
              <a:rPr lang="en-GB" dirty="0">
                <a:solidFill>
                  <a:srgbClr val="FF0000"/>
                </a:solidFill>
                <a:ea typeface="MS PGothic" pitchFamily="34" charset="-128"/>
              </a:rPr>
              <a:t>(x,Q</a:t>
            </a:r>
            <a:r>
              <a:rPr lang="en-GB" baseline="30000" dirty="0">
                <a:solidFill>
                  <a:srgbClr val="FF0000"/>
                </a:solidFill>
                <a:ea typeface="MS PGothic" pitchFamily="34" charset="-128"/>
              </a:rPr>
              <a:t>2</a:t>
            </a:r>
            <a:r>
              <a:rPr lang="en-GB" dirty="0">
                <a:solidFill>
                  <a:srgbClr val="FF0000"/>
                </a:solidFill>
                <a:ea typeface="MS PGothic" pitchFamily="34" charset="-128"/>
              </a:rPr>
              <a:t>) -  </a:t>
            </a:r>
            <a:r>
              <a:rPr lang="en-GB" dirty="0" err="1">
                <a:solidFill>
                  <a:srgbClr val="FF0000"/>
                </a:solidFill>
                <a:ea typeface="MS PGothic" pitchFamily="34" charset="-128"/>
              </a:rPr>
              <a:t>xq</a:t>
            </a:r>
            <a:r>
              <a:rPr lang="en-GB" baseline="-25000" dirty="0" err="1">
                <a:solidFill>
                  <a:srgbClr val="FF0000"/>
                </a:solidFill>
                <a:ea typeface="MS PGothic" pitchFamily="34" charset="-128"/>
              </a:rPr>
              <a:t>i</a:t>
            </a:r>
            <a:r>
              <a:rPr lang="en-GB" dirty="0">
                <a:solidFill>
                  <a:srgbClr val="FF0000"/>
                </a:solidFill>
                <a:ea typeface="MS PGothic" pitchFamily="34" charset="-128"/>
              </a:rPr>
              <a:t>(x,Q</a:t>
            </a:r>
            <a:r>
              <a:rPr lang="en-GB" baseline="30000" dirty="0">
                <a:solidFill>
                  <a:srgbClr val="FF0000"/>
                </a:solidFill>
                <a:ea typeface="MS PGothic" pitchFamily="34" charset="-128"/>
              </a:rPr>
              <a:t>2</a:t>
            </a:r>
            <a:r>
              <a:rPr lang="en-GB" dirty="0">
                <a:ea typeface="MS PGothic" pitchFamily="34" charset="-128"/>
              </a:rPr>
              <a:t>)]</a:t>
            </a:r>
          </a:p>
          <a:p>
            <a:pPr>
              <a:spcBef>
                <a:spcPct val="50000"/>
              </a:spcBef>
              <a:buFont typeface="WP Greek Century" pitchFamily="2" charset="2"/>
              <a:buNone/>
            </a:pPr>
            <a:r>
              <a:rPr lang="en-GB" dirty="0">
                <a:ea typeface="MS PGothic" pitchFamily="34" charset="-128"/>
              </a:rPr>
              <a:t> So that </a:t>
            </a:r>
            <a:r>
              <a:rPr lang="en-GB" dirty="0">
                <a:solidFill>
                  <a:srgbClr val="FF0000"/>
                </a:solidFill>
                <a:ea typeface="MS PGothic" pitchFamily="34" charset="-128"/>
              </a:rPr>
              <a:t>xF</a:t>
            </a:r>
            <a:r>
              <a:rPr lang="en-GB" baseline="-25000" dirty="0">
                <a:solidFill>
                  <a:srgbClr val="FF0000"/>
                </a:solidFill>
                <a:ea typeface="MS PGothic" pitchFamily="34" charset="-128"/>
              </a:rPr>
              <a:t>3</a:t>
            </a:r>
            <a:r>
              <a:rPr lang="el-GR" baseline="30000" dirty="0">
                <a:solidFill>
                  <a:srgbClr val="FF0000"/>
                </a:solidFill>
                <a:ea typeface="MS PGothic" pitchFamily="34" charset="-128"/>
              </a:rPr>
              <a:t>γ</a:t>
            </a:r>
            <a:r>
              <a:rPr lang="en-GB" baseline="30000" dirty="0">
                <a:solidFill>
                  <a:srgbClr val="FF0000"/>
                </a:solidFill>
                <a:ea typeface="MS PGothic" pitchFamily="34" charset="-128"/>
              </a:rPr>
              <a:t>Z</a:t>
            </a:r>
            <a:r>
              <a:rPr lang="en-GB" dirty="0">
                <a:ea typeface="MS PGothic" pitchFamily="34" charset="-128"/>
              </a:rPr>
              <a:t> = 2x[</a:t>
            </a:r>
            <a:r>
              <a:rPr lang="en-GB" dirty="0" err="1">
                <a:ea typeface="MS PGothic" pitchFamily="34" charset="-128"/>
              </a:rPr>
              <a:t>e</a:t>
            </a:r>
            <a:r>
              <a:rPr lang="en-GB" baseline="-25000" dirty="0" err="1">
                <a:ea typeface="MS PGothic" pitchFamily="34" charset="-128"/>
              </a:rPr>
              <a:t>u</a:t>
            </a:r>
            <a:r>
              <a:rPr lang="en-GB" dirty="0" err="1">
                <a:ea typeface="MS PGothic" pitchFamily="34" charset="-128"/>
              </a:rPr>
              <a:t>a</a:t>
            </a:r>
            <a:r>
              <a:rPr lang="en-GB" baseline="-25000" dirty="0" err="1">
                <a:ea typeface="MS PGothic" pitchFamily="34" charset="-128"/>
              </a:rPr>
              <a:t>u</a:t>
            </a:r>
            <a:r>
              <a:rPr lang="en-GB" dirty="0" err="1">
                <a:solidFill>
                  <a:srgbClr val="FF0000"/>
                </a:solidFill>
                <a:ea typeface="MS PGothic" pitchFamily="34" charset="-128"/>
              </a:rPr>
              <a:t>u</a:t>
            </a:r>
            <a:r>
              <a:rPr lang="en-GB" baseline="-25000" dirty="0" err="1">
                <a:solidFill>
                  <a:srgbClr val="FF0000"/>
                </a:solidFill>
                <a:ea typeface="MS PGothic" pitchFamily="34" charset="-128"/>
              </a:rPr>
              <a:t>v</a:t>
            </a:r>
            <a:r>
              <a:rPr lang="en-GB" dirty="0">
                <a:ea typeface="MS PGothic" pitchFamily="34" charset="-128"/>
              </a:rPr>
              <a:t> + </a:t>
            </a:r>
            <a:r>
              <a:rPr lang="en-GB" dirty="0" err="1">
                <a:ea typeface="MS PGothic" pitchFamily="34" charset="-128"/>
              </a:rPr>
              <a:t>e</a:t>
            </a:r>
            <a:r>
              <a:rPr lang="en-GB" baseline="-25000" dirty="0" err="1">
                <a:ea typeface="MS PGothic" pitchFamily="34" charset="-128"/>
              </a:rPr>
              <a:t>d</a:t>
            </a:r>
            <a:r>
              <a:rPr lang="en-GB" dirty="0" err="1">
                <a:ea typeface="MS PGothic" pitchFamily="34" charset="-128"/>
              </a:rPr>
              <a:t>a</a:t>
            </a:r>
            <a:r>
              <a:rPr lang="en-GB" baseline="-25000" dirty="0" err="1">
                <a:ea typeface="MS PGothic" pitchFamily="34" charset="-128"/>
              </a:rPr>
              <a:t>d</a:t>
            </a:r>
            <a:r>
              <a:rPr lang="en-GB" dirty="0" err="1">
                <a:solidFill>
                  <a:srgbClr val="FF0000"/>
                </a:solidFill>
                <a:ea typeface="MS PGothic" pitchFamily="34" charset="-128"/>
              </a:rPr>
              <a:t>d</a:t>
            </a:r>
            <a:r>
              <a:rPr lang="en-GB" baseline="-25000" dirty="0" err="1">
                <a:solidFill>
                  <a:srgbClr val="FF0000"/>
                </a:solidFill>
                <a:ea typeface="MS PGothic" pitchFamily="34" charset="-128"/>
              </a:rPr>
              <a:t>v</a:t>
            </a:r>
            <a:r>
              <a:rPr lang="en-GB" dirty="0">
                <a:ea typeface="MS PGothic" pitchFamily="34" charset="-128"/>
              </a:rPr>
              <a:t>] = </a:t>
            </a:r>
            <a:r>
              <a:rPr lang="en-GB" dirty="0">
                <a:solidFill>
                  <a:srgbClr val="FF0000"/>
                </a:solidFill>
                <a:ea typeface="MS PGothic" pitchFamily="34" charset="-128"/>
              </a:rPr>
              <a:t>x/3</a:t>
            </a:r>
            <a:r>
              <a:rPr lang="en-GB" dirty="0">
                <a:ea typeface="MS PGothic" pitchFamily="34" charset="-128"/>
              </a:rPr>
              <a:t> </a:t>
            </a:r>
            <a:r>
              <a:rPr lang="en-GB" dirty="0">
                <a:solidFill>
                  <a:srgbClr val="FF0000"/>
                </a:solidFill>
                <a:ea typeface="MS PGothic" pitchFamily="34" charset="-128"/>
              </a:rPr>
              <a:t>(2u</a:t>
            </a:r>
            <a:r>
              <a:rPr lang="en-GB" baseline="-25000" dirty="0">
                <a:solidFill>
                  <a:srgbClr val="FF0000"/>
                </a:solidFill>
                <a:ea typeface="MS PGothic" pitchFamily="34" charset="-128"/>
              </a:rPr>
              <a:t>v</a:t>
            </a:r>
            <a:r>
              <a:rPr lang="en-GB" dirty="0">
                <a:solidFill>
                  <a:srgbClr val="FF0000"/>
                </a:solidFill>
                <a:ea typeface="MS PGothic" pitchFamily="34" charset="-128"/>
              </a:rPr>
              <a:t>+d</a:t>
            </a:r>
            <a:r>
              <a:rPr lang="en-GB" baseline="-25000" dirty="0">
                <a:solidFill>
                  <a:srgbClr val="FF0000"/>
                </a:solidFill>
                <a:ea typeface="MS PGothic" pitchFamily="34" charset="-128"/>
              </a:rPr>
              <a:t>v</a:t>
            </a:r>
            <a:r>
              <a:rPr lang="en-GB" dirty="0">
                <a:solidFill>
                  <a:srgbClr val="FF0000"/>
                </a:solidFill>
                <a:ea typeface="MS PGothic" pitchFamily="34" charset="-128"/>
              </a:rPr>
              <a:t>)</a:t>
            </a:r>
          </a:p>
          <a:p>
            <a:pPr>
              <a:spcBef>
                <a:spcPct val="50000"/>
              </a:spcBef>
              <a:buFont typeface="WP Greek Century" pitchFamily="2" charset="2"/>
              <a:buNone/>
            </a:pPr>
            <a:r>
              <a:rPr lang="en-GB" dirty="0">
                <a:solidFill>
                  <a:srgbClr val="3333CC"/>
                </a:solidFill>
                <a:ea typeface="MS PGothic" pitchFamily="34" charset="-128"/>
              </a:rPr>
              <a:t>Where xF</a:t>
            </a:r>
            <a:r>
              <a:rPr lang="en-GB" baseline="-25000" dirty="0">
                <a:solidFill>
                  <a:srgbClr val="3333CC"/>
                </a:solidFill>
                <a:ea typeface="MS PGothic" pitchFamily="34" charset="-128"/>
              </a:rPr>
              <a:t>3</a:t>
            </a:r>
            <a:r>
              <a:rPr lang="el-GR" baseline="30000" dirty="0">
                <a:solidFill>
                  <a:srgbClr val="3333CC"/>
                </a:solidFill>
                <a:ea typeface="MS PGothic" pitchFamily="34" charset="-128"/>
              </a:rPr>
              <a:t>γ</a:t>
            </a:r>
            <a:r>
              <a:rPr lang="en-GB" baseline="30000" dirty="0">
                <a:solidFill>
                  <a:srgbClr val="3333CC"/>
                </a:solidFill>
                <a:ea typeface="MS PGothic" pitchFamily="34" charset="-128"/>
              </a:rPr>
              <a:t>Z</a:t>
            </a:r>
            <a:r>
              <a:rPr lang="en-GB" dirty="0">
                <a:solidFill>
                  <a:srgbClr val="3333CC"/>
                </a:solidFill>
                <a:ea typeface="MS PGothic" pitchFamily="34" charset="-128"/>
              </a:rPr>
              <a:t> is the dominant term in xF</a:t>
            </a:r>
            <a:r>
              <a:rPr lang="en-GB" baseline="-25000" dirty="0">
                <a:solidFill>
                  <a:srgbClr val="3333CC"/>
                </a:solidFill>
                <a:ea typeface="MS PGothic" pitchFamily="34" charset="-128"/>
              </a:rPr>
              <a:t>3</a:t>
            </a:r>
            <a:endParaRPr lang="el-GR" baseline="-25000" dirty="0">
              <a:solidFill>
                <a:srgbClr val="3333CC"/>
              </a:solidFill>
              <a:ea typeface="MS PGothic" pitchFamily="34" charset="-128"/>
            </a:endParaRPr>
          </a:p>
        </p:txBody>
      </p:sp>
      <p:sp>
        <p:nvSpPr>
          <p:cNvPr id="90141" name="Text Box 29"/>
          <p:cNvSpPr txBox="1">
            <a:spLocks noChangeArrowheads="1"/>
          </p:cNvSpPr>
          <p:nvPr/>
        </p:nvSpPr>
        <p:spPr bwMode="auto">
          <a:xfrm>
            <a:off x="5832475" y="3635375"/>
            <a:ext cx="3311525" cy="2290763"/>
          </a:xfrm>
          <a:prstGeom prst="rect">
            <a:avLst/>
          </a:prstGeom>
          <a:solidFill>
            <a:srgbClr val="FFCCFF"/>
          </a:solidFill>
          <a:ln w="9525">
            <a:noFill/>
            <a:miter lim="800000"/>
            <a:headEnd/>
            <a:tailEnd/>
          </a:ln>
          <a:effectLst/>
        </p:spPr>
        <p:txBody>
          <a:bodyPr>
            <a:spAutoFit/>
          </a:bodyPr>
          <a:lstStyle/>
          <a:p>
            <a:pPr>
              <a:spcBef>
                <a:spcPct val="50000"/>
              </a:spcBef>
            </a:pPr>
            <a:r>
              <a:rPr lang="en-GB">
                <a:ea typeface="MS PGothic" pitchFamily="34" charset="-128"/>
              </a:rPr>
              <a:t>The neutral current F2 gives the low-x Sea</a:t>
            </a:r>
          </a:p>
          <a:p>
            <a:pPr>
              <a:spcBef>
                <a:spcPct val="50000"/>
              </a:spcBef>
            </a:pPr>
            <a:r>
              <a:rPr lang="en-GB">
                <a:ea typeface="MS PGothic" pitchFamily="34" charset="-128"/>
              </a:rPr>
              <a:t>The difference between e- and  e+ also gives a valence PDF for x&gt;0.01- not just at high-x</a:t>
            </a:r>
          </a:p>
          <a:p>
            <a:pPr>
              <a:spcBef>
                <a:spcPct val="50000"/>
              </a:spcBef>
            </a:pPr>
            <a:r>
              <a:rPr lang="en-GB">
                <a:ea typeface="MS PGothic" pitchFamily="34" charset="-128"/>
              </a:rPr>
              <a:t>And of course the scaling violations give the gluon PDF</a:t>
            </a:r>
          </a:p>
        </p:txBody>
      </p:sp>
      <p:sp>
        <p:nvSpPr>
          <p:cNvPr id="90142" name="Text Box 30"/>
          <p:cNvSpPr txBox="1">
            <a:spLocks noChangeArrowheads="1"/>
          </p:cNvSpPr>
          <p:nvPr/>
        </p:nvSpPr>
        <p:spPr bwMode="auto">
          <a:xfrm>
            <a:off x="0" y="0"/>
            <a:ext cx="9144000" cy="396875"/>
          </a:xfrm>
          <a:prstGeom prst="rect">
            <a:avLst/>
          </a:prstGeom>
          <a:solidFill>
            <a:srgbClr val="FFFF00"/>
          </a:solidFill>
          <a:ln w="9525">
            <a:noFill/>
            <a:miter lim="800000"/>
            <a:headEnd/>
            <a:tailEnd/>
          </a:ln>
          <a:effectLst/>
        </p:spPr>
        <p:txBody>
          <a:bodyPr>
            <a:spAutoFit/>
          </a:bodyPr>
          <a:lstStyle/>
          <a:p>
            <a:pPr algn="ctr">
              <a:spcBef>
                <a:spcPct val="50000"/>
              </a:spcBef>
            </a:pPr>
            <a:r>
              <a:rPr lang="en-GB" sz="2000"/>
              <a:t>Where does the information on parton distributions come from?</a:t>
            </a:r>
          </a:p>
        </p:txBody>
      </p:sp>
      <p:sp>
        <p:nvSpPr>
          <p:cNvPr id="90143" name="Line 31"/>
          <p:cNvSpPr>
            <a:spLocks noChangeShapeType="1"/>
          </p:cNvSpPr>
          <p:nvPr/>
        </p:nvSpPr>
        <p:spPr bwMode="auto">
          <a:xfrm>
            <a:off x="4859338" y="5157788"/>
            <a:ext cx="144462" cy="0"/>
          </a:xfrm>
          <a:prstGeom prst="line">
            <a:avLst/>
          </a:prstGeom>
          <a:noFill/>
          <a:ln w="28575">
            <a:solidFill>
              <a:schemeClr val="tx1"/>
            </a:solidFill>
            <a:round/>
            <a:headEnd/>
            <a:tailEnd/>
          </a:ln>
          <a:effectLst/>
        </p:spPr>
        <p:txBody>
          <a:bodyPr/>
          <a:lstStyle/>
          <a:p>
            <a:endParaRPr lang="en-US"/>
          </a:p>
        </p:txBody>
      </p:sp>
      <p:sp>
        <p:nvSpPr>
          <p:cNvPr id="90144" name="Line 32"/>
          <p:cNvSpPr>
            <a:spLocks noChangeShapeType="1"/>
          </p:cNvSpPr>
          <p:nvPr/>
        </p:nvSpPr>
        <p:spPr bwMode="auto">
          <a:xfrm>
            <a:off x="4859338" y="4724400"/>
            <a:ext cx="144462" cy="0"/>
          </a:xfrm>
          <a:prstGeom prst="line">
            <a:avLst/>
          </a:prstGeom>
          <a:noFill/>
          <a:ln w="2857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txBox="1">
            <a:spLocks noGrp="1" noChangeArrowheads="1"/>
          </p:cNvSpPr>
          <p:nvPr/>
        </p:nvSpPr>
        <p:spPr bwMode="auto">
          <a:xfrm>
            <a:off x="6553200" y="6245225"/>
            <a:ext cx="2133600" cy="476250"/>
          </a:xfrm>
          <a:prstGeom prst="rect">
            <a:avLst/>
          </a:prstGeom>
          <a:noFill/>
          <a:ln>
            <a:miter lim="800000"/>
            <a:headEnd/>
            <a:tailEnd/>
          </a:ln>
        </p:spPr>
        <p:txBody>
          <a:bodyPr/>
          <a:lstStyle/>
          <a:p>
            <a:pPr algn="r">
              <a:defRPr/>
            </a:pPr>
            <a:fld id="{2A9BE265-AFB7-4BFE-837D-2DDBB0A54BF5}" type="slidenum">
              <a:rPr lang="en-GB" sz="1400">
                <a:latin typeface="Arial" pitchFamily="34" charset="0"/>
              </a:rPr>
              <a:pPr algn="r">
                <a:defRPr/>
              </a:pPr>
              <a:t>5</a:t>
            </a:fld>
            <a:endParaRPr lang="en-GB" sz="1400">
              <a:latin typeface="Arial" pitchFamily="34" charset="0"/>
            </a:endParaRPr>
          </a:p>
        </p:txBody>
      </p:sp>
      <p:sp>
        <p:nvSpPr>
          <p:cNvPr id="31747" name="Text Box 2"/>
          <p:cNvSpPr txBox="1">
            <a:spLocks noChangeArrowheads="1"/>
          </p:cNvSpPr>
          <p:nvPr/>
        </p:nvSpPr>
        <p:spPr bwMode="auto">
          <a:xfrm>
            <a:off x="250825" y="0"/>
            <a:ext cx="8569325" cy="646331"/>
          </a:xfrm>
          <a:prstGeom prst="rect">
            <a:avLst/>
          </a:prstGeom>
          <a:solidFill>
            <a:srgbClr val="FFFF00"/>
          </a:solidFill>
          <a:ln w="9525">
            <a:noFill/>
            <a:miter lim="800000"/>
            <a:headEnd/>
            <a:tailEnd/>
          </a:ln>
        </p:spPr>
        <p:txBody>
          <a:bodyPr>
            <a:spAutoFit/>
          </a:bodyPr>
          <a:lstStyle/>
          <a:p>
            <a:pPr>
              <a:spcBef>
                <a:spcPct val="50000"/>
              </a:spcBef>
            </a:pPr>
            <a:r>
              <a:rPr lang="en-GB" b="1" dirty="0" smtClean="0">
                <a:cs typeface="Arial" charset="0"/>
              </a:rPr>
              <a:t>HERAPDF1.0 at NLO is already published  (JHEP 1001 -109) and we have updated to HERAPDF1.5 NLO and NNLO : this is an update </a:t>
            </a:r>
            <a:r>
              <a:rPr lang="en-GB" b="1" dirty="0">
                <a:cs typeface="Arial" charset="0"/>
              </a:rPr>
              <a:t>of data </a:t>
            </a:r>
            <a:r>
              <a:rPr lang="en-GB" b="1" dirty="0" smtClean="0">
                <a:cs typeface="Arial" charset="0"/>
              </a:rPr>
              <a:t>AND </a:t>
            </a:r>
            <a:r>
              <a:rPr lang="en-GB" b="1" dirty="0">
                <a:cs typeface="Arial" charset="0"/>
              </a:rPr>
              <a:t>fit</a:t>
            </a:r>
          </a:p>
        </p:txBody>
      </p:sp>
      <p:pic>
        <p:nvPicPr>
          <p:cNvPr id="31748" name="Picture 3"/>
          <p:cNvPicPr>
            <a:picLocks noChangeAspect="1" noChangeArrowheads="1"/>
          </p:cNvPicPr>
          <p:nvPr/>
        </p:nvPicPr>
        <p:blipFill>
          <a:blip r:embed="rId2" cstate="print"/>
          <a:srcRect/>
          <a:stretch>
            <a:fillRect/>
          </a:stretch>
        </p:blipFill>
        <p:spPr bwMode="auto">
          <a:xfrm>
            <a:off x="0" y="714356"/>
            <a:ext cx="3340100" cy="3205162"/>
          </a:xfrm>
          <a:prstGeom prst="rect">
            <a:avLst/>
          </a:prstGeom>
          <a:noFill/>
          <a:ln w="9525">
            <a:noFill/>
            <a:miter lim="800000"/>
            <a:headEnd/>
            <a:tailEnd/>
          </a:ln>
        </p:spPr>
      </p:pic>
      <p:pic>
        <p:nvPicPr>
          <p:cNvPr id="31749" name="Picture 5"/>
          <p:cNvPicPr>
            <a:picLocks noChangeAspect="1" noChangeArrowheads="1"/>
          </p:cNvPicPr>
          <p:nvPr/>
        </p:nvPicPr>
        <p:blipFill>
          <a:blip r:embed="rId3" cstate="print"/>
          <a:srcRect/>
          <a:stretch>
            <a:fillRect/>
          </a:stretch>
        </p:blipFill>
        <p:spPr bwMode="auto">
          <a:xfrm>
            <a:off x="3428992" y="642918"/>
            <a:ext cx="3325812" cy="3178175"/>
          </a:xfrm>
          <a:prstGeom prst="rect">
            <a:avLst/>
          </a:prstGeom>
          <a:noFill/>
          <a:ln w="9525">
            <a:noFill/>
            <a:miter lim="800000"/>
            <a:headEnd/>
            <a:tailEnd/>
          </a:ln>
        </p:spPr>
      </p:pic>
      <p:sp>
        <p:nvSpPr>
          <p:cNvPr id="31750" name="Line 6"/>
          <p:cNvSpPr>
            <a:spLocks noChangeShapeType="1"/>
          </p:cNvSpPr>
          <p:nvPr/>
        </p:nvSpPr>
        <p:spPr bwMode="auto">
          <a:xfrm>
            <a:off x="2771775" y="1844675"/>
            <a:ext cx="863600" cy="0"/>
          </a:xfrm>
          <a:prstGeom prst="line">
            <a:avLst/>
          </a:prstGeom>
          <a:noFill/>
          <a:ln w="38100">
            <a:solidFill>
              <a:schemeClr val="tx1"/>
            </a:solidFill>
            <a:round/>
            <a:headEnd/>
            <a:tailEnd type="triangle" w="med" len="med"/>
          </a:ln>
        </p:spPr>
        <p:txBody>
          <a:bodyPr/>
          <a:lstStyle/>
          <a:p>
            <a:endParaRPr lang="en-US"/>
          </a:p>
        </p:txBody>
      </p:sp>
      <p:pic>
        <p:nvPicPr>
          <p:cNvPr id="31751" name="Picture 7"/>
          <p:cNvPicPr>
            <a:picLocks noChangeAspect="1" noChangeArrowheads="1"/>
          </p:cNvPicPr>
          <p:nvPr/>
        </p:nvPicPr>
        <p:blipFill>
          <a:blip r:embed="rId4" cstate="print"/>
          <a:srcRect l="1024" t="2968"/>
          <a:stretch>
            <a:fillRect/>
          </a:stretch>
        </p:blipFill>
        <p:spPr bwMode="auto">
          <a:xfrm>
            <a:off x="0" y="3881438"/>
            <a:ext cx="3300413" cy="2976562"/>
          </a:xfrm>
          <a:prstGeom prst="rect">
            <a:avLst/>
          </a:prstGeom>
          <a:noFill/>
          <a:ln w="9525">
            <a:noFill/>
            <a:miter lim="800000"/>
            <a:headEnd/>
            <a:tailEnd/>
          </a:ln>
        </p:spPr>
      </p:pic>
      <p:sp>
        <p:nvSpPr>
          <p:cNvPr id="31754" name="Text Box 10"/>
          <p:cNvSpPr txBox="1">
            <a:spLocks noChangeArrowheads="1"/>
          </p:cNvSpPr>
          <p:nvPr/>
        </p:nvSpPr>
        <p:spPr bwMode="auto">
          <a:xfrm>
            <a:off x="3276600" y="3933825"/>
            <a:ext cx="2089150" cy="650875"/>
          </a:xfrm>
          <a:prstGeom prst="rect">
            <a:avLst/>
          </a:prstGeom>
          <a:noFill/>
          <a:ln w="9525">
            <a:solidFill>
              <a:schemeClr val="tx1"/>
            </a:solidFill>
            <a:miter lim="800000"/>
            <a:headEnd/>
            <a:tailEnd/>
          </a:ln>
        </p:spPr>
        <p:txBody>
          <a:bodyPr>
            <a:spAutoFit/>
          </a:bodyPr>
          <a:lstStyle/>
          <a:p>
            <a:pPr>
              <a:spcBef>
                <a:spcPct val="50000"/>
              </a:spcBef>
            </a:pPr>
            <a:r>
              <a:rPr lang="en-GB">
                <a:cs typeface="Arial" charset="0"/>
              </a:rPr>
              <a:t>Gives increased precision at high-x</a:t>
            </a:r>
          </a:p>
        </p:txBody>
      </p:sp>
      <p:sp>
        <p:nvSpPr>
          <p:cNvPr id="31755" name="TextBox 10"/>
          <p:cNvSpPr txBox="1">
            <a:spLocks noChangeArrowheads="1"/>
          </p:cNvSpPr>
          <p:nvPr/>
        </p:nvSpPr>
        <p:spPr bwMode="auto">
          <a:xfrm>
            <a:off x="6786563" y="1071563"/>
            <a:ext cx="2357437" cy="2308324"/>
          </a:xfrm>
          <a:prstGeom prst="rect">
            <a:avLst/>
          </a:prstGeom>
          <a:noFill/>
          <a:ln w="9525">
            <a:noFill/>
            <a:miter lim="800000"/>
            <a:headEnd/>
            <a:tailEnd/>
          </a:ln>
        </p:spPr>
        <p:txBody>
          <a:bodyPr>
            <a:spAutoFit/>
          </a:bodyPr>
          <a:lstStyle/>
          <a:p>
            <a:r>
              <a:rPr lang="en-GB" dirty="0">
                <a:cs typeface="Arial" charset="0"/>
              </a:rPr>
              <a:t>Uses preliminary HERA  I+II data combination</a:t>
            </a:r>
          </a:p>
          <a:p>
            <a:r>
              <a:rPr lang="en-GB" dirty="0" smtClean="0">
                <a:cs typeface="Arial" charset="0"/>
              </a:rPr>
              <a:t>(ZEUS-</a:t>
            </a:r>
            <a:r>
              <a:rPr lang="en-GB" dirty="0" err="1" smtClean="0">
                <a:cs typeface="Arial" charset="0"/>
              </a:rPr>
              <a:t>prel</a:t>
            </a:r>
            <a:r>
              <a:rPr lang="en-GB" dirty="0" smtClean="0">
                <a:cs typeface="Arial" charset="0"/>
              </a:rPr>
              <a:t> 10-018,</a:t>
            </a:r>
            <a:endParaRPr lang="en-GB" dirty="0">
              <a:cs typeface="Arial" charset="0"/>
            </a:endParaRPr>
          </a:p>
          <a:p>
            <a:r>
              <a:rPr lang="en-GB" dirty="0" smtClean="0">
                <a:cs typeface="Arial" charset="0"/>
              </a:rPr>
              <a:t>H1prelim-10-042) in addition to the published HERA-1 combined data</a:t>
            </a:r>
            <a:endParaRPr lang="en-GB" dirty="0">
              <a:cs typeface="Arial" charset="0"/>
            </a:endParaRPr>
          </a:p>
        </p:txBody>
      </p:sp>
      <p:sp>
        <p:nvSpPr>
          <p:cNvPr id="31756" name="Text Box 12"/>
          <p:cNvSpPr txBox="1">
            <a:spLocks noChangeArrowheads="1"/>
          </p:cNvSpPr>
          <p:nvPr/>
        </p:nvSpPr>
        <p:spPr bwMode="auto">
          <a:xfrm>
            <a:off x="3116262" y="4653988"/>
            <a:ext cx="6044481" cy="1615827"/>
          </a:xfrm>
          <a:prstGeom prst="rect">
            <a:avLst/>
          </a:prstGeom>
          <a:noFill/>
          <a:ln w="9525">
            <a:noFill/>
            <a:miter lim="800000"/>
            <a:headEnd/>
            <a:tailEnd/>
          </a:ln>
          <a:effectLst/>
        </p:spPr>
        <p:txBody>
          <a:bodyPr wrap="square">
            <a:spAutoFit/>
          </a:bodyPr>
          <a:lstStyle/>
          <a:p>
            <a:pPr>
              <a:spcBef>
                <a:spcPct val="50000"/>
              </a:spcBef>
            </a:pPr>
            <a:r>
              <a:rPr lang="en-GB" dirty="0">
                <a:solidFill>
                  <a:srgbClr val="CC0000"/>
                </a:solidFill>
              </a:rPr>
              <a:t>HERAPDF1.5 NLO </a:t>
            </a:r>
            <a:r>
              <a:rPr lang="en-GB" dirty="0" smtClean="0">
                <a:solidFill>
                  <a:srgbClr val="CC0000"/>
                </a:solidFill>
              </a:rPr>
              <a:t> is on LHAPDF5.8.6 </a:t>
            </a:r>
            <a:r>
              <a:rPr lang="en-GB" dirty="0" smtClean="0">
                <a:solidFill>
                  <a:srgbClr val="CC0000"/>
                </a:solidFill>
              </a:rPr>
              <a:t>with eigenvector </a:t>
            </a:r>
            <a:r>
              <a:rPr lang="en-GB" dirty="0" err="1" smtClean="0">
                <a:solidFill>
                  <a:srgbClr val="CC0000"/>
                </a:solidFill>
              </a:rPr>
              <a:t>PDFsets</a:t>
            </a:r>
            <a:r>
              <a:rPr lang="en-GB" dirty="0" smtClean="0">
                <a:solidFill>
                  <a:srgbClr val="CC0000"/>
                </a:solidFill>
              </a:rPr>
              <a:t> and </a:t>
            </a:r>
            <a:r>
              <a:rPr lang="en-GB" dirty="0" smtClean="0">
                <a:solidFill>
                  <a:srgbClr val="0066FF"/>
                </a:solidFill>
                <a:cs typeface="Arial" charset="0"/>
              </a:rPr>
              <a:t>model </a:t>
            </a:r>
            <a:r>
              <a:rPr lang="en-GB" dirty="0">
                <a:solidFill>
                  <a:srgbClr val="0066FF"/>
                </a:solidFill>
                <a:cs typeface="Arial" charset="0"/>
              </a:rPr>
              <a:t>and </a:t>
            </a:r>
            <a:r>
              <a:rPr lang="en-GB" dirty="0" err="1">
                <a:solidFill>
                  <a:srgbClr val="0066FF"/>
                </a:solidFill>
                <a:cs typeface="Arial" charset="0"/>
              </a:rPr>
              <a:t>parametrisation</a:t>
            </a:r>
            <a:r>
              <a:rPr lang="en-GB" dirty="0">
                <a:solidFill>
                  <a:srgbClr val="0066FF"/>
                </a:solidFill>
                <a:cs typeface="Arial" charset="0"/>
              </a:rPr>
              <a:t> </a:t>
            </a:r>
            <a:r>
              <a:rPr lang="en-GB" dirty="0">
                <a:solidFill>
                  <a:srgbClr val="0066FF"/>
                </a:solidFill>
                <a:cs typeface="Arial" charset="0"/>
              </a:rPr>
              <a:t>uncertainties and for a series of </a:t>
            </a:r>
            <a:r>
              <a:rPr lang="el-GR" dirty="0">
                <a:solidFill>
                  <a:srgbClr val="0066FF"/>
                </a:solidFill>
                <a:cs typeface="Arial" charset="0"/>
              </a:rPr>
              <a:t>α</a:t>
            </a:r>
            <a:r>
              <a:rPr lang="en-GB" baseline="-25000" dirty="0">
                <a:solidFill>
                  <a:srgbClr val="0066FF"/>
                </a:solidFill>
                <a:cs typeface="Arial" charset="0"/>
              </a:rPr>
              <a:t>S</a:t>
            </a:r>
            <a:r>
              <a:rPr lang="en-GB" dirty="0">
                <a:solidFill>
                  <a:srgbClr val="0066FF"/>
                </a:solidFill>
                <a:cs typeface="Arial" charset="0"/>
              </a:rPr>
              <a:t>(M</a:t>
            </a:r>
            <a:r>
              <a:rPr lang="en-GB" baseline="-25000" dirty="0">
                <a:solidFill>
                  <a:srgbClr val="0066FF"/>
                </a:solidFill>
                <a:cs typeface="Arial" charset="0"/>
              </a:rPr>
              <a:t>Z</a:t>
            </a:r>
            <a:r>
              <a:rPr lang="en-GB" dirty="0">
                <a:solidFill>
                  <a:srgbClr val="0066FF"/>
                </a:solidFill>
                <a:cs typeface="Arial" charset="0"/>
              </a:rPr>
              <a:t>) </a:t>
            </a:r>
            <a:r>
              <a:rPr lang="en-GB" dirty="0" smtClean="0">
                <a:solidFill>
                  <a:srgbClr val="0066FF"/>
                </a:solidFill>
                <a:cs typeface="Arial" charset="0"/>
              </a:rPr>
              <a:t>values</a:t>
            </a:r>
            <a:endParaRPr lang="en-GB" dirty="0" smtClean="0">
              <a:solidFill>
                <a:srgbClr val="CC0000"/>
              </a:solidFill>
            </a:endParaRPr>
          </a:p>
          <a:p>
            <a:pPr>
              <a:spcBef>
                <a:spcPct val="50000"/>
              </a:spcBef>
            </a:pPr>
            <a:r>
              <a:rPr lang="en-GB" b="1" dirty="0" smtClean="0">
                <a:solidFill>
                  <a:srgbClr val="CC0000"/>
                </a:solidFill>
              </a:rPr>
              <a:t>However as we include more data sets and move to  NNLO we have extended our central </a:t>
            </a:r>
            <a:r>
              <a:rPr lang="en-GB" b="1" dirty="0" err="1" smtClean="0">
                <a:solidFill>
                  <a:srgbClr val="CC0000"/>
                </a:solidFill>
              </a:rPr>
              <a:t>parametrisation</a:t>
            </a:r>
            <a:r>
              <a:rPr lang="en-GB" b="1" dirty="0" smtClean="0">
                <a:solidFill>
                  <a:srgbClr val="CC0000"/>
                </a:solidFill>
              </a:rPr>
              <a:t>.</a:t>
            </a:r>
            <a:endParaRPr lang="en-GB"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634B86D6-CC4F-423B-916B-67E5849C808E}" type="slidenum">
              <a:rPr lang="en-GB" sz="1400"/>
              <a:pPr algn="r"/>
              <a:t>6</a:t>
            </a:fld>
            <a:endParaRPr lang="en-GB" sz="1400"/>
          </a:p>
        </p:txBody>
      </p:sp>
      <p:graphicFrame>
        <p:nvGraphicFramePr>
          <p:cNvPr id="30790" name="Group 70"/>
          <p:cNvGraphicFramePr>
            <a:graphicFrameLocks noGrp="1"/>
          </p:cNvGraphicFramePr>
          <p:nvPr/>
        </p:nvGraphicFramePr>
        <p:xfrm>
          <a:off x="0" y="1052513"/>
          <a:ext cx="6264275" cy="2820036"/>
        </p:xfrm>
        <a:graphic>
          <a:graphicData uri="http://schemas.openxmlformats.org/drawingml/2006/table">
            <a:tbl>
              <a:tblPr/>
              <a:tblGrid>
                <a:gridCol w="876300"/>
                <a:gridCol w="1535113"/>
                <a:gridCol w="1008062"/>
                <a:gridCol w="720725"/>
                <a:gridCol w="647700"/>
                <a:gridCol w="1476375"/>
              </a:tblGrid>
              <a:tr h="2540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E          </a:t>
                      </a:r>
                      <a:r>
                        <a:rPr kumimoji="0" lang="el-GR" sz="1800" b="0" i="0" u="none" strike="noStrike" cap="none" normalizeH="0" baseline="0" smtClean="0">
                          <a:ln>
                            <a:noFill/>
                          </a:ln>
                          <a:solidFill>
                            <a:schemeClr val="tx1"/>
                          </a:solidFill>
                          <a:effectLst/>
                          <a:latin typeface="Arial" charset="0"/>
                          <a:cs typeface="Arial" charset="0"/>
                        </a:rPr>
                        <a:t>ε</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uv</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Sum rule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rgbClr val="0070C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   </a:t>
                      </a:r>
                      <a:r>
                        <a:rPr kumimoji="0" lang="en-GB" sz="1800" b="0" i="0" u="none" strike="noStrike" cap="none" normalizeH="0" baseline="0" smtClean="0">
                          <a:ln>
                            <a:noFill/>
                          </a:ln>
                          <a:solidFill>
                            <a:srgbClr val="009900"/>
                          </a:solidFill>
                          <a:effectLst/>
                          <a:latin typeface="Arial" charset="0"/>
                        </a:rPr>
                        <a:t>var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8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dv</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Sum rule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rgbClr val="0070C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009900"/>
                          </a:solidFill>
                          <a:effectLst/>
                          <a:latin typeface="Arial" charset="0"/>
                        </a:rPr>
                        <a:t>var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009900"/>
                          </a:solidFill>
                          <a:effectLst/>
                          <a:latin typeface="Arial" charset="0"/>
                        </a:rPr>
                        <a:t>var     var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UBar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=(1-fs)ADbar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=BDbar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009900"/>
                          </a:solidFill>
                          <a:effectLst/>
                          <a:latin typeface="Arial" charset="0"/>
                        </a:rPr>
                        <a:t>var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009900"/>
                          </a:solidFill>
                          <a:effectLst/>
                          <a:latin typeface="Arial" charset="0"/>
                        </a:rPr>
                        <a:t>var    var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DBar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009900"/>
                          </a:solidFill>
                          <a:effectLst/>
                          <a:latin typeface="Arial" charset="0"/>
                        </a:rPr>
                        <a:t>var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009900"/>
                          </a:solidFill>
                          <a:effectLst/>
                          <a:latin typeface="Arial" charset="0"/>
                        </a:rPr>
                        <a:t>var    var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30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glue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Arial" charset="0"/>
                        </a:rPr>
                        <a:t>Sum rule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009900"/>
                          </a:solidFill>
                          <a:effectLst/>
                          <a:latin typeface="Arial" charset="0"/>
                        </a:rPr>
                        <a:t>var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009900"/>
                          </a:solidFill>
                          <a:effectLst/>
                          <a:latin typeface="Arial" charset="0"/>
                        </a:rPr>
                        <a:t>var    var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8903" name="Group 55"/>
          <p:cNvGraphicFramePr>
            <a:graphicFrameLocks noGrp="1"/>
          </p:cNvGraphicFramePr>
          <p:nvPr>
            <p:extLst>
              <p:ext uri="{D42A27DB-BD31-4B8C-83A1-F6EECF244321}">
                <p14:modId xmlns:p14="http://schemas.microsoft.com/office/powerpoint/2010/main" val="679563682"/>
              </p:ext>
            </p:extLst>
          </p:nvPr>
        </p:nvGraphicFramePr>
        <p:xfrm>
          <a:off x="6372201" y="2997200"/>
          <a:ext cx="2111400" cy="879475"/>
        </p:xfrm>
        <a:graphic>
          <a:graphicData uri="http://schemas.openxmlformats.org/drawingml/2006/table">
            <a:tbl>
              <a:tblPr/>
              <a:tblGrid>
                <a:gridCol w="1055713"/>
                <a:gridCol w="1055687"/>
              </a:tblGrid>
              <a:tr h="4032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A’g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rgbClr val="CC0000"/>
                          </a:solidFill>
                          <a:effectLst/>
                          <a:latin typeface="Arial" charset="0"/>
                        </a:rPr>
                        <a:t>B’g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rgbClr val="0070C0"/>
                          </a:solidFill>
                          <a:effectLst/>
                          <a:latin typeface="Arial" charset="0"/>
                        </a:rPr>
                        <a:t>free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smtClean="0">
                          <a:ln>
                            <a:noFill/>
                          </a:ln>
                          <a:solidFill>
                            <a:srgbClr val="0070C0"/>
                          </a:solidFill>
                          <a:effectLst/>
                          <a:latin typeface="Arial" charset="0"/>
                        </a:rPr>
                        <a:t>free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0785" name="Picture 5"/>
          <p:cNvPicPr>
            <a:picLocks noChangeAspect="1" noChangeArrowheads="1"/>
          </p:cNvPicPr>
          <p:nvPr/>
        </p:nvPicPr>
        <p:blipFill>
          <a:blip r:embed="rId2" cstate="print"/>
          <a:srcRect r="9733" b="-9086"/>
          <a:stretch>
            <a:fillRect/>
          </a:stretch>
        </p:blipFill>
        <p:spPr bwMode="auto">
          <a:xfrm>
            <a:off x="4859338" y="476250"/>
            <a:ext cx="2855934" cy="380982"/>
          </a:xfrm>
          <a:prstGeom prst="rect">
            <a:avLst/>
          </a:prstGeom>
          <a:noFill/>
          <a:ln w="9525">
            <a:noFill/>
            <a:miter lim="800000"/>
            <a:headEnd/>
            <a:tailEnd/>
          </a:ln>
        </p:spPr>
      </p:pic>
      <p:sp>
        <p:nvSpPr>
          <p:cNvPr id="30786" name="Rectangle 67"/>
          <p:cNvSpPr>
            <a:spLocks noChangeArrowheads="1"/>
          </p:cNvSpPr>
          <p:nvPr/>
        </p:nvSpPr>
        <p:spPr bwMode="auto">
          <a:xfrm>
            <a:off x="611188" y="4149725"/>
            <a:ext cx="8037512" cy="366713"/>
          </a:xfrm>
          <a:prstGeom prst="rect">
            <a:avLst/>
          </a:prstGeom>
          <a:noFill/>
          <a:ln w="9525">
            <a:noFill/>
            <a:miter lim="800000"/>
            <a:headEnd/>
            <a:tailEnd/>
          </a:ln>
        </p:spPr>
        <p:txBody>
          <a:bodyPr wrap="none">
            <a:spAutoFit/>
          </a:bodyPr>
          <a:lstStyle/>
          <a:p>
            <a:r>
              <a:rPr lang="en-GB" dirty="0">
                <a:solidFill>
                  <a:srgbClr val="CC0000"/>
                </a:solidFill>
              </a:rPr>
              <a:t> extended gluon </a:t>
            </a:r>
            <a:r>
              <a:rPr lang="en-GB" dirty="0" err="1">
                <a:solidFill>
                  <a:srgbClr val="CC0000"/>
                </a:solidFill>
              </a:rPr>
              <a:t>parametrisation</a:t>
            </a:r>
            <a:r>
              <a:rPr lang="en-GB" dirty="0">
                <a:solidFill>
                  <a:srgbClr val="CC0000"/>
                </a:solidFill>
              </a:rPr>
              <a:t>    </a:t>
            </a:r>
            <a:r>
              <a:rPr lang="en-GB" dirty="0"/>
              <a:t>Ag </a:t>
            </a:r>
            <a:r>
              <a:rPr lang="en-GB" dirty="0" err="1"/>
              <a:t>x</a:t>
            </a:r>
            <a:r>
              <a:rPr lang="en-GB" baseline="30000" dirty="0" err="1"/>
              <a:t>Bg</a:t>
            </a:r>
            <a:r>
              <a:rPr lang="en-GB" dirty="0"/>
              <a:t> (1-x)</a:t>
            </a:r>
            <a:r>
              <a:rPr lang="en-GB" baseline="30000" dirty="0"/>
              <a:t>Cg </a:t>
            </a:r>
            <a:r>
              <a:rPr lang="en-GB" dirty="0"/>
              <a:t>(1+Dx+Ex</a:t>
            </a:r>
            <a:r>
              <a:rPr lang="en-GB" baseline="30000" dirty="0"/>
              <a:t>2</a:t>
            </a:r>
            <a:r>
              <a:rPr lang="en-GB" dirty="0"/>
              <a:t>) – </a:t>
            </a:r>
            <a:r>
              <a:rPr lang="en-GB" dirty="0" err="1"/>
              <a:t>A’g</a:t>
            </a:r>
            <a:r>
              <a:rPr lang="en-GB" dirty="0"/>
              <a:t> </a:t>
            </a:r>
            <a:r>
              <a:rPr lang="en-GB" dirty="0" err="1"/>
              <a:t>x</a:t>
            </a:r>
            <a:r>
              <a:rPr lang="en-GB" baseline="30000" dirty="0" err="1"/>
              <a:t>B’g</a:t>
            </a:r>
            <a:r>
              <a:rPr lang="en-GB" dirty="0"/>
              <a:t> (1-x) </a:t>
            </a:r>
            <a:r>
              <a:rPr lang="en-GB" baseline="30000" dirty="0" smtClean="0"/>
              <a:t>Cg</a:t>
            </a:r>
            <a:endParaRPr lang="en-GB" baseline="30000" dirty="0"/>
          </a:p>
        </p:txBody>
      </p:sp>
      <p:sp>
        <p:nvSpPr>
          <p:cNvPr id="30787" name="Text Box 68"/>
          <p:cNvSpPr txBox="1">
            <a:spLocks noChangeArrowheads="1"/>
          </p:cNvSpPr>
          <p:nvPr/>
        </p:nvSpPr>
        <p:spPr bwMode="auto">
          <a:xfrm>
            <a:off x="0" y="4652963"/>
            <a:ext cx="8964613" cy="2031325"/>
          </a:xfrm>
          <a:prstGeom prst="rect">
            <a:avLst/>
          </a:prstGeom>
          <a:noFill/>
          <a:ln w="9525">
            <a:noFill/>
            <a:miter lim="800000"/>
            <a:headEnd/>
            <a:tailEnd/>
          </a:ln>
        </p:spPr>
        <p:txBody>
          <a:bodyPr>
            <a:spAutoFit/>
          </a:bodyPr>
          <a:lstStyle/>
          <a:p>
            <a:pPr>
              <a:spcBef>
                <a:spcPct val="50000"/>
              </a:spcBef>
            </a:pPr>
            <a:r>
              <a:rPr lang="en-GB" dirty="0"/>
              <a:t>The table summarises our </a:t>
            </a:r>
            <a:r>
              <a:rPr lang="en-GB" b="1" dirty="0">
                <a:solidFill>
                  <a:srgbClr val="0070C0"/>
                </a:solidFill>
              </a:rPr>
              <a:t>extended </a:t>
            </a:r>
            <a:r>
              <a:rPr lang="en-GB" b="1" dirty="0" err="1" smtClean="0">
                <a:solidFill>
                  <a:srgbClr val="0070C0"/>
                </a:solidFill>
              </a:rPr>
              <a:t>parametrization</a:t>
            </a:r>
            <a:r>
              <a:rPr lang="en-GB" b="1" dirty="0" smtClean="0">
                <a:solidFill>
                  <a:srgbClr val="0070C0"/>
                </a:solidFill>
              </a:rPr>
              <a:t> </a:t>
            </a:r>
            <a:r>
              <a:rPr lang="en-GB" b="1" dirty="0">
                <a:solidFill>
                  <a:srgbClr val="0070C0"/>
                </a:solidFill>
              </a:rPr>
              <a:t>choices</a:t>
            </a:r>
            <a:r>
              <a:rPr lang="en-GB" dirty="0">
                <a:solidFill>
                  <a:srgbClr val="0070C0"/>
                </a:solidFill>
              </a:rPr>
              <a:t> </a:t>
            </a:r>
            <a:r>
              <a:rPr lang="en-GB" dirty="0">
                <a:solidFill>
                  <a:srgbClr val="009900"/>
                </a:solidFill>
              </a:rPr>
              <a:t>and the </a:t>
            </a:r>
            <a:r>
              <a:rPr lang="en-GB" dirty="0" err="1" smtClean="0">
                <a:solidFill>
                  <a:srgbClr val="009900"/>
                </a:solidFill>
              </a:rPr>
              <a:t>parametrization</a:t>
            </a:r>
            <a:r>
              <a:rPr lang="en-GB" dirty="0" smtClean="0">
                <a:solidFill>
                  <a:srgbClr val="009900"/>
                </a:solidFill>
              </a:rPr>
              <a:t> </a:t>
            </a:r>
            <a:r>
              <a:rPr lang="en-GB" dirty="0">
                <a:solidFill>
                  <a:srgbClr val="009900"/>
                </a:solidFill>
              </a:rPr>
              <a:t>variations that we consider </a:t>
            </a:r>
            <a:r>
              <a:rPr lang="en-GB" dirty="0"/>
              <a:t>in our uncertainty estimates </a:t>
            </a:r>
            <a:r>
              <a:rPr lang="en-GB" dirty="0">
                <a:solidFill>
                  <a:srgbClr val="009900"/>
                </a:solidFill>
              </a:rPr>
              <a:t>(and we also vary the starting scale Q</a:t>
            </a:r>
            <a:r>
              <a:rPr lang="en-GB" baseline="30000" dirty="0">
                <a:solidFill>
                  <a:srgbClr val="009900"/>
                </a:solidFill>
              </a:rPr>
              <a:t>2</a:t>
            </a:r>
            <a:r>
              <a:rPr lang="en-GB" baseline="-25000" dirty="0">
                <a:solidFill>
                  <a:srgbClr val="009900"/>
                </a:solidFill>
              </a:rPr>
              <a:t>0</a:t>
            </a:r>
            <a:r>
              <a:rPr lang="en-GB" dirty="0">
                <a:solidFill>
                  <a:srgbClr val="009900"/>
                </a:solidFill>
              </a:rPr>
              <a:t>). </a:t>
            </a:r>
            <a:r>
              <a:rPr lang="en-GB" b="1" dirty="0"/>
              <a:t>NOTE we have made the gluon more flexible and we have freed low-x d-valence from u-valence</a:t>
            </a:r>
          </a:p>
          <a:p>
            <a:pPr>
              <a:spcBef>
                <a:spcPct val="50000"/>
              </a:spcBef>
            </a:pPr>
            <a:r>
              <a:rPr lang="en-GB" dirty="0" smtClean="0">
                <a:solidFill>
                  <a:srgbClr val="FF6600"/>
                </a:solidFill>
              </a:rPr>
              <a:t>We also consider model </a:t>
            </a:r>
            <a:r>
              <a:rPr lang="en-GB" dirty="0">
                <a:solidFill>
                  <a:srgbClr val="FF6600"/>
                </a:solidFill>
              </a:rPr>
              <a:t>uncertainties </a:t>
            </a:r>
            <a:r>
              <a:rPr lang="en-GB" dirty="0" smtClean="0">
                <a:solidFill>
                  <a:srgbClr val="FF6600"/>
                </a:solidFill>
              </a:rPr>
              <a:t>on the PDFs by varying  </a:t>
            </a:r>
            <a:r>
              <a:rPr lang="en-GB" dirty="0">
                <a:solidFill>
                  <a:srgbClr val="FF6600"/>
                </a:solidFill>
              </a:rPr>
              <a:t>m</a:t>
            </a:r>
            <a:r>
              <a:rPr lang="en-GB" baseline="-25000" dirty="0">
                <a:solidFill>
                  <a:srgbClr val="FF6600"/>
                </a:solidFill>
              </a:rPr>
              <a:t>c</a:t>
            </a:r>
            <a:r>
              <a:rPr lang="en-GB" dirty="0">
                <a:solidFill>
                  <a:srgbClr val="FF6600"/>
                </a:solidFill>
              </a:rPr>
              <a:t>,m</a:t>
            </a:r>
            <a:r>
              <a:rPr lang="en-GB" baseline="-25000" dirty="0">
                <a:solidFill>
                  <a:srgbClr val="FF6600"/>
                </a:solidFill>
              </a:rPr>
              <a:t>b</a:t>
            </a:r>
            <a:r>
              <a:rPr lang="en-GB" dirty="0">
                <a:solidFill>
                  <a:srgbClr val="FF6600"/>
                </a:solidFill>
              </a:rPr>
              <a:t>,f</a:t>
            </a:r>
            <a:r>
              <a:rPr lang="en-GB" baseline="-25000" dirty="0">
                <a:solidFill>
                  <a:srgbClr val="FF6600"/>
                </a:solidFill>
              </a:rPr>
              <a:t>s</a:t>
            </a:r>
            <a:r>
              <a:rPr lang="en-GB" dirty="0">
                <a:solidFill>
                  <a:srgbClr val="FF6600"/>
                </a:solidFill>
              </a:rPr>
              <a:t>,Q</a:t>
            </a:r>
            <a:r>
              <a:rPr lang="en-GB" baseline="30000" dirty="0">
                <a:solidFill>
                  <a:srgbClr val="FF6600"/>
                </a:solidFill>
              </a:rPr>
              <a:t>2</a:t>
            </a:r>
            <a:r>
              <a:rPr lang="en-GB" baseline="-25000" dirty="0">
                <a:solidFill>
                  <a:srgbClr val="FF6600"/>
                </a:solidFill>
              </a:rPr>
              <a:t>min</a:t>
            </a:r>
            <a:r>
              <a:rPr lang="en-GB" dirty="0">
                <a:solidFill>
                  <a:srgbClr val="FF6600"/>
                </a:solidFill>
              </a:rPr>
              <a:t> </a:t>
            </a:r>
            <a:endParaRPr lang="en-GB" dirty="0" smtClean="0">
              <a:solidFill>
                <a:srgbClr val="D60093"/>
              </a:solidFill>
            </a:endParaRPr>
          </a:p>
          <a:p>
            <a:pPr>
              <a:spcBef>
                <a:spcPct val="50000"/>
              </a:spcBef>
            </a:pPr>
            <a:r>
              <a:rPr lang="en-GB" dirty="0" smtClean="0">
                <a:solidFill>
                  <a:srgbClr val="D60093"/>
                </a:solidFill>
              </a:rPr>
              <a:t> </a:t>
            </a:r>
            <a:r>
              <a:rPr lang="en-GB" dirty="0">
                <a:solidFill>
                  <a:srgbClr val="D60093"/>
                </a:solidFill>
              </a:rPr>
              <a:t>PDFs are also supplied for a range of  </a:t>
            </a:r>
            <a:r>
              <a:rPr lang="el-GR" dirty="0">
                <a:solidFill>
                  <a:srgbClr val="D60093"/>
                </a:solidFill>
                <a:cs typeface="Arial" charset="0"/>
              </a:rPr>
              <a:t>α</a:t>
            </a:r>
            <a:r>
              <a:rPr lang="en-GB" baseline="-25000" dirty="0">
                <a:solidFill>
                  <a:srgbClr val="D60093"/>
                </a:solidFill>
                <a:cs typeface="Arial" charset="0"/>
              </a:rPr>
              <a:t>s</a:t>
            </a:r>
            <a:r>
              <a:rPr lang="en-GB" dirty="0">
                <a:solidFill>
                  <a:srgbClr val="D60093"/>
                </a:solidFill>
                <a:cs typeface="Arial" charset="0"/>
              </a:rPr>
              <a:t>(M</a:t>
            </a:r>
            <a:r>
              <a:rPr lang="en-GB" baseline="-25000" dirty="0">
                <a:solidFill>
                  <a:srgbClr val="D60093"/>
                </a:solidFill>
                <a:cs typeface="Arial" charset="0"/>
              </a:rPr>
              <a:t>Z</a:t>
            </a:r>
            <a:r>
              <a:rPr lang="en-GB" dirty="0">
                <a:solidFill>
                  <a:srgbClr val="D60093"/>
                </a:solidFill>
                <a:cs typeface="Arial" charset="0"/>
              </a:rPr>
              <a:t>) values </a:t>
            </a:r>
            <a:endParaRPr lang="el-GR" dirty="0">
              <a:solidFill>
                <a:srgbClr val="D60093"/>
              </a:solidFill>
              <a:cs typeface="Arial" charset="0"/>
            </a:endParaRPr>
          </a:p>
        </p:txBody>
      </p:sp>
      <p:sp>
        <p:nvSpPr>
          <p:cNvPr id="30789" name="Text Box 69"/>
          <p:cNvSpPr txBox="1">
            <a:spLocks noChangeArrowheads="1"/>
          </p:cNvSpPr>
          <p:nvPr/>
        </p:nvSpPr>
        <p:spPr bwMode="auto">
          <a:xfrm>
            <a:off x="0" y="0"/>
            <a:ext cx="9505950" cy="641350"/>
          </a:xfrm>
          <a:prstGeom prst="rect">
            <a:avLst/>
          </a:prstGeom>
          <a:noFill/>
          <a:ln w="9525">
            <a:noFill/>
            <a:miter lim="800000"/>
            <a:headEnd/>
            <a:tailEnd/>
          </a:ln>
        </p:spPr>
        <p:txBody>
          <a:bodyPr>
            <a:spAutoFit/>
          </a:bodyPr>
          <a:lstStyle/>
          <a:p>
            <a:pPr>
              <a:spcBef>
                <a:spcPct val="50000"/>
              </a:spcBef>
            </a:pPr>
            <a:r>
              <a:rPr lang="en-GB" dirty="0"/>
              <a:t> </a:t>
            </a:r>
            <a:r>
              <a:rPr lang="en-GB" b="1" dirty="0"/>
              <a:t>A reminder of the PDF </a:t>
            </a:r>
            <a:r>
              <a:rPr lang="en-GB" b="1" dirty="0" err="1" smtClean="0"/>
              <a:t>parametrization</a:t>
            </a:r>
            <a:r>
              <a:rPr lang="en-GB" dirty="0"/>
              <a:t>: </a:t>
            </a:r>
            <a:r>
              <a:rPr lang="en-GB" dirty="0" err="1"/>
              <a:t>u_valence</a:t>
            </a:r>
            <a:r>
              <a:rPr lang="en-GB" dirty="0"/>
              <a:t>, </a:t>
            </a:r>
            <a:r>
              <a:rPr lang="en-GB" dirty="0" err="1"/>
              <a:t>d_valence</a:t>
            </a:r>
            <a:r>
              <a:rPr lang="en-GB" dirty="0"/>
              <a:t>, U and D type Sea and the gluon are </a:t>
            </a:r>
            <a:r>
              <a:rPr lang="en-GB" dirty="0" err="1"/>
              <a:t>parametrised</a:t>
            </a:r>
            <a:r>
              <a:rPr lang="en-GB" dirty="0"/>
              <a:t> by the form</a:t>
            </a:r>
          </a:p>
        </p:txBody>
      </p:sp>
      <p:sp>
        <p:nvSpPr>
          <p:cNvPr id="30791" name="Text Box 71"/>
          <p:cNvSpPr txBox="1">
            <a:spLocks noChangeArrowheads="1"/>
          </p:cNvSpPr>
          <p:nvPr/>
        </p:nvSpPr>
        <p:spPr bwMode="auto">
          <a:xfrm>
            <a:off x="7572396" y="428604"/>
            <a:ext cx="972000" cy="369332"/>
          </a:xfrm>
          <a:prstGeom prst="rect">
            <a:avLst/>
          </a:prstGeom>
          <a:noFill/>
          <a:ln w="9525">
            <a:noFill/>
            <a:miter lim="800000"/>
            <a:headEnd/>
            <a:tailEnd/>
          </a:ln>
          <a:effectLst/>
        </p:spPr>
        <p:txBody>
          <a:bodyPr>
            <a:spAutoFit/>
          </a:bodyPr>
          <a:lstStyle/>
          <a:p>
            <a:pPr>
              <a:spcBef>
                <a:spcPct val="50000"/>
              </a:spcBef>
            </a:pPr>
            <a:r>
              <a:rPr lang="en-GB" baseline="30000" dirty="0" smtClean="0">
                <a:solidFill>
                  <a:srgbClr val="FF0000"/>
                </a:solidFill>
              </a:rPr>
              <a:t>2</a:t>
            </a:r>
            <a:r>
              <a:rPr lang="en-GB" dirty="0" smtClean="0"/>
              <a:t> </a:t>
            </a:r>
            <a:r>
              <a:rPr lang="en-GB" i="1" dirty="0" smtClean="0">
                <a:solidFill>
                  <a:srgbClr val="FF0000"/>
                </a:solidFill>
              </a:rPr>
              <a:t>+ </a:t>
            </a:r>
            <a:r>
              <a:rPr lang="el-GR" i="1" dirty="0">
                <a:solidFill>
                  <a:srgbClr val="FF0000"/>
                </a:solidFill>
                <a:cs typeface="Arial" charset="0"/>
              </a:rPr>
              <a:t>ε√</a:t>
            </a:r>
            <a:r>
              <a:rPr lang="en-GB" i="1" dirty="0">
                <a:solidFill>
                  <a:srgbClr val="FF0000"/>
                </a:solidFill>
                <a:cs typeface="Arial" charset="0"/>
              </a:rPr>
              <a:t>x</a:t>
            </a:r>
            <a:r>
              <a:rPr lang="en-GB" dirty="0">
                <a:solidFill>
                  <a:srgbClr val="FF0000"/>
                </a:solidFill>
                <a:cs typeface="Arial" charset="0"/>
              </a:rPr>
              <a:t>)</a:t>
            </a:r>
            <a:endParaRPr lang="el-GR" dirty="0">
              <a:solidFill>
                <a:srgbClr val="FF0000"/>
              </a:solidFill>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ABBDD89F-E465-49DE-A8BC-28D315E89A2D}" type="slidenum">
              <a:rPr lang="en-GB" sz="1400"/>
              <a:pPr algn="r"/>
              <a:t>7</a:t>
            </a:fld>
            <a:endParaRPr lang="en-GB" sz="1400"/>
          </a:p>
        </p:txBody>
      </p:sp>
      <p:pic>
        <p:nvPicPr>
          <p:cNvPr id="18434" name="Picture 4"/>
          <p:cNvPicPr>
            <a:picLocks noChangeAspect="1" noChangeArrowheads="1"/>
          </p:cNvPicPr>
          <p:nvPr/>
        </p:nvPicPr>
        <p:blipFill>
          <a:blip r:embed="rId2" cstate="print"/>
          <a:srcRect/>
          <a:stretch>
            <a:fillRect/>
          </a:stretch>
        </p:blipFill>
        <p:spPr bwMode="auto">
          <a:xfrm>
            <a:off x="4570413" y="1052513"/>
            <a:ext cx="4573587" cy="4195762"/>
          </a:xfrm>
          <a:prstGeom prst="rect">
            <a:avLst/>
          </a:prstGeom>
          <a:noFill/>
          <a:ln w="9525">
            <a:noFill/>
            <a:miter lim="800000"/>
            <a:headEnd/>
            <a:tailEnd/>
          </a:ln>
        </p:spPr>
      </p:pic>
      <p:pic>
        <p:nvPicPr>
          <p:cNvPr id="18435" name="Picture 5"/>
          <p:cNvPicPr>
            <a:picLocks noChangeAspect="1" noChangeArrowheads="1"/>
          </p:cNvPicPr>
          <p:nvPr/>
        </p:nvPicPr>
        <p:blipFill>
          <a:blip r:embed="rId3" cstate="print"/>
          <a:srcRect/>
          <a:stretch>
            <a:fillRect/>
          </a:stretch>
        </p:blipFill>
        <p:spPr bwMode="auto">
          <a:xfrm>
            <a:off x="0" y="1125538"/>
            <a:ext cx="4660900" cy="4044950"/>
          </a:xfrm>
          <a:prstGeom prst="rect">
            <a:avLst/>
          </a:prstGeom>
          <a:noFill/>
          <a:ln w="9525">
            <a:noFill/>
            <a:miter lim="800000"/>
            <a:headEnd/>
            <a:tailEnd/>
          </a:ln>
        </p:spPr>
      </p:pic>
      <p:sp>
        <p:nvSpPr>
          <p:cNvPr id="18438" name="Text Box 8"/>
          <p:cNvSpPr txBox="1">
            <a:spLocks noChangeArrowheads="1"/>
          </p:cNvSpPr>
          <p:nvPr/>
        </p:nvSpPr>
        <p:spPr bwMode="auto">
          <a:xfrm>
            <a:off x="0" y="5254625"/>
            <a:ext cx="9144000" cy="1615827"/>
          </a:xfrm>
          <a:prstGeom prst="rect">
            <a:avLst/>
          </a:prstGeom>
          <a:noFill/>
          <a:ln w="9525">
            <a:noFill/>
            <a:miter lim="800000"/>
            <a:headEnd/>
            <a:tailEnd/>
          </a:ln>
        </p:spPr>
        <p:txBody>
          <a:bodyPr wrap="square">
            <a:spAutoFit/>
          </a:bodyPr>
          <a:lstStyle/>
          <a:p>
            <a:pPr marL="371475" indent="-371475">
              <a:spcBef>
                <a:spcPct val="50000"/>
              </a:spcBef>
              <a:buFontTx/>
              <a:buAutoNum type="romanLcParenR"/>
            </a:pPr>
            <a:r>
              <a:rPr lang="en-GB" dirty="0"/>
              <a:t>The level of total uncertainty is similar- but we swap </a:t>
            </a:r>
            <a:r>
              <a:rPr lang="en-GB" dirty="0" err="1"/>
              <a:t>parametrisation</a:t>
            </a:r>
            <a:r>
              <a:rPr lang="en-GB" dirty="0"/>
              <a:t> uncertainty for experimental </a:t>
            </a:r>
            <a:r>
              <a:rPr lang="en-GB" dirty="0" smtClean="0"/>
              <a:t>uncertainty-  and there is slightly more uncertainty on low-x gluon</a:t>
            </a:r>
            <a:endParaRPr lang="en-GB" dirty="0"/>
          </a:p>
          <a:p>
            <a:pPr marL="371475" indent="-371475">
              <a:spcBef>
                <a:spcPct val="50000"/>
              </a:spcBef>
              <a:buFontTx/>
              <a:buAutoNum type="romanLcParenR"/>
            </a:pPr>
            <a:r>
              <a:rPr lang="en-GB" dirty="0"/>
              <a:t>The central values have shifted such that the flexible </a:t>
            </a:r>
            <a:r>
              <a:rPr lang="en-GB" dirty="0" err="1"/>
              <a:t>parametrisation</a:t>
            </a:r>
            <a:r>
              <a:rPr lang="en-GB" dirty="0"/>
              <a:t> has a softer high-x Sea and a suppressed low-x d-valence- but these changes are within our error bands</a:t>
            </a:r>
          </a:p>
        </p:txBody>
      </p:sp>
      <p:sp>
        <p:nvSpPr>
          <p:cNvPr id="18439" name="Text Box 4"/>
          <p:cNvSpPr txBox="1">
            <a:spLocks noChangeArrowheads="1"/>
          </p:cNvSpPr>
          <p:nvPr/>
        </p:nvSpPr>
        <p:spPr bwMode="auto">
          <a:xfrm>
            <a:off x="250825" y="0"/>
            <a:ext cx="8893175" cy="779463"/>
          </a:xfrm>
          <a:prstGeom prst="rect">
            <a:avLst/>
          </a:prstGeom>
          <a:noFill/>
          <a:ln w="9525">
            <a:noFill/>
            <a:miter lim="800000"/>
            <a:headEnd/>
            <a:tailEnd/>
          </a:ln>
        </p:spPr>
        <p:txBody>
          <a:bodyPr>
            <a:spAutoFit/>
          </a:bodyPr>
          <a:lstStyle/>
          <a:p>
            <a:pPr>
              <a:spcBef>
                <a:spcPct val="50000"/>
              </a:spcBef>
            </a:pPr>
            <a:r>
              <a:rPr lang="en-GB" b="1"/>
              <a:t>How does the extended parametrisation affect the NLO PDFs?- not much</a:t>
            </a:r>
          </a:p>
          <a:p>
            <a:pPr>
              <a:spcBef>
                <a:spcPct val="50000"/>
              </a:spcBef>
            </a:pPr>
            <a:r>
              <a:rPr lang="en-GB" b="1"/>
              <a:t>                                   HERAPDF1.5                                                  HERAPDF1.5f</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6"/>
          <p:cNvSpPr>
            <a:spLocks noGrp="1" noChangeArrowheads="1"/>
          </p:cNvSpPr>
          <p:nvPr>
            <p:ph type="sldNum" sz="quarter" idx="12"/>
          </p:nvPr>
        </p:nvSpPr>
        <p:spPr>
          <a:noFill/>
        </p:spPr>
        <p:txBody>
          <a:bodyPr/>
          <a:lstStyle/>
          <a:p>
            <a:fld id="{D7BCA192-63FB-4D07-B124-5F79AD783196}" type="slidenum">
              <a:rPr lang="en-GB" smtClean="0"/>
              <a:pPr/>
              <a:t>8</a:t>
            </a:fld>
            <a:endParaRPr lang="en-GB" dirty="0" smtClean="0"/>
          </a:p>
        </p:txBody>
      </p:sp>
      <p:sp>
        <p:nvSpPr>
          <p:cNvPr id="22530" name="Text Box 9"/>
          <p:cNvSpPr txBox="1">
            <a:spLocks noChangeArrowheads="1"/>
          </p:cNvSpPr>
          <p:nvPr/>
        </p:nvSpPr>
        <p:spPr bwMode="auto">
          <a:xfrm>
            <a:off x="4643438" y="5084763"/>
            <a:ext cx="4500562" cy="366712"/>
          </a:xfrm>
          <a:prstGeom prst="rect">
            <a:avLst/>
          </a:prstGeom>
          <a:noFill/>
          <a:ln w="9525">
            <a:noFill/>
            <a:miter lim="800000"/>
            <a:headEnd/>
            <a:tailEnd/>
          </a:ln>
        </p:spPr>
        <p:txBody>
          <a:bodyPr>
            <a:spAutoFit/>
          </a:bodyPr>
          <a:lstStyle/>
          <a:p>
            <a:pPr algn="ctr">
              <a:spcBef>
                <a:spcPct val="50000"/>
              </a:spcBef>
            </a:pPr>
            <a:r>
              <a:rPr lang="en-GB" dirty="0">
                <a:solidFill>
                  <a:srgbClr val="CC0000"/>
                </a:solidFill>
              </a:rPr>
              <a:t>With </a:t>
            </a:r>
            <a:r>
              <a:rPr lang="en-GB" dirty="0" smtClean="0">
                <a:solidFill>
                  <a:srgbClr val="CC0000"/>
                </a:solidFill>
              </a:rPr>
              <a:t>jets </a:t>
            </a:r>
            <a:endParaRPr lang="en-GB" dirty="0">
              <a:solidFill>
                <a:srgbClr val="CC0000"/>
              </a:solidFill>
            </a:endParaRPr>
          </a:p>
        </p:txBody>
      </p:sp>
      <p:sp>
        <p:nvSpPr>
          <p:cNvPr id="22531" name="Text Box 8"/>
          <p:cNvSpPr txBox="1">
            <a:spLocks noChangeArrowheads="1"/>
          </p:cNvSpPr>
          <p:nvPr/>
        </p:nvSpPr>
        <p:spPr bwMode="auto">
          <a:xfrm>
            <a:off x="0" y="5072074"/>
            <a:ext cx="4572000" cy="784830"/>
          </a:xfrm>
          <a:prstGeom prst="rect">
            <a:avLst/>
          </a:prstGeom>
          <a:noFill/>
          <a:ln w="9525">
            <a:noFill/>
            <a:miter lim="800000"/>
            <a:headEnd/>
            <a:tailEnd/>
          </a:ln>
        </p:spPr>
        <p:txBody>
          <a:bodyPr wrap="square">
            <a:spAutoFit/>
          </a:bodyPr>
          <a:lstStyle/>
          <a:p>
            <a:pPr algn="ctr">
              <a:spcBef>
                <a:spcPct val="50000"/>
              </a:spcBef>
            </a:pPr>
            <a:r>
              <a:rPr lang="en-GB" dirty="0">
                <a:solidFill>
                  <a:srgbClr val="CC0000"/>
                </a:solidFill>
              </a:rPr>
              <a:t>Without </a:t>
            </a:r>
            <a:r>
              <a:rPr lang="en-GB" dirty="0" smtClean="0">
                <a:solidFill>
                  <a:srgbClr val="CC0000"/>
                </a:solidFill>
              </a:rPr>
              <a:t>jets </a:t>
            </a:r>
            <a:endParaRPr lang="en-GB" dirty="0">
              <a:solidFill>
                <a:srgbClr val="CC0000"/>
              </a:solidFill>
            </a:endParaRPr>
          </a:p>
          <a:p>
            <a:pPr>
              <a:spcBef>
                <a:spcPct val="50000"/>
              </a:spcBef>
            </a:pPr>
            <a:endParaRPr lang="en-GB" dirty="0"/>
          </a:p>
        </p:txBody>
      </p:sp>
      <p:pic>
        <p:nvPicPr>
          <p:cNvPr id="22532" name="Picture 14"/>
          <p:cNvPicPr>
            <a:picLocks noChangeAspect="1" noChangeArrowheads="1"/>
          </p:cNvPicPr>
          <p:nvPr/>
        </p:nvPicPr>
        <p:blipFill>
          <a:blip r:embed="rId2" cstate="print"/>
          <a:srcRect/>
          <a:stretch>
            <a:fillRect/>
          </a:stretch>
        </p:blipFill>
        <p:spPr bwMode="auto">
          <a:xfrm>
            <a:off x="4525963" y="1014394"/>
            <a:ext cx="4618037" cy="4110038"/>
          </a:xfrm>
          <a:prstGeom prst="rect">
            <a:avLst/>
          </a:prstGeom>
          <a:noFill/>
          <a:ln w="9525">
            <a:noFill/>
            <a:miter lim="800000"/>
            <a:headEnd/>
            <a:tailEnd/>
          </a:ln>
        </p:spPr>
      </p:pic>
      <p:sp>
        <p:nvSpPr>
          <p:cNvPr id="22534" name="Text Box 10"/>
          <p:cNvSpPr txBox="1">
            <a:spLocks noChangeArrowheads="1"/>
          </p:cNvSpPr>
          <p:nvPr/>
        </p:nvSpPr>
        <p:spPr bwMode="auto">
          <a:xfrm>
            <a:off x="0" y="188913"/>
            <a:ext cx="9144000" cy="641350"/>
          </a:xfrm>
          <a:prstGeom prst="rect">
            <a:avLst/>
          </a:prstGeom>
          <a:noFill/>
          <a:ln w="9525">
            <a:noFill/>
            <a:miter lim="800000"/>
            <a:headEnd/>
            <a:tailEnd/>
          </a:ln>
        </p:spPr>
        <p:txBody>
          <a:bodyPr wrap="square">
            <a:spAutoFit/>
          </a:bodyPr>
          <a:lstStyle/>
          <a:p>
            <a:pPr>
              <a:spcBef>
                <a:spcPct val="50000"/>
              </a:spcBef>
            </a:pPr>
            <a:r>
              <a:rPr lang="en-GB" b="1" dirty="0" smtClean="0"/>
              <a:t>Using this extended </a:t>
            </a:r>
            <a:r>
              <a:rPr lang="en-GB" b="1" dirty="0" err="1" smtClean="0"/>
              <a:t>parametrization</a:t>
            </a:r>
            <a:r>
              <a:rPr lang="en-GB" b="1" dirty="0" smtClean="0"/>
              <a:t> we added </a:t>
            </a:r>
            <a:r>
              <a:rPr lang="en-GB" b="1" dirty="0"/>
              <a:t>HERA jet data (as yet </a:t>
            </a:r>
            <a:r>
              <a:rPr lang="en-GB" b="1" dirty="0" err="1"/>
              <a:t>uncombined</a:t>
            </a:r>
            <a:r>
              <a:rPr lang="en-GB" b="1" dirty="0"/>
              <a:t>) to the </a:t>
            </a:r>
            <a:r>
              <a:rPr lang="en-GB" b="1" dirty="0" smtClean="0"/>
              <a:t>fit ( </a:t>
            </a:r>
            <a:r>
              <a:rPr lang="en-GB" b="1" dirty="0"/>
              <a:t>ZEUS-prel-11-001 </a:t>
            </a:r>
            <a:r>
              <a:rPr lang="en-GB" b="1" dirty="0" smtClean="0"/>
              <a:t>,H1prelim-11-034)</a:t>
            </a:r>
            <a:endParaRPr lang="en-GB" b="1" dirty="0"/>
          </a:p>
        </p:txBody>
      </p:sp>
      <p:sp>
        <p:nvSpPr>
          <p:cNvPr id="22536" name="Text Box 7"/>
          <p:cNvSpPr txBox="1">
            <a:spLocks noChangeArrowheads="1"/>
          </p:cNvSpPr>
          <p:nvPr/>
        </p:nvSpPr>
        <p:spPr bwMode="auto">
          <a:xfrm>
            <a:off x="0" y="5529263"/>
            <a:ext cx="8820150" cy="646331"/>
          </a:xfrm>
          <a:prstGeom prst="rect">
            <a:avLst/>
          </a:prstGeom>
          <a:noFill/>
          <a:ln w="9525">
            <a:noFill/>
            <a:miter lim="800000"/>
            <a:headEnd/>
            <a:tailEnd/>
          </a:ln>
        </p:spPr>
        <p:txBody>
          <a:bodyPr>
            <a:spAutoFit/>
          </a:bodyPr>
          <a:lstStyle/>
          <a:p>
            <a:pPr>
              <a:spcBef>
                <a:spcPct val="50000"/>
              </a:spcBef>
            </a:pPr>
            <a:r>
              <a:rPr lang="en-GB" dirty="0" smtClean="0"/>
              <a:t>There </a:t>
            </a:r>
            <a:r>
              <a:rPr lang="en-GB" dirty="0"/>
              <a:t>is little difference in the size of the uncertainties after adding the jet data –but there is a marginal reduction in high-x gluon uncertainty.</a:t>
            </a:r>
          </a:p>
        </p:txBody>
      </p:sp>
      <p:pic>
        <p:nvPicPr>
          <p:cNvPr id="10" name="Picture 4"/>
          <p:cNvPicPr>
            <a:picLocks noChangeAspect="1" noChangeArrowheads="1"/>
          </p:cNvPicPr>
          <p:nvPr/>
        </p:nvPicPr>
        <p:blipFill>
          <a:blip r:embed="rId3" cstate="print"/>
          <a:srcRect/>
          <a:stretch>
            <a:fillRect/>
          </a:stretch>
        </p:blipFill>
        <p:spPr bwMode="auto">
          <a:xfrm>
            <a:off x="0" y="928670"/>
            <a:ext cx="4573587" cy="419576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11"/>
          <p:cNvSpPr txBox="1">
            <a:spLocks noChangeArrowheads="1"/>
          </p:cNvSpPr>
          <p:nvPr/>
        </p:nvSpPr>
        <p:spPr bwMode="auto">
          <a:xfrm>
            <a:off x="0" y="0"/>
            <a:ext cx="9144000" cy="784830"/>
          </a:xfrm>
          <a:prstGeom prst="rect">
            <a:avLst/>
          </a:prstGeom>
          <a:noFill/>
          <a:ln w="9525">
            <a:noFill/>
            <a:miter lim="800000"/>
            <a:headEnd/>
            <a:tailEnd/>
          </a:ln>
        </p:spPr>
        <p:txBody>
          <a:bodyPr>
            <a:spAutoFit/>
          </a:bodyPr>
          <a:lstStyle/>
          <a:p>
            <a:pPr>
              <a:spcBef>
                <a:spcPct val="50000"/>
              </a:spcBef>
            </a:pPr>
            <a:r>
              <a:rPr lang="en-GB" b="1" dirty="0" smtClean="0">
                <a:solidFill>
                  <a:srgbClr val="FF0000"/>
                </a:solidFill>
              </a:rPr>
              <a:t>However, the jet data allow us to make a competitive measurement of </a:t>
            </a:r>
            <a:r>
              <a:rPr lang="el-GR" b="1" dirty="0" smtClean="0">
                <a:solidFill>
                  <a:srgbClr val="FF0000"/>
                </a:solidFill>
                <a:cs typeface="Arial" charset="0"/>
              </a:rPr>
              <a:t>α</a:t>
            </a:r>
            <a:r>
              <a:rPr lang="en-GB" b="1" baseline="-25000" dirty="0" smtClean="0">
                <a:solidFill>
                  <a:srgbClr val="FF0000"/>
                </a:solidFill>
                <a:cs typeface="Arial" charset="0"/>
              </a:rPr>
              <a:t>S</a:t>
            </a:r>
            <a:r>
              <a:rPr lang="en-GB" b="1" dirty="0" smtClean="0">
                <a:solidFill>
                  <a:srgbClr val="FF0000"/>
                </a:solidFill>
                <a:cs typeface="Arial" charset="0"/>
              </a:rPr>
              <a:t>(M</a:t>
            </a:r>
            <a:r>
              <a:rPr lang="en-GB" b="1" baseline="-25000" dirty="0" smtClean="0">
                <a:solidFill>
                  <a:srgbClr val="FF0000"/>
                </a:solidFill>
                <a:cs typeface="Arial" charset="0"/>
              </a:rPr>
              <a:t>Z</a:t>
            </a:r>
            <a:r>
              <a:rPr lang="en-GB" b="1" dirty="0" smtClean="0">
                <a:solidFill>
                  <a:srgbClr val="FF0000"/>
                </a:solidFill>
                <a:cs typeface="Arial" charset="0"/>
              </a:rPr>
              <a:t>) </a:t>
            </a:r>
          </a:p>
          <a:p>
            <a:pPr>
              <a:spcBef>
                <a:spcPct val="50000"/>
              </a:spcBef>
            </a:pPr>
            <a:r>
              <a:rPr lang="en-GB" b="1" dirty="0" smtClean="0"/>
              <a:t>The </a:t>
            </a:r>
            <a:r>
              <a:rPr lang="el-GR" b="1" dirty="0">
                <a:cs typeface="Arial" charset="0"/>
              </a:rPr>
              <a:t>χ</a:t>
            </a:r>
            <a:r>
              <a:rPr lang="en-GB" b="1" dirty="0">
                <a:cs typeface="Arial" charset="0"/>
              </a:rPr>
              <a:t>2 scan of </a:t>
            </a:r>
            <a:r>
              <a:rPr lang="en-GB" b="1" dirty="0"/>
              <a:t> HERAPDF1.5f (no jets) and HERAPDF1.6 (with jets) </a:t>
            </a:r>
            <a:r>
              <a:rPr lang="en-GB" b="1" dirty="0" err="1"/>
              <a:t>vs</a:t>
            </a:r>
            <a:r>
              <a:rPr lang="en-GB" b="1" dirty="0"/>
              <a:t>  </a:t>
            </a:r>
            <a:r>
              <a:rPr lang="el-GR" b="1" dirty="0">
                <a:cs typeface="Arial" charset="0"/>
              </a:rPr>
              <a:t>α</a:t>
            </a:r>
            <a:r>
              <a:rPr lang="en-GB" b="1" baseline="-25000" dirty="0">
                <a:cs typeface="Arial" charset="0"/>
              </a:rPr>
              <a:t>S</a:t>
            </a:r>
            <a:r>
              <a:rPr lang="en-GB" b="1" dirty="0">
                <a:cs typeface="Arial" charset="0"/>
              </a:rPr>
              <a:t>(M</a:t>
            </a:r>
            <a:r>
              <a:rPr lang="en-GB" b="1" baseline="-25000" dirty="0">
                <a:cs typeface="Arial" charset="0"/>
              </a:rPr>
              <a:t>Z</a:t>
            </a:r>
            <a:r>
              <a:rPr lang="en-GB" b="1" dirty="0">
                <a:cs typeface="Arial" charset="0"/>
              </a:rPr>
              <a:t>)</a:t>
            </a:r>
            <a:endParaRPr lang="el-GR" b="1" dirty="0">
              <a:cs typeface="Arial" charset="0"/>
            </a:endParaRPr>
          </a:p>
        </p:txBody>
      </p:sp>
      <p:pic>
        <p:nvPicPr>
          <p:cNvPr id="25602" name="Picture 3" descr="DrawAlphasScan.eps"/>
          <p:cNvPicPr>
            <a:picLocks noChangeAspect="1"/>
          </p:cNvPicPr>
          <p:nvPr/>
        </p:nvPicPr>
        <p:blipFill>
          <a:blip r:embed="rId2" cstate="print"/>
          <a:srcRect/>
          <a:stretch>
            <a:fillRect/>
          </a:stretch>
        </p:blipFill>
        <p:spPr bwMode="auto">
          <a:xfrm>
            <a:off x="1071538" y="857232"/>
            <a:ext cx="6280687" cy="4248000"/>
          </a:xfrm>
          <a:prstGeom prst="rect">
            <a:avLst/>
          </a:prstGeom>
          <a:noFill/>
          <a:ln w="9525">
            <a:noFill/>
            <a:miter lim="800000"/>
            <a:headEnd/>
            <a:tailEnd/>
          </a:ln>
        </p:spPr>
      </p:pic>
      <p:sp>
        <p:nvSpPr>
          <p:cNvPr id="5" name="Text Box 11"/>
          <p:cNvSpPr txBox="1">
            <a:spLocks noChangeArrowheads="1"/>
          </p:cNvSpPr>
          <p:nvPr/>
        </p:nvSpPr>
        <p:spPr bwMode="auto">
          <a:xfrm>
            <a:off x="428596" y="5103674"/>
            <a:ext cx="8715404" cy="1754326"/>
          </a:xfrm>
          <a:prstGeom prst="rect">
            <a:avLst/>
          </a:prstGeom>
          <a:noFill/>
          <a:ln w="9525">
            <a:noFill/>
            <a:miter lim="800000"/>
            <a:headEnd/>
            <a:tailEnd/>
          </a:ln>
        </p:spPr>
        <p:txBody>
          <a:bodyPr wrap="square">
            <a:spAutoFit/>
          </a:bodyPr>
          <a:lstStyle/>
          <a:p>
            <a:r>
              <a:rPr lang="el-GR" b="1" dirty="0">
                <a:solidFill>
                  <a:srgbClr val="CC0000"/>
                </a:solidFill>
              </a:rPr>
              <a:t>α</a:t>
            </a:r>
            <a:r>
              <a:rPr lang="en-GB" b="1" baseline="-25000" dirty="0">
                <a:solidFill>
                  <a:srgbClr val="CC0000"/>
                </a:solidFill>
              </a:rPr>
              <a:t>S</a:t>
            </a:r>
            <a:r>
              <a:rPr lang="en-GB" b="1" dirty="0">
                <a:solidFill>
                  <a:srgbClr val="CC0000"/>
                </a:solidFill>
              </a:rPr>
              <a:t>(M</a:t>
            </a:r>
            <a:r>
              <a:rPr lang="en-GB" b="1" baseline="-25000" dirty="0">
                <a:solidFill>
                  <a:srgbClr val="CC0000"/>
                </a:solidFill>
              </a:rPr>
              <a:t>Z</a:t>
            </a:r>
            <a:r>
              <a:rPr lang="en-GB" b="1" dirty="0">
                <a:solidFill>
                  <a:srgbClr val="CC0000"/>
                </a:solidFill>
              </a:rPr>
              <a:t>)</a:t>
            </a:r>
            <a:r>
              <a:rPr lang="en-GB" dirty="0">
                <a:solidFill>
                  <a:srgbClr val="CC0000"/>
                </a:solidFill>
              </a:rPr>
              <a:t> </a:t>
            </a:r>
            <a:r>
              <a:rPr lang="en-GB" b="1" dirty="0">
                <a:solidFill>
                  <a:srgbClr val="CC0000"/>
                </a:solidFill>
              </a:rPr>
              <a:t>=0.1202 ± 0.0013 (exp) ± 0.0007(model/</a:t>
            </a:r>
            <a:r>
              <a:rPr lang="en-GB" b="1" dirty="0" err="1">
                <a:solidFill>
                  <a:srgbClr val="CC0000"/>
                </a:solidFill>
              </a:rPr>
              <a:t>param</a:t>
            </a:r>
            <a:r>
              <a:rPr lang="en-GB" b="1" dirty="0">
                <a:solidFill>
                  <a:srgbClr val="CC0000"/>
                </a:solidFill>
              </a:rPr>
              <a:t>) ± 0.0012(</a:t>
            </a:r>
            <a:r>
              <a:rPr lang="en-GB" b="1" dirty="0" err="1">
                <a:solidFill>
                  <a:srgbClr val="CC0000"/>
                </a:solidFill>
              </a:rPr>
              <a:t>hadronisation</a:t>
            </a:r>
            <a:r>
              <a:rPr lang="en-GB" b="1" dirty="0">
                <a:solidFill>
                  <a:srgbClr val="CC0000"/>
                </a:solidFill>
              </a:rPr>
              <a:t>)</a:t>
            </a:r>
          </a:p>
          <a:p>
            <a:endParaRPr lang="en-GB" b="1" dirty="0">
              <a:solidFill>
                <a:srgbClr val="CC0000"/>
              </a:solidFill>
            </a:endParaRPr>
          </a:p>
          <a:p>
            <a:pPr algn="r"/>
            <a:r>
              <a:rPr lang="en-GB" b="1" dirty="0">
                <a:solidFill>
                  <a:srgbClr val="CC0000"/>
                </a:solidFill>
              </a:rPr>
              <a:t> +0.0045/-0.0036 (scale)</a:t>
            </a:r>
          </a:p>
          <a:p>
            <a:pPr>
              <a:spcBef>
                <a:spcPct val="50000"/>
              </a:spcBef>
            </a:pPr>
            <a:r>
              <a:rPr lang="en-GB" b="1" dirty="0" smtClean="0">
                <a:solidFill>
                  <a:srgbClr val="CC0000"/>
                </a:solidFill>
                <a:cs typeface="Arial" charset="0"/>
              </a:rPr>
              <a:t> </a:t>
            </a:r>
            <a:r>
              <a:rPr lang="el-GR" b="1" dirty="0" smtClean="0">
                <a:solidFill>
                  <a:srgbClr val="CC0000"/>
                </a:solidFill>
              </a:rPr>
              <a:t>α</a:t>
            </a:r>
            <a:r>
              <a:rPr lang="en-GB" b="1" baseline="-25000" dirty="0" smtClean="0">
                <a:solidFill>
                  <a:srgbClr val="CC0000"/>
                </a:solidFill>
              </a:rPr>
              <a:t>S</a:t>
            </a:r>
            <a:r>
              <a:rPr lang="en-GB" b="1" dirty="0" smtClean="0">
                <a:solidFill>
                  <a:srgbClr val="CC0000"/>
                </a:solidFill>
              </a:rPr>
              <a:t>(M</a:t>
            </a:r>
            <a:r>
              <a:rPr lang="en-GB" b="1" baseline="-25000" dirty="0" smtClean="0">
                <a:solidFill>
                  <a:srgbClr val="CC0000"/>
                </a:solidFill>
              </a:rPr>
              <a:t>Z</a:t>
            </a:r>
            <a:r>
              <a:rPr lang="en-GB" b="1" dirty="0" smtClean="0">
                <a:solidFill>
                  <a:srgbClr val="CC0000"/>
                </a:solidFill>
              </a:rPr>
              <a:t>)</a:t>
            </a:r>
            <a:r>
              <a:rPr lang="en-GB" b="1" dirty="0" smtClean="0">
                <a:solidFill>
                  <a:srgbClr val="CC0000"/>
                </a:solidFill>
                <a:cs typeface="Arial" charset="0"/>
              </a:rPr>
              <a:t>  = </a:t>
            </a:r>
            <a:r>
              <a:rPr lang="en-GB" b="1" dirty="0">
                <a:solidFill>
                  <a:srgbClr val="CC0000"/>
                </a:solidFill>
                <a:cs typeface="Arial" charset="0"/>
              </a:rPr>
              <a:t>0.1202 ± 0.0019 ± scale error</a:t>
            </a:r>
          </a:p>
          <a:p>
            <a:pPr>
              <a:spcBef>
                <a:spcPct val="50000"/>
              </a:spcBef>
            </a:pPr>
            <a:r>
              <a:rPr lang="en-GB" dirty="0" smtClean="0">
                <a:cs typeface="Arial" charset="0"/>
              </a:rPr>
              <a:t>    </a:t>
            </a:r>
            <a:endParaRPr lang="el-GR" dirty="0">
              <a:cs typeface="Arial"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157400</TotalTime>
  <Words>3055</Words>
  <Application>Microsoft Office PowerPoint</Application>
  <PresentationFormat>On-screen Show (4:3)</PresentationFormat>
  <Paragraphs>282</Paragraphs>
  <Slides>34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Default Design</vt:lpstr>
      <vt:lpstr>Microsoft Equation 3.0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extras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University of Oxford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 and Z production at the Tevatron</dc:title>
  <dc:creator>Administrator</dc:creator>
  <cp:lastModifiedBy>Windows User</cp:lastModifiedBy>
  <cp:revision>611</cp:revision>
  <dcterms:created xsi:type="dcterms:W3CDTF">2004-05-20T11:07:45Z</dcterms:created>
  <dcterms:modified xsi:type="dcterms:W3CDTF">2012-06-25T13:46:30Z</dcterms:modified>
</cp:coreProperties>
</file>