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8" r:id="rId3"/>
    <p:sldId id="268" r:id="rId4"/>
    <p:sldId id="274" r:id="rId5"/>
    <p:sldId id="275" r:id="rId6"/>
    <p:sldId id="276" r:id="rId7"/>
    <p:sldId id="277" r:id="rId8"/>
    <p:sldId id="278" r:id="rId9"/>
    <p:sldId id="271" r:id="rId10"/>
    <p:sldId id="279" r:id="rId11"/>
    <p:sldId id="280" r:id="rId12"/>
    <p:sldId id="272" r:id="rId13"/>
    <p:sldId id="273" r:id="rId14"/>
    <p:sldId id="288" r:id="rId15"/>
    <p:sldId id="302" r:id="rId16"/>
    <p:sldId id="290" r:id="rId17"/>
    <p:sldId id="296" r:id="rId18"/>
    <p:sldId id="298" r:id="rId19"/>
    <p:sldId id="297" r:id="rId20"/>
    <p:sldId id="292" r:id="rId21"/>
    <p:sldId id="294" r:id="rId22"/>
    <p:sldId id="287" r:id="rId23"/>
    <p:sldId id="300" r:id="rId24"/>
    <p:sldId id="303" r:id="rId25"/>
    <p:sldId id="259" r:id="rId26"/>
    <p:sldId id="282" r:id="rId27"/>
    <p:sldId id="286" r:id="rId28"/>
    <p:sldId id="305" r:id="rId29"/>
    <p:sldId id="283" r:id="rId30"/>
    <p:sldId id="295" r:id="rId31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2" autoAdjust="0"/>
    <p:restoredTop sz="86482" autoAdjust="0"/>
  </p:normalViewPr>
  <p:slideViewPr>
    <p:cSldViewPr>
      <p:cViewPr varScale="1">
        <p:scale>
          <a:sx n="68" d="100"/>
          <a:sy n="68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3563FE1-CD0F-4744-96C0-0C9D0D6FA251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E913F55-4AB5-4C8E-844A-2A2F469D5F4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8118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877" indent="-285722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288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043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19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353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50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8664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581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A807E6-1E1F-43F0-8101-658A0F2096F6}" type="slidenum">
              <a:rPr lang="it-IT" u="none" smtClean="0"/>
              <a:pPr eaLnBrk="1" hangingPunct="1"/>
              <a:t>9</a:t>
            </a:fld>
            <a:endParaRPr lang="it-IT" u="none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8100" cy="383857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9"/>
            <a:ext cx="5681662" cy="460533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877" indent="-285722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288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043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19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353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50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8664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581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5BAA7D-2226-4FD6-82DB-045F60E42C23}" type="slidenum">
              <a:rPr lang="it-IT" u="none" smtClean="0"/>
              <a:pPr eaLnBrk="1" hangingPunct="1"/>
              <a:t>10</a:t>
            </a:fld>
            <a:endParaRPr lang="it-IT" u="non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8100" cy="3838575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9"/>
            <a:ext cx="5681662" cy="460533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877" indent="-285722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288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043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198" indent="-228578" defTabSz="990503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353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50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8664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5819" indent="-228578" defTabSz="990503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05768C-2517-4328-8EBA-A01BF396C291}" type="slidenum">
              <a:rPr lang="it-IT" u="none">
                <a:solidFill>
                  <a:prstClr val="black"/>
                </a:solidFill>
              </a:rPr>
              <a:pPr eaLnBrk="1" hangingPunct="1"/>
              <a:t>16</a:t>
            </a:fld>
            <a:endParaRPr lang="it-IT" u="none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8100" cy="3838575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9"/>
            <a:ext cx="5681662" cy="4605337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D9A87-BD73-4200-9D76-0E7D050FAB8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14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350F9-C17F-492B-86C0-3FFC13855FE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97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8793B-3B0F-454A-90DF-3B172E8A16A7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88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1C6D7-AE04-4923-8794-F48DD34D4A2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3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2EB4B-DACF-4DFF-98C9-7AC16A0D81C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20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106A4-C0C6-480E-889D-440F5A03917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64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C0123-9326-4B67-BD1A-6B5C5D49867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4568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552FA-1712-4F0E-BB94-1C102E1170DE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4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C0820-50B6-4D96-899C-6025F72FC57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5569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C8A3B-1253-4F49-A76D-159FA006C3B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60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98AF1-2057-4696-9FF5-6237F8C125C7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71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41E2-B969-4E1F-A891-4E72A0476F8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42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28/06/2012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AFD0C9-4155-4E8F-A085-ADF7E72CA61B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8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3.gif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2.png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gif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-d0.fnal.gov/%7Eroyon/lowx_cyprus/cypru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865249" y="138149"/>
            <a:ext cx="6237073" cy="175432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Resonance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and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low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-mass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vector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meson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production in ALICE</a:t>
            </a:r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9234" y="2073695"/>
            <a:ext cx="4451521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A. </a:t>
            </a:r>
            <a:r>
              <a:rPr lang="it-IT" dirty="0" err="1" smtClean="0">
                <a:latin typeface="Cooper Black" pitchFamily="18" charset="0"/>
              </a:rPr>
              <a:t>Badalà</a:t>
            </a:r>
            <a:r>
              <a:rPr lang="it-IT" dirty="0" smtClean="0">
                <a:latin typeface="Cooper Black" pitchFamily="18" charset="0"/>
              </a:rPr>
              <a:t> – INFN Sezione di Catania for the ALICE </a:t>
            </a:r>
            <a:r>
              <a:rPr lang="it-IT" dirty="0" err="1" smtClean="0">
                <a:latin typeface="Cooper Black" pitchFamily="18" charset="0"/>
              </a:rPr>
              <a:t>collaboration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26345" y="47473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4785" y="6534834"/>
            <a:ext cx="4680520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510755" y="2724188"/>
            <a:ext cx="4572000" cy="35548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it-IT" i="1" dirty="0" err="1">
                <a:latin typeface="Cooper Black" pitchFamily="18" charset="0"/>
              </a:rPr>
              <a:t>Introduction</a:t>
            </a:r>
            <a:r>
              <a:rPr lang="it-IT" i="1" dirty="0">
                <a:latin typeface="Cooper Black" pitchFamily="18" charset="0"/>
              </a:rPr>
              <a:t> </a:t>
            </a:r>
            <a:r>
              <a:rPr lang="it-IT" i="1" dirty="0" smtClean="0">
                <a:latin typeface="Cooper Black" pitchFamily="18" charset="0"/>
              </a:rPr>
              <a:t> and ALICE </a:t>
            </a:r>
            <a:r>
              <a:rPr lang="it-IT" i="1" dirty="0">
                <a:latin typeface="Cooper Black" pitchFamily="18" charset="0"/>
              </a:rPr>
              <a:t>performances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it-IT" i="1" dirty="0" err="1" smtClean="0">
                <a:latin typeface="Cooper Black" pitchFamily="18" charset="0"/>
              </a:rPr>
              <a:t>Resonances</a:t>
            </a:r>
            <a:r>
              <a:rPr lang="it-IT" i="1" dirty="0" smtClean="0">
                <a:latin typeface="Cooper Black" pitchFamily="18" charset="0"/>
              </a:rPr>
              <a:t> </a:t>
            </a:r>
            <a:r>
              <a:rPr lang="it-IT" i="1" dirty="0" err="1" smtClean="0">
                <a:latin typeface="Cooper Black" pitchFamily="18" charset="0"/>
              </a:rPr>
              <a:t>identified</a:t>
            </a:r>
            <a:r>
              <a:rPr lang="it-IT" i="1" dirty="0" smtClean="0">
                <a:latin typeface="Cooper Black" pitchFamily="18" charset="0"/>
              </a:rPr>
              <a:t> by  </a:t>
            </a:r>
            <a:r>
              <a:rPr lang="it-IT" i="1" dirty="0" err="1" smtClean="0">
                <a:latin typeface="Cooper Black" pitchFamily="18" charset="0"/>
              </a:rPr>
              <a:t>their</a:t>
            </a:r>
            <a:r>
              <a:rPr lang="it-IT" i="1" dirty="0" smtClean="0">
                <a:latin typeface="Cooper Black" pitchFamily="18" charset="0"/>
              </a:rPr>
              <a:t> </a:t>
            </a:r>
            <a:r>
              <a:rPr lang="it-IT" i="1" dirty="0" err="1" smtClean="0">
                <a:latin typeface="Cooper Black" pitchFamily="18" charset="0"/>
              </a:rPr>
              <a:t>hadronic</a:t>
            </a:r>
            <a:r>
              <a:rPr lang="it-IT" i="1" dirty="0" smtClean="0">
                <a:latin typeface="Cooper Black" pitchFamily="18" charset="0"/>
              </a:rPr>
              <a:t> </a:t>
            </a:r>
            <a:r>
              <a:rPr lang="it-IT" i="1" dirty="0" err="1" smtClean="0">
                <a:latin typeface="Cooper Black" pitchFamily="18" charset="0"/>
              </a:rPr>
              <a:t>decay</a:t>
            </a:r>
            <a:r>
              <a:rPr lang="it-IT" i="1" dirty="0" smtClean="0">
                <a:latin typeface="Cooper Black" pitchFamily="18" charset="0"/>
              </a:rPr>
              <a:t> </a:t>
            </a:r>
            <a:r>
              <a:rPr lang="it-IT" i="1" dirty="0" err="1" smtClean="0">
                <a:latin typeface="Cooper Black" pitchFamily="18" charset="0"/>
              </a:rPr>
              <a:t>channel</a:t>
            </a:r>
            <a:r>
              <a:rPr lang="it-IT" i="1" dirty="0" smtClean="0">
                <a:latin typeface="Cooper Black" pitchFamily="18" charset="0"/>
              </a:rPr>
              <a:t> in </a:t>
            </a:r>
            <a:r>
              <a:rPr lang="it-IT" i="1" dirty="0" err="1" smtClean="0">
                <a:latin typeface="Cooper Black" pitchFamily="18" charset="0"/>
              </a:rPr>
              <a:t>pp</a:t>
            </a:r>
            <a:r>
              <a:rPr lang="it-IT" i="1" dirty="0" smtClean="0">
                <a:latin typeface="Cooper Black" pitchFamily="18" charset="0"/>
              </a:rPr>
              <a:t> </a:t>
            </a:r>
            <a:r>
              <a:rPr lang="it-IT" i="1" dirty="0" err="1" smtClean="0">
                <a:latin typeface="Cooper Black" pitchFamily="18" charset="0"/>
              </a:rPr>
              <a:t>collisions</a:t>
            </a:r>
            <a:r>
              <a:rPr lang="it-IT" i="1" dirty="0" smtClean="0">
                <a:latin typeface="Cooper Black" pitchFamily="18" charset="0"/>
              </a:rPr>
              <a:t>  (√</a:t>
            </a:r>
            <a:r>
              <a:rPr lang="it-IT" i="1" dirty="0" err="1" smtClean="0">
                <a:latin typeface="Cooper Black" pitchFamily="18" charset="0"/>
              </a:rPr>
              <a:t>s</a:t>
            </a:r>
            <a:r>
              <a:rPr lang="it-IT" i="1" baseline="-25000" dirty="0" err="1" smtClean="0">
                <a:latin typeface="Cooper Black" pitchFamily="18" charset="0"/>
              </a:rPr>
              <a:t>NN</a:t>
            </a:r>
            <a:r>
              <a:rPr lang="it-IT" i="1" dirty="0" smtClean="0">
                <a:latin typeface="Cooper Black" pitchFamily="18" charset="0"/>
              </a:rPr>
              <a:t>= 0.9 and 7 </a:t>
            </a:r>
            <a:r>
              <a:rPr lang="it-IT" i="1" dirty="0" err="1" smtClean="0">
                <a:latin typeface="Cooper Black" pitchFamily="18" charset="0"/>
              </a:rPr>
              <a:t>TeV</a:t>
            </a:r>
            <a:r>
              <a:rPr lang="it-IT" i="1" dirty="0" smtClean="0">
                <a:latin typeface="Cooper Black" pitchFamily="18" charset="0"/>
              </a:rPr>
              <a:t>)</a:t>
            </a:r>
            <a:endParaRPr lang="it-IT" i="1" dirty="0">
              <a:latin typeface="Cooper Black" pitchFamily="18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i="1" dirty="0" smtClean="0">
                <a:latin typeface="Cooper Black" pitchFamily="18" charset="0"/>
              </a:rPr>
              <a:t>Resonances identified by their </a:t>
            </a:r>
            <a:r>
              <a:rPr lang="en-GB" i="1" dirty="0" err="1" smtClean="0">
                <a:latin typeface="Cooper Black" pitchFamily="18" charset="0"/>
              </a:rPr>
              <a:t>leptonic</a:t>
            </a:r>
            <a:r>
              <a:rPr lang="en-GB" i="1" dirty="0" smtClean="0">
                <a:latin typeface="Cooper Black" pitchFamily="18" charset="0"/>
              </a:rPr>
              <a:t> decay channel in </a:t>
            </a:r>
            <a:r>
              <a:rPr lang="en-GB" i="1" dirty="0" err="1" smtClean="0">
                <a:latin typeface="Cooper Black" pitchFamily="18" charset="0"/>
              </a:rPr>
              <a:t>pp</a:t>
            </a:r>
            <a:r>
              <a:rPr lang="en-GB" i="1" dirty="0">
                <a:latin typeface="Cooper Black" pitchFamily="18" charset="0"/>
              </a:rPr>
              <a:t> </a:t>
            </a:r>
            <a:r>
              <a:rPr lang="en-GB" i="1" smtClean="0">
                <a:latin typeface="Cooper Black" pitchFamily="18" charset="0"/>
              </a:rPr>
              <a:t>collisions </a:t>
            </a:r>
            <a:r>
              <a:rPr lang="en-GB" i="1" dirty="0" smtClean="0">
                <a:latin typeface="Cooper Black" pitchFamily="18" charset="0"/>
              </a:rPr>
              <a:t>(</a:t>
            </a:r>
            <a:r>
              <a:rPr lang="it-IT" i="1" dirty="0">
                <a:latin typeface="Cooper Black" pitchFamily="18" charset="0"/>
              </a:rPr>
              <a:t>√</a:t>
            </a:r>
            <a:r>
              <a:rPr lang="it-IT" i="1" dirty="0" err="1" smtClean="0">
                <a:latin typeface="Cooper Black" pitchFamily="18" charset="0"/>
              </a:rPr>
              <a:t>s</a:t>
            </a:r>
            <a:r>
              <a:rPr lang="it-IT" i="1" baseline="-25000" dirty="0" err="1" smtClean="0">
                <a:latin typeface="Cooper Black" pitchFamily="18" charset="0"/>
              </a:rPr>
              <a:t>NN</a:t>
            </a:r>
            <a:r>
              <a:rPr lang="it-IT" i="1" dirty="0" smtClean="0">
                <a:latin typeface="Cooper Black" pitchFamily="18" charset="0"/>
              </a:rPr>
              <a:t>=</a:t>
            </a:r>
            <a:r>
              <a:rPr lang="en-GB" i="1" dirty="0" smtClean="0">
                <a:latin typeface="Cooper Black" pitchFamily="18" charset="0"/>
              </a:rPr>
              <a:t>2.76 </a:t>
            </a:r>
            <a:r>
              <a:rPr lang="en-GB" i="1" dirty="0" smtClean="0">
                <a:latin typeface="Cooper Black" pitchFamily="18" charset="0"/>
              </a:rPr>
              <a:t>and  7 </a:t>
            </a:r>
            <a:r>
              <a:rPr lang="en-GB" i="1" dirty="0" err="1" smtClean="0">
                <a:latin typeface="Cooper Black" pitchFamily="18" charset="0"/>
              </a:rPr>
              <a:t>TeV</a:t>
            </a:r>
            <a:r>
              <a:rPr lang="en-GB" i="1" dirty="0" smtClean="0">
                <a:latin typeface="Cooper Black" pitchFamily="18" charset="0"/>
              </a:rPr>
              <a:t>)</a:t>
            </a:r>
            <a:endParaRPr lang="en-GB" i="1" dirty="0">
              <a:latin typeface="Cooper Black" pitchFamily="18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en-GB" i="1" dirty="0" smtClean="0">
                <a:latin typeface="Cooper Black" pitchFamily="18" charset="0"/>
              </a:rPr>
              <a:t>Resonance results in </a:t>
            </a:r>
            <a:r>
              <a:rPr lang="en-GB" i="1" dirty="0" err="1" smtClean="0">
                <a:latin typeface="Cooper Black" pitchFamily="18" charset="0"/>
              </a:rPr>
              <a:t>Pb-Pb</a:t>
            </a:r>
            <a:r>
              <a:rPr lang="en-GB" i="1" dirty="0" smtClean="0">
                <a:latin typeface="Cooper Black" pitchFamily="18" charset="0"/>
              </a:rPr>
              <a:t>  (</a:t>
            </a:r>
            <a:r>
              <a:rPr lang="it-IT" i="1" dirty="0">
                <a:latin typeface="Cooper Black" pitchFamily="18" charset="0"/>
              </a:rPr>
              <a:t>√</a:t>
            </a:r>
            <a:r>
              <a:rPr lang="it-IT" i="1" dirty="0" err="1" smtClean="0">
                <a:latin typeface="Cooper Black" pitchFamily="18" charset="0"/>
              </a:rPr>
              <a:t>s</a:t>
            </a:r>
            <a:r>
              <a:rPr lang="it-IT" i="1" baseline="-25000" dirty="0" err="1" smtClean="0">
                <a:latin typeface="Cooper Black" pitchFamily="18" charset="0"/>
              </a:rPr>
              <a:t>NN</a:t>
            </a:r>
            <a:r>
              <a:rPr lang="it-IT" i="1" baseline="-25000" dirty="0" smtClean="0">
                <a:latin typeface="Cooper Black" pitchFamily="18" charset="0"/>
              </a:rPr>
              <a:t> </a:t>
            </a:r>
            <a:r>
              <a:rPr lang="it-IT" i="1" dirty="0" smtClean="0">
                <a:latin typeface="Cooper Black" pitchFamily="18" charset="0"/>
              </a:rPr>
              <a:t>=</a:t>
            </a:r>
            <a:r>
              <a:rPr lang="en-GB" i="1" dirty="0" smtClean="0">
                <a:latin typeface="Cooper Black" pitchFamily="18" charset="0"/>
              </a:rPr>
              <a:t>2.76 </a:t>
            </a:r>
            <a:r>
              <a:rPr lang="en-GB" i="1" dirty="0" err="1" smtClean="0">
                <a:latin typeface="Cooper Black" pitchFamily="18" charset="0"/>
              </a:rPr>
              <a:t>TeV</a:t>
            </a:r>
            <a:r>
              <a:rPr lang="en-GB" i="1" dirty="0" smtClean="0">
                <a:latin typeface="Cooper Black" pitchFamily="18" charset="0"/>
              </a:rPr>
              <a:t>)</a:t>
            </a:r>
            <a:endParaRPr lang="en-GB" i="1" dirty="0">
              <a:latin typeface="Cooper Black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i="1" dirty="0" smtClean="0">
                <a:latin typeface="Cooper Black" pitchFamily="18" charset="0"/>
              </a:rPr>
              <a:t>Conclusions </a:t>
            </a:r>
            <a:r>
              <a:rPr lang="en-GB" i="1" dirty="0">
                <a:latin typeface="Cooper Black" pitchFamily="18" charset="0"/>
              </a:rPr>
              <a:t>and Prospects</a:t>
            </a:r>
          </a:p>
        </p:txBody>
      </p:sp>
    </p:spTree>
    <p:extLst>
      <p:ext uri="{BB962C8B-B14F-4D97-AF65-F5344CB8AC3E}">
        <p14:creationId xmlns:p14="http://schemas.microsoft.com/office/powerpoint/2010/main" val="53045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566738" y="4419600"/>
            <a:ext cx="314325" cy="314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6" name="Rectangle 17"/>
          <p:cNvSpPr>
            <a:spLocks noChangeArrowheads="1"/>
          </p:cNvSpPr>
          <p:nvPr/>
        </p:nvSpPr>
        <p:spPr bwMode="auto">
          <a:xfrm>
            <a:off x="1576517" y="211015"/>
            <a:ext cx="6397329" cy="584775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sz="3200" b="1" u="none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Comparison with MC @ 7 </a:t>
            </a:r>
            <a:r>
              <a:rPr lang="en-US" sz="3200" b="1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T</a:t>
            </a:r>
            <a:r>
              <a:rPr lang="en-US" sz="3200" b="1" u="none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eV</a:t>
            </a:r>
            <a:r>
              <a:rPr lang="en-US" sz="3200" b="1" u="none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 </a:t>
            </a:r>
            <a:endParaRPr lang="en-US" sz="3600" b="1" u="none" dirty="0">
              <a:solidFill>
                <a:srgbClr val="FF0000"/>
              </a:solidFill>
              <a:latin typeface="Papyrus" pitchFamily="66" charset="0"/>
              <a:ea typeface="ＭＳ Ｐゴシック" charset="-128"/>
              <a:sym typeface="Symbol" pitchFamily="18" charset="2"/>
            </a:endParaRPr>
          </a:p>
        </p:txBody>
      </p:sp>
      <p:pic>
        <p:nvPicPr>
          <p:cNvPr id="16397" name="Picture 18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017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" y="1962140"/>
            <a:ext cx="4668644" cy="4230959"/>
          </a:xfrm>
          <a:prstGeom prst="rect">
            <a:avLst/>
          </a:prstGeom>
        </p:spPr>
      </p:pic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3107257" y="4613940"/>
            <a:ext cx="1452637" cy="36004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3620" rIns="81639" bIns="40820"/>
          <a:lstStyle>
            <a:lvl1pPr defTabSz="165100" eaLnBrk="0" hangingPunct="0"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165100" eaLnBrk="0" hangingPunct="0"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65100" eaLnBrk="0" hangingPunct="0"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65100" eaLnBrk="0" hangingPunct="0"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65100" eaLnBrk="0" hangingPunct="0"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</a:tabLs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900" u="none" dirty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Yellow band: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900" u="none" dirty="0">
                <a:solidFill>
                  <a:srgbClr val="CC0000"/>
                </a:solidFill>
                <a:latin typeface="Comic Sans MS" pitchFamily="66" charset="0"/>
                <a:cs typeface="Arial" charset="0"/>
              </a:rPr>
              <a:t>data systematics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22470" y="1269065"/>
            <a:ext cx="4174331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Comic Sans MS" pitchFamily="66" charset="0"/>
              </a:rPr>
              <a:t>PYTHIA tunes </a:t>
            </a:r>
            <a:r>
              <a:rPr lang="en-US" dirty="0" smtClean="0">
                <a:latin typeface="Comic Sans MS" pitchFamily="66" charset="0"/>
              </a:rPr>
              <a:t>describe better </a:t>
            </a:r>
            <a:r>
              <a:rPr lang="en-US" dirty="0">
                <a:latin typeface="Comic Sans MS" pitchFamily="66" charset="0"/>
              </a:rPr>
              <a:t>the </a:t>
            </a:r>
            <a:r>
              <a:rPr lang="en-US" dirty="0" smtClean="0">
                <a:latin typeface="Comic Sans MS" pitchFamily="66" charset="0"/>
                <a:sym typeface="Symbol"/>
              </a:rPr>
              <a:t>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en-US" dirty="0">
                <a:latin typeface="Comic Sans MS" pitchFamily="66" charset="0"/>
              </a:rPr>
              <a:t>1020) than </a:t>
            </a:r>
            <a:r>
              <a:rPr lang="en-US" dirty="0" smtClean="0">
                <a:latin typeface="Comic Sans MS" pitchFamily="66" charset="0"/>
                <a:sym typeface="Symbol"/>
              </a:rPr>
              <a:t></a:t>
            </a:r>
            <a:r>
              <a:rPr lang="en-US" dirty="0" smtClean="0">
                <a:latin typeface="Comic Sans MS" pitchFamily="66" charset="0"/>
              </a:rPr>
              <a:t>(</a:t>
            </a:r>
            <a:r>
              <a:rPr lang="en-US" dirty="0">
                <a:latin typeface="Comic Sans MS" pitchFamily="66" charset="0"/>
              </a:rPr>
              <a:t>1385) resonance </a:t>
            </a:r>
          </a:p>
        </p:txBody>
      </p:sp>
      <p:graphicFrame>
        <p:nvGraphicFramePr>
          <p:cNvPr id="25624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093477"/>
              </p:ext>
            </p:extLst>
          </p:nvPr>
        </p:nvGraphicFramePr>
        <p:xfrm>
          <a:off x="47372" y="1108075"/>
          <a:ext cx="4559424" cy="787400"/>
        </p:xfrm>
        <a:graphic>
          <a:graphicData uri="http://schemas.openxmlformats.org/drawingml/2006/table">
            <a:tbl>
              <a:tblPr/>
              <a:tblGrid>
                <a:gridCol w="4559424"/>
              </a:tblGrid>
              <a:tr h="371866"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≤ 2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GeV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/c: good agreement with PYTHIA D6T</a:t>
                      </a:r>
                    </a:p>
                  </a:txBody>
                  <a:tcPr marL="81639" marR="81639" marT="55201" marB="42412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415534"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p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T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≥ 2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GeV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/c: good agreement with PHOJET</a:t>
                      </a:r>
                    </a:p>
                  </a:txBody>
                  <a:tcPr marL="81639" marR="81639" marT="55201" marB="42412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</a:tbl>
          </a:graphicData>
        </a:graphic>
      </p:graphicFrame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56499" y="20888"/>
            <a:ext cx="828000" cy="116305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-20950" y="6581001"/>
            <a:ext cx="5264432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5" name="Rettangolo 4"/>
          <p:cNvSpPr/>
          <p:nvPr/>
        </p:nvSpPr>
        <p:spPr>
          <a:xfrm>
            <a:off x="8684352" y="6488668"/>
            <a:ext cx="452240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10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  <p:pic>
        <p:nvPicPr>
          <p:cNvPr id="14" name="Content Placeholder 11" descr="2011-Sep-15-fig_sigmastar_minus_mc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1366" y="2022787"/>
            <a:ext cx="4425436" cy="417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3611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" y="1071585"/>
            <a:ext cx="4457243" cy="3449721"/>
          </a:xfrm>
          <a:prstGeom prst="rect">
            <a:avLst/>
          </a:prstGeom>
        </p:spPr>
      </p:pic>
      <p:sp>
        <p:nvSpPr>
          <p:cNvPr id="13" name="Ovale 12"/>
          <p:cNvSpPr/>
          <p:nvPr/>
        </p:nvSpPr>
        <p:spPr>
          <a:xfrm>
            <a:off x="3707904" y="2251217"/>
            <a:ext cx="432048" cy="646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2646040" y="200021"/>
            <a:ext cx="4041172" cy="5847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/ and /K 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ratio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44408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551738" y="6488668"/>
            <a:ext cx="59226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11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716016" y="4435242"/>
            <a:ext cx="3942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  <a:sym typeface="Symbol"/>
              </a:rPr>
              <a:t>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/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K ratio 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doesn’t 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increase with energy.</a:t>
            </a: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Same 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in all system sizes.</a:t>
            </a:r>
          </a:p>
        </p:txBody>
      </p:sp>
      <p:sp>
        <p:nvSpPr>
          <p:cNvPr id="4" name="Rettangolo 3"/>
          <p:cNvSpPr/>
          <p:nvPr/>
        </p:nvSpPr>
        <p:spPr>
          <a:xfrm>
            <a:off x="251520" y="4481409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  <a:sym typeface="Symbol"/>
              </a:rPr>
              <a:t>/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ratio increases with energy both in heavy-ion and in </a:t>
            </a:r>
            <a:r>
              <a:rPr lang="en-US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pp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collisions. 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Will the value at LHC energy confirm this trend?</a:t>
            </a:r>
            <a:endParaRPr lang="en-US" dirty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At 200 </a:t>
            </a:r>
            <a:r>
              <a:rPr lang="en-US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GeV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in </a:t>
            </a:r>
            <a:r>
              <a:rPr lang="en-US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pp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collisions we observe  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a 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saturation</a:t>
            </a:r>
            <a:r>
              <a:rPr lang="en-US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.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707904" y="2251217"/>
            <a:ext cx="508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/>
              <a:t>?</a:t>
            </a:r>
            <a:endParaRPr lang="it-IT" sz="3600" b="1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832" y="1210864"/>
            <a:ext cx="4241576" cy="328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1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/>
          <p:cNvSpPr/>
          <p:nvPr/>
        </p:nvSpPr>
        <p:spPr>
          <a:xfrm>
            <a:off x="182995" y="1628800"/>
            <a:ext cx="2804829" cy="252028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2456" y="39273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14379" y="6477384"/>
            <a:ext cx="50405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12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080287" y="263701"/>
            <a:ext cx="5444041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+anti-/ ratio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at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 7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TeV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  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7846" y="5084416"/>
            <a:ext cx="3198010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Comic Sans MS" pitchFamily="66" charset="0"/>
              </a:rPr>
              <a:t>Pythia</a:t>
            </a:r>
            <a:r>
              <a:rPr lang="it-IT" dirty="0" smtClean="0">
                <a:latin typeface="Comic Sans MS" pitchFamily="66" charset="0"/>
              </a:rPr>
              <a:t> Perugia 2011 </a:t>
            </a:r>
            <a:r>
              <a:rPr lang="it-IT" dirty="0" err="1" smtClean="0">
                <a:latin typeface="Comic Sans MS" pitchFamily="66" charset="0"/>
              </a:rPr>
              <a:t>is</a:t>
            </a:r>
            <a:r>
              <a:rPr lang="it-IT" dirty="0" smtClean="0">
                <a:latin typeface="Comic Sans MS" pitchFamily="66" charset="0"/>
              </a:rPr>
              <a:t> a </a:t>
            </a:r>
            <a:r>
              <a:rPr lang="it-IT" dirty="0" err="1" smtClean="0">
                <a:latin typeface="Comic Sans MS" pitchFamily="66" charset="0"/>
              </a:rPr>
              <a:t>factor</a:t>
            </a:r>
            <a:r>
              <a:rPr lang="it-IT" dirty="0" smtClean="0">
                <a:latin typeface="Comic Sans MS" pitchFamily="66" charset="0"/>
              </a:rPr>
              <a:t> 1.5-5 </a:t>
            </a:r>
            <a:r>
              <a:rPr lang="it-IT" dirty="0" err="1" smtClean="0">
                <a:latin typeface="Comic Sans MS" pitchFamily="66" charset="0"/>
              </a:rPr>
              <a:t>below</a:t>
            </a:r>
            <a:r>
              <a:rPr lang="it-IT" dirty="0" smtClean="0">
                <a:latin typeface="Comic Sans MS" pitchFamily="66" charset="0"/>
              </a:rPr>
              <a:t>  data.  </a:t>
            </a:r>
            <a:r>
              <a:rPr lang="it-IT" dirty="0" err="1" smtClean="0">
                <a:latin typeface="Comic Sans MS" pitchFamily="66" charset="0"/>
              </a:rPr>
              <a:t>It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underpredicts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multistrange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baryon</a:t>
            </a:r>
            <a:r>
              <a:rPr lang="it-IT" dirty="0" smtClean="0">
                <a:latin typeface="Comic Sans MS" pitchFamily="66" charset="0"/>
              </a:rPr>
              <a:t>  </a:t>
            </a:r>
            <a:r>
              <a:rPr lang="it-IT" dirty="0" err="1" smtClean="0">
                <a:latin typeface="Comic Sans MS" pitchFamily="66" charset="0"/>
              </a:rPr>
              <a:t>yield</a:t>
            </a:r>
            <a:r>
              <a:rPr lang="it-IT" dirty="0" smtClean="0">
                <a:latin typeface="Comic Sans MS" pitchFamily="66" charset="0"/>
              </a:rPr>
              <a:t>.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919690" y="5506002"/>
            <a:ext cx="4810310" cy="92333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Comic Sans MS" pitchFamily="66" charset="0"/>
              </a:rPr>
              <a:t>P</a:t>
            </a:r>
            <a:r>
              <a:rPr lang="it-IT" dirty="0" err="1" smtClean="0">
                <a:latin typeface="Comic Sans MS" pitchFamily="66" charset="0"/>
              </a:rPr>
              <a:t>redictions</a:t>
            </a:r>
            <a:r>
              <a:rPr lang="it-IT" dirty="0" smtClean="0">
                <a:latin typeface="Comic Sans MS" pitchFamily="66" charset="0"/>
              </a:rPr>
              <a:t> of  HIJING/BB with a Strong Color Field </a:t>
            </a:r>
            <a:r>
              <a:rPr lang="it-IT" dirty="0" err="1" smtClean="0">
                <a:latin typeface="Comic Sans MS" pitchFamily="66" charset="0"/>
              </a:rPr>
              <a:t>modeled</a:t>
            </a:r>
            <a:r>
              <a:rPr lang="it-IT" dirty="0" smtClean="0">
                <a:latin typeface="Comic Sans MS" pitchFamily="66" charset="0"/>
              </a:rPr>
              <a:t> by an </a:t>
            </a:r>
            <a:r>
              <a:rPr lang="it-IT" dirty="0" err="1" smtClean="0">
                <a:latin typeface="Comic Sans MS" pitchFamily="66" charset="0"/>
              </a:rPr>
              <a:t>increased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string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tension</a:t>
            </a:r>
            <a:r>
              <a:rPr lang="it-IT" dirty="0" smtClean="0">
                <a:latin typeface="Comic Sans MS" pitchFamily="66" charset="0"/>
              </a:rPr>
              <a:t>  are in </a:t>
            </a:r>
            <a:r>
              <a:rPr lang="it-IT" dirty="0" err="1" smtClean="0">
                <a:latin typeface="Comic Sans MS" pitchFamily="66" charset="0"/>
              </a:rPr>
              <a:t>agreement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smtClean="0">
                <a:latin typeface="Comic Sans MS" pitchFamily="66" charset="0"/>
              </a:rPr>
              <a:t>with the data. </a:t>
            </a:r>
            <a:endParaRPr lang="it-IT" dirty="0">
              <a:latin typeface="Comic Sans MS" pitchFamily="66" charset="0"/>
            </a:endParaRPr>
          </a:p>
        </p:txBody>
      </p:sp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533415"/>
              </p:ext>
            </p:extLst>
          </p:nvPr>
        </p:nvGraphicFramePr>
        <p:xfrm>
          <a:off x="675280" y="2451794"/>
          <a:ext cx="1790305" cy="1360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" name="Equazione" r:id="rId5" imgW="1269720" imgH="965160" progId="Equation.3">
                  <p:embed/>
                </p:oleObj>
              </mc:Choice>
              <mc:Fallback>
                <p:oleObj name="Equazione" r:id="rId5" imgW="1269720" imgH="965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5280" y="2451794"/>
                        <a:ext cx="1790305" cy="1360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429216" y="1772816"/>
            <a:ext cx="2558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HIJING (K=2 </a:t>
            </a:r>
            <a:r>
              <a:rPr lang="it-IT" dirty="0" err="1" smtClean="0"/>
              <a:t>GeV</a:t>
            </a:r>
            <a:r>
              <a:rPr lang="it-IT" dirty="0" smtClean="0"/>
              <a:t>/fm) </a:t>
            </a:r>
            <a:r>
              <a:rPr lang="it-IT" dirty="0" err="1" smtClean="0"/>
              <a:t>rescale</a:t>
            </a:r>
            <a:r>
              <a:rPr lang="it-IT" dirty="0" smtClean="0"/>
              <a:t> </a:t>
            </a:r>
            <a:r>
              <a:rPr lang="it-IT" dirty="0" err="1" smtClean="0"/>
              <a:t>factor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832" y="1196464"/>
            <a:ext cx="5366575" cy="415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06099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532440" y="6488668"/>
            <a:ext cx="61156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13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259632" y="2440099"/>
            <a:ext cx="6889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err="1" smtClean="0">
                <a:solidFill>
                  <a:srgbClr val="FF0000"/>
                </a:solidFill>
                <a:latin typeface="Cooper Black" pitchFamily="18" charset="0"/>
              </a:rPr>
              <a:t>Low</a:t>
            </a:r>
            <a:r>
              <a:rPr lang="it-IT" sz="4000" dirty="0" smtClean="0">
                <a:solidFill>
                  <a:srgbClr val="FF0000"/>
                </a:solidFill>
                <a:latin typeface="Cooper Black" pitchFamily="18" charset="0"/>
              </a:rPr>
              <a:t>-mass </a:t>
            </a:r>
            <a:r>
              <a:rPr lang="it-IT" sz="4000" dirty="0" err="1" smtClean="0">
                <a:solidFill>
                  <a:srgbClr val="FF0000"/>
                </a:solidFill>
                <a:latin typeface="Cooper Black" pitchFamily="18" charset="0"/>
              </a:rPr>
              <a:t>dimuon</a:t>
            </a:r>
            <a:r>
              <a:rPr lang="it-IT" sz="4000" dirty="0" smtClean="0">
                <a:solidFill>
                  <a:srgbClr val="FF0000"/>
                </a:solidFill>
                <a:latin typeface="Cooper Black" pitchFamily="18" charset="0"/>
              </a:rPr>
              <a:t>  </a:t>
            </a:r>
            <a:r>
              <a:rPr lang="it-IT" sz="4000" dirty="0" err="1" smtClean="0">
                <a:solidFill>
                  <a:srgbClr val="FF0000"/>
                </a:solidFill>
                <a:latin typeface="Cooper Black" pitchFamily="18" charset="0"/>
              </a:rPr>
              <a:t>results</a:t>
            </a:r>
            <a:endParaRPr lang="it-IT" sz="40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8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54845" y="195805"/>
            <a:ext cx="6073539" cy="10772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ooper Black" pitchFamily="18" charset="0"/>
              </a:rPr>
              <a:t>Low mass </a:t>
            </a:r>
            <a:r>
              <a:rPr lang="en-US" sz="3200" dirty="0" err="1" smtClean="0">
                <a:solidFill>
                  <a:srgbClr val="FF0000"/>
                </a:solidFill>
                <a:latin typeface="Cooper Black" pitchFamily="18" charset="0"/>
              </a:rPr>
              <a:t>dimuon</a:t>
            </a:r>
            <a:r>
              <a:rPr lang="en-US" sz="3200" dirty="0" smtClean="0">
                <a:solidFill>
                  <a:srgbClr val="FF0000"/>
                </a:solidFill>
                <a:latin typeface="Cooper Black" pitchFamily="18" charset="0"/>
              </a:rPr>
              <a:t> spectrum </a:t>
            </a:r>
            <a:r>
              <a:rPr lang="en-US" sz="3200" dirty="0">
                <a:solidFill>
                  <a:srgbClr val="FF0000"/>
                </a:solidFill>
                <a:latin typeface="Cooper Black" pitchFamily="18" charset="0"/>
              </a:rPr>
              <a:t>in </a:t>
            </a:r>
            <a:r>
              <a:rPr lang="en-US" sz="3200" dirty="0" err="1">
                <a:solidFill>
                  <a:srgbClr val="FF0000"/>
                </a:solidFill>
                <a:latin typeface="Cooper Black" pitchFamily="18" charset="0"/>
              </a:rPr>
              <a:t>pp</a:t>
            </a:r>
            <a:r>
              <a:rPr lang="en-US" sz="3200" dirty="0">
                <a:solidFill>
                  <a:srgbClr val="FF0000"/>
                </a:solidFill>
                <a:latin typeface="Cooper Black" pitchFamily="18" charset="0"/>
              </a:rPr>
              <a:t> collisions at 7 </a:t>
            </a:r>
            <a:r>
              <a:rPr lang="en-US" sz="3200" dirty="0" err="1">
                <a:solidFill>
                  <a:srgbClr val="FF0000"/>
                </a:solidFill>
                <a:latin typeface="Cooper Black" pitchFamily="18" charset="0"/>
              </a:rPr>
              <a:t>TeV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19852" y="92603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33852" y="6488668"/>
            <a:ext cx="504056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14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1"/>
            <a:ext cx="4164201" cy="4140343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296910" y="366581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Fit </a:t>
            </a:r>
            <a:r>
              <a:rPr lang="en-US" dirty="0" smtClean="0">
                <a:latin typeface="Comic Sans MS" pitchFamily="66" charset="0"/>
              </a:rPr>
              <a:t>of </a:t>
            </a:r>
            <a:r>
              <a:rPr lang="en-US" dirty="0">
                <a:latin typeface="Comic Sans MS" pitchFamily="66" charset="0"/>
              </a:rPr>
              <a:t>the </a:t>
            </a:r>
            <a:r>
              <a:rPr lang="en-US" dirty="0" err="1">
                <a:latin typeface="Comic Sans MS" pitchFamily="66" charset="0"/>
              </a:rPr>
              <a:t>dimuon</a:t>
            </a:r>
            <a:r>
              <a:rPr lang="en-US" dirty="0">
                <a:latin typeface="Comic Sans MS" pitchFamily="66" charset="0"/>
              </a:rPr>
              <a:t> mass spectrum after</a:t>
            </a:r>
          </a:p>
          <a:p>
            <a:r>
              <a:rPr lang="it-IT" dirty="0">
                <a:latin typeface="Comic Sans MS" pitchFamily="66" charset="0"/>
              </a:rPr>
              <a:t>background </a:t>
            </a:r>
            <a:r>
              <a:rPr lang="it-IT" dirty="0" err="1">
                <a:latin typeface="Comic Sans MS" pitchFamily="66" charset="0"/>
              </a:rPr>
              <a:t>subtraction</a:t>
            </a:r>
            <a:r>
              <a:rPr lang="it-IT" dirty="0">
                <a:latin typeface="Comic Sans MS" pitchFamily="66" charset="0"/>
              </a:rPr>
              <a:t>:</a:t>
            </a:r>
          </a:p>
          <a:p>
            <a:r>
              <a:rPr lang="en-US" dirty="0">
                <a:latin typeface="Comic Sans MS" pitchFamily="66" charset="0"/>
              </a:rPr>
              <a:t>● free parameters of the fit are the</a:t>
            </a:r>
          </a:p>
          <a:p>
            <a:r>
              <a:rPr lang="en-US" dirty="0">
                <a:latin typeface="Comic Sans MS" pitchFamily="66" charset="0"/>
              </a:rPr>
              <a:t>normalization of </a:t>
            </a:r>
            <a:r>
              <a:rPr lang="en-US" dirty="0" smtClean="0">
                <a:latin typeface="Comic Sans MS" pitchFamily="66" charset="0"/>
                <a:sym typeface="Symbol"/>
              </a:rPr>
              <a:t>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>
                <a:latin typeface="Comic Sans MS" pitchFamily="66" charset="0"/>
                <a:sym typeface="Symbol"/>
              </a:rPr>
              <a:t>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smtClean="0">
                <a:latin typeface="Comic Sans MS" pitchFamily="66" charset="0"/>
                <a:sym typeface="Symbol"/>
              </a:rPr>
              <a:t> </a:t>
            </a:r>
            <a:r>
              <a:rPr lang="en-US" dirty="0" smtClean="0">
                <a:latin typeface="Comic Sans MS" pitchFamily="66" charset="0"/>
              </a:rPr>
              <a:t>and </a:t>
            </a:r>
            <a:r>
              <a:rPr lang="en-US" dirty="0">
                <a:latin typeface="Comic Sans MS" pitchFamily="66" charset="0"/>
              </a:rPr>
              <a:t>open charm</a:t>
            </a:r>
          </a:p>
          <a:p>
            <a:r>
              <a:rPr lang="en-US" dirty="0">
                <a:latin typeface="Comic Sans MS" pitchFamily="66" charset="0"/>
              </a:rPr>
              <a:t>● other processes normalized with ratios</a:t>
            </a:r>
          </a:p>
          <a:p>
            <a:r>
              <a:rPr lang="en-US" dirty="0">
                <a:latin typeface="Comic Sans MS" pitchFamily="66" charset="0"/>
              </a:rPr>
              <a:t>between cross sections or branching</a:t>
            </a:r>
          </a:p>
          <a:p>
            <a:r>
              <a:rPr lang="it-IT" dirty="0" err="1" smtClean="0">
                <a:latin typeface="Comic Sans MS" pitchFamily="66" charset="0"/>
              </a:rPr>
              <a:t>ratios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296910" y="1556792"/>
            <a:ext cx="4419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Comic Sans MS" pitchFamily="66" charset="0"/>
              </a:rPr>
              <a:t>Processes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contributing</a:t>
            </a:r>
            <a:r>
              <a:rPr lang="it-IT" dirty="0" smtClean="0">
                <a:latin typeface="Comic Sans MS" pitchFamily="66" charset="0"/>
              </a:rPr>
              <a:t> to the </a:t>
            </a:r>
            <a:r>
              <a:rPr lang="it-IT" dirty="0" err="1" smtClean="0">
                <a:latin typeface="Comic Sans MS" pitchFamily="66" charset="0"/>
              </a:rPr>
              <a:t>dimuon</a:t>
            </a:r>
            <a:r>
              <a:rPr lang="it-IT" dirty="0" smtClean="0">
                <a:latin typeface="Comic Sans MS" pitchFamily="66" charset="0"/>
              </a:rPr>
              <a:t> mass </a:t>
            </a:r>
            <a:r>
              <a:rPr lang="it-IT" dirty="0" err="1" smtClean="0">
                <a:latin typeface="Comic Sans MS" pitchFamily="66" charset="0"/>
              </a:rPr>
              <a:t>spectrum</a:t>
            </a:r>
            <a:r>
              <a:rPr lang="it-IT" dirty="0" smtClean="0">
                <a:latin typeface="Comic Sans MS" pitchFamily="66" charset="0"/>
              </a:rPr>
              <a:t> are the light </a:t>
            </a:r>
            <a:r>
              <a:rPr lang="it-IT" dirty="0" err="1" smtClean="0">
                <a:latin typeface="Comic Sans MS" pitchFamily="66" charset="0"/>
              </a:rPr>
              <a:t>meson</a:t>
            </a:r>
            <a:r>
              <a:rPr lang="it-IT" dirty="0" smtClean="0">
                <a:latin typeface="Comic Sans MS" pitchFamily="66" charset="0"/>
              </a:rPr>
              <a:t>  (</a:t>
            </a:r>
            <a:r>
              <a:rPr lang="it-IT" dirty="0" smtClean="0">
                <a:latin typeface="Comic Sans MS" pitchFamily="66" charset="0"/>
                <a:sym typeface="Symbol"/>
              </a:rPr>
              <a:t>,,,,) </a:t>
            </a:r>
            <a:r>
              <a:rPr lang="it-IT" dirty="0" err="1" smtClean="0">
                <a:latin typeface="Comic Sans MS" pitchFamily="66" charset="0"/>
                <a:sym typeface="Symbol"/>
              </a:rPr>
              <a:t>decays</a:t>
            </a:r>
            <a:r>
              <a:rPr lang="it-IT" dirty="0" smtClean="0">
                <a:latin typeface="Comic Sans MS" pitchFamily="66" charset="0"/>
                <a:sym typeface="Symbol"/>
              </a:rPr>
              <a:t> </a:t>
            </a:r>
            <a:r>
              <a:rPr lang="it-IT" dirty="0" err="1" smtClean="0">
                <a:latin typeface="Comic Sans MS" pitchFamily="66" charset="0"/>
                <a:sym typeface="Symbol"/>
              </a:rPr>
              <a:t>into</a:t>
            </a:r>
            <a:r>
              <a:rPr lang="it-IT" dirty="0" smtClean="0">
                <a:latin typeface="Comic Sans MS" pitchFamily="66" charset="0"/>
                <a:sym typeface="Symbol"/>
              </a:rPr>
              <a:t> </a:t>
            </a:r>
            <a:r>
              <a:rPr lang="it-IT" dirty="0" err="1" smtClean="0">
                <a:latin typeface="Comic Sans MS" pitchFamily="66" charset="0"/>
                <a:sym typeface="Symbol"/>
              </a:rPr>
              <a:t>muons</a:t>
            </a:r>
            <a:r>
              <a:rPr lang="it-IT" dirty="0" smtClean="0">
                <a:latin typeface="Comic Sans MS" pitchFamily="66" charset="0"/>
                <a:sym typeface="Symbol"/>
              </a:rPr>
              <a:t> and  the </a:t>
            </a:r>
            <a:r>
              <a:rPr lang="it-IT" dirty="0" err="1" smtClean="0">
                <a:latin typeface="Comic Sans MS" pitchFamily="66" charset="0"/>
                <a:sym typeface="Symbol"/>
              </a:rPr>
              <a:t>correlated</a:t>
            </a:r>
            <a:r>
              <a:rPr lang="it-IT" dirty="0" smtClean="0">
                <a:latin typeface="Comic Sans MS" pitchFamily="66" charset="0"/>
                <a:sym typeface="Symbol"/>
              </a:rPr>
              <a:t> semi-</a:t>
            </a:r>
            <a:r>
              <a:rPr lang="it-IT" dirty="0" err="1" smtClean="0">
                <a:latin typeface="Comic Sans MS" pitchFamily="66" charset="0"/>
                <a:sym typeface="Symbol"/>
              </a:rPr>
              <a:t>leptonic</a:t>
            </a:r>
            <a:r>
              <a:rPr lang="it-IT" dirty="0" smtClean="0">
                <a:latin typeface="Comic Sans MS" pitchFamily="66" charset="0"/>
                <a:sym typeface="Symbol"/>
              </a:rPr>
              <a:t> open charm and beauty </a:t>
            </a:r>
            <a:r>
              <a:rPr lang="it-IT" dirty="0" err="1" smtClean="0">
                <a:latin typeface="Comic Sans MS" pitchFamily="66" charset="0"/>
                <a:sym typeface="Symbol"/>
              </a:rPr>
              <a:t>decay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59533" y="5460032"/>
            <a:ext cx="38163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mic Sans MS" pitchFamily="66" charset="0"/>
              </a:rPr>
              <a:t>Blue band: </a:t>
            </a:r>
            <a:r>
              <a:rPr lang="it-IT" sz="1200" dirty="0" err="1" smtClean="0">
                <a:latin typeface="Comic Sans MS" pitchFamily="66" charset="0"/>
              </a:rPr>
              <a:t>syst</a:t>
            </a:r>
            <a:r>
              <a:rPr lang="it-IT" sz="1200" dirty="0" smtClean="0">
                <a:latin typeface="Comic Sans MS" pitchFamily="66" charset="0"/>
              </a:rPr>
              <a:t>. </a:t>
            </a:r>
            <a:r>
              <a:rPr lang="it-IT" sz="1200" dirty="0" err="1">
                <a:latin typeface="Comic Sans MS" pitchFamily="66" charset="0"/>
              </a:rPr>
              <a:t>u</a:t>
            </a:r>
            <a:r>
              <a:rPr lang="it-IT" sz="1200" dirty="0" err="1" smtClean="0">
                <a:latin typeface="Comic Sans MS" pitchFamily="66" charset="0"/>
              </a:rPr>
              <a:t>ncertainty</a:t>
            </a:r>
            <a:r>
              <a:rPr lang="it-IT" sz="1200" dirty="0" smtClean="0">
                <a:latin typeface="Comic Sans MS" pitchFamily="66" charset="0"/>
              </a:rPr>
              <a:t> from </a:t>
            </a:r>
            <a:r>
              <a:rPr lang="it-IT" sz="1200" dirty="0" err="1" smtClean="0">
                <a:latin typeface="Comic Sans MS" pitchFamily="66" charset="0"/>
              </a:rPr>
              <a:t>bck</a:t>
            </a:r>
            <a:r>
              <a:rPr lang="it-IT" sz="1200" dirty="0" smtClean="0">
                <a:latin typeface="Comic Sans MS" pitchFamily="66" charset="0"/>
              </a:rPr>
              <a:t>. </a:t>
            </a:r>
            <a:r>
              <a:rPr lang="it-IT" sz="1200" dirty="0" err="1">
                <a:latin typeface="Comic Sans MS" pitchFamily="66" charset="0"/>
              </a:rPr>
              <a:t>s</a:t>
            </a:r>
            <a:r>
              <a:rPr lang="it-IT" sz="1200" dirty="0" err="1" smtClean="0">
                <a:latin typeface="Comic Sans MS" pitchFamily="66" charset="0"/>
              </a:rPr>
              <a:t>ubtraction</a:t>
            </a:r>
            <a:endParaRPr lang="it-IT" sz="1200" dirty="0" smtClean="0">
              <a:latin typeface="Comic Sans MS" pitchFamily="66" charset="0"/>
            </a:endParaRPr>
          </a:p>
          <a:p>
            <a:r>
              <a:rPr lang="it-IT" sz="1200" dirty="0" err="1" smtClean="0">
                <a:latin typeface="Comic Sans MS" pitchFamily="66" charset="0"/>
              </a:rPr>
              <a:t>Red</a:t>
            </a:r>
            <a:r>
              <a:rPr lang="it-IT" sz="1200" dirty="0" smtClean="0">
                <a:latin typeface="Comic Sans MS" pitchFamily="66" charset="0"/>
              </a:rPr>
              <a:t> band: Sum of </a:t>
            </a:r>
            <a:r>
              <a:rPr lang="it-IT" sz="1200" dirty="0" err="1" smtClean="0">
                <a:latin typeface="Comic Sans MS" pitchFamily="66" charset="0"/>
              </a:rPr>
              <a:t>all</a:t>
            </a:r>
            <a:r>
              <a:rPr lang="it-IT" sz="1200" dirty="0" smtClean="0">
                <a:latin typeface="Comic Sans MS" pitchFamily="66" charset="0"/>
              </a:rPr>
              <a:t> </a:t>
            </a:r>
            <a:r>
              <a:rPr lang="it-IT" sz="1200" dirty="0" err="1" smtClean="0">
                <a:latin typeface="Comic Sans MS" pitchFamily="66" charset="0"/>
              </a:rPr>
              <a:t>simulated</a:t>
            </a:r>
            <a:r>
              <a:rPr lang="it-IT" sz="1200" dirty="0" smtClean="0">
                <a:latin typeface="Comic Sans MS" pitchFamily="66" charset="0"/>
              </a:rPr>
              <a:t> </a:t>
            </a:r>
            <a:r>
              <a:rPr lang="it-IT" sz="1200" dirty="0" err="1" smtClean="0">
                <a:latin typeface="Comic Sans MS" pitchFamily="66" charset="0"/>
              </a:rPr>
              <a:t>contributions</a:t>
            </a:r>
            <a:endParaRPr lang="it-IT" sz="1200" dirty="0">
              <a:latin typeface="Comic Sans MS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27889" y="1418291"/>
            <a:ext cx="33730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ALICE </a:t>
            </a:r>
            <a:r>
              <a:rPr lang="it-IT" sz="1200" b="1" dirty="0" err="1">
                <a:solidFill>
                  <a:prstClr val="black"/>
                </a:solidFill>
                <a:latin typeface="Comic Sans MS" pitchFamily="66" charset="0"/>
              </a:rPr>
              <a:t>coll</a:t>
            </a:r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b="1" dirty="0" err="1">
                <a:solidFill>
                  <a:prstClr val="black"/>
                </a:solidFill>
                <a:latin typeface="Comic Sans MS" pitchFamily="66" charset="0"/>
              </a:rPr>
              <a:t>Phys</a:t>
            </a:r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b="1" dirty="0" err="1">
                <a:solidFill>
                  <a:prstClr val="black"/>
                </a:solidFill>
                <a:latin typeface="Comic Sans MS" pitchFamily="66" charset="0"/>
              </a:rPr>
              <a:t>Lett</a:t>
            </a:r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. B 710 (2012) 557</a:t>
            </a:r>
          </a:p>
        </p:txBody>
      </p:sp>
    </p:spTree>
    <p:extLst>
      <p:ext uri="{BB962C8B-B14F-4D97-AF65-F5344CB8AC3E}">
        <p14:creationId xmlns:p14="http://schemas.microsoft.com/office/powerpoint/2010/main" val="409984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63688" y="209545"/>
            <a:ext cx="6408712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44229" y="87663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04448" y="6488668"/>
            <a:ext cx="539552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15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907704" y="319804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solidFill>
                  <a:srgbClr val="FF0000"/>
                </a:solidFill>
                <a:latin typeface="Cooper Black" pitchFamily="18" charset="0"/>
                <a:sym typeface="Symbol"/>
              </a:rPr>
              <a:t>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and 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 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cross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section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@ 7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TeV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54" y="1238703"/>
            <a:ext cx="3369099" cy="389025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7" t="-9256" r="257" b="39586"/>
          <a:stretch/>
        </p:blipFill>
        <p:spPr bwMode="auto">
          <a:xfrm>
            <a:off x="3345123" y="1382746"/>
            <a:ext cx="1807582" cy="134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86" y="1250716"/>
            <a:ext cx="3301362" cy="381204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51751" y="1112216"/>
            <a:ext cx="33730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smtClean="0">
                <a:latin typeface="Comic Sans MS" pitchFamily="66" charset="0"/>
              </a:rPr>
              <a:t>ALICE </a:t>
            </a:r>
            <a:r>
              <a:rPr lang="it-IT" sz="1200" b="1" dirty="0" err="1" smtClean="0">
                <a:latin typeface="Comic Sans MS" pitchFamily="66" charset="0"/>
              </a:rPr>
              <a:t>coll</a:t>
            </a:r>
            <a:r>
              <a:rPr lang="it-IT" sz="1200" b="1" dirty="0" smtClean="0">
                <a:latin typeface="Comic Sans MS" pitchFamily="66" charset="0"/>
              </a:rPr>
              <a:t>. </a:t>
            </a:r>
            <a:r>
              <a:rPr lang="it-IT" sz="1200" b="1" dirty="0" err="1" smtClean="0">
                <a:latin typeface="Comic Sans MS" pitchFamily="66" charset="0"/>
              </a:rPr>
              <a:t>Phys</a:t>
            </a:r>
            <a:r>
              <a:rPr lang="it-IT" sz="1200" b="1" dirty="0" smtClean="0">
                <a:latin typeface="Comic Sans MS" pitchFamily="66" charset="0"/>
              </a:rPr>
              <a:t>. </a:t>
            </a:r>
            <a:r>
              <a:rPr lang="it-IT" sz="1200" b="1" dirty="0" err="1" smtClean="0">
                <a:latin typeface="Comic Sans MS" pitchFamily="66" charset="0"/>
              </a:rPr>
              <a:t>Lett</a:t>
            </a:r>
            <a:r>
              <a:rPr lang="it-IT" sz="1200" b="1" dirty="0" smtClean="0">
                <a:latin typeface="Comic Sans MS" pitchFamily="66" charset="0"/>
              </a:rPr>
              <a:t>. </a:t>
            </a:r>
            <a:r>
              <a:rPr lang="it-IT" sz="1200" b="1" dirty="0">
                <a:latin typeface="Comic Sans MS" pitchFamily="66" charset="0"/>
              </a:rPr>
              <a:t>B 710 (2012) 557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5148064" y="1105747"/>
            <a:ext cx="33730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ALICE </a:t>
            </a:r>
            <a:r>
              <a:rPr lang="it-IT" sz="1200" b="1" dirty="0" err="1">
                <a:solidFill>
                  <a:prstClr val="black"/>
                </a:solidFill>
                <a:latin typeface="Comic Sans MS" pitchFamily="66" charset="0"/>
              </a:rPr>
              <a:t>coll</a:t>
            </a:r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b="1" dirty="0" err="1" smtClean="0">
                <a:solidFill>
                  <a:prstClr val="black"/>
                </a:solidFill>
                <a:latin typeface="Comic Sans MS" pitchFamily="66" charset="0"/>
              </a:rPr>
              <a:t>Phys</a:t>
            </a:r>
            <a:r>
              <a:rPr lang="it-IT" sz="1200" b="1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b="1" dirty="0" err="1" smtClean="0">
                <a:solidFill>
                  <a:prstClr val="black"/>
                </a:solidFill>
                <a:latin typeface="Comic Sans MS" pitchFamily="66" charset="0"/>
              </a:rPr>
              <a:t>Lett</a:t>
            </a:r>
            <a:r>
              <a:rPr lang="it-IT" sz="1200" b="1" dirty="0" smtClean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b="1" dirty="0">
                <a:solidFill>
                  <a:prstClr val="black"/>
                </a:solidFill>
                <a:latin typeface="Comic Sans MS" pitchFamily="66" charset="0"/>
              </a:rPr>
              <a:t>B 710 (2012) 557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23154" y="5072601"/>
            <a:ext cx="4204830" cy="5847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omic Sans MS" pitchFamily="66" charset="0"/>
                <a:sym typeface="Symbol"/>
              </a:rPr>
              <a:t></a:t>
            </a:r>
            <a:r>
              <a:rPr lang="it-IT" sz="1600" baseline="-25000" dirty="0" smtClean="0">
                <a:latin typeface="Comic Sans MS" pitchFamily="66" charset="0"/>
                <a:sym typeface="Symbol"/>
              </a:rPr>
              <a:t> </a:t>
            </a:r>
            <a:r>
              <a:rPr lang="it-IT" sz="1600" dirty="0" smtClean="0">
                <a:latin typeface="Comic Sans MS" pitchFamily="66" charset="0"/>
                <a:sym typeface="Symbol"/>
              </a:rPr>
              <a:t>= 0.940 ±0.084(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stat</a:t>
            </a:r>
            <a:r>
              <a:rPr lang="it-IT" sz="1600" dirty="0" smtClean="0">
                <a:latin typeface="Comic Sans MS" pitchFamily="66" charset="0"/>
                <a:sym typeface="Symbol"/>
              </a:rPr>
              <a:t>.) ±0.076(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syst</a:t>
            </a:r>
            <a:r>
              <a:rPr lang="it-IT" sz="1600" dirty="0" smtClean="0">
                <a:latin typeface="Comic Sans MS" pitchFamily="66" charset="0"/>
                <a:sym typeface="Symbol"/>
              </a:rPr>
              <a:t>.) mb</a:t>
            </a:r>
          </a:p>
          <a:p>
            <a:r>
              <a:rPr lang="it-IT" sz="1600" dirty="0">
                <a:latin typeface="Comic Sans MS" pitchFamily="66" charset="0"/>
                <a:sym typeface="Symbol"/>
              </a:rPr>
              <a:t>in 2.5&lt;y&lt;4.0 and </a:t>
            </a:r>
            <a:r>
              <a:rPr lang="it-IT" sz="1600" dirty="0" smtClean="0">
                <a:latin typeface="Comic Sans MS" pitchFamily="66" charset="0"/>
                <a:sym typeface="Symbol"/>
              </a:rPr>
              <a:t>1&lt;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p</a:t>
            </a:r>
            <a:r>
              <a:rPr lang="it-IT" sz="1600" baseline="-25000" dirty="0" err="1" smtClean="0">
                <a:latin typeface="Comic Sans MS" pitchFamily="66" charset="0"/>
                <a:sym typeface="Symbol"/>
              </a:rPr>
              <a:t>t</a:t>
            </a:r>
            <a:r>
              <a:rPr lang="it-IT" sz="1600" dirty="0" smtClean="0">
                <a:latin typeface="Comic Sans MS" pitchFamily="66" charset="0"/>
                <a:sym typeface="Symbol"/>
              </a:rPr>
              <a:t>&lt;5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Gev</a:t>
            </a:r>
            <a:r>
              <a:rPr lang="it-IT" sz="1600" dirty="0" smtClean="0">
                <a:latin typeface="Comic Sans MS" pitchFamily="66" charset="0"/>
                <a:sym typeface="Symbol"/>
              </a:rPr>
              <a:t>/c</a:t>
            </a:r>
            <a:endParaRPr lang="it-IT" sz="1600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ttangolo 16"/>
              <p:cNvSpPr/>
              <p:nvPr/>
            </p:nvSpPr>
            <p:spPr>
              <a:xfrm>
                <a:off x="5152705" y="5034792"/>
                <a:ext cx="3794427" cy="58477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it-IT" sz="16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</a:t>
                </a:r>
                <a14:m>
                  <m:oMath xmlns:m="http://schemas.openxmlformats.org/officeDocument/2006/math">
                    <m:r>
                      <a:rPr lang="it-IT" sz="1600" i="1" baseline="-25000" smtClean="0">
                        <a:solidFill>
                          <a:prstClr val="black"/>
                        </a:solidFill>
                        <a:latin typeface="Cambria Math"/>
                        <a:sym typeface="Symbol"/>
                      </a:rPr>
                      <m:t></m:t>
                    </m:r>
                  </m:oMath>
                </a14:m>
                <a:r>
                  <a:rPr lang="it-IT" sz="1600" baseline="-250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 </a:t>
                </a:r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= </a:t>
                </a:r>
                <a:r>
                  <a:rPr lang="it-IT" sz="16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5.28 </a:t>
                </a:r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±</a:t>
                </a:r>
                <a:r>
                  <a:rPr lang="it-IT" sz="16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0.54(</a:t>
                </a:r>
                <a:r>
                  <a:rPr lang="it-IT" sz="1600" dirty="0" err="1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stat</a:t>
                </a:r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.) ±</a:t>
                </a:r>
                <a:r>
                  <a:rPr lang="it-IT" sz="16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0.49(</a:t>
                </a:r>
                <a:r>
                  <a:rPr lang="it-IT" sz="1600" dirty="0" err="1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syst</a:t>
                </a:r>
                <a:r>
                  <a:rPr lang="it-IT" sz="1600" dirty="0" smtClean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.) mb</a:t>
                </a:r>
                <a:endParaRPr lang="it-IT" sz="1600" dirty="0">
                  <a:solidFill>
                    <a:prstClr val="black"/>
                  </a:solidFill>
                  <a:latin typeface="Comic Sans MS" pitchFamily="66" charset="0"/>
                  <a:sym typeface="Symbol"/>
                </a:endParaRPr>
              </a:p>
              <a:p>
                <a:pPr lvl="0"/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in 2.5&lt;y&lt;4.0 and 1&lt;</a:t>
                </a:r>
                <a:r>
                  <a:rPr lang="it-IT" sz="1600" dirty="0" err="1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p</a:t>
                </a:r>
                <a:r>
                  <a:rPr lang="it-IT" sz="1600" baseline="-25000" dirty="0" err="1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t</a:t>
                </a:r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&lt;5 </a:t>
                </a:r>
                <a:r>
                  <a:rPr lang="it-IT" sz="1600" dirty="0" err="1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Gev</a:t>
                </a:r>
                <a:r>
                  <a:rPr lang="it-IT" sz="1600" dirty="0">
                    <a:solidFill>
                      <a:prstClr val="black"/>
                    </a:solidFill>
                    <a:latin typeface="Comic Sans MS" pitchFamily="66" charset="0"/>
                    <a:sym typeface="Symbol"/>
                  </a:rPr>
                  <a:t>/c </a:t>
                </a:r>
                <a:endParaRPr lang="it-IT" dirty="0"/>
              </a:p>
            </p:txBody>
          </p:sp>
        </mc:Choice>
        <mc:Fallback xmlns="">
          <p:sp>
            <p:nvSpPr>
              <p:cNvPr id="17" name="Rettango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2705" y="5034792"/>
                <a:ext cx="3794427" cy="584775"/>
              </a:xfrm>
              <a:prstGeom prst="rect">
                <a:avLst/>
              </a:prstGeom>
              <a:blipFill rotWithShape="1">
                <a:blip r:embed="rId7"/>
                <a:stretch>
                  <a:fillRect l="-318" t="-980" b="-8824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ttangolo 17"/>
          <p:cNvSpPr/>
          <p:nvPr/>
        </p:nvSpPr>
        <p:spPr>
          <a:xfrm>
            <a:off x="7117781" y="1988840"/>
            <a:ext cx="11865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L</a:t>
            </a:r>
            <a:r>
              <a:rPr lang="it-IT" sz="1200" baseline="-25000" dirty="0">
                <a:solidFill>
                  <a:prstClr val="black"/>
                </a:solidFill>
                <a:latin typeface="Comic Sans MS" pitchFamily="66" charset="0"/>
              </a:rPr>
              <a:t>INT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=55.7 nb</a:t>
            </a:r>
            <a:r>
              <a:rPr lang="it-IT" sz="1200" baseline="30000" dirty="0">
                <a:solidFill>
                  <a:prstClr val="black"/>
                </a:solidFill>
                <a:latin typeface="Comic Sans MS" pitchFamily="66" charset="0"/>
              </a:rPr>
              <a:t>-1</a:t>
            </a:r>
            <a:endParaRPr lang="it-IT" sz="1200" dirty="0">
              <a:solidFill>
                <a:prstClr val="black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831541" y="2096562"/>
            <a:ext cx="11865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L</a:t>
            </a:r>
            <a:r>
              <a:rPr lang="it-IT" sz="1200" baseline="-25000" dirty="0">
                <a:solidFill>
                  <a:prstClr val="black"/>
                </a:solidFill>
                <a:latin typeface="Comic Sans MS" pitchFamily="66" charset="0"/>
              </a:rPr>
              <a:t>INT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=55.7 nb</a:t>
            </a:r>
            <a:r>
              <a:rPr lang="it-IT" sz="1200" baseline="30000" dirty="0">
                <a:solidFill>
                  <a:prstClr val="black"/>
                </a:solidFill>
                <a:latin typeface="Comic Sans MS" pitchFamily="66" charset="0"/>
              </a:rPr>
              <a:t>-1</a:t>
            </a:r>
            <a:endParaRPr lang="it-IT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928175" y="5673194"/>
            <a:ext cx="40511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prstClr val="black"/>
                </a:solidFill>
                <a:latin typeface="Comic Sans MS" pitchFamily="66" charset="0"/>
                <a:sym typeface="Symbol"/>
              </a:rPr>
              <a:t></a:t>
            </a:r>
            <a:r>
              <a:rPr lang="it-IT" sz="1600" b="1" baseline="-25000" dirty="0" smtClean="0">
                <a:solidFill>
                  <a:prstClr val="black"/>
                </a:solidFill>
                <a:latin typeface="Comic Sans MS" pitchFamily="66" charset="0"/>
                <a:sym typeface="Symbol"/>
              </a:rPr>
              <a:t></a:t>
            </a:r>
            <a:r>
              <a:rPr lang="it-IT" sz="1600" baseline="-25000" dirty="0" smtClean="0">
                <a:solidFill>
                  <a:prstClr val="black"/>
                </a:solidFill>
                <a:latin typeface="Comic Sans MS" pitchFamily="66" charset="0"/>
                <a:sym typeface="Symbol"/>
              </a:rPr>
              <a:t>  </a:t>
            </a:r>
            <a:r>
              <a:rPr lang="en-US" sz="1600" b="1" dirty="0" smtClean="0">
                <a:latin typeface="Comic Sans MS" pitchFamily="66" charset="0"/>
              </a:rPr>
              <a:t>overestimated </a:t>
            </a:r>
            <a:r>
              <a:rPr lang="en-US" sz="1600" b="1" dirty="0">
                <a:latin typeface="Comic Sans MS" pitchFamily="66" charset="0"/>
              </a:rPr>
              <a:t>by all models except PYTHIA-Perugia0</a:t>
            </a:r>
            <a:endParaRPr lang="it-IT" sz="1600" dirty="0">
              <a:latin typeface="Comic Sans MS" pitchFamily="66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84944" y="5734749"/>
            <a:ext cx="4243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omic Sans MS" pitchFamily="66" charset="0"/>
                <a:sym typeface="Symbol"/>
              </a:rPr>
              <a:t></a:t>
            </a:r>
            <a:r>
              <a:rPr lang="en-US" sz="1400" b="1" baseline="-25000" dirty="0" smtClean="0">
                <a:latin typeface="Comic Sans MS" pitchFamily="66" charset="0"/>
                <a:sym typeface="Symbol"/>
              </a:rPr>
              <a:t></a:t>
            </a:r>
            <a:r>
              <a:rPr lang="en-US" sz="1400" b="1" dirty="0" smtClean="0">
                <a:latin typeface="Comic Sans MS" pitchFamily="66" charset="0"/>
                <a:sym typeface="Symbol"/>
              </a:rPr>
              <a:t>  is reproduced by </a:t>
            </a:r>
            <a:r>
              <a:rPr lang="en-US" sz="1400" b="1" dirty="0" smtClean="0">
                <a:latin typeface="Comic Sans MS" pitchFamily="66" charset="0"/>
              </a:rPr>
              <a:t>PHOJET </a:t>
            </a:r>
            <a:r>
              <a:rPr lang="en-US" sz="1400" b="1" dirty="0">
                <a:latin typeface="Comic Sans MS" pitchFamily="66" charset="0"/>
              </a:rPr>
              <a:t>and ATLAS-CSC and D6T </a:t>
            </a:r>
            <a:r>
              <a:rPr lang="en-US" sz="1400" b="1" dirty="0" smtClean="0">
                <a:latin typeface="Comic Sans MS" pitchFamily="66" charset="0"/>
              </a:rPr>
              <a:t>PYTHIA tunes, underestimated by Perugia-0 and 2011 tunes</a:t>
            </a:r>
            <a:endParaRPr lang="it-IT" sz="1400" dirty="0">
              <a:latin typeface="Comic Sans MS" pitchFamily="66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3478203" y="3561383"/>
            <a:ext cx="1483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 </a:t>
            </a:r>
            <a:r>
              <a:rPr lang="it-IT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values</a:t>
            </a:r>
            <a:endParaRPr lang="it-IT" sz="1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sz="12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it-IT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1.44±0.09 </a:t>
            </a:r>
            <a:r>
              <a:rPr lang="it-IT" sz="12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r>
              <a:rPr lang="it-IT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/c</a:t>
            </a:r>
          </a:p>
          <a:p>
            <a:r>
              <a:rPr lang="it-IT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n=3.2±0.1</a:t>
            </a:r>
            <a:endParaRPr lang="it-IT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3449473" y="2729990"/>
            <a:ext cx="1709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 </a:t>
            </a:r>
            <a:r>
              <a:rPr lang="it-IT" sz="1200" i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values</a:t>
            </a:r>
            <a:endParaRPr lang="it-IT" sz="1200" i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it-IT" sz="12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it-IT" sz="1200" i="1" baseline="-25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it-IT" sz="12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it-IT" sz="12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1.16±0.023GeV/c</a:t>
            </a:r>
            <a:endParaRPr lang="it-IT" sz="12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it-IT" sz="12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n=2.7±0.2</a:t>
            </a:r>
            <a:endParaRPr lang="it-IT" sz="12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43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5029200"/>
            <a:ext cx="2895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2019" rIns="81639" bIns="40820"/>
          <a:lstStyle>
            <a:lvl1pPr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1200" i="1" u="none" smtClean="0">
              <a:solidFill>
                <a:srgbClr val="8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5363" name="Rectangle 32"/>
          <p:cNvSpPr>
            <a:spLocks noChangeArrowheads="1"/>
          </p:cNvSpPr>
          <p:nvPr/>
        </p:nvSpPr>
        <p:spPr bwMode="auto">
          <a:xfrm>
            <a:off x="1573197" y="289422"/>
            <a:ext cx="6399803" cy="646331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 KK and </a:t>
            </a:r>
            <a:r>
              <a:rPr lang="el-GR" sz="3600" b="1" dirty="0" smtClean="0">
                <a:solidFill>
                  <a:srgbClr val="FF0000"/>
                </a:solidFill>
                <a:latin typeface="Comic Sans MS" pitchFamily="66" charset="0"/>
                <a:ea typeface="ＭＳ Ｐゴシック" charset="-128"/>
                <a:sym typeface="Symbol" pitchFamily="18" charset="2"/>
              </a:rPr>
              <a:t>μμ</a:t>
            </a:r>
            <a:r>
              <a:rPr lang="it-IT" sz="3600" b="1" dirty="0" smtClean="0">
                <a:solidFill>
                  <a:srgbClr val="FF0000"/>
                </a:solidFill>
                <a:latin typeface="Comic Sans MS" pitchFamily="66" charset="0"/>
                <a:ea typeface="ＭＳ Ｐゴシック" charset="-128"/>
                <a:sym typeface="Symbol" pitchFamily="18" charset="2"/>
              </a:rPr>
              <a:t> @ 7 </a:t>
            </a:r>
            <a:r>
              <a:rPr lang="it-IT" sz="3600" b="1" dirty="0" err="1" smtClean="0">
                <a:solidFill>
                  <a:srgbClr val="FF0000"/>
                </a:solidFill>
                <a:latin typeface="Comic Sans MS" pitchFamily="66" charset="0"/>
                <a:ea typeface="ＭＳ Ｐゴシック" charset="-128"/>
                <a:sym typeface="Symbol" pitchFamily="18" charset="2"/>
              </a:rPr>
              <a:t>TeV</a:t>
            </a:r>
            <a:endParaRPr lang="el-GR" sz="3600" b="1" baseline="30000" dirty="0" smtClean="0">
              <a:solidFill>
                <a:srgbClr val="FF0000"/>
              </a:solidFill>
              <a:latin typeface="Comic Sans MS" pitchFamily="66" charset="0"/>
              <a:ea typeface="ＭＳ Ｐゴシック" charset="-128"/>
              <a:sym typeface="Symbol" pitchFamily="18" charset="2"/>
            </a:endParaRPr>
          </a:p>
        </p:txBody>
      </p:sp>
      <p:pic>
        <p:nvPicPr>
          <p:cNvPr id="15364" name="Picture 33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6856"/>
            <a:ext cx="12017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 Box 37"/>
          <p:cNvSpPr txBox="1">
            <a:spLocks noChangeArrowheads="1"/>
          </p:cNvSpPr>
          <p:nvPr/>
        </p:nvSpPr>
        <p:spPr bwMode="auto">
          <a:xfrm>
            <a:off x="267459" y="1772816"/>
            <a:ext cx="4377562" cy="707886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2000" u="none" dirty="0" err="1" smtClean="0">
                <a:solidFill>
                  <a:srgbClr val="000000"/>
                </a:solidFill>
                <a:latin typeface="Comic Sans MS" pitchFamily="66" charset="0"/>
              </a:rPr>
              <a:t>Slope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KK </a:t>
            </a:r>
            <a:r>
              <a:rPr lang="it-IT" sz="2000" u="none" dirty="0" err="1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consistent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 with </a:t>
            </a:r>
            <a:r>
              <a:rPr lang="it-IT" sz="2000" u="none" dirty="0" err="1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slope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 </a:t>
            </a:r>
            <a:r>
              <a:rPr lang="el-GR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μμ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 (2.5&lt;y&lt;4.0, 1&lt;</a:t>
            </a:r>
            <a:r>
              <a:rPr lang="it-IT" sz="2000" u="none" dirty="0" err="1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p</a:t>
            </a:r>
            <a:r>
              <a:rPr lang="it-IT" sz="2000" u="none" baseline="-25000" dirty="0" err="1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t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&lt;5 </a:t>
            </a:r>
            <a:r>
              <a:rPr lang="it-IT" sz="2000" u="none" dirty="0" err="1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GeV</a:t>
            </a:r>
            <a:r>
              <a:rPr lang="it-IT" sz="2000" u="none" dirty="0" smtClean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/c)</a:t>
            </a:r>
            <a:endParaRPr lang="el-GR" sz="2000" u="none" dirty="0" smtClean="0">
              <a:solidFill>
                <a:srgbClr val="000000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5369" name="Rectangle 38"/>
          <p:cNvSpPr>
            <a:spLocks noChangeArrowheads="1"/>
          </p:cNvSpPr>
          <p:nvPr/>
        </p:nvSpPr>
        <p:spPr bwMode="auto">
          <a:xfrm>
            <a:off x="4807522" y="5901642"/>
            <a:ext cx="4272988" cy="46166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b="1" dirty="0" err="1" smtClean="0">
                <a:latin typeface="Comic Sans MS" pitchFamily="66" charset="0"/>
              </a:rPr>
              <a:t>LHCb</a:t>
            </a:r>
            <a:r>
              <a:rPr lang="it-IT" sz="1200" b="1" dirty="0" smtClean="0">
                <a:latin typeface="Comic Sans MS" pitchFamily="66" charset="0"/>
              </a:rPr>
              <a:t> </a:t>
            </a:r>
            <a:r>
              <a:rPr lang="it-IT" sz="1200" b="1" dirty="0" err="1" smtClean="0">
                <a:latin typeface="Comic Sans MS" pitchFamily="66" charset="0"/>
              </a:rPr>
              <a:t>results</a:t>
            </a:r>
            <a:r>
              <a:rPr lang="it-IT" sz="1200" b="1" dirty="0" smtClean="0">
                <a:latin typeface="Comic Sans MS" pitchFamily="66" charset="0"/>
              </a:rPr>
              <a:t>, </a:t>
            </a:r>
            <a:r>
              <a:rPr lang="it-IT" sz="1200" b="1" dirty="0" smtClean="0">
                <a:latin typeface="Comic Sans MS" pitchFamily="66" charset="0"/>
                <a:sym typeface="Symbol" pitchFamily="18" charset="2"/>
              </a:rPr>
              <a:t>KK (2.44&lt;y&lt;4.06, 0.8&lt;</a:t>
            </a:r>
            <a:r>
              <a:rPr lang="it-IT" sz="1200" b="1" dirty="0" err="1" smtClean="0">
                <a:latin typeface="Comic Sans MS" pitchFamily="66" charset="0"/>
                <a:sym typeface="Symbol" pitchFamily="18" charset="2"/>
              </a:rPr>
              <a:t>p</a:t>
            </a:r>
            <a:r>
              <a:rPr lang="it-IT" sz="1200" b="1" baseline="-25000" dirty="0" err="1" smtClean="0">
                <a:latin typeface="Comic Sans MS" pitchFamily="66" charset="0"/>
                <a:sym typeface="Symbol" pitchFamily="18" charset="2"/>
              </a:rPr>
              <a:t>T</a:t>
            </a:r>
            <a:r>
              <a:rPr lang="it-IT" sz="1200" b="1" dirty="0" smtClean="0">
                <a:latin typeface="Comic Sans MS" pitchFamily="66" charset="0"/>
                <a:sym typeface="Symbol" pitchFamily="18" charset="2"/>
              </a:rPr>
              <a:t>&lt;5 </a:t>
            </a:r>
            <a:r>
              <a:rPr lang="it-IT" sz="1200" b="1" dirty="0" err="1" smtClean="0">
                <a:latin typeface="Comic Sans MS" pitchFamily="66" charset="0"/>
                <a:sym typeface="Symbol" pitchFamily="18" charset="2"/>
              </a:rPr>
              <a:t>GeV</a:t>
            </a:r>
            <a:r>
              <a:rPr lang="it-IT" sz="1200" b="1" dirty="0" smtClean="0">
                <a:latin typeface="Comic Sans MS" pitchFamily="66" charset="0"/>
                <a:sym typeface="Symbol" pitchFamily="18" charset="2"/>
              </a:rPr>
              <a:t>/c)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b="1" dirty="0" smtClean="0">
                <a:latin typeface="Comic Sans MS" pitchFamily="66" charset="0"/>
              </a:rPr>
              <a:t> </a:t>
            </a:r>
            <a:r>
              <a:rPr lang="it-IT" sz="1200" b="1" dirty="0" err="1" smtClean="0">
                <a:latin typeface="Comic Sans MS" pitchFamily="66" charset="0"/>
              </a:rPr>
              <a:t>Phys</a:t>
            </a:r>
            <a:r>
              <a:rPr lang="it-IT" sz="1200" b="1" dirty="0" smtClean="0">
                <a:latin typeface="Comic Sans MS" pitchFamily="66" charset="0"/>
              </a:rPr>
              <a:t>. </a:t>
            </a:r>
            <a:r>
              <a:rPr lang="it-IT" sz="1200" b="1" dirty="0" err="1" smtClean="0">
                <a:latin typeface="Comic Sans MS" pitchFamily="66" charset="0"/>
              </a:rPr>
              <a:t>Lett</a:t>
            </a:r>
            <a:r>
              <a:rPr lang="it-IT" sz="1200" b="1" dirty="0" smtClean="0">
                <a:latin typeface="Comic Sans MS" pitchFamily="66" charset="0"/>
              </a:rPr>
              <a:t>. B703(2011)267.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327852" y="3233429"/>
            <a:ext cx="3960440" cy="923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Comic Sans MS" pitchFamily="66" charset="0"/>
              </a:rPr>
              <a:t>Difference</a:t>
            </a:r>
            <a:r>
              <a:rPr lang="it-IT" dirty="0" smtClean="0">
                <a:latin typeface="Comic Sans MS" pitchFamily="66" charset="0"/>
              </a:rPr>
              <a:t>  </a:t>
            </a:r>
            <a:r>
              <a:rPr lang="it-IT" dirty="0" err="1" smtClean="0">
                <a:latin typeface="Comic Sans MS" pitchFamily="66" charset="0"/>
              </a:rPr>
              <a:t>between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forward</a:t>
            </a:r>
            <a:r>
              <a:rPr lang="it-IT" dirty="0" smtClean="0">
                <a:latin typeface="Comic Sans MS" pitchFamily="66" charset="0"/>
              </a:rPr>
              <a:t> and </a:t>
            </a:r>
            <a:r>
              <a:rPr lang="it-IT" dirty="0" err="1" smtClean="0">
                <a:latin typeface="Comic Sans MS" pitchFamily="66" charset="0"/>
              </a:rPr>
              <a:t>mid-central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rapidity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yield</a:t>
            </a:r>
            <a:r>
              <a:rPr lang="it-IT" dirty="0" smtClean="0">
                <a:latin typeface="Comic Sans MS" pitchFamily="66" charset="0"/>
              </a:rPr>
              <a:t>  </a:t>
            </a:r>
            <a:r>
              <a:rPr lang="it-IT" dirty="0" err="1" smtClean="0">
                <a:latin typeface="Comic Sans MS" pitchFamily="66" charset="0"/>
              </a:rPr>
              <a:t>as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expected</a:t>
            </a:r>
            <a:r>
              <a:rPr lang="it-IT" dirty="0" smtClean="0">
                <a:latin typeface="Comic Sans MS" pitchFamily="66" charset="0"/>
              </a:rPr>
              <a:t> from D6T PYTHIA </a:t>
            </a:r>
            <a:r>
              <a:rPr lang="it-IT" dirty="0" err="1" smtClean="0">
                <a:latin typeface="Comic Sans MS" pitchFamily="66" charset="0"/>
              </a:rPr>
              <a:t>tune</a:t>
            </a:r>
            <a:endParaRPr lang="it-IT" dirty="0">
              <a:latin typeface="Comic Sans MS" pitchFamily="66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72055" y="31062"/>
            <a:ext cx="828000" cy="116305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12610" y="6581001"/>
            <a:ext cx="5414860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6" name="Rettangolo 5"/>
          <p:cNvSpPr/>
          <p:nvPr/>
        </p:nvSpPr>
        <p:spPr>
          <a:xfrm>
            <a:off x="8686055" y="6477384"/>
            <a:ext cx="453073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16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066" y="1254681"/>
            <a:ext cx="4032448" cy="4656217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04374" y="4498410"/>
            <a:ext cx="4735692" cy="120032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it-IT" dirty="0">
                <a:latin typeface="Comic Sans MS" pitchFamily="66" charset="0"/>
                <a:sym typeface="Symbol"/>
              </a:rPr>
              <a:t></a:t>
            </a:r>
            <a:r>
              <a:rPr lang="it-IT" baseline="-25000" dirty="0">
                <a:latin typeface="Comic Sans MS" pitchFamily="66" charset="0"/>
                <a:sym typeface="Symbol"/>
              </a:rPr>
              <a:t> </a:t>
            </a:r>
            <a:r>
              <a:rPr lang="it-IT" dirty="0">
                <a:latin typeface="Comic Sans MS" pitchFamily="66" charset="0"/>
                <a:sym typeface="Symbol"/>
              </a:rPr>
              <a:t>= 0.940 ±0.084(</a:t>
            </a:r>
            <a:r>
              <a:rPr lang="it-IT" dirty="0" err="1">
                <a:latin typeface="Comic Sans MS" pitchFamily="66" charset="0"/>
                <a:sym typeface="Symbol"/>
              </a:rPr>
              <a:t>stat</a:t>
            </a:r>
            <a:r>
              <a:rPr lang="it-IT" dirty="0">
                <a:latin typeface="Comic Sans MS" pitchFamily="66" charset="0"/>
                <a:sym typeface="Symbol"/>
              </a:rPr>
              <a:t>.) ±0.076(</a:t>
            </a:r>
            <a:r>
              <a:rPr lang="it-IT" dirty="0" err="1">
                <a:latin typeface="Comic Sans MS" pitchFamily="66" charset="0"/>
                <a:sym typeface="Symbol"/>
              </a:rPr>
              <a:t>syst</a:t>
            </a:r>
            <a:r>
              <a:rPr lang="it-IT" dirty="0" smtClean="0">
                <a:latin typeface="Comic Sans MS" pitchFamily="66" charset="0"/>
                <a:sym typeface="Symbol"/>
              </a:rPr>
              <a:t>.) mb in </a:t>
            </a:r>
            <a:r>
              <a:rPr lang="it-IT" dirty="0">
                <a:latin typeface="Comic Sans MS" pitchFamily="66" charset="0"/>
                <a:sym typeface="Symbol"/>
              </a:rPr>
              <a:t>2.5&lt;y&lt;4.0 and 1&lt;</a:t>
            </a:r>
            <a:r>
              <a:rPr lang="it-IT" dirty="0" err="1">
                <a:latin typeface="Comic Sans MS" pitchFamily="66" charset="0"/>
                <a:sym typeface="Symbol"/>
              </a:rPr>
              <a:t>p</a:t>
            </a:r>
            <a:r>
              <a:rPr lang="it-IT" baseline="-25000" dirty="0" err="1">
                <a:latin typeface="Comic Sans MS" pitchFamily="66" charset="0"/>
                <a:sym typeface="Symbol"/>
              </a:rPr>
              <a:t>t</a:t>
            </a:r>
            <a:r>
              <a:rPr lang="it-IT" dirty="0">
                <a:latin typeface="Comic Sans MS" pitchFamily="66" charset="0"/>
                <a:sym typeface="Symbol"/>
              </a:rPr>
              <a:t>&lt;5 </a:t>
            </a:r>
            <a:r>
              <a:rPr lang="it-IT" dirty="0" err="1" smtClean="0">
                <a:latin typeface="Comic Sans MS" pitchFamily="66" charset="0"/>
                <a:sym typeface="Symbol"/>
              </a:rPr>
              <a:t>Gev</a:t>
            </a:r>
            <a:r>
              <a:rPr lang="it-IT" dirty="0" smtClean="0">
                <a:latin typeface="Comic Sans MS" pitchFamily="66" charset="0"/>
                <a:sym typeface="Symbol"/>
              </a:rPr>
              <a:t>/c</a:t>
            </a:r>
          </a:p>
          <a:p>
            <a:r>
              <a:rPr lang="it-IT" dirty="0" smtClean="0">
                <a:latin typeface="Comic Sans MS" pitchFamily="66" charset="0"/>
                <a:sym typeface="Symbol"/>
              </a:rPr>
              <a:t>(</a:t>
            </a:r>
            <a:r>
              <a:rPr lang="it-IT" dirty="0" err="1" smtClean="0">
                <a:latin typeface="Comic Sans MS" pitchFamily="66" charset="0"/>
                <a:sym typeface="Symbol"/>
              </a:rPr>
              <a:t>LHCb</a:t>
            </a:r>
            <a:r>
              <a:rPr lang="it-IT" dirty="0" smtClean="0">
                <a:latin typeface="Comic Sans MS" pitchFamily="66" charset="0"/>
                <a:sym typeface="Symbol"/>
              </a:rPr>
              <a:t>) in ALICE </a:t>
            </a:r>
            <a:r>
              <a:rPr lang="it-IT" dirty="0" err="1" smtClean="0">
                <a:latin typeface="Comic Sans MS" pitchFamily="66" charset="0"/>
                <a:sym typeface="Symbol"/>
              </a:rPr>
              <a:t>range</a:t>
            </a:r>
            <a:r>
              <a:rPr lang="it-IT" dirty="0" smtClean="0">
                <a:latin typeface="Comic Sans MS" pitchFamily="66" charset="0"/>
                <a:sym typeface="Symbol"/>
              </a:rPr>
              <a:t> = 1.07±0.15(</a:t>
            </a:r>
            <a:r>
              <a:rPr lang="it-IT" dirty="0" err="1" smtClean="0">
                <a:latin typeface="Comic Sans MS" pitchFamily="66" charset="0"/>
                <a:sym typeface="Symbol"/>
              </a:rPr>
              <a:t>stat</a:t>
            </a:r>
            <a:r>
              <a:rPr lang="it-IT" dirty="0" smtClean="0">
                <a:latin typeface="Comic Sans MS" pitchFamily="66" charset="0"/>
                <a:sym typeface="Symbol"/>
              </a:rPr>
              <a:t>.+</a:t>
            </a:r>
            <a:r>
              <a:rPr lang="it-IT" dirty="0" err="1" smtClean="0">
                <a:latin typeface="Comic Sans MS" pitchFamily="66" charset="0"/>
                <a:sym typeface="Symbol"/>
              </a:rPr>
              <a:t>syst</a:t>
            </a:r>
            <a:r>
              <a:rPr lang="it-IT" dirty="0" smtClean="0">
                <a:latin typeface="Comic Sans MS" pitchFamily="66" charset="0"/>
                <a:sym typeface="Symbol"/>
              </a:rPr>
              <a:t>.) mb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779912" y="1040226"/>
            <a:ext cx="4401230" cy="307777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>
                <a:latin typeface="Comic Sans MS" pitchFamily="66" charset="0"/>
              </a:rPr>
              <a:t>ALICE </a:t>
            </a:r>
            <a:r>
              <a:rPr lang="it-IT" sz="1400" dirty="0" err="1" smtClean="0">
                <a:latin typeface="Comic Sans MS" pitchFamily="66" charset="0"/>
              </a:rPr>
              <a:t>results</a:t>
            </a:r>
            <a:r>
              <a:rPr lang="it-IT" sz="1400" dirty="0" smtClean="0">
                <a:latin typeface="Comic Sans MS" pitchFamily="66" charset="0"/>
              </a:rPr>
              <a:t>,</a:t>
            </a:r>
            <a:r>
              <a:rPr lang="it-IT" sz="1400" dirty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 </a:t>
            </a:r>
            <a:r>
              <a:rPr lang="el-GR" sz="1400" dirty="0">
                <a:solidFill>
                  <a:srgbClr val="000000"/>
                </a:solidFill>
                <a:latin typeface="Comic Sans MS" pitchFamily="66" charset="0"/>
                <a:sym typeface="Symbol" pitchFamily="18" charset="2"/>
              </a:rPr>
              <a:t>μμ</a:t>
            </a:r>
            <a:r>
              <a:rPr lang="it-IT" sz="1400" dirty="0" smtClean="0">
                <a:latin typeface="Comic Sans MS" pitchFamily="66" charset="0"/>
              </a:rPr>
              <a:t>  </a:t>
            </a:r>
            <a:r>
              <a:rPr lang="it-IT" sz="1400" dirty="0" err="1" smtClean="0">
                <a:latin typeface="Comic Sans MS" pitchFamily="66" charset="0"/>
              </a:rPr>
              <a:t>Phys</a:t>
            </a:r>
            <a:r>
              <a:rPr lang="it-IT" sz="1400" dirty="0" smtClean="0">
                <a:latin typeface="Comic Sans MS" pitchFamily="66" charset="0"/>
              </a:rPr>
              <a:t>. </a:t>
            </a:r>
            <a:r>
              <a:rPr lang="it-IT" sz="1400" dirty="0" err="1" smtClean="0">
                <a:latin typeface="Comic Sans MS" pitchFamily="66" charset="0"/>
              </a:rPr>
              <a:t>Lett</a:t>
            </a:r>
            <a:r>
              <a:rPr lang="it-IT" sz="1400" dirty="0" smtClean="0">
                <a:latin typeface="Comic Sans MS" pitchFamily="66" charset="0"/>
              </a:rPr>
              <a:t>. B710 (2012)557.</a:t>
            </a:r>
            <a:endParaRPr lang="it-IT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132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6300" y="6388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532440" y="6488668"/>
            <a:ext cx="61156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17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244" y="1226935"/>
            <a:ext cx="4620139" cy="379717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1547664" y="290129"/>
            <a:ext cx="6502612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Comparison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 @ 2.76 and 7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TeV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 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895074" y="5030144"/>
            <a:ext cx="524461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mic Sans MS" pitchFamily="66" charset="0"/>
                <a:sym typeface="Symbol"/>
              </a:rPr>
              <a:t></a:t>
            </a:r>
            <a:r>
              <a:rPr lang="it-IT" baseline="-25000" dirty="0" smtClean="0">
                <a:latin typeface="Comic Sans MS" pitchFamily="66" charset="0"/>
                <a:sym typeface="Symbol"/>
              </a:rPr>
              <a:t> </a:t>
            </a:r>
            <a:r>
              <a:rPr lang="it-IT" dirty="0" smtClean="0">
                <a:latin typeface="Comic Sans MS" pitchFamily="66" charset="0"/>
                <a:sym typeface="Symbol"/>
              </a:rPr>
              <a:t>=0.587 ±0.070(</a:t>
            </a:r>
            <a:r>
              <a:rPr lang="it-IT" dirty="0" err="1" smtClean="0">
                <a:latin typeface="Comic Sans MS" pitchFamily="66" charset="0"/>
                <a:sym typeface="Symbol"/>
              </a:rPr>
              <a:t>stat</a:t>
            </a:r>
            <a:r>
              <a:rPr lang="it-IT" dirty="0" smtClean="0">
                <a:latin typeface="Comic Sans MS" pitchFamily="66" charset="0"/>
                <a:sym typeface="Symbol"/>
              </a:rPr>
              <a:t>.) ± 0.045 (mb)</a:t>
            </a:r>
          </a:p>
          <a:p>
            <a:r>
              <a:rPr lang="it-IT" dirty="0">
                <a:latin typeface="Comic Sans MS" pitchFamily="66" charset="0"/>
                <a:sym typeface="Symbol"/>
              </a:rPr>
              <a:t>i</a:t>
            </a:r>
            <a:r>
              <a:rPr lang="it-IT" dirty="0" smtClean="0">
                <a:latin typeface="Comic Sans MS" pitchFamily="66" charset="0"/>
                <a:sym typeface="Symbol"/>
              </a:rPr>
              <a:t>n 2.5&lt;y&lt;4.0 and 1&lt;</a:t>
            </a:r>
            <a:r>
              <a:rPr lang="it-IT" dirty="0" err="1" smtClean="0">
                <a:latin typeface="Comic Sans MS" pitchFamily="66" charset="0"/>
                <a:sym typeface="Symbol"/>
              </a:rPr>
              <a:t>p</a:t>
            </a:r>
            <a:r>
              <a:rPr lang="it-IT" baseline="-25000" dirty="0" err="1" smtClean="0">
                <a:latin typeface="Comic Sans MS" pitchFamily="66" charset="0"/>
                <a:sym typeface="Symbol"/>
              </a:rPr>
              <a:t>t</a:t>
            </a:r>
            <a:r>
              <a:rPr lang="it-IT" dirty="0" smtClean="0">
                <a:latin typeface="Comic Sans MS" pitchFamily="66" charset="0"/>
                <a:sym typeface="Symbol"/>
              </a:rPr>
              <a:t>&lt;4 </a:t>
            </a:r>
            <a:r>
              <a:rPr lang="it-IT" dirty="0" err="1" smtClean="0">
                <a:latin typeface="Comic Sans MS" pitchFamily="66" charset="0"/>
                <a:sym typeface="Symbol"/>
              </a:rPr>
              <a:t>Gev</a:t>
            </a:r>
            <a:r>
              <a:rPr lang="it-IT" dirty="0" smtClean="0">
                <a:latin typeface="Comic Sans MS" pitchFamily="66" charset="0"/>
                <a:sym typeface="Symbol"/>
              </a:rPr>
              <a:t>/c and </a:t>
            </a:r>
            <a:r>
              <a:rPr lang="it-IT" dirty="0">
                <a:latin typeface="Comic Sans MS" pitchFamily="66" charset="0"/>
              </a:rPr>
              <a:t>L</a:t>
            </a:r>
            <a:r>
              <a:rPr lang="it-IT" baseline="-25000" dirty="0">
                <a:latin typeface="Comic Sans MS" pitchFamily="66" charset="0"/>
              </a:rPr>
              <a:t>INT</a:t>
            </a:r>
            <a:r>
              <a:rPr lang="it-IT" dirty="0">
                <a:latin typeface="Comic Sans MS" pitchFamily="66" charset="0"/>
              </a:rPr>
              <a:t>=17.6 </a:t>
            </a:r>
            <a:r>
              <a:rPr lang="it-IT" dirty="0" smtClean="0">
                <a:latin typeface="Comic Sans MS" pitchFamily="66" charset="0"/>
              </a:rPr>
              <a:t>nb</a:t>
            </a:r>
            <a:r>
              <a:rPr lang="it-IT" baseline="30000" dirty="0" smtClean="0">
                <a:latin typeface="Comic Sans MS" pitchFamily="66" charset="0"/>
              </a:rPr>
              <a:t>-1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231383" y="5768389"/>
            <a:ext cx="45720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PHOJET and PYTHIA with ATLAS-CSC and D6T </a:t>
            </a:r>
            <a:r>
              <a:rPr lang="en-US" dirty="0" smtClean="0">
                <a:latin typeface="Comic Sans MS" pitchFamily="66" charset="0"/>
              </a:rPr>
              <a:t>tunes </a:t>
            </a:r>
            <a:r>
              <a:rPr lang="it-IT" dirty="0" err="1" smtClean="0">
                <a:latin typeface="Comic Sans MS" pitchFamily="66" charset="0"/>
              </a:rPr>
              <a:t>reproduce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smtClean="0">
                <a:sym typeface="Symbol"/>
              </a:rPr>
              <a:t></a:t>
            </a:r>
            <a:r>
              <a:rPr lang="it-IT" baseline="-25000" dirty="0" smtClean="0">
                <a:sym typeface="Symbol"/>
              </a:rPr>
              <a:t></a:t>
            </a:r>
            <a:endParaRPr lang="it-IT" baseline="-25000" dirty="0">
              <a:latin typeface="Comic Sans MS" pitchFamily="66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26935"/>
            <a:ext cx="3931724" cy="379247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0" y="4891225"/>
            <a:ext cx="382871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Blue band: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syst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uncertainty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 from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bck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. </a:t>
            </a:r>
            <a:r>
              <a:rPr lang="it-IT" sz="1200" dirty="0" err="1" smtClean="0">
                <a:solidFill>
                  <a:prstClr val="black"/>
                </a:solidFill>
                <a:latin typeface="Comic Sans MS" pitchFamily="66" charset="0"/>
              </a:rPr>
              <a:t>subtraction</a:t>
            </a:r>
            <a:endParaRPr lang="it-IT" sz="1200" dirty="0">
              <a:solidFill>
                <a:prstClr val="black"/>
              </a:solidFill>
              <a:latin typeface="Comic Sans MS" pitchFamily="66" charset="0"/>
            </a:endParaRPr>
          </a:p>
          <a:p>
            <a:pPr lvl="0"/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Red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 band: Sum of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all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simulated</a:t>
            </a:r>
            <a:r>
              <a:rPr lang="it-IT" sz="12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it-IT" sz="1200" dirty="0" err="1">
                <a:solidFill>
                  <a:prstClr val="black"/>
                </a:solidFill>
                <a:latin typeface="Comic Sans MS" pitchFamily="66" charset="0"/>
              </a:rPr>
              <a:t>contributions</a:t>
            </a:r>
            <a:endParaRPr lang="it-IT" sz="12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52044" y="31061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18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646040" y="278092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smtClean="0">
                <a:solidFill>
                  <a:srgbClr val="FF0000"/>
                </a:solidFill>
                <a:latin typeface="Cooper Black" pitchFamily="18" charset="0"/>
              </a:rPr>
              <a:t>Pb- Pb </a:t>
            </a:r>
            <a:r>
              <a:rPr lang="it-IT" sz="4000" dirty="0" err="1" smtClean="0">
                <a:solidFill>
                  <a:srgbClr val="FF0000"/>
                </a:solidFill>
                <a:latin typeface="Cooper Black" pitchFamily="18" charset="0"/>
              </a:rPr>
              <a:t>results</a:t>
            </a:r>
            <a:endParaRPr lang="it-IT" sz="40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0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00647" y="217329"/>
            <a:ext cx="5206788" cy="10772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Invariant mass signals </a:t>
            </a:r>
            <a:r>
              <a:rPr lang="en-US" sz="3200" b="1" dirty="0" err="1">
                <a:solidFill>
                  <a:srgbClr val="FF0000"/>
                </a:solidFill>
                <a:latin typeface="Cooper Black" pitchFamily="18" charset="0"/>
              </a:rPr>
              <a:t>Pb-Pb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</a:rPr>
              <a:t>@2.76 </a:t>
            </a:r>
            <a:r>
              <a:rPr lang="en-US" sz="3200" b="1" dirty="0" err="1">
                <a:solidFill>
                  <a:srgbClr val="FF0000"/>
                </a:solidFill>
                <a:latin typeface="Cooper Black" pitchFamily="18" charset="0"/>
              </a:rPr>
              <a:t>TeV</a:t>
            </a:r>
            <a:endParaRPr lang="en-US" sz="32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2456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19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13" y="4062996"/>
            <a:ext cx="3540244" cy="2400728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20" y="2200542"/>
            <a:ext cx="4532208" cy="372490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323315" y="1347623"/>
            <a:ext cx="2023279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Comic Sans MS" pitchFamily="66" charset="0"/>
              </a:rPr>
              <a:t>Hadronic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channel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600008" y="1694449"/>
            <a:ext cx="20882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 err="1" smtClean="0">
                <a:latin typeface="Comic Sans MS" pitchFamily="66" charset="0"/>
              </a:rPr>
              <a:t>Dimuon</a:t>
            </a:r>
            <a:r>
              <a:rPr lang="it-IT" dirty="0" smtClean="0">
                <a:latin typeface="Comic Sans MS" pitchFamily="66" charset="0"/>
              </a:rPr>
              <a:t> </a:t>
            </a:r>
            <a:r>
              <a:rPr lang="it-IT" dirty="0" err="1" smtClean="0">
                <a:latin typeface="Comic Sans MS" pitchFamily="66" charset="0"/>
              </a:rPr>
              <a:t>channel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4833976" y="5841086"/>
            <a:ext cx="3266416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Comic Sans MS" pitchFamily="66" charset="0"/>
              </a:rPr>
              <a:t>Combinatorial</a:t>
            </a:r>
            <a:r>
              <a:rPr lang="it-IT" dirty="0" smtClean="0">
                <a:latin typeface="Comic Sans MS" pitchFamily="66" charset="0"/>
              </a:rPr>
              <a:t> background </a:t>
            </a:r>
            <a:r>
              <a:rPr lang="it-IT" dirty="0" err="1" smtClean="0">
                <a:latin typeface="Comic Sans MS" pitchFamily="66" charset="0"/>
              </a:rPr>
              <a:t>estimated</a:t>
            </a:r>
            <a:r>
              <a:rPr lang="it-IT" dirty="0" smtClean="0">
                <a:latin typeface="Comic Sans MS" pitchFamily="66" charset="0"/>
              </a:rPr>
              <a:t> by </a:t>
            </a:r>
            <a:r>
              <a:rPr lang="it-IT" dirty="0" err="1" smtClean="0">
                <a:latin typeface="Comic Sans MS" pitchFamily="66" charset="0"/>
              </a:rPr>
              <a:t>event</a:t>
            </a:r>
            <a:r>
              <a:rPr lang="it-IT" dirty="0" smtClean="0">
                <a:latin typeface="Comic Sans MS" pitchFamily="66" charset="0"/>
              </a:rPr>
              <a:t>-mixing</a:t>
            </a:r>
            <a:endParaRPr lang="it-IT" dirty="0">
              <a:latin typeface="Comic Sans MS" pitchFamily="66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300192" y="2492896"/>
            <a:ext cx="138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2.5&lt;y&lt;4.0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187623" y="5517232"/>
            <a:ext cx="1005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|y|&lt;0.5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164635" y="2671920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|y|&lt;0.5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40300"/>
            <a:ext cx="3604214" cy="244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4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Immagin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6" y="2369344"/>
            <a:ext cx="3563938" cy="31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219200" y="2743200"/>
            <a:ext cx="1444625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u="none">
                <a:solidFill>
                  <a:srgbClr val="FF0000"/>
                </a:solidFill>
              </a:rPr>
              <a:t>t~10 fm/c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118208" y="1194115"/>
            <a:ext cx="3419475" cy="10772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none" dirty="0">
                <a:solidFill>
                  <a:srgbClr val="000000"/>
                </a:solidFill>
                <a:latin typeface="Comic Sans MS" pitchFamily="66" charset="0"/>
              </a:rPr>
              <a:t>Resonances </a:t>
            </a:r>
            <a:r>
              <a:rPr lang="en-US" sz="2000" b="1" u="none" dirty="0" smtClean="0">
                <a:solidFill>
                  <a:srgbClr val="000000"/>
                </a:solidFill>
                <a:latin typeface="Comic Sans MS" pitchFamily="66" charset="0"/>
              </a:rPr>
              <a:t>have lifetimes </a:t>
            </a:r>
            <a:r>
              <a:rPr lang="en-US" sz="2000" b="1" u="none" dirty="0">
                <a:solidFill>
                  <a:srgbClr val="000000"/>
                </a:solidFill>
                <a:latin typeface="Comic Sans MS" pitchFamily="66" charset="0"/>
              </a:rPr>
              <a:t>of about a few </a:t>
            </a:r>
            <a:r>
              <a:rPr lang="en-US" sz="2000" b="1" u="none" dirty="0" smtClean="0">
                <a:solidFill>
                  <a:srgbClr val="000000"/>
                </a:solidFill>
                <a:latin typeface="Comic Sans MS" pitchFamily="66" charset="0"/>
              </a:rPr>
              <a:t>tens </a:t>
            </a:r>
            <a:r>
              <a:rPr lang="en-US" sz="2000" b="1" u="none" dirty="0" err="1" smtClean="0">
                <a:solidFill>
                  <a:srgbClr val="000000"/>
                </a:solidFill>
                <a:latin typeface="Comic Sans MS" pitchFamily="66" charset="0"/>
              </a:rPr>
              <a:t>fm</a:t>
            </a:r>
            <a:r>
              <a:rPr lang="en-US" sz="2000" b="1" u="none" dirty="0" smtClean="0">
                <a:solidFill>
                  <a:srgbClr val="000000"/>
                </a:solidFill>
                <a:latin typeface="Comic Sans MS" pitchFamily="66" charset="0"/>
              </a:rPr>
              <a:t>/c</a:t>
            </a:r>
            <a:r>
              <a:rPr lang="en-US" sz="2000" b="1" u="none" dirty="0" smtClean="0">
                <a:solidFill>
                  <a:srgbClr val="FFFFFF"/>
                </a:solidFill>
                <a:latin typeface="Comic Sans MS" pitchFamily="66" charset="0"/>
              </a:rPr>
              <a:t> </a:t>
            </a:r>
            <a:r>
              <a:rPr lang="en-US" sz="2400" b="1" u="none" dirty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</a:t>
            </a:r>
            <a:r>
              <a:rPr lang="en-US" sz="2400" b="1" u="none" baseline="-25000" dirty="0">
                <a:solidFill>
                  <a:schemeClr val="tx2"/>
                </a:solidFill>
                <a:latin typeface="Comic Sans MS" pitchFamily="66" charset="0"/>
              </a:rPr>
              <a:t>resonance</a:t>
            </a:r>
            <a:r>
              <a:rPr lang="en-US" sz="2400" b="1" u="none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2400" b="1" u="none" dirty="0">
                <a:solidFill>
                  <a:schemeClr val="tx2"/>
                </a:solidFill>
                <a:latin typeface="Comic Sans MS" pitchFamily="66" charset="0"/>
                <a:cs typeface="Arial" charset="0"/>
              </a:rPr>
              <a:t>~ </a:t>
            </a:r>
            <a:r>
              <a:rPr lang="en-US" sz="2400" b="1" u="none" dirty="0">
                <a:solidFill>
                  <a:schemeClr val="tx2"/>
                </a:solidFill>
                <a:latin typeface="Comic Sans MS" pitchFamily="66" charset="0"/>
                <a:cs typeface="Arial" charset="0"/>
                <a:sym typeface="Symbol" pitchFamily="18" charset="2"/>
              </a:rPr>
              <a:t></a:t>
            </a:r>
            <a:r>
              <a:rPr lang="en-US" sz="2400" b="1" u="none" baseline="-25000" dirty="0">
                <a:solidFill>
                  <a:schemeClr val="tx2"/>
                </a:solidFill>
                <a:latin typeface="Comic Sans MS" pitchFamily="66" charset="0"/>
                <a:cs typeface="Arial" charset="0"/>
                <a:sym typeface="Symbol" pitchFamily="18" charset="2"/>
              </a:rPr>
              <a:t>fireball</a:t>
            </a:r>
            <a:r>
              <a:rPr lang="en-US" sz="2400" b="1" u="none" baseline="-25000" dirty="0">
                <a:solidFill>
                  <a:schemeClr val="bg1"/>
                </a:solidFill>
                <a:latin typeface="Comic Sans MS" pitchFamily="66" charset="0"/>
                <a:cs typeface="Arial" charset="0"/>
                <a:sym typeface="Symbol" pitchFamily="18" charset="2"/>
              </a:rPr>
              <a:t> </a:t>
            </a:r>
            <a:r>
              <a:rPr lang="en-US" sz="2400" b="1" u="none" dirty="0">
                <a:solidFill>
                  <a:schemeClr val="bg1"/>
                </a:solidFill>
                <a:latin typeface="Comic Sans MS" pitchFamily="66" charset="0"/>
                <a:cs typeface="Arial" charset="0"/>
                <a:sym typeface="Symbol" pitchFamily="18" charset="2"/>
              </a:rPr>
              <a:t> </a:t>
            </a:r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3810000" y="3810000"/>
            <a:ext cx="5105400" cy="641350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u="none" dirty="0" err="1">
                <a:latin typeface="Comic Sans MS" pitchFamily="66" charset="0"/>
              </a:rPr>
              <a:t>Resonances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>
                <a:latin typeface="Comic Sans MS" pitchFamily="66" charset="0"/>
              </a:rPr>
              <a:t>may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>
                <a:latin typeface="Comic Sans MS" pitchFamily="66" charset="0"/>
              </a:rPr>
              <a:t>give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 smtClean="0">
                <a:latin typeface="Comic Sans MS" pitchFamily="66" charset="0"/>
              </a:rPr>
              <a:t>informations</a:t>
            </a:r>
            <a:r>
              <a:rPr lang="it-IT" u="none" dirty="0" smtClean="0">
                <a:latin typeface="Comic Sans MS" pitchFamily="66" charset="0"/>
              </a:rPr>
              <a:t> on </a:t>
            </a:r>
            <a:r>
              <a:rPr lang="it-IT" u="none" dirty="0">
                <a:latin typeface="Comic Sans MS" pitchFamily="66" charset="0"/>
              </a:rPr>
              <a:t>the    </a:t>
            </a:r>
            <a:r>
              <a:rPr lang="it-IT" u="none" dirty="0" err="1">
                <a:latin typeface="Comic Sans MS" pitchFamily="66" charset="0"/>
              </a:rPr>
              <a:t>nuclear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>
                <a:latin typeface="Comic Sans MS" pitchFamily="66" charset="0"/>
              </a:rPr>
              <a:t>matter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>
                <a:latin typeface="Comic Sans MS" pitchFamily="66" charset="0"/>
              </a:rPr>
              <a:t>dynamics</a:t>
            </a:r>
            <a:r>
              <a:rPr lang="it-IT" u="none" dirty="0">
                <a:latin typeface="Comic Sans MS" pitchFamily="66" charset="0"/>
              </a:rPr>
              <a:t> and </a:t>
            </a:r>
            <a:r>
              <a:rPr lang="it-IT" u="none" dirty="0" err="1">
                <a:latin typeface="Comic Sans MS" pitchFamily="66" charset="0"/>
              </a:rPr>
              <a:t>chiral</a:t>
            </a:r>
            <a:r>
              <a:rPr lang="it-IT" u="none" dirty="0">
                <a:latin typeface="Comic Sans MS" pitchFamily="66" charset="0"/>
              </a:rPr>
              <a:t> </a:t>
            </a:r>
            <a:r>
              <a:rPr lang="it-IT" u="none" dirty="0" err="1">
                <a:latin typeface="Comic Sans MS" pitchFamily="66" charset="0"/>
              </a:rPr>
              <a:t>properties</a:t>
            </a:r>
            <a:endParaRPr lang="it-IT" u="none" dirty="0">
              <a:latin typeface="Comic Sans MS" pitchFamily="66" charset="0"/>
            </a:endParaRPr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4114800" y="4953000"/>
            <a:ext cx="2376488" cy="15033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u="none">
                <a:latin typeface="Comic Sans MS" pitchFamily="66" charset="0"/>
              </a:rPr>
              <a:t>Regeneration and rescattering effects</a:t>
            </a:r>
            <a:r>
              <a:rPr lang="it-IT" u="none">
                <a:latin typeface="Comic Sans MS" pitchFamily="66" charset="0"/>
                <a:sym typeface="Symbol" pitchFamily="18" charset="2"/>
              </a:rPr>
              <a:t></a:t>
            </a:r>
            <a:r>
              <a:rPr lang="it-IT" u="none">
                <a:latin typeface="Comic Sans MS" pitchFamily="66" charset="0"/>
              </a:rPr>
              <a:t>Timescale chemical-kinetic freeze-out </a:t>
            </a:r>
            <a:endParaRPr lang="it-IT" u="none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3080" name="Text Box 11"/>
          <p:cNvSpPr txBox="1">
            <a:spLocks noChangeArrowheads="1"/>
          </p:cNvSpPr>
          <p:nvPr/>
        </p:nvSpPr>
        <p:spPr bwMode="auto">
          <a:xfrm>
            <a:off x="6781800" y="5029200"/>
            <a:ext cx="1944688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u="none">
                <a:latin typeface="Comic Sans MS" pitchFamily="66" charset="0"/>
              </a:rPr>
              <a:t>Modification of width, mass and branching ratio</a:t>
            </a:r>
          </a:p>
        </p:txBody>
      </p:sp>
      <p:sp>
        <p:nvSpPr>
          <p:cNvPr id="3081" name="Line 12"/>
          <p:cNvSpPr>
            <a:spLocks noChangeShapeType="1"/>
          </p:cNvSpPr>
          <p:nvPr/>
        </p:nvSpPr>
        <p:spPr bwMode="auto">
          <a:xfrm flipH="1">
            <a:off x="5410200" y="4419600"/>
            <a:ext cx="381000" cy="4968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82" name="Line 13"/>
          <p:cNvSpPr>
            <a:spLocks noChangeShapeType="1"/>
          </p:cNvSpPr>
          <p:nvPr/>
        </p:nvSpPr>
        <p:spPr bwMode="auto">
          <a:xfrm>
            <a:off x="7620000" y="4419600"/>
            <a:ext cx="495300" cy="5603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83" name="Rectangle 14"/>
          <p:cNvSpPr>
            <a:spLocks noChangeArrowheads="1"/>
          </p:cNvSpPr>
          <p:nvPr/>
        </p:nvSpPr>
        <p:spPr bwMode="auto">
          <a:xfrm>
            <a:off x="81696" y="5445125"/>
            <a:ext cx="3600450" cy="923330"/>
          </a:xfrm>
          <a:prstGeom prst="rect">
            <a:avLst/>
          </a:prstGeom>
          <a:solidFill>
            <a:srgbClr val="00CCFF"/>
          </a:solidFill>
          <a:ln w="57150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none" dirty="0">
                <a:solidFill>
                  <a:srgbClr val="FF0000"/>
                </a:solidFill>
                <a:latin typeface="Comic Sans MS" pitchFamily="66" charset="0"/>
              </a:rPr>
              <a:t>Space-time evolution of  </a:t>
            </a:r>
            <a:r>
              <a:rPr lang="en-US" b="1" u="none" dirty="0" err="1">
                <a:solidFill>
                  <a:srgbClr val="FF0000"/>
                </a:solidFill>
                <a:latin typeface="Comic Sans MS" pitchFamily="66" charset="0"/>
              </a:rPr>
              <a:t>ultrarelativistic</a:t>
            </a:r>
            <a:r>
              <a:rPr lang="en-US" b="1" u="none" dirty="0">
                <a:solidFill>
                  <a:srgbClr val="FF0000"/>
                </a:solidFill>
                <a:latin typeface="Comic Sans MS" pitchFamily="66" charset="0"/>
              </a:rPr>
              <a:t> heavy ion collision</a:t>
            </a:r>
            <a:endParaRPr lang="it-IT" b="1" u="none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084" name="Text Box 15"/>
          <p:cNvSpPr txBox="1">
            <a:spLocks noChangeArrowheads="1"/>
          </p:cNvSpPr>
          <p:nvPr/>
        </p:nvSpPr>
        <p:spPr bwMode="auto">
          <a:xfrm>
            <a:off x="9051925" y="3232150"/>
            <a:ext cx="92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it-IT" u="none"/>
          </a:p>
        </p:txBody>
      </p:sp>
      <p:pic>
        <p:nvPicPr>
          <p:cNvPr id="3088" name="Picture 19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7" y="0"/>
            <a:ext cx="11969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222" name="Group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94830"/>
              </p:ext>
            </p:extLst>
          </p:nvPr>
        </p:nvGraphicFramePr>
        <p:xfrm>
          <a:off x="3682146" y="1419958"/>
          <a:ext cx="5370512" cy="1985940"/>
        </p:xfrm>
        <a:graphic>
          <a:graphicData uri="http://schemas.openxmlformats.org/drawingml/2006/table">
            <a:tbl>
              <a:tblPr/>
              <a:tblGrid>
                <a:gridCol w="1143000"/>
                <a:gridCol w="1230313"/>
                <a:gridCol w="1270000"/>
                <a:gridCol w="930275"/>
                <a:gridCol w="796924"/>
              </a:tblGrid>
              <a:tr h="613572"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Mass (MeV/c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Width (MeV/c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Arial" charset="0"/>
                        </a:rPr>
                        <a:t>τ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(fm)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Decay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3038"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sym typeface="Symbol"/>
                        </a:rPr>
                        <a:t>(770)</a:t>
                      </a:r>
                      <a:endParaRPr kumimoji="0" lang="en-US" sz="1600" b="0" i="0" u="none" strike="noStrike" cap="none" normalizeH="0" baseline="33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770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150.7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1.3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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π/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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3038"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φ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(1020)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1019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4.26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K K/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sym typeface="Symbol"/>
                        </a:rPr>
                        <a:t>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3038"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Σ(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1385)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</a:rPr>
                        <a:t>±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1385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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Λ π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3038">
                <a:tc>
                  <a:txBody>
                    <a:bodyPr/>
                    <a:lstStyle/>
                    <a:p>
                      <a:pPr marL="0" marR="0" lvl="0" indent="0" algn="ct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Ξ(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1530)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1530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5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Ξ π</a:t>
                      </a:r>
                    </a:p>
                  </a:txBody>
                  <a:tcPr marL="81639" marR="81639" marT="56823" marB="42429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9962" y="31062"/>
            <a:ext cx="828000" cy="1163053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latin typeface="Cooper Black" pitchFamily="18" charset="0"/>
              </a:rPr>
              <a:t>2</a:t>
            </a:r>
          </a:p>
        </p:txBody>
      </p:sp>
      <p:sp>
        <p:nvSpPr>
          <p:cNvPr id="2" name="Rettangolo 1"/>
          <p:cNvSpPr/>
          <p:nvPr/>
        </p:nvSpPr>
        <p:spPr>
          <a:xfrm>
            <a:off x="0" y="6581001"/>
            <a:ext cx="5303044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887640" y="379872"/>
            <a:ext cx="7382322" cy="584775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3200" b="1" u="none" dirty="0" err="1" smtClean="0">
                <a:solidFill>
                  <a:srgbClr val="FF0000"/>
                </a:solidFill>
                <a:latin typeface="Cooper Black" pitchFamily="18" charset="0"/>
              </a:rPr>
              <a:t>Resonances</a:t>
            </a:r>
            <a:r>
              <a:rPr lang="it-IT" sz="3200" b="1" u="none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200" b="1" u="none" dirty="0">
                <a:solidFill>
                  <a:srgbClr val="FF0000"/>
                </a:solidFill>
                <a:latin typeface="Cooper Black" pitchFamily="18" charset="0"/>
              </a:rPr>
              <a:t>in </a:t>
            </a:r>
            <a:r>
              <a:rPr lang="it-IT" sz="3200" b="1" u="none" dirty="0" err="1">
                <a:solidFill>
                  <a:srgbClr val="FF0000"/>
                </a:solidFill>
                <a:latin typeface="Cooper Black" pitchFamily="18" charset="0"/>
              </a:rPr>
              <a:t>heavy-ion</a:t>
            </a:r>
            <a:r>
              <a:rPr lang="it-IT" sz="3200" b="1" u="none" dirty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200" b="1" u="none" dirty="0" err="1">
                <a:solidFill>
                  <a:srgbClr val="FF0000"/>
                </a:solidFill>
                <a:latin typeface="Cooper Black" pitchFamily="18" charset="0"/>
              </a:rPr>
              <a:t>collisions</a:t>
            </a:r>
            <a:endParaRPr lang="it-IT" sz="3200" b="1" u="none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35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767" y="3349548"/>
            <a:ext cx="3914840" cy="2745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835696" y="261577"/>
            <a:ext cx="5970677" cy="5847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K* and 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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  <a:sym typeface="Symbol"/>
              </a:rPr>
              <a:t> m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</a:rPr>
              <a:t>ass 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and width 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45132" y="67058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59132" y="6488668"/>
            <a:ext cx="48486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20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090183"/>
            <a:ext cx="3609383" cy="2447613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0" y="5876581"/>
            <a:ext cx="9144000" cy="61555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latin typeface="Comic Sans MS" pitchFamily="66" charset="0"/>
                <a:sym typeface="Wingdings" pitchFamily="2" charset="2"/>
              </a:rPr>
              <a:t>K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* </a:t>
            </a:r>
            <a:r>
              <a:rPr lang="en-US" sz="1600" dirty="0">
                <a:latin typeface="Comic Sans MS" pitchFamily="66" charset="0"/>
              </a:rPr>
              <a:t>No width </a:t>
            </a:r>
            <a:r>
              <a:rPr lang="en-US" sz="1600" dirty="0" smtClean="0">
                <a:latin typeface="Comic Sans MS" pitchFamily="66" charset="0"/>
              </a:rPr>
              <a:t>broadening. </a:t>
            </a:r>
            <a:r>
              <a:rPr lang="en-US" sz="1600" dirty="0">
                <a:latin typeface="Comic Sans MS" pitchFamily="66" charset="0"/>
              </a:rPr>
              <a:t>M</a:t>
            </a:r>
            <a:r>
              <a:rPr lang="en-US" sz="1600" dirty="0" smtClean="0">
                <a:latin typeface="Comic Sans MS" pitchFamily="66" charset="0"/>
              </a:rPr>
              <a:t>ass shift: </a:t>
            </a:r>
            <a:r>
              <a:rPr lang="en-US" sz="1600" dirty="0">
                <a:latin typeface="Comic Sans MS" pitchFamily="66" charset="0"/>
              </a:rPr>
              <a:t>the same in </a:t>
            </a:r>
            <a:r>
              <a:rPr lang="en-US" sz="1600" dirty="0" err="1">
                <a:latin typeface="Comic Sans MS" pitchFamily="66" charset="0"/>
              </a:rPr>
              <a:t>pp</a:t>
            </a:r>
            <a:r>
              <a:rPr lang="en-US" sz="1600" dirty="0">
                <a:latin typeface="Comic Sans MS" pitchFamily="66" charset="0"/>
              </a:rPr>
              <a:t> and </a:t>
            </a:r>
            <a:r>
              <a:rPr lang="en-US" sz="1600" dirty="0" err="1">
                <a:latin typeface="Comic Sans MS" pitchFamily="66" charset="0"/>
              </a:rPr>
              <a:t>Pb-Pb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err="1">
                <a:latin typeface="Comic Sans MS" pitchFamily="66" charset="0"/>
              </a:rPr>
              <a:t>collisions</a:t>
            </a:r>
            <a:r>
              <a:rPr lang="en-US" sz="1600" dirty="0" err="1">
                <a:latin typeface="Comic Sans MS" pitchFamily="66" charset="0"/>
                <a:sym typeface="Wingdings" pitchFamily="2" charset="2"/>
              </a:rPr>
              <a:t>No</a:t>
            </a:r>
            <a:r>
              <a:rPr lang="en-US" sz="1600" dirty="0">
                <a:latin typeface="Comic Sans MS" pitchFamily="66" charset="0"/>
                <a:sym typeface="Wingdings" pitchFamily="2" charset="2"/>
              </a:rPr>
              <a:t> medium 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effect.</a:t>
            </a:r>
          </a:p>
          <a:p>
            <a:pPr lvl="0"/>
            <a:r>
              <a:rPr lang="it-IT" dirty="0" smtClean="0">
                <a:sym typeface="Symbol"/>
              </a:rPr>
              <a:t> </a:t>
            </a:r>
            <a:r>
              <a:rPr lang="en-US" sz="1600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1600" dirty="0">
                <a:latin typeface="Comic Sans MS" pitchFamily="66" charset="0"/>
              </a:rPr>
              <a:t>No mass shift or width broadening in </a:t>
            </a:r>
            <a:r>
              <a:rPr lang="en-US" sz="1600" dirty="0" err="1">
                <a:latin typeface="Comic Sans MS" pitchFamily="66" charset="0"/>
              </a:rPr>
              <a:t>Pb-Pb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collisions</a:t>
            </a:r>
          </a:p>
        </p:txBody>
      </p:sp>
      <p:pic>
        <p:nvPicPr>
          <p:cNvPr id="13" name="Picture 20" descr="Width_pT_centr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42983"/>
            <a:ext cx="3698454" cy="250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510085"/>
            <a:ext cx="3456386" cy="242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7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25659" y="138149"/>
            <a:ext cx="6476663" cy="107721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</a:rPr>
              <a:t>K*(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892) and 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sym typeface="Symbol"/>
              </a:rPr>
              <a:t>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</a:rPr>
              <a:t>(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1020) raw spectra in </a:t>
            </a:r>
            <a:r>
              <a:rPr lang="en-US" sz="3200" b="1" dirty="0" err="1">
                <a:solidFill>
                  <a:srgbClr val="FF0000"/>
                </a:solidFill>
                <a:latin typeface="Cooper Black" pitchFamily="18" charset="0"/>
              </a:rPr>
              <a:t>Pb-Pb</a:t>
            </a:r>
            <a:r>
              <a:rPr lang="en-US" sz="3200" b="1" dirty="0">
                <a:solidFill>
                  <a:srgbClr val="FF0000"/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83705" y="8313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460432" y="6488668"/>
            <a:ext cx="683568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21</a:t>
            </a:r>
            <a:endParaRPr lang="it-IT" dirty="0">
              <a:latin typeface="Cooper Black" pitchFamily="18" charset="0"/>
            </a:endParaRPr>
          </a:p>
        </p:txBody>
      </p:sp>
      <p:pic>
        <p:nvPicPr>
          <p:cNvPr id="10" name="Picture 3" descr="rawSpectra_cen_per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91" y="1484784"/>
            <a:ext cx="4416425" cy="299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2011-May-22-raw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438" y="3140968"/>
            <a:ext cx="3865562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611560" y="4869160"/>
            <a:ext cx="4209807" cy="400110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itchFamily="66" charset="0"/>
              </a:rPr>
              <a:t>Corrected spectra will come soon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69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2456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22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979712" y="289422"/>
            <a:ext cx="5184576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Summary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pp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results</a:t>
            </a:r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58" y="1268760"/>
            <a:ext cx="889596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Yield and transverse momentum spectrum of (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(1020)</a:t>
            </a:r>
            <a:r>
              <a:rPr lang="en-US" sz="1600" dirty="0" smtClean="0">
                <a:latin typeface="Comic Sans MS" pitchFamily="66" charset="0"/>
              </a:rPr>
              <a:t>, 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*(1385)</a:t>
            </a:r>
            <a:r>
              <a:rPr lang="en-US" sz="1600" baseline="30000" dirty="0" smtClean="0">
                <a:latin typeface="Comic Sans MS" pitchFamily="66" charset="0"/>
                <a:sym typeface="Symbol"/>
              </a:rPr>
              <a:t></a:t>
            </a:r>
            <a:r>
              <a:rPr lang="en-US" sz="1600" dirty="0" smtClean="0">
                <a:latin typeface="Comic Sans MS" pitchFamily="66" charset="0"/>
              </a:rPr>
              <a:t>) at mid-rapidity  and </a:t>
            </a:r>
            <a:r>
              <a:rPr lang="en-US" sz="1600" dirty="0">
                <a:latin typeface="Comic Sans MS" pitchFamily="66" charset="0"/>
                <a:sym typeface="Symbol"/>
              </a:rPr>
              <a:t>(782)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 and 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(1020)</a:t>
            </a:r>
            <a:r>
              <a:rPr lang="en-US" sz="1600" dirty="0" smtClean="0">
                <a:latin typeface="Comic Sans MS" pitchFamily="66" charset="0"/>
              </a:rPr>
              <a:t>  at forward rapidity have been measured in 7 </a:t>
            </a:r>
            <a:r>
              <a:rPr lang="en-US" sz="1600" dirty="0" err="1">
                <a:latin typeface="Comic Sans MS" pitchFamily="66" charset="0"/>
              </a:rPr>
              <a:t>TeV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pp</a:t>
            </a:r>
            <a:r>
              <a:rPr lang="en-US" sz="1600" dirty="0" smtClean="0">
                <a:latin typeface="Comic Sans MS" pitchFamily="66" charset="0"/>
              </a:rPr>
              <a:t> collisions and  2.76 and 7 </a:t>
            </a:r>
            <a:r>
              <a:rPr lang="en-US" sz="1600" dirty="0" err="1" smtClean="0">
                <a:latin typeface="Comic Sans MS" pitchFamily="66" charset="0"/>
              </a:rPr>
              <a:t>TeV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pp</a:t>
            </a:r>
            <a:r>
              <a:rPr lang="en-US" sz="1600" dirty="0" smtClean="0">
                <a:latin typeface="Comic Sans MS" pitchFamily="66" charset="0"/>
              </a:rPr>
              <a:t> collisions, respectively, by their </a:t>
            </a:r>
            <a:r>
              <a:rPr lang="en-US" sz="1600" dirty="0" err="1" smtClean="0">
                <a:latin typeface="Comic Sans MS" pitchFamily="66" charset="0"/>
              </a:rPr>
              <a:t>hadronic</a:t>
            </a:r>
            <a:r>
              <a:rPr lang="en-US" sz="1600" dirty="0" smtClean="0">
                <a:latin typeface="Comic Sans MS" pitchFamily="66" charset="0"/>
              </a:rPr>
              <a:t> and </a:t>
            </a:r>
            <a:r>
              <a:rPr lang="en-US" sz="1600" dirty="0" err="1" smtClean="0">
                <a:latin typeface="Comic Sans MS" pitchFamily="66" charset="0"/>
              </a:rPr>
              <a:t>leptonic</a:t>
            </a:r>
            <a:r>
              <a:rPr lang="en-US" sz="1600" dirty="0" smtClean="0">
                <a:latin typeface="Comic Sans MS" pitchFamily="66" charset="0"/>
              </a:rPr>
              <a:t> decay channel.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In </a:t>
            </a:r>
            <a:r>
              <a:rPr lang="en-US" sz="1600" dirty="0" err="1" smtClean="0">
                <a:latin typeface="Comic Sans MS" pitchFamily="66" charset="0"/>
              </a:rPr>
              <a:t>pp</a:t>
            </a:r>
            <a:r>
              <a:rPr lang="en-US" sz="1600" dirty="0" smtClean="0">
                <a:latin typeface="Comic Sans MS" pitchFamily="66" charset="0"/>
              </a:rPr>
              <a:t> collisions </a:t>
            </a:r>
            <a:r>
              <a:rPr lang="en-US" sz="1600" dirty="0">
                <a:latin typeface="Comic Sans MS" pitchFamily="66" charset="0"/>
                <a:sym typeface="Symbol"/>
              </a:rPr>
              <a:t></a:t>
            </a:r>
            <a:r>
              <a:rPr lang="en-US" sz="1600" dirty="0" smtClean="0">
                <a:latin typeface="Comic Sans MS" pitchFamily="66" charset="0"/>
              </a:rPr>
              <a:t>/K is </a:t>
            </a:r>
            <a:r>
              <a:rPr lang="en-US" sz="1600" dirty="0" err="1" smtClean="0">
                <a:latin typeface="Comic Sans MS" pitchFamily="66" charset="0"/>
              </a:rPr>
              <a:t>indipendent</a:t>
            </a:r>
            <a:r>
              <a:rPr lang="en-US" sz="1600" dirty="0" smtClean="0">
                <a:latin typeface="Comic Sans MS" pitchFamily="66" charset="0"/>
              </a:rPr>
              <a:t> of energy, </a:t>
            </a:r>
            <a:r>
              <a:rPr lang="en-US" sz="1600" dirty="0">
                <a:latin typeface="Comic Sans MS" pitchFamily="66" charset="0"/>
                <a:sym typeface="Symbol"/>
              </a:rPr>
              <a:t></a:t>
            </a:r>
            <a:r>
              <a:rPr lang="en-US" sz="1600" dirty="0" smtClean="0">
                <a:latin typeface="Comic Sans MS" pitchFamily="66" charset="0"/>
              </a:rPr>
              <a:t>/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</a:t>
            </a:r>
            <a:r>
              <a:rPr lang="en-US" sz="1600" dirty="0" smtClean="0">
                <a:latin typeface="Comic Sans MS" pitchFamily="66" charset="0"/>
              </a:rPr>
              <a:t> saturates at the energy above 200 </a:t>
            </a:r>
            <a:r>
              <a:rPr lang="en-US" sz="1600" dirty="0" err="1" smtClean="0">
                <a:latin typeface="Comic Sans MS" pitchFamily="66" charset="0"/>
              </a:rPr>
              <a:t>GeV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Forward-</a:t>
            </a:r>
            <a:r>
              <a:rPr lang="en-US" sz="1600" dirty="0" smtClean="0">
                <a:latin typeface="Comic Sans MS" pitchFamily="66" charset="0"/>
              </a:rPr>
              <a:t>(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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channel) and mid-rapidity (KK channel) </a:t>
            </a:r>
            <a:r>
              <a:rPr lang="en-US" sz="1600" dirty="0">
                <a:latin typeface="Comic Sans MS" pitchFamily="66" charset="0"/>
                <a:sym typeface="Symbol"/>
              </a:rPr>
              <a:t></a:t>
            </a:r>
            <a:r>
              <a:rPr lang="en-US" sz="1600" dirty="0" smtClean="0">
                <a:latin typeface="Comic Sans MS" pitchFamily="66" charset="0"/>
              </a:rPr>
              <a:t> spectra </a:t>
            </a:r>
            <a:r>
              <a:rPr lang="en-US" sz="1600" dirty="0">
                <a:latin typeface="Comic Sans MS" pitchFamily="66" charset="0"/>
              </a:rPr>
              <a:t>in 7 </a:t>
            </a:r>
            <a:r>
              <a:rPr lang="en-US" sz="1600" dirty="0" err="1">
                <a:latin typeface="Comic Sans MS" pitchFamily="66" charset="0"/>
              </a:rPr>
              <a:t>TeV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err="1">
                <a:latin typeface="Comic Sans MS" pitchFamily="66" charset="0"/>
              </a:rPr>
              <a:t>pp</a:t>
            </a:r>
            <a:r>
              <a:rPr lang="en-US" sz="1600" dirty="0">
                <a:latin typeface="Comic Sans MS" pitchFamily="66" charset="0"/>
              </a:rPr>
              <a:t> collisions are in agreement considering the different rapidity range.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None of PHOJET and PYTHIA tunes give a full satisfactory description of the </a:t>
            </a:r>
            <a:r>
              <a:rPr lang="en-US" sz="1600" dirty="0" smtClean="0">
                <a:latin typeface="Comic Sans MS" pitchFamily="66" charset="0"/>
                <a:sym typeface="Symbol"/>
              </a:rPr>
              <a:t>spectra</a:t>
            </a:r>
            <a:r>
              <a:rPr lang="en-US" sz="1600" dirty="0" smtClean="0">
                <a:latin typeface="Comic Sans MS" pitchFamily="66" charset="0"/>
              </a:rPr>
              <a:t> at mid-rapidity. In particular they underestimate </a:t>
            </a:r>
            <a:r>
              <a:rPr lang="en-US" sz="1600" dirty="0">
                <a:latin typeface="Comic Sans MS" pitchFamily="66" charset="0"/>
              </a:rPr>
              <a:t>strange </a:t>
            </a:r>
            <a:r>
              <a:rPr lang="en-US" sz="1600" dirty="0" smtClean="0">
                <a:latin typeface="Comic Sans MS" pitchFamily="66" charset="0"/>
              </a:rPr>
              <a:t>baryon resonances yield.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PHOJET and </a:t>
            </a:r>
            <a:r>
              <a:rPr lang="en-US" sz="1600" dirty="0">
                <a:latin typeface="Comic Sans MS" pitchFamily="66" charset="0"/>
              </a:rPr>
              <a:t>ATLAS-CSC and </a:t>
            </a:r>
            <a:r>
              <a:rPr lang="en-US" sz="1600" dirty="0" smtClean="0">
                <a:latin typeface="Comic Sans MS" pitchFamily="66" charset="0"/>
              </a:rPr>
              <a:t>D6T PYTHIA tunes reproduce </a:t>
            </a:r>
            <a:r>
              <a:rPr lang="it-IT" sz="1600" dirty="0">
                <a:latin typeface="Comic Sans MS" pitchFamily="66" charset="0"/>
                <a:sym typeface="Symbol"/>
              </a:rPr>
              <a:t></a:t>
            </a:r>
            <a:r>
              <a:rPr lang="it-IT" sz="1600" baseline="-25000" dirty="0">
                <a:latin typeface="Comic Sans MS" pitchFamily="66" charset="0"/>
                <a:sym typeface="Symbol"/>
              </a:rPr>
              <a:t> </a:t>
            </a:r>
            <a:r>
              <a:rPr lang="it-IT" sz="1600" dirty="0" smtClean="0">
                <a:latin typeface="Comic Sans MS" pitchFamily="66" charset="0"/>
                <a:sym typeface="Symbol"/>
              </a:rPr>
              <a:t>(2.5&lt;y&lt;4.0 , </a:t>
            </a:r>
            <a:r>
              <a:rPr lang="it-IT" sz="1600" dirty="0">
                <a:latin typeface="Comic Sans MS" pitchFamily="66" charset="0"/>
                <a:sym typeface="Symbol"/>
              </a:rPr>
              <a:t>1&lt;</a:t>
            </a:r>
            <a:r>
              <a:rPr lang="it-IT" sz="1600" dirty="0" err="1">
                <a:latin typeface="Comic Sans MS" pitchFamily="66" charset="0"/>
                <a:sym typeface="Symbol"/>
              </a:rPr>
              <a:t>p</a:t>
            </a:r>
            <a:r>
              <a:rPr lang="it-IT" sz="1600" baseline="-25000" dirty="0" err="1">
                <a:latin typeface="Comic Sans MS" pitchFamily="66" charset="0"/>
                <a:sym typeface="Symbol"/>
              </a:rPr>
              <a:t>t</a:t>
            </a:r>
            <a:r>
              <a:rPr lang="it-IT" sz="1600" dirty="0">
                <a:latin typeface="Comic Sans MS" pitchFamily="66" charset="0"/>
                <a:sym typeface="Symbol"/>
              </a:rPr>
              <a:t>&lt;5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Gev</a:t>
            </a:r>
            <a:r>
              <a:rPr lang="it-IT" sz="1600" dirty="0" smtClean="0">
                <a:latin typeface="Comic Sans MS" pitchFamily="66" charset="0"/>
                <a:sym typeface="Symbol"/>
              </a:rPr>
              <a:t>/c) in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pp</a:t>
            </a:r>
            <a:r>
              <a:rPr lang="it-IT" sz="1600" dirty="0" smtClean="0">
                <a:latin typeface="Comic Sans MS" pitchFamily="66" charset="0"/>
                <a:sym typeface="Symbol"/>
              </a:rPr>
              <a:t>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collisions</a:t>
            </a:r>
            <a:r>
              <a:rPr lang="it-IT" sz="1600" dirty="0" smtClean="0">
                <a:latin typeface="Comic Sans MS" pitchFamily="66" charset="0"/>
                <a:sym typeface="Symbol"/>
              </a:rPr>
              <a:t>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at</a:t>
            </a:r>
            <a:r>
              <a:rPr lang="it-IT" sz="1600" dirty="0" smtClean="0">
                <a:latin typeface="Comic Sans MS" pitchFamily="66" charset="0"/>
                <a:sym typeface="Symbol"/>
              </a:rPr>
              <a:t> 2.76 and 7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TeV</a:t>
            </a:r>
            <a:r>
              <a:rPr lang="it-IT" sz="1600" dirty="0" smtClean="0">
                <a:latin typeface="Comic Sans MS" pitchFamily="66" charset="0"/>
                <a:sym typeface="Symbol"/>
              </a:rPr>
              <a:t>.  </a:t>
            </a:r>
            <a:r>
              <a:rPr lang="it-IT" sz="1600" baseline="-25000" dirty="0" smtClean="0">
                <a:latin typeface="Comic Sans MS" pitchFamily="66" charset="0"/>
                <a:sym typeface="Symbol"/>
              </a:rPr>
              <a:t> </a:t>
            </a:r>
            <a:r>
              <a:rPr lang="it-IT" sz="1600" dirty="0" smtClean="0">
                <a:latin typeface="Comic Sans MS" pitchFamily="66" charset="0"/>
                <a:sym typeface="Symbol"/>
              </a:rPr>
              <a:t>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at</a:t>
            </a:r>
            <a:r>
              <a:rPr lang="it-IT" sz="1600" dirty="0" smtClean="0">
                <a:latin typeface="Comic Sans MS" pitchFamily="66" charset="0"/>
                <a:sym typeface="Symbol"/>
              </a:rPr>
              <a:t> 7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TeV</a:t>
            </a:r>
            <a:r>
              <a:rPr lang="it-IT" sz="1600" dirty="0" smtClean="0">
                <a:latin typeface="Comic Sans MS" pitchFamily="66" charset="0"/>
                <a:sym typeface="Symbol"/>
              </a:rPr>
              <a:t>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is</a:t>
            </a:r>
            <a:r>
              <a:rPr lang="it-IT" sz="1600" dirty="0" smtClean="0">
                <a:latin typeface="Comic Sans MS" pitchFamily="66" charset="0"/>
                <a:sym typeface="Symbol"/>
              </a:rPr>
              <a:t>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equal</a:t>
            </a:r>
            <a:r>
              <a:rPr lang="it-IT" sz="1600" dirty="0" smtClean="0">
                <a:latin typeface="Comic Sans MS" pitchFamily="66" charset="0"/>
                <a:sym typeface="Symbol"/>
              </a:rPr>
              <a:t> to Perugia-0 PYTHIA </a:t>
            </a:r>
            <a:r>
              <a:rPr lang="it-IT" sz="1600" dirty="0" err="1" smtClean="0">
                <a:latin typeface="Comic Sans MS" pitchFamily="66" charset="0"/>
                <a:sym typeface="Symbol"/>
              </a:rPr>
              <a:t>value</a:t>
            </a:r>
            <a:r>
              <a:rPr lang="it-IT" sz="1600" dirty="0" smtClean="0">
                <a:latin typeface="Comic Sans MS" pitchFamily="66" charset="0"/>
                <a:sym typeface="Symbol"/>
              </a:rPr>
              <a:t>.</a:t>
            </a:r>
            <a:endParaRPr lang="en-US" sz="1600" baseline="-250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The </a:t>
            </a:r>
            <a:r>
              <a:rPr lang="en-US" sz="1600" dirty="0">
                <a:latin typeface="Comic Sans MS" pitchFamily="66" charset="0"/>
                <a:sym typeface="Symbol"/>
              </a:rPr>
              <a:t></a:t>
            </a:r>
            <a:r>
              <a:rPr lang="en-US" sz="1600" dirty="0" smtClean="0">
                <a:latin typeface="Comic Sans MS" pitchFamily="66" charset="0"/>
              </a:rPr>
              <a:t>+anti-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</a:t>
            </a:r>
            <a:r>
              <a:rPr lang="en-US" sz="1600" dirty="0" smtClean="0">
                <a:latin typeface="Comic Sans MS" pitchFamily="66" charset="0"/>
              </a:rPr>
              <a:t>/</a:t>
            </a:r>
            <a:r>
              <a:rPr lang="en-US" sz="1600" dirty="0" smtClean="0">
                <a:latin typeface="Comic Sans MS" pitchFamily="66" charset="0"/>
                <a:sym typeface="Symbol"/>
              </a:rPr>
              <a:t></a:t>
            </a:r>
            <a:r>
              <a:rPr lang="en-US" sz="1600" dirty="0" smtClean="0">
                <a:latin typeface="Comic Sans MS" pitchFamily="66" charset="0"/>
              </a:rPr>
              <a:t> ratio at |y|&lt;0.5, not reproduced by </a:t>
            </a:r>
            <a:r>
              <a:rPr lang="en-US" sz="1600" dirty="0" err="1" smtClean="0">
                <a:latin typeface="Comic Sans MS" pitchFamily="66" charset="0"/>
              </a:rPr>
              <a:t>Pythia</a:t>
            </a:r>
            <a:r>
              <a:rPr lang="en-US" sz="1600" dirty="0" smtClean="0">
                <a:latin typeface="Comic Sans MS" pitchFamily="66" charset="0"/>
              </a:rPr>
              <a:t> Perugia 2011, is in good agreement with a prediction of  HIJING/BB model with a SCF modeled with a string tension of 2 </a:t>
            </a:r>
            <a:r>
              <a:rPr lang="en-US" sz="1600" dirty="0" err="1" smtClean="0">
                <a:latin typeface="Comic Sans MS" pitchFamily="66" charset="0"/>
              </a:rPr>
              <a:t>GeV</a:t>
            </a:r>
            <a:r>
              <a:rPr lang="en-US" sz="1600" dirty="0" smtClean="0">
                <a:latin typeface="Comic Sans MS" pitchFamily="66" charset="0"/>
              </a:rPr>
              <a:t>/fm.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326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2456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676456" y="6488668"/>
            <a:ext cx="467544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ooper Black" pitchFamily="18" charset="0"/>
              </a:rPr>
              <a:t>23</a:t>
            </a:r>
            <a:endParaRPr lang="it-IT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979712" y="289422"/>
            <a:ext cx="5832648" cy="646331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Summary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PbPb</a:t>
            </a:r>
            <a:r>
              <a:rPr lang="it-IT" sz="36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600" dirty="0" err="1" smtClean="0">
                <a:solidFill>
                  <a:srgbClr val="FF0000"/>
                </a:solidFill>
                <a:latin typeface="Cooper Black" pitchFamily="18" charset="0"/>
              </a:rPr>
              <a:t>results</a:t>
            </a:r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141277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4259" y="1268760"/>
            <a:ext cx="90057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Comic Sans MS" pitchFamily="66" charset="0"/>
              </a:rPr>
              <a:t>The widths </a:t>
            </a:r>
            <a:r>
              <a:rPr lang="en-US" dirty="0" smtClean="0">
                <a:latin typeface="Comic Sans MS" pitchFamily="66" charset="0"/>
              </a:rPr>
              <a:t>of K*(892) and </a:t>
            </a:r>
            <a:r>
              <a:rPr lang="en-US" dirty="0" smtClean="0">
                <a:latin typeface="Comic Sans MS" pitchFamily="66" charset="0"/>
                <a:sym typeface="Symbol"/>
              </a:rPr>
              <a:t>(1020)</a:t>
            </a:r>
            <a:r>
              <a:rPr lang="en-US" dirty="0" smtClean="0">
                <a:latin typeface="Comic Sans MS" pitchFamily="66" charset="0"/>
              </a:rPr>
              <a:t> are </a:t>
            </a:r>
            <a:r>
              <a:rPr lang="en-US" dirty="0">
                <a:latin typeface="Comic Sans MS" pitchFamily="66" charset="0"/>
              </a:rPr>
              <a:t>in agreement with the PDG value including the detector effects. Masses of K* are lower in low </a:t>
            </a:r>
            <a:r>
              <a:rPr lang="en-US" dirty="0" err="1">
                <a:latin typeface="Comic Sans MS" pitchFamily="66" charset="0"/>
              </a:rPr>
              <a:t>p</a:t>
            </a:r>
            <a:r>
              <a:rPr lang="en-US" baseline="-25000" dirty="0" err="1">
                <a:latin typeface="Comic Sans MS" pitchFamily="66" charset="0"/>
              </a:rPr>
              <a:t>t</a:t>
            </a:r>
            <a:r>
              <a:rPr lang="en-US" dirty="0">
                <a:latin typeface="Comic Sans MS" pitchFamily="66" charset="0"/>
              </a:rPr>
              <a:t> region for all collision systems. (</a:t>
            </a:r>
            <a:r>
              <a:rPr lang="en-US" dirty="0">
                <a:latin typeface="Comic Sans MS" pitchFamily="66" charset="0"/>
                <a:sym typeface="Wingdings" charset="2"/>
              </a:rPr>
              <a:t> </a:t>
            </a:r>
            <a:r>
              <a:rPr lang="en-US" dirty="0">
                <a:latin typeface="Comic Sans MS" pitchFamily="66" charset="0"/>
              </a:rPr>
              <a:t>no medium effect</a:t>
            </a:r>
            <a:r>
              <a:rPr lang="en-US" dirty="0" smtClean="0">
                <a:latin typeface="Comic Sans MS" pitchFamily="66" charset="0"/>
              </a:rPr>
              <a:t>).</a:t>
            </a:r>
          </a:p>
          <a:p>
            <a:endParaRPr lang="it-IT" dirty="0">
              <a:latin typeface="Comic Sans MS" pitchFamily="66" charset="0"/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it-IT" dirty="0" err="1" smtClean="0">
                <a:latin typeface="Comic Sans MS" pitchFamily="66" charset="0"/>
                <a:sym typeface="Symbol"/>
              </a:rPr>
              <a:t>Yield</a:t>
            </a:r>
            <a:r>
              <a:rPr lang="it-IT" dirty="0" smtClean="0">
                <a:latin typeface="Comic Sans MS" pitchFamily="66" charset="0"/>
                <a:sym typeface="Symbol"/>
              </a:rPr>
              <a:t> of </a:t>
            </a:r>
            <a:r>
              <a:rPr lang="it-IT" dirty="0" err="1" smtClean="0">
                <a:latin typeface="Comic Sans MS" pitchFamily="66" charset="0"/>
                <a:sym typeface="Symbol"/>
              </a:rPr>
              <a:t>resonances</a:t>
            </a:r>
            <a:r>
              <a:rPr lang="it-IT" dirty="0" smtClean="0">
                <a:latin typeface="Comic Sans MS" pitchFamily="66" charset="0"/>
                <a:sym typeface="Symbol"/>
              </a:rPr>
              <a:t>  </a:t>
            </a:r>
            <a:r>
              <a:rPr lang="it-IT" dirty="0" err="1" smtClean="0">
                <a:latin typeface="Comic Sans MS" pitchFamily="66" charset="0"/>
                <a:sym typeface="Symbol"/>
              </a:rPr>
              <a:t>will</a:t>
            </a:r>
            <a:r>
              <a:rPr lang="it-IT" dirty="0" smtClean="0">
                <a:latin typeface="Comic Sans MS" pitchFamily="66" charset="0"/>
                <a:sym typeface="Symbol"/>
              </a:rPr>
              <a:t> be </a:t>
            </a:r>
            <a:r>
              <a:rPr lang="it-IT" dirty="0" err="1" smtClean="0">
                <a:latin typeface="Comic Sans MS" pitchFamily="66" charset="0"/>
                <a:sym typeface="Symbol"/>
              </a:rPr>
              <a:t>soon</a:t>
            </a:r>
            <a:r>
              <a:rPr lang="it-IT" dirty="0" smtClean="0">
                <a:latin typeface="Comic Sans MS" pitchFamily="66" charset="0"/>
                <a:sym typeface="Symbol"/>
              </a:rPr>
              <a:t> </a:t>
            </a:r>
            <a:r>
              <a:rPr lang="it-IT" dirty="0" err="1" smtClean="0">
                <a:latin typeface="Comic Sans MS" pitchFamily="66" charset="0"/>
                <a:sym typeface="Symbol"/>
              </a:rPr>
              <a:t>available</a:t>
            </a:r>
            <a:r>
              <a:rPr lang="it-IT" dirty="0" smtClean="0">
                <a:latin typeface="Comic Sans MS" pitchFamily="66" charset="0"/>
                <a:sym typeface="Symbol"/>
              </a:rPr>
              <a:t>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latin typeface="Comic Sans MS" pitchFamily="66" charset="0"/>
            </a:endParaRPr>
          </a:p>
          <a:p>
            <a:endParaRPr lang="en-US" sz="1400" dirty="0">
              <a:latin typeface="Comic Sans MS" pitchFamily="66" charset="0"/>
            </a:endParaRPr>
          </a:p>
          <a:p>
            <a:endParaRPr lang="en-US" sz="1400" dirty="0" smtClean="0">
              <a:latin typeface="Comic Sans MS" pitchFamily="66" charset="0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59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-d0.fnal.gov/%7Eroyon/lowx_cyprus/cypru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9512" y="5657671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smtClean="0">
                <a:solidFill>
                  <a:srgbClr val="FF0000"/>
                </a:solidFill>
                <a:latin typeface="Cooper Black" pitchFamily="18" charset="0"/>
              </a:rPr>
              <a:t>THANKS</a:t>
            </a:r>
            <a:endParaRPr lang="it-IT" sz="72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2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316000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131840" y="289852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Cooper Black" pitchFamily="18" charset="0"/>
              </a:rPr>
              <a:t>Backup </a:t>
            </a:r>
            <a:r>
              <a:rPr lang="it-IT" sz="2800" dirty="0" err="1" smtClean="0">
                <a:latin typeface="Cooper Black" pitchFamily="18" charset="0"/>
              </a:rPr>
              <a:t>slides</a:t>
            </a:r>
            <a:endParaRPr lang="it-IT" sz="2800" dirty="0"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45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65249" y="138149"/>
            <a:ext cx="6237073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316000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it-IT" dirty="0">
              <a:latin typeface="Cooper Black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799"/>
            <a:ext cx="4919672" cy="418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316000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it-IT" dirty="0">
              <a:latin typeface="Cooper Black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3038"/>
            <a:ext cx="63817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880742" y="240008"/>
            <a:ext cx="4896544" cy="95410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it-IT" sz="2800" dirty="0" err="1" smtClean="0">
                <a:solidFill>
                  <a:srgbClr val="FF0000"/>
                </a:solidFill>
                <a:latin typeface="Cooper Black" pitchFamily="18" charset="0"/>
              </a:rPr>
              <a:t>Processes</a:t>
            </a:r>
            <a:r>
              <a:rPr lang="it-IT" sz="28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  <a:latin typeface="Cooper Black" pitchFamily="18" charset="0"/>
              </a:rPr>
              <a:t>contributing</a:t>
            </a:r>
            <a:r>
              <a:rPr lang="it-IT" sz="2800" dirty="0" smtClean="0">
                <a:solidFill>
                  <a:srgbClr val="FF0000"/>
                </a:solidFill>
                <a:latin typeface="Cooper Black" pitchFamily="18" charset="0"/>
              </a:rPr>
              <a:t> to the mass </a:t>
            </a:r>
            <a:r>
              <a:rPr lang="it-IT" sz="2800" dirty="0" err="1" smtClean="0">
                <a:solidFill>
                  <a:srgbClr val="FF0000"/>
                </a:solidFill>
                <a:latin typeface="Cooper Black" pitchFamily="18" charset="0"/>
              </a:rPr>
              <a:t>spectrum</a:t>
            </a:r>
            <a:endParaRPr lang="it-IT" sz="28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260023" y="1916832"/>
            <a:ext cx="3414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Resonances</a:t>
            </a:r>
            <a:r>
              <a:rPr lang="it-IT" dirty="0" smtClean="0"/>
              <a:t> are </a:t>
            </a:r>
            <a:r>
              <a:rPr lang="it-IT" dirty="0" err="1" smtClean="0"/>
              <a:t>simulated</a:t>
            </a:r>
            <a:r>
              <a:rPr lang="it-IT" dirty="0" smtClean="0"/>
              <a:t> with an </a:t>
            </a:r>
            <a:r>
              <a:rPr lang="it-IT" dirty="0" err="1" smtClean="0"/>
              <a:t>hadronic</a:t>
            </a:r>
            <a:r>
              <a:rPr lang="it-IT" dirty="0" smtClean="0"/>
              <a:t> cocktail generator.  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323528" y="2924944"/>
            <a:ext cx="3672408" cy="34163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/>
              <a:t>Open charm/beauty </a:t>
            </a:r>
            <a:r>
              <a:rPr lang="it-IT" dirty="0" err="1" smtClean="0"/>
              <a:t>simulated</a:t>
            </a:r>
            <a:r>
              <a:rPr lang="it-IT" dirty="0" smtClean="0"/>
              <a:t> via a </a:t>
            </a:r>
            <a:r>
              <a:rPr lang="it-IT" dirty="0" err="1" smtClean="0"/>
              <a:t>parametrization</a:t>
            </a:r>
            <a:r>
              <a:rPr lang="it-IT" dirty="0" smtClean="0"/>
              <a:t> of PYTHIA.</a:t>
            </a:r>
          </a:p>
          <a:p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p</a:t>
            </a:r>
            <a:r>
              <a:rPr lang="it-IT" baseline="-25000" dirty="0" err="1" smtClean="0"/>
              <a:t>t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of </a:t>
            </a:r>
            <a:r>
              <a:rPr lang="it-IT" dirty="0">
                <a:sym typeface="Symbol"/>
              </a:rPr>
              <a:t></a:t>
            </a:r>
            <a:r>
              <a:rPr lang="it-IT" dirty="0" smtClean="0"/>
              <a:t>, </a:t>
            </a:r>
            <a:r>
              <a:rPr lang="it-IT" dirty="0" smtClean="0">
                <a:sym typeface="Symbol"/>
              </a:rPr>
              <a:t></a:t>
            </a:r>
            <a:r>
              <a:rPr lang="it-IT" dirty="0" smtClean="0"/>
              <a:t> and </a:t>
            </a:r>
            <a:r>
              <a:rPr lang="it-IT" dirty="0" smtClean="0">
                <a:sym typeface="Symbol"/>
              </a:rPr>
              <a:t>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described</a:t>
            </a:r>
            <a:r>
              <a:rPr lang="it-IT" dirty="0" smtClean="0"/>
              <a:t> by a </a:t>
            </a:r>
            <a:r>
              <a:rPr lang="it-IT" dirty="0" err="1" smtClean="0"/>
              <a:t>power</a:t>
            </a:r>
            <a:r>
              <a:rPr lang="it-IT" dirty="0" smtClean="0"/>
              <a:t>-law </a:t>
            </a:r>
            <a:r>
              <a:rPr lang="it-IT" dirty="0" err="1" smtClean="0"/>
              <a:t>function</a:t>
            </a:r>
            <a:r>
              <a:rPr lang="it-IT" dirty="0" smtClean="0"/>
              <a:t> (HERA-B </a:t>
            </a:r>
            <a:r>
              <a:rPr lang="it-IT" dirty="0" err="1" smtClean="0"/>
              <a:t>parametrization</a:t>
            </a:r>
            <a:r>
              <a:rPr lang="it-IT" dirty="0" smtClean="0"/>
              <a:t>). The </a:t>
            </a:r>
            <a:r>
              <a:rPr lang="it-IT" dirty="0" err="1" smtClean="0"/>
              <a:t>parameter</a:t>
            </a:r>
            <a:r>
              <a:rPr lang="it-IT" dirty="0" smtClean="0"/>
              <a:t> p</a:t>
            </a:r>
            <a:r>
              <a:rPr lang="it-IT" baseline="-25000" dirty="0" smtClean="0"/>
              <a:t>0</a:t>
            </a:r>
            <a:r>
              <a:rPr lang="it-IT" dirty="0" smtClean="0"/>
              <a:t> and n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tuned</a:t>
            </a:r>
            <a:r>
              <a:rPr lang="it-IT" dirty="0" smtClean="0"/>
              <a:t>  </a:t>
            </a:r>
            <a:r>
              <a:rPr lang="it-IT" dirty="0" err="1" smtClean="0"/>
              <a:t>iteratively</a:t>
            </a:r>
            <a:r>
              <a:rPr lang="it-IT" dirty="0" smtClean="0"/>
              <a:t> to the </a:t>
            </a:r>
            <a:r>
              <a:rPr lang="it-IT" dirty="0" err="1" smtClean="0"/>
              <a:t>results</a:t>
            </a:r>
            <a:r>
              <a:rPr lang="it-IT" dirty="0" smtClean="0"/>
              <a:t> of the </a:t>
            </a:r>
            <a:r>
              <a:rPr lang="it-IT" dirty="0" err="1" smtClean="0"/>
              <a:t>analysis</a:t>
            </a:r>
            <a:r>
              <a:rPr lang="it-IT" dirty="0" smtClean="0"/>
              <a:t>.</a:t>
            </a:r>
          </a:p>
          <a:p>
            <a:r>
              <a:rPr lang="it-IT" dirty="0" err="1"/>
              <a:t>p</a:t>
            </a:r>
            <a:r>
              <a:rPr lang="it-IT" baseline="-25000" dirty="0" err="1" smtClean="0"/>
              <a:t>t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of </a:t>
            </a:r>
            <a:r>
              <a:rPr lang="it-IT" dirty="0" smtClean="0">
                <a:sym typeface="Symbol"/>
              </a:rPr>
              <a:t></a:t>
            </a:r>
            <a:r>
              <a:rPr lang="it-IT" dirty="0" smtClean="0"/>
              <a:t> from </a:t>
            </a:r>
            <a:r>
              <a:rPr lang="it-IT" dirty="0" err="1" smtClean="0"/>
              <a:t>measured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via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photon</a:t>
            </a:r>
            <a:r>
              <a:rPr lang="it-IT" dirty="0" smtClean="0"/>
              <a:t> </a:t>
            </a:r>
            <a:r>
              <a:rPr lang="it-IT" dirty="0" err="1" smtClean="0"/>
              <a:t>decay</a:t>
            </a:r>
            <a:r>
              <a:rPr lang="it-IT" dirty="0" smtClean="0"/>
              <a:t> </a:t>
            </a:r>
            <a:r>
              <a:rPr lang="it-IT" dirty="0" err="1" smtClean="0"/>
              <a:t>channel</a:t>
            </a:r>
            <a:r>
              <a:rPr lang="it-IT" dirty="0" smtClean="0"/>
              <a:t> (ALICE </a:t>
            </a:r>
            <a:r>
              <a:rPr lang="it-IT" dirty="0" err="1" smtClean="0"/>
              <a:t>coll</a:t>
            </a:r>
            <a:r>
              <a:rPr lang="it-IT" dirty="0" smtClean="0"/>
              <a:t>.).</a:t>
            </a:r>
            <a:endParaRPr lang="it-IT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547" y="3164566"/>
            <a:ext cx="2505075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33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65249" y="138149"/>
            <a:ext cx="6237073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316000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latin typeface="Cooper Black" pitchFamily="18" charset="0"/>
              </a:rPr>
              <a:t>2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300" y="1571625"/>
            <a:ext cx="3835400" cy="371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71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65249" y="138149"/>
            <a:ext cx="6237073" cy="64633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it-IT" sz="36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316000" y="31062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latin typeface="Cooper Black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7556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403" name="Text Box 11"/>
          <p:cNvSpPr txBox="1">
            <a:spLocks noChangeArrowheads="1"/>
          </p:cNvSpPr>
          <p:nvPr/>
        </p:nvSpPr>
        <p:spPr bwMode="auto">
          <a:xfrm>
            <a:off x="304189" y="1254046"/>
            <a:ext cx="3671888" cy="1797050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Comic Sans MS" pitchFamily="66" charset="0"/>
              </a:rPr>
              <a:t>To study chiral symmetry restoration in terms of mass shift and width broadening, resonance decays from the early stage of the medium need to be extracted </a:t>
            </a:r>
            <a:endParaRPr lang="it-IT" sz="1800" dirty="0">
              <a:latin typeface="Comic Sans MS" pitchFamily="66" charset="0"/>
            </a:endParaRPr>
          </a:p>
        </p:txBody>
      </p:sp>
      <p:sp>
        <p:nvSpPr>
          <p:cNvPr id="699404" name="Text Box 12"/>
          <p:cNvSpPr txBox="1">
            <a:spLocks noChangeArrowheads="1"/>
          </p:cNvSpPr>
          <p:nvPr/>
        </p:nvSpPr>
        <p:spPr bwMode="auto">
          <a:xfrm>
            <a:off x="4362480" y="1272108"/>
            <a:ext cx="4392613" cy="20145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CC"/>
                </a:solidFill>
                <a:latin typeface="Comic Sans MS" pitchFamily="66" charset="0"/>
              </a:rPr>
              <a:t>The best probes are resonances reconstructed by their </a:t>
            </a:r>
            <a:r>
              <a:rPr lang="en-US" sz="1800" dirty="0" err="1">
                <a:solidFill>
                  <a:srgbClr val="0000CC"/>
                </a:solidFill>
                <a:latin typeface="Comic Sans MS" pitchFamily="66" charset="0"/>
              </a:rPr>
              <a:t>leptonic</a:t>
            </a:r>
            <a:r>
              <a:rPr lang="en-US" sz="1800" dirty="0">
                <a:solidFill>
                  <a:srgbClr val="0000CC"/>
                </a:solidFill>
                <a:latin typeface="Comic Sans MS" pitchFamily="66" charset="0"/>
              </a:rPr>
              <a:t> decay channel since leptons are less likely to </a:t>
            </a:r>
            <a:r>
              <a:rPr lang="en-US" sz="1800" dirty="0" err="1">
                <a:solidFill>
                  <a:srgbClr val="0000CC"/>
                </a:solidFill>
                <a:latin typeface="Comic Sans MS" pitchFamily="66" charset="0"/>
              </a:rPr>
              <a:t>rescatter</a:t>
            </a:r>
            <a:r>
              <a:rPr lang="en-US" sz="1800" dirty="0">
                <a:solidFill>
                  <a:srgbClr val="0000CC"/>
                </a:solidFill>
                <a:latin typeface="Comic Sans MS" pitchFamily="66" charset="0"/>
              </a:rPr>
              <a:t> in the </a:t>
            </a:r>
            <a:r>
              <a:rPr lang="en-US" sz="1800" dirty="0" err="1">
                <a:solidFill>
                  <a:srgbClr val="0000CC"/>
                </a:solidFill>
                <a:latin typeface="Comic Sans MS" pitchFamily="66" charset="0"/>
              </a:rPr>
              <a:t>hadronic</a:t>
            </a:r>
            <a:r>
              <a:rPr lang="en-US" sz="1800" dirty="0">
                <a:solidFill>
                  <a:srgbClr val="0000CC"/>
                </a:solidFill>
                <a:latin typeface="Comic Sans MS" pitchFamily="66" charset="0"/>
              </a:rPr>
              <a:t> medium.  However regenerated resonances from the late </a:t>
            </a:r>
            <a:r>
              <a:rPr lang="en-US" sz="1800" dirty="0" err="1">
                <a:solidFill>
                  <a:srgbClr val="0000CC"/>
                </a:solidFill>
                <a:latin typeface="Comic Sans MS" pitchFamily="66" charset="0"/>
              </a:rPr>
              <a:t>hadronic</a:t>
            </a:r>
            <a:r>
              <a:rPr lang="en-US" sz="1800" dirty="0">
                <a:solidFill>
                  <a:srgbClr val="0000CC"/>
                </a:solidFill>
                <a:latin typeface="Comic Sans MS" pitchFamily="66" charset="0"/>
              </a:rPr>
              <a:t> phase feed down into this signal</a:t>
            </a:r>
            <a:endParaRPr lang="it-IT" sz="18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grpSp>
        <p:nvGrpSpPr>
          <p:cNvPr id="699411" name="Group 19"/>
          <p:cNvGrpSpPr>
            <a:grpSpLocks/>
          </p:cNvGrpSpPr>
          <p:nvPr/>
        </p:nvGrpSpPr>
        <p:grpSpPr bwMode="auto">
          <a:xfrm>
            <a:off x="5292725" y="3103563"/>
            <a:ext cx="2379663" cy="2195513"/>
            <a:chOff x="1015" y="915"/>
            <a:chExt cx="1499" cy="1383"/>
          </a:xfrm>
        </p:grpSpPr>
        <p:sp>
          <p:nvSpPr>
            <p:cNvPr id="699412" name="Oval 20"/>
            <p:cNvSpPr>
              <a:spLocks noChangeArrowheads="1"/>
            </p:cNvSpPr>
            <p:nvPr/>
          </p:nvSpPr>
          <p:spPr bwMode="auto">
            <a:xfrm>
              <a:off x="1047" y="1201"/>
              <a:ext cx="1288" cy="906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it-IT" b="0">
                <a:solidFill>
                  <a:srgbClr val="9999FF"/>
                </a:solidFill>
              </a:endParaRPr>
            </a:p>
          </p:txBody>
        </p:sp>
        <p:sp>
          <p:nvSpPr>
            <p:cNvPr id="699413" name="Line 21"/>
            <p:cNvSpPr>
              <a:spLocks noChangeShapeType="1"/>
            </p:cNvSpPr>
            <p:nvPr/>
          </p:nvSpPr>
          <p:spPr bwMode="auto">
            <a:xfrm flipV="1">
              <a:off x="2035" y="1201"/>
              <a:ext cx="128" cy="2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14" name="Line 22"/>
            <p:cNvSpPr>
              <a:spLocks noChangeShapeType="1"/>
            </p:cNvSpPr>
            <p:nvPr/>
          </p:nvSpPr>
          <p:spPr bwMode="auto">
            <a:xfrm flipV="1">
              <a:off x="2035" y="1330"/>
              <a:ext cx="300" cy="1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15" name="Text Box 23"/>
            <p:cNvSpPr txBox="1">
              <a:spLocks noChangeArrowheads="1"/>
            </p:cNvSpPr>
            <p:nvPr/>
          </p:nvSpPr>
          <p:spPr bwMode="auto">
            <a:xfrm>
              <a:off x="1626" y="1709"/>
              <a:ext cx="2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ρ</a:t>
              </a:r>
              <a:r>
                <a:rPr lang="en-US" sz="1800" b="0" baseline="30000">
                  <a:sym typeface="Symbol" pitchFamily="18" charset="2"/>
                </a:rPr>
                <a:t>0</a:t>
              </a:r>
              <a:endParaRPr lang="en-US" sz="1800" b="0">
                <a:sym typeface="Symbol" pitchFamily="18" charset="2"/>
              </a:endParaRPr>
            </a:p>
          </p:txBody>
        </p:sp>
        <p:sp>
          <p:nvSpPr>
            <p:cNvPr id="699416" name="Text Box 24"/>
            <p:cNvSpPr txBox="1">
              <a:spLocks noChangeArrowheads="1"/>
            </p:cNvSpPr>
            <p:nvPr/>
          </p:nvSpPr>
          <p:spPr bwMode="auto">
            <a:xfrm>
              <a:off x="1920" y="1428"/>
              <a:ext cx="2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ρ</a:t>
              </a:r>
              <a:r>
                <a:rPr lang="en-US" sz="1800" b="0" baseline="30000">
                  <a:sym typeface="Symbol" pitchFamily="18" charset="2"/>
                </a:rPr>
                <a:t>0</a:t>
              </a:r>
              <a:endParaRPr lang="en-US" sz="1800" b="0">
                <a:sym typeface="Symbol" pitchFamily="18" charset="2"/>
              </a:endParaRPr>
            </a:p>
          </p:txBody>
        </p:sp>
        <p:sp>
          <p:nvSpPr>
            <p:cNvPr id="699417" name="Line 25"/>
            <p:cNvSpPr>
              <a:spLocks noChangeShapeType="1"/>
            </p:cNvSpPr>
            <p:nvPr/>
          </p:nvSpPr>
          <p:spPr bwMode="auto">
            <a:xfrm flipH="1">
              <a:off x="1530" y="1875"/>
              <a:ext cx="12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18" name="Line 26"/>
            <p:cNvSpPr>
              <a:spLocks noChangeShapeType="1"/>
            </p:cNvSpPr>
            <p:nvPr/>
          </p:nvSpPr>
          <p:spPr bwMode="auto">
            <a:xfrm flipH="1">
              <a:off x="1104" y="1875"/>
              <a:ext cx="549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699419" name="Group 27"/>
            <p:cNvGrpSpPr>
              <a:grpSpLocks/>
            </p:cNvGrpSpPr>
            <p:nvPr/>
          </p:nvGrpSpPr>
          <p:grpSpPr bwMode="auto">
            <a:xfrm>
              <a:off x="1596" y="2067"/>
              <a:ext cx="194" cy="231"/>
              <a:chOff x="1512" y="1884"/>
              <a:chExt cx="216" cy="257"/>
            </a:xfrm>
          </p:grpSpPr>
          <p:sp>
            <p:nvSpPr>
              <p:cNvPr id="699420" name="Text Box 28"/>
              <p:cNvSpPr txBox="1">
                <a:spLocks noChangeArrowheads="1"/>
              </p:cNvSpPr>
              <p:nvPr/>
            </p:nvSpPr>
            <p:spPr bwMode="auto">
              <a:xfrm>
                <a:off x="1537" y="1884"/>
                <a:ext cx="191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+</a:t>
                </a:r>
                <a:endParaRPr lang="en-US" sz="1800" b="0"/>
              </a:p>
            </p:txBody>
          </p:sp>
          <p:sp>
            <p:nvSpPr>
              <p:cNvPr id="699421" name="Freeform 29"/>
              <p:cNvSpPr>
                <a:spLocks/>
              </p:cNvSpPr>
              <p:nvPr/>
            </p:nvSpPr>
            <p:spPr bwMode="auto">
              <a:xfrm>
                <a:off x="1512" y="1986"/>
                <a:ext cx="66" cy="129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699422" name="Group 30"/>
            <p:cNvGrpSpPr>
              <a:grpSpLocks/>
            </p:cNvGrpSpPr>
            <p:nvPr/>
          </p:nvGrpSpPr>
          <p:grpSpPr bwMode="auto">
            <a:xfrm>
              <a:off x="2321" y="1295"/>
              <a:ext cx="193" cy="231"/>
              <a:chOff x="1512" y="1884"/>
              <a:chExt cx="216" cy="257"/>
            </a:xfrm>
          </p:grpSpPr>
          <p:sp>
            <p:nvSpPr>
              <p:cNvPr id="699423" name="Text Box 31"/>
              <p:cNvSpPr txBox="1">
                <a:spLocks noChangeArrowheads="1"/>
              </p:cNvSpPr>
              <p:nvPr/>
            </p:nvSpPr>
            <p:spPr bwMode="auto">
              <a:xfrm>
                <a:off x="1536" y="1884"/>
                <a:ext cx="192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+</a:t>
                </a:r>
                <a:endParaRPr lang="en-US" sz="1800" b="0"/>
              </a:p>
            </p:txBody>
          </p:sp>
          <p:sp>
            <p:nvSpPr>
              <p:cNvPr id="699424" name="Freeform 32"/>
              <p:cNvSpPr>
                <a:spLocks/>
              </p:cNvSpPr>
              <p:nvPr/>
            </p:nvSpPr>
            <p:spPr bwMode="auto">
              <a:xfrm>
                <a:off x="1512" y="1986"/>
                <a:ext cx="66" cy="129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699425" name="Group 33"/>
            <p:cNvGrpSpPr>
              <a:grpSpLocks/>
            </p:cNvGrpSpPr>
            <p:nvPr/>
          </p:nvGrpSpPr>
          <p:grpSpPr bwMode="auto">
            <a:xfrm>
              <a:off x="1015" y="1788"/>
              <a:ext cx="167" cy="231"/>
              <a:chOff x="2304" y="2496"/>
              <a:chExt cx="187" cy="257"/>
            </a:xfrm>
          </p:grpSpPr>
          <p:sp>
            <p:nvSpPr>
              <p:cNvPr id="699426" name="Text Box 34"/>
              <p:cNvSpPr txBox="1">
                <a:spLocks noChangeArrowheads="1"/>
              </p:cNvSpPr>
              <p:nvPr/>
            </p:nvSpPr>
            <p:spPr bwMode="auto">
              <a:xfrm>
                <a:off x="2325" y="2496"/>
                <a:ext cx="166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-</a:t>
                </a:r>
                <a:endParaRPr lang="en-US" sz="1800" b="0"/>
              </a:p>
            </p:txBody>
          </p:sp>
          <p:sp>
            <p:nvSpPr>
              <p:cNvPr id="699427" name="Freeform 35"/>
              <p:cNvSpPr>
                <a:spLocks/>
              </p:cNvSpPr>
              <p:nvPr/>
            </p:nvSpPr>
            <p:spPr bwMode="auto">
              <a:xfrm>
                <a:off x="2304" y="2597"/>
                <a:ext cx="57" cy="127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699428" name="Group 36"/>
            <p:cNvGrpSpPr>
              <a:grpSpLocks/>
            </p:cNvGrpSpPr>
            <p:nvPr/>
          </p:nvGrpSpPr>
          <p:grpSpPr bwMode="auto">
            <a:xfrm>
              <a:off x="2024" y="985"/>
              <a:ext cx="167" cy="231"/>
              <a:chOff x="2304" y="2496"/>
              <a:chExt cx="187" cy="257"/>
            </a:xfrm>
          </p:grpSpPr>
          <p:sp>
            <p:nvSpPr>
              <p:cNvPr id="699429" name="Text Box 37"/>
              <p:cNvSpPr txBox="1">
                <a:spLocks noChangeArrowheads="1"/>
              </p:cNvSpPr>
              <p:nvPr/>
            </p:nvSpPr>
            <p:spPr bwMode="auto">
              <a:xfrm>
                <a:off x="2325" y="2496"/>
                <a:ext cx="166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-</a:t>
                </a:r>
                <a:endParaRPr lang="en-US" sz="1800" b="0"/>
              </a:p>
            </p:txBody>
          </p:sp>
          <p:sp>
            <p:nvSpPr>
              <p:cNvPr id="699430" name="Freeform 38"/>
              <p:cNvSpPr>
                <a:spLocks/>
              </p:cNvSpPr>
              <p:nvPr/>
            </p:nvSpPr>
            <p:spPr bwMode="auto">
              <a:xfrm>
                <a:off x="2304" y="2597"/>
                <a:ext cx="57" cy="127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699431" name="Line 39"/>
            <p:cNvSpPr>
              <a:spLocks noChangeShapeType="1"/>
            </p:cNvSpPr>
            <p:nvPr/>
          </p:nvSpPr>
          <p:spPr bwMode="auto">
            <a:xfrm flipV="1">
              <a:off x="1488" y="1491"/>
              <a:ext cx="48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32" name="Line 40"/>
            <p:cNvSpPr>
              <a:spLocks noChangeShapeType="1"/>
            </p:cNvSpPr>
            <p:nvPr/>
          </p:nvSpPr>
          <p:spPr bwMode="auto">
            <a:xfrm flipH="1" flipV="1">
              <a:off x="1536" y="1491"/>
              <a:ext cx="96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33" name="Text Box 41"/>
            <p:cNvSpPr txBox="1">
              <a:spLocks noChangeArrowheads="1"/>
            </p:cNvSpPr>
            <p:nvPr/>
          </p:nvSpPr>
          <p:spPr bwMode="auto">
            <a:xfrm>
              <a:off x="1278" y="1523"/>
              <a:ext cx="24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-</a:t>
              </a:r>
              <a:endParaRPr lang="en-US" sz="1800" b="0"/>
            </a:p>
          </p:txBody>
        </p:sp>
        <p:sp>
          <p:nvSpPr>
            <p:cNvPr id="699434" name="Text Box 42"/>
            <p:cNvSpPr txBox="1">
              <a:spLocks noChangeArrowheads="1"/>
            </p:cNvSpPr>
            <p:nvPr/>
          </p:nvSpPr>
          <p:spPr bwMode="auto">
            <a:xfrm>
              <a:off x="1614" y="1454"/>
              <a:ext cx="27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+</a:t>
              </a:r>
              <a:endParaRPr lang="en-US" sz="1800" b="0"/>
            </a:p>
          </p:txBody>
        </p:sp>
        <p:sp>
          <p:nvSpPr>
            <p:cNvPr id="699435" name="Text Box 43"/>
            <p:cNvSpPr txBox="1">
              <a:spLocks noChangeArrowheads="1"/>
            </p:cNvSpPr>
            <p:nvPr/>
          </p:nvSpPr>
          <p:spPr bwMode="auto">
            <a:xfrm>
              <a:off x="1524" y="1259"/>
              <a:ext cx="2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ρ</a:t>
              </a:r>
              <a:r>
                <a:rPr lang="en-US" sz="1800" b="0" baseline="30000">
                  <a:sym typeface="Symbol" pitchFamily="18" charset="2"/>
                </a:rPr>
                <a:t>0</a:t>
              </a:r>
              <a:endParaRPr lang="en-US" sz="1800" b="0">
                <a:sym typeface="Symbol" pitchFamily="18" charset="2"/>
              </a:endParaRPr>
            </a:p>
          </p:txBody>
        </p:sp>
        <p:sp>
          <p:nvSpPr>
            <p:cNvPr id="699436" name="Line 44"/>
            <p:cNvSpPr>
              <a:spLocks noChangeShapeType="1"/>
            </p:cNvSpPr>
            <p:nvPr/>
          </p:nvSpPr>
          <p:spPr bwMode="auto">
            <a:xfrm flipV="1">
              <a:off x="1524" y="1059"/>
              <a:ext cx="48" cy="39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37" name="Line 45"/>
            <p:cNvSpPr>
              <a:spLocks noChangeShapeType="1"/>
            </p:cNvSpPr>
            <p:nvPr/>
          </p:nvSpPr>
          <p:spPr bwMode="auto">
            <a:xfrm flipH="1" flipV="1">
              <a:off x="1200" y="1155"/>
              <a:ext cx="330" cy="31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grpSp>
          <p:nvGrpSpPr>
            <p:cNvPr id="699438" name="Group 46"/>
            <p:cNvGrpSpPr>
              <a:grpSpLocks/>
            </p:cNvGrpSpPr>
            <p:nvPr/>
          </p:nvGrpSpPr>
          <p:grpSpPr bwMode="auto">
            <a:xfrm>
              <a:off x="1074" y="1107"/>
              <a:ext cx="167" cy="231"/>
              <a:chOff x="2304" y="2496"/>
              <a:chExt cx="187" cy="257"/>
            </a:xfrm>
          </p:grpSpPr>
          <p:sp>
            <p:nvSpPr>
              <p:cNvPr id="699439" name="Text Box 47"/>
              <p:cNvSpPr txBox="1">
                <a:spLocks noChangeArrowheads="1"/>
              </p:cNvSpPr>
              <p:nvPr/>
            </p:nvSpPr>
            <p:spPr bwMode="auto">
              <a:xfrm>
                <a:off x="2325" y="2496"/>
                <a:ext cx="166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-</a:t>
                </a:r>
                <a:endParaRPr lang="en-US" sz="1800" b="0"/>
              </a:p>
            </p:txBody>
          </p:sp>
          <p:sp>
            <p:nvSpPr>
              <p:cNvPr id="699440" name="Freeform 48"/>
              <p:cNvSpPr>
                <a:spLocks/>
              </p:cNvSpPr>
              <p:nvPr/>
            </p:nvSpPr>
            <p:spPr bwMode="auto">
              <a:xfrm>
                <a:off x="2304" y="2597"/>
                <a:ext cx="57" cy="127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699441" name="Group 49"/>
            <p:cNvGrpSpPr>
              <a:grpSpLocks/>
            </p:cNvGrpSpPr>
            <p:nvPr/>
          </p:nvGrpSpPr>
          <p:grpSpPr bwMode="auto">
            <a:xfrm>
              <a:off x="1644" y="915"/>
              <a:ext cx="193" cy="231"/>
              <a:chOff x="1512" y="1884"/>
              <a:chExt cx="216" cy="257"/>
            </a:xfrm>
          </p:grpSpPr>
          <p:sp>
            <p:nvSpPr>
              <p:cNvPr id="699442" name="Text Box 50"/>
              <p:cNvSpPr txBox="1">
                <a:spLocks noChangeArrowheads="1"/>
              </p:cNvSpPr>
              <p:nvPr/>
            </p:nvSpPr>
            <p:spPr bwMode="auto">
              <a:xfrm>
                <a:off x="1536" y="1884"/>
                <a:ext cx="192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800" b="0" baseline="30000">
                    <a:sym typeface="Symbol" pitchFamily="18" charset="2"/>
                  </a:rPr>
                  <a:t>+</a:t>
                </a:r>
                <a:endParaRPr lang="en-US" sz="1800" b="0"/>
              </a:p>
            </p:txBody>
          </p:sp>
          <p:sp>
            <p:nvSpPr>
              <p:cNvPr id="699443" name="Freeform 51"/>
              <p:cNvSpPr>
                <a:spLocks/>
              </p:cNvSpPr>
              <p:nvPr/>
            </p:nvSpPr>
            <p:spPr bwMode="auto">
              <a:xfrm>
                <a:off x="1512" y="1986"/>
                <a:ext cx="66" cy="129"/>
              </a:xfrm>
              <a:custGeom>
                <a:avLst/>
                <a:gdLst>
                  <a:gd name="T0" fmla="*/ 0 w 108"/>
                  <a:gd name="T1" fmla="*/ 93 h 147"/>
                  <a:gd name="T2" fmla="*/ 66 w 108"/>
                  <a:gd name="T3" fmla="*/ 87 h 147"/>
                  <a:gd name="T4" fmla="*/ 96 w 108"/>
                  <a:gd name="T5" fmla="*/ 57 h 147"/>
                  <a:gd name="T6" fmla="*/ 108 w 108"/>
                  <a:gd name="T7" fmla="*/ 21 h 147"/>
                  <a:gd name="T8" fmla="*/ 72 w 108"/>
                  <a:gd name="T9" fmla="*/ 15 h 147"/>
                  <a:gd name="T10" fmla="*/ 48 w 108"/>
                  <a:gd name="T11" fmla="*/ 51 h 147"/>
                  <a:gd name="T12" fmla="*/ 102 w 108"/>
                  <a:gd name="T13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0" y="93"/>
                    </a:moveTo>
                    <a:cubicBezTo>
                      <a:pt x="21" y="100"/>
                      <a:pt x="66" y="87"/>
                      <a:pt x="66" y="87"/>
                    </a:cubicBezTo>
                    <a:cubicBezTo>
                      <a:pt x="82" y="76"/>
                      <a:pt x="88" y="76"/>
                      <a:pt x="96" y="57"/>
                    </a:cubicBezTo>
                    <a:cubicBezTo>
                      <a:pt x="101" y="45"/>
                      <a:pt x="108" y="21"/>
                      <a:pt x="108" y="21"/>
                    </a:cubicBezTo>
                    <a:cubicBezTo>
                      <a:pt x="96" y="13"/>
                      <a:pt x="87" y="0"/>
                      <a:pt x="72" y="15"/>
                    </a:cubicBezTo>
                    <a:cubicBezTo>
                      <a:pt x="62" y="25"/>
                      <a:pt x="48" y="51"/>
                      <a:pt x="48" y="51"/>
                    </a:cubicBezTo>
                    <a:cubicBezTo>
                      <a:pt x="53" y="106"/>
                      <a:pt x="42" y="147"/>
                      <a:pt x="102" y="147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699444" name="Group 52"/>
          <p:cNvGrpSpPr>
            <a:grpSpLocks/>
          </p:cNvGrpSpPr>
          <p:nvPr/>
        </p:nvGrpSpPr>
        <p:grpSpPr bwMode="auto">
          <a:xfrm>
            <a:off x="1116013" y="2997200"/>
            <a:ext cx="2716212" cy="2019300"/>
            <a:chOff x="3061" y="1028"/>
            <a:chExt cx="1711" cy="1272"/>
          </a:xfrm>
        </p:grpSpPr>
        <p:sp>
          <p:nvSpPr>
            <p:cNvPr id="699445" name="Oval 53"/>
            <p:cNvSpPr>
              <a:spLocks noChangeArrowheads="1"/>
            </p:cNvSpPr>
            <p:nvPr/>
          </p:nvSpPr>
          <p:spPr bwMode="auto">
            <a:xfrm>
              <a:off x="3301" y="1203"/>
              <a:ext cx="1288" cy="906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it-IT" b="0">
                <a:solidFill>
                  <a:srgbClr val="9999FF"/>
                </a:solidFill>
              </a:endParaRPr>
            </a:p>
          </p:txBody>
        </p:sp>
        <p:sp>
          <p:nvSpPr>
            <p:cNvPr id="699446" name="Line 54"/>
            <p:cNvSpPr>
              <a:spLocks noChangeShapeType="1"/>
            </p:cNvSpPr>
            <p:nvPr/>
          </p:nvSpPr>
          <p:spPr bwMode="auto">
            <a:xfrm flipV="1">
              <a:off x="4280" y="1179"/>
              <a:ext cx="128" cy="2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47" name="Line 55"/>
            <p:cNvSpPr>
              <a:spLocks noChangeShapeType="1"/>
            </p:cNvSpPr>
            <p:nvPr/>
          </p:nvSpPr>
          <p:spPr bwMode="auto">
            <a:xfrm flipV="1">
              <a:off x="4280" y="1308"/>
              <a:ext cx="300" cy="1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48" name="Text Box 56"/>
            <p:cNvSpPr txBox="1">
              <a:spLocks noChangeArrowheads="1"/>
            </p:cNvSpPr>
            <p:nvPr/>
          </p:nvSpPr>
          <p:spPr bwMode="auto">
            <a:xfrm>
              <a:off x="3829" y="1406"/>
              <a:ext cx="2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 dirty="0">
                  <a:sym typeface="Symbol" pitchFamily="18" charset="2"/>
                </a:rPr>
                <a:t>ρ</a:t>
              </a:r>
              <a:r>
                <a:rPr lang="en-US" sz="1800" b="0" baseline="30000" dirty="0">
                  <a:sym typeface="Symbol" pitchFamily="18" charset="2"/>
                </a:rPr>
                <a:t>0</a:t>
              </a:r>
              <a:endParaRPr lang="en-US" sz="1800" b="0" dirty="0">
                <a:sym typeface="Symbol" pitchFamily="18" charset="2"/>
              </a:endParaRPr>
            </a:p>
          </p:txBody>
        </p:sp>
        <p:sp>
          <p:nvSpPr>
            <p:cNvPr id="699449" name="Text Box 57"/>
            <p:cNvSpPr txBox="1">
              <a:spLocks noChangeArrowheads="1"/>
            </p:cNvSpPr>
            <p:nvPr/>
          </p:nvSpPr>
          <p:spPr bwMode="auto">
            <a:xfrm>
              <a:off x="4165" y="1406"/>
              <a:ext cx="25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ρ</a:t>
              </a:r>
              <a:r>
                <a:rPr lang="en-US" sz="1800" b="0" baseline="30000">
                  <a:sym typeface="Symbol" pitchFamily="18" charset="2"/>
                </a:rPr>
                <a:t>0</a:t>
              </a:r>
              <a:endParaRPr lang="en-US" sz="1800" b="0">
                <a:sym typeface="Symbol" pitchFamily="18" charset="2"/>
              </a:endParaRPr>
            </a:p>
          </p:txBody>
        </p:sp>
        <p:sp>
          <p:nvSpPr>
            <p:cNvPr id="699450" name="Line 58"/>
            <p:cNvSpPr>
              <a:spLocks noChangeShapeType="1"/>
            </p:cNvSpPr>
            <p:nvPr/>
          </p:nvSpPr>
          <p:spPr bwMode="auto">
            <a:xfrm flipH="1">
              <a:off x="3829" y="1635"/>
              <a:ext cx="48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1" name="Line 59"/>
            <p:cNvSpPr>
              <a:spLocks noChangeShapeType="1"/>
            </p:cNvSpPr>
            <p:nvPr/>
          </p:nvSpPr>
          <p:spPr bwMode="auto">
            <a:xfrm flipH="1">
              <a:off x="3664" y="1635"/>
              <a:ext cx="2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2" name="Text Box 60"/>
            <p:cNvSpPr txBox="1">
              <a:spLocks noChangeArrowheads="1"/>
            </p:cNvSpPr>
            <p:nvPr/>
          </p:nvSpPr>
          <p:spPr bwMode="auto">
            <a:xfrm>
              <a:off x="3061" y="1445"/>
              <a:ext cx="24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-</a:t>
              </a:r>
              <a:endParaRPr lang="en-US" sz="1800" b="0"/>
            </a:p>
          </p:txBody>
        </p:sp>
        <p:sp>
          <p:nvSpPr>
            <p:cNvPr id="699453" name="Text Box 61"/>
            <p:cNvSpPr txBox="1">
              <a:spLocks noChangeArrowheads="1"/>
            </p:cNvSpPr>
            <p:nvPr/>
          </p:nvSpPr>
          <p:spPr bwMode="auto">
            <a:xfrm>
              <a:off x="4021" y="2069"/>
              <a:ext cx="27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+</a:t>
              </a:r>
              <a:endParaRPr lang="en-US" sz="1800" b="0"/>
            </a:p>
          </p:txBody>
        </p:sp>
        <p:sp>
          <p:nvSpPr>
            <p:cNvPr id="699454" name="Line 62"/>
            <p:cNvSpPr>
              <a:spLocks noChangeShapeType="1"/>
            </p:cNvSpPr>
            <p:nvPr/>
          </p:nvSpPr>
          <p:spPr bwMode="auto">
            <a:xfrm>
              <a:off x="3835" y="1815"/>
              <a:ext cx="144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5" name="Line 63"/>
            <p:cNvSpPr>
              <a:spLocks noChangeShapeType="1"/>
            </p:cNvSpPr>
            <p:nvPr/>
          </p:nvSpPr>
          <p:spPr bwMode="auto">
            <a:xfrm>
              <a:off x="3967" y="1905"/>
              <a:ext cx="4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6" name="Line 64"/>
            <p:cNvSpPr>
              <a:spLocks noChangeShapeType="1"/>
            </p:cNvSpPr>
            <p:nvPr/>
          </p:nvSpPr>
          <p:spPr bwMode="auto">
            <a:xfrm flipH="1">
              <a:off x="3139" y="1671"/>
              <a:ext cx="357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7" name="Line 65"/>
            <p:cNvSpPr>
              <a:spLocks noChangeShapeType="1"/>
            </p:cNvSpPr>
            <p:nvPr/>
          </p:nvSpPr>
          <p:spPr bwMode="auto">
            <a:xfrm flipH="1">
              <a:off x="3493" y="1491"/>
              <a:ext cx="96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8" name="Line 66"/>
            <p:cNvSpPr>
              <a:spLocks noChangeShapeType="1"/>
            </p:cNvSpPr>
            <p:nvPr/>
          </p:nvSpPr>
          <p:spPr bwMode="auto">
            <a:xfrm flipH="1" flipV="1">
              <a:off x="3589" y="1491"/>
              <a:ext cx="96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99459" name="Text Box 67"/>
            <p:cNvSpPr txBox="1">
              <a:spLocks noChangeArrowheads="1"/>
            </p:cNvSpPr>
            <p:nvPr/>
          </p:nvSpPr>
          <p:spPr bwMode="auto">
            <a:xfrm>
              <a:off x="4501" y="1301"/>
              <a:ext cx="27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+</a:t>
              </a:r>
              <a:endParaRPr lang="en-US" sz="1800" b="0"/>
            </a:p>
          </p:txBody>
        </p:sp>
        <p:sp>
          <p:nvSpPr>
            <p:cNvPr id="699460" name="Text Box 68"/>
            <p:cNvSpPr txBox="1">
              <a:spLocks noChangeArrowheads="1"/>
            </p:cNvSpPr>
            <p:nvPr/>
          </p:nvSpPr>
          <p:spPr bwMode="auto">
            <a:xfrm>
              <a:off x="4153" y="1028"/>
              <a:ext cx="24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l-GR" sz="1800" b="0">
                  <a:sym typeface="Symbol" pitchFamily="18" charset="2"/>
                </a:rPr>
                <a:t>π</a:t>
              </a:r>
              <a:r>
                <a:rPr lang="en-US" sz="1800" b="0" baseline="30000">
                  <a:sym typeface="Symbol" pitchFamily="18" charset="2"/>
                </a:rPr>
                <a:t>-</a:t>
              </a:r>
              <a:endParaRPr lang="en-US" sz="1800" b="0"/>
            </a:p>
          </p:txBody>
        </p:sp>
      </p:grpSp>
      <p:sp>
        <p:nvSpPr>
          <p:cNvPr id="699463" name="Text Box 71"/>
          <p:cNvSpPr txBox="1">
            <a:spLocks noChangeArrowheads="1"/>
          </p:cNvSpPr>
          <p:nvPr/>
        </p:nvSpPr>
        <p:spPr bwMode="auto">
          <a:xfrm>
            <a:off x="5148263" y="5300663"/>
            <a:ext cx="3097212" cy="973137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Comic Sans MS" pitchFamily="66" charset="0"/>
              </a:rPr>
              <a:t>Leptonic decay channel  </a:t>
            </a:r>
            <a:r>
              <a:rPr lang="en-US" sz="1800">
                <a:latin typeface="Comic Sans MS" pitchFamily="66" charset="0"/>
                <a:cs typeface="Arial" charset="0"/>
              </a:rPr>
              <a:t> probes </a:t>
            </a:r>
            <a:r>
              <a:rPr lang="en-US" sz="18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all</a:t>
            </a:r>
            <a:r>
              <a:rPr lang="en-US" sz="1800">
                <a:latin typeface="Comic Sans MS" pitchFamily="66" charset="0"/>
                <a:cs typeface="Arial" charset="0"/>
              </a:rPr>
              <a:t> stages of the collision</a:t>
            </a:r>
          </a:p>
        </p:txBody>
      </p:sp>
      <p:sp>
        <p:nvSpPr>
          <p:cNvPr id="699464" name="Text Box 72"/>
          <p:cNvSpPr txBox="1">
            <a:spLocks noChangeArrowheads="1"/>
          </p:cNvSpPr>
          <p:nvPr/>
        </p:nvSpPr>
        <p:spPr bwMode="auto">
          <a:xfrm>
            <a:off x="684213" y="5229225"/>
            <a:ext cx="3313112" cy="973138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Comic Sans MS" pitchFamily="66" charset="0"/>
              </a:rPr>
              <a:t>Hadronic decay channel probes </a:t>
            </a:r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late</a:t>
            </a:r>
            <a:r>
              <a:rPr lang="en-US" sz="1800">
                <a:latin typeface="Comic Sans MS" pitchFamily="66" charset="0"/>
              </a:rPr>
              <a:t> stages of the collision </a:t>
            </a:r>
            <a:endParaRPr lang="it-IT" sz="1800">
              <a:latin typeface="Comic Sans MS" pitchFamily="66" charset="0"/>
            </a:endParaRPr>
          </a:p>
        </p:txBody>
      </p:sp>
      <p:pic>
        <p:nvPicPr>
          <p:cNvPr id="59" name="Picture 19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7" y="0"/>
            <a:ext cx="1196975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Immagine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8898" y="36268"/>
            <a:ext cx="828000" cy="116305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221942" y="198494"/>
            <a:ext cx="6956829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it-IT" sz="3200" b="1" dirty="0" err="1" smtClean="0">
                <a:solidFill>
                  <a:srgbClr val="FF0000"/>
                </a:solidFill>
                <a:latin typeface="Cooper Black" pitchFamily="18" charset="0"/>
              </a:rPr>
              <a:t>Resonances</a:t>
            </a:r>
            <a:r>
              <a:rPr lang="it-IT" sz="3200" b="1" dirty="0" smtClean="0">
                <a:solidFill>
                  <a:srgbClr val="FF0000"/>
                </a:solidFill>
                <a:latin typeface="Cooper Black" pitchFamily="18" charset="0"/>
              </a:rPr>
              <a:t> and </a:t>
            </a:r>
            <a:r>
              <a:rPr lang="it-IT" sz="3200" b="1" dirty="0" err="1" smtClean="0">
                <a:solidFill>
                  <a:srgbClr val="FF0000"/>
                </a:solidFill>
                <a:latin typeface="Cooper Black" pitchFamily="18" charset="0"/>
              </a:rPr>
              <a:t>chiral</a:t>
            </a:r>
            <a:r>
              <a:rPr lang="it-IT" sz="3200" b="1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200" b="1" dirty="0" err="1" smtClean="0">
                <a:solidFill>
                  <a:srgbClr val="FF0000"/>
                </a:solidFill>
                <a:latin typeface="Cooper Black" pitchFamily="18" charset="0"/>
              </a:rPr>
              <a:t>symmetry</a:t>
            </a:r>
            <a:endParaRPr lang="it-IT" sz="32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-32761" y="6569446"/>
            <a:ext cx="5406295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7" name="Rettangolo 6"/>
          <p:cNvSpPr/>
          <p:nvPr/>
        </p:nvSpPr>
        <p:spPr>
          <a:xfrm>
            <a:off x="8821476" y="6488668"/>
            <a:ext cx="322524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3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56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9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9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463" grpId="0" animBg="1"/>
      <p:bldP spid="6994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63688" y="260350"/>
            <a:ext cx="5832747" cy="584775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3200" b="1" u="none" dirty="0" err="1" smtClean="0">
                <a:solidFill>
                  <a:srgbClr val="FF3300"/>
                </a:solidFill>
                <a:latin typeface="Cooper Black" pitchFamily="18" charset="0"/>
              </a:rPr>
              <a:t>Resonances</a:t>
            </a:r>
            <a:r>
              <a:rPr lang="it-IT" sz="3200" b="1" u="none" dirty="0" smtClean="0">
                <a:solidFill>
                  <a:srgbClr val="FF3300"/>
                </a:solidFill>
                <a:latin typeface="Cooper Black" pitchFamily="18" charset="0"/>
              </a:rPr>
              <a:t> in </a:t>
            </a:r>
            <a:r>
              <a:rPr lang="it-IT" sz="3200" b="1" u="none" dirty="0" err="1" smtClean="0">
                <a:solidFill>
                  <a:srgbClr val="FF3300"/>
                </a:solidFill>
                <a:latin typeface="Cooper Black" pitchFamily="18" charset="0"/>
              </a:rPr>
              <a:t>pp</a:t>
            </a:r>
            <a:r>
              <a:rPr lang="it-IT" sz="3200" b="1" u="none" dirty="0" smtClean="0">
                <a:solidFill>
                  <a:srgbClr val="FF3300"/>
                </a:solidFill>
                <a:latin typeface="Cooper Black" pitchFamily="18" charset="0"/>
              </a:rPr>
              <a:t> </a:t>
            </a:r>
            <a:r>
              <a:rPr lang="it-IT" sz="3200" b="1" u="none" dirty="0" err="1" smtClean="0">
                <a:solidFill>
                  <a:srgbClr val="FF3300"/>
                </a:solidFill>
                <a:latin typeface="Cooper Black" pitchFamily="18" charset="0"/>
              </a:rPr>
              <a:t>collisions</a:t>
            </a:r>
            <a:endParaRPr lang="it-IT" sz="3200" b="1" u="none" dirty="0">
              <a:solidFill>
                <a:srgbClr val="FF3300"/>
              </a:solidFill>
              <a:latin typeface="Cooper Black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95288" y="2779713"/>
            <a:ext cx="8353425" cy="3170099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In general,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resonance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production in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pp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collisions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helps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in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establishing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the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underlying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event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structure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and  the baseline for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heavy-ion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collisions</a:t>
            </a:r>
            <a:endParaRPr lang="it-IT" sz="2000" u="none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constraining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QCD-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inspired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models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(PYTHIA,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PHOJET,etc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…)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understanding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hadronic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production </a:t>
            </a:r>
            <a:r>
              <a:rPr lang="it-IT" sz="2000" u="none" dirty="0" err="1" smtClean="0">
                <a:solidFill>
                  <a:schemeClr val="accent2"/>
                </a:solidFill>
                <a:latin typeface="Comic Sans MS" pitchFamily="66" charset="0"/>
              </a:rPr>
              <a:t>processes</a:t>
            </a:r>
            <a:endParaRPr lang="it-IT" sz="2000" u="none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2000" u="none" dirty="0" err="1">
                <a:solidFill>
                  <a:schemeClr val="accent2"/>
                </a:solidFill>
                <a:latin typeface="Comic Sans MS" pitchFamily="66" charset="0"/>
              </a:rPr>
              <a:t>s</a:t>
            </a:r>
            <a:r>
              <a:rPr lang="it-IT" sz="2000" u="none" dirty="0" err="1" smtClean="0">
                <a:solidFill>
                  <a:schemeClr val="accent2"/>
                </a:solidFill>
                <a:latin typeface="Comic Sans MS" pitchFamily="66" charset="0"/>
              </a:rPr>
              <a:t>trangeness</a:t>
            </a:r>
            <a:r>
              <a:rPr lang="it-IT" sz="2000" u="none" dirty="0" smtClean="0">
                <a:solidFill>
                  <a:schemeClr val="accent2"/>
                </a:solidFill>
                <a:latin typeface="Comic Sans MS" pitchFamily="66" charset="0"/>
              </a:rPr>
              <a:t> production </a:t>
            </a:r>
            <a:r>
              <a:rPr lang="it-IT" sz="2000" u="none" dirty="0" err="1" smtClean="0">
                <a:solidFill>
                  <a:schemeClr val="accent2"/>
                </a:solidFill>
                <a:latin typeface="Comic Sans MS" pitchFamily="66" charset="0"/>
              </a:rPr>
              <a:t>is</a:t>
            </a:r>
            <a:r>
              <a:rPr lang="it-IT" sz="2000" u="none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err="1" smtClean="0">
                <a:solidFill>
                  <a:schemeClr val="accent2"/>
                </a:solidFill>
                <a:latin typeface="Comic Sans MS" pitchFamily="66" charset="0"/>
              </a:rPr>
              <a:t>accessed</a:t>
            </a:r>
            <a:r>
              <a:rPr lang="it-IT" sz="2000" u="none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u="none" dirty="0" smtClean="0">
                <a:solidFill>
                  <a:schemeClr val="accent2"/>
                </a:solidFill>
                <a:latin typeface="Comic Sans MS" pitchFamily="66" charset="0"/>
              </a:rPr>
              <a:t>via strange </a:t>
            </a:r>
            <a:r>
              <a:rPr lang="it-IT" sz="2000" u="none" dirty="0" err="1" smtClean="0">
                <a:solidFill>
                  <a:schemeClr val="accent2"/>
                </a:solidFill>
                <a:latin typeface="Comic Sans MS" pitchFamily="66" charset="0"/>
              </a:rPr>
              <a:t>resonance</a:t>
            </a:r>
            <a:r>
              <a:rPr lang="it-IT" sz="2000" u="none" dirty="0" smtClean="0">
                <a:solidFill>
                  <a:schemeClr val="accent2"/>
                </a:solidFill>
                <a:latin typeface="Comic Sans MS" pitchFamily="66" charset="0"/>
              </a:rPr>
              <a:t> production</a:t>
            </a:r>
            <a:endParaRPr lang="it-IT" sz="2000" u="none" dirty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it-IT" sz="2000" u="none" baseline="-250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23850" y="1412875"/>
            <a:ext cx="8353425" cy="1044575"/>
          </a:xfrm>
          <a:prstGeom prst="rect">
            <a:avLst/>
          </a:prstGeom>
          <a:noFill/>
          <a:ln w="38100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2000" u="none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Decay of resonances large fraction of the final-state particles </a:t>
            </a:r>
            <a:r>
              <a:rPr lang="it-IT" sz="2000" u="none">
                <a:solidFill>
                  <a:srgbClr val="FF0000"/>
                </a:solidFill>
                <a:latin typeface="Comic Sans MS" pitchFamily="66" charset="0"/>
              </a:rPr>
              <a:t>early step in understanding pp collisions at LHC, i.e. </a:t>
            </a:r>
            <a:r>
              <a:rPr lang="it-IT" sz="2000" u="none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opportunity to test QCD in a new energy domain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164388" y="2349500"/>
            <a:ext cx="55451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000" u="none">
                <a:latin typeface="Comic Sans MS" pitchFamily="66" charset="0"/>
              </a:rPr>
              <a:t> </a:t>
            </a:r>
            <a:endParaRPr lang="it-IT" sz="2000" u="none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4105" name="Picture 9" descr="weblogo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5388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3275" y="20888"/>
            <a:ext cx="828000" cy="116305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0" y="6562272"/>
            <a:ext cx="5291510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</a:t>
            </a:r>
            <a:r>
              <a:rPr lang="it-IT" sz="1100" dirty="0">
                <a:solidFill>
                  <a:prstClr val="black"/>
                </a:solidFill>
                <a:latin typeface="Cooper Black" pitchFamily="18" charset="0"/>
              </a:rPr>
              <a:t>2012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</a:t>
            </a:r>
          </a:p>
        </p:txBody>
      </p:sp>
      <p:sp>
        <p:nvSpPr>
          <p:cNvPr id="6" name="Rettangolo 5"/>
          <p:cNvSpPr/>
          <p:nvPr/>
        </p:nvSpPr>
        <p:spPr>
          <a:xfrm>
            <a:off x="8796616" y="6469939"/>
            <a:ext cx="322524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4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9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2"/>
          <p:cNvSpPr txBox="1">
            <a:spLocks noGrp="1"/>
          </p:cNvSpPr>
          <p:nvPr/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DD8F8BB-B8C1-4238-AD06-05AECE5D2AB5}" type="slidenum">
              <a:rPr lang="en-US" sz="1400" u="none">
                <a:latin typeface="+mn-lt"/>
              </a:rPr>
              <a:pPr algn="r">
                <a:defRPr/>
              </a:pPr>
              <a:t>5</a:t>
            </a:fld>
            <a:endParaRPr lang="en-US" sz="1400" u="none">
              <a:latin typeface="+mn-lt"/>
            </a:endParaRPr>
          </a:p>
        </p:txBody>
      </p:sp>
      <p:pic>
        <p:nvPicPr>
          <p:cNvPr id="5123" name="Picture 4" descr="alice_technical_paper_ALICE-couleur-OK06_cut_nam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3" r="9293"/>
          <a:stretch>
            <a:fillRect/>
          </a:stretch>
        </p:blipFill>
        <p:spPr bwMode="auto">
          <a:xfrm>
            <a:off x="0" y="231775"/>
            <a:ext cx="9144000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7286625" y="6024563"/>
            <a:ext cx="1857375" cy="833437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400" b="1" u="none">
                <a:solidFill>
                  <a:srgbClr val="000000"/>
                </a:solidFill>
              </a:rPr>
              <a:t>Detector: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400" b="1" u="none">
                <a:solidFill>
                  <a:srgbClr val="000000"/>
                </a:solidFill>
              </a:rPr>
              <a:t>Size</a:t>
            </a:r>
            <a:r>
              <a:rPr lang="en-US" sz="1400" u="none">
                <a:solidFill>
                  <a:srgbClr val="000000"/>
                </a:solidFill>
              </a:rPr>
              <a:t>: </a:t>
            </a:r>
            <a:r>
              <a:rPr lang="en-US" sz="1400" b="1" u="none">
                <a:solidFill>
                  <a:srgbClr val="FC0128"/>
                </a:solidFill>
              </a:rPr>
              <a:t>16 x 26</a:t>
            </a:r>
            <a:r>
              <a:rPr lang="en-US" sz="1400" u="none">
                <a:solidFill>
                  <a:srgbClr val="000000"/>
                </a:solidFill>
              </a:rPr>
              <a:t> meters</a:t>
            </a:r>
          </a:p>
          <a:p>
            <a:pPr>
              <a:lnSpc>
                <a:spcPct val="90000"/>
              </a:lnSpc>
              <a:spcBef>
                <a:spcPct val="30000"/>
              </a:spcBef>
            </a:pPr>
            <a:r>
              <a:rPr lang="en-US" sz="1400" b="1" u="none">
                <a:solidFill>
                  <a:srgbClr val="000000"/>
                </a:solidFill>
              </a:rPr>
              <a:t>Weight</a:t>
            </a:r>
            <a:r>
              <a:rPr lang="en-US" sz="1400" u="none">
                <a:solidFill>
                  <a:srgbClr val="000000"/>
                </a:solidFill>
              </a:rPr>
              <a:t>: </a:t>
            </a:r>
            <a:r>
              <a:rPr lang="en-US" sz="1400" b="1" u="none">
                <a:solidFill>
                  <a:srgbClr val="FC0128"/>
                </a:solidFill>
              </a:rPr>
              <a:t>10,000</a:t>
            </a:r>
            <a:r>
              <a:rPr lang="en-US" sz="1400" u="none">
                <a:solidFill>
                  <a:srgbClr val="000000"/>
                </a:solidFill>
              </a:rPr>
              <a:t> tons</a:t>
            </a:r>
          </a:p>
        </p:txBody>
      </p:sp>
      <p:sp>
        <p:nvSpPr>
          <p:cNvPr id="759813" name="Rectangle 5"/>
          <p:cNvSpPr>
            <a:spLocks noChangeArrowheads="1"/>
          </p:cNvSpPr>
          <p:nvPr/>
        </p:nvSpPr>
        <p:spPr bwMode="auto">
          <a:xfrm>
            <a:off x="3505200" y="-152400"/>
            <a:ext cx="281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>
              <a:defRPr/>
            </a:pPr>
            <a:r>
              <a:rPr lang="en-US" sz="4400" u="none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ALICE</a:t>
            </a:r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 flipH="1">
            <a:off x="8243888" y="2017713"/>
            <a:ext cx="73025" cy="1223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65750" y="4179888"/>
            <a:ext cx="3778250" cy="2678112"/>
            <a:chOff x="3734" y="0"/>
            <a:chExt cx="2026" cy="1495"/>
          </a:xfrm>
        </p:grpSpPr>
        <p:pic>
          <p:nvPicPr>
            <p:cNvPr id="5151" name="Picture 9" descr="ALIce_SETUP_final_c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32" t="6055" r="8464" b="71506"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2" name="Picture 10" descr="ALIce_SETUP_final_c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846" t="18721" b="70404"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3" name="Picture 11" descr="ALIce_SETUP_final_c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11" r="13776" b="97302"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752475" y="5367338"/>
            <a:ext cx="1247775" cy="1309687"/>
            <a:chOff x="474" y="3381"/>
            <a:chExt cx="786" cy="825"/>
          </a:xfrm>
        </p:grpSpPr>
        <p:sp>
          <p:nvSpPr>
            <p:cNvPr id="5149" name="Oval 12"/>
            <p:cNvSpPr>
              <a:spLocks noChangeArrowheads="1"/>
            </p:cNvSpPr>
            <p:nvPr/>
          </p:nvSpPr>
          <p:spPr bwMode="auto">
            <a:xfrm>
              <a:off x="474" y="3846"/>
              <a:ext cx="768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  <p:sp>
          <p:nvSpPr>
            <p:cNvPr id="5150" name="Line 28"/>
            <p:cNvSpPr>
              <a:spLocks noChangeShapeType="1"/>
            </p:cNvSpPr>
            <p:nvPr/>
          </p:nvSpPr>
          <p:spPr bwMode="auto">
            <a:xfrm flipV="1">
              <a:off x="949" y="3381"/>
              <a:ext cx="311" cy="468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endParaRPr lang="it-IT"/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397250" y="3486150"/>
            <a:ext cx="733425" cy="3371850"/>
            <a:chOff x="2140" y="2196"/>
            <a:chExt cx="462" cy="2124"/>
          </a:xfrm>
        </p:grpSpPr>
        <p:sp>
          <p:nvSpPr>
            <p:cNvPr id="5147" name="Oval 13"/>
            <p:cNvSpPr>
              <a:spLocks noChangeArrowheads="1"/>
            </p:cNvSpPr>
            <p:nvPr/>
          </p:nvSpPr>
          <p:spPr bwMode="auto">
            <a:xfrm>
              <a:off x="2140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  <p:sp>
          <p:nvSpPr>
            <p:cNvPr id="5148" name="Line 29"/>
            <p:cNvSpPr>
              <a:spLocks noChangeShapeType="1"/>
            </p:cNvSpPr>
            <p:nvPr/>
          </p:nvSpPr>
          <p:spPr bwMode="auto">
            <a:xfrm flipV="1">
              <a:off x="2414" y="2196"/>
              <a:ext cx="94" cy="173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it-IT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003675" y="3992563"/>
            <a:ext cx="733425" cy="2865437"/>
            <a:chOff x="2522" y="2515"/>
            <a:chExt cx="462" cy="1805"/>
          </a:xfrm>
        </p:grpSpPr>
        <p:sp>
          <p:nvSpPr>
            <p:cNvPr id="5145" name="Oval 14"/>
            <p:cNvSpPr>
              <a:spLocks noChangeArrowheads="1"/>
            </p:cNvSpPr>
            <p:nvPr/>
          </p:nvSpPr>
          <p:spPr bwMode="auto">
            <a:xfrm>
              <a:off x="2522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  <p:sp>
          <p:nvSpPr>
            <p:cNvPr id="5146" name="Line 30"/>
            <p:cNvSpPr>
              <a:spLocks noChangeShapeType="1"/>
            </p:cNvSpPr>
            <p:nvPr/>
          </p:nvSpPr>
          <p:spPr bwMode="auto">
            <a:xfrm flipH="1" flipV="1">
              <a:off x="2632" y="2515"/>
              <a:ext cx="75" cy="146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it-IT"/>
            </a:p>
          </p:txBody>
        </p:sp>
      </p:grpSp>
      <p:grpSp>
        <p:nvGrpSpPr>
          <p:cNvPr id="61460" name="Group 25"/>
          <p:cNvGrpSpPr>
            <a:grpSpLocks/>
          </p:cNvGrpSpPr>
          <p:nvPr/>
        </p:nvGrpSpPr>
        <p:grpSpPr bwMode="auto">
          <a:xfrm>
            <a:off x="161925" y="804863"/>
            <a:ext cx="1393825" cy="5605462"/>
            <a:chOff x="102" y="507"/>
            <a:chExt cx="878" cy="3531"/>
          </a:xfrm>
        </p:grpSpPr>
        <p:sp>
          <p:nvSpPr>
            <p:cNvPr id="5142" name="Oval 17"/>
            <p:cNvSpPr>
              <a:spLocks noChangeArrowheads="1"/>
            </p:cNvSpPr>
            <p:nvPr/>
          </p:nvSpPr>
          <p:spPr bwMode="auto">
            <a:xfrm>
              <a:off x="518" y="683"/>
              <a:ext cx="462" cy="273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  <p:sp>
          <p:nvSpPr>
            <p:cNvPr id="5143" name="Oval 18"/>
            <p:cNvSpPr>
              <a:spLocks noChangeArrowheads="1"/>
            </p:cNvSpPr>
            <p:nvPr/>
          </p:nvSpPr>
          <p:spPr bwMode="auto">
            <a:xfrm>
              <a:off x="434" y="507"/>
              <a:ext cx="462" cy="273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  <p:sp>
          <p:nvSpPr>
            <p:cNvPr id="5144" name="Oval 19"/>
            <p:cNvSpPr>
              <a:spLocks noChangeArrowheads="1"/>
            </p:cNvSpPr>
            <p:nvPr/>
          </p:nvSpPr>
          <p:spPr bwMode="auto">
            <a:xfrm>
              <a:off x="102" y="3765"/>
              <a:ext cx="462" cy="273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Font typeface="Wingdings" pitchFamily="2" charset="2"/>
                <a:buNone/>
              </a:pPr>
              <a:endParaRPr lang="it-IT" sz="1600" u="none">
                <a:solidFill>
                  <a:srgbClr val="0000FF"/>
                </a:solidFill>
              </a:endParaRPr>
            </a:p>
          </p:txBody>
        </p:sp>
      </p:grpSp>
      <p:sp>
        <p:nvSpPr>
          <p:cNvPr id="61464" name="Line 31"/>
          <p:cNvSpPr>
            <a:spLocks noChangeShapeType="1"/>
          </p:cNvSpPr>
          <p:nvPr/>
        </p:nvSpPr>
        <p:spPr bwMode="auto">
          <a:xfrm flipV="1">
            <a:off x="620713" y="3519488"/>
            <a:ext cx="2763837" cy="2484437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>
            <a:spAutoFit/>
          </a:bodyPr>
          <a:lstStyle/>
          <a:p>
            <a:endParaRPr lang="it-IT"/>
          </a:p>
        </p:txBody>
      </p:sp>
      <p:grpSp>
        <p:nvGrpSpPr>
          <p:cNvPr id="61465" name="Group 25"/>
          <p:cNvGrpSpPr>
            <a:grpSpLocks/>
          </p:cNvGrpSpPr>
          <p:nvPr/>
        </p:nvGrpSpPr>
        <p:grpSpPr bwMode="auto">
          <a:xfrm>
            <a:off x="1436688" y="1058863"/>
            <a:ext cx="2095500" cy="1208087"/>
            <a:chOff x="905" y="667"/>
            <a:chExt cx="1320" cy="761"/>
          </a:xfrm>
        </p:grpSpPr>
        <p:sp>
          <p:nvSpPr>
            <p:cNvPr id="5140" name="Line 32"/>
            <p:cNvSpPr>
              <a:spLocks noChangeShapeType="1"/>
            </p:cNvSpPr>
            <p:nvPr/>
          </p:nvSpPr>
          <p:spPr bwMode="auto">
            <a:xfrm>
              <a:off x="975" y="845"/>
              <a:ext cx="1097" cy="58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it-IT"/>
            </a:p>
          </p:txBody>
        </p:sp>
        <p:sp>
          <p:nvSpPr>
            <p:cNvPr id="5141" name="Line 33"/>
            <p:cNvSpPr>
              <a:spLocks noChangeShapeType="1"/>
            </p:cNvSpPr>
            <p:nvPr/>
          </p:nvSpPr>
          <p:spPr bwMode="auto">
            <a:xfrm>
              <a:off x="905" y="667"/>
              <a:ext cx="1320" cy="718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it-IT"/>
            </a:p>
          </p:txBody>
        </p:sp>
      </p:grpSp>
      <p:sp>
        <p:nvSpPr>
          <p:cNvPr id="61468" name="Line 30"/>
          <p:cNvSpPr>
            <a:spLocks noChangeShapeType="1"/>
          </p:cNvSpPr>
          <p:nvPr/>
        </p:nvSpPr>
        <p:spPr bwMode="auto">
          <a:xfrm rot="-9896627" flipH="1" flipV="1">
            <a:off x="8153400" y="685800"/>
            <a:ext cx="381000" cy="1676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>
            <a:spAutoFit/>
          </a:bodyPr>
          <a:lstStyle/>
          <a:p>
            <a:endParaRPr lang="it-IT"/>
          </a:p>
        </p:txBody>
      </p:sp>
      <p:pic>
        <p:nvPicPr>
          <p:cNvPr id="5135" name="Picture 4" descr="alice_technical_paper_ALICE-couleur-OK06_cut_nam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1447800"/>
            <a:ext cx="8382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0" name="Text Box 30"/>
          <p:cNvSpPr txBox="1">
            <a:spLocks noChangeArrowheads="1"/>
          </p:cNvSpPr>
          <p:nvPr/>
        </p:nvSpPr>
        <p:spPr bwMode="auto">
          <a:xfrm>
            <a:off x="7086600" y="228600"/>
            <a:ext cx="1752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1" u="none"/>
              <a:t>Muon Spectrometer</a:t>
            </a:r>
          </a:p>
        </p:txBody>
      </p:sp>
      <p:sp>
        <p:nvSpPr>
          <p:cNvPr id="61471" name="Oval 14"/>
          <p:cNvSpPr>
            <a:spLocks noChangeArrowheads="1"/>
          </p:cNvSpPr>
          <p:nvPr/>
        </p:nvSpPr>
        <p:spPr bwMode="auto">
          <a:xfrm rot="10800000">
            <a:off x="7010400" y="228600"/>
            <a:ext cx="1524000" cy="647700"/>
          </a:xfrm>
          <a:prstGeom prst="ellipse">
            <a:avLst/>
          </a:prstGeom>
          <a:solidFill>
            <a:srgbClr val="FFFF99">
              <a:alpha val="50980"/>
            </a:srgbClr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rot="10800000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endParaRPr lang="it-IT" sz="1600" u="none">
              <a:solidFill>
                <a:srgbClr val="0000FF"/>
              </a:solidFill>
            </a:endParaRPr>
          </a:p>
        </p:txBody>
      </p:sp>
      <p:sp>
        <p:nvSpPr>
          <p:cNvPr id="61472" name="Line 30"/>
          <p:cNvSpPr>
            <a:spLocks noChangeShapeType="1"/>
          </p:cNvSpPr>
          <p:nvPr/>
        </p:nvSpPr>
        <p:spPr bwMode="auto">
          <a:xfrm rot="11703373" flipV="1">
            <a:off x="7010400" y="762000"/>
            <a:ext cx="76200" cy="1600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>
            <a:spAutoFit/>
          </a:bodyPr>
          <a:lstStyle/>
          <a:p>
            <a:endParaRPr lang="it-IT"/>
          </a:p>
        </p:txBody>
      </p:sp>
      <p:sp>
        <p:nvSpPr>
          <p:cNvPr id="61473" name="Line 30"/>
          <p:cNvSpPr>
            <a:spLocks noChangeShapeType="1"/>
          </p:cNvSpPr>
          <p:nvPr/>
        </p:nvSpPr>
        <p:spPr bwMode="auto">
          <a:xfrm rot="11703373" flipV="1">
            <a:off x="7543800" y="914400"/>
            <a:ext cx="76200" cy="16002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7059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61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61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4" grpId="0" animBg="1"/>
      <p:bldP spid="61464" grpId="1" animBg="1"/>
      <p:bldP spid="61468" grpId="0" animBg="1"/>
      <p:bldP spid="61470" grpId="0"/>
      <p:bldP spid="61471" grpId="0" animBg="1"/>
      <p:bldP spid="61472" grpId="0" animBg="1"/>
      <p:bldP spid="614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8" r="52356" b="63351"/>
          <a:stretch>
            <a:fillRect/>
          </a:stretch>
        </p:blipFill>
        <p:spPr bwMode="auto">
          <a:xfrm>
            <a:off x="6227763" y="4025900"/>
            <a:ext cx="2916237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7788" r="52356" b="6335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Rectangle 28"/>
          <p:cNvSpPr>
            <a:spLocks noChangeArrowheads="1"/>
          </p:cNvSpPr>
          <p:nvPr/>
        </p:nvSpPr>
        <p:spPr bwMode="auto">
          <a:xfrm>
            <a:off x="250825" y="1557338"/>
            <a:ext cx="3744913" cy="4967287"/>
          </a:xfrm>
          <a:prstGeom prst="rect">
            <a:avLst/>
          </a:prstGeom>
          <a:solidFill>
            <a:srgbClr val="29292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72" name="Title 1"/>
          <p:cNvSpPr txBox="1">
            <a:spLocks/>
          </p:cNvSpPr>
          <p:nvPr/>
        </p:nvSpPr>
        <p:spPr bwMode="auto">
          <a:xfrm>
            <a:off x="1644184" y="193188"/>
            <a:ext cx="6337300" cy="620712"/>
          </a:xfrm>
          <a:prstGeom prst="rect">
            <a:avLst/>
          </a:prstGeom>
          <a:solidFill>
            <a:srgbClr val="002060"/>
          </a:solidFill>
          <a:ln>
            <a:noFill/>
          </a:ln>
          <a:extLst/>
        </p:spPr>
        <p:txBody>
          <a:bodyPr/>
          <a:lstStyle>
            <a:lvl1pPr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3200" b="1" u="none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</a:rPr>
              <a:t>Resonance reconstruction</a:t>
            </a:r>
            <a:endParaRPr lang="en-US" sz="3200" b="1" u="none" dirty="0">
              <a:solidFill>
                <a:srgbClr val="FF0000"/>
              </a:solidFill>
              <a:latin typeface="Cooper Black" pitchFamily="18" charset="0"/>
              <a:ea typeface="ＭＳ Ｐゴシック" charset="-128"/>
            </a:endParaRPr>
          </a:p>
        </p:txBody>
      </p:sp>
      <p:sp>
        <p:nvSpPr>
          <p:cNvPr id="7173" name="Footer Placeholder 8"/>
          <p:cNvSpPr txBox="1">
            <a:spLocks noGrp="1"/>
          </p:cNvSpPr>
          <p:nvPr/>
        </p:nvSpPr>
        <p:spPr bwMode="auto">
          <a:xfrm>
            <a:off x="3124200" y="646271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1200" u="none">
              <a:solidFill>
                <a:srgbClr val="000000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7174" name="Date Placeholder 9"/>
          <p:cNvSpPr txBox="1">
            <a:spLocks noGrp="1"/>
          </p:cNvSpPr>
          <p:nvPr/>
        </p:nvSpPr>
        <p:spPr bwMode="auto">
          <a:xfrm>
            <a:off x="0" y="6616579"/>
            <a:ext cx="5310821" cy="241421"/>
          </a:xfrm>
          <a:prstGeom prst="rect">
            <a:avLst/>
          </a:prstGeom>
          <a:solidFill>
            <a:srgbClr val="0070C0"/>
          </a:solidFill>
          <a:ln>
            <a:noFill/>
          </a:ln>
          <a:extLst/>
        </p:spPr>
        <p:txBody>
          <a:bodyPr anchor="ctr"/>
          <a:lstStyle>
            <a:lvl1pPr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defTabSz="914400" eaLnBrk="1" hangingPunct="1"/>
            <a:r>
              <a:rPr lang="it-IT" sz="1200" u="none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u="none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u="none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u="none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u="none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u="none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u="none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u="none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u="none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pic>
        <p:nvPicPr>
          <p:cNvPr id="7175" name="Picture 15" descr="joc-ne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8" t="9586" r="2242"/>
          <a:stretch>
            <a:fillRect/>
          </a:stretch>
        </p:blipFill>
        <p:spPr bwMode="auto">
          <a:xfrm>
            <a:off x="250825" y="1484313"/>
            <a:ext cx="3744913" cy="37322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1979613" y="3141663"/>
            <a:ext cx="1079500" cy="647700"/>
          </a:xfrm>
          <a:custGeom>
            <a:avLst/>
            <a:gdLst>
              <a:gd name="T0" fmla="*/ 0 w 1513303"/>
              <a:gd name="T1" fmla="*/ 0 h 526889"/>
              <a:gd name="T2" fmla="*/ 418860 w 1513303"/>
              <a:gd name="T3" fmla="*/ 388672 h 526889"/>
              <a:gd name="T4" fmla="*/ 851233 w 1513303"/>
              <a:gd name="T5" fmla="*/ 583009 h 526889"/>
              <a:gd name="T6" fmla="*/ 1324140 w 1513303"/>
              <a:gd name="T7" fmla="*/ 671342 h 526889"/>
              <a:gd name="T8" fmla="*/ 1513303 w 1513303"/>
              <a:gd name="T9" fmla="*/ 689009 h 5268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13303"/>
              <a:gd name="T16" fmla="*/ 0 h 526889"/>
              <a:gd name="T17" fmla="*/ 1513303 w 1513303"/>
              <a:gd name="T18" fmla="*/ 526889 h 5268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13303" h="526889">
                <a:moveTo>
                  <a:pt x="0" y="0"/>
                </a:moveTo>
                <a:cubicBezTo>
                  <a:pt x="138494" y="111457"/>
                  <a:pt x="276988" y="222915"/>
                  <a:pt x="418860" y="297220"/>
                </a:cubicBezTo>
                <a:cubicBezTo>
                  <a:pt x="560732" y="371525"/>
                  <a:pt x="700353" y="409804"/>
                  <a:pt x="851233" y="445830"/>
                </a:cubicBezTo>
                <a:cubicBezTo>
                  <a:pt x="1002113" y="481856"/>
                  <a:pt x="1213795" y="499869"/>
                  <a:pt x="1324140" y="513379"/>
                </a:cubicBezTo>
                <a:cubicBezTo>
                  <a:pt x="1434485" y="526889"/>
                  <a:pt x="1513303" y="526889"/>
                  <a:pt x="1513303" y="526889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+mn-lt"/>
            </a:endParaRP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 rot="10800000" flipV="1">
            <a:off x="1979613" y="2924175"/>
            <a:ext cx="1296987" cy="215900"/>
          </a:xfrm>
          <a:custGeom>
            <a:avLst/>
            <a:gdLst>
              <a:gd name="T0" fmla="*/ 0 w 1702466"/>
              <a:gd name="T1" fmla="*/ 67550 h 229669"/>
              <a:gd name="T2" fmla="*/ 608024 w 1702466"/>
              <a:gd name="T3" fmla="*/ 0 h 229669"/>
              <a:gd name="T4" fmla="*/ 1175512 w 1702466"/>
              <a:gd name="T5" fmla="*/ 67550 h 229669"/>
              <a:gd name="T6" fmla="*/ 1702466 w 1702466"/>
              <a:gd name="T7" fmla="*/ 229669 h 229669"/>
              <a:gd name="T8" fmla="*/ 0 60000 65536"/>
              <a:gd name="T9" fmla="*/ 0 60000 65536"/>
              <a:gd name="T10" fmla="*/ 0 60000 65536"/>
              <a:gd name="T11" fmla="*/ 0 60000 65536"/>
              <a:gd name="T12" fmla="*/ 0 w 1702466"/>
              <a:gd name="T13" fmla="*/ 0 h 229669"/>
              <a:gd name="T14" fmla="*/ 1702466 w 1702466"/>
              <a:gd name="T15" fmla="*/ 229669 h 2296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02466" h="229669">
                <a:moveTo>
                  <a:pt x="0" y="67550"/>
                </a:moveTo>
                <a:cubicBezTo>
                  <a:pt x="206052" y="33775"/>
                  <a:pt x="412105" y="0"/>
                  <a:pt x="608024" y="0"/>
                </a:cubicBezTo>
                <a:cubicBezTo>
                  <a:pt x="803943" y="0"/>
                  <a:pt x="993105" y="29272"/>
                  <a:pt x="1175512" y="67550"/>
                </a:cubicBezTo>
                <a:cubicBezTo>
                  <a:pt x="1357919" y="105828"/>
                  <a:pt x="1702466" y="229669"/>
                  <a:pt x="1702466" y="229669"/>
                </a:cubicBezTo>
              </a:path>
            </a:pathLst>
          </a:custGeom>
          <a:noFill/>
          <a:ln w="25400">
            <a:solidFill>
              <a:srgbClr val="FF0000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27313" y="2349500"/>
            <a:ext cx="549275" cy="5191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u="none" dirty="0">
                <a:solidFill>
                  <a:srgbClr val="FF0000"/>
                </a:solidFill>
                <a:latin typeface="+mn-lt"/>
              </a:rPr>
              <a:t>K</a:t>
            </a:r>
            <a:r>
              <a:rPr lang="en-US" sz="2800" u="none" baseline="30000" dirty="0">
                <a:solidFill>
                  <a:srgbClr val="FF0000"/>
                </a:solidFill>
                <a:latin typeface="+mn-lt"/>
              </a:rPr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79613" y="3644900"/>
            <a:ext cx="550862" cy="51911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37931725" indent="-37474525" defTabSz="457200"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2800" u="none" dirty="0" smtClean="0">
                <a:solidFill>
                  <a:srgbClr val="FF0000"/>
                </a:solidFill>
                <a:latin typeface="Symbol" pitchFamily="18" charset="2"/>
                <a:ea typeface="ＭＳ Ｐゴシック" charset="-128"/>
              </a:rPr>
              <a:t>p</a:t>
            </a:r>
            <a:r>
              <a:rPr lang="en-US" sz="2800" u="none" baseline="30000" dirty="0" smtClean="0">
                <a:solidFill>
                  <a:srgbClr val="FF0000"/>
                </a:solidFill>
                <a:latin typeface="Calibri" pitchFamily="34" charset="0"/>
                <a:ea typeface="ＭＳ Ｐゴシック" charset="-128"/>
              </a:rPr>
              <a:t>-</a:t>
            </a:r>
          </a:p>
        </p:txBody>
      </p:sp>
      <p:sp>
        <p:nvSpPr>
          <p:cNvPr id="7180" name="Text Box 29"/>
          <p:cNvSpPr txBox="1">
            <a:spLocks noChangeArrowheads="1"/>
          </p:cNvSpPr>
          <p:nvPr/>
        </p:nvSpPr>
        <p:spPr bwMode="auto">
          <a:xfrm>
            <a:off x="6732588" y="1196975"/>
            <a:ext cx="2411412" cy="1366528"/>
          </a:xfrm>
          <a:prstGeom prst="rect">
            <a:avLst/>
          </a:prstGeom>
          <a:solidFill>
            <a:srgbClr val="D1D1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pitchFamily="18" charset="2"/>
              <a:buNone/>
            </a:pP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K(892)</a:t>
            </a:r>
            <a:r>
              <a:rPr lang="en-US" u="none" baseline="30000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0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      </a:t>
            </a:r>
            <a:r>
              <a:rPr lang="en-US" u="none" baseline="30000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-  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+ K</a:t>
            </a:r>
            <a:r>
              <a:rPr lang="en-US" u="none" baseline="30000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 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Symbol" pitchFamily="18" charset="2"/>
              <a:buChar char="f"/>
            </a:pP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(1020)    K</a:t>
            </a:r>
            <a:r>
              <a:rPr lang="en-US" u="none" baseline="30000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 + K</a:t>
            </a:r>
            <a:r>
              <a:rPr lang="en-US" u="none" baseline="30000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-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S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(1385)</a:t>
            </a:r>
            <a:r>
              <a:rPr lang="en-US" u="none" baseline="30000" dirty="0" smtClean="0">
                <a:latin typeface="Comic Sans MS" pitchFamily="66" charset="0"/>
                <a:ea typeface="ＭＳ Ｐゴシック" charset="-128"/>
                <a:sym typeface="Symbol" pitchFamily="18" charset="2"/>
              </a:rPr>
              <a:t>±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    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L</a:t>
            </a:r>
            <a:r>
              <a:rPr lang="en-US" u="none" baseline="30000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0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 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+ 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p</a:t>
            </a:r>
            <a:r>
              <a:rPr lang="en-US" u="none" baseline="30000" dirty="0" smtClean="0">
                <a:latin typeface="Comic Sans MS" pitchFamily="66" charset="0"/>
                <a:ea typeface="ＭＳ Ｐゴシック" charset="-128"/>
                <a:sym typeface="Symbol" pitchFamily="18" charset="2"/>
              </a:rPr>
              <a:t>±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X(1530)</a:t>
            </a:r>
            <a:r>
              <a:rPr lang="en-US" u="none" baseline="30000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0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  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  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X</a:t>
            </a:r>
            <a:r>
              <a:rPr lang="en-US" u="none" baseline="30000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-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 </a:t>
            </a:r>
            <a:r>
              <a:rPr lang="en-US" u="none" dirty="0" smtClean="0">
                <a:latin typeface="Calibri" pitchFamily="34" charset="0"/>
                <a:ea typeface="ＭＳ Ｐゴシック" charset="-128"/>
                <a:sym typeface="Symbol" pitchFamily="18" charset="2"/>
              </a:rPr>
              <a:t>+ </a:t>
            </a:r>
            <a:r>
              <a:rPr lang="en-US" u="none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p</a:t>
            </a:r>
            <a:r>
              <a:rPr lang="en-US" u="none" baseline="30000" dirty="0" smtClean="0">
                <a:latin typeface="Symbol" pitchFamily="18" charset="2"/>
                <a:ea typeface="ＭＳ Ｐゴシック" charset="-128"/>
                <a:sym typeface="Symbol" pitchFamily="18" charset="2"/>
              </a:rPr>
              <a:t>+</a:t>
            </a:r>
            <a:endParaRPr lang="en-US" u="none" baseline="30000" dirty="0">
              <a:latin typeface="Symbol" pitchFamily="18" charset="2"/>
              <a:ea typeface="ＭＳ Ｐゴシック" charset="-128"/>
              <a:sym typeface="Symbol" pitchFamily="18" charset="2"/>
            </a:endParaRPr>
          </a:p>
        </p:txBody>
      </p:sp>
      <p:sp>
        <p:nvSpPr>
          <p:cNvPr id="7181" name="Rectangle 16"/>
          <p:cNvSpPr>
            <a:spLocks noChangeArrowheads="1"/>
          </p:cNvSpPr>
          <p:nvPr/>
        </p:nvSpPr>
        <p:spPr bwMode="auto">
          <a:xfrm>
            <a:off x="179388" y="981075"/>
            <a:ext cx="3887787" cy="6413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r>
              <a:rPr lang="en-GB" u="none" dirty="0">
                <a:solidFill>
                  <a:schemeClr val="accent1"/>
                </a:solidFill>
                <a:latin typeface="Comic Sans MS" pitchFamily="66" charset="0"/>
              </a:rPr>
              <a:t>Reconstruction based on </a:t>
            </a:r>
            <a:r>
              <a:rPr lang="en-GB" i="1" u="none" dirty="0">
                <a:latin typeface="Comic Sans MS" pitchFamily="66" charset="0"/>
              </a:rPr>
              <a:t>primary </a:t>
            </a:r>
            <a:r>
              <a:rPr lang="en-GB" u="none" dirty="0">
                <a:solidFill>
                  <a:schemeClr val="accent1"/>
                </a:solidFill>
                <a:latin typeface="Comic Sans MS" pitchFamily="66" charset="0"/>
              </a:rPr>
              <a:t>tracks or particles (cut on DCA)</a:t>
            </a:r>
            <a:endParaRPr lang="it-IT" u="none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9250" y="2781300"/>
            <a:ext cx="546100" cy="5191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u="none" dirty="0" smtClean="0">
                <a:solidFill>
                  <a:srgbClr val="6BD0FA"/>
                </a:solidFill>
                <a:latin typeface="+mn-lt"/>
              </a:rPr>
              <a:t>K*</a:t>
            </a:r>
            <a:endParaRPr lang="en-US" sz="2800" u="none" dirty="0">
              <a:solidFill>
                <a:srgbClr val="6BD0FA"/>
              </a:solidFill>
              <a:latin typeface="+mn-lt"/>
            </a:endParaRPr>
          </a:p>
        </p:txBody>
      </p:sp>
      <p:pic>
        <p:nvPicPr>
          <p:cNvPr id="7183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581525"/>
            <a:ext cx="3673475" cy="19827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4" name="Rectangle 22"/>
          <p:cNvSpPr>
            <a:spLocks noChangeArrowheads="1"/>
          </p:cNvSpPr>
          <p:nvPr/>
        </p:nvSpPr>
        <p:spPr bwMode="auto">
          <a:xfrm>
            <a:off x="2195513" y="4797425"/>
            <a:ext cx="720725" cy="230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85" name="Text Box 23"/>
          <p:cNvSpPr txBox="1">
            <a:spLocks noChangeArrowheads="1"/>
          </p:cNvSpPr>
          <p:nvPr/>
        </p:nvSpPr>
        <p:spPr bwMode="auto">
          <a:xfrm>
            <a:off x="4211638" y="981075"/>
            <a:ext cx="2305050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u="none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, </a:t>
            </a:r>
            <a:r>
              <a:rPr lang="en-GB" u="none" dirty="0">
                <a:solidFill>
                  <a:srgbClr val="FF0000"/>
                </a:solidFill>
                <a:latin typeface="Comic Sans MS" pitchFamily="66" charset="0"/>
              </a:rPr>
              <a:t>K, p</a:t>
            </a:r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 identified via </a:t>
            </a:r>
            <a:r>
              <a:rPr lang="en-GB" i="1" u="none" dirty="0">
                <a:solidFill>
                  <a:srgbClr val="FF3300"/>
                </a:solidFill>
                <a:latin typeface="Comic Sans MS" pitchFamily="66" charset="0"/>
              </a:rPr>
              <a:t> PID </a:t>
            </a:r>
            <a:r>
              <a:rPr lang="en-GB" i="1" u="none">
                <a:solidFill>
                  <a:srgbClr val="FF3300"/>
                </a:solidFill>
                <a:latin typeface="Comic Sans MS" pitchFamily="66" charset="0"/>
              </a:rPr>
              <a:t>detectors </a:t>
            </a:r>
            <a:r>
              <a:rPr lang="en-GB" i="1" u="none" smtClean="0">
                <a:solidFill>
                  <a:srgbClr val="FF3300"/>
                </a:solidFill>
                <a:latin typeface="Comic Sans MS" pitchFamily="66" charset="0"/>
              </a:rPr>
              <a:t>(ITS,TPC,TOF</a:t>
            </a:r>
            <a:r>
              <a:rPr lang="en-GB" i="1" u="none" dirty="0">
                <a:solidFill>
                  <a:srgbClr val="FF3300"/>
                </a:solidFill>
                <a:latin typeface="Comic Sans MS" pitchFamily="66" charset="0"/>
              </a:rPr>
              <a:t>)</a:t>
            </a:r>
            <a:r>
              <a:rPr lang="en-GB" i="1" u="none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it-IT" u="none" dirty="0">
              <a:latin typeface="Comic Sans MS" pitchFamily="66" charset="0"/>
            </a:endParaRPr>
          </a:p>
        </p:txBody>
      </p:sp>
      <p:pic>
        <p:nvPicPr>
          <p:cNvPr id="7186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" r="23280" b="57904"/>
          <a:stretch>
            <a:fillRect/>
          </a:stretch>
        </p:blipFill>
        <p:spPr bwMode="auto">
          <a:xfrm>
            <a:off x="3870959" y="4189291"/>
            <a:ext cx="2879725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816" r="23280" b="579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87" name="Rectangle 26"/>
          <p:cNvSpPr>
            <a:spLocks noChangeArrowheads="1"/>
          </p:cNvSpPr>
          <p:nvPr/>
        </p:nvSpPr>
        <p:spPr bwMode="auto">
          <a:xfrm>
            <a:off x="4140200" y="2133600"/>
            <a:ext cx="223202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u="none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 identified by</a:t>
            </a:r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i="1" u="none" dirty="0">
                <a:solidFill>
                  <a:srgbClr val="FF0000"/>
                </a:solidFill>
                <a:latin typeface="Comic Sans MS" pitchFamily="66" charset="0"/>
              </a:rPr>
              <a:t>secondary</a:t>
            </a:r>
            <a:r>
              <a:rPr lang="en-GB" i="1" u="none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tracks, with opposite charges, within a </a:t>
            </a:r>
            <a:r>
              <a:rPr lang="en-GB" u="none" dirty="0" err="1">
                <a:solidFill>
                  <a:schemeClr val="accent2"/>
                </a:solidFill>
                <a:latin typeface="Comic Sans MS" pitchFamily="66" charset="0"/>
              </a:rPr>
              <a:t>fiducial</a:t>
            </a:r>
            <a:r>
              <a:rPr lang="en-GB" u="none" dirty="0">
                <a:solidFill>
                  <a:schemeClr val="accent2"/>
                </a:solidFill>
                <a:latin typeface="Comic Sans MS" pitchFamily="66" charset="0"/>
              </a:rPr>
              <a:t> volume</a:t>
            </a:r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, </a:t>
            </a:r>
          </a:p>
          <a:p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+ “</a:t>
            </a:r>
            <a:r>
              <a:rPr lang="en-GB" i="1" u="none" dirty="0">
                <a:solidFill>
                  <a:srgbClr val="FF0000"/>
                </a:solidFill>
                <a:latin typeface="Comic Sans MS" pitchFamily="66" charset="0"/>
              </a:rPr>
              <a:t>V0 topology</a:t>
            </a:r>
            <a:r>
              <a:rPr lang="en-GB" u="none" dirty="0">
                <a:solidFill>
                  <a:srgbClr val="000000"/>
                </a:solidFill>
                <a:latin typeface="Comic Sans MS" pitchFamily="66" charset="0"/>
              </a:rPr>
              <a:t>”</a:t>
            </a:r>
            <a:endParaRPr lang="en-GB" i="1" u="none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88" name="Rectangle 27"/>
          <p:cNvSpPr>
            <a:spLocks noChangeArrowheads="1"/>
          </p:cNvSpPr>
          <p:nvPr/>
        </p:nvSpPr>
        <p:spPr bwMode="auto">
          <a:xfrm>
            <a:off x="6335713" y="2924175"/>
            <a:ext cx="28082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u="none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 </a:t>
            </a:r>
            <a:r>
              <a:rPr lang="en-GB" u="none">
                <a:solidFill>
                  <a:srgbClr val="FF0000"/>
                </a:solidFill>
                <a:latin typeface="Comic Sans MS" pitchFamily="66" charset="0"/>
              </a:rPr>
              <a:t>identified </a:t>
            </a:r>
            <a:r>
              <a:rPr lang="en-GB" u="none">
                <a:solidFill>
                  <a:srgbClr val="000000"/>
                </a:solidFill>
                <a:latin typeface="Comic Sans MS" pitchFamily="66" charset="0"/>
              </a:rPr>
              <a:t>by three </a:t>
            </a:r>
            <a:r>
              <a:rPr lang="en-GB" i="1" u="none">
                <a:solidFill>
                  <a:srgbClr val="FF0000"/>
                </a:solidFill>
                <a:latin typeface="Comic Sans MS" pitchFamily="66" charset="0"/>
              </a:rPr>
              <a:t>secondary </a:t>
            </a:r>
            <a:r>
              <a:rPr lang="en-GB" u="none">
                <a:solidFill>
                  <a:srgbClr val="000000"/>
                </a:solidFill>
                <a:latin typeface="Comic Sans MS" pitchFamily="66" charset="0"/>
              </a:rPr>
              <a:t>tracks, within a </a:t>
            </a:r>
            <a:r>
              <a:rPr lang="en-GB" u="none">
                <a:solidFill>
                  <a:schemeClr val="accent2"/>
                </a:solidFill>
                <a:latin typeface="Comic Sans MS" pitchFamily="66" charset="0"/>
              </a:rPr>
              <a:t>fiducial volume</a:t>
            </a:r>
            <a:r>
              <a:rPr lang="en-GB" u="none">
                <a:solidFill>
                  <a:srgbClr val="000000"/>
                </a:solidFill>
                <a:latin typeface="Comic Sans MS" pitchFamily="66" charset="0"/>
              </a:rPr>
              <a:t>,</a:t>
            </a:r>
          </a:p>
          <a:p>
            <a:r>
              <a:rPr lang="en-GB" u="none">
                <a:solidFill>
                  <a:srgbClr val="000000"/>
                </a:solidFill>
                <a:latin typeface="Comic Sans MS" pitchFamily="66" charset="0"/>
              </a:rPr>
              <a:t>+ “</a:t>
            </a:r>
            <a:r>
              <a:rPr lang="en-GB" u="none">
                <a:solidFill>
                  <a:srgbClr val="FF0000"/>
                </a:solidFill>
                <a:latin typeface="Comic Sans MS" pitchFamily="66" charset="0"/>
              </a:rPr>
              <a:t>Cascade</a:t>
            </a:r>
            <a:r>
              <a:rPr lang="en-GB" i="1" u="none">
                <a:solidFill>
                  <a:srgbClr val="FF0000"/>
                </a:solidFill>
                <a:latin typeface="Comic Sans MS" pitchFamily="66" charset="0"/>
              </a:rPr>
              <a:t> topology</a:t>
            </a:r>
            <a:r>
              <a:rPr lang="en-GB" u="none">
                <a:solidFill>
                  <a:srgbClr val="000000"/>
                </a:solidFill>
                <a:latin typeface="Comic Sans MS" pitchFamily="66" charset="0"/>
              </a:rPr>
              <a:t>”</a:t>
            </a:r>
          </a:p>
        </p:txBody>
      </p:sp>
      <p:pic>
        <p:nvPicPr>
          <p:cNvPr id="7192" name="Picture 33" descr="weblogo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1331912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3" name="Text Box 34"/>
          <p:cNvSpPr txBox="1">
            <a:spLocks noChangeArrowheads="1"/>
          </p:cNvSpPr>
          <p:nvPr/>
        </p:nvSpPr>
        <p:spPr bwMode="auto">
          <a:xfrm>
            <a:off x="2124075" y="4581525"/>
            <a:ext cx="935038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600" b="1" u="none">
                <a:solidFill>
                  <a:srgbClr val="FF0000"/>
                </a:solidFill>
                <a:sym typeface="Symbol" pitchFamily="18" charset="2"/>
              </a:rPr>
              <a:t>(1020)</a:t>
            </a:r>
          </a:p>
        </p:txBody>
      </p:sp>
      <p:sp>
        <p:nvSpPr>
          <p:cNvPr id="7194" name="Text Box 35"/>
          <p:cNvSpPr txBox="1">
            <a:spLocks noChangeArrowheads="1"/>
          </p:cNvSpPr>
          <p:nvPr/>
        </p:nvSpPr>
        <p:spPr bwMode="auto">
          <a:xfrm>
            <a:off x="4067175" y="5949950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1" u="none">
                <a:solidFill>
                  <a:srgbClr val="FF0000"/>
                </a:solidFill>
                <a:sym typeface="Symbol" pitchFamily="18" charset="2"/>
              </a:rPr>
              <a:t></a:t>
            </a:r>
            <a:r>
              <a:rPr lang="it-IT" sz="2000" b="1" u="none" baseline="30000">
                <a:solidFill>
                  <a:srgbClr val="FF0000"/>
                </a:solidFill>
                <a:sym typeface="Symbol" pitchFamily="18" charset="2"/>
              </a:rPr>
              <a:t>0</a:t>
            </a:r>
          </a:p>
        </p:txBody>
      </p:sp>
      <p:sp>
        <p:nvSpPr>
          <p:cNvPr id="7195" name="Text Box 36"/>
          <p:cNvSpPr txBox="1">
            <a:spLocks noChangeArrowheads="1"/>
          </p:cNvSpPr>
          <p:nvPr/>
        </p:nvSpPr>
        <p:spPr bwMode="auto">
          <a:xfrm>
            <a:off x="8172450" y="5734050"/>
            <a:ext cx="57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1" u="none">
                <a:solidFill>
                  <a:srgbClr val="FF0000"/>
                </a:solidFill>
                <a:sym typeface="Symbol" pitchFamily="18" charset="2"/>
              </a:rPr>
              <a:t></a:t>
            </a:r>
            <a:r>
              <a:rPr lang="it-IT" sz="2000" b="1" u="none" baseline="30000">
                <a:solidFill>
                  <a:srgbClr val="FF0000"/>
                </a:solidFill>
                <a:sym typeface="Symbol" pitchFamily="18" charset="2"/>
              </a:rPr>
              <a:t>-</a:t>
            </a:r>
          </a:p>
        </p:txBody>
      </p:sp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79915" y="29819"/>
            <a:ext cx="828000" cy="116305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821476" y="6462713"/>
            <a:ext cx="322524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6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5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"/>
          <a:stretch>
            <a:fillRect/>
          </a:stretch>
        </p:blipFill>
        <p:spPr bwMode="auto">
          <a:xfrm>
            <a:off x="4267200" y="1219200"/>
            <a:ext cx="4876800" cy="265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66" descr="2011-May-19-dEdx7Te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" t="1047" r="19516" b="7025"/>
          <a:stretch>
            <a:fillRect/>
          </a:stretch>
        </p:blipFill>
        <p:spPr bwMode="auto">
          <a:xfrm>
            <a:off x="0" y="1143000"/>
            <a:ext cx="4321175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2389188" y="216922"/>
            <a:ext cx="4861520" cy="584775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3200" b="1" u="none" dirty="0" err="1">
                <a:solidFill>
                  <a:srgbClr val="FF0000"/>
                </a:solidFill>
                <a:latin typeface="Cooper Black" pitchFamily="18" charset="0"/>
              </a:rPr>
              <a:t>Particle</a:t>
            </a:r>
            <a:r>
              <a:rPr lang="it-IT" sz="3200" b="1" u="none" dirty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200" b="1" u="none" dirty="0" err="1" smtClean="0">
                <a:solidFill>
                  <a:srgbClr val="FF0000"/>
                </a:solidFill>
                <a:latin typeface="Cooper Black" pitchFamily="18" charset="0"/>
              </a:rPr>
              <a:t>identification</a:t>
            </a:r>
            <a:endParaRPr lang="it-IT" sz="3200" b="1" u="none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755650" y="836613"/>
            <a:ext cx="7920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u="none">
                <a:latin typeface="Comic Sans MS" pitchFamily="66" charset="0"/>
              </a:rPr>
              <a:t>Basic identification strategy: fit </a:t>
            </a:r>
            <a:r>
              <a:rPr lang="en-US" sz="2000" u="none">
                <a:solidFill>
                  <a:srgbClr val="FF0000"/>
                </a:solidFill>
                <a:latin typeface="Comic Sans MS" pitchFamily="66" charset="0"/>
              </a:rPr>
              <a:t>response function </a:t>
            </a:r>
            <a:r>
              <a:rPr lang="en-US" sz="2000" u="none">
                <a:latin typeface="Comic Sans MS" pitchFamily="66" charset="0"/>
              </a:rPr>
              <a:t>in p</a:t>
            </a:r>
            <a:r>
              <a:rPr lang="en-US" sz="2000" u="none" baseline="-25000">
                <a:latin typeface="Comic Sans MS" pitchFamily="66" charset="0"/>
              </a:rPr>
              <a:t>T </a:t>
            </a:r>
            <a:r>
              <a:rPr lang="en-US" sz="2000" u="none">
                <a:latin typeface="Comic Sans MS" pitchFamily="66" charset="0"/>
              </a:rPr>
              <a:t>bin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0" y="4437063"/>
            <a:ext cx="17287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u="none"/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228600" y="4191000"/>
            <a:ext cx="4824413" cy="9540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u="none">
                <a:latin typeface="Comic Sans MS" pitchFamily="66" charset="0"/>
              </a:rPr>
              <a:t>For resonances, V0 and cascade analysis PID  by a cut (3-5 </a:t>
            </a:r>
            <a:r>
              <a:rPr lang="it-IT" u="none">
                <a:latin typeface="Comic Sans MS" pitchFamily="66" charset="0"/>
                <a:sym typeface="Symbol" pitchFamily="18" charset="2"/>
              </a:rPr>
              <a:t>) </a:t>
            </a:r>
            <a:r>
              <a:rPr lang="it-IT" u="none">
                <a:latin typeface="Comic Sans MS" pitchFamily="66" charset="0"/>
              </a:rPr>
              <a:t>on the relative difference between:</a:t>
            </a:r>
          </a:p>
        </p:txBody>
      </p:sp>
      <p:sp>
        <p:nvSpPr>
          <p:cNvPr id="6152" name="Rectangle 6"/>
          <p:cNvSpPr>
            <a:spLocks noChangeArrowheads="1"/>
          </p:cNvSpPr>
          <p:nvPr/>
        </p:nvSpPr>
        <p:spPr bwMode="auto">
          <a:xfrm>
            <a:off x="400050" y="836613"/>
            <a:ext cx="24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u="none"/>
              <a:t>: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2971800" y="5562600"/>
            <a:ext cx="1944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u="none"/>
              <a:t> </a:t>
            </a:r>
            <a:r>
              <a:rPr lang="it-IT" u="none">
                <a:latin typeface="Comic Sans MS" pitchFamily="66" charset="0"/>
              </a:rPr>
              <a:t>TOF signal and integrated time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381000" y="5486400"/>
            <a:ext cx="21605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u="none">
                <a:latin typeface="Comic Sans MS" pitchFamily="66" charset="0"/>
              </a:rPr>
              <a:t>TPC signal and Bethe-Bloch function</a:t>
            </a: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0" y="5410200"/>
            <a:ext cx="2389188" cy="10810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2743200" y="5410200"/>
            <a:ext cx="2447925" cy="108108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1905000" y="5181600"/>
            <a:ext cx="431800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276600" y="5181600"/>
            <a:ext cx="287338" cy="215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781800" y="1752600"/>
            <a:ext cx="1512888" cy="28416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1400" b="1" u="none" dirty="0">
                <a:latin typeface="Comic Sans MS" pitchFamily="66" charset="0"/>
              </a:rPr>
              <a:t>TOF </a:t>
            </a:r>
            <a:r>
              <a:rPr lang="en-US" sz="1400" b="1" u="none" dirty="0">
                <a:latin typeface="Comic Sans MS" pitchFamily="66" charset="0"/>
                <a:sym typeface="Symbol" pitchFamily="18" charset="2"/>
              </a:rPr>
              <a:t></a:t>
            </a:r>
            <a:r>
              <a:rPr lang="en-US" sz="1400" b="1" u="none" dirty="0">
                <a:latin typeface="Comic Sans MS" pitchFamily="66" charset="0"/>
              </a:rPr>
              <a:t> ≈ 90 </a:t>
            </a:r>
            <a:r>
              <a:rPr lang="en-US" sz="1400" b="1" u="none" dirty="0" err="1">
                <a:latin typeface="Comic Sans MS" pitchFamily="66" charset="0"/>
              </a:rPr>
              <a:t>ps</a:t>
            </a:r>
            <a:endParaRPr lang="it-IT" sz="1400" b="1" u="none" dirty="0">
              <a:latin typeface="Comic Sans MS" pitchFamily="66" charset="0"/>
            </a:endParaRPr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2743200" y="2286000"/>
            <a:ext cx="1439863" cy="6413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u="none" dirty="0">
                <a:solidFill>
                  <a:schemeClr val="tx2"/>
                </a:solidFill>
                <a:latin typeface="Comic Sans MS" pitchFamily="66" charset="0"/>
              </a:rPr>
              <a:t>TPC </a:t>
            </a:r>
            <a:r>
              <a:rPr lang="en-US" b="1" u="none" dirty="0" err="1">
                <a:solidFill>
                  <a:schemeClr val="tx2"/>
                </a:solidFill>
                <a:latin typeface="Comic Sans MS" pitchFamily="66" charset="0"/>
              </a:rPr>
              <a:t>dE</a:t>
            </a:r>
            <a:r>
              <a:rPr lang="en-US" b="1" u="none" dirty="0">
                <a:solidFill>
                  <a:schemeClr val="tx2"/>
                </a:solidFill>
                <a:latin typeface="Comic Sans MS" pitchFamily="66" charset="0"/>
              </a:rPr>
              <a:t>/dx </a:t>
            </a:r>
          </a:p>
          <a:p>
            <a:r>
              <a:rPr lang="en-US" b="1" u="none" dirty="0">
                <a:solidFill>
                  <a:schemeClr val="tx2"/>
                </a:solidFill>
                <a:latin typeface="Comic Sans MS" pitchFamily="66" charset="0"/>
              </a:rPr>
              <a:t>≈5-6%</a:t>
            </a:r>
          </a:p>
        </p:txBody>
      </p:sp>
      <p:pic>
        <p:nvPicPr>
          <p:cNvPr id="6163" name="Picture 21" descr="weblogo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17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332" name="Group 68"/>
          <p:cNvGraphicFramePr>
            <a:graphicFrameLocks noGrp="1"/>
          </p:cNvGraphicFramePr>
          <p:nvPr/>
        </p:nvGraphicFramePr>
        <p:xfrm>
          <a:off x="5715000" y="4419600"/>
          <a:ext cx="2700338" cy="1938339"/>
        </p:xfrm>
        <a:graphic>
          <a:graphicData uri="http://schemas.openxmlformats.org/drawingml/2006/table">
            <a:tbl>
              <a:tblPr/>
              <a:tblGrid>
                <a:gridCol w="322263"/>
                <a:gridCol w="1162050"/>
                <a:gridCol w="1216025"/>
              </a:tblGrid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TPC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TOF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π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0.2 ÷ 0.7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0.5 ÷ 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0.3 ÷ 0.6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0.5 ÷ 2.0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0.5 ÷ 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0.5 ÷ 2.5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FF"/>
                    </a:solidFill>
                  </a:tcPr>
                </a:tc>
              </a:tr>
            </a:tbl>
          </a:graphicData>
        </a:graphic>
      </p:graphicFrame>
      <p:sp>
        <p:nvSpPr>
          <p:cNvPr id="6187" name="Text Box 49"/>
          <p:cNvSpPr txBox="1">
            <a:spLocks noChangeArrowheads="1"/>
          </p:cNvSpPr>
          <p:nvPr/>
        </p:nvSpPr>
        <p:spPr bwMode="auto">
          <a:xfrm>
            <a:off x="5715000" y="3886200"/>
            <a:ext cx="2743200" cy="555625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3620" rIns="81639" bIns="40820"/>
          <a:lstStyle>
            <a:lvl1pPr defTabSz="165100" eaLnBrk="0" hangingPunct="0"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</a:tabLs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rtl="1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500" b="1" u="none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p</a:t>
            </a:r>
            <a:r>
              <a:rPr lang="en-US" sz="1500" b="1" u="none" baseline="-33000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T</a:t>
            </a:r>
            <a:r>
              <a:rPr lang="en-US" sz="1500" b="1" u="none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 range of separation </a:t>
            </a:r>
          </a:p>
          <a:p>
            <a:pPr algn="ctr" rtl="1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1500" b="1" u="none">
                <a:solidFill>
                  <a:schemeClr val="bg1"/>
                </a:solidFill>
                <a:latin typeface="Comic Sans MS" pitchFamily="66" charset="0"/>
                <a:ea typeface="ＭＳ Ｐゴシック" charset="-128"/>
              </a:rPr>
              <a:t>within 3σ (GeV/c)</a:t>
            </a: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61688" y="40272"/>
            <a:ext cx="828000" cy="116305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6694" y="6580357"/>
            <a:ext cx="5436097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4" name="Rettangolo 3"/>
          <p:cNvSpPr/>
          <p:nvPr/>
        </p:nvSpPr>
        <p:spPr>
          <a:xfrm>
            <a:off x="8821476" y="6478588"/>
            <a:ext cx="322524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7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526" y="3880293"/>
            <a:ext cx="3258316" cy="2206152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43" y="785456"/>
            <a:ext cx="4183639" cy="2773839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25" y="1046334"/>
            <a:ext cx="3825411" cy="2536327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689246" y="230799"/>
            <a:ext cx="6555161" cy="5847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Invariant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mass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signal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pp</a:t>
            </a:r>
            <a:r>
              <a:rPr lang="it-IT" sz="3200" dirty="0" smtClean="0">
                <a:solidFill>
                  <a:srgbClr val="FF0000"/>
                </a:solidFill>
                <a:latin typeface="Cooper Black" pitchFamily="18" charset="0"/>
              </a:rPr>
              <a:t> 7 </a:t>
            </a:r>
            <a:r>
              <a:rPr lang="it-IT" sz="3200" dirty="0" err="1" smtClean="0">
                <a:solidFill>
                  <a:srgbClr val="FF0000"/>
                </a:solidFill>
                <a:latin typeface="Cooper Black" pitchFamily="18" charset="0"/>
              </a:rPr>
              <a:t>TeV</a:t>
            </a:r>
            <a:endParaRPr lang="it-IT" sz="3200" dirty="0">
              <a:solidFill>
                <a:srgbClr val="FF0000"/>
              </a:solidFill>
              <a:latin typeface="Cooper Black" pitchFamily="18" charset="0"/>
            </a:endParaRPr>
          </a:p>
        </p:txBody>
      </p:sp>
      <p:pic>
        <p:nvPicPr>
          <p:cNvPr id="6" name="Picture 5" descr="weblogo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" y="31062"/>
            <a:ext cx="15478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97772" y="54673"/>
            <a:ext cx="828000" cy="1163053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6581001"/>
            <a:ext cx="5292080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Cooper Black" pitchFamily="18" charset="0"/>
              </a:rPr>
              <a:t>A. </a:t>
            </a:r>
            <a:r>
              <a:rPr lang="it-IT" sz="1200" dirty="0" err="1" smtClean="0">
                <a:latin typeface="Cooper Black" pitchFamily="18" charset="0"/>
              </a:rPr>
              <a:t>Badalà</a:t>
            </a:r>
            <a:r>
              <a:rPr lang="it-IT" sz="1200" dirty="0" smtClean="0">
                <a:latin typeface="Cooper Black" pitchFamily="18" charset="0"/>
              </a:rPr>
              <a:t>- </a:t>
            </a:r>
            <a:r>
              <a:rPr lang="it-IT" sz="1200" dirty="0" err="1" smtClean="0">
                <a:latin typeface="Cooper Black" pitchFamily="18" charset="0"/>
              </a:rPr>
              <a:t>LowX</a:t>
            </a:r>
            <a:r>
              <a:rPr lang="it-IT" sz="1200" dirty="0" smtClean="0">
                <a:latin typeface="Cooper Black" pitchFamily="18" charset="0"/>
              </a:rPr>
              <a:t> meeting – </a:t>
            </a:r>
            <a:r>
              <a:rPr lang="it-IT" sz="1200" dirty="0" err="1" smtClean="0">
                <a:latin typeface="Cooper Black" pitchFamily="18" charset="0"/>
              </a:rPr>
              <a:t>Paphos</a:t>
            </a:r>
            <a:r>
              <a:rPr lang="it-IT" sz="1200" dirty="0" smtClean="0">
                <a:latin typeface="Cooper Black" pitchFamily="18" charset="0"/>
              </a:rPr>
              <a:t> (Cyprus) 27 June-1 </a:t>
            </a:r>
            <a:r>
              <a:rPr lang="it-IT" sz="1200" dirty="0" err="1" smtClean="0">
                <a:latin typeface="Cooper Black" pitchFamily="18" charset="0"/>
              </a:rPr>
              <a:t>July</a:t>
            </a:r>
            <a:r>
              <a:rPr lang="it-IT" sz="1200" dirty="0" smtClean="0">
                <a:latin typeface="Cooper Black" pitchFamily="18" charset="0"/>
              </a:rPr>
              <a:t>  2012 </a:t>
            </a:r>
            <a:endParaRPr lang="it-IT" sz="1200" dirty="0">
              <a:latin typeface="Cooper Black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730000" y="6488668"/>
            <a:ext cx="41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it-IT" dirty="0">
                <a:latin typeface="Cooper Black" pitchFamily="18" charset="0"/>
              </a:rPr>
              <a:t>8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6228184" y="2250422"/>
            <a:ext cx="1054466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ym typeface="Symbol"/>
              </a:rPr>
              <a:t>(1020)</a:t>
            </a:r>
            <a:endParaRPr lang="it-IT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851752" y="1173106"/>
            <a:ext cx="93610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K*(892)</a:t>
            </a:r>
            <a:endParaRPr lang="it-IT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383462" y="3582661"/>
            <a:ext cx="116672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ym typeface="Symbol"/>
              </a:rPr>
              <a:t>*(1520)</a:t>
            </a:r>
            <a:endParaRPr lang="it-IT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754689" y="4983369"/>
            <a:ext cx="11966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ym typeface="Symbol"/>
              </a:rPr>
              <a:t>*(1530)</a:t>
            </a:r>
            <a:endParaRPr lang="it-IT" b="1" dirty="0"/>
          </a:p>
        </p:txBody>
      </p:sp>
      <p:pic>
        <p:nvPicPr>
          <p:cNvPr id="18" name="Picture 18" descr="2012-Feb-20-lambda1520_ptbin_fit.ep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22616"/>
            <a:ext cx="2658814" cy="184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49" y="3762920"/>
            <a:ext cx="3000093" cy="2294145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957715" y="3651084"/>
            <a:ext cx="118622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ym typeface="Symbol"/>
              </a:rPr>
              <a:t>*(1385)</a:t>
            </a:r>
            <a:r>
              <a:rPr lang="it-IT" b="1" baseline="30000" dirty="0" smtClean="0">
                <a:sym typeface="Symbol"/>
              </a:rPr>
              <a:t>+</a:t>
            </a:r>
            <a:endParaRPr lang="it-IT" b="1" baseline="30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877938" y="1772815"/>
            <a:ext cx="1209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60-155 M MB </a:t>
            </a:r>
            <a:r>
              <a:rPr lang="it-IT" dirty="0" err="1" smtClean="0"/>
              <a:t>events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53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2" y="1183941"/>
            <a:ext cx="4532805" cy="2981737"/>
          </a:xfrm>
          <a:prstGeom prst="rect">
            <a:avLst/>
          </a:prstGeom>
        </p:spPr>
      </p:pic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2932062" y="5589240"/>
            <a:ext cx="2216001" cy="963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2019" rIns="81639" bIns="40820"/>
          <a:lstStyle>
            <a:lvl1pPr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65100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65100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</a:tabLs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1200" u="none" dirty="0">
              <a:solidFill>
                <a:srgbClr val="800000"/>
              </a:solidFill>
              <a:latin typeface="Comic Sans MS" pitchFamily="66" charset="0"/>
              <a:cs typeface="Arial" charset="0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200" u="none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Charged multiplicity </a:t>
            </a:r>
            <a:r>
              <a:rPr lang="en-US" sz="1200" i="1" u="none" dirty="0" smtClean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1200" u="none" dirty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ALICE Collaboration, Eur. Phys. Journal  </a:t>
            </a:r>
            <a:r>
              <a:rPr lang="en-US" sz="1200" b="1" u="none" dirty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C 68 </a:t>
            </a:r>
            <a:r>
              <a:rPr lang="en-US" sz="1200" u="none" dirty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(2010), 345</a:t>
            </a:r>
            <a:endParaRPr lang="en-US" sz="1200" i="1" u="none" dirty="0">
              <a:solidFill>
                <a:srgbClr val="8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185262" y="5288339"/>
            <a:ext cx="2670484" cy="1200329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dN</a:t>
            </a:r>
            <a:r>
              <a:rPr lang="el-GR" b="1" u="none" baseline="-25000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φ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/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dy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increases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proportionally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to 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dN</a:t>
            </a:r>
            <a:r>
              <a:rPr lang="it-IT" b="1" u="none" baseline="-25000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/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dy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from 0.9 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TeV</a:t>
            </a:r>
            <a:r>
              <a:rPr lang="it-IT" b="1" u="none" dirty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to 7 </a:t>
            </a:r>
            <a:r>
              <a:rPr lang="it-IT" b="1" u="none" dirty="0" err="1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TeV</a:t>
            </a:r>
            <a:endParaRPr lang="it-IT" b="1" u="none" dirty="0">
              <a:solidFill>
                <a:srgbClr val="000099"/>
              </a:solidFill>
              <a:latin typeface="Comic Sans MS" pitchFamily="66" charset="0"/>
              <a:cs typeface="Arial" charset="0"/>
            </a:endParaRPr>
          </a:p>
        </p:txBody>
      </p:sp>
      <p:graphicFrame>
        <p:nvGraphicFramePr>
          <p:cNvPr id="23587" name="Group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261339"/>
              </p:ext>
            </p:extLst>
          </p:nvPr>
        </p:nvGraphicFramePr>
        <p:xfrm>
          <a:off x="119996" y="4176736"/>
          <a:ext cx="4489451" cy="979488"/>
        </p:xfrm>
        <a:graphic>
          <a:graphicData uri="http://schemas.openxmlformats.org/drawingml/2006/table">
            <a:tbl>
              <a:tblPr/>
              <a:tblGrid>
                <a:gridCol w="922338"/>
                <a:gridCol w="1687513"/>
                <a:gridCol w="935037"/>
                <a:gridCol w="944563"/>
              </a:tblGrid>
              <a:tr h="315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√s</a:t>
                      </a:r>
                    </a:p>
                  </a:txBody>
                  <a:tcPr marL="36000" marR="36000" marT="36005" marB="360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dN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dy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0.9 TeV</a:t>
                      </a:r>
                    </a:p>
                  </a:txBody>
                  <a:tcPr marL="36000" marR="36000" marT="36005" marB="360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0.021 ± 0.005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164 ± 91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4.2 ± 2.5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7 TeV</a:t>
                      </a:r>
                    </a:p>
                  </a:txBody>
                  <a:tcPr marL="36000" marR="36000" marT="36005" marB="360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0.0334 ± 0.0008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286 ± 14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7.0 ± 0.6</a:t>
                      </a:r>
                    </a:p>
                  </a:txBody>
                  <a:tcPr marL="36000" marR="36000" marT="36005" marB="36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7" name="Text Box 32"/>
          <p:cNvSpPr txBox="1">
            <a:spLocks noChangeArrowheads="1"/>
          </p:cNvSpPr>
          <p:nvPr/>
        </p:nvSpPr>
        <p:spPr bwMode="auto">
          <a:xfrm>
            <a:off x="2364722" y="1362989"/>
            <a:ext cx="21161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200" u="none" dirty="0" err="1">
                <a:latin typeface="Comic Sans MS" pitchFamily="66" charset="0"/>
                <a:cs typeface="Arial" charset="0"/>
              </a:rPr>
              <a:t>uncert</a:t>
            </a:r>
            <a:r>
              <a:rPr lang="it-IT" sz="1200" u="none" dirty="0">
                <a:latin typeface="Comic Sans MS" pitchFamily="66" charset="0"/>
                <a:cs typeface="Arial" charset="0"/>
              </a:rPr>
              <a:t> = √(stat</a:t>
            </a:r>
            <a:r>
              <a:rPr lang="it-IT" sz="1200" u="none" baseline="30000" dirty="0">
                <a:latin typeface="Comic Sans MS" pitchFamily="66" charset="0"/>
                <a:cs typeface="Arial" charset="0"/>
              </a:rPr>
              <a:t>2</a:t>
            </a:r>
            <a:r>
              <a:rPr lang="it-IT" sz="1200" u="none" dirty="0">
                <a:latin typeface="Comic Sans MS" pitchFamily="66" charset="0"/>
                <a:cs typeface="Arial" charset="0"/>
              </a:rPr>
              <a:t>+syst</a:t>
            </a:r>
            <a:r>
              <a:rPr lang="it-IT" sz="1200" u="none" baseline="30000" dirty="0">
                <a:latin typeface="Comic Sans MS" pitchFamily="66" charset="0"/>
                <a:cs typeface="Arial" charset="0"/>
              </a:rPr>
              <a:t>2</a:t>
            </a:r>
            <a:r>
              <a:rPr lang="it-IT" sz="1200" u="none" dirty="0">
                <a:latin typeface="Comic Sans MS" pitchFamily="66" charset="0"/>
                <a:cs typeface="Arial" charset="0"/>
              </a:rPr>
              <a:t>)</a:t>
            </a:r>
          </a:p>
        </p:txBody>
      </p:sp>
      <p:sp>
        <p:nvSpPr>
          <p:cNvPr id="14368" name="Rectangle 37"/>
          <p:cNvSpPr>
            <a:spLocks noChangeArrowheads="1"/>
          </p:cNvSpPr>
          <p:nvPr/>
        </p:nvSpPr>
        <p:spPr bwMode="auto">
          <a:xfrm>
            <a:off x="2710944" y="100190"/>
            <a:ext cx="5400600" cy="1077218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 @ 0.9 and  7  </a:t>
            </a:r>
            <a:r>
              <a:rPr lang="en-US" sz="3200" b="1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TeV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pp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, yield and &lt;</a:t>
            </a:r>
            <a:r>
              <a:rPr lang="en-US" sz="3200" b="1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p</a:t>
            </a:r>
            <a:r>
              <a:rPr lang="en-US" sz="3200" b="1" baseline="-25000" dirty="0" err="1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  <a:latin typeface="Cooper Black" pitchFamily="18" charset="0"/>
                <a:ea typeface="ＭＳ Ｐゴシック" charset="-128"/>
                <a:sym typeface="Symbol" pitchFamily="18" charset="2"/>
              </a:rPr>
              <a:t>&gt;</a:t>
            </a:r>
            <a:endParaRPr lang="en-US" sz="3200" b="1" u="none" baseline="30000" dirty="0">
              <a:solidFill>
                <a:srgbClr val="FF0000"/>
              </a:solidFill>
              <a:latin typeface="Cooper Black" pitchFamily="18" charset="0"/>
              <a:ea typeface="ＭＳ Ｐゴシック" charset="-128"/>
              <a:sym typeface="Symbol" pitchFamily="18" charset="2"/>
            </a:endParaRPr>
          </a:p>
        </p:txBody>
      </p:sp>
      <p:pic>
        <p:nvPicPr>
          <p:cNvPr id="14369" name="Picture 38" descr="weblogo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1201738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2556608" y="3276563"/>
            <a:ext cx="1080120" cy="40011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Levy </a:t>
            </a:r>
            <a:r>
              <a:rPr lang="it-IT" sz="2000" dirty="0" err="1" smtClean="0"/>
              <a:t>fit</a:t>
            </a:r>
            <a:endParaRPr lang="it-IT" sz="2000" dirty="0"/>
          </a:p>
        </p:txBody>
      </p:sp>
      <p:sp>
        <p:nvSpPr>
          <p:cNvPr id="4" name="Rettangolo 3"/>
          <p:cNvSpPr/>
          <p:nvPr/>
        </p:nvSpPr>
        <p:spPr>
          <a:xfrm>
            <a:off x="185262" y="763588"/>
            <a:ext cx="2456579" cy="564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l-GR" sz="1100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φ</a:t>
            </a:r>
            <a:r>
              <a:rPr lang="it-IT" sz="1100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 @ </a:t>
            </a:r>
            <a:r>
              <a:rPr lang="en-US" sz="1100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0.9 </a:t>
            </a:r>
            <a:r>
              <a:rPr lang="en-US" sz="1100" b="1" dirty="0" err="1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TeV</a:t>
            </a:r>
            <a:r>
              <a:rPr lang="en-US" sz="1100" b="1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Comic Sans MS" pitchFamily="66" charset="0"/>
                <a:cs typeface="Arial" charset="0"/>
              </a:rPr>
              <a:t>:</a:t>
            </a:r>
            <a:r>
              <a:rPr lang="en-US" sz="1100" dirty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 ALICE Collaboration, Eur. Phys. </a:t>
            </a:r>
            <a:r>
              <a:rPr lang="en-US" sz="1100" dirty="0" smtClean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J. </a:t>
            </a:r>
            <a:r>
              <a:rPr lang="en-US" sz="1100" b="1" dirty="0" smtClean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C71</a:t>
            </a:r>
            <a:r>
              <a:rPr lang="en-US" sz="1100" dirty="0" smtClean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1100" dirty="0">
                <a:solidFill>
                  <a:srgbClr val="800000"/>
                </a:solidFill>
                <a:latin typeface="Comic Sans MS" pitchFamily="66" charset="0"/>
                <a:cs typeface="Arial" charset="0"/>
              </a:rPr>
              <a:t>(2011), 1594</a:t>
            </a:r>
          </a:p>
        </p:txBody>
      </p:sp>
      <p:pic>
        <p:nvPicPr>
          <p:cNvPr id="14" name="Picture 2" descr="C:\Users\efragiac\Desktop\austin\2011-Nov-25-fig_mspp7TeV_meanpt_WithSTARAuAu200GeV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780" y="1362990"/>
            <a:ext cx="4240273" cy="302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5192705" y="4367933"/>
            <a:ext cx="3256226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A rise in the mean 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</a:rPr>
              <a:t>p</a:t>
            </a:r>
            <a:r>
              <a:rPr lang="en-US" baseline="-25000" dirty="0" err="1">
                <a:solidFill>
                  <a:srgbClr val="FF0000"/>
                </a:solidFill>
                <a:latin typeface="Comic Sans MS" pitchFamily="66" charset="0"/>
              </a:rPr>
              <a:t>T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 with collision energy is observed!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302206" y="5125319"/>
            <a:ext cx="3613194" cy="107721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ISR ((√s)</a:t>
            </a:r>
            <a:r>
              <a:rPr lang="en-US" sz="1600" baseline="-25000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pp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= 62 </a:t>
            </a:r>
            <a:r>
              <a:rPr lang="en-US" sz="1600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GeV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)  parameterization 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doesn’t describe  </a:t>
            </a:r>
            <a:r>
              <a:rPr lang="en-US" sz="1600" dirty="0" err="1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pp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data at 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LHC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energies, while it 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describes RHIC </a:t>
            </a:r>
            <a:r>
              <a:rPr lang="en-US" sz="1600" dirty="0" err="1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pp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</a:rPr>
              <a:t>data</a:t>
            </a:r>
            <a:endParaRPr lang="en-US" sz="1600" dirty="0">
              <a:solidFill>
                <a:srgbClr val="000000"/>
              </a:solidFill>
              <a:latin typeface="Comic Sans MS" pitchFamily="66" charset="0"/>
              <a:ea typeface="ＭＳ Ｐゴシック" charset="-128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t="-1" r="642" b="12122"/>
          <a:stretch/>
        </p:blipFill>
        <p:spPr>
          <a:xfrm>
            <a:off x="8272800" y="20888"/>
            <a:ext cx="828000" cy="1163053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" y="6553200"/>
            <a:ext cx="5436096" cy="27699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/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A.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Badalà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-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LowX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meeting –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Paphos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(Cyprus) 27 June-1 </a:t>
            </a:r>
            <a:r>
              <a:rPr lang="it-IT" sz="1200" dirty="0" err="1">
                <a:solidFill>
                  <a:prstClr val="black"/>
                </a:solidFill>
                <a:latin typeface="Cooper Black" pitchFamily="18" charset="0"/>
              </a:rPr>
              <a:t>July</a:t>
            </a:r>
            <a:r>
              <a:rPr lang="it-IT" sz="1200" dirty="0">
                <a:solidFill>
                  <a:prstClr val="black"/>
                </a:solidFill>
                <a:latin typeface="Cooper Black" pitchFamily="18" charset="0"/>
              </a:rPr>
              <a:t>  2012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8821476" y="6488668"/>
            <a:ext cx="322524" cy="369332"/>
          </a:xfrm>
          <a:prstGeom prst="rect">
            <a:avLst/>
          </a:prstGeom>
          <a:solidFill>
            <a:srgbClr val="0070C0"/>
          </a:solidFill>
        </p:spPr>
        <p:txBody>
          <a:bodyPr wrap="none">
            <a:spAutoFit/>
          </a:bodyPr>
          <a:lstStyle/>
          <a:p>
            <a:pPr lvl="0"/>
            <a:r>
              <a:rPr lang="it-IT" dirty="0" smtClean="0">
                <a:solidFill>
                  <a:prstClr val="black"/>
                </a:solidFill>
                <a:latin typeface="Cooper Black" pitchFamily="18" charset="0"/>
              </a:rPr>
              <a:t>9</a:t>
            </a:r>
            <a:endParaRPr lang="it-IT" dirty="0">
              <a:solidFill>
                <a:prstClr val="black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896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2086</Words>
  <Application>Microsoft Office PowerPoint</Application>
  <PresentationFormat>Presentazione su schermo (4:3)</PresentationFormat>
  <Paragraphs>302</Paragraphs>
  <Slides>29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2" baseType="lpstr">
      <vt:lpstr>Tema di Office</vt:lpstr>
      <vt:lpstr>Struttura predefinita</vt:lpstr>
      <vt:lpstr>Equazione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badala</dc:creator>
  <cp:lastModifiedBy>badala</cp:lastModifiedBy>
  <cp:revision>300</cp:revision>
  <cp:lastPrinted>2012-06-28T07:20:30Z</cp:lastPrinted>
  <dcterms:created xsi:type="dcterms:W3CDTF">2012-06-16T10:18:11Z</dcterms:created>
  <dcterms:modified xsi:type="dcterms:W3CDTF">2012-06-28T16:30:09Z</dcterms:modified>
</cp:coreProperties>
</file>