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85" r:id="rId5"/>
    <p:sldId id="312" r:id="rId6"/>
    <p:sldId id="313" r:id="rId7"/>
    <p:sldId id="314" r:id="rId8"/>
    <p:sldId id="319" r:id="rId9"/>
    <p:sldId id="316" r:id="rId10"/>
    <p:sldId id="320" r:id="rId11"/>
    <p:sldId id="321" r:id="rId12"/>
    <p:sldId id="323" r:id="rId13"/>
    <p:sldId id="322" r:id="rId14"/>
    <p:sldId id="324" r:id="rId15"/>
    <p:sldId id="318" r:id="rId16"/>
    <p:sldId id="317" r:id="rId17"/>
    <p:sldId id="315" r:id="rId18"/>
    <p:sldId id="30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05" autoAdjust="0"/>
    <p:restoredTop sz="96482" autoAdjust="0"/>
  </p:normalViewPr>
  <p:slideViewPr>
    <p:cSldViewPr>
      <p:cViewPr>
        <p:scale>
          <a:sx n="80" d="100"/>
          <a:sy n="80" d="100"/>
        </p:scale>
        <p:origin x="-2070" y="-276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12/06/29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97054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12/06/29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6857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 2-kolum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12/02/16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ZEUS Collaboration Meeting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r>
              <a:rPr lang="en-US" smtClean="0"/>
              <a:t>12/02/16</a:t>
            </a:r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r>
              <a:rPr lang="en-US" sz="1000" smtClean="0"/>
              <a:t>ZEUS Collaboration Meeting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kern="1200" dirty="0" smtClean="0">
                <a:solidFill>
                  <a:schemeClr val="tx2">
                    <a:shade val="75000"/>
                  </a:schemeClr>
                </a:solidFill>
              </a:rPr>
              <a:t>Janusz Tomasz Malka (DESY)</a:t>
            </a:r>
            <a:endParaRPr lang="en-US" kern="1200" dirty="0" smtClean="0">
              <a:solidFill>
                <a:schemeClr val="tx2">
                  <a:shade val="75000"/>
                </a:schemeClr>
              </a:solidFill>
            </a:endParaRPr>
          </a:p>
          <a:p>
            <a:r>
              <a:rPr lang="en-US" sz="2400" dirty="0"/>
              <a:t>o</a:t>
            </a:r>
            <a:r>
              <a:rPr lang="en-US" sz="2400" dirty="0" smtClean="0"/>
              <a:t>n behalf of the ZEUS Collaboration</a:t>
            </a:r>
            <a:endParaRPr lang="pl-PL" sz="2400" dirty="0" smtClean="0"/>
          </a:p>
          <a:p>
            <a:endParaRPr lang="pl-PL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Measurement of the t dependence in exclusive </a:t>
            </a:r>
            <a:r>
              <a:rPr lang="en-US" dirty="0" err="1"/>
              <a:t>photoproduction</a:t>
            </a:r>
            <a:r>
              <a:rPr lang="en-US" dirty="0"/>
              <a:t> of</a:t>
            </a:r>
            <a:br>
              <a:rPr lang="en-US" dirty="0"/>
            </a:br>
            <a:r>
              <a:rPr lang="en-US" dirty="0"/>
              <a:t>Upsilon (1S) mesons at HERA</a:t>
            </a:r>
            <a:endParaRPr lang="pl-PL" dirty="0">
              <a:solidFill>
                <a:schemeClr val="tx2"/>
              </a:solidFill>
            </a:endParaRPr>
          </a:p>
        </p:txBody>
      </p:sp>
      <p:pic>
        <p:nvPicPr>
          <p:cNvPr id="4" name="Obraz 5" descr="zeus_small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661248"/>
            <a:ext cx="133904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643863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24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07504" y="1600200"/>
            <a:ext cx="8795320" cy="4525963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pp  	</a:t>
            </a:r>
            <a:r>
              <a:rPr lang="en-GB" dirty="0" smtClean="0"/>
              <a:t>elastic and </a:t>
            </a:r>
            <a:r>
              <a:rPr lang="en-GB" dirty="0" err="1" smtClean="0"/>
              <a:t>pdiss</a:t>
            </a:r>
            <a:r>
              <a:rPr lang="en-GB" dirty="0" smtClean="0"/>
              <a:t> </a:t>
            </a:r>
            <a:r>
              <a:rPr lang="en-GB" dirty="0"/>
              <a:t>DIFFVM 2.0 (</a:t>
            </a:r>
            <a:r>
              <a:rPr lang="en-GB" dirty="0" err="1"/>
              <a:t>Regge</a:t>
            </a:r>
            <a:r>
              <a:rPr lang="en-GB" dirty="0"/>
              <a:t>+ VDM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err="1" smtClean="0"/>
              <a:t>pdiss</a:t>
            </a:r>
            <a:r>
              <a:rPr lang="en-GB" dirty="0" smtClean="0"/>
              <a:t> </a:t>
            </a:r>
            <a:r>
              <a:rPr lang="en-GB" dirty="0"/>
              <a:t>+ JETSET </a:t>
            </a:r>
            <a:r>
              <a:rPr lang="en-GB" dirty="0" smtClean="0"/>
              <a:t>7.3</a:t>
            </a:r>
          </a:p>
          <a:p>
            <a:pPr marL="0" indent="0">
              <a:buNone/>
            </a:pPr>
            <a:r>
              <a:rPr lang="en-GB" dirty="0" smtClean="0"/>
              <a:t>SCHC </a:t>
            </a:r>
            <a:r>
              <a:rPr lang="en-GB" dirty="0"/>
              <a:t>(</a:t>
            </a:r>
            <a:r>
              <a:rPr lang="en-GB" dirty="0" smtClean="0"/>
              <a:t>s-channel </a:t>
            </a:r>
            <a:r>
              <a:rPr lang="en-GB" dirty="0" err="1" smtClean="0"/>
              <a:t>helicity</a:t>
            </a:r>
            <a:r>
              <a:rPr lang="en-GB" dirty="0" smtClean="0"/>
              <a:t> conservation</a:t>
            </a:r>
            <a:r>
              <a:rPr lang="en-GB" dirty="0"/>
              <a:t>) </a:t>
            </a:r>
            <a:r>
              <a:rPr lang="en-GB" dirty="0" smtClean="0"/>
              <a:t>assumed</a:t>
            </a:r>
          </a:p>
          <a:p>
            <a:pPr marL="0" indent="0">
              <a:buNone/>
            </a:pPr>
            <a:r>
              <a:rPr lang="en-GB" dirty="0" smtClean="0"/>
              <a:t>d</a:t>
            </a:r>
            <a:r>
              <a:rPr lang="el-GR" dirty="0"/>
              <a:t>σ/</a:t>
            </a:r>
            <a:r>
              <a:rPr lang="en-GB" dirty="0" err="1"/>
              <a:t>d|t</a:t>
            </a:r>
            <a:r>
              <a:rPr lang="en-GB" dirty="0"/>
              <a:t>| ~</a:t>
            </a:r>
            <a:r>
              <a:rPr lang="en-GB" dirty="0" err="1"/>
              <a:t>exp</a:t>
            </a:r>
            <a:r>
              <a:rPr lang="en-GB" dirty="0"/>
              <a:t>(-b |t|) </a:t>
            </a:r>
            <a:r>
              <a:rPr lang="en-GB" dirty="0" smtClean="0"/>
              <a:t> b=4.5 </a:t>
            </a:r>
            <a:r>
              <a:rPr lang="en-GB" dirty="0"/>
              <a:t>GeV</a:t>
            </a:r>
            <a:r>
              <a:rPr lang="en-GB" baseline="30000" dirty="0"/>
              <a:t>-2</a:t>
            </a:r>
            <a:r>
              <a:rPr lang="en-GB" dirty="0"/>
              <a:t> (as for J/</a:t>
            </a:r>
            <a:r>
              <a:rPr lang="el-GR" dirty="0"/>
              <a:t>ψ); </a:t>
            </a:r>
            <a:endParaRPr lang="en-US" dirty="0" smtClean="0"/>
          </a:p>
          <a:p>
            <a:pPr marL="0" indent="0">
              <a:buNone/>
            </a:pPr>
            <a:r>
              <a:rPr lang="el-GR" dirty="0" smtClean="0"/>
              <a:t>σ(γ</a:t>
            </a:r>
            <a:r>
              <a:rPr lang="en-GB" dirty="0"/>
              <a:t>p) </a:t>
            </a:r>
            <a:r>
              <a:rPr lang="en-GB" dirty="0" smtClean="0"/>
              <a:t>~ W </a:t>
            </a:r>
            <a:r>
              <a:rPr lang="en-GB" baseline="30000" dirty="0" smtClean="0"/>
              <a:t>1.2</a:t>
            </a:r>
          </a:p>
          <a:p>
            <a:pPr marL="0" indent="0">
              <a:buNone/>
            </a:pPr>
            <a:r>
              <a:rPr lang="en-GB" dirty="0" err="1" smtClean="0"/>
              <a:t>Radiative</a:t>
            </a:r>
            <a:r>
              <a:rPr lang="en-GB" dirty="0" smtClean="0"/>
              <a:t> corrections O(1</a:t>
            </a:r>
            <a:r>
              <a:rPr lang="en-GB" dirty="0"/>
              <a:t>%) not included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Bethe-</a:t>
            </a:r>
            <a:r>
              <a:rPr lang="en-GB" dirty="0" err="1" smtClean="0"/>
              <a:t>Heitler</a:t>
            </a:r>
            <a:r>
              <a:rPr lang="en-GB" dirty="0" smtClean="0"/>
              <a:t> </a:t>
            </a:r>
            <a:r>
              <a:rPr lang="el-GR" dirty="0"/>
              <a:t>μ+μ-</a:t>
            </a:r>
            <a:r>
              <a:rPr lang="en-GB" dirty="0"/>
              <a:t>GRAPE v1.1k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Monte Carlo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Definition of the fraction:</a:t>
            </a:r>
          </a:p>
          <a:p>
            <a:pPr marL="0" indent="0">
              <a:buNone/>
            </a:pPr>
            <a:r>
              <a:rPr lang="en-GB" sz="2200" dirty="0" smtClean="0"/>
              <a:t> </a:t>
            </a:r>
            <a:r>
              <a:rPr lang="en-GB" sz="2200" dirty="0" err="1"/>
              <a:t>fpdiss</a:t>
            </a:r>
            <a:r>
              <a:rPr lang="en-GB" sz="2200" dirty="0"/>
              <a:t>= </a:t>
            </a:r>
            <a:r>
              <a:rPr lang="en-GB" sz="2200" dirty="0" err="1"/>
              <a:t>Npdiss</a:t>
            </a:r>
            <a:r>
              <a:rPr lang="en-GB" sz="2200" dirty="0"/>
              <a:t>/(</a:t>
            </a:r>
            <a:r>
              <a:rPr lang="en-GB" sz="2200" dirty="0" err="1"/>
              <a:t>Nelastic</a:t>
            </a:r>
            <a:r>
              <a:rPr lang="en-GB" sz="2200" dirty="0"/>
              <a:t>+ </a:t>
            </a:r>
            <a:r>
              <a:rPr lang="en-GB" sz="2200" dirty="0" err="1"/>
              <a:t>Npdiss</a:t>
            </a:r>
            <a:r>
              <a:rPr lang="en-GB" sz="2200" dirty="0"/>
              <a:t>)</a:t>
            </a:r>
          </a:p>
          <a:p>
            <a:endParaRPr lang="en-GB" sz="2200" dirty="0"/>
          </a:p>
          <a:p>
            <a:r>
              <a:rPr lang="en-US" sz="2200" dirty="0" smtClean="0"/>
              <a:t>Small statistics </a:t>
            </a:r>
            <a:r>
              <a:rPr lang="en-US" sz="2200" dirty="0"/>
              <a:t>for a standalone 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measurement of  </a:t>
            </a:r>
            <a:r>
              <a:rPr lang="en-US" sz="2200" dirty="0" err="1" smtClean="0"/>
              <a:t>fpdiss</a:t>
            </a:r>
            <a:r>
              <a:rPr lang="en-US" sz="2200" dirty="0" smtClean="0"/>
              <a:t> in this analysis </a:t>
            </a:r>
            <a:endParaRPr lang="en-US" sz="2200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r>
              <a:rPr lang="en-GB" sz="2200" dirty="0" smtClean="0"/>
              <a:t>Earlier measurements show</a:t>
            </a:r>
            <a:r>
              <a:rPr lang="en-GB" sz="2200" dirty="0"/>
              <a:t>: </a:t>
            </a:r>
            <a:r>
              <a:rPr lang="en-GB" sz="2200" dirty="0" err="1"/>
              <a:t>fpdiss</a:t>
            </a:r>
            <a:r>
              <a:rPr lang="en-GB" sz="2200" dirty="0"/>
              <a:t> </a:t>
            </a:r>
            <a:r>
              <a:rPr lang="en-GB" sz="2200" dirty="0" smtClean="0"/>
              <a:t>similar  for all VM </a:t>
            </a:r>
          </a:p>
          <a:p>
            <a:pPr marL="0" indent="0">
              <a:buNone/>
            </a:pPr>
            <a:r>
              <a:rPr lang="en-GB" sz="2200" dirty="0" smtClean="0"/>
              <a:t>Justified to </a:t>
            </a:r>
            <a:r>
              <a:rPr lang="en-GB" sz="2200" dirty="0"/>
              <a:t>assume: </a:t>
            </a:r>
            <a:r>
              <a:rPr lang="en-GB" sz="2200" dirty="0" smtClean="0"/>
              <a:t>	</a:t>
            </a:r>
            <a:r>
              <a:rPr lang="en-GB" sz="2200" dirty="0" err="1" smtClean="0"/>
              <a:t>fpdiss</a:t>
            </a:r>
            <a:r>
              <a:rPr lang="en-GB" sz="2200" dirty="0"/>
              <a:t>= 0.25 ±</a:t>
            </a:r>
            <a:r>
              <a:rPr lang="en-GB" sz="2200" dirty="0" smtClean="0"/>
              <a:t>0.05  	(result for </a:t>
            </a:r>
            <a:r>
              <a:rPr lang="en-GB" sz="2200" dirty="0"/>
              <a:t>J/</a:t>
            </a:r>
            <a:r>
              <a:rPr lang="el-GR" sz="2200" dirty="0"/>
              <a:t>ψ</a:t>
            </a:r>
            <a:r>
              <a:rPr lang="el-GR" sz="2200" dirty="0" smtClean="0"/>
              <a:t>)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GB" sz="2200" dirty="0" smtClean="0"/>
              <a:t>d</a:t>
            </a:r>
            <a:r>
              <a:rPr lang="el-GR" sz="2200" dirty="0"/>
              <a:t>σ/</a:t>
            </a:r>
            <a:r>
              <a:rPr lang="en-GB" sz="2200" dirty="0" err="1"/>
              <a:t>d|t</a:t>
            </a:r>
            <a:r>
              <a:rPr lang="en-GB" sz="2200" dirty="0"/>
              <a:t>| ~</a:t>
            </a:r>
            <a:r>
              <a:rPr lang="en-GB" sz="2200" dirty="0" err="1"/>
              <a:t>exp</a:t>
            </a:r>
            <a:r>
              <a:rPr lang="en-GB" sz="2200" dirty="0"/>
              <a:t>( -b |t|) </a:t>
            </a:r>
            <a:r>
              <a:rPr lang="en-GB" sz="2200" dirty="0" smtClean="0"/>
              <a:t>contains elastic and proton </a:t>
            </a:r>
            <a:r>
              <a:rPr lang="en-GB" sz="2200" dirty="0"/>
              <a:t>diss. c</a:t>
            </a:r>
            <a:r>
              <a:rPr lang="en-GB" sz="2200" dirty="0" smtClean="0"/>
              <a:t>ontributions</a:t>
            </a:r>
          </a:p>
          <a:p>
            <a:r>
              <a:rPr lang="en-GB" sz="2200" dirty="0" smtClean="0"/>
              <a:t>Assume  for </a:t>
            </a:r>
            <a:r>
              <a:rPr lang="en-GB" sz="2200" dirty="0" err="1"/>
              <a:t>pdiss</a:t>
            </a:r>
            <a:r>
              <a:rPr lang="en-GB" sz="2200" dirty="0"/>
              <a:t>: </a:t>
            </a:r>
            <a:r>
              <a:rPr lang="en-GB" sz="2200" dirty="0" err="1" smtClean="0"/>
              <a:t>bpdiss</a:t>
            </a:r>
            <a:r>
              <a:rPr lang="en-GB" sz="2200" dirty="0" smtClean="0"/>
              <a:t> = </a:t>
            </a:r>
            <a:r>
              <a:rPr lang="en-GB" sz="2200" dirty="0"/>
              <a:t>0.65±0.1 GeV</a:t>
            </a:r>
            <a:r>
              <a:rPr lang="en-GB" sz="2200" baseline="30000" dirty="0"/>
              <a:t>-2</a:t>
            </a:r>
            <a:r>
              <a:rPr lang="en-GB" sz="2200" dirty="0"/>
              <a:t> </a:t>
            </a:r>
            <a:r>
              <a:rPr lang="en-GB" sz="2200" dirty="0" smtClean="0"/>
              <a:t>	(</a:t>
            </a:r>
            <a:r>
              <a:rPr lang="en-GB" sz="2200" dirty="0"/>
              <a:t>result for J/</a:t>
            </a:r>
            <a:r>
              <a:rPr lang="el-GR" sz="2200" dirty="0"/>
              <a:t>ψ)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P</a:t>
            </a:r>
            <a:r>
              <a:rPr lang="en-GB" dirty="0" smtClean="0"/>
              <a:t>roton dissociation contribution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11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72816"/>
            <a:ext cx="252108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5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2952248" cy="4525963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r>
              <a:rPr lang="en-GB" sz="1800" dirty="0" smtClean="0"/>
              <a:t>mass </a:t>
            </a:r>
            <a:r>
              <a:rPr lang="en-GB" sz="1800" dirty="0"/>
              <a:t>range: 5-15 </a:t>
            </a:r>
            <a:r>
              <a:rPr lang="en-GB" sz="1800" dirty="0" err="1" smtClean="0"/>
              <a:t>GeV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BH </a:t>
            </a:r>
            <a:r>
              <a:rPr lang="en-GB" sz="1800" dirty="0"/>
              <a:t>normalised </a:t>
            </a:r>
            <a:r>
              <a:rPr lang="en-GB" sz="1800" dirty="0" smtClean="0"/>
              <a:t>excluding 9-11 </a:t>
            </a:r>
            <a:r>
              <a:rPr lang="en-GB" sz="1800" dirty="0" err="1" smtClean="0"/>
              <a:t>GeV</a:t>
            </a:r>
            <a:r>
              <a:rPr lang="en-GB" sz="1800" dirty="0" smtClean="0"/>
              <a:t> mass range </a:t>
            </a:r>
          </a:p>
          <a:p>
            <a:endParaRPr lang="en-GB" sz="1800" dirty="0"/>
          </a:p>
          <a:p>
            <a:r>
              <a:rPr lang="en-GB" sz="1800" dirty="0" smtClean="0"/>
              <a:t>Signal mass </a:t>
            </a:r>
            <a:r>
              <a:rPr lang="en-GB" sz="1800" dirty="0"/>
              <a:t>window: 9.33-9.66 </a:t>
            </a:r>
            <a:r>
              <a:rPr lang="en-GB" sz="1800" dirty="0" err="1"/>
              <a:t>GeV</a:t>
            </a:r>
            <a:r>
              <a:rPr lang="en-GB" sz="1800" dirty="0"/>
              <a:t>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       (scanned–no </a:t>
            </a:r>
            <a:r>
              <a:rPr lang="en-GB" sz="1800" dirty="0"/>
              <a:t>cosmic) 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Upsilon 1S:2S:3S </a:t>
            </a:r>
            <a:r>
              <a:rPr lang="en-GB" sz="1800" dirty="0"/>
              <a:t>ratios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from  CDF: 0.73 </a:t>
            </a:r>
            <a:r>
              <a:rPr lang="en-GB" sz="1800" dirty="0"/>
              <a:t>: 0.19 : 0.08</a:t>
            </a:r>
          </a:p>
          <a:p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Invariant mass distribution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760" y="1556792"/>
            <a:ext cx="5760720" cy="450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41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79512" y="1600200"/>
            <a:ext cx="4968552" cy="5069160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r>
              <a:rPr lang="en-GB" sz="1800" dirty="0" smtClean="0"/>
              <a:t>Binned </a:t>
            </a:r>
            <a:r>
              <a:rPr lang="en-GB" sz="1800" dirty="0" err="1" smtClean="0"/>
              <a:t>Poissonian</a:t>
            </a:r>
            <a:r>
              <a:rPr lang="en-GB" sz="1800" dirty="0" smtClean="0"/>
              <a:t> </a:t>
            </a:r>
          </a:p>
          <a:p>
            <a:pPr marL="0" indent="0">
              <a:buNone/>
            </a:pPr>
            <a:r>
              <a:rPr lang="en-GB" sz="1800" dirty="0" smtClean="0"/>
              <a:t>maximum log-likelihood </a:t>
            </a:r>
          </a:p>
          <a:p>
            <a:pPr marL="0" indent="0">
              <a:buNone/>
            </a:pPr>
            <a:r>
              <a:rPr lang="en-GB" sz="1800" dirty="0" smtClean="0"/>
              <a:t>fit  </a:t>
            </a:r>
            <a:r>
              <a:rPr lang="en-GB" sz="1800" dirty="0" smtClean="0">
                <a:sym typeface="Symbol"/>
              </a:rPr>
              <a:t> </a:t>
            </a:r>
            <a:r>
              <a:rPr lang="en-GB" sz="1800" dirty="0" smtClean="0"/>
              <a:t>elastic b</a:t>
            </a:r>
            <a:r>
              <a:rPr lang="en-GB" sz="1800" dirty="0"/>
              <a:t>, N(1S)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/>
              <a:t> </a:t>
            </a:r>
            <a:endParaRPr lang="en-GB" sz="1800" dirty="0" smtClean="0"/>
          </a:p>
          <a:p>
            <a:r>
              <a:rPr lang="en-GB" sz="1800" dirty="0" smtClean="0"/>
              <a:t>N(1S</a:t>
            </a:r>
            <a:r>
              <a:rPr lang="en-GB" sz="1800" dirty="0"/>
              <a:t>)= 41 ±10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events(44% of all events </a:t>
            </a:r>
          </a:p>
          <a:p>
            <a:pPr marL="0" indent="0">
              <a:buNone/>
            </a:pPr>
            <a:r>
              <a:rPr lang="en-GB" sz="1800" dirty="0" smtClean="0"/>
              <a:t>in the mass window)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dirty="0" smtClean="0"/>
              <a:t>ZEUS RESULT: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3600" dirty="0" smtClean="0">
                <a:solidFill>
                  <a:srgbClr val="FF0000"/>
                </a:solidFill>
              </a:rPr>
              <a:t>b = 4.3 </a:t>
            </a:r>
            <a:r>
              <a:rPr lang="en-GB" sz="3600" baseline="30000" dirty="0" smtClean="0">
                <a:solidFill>
                  <a:srgbClr val="FF0000"/>
                </a:solidFill>
              </a:rPr>
              <a:t>+2.0</a:t>
            </a:r>
            <a:r>
              <a:rPr lang="en-GB" sz="3600" baseline="-25000" dirty="0" smtClean="0">
                <a:solidFill>
                  <a:srgbClr val="FF0000"/>
                </a:solidFill>
              </a:rPr>
              <a:t>-1.2</a:t>
            </a:r>
            <a:r>
              <a:rPr lang="en-GB" sz="3600" baseline="30000" dirty="0" smtClean="0">
                <a:solidFill>
                  <a:srgbClr val="FF0000"/>
                </a:solidFill>
              </a:rPr>
              <a:t>+0.5</a:t>
            </a:r>
            <a:r>
              <a:rPr lang="en-GB" sz="3600" dirty="0" smtClean="0">
                <a:solidFill>
                  <a:srgbClr val="FF0000"/>
                </a:solidFill>
              </a:rPr>
              <a:t> </a:t>
            </a:r>
            <a:r>
              <a:rPr lang="en-GB" sz="3600" baseline="-25000" dirty="0" smtClean="0">
                <a:solidFill>
                  <a:srgbClr val="FF0000"/>
                </a:solidFill>
              </a:rPr>
              <a:t>-0.6 </a:t>
            </a:r>
            <a:r>
              <a:rPr lang="en-GB" sz="3600" dirty="0" smtClean="0">
                <a:solidFill>
                  <a:srgbClr val="FF0000"/>
                </a:solidFill>
              </a:rPr>
              <a:t>GeV</a:t>
            </a:r>
            <a:r>
              <a:rPr lang="en-GB" sz="3600" baseline="30000" dirty="0" smtClean="0">
                <a:solidFill>
                  <a:srgbClr val="FF0000"/>
                </a:solidFill>
              </a:rPr>
              <a:t>-2</a:t>
            </a:r>
            <a:endParaRPr lang="en-GB" sz="3600" baseline="30000" dirty="0">
              <a:solidFill>
                <a:srgbClr val="FF0000"/>
              </a:solidFill>
            </a:endParaRPr>
          </a:p>
          <a:p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dN</a:t>
            </a:r>
            <a:r>
              <a:rPr lang="en-GB" dirty="0"/>
              <a:t>/</a:t>
            </a:r>
            <a:r>
              <a:rPr lang="en-GB" dirty="0" err="1"/>
              <a:t>d|t</a:t>
            </a:r>
            <a:r>
              <a:rPr lang="en-GB" dirty="0"/>
              <a:t>| </a:t>
            </a:r>
            <a:r>
              <a:rPr lang="en-GB" dirty="0" smtClean="0"/>
              <a:t>and slope measurement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763" y="1412776"/>
            <a:ext cx="5800725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00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Compilation for elastic b slope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75293"/>
            <a:ext cx="6453188" cy="433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5805264"/>
            <a:ext cx="69127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sz="2400" dirty="0" smtClean="0"/>
              <a:t>Universal behaviour observed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957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36185" y="361256"/>
            <a:ext cx="8229600" cy="1143000"/>
          </a:xfrm>
        </p:spPr>
        <p:txBody>
          <a:bodyPr anchor="t"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15</a:t>
            </a:fld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l-GR" dirty="0" smtClean="0">
                <a:sym typeface="Symbol"/>
              </a:rPr>
              <a:t></a:t>
            </a:r>
            <a:r>
              <a:rPr lang="en-US" dirty="0" smtClean="0">
                <a:sym typeface="Symbol"/>
              </a:rPr>
              <a:t> </a:t>
            </a:r>
            <a:r>
              <a:rPr lang="el-GR" dirty="0" smtClean="0"/>
              <a:t>(</a:t>
            </a:r>
            <a:r>
              <a:rPr lang="el-GR" dirty="0"/>
              <a:t>1</a:t>
            </a:r>
            <a:r>
              <a:rPr lang="en-GB" dirty="0"/>
              <a:t>S) </a:t>
            </a:r>
            <a:r>
              <a:rPr lang="en-GB" dirty="0" smtClean="0"/>
              <a:t>t-slope measured for the first time</a:t>
            </a:r>
          </a:p>
          <a:p>
            <a:endParaRPr lang="en-GB" dirty="0"/>
          </a:p>
          <a:p>
            <a:r>
              <a:rPr lang="en-GB" dirty="0" smtClean="0"/>
              <a:t>Doubles the range of the Q</a:t>
            </a:r>
            <a:r>
              <a:rPr lang="en-GB" baseline="30000" dirty="0" smtClean="0"/>
              <a:t>2</a:t>
            </a:r>
            <a:r>
              <a:rPr lang="en-GB" dirty="0" smtClean="0"/>
              <a:t>+M</a:t>
            </a:r>
            <a:r>
              <a:rPr lang="en-GB" baseline="30000" dirty="0" smtClean="0"/>
              <a:t>2  </a:t>
            </a:r>
            <a:r>
              <a:rPr lang="en-GB" dirty="0" smtClean="0"/>
              <a:t>scale 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In </a:t>
            </a:r>
            <a:r>
              <a:rPr lang="en-GB" dirty="0" smtClean="0"/>
              <a:t>agreement with asymptotic behaviour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•   Consistent with expectations from the proton radius and QCD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79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2296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HERA and ZEUS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2</a:t>
            </a:fld>
            <a:endParaRPr lang="en-US"/>
          </a:p>
        </p:txBody>
      </p:sp>
      <p:pic>
        <p:nvPicPr>
          <p:cNvPr id="5" name="Obraz 6" descr="PETRA_H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524" y="1955973"/>
            <a:ext cx="8317588" cy="4320480"/>
          </a:xfrm>
          <a:prstGeom prst="rect">
            <a:avLst/>
          </a:prstGeom>
        </p:spPr>
      </p:pic>
      <p:pic>
        <p:nvPicPr>
          <p:cNvPr id="6" name="Obraz 9" descr="H1Logo_3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421" y="2470287"/>
            <a:ext cx="2072640" cy="1508760"/>
          </a:xfrm>
          <a:prstGeom prst="rect">
            <a:avLst/>
          </a:prstGeom>
        </p:spPr>
      </p:pic>
      <p:pic>
        <p:nvPicPr>
          <p:cNvPr id="7" name="Obraz 10" descr="zeus_small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9888" y="2992168"/>
            <a:ext cx="1927860" cy="15544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8" name="Obraz 11" descr="hermesco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3947" y="2704602"/>
            <a:ext cx="688658" cy="5200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Obraz 12" descr="HERA-B_slogo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8743" y="4470553"/>
            <a:ext cx="1000125" cy="726758"/>
          </a:xfrm>
          <a:prstGeom prst="rect">
            <a:avLst/>
          </a:prstGeom>
        </p:spPr>
      </p:pic>
      <p:pic>
        <p:nvPicPr>
          <p:cNvPr id="10" name="Obraz 15" descr="logo_desy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16143" y="4620269"/>
            <a:ext cx="1557346" cy="15215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2844" y="1342509"/>
            <a:ext cx="8821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HERA </a:t>
            </a:r>
            <a:r>
              <a:rPr lang="en-US" dirty="0"/>
              <a:t>was an </a:t>
            </a:r>
            <a:r>
              <a:rPr lang="en-US" i="1" dirty="0" err="1" smtClean="0"/>
              <a:t>ep</a:t>
            </a:r>
            <a:r>
              <a:rPr lang="en-US" dirty="0" smtClean="0"/>
              <a:t> collider, (</a:t>
            </a:r>
            <a:r>
              <a:rPr lang="en-GB" i="1" dirty="0"/>
              <a:t>27.5GeV electrons/positrons </a:t>
            </a:r>
            <a:r>
              <a:rPr lang="en-GB" i="1" dirty="0" smtClean="0"/>
              <a:t>, 920GeV </a:t>
            </a:r>
            <a:r>
              <a:rPr lang="en-GB" i="1" dirty="0"/>
              <a:t>protons </a:t>
            </a:r>
            <a:r>
              <a:rPr lang="en-GB" i="1" dirty="0" smtClean="0"/>
              <a:t>beam ,CMS </a:t>
            </a:r>
            <a:r>
              <a:rPr lang="en-GB" i="1" dirty="0"/>
              <a:t>energy </a:t>
            </a:r>
            <a:r>
              <a:rPr lang="en-GB" i="1" dirty="0" smtClean="0"/>
              <a:t>318 </a:t>
            </a:r>
            <a:r>
              <a:rPr lang="en-GB" i="1" dirty="0" err="1" smtClean="0"/>
              <a:t>GeV</a:t>
            </a:r>
            <a:r>
              <a:rPr lang="en-US" dirty="0" smtClean="0"/>
              <a:t>) running </a:t>
            </a:r>
            <a:r>
              <a:rPr lang="en-US" dirty="0"/>
              <a:t>ended mid </a:t>
            </a:r>
            <a:r>
              <a:rPr lang="en-US" dirty="0" smtClean="0"/>
              <a:t>2007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62880" y="1927373"/>
            <a:ext cx="82296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HERA and ZEUS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3</a:t>
            </a:fld>
            <a:endParaRPr lang="en-US"/>
          </a:p>
        </p:txBody>
      </p:sp>
      <p:pic>
        <p:nvPicPr>
          <p:cNvPr id="5" name="Obraz 6" descr="PETRA_H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524" y="1955973"/>
            <a:ext cx="8317588" cy="4320480"/>
          </a:xfrm>
          <a:prstGeom prst="rect">
            <a:avLst/>
          </a:prstGeom>
        </p:spPr>
      </p:pic>
      <p:pic>
        <p:nvPicPr>
          <p:cNvPr id="6" name="Obraz 9" descr="H1Logo_3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1421" y="2470287"/>
            <a:ext cx="2072640" cy="1508760"/>
          </a:xfrm>
          <a:prstGeom prst="rect">
            <a:avLst/>
          </a:prstGeom>
        </p:spPr>
      </p:pic>
      <p:pic>
        <p:nvPicPr>
          <p:cNvPr id="7" name="Obraz 10" descr="zeus_small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9888" y="2992168"/>
            <a:ext cx="1927860" cy="15544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8" name="Obraz 11" descr="hermesco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3947" y="2704602"/>
            <a:ext cx="688658" cy="52006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Obraz 12" descr="HERA-B_slogo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8743" y="4470553"/>
            <a:ext cx="1000125" cy="726758"/>
          </a:xfrm>
          <a:prstGeom prst="rect">
            <a:avLst/>
          </a:prstGeom>
        </p:spPr>
      </p:pic>
      <p:pic>
        <p:nvPicPr>
          <p:cNvPr id="10" name="Obraz 15" descr="logo_desy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16143" y="4620269"/>
            <a:ext cx="1557346" cy="15215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2844" y="1340768"/>
            <a:ext cx="8821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ZEUS was a large multipurpose experiment, integrating </a:t>
            </a:r>
            <a:r>
              <a:rPr lang="en-US" dirty="0"/>
              <a:t>all the data taken since 1996: 11 years of activity and 468 pb</a:t>
            </a:r>
            <a:r>
              <a:rPr lang="en-US" baseline="30000" dirty="0"/>
              <a:t>-1 </a:t>
            </a:r>
            <a:r>
              <a:rPr lang="en-US" dirty="0"/>
              <a:t>of integrated luminosity</a:t>
            </a:r>
          </a:p>
          <a:p>
            <a:endParaRPr lang="en-US" dirty="0"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2996952"/>
            <a:ext cx="3213660" cy="220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875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>
                <a:solidFill>
                  <a:schemeClr val="tx1"/>
                </a:solidFill>
              </a:rPr>
              <a:t>Diffractive </a:t>
            </a:r>
            <a:r>
              <a:rPr lang="en-US" dirty="0">
                <a:solidFill>
                  <a:schemeClr val="tx1"/>
                </a:solidFill>
                <a:sym typeface="Symbol"/>
              </a:rPr>
              <a:t>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production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4</a:t>
            </a:fld>
            <a:endParaRPr lang="en-US"/>
          </a:p>
        </p:txBody>
      </p:sp>
      <p:sp>
        <p:nvSpPr>
          <p:cNvPr id="6" name="Prostokąt 6"/>
          <p:cNvSpPr/>
          <p:nvPr/>
        </p:nvSpPr>
        <p:spPr>
          <a:xfrm>
            <a:off x="71438" y="4514344"/>
            <a:ext cx="9072562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ym typeface="Symbol"/>
              </a:rPr>
              <a:t>Q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	-  photon </a:t>
            </a:r>
            <a:r>
              <a:rPr lang="en-US" dirty="0" err="1">
                <a:sym typeface="Symbol"/>
              </a:rPr>
              <a:t>virtuality</a:t>
            </a:r>
            <a:r>
              <a:rPr lang="en-US" dirty="0">
                <a:sym typeface="Symbol"/>
              </a:rPr>
              <a:t>			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=-q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=-(k-k’)</a:t>
            </a:r>
            <a:r>
              <a:rPr lang="en-US" baseline="30000" dirty="0">
                <a:sym typeface="Symbol"/>
              </a:rPr>
              <a:t>2</a:t>
            </a:r>
            <a:r>
              <a:rPr lang="pl-PL" dirty="0">
                <a:sym typeface="Symbol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ym typeface="Symbol"/>
              </a:rPr>
              <a:t>		</a:t>
            </a:r>
            <a:r>
              <a:rPr lang="pl-PL" dirty="0">
                <a:sym typeface="Symbol"/>
              </a:rPr>
              <a:t>		(</a:t>
            </a:r>
            <a:r>
              <a:rPr lang="en-US" dirty="0">
                <a:sym typeface="Symbol"/>
              </a:rPr>
              <a:t>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</a:t>
            </a:r>
            <a:r>
              <a:rPr lang="pl-PL" dirty="0">
                <a:sym typeface="Symbol"/>
              </a:rPr>
              <a:t> 0 – photoproduction , </a:t>
            </a: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Q</a:t>
            </a:r>
            <a:r>
              <a:rPr lang="en-US" baseline="30000" dirty="0" smtClean="0">
                <a:sym typeface="Symbol"/>
              </a:rPr>
              <a:t>2</a:t>
            </a:r>
            <a:r>
              <a:rPr lang="pl-PL" dirty="0">
                <a:sym typeface="Symbol"/>
              </a:rPr>
              <a:t>&gt; 0 – </a:t>
            </a:r>
            <a:r>
              <a:rPr lang="pl-PL" dirty="0" err="1">
                <a:sym typeface="Symbol"/>
              </a:rPr>
              <a:t>electroproduction</a:t>
            </a:r>
            <a:r>
              <a:rPr lang="pl-PL" dirty="0">
                <a:sym typeface="Symbol"/>
              </a:rPr>
              <a:t>)</a:t>
            </a:r>
            <a:endParaRPr lang="pl-PL" baseline="30000" dirty="0"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ym typeface="Symbol"/>
              </a:rPr>
              <a:t>W   	-  </a:t>
            </a:r>
            <a:r>
              <a:rPr lang="en-US" dirty="0" err="1">
                <a:sym typeface="Symbol"/>
              </a:rPr>
              <a:t>c.m</a:t>
            </a:r>
            <a:r>
              <a:rPr lang="en-US" dirty="0">
                <a:sym typeface="Symbol"/>
              </a:rPr>
              <a:t>. energy of p system		W=(</a:t>
            </a:r>
            <a:r>
              <a:rPr lang="en-US" dirty="0" err="1">
                <a:sym typeface="Symbol"/>
              </a:rPr>
              <a:t>q+p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ym typeface="Symbol"/>
              </a:rPr>
              <a:t>t      	-  (4-mom. transfer)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 at p-vertex	t = (P - P’)</a:t>
            </a:r>
            <a:r>
              <a:rPr lang="en-US" baseline="30000" dirty="0">
                <a:sym typeface="Symbol"/>
              </a:rPr>
              <a:t>2</a:t>
            </a:r>
            <a:endParaRPr lang="pl-PL" baseline="30000" dirty="0">
              <a:sym typeface="Symbol"/>
            </a:endParaRPr>
          </a:p>
          <a:p>
            <a:pPr>
              <a:defRPr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dirty="0">
                <a:solidFill>
                  <a:schemeClr val="tx2"/>
                </a:solidFill>
              </a:rPr>
              <a:t>proton can stay intact p(P</a:t>
            </a:r>
            <a:r>
              <a:rPr lang="en-US" dirty="0" smtClean="0">
                <a:solidFill>
                  <a:schemeClr val="tx2"/>
                </a:solidFill>
              </a:rPr>
              <a:t>’)</a:t>
            </a:r>
            <a:r>
              <a:rPr lang="en-US" dirty="0">
                <a:solidFill>
                  <a:schemeClr val="tx2"/>
                </a:solidFill>
              </a:rPr>
              <a:t> or dissociate Y(P</a:t>
            </a:r>
            <a:r>
              <a:rPr lang="en-US" dirty="0" smtClean="0">
                <a:solidFill>
                  <a:schemeClr val="tx2"/>
                </a:solidFill>
              </a:rPr>
              <a:t>’)</a:t>
            </a:r>
            <a:endParaRPr lang="en-US" dirty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baseline="30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35918"/>
            <a:ext cx="3909913" cy="2501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46" y="1935917"/>
            <a:ext cx="3946038" cy="250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612914" y="1481010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proton-dissociative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946922" y="150367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exclusive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6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W </a:t>
            </a:r>
            <a:r>
              <a:rPr lang="en-GB" dirty="0" smtClean="0"/>
              <a:t>– dependence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5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73761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244340" cy="386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6913" y="1516142"/>
            <a:ext cx="1589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Upsilon PHP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5486224" y="1516142"/>
            <a:ext cx="212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 Compilation </a:t>
            </a:r>
            <a:r>
              <a:rPr lang="en-GB" sz="2000" dirty="0"/>
              <a:t>PHP </a:t>
            </a:r>
          </a:p>
        </p:txBody>
      </p:sp>
      <p:sp>
        <p:nvSpPr>
          <p:cNvPr id="9" name="Rectangle 8"/>
          <p:cNvSpPr/>
          <p:nvPr/>
        </p:nvSpPr>
        <p:spPr>
          <a:xfrm>
            <a:off x="193578" y="5529014"/>
            <a:ext cx="2362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solidFill>
                  <a:schemeClr val="tx2"/>
                </a:solidFill>
              </a:rPr>
              <a:t>σ(</a:t>
            </a:r>
            <a:r>
              <a:rPr lang="el-GR" sz="2400" b="1" dirty="0" smtClean="0">
                <a:solidFill>
                  <a:schemeClr val="tx2"/>
                </a:solidFill>
                <a:sym typeface="Symbol"/>
              </a:rPr>
              <a:t></a:t>
            </a:r>
            <a:r>
              <a:rPr lang="en-GB" sz="2400" b="1" dirty="0" smtClean="0">
                <a:solidFill>
                  <a:schemeClr val="tx2"/>
                </a:solidFill>
              </a:rPr>
              <a:t>p</a:t>
            </a:r>
            <a:r>
              <a:rPr lang="en-GB" sz="2400" b="1" dirty="0">
                <a:solidFill>
                  <a:schemeClr val="tx2"/>
                </a:solidFill>
              </a:rPr>
              <a:t>) </a:t>
            </a:r>
            <a:r>
              <a:rPr lang="en-GB" sz="2400" b="1" dirty="0" smtClean="0">
                <a:solidFill>
                  <a:schemeClr val="tx2"/>
                </a:solidFill>
                <a:sym typeface="Symbol"/>
              </a:rPr>
              <a:t> </a:t>
            </a:r>
            <a:r>
              <a:rPr lang="en-GB" sz="2400" b="1" dirty="0" smtClean="0">
                <a:solidFill>
                  <a:schemeClr val="tx2"/>
                </a:solidFill>
              </a:rPr>
              <a:t>W</a:t>
            </a:r>
            <a:r>
              <a:rPr lang="el-GR" sz="2400" b="1" baseline="24000" dirty="0" smtClean="0">
                <a:solidFill>
                  <a:schemeClr val="tx2"/>
                </a:solidFill>
              </a:rPr>
              <a:t>δ</a:t>
            </a:r>
            <a:endParaRPr lang="en-US" sz="2400" b="1" baseline="24000" dirty="0" smtClean="0">
              <a:solidFill>
                <a:schemeClr val="tx2"/>
              </a:solidFill>
            </a:endParaRPr>
          </a:p>
          <a:p>
            <a:r>
              <a:rPr lang="el-GR" sz="2400" b="1" dirty="0" smtClean="0">
                <a:solidFill>
                  <a:schemeClr val="tx2"/>
                </a:solidFill>
              </a:rPr>
              <a:t>δ</a:t>
            </a:r>
            <a:r>
              <a:rPr lang="en-GB" sz="2400" dirty="0" smtClean="0">
                <a:solidFill>
                  <a:schemeClr val="tx2"/>
                </a:solidFill>
              </a:rPr>
              <a:t> </a:t>
            </a:r>
            <a:r>
              <a:rPr lang="en-GB" sz="2400" b="1" dirty="0" smtClean="0">
                <a:solidFill>
                  <a:schemeClr val="tx2"/>
                </a:solidFill>
              </a:rPr>
              <a:t>=1.2±0.8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1" name="Prostokąt 9"/>
          <p:cNvSpPr/>
          <p:nvPr/>
        </p:nvSpPr>
        <p:spPr>
          <a:xfrm>
            <a:off x="2915816" y="5805264"/>
            <a:ext cx="5734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  <a:sym typeface="Symbol"/>
              </a:rPr>
              <a:t></a:t>
            </a:r>
            <a:r>
              <a:rPr lang="pl-PL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  <a:sym typeface="Symbol"/>
              </a:rPr>
              <a:t> 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increases with the mass of vector meson</a:t>
            </a:r>
          </a:p>
        </p:txBody>
      </p:sp>
    </p:spTree>
    <p:extLst>
      <p:ext uri="{BB962C8B-B14F-4D97-AF65-F5344CB8AC3E}">
        <p14:creationId xmlns:p14="http://schemas.microsoft.com/office/powerpoint/2010/main" val="28945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512" y="359465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Motivation for t-dependence (exponential slope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26488"/>
            <a:ext cx="5783580" cy="399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4" y="1628800"/>
            <a:ext cx="33843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tx2"/>
                </a:solidFill>
              </a:rPr>
              <a:t>d</a:t>
            </a:r>
            <a:r>
              <a:rPr lang="el-GR" dirty="0">
                <a:solidFill>
                  <a:schemeClr val="tx2"/>
                </a:solidFill>
              </a:rPr>
              <a:t>σ/</a:t>
            </a:r>
            <a:r>
              <a:rPr lang="en-GB" dirty="0" err="1">
                <a:solidFill>
                  <a:schemeClr val="tx2"/>
                </a:solidFill>
              </a:rPr>
              <a:t>d|t</a:t>
            </a:r>
            <a:r>
              <a:rPr lang="en-GB" dirty="0" smtClean="0">
                <a:solidFill>
                  <a:schemeClr val="tx2"/>
                </a:solidFill>
              </a:rPr>
              <a:t>|  </a:t>
            </a:r>
            <a:r>
              <a:rPr lang="en-GB" dirty="0" smtClean="0">
                <a:solidFill>
                  <a:schemeClr val="tx2"/>
                </a:solidFill>
                <a:sym typeface="Symbol"/>
              </a:rPr>
              <a:t> 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err="1" smtClean="0">
                <a:solidFill>
                  <a:schemeClr val="tx2"/>
                </a:solidFill>
              </a:rPr>
              <a:t>exp</a:t>
            </a:r>
            <a:r>
              <a:rPr lang="en-GB" dirty="0">
                <a:solidFill>
                  <a:schemeClr val="tx2"/>
                </a:solidFill>
              </a:rPr>
              <a:t>(-b |t</a:t>
            </a:r>
            <a:r>
              <a:rPr lang="en-GB" dirty="0" smtClean="0">
                <a:solidFill>
                  <a:schemeClr val="tx2"/>
                </a:solidFill>
              </a:rPr>
              <a:t>|)</a:t>
            </a:r>
          </a:p>
          <a:p>
            <a:endParaRPr lang="en-GB" dirty="0" smtClean="0"/>
          </a:p>
          <a:p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b</a:t>
            </a:r>
            <a:r>
              <a:rPr lang="en-GB" baseline="-25000" dirty="0" err="1"/>
              <a:t>V</a:t>
            </a:r>
            <a:r>
              <a:rPr lang="en-GB" baseline="-25000" dirty="0"/>
              <a:t> </a:t>
            </a:r>
            <a:r>
              <a:rPr lang="en-GB" dirty="0" smtClean="0"/>
              <a:t>+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endParaRPr lang="en-GB" baseline="-25000" dirty="0" smtClean="0"/>
          </a:p>
          <a:p>
            <a:r>
              <a:rPr lang="en-GB" dirty="0" err="1" smtClean="0"/>
              <a:t>b</a:t>
            </a:r>
            <a:r>
              <a:rPr lang="en-GB" baseline="-25000" dirty="0" err="1" smtClean="0"/>
              <a:t>V</a:t>
            </a:r>
            <a:r>
              <a:rPr lang="en-GB" dirty="0">
                <a:sym typeface="Symbol"/>
              </a:rPr>
              <a:t> </a:t>
            </a:r>
            <a:r>
              <a:rPr lang="en-GB" dirty="0" smtClean="0">
                <a:sym typeface="Symbol"/>
              </a:rPr>
              <a:t>   </a:t>
            </a:r>
            <a:r>
              <a:rPr lang="en-GB" dirty="0" smtClean="0"/>
              <a:t>1</a:t>
            </a:r>
            <a:r>
              <a:rPr lang="en-GB" dirty="0"/>
              <a:t>/(Q</a:t>
            </a:r>
            <a:r>
              <a:rPr lang="en-GB" baseline="30000" dirty="0"/>
              <a:t>2</a:t>
            </a:r>
            <a:r>
              <a:rPr lang="en-GB" dirty="0"/>
              <a:t>+M</a:t>
            </a:r>
            <a:r>
              <a:rPr lang="en-GB" baseline="-25000" dirty="0"/>
              <a:t>VM</a:t>
            </a:r>
            <a:r>
              <a:rPr lang="en-GB" baseline="30000" dirty="0"/>
              <a:t>2</a:t>
            </a:r>
            <a:r>
              <a:rPr lang="en-GB" dirty="0"/>
              <a:t>) </a:t>
            </a:r>
            <a:r>
              <a:rPr lang="en-GB" dirty="0" smtClean="0"/>
              <a:t>~</a:t>
            </a:r>
            <a:r>
              <a:rPr lang="en-GB" dirty="0"/>
              <a:t> </a:t>
            </a:r>
            <a:r>
              <a:rPr lang="en-GB" dirty="0" smtClean="0"/>
              <a:t>0</a:t>
            </a:r>
          </a:p>
          <a:p>
            <a:r>
              <a:rPr lang="en-GB" dirty="0" smtClean="0">
                <a:sym typeface="Symbol"/>
              </a:rPr>
              <a:t> </a:t>
            </a:r>
            <a:r>
              <a:rPr lang="en-GB" dirty="0" smtClean="0">
                <a:solidFill>
                  <a:schemeClr val="tx2"/>
                </a:solidFill>
              </a:rPr>
              <a:t>b </a:t>
            </a:r>
            <a:r>
              <a:rPr lang="en-GB" dirty="0">
                <a:solidFill>
                  <a:schemeClr val="tx2"/>
                </a:solidFill>
                <a:sym typeface="Symbol"/>
              </a:rPr>
              <a:t> </a:t>
            </a:r>
            <a:r>
              <a:rPr lang="en-GB" dirty="0" err="1" smtClean="0">
                <a:solidFill>
                  <a:schemeClr val="tx2"/>
                </a:solidFill>
              </a:rPr>
              <a:t>b</a:t>
            </a:r>
            <a:r>
              <a:rPr lang="en-GB" baseline="-25000" dirty="0" err="1" smtClean="0">
                <a:solidFill>
                  <a:schemeClr val="tx2"/>
                </a:solidFill>
              </a:rPr>
              <a:t>p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  <a:sym typeface="Symbol"/>
              </a:rPr>
              <a:t> </a:t>
            </a:r>
            <a:r>
              <a:rPr lang="en-GB" dirty="0" smtClean="0">
                <a:solidFill>
                  <a:schemeClr val="tx2"/>
                </a:solidFill>
              </a:rPr>
              <a:t>5 GeV</a:t>
            </a:r>
            <a:r>
              <a:rPr lang="en-GB" baseline="30000" dirty="0" smtClean="0">
                <a:solidFill>
                  <a:schemeClr val="tx2"/>
                </a:solidFill>
              </a:rPr>
              <a:t>-2</a:t>
            </a:r>
          </a:p>
          <a:p>
            <a:endParaRPr lang="en-GB" dirty="0" smtClean="0"/>
          </a:p>
          <a:p>
            <a:r>
              <a:rPr lang="en-GB" dirty="0" smtClean="0"/>
              <a:t>Relation to </a:t>
            </a:r>
            <a:r>
              <a:rPr lang="en-GB" dirty="0"/>
              <a:t>transverse </a:t>
            </a:r>
            <a:endParaRPr lang="en-GB" dirty="0" smtClean="0"/>
          </a:p>
          <a:p>
            <a:r>
              <a:rPr lang="en-GB" dirty="0" smtClean="0"/>
              <a:t>size of the interaction </a:t>
            </a:r>
          </a:p>
          <a:p>
            <a:r>
              <a:rPr lang="en-GB" dirty="0" smtClean="0"/>
              <a:t>region</a:t>
            </a:r>
            <a:r>
              <a:rPr lang="en-GB" dirty="0"/>
              <a:t>, R</a:t>
            </a:r>
            <a:r>
              <a:rPr lang="en-GB" baseline="-25000" dirty="0"/>
              <a:t>T</a:t>
            </a:r>
            <a:r>
              <a:rPr lang="en-GB" dirty="0" smtClean="0"/>
              <a:t>:</a:t>
            </a:r>
          </a:p>
          <a:p>
            <a:r>
              <a:rPr lang="en-GB" dirty="0" err="1" smtClean="0"/>
              <a:t>b</a:t>
            </a:r>
            <a:r>
              <a:rPr lang="en-GB" baseline="-25000" dirty="0" err="1" smtClean="0"/>
              <a:t>p</a:t>
            </a:r>
            <a:r>
              <a:rPr lang="en-GB" dirty="0"/>
              <a:t>= </a:t>
            </a:r>
            <a:r>
              <a:rPr lang="en-GB" dirty="0" smtClean="0"/>
              <a:t>R</a:t>
            </a:r>
            <a:r>
              <a:rPr lang="en-GB" baseline="-25000" dirty="0" smtClean="0"/>
              <a:t>T</a:t>
            </a:r>
            <a:r>
              <a:rPr lang="en-GB" baseline="30000" dirty="0" smtClean="0"/>
              <a:t>2</a:t>
            </a:r>
            <a:r>
              <a:rPr lang="en-GB" dirty="0" smtClean="0"/>
              <a:t>/2</a:t>
            </a:r>
          </a:p>
          <a:p>
            <a:endParaRPr lang="en-GB" dirty="0">
              <a:sym typeface="Symbol"/>
            </a:endParaRPr>
          </a:p>
          <a:p>
            <a:r>
              <a:rPr lang="en-GB" dirty="0" smtClean="0">
                <a:sym typeface="Symbol"/>
              </a:rPr>
              <a:t>  </a:t>
            </a:r>
            <a:r>
              <a:rPr lang="en-GB" dirty="0" smtClean="0">
                <a:solidFill>
                  <a:schemeClr val="tx2"/>
                </a:solidFill>
              </a:rPr>
              <a:t>R</a:t>
            </a:r>
            <a:r>
              <a:rPr lang="en-GB" baseline="-25000" dirty="0" smtClean="0">
                <a:solidFill>
                  <a:schemeClr val="tx2"/>
                </a:solidFill>
              </a:rPr>
              <a:t>T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  <a:sym typeface="Symbol"/>
              </a:rPr>
              <a:t> </a:t>
            </a:r>
            <a:r>
              <a:rPr lang="en-GB" dirty="0" smtClean="0">
                <a:solidFill>
                  <a:schemeClr val="tx2"/>
                </a:solidFill>
                <a:sym typeface="Symbol"/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0.6 </a:t>
            </a:r>
            <a:r>
              <a:rPr lang="en-GB" dirty="0" err="1">
                <a:solidFill>
                  <a:schemeClr val="tx2"/>
                </a:solidFill>
              </a:rPr>
              <a:t>fm</a:t>
            </a: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/>
              <a:t>Gluon radius of the proton 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460432" y="2564904"/>
            <a:ext cx="0" cy="1512168"/>
          </a:xfrm>
          <a:prstGeom prst="straightConnector1">
            <a:avLst/>
          </a:prstGeom>
          <a:ln w="349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8460432" y="4077072"/>
            <a:ext cx="0" cy="1215752"/>
          </a:xfrm>
          <a:prstGeom prst="straightConnector1">
            <a:avLst/>
          </a:prstGeom>
          <a:ln w="349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8100392" y="3136322"/>
            <a:ext cx="4363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>
                <a:solidFill>
                  <a:schemeClr val="accent1"/>
                </a:solidFill>
              </a:rPr>
              <a:t>b</a:t>
            </a:r>
            <a:r>
              <a:rPr lang="en-GB" sz="2000" b="1" baseline="-25000" dirty="0" err="1">
                <a:solidFill>
                  <a:schemeClr val="accent1"/>
                </a:solidFill>
              </a:rPr>
              <a:t>V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0530" y="4365104"/>
            <a:ext cx="4219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 smtClean="0">
                <a:solidFill>
                  <a:schemeClr val="accent1"/>
                </a:solidFill>
              </a:rPr>
              <a:t>b</a:t>
            </a:r>
            <a:r>
              <a:rPr lang="en-GB" sz="2000" b="1" baseline="-25000" dirty="0" err="1" smtClean="0">
                <a:solidFill>
                  <a:schemeClr val="accent1"/>
                </a:solidFill>
              </a:rPr>
              <a:t>p</a:t>
            </a:r>
            <a:endParaRPr lang="en-GB" sz="2000" b="1" baseline="-25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7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0623" y="4166223"/>
            <a:ext cx="2583180" cy="180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87" y="2060848"/>
            <a:ext cx="51911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Łącznik prosty ze strzałką 11"/>
          <p:cNvCxnSpPr/>
          <p:nvPr/>
        </p:nvCxnSpPr>
        <p:spPr>
          <a:xfrm>
            <a:off x="144016" y="3861048"/>
            <a:ext cx="2411760" cy="1588"/>
          </a:xfrm>
          <a:prstGeom prst="straightConnector1">
            <a:avLst/>
          </a:prstGeom>
          <a:ln w="50800">
            <a:solidFill>
              <a:srgbClr val="301DA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13"/>
          <p:cNvCxnSpPr/>
          <p:nvPr/>
        </p:nvCxnSpPr>
        <p:spPr>
          <a:xfrm rot="10800000">
            <a:off x="4932041" y="3861048"/>
            <a:ext cx="2411760" cy="158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rostokąt 14"/>
          <p:cNvSpPr/>
          <p:nvPr/>
        </p:nvSpPr>
        <p:spPr>
          <a:xfrm>
            <a:off x="6100590" y="3068960"/>
            <a:ext cx="4876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C00000"/>
                </a:solidFill>
              </a:rPr>
              <a:t>p</a:t>
            </a:r>
            <a:endParaRPr lang="en-GB" sz="4400" dirty="0"/>
          </a:p>
        </p:txBody>
      </p:sp>
      <p:sp>
        <p:nvSpPr>
          <p:cNvPr id="10" name="Prostokąt 15"/>
          <p:cNvSpPr/>
          <p:nvPr/>
        </p:nvSpPr>
        <p:spPr>
          <a:xfrm>
            <a:off x="683568" y="3140968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301DA3"/>
                </a:solidFill>
              </a:rPr>
              <a:t>e</a:t>
            </a:r>
            <a:endParaRPr lang="en-GB" sz="4400" dirty="0">
              <a:solidFill>
                <a:srgbClr val="301DA3"/>
              </a:solidFill>
            </a:endParaRPr>
          </a:p>
        </p:txBody>
      </p:sp>
      <p:sp>
        <p:nvSpPr>
          <p:cNvPr id="13" name="Prostokąt 22"/>
          <p:cNvSpPr/>
          <p:nvPr/>
        </p:nvSpPr>
        <p:spPr>
          <a:xfrm>
            <a:off x="4421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01DA3"/>
                </a:solidFill>
              </a:rPr>
              <a:t>e</a:t>
            </a:r>
            <a:endParaRPr lang="en-GB" dirty="0">
              <a:solidFill>
                <a:srgbClr val="301DA3"/>
              </a:solidFill>
            </a:endParaRP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Elastic 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</a:t>
            </a:r>
            <a:r>
              <a:rPr lang="en-US" dirty="0" smtClean="0">
                <a:solidFill>
                  <a:schemeClr val="tx1"/>
                </a:solidFill>
              </a:rPr>
              <a:t> event </a:t>
            </a:r>
            <a:r>
              <a:rPr lang="en-US" dirty="0">
                <a:solidFill>
                  <a:schemeClr val="tx1"/>
                </a:solidFill>
              </a:rPr>
              <a:t>as seen in the ZEUS detector</a:t>
            </a:r>
            <a:br>
              <a:rPr lang="en-US" dirty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8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0623" y="4166223"/>
            <a:ext cx="2583180" cy="180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87" y="2060848"/>
            <a:ext cx="51911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Łącznik prosty ze strzałką 11"/>
          <p:cNvCxnSpPr/>
          <p:nvPr/>
        </p:nvCxnSpPr>
        <p:spPr>
          <a:xfrm>
            <a:off x="144016" y="3861048"/>
            <a:ext cx="2411760" cy="1588"/>
          </a:xfrm>
          <a:prstGeom prst="straightConnector1">
            <a:avLst/>
          </a:prstGeom>
          <a:ln w="50800">
            <a:solidFill>
              <a:srgbClr val="301DA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13"/>
          <p:cNvCxnSpPr/>
          <p:nvPr/>
        </p:nvCxnSpPr>
        <p:spPr>
          <a:xfrm rot="10800000">
            <a:off x="4932041" y="3861048"/>
            <a:ext cx="2411760" cy="158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rostokąt 14"/>
          <p:cNvSpPr/>
          <p:nvPr/>
        </p:nvSpPr>
        <p:spPr>
          <a:xfrm>
            <a:off x="6100590" y="3068960"/>
            <a:ext cx="4876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C00000"/>
                </a:solidFill>
              </a:rPr>
              <a:t>p</a:t>
            </a:r>
            <a:endParaRPr lang="en-GB" sz="4400" dirty="0"/>
          </a:p>
        </p:txBody>
      </p:sp>
      <p:sp>
        <p:nvSpPr>
          <p:cNvPr id="10" name="Prostokąt 15"/>
          <p:cNvSpPr/>
          <p:nvPr/>
        </p:nvSpPr>
        <p:spPr>
          <a:xfrm>
            <a:off x="683568" y="3140968"/>
            <a:ext cx="468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400" b="1" dirty="0" smtClean="0">
                <a:solidFill>
                  <a:srgbClr val="301DA3"/>
                </a:solidFill>
              </a:rPr>
              <a:t>e</a:t>
            </a:r>
            <a:endParaRPr lang="en-GB" sz="4400" dirty="0">
              <a:solidFill>
                <a:srgbClr val="301DA3"/>
              </a:solidFill>
            </a:endParaRPr>
          </a:p>
        </p:txBody>
      </p:sp>
      <p:cxnSp>
        <p:nvCxnSpPr>
          <p:cNvPr id="11" name="Łącznik prosty ze strzałką 16"/>
          <p:cNvCxnSpPr/>
          <p:nvPr/>
        </p:nvCxnSpPr>
        <p:spPr>
          <a:xfrm flipV="1">
            <a:off x="3959424" y="2348880"/>
            <a:ext cx="2052736" cy="1513756"/>
          </a:xfrm>
          <a:prstGeom prst="straightConnector1">
            <a:avLst/>
          </a:prstGeom>
          <a:ln w="50800">
            <a:solidFill>
              <a:srgbClr val="A921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9"/>
          <p:cNvCxnSpPr/>
          <p:nvPr/>
        </p:nvCxnSpPr>
        <p:spPr>
          <a:xfrm rot="16200000" flipH="1">
            <a:off x="3203848" y="4653136"/>
            <a:ext cx="2016224" cy="432048"/>
          </a:xfrm>
          <a:prstGeom prst="straightConnector1">
            <a:avLst/>
          </a:prstGeom>
          <a:ln w="50800">
            <a:solidFill>
              <a:srgbClr val="A921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ostokąt 22"/>
          <p:cNvSpPr/>
          <p:nvPr/>
        </p:nvSpPr>
        <p:spPr>
          <a:xfrm>
            <a:off x="442195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301DA3"/>
                </a:solidFill>
              </a:rPr>
              <a:t>e</a:t>
            </a:r>
            <a:endParaRPr lang="en-GB" dirty="0">
              <a:solidFill>
                <a:srgbClr val="301DA3"/>
              </a:solidFill>
            </a:endParaRPr>
          </a:p>
        </p:txBody>
      </p:sp>
      <p:sp>
        <p:nvSpPr>
          <p:cNvPr id="14" name="Prostokąt 23"/>
          <p:cNvSpPr/>
          <p:nvPr/>
        </p:nvSpPr>
        <p:spPr>
          <a:xfrm>
            <a:off x="3635896" y="4653136"/>
            <a:ext cx="6046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b="1" dirty="0" smtClean="0">
                <a:solidFill>
                  <a:srgbClr val="A92199"/>
                </a:solidFill>
                <a:sym typeface="Symbol"/>
              </a:rPr>
              <a:t></a:t>
            </a:r>
            <a:r>
              <a:rPr lang="pl-PL" sz="3600" b="1" baseline="30000" dirty="0" smtClean="0">
                <a:solidFill>
                  <a:srgbClr val="A92199"/>
                </a:solidFill>
                <a:sym typeface="Symbol"/>
              </a:rPr>
              <a:t>+</a:t>
            </a:r>
            <a:endParaRPr lang="en-GB" sz="3600" baseline="30000" dirty="0">
              <a:solidFill>
                <a:srgbClr val="A92199"/>
              </a:solidFill>
            </a:endParaRPr>
          </a:p>
        </p:txBody>
      </p:sp>
      <p:sp>
        <p:nvSpPr>
          <p:cNvPr id="15" name="Prostokąt 24"/>
          <p:cNvSpPr/>
          <p:nvPr/>
        </p:nvSpPr>
        <p:spPr>
          <a:xfrm>
            <a:off x="4499992" y="2564904"/>
            <a:ext cx="545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600" b="1" dirty="0" smtClean="0">
                <a:solidFill>
                  <a:srgbClr val="A92199"/>
                </a:solidFill>
                <a:sym typeface="Symbol"/>
              </a:rPr>
              <a:t></a:t>
            </a:r>
            <a:r>
              <a:rPr lang="pl-PL" sz="3600" b="1" baseline="30000" dirty="0" smtClean="0">
                <a:solidFill>
                  <a:srgbClr val="A92199"/>
                </a:solidFill>
                <a:sym typeface="Symbol"/>
              </a:rPr>
              <a:t>-</a:t>
            </a:r>
            <a:endParaRPr lang="en-GB" sz="3600" baseline="30000" dirty="0">
              <a:solidFill>
                <a:srgbClr val="A92199"/>
              </a:solidFill>
            </a:endParaRP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609600" y="511865"/>
            <a:ext cx="8229600" cy="1143000"/>
          </a:xfrm>
          <a:prstGeom prst="rect">
            <a:avLst/>
          </a:prstGeom>
        </p:spPr>
        <p:txBody>
          <a:bodyPr anchor="b" anchorCtr="0">
            <a:normAutofit fontScale="97500" lnSpcReduction="10000"/>
          </a:bodyPr>
          <a:lstStyle>
            <a:defPPr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defPPr>
            <a:lvl1pPr algn="l" eaLnBrk="1" hangingPunct="1">
              <a:buNone/>
              <a:defRPr sz="3600">
                <a:solidFill>
                  <a:schemeClr val="tx1">
                    <a:alpha val="100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Elastic 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</a:t>
            </a:r>
            <a:r>
              <a:rPr lang="en-US" dirty="0" smtClean="0">
                <a:solidFill>
                  <a:schemeClr val="tx1"/>
                </a:solidFill>
              </a:rPr>
              <a:t> event as seen in the ZEUS detector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 smtClean="0"/>
              <a:t>Bethe-</a:t>
            </a:r>
            <a:r>
              <a:rPr lang="en-GB" sz="2400" dirty="0" err="1" smtClean="0"/>
              <a:t>Heitler</a:t>
            </a:r>
            <a:r>
              <a:rPr lang="en-GB" sz="2400" dirty="0" smtClean="0"/>
              <a:t> </a:t>
            </a:r>
            <a:r>
              <a:rPr lang="en-GB" sz="2400" dirty="0" smtClean="0">
                <a:sym typeface="Symbol"/>
              </a:rPr>
              <a:t> </a:t>
            </a:r>
            <a:r>
              <a:rPr lang="en-GB" sz="2400" dirty="0">
                <a:sym typeface="Symbol"/>
              </a:rPr>
              <a:t> </a:t>
            </a:r>
            <a:r>
              <a:rPr lang="en-GB" sz="2400" dirty="0" smtClean="0">
                <a:sym typeface="Symbol"/>
              </a:rPr>
              <a:t>+</a:t>
            </a:r>
            <a:r>
              <a:rPr lang="en-GB" sz="2400" dirty="0">
                <a:sym typeface="Symbol"/>
              </a:rPr>
              <a:t> </a:t>
            </a:r>
            <a:r>
              <a:rPr lang="en-GB" sz="2400" dirty="0" smtClean="0">
                <a:sym typeface="Symbol"/>
              </a:rPr>
              <a:t>-</a:t>
            </a:r>
          </a:p>
          <a:p>
            <a:endParaRPr lang="en-GB" sz="2400" dirty="0" smtClean="0">
              <a:sym typeface="Symbol"/>
            </a:endParaRPr>
          </a:p>
          <a:p>
            <a:endParaRPr lang="en-GB" sz="2400" dirty="0">
              <a:sym typeface="Symbol"/>
            </a:endParaRP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Upsilon production with proton dissociation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Cosmic </a:t>
            </a:r>
            <a:r>
              <a:rPr lang="en-GB" sz="2400" dirty="0" err="1" smtClean="0"/>
              <a:t>muons</a:t>
            </a:r>
            <a:r>
              <a:rPr lang="en-GB" sz="2400" dirty="0" smtClean="0"/>
              <a:t> passing </a:t>
            </a:r>
          </a:p>
          <a:p>
            <a:pPr marL="0" indent="0">
              <a:buNone/>
            </a:pPr>
            <a:r>
              <a:rPr lang="en-GB" sz="2400" dirty="0" smtClean="0"/>
              <a:t>near to the interaction </a:t>
            </a:r>
            <a:r>
              <a:rPr lang="en-GB" sz="2400" dirty="0"/>
              <a:t>point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Background processes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513785"/>
            <a:ext cx="1996440" cy="126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484784"/>
            <a:ext cx="192405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70859"/>
            <a:ext cx="1962150" cy="206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84984"/>
            <a:ext cx="1957388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247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CFA5F52AA0A00C4CBEF2A37681B2318F04009FDCD24A096B5E4C8184D4910FEB1A76" ma:contentTypeVersion="31" ma:contentTypeDescription="Create a new document." ma:contentTypeScope="" ma:versionID="49a9fa219d597f03c8ca2440ab917100"/>
</file>

<file path=customXml/itemProps1.xml><?xml version="1.0" encoding="utf-8"?>
<ds:datastoreItem xmlns:ds="http://schemas.openxmlformats.org/officeDocument/2006/customXml" ds:itemID="{31A600C5-04F1-418A-80D9-96705CBA42E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5090531-93D8-424A-937F-CCAAE1F361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E5FFD0-3B82-4939-9715-AE6FED7F0B3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382</Words>
  <Application>Microsoft Office PowerPoint</Application>
  <PresentationFormat>On-screen Show (4:3)</PresentationFormat>
  <Paragraphs>139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DesignTemplate</vt:lpstr>
      <vt:lpstr>Measurement of the t dependence in exclusive photoproduction of Upsilon (1S) mesons at HERA</vt:lpstr>
      <vt:lpstr>HERA and ZEUS</vt:lpstr>
      <vt:lpstr>HERA and ZEUS</vt:lpstr>
      <vt:lpstr>Diffractive  production</vt:lpstr>
      <vt:lpstr> W – dependence </vt:lpstr>
      <vt:lpstr> Motivation for t-dependence (exponential slope) </vt:lpstr>
      <vt:lpstr>Elastic  event as seen in the ZEUS detector </vt:lpstr>
      <vt:lpstr>PowerPoint Presentation</vt:lpstr>
      <vt:lpstr> Background processes </vt:lpstr>
      <vt:lpstr>Monte Carlo</vt:lpstr>
      <vt:lpstr>Proton dissociation contribution</vt:lpstr>
      <vt:lpstr> Invariant mass distribution  </vt:lpstr>
      <vt:lpstr> dN/d|t| and slope measurement  </vt:lpstr>
      <vt:lpstr> Compilation for elastic b slope 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2011-09-20T09:12:48Z</dcterms:created>
  <dcterms:modified xsi:type="dcterms:W3CDTF">2012-06-29T04:58:02Z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