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app.xml" ContentType="application/vnd.openxmlformats-officedocument.extended-propertie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301" r:id="rId3"/>
    <p:sldId id="318" r:id="rId4"/>
    <p:sldId id="319" r:id="rId5"/>
    <p:sldId id="295" r:id="rId6"/>
    <p:sldId id="298" r:id="rId7"/>
    <p:sldId id="279" r:id="rId8"/>
    <p:sldId id="317" r:id="rId9"/>
    <p:sldId id="265" r:id="rId10"/>
    <p:sldId id="278" r:id="rId11"/>
    <p:sldId id="322" r:id="rId12"/>
    <p:sldId id="261" r:id="rId13"/>
    <p:sldId id="323" r:id="rId14"/>
    <p:sldId id="321" r:id="rId15"/>
    <p:sldId id="320" r:id="rId16"/>
    <p:sldId id="305" r:id="rId17"/>
    <p:sldId id="324" r:id="rId18"/>
    <p:sldId id="307" r:id="rId19"/>
    <p:sldId id="308" r:id="rId20"/>
    <p:sldId id="311" r:id="rId21"/>
    <p:sldId id="31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816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zzarel:Documents:LOFT:Irradiation_test:Trieste_meas:20111207:69735%2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UP-half.   U_bias=2370V; U_return=45</a:t>
            </a:r>
            <a:r>
              <a:rPr lang="en-US" baseline="0"/>
              <a:t> (50)</a:t>
            </a:r>
            <a:r>
              <a:rPr lang="en-US"/>
              <a:t>V; U_grid=20V; </a:t>
            </a:r>
          </a:p>
        </c:rich>
      </c:tx>
      <c:layout>
        <c:manualLayout>
          <c:xMode val="edge"/>
          <c:yMode val="edge"/>
          <c:x val="0.151607963246554"/>
          <c:y val="0.00829562594268477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6385911179173"/>
          <c:y val="0.115384615384615"/>
          <c:w val="0.650842266462483"/>
          <c:h val="0.728506787330316"/>
        </c:manualLayout>
      </c:layout>
      <c:scatterChart>
        <c:scatterStyle val="lineMarker"/>
        <c:ser>
          <c:idx val="0"/>
          <c:order val="0"/>
          <c:tx>
            <c:v>Before irradiation, T=22C</c:v>
          </c:tx>
          <c:marker>
            <c:symbol val="none"/>
          </c:marker>
          <c:xVal>
            <c:numRef>
              <c:f>'Complete measurements'!$A$10:$A$73</c:f>
              <c:numCache>
                <c:formatCode>0</c:formatCode>
                <c:ptCount val="64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</c:numCache>
            </c:numRef>
          </c:xVal>
          <c:yVal>
            <c:numRef>
              <c:f>'Complete measurements'!$D$10:$D$73</c:f>
              <c:numCache>
                <c:formatCode>0.00E+00</c:formatCode>
                <c:ptCount val="64"/>
                <c:pt idx="0">
                  <c:v>1.402545E-9</c:v>
                </c:pt>
                <c:pt idx="1">
                  <c:v>8.689733E-12</c:v>
                </c:pt>
                <c:pt idx="2">
                  <c:v>1.166022E-11</c:v>
                </c:pt>
                <c:pt idx="3">
                  <c:v>1.122633E-11</c:v>
                </c:pt>
                <c:pt idx="4">
                  <c:v>6.057183E-11</c:v>
                </c:pt>
                <c:pt idx="5">
                  <c:v>7.790384E-11</c:v>
                </c:pt>
                <c:pt idx="6">
                  <c:v>1.083258E-10</c:v>
                </c:pt>
                <c:pt idx="7">
                  <c:v>1.07715E-10</c:v>
                </c:pt>
                <c:pt idx="8">
                  <c:v>6.569784E-11</c:v>
                </c:pt>
                <c:pt idx="9">
                  <c:v>4.413167E-11</c:v>
                </c:pt>
                <c:pt idx="10">
                  <c:v>1.901158E-11</c:v>
                </c:pt>
                <c:pt idx="11">
                  <c:v>4.073817E-11</c:v>
                </c:pt>
                <c:pt idx="12">
                  <c:v>3.568617E-11</c:v>
                </c:pt>
                <c:pt idx="13">
                  <c:v>2.546017E-11</c:v>
                </c:pt>
                <c:pt idx="14">
                  <c:v>4.295817E-11</c:v>
                </c:pt>
                <c:pt idx="15">
                  <c:v>1.76636E-11</c:v>
                </c:pt>
                <c:pt idx="16">
                  <c:v>2.865183E-11</c:v>
                </c:pt>
                <c:pt idx="17">
                  <c:v>1.539325E-11</c:v>
                </c:pt>
                <c:pt idx="18">
                  <c:v>2.0179E-11</c:v>
                </c:pt>
                <c:pt idx="19">
                  <c:v>5.0504E-11</c:v>
                </c:pt>
                <c:pt idx="20">
                  <c:v>3.816617E-11</c:v>
                </c:pt>
                <c:pt idx="21">
                  <c:v>4.47035E-11</c:v>
                </c:pt>
                <c:pt idx="22">
                  <c:v>5.914966E-11</c:v>
                </c:pt>
                <c:pt idx="23">
                  <c:v>6.602133E-11</c:v>
                </c:pt>
                <c:pt idx="24">
                  <c:v>6.930483E-11</c:v>
                </c:pt>
                <c:pt idx="25">
                  <c:v>6.278084E-11</c:v>
                </c:pt>
                <c:pt idx="26">
                  <c:v>5.723567E-11</c:v>
                </c:pt>
                <c:pt idx="27">
                  <c:v>5.276617E-11</c:v>
                </c:pt>
                <c:pt idx="28">
                  <c:v>5.155483E-11</c:v>
                </c:pt>
                <c:pt idx="29">
                  <c:v>4.93065E-11</c:v>
                </c:pt>
                <c:pt idx="30">
                  <c:v>4.530867E-11</c:v>
                </c:pt>
                <c:pt idx="31">
                  <c:v>8.1665E-11</c:v>
                </c:pt>
                <c:pt idx="32">
                  <c:v>6.4363E-11</c:v>
                </c:pt>
                <c:pt idx="33">
                  <c:v>9.589134E-11</c:v>
                </c:pt>
                <c:pt idx="34">
                  <c:v>6.030533E-11</c:v>
                </c:pt>
                <c:pt idx="35">
                  <c:v>4.615967E-11</c:v>
                </c:pt>
                <c:pt idx="36">
                  <c:v>3.6702E-11</c:v>
                </c:pt>
                <c:pt idx="37">
                  <c:v>3.751967E-11</c:v>
                </c:pt>
                <c:pt idx="38">
                  <c:v>3.868E-11</c:v>
                </c:pt>
                <c:pt idx="39">
                  <c:v>4.832867E-11</c:v>
                </c:pt>
                <c:pt idx="40">
                  <c:v>3.934233E-11</c:v>
                </c:pt>
                <c:pt idx="41">
                  <c:v>4.711983E-11</c:v>
                </c:pt>
                <c:pt idx="42">
                  <c:v>5.064133E-11</c:v>
                </c:pt>
                <c:pt idx="43">
                  <c:v>4.792783E-11</c:v>
                </c:pt>
                <c:pt idx="44">
                  <c:v>2.30485E-11</c:v>
                </c:pt>
                <c:pt idx="45">
                  <c:v>1.061225E-11</c:v>
                </c:pt>
                <c:pt idx="46">
                  <c:v>5.313067E-12</c:v>
                </c:pt>
                <c:pt idx="47">
                  <c:v>1.531052E-11</c:v>
                </c:pt>
                <c:pt idx="48">
                  <c:v>1.94645E-11</c:v>
                </c:pt>
                <c:pt idx="49">
                  <c:v>3.286267E-11</c:v>
                </c:pt>
                <c:pt idx="50">
                  <c:v>2.841183E-11</c:v>
                </c:pt>
                <c:pt idx="51">
                  <c:v>2.581633E-11</c:v>
                </c:pt>
                <c:pt idx="52">
                  <c:v>3.328967E-11</c:v>
                </c:pt>
                <c:pt idx="53">
                  <c:v>4.629417E-11</c:v>
                </c:pt>
                <c:pt idx="54">
                  <c:v>8.98250000000002E-11</c:v>
                </c:pt>
                <c:pt idx="55">
                  <c:v>9.083816E-11</c:v>
                </c:pt>
                <c:pt idx="56">
                  <c:v>7.8069E-11</c:v>
                </c:pt>
                <c:pt idx="57">
                  <c:v>6.487133E-11</c:v>
                </c:pt>
                <c:pt idx="58">
                  <c:v>1.033128E-10</c:v>
                </c:pt>
                <c:pt idx="59">
                  <c:v>7.0275E-11</c:v>
                </c:pt>
                <c:pt idx="60">
                  <c:v>3.562533E-11</c:v>
                </c:pt>
                <c:pt idx="61">
                  <c:v>4.108617E-11</c:v>
                </c:pt>
                <c:pt idx="62">
                  <c:v>4.525867E-11</c:v>
                </c:pt>
                <c:pt idx="63">
                  <c:v>1.622607E-9</c:v>
                </c:pt>
              </c:numCache>
            </c:numRef>
          </c:yVal>
        </c:ser>
        <c:ser>
          <c:idx val="1"/>
          <c:order val="1"/>
          <c:tx>
            <c:v>After irradiation, T=22C</c:v>
          </c:tx>
          <c:marker>
            <c:symbol val="none"/>
          </c:marker>
          <c:xVal>
            <c:numRef>
              <c:f>'Complete measurements'!$A$10:$A$73</c:f>
              <c:numCache>
                <c:formatCode>0</c:formatCode>
                <c:ptCount val="64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</c:numCache>
            </c:numRef>
          </c:xVal>
          <c:yVal>
            <c:numRef>
              <c:f>'Complete measurements'!$E$10:$E$73</c:f>
              <c:numCache>
                <c:formatCode>0.00E+00</c:formatCode>
                <c:ptCount val="64"/>
                <c:pt idx="0">
                  <c:v>4.48418E-9</c:v>
                </c:pt>
                <c:pt idx="1">
                  <c:v>5.57586E-9</c:v>
                </c:pt>
                <c:pt idx="2">
                  <c:v>5.9132E-9</c:v>
                </c:pt>
                <c:pt idx="3">
                  <c:v>5.36887E-9</c:v>
                </c:pt>
                <c:pt idx="4">
                  <c:v>5.71642E-9</c:v>
                </c:pt>
                <c:pt idx="5">
                  <c:v>4.75204E-9</c:v>
                </c:pt>
                <c:pt idx="6">
                  <c:v>5.99732E-9</c:v>
                </c:pt>
                <c:pt idx="7">
                  <c:v>4.01606E-9</c:v>
                </c:pt>
                <c:pt idx="8">
                  <c:v>5.87768E-9</c:v>
                </c:pt>
                <c:pt idx="9">
                  <c:v>4.99879E-9</c:v>
                </c:pt>
                <c:pt idx="10">
                  <c:v>7.13742E-9</c:v>
                </c:pt>
                <c:pt idx="11">
                  <c:v>7.73051E-9</c:v>
                </c:pt>
                <c:pt idx="12">
                  <c:v>7.54254E-9</c:v>
                </c:pt>
                <c:pt idx="13">
                  <c:v>7.74161E-9</c:v>
                </c:pt>
                <c:pt idx="14">
                  <c:v>6.4844E-9</c:v>
                </c:pt>
                <c:pt idx="15">
                  <c:v>5.27023E-9</c:v>
                </c:pt>
                <c:pt idx="16">
                  <c:v>6.39986E-9</c:v>
                </c:pt>
                <c:pt idx="17">
                  <c:v>5.96501E-9</c:v>
                </c:pt>
                <c:pt idx="18">
                  <c:v>5.66461E-9</c:v>
                </c:pt>
                <c:pt idx="19">
                  <c:v>5.32402E-9</c:v>
                </c:pt>
                <c:pt idx="20">
                  <c:v>4.92669E-9</c:v>
                </c:pt>
                <c:pt idx="21">
                  <c:v>5.80696E-9</c:v>
                </c:pt>
                <c:pt idx="22">
                  <c:v>5.21466E-9</c:v>
                </c:pt>
                <c:pt idx="23">
                  <c:v>6.14749E-9</c:v>
                </c:pt>
                <c:pt idx="24">
                  <c:v>6.27473E-9</c:v>
                </c:pt>
                <c:pt idx="25">
                  <c:v>6.37304E-9</c:v>
                </c:pt>
                <c:pt idx="26">
                  <c:v>5.02427E-9</c:v>
                </c:pt>
                <c:pt idx="27">
                  <c:v>5.87319E-9</c:v>
                </c:pt>
                <c:pt idx="28">
                  <c:v>5.28831E-9</c:v>
                </c:pt>
                <c:pt idx="29">
                  <c:v>5.05153E-9</c:v>
                </c:pt>
                <c:pt idx="30">
                  <c:v>6.60397E-9</c:v>
                </c:pt>
                <c:pt idx="31">
                  <c:v>5.34494E-9</c:v>
                </c:pt>
                <c:pt idx="32">
                  <c:v>8.80779E-9</c:v>
                </c:pt>
                <c:pt idx="33">
                  <c:v>5.23346E-9</c:v>
                </c:pt>
                <c:pt idx="34">
                  <c:v>6.2286E-9</c:v>
                </c:pt>
                <c:pt idx="35">
                  <c:v>5.96233E-9</c:v>
                </c:pt>
                <c:pt idx="36">
                  <c:v>5.77115E-9</c:v>
                </c:pt>
                <c:pt idx="37">
                  <c:v>5.65827E-9</c:v>
                </c:pt>
                <c:pt idx="38">
                  <c:v>5.92673E-9</c:v>
                </c:pt>
                <c:pt idx="39">
                  <c:v>6.07038E-9</c:v>
                </c:pt>
                <c:pt idx="40">
                  <c:v>6.03057E-9</c:v>
                </c:pt>
                <c:pt idx="41">
                  <c:v>5.81377E-9</c:v>
                </c:pt>
                <c:pt idx="42">
                  <c:v>6.24271E-9</c:v>
                </c:pt>
                <c:pt idx="43">
                  <c:v>5.58518E-9</c:v>
                </c:pt>
                <c:pt idx="44">
                  <c:v>5.14165E-9</c:v>
                </c:pt>
                <c:pt idx="45">
                  <c:v>6.75716E-9</c:v>
                </c:pt>
                <c:pt idx="46">
                  <c:v>6.00285E-9</c:v>
                </c:pt>
                <c:pt idx="47">
                  <c:v>5.2086E-9</c:v>
                </c:pt>
                <c:pt idx="48">
                  <c:v>6.22561E-9</c:v>
                </c:pt>
                <c:pt idx="49">
                  <c:v>4.73498E-9</c:v>
                </c:pt>
                <c:pt idx="50">
                  <c:v>6.03655E-9</c:v>
                </c:pt>
                <c:pt idx="51">
                  <c:v>6.64134E-9</c:v>
                </c:pt>
                <c:pt idx="52">
                  <c:v>5.31233E-9</c:v>
                </c:pt>
                <c:pt idx="53">
                  <c:v>5.9863E-9</c:v>
                </c:pt>
                <c:pt idx="54">
                  <c:v>6.41056E-9</c:v>
                </c:pt>
                <c:pt idx="55">
                  <c:v>6.47161E-9</c:v>
                </c:pt>
                <c:pt idx="56">
                  <c:v>6.3114E-9</c:v>
                </c:pt>
                <c:pt idx="57">
                  <c:v>6.56487E-9</c:v>
                </c:pt>
                <c:pt idx="58">
                  <c:v>6.44059E-9</c:v>
                </c:pt>
                <c:pt idx="59">
                  <c:v>5.68666E-9</c:v>
                </c:pt>
                <c:pt idx="60">
                  <c:v>4.92601E-9</c:v>
                </c:pt>
                <c:pt idx="61">
                  <c:v>5.95354E-9</c:v>
                </c:pt>
                <c:pt idx="62">
                  <c:v>5.26688E-9</c:v>
                </c:pt>
                <c:pt idx="63">
                  <c:v>7.13096E-9</c:v>
                </c:pt>
              </c:numCache>
            </c:numRef>
          </c:yVal>
        </c:ser>
        <c:dLbls/>
        <c:axId val="321320968"/>
        <c:axId val="292129224"/>
      </c:scatterChart>
      <c:valAx>
        <c:axId val="3213209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group of 4 anodes</a:t>
                </a:r>
              </a:p>
            </c:rich>
          </c:tx>
          <c:layout/>
          <c:spPr>
            <a:noFill/>
            <a:ln w="25400">
              <a:noFill/>
            </a:ln>
          </c:spPr>
        </c:title>
        <c:numFmt formatCode="0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92129224"/>
        <c:crossesAt val="1.0E-12"/>
        <c:crossBetween val="midCat"/>
      </c:valAx>
      <c:valAx>
        <c:axId val="292129224"/>
        <c:scaling>
          <c:logBase val="10.0"/>
          <c:orientation val="minMax"/>
          <c:max val="5.0E-8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anode leakage current, A</a:t>
                </a:r>
              </a:p>
            </c:rich>
          </c:tx>
          <c:layout/>
          <c:spPr>
            <a:noFill/>
            <a:ln w="25400">
              <a:noFill/>
            </a:ln>
          </c:spPr>
        </c:title>
        <c:numFmt formatCode="0.00E+00" sourceLinked="1"/>
        <c:majorTickMark val="none"/>
        <c:tickLblPos val="nextTo"/>
        <c:crossAx val="3213209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07912200102093"/>
          <c:y val="0.0889894419306184"/>
          <c:w val="0.280245022970903"/>
          <c:h val="0.108597285067873"/>
        </c:manualLayout>
      </c:layout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3ADBD-F02D-3641-92D7-ACD7D2806E84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193D1-4067-EE45-BD52-D14E4F8C06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74987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F7A94-1A3A-4344-B15C-99AF2867AB95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5E055-F4BA-714C-9561-246DDB8970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574290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Module: 29x49 cm2</a:t>
            </a:r>
          </a:p>
          <a:p>
            <a:r>
              <a:rPr lang="en-US" dirty="0" smtClean="0"/>
              <a:t>Panel: 90x343 cm2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5E055-F4BA-714C-9561-246DDB8970A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8984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5E055-F4BA-714C-9561-246DDB8970A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97527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fr-CH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CH" smtClean="0"/>
              <a:t>Click to edit Master title style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CH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26966" cy="19074"/>
          </a:xfrm>
        </p:grpSpPr>
        <p:sp>
          <p:nvSpPr>
            <p:cNvPr id="93187" name="Rectangle 3"/>
            <p:cNvSpPr>
              <a:spLocks noChangeArrowheads="1"/>
            </p:cNvSpPr>
            <p:nvPr/>
          </p:nvSpPr>
          <p:spPr bwMode="auto">
            <a:xfrm>
              <a:off x="23642" y="18518"/>
              <a:ext cx="3324" cy="556"/>
            </a:xfrm>
            <a:prstGeom prst="rect">
              <a:avLst/>
            </a:prstGeom>
            <a:solidFill>
              <a:srgbClr val="007E6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fr-CH"/>
            </a:p>
          </p:txBody>
        </p:sp>
        <p:sp>
          <p:nvSpPr>
            <p:cNvPr id="9318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14738" cy="1461"/>
            </a:xfrm>
            <a:prstGeom prst="rect">
              <a:avLst/>
            </a:prstGeom>
            <a:solidFill>
              <a:srgbClr val="007E6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fr-CH"/>
            </a:p>
          </p:txBody>
        </p:sp>
        <p:sp>
          <p:nvSpPr>
            <p:cNvPr id="9318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372" cy="2097"/>
            </a:xfrm>
            <a:prstGeom prst="rect">
              <a:avLst/>
            </a:prstGeom>
            <a:solidFill>
              <a:srgbClr val="007E6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fr-CH"/>
            </a:p>
          </p:txBody>
        </p:sp>
        <p:pic>
          <p:nvPicPr>
            <p:cNvPr id="1036" name="Picture 6" descr="sciencesOnly_rvb_600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8246" y="515"/>
              <a:ext cx="7590" cy="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6858000" y="6248400"/>
            <a:ext cx="214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endParaRPr lang="en-US"/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8458200" y="6629400"/>
            <a:ext cx="768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8543B117-2EDF-E24A-87FF-B93AA946242D}" type="slidenum">
              <a:rPr lang="en-US" sz="1200">
                <a:solidFill>
                  <a:schemeClr val="bg1"/>
                </a:solidFill>
              </a:rPr>
              <a:pPr algn="l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76200" y="76200"/>
            <a:ext cx="955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1200">
                <a:solidFill>
                  <a:schemeClr val="bg1"/>
                </a:solidFill>
              </a:rPr>
              <a:t>Martin Pohl</a:t>
            </a:r>
          </a:p>
        </p:txBody>
      </p:sp>
      <p:sp>
        <p:nvSpPr>
          <p:cNvPr id="93195" name="Text Box 11"/>
          <p:cNvSpPr txBox="1">
            <a:spLocks noChangeArrowheads="1"/>
          </p:cNvSpPr>
          <p:nvPr/>
        </p:nvSpPr>
        <p:spPr bwMode="auto">
          <a:xfrm>
            <a:off x="3810000" y="6661150"/>
            <a:ext cx="412591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0016" tIns="10008" rIns="20016" bIns="10008"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  <a:defRPr/>
            </a:pPr>
            <a:r>
              <a:rPr lang="fr-CH" sz="1000" b="1">
                <a:solidFill>
                  <a:srgbClr val="007E64"/>
                </a:solidFill>
              </a:rPr>
              <a:t>DEPARTEMENT DE PHYSIQUE NUCLEAIRE ET CORPUSCULAIRE</a:t>
            </a:r>
            <a:endParaRPr lang="fr-FR" sz="1000" b="1">
              <a:solidFill>
                <a:srgbClr val="007E64"/>
              </a:solidFill>
            </a:endParaRPr>
          </a:p>
        </p:txBody>
      </p:sp>
      <p:pic>
        <p:nvPicPr>
          <p:cNvPr id="1031" name="Picture 11" descr="sciences70.gif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931150" y="6096000"/>
            <a:ext cx="12128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logoCAP pantone 281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6028006"/>
            <a:ext cx="1143000" cy="8299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47176"/>
            <a:ext cx="7772400" cy="950428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LOFT Project Introduction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90352"/>
            <a:ext cx="6400800" cy="84844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P. Azzarello, E. </a:t>
            </a:r>
            <a:r>
              <a:rPr lang="en-US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Bozzo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, F. </a:t>
            </a:r>
            <a:r>
              <a:rPr lang="en-US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Cadoux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, </a:t>
            </a:r>
            <a:b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Y. Favre, M. Pohl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Picture 6" descr="logoCAP pantone 281.pdf"/>
          <p:cNvPicPr>
            <a:picLocks noChangeAspect="1"/>
          </p:cNvPicPr>
          <p:nvPr/>
        </p:nvPicPr>
        <p:blipFill>
          <a:blip r:embed="rId2"/>
          <a:srcRect l="17238" t="23978" r="18887" b="23814"/>
          <a:stretch>
            <a:fillRect/>
          </a:stretch>
        </p:blipFill>
        <p:spPr>
          <a:xfrm>
            <a:off x="2428128" y="1810779"/>
            <a:ext cx="4287744" cy="279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4650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1069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Design study (FEE / MBEE)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2" name="Content Placeholder 11" descr="LoftAss1.bmp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-26125" b="-26125"/>
          <a:stretch>
            <a:fillRect/>
          </a:stretch>
        </p:blipFill>
        <p:spPr/>
      </p:pic>
      <p:sp>
        <p:nvSpPr>
          <p:cNvPr id="13" name="TextBox 12"/>
          <p:cNvSpPr txBox="1"/>
          <p:nvPr/>
        </p:nvSpPr>
        <p:spPr>
          <a:xfrm>
            <a:off x="698836" y="5530196"/>
            <a:ext cx="808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 this design </a:t>
            </a:r>
            <a:r>
              <a:rPr lang="en-US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MBEE is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183mm </a:t>
            </a:r>
            <a:r>
              <a:rPr lang="en-US" dirty="0" smtClean="0"/>
              <a:t>×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297mm                  Alternative: split MBEE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19818" y="4271818"/>
            <a:ext cx="1974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F. </a:t>
            </a:r>
            <a:r>
              <a:rPr lang="en-US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Cadoux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8353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LAD module: lower side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3378" b="3378"/>
          <a:stretch>
            <a:fillRect/>
          </a:stretch>
        </p:blipFill>
        <p:spPr/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60642"/>
            <a:ext cx="8418908" cy="49655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75333" y="6149315"/>
            <a:ext cx="2442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(proposal from MSSL)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66765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FEE Prototyping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57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 smtClean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Mechanical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model FEE+SDD, for thermal and vibration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tests (F. </a:t>
            </a:r>
            <a:r>
              <a:rPr lang="en-US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Cadoux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): </a:t>
            </a:r>
          </a:p>
          <a:p>
            <a:pPr lvl="1"/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Low temperature conditions (operating temperature from -60°C to -30°C), while the assembly will be done at 20°C.</a:t>
            </a:r>
            <a:endParaRPr lang="en-US" dirty="0" smtClean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lvl="1"/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oard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material,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glue</a:t>
            </a:r>
          </a:p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FEE hybrid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(Y. Favre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):</a:t>
            </a:r>
          </a:p>
          <a:p>
            <a:pPr lvl="1"/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Bread board 1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using existing material, XDXL ASIC under study in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Italy: test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board enabling sensor readout, with the right mechanical design.</a:t>
            </a:r>
            <a:endParaRPr lang="en-US" dirty="0" smtClean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lvl="1"/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Bread board 2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using the same board geometry, with the real LAD ASIC, produced by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CNES: accommodate and evaluate final ASIC</a:t>
            </a:r>
          </a:p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To test the board design, thermal and vibration tests are foreseen.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77727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Breadboard with XDXL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ASIC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Content Placeholder 3" descr="dhdacjdc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-20920" r="-209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57166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9119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MBEE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23882"/>
            <a:ext cx="8229600" cy="4525963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Processing pipeline per detector half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347" y="1770227"/>
            <a:ext cx="6963073" cy="432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60190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LAD data handling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MBEE: module back-end electronics</a:t>
            </a:r>
          </a:p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PBEE: panel back-end electronics</a:t>
            </a:r>
          </a:p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DHU: data handling unit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390" y="3471863"/>
            <a:ext cx="7848600" cy="265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749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SDD environment test plan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3366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Vacuum test: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test the vacuum operation compliance of the SDD detectors (high voltage on surface) </a:t>
            </a:r>
            <a:endParaRPr lang="en-US" sz="2400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rgbClr val="3366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50 MeV proton irradiation </a:t>
            </a:r>
            <a:r>
              <a:rPr lang="en-US" sz="2400" dirty="0" smtClean="0">
                <a:solidFill>
                  <a:srgbClr val="3366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test: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confirm 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test results on leakage current achieved on the ALICE detector using a FBK detector prototype; verify X-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ray 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spectroscopy performance after proton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irradiation (DPNC, PSI)</a:t>
            </a:r>
          </a:p>
          <a:p>
            <a:r>
              <a:rPr lang="en-US" sz="2400" dirty="0">
                <a:solidFill>
                  <a:srgbClr val="3366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 MeV proton irradiation </a:t>
            </a:r>
            <a:r>
              <a:rPr lang="en-US" sz="2400" dirty="0" smtClean="0">
                <a:solidFill>
                  <a:srgbClr val="3366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test: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 MeV protons will stop in the center of the detector, where charge transfer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occurs: verify 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both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NIEL 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effects and impacts on the CTE (Charge Transfer Efficiency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) (DPNC, PSI)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4104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SDD environment test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3366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Soft proton irradiation </a:t>
            </a:r>
            <a:r>
              <a:rPr lang="en-US" sz="2400" dirty="0" smtClean="0">
                <a:solidFill>
                  <a:srgbClr val="3366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test: 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soft (&lt; 400 </a:t>
            </a:r>
            <a:r>
              <a:rPr lang="en-US" sz="2400" dirty="0" err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keV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) protons will stop at the Si-SiO2 interface in the detector, where surface leakage current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generation occurs: verify 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level of leakage current increase, and possible effects on the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oxide.</a:t>
            </a:r>
          </a:p>
          <a:p>
            <a:r>
              <a:rPr lang="en-US" sz="2400" dirty="0">
                <a:solidFill>
                  <a:srgbClr val="3366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Debris irradiation </a:t>
            </a:r>
            <a:r>
              <a:rPr lang="en-US" sz="2400" dirty="0" smtClean="0">
                <a:solidFill>
                  <a:srgbClr val="3366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test: 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 few micrometeorites and/or debris are expected to impact on the detectors in orbit; little is known about their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effect 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on the detector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functionalities.</a:t>
            </a:r>
            <a:endParaRPr lang="en-US" sz="24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0843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0561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Preliminary test at PSI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6602"/>
            <a:ext cx="8229600" cy="4525963"/>
          </a:xfrm>
        </p:spPr>
        <p:txBody>
          <a:bodyPr/>
          <a:lstStyle/>
          <a:p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Alice SDD D4 detector</a:t>
            </a:r>
          </a:p>
          <a:p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50 MeV proton </a:t>
            </a:r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beam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3926701"/>
              </p:ext>
            </p:extLst>
          </p:nvPr>
        </p:nvGraphicFramePr>
        <p:xfrm>
          <a:off x="79647" y="2448571"/>
          <a:ext cx="9064352" cy="4400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213"/>
                <a:gridCol w="1376571"/>
                <a:gridCol w="2143071"/>
                <a:gridCol w="2929094"/>
                <a:gridCol w="1661403"/>
              </a:tblGrid>
              <a:tr h="84047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Step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Flux</a:t>
                      </a:r>
                      <a:r>
                        <a:rPr lang="en-US" sz="1600" baseline="0" dirty="0" smtClean="0"/>
                        <a:t/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/>
                        <a:t>(p/cm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/s)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Actual step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f</a:t>
                      </a:r>
                      <a:r>
                        <a:rPr lang="en-US" sz="1600" dirty="0" err="1" smtClean="0"/>
                        <a:t>luence</a:t>
                      </a:r>
                      <a:r>
                        <a:rPr lang="en-US" sz="1600" dirty="0" smtClean="0"/>
                        <a:t> (p/cm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 </a:t>
                      </a:r>
                      <a:r>
                        <a:rPr lang="en-US" sz="1600" dirty="0" err="1" smtClean="0"/>
                        <a:t>fluence</a:t>
                      </a:r>
                      <a:r>
                        <a:rPr lang="en-US" sz="1600" dirty="0" smtClean="0"/>
                        <a:t> after step completion (p/cm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Corresponding to</a:t>
                      </a:r>
                      <a:endParaRPr lang="en-US" sz="1600" dirty="0"/>
                    </a:p>
                  </a:txBody>
                  <a:tcPr/>
                </a:tc>
              </a:tr>
              <a:tr h="6263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1·10</a:t>
                      </a:r>
                      <a:r>
                        <a:rPr lang="en-US" sz="1600" baseline="30000" dirty="0" smtClean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6.50</a:t>
                      </a:r>
                      <a:r>
                        <a:rPr lang="en-US" sz="1600" dirty="0" smtClean="0"/>
                        <a:t>·10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6.50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·10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half of the minimum</a:t>
                      </a:r>
                      <a:r>
                        <a:rPr lang="fr-FR" sz="1600" dirty="0" smtClean="0">
                          <a:effectLst/>
                        </a:rPr>
                        <a:t> </a:t>
                      </a:r>
                      <a:endParaRPr lang="en-US" sz="1600" dirty="0"/>
                    </a:p>
                  </a:txBody>
                  <a:tcPr/>
                </a:tc>
              </a:tr>
              <a:tr h="6263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1·10</a:t>
                      </a:r>
                      <a:r>
                        <a:rPr lang="en-US" sz="1600" baseline="30000" dirty="0" smtClean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6.70</a:t>
                      </a:r>
                      <a:r>
                        <a:rPr lang="en-US" sz="1600" dirty="0" smtClean="0"/>
                        <a:t>·10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1.32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·10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km 0° </a:t>
                      </a:r>
                      <a:r>
                        <a:rPr lang="pt-BR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inclination</a:t>
                      </a:r>
                      <a:r>
                        <a:rPr lang="fr-FR" sz="1600" dirty="0" smtClean="0">
                          <a:effectLst/>
                        </a:rPr>
                        <a:t> </a:t>
                      </a:r>
                      <a:endParaRPr lang="en-US" sz="1600" dirty="0"/>
                    </a:p>
                  </a:txBody>
                  <a:tcPr/>
                </a:tc>
              </a:tr>
              <a:tr h="8404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1·10</a:t>
                      </a:r>
                      <a:r>
                        <a:rPr lang="en-US" sz="1600" baseline="30000" dirty="0" smtClean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3.24</a:t>
                      </a:r>
                      <a:r>
                        <a:rPr lang="en-US" sz="1600" dirty="0" smtClean="0"/>
                        <a:t>·10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4.60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·10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km 2.5° </a:t>
                      </a:r>
                      <a:r>
                        <a:rPr lang="pt-BR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inclination</a:t>
                      </a:r>
                      <a:r>
                        <a:rPr lang="fr-FR" sz="1600" dirty="0" smtClean="0">
                          <a:effectLst/>
                        </a:rPr>
                        <a:t> </a:t>
                      </a:r>
                      <a:endParaRPr lang="en-US" sz="1600" dirty="0"/>
                    </a:p>
                  </a:txBody>
                  <a:tcPr/>
                </a:tc>
              </a:tr>
              <a:tr h="6263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1·10</a:t>
                      </a:r>
                      <a:r>
                        <a:rPr lang="en-US" sz="1600" baseline="30000" dirty="0" smtClean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</a:t>
                      </a:r>
                      <a:r>
                        <a:rPr lang="en-US" sz="1600" dirty="0" smtClean="0"/>
                        <a:t>·10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1.96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·10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km 5° </a:t>
                      </a:r>
                      <a:r>
                        <a:rPr lang="pt-BR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inclination</a:t>
                      </a:r>
                      <a:r>
                        <a:rPr lang="fr-FR" sz="1600" dirty="0" smtClean="0">
                          <a:effectLst/>
                        </a:rPr>
                        <a:t> </a:t>
                      </a:r>
                      <a:endParaRPr lang="en-US" sz="1600" dirty="0"/>
                    </a:p>
                  </a:txBody>
                  <a:tcPr/>
                </a:tc>
              </a:tr>
              <a:tr h="8404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2·10</a:t>
                      </a:r>
                      <a:r>
                        <a:rPr lang="en-US" sz="1600" baseline="30000" dirty="0" smtClean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2.30</a:t>
                      </a:r>
                      <a:r>
                        <a:rPr lang="en-US" sz="1600" dirty="0" smtClean="0"/>
                        <a:t>·10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2.52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·10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times the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maximum</a:t>
                      </a:r>
                      <a:r>
                        <a:rPr lang="fr-FR" sz="1600" dirty="0" smtClean="0">
                          <a:effectLst/>
                        </a:rPr>
                        <a:t> 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6713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lice_SDD_T_cor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0086" y="1008160"/>
            <a:ext cx="9063913" cy="5850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59"/>
            <a:ext cx="8229600" cy="806404"/>
          </a:xfrm>
        </p:spPr>
        <p:txBody>
          <a:bodyPr/>
          <a:lstStyle/>
          <a:p>
            <a:r>
              <a:rPr lang="en-US" sz="4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Leakage currents, temp. corrected</a:t>
            </a:r>
            <a:endParaRPr lang="en-US" sz="40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10513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0550"/>
            <a:ext cx="8229600" cy="74487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LOFT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10536" r="-10536"/>
          <a:stretch>
            <a:fillRect/>
          </a:stretch>
        </p:blipFill>
        <p:spPr>
          <a:xfrm>
            <a:off x="0" y="1355420"/>
            <a:ext cx="8229600" cy="4525963"/>
          </a:xfrm>
        </p:spPr>
      </p:pic>
      <p:sp>
        <p:nvSpPr>
          <p:cNvPr id="8" name="TextBox 7"/>
          <p:cNvSpPr txBox="1"/>
          <p:nvPr/>
        </p:nvSpPr>
        <p:spPr>
          <a:xfrm>
            <a:off x="4501039" y="3573059"/>
            <a:ext cx="463460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ESA M-class mission candidate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Science: X-ray transients (BH etc.)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Currently in assessment phase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Study lead: SRON (NL), CAP Genève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Downselection</a:t>
            </a: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mid 2013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Phase A/B 2013-15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Phase C/D 2015-20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Flight ~2022</a:t>
            </a:r>
            <a:endParaRPr lang="en-US" sz="20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9999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SDD measurements @Trieste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0356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Schedule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7034"/>
            <a:ext cx="8229600" cy="4525963"/>
          </a:xfrm>
        </p:spPr>
        <p:txBody>
          <a:bodyPr/>
          <a:lstStyle/>
          <a:p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Assessment phase:</a:t>
            </a:r>
          </a:p>
          <a:p>
            <a:pPr lvl="1"/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Soft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protons (with energy &lt; 1 MeV): data still to be analyzed.</a:t>
            </a:r>
          </a:p>
          <a:p>
            <a:pPr lvl="1"/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Tests with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 and 50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MeV protons on FBK sensor to be done in August at PSI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</a:p>
          <a:p>
            <a:pPr lvl="1"/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Complete sensor development plan with CSEM</a:t>
            </a:r>
          </a:p>
          <a:p>
            <a:pPr lvl="1"/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Complete FEE bread-board design</a:t>
            </a:r>
          </a:p>
          <a:p>
            <a:pPr lvl="1"/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Complete module level AIV plan</a:t>
            </a:r>
          </a:p>
          <a:p>
            <a:r>
              <a:rPr lang="en-US" sz="28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Down selection of M3 missions by ESA in 2013 </a:t>
            </a:r>
            <a:r>
              <a:rPr lang="en-US" sz="28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Wingdings"/>
                <a:ea typeface="Wingdings"/>
                <a:cs typeface="Wingdings"/>
              </a:rPr>
              <a:t></a:t>
            </a:r>
            <a:r>
              <a:rPr lang="en-US" sz="28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Definition phase</a:t>
            </a:r>
            <a:endParaRPr lang="en-US" sz="28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4792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770"/>
            <a:ext cx="8229600" cy="879868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Top level science goals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1292" r="1292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4066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Top level science goals (2)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21906" b="-219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8345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8858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LAD panel and module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1356"/>
            <a:ext cx="8229600" cy="4525963"/>
          </a:xfrm>
        </p:spPr>
        <p:txBody>
          <a:bodyPr/>
          <a:lstStyle/>
          <a:p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LAD contains 6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panels</a:t>
            </a: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, 90</a:t>
            </a:r>
            <a:r>
              <a:rPr lang="en-US" sz="2000" dirty="0" smtClean="0"/>
              <a:t>×</a:t>
            </a: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343 cm</a:t>
            </a:r>
            <a:r>
              <a:rPr lang="en-US" sz="2000" baseline="30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</a:t>
            </a: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each</a:t>
            </a:r>
          </a:p>
          <a:p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Panel contains 21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modules</a:t>
            </a: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, 29</a:t>
            </a:r>
            <a:r>
              <a:rPr lang="en-US" sz="2000" dirty="0" smtClean="0"/>
              <a:t>×</a:t>
            </a: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49 cm</a:t>
            </a:r>
            <a:r>
              <a:rPr lang="en-US" sz="2000" baseline="30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</a:t>
            </a: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each</a:t>
            </a:r>
          </a:p>
          <a:p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Module contains 16 </a:t>
            </a:r>
            <a:r>
              <a:rPr lang="en-US" sz="2000" dirty="0" smtClean="0"/>
              <a:t>×</a:t>
            </a: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(silicon drift detector + FEE) </a:t>
            </a: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+ </a:t>
            </a:r>
            <a:r>
              <a:rPr lang="en-US" sz="20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</a:t>
            </a: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collimators + 1 MBEE</a:t>
            </a:r>
          </a:p>
          <a:p>
            <a:endParaRPr lang="en-US" sz="20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058187"/>
            <a:ext cx="4609288" cy="23460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5282" y="3568606"/>
            <a:ext cx="4888718" cy="315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9971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7611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Silicon Drift Detector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5203"/>
            <a:ext cx="5276763" cy="37106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15" y="999988"/>
            <a:ext cx="4197385" cy="24777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76763" y="3659857"/>
            <a:ext cx="38672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Few channels/surface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3D readout, HV along sensor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Low input C, low noise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Design property of </a:t>
            </a: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INFN  for ALICE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Manufacturers: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Canberra (for LHC)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FBK Trento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CSEM</a:t>
            </a:r>
            <a:endParaRPr lang="en-US" sz="20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1567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8255"/>
            <a:ext cx="8229600" cy="800532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Some numbers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SDD </a:t>
            </a:r>
            <a:r>
              <a:rPr lang="en-US" sz="28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dimensions: </a:t>
            </a:r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120.84 × 72.50 × 0.45 mm</a:t>
            </a:r>
            <a:r>
              <a:rPr lang="en-US" sz="2800" baseline="30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</a:t>
            </a:r>
          </a:p>
          <a:p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Active area: 108.52 × 70 mm</a:t>
            </a:r>
            <a:r>
              <a:rPr lang="en-US" sz="2800" baseline="30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</a:t>
            </a:r>
          </a:p>
          <a:p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Pitch: 970 µm</a:t>
            </a:r>
          </a:p>
          <a:p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16 channels/ASIC</a:t>
            </a:r>
          </a:p>
          <a:p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7×2 </a:t>
            </a:r>
            <a:r>
              <a:rPr lang="en-US" sz="2800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ASICs</a:t>
            </a:r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/sensor</a:t>
            </a:r>
          </a:p>
          <a:p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112×2 readout channels per sensor</a:t>
            </a:r>
          </a:p>
          <a:p>
            <a:pPr marL="0" indent="0">
              <a:buFont typeface="Wingdings" pitchFamily="-84" charset="2"/>
              <a:buChar char="è"/>
            </a:pPr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LAD = 15 m</a:t>
            </a:r>
            <a:r>
              <a:rPr lang="en-US" sz="2800" baseline="30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</a:t>
            </a:r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~2000 </a:t>
            </a:r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sensors</a:t>
            </a:r>
          </a:p>
          <a:p>
            <a:pPr marL="0" indent="0">
              <a:buFont typeface="Wingdings" pitchFamily="-84" charset="2"/>
              <a:buChar char="è"/>
            </a:pPr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Industrial collaboration mandatory</a:t>
            </a:r>
            <a:endParaRPr lang="en-US" sz="28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2546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Electronic noise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Total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noise requirement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&lt;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260 </a:t>
            </a:r>
            <a:r>
              <a:rPr lang="en-US" sz="2400" dirty="0" err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eV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@ 6 </a:t>
            </a:r>
            <a:r>
              <a:rPr lang="en-US" sz="2400" dirty="0" err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keV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for 2-anode events at EOL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&lt;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200 </a:t>
            </a:r>
            <a:r>
              <a:rPr lang="en-US" sz="2400" dirty="0" err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eV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@ 6 </a:t>
            </a:r>
            <a:r>
              <a:rPr lang="en-US" sz="2400" dirty="0" err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keV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for 1-anode events at EOL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&lt;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 </a:t>
            </a:r>
            <a:r>
              <a:rPr lang="en-US" sz="2400" dirty="0" err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keV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@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30 </a:t>
            </a:r>
            <a:r>
              <a:rPr lang="en-US" sz="2400" dirty="0" err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keV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for 2-anode events at EOL </a:t>
            </a:r>
          </a:p>
          <a:p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Goal: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&lt;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200 </a:t>
            </a:r>
            <a:r>
              <a:rPr lang="en-US" sz="2400" dirty="0" err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eV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@ 6 </a:t>
            </a:r>
            <a:r>
              <a:rPr lang="en-US" sz="2400" dirty="0" err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keV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for 2-anode events at EOL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&lt;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160 </a:t>
            </a:r>
            <a:r>
              <a:rPr lang="en-US" sz="2400" dirty="0" err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eV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@ 6 </a:t>
            </a:r>
            <a:r>
              <a:rPr lang="en-US" sz="2400" dirty="0" err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keV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for 1-anode events at EOL </a:t>
            </a:r>
          </a:p>
          <a:p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Implies 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electronic noise ~17 e</a:t>
            </a:r>
            <a:r>
              <a:rPr lang="en-US" sz="2400" baseline="300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- </a:t>
            </a:r>
            <a:r>
              <a:rPr lang="en-US" sz="2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shared between SDD and ASIC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9222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1069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FEE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Functionality and AIV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5781"/>
            <a:ext cx="8229600" cy="4681412"/>
          </a:xfrm>
        </p:spPr>
        <p:txBody>
          <a:bodyPr/>
          <a:lstStyle/>
          <a:p>
            <a:r>
              <a:rPr lang="en-US" sz="28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Interface with SDD</a:t>
            </a:r>
          </a:p>
          <a:p>
            <a:pPr lvl="1"/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SDD Anode readout (ASIC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): bond length</a:t>
            </a:r>
          </a:p>
          <a:p>
            <a:pPr lvl="1"/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SDD power supply (HV, MV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), wrap-around cable</a:t>
            </a:r>
          </a:p>
          <a:p>
            <a:r>
              <a:rPr lang="en-US" sz="28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Interface with MBEE:</a:t>
            </a:r>
          </a:p>
          <a:p>
            <a:pPr lvl="1"/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Interface with HV, MV, digital voltage</a:t>
            </a:r>
          </a:p>
          <a:p>
            <a:pPr lvl="1"/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Digital lines</a:t>
            </a:r>
          </a:p>
          <a:p>
            <a:pPr lvl="1"/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Temperature sensor</a:t>
            </a:r>
          </a:p>
          <a:p>
            <a:pPr lvl="1"/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1962" y="4883889"/>
            <a:ext cx="3442038" cy="19741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208" y="4883889"/>
            <a:ext cx="2929325" cy="197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2485592"/>
      </p:ext>
    </p:extLst>
  </p:cSld>
  <p:clrMapOvr>
    <a:masterClrMapping/>
  </p:clrMapOvr>
</p:sld>
</file>

<file path=ppt/theme/theme1.xml><?xml version="1.0" encoding="utf-8"?>
<a:theme xmlns:a="http://schemas.openxmlformats.org/drawingml/2006/main" name="dpnc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cap.potx</Template>
  <TotalTime>6546</TotalTime>
  <Words>967</Words>
  <Application>Microsoft Macintosh PowerPoint</Application>
  <PresentationFormat>On-screen Show (4:3)</PresentationFormat>
  <Paragraphs>126</Paragraphs>
  <Slides>21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dpnc</vt:lpstr>
      <vt:lpstr>LOFT Project Introduction</vt:lpstr>
      <vt:lpstr>LOFT</vt:lpstr>
      <vt:lpstr>Top level science goals</vt:lpstr>
      <vt:lpstr>Top level science goals (2)</vt:lpstr>
      <vt:lpstr>LAD panel and module</vt:lpstr>
      <vt:lpstr>Silicon Drift Detector</vt:lpstr>
      <vt:lpstr>Some numbers</vt:lpstr>
      <vt:lpstr>Electronic noise</vt:lpstr>
      <vt:lpstr>FEE Functionality and AIV</vt:lpstr>
      <vt:lpstr>Design study (FEE / MBEE)</vt:lpstr>
      <vt:lpstr>LAD module: lower side</vt:lpstr>
      <vt:lpstr>FEE Prototyping</vt:lpstr>
      <vt:lpstr>Breadboard with XDXL ASIC</vt:lpstr>
      <vt:lpstr>MBEE</vt:lpstr>
      <vt:lpstr>LAD data handling</vt:lpstr>
      <vt:lpstr>SDD environment test plan</vt:lpstr>
      <vt:lpstr>SDD environment test plan</vt:lpstr>
      <vt:lpstr>Preliminary test at PSI</vt:lpstr>
      <vt:lpstr>Leakage currents, temp. corrected</vt:lpstr>
      <vt:lpstr>SDD measurements @Trieste</vt:lpstr>
      <vt:lpstr>Schedule</vt:lpstr>
    </vt:vector>
  </TitlesOfParts>
  <Company>ISDC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LAD FEE</dc:title>
  <dc:creator>Philipp Azzarello</dc:creator>
  <cp:lastModifiedBy>Martin Pohl</cp:lastModifiedBy>
  <cp:revision>183</cp:revision>
  <cp:lastPrinted>2012-06-18T06:52:16Z</cp:lastPrinted>
  <dcterms:created xsi:type="dcterms:W3CDTF">2012-06-18T07:22:05Z</dcterms:created>
  <dcterms:modified xsi:type="dcterms:W3CDTF">2012-06-18T10:14:43Z</dcterms:modified>
</cp:coreProperties>
</file>