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2" r:id="rId2"/>
    <p:sldMasterId id="2147483717" r:id="rId3"/>
  </p:sldMasterIdLst>
  <p:notesMasterIdLst>
    <p:notesMasterId r:id="rId50"/>
  </p:notesMasterIdLst>
  <p:handoutMasterIdLst>
    <p:handoutMasterId r:id="rId51"/>
  </p:handoutMasterIdLst>
  <p:sldIdLst>
    <p:sldId id="397" r:id="rId4"/>
    <p:sldId id="416" r:id="rId5"/>
    <p:sldId id="417" r:id="rId6"/>
    <p:sldId id="418" r:id="rId7"/>
    <p:sldId id="419" r:id="rId8"/>
    <p:sldId id="420" r:id="rId9"/>
    <p:sldId id="421" r:id="rId10"/>
    <p:sldId id="422" r:id="rId11"/>
    <p:sldId id="423" r:id="rId12"/>
    <p:sldId id="426" r:id="rId13"/>
    <p:sldId id="424" r:id="rId14"/>
    <p:sldId id="425" r:id="rId15"/>
    <p:sldId id="446" r:id="rId16"/>
    <p:sldId id="448" r:id="rId17"/>
    <p:sldId id="447" r:id="rId18"/>
    <p:sldId id="449" r:id="rId19"/>
    <p:sldId id="432" r:id="rId20"/>
    <p:sldId id="437" r:id="rId21"/>
    <p:sldId id="435" r:id="rId22"/>
    <p:sldId id="436" r:id="rId23"/>
    <p:sldId id="429" r:id="rId24"/>
    <p:sldId id="430" r:id="rId25"/>
    <p:sldId id="433" r:id="rId26"/>
    <p:sldId id="434" r:id="rId27"/>
    <p:sldId id="427" r:id="rId28"/>
    <p:sldId id="428" r:id="rId29"/>
    <p:sldId id="438" r:id="rId30"/>
    <p:sldId id="443" r:id="rId31"/>
    <p:sldId id="444" r:id="rId32"/>
    <p:sldId id="445" r:id="rId33"/>
    <p:sldId id="439" r:id="rId34"/>
    <p:sldId id="442" r:id="rId35"/>
    <p:sldId id="400" r:id="rId36"/>
    <p:sldId id="401" r:id="rId37"/>
    <p:sldId id="349" r:id="rId38"/>
    <p:sldId id="403" r:id="rId39"/>
    <p:sldId id="406" r:id="rId40"/>
    <p:sldId id="386" r:id="rId41"/>
    <p:sldId id="407" r:id="rId42"/>
    <p:sldId id="404" r:id="rId43"/>
    <p:sldId id="379" r:id="rId44"/>
    <p:sldId id="412" r:id="rId45"/>
    <p:sldId id="396" r:id="rId46"/>
    <p:sldId id="440" r:id="rId47"/>
    <p:sldId id="441" r:id="rId48"/>
    <p:sldId id="326" r:id="rId49"/>
  </p:sldIdLst>
  <p:sldSz cx="13487400" cy="9253538"/>
  <p:notesSz cx="7010400" cy="92964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540183" indent="-67318"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1082005" indent="-136277"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625469" indent="-206878"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2167293" indent="-275836"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364320" algn="l" defTabSz="472863" rtl="0" eaLnBrk="1" latinLnBrk="0" hangingPunct="1">
      <a:defRPr kern="1200">
        <a:solidFill>
          <a:schemeClr val="tx1"/>
        </a:solidFill>
        <a:latin typeface="Arial" charset="0"/>
        <a:ea typeface="ＭＳ Ｐゴシック" charset="0"/>
        <a:cs typeface="ＭＳ Ｐゴシック" charset="0"/>
      </a:defRPr>
    </a:lvl6pPr>
    <a:lvl7pPr marL="2837182" algn="l" defTabSz="472863" rtl="0" eaLnBrk="1" latinLnBrk="0" hangingPunct="1">
      <a:defRPr kern="1200">
        <a:solidFill>
          <a:schemeClr val="tx1"/>
        </a:solidFill>
        <a:latin typeface="Arial" charset="0"/>
        <a:ea typeface="ＭＳ Ｐゴシック" charset="0"/>
        <a:cs typeface="ＭＳ Ｐゴシック" charset="0"/>
      </a:defRPr>
    </a:lvl7pPr>
    <a:lvl8pPr marL="3310046" algn="l" defTabSz="472863" rtl="0" eaLnBrk="1" latinLnBrk="0" hangingPunct="1">
      <a:defRPr kern="1200">
        <a:solidFill>
          <a:schemeClr val="tx1"/>
        </a:solidFill>
        <a:latin typeface="Arial" charset="0"/>
        <a:ea typeface="ＭＳ Ｐゴシック" charset="0"/>
        <a:cs typeface="ＭＳ Ｐゴシック" charset="0"/>
      </a:defRPr>
    </a:lvl8pPr>
    <a:lvl9pPr marL="3782911" algn="l" defTabSz="472863"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637A8D"/>
    <a:srgbClr val="000022"/>
    <a:srgbClr val="C2CD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070" autoAdjust="0"/>
  </p:normalViewPr>
  <p:slideViewPr>
    <p:cSldViewPr>
      <p:cViewPr>
        <p:scale>
          <a:sx n="112" d="100"/>
          <a:sy n="112" d="100"/>
        </p:scale>
        <p:origin x="-120" y="320"/>
      </p:cViewPr>
      <p:guideLst>
        <p:guide orient="horz" pos="1166"/>
        <p:guide pos="4246"/>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09" d="100"/>
          <a:sy n="109" d="100"/>
        </p:scale>
        <p:origin x="-3352" y="-10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9.emf"/><Relationship Id="rId2" Type="http://schemas.openxmlformats.org/officeDocument/2006/relationships/image" Target="../media/image6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pPr>
              <a:defRPr/>
            </a:pPr>
            <a:fld id="{AD5D1E2A-531F-8949-B114-F99A0325C470}" type="slidenum">
              <a:rPr lang="en-US"/>
              <a:pPr>
                <a:defRPr/>
              </a:pPr>
              <a:t>‹#›</a:t>
            </a:fld>
            <a:endParaRPr lang="en-US"/>
          </a:p>
        </p:txBody>
      </p:sp>
    </p:spTree>
    <p:extLst>
      <p:ext uri="{BB962C8B-B14F-4D97-AF65-F5344CB8AC3E}">
        <p14:creationId xmlns:p14="http://schemas.microsoft.com/office/powerpoint/2010/main" val="8410410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atin typeface="Arial" charset="0"/>
                <a:ea typeface="+mn-ea"/>
                <a:cs typeface="+mn-cs"/>
              </a:defRPr>
            </a:lvl1pPr>
          </a:lstStyle>
          <a:p>
            <a:pPr>
              <a:defRPr/>
            </a:pPr>
            <a:endParaRPr lang="en-GB"/>
          </a:p>
        </p:txBody>
      </p:sp>
      <p:sp>
        <p:nvSpPr>
          <p:cNvPr id="3" name="Date Placeholder 2"/>
          <p:cNvSpPr>
            <a:spLocks noGrp="1"/>
          </p:cNvSpPr>
          <p:nvPr>
            <p:ph type="dt" idx="1"/>
          </p:nvPr>
        </p:nvSpPr>
        <p:spPr>
          <a:xfrm>
            <a:off x="3970338" y="0"/>
            <a:ext cx="3038475" cy="4651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C55AE14A-F153-6642-87C0-EB2578373172}" type="datetime1">
              <a:rPr lang="en-US"/>
              <a:pPr>
                <a:defRPr/>
              </a:pPr>
              <a:t>6/14/12</a:t>
            </a:fld>
            <a:endParaRPr lang="en-GB"/>
          </a:p>
        </p:txBody>
      </p:sp>
      <p:sp>
        <p:nvSpPr>
          <p:cNvPr id="4" name="Slide Image Placeholder 3"/>
          <p:cNvSpPr>
            <a:spLocks noGrp="1" noRot="1" noChangeAspect="1"/>
          </p:cNvSpPr>
          <p:nvPr>
            <p:ph type="sldImg" idx="2"/>
          </p:nvPr>
        </p:nvSpPr>
        <p:spPr>
          <a:xfrm>
            <a:off x="965200" y="696913"/>
            <a:ext cx="5080000" cy="348615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atin typeface="Arial" charset="0"/>
                <a:ea typeface="+mn-ea"/>
                <a:cs typeface="+mn-cs"/>
              </a:defRPr>
            </a:lvl1pPr>
          </a:lstStyle>
          <a:p>
            <a:pPr>
              <a:defRPr/>
            </a:pPr>
            <a:endParaRPr lang="en-GB"/>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C845A386-1166-5342-8685-9143D5454788}" type="slidenum">
              <a:rPr lang="en-GB"/>
              <a:pPr>
                <a:defRPr/>
              </a:pPr>
              <a:t>‹#›</a:t>
            </a:fld>
            <a:endParaRPr lang="en-GB"/>
          </a:p>
        </p:txBody>
      </p:sp>
    </p:spTree>
    <p:extLst>
      <p:ext uri="{BB962C8B-B14F-4D97-AF65-F5344CB8AC3E}">
        <p14:creationId xmlns:p14="http://schemas.microsoft.com/office/powerpoint/2010/main" val="867313426"/>
      </p:ext>
    </p:extLst>
  </p:cSld>
  <p:clrMap bg1="lt1" tx1="dk1" bg2="lt2" tx2="dk2" accent1="accent1" accent2="accent2" accent3="accent3" accent4="accent4" accent5="accent5" accent6="accent6" hlink="hlink" folHlink="folHlink"/>
  <p:hf hdr="0" ftr="0" dt="0"/>
  <p:notesStyle>
    <a:lvl1pPr algn="l" defTabSz="540183" rtl="0" eaLnBrk="0" fontAlgn="base" hangingPunct="0">
      <a:spcBef>
        <a:spcPct val="30000"/>
      </a:spcBef>
      <a:spcAft>
        <a:spcPct val="0"/>
      </a:spcAft>
      <a:defRPr sz="1600" kern="1200">
        <a:solidFill>
          <a:schemeClr val="tx1"/>
        </a:solidFill>
        <a:latin typeface="+mn-lt"/>
        <a:ea typeface="ＭＳ Ｐゴシック" charset="-128"/>
        <a:cs typeface="ＭＳ Ｐゴシック" charset="-128"/>
      </a:defRPr>
    </a:lvl1pPr>
    <a:lvl2pPr marL="540183" algn="l" defTabSz="540183" rtl="0" eaLnBrk="0" fontAlgn="base" hangingPunct="0">
      <a:spcBef>
        <a:spcPct val="30000"/>
      </a:spcBef>
      <a:spcAft>
        <a:spcPct val="0"/>
      </a:spcAft>
      <a:defRPr sz="1600" kern="1200">
        <a:solidFill>
          <a:schemeClr val="tx1"/>
        </a:solidFill>
        <a:latin typeface="+mn-lt"/>
        <a:ea typeface="ＭＳ Ｐゴシック" charset="-128"/>
        <a:cs typeface="+mn-cs"/>
      </a:defRPr>
    </a:lvl2pPr>
    <a:lvl3pPr marL="1082005" algn="l" defTabSz="540183" rtl="0" eaLnBrk="0" fontAlgn="base" hangingPunct="0">
      <a:spcBef>
        <a:spcPct val="30000"/>
      </a:spcBef>
      <a:spcAft>
        <a:spcPct val="0"/>
      </a:spcAft>
      <a:defRPr sz="1600" kern="1200">
        <a:solidFill>
          <a:schemeClr val="tx1"/>
        </a:solidFill>
        <a:latin typeface="+mn-lt"/>
        <a:ea typeface="ＭＳ Ｐゴシック" charset="-128"/>
        <a:cs typeface="+mn-cs"/>
      </a:defRPr>
    </a:lvl3pPr>
    <a:lvl4pPr marL="1625469" algn="l" defTabSz="540183" rtl="0" eaLnBrk="0" fontAlgn="base" hangingPunct="0">
      <a:spcBef>
        <a:spcPct val="30000"/>
      </a:spcBef>
      <a:spcAft>
        <a:spcPct val="0"/>
      </a:spcAft>
      <a:defRPr sz="1600" kern="1200">
        <a:solidFill>
          <a:schemeClr val="tx1"/>
        </a:solidFill>
        <a:latin typeface="+mn-lt"/>
        <a:ea typeface="ＭＳ Ｐゴシック" charset="-128"/>
        <a:cs typeface="+mn-cs"/>
      </a:defRPr>
    </a:lvl4pPr>
    <a:lvl5pPr marL="2167293" algn="l" defTabSz="540183" rtl="0" eaLnBrk="0" fontAlgn="base" hangingPunct="0">
      <a:spcBef>
        <a:spcPct val="30000"/>
      </a:spcBef>
      <a:spcAft>
        <a:spcPct val="0"/>
      </a:spcAft>
      <a:defRPr sz="1600" kern="1200">
        <a:solidFill>
          <a:schemeClr val="tx1"/>
        </a:solidFill>
        <a:latin typeface="+mn-lt"/>
        <a:ea typeface="ＭＳ Ｐゴシック" charset="-128"/>
        <a:cs typeface="+mn-cs"/>
      </a:defRPr>
    </a:lvl5pPr>
    <a:lvl6pPr marL="2712707" algn="l" defTabSz="542542" rtl="0" eaLnBrk="1" latinLnBrk="0" hangingPunct="1">
      <a:defRPr sz="1600" kern="1200">
        <a:solidFill>
          <a:schemeClr val="tx1"/>
        </a:solidFill>
        <a:latin typeface="+mn-lt"/>
        <a:ea typeface="+mn-ea"/>
        <a:cs typeface="+mn-cs"/>
      </a:defRPr>
    </a:lvl6pPr>
    <a:lvl7pPr marL="3255248" algn="l" defTabSz="542542" rtl="0" eaLnBrk="1" latinLnBrk="0" hangingPunct="1">
      <a:defRPr sz="1600" kern="1200">
        <a:solidFill>
          <a:schemeClr val="tx1"/>
        </a:solidFill>
        <a:latin typeface="+mn-lt"/>
        <a:ea typeface="+mn-ea"/>
        <a:cs typeface="+mn-cs"/>
      </a:defRPr>
    </a:lvl7pPr>
    <a:lvl8pPr marL="3797790" algn="l" defTabSz="542542" rtl="0" eaLnBrk="1" latinLnBrk="0" hangingPunct="1">
      <a:defRPr sz="1600" kern="1200">
        <a:solidFill>
          <a:schemeClr val="tx1"/>
        </a:solidFill>
        <a:latin typeface="+mn-lt"/>
        <a:ea typeface="+mn-ea"/>
        <a:cs typeface="+mn-cs"/>
      </a:defRPr>
    </a:lvl8pPr>
    <a:lvl9pPr marL="4340331" algn="l" defTabSz="542542"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65200" y="696913"/>
            <a:ext cx="50800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dirty="0">
              <a:latin typeface="Calibri" charset="0"/>
              <a:ea typeface="ＭＳ Ｐゴシック" charset="0"/>
              <a:cs typeface="ＭＳ Ｐゴシック"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1E35B43-7F35-DD4A-A22A-7AC013941261}" type="slidenum">
              <a:rPr lang="en-GB" sz="1200"/>
              <a:pPr eaLnBrk="1" hangingPunct="1"/>
              <a:t>1</a:t>
            </a:fld>
            <a:endParaRPr lang="en-GB"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11565" y="2874599"/>
            <a:ext cx="11464291" cy="1983514"/>
          </a:xfrm>
        </p:spPr>
        <p:txBody>
          <a:bodyPr/>
          <a:lstStyle/>
          <a:p>
            <a:r>
              <a:rPr lang="en-US" smtClean="0"/>
              <a:t>Click to edit Master title style</a:t>
            </a:r>
            <a:endParaRPr lang="en-US"/>
          </a:p>
        </p:txBody>
      </p:sp>
      <p:sp>
        <p:nvSpPr>
          <p:cNvPr id="3" name="Subtitle 2"/>
          <p:cNvSpPr>
            <a:spLocks noGrp="1"/>
          </p:cNvSpPr>
          <p:nvPr>
            <p:ph type="subTitle" idx="1"/>
          </p:nvPr>
        </p:nvSpPr>
        <p:spPr>
          <a:xfrm>
            <a:off x="2023119" y="5243680"/>
            <a:ext cx="9441181" cy="2364793"/>
          </a:xfrm>
        </p:spPr>
        <p:txBody>
          <a:bodyPr/>
          <a:lstStyle>
            <a:lvl1pPr marL="0" indent="0" algn="ctr">
              <a:buNone/>
              <a:defRPr>
                <a:solidFill>
                  <a:schemeClr val="tx1">
                    <a:tint val="75000"/>
                  </a:schemeClr>
                </a:solidFill>
              </a:defRPr>
            </a:lvl1pPr>
            <a:lvl2pPr marL="542542" indent="0" algn="ctr">
              <a:buNone/>
              <a:defRPr>
                <a:solidFill>
                  <a:schemeClr val="tx1">
                    <a:tint val="75000"/>
                  </a:schemeClr>
                </a:solidFill>
              </a:defRPr>
            </a:lvl2pPr>
            <a:lvl3pPr marL="1085084" indent="0" algn="ctr">
              <a:buNone/>
              <a:defRPr>
                <a:solidFill>
                  <a:schemeClr val="tx1">
                    <a:tint val="75000"/>
                  </a:schemeClr>
                </a:solidFill>
              </a:defRPr>
            </a:lvl3pPr>
            <a:lvl4pPr marL="1627625" indent="0" algn="ctr">
              <a:buNone/>
              <a:defRPr>
                <a:solidFill>
                  <a:schemeClr val="tx1">
                    <a:tint val="75000"/>
                  </a:schemeClr>
                </a:solidFill>
              </a:defRPr>
            </a:lvl4pPr>
            <a:lvl5pPr marL="2170165" indent="0" algn="ctr">
              <a:buNone/>
              <a:defRPr>
                <a:solidFill>
                  <a:schemeClr val="tx1">
                    <a:tint val="75000"/>
                  </a:schemeClr>
                </a:solidFill>
              </a:defRPr>
            </a:lvl5pPr>
            <a:lvl6pPr marL="2712707" indent="0" algn="ctr">
              <a:buNone/>
              <a:defRPr>
                <a:solidFill>
                  <a:schemeClr val="tx1">
                    <a:tint val="75000"/>
                  </a:schemeClr>
                </a:solidFill>
              </a:defRPr>
            </a:lvl6pPr>
            <a:lvl7pPr marL="3255248" indent="0" algn="ctr">
              <a:buNone/>
              <a:defRPr>
                <a:solidFill>
                  <a:schemeClr val="tx1">
                    <a:tint val="75000"/>
                  </a:schemeClr>
                </a:solidFill>
              </a:defRPr>
            </a:lvl7pPr>
            <a:lvl8pPr marL="3797790" indent="0" algn="ctr">
              <a:buNone/>
              <a:defRPr>
                <a:solidFill>
                  <a:schemeClr val="tx1">
                    <a:tint val="75000"/>
                  </a:schemeClr>
                </a:solidFill>
              </a:defRPr>
            </a:lvl8pPr>
            <a:lvl9pPr marL="4340331"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a:t>1 March 2010</a:t>
            </a:r>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C6F4291C-2809-2D4B-90C1-B757C4E46EF9}" type="slidenum">
              <a:rPr lang="en-US"/>
              <a:pPr>
                <a:defRPr/>
              </a:pPr>
              <a:t>‹#›</a:t>
            </a:fld>
            <a:endParaRPr lang="en-US"/>
          </a:p>
        </p:txBody>
      </p:sp>
    </p:spTree>
    <p:extLst>
      <p:ext uri="{BB962C8B-B14F-4D97-AF65-F5344CB8AC3E}">
        <p14:creationId xmlns:p14="http://schemas.microsoft.com/office/powerpoint/2010/main" val="1498851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1 March 2010</a:t>
            </a:r>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D66E793F-A463-B045-B479-CCC08004F125}" type="slidenum">
              <a:rPr lang="en-US"/>
              <a:pPr>
                <a:defRPr/>
              </a:pPr>
              <a:t>‹#›</a:t>
            </a:fld>
            <a:endParaRPr lang="en-US"/>
          </a:p>
        </p:txBody>
      </p:sp>
    </p:spTree>
    <p:extLst>
      <p:ext uri="{BB962C8B-B14F-4D97-AF65-F5344CB8AC3E}">
        <p14:creationId xmlns:p14="http://schemas.microsoft.com/office/powerpoint/2010/main" val="1896953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8373" y="370585"/>
            <a:ext cx="3034665" cy="789549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74374" y="370585"/>
            <a:ext cx="8879204" cy="789549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1 March 2010</a:t>
            </a:r>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485A41FA-9F67-114D-A829-A2C584C677B9}" type="slidenum">
              <a:rPr lang="en-US"/>
              <a:pPr>
                <a:defRPr/>
              </a:pPr>
              <a:t>‹#›</a:t>
            </a:fld>
            <a:endParaRPr lang="en-US"/>
          </a:p>
        </p:txBody>
      </p:sp>
    </p:spTree>
    <p:extLst>
      <p:ext uri="{BB962C8B-B14F-4D97-AF65-F5344CB8AC3E}">
        <p14:creationId xmlns:p14="http://schemas.microsoft.com/office/powerpoint/2010/main" val="2065107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1 March 2010</a:t>
            </a:r>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EB57E42A-D321-F545-8291-2D8FFA110907}" type="slidenum">
              <a:rPr lang="en-US"/>
              <a:pPr>
                <a:defRPr/>
              </a:pPr>
              <a:t>‹#›</a:t>
            </a:fld>
            <a:endParaRPr lang="en-US"/>
          </a:p>
        </p:txBody>
      </p:sp>
    </p:spTree>
    <p:extLst>
      <p:ext uri="{BB962C8B-B14F-4D97-AF65-F5344CB8AC3E}">
        <p14:creationId xmlns:p14="http://schemas.microsoft.com/office/powerpoint/2010/main" val="2179311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5422" y="5946257"/>
            <a:ext cx="11464291" cy="1837855"/>
          </a:xfrm>
        </p:spPr>
        <p:txBody>
          <a:bodyPr anchor="t"/>
          <a:lstStyle>
            <a:lvl1pPr algn="l">
              <a:defRPr sz="4800" b="1" cap="all"/>
            </a:lvl1pPr>
          </a:lstStyle>
          <a:p>
            <a:r>
              <a:rPr lang="en-US" smtClean="0"/>
              <a:t>Click to edit Master title style</a:t>
            </a:r>
            <a:endParaRPr lang="en-US"/>
          </a:p>
        </p:txBody>
      </p:sp>
      <p:sp>
        <p:nvSpPr>
          <p:cNvPr id="3" name="Text Placeholder 2"/>
          <p:cNvSpPr>
            <a:spLocks noGrp="1"/>
          </p:cNvSpPr>
          <p:nvPr>
            <p:ph type="body" idx="1"/>
          </p:nvPr>
        </p:nvSpPr>
        <p:spPr>
          <a:xfrm>
            <a:off x="1065422" y="3922052"/>
            <a:ext cx="11464291" cy="2024212"/>
          </a:xfrm>
        </p:spPr>
        <p:txBody>
          <a:bodyPr anchor="b"/>
          <a:lstStyle>
            <a:lvl1pPr marL="0" indent="0">
              <a:buNone/>
              <a:defRPr sz="2400">
                <a:solidFill>
                  <a:schemeClr val="tx1">
                    <a:tint val="75000"/>
                  </a:schemeClr>
                </a:solidFill>
              </a:defRPr>
            </a:lvl1pPr>
            <a:lvl2pPr marL="542542" indent="0">
              <a:buNone/>
              <a:defRPr sz="2200">
                <a:solidFill>
                  <a:schemeClr val="tx1">
                    <a:tint val="75000"/>
                  </a:schemeClr>
                </a:solidFill>
              </a:defRPr>
            </a:lvl2pPr>
            <a:lvl3pPr marL="1085084" indent="0">
              <a:buNone/>
              <a:defRPr sz="1900">
                <a:solidFill>
                  <a:schemeClr val="tx1">
                    <a:tint val="75000"/>
                  </a:schemeClr>
                </a:solidFill>
              </a:defRPr>
            </a:lvl3pPr>
            <a:lvl4pPr marL="1627625" indent="0">
              <a:buNone/>
              <a:defRPr sz="1700">
                <a:solidFill>
                  <a:schemeClr val="tx1">
                    <a:tint val="75000"/>
                  </a:schemeClr>
                </a:solidFill>
              </a:defRPr>
            </a:lvl4pPr>
            <a:lvl5pPr marL="2170165" indent="0">
              <a:buNone/>
              <a:defRPr sz="1700">
                <a:solidFill>
                  <a:schemeClr val="tx1">
                    <a:tint val="75000"/>
                  </a:schemeClr>
                </a:solidFill>
              </a:defRPr>
            </a:lvl5pPr>
            <a:lvl6pPr marL="2712707" indent="0">
              <a:buNone/>
              <a:defRPr sz="1700">
                <a:solidFill>
                  <a:schemeClr val="tx1">
                    <a:tint val="75000"/>
                  </a:schemeClr>
                </a:solidFill>
              </a:defRPr>
            </a:lvl6pPr>
            <a:lvl7pPr marL="3255248" indent="0">
              <a:buNone/>
              <a:defRPr sz="1700">
                <a:solidFill>
                  <a:schemeClr val="tx1">
                    <a:tint val="75000"/>
                  </a:schemeClr>
                </a:solidFill>
              </a:defRPr>
            </a:lvl7pPr>
            <a:lvl8pPr marL="3797790" indent="0">
              <a:buNone/>
              <a:defRPr sz="1700">
                <a:solidFill>
                  <a:schemeClr val="tx1">
                    <a:tint val="75000"/>
                  </a:schemeClr>
                </a:solidFill>
              </a:defRPr>
            </a:lvl8pPr>
            <a:lvl9pPr marL="4340331" indent="0">
              <a:buNone/>
              <a:defRPr sz="1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1 March 2010</a:t>
            </a:r>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CA855A3F-25B4-0A48-8C50-555420B3668E}" type="slidenum">
              <a:rPr lang="en-US"/>
              <a:pPr>
                <a:defRPr/>
              </a:pPr>
              <a:t>‹#›</a:t>
            </a:fld>
            <a:endParaRPr lang="en-US"/>
          </a:p>
        </p:txBody>
      </p:sp>
    </p:spTree>
    <p:extLst>
      <p:ext uri="{BB962C8B-B14F-4D97-AF65-F5344CB8AC3E}">
        <p14:creationId xmlns:p14="http://schemas.microsoft.com/office/powerpoint/2010/main" val="3811201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74382" y="2159174"/>
            <a:ext cx="5956937" cy="6106907"/>
          </a:xfrm>
        </p:spPr>
        <p:txBody>
          <a:bodyPr/>
          <a:lstStyle>
            <a:lvl1pPr>
              <a:defRPr sz="3300"/>
            </a:lvl1pPr>
            <a:lvl2pPr>
              <a:defRPr sz="28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6109" y="2159174"/>
            <a:ext cx="5956937" cy="6106907"/>
          </a:xfrm>
        </p:spPr>
        <p:txBody>
          <a:bodyPr/>
          <a:lstStyle>
            <a:lvl1pPr>
              <a:defRPr sz="3300"/>
            </a:lvl1pPr>
            <a:lvl2pPr>
              <a:defRPr sz="28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t>1 March 2010</a:t>
            </a:r>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F735A8FD-2755-7F46-8254-F01D06E83AE0}" type="slidenum">
              <a:rPr lang="en-US"/>
              <a:pPr>
                <a:defRPr/>
              </a:pPr>
              <a:t>‹#›</a:t>
            </a:fld>
            <a:endParaRPr lang="en-US"/>
          </a:p>
        </p:txBody>
      </p:sp>
    </p:spTree>
    <p:extLst>
      <p:ext uri="{BB962C8B-B14F-4D97-AF65-F5344CB8AC3E}">
        <p14:creationId xmlns:p14="http://schemas.microsoft.com/office/powerpoint/2010/main" val="1228668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4380" y="2071349"/>
            <a:ext cx="5959276" cy="863234"/>
          </a:xfrm>
        </p:spPr>
        <p:txBody>
          <a:bodyPr anchor="b"/>
          <a:lstStyle>
            <a:lvl1pPr marL="0" indent="0">
              <a:buNone/>
              <a:defRPr sz="2800" b="1"/>
            </a:lvl1pPr>
            <a:lvl2pPr marL="542542" indent="0">
              <a:buNone/>
              <a:defRPr sz="2400" b="1"/>
            </a:lvl2pPr>
            <a:lvl3pPr marL="1085084" indent="0">
              <a:buNone/>
              <a:defRPr sz="2200" b="1"/>
            </a:lvl3pPr>
            <a:lvl4pPr marL="1627625" indent="0">
              <a:buNone/>
              <a:defRPr sz="1900" b="1"/>
            </a:lvl4pPr>
            <a:lvl5pPr marL="2170165" indent="0">
              <a:buNone/>
              <a:defRPr sz="1900" b="1"/>
            </a:lvl5pPr>
            <a:lvl6pPr marL="2712707" indent="0">
              <a:buNone/>
              <a:defRPr sz="1900" b="1"/>
            </a:lvl6pPr>
            <a:lvl7pPr marL="3255248" indent="0">
              <a:buNone/>
              <a:defRPr sz="1900" b="1"/>
            </a:lvl7pPr>
            <a:lvl8pPr marL="3797790" indent="0">
              <a:buNone/>
              <a:defRPr sz="1900" b="1"/>
            </a:lvl8pPr>
            <a:lvl9pPr marL="4340331" indent="0">
              <a:buNone/>
              <a:defRPr sz="1900" b="1"/>
            </a:lvl9pPr>
          </a:lstStyle>
          <a:p>
            <a:pPr lvl="0"/>
            <a:r>
              <a:rPr lang="en-US" smtClean="0"/>
              <a:t>Click to edit Master text styles</a:t>
            </a:r>
          </a:p>
        </p:txBody>
      </p:sp>
      <p:sp>
        <p:nvSpPr>
          <p:cNvPr id="4" name="Content Placeholder 3"/>
          <p:cNvSpPr>
            <a:spLocks noGrp="1"/>
          </p:cNvSpPr>
          <p:nvPr>
            <p:ph sz="half" idx="2"/>
          </p:nvPr>
        </p:nvSpPr>
        <p:spPr>
          <a:xfrm>
            <a:off x="674380" y="2934575"/>
            <a:ext cx="5959276" cy="5331497"/>
          </a:xfrm>
        </p:spPr>
        <p:txBody>
          <a:bodyPr/>
          <a:lstStyle>
            <a:lvl1pPr>
              <a:defRPr sz="28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851424" y="2071349"/>
            <a:ext cx="5961618" cy="863234"/>
          </a:xfrm>
        </p:spPr>
        <p:txBody>
          <a:bodyPr anchor="b"/>
          <a:lstStyle>
            <a:lvl1pPr marL="0" indent="0">
              <a:buNone/>
              <a:defRPr sz="2800" b="1"/>
            </a:lvl1pPr>
            <a:lvl2pPr marL="542542" indent="0">
              <a:buNone/>
              <a:defRPr sz="2400" b="1"/>
            </a:lvl2pPr>
            <a:lvl3pPr marL="1085084" indent="0">
              <a:buNone/>
              <a:defRPr sz="2200" b="1"/>
            </a:lvl3pPr>
            <a:lvl4pPr marL="1627625" indent="0">
              <a:buNone/>
              <a:defRPr sz="1900" b="1"/>
            </a:lvl4pPr>
            <a:lvl5pPr marL="2170165" indent="0">
              <a:buNone/>
              <a:defRPr sz="1900" b="1"/>
            </a:lvl5pPr>
            <a:lvl6pPr marL="2712707" indent="0">
              <a:buNone/>
              <a:defRPr sz="1900" b="1"/>
            </a:lvl6pPr>
            <a:lvl7pPr marL="3255248" indent="0">
              <a:buNone/>
              <a:defRPr sz="1900" b="1"/>
            </a:lvl7pPr>
            <a:lvl8pPr marL="3797790" indent="0">
              <a:buNone/>
              <a:defRPr sz="1900" b="1"/>
            </a:lvl8pPr>
            <a:lvl9pPr marL="4340331" indent="0">
              <a:buNone/>
              <a:defRPr sz="1900" b="1"/>
            </a:lvl9pPr>
          </a:lstStyle>
          <a:p>
            <a:pPr lvl="0"/>
            <a:r>
              <a:rPr lang="en-US" smtClean="0"/>
              <a:t>Click to edit Master text styles</a:t>
            </a:r>
          </a:p>
        </p:txBody>
      </p:sp>
      <p:sp>
        <p:nvSpPr>
          <p:cNvPr id="6" name="Content Placeholder 5"/>
          <p:cNvSpPr>
            <a:spLocks noGrp="1"/>
          </p:cNvSpPr>
          <p:nvPr>
            <p:ph sz="quarter" idx="4"/>
          </p:nvPr>
        </p:nvSpPr>
        <p:spPr>
          <a:xfrm>
            <a:off x="6851424" y="2934575"/>
            <a:ext cx="5961618" cy="5331497"/>
          </a:xfrm>
        </p:spPr>
        <p:txBody>
          <a:bodyPr/>
          <a:lstStyle>
            <a:lvl1pPr>
              <a:defRPr sz="28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a:t>1 March 2010</a:t>
            </a:r>
          </a:p>
        </p:txBody>
      </p:sp>
      <p:sp>
        <p:nvSpPr>
          <p:cNvPr id="8" name="Footer Placeholder 4"/>
          <p:cNvSpPr>
            <a:spLocks noGrp="1"/>
          </p:cNvSpPr>
          <p:nvPr>
            <p:ph type="ftr" sz="quarter" idx="11"/>
          </p:nvPr>
        </p:nvSpPr>
        <p:spPr/>
        <p:txBody>
          <a:bodyPr/>
          <a:lstStyle>
            <a:lvl1pPr>
              <a:defRPr/>
            </a:lvl1pPr>
          </a:lstStyle>
          <a:p>
            <a:pPr>
              <a:defRPr/>
            </a:pPr>
            <a:endParaRPr lang="fr-FR"/>
          </a:p>
        </p:txBody>
      </p:sp>
      <p:sp>
        <p:nvSpPr>
          <p:cNvPr id="9" name="Slide Number Placeholder 5"/>
          <p:cNvSpPr>
            <a:spLocks noGrp="1"/>
          </p:cNvSpPr>
          <p:nvPr>
            <p:ph type="sldNum" sz="quarter" idx="12"/>
          </p:nvPr>
        </p:nvSpPr>
        <p:spPr/>
        <p:txBody>
          <a:bodyPr/>
          <a:lstStyle>
            <a:lvl1pPr>
              <a:defRPr/>
            </a:lvl1pPr>
          </a:lstStyle>
          <a:p>
            <a:pPr>
              <a:defRPr/>
            </a:pPr>
            <a:fld id="{BF4F5AAA-8B5D-6A45-92AF-0E72687F851E}" type="slidenum">
              <a:rPr lang="en-US"/>
              <a:pPr>
                <a:defRPr/>
              </a:pPr>
              <a:t>‹#›</a:t>
            </a:fld>
            <a:endParaRPr lang="en-US"/>
          </a:p>
        </p:txBody>
      </p:sp>
    </p:spTree>
    <p:extLst>
      <p:ext uri="{BB962C8B-B14F-4D97-AF65-F5344CB8AC3E}">
        <p14:creationId xmlns:p14="http://schemas.microsoft.com/office/powerpoint/2010/main" val="558876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a:t>1 March 2010</a:t>
            </a:r>
          </a:p>
        </p:txBody>
      </p:sp>
      <p:sp>
        <p:nvSpPr>
          <p:cNvPr id="4" name="Footer Placeholder 4"/>
          <p:cNvSpPr>
            <a:spLocks noGrp="1"/>
          </p:cNvSpPr>
          <p:nvPr>
            <p:ph type="ftr" sz="quarter" idx="11"/>
          </p:nvPr>
        </p:nvSpPr>
        <p:spPr/>
        <p:txBody>
          <a:bodyPr/>
          <a:lstStyle>
            <a:lvl1pPr>
              <a:defRPr/>
            </a:lvl1pPr>
          </a:lstStyle>
          <a:p>
            <a:pPr>
              <a:defRPr/>
            </a:pPr>
            <a:endParaRPr lang="fr-FR"/>
          </a:p>
        </p:txBody>
      </p:sp>
      <p:sp>
        <p:nvSpPr>
          <p:cNvPr id="5" name="Slide Number Placeholder 5"/>
          <p:cNvSpPr>
            <a:spLocks noGrp="1"/>
          </p:cNvSpPr>
          <p:nvPr>
            <p:ph type="sldNum" sz="quarter" idx="12"/>
          </p:nvPr>
        </p:nvSpPr>
        <p:spPr/>
        <p:txBody>
          <a:bodyPr/>
          <a:lstStyle>
            <a:lvl1pPr>
              <a:defRPr/>
            </a:lvl1pPr>
          </a:lstStyle>
          <a:p>
            <a:pPr>
              <a:defRPr/>
            </a:pPr>
            <a:fld id="{20D2E9B0-8950-E141-8E9A-4CBBEC16AC8A}" type="slidenum">
              <a:rPr lang="en-US"/>
              <a:pPr>
                <a:defRPr/>
              </a:pPr>
              <a:t>‹#›</a:t>
            </a:fld>
            <a:endParaRPr lang="en-US"/>
          </a:p>
        </p:txBody>
      </p:sp>
    </p:spTree>
    <p:extLst>
      <p:ext uri="{BB962C8B-B14F-4D97-AF65-F5344CB8AC3E}">
        <p14:creationId xmlns:p14="http://schemas.microsoft.com/office/powerpoint/2010/main" val="2177305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1 March 2010</a:t>
            </a:r>
          </a:p>
        </p:txBody>
      </p:sp>
      <p:sp>
        <p:nvSpPr>
          <p:cNvPr id="3" name="Footer Placeholder 4"/>
          <p:cNvSpPr>
            <a:spLocks noGrp="1"/>
          </p:cNvSpPr>
          <p:nvPr>
            <p:ph type="ftr" sz="quarter" idx="11"/>
          </p:nvPr>
        </p:nvSpPr>
        <p:spPr/>
        <p:txBody>
          <a:bodyPr/>
          <a:lstStyle>
            <a:lvl1pPr>
              <a:defRPr/>
            </a:lvl1pPr>
          </a:lstStyle>
          <a:p>
            <a:pPr>
              <a:defRPr/>
            </a:pPr>
            <a:endParaRPr lang="fr-FR"/>
          </a:p>
        </p:txBody>
      </p:sp>
      <p:sp>
        <p:nvSpPr>
          <p:cNvPr id="4" name="Slide Number Placeholder 5"/>
          <p:cNvSpPr>
            <a:spLocks noGrp="1"/>
          </p:cNvSpPr>
          <p:nvPr>
            <p:ph type="sldNum" sz="quarter" idx="12"/>
          </p:nvPr>
        </p:nvSpPr>
        <p:spPr/>
        <p:txBody>
          <a:bodyPr/>
          <a:lstStyle>
            <a:lvl1pPr>
              <a:defRPr/>
            </a:lvl1pPr>
          </a:lstStyle>
          <a:p>
            <a:pPr>
              <a:defRPr/>
            </a:pPr>
            <a:fld id="{78AFA7F9-536F-6747-ADDE-B4DFA2B418D3}" type="slidenum">
              <a:rPr lang="en-US"/>
              <a:pPr>
                <a:defRPr/>
              </a:pPr>
              <a:t>‹#›</a:t>
            </a:fld>
            <a:endParaRPr lang="en-US"/>
          </a:p>
        </p:txBody>
      </p:sp>
    </p:spTree>
    <p:extLst>
      <p:ext uri="{BB962C8B-B14F-4D97-AF65-F5344CB8AC3E}">
        <p14:creationId xmlns:p14="http://schemas.microsoft.com/office/powerpoint/2010/main" val="368372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4377" y="368440"/>
            <a:ext cx="4437263" cy="1567959"/>
          </a:xfrm>
        </p:spPr>
        <p:txBody>
          <a:bodyPr anchor="b"/>
          <a:lstStyle>
            <a:lvl1pPr algn="l">
              <a:defRPr sz="2400" b="1"/>
            </a:lvl1pPr>
          </a:lstStyle>
          <a:p>
            <a:r>
              <a:rPr lang="en-US" smtClean="0"/>
              <a:t>Click to edit Master title style</a:t>
            </a:r>
            <a:endParaRPr lang="en-US"/>
          </a:p>
        </p:txBody>
      </p:sp>
      <p:sp>
        <p:nvSpPr>
          <p:cNvPr id="3" name="Content Placeholder 2"/>
          <p:cNvSpPr>
            <a:spLocks noGrp="1"/>
          </p:cNvSpPr>
          <p:nvPr>
            <p:ph idx="1"/>
          </p:nvPr>
        </p:nvSpPr>
        <p:spPr>
          <a:xfrm>
            <a:off x="5273210" y="368441"/>
            <a:ext cx="7539831" cy="7897637"/>
          </a:xfrm>
        </p:spPr>
        <p:txBody>
          <a:bodyPr/>
          <a:lstStyle>
            <a:lvl1pPr>
              <a:defRPr sz="3800"/>
            </a:lvl1pPr>
            <a:lvl2pPr>
              <a:defRPr sz="3300"/>
            </a:lvl2pPr>
            <a:lvl3pPr>
              <a:defRPr sz="28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74377" y="1936403"/>
            <a:ext cx="4437263" cy="6329678"/>
          </a:xfrm>
        </p:spPr>
        <p:txBody>
          <a:bodyPr/>
          <a:lstStyle>
            <a:lvl1pPr marL="0" indent="0">
              <a:buNone/>
              <a:defRPr sz="1700"/>
            </a:lvl1pPr>
            <a:lvl2pPr marL="542542" indent="0">
              <a:buNone/>
              <a:defRPr sz="1600"/>
            </a:lvl2pPr>
            <a:lvl3pPr marL="1085084" indent="0">
              <a:buNone/>
              <a:defRPr sz="1100"/>
            </a:lvl3pPr>
            <a:lvl4pPr marL="1627625" indent="0">
              <a:buNone/>
              <a:defRPr sz="1000"/>
            </a:lvl4pPr>
            <a:lvl5pPr marL="2170165" indent="0">
              <a:buNone/>
              <a:defRPr sz="1000"/>
            </a:lvl5pPr>
            <a:lvl6pPr marL="2712707" indent="0">
              <a:buNone/>
              <a:defRPr sz="1000"/>
            </a:lvl6pPr>
            <a:lvl7pPr marL="3255248" indent="0">
              <a:buNone/>
              <a:defRPr sz="1000"/>
            </a:lvl7pPr>
            <a:lvl8pPr marL="3797790" indent="0">
              <a:buNone/>
              <a:defRPr sz="1000"/>
            </a:lvl8pPr>
            <a:lvl9pPr marL="4340331"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1 March 2010</a:t>
            </a:r>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8A7772BA-B008-844F-BDA7-2E2B67BFD28D}" type="slidenum">
              <a:rPr lang="en-US"/>
              <a:pPr>
                <a:defRPr/>
              </a:pPr>
              <a:t>‹#›</a:t>
            </a:fld>
            <a:endParaRPr lang="en-US"/>
          </a:p>
        </p:txBody>
      </p:sp>
    </p:spTree>
    <p:extLst>
      <p:ext uri="{BB962C8B-B14F-4D97-AF65-F5344CB8AC3E}">
        <p14:creationId xmlns:p14="http://schemas.microsoft.com/office/powerpoint/2010/main" val="2180207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3627" y="6477478"/>
            <a:ext cx="8092440" cy="764705"/>
          </a:xfrm>
        </p:spPr>
        <p:txBody>
          <a:bodyPr anchor="b"/>
          <a:lstStyle>
            <a:lvl1pPr algn="l">
              <a:defRPr sz="2400" b="1"/>
            </a:lvl1pPr>
          </a:lstStyle>
          <a:p>
            <a:r>
              <a:rPr lang="en-US" smtClean="0"/>
              <a:t>Click to edit Master title style</a:t>
            </a:r>
            <a:endParaRPr lang="en-US"/>
          </a:p>
        </p:txBody>
      </p:sp>
      <p:sp>
        <p:nvSpPr>
          <p:cNvPr id="3" name="Picture Placeholder 2"/>
          <p:cNvSpPr>
            <a:spLocks noGrp="1"/>
          </p:cNvSpPr>
          <p:nvPr>
            <p:ph type="pic" idx="1"/>
          </p:nvPr>
        </p:nvSpPr>
        <p:spPr>
          <a:xfrm>
            <a:off x="2643627" y="826821"/>
            <a:ext cx="8092440" cy="5552123"/>
          </a:xfrm>
        </p:spPr>
        <p:txBody>
          <a:bodyPr rtlCol="0">
            <a:normAutofit/>
          </a:bodyPr>
          <a:lstStyle>
            <a:lvl1pPr marL="0" indent="0">
              <a:buNone/>
              <a:defRPr sz="3800"/>
            </a:lvl1pPr>
            <a:lvl2pPr marL="542542" indent="0">
              <a:buNone/>
              <a:defRPr sz="3300"/>
            </a:lvl2pPr>
            <a:lvl3pPr marL="1085084" indent="0">
              <a:buNone/>
              <a:defRPr sz="2800"/>
            </a:lvl3pPr>
            <a:lvl4pPr marL="1627625" indent="0">
              <a:buNone/>
              <a:defRPr sz="2400"/>
            </a:lvl4pPr>
            <a:lvl5pPr marL="2170165" indent="0">
              <a:buNone/>
              <a:defRPr sz="2400"/>
            </a:lvl5pPr>
            <a:lvl6pPr marL="2712707" indent="0">
              <a:buNone/>
              <a:defRPr sz="2400"/>
            </a:lvl6pPr>
            <a:lvl7pPr marL="3255248" indent="0">
              <a:buNone/>
              <a:defRPr sz="2400"/>
            </a:lvl7pPr>
            <a:lvl8pPr marL="3797790" indent="0">
              <a:buNone/>
              <a:defRPr sz="2400"/>
            </a:lvl8pPr>
            <a:lvl9pPr marL="4340331" indent="0">
              <a:buNone/>
              <a:defRPr sz="2400"/>
            </a:lvl9pPr>
          </a:lstStyle>
          <a:p>
            <a:pPr lvl="0"/>
            <a:endParaRPr lang="en-US" noProof="0" smtClean="0"/>
          </a:p>
        </p:txBody>
      </p:sp>
      <p:sp>
        <p:nvSpPr>
          <p:cNvPr id="4" name="Text Placeholder 3"/>
          <p:cNvSpPr>
            <a:spLocks noGrp="1"/>
          </p:cNvSpPr>
          <p:nvPr>
            <p:ph type="body" sz="half" idx="2"/>
          </p:nvPr>
        </p:nvSpPr>
        <p:spPr>
          <a:xfrm>
            <a:off x="2643627" y="7242190"/>
            <a:ext cx="8092440" cy="1086005"/>
          </a:xfrm>
        </p:spPr>
        <p:txBody>
          <a:bodyPr/>
          <a:lstStyle>
            <a:lvl1pPr marL="0" indent="0">
              <a:buNone/>
              <a:defRPr sz="1700"/>
            </a:lvl1pPr>
            <a:lvl2pPr marL="542542" indent="0">
              <a:buNone/>
              <a:defRPr sz="1600"/>
            </a:lvl2pPr>
            <a:lvl3pPr marL="1085084" indent="0">
              <a:buNone/>
              <a:defRPr sz="1100"/>
            </a:lvl3pPr>
            <a:lvl4pPr marL="1627625" indent="0">
              <a:buNone/>
              <a:defRPr sz="1000"/>
            </a:lvl4pPr>
            <a:lvl5pPr marL="2170165" indent="0">
              <a:buNone/>
              <a:defRPr sz="1000"/>
            </a:lvl5pPr>
            <a:lvl6pPr marL="2712707" indent="0">
              <a:buNone/>
              <a:defRPr sz="1000"/>
            </a:lvl6pPr>
            <a:lvl7pPr marL="3255248" indent="0">
              <a:buNone/>
              <a:defRPr sz="1000"/>
            </a:lvl7pPr>
            <a:lvl8pPr marL="3797790" indent="0">
              <a:buNone/>
              <a:defRPr sz="1000"/>
            </a:lvl8pPr>
            <a:lvl9pPr marL="4340331"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1 March 2010</a:t>
            </a:r>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pPr>
              <a:defRPr/>
            </a:pPr>
            <a:fld id="{418436AB-31A6-4747-A960-056B7049DCE6}" type="slidenum">
              <a:rPr lang="en-US"/>
              <a:pPr>
                <a:defRPr/>
              </a:pPr>
              <a:t>‹#›</a:t>
            </a:fld>
            <a:endParaRPr lang="en-US"/>
          </a:p>
        </p:txBody>
      </p:sp>
    </p:spTree>
    <p:extLst>
      <p:ext uri="{BB962C8B-B14F-4D97-AF65-F5344CB8AC3E}">
        <p14:creationId xmlns:p14="http://schemas.microsoft.com/office/powerpoint/2010/main" val="25754996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74736" y="370617"/>
            <a:ext cx="12137939" cy="863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8507" tIns="54254" rIns="108507" bIns="54254"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74736" y="1645684"/>
            <a:ext cx="12137939" cy="662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8507" tIns="54254" rIns="108507" bIns="5425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74733" y="8576910"/>
            <a:ext cx="3148143" cy="491323"/>
          </a:xfrm>
          <a:prstGeom prst="rect">
            <a:avLst/>
          </a:prstGeom>
        </p:spPr>
        <p:txBody>
          <a:bodyPr vert="horz" wrap="square" lIns="108507" tIns="54254" rIns="108507" bIns="54254" numCol="1" anchor="ctr" anchorCtr="0" compatLnSpc="1">
            <a:prstTxWarp prst="textNoShape">
              <a:avLst/>
            </a:prstTxWarp>
          </a:bodyPr>
          <a:lstStyle>
            <a:lvl1pPr>
              <a:defRPr sz="1600">
                <a:solidFill>
                  <a:srgbClr val="898989"/>
                </a:solidFill>
                <a:latin typeface="Calibri" charset="0"/>
                <a:ea typeface="ＭＳ Ｐゴシック" charset="-128"/>
                <a:cs typeface="+mn-cs"/>
              </a:defRPr>
            </a:lvl1pPr>
          </a:lstStyle>
          <a:p>
            <a:pPr>
              <a:defRPr/>
            </a:pPr>
            <a:r>
              <a:rPr lang="en-US"/>
              <a:t>1 March 2010</a:t>
            </a:r>
          </a:p>
        </p:txBody>
      </p:sp>
      <p:sp>
        <p:nvSpPr>
          <p:cNvPr id="5" name="Footer Placeholder 4"/>
          <p:cNvSpPr>
            <a:spLocks noGrp="1"/>
          </p:cNvSpPr>
          <p:nvPr>
            <p:ph type="ftr" sz="quarter" idx="3"/>
          </p:nvPr>
        </p:nvSpPr>
        <p:spPr>
          <a:xfrm>
            <a:off x="4607657" y="8576910"/>
            <a:ext cx="4272092" cy="491323"/>
          </a:xfrm>
          <a:prstGeom prst="rect">
            <a:avLst/>
          </a:prstGeom>
        </p:spPr>
        <p:txBody>
          <a:bodyPr vert="horz" wrap="square" lIns="108507" tIns="54254" rIns="108507" bIns="54254" numCol="1" anchor="ctr" anchorCtr="0" compatLnSpc="1">
            <a:prstTxWarp prst="textNoShape">
              <a:avLst/>
            </a:prstTxWarp>
          </a:bodyPr>
          <a:lstStyle>
            <a:lvl1pPr algn="ctr">
              <a:defRPr sz="1600">
                <a:solidFill>
                  <a:srgbClr val="898989"/>
                </a:solidFill>
                <a:latin typeface="Calibri" charset="0"/>
                <a:ea typeface="+mn-ea"/>
                <a:cs typeface="+mn-cs"/>
              </a:defRPr>
            </a:lvl1pPr>
          </a:lstStyle>
          <a:p>
            <a:pPr>
              <a:defRPr/>
            </a:pPr>
            <a:endParaRPr lang="fr-FR"/>
          </a:p>
        </p:txBody>
      </p:sp>
      <p:sp>
        <p:nvSpPr>
          <p:cNvPr id="6" name="Slide Number Placeholder 5"/>
          <p:cNvSpPr>
            <a:spLocks noGrp="1"/>
          </p:cNvSpPr>
          <p:nvPr>
            <p:ph type="sldNum" sz="quarter" idx="4"/>
          </p:nvPr>
        </p:nvSpPr>
        <p:spPr>
          <a:xfrm>
            <a:off x="9664534" y="8576910"/>
            <a:ext cx="3148142" cy="491323"/>
          </a:xfrm>
          <a:prstGeom prst="rect">
            <a:avLst/>
          </a:prstGeom>
        </p:spPr>
        <p:txBody>
          <a:bodyPr vert="horz" wrap="square" lIns="108507" tIns="54254" rIns="108507" bIns="54254" numCol="1" anchor="ctr" anchorCtr="0" compatLnSpc="1">
            <a:prstTxWarp prst="textNoShape">
              <a:avLst/>
            </a:prstTxWarp>
          </a:bodyPr>
          <a:lstStyle>
            <a:lvl1pPr algn="r">
              <a:defRPr sz="1600">
                <a:solidFill>
                  <a:srgbClr val="898989"/>
                </a:solidFill>
                <a:latin typeface="Calibri" charset="0"/>
              </a:defRPr>
            </a:lvl1pPr>
          </a:lstStyle>
          <a:p>
            <a:pPr>
              <a:defRPr/>
            </a:pPr>
            <a:fld id="{B49F0E94-3915-6049-960C-D5182A5C4B4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sldNum="0" hdr="0" ftr="0" dt="0"/>
  <p:txStyles>
    <p:titleStyle>
      <a:lvl1pPr algn="ctr" rtl="0" eaLnBrk="0" fontAlgn="base" hangingPunct="0">
        <a:spcBef>
          <a:spcPct val="0"/>
        </a:spcBef>
        <a:spcAft>
          <a:spcPct val="0"/>
        </a:spcAft>
        <a:defRPr sz="3300" kern="1200">
          <a:solidFill>
            <a:srgbClr val="FFFFFF"/>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3300">
          <a:solidFill>
            <a:srgbClr val="FFFFFF"/>
          </a:solidFill>
          <a:latin typeface="Arial" pitchFamily="-65" charset="0"/>
          <a:ea typeface="ＭＳ Ｐゴシック" pitchFamily="-65" charset="-128"/>
          <a:cs typeface="ＭＳ Ｐゴシック" pitchFamily="-65" charset="-128"/>
        </a:defRPr>
      </a:lvl2pPr>
      <a:lvl3pPr algn="ctr" rtl="0" eaLnBrk="0" fontAlgn="base" hangingPunct="0">
        <a:spcBef>
          <a:spcPct val="0"/>
        </a:spcBef>
        <a:spcAft>
          <a:spcPct val="0"/>
        </a:spcAft>
        <a:defRPr sz="3300">
          <a:solidFill>
            <a:srgbClr val="FFFFFF"/>
          </a:solidFill>
          <a:latin typeface="Arial" pitchFamily="-65" charset="0"/>
          <a:ea typeface="ＭＳ Ｐゴシック" pitchFamily="-65" charset="-128"/>
          <a:cs typeface="ＭＳ Ｐゴシック" pitchFamily="-65" charset="-128"/>
        </a:defRPr>
      </a:lvl3pPr>
      <a:lvl4pPr algn="ctr" rtl="0" eaLnBrk="0" fontAlgn="base" hangingPunct="0">
        <a:spcBef>
          <a:spcPct val="0"/>
        </a:spcBef>
        <a:spcAft>
          <a:spcPct val="0"/>
        </a:spcAft>
        <a:defRPr sz="3300">
          <a:solidFill>
            <a:srgbClr val="FFFFFF"/>
          </a:solidFill>
          <a:latin typeface="Arial" pitchFamily="-65" charset="0"/>
          <a:ea typeface="ＭＳ Ｐゴシック" pitchFamily="-65" charset="-128"/>
          <a:cs typeface="ＭＳ Ｐゴシック" pitchFamily="-65" charset="-128"/>
        </a:defRPr>
      </a:lvl4pPr>
      <a:lvl5pPr algn="ctr" rtl="0" eaLnBrk="0" fontAlgn="base" hangingPunct="0">
        <a:spcBef>
          <a:spcPct val="0"/>
        </a:spcBef>
        <a:spcAft>
          <a:spcPct val="0"/>
        </a:spcAft>
        <a:defRPr sz="3300">
          <a:solidFill>
            <a:srgbClr val="FFFFFF"/>
          </a:solidFill>
          <a:latin typeface="Arial" pitchFamily="-65" charset="0"/>
          <a:ea typeface="ＭＳ Ｐゴシック" pitchFamily="-65" charset="-128"/>
          <a:cs typeface="ＭＳ Ｐゴシック" pitchFamily="-65" charset="-128"/>
        </a:defRPr>
      </a:lvl5pPr>
      <a:lvl6pPr marL="542542" algn="ctr" rtl="0" fontAlgn="base">
        <a:spcBef>
          <a:spcPct val="0"/>
        </a:spcBef>
        <a:spcAft>
          <a:spcPct val="0"/>
        </a:spcAft>
        <a:defRPr sz="5200">
          <a:solidFill>
            <a:schemeClr val="tx1"/>
          </a:solidFill>
          <a:latin typeface="Calibri" pitchFamily="34" charset="0"/>
        </a:defRPr>
      </a:lvl6pPr>
      <a:lvl7pPr marL="1085084" algn="ctr" rtl="0" fontAlgn="base">
        <a:spcBef>
          <a:spcPct val="0"/>
        </a:spcBef>
        <a:spcAft>
          <a:spcPct val="0"/>
        </a:spcAft>
        <a:defRPr sz="5200">
          <a:solidFill>
            <a:schemeClr val="tx1"/>
          </a:solidFill>
          <a:latin typeface="Calibri" pitchFamily="34" charset="0"/>
        </a:defRPr>
      </a:lvl7pPr>
      <a:lvl8pPr marL="1627625" algn="ctr" rtl="0" fontAlgn="base">
        <a:spcBef>
          <a:spcPct val="0"/>
        </a:spcBef>
        <a:spcAft>
          <a:spcPct val="0"/>
        </a:spcAft>
        <a:defRPr sz="5200">
          <a:solidFill>
            <a:schemeClr val="tx1"/>
          </a:solidFill>
          <a:latin typeface="Calibri" pitchFamily="34" charset="0"/>
        </a:defRPr>
      </a:lvl8pPr>
      <a:lvl9pPr marL="2170165" algn="ctr" rtl="0" fontAlgn="base">
        <a:spcBef>
          <a:spcPct val="0"/>
        </a:spcBef>
        <a:spcAft>
          <a:spcPct val="0"/>
        </a:spcAft>
        <a:defRPr sz="5200">
          <a:solidFill>
            <a:schemeClr val="tx1"/>
          </a:solidFill>
          <a:latin typeface="Calibri" pitchFamily="34" charset="0"/>
        </a:defRPr>
      </a:lvl9pPr>
    </p:titleStyle>
    <p:bodyStyle>
      <a:lvl1pPr marL="403904" indent="-403904" algn="l" rtl="0" eaLnBrk="0" fontAlgn="base" hangingPunct="0">
        <a:spcBef>
          <a:spcPct val="20000"/>
        </a:spcBef>
        <a:spcAft>
          <a:spcPct val="0"/>
        </a:spcAft>
        <a:buFont typeface="Arial" charset="0"/>
        <a:buChar char="•"/>
        <a:defRPr sz="3800" kern="1200">
          <a:solidFill>
            <a:schemeClr val="bg1"/>
          </a:solidFill>
          <a:latin typeface="+mn-lt"/>
          <a:ea typeface="ＭＳ Ｐゴシック" pitchFamily="-65" charset="-128"/>
          <a:cs typeface="ＭＳ Ｐゴシック" pitchFamily="-65" charset="-128"/>
        </a:defRPr>
      </a:lvl1pPr>
      <a:lvl2pPr marL="880052" indent="-336588" algn="l" rtl="0" eaLnBrk="0" fontAlgn="base" hangingPunct="0">
        <a:spcBef>
          <a:spcPct val="20000"/>
        </a:spcBef>
        <a:spcAft>
          <a:spcPct val="0"/>
        </a:spcAft>
        <a:buFont typeface="Arial" charset="0"/>
        <a:buChar char="–"/>
        <a:defRPr sz="3300" kern="1200">
          <a:solidFill>
            <a:schemeClr val="bg1"/>
          </a:solidFill>
          <a:latin typeface="+mn-lt"/>
          <a:ea typeface="ＭＳ Ｐゴシック" pitchFamily="-65" charset="-128"/>
          <a:cs typeface="+mn-cs"/>
        </a:defRPr>
      </a:lvl2pPr>
      <a:lvl3pPr marL="1354558" indent="-269270" algn="l" rtl="0" eaLnBrk="0" fontAlgn="base" hangingPunct="0">
        <a:spcBef>
          <a:spcPct val="20000"/>
        </a:spcBef>
        <a:spcAft>
          <a:spcPct val="0"/>
        </a:spcAft>
        <a:buFont typeface="Arial" charset="0"/>
        <a:buChar char="•"/>
        <a:defRPr sz="2800" kern="1200">
          <a:solidFill>
            <a:schemeClr val="bg1"/>
          </a:solidFill>
          <a:latin typeface="+mn-lt"/>
          <a:ea typeface="ＭＳ Ｐゴシック" pitchFamily="-65" charset="-128"/>
          <a:cs typeface="+mn-cs"/>
        </a:defRPr>
      </a:lvl3pPr>
      <a:lvl4pPr marL="1896382" indent="-269270" algn="l" rtl="0" eaLnBrk="0" fontAlgn="base" hangingPunct="0">
        <a:spcBef>
          <a:spcPct val="20000"/>
        </a:spcBef>
        <a:spcAft>
          <a:spcPct val="0"/>
        </a:spcAft>
        <a:buFont typeface="Arial" charset="0"/>
        <a:buChar char="–"/>
        <a:defRPr sz="2400" kern="1200">
          <a:solidFill>
            <a:schemeClr val="bg1"/>
          </a:solidFill>
          <a:latin typeface="+mn-lt"/>
          <a:ea typeface="ＭＳ Ｐゴシック" pitchFamily="-65" charset="-128"/>
          <a:cs typeface="+mn-cs"/>
        </a:defRPr>
      </a:lvl4pPr>
      <a:lvl5pPr marL="2439845" indent="-269270" algn="l" rtl="0" eaLnBrk="0" fontAlgn="base" hangingPunct="0">
        <a:spcBef>
          <a:spcPct val="20000"/>
        </a:spcBef>
        <a:spcAft>
          <a:spcPct val="0"/>
        </a:spcAft>
        <a:buFont typeface="Arial" charset="0"/>
        <a:buChar char="»"/>
        <a:defRPr sz="2400" kern="1200">
          <a:solidFill>
            <a:schemeClr val="bg1"/>
          </a:solidFill>
          <a:latin typeface="+mn-lt"/>
          <a:ea typeface="ＭＳ Ｐゴシック" pitchFamily="-65" charset="-128"/>
          <a:cs typeface="+mn-cs"/>
        </a:defRPr>
      </a:lvl5pPr>
      <a:lvl6pPr marL="2983978" indent="-271270" algn="l" defTabSz="1085084"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26519" indent="-271270" algn="l" defTabSz="1085084"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69059" indent="-271270" algn="l" defTabSz="1085084"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1602" indent="-271270" algn="l" defTabSz="1085084"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85084" rtl="0" eaLnBrk="1" latinLnBrk="0" hangingPunct="1">
        <a:defRPr sz="2200" kern="1200">
          <a:solidFill>
            <a:schemeClr val="tx1"/>
          </a:solidFill>
          <a:latin typeface="+mn-lt"/>
          <a:ea typeface="+mn-ea"/>
          <a:cs typeface="+mn-cs"/>
        </a:defRPr>
      </a:lvl1pPr>
      <a:lvl2pPr marL="542542" algn="l" defTabSz="1085084" rtl="0" eaLnBrk="1" latinLnBrk="0" hangingPunct="1">
        <a:defRPr sz="2200" kern="1200">
          <a:solidFill>
            <a:schemeClr val="tx1"/>
          </a:solidFill>
          <a:latin typeface="+mn-lt"/>
          <a:ea typeface="+mn-ea"/>
          <a:cs typeface="+mn-cs"/>
        </a:defRPr>
      </a:lvl2pPr>
      <a:lvl3pPr marL="1085084" algn="l" defTabSz="1085084" rtl="0" eaLnBrk="1" latinLnBrk="0" hangingPunct="1">
        <a:defRPr sz="2200" kern="1200">
          <a:solidFill>
            <a:schemeClr val="tx1"/>
          </a:solidFill>
          <a:latin typeface="+mn-lt"/>
          <a:ea typeface="+mn-ea"/>
          <a:cs typeface="+mn-cs"/>
        </a:defRPr>
      </a:lvl3pPr>
      <a:lvl4pPr marL="1627625" algn="l" defTabSz="1085084" rtl="0" eaLnBrk="1" latinLnBrk="0" hangingPunct="1">
        <a:defRPr sz="2200" kern="1200">
          <a:solidFill>
            <a:schemeClr val="tx1"/>
          </a:solidFill>
          <a:latin typeface="+mn-lt"/>
          <a:ea typeface="+mn-ea"/>
          <a:cs typeface="+mn-cs"/>
        </a:defRPr>
      </a:lvl4pPr>
      <a:lvl5pPr marL="2170165" algn="l" defTabSz="1085084" rtl="0" eaLnBrk="1" latinLnBrk="0" hangingPunct="1">
        <a:defRPr sz="2200" kern="1200">
          <a:solidFill>
            <a:schemeClr val="tx1"/>
          </a:solidFill>
          <a:latin typeface="+mn-lt"/>
          <a:ea typeface="+mn-ea"/>
          <a:cs typeface="+mn-cs"/>
        </a:defRPr>
      </a:lvl5pPr>
      <a:lvl6pPr marL="2712707" algn="l" defTabSz="1085084" rtl="0" eaLnBrk="1" latinLnBrk="0" hangingPunct="1">
        <a:defRPr sz="2200" kern="1200">
          <a:solidFill>
            <a:schemeClr val="tx1"/>
          </a:solidFill>
          <a:latin typeface="+mn-lt"/>
          <a:ea typeface="+mn-ea"/>
          <a:cs typeface="+mn-cs"/>
        </a:defRPr>
      </a:lvl6pPr>
      <a:lvl7pPr marL="3255248" algn="l" defTabSz="1085084" rtl="0" eaLnBrk="1" latinLnBrk="0" hangingPunct="1">
        <a:defRPr sz="2200" kern="1200">
          <a:solidFill>
            <a:schemeClr val="tx1"/>
          </a:solidFill>
          <a:latin typeface="+mn-lt"/>
          <a:ea typeface="+mn-ea"/>
          <a:cs typeface="+mn-cs"/>
        </a:defRPr>
      </a:lvl7pPr>
      <a:lvl8pPr marL="3797790" algn="l" defTabSz="1085084" rtl="0" eaLnBrk="1" latinLnBrk="0" hangingPunct="1">
        <a:defRPr sz="2200" kern="1200">
          <a:solidFill>
            <a:schemeClr val="tx1"/>
          </a:solidFill>
          <a:latin typeface="+mn-lt"/>
          <a:ea typeface="+mn-ea"/>
          <a:cs typeface="+mn-cs"/>
        </a:defRPr>
      </a:lvl8pPr>
      <a:lvl9pPr marL="4340331" algn="l" defTabSz="1085084" rtl="0" eaLnBrk="1" latinLnBrk="0" hangingPunct="1">
        <a:defRPr sz="2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7" y="8842122"/>
            <a:ext cx="13487400" cy="41142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8507" tIns="54254" rIns="108507" bIns="54254" anchor="ctr"/>
          <a:lstStyle/>
          <a:p>
            <a:pPr eaLnBrk="0" hangingPunct="0"/>
            <a:endParaRPr lang="en-GB" sz="2800">
              <a:solidFill>
                <a:srgbClr val="2B519A"/>
              </a:solidFill>
            </a:endParaRPr>
          </a:p>
        </p:txBody>
      </p:sp>
      <p:sp>
        <p:nvSpPr>
          <p:cNvPr id="93187" name="Rectangle 3"/>
          <p:cNvSpPr>
            <a:spLocks noGrp="1" noChangeArrowheads="1"/>
          </p:cNvSpPr>
          <p:nvPr>
            <p:ph type="ftr" sz="quarter" idx="3"/>
          </p:nvPr>
        </p:nvSpPr>
        <p:spPr bwMode="auto">
          <a:xfrm>
            <a:off x="2561816" y="8850623"/>
            <a:ext cx="9886430" cy="644331"/>
          </a:xfrm>
          <a:prstGeom prst="rect">
            <a:avLst/>
          </a:prstGeom>
          <a:noFill/>
          <a:ln w="9525">
            <a:noFill/>
            <a:miter lim="800000"/>
            <a:headEnd/>
            <a:tailEnd/>
          </a:ln>
          <a:effectLst/>
        </p:spPr>
        <p:txBody>
          <a:bodyPr vert="horz" wrap="square" lIns="108507" tIns="54254" rIns="108507" bIns="54254" numCol="1" anchor="t" anchorCtr="0" compatLnSpc="1">
            <a:prstTxWarp prst="textNoShape">
              <a:avLst/>
            </a:prstTxWarp>
          </a:bodyPr>
          <a:lstStyle>
            <a:lvl1pPr algn="r" eaLnBrk="0" hangingPunct="0">
              <a:defRPr sz="1600" b="1">
                <a:solidFill>
                  <a:srgbClr val="2B519A"/>
                </a:solidFill>
                <a:latin typeface="Arial" charset="0"/>
                <a:ea typeface="ＭＳ Ｐゴシック" charset="-128"/>
                <a:cs typeface="ＭＳ Ｐゴシック" charset="-128"/>
              </a:defRPr>
            </a:lvl1pPr>
          </a:lstStyle>
          <a:p>
            <a:pPr>
              <a:defRPr/>
            </a:pPr>
            <a:endParaRPr lang="en-GB"/>
          </a:p>
        </p:txBody>
      </p:sp>
      <p:sp>
        <p:nvSpPr>
          <p:cNvPr id="93188" name="Rectangle 4"/>
          <p:cNvSpPr>
            <a:spLocks noGrp="1" noChangeArrowheads="1"/>
          </p:cNvSpPr>
          <p:nvPr>
            <p:ph type="sldNum" sz="quarter" idx="4"/>
          </p:nvPr>
        </p:nvSpPr>
        <p:spPr bwMode="auto">
          <a:xfrm>
            <a:off x="12569123" y="8855726"/>
            <a:ext cx="694575" cy="642631"/>
          </a:xfrm>
          <a:prstGeom prst="rect">
            <a:avLst/>
          </a:prstGeom>
          <a:noFill/>
          <a:ln w="9525">
            <a:noFill/>
            <a:miter lim="800000"/>
            <a:headEnd/>
            <a:tailEnd/>
          </a:ln>
          <a:effectLst/>
        </p:spPr>
        <p:txBody>
          <a:bodyPr vert="horz" wrap="square" lIns="108507" tIns="54254" rIns="108507" bIns="54254" numCol="1" anchor="t" anchorCtr="0" compatLnSpc="1">
            <a:prstTxWarp prst="textNoShape">
              <a:avLst/>
            </a:prstTxWarp>
          </a:bodyPr>
          <a:lstStyle>
            <a:lvl1pPr algn="r" eaLnBrk="0" hangingPunct="0">
              <a:defRPr sz="1600" b="1">
                <a:solidFill>
                  <a:srgbClr val="2B519A"/>
                </a:solidFill>
              </a:defRPr>
            </a:lvl1pPr>
          </a:lstStyle>
          <a:p>
            <a:pPr>
              <a:defRPr/>
            </a:pPr>
            <a:fld id="{B0A8EBB3-95C3-5542-9B61-489AEE304A0F}" type="slidenum">
              <a:rPr lang="en-GB"/>
              <a:pPr>
                <a:defRPr/>
              </a:pPr>
              <a:t>‹#›</a:t>
            </a:fld>
            <a:endParaRPr lang="en-GB"/>
          </a:p>
        </p:txBody>
      </p:sp>
      <p:sp>
        <p:nvSpPr>
          <p:cNvPr id="13317" name="Rectangle 5"/>
          <p:cNvSpPr>
            <a:spLocks noChangeArrowheads="1"/>
          </p:cNvSpPr>
          <p:nvPr/>
        </p:nvSpPr>
        <p:spPr bwMode="auto">
          <a:xfrm>
            <a:off x="2691711" y="4"/>
            <a:ext cx="10792085" cy="1130554"/>
          </a:xfrm>
          <a:prstGeom prst="rect">
            <a:avLst/>
          </a:prstGeom>
          <a:solidFill>
            <a:srgbClr val="325FA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8507" tIns="54254" rIns="108507" bIns="54254" anchor="ctr"/>
          <a:lstStyle/>
          <a:p>
            <a:pPr algn="ctr" eaLnBrk="0" hangingPunct="0">
              <a:spcBef>
                <a:spcPct val="20000"/>
              </a:spcBef>
              <a:buClr>
                <a:srgbClr val="FFCC66"/>
              </a:buClr>
              <a:buFontTx/>
              <a:buChar char="•"/>
            </a:pPr>
            <a:endParaRPr lang="en-GB" sz="2800">
              <a:solidFill>
                <a:srgbClr val="2B519A"/>
              </a:solidFill>
            </a:endParaRPr>
          </a:p>
        </p:txBody>
      </p:sp>
      <p:sp>
        <p:nvSpPr>
          <p:cNvPr id="13318" name="Rectangle 6"/>
          <p:cNvSpPr>
            <a:spLocks noGrp="1" noChangeArrowheads="1"/>
          </p:cNvSpPr>
          <p:nvPr>
            <p:ph type="body" idx="1"/>
          </p:nvPr>
        </p:nvSpPr>
        <p:spPr bwMode="auto">
          <a:xfrm>
            <a:off x="508758" y="1314166"/>
            <a:ext cx="12671948" cy="7327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8507" tIns="54254" rIns="108507" bIns="54254"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3319" name="Rectangle 7"/>
          <p:cNvSpPr>
            <a:spLocks noChangeArrowheads="1"/>
          </p:cNvSpPr>
          <p:nvPr/>
        </p:nvSpPr>
        <p:spPr bwMode="auto">
          <a:xfrm>
            <a:off x="2617747" y="928247"/>
            <a:ext cx="10869661" cy="197210"/>
          </a:xfrm>
          <a:prstGeom prst="rect">
            <a:avLst/>
          </a:prstGeom>
          <a:solidFill>
            <a:srgbClr val="2B51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8507" tIns="54254" rIns="108507" bIns="54254" anchor="ctr"/>
          <a:lstStyle/>
          <a:p>
            <a:pPr algn="ctr" eaLnBrk="0" hangingPunct="0"/>
            <a:endParaRPr lang="en-GB" sz="2800">
              <a:solidFill>
                <a:srgbClr val="2B519A"/>
              </a:solidFill>
              <a:latin typeface="Verdana" charset="0"/>
            </a:endParaRPr>
          </a:p>
        </p:txBody>
      </p:sp>
      <p:sp>
        <p:nvSpPr>
          <p:cNvPr id="13320" name="Oval 8"/>
          <p:cNvSpPr>
            <a:spLocks noChangeArrowheads="1"/>
          </p:cNvSpPr>
          <p:nvPr/>
        </p:nvSpPr>
        <p:spPr bwMode="auto">
          <a:xfrm>
            <a:off x="2063884" y="4"/>
            <a:ext cx="1235804" cy="113055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08507" tIns="54254" rIns="108507" bIns="54254" anchor="ctr"/>
          <a:lstStyle/>
          <a:p>
            <a:pPr eaLnBrk="0" hangingPunct="0"/>
            <a:endParaRPr lang="en-GB" sz="2800">
              <a:solidFill>
                <a:srgbClr val="2B519A"/>
              </a:solidFill>
            </a:endParaRPr>
          </a:p>
        </p:txBody>
      </p:sp>
      <p:graphicFrame>
        <p:nvGraphicFramePr>
          <p:cNvPr id="93193" name="Group 9"/>
          <p:cNvGraphicFramePr>
            <a:graphicFrameLocks noGrp="1"/>
          </p:cNvGraphicFramePr>
          <p:nvPr/>
        </p:nvGraphicFramePr>
        <p:xfrm>
          <a:off x="377058" y="870446"/>
          <a:ext cx="5388827" cy="442022"/>
        </p:xfrm>
        <a:graphic>
          <a:graphicData uri="http://schemas.openxmlformats.org/drawingml/2006/table">
            <a:tbl>
              <a:tblPr/>
              <a:tblGrid>
                <a:gridCol w="5388827"/>
              </a:tblGrid>
              <a:tr h="442022">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1000" b="1" i="0" u="none" strike="noStrike" cap="none" normalizeH="0" baseline="0" smtClean="0">
                          <a:ln>
                            <a:noFill/>
                          </a:ln>
                          <a:solidFill>
                            <a:schemeClr val="bg1"/>
                          </a:solidFill>
                          <a:effectLst/>
                          <a:latin typeface="Arial" charset="0"/>
                        </a:rPr>
                        <a:t>Enabling Grids for E-sciencE</a:t>
                      </a:r>
                    </a:p>
                  </a:txBody>
                  <a:tcPr marL="134897" marR="134897" marT="61795" marB="61795" horzOverflow="overflow">
                    <a:lnL cap="flat">
                      <a:noFill/>
                    </a:lnL>
                    <a:lnR cap="flat">
                      <a:noFill/>
                    </a:lnR>
                    <a:lnT cap="flat">
                      <a:noFill/>
                    </a:lnT>
                    <a:lnB cap="flat">
                      <a:noFill/>
                    </a:lnB>
                    <a:lnTlToBr>
                      <a:noFill/>
                    </a:lnTlToBr>
                    <a:lnBlToTr>
                      <a:noFill/>
                    </a:lnBlToTr>
                    <a:noFill/>
                  </a:tcPr>
                </a:tc>
              </a:tr>
            </a:tbl>
          </a:graphicData>
        </a:graphic>
      </p:graphicFrame>
      <p:sp>
        <p:nvSpPr>
          <p:cNvPr id="13323" name="Rectangle 15"/>
          <p:cNvSpPr>
            <a:spLocks noGrp="1" noChangeArrowheads="1"/>
          </p:cNvSpPr>
          <p:nvPr>
            <p:ph type="title"/>
          </p:nvPr>
        </p:nvSpPr>
        <p:spPr bwMode="auto">
          <a:xfrm>
            <a:off x="3324949" y="90109"/>
            <a:ext cx="9933336" cy="92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8507" tIns="54254" rIns="108507" bIns="54254" numCol="1" anchor="ctr" anchorCtr="0" compatLnSpc="1">
            <a:prstTxWarp prst="textNoShape">
              <a:avLst/>
            </a:prstTxWarp>
          </a:bodyPr>
          <a:lstStyle/>
          <a:p>
            <a:pPr lvl="0"/>
            <a:r>
              <a:rPr lang="en-GB"/>
              <a:t>Click to edit Master title style</a:t>
            </a:r>
          </a:p>
        </p:txBody>
      </p:sp>
      <p:sp>
        <p:nvSpPr>
          <p:cNvPr id="93200" name="Text Box 16"/>
          <p:cNvSpPr txBox="1">
            <a:spLocks noChangeArrowheads="1"/>
          </p:cNvSpPr>
          <p:nvPr/>
        </p:nvSpPr>
        <p:spPr bwMode="auto">
          <a:xfrm>
            <a:off x="11" y="8882930"/>
            <a:ext cx="3301489" cy="355815"/>
          </a:xfrm>
          <a:prstGeom prst="rect">
            <a:avLst/>
          </a:prstGeom>
          <a:noFill/>
          <a:ln w="9525" algn="ctr">
            <a:noFill/>
            <a:miter lim="800000"/>
            <a:headEnd/>
            <a:tailEnd/>
          </a:ln>
          <a:effectLst/>
        </p:spPr>
        <p:txBody>
          <a:bodyPr lIns="108507" tIns="54254" rIns="108507" bIns="54254">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buClr>
                <a:srgbClr val="FFCC66"/>
              </a:buClr>
              <a:defRPr/>
            </a:pPr>
            <a:r>
              <a:rPr lang="en-GB" sz="1600" smtClean="0">
                <a:solidFill>
                  <a:srgbClr val="2B519A"/>
                </a:solidFill>
              </a:rPr>
              <a:t>EGEE-III INFSO-RI-222667</a:t>
            </a:r>
            <a:endParaRPr lang="en-GB" sz="900" smtClean="0">
              <a:solidFill>
                <a:srgbClr val="2B519A"/>
              </a:solidFill>
              <a:latin typeface="Verdana" charset="0"/>
            </a:endParaRPr>
          </a:p>
        </p:txBody>
      </p:sp>
      <p:pic>
        <p:nvPicPr>
          <p:cNvPr id="13325" name="Picture 17" descr="ege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783" y="248218"/>
            <a:ext cx="2964124" cy="668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hf sldNum="0" hdr="0" ftr="0" dt="0"/>
  <p:txStyles>
    <p:titleStyle>
      <a:lvl1pPr algn="r" rtl="0" eaLnBrk="0" fontAlgn="base" hangingPunct="0">
        <a:spcBef>
          <a:spcPct val="0"/>
        </a:spcBef>
        <a:spcAft>
          <a:spcPct val="0"/>
        </a:spcAft>
        <a:defRPr sz="3800" b="1">
          <a:solidFill>
            <a:schemeClr val="bg1"/>
          </a:solidFill>
          <a:latin typeface="+mj-lt"/>
          <a:ea typeface="ＭＳ Ｐゴシック" charset="-128"/>
          <a:cs typeface="ＭＳ Ｐゴシック" charset="-128"/>
        </a:defRPr>
      </a:lvl1pPr>
      <a:lvl2pPr algn="r" rtl="0" eaLnBrk="0" fontAlgn="base" hangingPunct="0">
        <a:spcBef>
          <a:spcPct val="0"/>
        </a:spcBef>
        <a:spcAft>
          <a:spcPct val="0"/>
        </a:spcAft>
        <a:defRPr sz="38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8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8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800" b="1">
          <a:solidFill>
            <a:schemeClr val="bg1"/>
          </a:solidFill>
          <a:latin typeface="Arial" charset="0"/>
          <a:ea typeface="ＭＳ Ｐゴシック" charset="-128"/>
          <a:cs typeface="ＭＳ Ｐゴシック" charset="-128"/>
        </a:defRPr>
      </a:lvl5pPr>
      <a:lvl6pPr marL="542542" algn="r" rtl="0" fontAlgn="base">
        <a:spcBef>
          <a:spcPct val="0"/>
        </a:spcBef>
        <a:spcAft>
          <a:spcPct val="0"/>
        </a:spcAft>
        <a:defRPr sz="3800" b="1">
          <a:solidFill>
            <a:schemeClr val="bg1"/>
          </a:solidFill>
          <a:latin typeface="Arial" charset="0"/>
        </a:defRPr>
      </a:lvl6pPr>
      <a:lvl7pPr marL="1085084" algn="r" rtl="0" fontAlgn="base">
        <a:spcBef>
          <a:spcPct val="0"/>
        </a:spcBef>
        <a:spcAft>
          <a:spcPct val="0"/>
        </a:spcAft>
        <a:defRPr sz="3800" b="1">
          <a:solidFill>
            <a:schemeClr val="bg1"/>
          </a:solidFill>
          <a:latin typeface="Arial" charset="0"/>
        </a:defRPr>
      </a:lvl7pPr>
      <a:lvl8pPr marL="1627625" algn="r" rtl="0" fontAlgn="base">
        <a:spcBef>
          <a:spcPct val="0"/>
        </a:spcBef>
        <a:spcAft>
          <a:spcPct val="0"/>
        </a:spcAft>
        <a:defRPr sz="3800" b="1">
          <a:solidFill>
            <a:schemeClr val="bg1"/>
          </a:solidFill>
          <a:latin typeface="Arial" charset="0"/>
        </a:defRPr>
      </a:lvl8pPr>
      <a:lvl9pPr marL="2170165" algn="r" rtl="0" fontAlgn="base">
        <a:spcBef>
          <a:spcPct val="0"/>
        </a:spcBef>
        <a:spcAft>
          <a:spcPct val="0"/>
        </a:spcAft>
        <a:defRPr sz="3800" b="1">
          <a:solidFill>
            <a:schemeClr val="bg1"/>
          </a:solidFill>
          <a:latin typeface="Arial" charset="0"/>
        </a:defRPr>
      </a:lvl9pPr>
    </p:titleStyle>
    <p:bodyStyle>
      <a:lvl1pPr marL="403904" indent="-403904" algn="l" rtl="0" eaLnBrk="0" fontAlgn="base" hangingPunct="0">
        <a:spcBef>
          <a:spcPct val="20000"/>
        </a:spcBef>
        <a:spcAft>
          <a:spcPct val="0"/>
        </a:spcAft>
        <a:buClr>
          <a:srgbClr val="F1AF00"/>
        </a:buClr>
        <a:buChar char="•"/>
        <a:defRPr sz="2800" b="1">
          <a:solidFill>
            <a:schemeClr val="tx1"/>
          </a:solidFill>
          <a:latin typeface="+mn-lt"/>
          <a:ea typeface="ＭＳ Ｐゴシック" charset="-128"/>
          <a:cs typeface="ＭＳ Ｐゴシック" charset="-128"/>
        </a:defRPr>
      </a:lvl1pPr>
      <a:lvl2pPr marL="880052" indent="-336588" algn="l" rtl="0" eaLnBrk="0" fontAlgn="base" hangingPunct="0">
        <a:spcBef>
          <a:spcPct val="20000"/>
        </a:spcBef>
        <a:spcAft>
          <a:spcPct val="0"/>
        </a:spcAft>
        <a:buClr>
          <a:srgbClr val="F1AF00"/>
        </a:buClr>
        <a:buFont typeface="Arial" charset="0"/>
        <a:buChar char="–"/>
        <a:defRPr sz="2400">
          <a:solidFill>
            <a:srgbClr val="00338F"/>
          </a:solidFill>
          <a:latin typeface="+mn-lt"/>
          <a:ea typeface="ＭＳ Ｐゴシック" charset="-128"/>
        </a:defRPr>
      </a:lvl2pPr>
      <a:lvl3pPr marL="1354558" indent="-269270" algn="l" rtl="0" eaLnBrk="0" fontAlgn="base" hangingPunct="0">
        <a:spcBef>
          <a:spcPct val="20000"/>
        </a:spcBef>
        <a:spcAft>
          <a:spcPct val="0"/>
        </a:spcAft>
        <a:buClr>
          <a:srgbClr val="F1AF00"/>
        </a:buClr>
        <a:buFont typeface="Wingdings" charset="0"/>
        <a:buChar char="§"/>
        <a:defRPr sz="2400">
          <a:solidFill>
            <a:srgbClr val="00338F"/>
          </a:solidFill>
          <a:latin typeface="+mn-lt"/>
          <a:ea typeface="ＭＳ Ｐゴシック" charset="-128"/>
        </a:defRPr>
      </a:lvl3pPr>
      <a:lvl4pPr marL="1896382" indent="-269270" algn="l" rtl="0" eaLnBrk="0" fontAlgn="base" hangingPunct="0">
        <a:spcBef>
          <a:spcPct val="20000"/>
        </a:spcBef>
        <a:spcAft>
          <a:spcPct val="0"/>
        </a:spcAft>
        <a:buClr>
          <a:srgbClr val="F1AF00"/>
        </a:buClr>
        <a:buChar char="•"/>
        <a:defRPr i="1">
          <a:solidFill>
            <a:srgbClr val="00338F"/>
          </a:solidFill>
          <a:latin typeface="+mn-lt"/>
          <a:ea typeface="ＭＳ Ｐゴシック" charset="-128"/>
        </a:defRPr>
      </a:lvl4pPr>
      <a:lvl5pPr marL="2439845" indent="-269270" algn="l" rtl="0" eaLnBrk="0" fontAlgn="base" hangingPunct="0">
        <a:spcBef>
          <a:spcPct val="20000"/>
        </a:spcBef>
        <a:spcAft>
          <a:spcPct val="0"/>
        </a:spcAft>
        <a:buClr>
          <a:srgbClr val="F1AF00"/>
        </a:buClr>
        <a:buChar char="o"/>
        <a:defRPr>
          <a:solidFill>
            <a:srgbClr val="00338F"/>
          </a:solidFill>
          <a:latin typeface="+mn-lt"/>
          <a:ea typeface="ＭＳ Ｐゴシック" charset="-128"/>
        </a:defRPr>
      </a:lvl5pPr>
      <a:lvl6pPr marL="2983978" indent="-271270" algn="l" rtl="0" fontAlgn="base">
        <a:spcBef>
          <a:spcPct val="20000"/>
        </a:spcBef>
        <a:spcAft>
          <a:spcPct val="0"/>
        </a:spcAft>
        <a:buClr>
          <a:srgbClr val="F1AF00"/>
        </a:buClr>
        <a:buChar char="o"/>
        <a:defRPr sz="1900">
          <a:solidFill>
            <a:srgbClr val="00338F"/>
          </a:solidFill>
          <a:latin typeface="+mn-lt"/>
        </a:defRPr>
      </a:lvl6pPr>
      <a:lvl7pPr marL="3526519" indent="-271270" algn="l" rtl="0" fontAlgn="base">
        <a:spcBef>
          <a:spcPct val="20000"/>
        </a:spcBef>
        <a:spcAft>
          <a:spcPct val="0"/>
        </a:spcAft>
        <a:buClr>
          <a:srgbClr val="F1AF00"/>
        </a:buClr>
        <a:buChar char="o"/>
        <a:defRPr sz="1900">
          <a:solidFill>
            <a:srgbClr val="00338F"/>
          </a:solidFill>
          <a:latin typeface="+mn-lt"/>
        </a:defRPr>
      </a:lvl7pPr>
      <a:lvl8pPr marL="4069059" indent="-271270" algn="l" rtl="0" fontAlgn="base">
        <a:spcBef>
          <a:spcPct val="20000"/>
        </a:spcBef>
        <a:spcAft>
          <a:spcPct val="0"/>
        </a:spcAft>
        <a:buClr>
          <a:srgbClr val="F1AF00"/>
        </a:buClr>
        <a:buChar char="o"/>
        <a:defRPr sz="1900">
          <a:solidFill>
            <a:srgbClr val="00338F"/>
          </a:solidFill>
          <a:latin typeface="+mn-lt"/>
        </a:defRPr>
      </a:lvl8pPr>
      <a:lvl9pPr marL="4611602" indent="-271270" algn="l" rtl="0" fontAlgn="base">
        <a:spcBef>
          <a:spcPct val="20000"/>
        </a:spcBef>
        <a:spcAft>
          <a:spcPct val="0"/>
        </a:spcAft>
        <a:buClr>
          <a:srgbClr val="F1AF00"/>
        </a:buClr>
        <a:buChar char="o"/>
        <a:defRPr sz="1900">
          <a:solidFill>
            <a:srgbClr val="00338F"/>
          </a:solidFill>
          <a:latin typeface="+mn-lt"/>
        </a:defRPr>
      </a:lvl9pPr>
    </p:bodyStyle>
    <p:otherStyle>
      <a:defPPr>
        <a:defRPr lang="en-US"/>
      </a:defPPr>
      <a:lvl1pPr marL="0" algn="l" defTabSz="1085084" rtl="0" eaLnBrk="1" latinLnBrk="0" hangingPunct="1">
        <a:defRPr sz="2200" kern="1200">
          <a:solidFill>
            <a:schemeClr val="tx1"/>
          </a:solidFill>
          <a:latin typeface="+mn-lt"/>
          <a:ea typeface="+mn-ea"/>
          <a:cs typeface="+mn-cs"/>
        </a:defRPr>
      </a:lvl1pPr>
      <a:lvl2pPr marL="542542" algn="l" defTabSz="1085084" rtl="0" eaLnBrk="1" latinLnBrk="0" hangingPunct="1">
        <a:defRPr sz="2200" kern="1200">
          <a:solidFill>
            <a:schemeClr val="tx1"/>
          </a:solidFill>
          <a:latin typeface="+mn-lt"/>
          <a:ea typeface="+mn-ea"/>
          <a:cs typeface="+mn-cs"/>
        </a:defRPr>
      </a:lvl2pPr>
      <a:lvl3pPr marL="1085084" algn="l" defTabSz="1085084" rtl="0" eaLnBrk="1" latinLnBrk="0" hangingPunct="1">
        <a:defRPr sz="2200" kern="1200">
          <a:solidFill>
            <a:schemeClr val="tx1"/>
          </a:solidFill>
          <a:latin typeface="+mn-lt"/>
          <a:ea typeface="+mn-ea"/>
          <a:cs typeface="+mn-cs"/>
        </a:defRPr>
      </a:lvl3pPr>
      <a:lvl4pPr marL="1627625" algn="l" defTabSz="1085084" rtl="0" eaLnBrk="1" latinLnBrk="0" hangingPunct="1">
        <a:defRPr sz="2200" kern="1200">
          <a:solidFill>
            <a:schemeClr val="tx1"/>
          </a:solidFill>
          <a:latin typeface="+mn-lt"/>
          <a:ea typeface="+mn-ea"/>
          <a:cs typeface="+mn-cs"/>
        </a:defRPr>
      </a:lvl4pPr>
      <a:lvl5pPr marL="2170165" algn="l" defTabSz="1085084" rtl="0" eaLnBrk="1" latinLnBrk="0" hangingPunct="1">
        <a:defRPr sz="2200" kern="1200">
          <a:solidFill>
            <a:schemeClr val="tx1"/>
          </a:solidFill>
          <a:latin typeface="+mn-lt"/>
          <a:ea typeface="+mn-ea"/>
          <a:cs typeface="+mn-cs"/>
        </a:defRPr>
      </a:lvl5pPr>
      <a:lvl6pPr marL="2712707" algn="l" defTabSz="1085084" rtl="0" eaLnBrk="1" latinLnBrk="0" hangingPunct="1">
        <a:defRPr sz="2200" kern="1200">
          <a:solidFill>
            <a:schemeClr val="tx1"/>
          </a:solidFill>
          <a:latin typeface="+mn-lt"/>
          <a:ea typeface="+mn-ea"/>
          <a:cs typeface="+mn-cs"/>
        </a:defRPr>
      </a:lvl6pPr>
      <a:lvl7pPr marL="3255248" algn="l" defTabSz="1085084" rtl="0" eaLnBrk="1" latinLnBrk="0" hangingPunct="1">
        <a:defRPr sz="2200" kern="1200">
          <a:solidFill>
            <a:schemeClr val="tx1"/>
          </a:solidFill>
          <a:latin typeface="+mn-lt"/>
          <a:ea typeface="+mn-ea"/>
          <a:cs typeface="+mn-cs"/>
        </a:defRPr>
      </a:lvl7pPr>
      <a:lvl8pPr marL="3797790" algn="l" defTabSz="1085084" rtl="0" eaLnBrk="1" latinLnBrk="0" hangingPunct="1">
        <a:defRPr sz="2200" kern="1200">
          <a:solidFill>
            <a:schemeClr val="tx1"/>
          </a:solidFill>
          <a:latin typeface="+mn-lt"/>
          <a:ea typeface="+mn-ea"/>
          <a:cs typeface="+mn-cs"/>
        </a:defRPr>
      </a:lvl8pPr>
      <a:lvl9pPr marL="4340331" algn="l" defTabSz="1085084" rtl="0" eaLnBrk="1" latinLnBrk="0" hangingPunct="1">
        <a:defRPr sz="2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674736" y="1349871"/>
            <a:ext cx="12137939" cy="867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8507" tIns="54254" rIns="108507" bIns="54254" numCol="1" anchor="ctr" anchorCtr="0" compatLnSpc="1">
            <a:prstTxWarp prst="textNoShape">
              <a:avLst/>
            </a:prstTxWarp>
          </a:bodyPr>
          <a:lstStyle/>
          <a:p>
            <a:pPr lvl="0"/>
            <a:r>
              <a:rPr lang="fr-FR"/>
              <a:t>Click to edit Master title style</a:t>
            </a:r>
          </a:p>
        </p:txBody>
      </p:sp>
      <p:sp>
        <p:nvSpPr>
          <p:cNvPr id="14339" name="Text Placeholder 2"/>
          <p:cNvSpPr>
            <a:spLocks noGrp="1"/>
          </p:cNvSpPr>
          <p:nvPr>
            <p:ph type="body" idx="1"/>
          </p:nvPr>
        </p:nvSpPr>
        <p:spPr bwMode="auto">
          <a:xfrm>
            <a:off x="674736" y="2505924"/>
            <a:ext cx="12137939" cy="5975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8507" tIns="54254" rIns="108507" bIns="54254" numCol="1" anchor="t" anchorCtr="0" compatLnSpc="1">
            <a:prstTxWarp prst="textNoShape">
              <a:avLst/>
            </a:prstTxWarp>
          </a:bodyPr>
          <a:lstStyle/>
          <a:p>
            <a:pPr lvl="0"/>
            <a:r>
              <a:rPr lang="fr-FR"/>
              <a:t>Click to edit Master text styles</a:t>
            </a:r>
          </a:p>
          <a:p>
            <a:pPr lvl="1"/>
            <a:r>
              <a:rPr lang="fr-FR"/>
              <a:t>Second level</a:t>
            </a:r>
          </a:p>
          <a:p>
            <a:pPr lvl="2"/>
            <a:r>
              <a:rPr lang="fr-FR"/>
              <a:t>Third level</a:t>
            </a:r>
          </a:p>
          <a:p>
            <a:pPr lvl="3"/>
            <a:r>
              <a:rPr lang="fr-FR"/>
              <a:t>Fourth level</a:t>
            </a:r>
          </a:p>
          <a:p>
            <a:pPr lvl="4"/>
            <a:r>
              <a:rPr lang="fr-FR"/>
              <a:t>Fifth level</a:t>
            </a:r>
          </a:p>
        </p:txBody>
      </p:sp>
      <p:sp>
        <p:nvSpPr>
          <p:cNvPr id="4" name="Date Placeholder 3"/>
          <p:cNvSpPr>
            <a:spLocks noGrp="1"/>
          </p:cNvSpPr>
          <p:nvPr>
            <p:ph type="dt" sz="half" idx="2"/>
          </p:nvPr>
        </p:nvSpPr>
        <p:spPr>
          <a:xfrm>
            <a:off x="674733" y="8772420"/>
            <a:ext cx="3148143" cy="384218"/>
          </a:xfrm>
          <a:prstGeom prst="rect">
            <a:avLst/>
          </a:prstGeom>
        </p:spPr>
        <p:txBody>
          <a:bodyPr vert="horz" wrap="square" lIns="108507" tIns="54254" rIns="108507" bIns="54254" numCol="1" anchor="ctr" anchorCtr="0" compatLnSpc="1">
            <a:prstTxWarp prst="textNoShape">
              <a:avLst/>
            </a:prstTxWarp>
          </a:bodyPr>
          <a:lstStyle>
            <a:lvl1pPr>
              <a:defRPr sz="1600">
                <a:solidFill>
                  <a:srgbClr val="898989"/>
                </a:solidFill>
                <a:latin typeface="Calibri" charset="0"/>
                <a:ea typeface="ＭＳ Ｐゴシック" charset="-128"/>
                <a:cs typeface="+mn-cs"/>
              </a:defRPr>
            </a:lvl1pPr>
          </a:lstStyle>
          <a:p>
            <a:pPr>
              <a:defRPr/>
            </a:pPr>
            <a:r>
              <a:rPr lang="en-US"/>
              <a:t>1 March 2010</a:t>
            </a:r>
          </a:p>
        </p:txBody>
      </p:sp>
      <p:sp>
        <p:nvSpPr>
          <p:cNvPr id="5" name="Footer Placeholder 4"/>
          <p:cNvSpPr>
            <a:spLocks noGrp="1"/>
          </p:cNvSpPr>
          <p:nvPr>
            <p:ph type="ftr" sz="quarter" idx="3"/>
          </p:nvPr>
        </p:nvSpPr>
        <p:spPr>
          <a:xfrm>
            <a:off x="4607657" y="8772420"/>
            <a:ext cx="4272092" cy="384218"/>
          </a:xfrm>
          <a:prstGeom prst="rect">
            <a:avLst/>
          </a:prstGeom>
        </p:spPr>
        <p:txBody>
          <a:bodyPr vert="horz" lIns="108507" tIns="54254" rIns="108507" bIns="54254" rtlCol="0" anchor="ctr"/>
          <a:lstStyle>
            <a:lvl1pPr algn="ctr" fontAlgn="auto">
              <a:spcBef>
                <a:spcPts val="0"/>
              </a:spcBef>
              <a:spcAft>
                <a:spcPts val="0"/>
              </a:spcAft>
              <a:defRPr sz="1600">
                <a:solidFill>
                  <a:prstClr val="black">
                    <a:tint val="75000"/>
                  </a:prstClr>
                </a:solidFill>
                <a:latin typeface="+mn-lt"/>
                <a:ea typeface="+mn-ea"/>
                <a:cs typeface="+mn-cs"/>
              </a:defRPr>
            </a:lvl1pPr>
          </a:lstStyle>
          <a:p>
            <a:pPr>
              <a:defRPr/>
            </a:pPr>
            <a:endParaRPr lang="fr-FR"/>
          </a:p>
        </p:txBody>
      </p:sp>
      <p:sp>
        <p:nvSpPr>
          <p:cNvPr id="6" name="Slide Number Placeholder 5"/>
          <p:cNvSpPr>
            <a:spLocks noGrp="1"/>
          </p:cNvSpPr>
          <p:nvPr>
            <p:ph type="sldNum" sz="quarter" idx="4"/>
          </p:nvPr>
        </p:nvSpPr>
        <p:spPr>
          <a:xfrm>
            <a:off x="9664534" y="8772420"/>
            <a:ext cx="3148142" cy="384218"/>
          </a:xfrm>
          <a:prstGeom prst="rect">
            <a:avLst/>
          </a:prstGeom>
        </p:spPr>
        <p:txBody>
          <a:bodyPr vert="horz" wrap="square" lIns="108507" tIns="54254" rIns="108507" bIns="54254" numCol="1" anchor="ctr" anchorCtr="0" compatLnSpc="1">
            <a:prstTxWarp prst="textNoShape">
              <a:avLst/>
            </a:prstTxWarp>
          </a:bodyPr>
          <a:lstStyle>
            <a:lvl1pPr algn="r">
              <a:defRPr sz="1600">
                <a:solidFill>
                  <a:srgbClr val="898989"/>
                </a:solidFill>
                <a:latin typeface="Calibri" charset="0"/>
              </a:defRPr>
            </a:lvl1pPr>
          </a:lstStyle>
          <a:p>
            <a:pPr>
              <a:defRPr/>
            </a:pPr>
            <a:fld id="{2BFF0DD0-AB62-E548-9B8D-624C7CCCE65B}" type="slidenum">
              <a:rPr lang="fr-FR"/>
              <a:pPr>
                <a:defRPr/>
              </a:pPr>
              <a:t>‹#›</a:t>
            </a:fld>
            <a:endParaRPr lang="fr-FR"/>
          </a:p>
        </p:txBody>
      </p:sp>
      <p:pic>
        <p:nvPicPr>
          <p:cNvPr id="14343" name="Picture 7" descr="banner-ble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 y="5"/>
            <a:ext cx="13487400" cy="116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hf sldNum="0" hdr="0" ftr="0" dt="0"/>
  <p:txStyles>
    <p:titleStyle>
      <a:lvl1pPr algn="ctr" rtl="0" eaLnBrk="0" fontAlgn="base" hangingPunct="0">
        <a:spcBef>
          <a:spcPct val="0"/>
        </a:spcBef>
        <a:spcAft>
          <a:spcPct val="0"/>
        </a:spcAft>
        <a:defRPr sz="3800" kern="1200">
          <a:solidFill>
            <a:srgbClr val="376092"/>
          </a:solidFill>
          <a:latin typeface="+mj-lt"/>
          <a:ea typeface="ＭＳ Ｐゴシック" charset="-128"/>
          <a:cs typeface="ＭＳ Ｐゴシック" charset="-128"/>
        </a:defRPr>
      </a:lvl1pPr>
      <a:lvl2pPr algn="ctr" rtl="0" eaLnBrk="0" fontAlgn="base" hangingPunct="0">
        <a:spcBef>
          <a:spcPct val="0"/>
        </a:spcBef>
        <a:spcAft>
          <a:spcPct val="0"/>
        </a:spcAft>
        <a:defRPr sz="3800">
          <a:solidFill>
            <a:srgbClr val="376092"/>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3800">
          <a:solidFill>
            <a:srgbClr val="376092"/>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3800">
          <a:solidFill>
            <a:srgbClr val="376092"/>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3800">
          <a:solidFill>
            <a:srgbClr val="376092"/>
          </a:solidFill>
          <a:latin typeface="Calibri" pitchFamily="34" charset="0"/>
          <a:ea typeface="ＭＳ Ｐゴシック" charset="-128"/>
          <a:cs typeface="ＭＳ Ｐゴシック" charset="-128"/>
        </a:defRPr>
      </a:lvl5pPr>
      <a:lvl6pPr marL="542542" algn="ctr" rtl="0" fontAlgn="base">
        <a:spcBef>
          <a:spcPct val="0"/>
        </a:spcBef>
        <a:spcAft>
          <a:spcPct val="0"/>
        </a:spcAft>
        <a:defRPr sz="3800">
          <a:solidFill>
            <a:srgbClr val="376092"/>
          </a:solidFill>
          <a:latin typeface="Calibri" pitchFamily="34" charset="0"/>
        </a:defRPr>
      </a:lvl6pPr>
      <a:lvl7pPr marL="1085084" algn="ctr" rtl="0" fontAlgn="base">
        <a:spcBef>
          <a:spcPct val="0"/>
        </a:spcBef>
        <a:spcAft>
          <a:spcPct val="0"/>
        </a:spcAft>
        <a:defRPr sz="3800">
          <a:solidFill>
            <a:srgbClr val="376092"/>
          </a:solidFill>
          <a:latin typeface="Calibri" pitchFamily="34" charset="0"/>
        </a:defRPr>
      </a:lvl7pPr>
      <a:lvl8pPr marL="1627625" algn="ctr" rtl="0" fontAlgn="base">
        <a:spcBef>
          <a:spcPct val="0"/>
        </a:spcBef>
        <a:spcAft>
          <a:spcPct val="0"/>
        </a:spcAft>
        <a:defRPr sz="3800">
          <a:solidFill>
            <a:srgbClr val="376092"/>
          </a:solidFill>
          <a:latin typeface="Calibri" pitchFamily="34" charset="0"/>
        </a:defRPr>
      </a:lvl8pPr>
      <a:lvl9pPr marL="2170165" algn="ctr" rtl="0" fontAlgn="base">
        <a:spcBef>
          <a:spcPct val="0"/>
        </a:spcBef>
        <a:spcAft>
          <a:spcPct val="0"/>
        </a:spcAft>
        <a:defRPr sz="3800">
          <a:solidFill>
            <a:srgbClr val="376092"/>
          </a:solidFill>
          <a:latin typeface="Calibri" pitchFamily="34" charset="0"/>
        </a:defRPr>
      </a:lvl9pPr>
    </p:titleStyle>
    <p:bodyStyle>
      <a:lvl1pPr marL="403904" indent="-403904" algn="l" rtl="0" eaLnBrk="0" fontAlgn="base" hangingPunct="0">
        <a:spcBef>
          <a:spcPct val="20000"/>
        </a:spcBef>
        <a:spcAft>
          <a:spcPct val="0"/>
        </a:spcAft>
        <a:buFont typeface="Arial" charset="0"/>
        <a:buChar char="•"/>
        <a:defRPr sz="2800" kern="1200">
          <a:solidFill>
            <a:srgbClr val="376092"/>
          </a:solidFill>
          <a:latin typeface="+mn-lt"/>
          <a:ea typeface="ＭＳ Ｐゴシック" charset="-128"/>
          <a:cs typeface="ＭＳ Ｐゴシック" charset="-128"/>
        </a:defRPr>
      </a:lvl1pPr>
      <a:lvl2pPr marL="880052" indent="-336588" algn="l" rtl="0" eaLnBrk="0" fontAlgn="base" hangingPunct="0">
        <a:spcBef>
          <a:spcPct val="20000"/>
        </a:spcBef>
        <a:spcAft>
          <a:spcPct val="0"/>
        </a:spcAft>
        <a:buFont typeface="Arial" charset="0"/>
        <a:buChar char="–"/>
        <a:defRPr sz="2400" kern="1200">
          <a:solidFill>
            <a:srgbClr val="376092"/>
          </a:solidFill>
          <a:latin typeface="+mn-lt"/>
          <a:ea typeface="ＭＳ Ｐゴシック" charset="-128"/>
          <a:cs typeface="+mn-cs"/>
        </a:defRPr>
      </a:lvl2pPr>
      <a:lvl3pPr marL="1354558" indent="-269270" algn="l" rtl="0" eaLnBrk="0" fontAlgn="base" hangingPunct="0">
        <a:spcBef>
          <a:spcPct val="20000"/>
        </a:spcBef>
        <a:spcAft>
          <a:spcPct val="0"/>
        </a:spcAft>
        <a:buFont typeface="Arial" charset="0"/>
        <a:buChar char="•"/>
        <a:defRPr sz="2800" kern="1200">
          <a:solidFill>
            <a:srgbClr val="376092"/>
          </a:solidFill>
          <a:latin typeface="+mn-lt"/>
          <a:ea typeface="ＭＳ Ｐゴシック" charset="-128"/>
          <a:cs typeface="+mn-cs"/>
        </a:defRPr>
      </a:lvl3pPr>
      <a:lvl4pPr marL="1896382" indent="-269270" algn="l" rtl="0" eaLnBrk="0" fontAlgn="base" hangingPunct="0">
        <a:spcBef>
          <a:spcPct val="20000"/>
        </a:spcBef>
        <a:spcAft>
          <a:spcPct val="0"/>
        </a:spcAft>
        <a:buFont typeface="Arial" charset="0"/>
        <a:buChar char="–"/>
        <a:defRPr kern="1200">
          <a:solidFill>
            <a:srgbClr val="376092"/>
          </a:solidFill>
          <a:latin typeface="+mn-lt"/>
          <a:ea typeface="ＭＳ Ｐゴシック" charset="-128"/>
          <a:cs typeface="+mn-cs"/>
        </a:defRPr>
      </a:lvl4pPr>
      <a:lvl5pPr marL="2439845" indent="-269270" algn="l" rtl="0" eaLnBrk="0" fontAlgn="base" hangingPunct="0">
        <a:spcBef>
          <a:spcPct val="20000"/>
        </a:spcBef>
        <a:spcAft>
          <a:spcPct val="0"/>
        </a:spcAft>
        <a:buFont typeface="Arial" charset="0"/>
        <a:buChar char="»"/>
        <a:defRPr sz="1700" kern="1200">
          <a:solidFill>
            <a:srgbClr val="376092"/>
          </a:solidFill>
          <a:latin typeface="+mn-lt"/>
          <a:ea typeface="ＭＳ Ｐゴシック" charset="-128"/>
          <a:cs typeface="+mn-cs"/>
        </a:defRPr>
      </a:lvl5pPr>
      <a:lvl6pPr marL="2983978" indent="-271270" algn="l" defTabSz="1085084"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26519" indent="-271270" algn="l" defTabSz="1085084"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69059" indent="-271270" algn="l" defTabSz="1085084"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1602" indent="-271270" algn="l" defTabSz="1085084"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85084" rtl="0" eaLnBrk="1" latinLnBrk="0" hangingPunct="1">
        <a:defRPr sz="2200" kern="1200">
          <a:solidFill>
            <a:schemeClr val="tx1"/>
          </a:solidFill>
          <a:latin typeface="+mn-lt"/>
          <a:ea typeface="+mn-ea"/>
          <a:cs typeface="+mn-cs"/>
        </a:defRPr>
      </a:lvl1pPr>
      <a:lvl2pPr marL="542542" algn="l" defTabSz="1085084" rtl="0" eaLnBrk="1" latinLnBrk="0" hangingPunct="1">
        <a:defRPr sz="2200" kern="1200">
          <a:solidFill>
            <a:schemeClr val="tx1"/>
          </a:solidFill>
          <a:latin typeface="+mn-lt"/>
          <a:ea typeface="+mn-ea"/>
          <a:cs typeface="+mn-cs"/>
        </a:defRPr>
      </a:lvl2pPr>
      <a:lvl3pPr marL="1085084" algn="l" defTabSz="1085084" rtl="0" eaLnBrk="1" latinLnBrk="0" hangingPunct="1">
        <a:defRPr sz="2200" kern="1200">
          <a:solidFill>
            <a:schemeClr val="tx1"/>
          </a:solidFill>
          <a:latin typeface="+mn-lt"/>
          <a:ea typeface="+mn-ea"/>
          <a:cs typeface="+mn-cs"/>
        </a:defRPr>
      </a:lvl3pPr>
      <a:lvl4pPr marL="1627625" algn="l" defTabSz="1085084" rtl="0" eaLnBrk="1" latinLnBrk="0" hangingPunct="1">
        <a:defRPr sz="2200" kern="1200">
          <a:solidFill>
            <a:schemeClr val="tx1"/>
          </a:solidFill>
          <a:latin typeface="+mn-lt"/>
          <a:ea typeface="+mn-ea"/>
          <a:cs typeface="+mn-cs"/>
        </a:defRPr>
      </a:lvl4pPr>
      <a:lvl5pPr marL="2170165" algn="l" defTabSz="1085084" rtl="0" eaLnBrk="1" latinLnBrk="0" hangingPunct="1">
        <a:defRPr sz="2200" kern="1200">
          <a:solidFill>
            <a:schemeClr val="tx1"/>
          </a:solidFill>
          <a:latin typeface="+mn-lt"/>
          <a:ea typeface="+mn-ea"/>
          <a:cs typeface="+mn-cs"/>
        </a:defRPr>
      </a:lvl5pPr>
      <a:lvl6pPr marL="2712707" algn="l" defTabSz="1085084" rtl="0" eaLnBrk="1" latinLnBrk="0" hangingPunct="1">
        <a:defRPr sz="2200" kern="1200">
          <a:solidFill>
            <a:schemeClr val="tx1"/>
          </a:solidFill>
          <a:latin typeface="+mn-lt"/>
          <a:ea typeface="+mn-ea"/>
          <a:cs typeface="+mn-cs"/>
        </a:defRPr>
      </a:lvl6pPr>
      <a:lvl7pPr marL="3255248" algn="l" defTabSz="1085084" rtl="0" eaLnBrk="1" latinLnBrk="0" hangingPunct="1">
        <a:defRPr sz="2200" kern="1200">
          <a:solidFill>
            <a:schemeClr val="tx1"/>
          </a:solidFill>
          <a:latin typeface="+mn-lt"/>
          <a:ea typeface="+mn-ea"/>
          <a:cs typeface="+mn-cs"/>
        </a:defRPr>
      </a:lvl7pPr>
      <a:lvl8pPr marL="3797790" algn="l" defTabSz="1085084" rtl="0" eaLnBrk="1" latinLnBrk="0" hangingPunct="1">
        <a:defRPr sz="2200" kern="1200">
          <a:solidFill>
            <a:schemeClr val="tx1"/>
          </a:solidFill>
          <a:latin typeface="+mn-lt"/>
          <a:ea typeface="+mn-ea"/>
          <a:cs typeface="+mn-cs"/>
        </a:defRPr>
      </a:lvl8pPr>
      <a:lvl9pPr marL="4340331" algn="l" defTabSz="1085084"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emf"/></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35.png"/><Relationship Id="rId8" Type="http://schemas.openxmlformats.org/officeDocument/2006/relationships/image" Target="../media/image36.png"/><Relationship Id="rId9" Type="http://schemas.openxmlformats.org/officeDocument/2006/relationships/image" Target="../media/image37.png"/><Relationship Id="rId10"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 Id="rId3" Type="http://schemas.openxmlformats.org/officeDocument/2006/relationships/image" Target="../media/image4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 Id="rId3" Type="http://schemas.openxmlformats.org/officeDocument/2006/relationships/image" Target="../media/image48.png"/></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image" Target="../media/image49.emf"/></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5" Type="http://schemas.openxmlformats.org/officeDocument/2006/relationships/image" Target="../media/image55.png"/><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 Id="rId3" Type="http://schemas.openxmlformats.org/officeDocument/2006/relationships/image" Target="../media/image5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5" Type="http://schemas.openxmlformats.org/officeDocument/2006/relationships/oleObject" Target="../embeddings/oleObject1.bin"/><Relationship Id="rId6" Type="http://schemas.openxmlformats.org/officeDocument/2006/relationships/image" Target="../media/image59.emf"/><Relationship Id="rId7" Type="http://schemas.openxmlformats.org/officeDocument/2006/relationships/oleObject" Target="../embeddings/oleObject2.bin"/><Relationship Id="rId8" Type="http://schemas.openxmlformats.org/officeDocument/2006/relationships/image" Target="../media/image60.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png"/></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1" Type="http://schemas.openxmlformats.org/officeDocument/2006/relationships/slideLayout" Target="../slideLayouts/slideLayout2.xml"/><Relationship Id="rId2" Type="http://schemas.openxmlformats.org/officeDocument/2006/relationships/image" Target="../media/image6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 Id="rId3" Type="http://schemas.openxmlformats.org/officeDocument/2006/relationships/image" Target="../media/image6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emf"/></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6.jpeg"/><Relationship Id="rId4" Type="http://schemas.openxmlformats.org/officeDocument/2006/relationships/image" Target="../media/image77.jpeg"/><Relationship Id="rId5" Type="http://schemas.openxmlformats.org/officeDocument/2006/relationships/image" Target="../media/image78.png"/><Relationship Id="rId6" Type="http://schemas.openxmlformats.org/officeDocument/2006/relationships/image" Target="../media/image79.png"/><Relationship Id="rId1" Type="http://schemas.openxmlformats.org/officeDocument/2006/relationships/slideLayout" Target="../slideLayouts/slideLayout2.xml"/><Relationship Id="rId2" Type="http://schemas.openxmlformats.org/officeDocument/2006/relationships/image" Target="../media/image7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png"/><Relationship Id="rId3" Type="http://schemas.openxmlformats.org/officeDocument/2006/relationships/hyperlink" Target="https://cdsweb.cern.ch/record/1402470/"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1" Type="http://schemas.openxmlformats.org/officeDocument/2006/relationships/slideLayout" Target="../slideLayouts/slideLayout2.xml"/><Relationship Id="rId2" Type="http://schemas.openxmlformats.org/officeDocument/2006/relationships/image" Target="../media/image81.jpeg"/></Relationships>
</file>

<file path=ppt/slides/_rels/slide39.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86.png"/><Relationship Id="rId1" Type="http://schemas.openxmlformats.org/officeDocument/2006/relationships/slideLayout" Target="../slideLayouts/slideLayout2.xml"/><Relationship Id="rId2" Type="http://schemas.openxmlformats.org/officeDocument/2006/relationships/image" Target="../media/image8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88.png"/><Relationship Id="rId4" Type="http://schemas.openxmlformats.org/officeDocument/2006/relationships/image" Target="../media/image89.png"/><Relationship Id="rId1" Type="http://schemas.openxmlformats.org/officeDocument/2006/relationships/slideLayout" Target="../slideLayouts/slideLayout2.xml"/><Relationship Id="rId2" Type="http://schemas.openxmlformats.org/officeDocument/2006/relationships/image" Target="../media/image8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 Id="rId3" Type="http://schemas.openxmlformats.org/officeDocument/2006/relationships/image" Target="../media/image9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4" Type="http://schemas.openxmlformats.org/officeDocument/2006/relationships/image" Target="../media/image12.png"/><Relationship Id="rId5" Type="http://schemas.openxmlformats.org/officeDocument/2006/relationships/image" Target="../media/image13.emf"/><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8" Type="http://schemas.openxmlformats.org/officeDocument/2006/relationships/image" Target="../media/image21.png"/><Relationship Id="rId9" Type="http://schemas.openxmlformats.org/officeDocument/2006/relationships/image" Target="../media/image22.png"/><Relationship Id="rId10" Type="http://schemas.openxmlformats.org/officeDocument/2006/relationships/image" Target="../media/image23.png"/><Relationship Id="rId11"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00280" y="-7176"/>
            <a:ext cx="17990417" cy="11606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itle 1"/>
          <p:cNvSpPr txBox="1">
            <a:spLocks/>
          </p:cNvSpPr>
          <p:nvPr/>
        </p:nvSpPr>
        <p:spPr bwMode="auto">
          <a:xfrm>
            <a:off x="2095500" y="2950369"/>
            <a:ext cx="9448800" cy="1905000"/>
          </a:xfrm>
          <a:prstGeom prst="rect">
            <a:avLst/>
          </a:prstGeom>
          <a:noFill/>
          <a:ln>
            <a:noFill/>
          </a:ln>
          <a:extLst/>
        </p:spPr>
        <p:txBody>
          <a:bodyPr lIns="0" tIns="0" rIns="0" bIns="0"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5200" b="1" dirty="0" smtClean="0">
                <a:solidFill>
                  <a:srgbClr val="FFFF00"/>
                </a:solidFill>
                <a:latin typeface="Arial Bold" charset="0"/>
                <a:cs typeface="Arial Bold" charset="0"/>
              </a:rPr>
              <a:t>ATLAS and DPNC</a:t>
            </a:r>
            <a:endParaRPr lang="en-US" sz="5200" b="1" dirty="0">
              <a:solidFill>
                <a:srgbClr val="FFFF00"/>
              </a:solidFill>
              <a:latin typeface="Arial Bold" charset="0"/>
              <a:cs typeface="Arial Bold" charset="0"/>
            </a:endParaRPr>
          </a:p>
        </p:txBody>
      </p:sp>
      <p:sp>
        <p:nvSpPr>
          <p:cNvPr id="6" name="Subtitle 2"/>
          <p:cNvSpPr txBox="1">
            <a:spLocks/>
          </p:cNvSpPr>
          <p:nvPr/>
        </p:nvSpPr>
        <p:spPr bwMode="auto">
          <a:xfrm>
            <a:off x="1104900" y="7598569"/>
            <a:ext cx="2590800" cy="1066800"/>
          </a:xfrm>
          <a:prstGeom prst="rect">
            <a:avLst/>
          </a:prstGeom>
          <a:noFill/>
          <a:ln w="9525">
            <a:noFill/>
            <a:miter lim="800000"/>
            <a:headEnd/>
            <a:tailEnd/>
          </a:ln>
        </p:spPr>
        <p:txBody>
          <a:bodyPr lIns="0" tIns="0" rIns="0" bIns="0"/>
          <a:lstStyle/>
          <a:p>
            <a:pPr eaLnBrk="0" hangingPunct="0">
              <a:spcBef>
                <a:spcPct val="20000"/>
              </a:spcBef>
              <a:defRPr/>
            </a:pPr>
            <a:r>
              <a:rPr lang="en-US" b="1" dirty="0" smtClean="0">
                <a:solidFill>
                  <a:srgbClr val="FFFF00"/>
                </a:solidFill>
                <a:latin typeface="+mn-lt"/>
                <a:ea typeface="ＭＳ Ｐゴシック" charset="-128"/>
                <a:cs typeface="ＭＳ Ｐゴシック" charset="-128"/>
              </a:rPr>
              <a:t>18 June 2012</a:t>
            </a:r>
            <a:endParaRPr lang="en-US" b="1" dirty="0">
              <a:solidFill>
                <a:srgbClr val="FFFF00"/>
              </a:solidFill>
              <a:latin typeface="+mn-lt"/>
              <a:ea typeface="ＭＳ Ｐゴシック" charset="-128"/>
              <a:cs typeface="ＭＳ Ｐゴシック" charset="-128"/>
            </a:endParaRPr>
          </a:p>
          <a:p>
            <a:pPr eaLnBrk="0" hangingPunct="0">
              <a:spcBef>
                <a:spcPct val="20000"/>
              </a:spcBef>
              <a:buFont typeface="Arial" charset="0"/>
              <a:buNone/>
              <a:defRPr/>
            </a:pPr>
            <a:r>
              <a:rPr lang="en-US" b="1" dirty="0">
                <a:solidFill>
                  <a:srgbClr val="FFFF00"/>
                </a:solidFill>
                <a:latin typeface="+mn-lt"/>
                <a:ea typeface="ＭＳ Ｐゴシック" charset="-128"/>
                <a:cs typeface="ＭＳ Ｐゴシック" charset="-128"/>
              </a:rPr>
              <a:t>Marzio Nessi</a:t>
            </a:r>
          </a:p>
        </p:txBody>
      </p:sp>
    </p:spTree>
    <p:extLst>
      <p:ext uri="{BB962C8B-B14F-4D97-AF65-F5344CB8AC3E}">
        <p14:creationId xmlns:p14="http://schemas.microsoft.com/office/powerpoint/2010/main" val="23713057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sensitivity to physics</a:t>
            </a:r>
            <a:endParaRPr lang="en-US" dirty="0"/>
          </a:p>
        </p:txBody>
      </p:sp>
      <p:pic>
        <p:nvPicPr>
          <p:cNvPr id="4" name="Picture 3" descr="Screen Shot 2012-06-16 at 7.19.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9900" y="1959769"/>
            <a:ext cx="7493000" cy="6705600"/>
          </a:xfrm>
          <a:prstGeom prst="rect">
            <a:avLst/>
          </a:prstGeom>
        </p:spPr>
      </p:pic>
      <p:sp>
        <p:nvSpPr>
          <p:cNvPr id="5" name="Rectangle 4"/>
          <p:cNvSpPr/>
          <p:nvPr/>
        </p:nvSpPr>
        <p:spPr>
          <a:xfrm>
            <a:off x="190500" y="6684169"/>
            <a:ext cx="2971800" cy="646331"/>
          </a:xfrm>
          <a:prstGeom prst="rect">
            <a:avLst/>
          </a:prstGeom>
          <a:solidFill>
            <a:srgbClr val="FF0000"/>
          </a:solidFill>
        </p:spPr>
        <p:txBody>
          <a:bodyPr wrap="square">
            <a:spAutoFit/>
          </a:bodyPr>
          <a:lstStyle/>
          <a:p>
            <a:r>
              <a:rPr lang="en-US" dirty="0">
                <a:solidFill>
                  <a:srgbClr val="FFFFFF"/>
                </a:solidFill>
              </a:rPr>
              <a:t>Measuring cross-sections down to few </a:t>
            </a:r>
            <a:r>
              <a:rPr lang="en-US" dirty="0" err="1" smtClean="0">
                <a:solidFill>
                  <a:srgbClr val="FFFFFF"/>
                </a:solidFill>
              </a:rPr>
              <a:t>fb</a:t>
            </a:r>
            <a:endParaRPr lang="en-US" dirty="0">
              <a:solidFill>
                <a:srgbClr val="FFFFFF"/>
              </a:solidFill>
            </a:endParaRPr>
          </a:p>
        </p:txBody>
      </p:sp>
      <p:sp>
        <p:nvSpPr>
          <p:cNvPr id="6" name="Rectangle 5"/>
          <p:cNvSpPr/>
          <p:nvPr/>
        </p:nvSpPr>
        <p:spPr>
          <a:xfrm>
            <a:off x="10020300" y="5541169"/>
            <a:ext cx="2971800" cy="646331"/>
          </a:xfrm>
          <a:prstGeom prst="rect">
            <a:avLst/>
          </a:prstGeom>
          <a:solidFill>
            <a:srgbClr val="FF0000"/>
          </a:solidFill>
        </p:spPr>
        <p:txBody>
          <a:bodyPr wrap="square">
            <a:spAutoFit/>
          </a:bodyPr>
          <a:lstStyle/>
          <a:p>
            <a:r>
              <a:rPr lang="en-US" dirty="0" smtClean="0">
                <a:solidFill>
                  <a:srgbClr val="FFFFFF"/>
                </a:solidFill>
              </a:rPr>
              <a:t>Probing the few TeV mass regime</a:t>
            </a:r>
            <a:endParaRPr lang="en-US" dirty="0">
              <a:solidFill>
                <a:srgbClr val="FFFFFF"/>
              </a:solidFill>
            </a:endParaRPr>
          </a:p>
        </p:txBody>
      </p:sp>
      <p:cxnSp>
        <p:nvCxnSpPr>
          <p:cNvPr id="8" name="Straight Arrow Connector 7"/>
          <p:cNvCxnSpPr/>
          <p:nvPr/>
        </p:nvCxnSpPr>
        <p:spPr>
          <a:xfrm>
            <a:off x="3467100" y="6988969"/>
            <a:ext cx="1143000" cy="762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a:off x="7886700" y="5922169"/>
            <a:ext cx="1828800" cy="7620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202597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on QCD</a:t>
            </a:r>
            <a:endParaRPr lang="en-US" dirty="0"/>
          </a:p>
        </p:txBody>
      </p:sp>
      <p:pic>
        <p:nvPicPr>
          <p:cNvPr id="4" name="Picture 3" descr="Screen Shot 2012-06-17 at 5.57.58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 y="1350169"/>
            <a:ext cx="5867400" cy="5168900"/>
          </a:xfrm>
          <a:prstGeom prst="rect">
            <a:avLst/>
          </a:prstGeom>
        </p:spPr>
      </p:pic>
      <p:pic>
        <p:nvPicPr>
          <p:cNvPr id="5" name="Picture 4" descr="Screen Shot 2012-06-17 at 5.58.1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8700" y="816769"/>
            <a:ext cx="4762500" cy="4168616"/>
          </a:xfrm>
          <a:prstGeom prst="rect">
            <a:avLst/>
          </a:prstGeom>
        </p:spPr>
      </p:pic>
      <p:pic>
        <p:nvPicPr>
          <p:cNvPr id="7" name="Picture 6" descr="Screen Shot 2012-06-17 at 5.58.3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4300" y="5236369"/>
            <a:ext cx="5334000" cy="3754582"/>
          </a:xfrm>
          <a:prstGeom prst="rect">
            <a:avLst/>
          </a:prstGeom>
        </p:spPr>
      </p:pic>
      <p:sp>
        <p:nvSpPr>
          <p:cNvPr id="8" name="Rectangle 7"/>
          <p:cNvSpPr/>
          <p:nvPr/>
        </p:nvSpPr>
        <p:spPr>
          <a:xfrm>
            <a:off x="342900" y="6912769"/>
            <a:ext cx="7086600" cy="954107"/>
          </a:xfrm>
          <a:prstGeom prst="rect">
            <a:avLst/>
          </a:prstGeom>
          <a:solidFill>
            <a:srgbClr val="FFFF00"/>
          </a:solidFill>
        </p:spPr>
        <p:txBody>
          <a:bodyPr wrap="square">
            <a:spAutoFit/>
          </a:bodyPr>
          <a:lstStyle/>
          <a:p>
            <a:r>
              <a:rPr lang="en-US" sz="2800" dirty="0" err="1" smtClean="0">
                <a:solidFill>
                  <a:srgbClr val="000000"/>
                </a:solidFill>
              </a:rPr>
              <a:t>p</a:t>
            </a:r>
            <a:r>
              <a:rPr lang="en-US" sz="2800" baseline="-25000" dirty="0" err="1" smtClean="0">
                <a:solidFill>
                  <a:srgbClr val="000000"/>
                </a:solidFill>
              </a:rPr>
              <a:t>T</a:t>
            </a:r>
            <a:r>
              <a:rPr lang="en-US" sz="2800" dirty="0" smtClean="0">
                <a:solidFill>
                  <a:srgbClr val="000000"/>
                </a:solidFill>
              </a:rPr>
              <a:t>, </a:t>
            </a:r>
            <a:r>
              <a:rPr lang="en-US" sz="2800" dirty="0" err="1" smtClean="0">
                <a:solidFill>
                  <a:srgbClr val="000000"/>
                </a:solidFill>
              </a:rPr>
              <a:t>E</a:t>
            </a:r>
            <a:r>
              <a:rPr lang="en-US" sz="2800" baseline="-25000" dirty="0" err="1" smtClean="0">
                <a:solidFill>
                  <a:srgbClr val="000000"/>
                </a:solidFill>
              </a:rPr>
              <a:t>T</a:t>
            </a:r>
            <a:r>
              <a:rPr lang="en-US" sz="2800" baseline="30000" dirty="0" err="1" smtClean="0">
                <a:solidFill>
                  <a:srgbClr val="000000"/>
                </a:solidFill>
              </a:rPr>
              <a:t>miss</a:t>
            </a:r>
            <a:r>
              <a:rPr lang="en-US" sz="2800" dirty="0" smtClean="0">
                <a:solidFill>
                  <a:srgbClr val="000000"/>
                </a:solidFill>
              </a:rPr>
              <a:t>, </a:t>
            </a:r>
            <a:r>
              <a:rPr lang="en-US" sz="2800" dirty="0">
                <a:solidFill>
                  <a:srgbClr val="000000"/>
                </a:solidFill>
              </a:rPr>
              <a:t>di-jet </a:t>
            </a:r>
            <a:r>
              <a:rPr lang="en-US" sz="2800" dirty="0" smtClean="0">
                <a:solidFill>
                  <a:srgbClr val="000000"/>
                </a:solidFill>
              </a:rPr>
              <a:t>masses, ….</a:t>
            </a:r>
          </a:p>
          <a:p>
            <a:r>
              <a:rPr lang="en-US" sz="2800" dirty="0" smtClean="0">
                <a:solidFill>
                  <a:srgbClr val="000000"/>
                </a:solidFill>
              </a:rPr>
              <a:t>understood over many </a:t>
            </a:r>
            <a:r>
              <a:rPr lang="en-US" sz="2800" dirty="0">
                <a:solidFill>
                  <a:srgbClr val="000000"/>
                </a:solidFill>
              </a:rPr>
              <a:t>orders of </a:t>
            </a:r>
            <a:r>
              <a:rPr lang="en-US" sz="2800" dirty="0" smtClean="0">
                <a:solidFill>
                  <a:srgbClr val="000000"/>
                </a:solidFill>
              </a:rPr>
              <a:t>magnitude</a:t>
            </a:r>
            <a:endParaRPr lang="en-US" sz="2800" dirty="0">
              <a:solidFill>
                <a:srgbClr val="000000"/>
              </a:solidFill>
            </a:endParaRPr>
          </a:p>
        </p:txBody>
      </p:sp>
    </p:spTree>
    <p:extLst>
      <p:ext uri="{BB962C8B-B14F-4D97-AF65-F5344CB8AC3E}">
        <p14:creationId xmlns:p14="http://schemas.microsoft.com/office/powerpoint/2010/main" val="414140576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Summary of main electroweak and top cross-section measurements</a:t>
            </a:r>
          </a:p>
        </p:txBody>
      </p:sp>
      <p:pic>
        <p:nvPicPr>
          <p:cNvPr id="9" name="Picture 8" descr="summaryPlotAsymSTSwap2.pdf"/>
          <p:cNvPicPr>
            <a:picLocks noChangeAspect="1"/>
          </p:cNvPicPr>
          <p:nvPr/>
        </p:nvPicPr>
        <p:blipFill>
          <a:blip r:embed="rId2"/>
          <a:stretch>
            <a:fillRect/>
          </a:stretch>
        </p:blipFill>
        <p:spPr>
          <a:xfrm>
            <a:off x="3704846" y="2645568"/>
            <a:ext cx="9782555" cy="6607969"/>
          </a:xfrm>
          <a:prstGeom prst="rect">
            <a:avLst/>
          </a:prstGeom>
        </p:spPr>
      </p:pic>
      <p:sp>
        <p:nvSpPr>
          <p:cNvPr id="3" name="Rectangle 2"/>
          <p:cNvSpPr/>
          <p:nvPr/>
        </p:nvSpPr>
        <p:spPr>
          <a:xfrm>
            <a:off x="4381500" y="2188369"/>
            <a:ext cx="8763000" cy="369332"/>
          </a:xfrm>
          <a:prstGeom prst="rect">
            <a:avLst/>
          </a:prstGeom>
          <a:solidFill>
            <a:srgbClr val="FFFF00"/>
          </a:solidFill>
        </p:spPr>
        <p:txBody>
          <a:bodyPr wrap="square">
            <a:spAutoFit/>
          </a:bodyPr>
          <a:lstStyle/>
          <a:p>
            <a:r>
              <a:rPr lang="en-US" dirty="0"/>
              <a:t>SM expectations agree with measurements (within present uncertainties)</a:t>
            </a:r>
            <a:endParaRPr lang="en-US" dirty="0"/>
          </a:p>
        </p:txBody>
      </p:sp>
      <p:sp>
        <p:nvSpPr>
          <p:cNvPr id="10" name="Rectangle 9"/>
          <p:cNvSpPr/>
          <p:nvPr/>
        </p:nvSpPr>
        <p:spPr>
          <a:xfrm>
            <a:off x="190500" y="4931569"/>
            <a:ext cx="3276600" cy="1200329"/>
          </a:xfrm>
          <a:prstGeom prst="rect">
            <a:avLst/>
          </a:prstGeom>
          <a:solidFill>
            <a:srgbClr val="CCFFCC"/>
          </a:solidFill>
          <a:ln>
            <a:solidFill>
              <a:schemeClr val="tx1"/>
            </a:solidFill>
          </a:ln>
        </p:spPr>
        <p:txBody>
          <a:bodyPr wrap="square">
            <a:spAutoFit/>
          </a:bodyPr>
          <a:lstStyle/>
          <a:p>
            <a:r>
              <a:rPr lang="en-US" dirty="0"/>
              <a:t>Experimental precision </a:t>
            </a:r>
            <a:r>
              <a:rPr lang="en-US" dirty="0" smtClean="0"/>
              <a:t>(~6%) starts </a:t>
            </a:r>
            <a:r>
              <a:rPr lang="en-US" dirty="0"/>
              <a:t>to challenge theory for e.g. </a:t>
            </a:r>
            <a:r>
              <a:rPr lang="en-US" dirty="0" err="1"/>
              <a:t>tt</a:t>
            </a:r>
            <a:r>
              <a:rPr lang="en-US" dirty="0"/>
              <a:t> (background to most searches)</a:t>
            </a:r>
          </a:p>
        </p:txBody>
      </p:sp>
      <p:cxnSp>
        <p:nvCxnSpPr>
          <p:cNvPr id="11" name="Straight Arrow Connector 10"/>
          <p:cNvCxnSpPr/>
          <p:nvPr/>
        </p:nvCxnSpPr>
        <p:spPr>
          <a:xfrm>
            <a:off x="3467100" y="6150769"/>
            <a:ext cx="3429000" cy="152400"/>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3314700" y="7903369"/>
            <a:ext cx="3657600"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90500" y="7065169"/>
            <a:ext cx="2971800" cy="923330"/>
          </a:xfrm>
          <a:prstGeom prst="rect">
            <a:avLst/>
          </a:prstGeom>
          <a:solidFill>
            <a:srgbClr val="FF0000"/>
          </a:solidFill>
        </p:spPr>
        <p:txBody>
          <a:bodyPr wrap="square">
            <a:spAutoFit/>
          </a:bodyPr>
          <a:lstStyle/>
          <a:p>
            <a:r>
              <a:rPr lang="en-US" dirty="0">
                <a:solidFill>
                  <a:srgbClr val="FFFFFF"/>
                </a:solidFill>
              </a:rPr>
              <a:t>Measuring cross-sections down to few </a:t>
            </a:r>
            <a:r>
              <a:rPr lang="en-US" dirty="0" err="1">
                <a:solidFill>
                  <a:srgbClr val="FFFFFF"/>
                </a:solidFill>
              </a:rPr>
              <a:t>fb</a:t>
            </a:r>
            <a:r>
              <a:rPr lang="en-US" dirty="0">
                <a:solidFill>
                  <a:srgbClr val="FFFFFF"/>
                </a:solidFill>
              </a:rPr>
              <a:t> (including </a:t>
            </a:r>
            <a:r>
              <a:rPr lang="en-US" dirty="0" err="1">
                <a:solidFill>
                  <a:srgbClr val="FFFFFF"/>
                </a:solidFill>
              </a:rPr>
              <a:t>leptonic</a:t>
            </a:r>
            <a:r>
              <a:rPr lang="en-US" dirty="0">
                <a:solidFill>
                  <a:srgbClr val="FFFFFF"/>
                </a:solidFill>
              </a:rPr>
              <a:t> branching ratios)</a:t>
            </a:r>
            <a:endParaRPr lang="en-US" dirty="0">
              <a:solidFill>
                <a:srgbClr val="FFFFFF"/>
              </a:solidFill>
            </a:endParaRPr>
          </a:p>
        </p:txBody>
      </p:sp>
      <p:sp>
        <p:nvSpPr>
          <p:cNvPr id="16" name="TextBox 15"/>
          <p:cNvSpPr txBox="1"/>
          <p:nvPr/>
        </p:nvSpPr>
        <p:spPr>
          <a:xfrm>
            <a:off x="1333500" y="8208169"/>
            <a:ext cx="2133600" cy="323165"/>
          </a:xfrm>
          <a:prstGeom prst="rect">
            <a:avLst/>
          </a:prstGeom>
          <a:solidFill>
            <a:srgbClr val="FF0000"/>
          </a:solidFill>
          <a:ln>
            <a:solidFill>
              <a:schemeClr val="tx1"/>
            </a:solidFill>
          </a:ln>
        </p:spPr>
        <p:txBody>
          <a:bodyPr wrap="square" rtlCol="0">
            <a:spAutoFit/>
          </a:bodyPr>
          <a:lstStyle/>
          <a:p>
            <a:r>
              <a:rPr lang="en-US" sz="1500" dirty="0" err="1" smtClean="0">
                <a:solidFill>
                  <a:schemeClr val="bg1"/>
                </a:solidFill>
                <a:effectLst/>
                <a:latin typeface="Lucida Grande"/>
                <a:ea typeface="Lucida Grande"/>
                <a:cs typeface="Lucida Grande"/>
              </a:rPr>
              <a:t>σ</a:t>
            </a:r>
            <a:r>
              <a:rPr lang="en-US" sz="1500" dirty="0" err="1" smtClean="0">
                <a:solidFill>
                  <a:schemeClr val="bg1"/>
                </a:solidFill>
                <a:effectLst/>
              </a:rPr>
              <a:t>xBR</a:t>
            </a:r>
            <a:r>
              <a:rPr lang="en-US" sz="1500" dirty="0" smtClean="0">
                <a:solidFill>
                  <a:schemeClr val="bg1"/>
                </a:solidFill>
                <a:effectLst/>
              </a:rPr>
              <a:t>(ZZ</a:t>
            </a:r>
            <a:r>
              <a:rPr lang="en-US" sz="1500" dirty="0" smtClean="0">
                <a:solidFill>
                  <a:schemeClr val="bg1"/>
                </a:solidFill>
                <a:effectLst/>
                <a:sym typeface="Wingdings"/>
              </a:rPr>
              <a:t> 4l) </a:t>
            </a:r>
            <a:r>
              <a:rPr lang="en-US" sz="1500" dirty="0" smtClean="0">
                <a:solidFill>
                  <a:schemeClr val="bg1"/>
                </a:solidFill>
                <a:effectLst/>
                <a:sym typeface="Wingdings"/>
              </a:rPr>
              <a:t>~ </a:t>
            </a:r>
            <a:r>
              <a:rPr lang="en-US" sz="1500" dirty="0" smtClean="0">
                <a:solidFill>
                  <a:schemeClr val="bg1"/>
                </a:solidFill>
                <a:effectLst/>
                <a:sym typeface="Wingdings"/>
              </a:rPr>
              <a:t>40 </a:t>
            </a:r>
            <a:r>
              <a:rPr lang="en-US" sz="1500" dirty="0" err="1" smtClean="0">
                <a:solidFill>
                  <a:schemeClr val="bg1"/>
                </a:solidFill>
                <a:effectLst/>
                <a:sym typeface="Wingdings"/>
              </a:rPr>
              <a:t>fb</a:t>
            </a:r>
            <a:endParaRPr lang="en-US" sz="1500" dirty="0">
              <a:solidFill>
                <a:schemeClr val="bg1"/>
              </a:solidFill>
              <a:effectLst/>
            </a:endParaRPr>
          </a:p>
        </p:txBody>
      </p:sp>
    </p:spTree>
    <p:extLst>
      <p:ext uri="{BB962C8B-B14F-4D97-AF65-F5344CB8AC3E}">
        <p14:creationId xmlns:p14="http://schemas.microsoft.com/office/powerpoint/2010/main" val="259461201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Diboson</a:t>
            </a:r>
            <a:r>
              <a:rPr lang="en-US" dirty="0" smtClean="0"/>
              <a:t> production : WW, WZ, ZZ </a:t>
            </a:r>
            <a:endParaRPr lang="en-US" dirty="0"/>
          </a:p>
        </p:txBody>
      </p:sp>
      <p:grpSp>
        <p:nvGrpSpPr>
          <p:cNvPr id="4" name="Group 3"/>
          <p:cNvGrpSpPr/>
          <p:nvPr/>
        </p:nvGrpSpPr>
        <p:grpSpPr>
          <a:xfrm>
            <a:off x="571500" y="1502569"/>
            <a:ext cx="11506200" cy="2209800"/>
            <a:chOff x="179512" y="1844824"/>
            <a:chExt cx="8496944" cy="1656184"/>
          </a:xfrm>
        </p:grpSpPr>
        <p:sp>
          <p:nvSpPr>
            <p:cNvPr id="5" name="Rectangle 4"/>
            <p:cNvSpPr/>
            <p:nvPr/>
          </p:nvSpPr>
          <p:spPr bwMode="auto">
            <a:xfrm>
              <a:off x="179512" y="1844824"/>
              <a:ext cx="8496944" cy="165618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sp>
          <p:nvSpPr>
            <p:cNvPr id="6" name="TextBox 5"/>
            <p:cNvSpPr txBox="1"/>
            <p:nvPr/>
          </p:nvSpPr>
          <p:spPr>
            <a:xfrm>
              <a:off x="179512" y="1988840"/>
              <a:ext cx="7871667" cy="1270992"/>
            </a:xfrm>
            <a:prstGeom prst="rect">
              <a:avLst/>
            </a:prstGeom>
            <a:noFill/>
            <a:ln>
              <a:noFill/>
            </a:ln>
          </p:spPr>
          <p:txBody>
            <a:bodyPr wrap="none" rtlCol="0">
              <a:spAutoFit/>
            </a:bodyPr>
            <a:lstStyle/>
            <a:p>
              <a:r>
                <a:rPr lang="en-US" dirty="0" smtClean="0">
                  <a:effectLst/>
                </a:rPr>
                <a:t>Process    Final state       </a:t>
              </a:r>
              <a:r>
                <a:rPr lang="en-US" dirty="0" smtClean="0">
                  <a:effectLst/>
                </a:rPr>
                <a:t>			Measured </a:t>
              </a:r>
              <a:r>
                <a:rPr lang="en-US" dirty="0" smtClean="0">
                  <a:effectLst/>
                </a:rPr>
                <a:t>total cross-section                 Theory (NLO SM) </a:t>
              </a:r>
            </a:p>
            <a:p>
              <a:r>
                <a:rPr lang="en-US" dirty="0" smtClean="0">
                  <a:effectLst/>
                </a:rPr>
                <a:t>   </a:t>
              </a:r>
            </a:p>
            <a:p>
              <a:r>
                <a:rPr lang="en-US" sz="2400" dirty="0" smtClean="0">
                  <a:solidFill>
                    <a:srgbClr val="CC0000"/>
                  </a:solidFill>
                  <a:effectLst/>
                  <a:latin typeface="+mn-lt"/>
                </a:rPr>
                <a:t>WW</a:t>
              </a:r>
              <a:r>
                <a:rPr lang="en-US" sz="2400" dirty="0">
                  <a:solidFill>
                    <a:srgbClr val="CC0000"/>
                  </a:solidFill>
                  <a:effectLst/>
                  <a:latin typeface="+mn-lt"/>
                  <a:sym typeface="Wingdings"/>
                </a:rPr>
                <a:t> </a:t>
              </a:r>
              <a:r>
                <a:rPr lang="en-US" sz="2400" dirty="0" smtClean="0">
                  <a:solidFill>
                    <a:srgbClr val="CC0000"/>
                  </a:solidFill>
                  <a:effectLst/>
                  <a:latin typeface="+mn-lt"/>
                  <a:sym typeface="Wingdings"/>
                </a:rPr>
                <a:t>         </a:t>
              </a:r>
              <a:r>
                <a:rPr lang="en-US" sz="2400" dirty="0" smtClean="0">
                  <a:solidFill>
                    <a:srgbClr val="CC0000"/>
                  </a:solidFill>
                  <a:effectLst/>
                  <a:latin typeface="+mn-lt"/>
                  <a:sym typeface="Wingdings"/>
                </a:rPr>
                <a:t>  </a:t>
              </a:r>
              <a:r>
                <a:rPr lang="en-US" sz="2400" dirty="0" err="1" smtClean="0">
                  <a:solidFill>
                    <a:srgbClr val="CC0000"/>
                  </a:solidFill>
                  <a:effectLst/>
                  <a:latin typeface="+mn-lt"/>
                  <a:sym typeface="Wingdings"/>
                </a:rPr>
                <a:t>l</a:t>
              </a:r>
              <a:r>
                <a:rPr lang="en-US" sz="2400" dirty="0" err="1" smtClean="0">
                  <a:solidFill>
                    <a:srgbClr val="CC0000"/>
                  </a:solidFill>
                  <a:effectLst/>
                  <a:latin typeface="+mn-lt"/>
                  <a:ea typeface="Lucida Grande"/>
                  <a:cs typeface="Lucida Grande"/>
                  <a:sym typeface="Wingdings"/>
                </a:rPr>
                <a:t>ν</a:t>
              </a:r>
              <a:r>
                <a:rPr lang="en-US" sz="2400" dirty="0" err="1" smtClean="0">
                  <a:solidFill>
                    <a:srgbClr val="CC0000"/>
                  </a:solidFill>
                  <a:effectLst/>
                  <a:latin typeface="+mn-lt"/>
                  <a:sym typeface="Wingdings"/>
                </a:rPr>
                <a:t>l</a:t>
              </a:r>
              <a:r>
                <a:rPr lang="en-US" sz="2400" dirty="0" err="1" smtClean="0">
                  <a:solidFill>
                    <a:srgbClr val="CC0000"/>
                  </a:solidFill>
                  <a:effectLst/>
                  <a:latin typeface="+mn-lt"/>
                  <a:ea typeface="Lucida Grande"/>
                  <a:cs typeface="Lucida Grande"/>
                  <a:sym typeface="Wingdings"/>
                </a:rPr>
                <a:t>ν</a:t>
              </a:r>
              <a:endParaRPr lang="en-US" sz="2400" dirty="0" smtClean="0">
                <a:solidFill>
                  <a:srgbClr val="CC0000"/>
                </a:solidFill>
                <a:effectLst/>
                <a:latin typeface="+mn-lt"/>
              </a:endParaRPr>
            </a:p>
            <a:p>
              <a:r>
                <a:rPr lang="en-US" sz="2400" dirty="0" smtClean="0">
                  <a:solidFill>
                    <a:srgbClr val="0000FF"/>
                  </a:solidFill>
                  <a:effectLst/>
                  <a:latin typeface="+mn-lt"/>
                </a:rPr>
                <a:t>ZZ  </a:t>
              </a:r>
              <a:r>
                <a:rPr lang="en-US" sz="2400" dirty="0">
                  <a:solidFill>
                    <a:srgbClr val="0000FF"/>
                  </a:solidFill>
                  <a:effectLst/>
                  <a:latin typeface="+mn-lt"/>
                  <a:sym typeface="Wingdings"/>
                </a:rPr>
                <a:t> </a:t>
              </a:r>
              <a:r>
                <a:rPr lang="en-US" sz="2400" dirty="0" smtClean="0">
                  <a:solidFill>
                    <a:srgbClr val="0000FF"/>
                  </a:solidFill>
                  <a:effectLst/>
                  <a:latin typeface="+mn-lt"/>
                  <a:sym typeface="Wingdings"/>
                </a:rPr>
                <a:t>          </a:t>
              </a:r>
              <a:r>
                <a:rPr lang="en-US" sz="2400" dirty="0" smtClean="0">
                  <a:solidFill>
                    <a:srgbClr val="0000FF"/>
                  </a:solidFill>
                  <a:effectLst/>
                  <a:latin typeface="+mn-lt"/>
                  <a:sym typeface="Wingdings"/>
                </a:rPr>
                <a:t> </a:t>
              </a:r>
              <a:r>
                <a:rPr lang="en-US" sz="2400" dirty="0" smtClean="0">
                  <a:solidFill>
                    <a:srgbClr val="0000FF"/>
                  </a:solidFill>
                  <a:effectLst/>
                  <a:latin typeface="+mn-lt"/>
                </a:rPr>
                <a:t>4l</a:t>
              </a:r>
              <a:endParaRPr lang="en-US" sz="2400" dirty="0" smtClean="0">
                <a:solidFill>
                  <a:srgbClr val="0000FF"/>
                </a:solidFill>
                <a:effectLst/>
                <a:latin typeface="+mn-lt"/>
              </a:endParaRPr>
            </a:p>
            <a:p>
              <a:r>
                <a:rPr lang="en-US" sz="2400" dirty="0" smtClean="0">
                  <a:solidFill>
                    <a:srgbClr val="008000"/>
                  </a:solidFill>
                  <a:effectLst/>
                  <a:latin typeface="+mn-lt"/>
                </a:rPr>
                <a:t>ZZ  </a:t>
              </a:r>
              <a:r>
                <a:rPr lang="en-US" sz="2400" dirty="0">
                  <a:solidFill>
                    <a:srgbClr val="008000"/>
                  </a:solidFill>
                  <a:effectLst/>
                  <a:latin typeface="+mn-lt"/>
                  <a:sym typeface="Wingdings"/>
                </a:rPr>
                <a:t> </a:t>
              </a:r>
              <a:r>
                <a:rPr lang="en-US" sz="2400" dirty="0" smtClean="0">
                  <a:solidFill>
                    <a:srgbClr val="008000"/>
                  </a:solidFill>
                  <a:effectLst/>
                  <a:latin typeface="+mn-lt"/>
                  <a:sym typeface="Wingdings"/>
                </a:rPr>
                <a:t>         </a:t>
              </a:r>
              <a:r>
                <a:rPr lang="en-US" sz="2400" dirty="0" smtClean="0">
                  <a:solidFill>
                    <a:srgbClr val="008000"/>
                  </a:solidFill>
                  <a:effectLst/>
                  <a:latin typeface="+mn-lt"/>
                  <a:sym typeface="Wingdings"/>
                </a:rPr>
                <a:t>  </a:t>
              </a:r>
              <a:r>
                <a:rPr lang="en-US" sz="2400" dirty="0" err="1" smtClean="0">
                  <a:solidFill>
                    <a:srgbClr val="008000"/>
                  </a:solidFill>
                  <a:effectLst/>
                  <a:latin typeface="+mn-lt"/>
                </a:rPr>
                <a:t>ll</a:t>
              </a:r>
              <a:r>
                <a:rPr lang="en-US" sz="2400" dirty="0" err="1" smtClean="0">
                  <a:solidFill>
                    <a:srgbClr val="008000"/>
                  </a:solidFill>
                  <a:effectLst/>
                  <a:latin typeface="+mn-lt"/>
                  <a:ea typeface="Lucida Grande"/>
                  <a:cs typeface="Lucida Grande"/>
                </a:rPr>
                <a:t>νν</a:t>
              </a:r>
              <a:r>
                <a:rPr lang="en-US" sz="2400" dirty="0" smtClean="0">
                  <a:solidFill>
                    <a:srgbClr val="008000"/>
                  </a:solidFill>
                  <a:effectLst/>
                  <a:latin typeface="+mn-lt"/>
                </a:rPr>
                <a:t> </a:t>
              </a:r>
              <a:r>
                <a:rPr lang="en-US" dirty="0" smtClean="0">
                  <a:solidFill>
                    <a:srgbClr val="008000"/>
                  </a:solidFill>
                  <a:effectLst/>
                </a:rPr>
                <a:t> </a:t>
              </a:r>
              <a:endParaRPr lang="en-US" dirty="0" smtClean="0">
                <a:solidFill>
                  <a:srgbClr val="008000"/>
                </a:solidFill>
                <a:effectLst/>
              </a:endParaRPr>
            </a:p>
          </p:txBody>
        </p:sp>
        <p:pic>
          <p:nvPicPr>
            <p:cNvPr id="7" name="Picture 6" descr="sig-ww.png"/>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000" y="2380368"/>
              <a:ext cx="3567142" cy="328552"/>
            </a:xfrm>
            <a:prstGeom prst="rect">
              <a:avLst/>
            </a:prstGeom>
            <a:solidFill>
              <a:srgbClr val="CC0000"/>
            </a:solidFill>
            <a:ln w="28575" cmpd="sng">
              <a:solidFill>
                <a:srgbClr val="CC0000"/>
              </a:solidFill>
            </a:ln>
          </p:spPr>
        </p:pic>
        <p:pic>
          <p:nvPicPr>
            <p:cNvPr id="8" name="Picture 7" descr="ww-s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8224" y="2420888"/>
              <a:ext cx="844850" cy="221271"/>
            </a:xfrm>
            <a:prstGeom prst="rect">
              <a:avLst/>
            </a:prstGeom>
            <a:ln>
              <a:solidFill>
                <a:srgbClr val="CC0000"/>
              </a:solidFill>
            </a:ln>
          </p:spPr>
        </p:pic>
        <p:pic>
          <p:nvPicPr>
            <p:cNvPr id="9" name="Picture 8" descr="sig-zz.png"/>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4" y="2708920"/>
              <a:ext cx="3238589" cy="362078"/>
            </a:xfrm>
            <a:prstGeom prst="rect">
              <a:avLst/>
            </a:prstGeom>
            <a:ln w="28575" cmpd="sng">
              <a:solidFill>
                <a:srgbClr val="0000FF"/>
              </a:solidFill>
            </a:ln>
          </p:spPr>
        </p:pic>
        <p:pic>
          <p:nvPicPr>
            <p:cNvPr id="10" name="Picture 9" descr="sigth.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88224" y="2734841"/>
              <a:ext cx="670515" cy="288322"/>
            </a:xfrm>
            <a:prstGeom prst="rect">
              <a:avLst/>
            </a:prstGeom>
            <a:ln>
              <a:solidFill>
                <a:srgbClr val="0000FF"/>
              </a:solidFill>
            </a:ln>
          </p:spPr>
        </p:pic>
        <p:pic>
          <p:nvPicPr>
            <p:cNvPr id="11" name="Picture 10" descr="Untitled.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27784" y="3068960"/>
              <a:ext cx="3091076" cy="321848"/>
            </a:xfrm>
            <a:prstGeom prst="rect">
              <a:avLst/>
            </a:prstGeom>
            <a:ln w="28575" cmpd="sng">
              <a:solidFill>
                <a:srgbClr val="008000"/>
              </a:solidFill>
            </a:ln>
          </p:spPr>
        </p:pic>
        <p:pic>
          <p:nvPicPr>
            <p:cNvPr id="12" name="Picture 11" descr="Untitled-th.png"/>
            <p:cNvPicPr preferRelativeResize="0">
              <a:picLocks noChangeAspect="1"/>
            </p:cNvPicPr>
            <p:nvPr/>
          </p:nvPicPr>
          <p:blipFill>
            <a:blip r:embed="rId7">
              <a:extLst>
                <a:ext uri="{28A0092B-C50C-407E-A947-70E740481C1C}">
                  <a14:useLocalDpi xmlns:a14="http://schemas.microsoft.com/office/drawing/2010/main" val="0"/>
                </a:ext>
              </a:extLst>
            </a:blip>
            <a:stretch>
              <a:fillRect/>
            </a:stretch>
          </p:blipFill>
          <p:spPr>
            <a:xfrm>
              <a:off x="6588224" y="3068960"/>
              <a:ext cx="678563" cy="250773"/>
            </a:xfrm>
            <a:prstGeom prst="rect">
              <a:avLst/>
            </a:prstGeom>
            <a:ln>
              <a:solidFill>
                <a:srgbClr val="666600"/>
              </a:solidFill>
            </a:ln>
          </p:spPr>
        </p:pic>
        <p:cxnSp>
          <p:nvCxnSpPr>
            <p:cNvPr id="13" name="Straight Connector 12"/>
            <p:cNvCxnSpPr/>
            <p:nvPr/>
          </p:nvCxnSpPr>
          <p:spPr bwMode="auto">
            <a:xfrm>
              <a:off x="1043608" y="1844824"/>
              <a:ext cx="0" cy="16561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2411760" y="1844824"/>
              <a:ext cx="0" cy="16561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6372200" y="1844824"/>
              <a:ext cx="0" cy="16561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179512" y="2348880"/>
              <a:ext cx="849694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pic>
        <p:nvPicPr>
          <p:cNvPr id="17" name="Picture 16" descr="fig_07_left.png"/>
          <p:cNvPicPr preferRelativeResize="0">
            <a:picLocks noChangeAspect="1"/>
          </p:cNvPicPr>
          <p:nvPr/>
        </p:nvPicPr>
        <p:blipFill>
          <a:blip r:embed="rId8">
            <a:extLst>
              <a:ext uri="{28A0092B-C50C-407E-A947-70E740481C1C}">
                <a14:useLocalDpi xmlns:a14="http://schemas.microsoft.com/office/drawing/2010/main" val="0"/>
              </a:ext>
            </a:extLst>
          </a:blip>
          <a:stretch>
            <a:fillRect/>
          </a:stretch>
        </p:blipFill>
        <p:spPr>
          <a:xfrm>
            <a:off x="190500" y="4626769"/>
            <a:ext cx="4114800" cy="2786743"/>
          </a:xfrm>
          <a:prstGeom prst="rect">
            <a:avLst/>
          </a:prstGeom>
          <a:ln>
            <a:solidFill>
              <a:srgbClr val="000000"/>
            </a:solidFill>
          </a:ln>
        </p:spPr>
      </p:pic>
      <p:pic>
        <p:nvPicPr>
          <p:cNvPr id="18" name="Picture 17" descr="figaux_04.png"/>
          <p:cNvPicPr preferRelativeResize="0">
            <a:picLocks noChangeAspect="1"/>
          </p:cNvPicPr>
          <p:nvPr/>
        </p:nvPicPr>
        <p:blipFill>
          <a:blip r:embed="rId9">
            <a:extLst>
              <a:ext uri="{28A0092B-C50C-407E-A947-70E740481C1C}">
                <a14:useLocalDpi xmlns:a14="http://schemas.microsoft.com/office/drawing/2010/main" val="0"/>
              </a:ext>
            </a:extLst>
          </a:blip>
          <a:stretch>
            <a:fillRect/>
          </a:stretch>
        </p:blipFill>
        <p:spPr>
          <a:xfrm>
            <a:off x="9258300" y="5464969"/>
            <a:ext cx="3506012" cy="3394710"/>
          </a:xfrm>
          <a:prstGeom prst="rect">
            <a:avLst/>
          </a:prstGeom>
          <a:ln>
            <a:solidFill>
              <a:srgbClr val="666600"/>
            </a:solidFill>
          </a:ln>
        </p:spPr>
      </p:pic>
      <p:sp>
        <p:nvSpPr>
          <p:cNvPr id="19" name="TextBox 18"/>
          <p:cNvSpPr txBox="1"/>
          <p:nvPr/>
        </p:nvSpPr>
        <p:spPr>
          <a:xfrm>
            <a:off x="4533900" y="5541169"/>
            <a:ext cx="4648200" cy="1569660"/>
          </a:xfrm>
          <a:prstGeom prst="rect">
            <a:avLst/>
          </a:prstGeom>
          <a:solidFill>
            <a:srgbClr val="FFFF00"/>
          </a:solidFill>
          <a:ln>
            <a:solidFill>
              <a:srgbClr val="000000"/>
            </a:solidFill>
          </a:ln>
        </p:spPr>
        <p:txBody>
          <a:bodyPr wrap="square" rtlCol="0">
            <a:spAutoFit/>
          </a:bodyPr>
          <a:lstStyle/>
          <a:p>
            <a:pPr marL="285750" indent="-285750">
              <a:buFont typeface="Wingdings" charset="2"/>
              <a:buChar char="q"/>
            </a:pPr>
            <a:r>
              <a:rPr lang="en-US" sz="2400" dirty="0" smtClean="0">
                <a:effectLst/>
              </a:rPr>
              <a:t>Backgrounds to Higgs searches</a:t>
            </a:r>
          </a:p>
          <a:p>
            <a:pPr marL="285750" indent="-285750">
              <a:buFont typeface="Wingdings" charset="2"/>
              <a:buChar char="q"/>
            </a:pPr>
            <a:r>
              <a:rPr lang="en-US" sz="2400" dirty="0">
                <a:effectLst/>
              </a:rPr>
              <a:t>G</a:t>
            </a:r>
            <a:r>
              <a:rPr lang="en-US" sz="2400" dirty="0" smtClean="0">
                <a:effectLst/>
              </a:rPr>
              <a:t>ive access to triple gauge couplings and New Physics</a:t>
            </a:r>
          </a:p>
        </p:txBody>
      </p:sp>
      <p:pic>
        <p:nvPicPr>
          <p:cNvPr id="21" name="Picture 20" descr="Screen Shot 2012-06-18 at 6.08.18 AM.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66900" y="7603484"/>
            <a:ext cx="6870700" cy="1638300"/>
          </a:xfrm>
          <a:prstGeom prst="rect">
            <a:avLst/>
          </a:prstGeom>
        </p:spPr>
      </p:pic>
    </p:spTree>
    <p:extLst>
      <p:ext uri="{BB962C8B-B14F-4D97-AF65-F5344CB8AC3E}">
        <p14:creationId xmlns:p14="http://schemas.microsoft.com/office/powerpoint/2010/main" val="150630917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Diboson</a:t>
            </a:r>
            <a:r>
              <a:rPr lang="en-US" dirty="0"/>
              <a:t> production : WW, WZ, ZZ </a:t>
            </a:r>
          </a:p>
        </p:txBody>
      </p:sp>
      <p:pic>
        <p:nvPicPr>
          <p:cNvPr id="4" name="Picture 3" descr="Screen Shot 2012-06-18 at 6.17.0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26369"/>
            <a:ext cx="9613900" cy="4076700"/>
          </a:xfrm>
          <a:prstGeom prst="rect">
            <a:avLst/>
          </a:prstGeom>
        </p:spPr>
      </p:pic>
      <p:pic>
        <p:nvPicPr>
          <p:cNvPr id="5" name="Picture 4" descr="Screen Shot 2012-06-18 at 6.16.36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0900" y="5526835"/>
            <a:ext cx="8255000" cy="3759200"/>
          </a:xfrm>
          <a:prstGeom prst="rect">
            <a:avLst/>
          </a:prstGeom>
        </p:spPr>
      </p:pic>
      <p:sp>
        <p:nvSpPr>
          <p:cNvPr id="6" name="Rectangle 5"/>
          <p:cNvSpPr/>
          <p:nvPr/>
        </p:nvSpPr>
        <p:spPr>
          <a:xfrm>
            <a:off x="-342900" y="3483769"/>
            <a:ext cx="685800" cy="1981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Screen Shot 2012-06-18 at 6.19.43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88500" y="2645569"/>
            <a:ext cx="3898900" cy="914400"/>
          </a:xfrm>
          <a:prstGeom prst="rect">
            <a:avLst/>
          </a:prstGeom>
        </p:spPr>
      </p:pic>
    </p:spTree>
    <p:extLst>
      <p:ext uri="{BB962C8B-B14F-4D97-AF65-F5344CB8AC3E}">
        <p14:creationId xmlns:p14="http://schemas.microsoft.com/office/powerpoint/2010/main" val="137383744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Understanding Z/</a:t>
            </a:r>
            <a:r>
              <a:rPr lang="en-US" b="1" dirty="0" err="1"/>
              <a:t>W+Jets</a:t>
            </a:r>
            <a:endParaRPr lang="en-US" dirty="0"/>
          </a:p>
        </p:txBody>
      </p:sp>
      <p:pic>
        <p:nvPicPr>
          <p:cNvPr id="3" name="Picture 2" descr="Screen Shot 2012-06-18 at 5.51.0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5300" y="2264569"/>
            <a:ext cx="4076700" cy="5511800"/>
          </a:xfrm>
          <a:prstGeom prst="rect">
            <a:avLst/>
          </a:prstGeom>
        </p:spPr>
      </p:pic>
      <p:pic>
        <p:nvPicPr>
          <p:cNvPr id="4" name="Picture 3" descr="Screen Shot 2012-06-18 at 5.51.3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2500" y="1502569"/>
            <a:ext cx="4914900" cy="7404100"/>
          </a:xfrm>
          <a:prstGeom prst="rect">
            <a:avLst/>
          </a:prstGeom>
        </p:spPr>
      </p:pic>
      <p:pic>
        <p:nvPicPr>
          <p:cNvPr id="5" name="Picture 4" descr="Screen Shot 2012-06-18 at 5.52.08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 y="6531769"/>
            <a:ext cx="3352800" cy="2311400"/>
          </a:xfrm>
          <a:prstGeom prst="rect">
            <a:avLst/>
          </a:prstGeom>
        </p:spPr>
      </p:pic>
      <p:sp>
        <p:nvSpPr>
          <p:cNvPr id="6" name="Rectangle 5"/>
          <p:cNvSpPr/>
          <p:nvPr/>
        </p:nvSpPr>
        <p:spPr>
          <a:xfrm>
            <a:off x="419100" y="2264569"/>
            <a:ext cx="3810000" cy="707886"/>
          </a:xfrm>
          <a:prstGeom prst="rect">
            <a:avLst/>
          </a:prstGeom>
        </p:spPr>
        <p:txBody>
          <a:bodyPr wrap="square">
            <a:spAutoFit/>
          </a:bodyPr>
          <a:lstStyle/>
          <a:p>
            <a:r>
              <a:rPr lang="en-US" sz="2000" dirty="0" smtClean="0">
                <a:solidFill>
                  <a:schemeClr val="bg1"/>
                </a:solidFill>
              </a:rPr>
              <a:t>Pushes limits on W </a:t>
            </a:r>
            <a:r>
              <a:rPr lang="en-US" sz="2000" dirty="0">
                <a:solidFill>
                  <a:schemeClr val="bg1"/>
                </a:solidFill>
              </a:rPr>
              <a:t>and Z total cross-sections</a:t>
            </a:r>
            <a:endParaRPr lang="en-US" sz="2000" dirty="0">
              <a:solidFill>
                <a:schemeClr val="bg1"/>
              </a:solidFill>
            </a:endParaRPr>
          </a:p>
        </p:txBody>
      </p:sp>
      <p:sp>
        <p:nvSpPr>
          <p:cNvPr id="7" name="Rectangle 6"/>
          <p:cNvSpPr/>
          <p:nvPr/>
        </p:nvSpPr>
        <p:spPr>
          <a:xfrm>
            <a:off x="495300" y="3255169"/>
            <a:ext cx="3810000" cy="2554545"/>
          </a:xfrm>
          <a:prstGeom prst="rect">
            <a:avLst/>
          </a:prstGeom>
        </p:spPr>
        <p:txBody>
          <a:bodyPr wrap="square">
            <a:spAutoFit/>
          </a:bodyPr>
          <a:lstStyle/>
          <a:p>
            <a:r>
              <a:rPr lang="en-US" sz="2000" dirty="0">
                <a:solidFill>
                  <a:srgbClr val="FFFFFF"/>
                </a:solidFill>
              </a:rPr>
              <a:t>W/Z, W+/W- ratios, or extra </a:t>
            </a:r>
            <a:r>
              <a:rPr lang="en-US" sz="2000" dirty="0" smtClean="0">
                <a:solidFill>
                  <a:srgbClr val="FFFFFF"/>
                </a:solidFill>
              </a:rPr>
              <a:t>jets (up to 5)</a:t>
            </a:r>
          </a:p>
          <a:p>
            <a:endParaRPr lang="en-US" sz="2000" dirty="0" smtClean="0">
              <a:solidFill>
                <a:srgbClr val="FFFFFF"/>
              </a:solidFill>
            </a:endParaRPr>
          </a:p>
          <a:p>
            <a:r>
              <a:rPr lang="en-US" sz="2000" dirty="0" smtClean="0">
                <a:solidFill>
                  <a:srgbClr val="FFFFFF"/>
                </a:solidFill>
              </a:rPr>
              <a:t>Enable test of</a:t>
            </a:r>
          </a:p>
          <a:p>
            <a:endParaRPr lang="en-US" sz="2000" dirty="0">
              <a:solidFill>
                <a:srgbClr val="FFFFFF"/>
              </a:solidFill>
            </a:endParaRPr>
          </a:p>
          <a:p>
            <a:r>
              <a:rPr lang="en-US" sz="2000" dirty="0" smtClean="0">
                <a:solidFill>
                  <a:srgbClr val="FFFFFF"/>
                </a:solidFill>
              </a:rPr>
              <a:t>  - MC generators</a:t>
            </a:r>
          </a:p>
          <a:p>
            <a:r>
              <a:rPr lang="en-US" sz="2000" dirty="0">
                <a:solidFill>
                  <a:srgbClr val="FFFFFF"/>
                </a:solidFill>
              </a:rPr>
              <a:t> </a:t>
            </a:r>
            <a:r>
              <a:rPr lang="en-US" sz="2000" dirty="0" smtClean="0">
                <a:solidFill>
                  <a:srgbClr val="FFFFFF"/>
                </a:solidFill>
              </a:rPr>
              <a:t> - proton </a:t>
            </a:r>
            <a:r>
              <a:rPr lang="en-US" sz="2000" dirty="0" err="1" smtClean="0">
                <a:solidFill>
                  <a:srgbClr val="FFFFFF"/>
                </a:solidFill>
              </a:rPr>
              <a:t>pdfs</a:t>
            </a:r>
            <a:endParaRPr lang="en-US" sz="2000" dirty="0">
              <a:solidFill>
                <a:srgbClr val="FFFFFF"/>
              </a:solidFill>
            </a:endParaRPr>
          </a:p>
          <a:p>
            <a:endParaRPr lang="en-US" sz="2000" dirty="0">
              <a:solidFill>
                <a:srgbClr val="FFFFFF"/>
              </a:solidFill>
            </a:endParaRPr>
          </a:p>
        </p:txBody>
      </p:sp>
    </p:spTree>
    <p:extLst>
      <p:ext uri="{BB962C8B-B14F-4D97-AF65-F5344CB8AC3E}">
        <p14:creationId xmlns:p14="http://schemas.microsoft.com/office/powerpoint/2010/main" val="354152507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W+b</a:t>
            </a:r>
            <a:r>
              <a:rPr lang="en-US" b="1" dirty="0"/>
              <a:t> and </a:t>
            </a:r>
            <a:r>
              <a:rPr lang="en-US" b="1" dirty="0" err="1"/>
              <a:t>Z+b</a:t>
            </a:r>
            <a:r>
              <a:rPr lang="en-US" b="1" dirty="0"/>
              <a:t> cross-sections</a:t>
            </a:r>
            <a:endParaRPr lang="en-US" dirty="0"/>
          </a:p>
        </p:txBody>
      </p:sp>
      <p:sp>
        <p:nvSpPr>
          <p:cNvPr id="4" name="Rectangle 3"/>
          <p:cNvSpPr/>
          <p:nvPr/>
        </p:nvSpPr>
        <p:spPr>
          <a:xfrm>
            <a:off x="266700" y="1807369"/>
            <a:ext cx="6477000" cy="2554545"/>
          </a:xfrm>
          <a:prstGeom prst="rect">
            <a:avLst/>
          </a:prstGeom>
        </p:spPr>
        <p:txBody>
          <a:bodyPr wrap="square">
            <a:spAutoFit/>
          </a:bodyPr>
          <a:lstStyle/>
          <a:p>
            <a:r>
              <a:rPr lang="en-US" sz="3200" dirty="0">
                <a:solidFill>
                  <a:srgbClr val="FFFFFF"/>
                </a:solidFill>
              </a:rPr>
              <a:t>~ 1/100 of </a:t>
            </a:r>
            <a:r>
              <a:rPr lang="en-US" sz="3200" dirty="0" smtClean="0">
                <a:solidFill>
                  <a:srgbClr val="FFFFFF"/>
                </a:solidFill>
              </a:rPr>
              <a:t>all jets expected to </a:t>
            </a:r>
            <a:r>
              <a:rPr lang="en-US" sz="3200" dirty="0">
                <a:solidFill>
                  <a:srgbClr val="FFFFFF"/>
                </a:solidFill>
              </a:rPr>
              <a:t>be b-</a:t>
            </a:r>
            <a:r>
              <a:rPr lang="en-US" sz="3200" dirty="0" smtClean="0">
                <a:solidFill>
                  <a:srgbClr val="FFFFFF"/>
                </a:solidFill>
              </a:rPr>
              <a:t>jets</a:t>
            </a:r>
          </a:p>
          <a:p>
            <a:endParaRPr lang="en-US" sz="3200" dirty="0">
              <a:solidFill>
                <a:srgbClr val="FFFFFF"/>
              </a:solidFill>
            </a:endParaRPr>
          </a:p>
          <a:p>
            <a:r>
              <a:rPr lang="en-US" sz="3200" dirty="0">
                <a:solidFill>
                  <a:srgbClr val="FFFFFF"/>
                </a:solidFill>
              </a:rPr>
              <a:t>c</a:t>
            </a:r>
            <a:r>
              <a:rPr lang="en-US" sz="3200" dirty="0" smtClean="0">
                <a:solidFill>
                  <a:srgbClr val="FFFFFF"/>
                </a:solidFill>
              </a:rPr>
              <a:t>rucial for  b</a:t>
            </a:r>
            <a:r>
              <a:rPr lang="en-US" sz="3200" dirty="0">
                <a:solidFill>
                  <a:srgbClr val="FFFFFF"/>
                </a:solidFill>
              </a:rPr>
              <a:t>-</a:t>
            </a:r>
            <a:r>
              <a:rPr lang="en-US" sz="3200" dirty="0" err="1">
                <a:solidFill>
                  <a:srgbClr val="FFFFFF"/>
                </a:solidFill>
              </a:rPr>
              <a:t>pdfs</a:t>
            </a:r>
            <a:endParaRPr lang="en-US" sz="3200" dirty="0">
              <a:solidFill>
                <a:srgbClr val="FFFFFF"/>
              </a:solidFill>
            </a:endParaRPr>
          </a:p>
          <a:p>
            <a:r>
              <a:rPr lang="en-US" sz="3200" dirty="0">
                <a:solidFill>
                  <a:srgbClr val="FFFFFF"/>
                </a:solidFill>
              </a:rPr>
              <a:t>b</a:t>
            </a:r>
            <a:r>
              <a:rPr lang="en-US" sz="3200" dirty="0" smtClean="0">
                <a:solidFill>
                  <a:srgbClr val="FFFFFF"/>
                </a:solidFill>
              </a:rPr>
              <a:t>ackground to many searches</a:t>
            </a:r>
            <a:endParaRPr lang="en-US" sz="3200" dirty="0">
              <a:solidFill>
                <a:srgbClr val="FFFFFF"/>
              </a:solidFill>
            </a:endParaRPr>
          </a:p>
        </p:txBody>
      </p:sp>
      <p:pic>
        <p:nvPicPr>
          <p:cNvPr id="5" name="Picture 4" descr="Screen Shot 2012-06-18 at 6.25.2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6100" y="5367338"/>
            <a:ext cx="5346700" cy="3886200"/>
          </a:xfrm>
          <a:prstGeom prst="rect">
            <a:avLst/>
          </a:prstGeom>
        </p:spPr>
      </p:pic>
      <p:pic>
        <p:nvPicPr>
          <p:cNvPr id="6" name="Picture 5" descr="Screen Shot 2012-06-18 at 6.25.1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1900" y="1426369"/>
            <a:ext cx="5473700" cy="3886200"/>
          </a:xfrm>
          <a:prstGeom prst="rect">
            <a:avLst/>
          </a:prstGeom>
        </p:spPr>
      </p:pic>
      <p:sp>
        <p:nvSpPr>
          <p:cNvPr id="7" name="Rectangle 6"/>
          <p:cNvSpPr/>
          <p:nvPr/>
        </p:nvSpPr>
        <p:spPr>
          <a:xfrm>
            <a:off x="8924673" y="6912769"/>
            <a:ext cx="4572000" cy="1077218"/>
          </a:xfrm>
          <a:prstGeom prst="rect">
            <a:avLst/>
          </a:prstGeom>
        </p:spPr>
        <p:txBody>
          <a:bodyPr wrap="square">
            <a:spAutoFit/>
          </a:bodyPr>
          <a:lstStyle/>
          <a:p>
            <a:r>
              <a:rPr lang="en-US" sz="3200" dirty="0" err="1">
                <a:solidFill>
                  <a:srgbClr val="FFFFFF"/>
                </a:solidFill>
              </a:rPr>
              <a:t>W+</a:t>
            </a:r>
            <a:r>
              <a:rPr lang="en-US" sz="3200" dirty="0" err="1" smtClean="0">
                <a:solidFill>
                  <a:srgbClr val="FFFFFF"/>
                </a:solidFill>
              </a:rPr>
              <a:t>b</a:t>
            </a:r>
            <a:r>
              <a:rPr lang="en-US" sz="3200" dirty="0" smtClean="0">
                <a:solidFill>
                  <a:srgbClr val="FFFFFF"/>
                </a:solidFill>
              </a:rPr>
              <a:t> somewhat larger than expected</a:t>
            </a:r>
            <a:endParaRPr lang="en-US" sz="3200" dirty="0">
              <a:solidFill>
                <a:srgbClr val="FFFFFF"/>
              </a:solidFill>
            </a:endParaRPr>
          </a:p>
        </p:txBody>
      </p:sp>
    </p:spTree>
    <p:extLst>
      <p:ext uri="{BB962C8B-B14F-4D97-AF65-F5344CB8AC3E}">
        <p14:creationId xmlns:p14="http://schemas.microsoft.com/office/powerpoint/2010/main" val="274559361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physics</a:t>
            </a:r>
            <a:endParaRPr lang="en-US" dirty="0"/>
          </a:p>
        </p:txBody>
      </p:sp>
      <p:sp>
        <p:nvSpPr>
          <p:cNvPr id="3" name="Rectangle 2"/>
          <p:cNvSpPr/>
          <p:nvPr/>
        </p:nvSpPr>
        <p:spPr>
          <a:xfrm>
            <a:off x="571500" y="5845969"/>
            <a:ext cx="6743700" cy="1569660"/>
          </a:xfrm>
          <a:prstGeom prst="rect">
            <a:avLst/>
          </a:prstGeom>
        </p:spPr>
        <p:txBody>
          <a:bodyPr>
            <a:spAutoFit/>
          </a:bodyPr>
          <a:lstStyle/>
          <a:p>
            <a:r>
              <a:rPr lang="en-US" sz="2400" dirty="0">
                <a:solidFill>
                  <a:srgbClr val="FFFFFF"/>
                </a:solidFill>
              </a:rPr>
              <a:t>Measurement more precise than theory</a:t>
            </a:r>
            <a:r>
              <a:rPr lang="en-US" sz="2400" dirty="0" smtClean="0">
                <a:solidFill>
                  <a:srgbClr val="FFFFFF"/>
                </a:solidFill>
              </a:rPr>
              <a:t>:</a:t>
            </a:r>
          </a:p>
          <a:p>
            <a:endParaRPr lang="en-US" sz="2400" dirty="0">
              <a:solidFill>
                <a:srgbClr val="FFFFFF"/>
              </a:solidFill>
            </a:endParaRPr>
          </a:p>
          <a:p>
            <a:r>
              <a:rPr lang="en-US" sz="2400" dirty="0">
                <a:solidFill>
                  <a:srgbClr val="FFFFFF"/>
                </a:solidFill>
              </a:rPr>
              <a:t> </a:t>
            </a:r>
            <a:r>
              <a:rPr lang="en-US" sz="2400" dirty="0" smtClean="0">
                <a:solidFill>
                  <a:srgbClr val="FFFFFF"/>
                </a:solidFill>
              </a:rPr>
              <a:t>ATLAS</a:t>
            </a:r>
            <a:r>
              <a:rPr lang="en-US" sz="2400" dirty="0">
                <a:solidFill>
                  <a:srgbClr val="FFFFFF"/>
                </a:solidFill>
              </a:rPr>
              <a:t>: </a:t>
            </a:r>
            <a:r>
              <a:rPr lang="en-US" sz="2400" dirty="0">
                <a:solidFill>
                  <a:srgbClr val="FFFFFF"/>
                </a:solidFill>
              </a:rPr>
              <a:t></a:t>
            </a:r>
            <a:r>
              <a:rPr lang="en-US" sz="2400" baseline="-25000" dirty="0" err="1">
                <a:solidFill>
                  <a:srgbClr val="FFFFFF"/>
                </a:solidFill>
              </a:rPr>
              <a:t>tt</a:t>
            </a:r>
            <a:r>
              <a:rPr lang="en-US" sz="2400" dirty="0">
                <a:solidFill>
                  <a:srgbClr val="FFFFFF"/>
                </a:solidFill>
              </a:rPr>
              <a:t> </a:t>
            </a:r>
            <a:r>
              <a:rPr lang="en-US" sz="2400" dirty="0" smtClean="0">
                <a:solidFill>
                  <a:srgbClr val="FFFFFF"/>
                </a:solidFill>
              </a:rPr>
              <a:t> </a:t>
            </a:r>
            <a:r>
              <a:rPr lang="en-US" sz="2400" dirty="0">
                <a:solidFill>
                  <a:srgbClr val="FFFFFF"/>
                </a:solidFill>
              </a:rPr>
              <a:t>(7 TeV) = 177</a:t>
            </a:r>
            <a:r>
              <a:rPr lang="en-US" sz="2400" baseline="30000" dirty="0">
                <a:solidFill>
                  <a:srgbClr val="FFFFFF"/>
                </a:solidFill>
              </a:rPr>
              <a:t>+</a:t>
            </a:r>
            <a:r>
              <a:rPr lang="en-US" sz="2400" baseline="30000" dirty="0" smtClean="0">
                <a:solidFill>
                  <a:srgbClr val="FFFFFF"/>
                </a:solidFill>
              </a:rPr>
              <a:t>11 </a:t>
            </a:r>
            <a:r>
              <a:rPr lang="en-US" sz="2400" baseline="-25000" dirty="0" smtClean="0">
                <a:solidFill>
                  <a:srgbClr val="FFFFFF"/>
                </a:solidFill>
              </a:rPr>
              <a:t>-10</a:t>
            </a:r>
            <a:r>
              <a:rPr lang="en-US" sz="2400" dirty="0" smtClean="0">
                <a:solidFill>
                  <a:srgbClr val="FFFFFF"/>
                </a:solidFill>
              </a:rPr>
              <a:t> </a:t>
            </a:r>
            <a:r>
              <a:rPr lang="en-US" sz="2400" dirty="0" err="1" smtClean="0">
                <a:solidFill>
                  <a:srgbClr val="FFFFFF"/>
                </a:solidFill>
              </a:rPr>
              <a:t>pb</a:t>
            </a:r>
            <a:endParaRPr lang="en-US" sz="2400" dirty="0">
              <a:solidFill>
                <a:srgbClr val="FFFFFF"/>
              </a:solidFill>
            </a:endParaRPr>
          </a:p>
          <a:p>
            <a:r>
              <a:rPr lang="en-US" sz="2400" dirty="0">
                <a:solidFill>
                  <a:srgbClr val="FFFFFF"/>
                </a:solidFill>
              </a:rPr>
              <a:t> </a:t>
            </a:r>
            <a:r>
              <a:rPr lang="en-US" sz="2400" dirty="0" smtClean="0">
                <a:solidFill>
                  <a:srgbClr val="FFFFFF"/>
                </a:solidFill>
              </a:rPr>
              <a:t>Theory</a:t>
            </a:r>
            <a:r>
              <a:rPr lang="en-US" sz="2400" dirty="0">
                <a:solidFill>
                  <a:srgbClr val="FFFFFF"/>
                </a:solidFill>
              </a:rPr>
              <a:t>: </a:t>
            </a:r>
            <a:r>
              <a:rPr lang="en-US" sz="2400" baseline="-25000" dirty="0" err="1">
                <a:solidFill>
                  <a:srgbClr val="FFFFFF"/>
                </a:solidFill>
              </a:rPr>
              <a:t>tt</a:t>
            </a:r>
            <a:r>
              <a:rPr lang="en-US" sz="2400" dirty="0">
                <a:solidFill>
                  <a:srgbClr val="FFFFFF"/>
                </a:solidFill>
              </a:rPr>
              <a:t> (7 TeV) </a:t>
            </a:r>
            <a:r>
              <a:rPr lang="en-US" sz="2400" dirty="0" smtClean="0">
                <a:solidFill>
                  <a:srgbClr val="FFFFFF"/>
                </a:solidFill>
              </a:rPr>
              <a:t> = </a:t>
            </a:r>
            <a:r>
              <a:rPr lang="en-US" sz="2400" dirty="0">
                <a:solidFill>
                  <a:srgbClr val="FFFFFF"/>
                </a:solidFill>
              </a:rPr>
              <a:t>165</a:t>
            </a:r>
            <a:r>
              <a:rPr lang="en-US" sz="2400" baseline="30000" dirty="0">
                <a:solidFill>
                  <a:srgbClr val="FFFFFF"/>
                </a:solidFill>
              </a:rPr>
              <a:t>+</a:t>
            </a:r>
            <a:r>
              <a:rPr lang="en-US" sz="2400" baseline="30000" dirty="0" smtClean="0">
                <a:solidFill>
                  <a:srgbClr val="FFFFFF"/>
                </a:solidFill>
              </a:rPr>
              <a:t>11 </a:t>
            </a:r>
            <a:r>
              <a:rPr lang="en-US" sz="2400" baseline="-25000" dirty="0" smtClean="0">
                <a:solidFill>
                  <a:srgbClr val="FFFFFF"/>
                </a:solidFill>
              </a:rPr>
              <a:t>-</a:t>
            </a:r>
            <a:r>
              <a:rPr lang="en-US" sz="2400" baseline="-25000" dirty="0">
                <a:solidFill>
                  <a:srgbClr val="FFFFFF"/>
                </a:solidFill>
              </a:rPr>
              <a:t>16 </a:t>
            </a:r>
            <a:r>
              <a:rPr lang="en-US" sz="2400" dirty="0" err="1">
                <a:solidFill>
                  <a:srgbClr val="FFFFFF"/>
                </a:solidFill>
              </a:rPr>
              <a:t>pb</a:t>
            </a:r>
            <a:endParaRPr lang="en-US" sz="2400" dirty="0">
              <a:solidFill>
                <a:srgbClr val="FFFFFF"/>
              </a:solidFill>
            </a:endParaRPr>
          </a:p>
        </p:txBody>
      </p:sp>
      <p:pic>
        <p:nvPicPr>
          <p:cNvPr id="4" name="Picture 3" descr="Screen Shot 2012-06-17 at 9.11.2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900" y="1959769"/>
            <a:ext cx="5854700" cy="3670300"/>
          </a:xfrm>
          <a:prstGeom prst="rect">
            <a:avLst/>
          </a:prstGeom>
        </p:spPr>
      </p:pic>
      <p:pic>
        <p:nvPicPr>
          <p:cNvPr id="5" name="Picture 4" descr="Screen Shot 2012-06-17 at 9.11.1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2300" y="2112169"/>
            <a:ext cx="5948143" cy="5791200"/>
          </a:xfrm>
          <a:prstGeom prst="rect">
            <a:avLst/>
          </a:prstGeom>
        </p:spPr>
      </p:pic>
    </p:spTree>
    <p:extLst>
      <p:ext uri="{BB962C8B-B14F-4D97-AF65-F5344CB8AC3E}">
        <p14:creationId xmlns:p14="http://schemas.microsoft.com/office/powerpoint/2010/main" val="251083175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mass</a:t>
            </a:r>
            <a:endParaRPr lang="en-US" dirty="0"/>
          </a:p>
        </p:txBody>
      </p:sp>
      <p:pic>
        <p:nvPicPr>
          <p:cNvPr id="5" name="Picture 4" descr="mass-topq-2011-15-fig_10.pdf"/>
          <p:cNvPicPr>
            <a:picLocks noChangeAspect="1"/>
          </p:cNvPicPr>
          <p:nvPr/>
        </p:nvPicPr>
        <p:blipFill>
          <a:blip r:embed="rId2"/>
          <a:stretch>
            <a:fillRect/>
          </a:stretch>
        </p:blipFill>
        <p:spPr>
          <a:xfrm>
            <a:off x="4343400" y="1883569"/>
            <a:ext cx="9144000" cy="7144254"/>
          </a:xfrm>
          <a:prstGeom prst="rect">
            <a:avLst/>
          </a:prstGeom>
        </p:spPr>
      </p:pic>
      <p:pic>
        <p:nvPicPr>
          <p:cNvPr id="69" name="Picture 68" descr="Screen Shot 2012-05-10 at 6.19.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62" y="2721769"/>
            <a:ext cx="3929062" cy="3352800"/>
          </a:xfrm>
          <a:prstGeom prst="rect">
            <a:avLst/>
          </a:prstGeom>
        </p:spPr>
      </p:pic>
      <p:pic>
        <p:nvPicPr>
          <p:cNvPr id="70" name="Picture 69"/>
          <p:cNvPicPr>
            <a:picLocks noChangeAspect="1"/>
          </p:cNvPicPr>
          <p:nvPr/>
        </p:nvPicPr>
        <p:blipFill>
          <a:blip r:embed="rId4"/>
          <a:stretch>
            <a:fillRect/>
          </a:stretch>
        </p:blipFill>
        <p:spPr>
          <a:xfrm>
            <a:off x="-5333" y="6379369"/>
            <a:ext cx="3962400" cy="2683530"/>
          </a:xfrm>
          <a:prstGeom prst="rect">
            <a:avLst/>
          </a:prstGeom>
        </p:spPr>
      </p:pic>
    </p:spTree>
    <p:extLst>
      <p:ext uri="{BB962C8B-B14F-4D97-AF65-F5344CB8AC3E}">
        <p14:creationId xmlns:p14="http://schemas.microsoft.com/office/powerpoint/2010/main" val="25407603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Single top measurements</a:t>
            </a:r>
            <a:endParaRPr lang="en-US" dirty="0"/>
          </a:p>
        </p:txBody>
      </p:sp>
      <p:sp>
        <p:nvSpPr>
          <p:cNvPr id="3" name="Rectangle 2"/>
          <p:cNvSpPr/>
          <p:nvPr/>
        </p:nvSpPr>
        <p:spPr>
          <a:xfrm>
            <a:off x="419100" y="1807369"/>
            <a:ext cx="4667250" cy="3785652"/>
          </a:xfrm>
          <a:prstGeom prst="rect">
            <a:avLst/>
          </a:prstGeom>
        </p:spPr>
        <p:txBody>
          <a:bodyPr wrap="square">
            <a:spAutoFit/>
          </a:bodyPr>
          <a:lstStyle/>
          <a:p>
            <a:pPr marL="342900" indent="-342900">
              <a:buFont typeface="Wingdings" charset="2"/>
              <a:buChar char="ü"/>
            </a:pPr>
            <a:r>
              <a:rPr lang="en-US" sz="2400" dirty="0">
                <a:solidFill>
                  <a:schemeClr val="bg1"/>
                </a:solidFill>
              </a:rPr>
              <a:t>ATLAS sees evidence </a:t>
            </a:r>
            <a:r>
              <a:rPr lang="en-US" sz="2400" dirty="0" smtClean="0">
                <a:solidFill>
                  <a:schemeClr val="bg1"/>
                </a:solidFill>
              </a:rPr>
              <a:t>for single </a:t>
            </a:r>
            <a:r>
              <a:rPr lang="en-US" sz="2400" dirty="0">
                <a:solidFill>
                  <a:schemeClr val="bg1"/>
                </a:solidFill>
              </a:rPr>
              <a:t>top in </a:t>
            </a:r>
            <a:r>
              <a:rPr lang="en-US" sz="2400" dirty="0" err="1">
                <a:solidFill>
                  <a:schemeClr val="bg1"/>
                </a:solidFill>
              </a:rPr>
              <a:t>Wt</a:t>
            </a:r>
            <a:r>
              <a:rPr lang="en-US" sz="2400" dirty="0">
                <a:solidFill>
                  <a:schemeClr val="bg1"/>
                </a:solidFill>
              </a:rPr>
              <a:t>-channel (3.3σ</a:t>
            </a:r>
            <a:r>
              <a:rPr lang="en-US" sz="2400" dirty="0" smtClean="0">
                <a:solidFill>
                  <a:schemeClr val="bg1"/>
                </a:solidFill>
              </a:rPr>
              <a:t>,V</a:t>
            </a:r>
            <a:r>
              <a:rPr lang="en-US" sz="2400" baseline="-25000" dirty="0" smtClean="0">
                <a:solidFill>
                  <a:schemeClr val="bg1"/>
                </a:solidFill>
              </a:rPr>
              <a:t>tb</a:t>
            </a:r>
            <a:r>
              <a:rPr lang="en-US" sz="2400" dirty="0">
                <a:solidFill>
                  <a:schemeClr val="bg1"/>
                </a:solidFill>
              </a:rPr>
              <a:t>=1.03+0.16-0.19</a:t>
            </a:r>
            <a:r>
              <a:rPr lang="en-US" sz="2400" dirty="0" smtClean="0">
                <a:solidFill>
                  <a:schemeClr val="bg1"/>
                </a:solidFill>
              </a:rPr>
              <a:t>)</a:t>
            </a:r>
          </a:p>
          <a:p>
            <a:pPr marL="342900" indent="-342900">
              <a:buFont typeface="Wingdings" charset="2"/>
              <a:buChar char="ü"/>
            </a:pPr>
            <a:endParaRPr lang="en-US" sz="2400" dirty="0">
              <a:solidFill>
                <a:schemeClr val="bg1"/>
              </a:solidFill>
            </a:endParaRPr>
          </a:p>
          <a:p>
            <a:pPr marL="342900" indent="-342900">
              <a:buFont typeface="Wingdings" charset="2"/>
              <a:buChar char="ü"/>
            </a:pPr>
            <a:r>
              <a:rPr lang="en-US" sz="2400" dirty="0">
                <a:solidFill>
                  <a:schemeClr val="bg1"/>
                </a:solidFill>
              </a:rPr>
              <a:t>t-channel has been </a:t>
            </a:r>
            <a:r>
              <a:rPr lang="en-US" sz="2400" dirty="0" smtClean="0">
                <a:solidFill>
                  <a:schemeClr val="bg1"/>
                </a:solidFill>
              </a:rPr>
              <a:t>measured separately </a:t>
            </a:r>
            <a:r>
              <a:rPr lang="en-US" sz="2400" dirty="0">
                <a:solidFill>
                  <a:schemeClr val="bg1"/>
                </a:solidFill>
              </a:rPr>
              <a:t>for top and anti-</a:t>
            </a:r>
            <a:r>
              <a:rPr lang="en-US" sz="2400" dirty="0" smtClean="0">
                <a:solidFill>
                  <a:schemeClr val="bg1"/>
                </a:solidFill>
              </a:rPr>
              <a:t>top</a:t>
            </a:r>
          </a:p>
          <a:p>
            <a:pPr marL="342900" indent="-342900">
              <a:buFont typeface="Wingdings" charset="2"/>
              <a:buChar char="ü"/>
            </a:pPr>
            <a:endParaRPr lang="en-US" sz="2400" dirty="0">
              <a:solidFill>
                <a:schemeClr val="bg1"/>
              </a:solidFill>
            </a:endParaRPr>
          </a:p>
          <a:p>
            <a:pPr marL="342900" indent="-342900">
              <a:buFont typeface="Wingdings" charset="2"/>
              <a:buChar char="ü"/>
            </a:pPr>
            <a:r>
              <a:rPr lang="en-US" sz="2400" dirty="0">
                <a:solidFill>
                  <a:schemeClr val="bg1"/>
                </a:solidFill>
              </a:rPr>
              <a:t>Individual channels agree </a:t>
            </a:r>
            <a:r>
              <a:rPr lang="en-US" sz="2400" dirty="0" smtClean="0">
                <a:solidFill>
                  <a:schemeClr val="bg1"/>
                </a:solidFill>
              </a:rPr>
              <a:t>with SM</a:t>
            </a:r>
            <a:r>
              <a:rPr lang="en-US" sz="2400" dirty="0">
                <a:solidFill>
                  <a:schemeClr val="bg1"/>
                </a:solidFill>
              </a:rPr>
              <a:t>, ratio starts to be </a:t>
            </a:r>
            <a:r>
              <a:rPr lang="en-US" sz="2400" dirty="0" smtClean="0">
                <a:solidFill>
                  <a:schemeClr val="bg1"/>
                </a:solidFill>
              </a:rPr>
              <a:t>sensitive to </a:t>
            </a:r>
            <a:r>
              <a:rPr lang="en-US" sz="2400" dirty="0">
                <a:solidFill>
                  <a:schemeClr val="bg1"/>
                </a:solidFill>
              </a:rPr>
              <a:t>u/d ratio</a:t>
            </a:r>
            <a:endParaRPr lang="en-US" sz="2400" dirty="0">
              <a:solidFill>
                <a:schemeClr val="bg1"/>
              </a:solidFill>
            </a:endParaRPr>
          </a:p>
        </p:txBody>
      </p:sp>
      <p:pic>
        <p:nvPicPr>
          <p:cNvPr id="4" name="Picture 3"/>
          <p:cNvPicPr>
            <a:picLocks noChangeAspect="1"/>
          </p:cNvPicPr>
          <p:nvPr/>
        </p:nvPicPr>
        <p:blipFill>
          <a:blip r:embed="rId2"/>
          <a:stretch>
            <a:fillRect/>
          </a:stretch>
        </p:blipFill>
        <p:spPr>
          <a:xfrm>
            <a:off x="419100" y="5998369"/>
            <a:ext cx="5080955" cy="2159000"/>
          </a:xfrm>
          <a:prstGeom prst="rect">
            <a:avLst/>
          </a:prstGeom>
        </p:spPr>
      </p:pic>
      <p:pic>
        <p:nvPicPr>
          <p:cNvPr id="6" name="Picture 5"/>
          <p:cNvPicPr>
            <a:picLocks noChangeAspect="1"/>
          </p:cNvPicPr>
          <p:nvPr/>
        </p:nvPicPr>
        <p:blipFill>
          <a:blip r:embed="rId3"/>
          <a:stretch>
            <a:fillRect/>
          </a:stretch>
        </p:blipFill>
        <p:spPr>
          <a:xfrm>
            <a:off x="7429500" y="5693569"/>
            <a:ext cx="4760926" cy="3048000"/>
          </a:xfrm>
          <a:prstGeom prst="rect">
            <a:avLst/>
          </a:prstGeom>
        </p:spPr>
      </p:pic>
      <p:pic>
        <p:nvPicPr>
          <p:cNvPr id="7" name="Picture 6" descr="Screen Shot 2012-06-17 at 9.21.04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9100" y="1350169"/>
            <a:ext cx="5308600" cy="4127500"/>
          </a:xfrm>
          <a:prstGeom prst="rect">
            <a:avLst/>
          </a:prstGeom>
        </p:spPr>
      </p:pic>
      <p:pic>
        <p:nvPicPr>
          <p:cNvPr id="8" name="Picture 7" descr="Screen Shot 2012-06-17 at 9.20.53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33899" y="2188369"/>
            <a:ext cx="3296293" cy="1066800"/>
          </a:xfrm>
          <a:prstGeom prst="rect">
            <a:avLst/>
          </a:prstGeom>
        </p:spPr>
      </p:pic>
    </p:spTree>
    <p:extLst>
      <p:ext uri="{BB962C8B-B14F-4D97-AF65-F5344CB8AC3E}">
        <p14:creationId xmlns:p14="http://schemas.microsoft.com/office/powerpoint/2010/main" val="401931513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3102769"/>
            <a:ext cx="12137939" cy="2057400"/>
          </a:xfrm>
        </p:spPr>
        <p:txBody>
          <a:bodyPr/>
          <a:lstStyle/>
          <a:p>
            <a:r>
              <a:rPr lang="en-US" sz="4000" dirty="0" smtClean="0"/>
              <a:t>23 years of dreams …. starting in 1989 …</a:t>
            </a:r>
            <a:br>
              <a:rPr lang="en-US" sz="4000" dirty="0" smtClean="0"/>
            </a:br>
            <a:r>
              <a:rPr lang="en-US" sz="4000" dirty="0"/>
              <a:t/>
            </a:r>
            <a:br>
              <a:rPr lang="en-US" sz="4000" dirty="0"/>
            </a:br>
            <a:r>
              <a:rPr lang="en-US" sz="4000" dirty="0" smtClean="0"/>
              <a:t>2012 promises to be a decisive discovery year !!!</a:t>
            </a:r>
            <a:endParaRPr lang="en-US" sz="4000" dirty="0"/>
          </a:p>
        </p:txBody>
      </p:sp>
    </p:spTree>
    <p:extLst>
      <p:ext uri="{BB962C8B-B14F-4D97-AF65-F5344CB8AC3E}">
        <p14:creationId xmlns:p14="http://schemas.microsoft.com/office/powerpoint/2010/main" val="288098039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Measurement of </a:t>
            </a:r>
            <a:r>
              <a:rPr lang="en-US" dirty="0" err="1"/>
              <a:t>tt</a:t>
            </a:r>
            <a:r>
              <a:rPr lang="en-US" dirty="0"/>
              <a:t> spin correlations</a:t>
            </a:r>
            <a:endParaRPr lang="en-US" dirty="0"/>
          </a:p>
        </p:txBody>
      </p:sp>
      <p:sp>
        <p:nvSpPr>
          <p:cNvPr id="3" name="Rectangle 2"/>
          <p:cNvSpPr/>
          <p:nvPr/>
        </p:nvSpPr>
        <p:spPr>
          <a:xfrm>
            <a:off x="342900" y="1959769"/>
            <a:ext cx="7162800" cy="2677656"/>
          </a:xfrm>
          <a:prstGeom prst="rect">
            <a:avLst/>
          </a:prstGeom>
        </p:spPr>
        <p:txBody>
          <a:bodyPr wrap="square">
            <a:spAutoFit/>
          </a:bodyPr>
          <a:lstStyle/>
          <a:p>
            <a:r>
              <a:rPr lang="en-US" sz="2400" dirty="0">
                <a:solidFill>
                  <a:srgbClr val="FFFFFF"/>
                </a:solidFill>
              </a:rPr>
              <a:t>In strong production the tops are </a:t>
            </a:r>
            <a:r>
              <a:rPr lang="en-US" sz="2400" dirty="0" err="1" smtClean="0">
                <a:solidFill>
                  <a:srgbClr val="FFFFFF"/>
                </a:solidFill>
              </a:rPr>
              <a:t>unpolarised</a:t>
            </a:r>
            <a:endParaRPr lang="en-US" sz="2400" dirty="0" smtClean="0">
              <a:solidFill>
                <a:srgbClr val="FFFFFF"/>
              </a:solidFill>
            </a:endParaRPr>
          </a:p>
          <a:p>
            <a:endParaRPr lang="en-US" sz="2400" dirty="0">
              <a:solidFill>
                <a:srgbClr val="FFFFFF"/>
              </a:solidFill>
            </a:endParaRPr>
          </a:p>
          <a:p>
            <a:r>
              <a:rPr lang="en-US" sz="2400" dirty="0">
                <a:solidFill>
                  <a:srgbClr val="FFFFFF"/>
                </a:solidFill>
              </a:rPr>
              <a:t>However the </a:t>
            </a:r>
            <a:r>
              <a:rPr lang="en-US" sz="2400" dirty="0" err="1">
                <a:solidFill>
                  <a:srgbClr val="FFFFFF"/>
                </a:solidFill>
              </a:rPr>
              <a:t>tt</a:t>
            </a:r>
            <a:r>
              <a:rPr lang="en-US" sz="2400" dirty="0">
                <a:solidFill>
                  <a:srgbClr val="FFFFFF"/>
                </a:solidFill>
              </a:rPr>
              <a:t> spins are correlated due to the</a:t>
            </a:r>
          </a:p>
          <a:p>
            <a:r>
              <a:rPr lang="en-US" sz="2400" dirty="0">
                <a:solidFill>
                  <a:srgbClr val="FFFFFF"/>
                </a:solidFill>
              </a:rPr>
              <a:t>production </a:t>
            </a:r>
            <a:r>
              <a:rPr lang="en-US" sz="2400" dirty="0" smtClean="0">
                <a:solidFill>
                  <a:srgbClr val="FFFFFF"/>
                </a:solidFill>
              </a:rPr>
              <a:t>process</a:t>
            </a:r>
          </a:p>
          <a:p>
            <a:endParaRPr lang="en-US" sz="2400" dirty="0">
              <a:solidFill>
                <a:srgbClr val="FFFFFF"/>
              </a:solidFill>
            </a:endParaRPr>
          </a:p>
          <a:p>
            <a:r>
              <a:rPr lang="en-US" sz="2400" dirty="0">
                <a:solidFill>
                  <a:srgbClr val="FFFFFF"/>
                </a:solidFill>
              </a:rPr>
              <a:t>ATLAS measurement establishes spin correlation </a:t>
            </a:r>
            <a:r>
              <a:rPr lang="en-US" sz="2400" dirty="0" smtClean="0">
                <a:solidFill>
                  <a:srgbClr val="FFFFFF"/>
                </a:solidFill>
              </a:rPr>
              <a:t>to 5.1σ </a:t>
            </a:r>
            <a:r>
              <a:rPr lang="en-US" sz="2400" dirty="0">
                <a:solidFill>
                  <a:srgbClr val="FFFFFF"/>
                </a:solidFill>
              </a:rPr>
              <a:t>(4.2σ expected)</a:t>
            </a:r>
            <a:endParaRPr lang="en-US" sz="2400" dirty="0">
              <a:solidFill>
                <a:srgbClr val="FFFFFF"/>
              </a:solidFill>
            </a:endParaRPr>
          </a:p>
        </p:txBody>
      </p:sp>
      <p:pic>
        <p:nvPicPr>
          <p:cNvPr id="4" name="Picture 3"/>
          <p:cNvPicPr>
            <a:picLocks noChangeAspect="1"/>
          </p:cNvPicPr>
          <p:nvPr/>
        </p:nvPicPr>
        <p:blipFill>
          <a:blip r:embed="rId2"/>
          <a:stretch>
            <a:fillRect/>
          </a:stretch>
        </p:blipFill>
        <p:spPr>
          <a:xfrm>
            <a:off x="8115300" y="1273969"/>
            <a:ext cx="4724400" cy="4566086"/>
          </a:xfrm>
          <a:prstGeom prst="rect">
            <a:avLst/>
          </a:prstGeom>
        </p:spPr>
      </p:pic>
      <p:sp>
        <p:nvSpPr>
          <p:cNvPr id="5" name="TextBox 4"/>
          <p:cNvSpPr txBox="1"/>
          <p:nvPr/>
        </p:nvSpPr>
        <p:spPr>
          <a:xfrm>
            <a:off x="6667500" y="359569"/>
            <a:ext cx="381000" cy="369332"/>
          </a:xfrm>
          <a:prstGeom prst="rect">
            <a:avLst/>
          </a:prstGeom>
          <a:noFill/>
        </p:spPr>
        <p:txBody>
          <a:bodyPr wrap="square" rtlCol="0">
            <a:spAutoFit/>
          </a:bodyPr>
          <a:lstStyle/>
          <a:p>
            <a:r>
              <a:rPr lang="en-US" dirty="0" smtClean="0">
                <a:solidFill>
                  <a:srgbClr val="FFFFFF"/>
                </a:solidFill>
              </a:rPr>
              <a:t>-</a:t>
            </a:r>
            <a:endParaRPr lang="en-US" dirty="0">
              <a:solidFill>
                <a:srgbClr val="FFFFFF"/>
              </a:solidFill>
            </a:endParaRPr>
          </a:p>
        </p:txBody>
      </p:sp>
      <p:pic>
        <p:nvPicPr>
          <p:cNvPr id="6" name="Picture 5"/>
          <p:cNvPicPr>
            <a:picLocks noChangeAspect="1"/>
          </p:cNvPicPr>
          <p:nvPr/>
        </p:nvPicPr>
        <p:blipFill>
          <a:blip r:embed="rId3"/>
          <a:stretch>
            <a:fillRect/>
          </a:stretch>
        </p:blipFill>
        <p:spPr>
          <a:xfrm>
            <a:off x="3467100" y="4702969"/>
            <a:ext cx="4343400" cy="4082949"/>
          </a:xfrm>
          <a:prstGeom prst="rect">
            <a:avLst/>
          </a:prstGeom>
        </p:spPr>
      </p:pic>
    </p:spTree>
    <p:extLst>
      <p:ext uri="{BB962C8B-B14F-4D97-AF65-F5344CB8AC3E}">
        <p14:creationId xmlns:p14="http://schemas.microsoft.com/office/powerpoint/2010/main" val="330430952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new particle state discovered</a:t>
            </a:r>
            <a:endParaRPr lang="en-US" dirty="0"/>
          </a:p>
        </p:txBody>
      </p:sp>
      <p:grpSp>
        <p:nvGrpSpPr>
          <p:cNvPr id="4" name="Group 3"/>
          <p:cNvGrpSpPr/>
          <p:nvPr/>
        </p:nvGrpSpPr>
        <p:grpSpPr>
          <a:xfrm>
            <a:off x="5829300" y="2188369"/>
            <a:ext cx="6934200" cy="4724400"/>
            <a:chOff x="4139952" y="1124744"/>
            <a:chExt cx="5040560" cy="3672408"/>
          </a:xfrm>
          <a:solidFill>
            <a:srgbClr val="FFFFFF"/>
          </a:solidFill>
        </p:grpSpPr>
        <p:sp>
          <p:nvSpPr>
            <p:cNvPr id="5" name="Rectangle 4"/>
            <p:cNvSpPr/>
            <p:nvPr/>
          </p:nvSpPr>
          <p:spPr bwMode="auto">
            <a:xfrm>
              <a:off x="4139952" y="1124744"/>
              <a:ext cx="5040560" cy="367240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pic>
          <p:nvPicPr>
            <p:cNvPr id="6" name="Picture 5"/>
            <p:cNvPicPr preferRelativeResize="0">
              <a:picLocks noChangeAspect="1"/>
            </p:cNvPicPr>
            <p:nvPr/>
          </p:nvPicPr>
          <p:blipFill>
            <a:blip r:embed="rId2">
              <a:clrChange>
                <a:clrFrom>
                  <a:srgbClr val="FFFFFF"/>
                </a:clrFrom>
                <a:clrTo>
                  <a:srgbClr val="FFFFFF">
                    <a:alpha val="0"/>
                  </a:srgbClr>
                </a:clrTo>
              </a:clrChange>
            </a:blip>
            <a:stretch>
              <a:fillRect/>
            </a:stretch>
          </p:blipFill>
          <p:spPr>
            <a:xfrm>
              <a:off x="4355976" y="1196753"/>
              <a:ext cx="4732547" cy="3397086"/>
            </a:xfrm>
            <a:prstGeom prst="rect">
              <a:avLst/>
            </a:prstGeom>
            <a:grpFill/>
            <a:ln>
              <a:noFill/>
            </a:ln>
          </p:spPr>
        </p:pic>
        <p:sp>
          <p:nvSpPr>
            <p:cNvPr id="7" name="Oval 6"/>
            <p:cNvSpPr/>
            <p:nvPr/>
          </p:nvSpPr>
          <p:spPr bwMode="auto">
            <a:xfrm>
              <a:off x="7684961" y="2783251"/>
              <a:ext cx="720080" cy="1440160"/>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grpSp>
      <p:sp>
        <p:nvSpPr>
          <p:cNvPr id="8" name="TextBox 7"/>
          <p:cNvSpPr txBox="1"/>
          <p:nvPr/>
        </p:nvSpPr>
        <p:spPr>
          <a:xfrm>
            <a:off x="266700" y="2264569"/>
            <a:ext cx="5029200" cy="3785652"/>
          </a:xfrm>
          <a:prstGeom prst="rect">
            <a:avLst/>
          </a:prstGeom>
          <a:solidFill>
            <a:srgbClr val="FFFFFF"/>
          </a:solidFill>
          <a:ln>
            <a:solidFill>
              <a:srgbClr val="000000"/>
            </a:solidFill>
          </a:ln>
        </p:spPr>
        <p:txBody>
          <a:bodyPr wrap="square" rtlCol="0">
            <a:spAutoFit/>
          </a:bodyPr>
          <a:lstStyle/>
          <a:p>
            <a:pPr>
              <a:buFont typeface="Wingdings" charset="2"/>
              <a:buChar char="q"/>
            </a:pPr>
            <a:r>
              <a:rPr lang="en-US" sz="2400" dirty="0" smtClean="0">
                <a:effectLst/>
                <a:latin typeface="+mj-lt"/>
              </a:rPr>
              <a:t> </a:t>
            </a:r>
            <a:r>
              <a:rPr lang="en-US" sz="2400" dirty="0" err="1" smtClean="0">
                <a:effectLst/>
                <a:latin typeface="+mj-lt"/>
              </a:rPr>
              <a:t>χ</a:t>
            </a:r>
            <a:r>
              <a:rPr lang="en-US" sz="2400" baseline="-25000" dirty="0" err="1" smtClean="0">
                <a:effectLst/>
                <a:latin typeface="+mj-lt"/>
              </a:rPr>
              <a:t>b</a:t>
            </a:r>
            <a:r>
              <a:rPr lang="en-US" sz="2400" dirty="0">
                <a:effectLst/>
                <a:latin typeface="+mj-lt"/>
              </a:rPr>
              <a:t>(</a:t>
            </a:r>
            <a:r>
              <a:rPr lang="en-US" sz="2400" dirty="0" err="1">
                <a:effectLst/>
                <a:latin typeface="+mj-lt"/>
              </a:rPr>
              <a:t>nP</a:t>
            </a:r>
            <a:r>
              <a:rPr lang="en-US" sz="2400" dirty="0">
                <a:effectLst/>
                <a:latin typeface="+mj-lt"/>
              </a:rPr>
              <a:t>) </a:t>
            </a:r>
            <a:r>
              <a:rPr lang="en-US" sz="2400" dirty="0">
                <a:effectLst/>
                <a:latin typeface="+mj-lt"/>
                <a:ea typeface="Wingdings"/>
                <a:cs typeface="Wingdings"/>
                <a:sym typeface="Wingdings"/>
              </a:rPr>
              <a:t> </a:t>
            </a:r>
            <a:r>
              <a:rPr lang="en-US" sz="2400" dirty="0" err="1" smtClean="0">
                <a:effectLst/>
                <a:latin typeface="+mj-lt"/>
                <a:ea typeface="Lucida Grande"/>
                <a:cs typeface="Lucida Grande"/>
                <a:sym typeface="Wingdings"/>
              </a:rPr>
              <a:t>Υ</a:t>
            </a:r>
            <a:r>
              <a:rPr lang="en-US" sz="2400" dirty="0" smtClean="0">
                <a:effectLst/>
                <a:latin typeface="+mj-lt"/>
                <a:ea typeface="Lucida Grande"/>
                <a:cs typeface="Lucida Grande"/>
              </a:rPr>
              <a:t>(</a:t>
            </a:r>
            <a:r>
              <a:rPr lang="en-US" sz="2400" dirty="0">
                <a:effectLst/>
                <a:latin typeface="+mj-lt"/>
                <a:ea typeface="Lucida Grande"/>
                <a:cs typeface="Lucida Grande"/>
              </a:rPr>
              <a:t>1s,2s) </a:t>
            </a:r>
            <a:r>
              <a:rPr lang="en-US" sz="2400" dirty="0" err="1">
                <a:effectLst/>
                <a:latin typeface="+mj-lt"/>
                <a:ea typeface="Lucida Grande"/>
                <a:cs typeface="Lucida Grande"/>
              </a:rPr>
              <a:t>γ</a:t>
            </a:r>
            <a:r>
              <a:rPr lang="en-US" sz="2400" dirty="0">
                <a:effectLst/>
                <a:latin typeface="+mj-lt"/>
                <a:ea typeface="Lucida Grande"/>
                <a:cs typeface="Lucida Grande"/>
              </a:rPr>
              <a:t> </a:t>
            </a:r>
            <a:r>
              <a:rPr lang="en-US" sz="2400" dirty="0">
                <a:effectLst/>
                <a:latin typeface="+mj-lt"/>
                <a:ea typeface="Lucida Grande"/>
                <a:cs typeface="Lucida Grande"/>
                <a:sym typeface="Wingdings"/>
              </a:rPr>
              <a:t> </a:t>
            </a:r>
            <a:r>
              <a:rPr lang="en-US" sz="2400" dirty="0" err="1" smtClean="0">
                <a:effectLst/>
                <a:latin typeface="+mj-lt"/>
                <a:ea typeface="Lucida Grande"/>
                <a:cs typeface="Lucida Grande"/>
                <a:sym typeface="Wingdings"/>
              </a:rPr>
              <a:t>μμ</a:t>
            </a:r>
            <a:r>
              <a:rPr lang="en-US" sz="2400" dirty="0" smtClean="0">
                <a:effectLst/>
                <a:latin typeface="+mj-lt"/>
                <a:ea typeface="Lucida Grande"/>
                <a:cs typeface="Lucida Grande"/>
                <a:sym typeface="Wingdings"/>
              </a:rPr>
              <a:t> </a:t>
            </a:r>
            <a:r>
              <a:rPr lang="en-US" sz="2400" dirty="0" err="1" smtClean="0">
                <a:effectLst/>
                <a:latin typeface="+mj-lt"/>
                <a:ea typeface="Lucida Grande"/>
                <a:cs typeface="Lucida Grande"/>
                <a:sym typeface="Wingdings"/>
              </a:rPr>
              <a:t>γ</a:t>
            </a:r>
            <a:endParaRPr lang="en-US" sz="2400" dirty="0">
              <a:effectLst/>
              <a:latin typeface="+mj-lt"/>
              <a:ea typeface="Lucida Grande"/>
              <a:cs typeface="Lucida Grande"/>
              <a:sym typeface="Wingdings"/>
            </a:endParaRPr>
          </a:p>
          <a:p>
            <a:pPr>
              <a:buFont typeface="Wingdings" charset="2"/>
              <a:buChar char="q"/>
            </a:pPr>
            <a:r>
              <a:rPr lang="en-US" sz="2400" dirty="0" smtClean="0">
                <a:effectLst/>
                <a:latin typeface="+mj-lt"/>
              </a:rPr>
              <a:t> </a:t>
            </a:r>
            <a:r>
              <a:rPr lang="el-GR" sz="2400" dirty="0" smtClean="0">
                <a:effectLst/>
                <a:latin typeface="+mj-lt"/>
              </a:rPr>
              <a:t>Χ</a:t>
            </a:r>
            <a:r>
              <a:rPr lang="en-US" sz="2400" baseline="-25000" dirty="0" smtClean="0">
                <a:effectLst/>
                <a:latin typeface="+mj-lt"/>
              </a:rPr>
              <a:t>b</a:t>
            </a:r>
            <a:r>
              <a:rPr lang="en-US" sz="2400" dirty="0">
                <a:effectLst/>
                <a:latin typeface="+mj-lt"/>
              </a:rPr>
              <a:t>(1P) </a:t>
            </a:r>
            <a:r>
              <a:rPr lang="en-US" sz="2400" dirty="0" smtClean="0">
                <a:effectLst/>
                <a:latin typeface="+mj-lt"/>
                <a:ea typeface="Lucida Grande"/>
                <a:cs typeface="Lucida Grande"/>
              </a:rPr>
              <a:t>m</a:t>
            </a:r>
            <a:r>
              <a:rPr lang="en-US" sz="2400" dirty="0">
                <a:effectLst/>
                <a:latin typeface="+mj-lt"/>
                <a:ea typeface="Lucida Grande"/>
                <a:cs typeface="Lucida Grande"/>
              </a:rPr>
              <a:t>= 9.9 </a:t>
            </a:r>
            <a:r>
              <a:rPr lang="en-US" sz="2400" dirty="0" err="1" smtClean="0">
                <a:effectLst/>
                <a:latin typeface="+mj-lt"/>
                <a:ea typeface="Lucida Grande"/>
                <a:cs typeface="Lucida Grande"/>
              </a:rPr>
              <a:t>GeV</a:t>
            </a:r>
            <a:r>
              <a:rPr lang="en-US" sz="2400" dirty="0" smtClean="0">
                <a:effectLst/>
                <a:latin typeface="+mj-lt"/>
                <a:ea typeface="Lucida Grande"/>
                <a:cs typeface="Lucida Grande"/>
              </a:rPr>
              <a:t> </a:t>
            </a:r>
            <a:r>
              <a:rPr lang="en-US" sz="2400" dirty="0">
                <a:effectLst/>
                <a:latin typeface="+mj-lt"/>
                <a:ea typeface="Lucida Grande"/>
                <a:cs typeface="Lucida Grande"/>
              </a:rPr>
              <a:t>and </a:t>
            </a:r>
            <a:r>
              <a:rPr lang="el-GR" sz="2400" dirty="0">
                <a:effectLst/>
                <a:latin typeface="+mj-lt"/>
              </a:rPr>
              <a:t>Χ</a:t>
            </a:r>
            <a:r>
              <a:rPr lang="en-US" sz="2400" baseline="-25000" dirty="0">
                <a:effectLst/>
                <a:latin typeface="+mj-lt"/>
              </a:rPr>
              <a:t>b</a:t>
            </a:r>
            <a:r>
              <a:rPr lang="en-US" sz="2400" dirty="0" smtClean="0">
                <a:effectLst/>
                <a:latin typeface="+mj-lt"/>
              </a:rPr>
              <a:t>(2P)  </a:t>
            </a:r>
            <a:r>
              <a:rPr lang="en-US" sz="2400" dirty="0" smtClean="0">
                <a:effectLst/>
                <a:latin typeface="+mj-lt"/>
                <a:ea typeface="Lucida Grande"/>
                <a:cs typeface="Lucida Grande"/>
              </a:rPr>
              <a:t> </a:t>
            </a:r>
          </a:p>
          <a:p>
            <a:r>
              <a:rPr lang="en-US" sz="2400" dirty="0" smtClean="0">
                <a:effectLst/>
                <a:latin typeface="+mj-lt"/>
                <a:ea typeface="Lucida Grande"/>
                <a:cs typeface="Lucida Grande"/>
              </a:rPr>
              <a:t>    m</a:t>
            </a:r>
            <a:r>
              <a:rPr lang="en-US" sz="2400" dirty="0">
                <a:effectLst/>
                <a:latin typeface="+mj-lt"/>
                <a:ea typeface="Lucida Grande"/>
                <a:cs typeface="Lucida Grande"/>
              </a:rPr>
              <a:t>= 10.2 GeV states clearly </a:t>
            </a:r>
            <a:r>
              <a:rPr lang="en-US" sz="2400" dirty="0" smtClean="0">
                <a:effectLst/>
                <a:latin typeface="+mj-lt"/>
                <a:ea typeface="Lucida Grande"/>
                <a:cs typeface="Lucida Grande"/>
              </a:rPr>
              <a:t>		visible</a:t>
            </a:r>
            <a:endParaRPr lang="en-US" sz="2400" dirty="0">
              <a:effectLst/>
              <a:latin typeface="+mj-lt"/>
              <a:ea typeface="Lucida Grande"/>
              <a:cs typeface="Lucida Grande"/>
            </a:endParaRPr>
          </a:p>
          <a:p>
            <a:pPr>
              <a:buFont typeface="Wingdings" charset="2"/>
              <a:buChar char="q"/>
            </a:pPr>
            <a:r>
              <a:rPr lang="en-US" sz="2400" dirty="0" smtClean="0">
                <a:effectLst/>
                <a:latin typeface="+mj-lt"/>
                <a:ea typeface="Lucida Grande"/>
                <a:cs typeface="Lucida Grande"/>
              </a:rPr>
              <a:t> New </a:t>
            </a:r>
            <a:r>
              <a:rPr lang="en-US" sz="2400" dirty="0">
                <a:effectLst/>
                <a:latin typeface="+mj-lt"/>
                <a:ea typeface="Lucida Grande"/>
                <a:cs typeface="Lucida Grande"/>
              </a:rPr>
              <a:t>structure at 10.5 </a:t>
            </a:r>
            <a:r>
              <a:rPr lang="en-US" sz="2400" dirty="0" smtClean="0">
                <a:effectLst/>
                <a:latin typeface="+mj-lt"/>
                <a:ea typeface="Lucida Grande"/>
                <a:cs typeface="Lucida Grande"/>
              </a:rPr>
              <a:t>GeV </a:t>
            </a:r>
            <a:r>
              <a:rPr lang="en-US" sz="2400" dirty="0" smtClean="0">
                <a:effectLst/>
                <a:latin typeface="+mj-lt"/>
                <a:ea typeface="Lucida Grande"/>
                <a:cs typeface="Lucida Grande"/>
              </a:rPr>
              <a:t>	observed </a:t>
            </a:r>
            <a:endParaRPr lang="en-US" sz="2400" dirty="0" smtClean="0">
              <a:effectLst/>
              <a:latin typeface="+mj-lt"/>
              <a:ea typeface="Lucida Grande"/>
              <a:cs typeface="Lucida Grande"/>
            </a:endParaRPr>
          </a:p>
          <a:p>
            <a:r>
              <a:rPr lang="en-US" sz="2400" dirty="0">
                <a:effectLst/>
                <a:latin typeface="+mj-lt"/>
                <a:ea typeface="Lucida Grande"/>
                <a:cs typeface="Lucida Grande"/>
                <a:sym typeface="Wingdings"/>
              </a:rPr>
              <a:t> </a:t>
            </a:r>
            <a:r>
              <a:rPr lang="en-US" sz="2400" dirty="0" smtClean="0">
                <a:effectLst/>
                <a:latin typeface="+mj-lt"/>
                <a:ea typeface="Lucida Grande"/>
                <a:cs typeface="Lucida Grande"/>
                <a:sym typeface="Wingdings"/>
              </a:rPr>
              <a:t>    </a:t>
            </a:r>
            <a:r>
              <a:rPr lang="el-GR" sz="2400" dirty="0">
                <a:effectLst/>
                <a:latin typeface="+mj-lt"/>
              </a:rPr>
              <a:t>Χ</a:t>
            </a:r>
            <a:r>
              <a:rPr lang="en-US" sz="2400" baseline="-25000" dirty="0">
                <a:effectLst/>
                <a:latin typeface="+mj-lt"/>
              </a:rPr>
              <a:t>b</a:t>
            </a:r>
            <a:r>
              <a:rPr lang="en-US" sz="2400" dirty="0" smtClean="0">
                <a:effectLst/>
                <a:latin typeface="+mj-lt"/>
              </a:rPr>
              <a:t>(3P</a:t>
            </a:r>
            <a:r>
              <a:rPr lang="en-US" sz="2400" dirty="0">
                <a:effectLst/>
                <a:latin typeface="+mj-lt"/>
              </a:rPr>
              <a:t>) </a:t>
            </a:r>
            <a:endParaRPr lang="en-US" sz="2400" dirty="0" smtClean="0">
              <a:effectLst/>
              <a:latin typeface="+mj-lt"/>
              <a:ea typeface="Lucida Grande"/>
              <a:cs typeface="Lucida Grande"/>
            </a:endParaRPr>
          </a:p>
          <a:p>
            <a:pPr>
              <a:buFont typeface="Wingdings" charset="2"/>
              <a:buChar char="q"/>
            </a:pPr>
            <a:r>
              <a:rPr lang="en-US" sz="2400" dirty="0" smtClean="0">
                <a:effectLst/>
                <a:latin typeface="+mj-lt"/>
                <a:ea typeface="Lucida Grande"/>
                <a:cs typeface="Lucida Grande"/>
              </a:rPr>
              <a:t> Confirmed with </a:t>
            </a:r>
            <a:r>
              <a:rPr lang="en-US" sz="2400" dirty="0" err="1" smtClean="0">
                <a:effectLst/>
                <a:latin typeface="+mj-lt"/>
                <a:ea typeface="Lucida Grande"/>
                <a:cs typeface="Lucida Grande"/>
              </a:rPr>
              <a:t>Υ</a:t>
            </a:r>
            <a:r>
              <a:rPr lang="en-US" sz="2400" dirty="0" smtClean="0">
                <a:effectLst/>
                <a:latin typeface="+mj-lt"/>
                <a:ea typeface="Lucida Grande"/>
                <a:cs typeface="Lucida Grande"/>
              </a:rPr>
              <a:t>(</a:t>
            </a:r>
            <a:r>
              <a:rPr lang="en-US" sz="2400" dirty="0">
                <a:effectLst/>
                <a:latin typeface="+mj-lt"/>
                <a:ea typeface="Lucida Grande"/>
                <a:cs typeface="Lucida Grande"/>
              </a:rPr>
              <a:t>2s) data and with </a:t>
            </a:r>
            <a:r>
              <a:rPr lang="en-US" sz="2400" dirty="0" smtClean="0">
                <a:effectLst/>
                <a:latin typeface="+mj-lt"/>
                <a:ea typeface="Lucida Grande"/>
                <a:cs typeface="Lucida Grande"/>
              </a:rPr>
              <a:t>converted </a:t>
            </a:r>
            <a:r>
              <a:rPr lang="en-US" sz="2400" dirty="0" smtClean="0">
                <a:effectLst/>
                <a:latin typeface="+mj-lt"/>
                <a:ea typeface="Lucida Grande"/>
                <a:cs typeface="Lucida Grande"/>
              </a:rPr>
              <a:t>photons</a:t>
            </a:r>
          </a:p>
          <a:p>
            <a:pPr>
              <a:buFont typeface="Wingdings" charset="2"/>
              <a:buChar char="q"/>
            </a:pPr>
            <a:r>
              <a:rPr lang="en-US" sz="2400" dirty="0">
                <a:effectLst/>
                <a:latin typeface="+mj-lt"/>
                <a:ea typeface="Lucida Grande"/>
                <a:cs typeface="Lucida Grande"/>
              </a:rPr>
              <a:t> </a:t>
            </a:r>
            <a:r>
              <a:rPr lang="en-US" sz="2400" dirty="0" smtClean="0">
                <a:effectLst/>
                <a:latin typeface="+mj-lt"/>
                <a:ea typeface="Lucida Grande"/>
                <a:cs typeface="Lucida Grande"/>
              </a:rPr>
              <a:t>Significance &gt; 6 </a:t>
            </a:r>
            <a:r>
              <a:rPr lang="en-US" sz="2400" dirty="0" err="1" smtClean="0">
                <a:effectLst/>
                <a:latin typeface="+mj-lt"/>
                <a:ea typeface="Lucida Grande"/>
                <a:cs typeface="Lucida Grande"/>
              </a:rPr>
              <a:t>σ</a:t>
            </a:r>
            <a:endParaRPr lang="en-US" sz="2400" b="1" dirty="0">
              <a:effectLst/>
              <a:latin typeface="+mj-lt"/>
            </a:endParaRPr>
          </a:p>
        </p:txBody>
      </p:sp>
      <p:sp>
        <p:nvSpPr>
          <p:cNvPr id="9" name="TextBox 8"/>
          <p:cNvSpPr txBox="1"/>
          <p:nvPr/>
        </p:nvSpPr>
        <p:spPr>
          <a:xfrm>
            <a:off x="1866900" y="6988969"/>
            <a:ext cx="5976663" cy="369332"/>
          </a:xfrm>
          <a:prstGeom prst="rect">
            <a:avLst/>
          </a:prstGeom>
          <a:solidFill>
            <a:srgbClr val="CC0000"/>
          </a:solidFill>
          <a:ln>
            <a:solidFill>
              <a:schemeClr val="tx1"/>
            </a:solidFill>
          </a:ln>
        </p:spPr>
        <p:txBody>
          <a:bodyPr wrap="square" rtlCol="0">
            <a:spAutoFit/>
          </a:bodyPr>
          <a:lstStyle/>
          <a:p>
            <a:r>
              <a:rPr lang="en-US" sz="1800" dirty="0" smtClean="0">
                <a:solidFill>
                  <a:schemeClr val="bg1"/>
                </a:solidFill>
                <a:effectLst/>
              </a:rPr>
              <a:t>M [χ</a:t>
            </a:r>
            <a:r>
              <a:rPr lang="en-US" sz="1800" baseline="-25000" dirty="0" smtClean="0">
                <a:solidFill>
                  <a:schemeClr val="bg1"/>
                </a:solidFill>
                <a:effectLst/>
              </a:rPr>
              <a:t>b</a:t>
            </a:r>
            <a:r>
              <a:rPr lang="en-US" sz="1800" dirty="0" smtClean="0">
                <a:solidFill>
                  <a:schemeClr val="bg1"/>
                </a:solidFill>
                <a:effectLst/>
              </a:rPr>
              <a:t>(3P)] =10.539 ± 0.004 (stat) ± 0.008 (</a:t>
            </a:r>
            <a:r>
              <a:rPr lang="en-US" sz="1800" dirty="0" err="1" smtClean="0">
                <a:solidFill>
                  <a:schemeClr val="bg1"/>
                </a:solidFill>
                <a:effectLst/>
              </a:rPr>
              <a:t>syst</a:t>
            </a:r>
            <a:r>
              <a:rPr lang="en-US" sz="1800" dirty="0" smtClean="0">
                <a:solidFill>
                  <a:schemeClr val="bg1"/>
                </a:solidFill>
                <a:effectLst/>
              </a:rPr>
              <a:t>) </a:t>
            </a:r>
            <a:r>
              <a:rPr lang="en-US" sz="1800" dirty="0" err="1" smtClean="0">
                <a:solidFill>
                  <a:schemeClr val="bg1"/>
                </a:solidFill>
                <a:effectLst/>
              </a:rPr>
              <a:t>GeV</a:t>
            </a:r>
            <a:endParaRPr lang="en-US" sz="1800" dirty="0" smtClean="0">
              <a:solidFill>
                <a:schemeClr val="bg1"/>
              </a:solidFill>
              <a:effectLst/>
            </a:endParaRPr>
          </a:p>
        </p:txBody>
      </p:sp>
      <p:sp>
        <p:nvSpPr>
          <p:cNvPr id="10" name="TextBox 9"/>
          <p:cNvSpPr txBox="1"/>
          <p:nvPr/>
        </p:nvSpPr>
        <p:spPr>
          <a:xfrm>
            <a:off x="1866900" y="7522369"/>
            <a:ext cx="6624736" cy="369332"/>
          </a:xfrm>
          <a:prstGeom prst="rect">
            <a:avLst/>
          </a:prstGeom>
          <a:solidFill>
            <a:srgbClr val="CCFFCC"/>
          </a:solidFill>
          <a:ln>
            <a:solidFill>
              <a:srgbClr val="000000"/>
            </a:solidFill>
          </a:ln>
        </p:spPr>
        <p:txBody>
          <a:bodyPr wrap="square" rtlCol="0">
            <a:spAutoFit/>
          </a:bodyPr>
          <a:lstStyle/>
          <a:p>
            <a:r>
              <a:rPr lang="en-US" sz="1800" dirty="0" err="1">
                <a:effectLst/>
              </a:rPr>
              <a:t>χ</a:t>
            </a:r>
            <a:r>
              <a:rPr lang="en-US" sz="1800" baseline="-25000" dirty="0" err="1">
                <a:effectLst/>
              </a:rPr>
              <a:t>b</a:t>
            </a:r>
            <a:r>
              <a:rPr lang="en-US" sz="1800" dirty="0">
                <a:effectLst/>
              </a:rPr>
              <a:t>(3P</a:t>
            </a:r>
            <a:r>
              <a:rPr lang="en-US" sz="1800" dirty="0" smtClean="0">
                <a:effectLst/>
              </a:rPr>
              <a:t>) interpretation </a:t>
            </a:r>
            <a:r>
              <a:rPr lang="en-US" sz="1700" dirty="0">
                <a:effectLst/>
              </a:rPr>
              <a:t>c</a:t>
            </a:r>
            <a:r>
              <a:rPr lang="en-US" sz="1700" dirty="0" smtClean="0">
                <a:effectLst/>
              </a:rPr>
              <a:t>onsistent with theoretical predictions</a:t>
            </a:r>
            <a:endParaRPr lang="en-US" sz="1700" dirty="0">
              <a:effectLst/>
            </a:endParaRPr>
          </a:p>
        </p:txBody>
      </p:sp>
      <p:sp>
        <p:nvSpPr>
          <p:cNvPr id="11" name="TextBox 10"/>
          <p:cNvSpPr txBox="1"/>
          <p:nvPr/>
        </p:nvSpPr>
        <p:spPr>
          <a:xfrm>
            <a:off x="5167590" y="1740024"/>
            <a:ext cx="2403222" cy="384721"/>
          </a:xfrm>
          <a:prstGeom prst="rect">
            <a:avLst/>
          </a:prstGeom>
          <a:solidFill>
            <a:srgbClr val="CC0000"/>
          </a:solidFill>
          <a:ln>
            <a:solidFill>
              <a:srgbClr val="000000"/>
            </a:solidFill>
          </a:ln>
        </p:spPr>
        <p:txBody>
          <a:bodyPr wrap="none" rtlCol="0">
            <a:spAutoFit/>
          </a:bodyPr>
          <a:lstStyle/>
          <a:p>
            <a:r>
              <a:rPr lang="el-GR" sz="1900" dirty="0" smtClean="0">
                <a:solidFill>
                  <a:schemeClr val="bg1"/>
                </a:solidFill>
                <a:effectLst/>
              </a:rPr>
              <a:t>Χ</a:t>
            </a:r>
            <a:r>
              <a:rPr lang="en-US" sz="1900" baseline="-25000" dirty="0" smtClean="0">
                <a:solidFill>
                  <a:schemeClr val="bg1"/>
                </a:solidFill>
                <a:effectLst/>
              </a:rPr>
              <a:t>b</a:t>
            </a:r>
            <a:r>
              <a:rPr lang="en-US" sz="1900" dirty="0" smtClean="0">
                <a:solidFill>
                  <a:schemeClr val="bg1"/>
                </a:solidFill>
                <a:effectLst/>
              </a:rPr>
              <a:t>(3P</a:t>
            </a:r>
            <a:r>
              <a:rPr lang="en-US" sz="1900" dirty="0">
                <a:solidFill>
                  <a:schemeClr val="bg1"/>
                </a:solidFill>
                <a:effectLst/>
              </a:rPr>
              <a:t>) </a:t>
            </a:r>
            <a:r>
              <a:rPr lang="en-US" sz="1900" dirty="0">
                <a:solidFill>
                  <a:schemeClr val="bg1"/>
                </a:solidFill>
                <a:effectLst/>
                <a:ea typeface="Wingdings"/>
                <a:cs typeface="Wingdings"/>
                <a:sym typeface="Wingdings"/>
              </a:rPr>
              <a:t> </a:t>
            </a:r>
            <a:r>
              <a:rPr lang="en-US" sz="1900" dirty="0" err="1">
                <a:solidFill>
                  <a:schemeClr val="bg1"/>
                </a:solidFill>
                <a:effectLst/>
                <a:latin typeface="Lucida Grande"/>
                <a:ea typeface="Lucida Grande"/>
                <a:cs typeface="Lucida Grande"/>
                <a:sym typeface="Wingdings"/>
              </a:rPr>
              <a:t>Υ</a:t>
            </a:r>
            <a:r>
              <a:rPr lang="en-US" sz="1900" dirty="0">
                <a:solidFill>
                  <a:schemeClr val="bg1"/>
                </a:solidFill>
                <a:effectLst/>
                <a:ea typeface="Lucida Grande"/>
                <a:cs typeface="Lucida Grande"/>
              </a:rPr>
              <a:t>(1s,2s</a:t>
            </a:r>
            <a:r>
              <a:rPr lang="en-US" sz="1900" dirty="0" smtClean="0">
                <a:solidFill>
                  <a:schemeClr val="bg1"/>
                </a:solidFill>
                <a:effectLst/>
                <a:ea typeface="Lucida Grande"/>
                <a:cs typeface="Lucida Grande"/>
              </a:rPr>
              <a:t>) </a:t>
            </a:r>
            <a:r>
              <a:rPr lang="en-US" sz="1900" dirty="0" err="1" smtClean="0">
                <a:solidFill>
                  <a:schemeClr val="bg1"/>
                </a:solidFill>
                <a:effectLst/>
                <a:latin typeface="Lucida Grande"/>
                <a:ea typeface="Lucida Grande"/>
                <a:cs typeface="Lucida Grande"/>
              </a:rPr>
              <a:t>γ</a:t>
            </a:r>
            <a:r>
              <a:rPr lang="en-US" sz="1900" dirty="0" smtClean="0">
                <a:solidFill>
                  <a:schemeClr val="bg1"/>
                </a:solidFill>
                <a:effectLst/>
                <a:ea typeface="Lucida Grande"/>
                <a:cs typeface="Lucida Grande"/>
              </a:rPr>
              <a:t> </a:t>
            </a:r>
            <a:endParaRPr lang="en-US" sz="1900" dirty="0" smtClean="0">
              <a:solidFill>
                <a:schemeClr val="bg1"/>
              </a:solidFill>
              <a:effectLst/>
            </a:endParaRPr>
          </a:p>
        </p:txBody>
      </p:sp>
    </p:spTree>
    <p:extLst>
      <p:ext uri="{BB962C8B-B14F-4D97-AF65-F5344CB8AC3E}">
        <p14:creationId xmlns:p14="http://schemas.microsoft.com/office/powerpoint/2010/main" val="365495033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SUSY</a:t>
            </a:r>
            <a:endParaRPr lang="en-US" dirty="0"/>
          </a:p>
        </p:txBody>
      </p:sp>
      <p:pic>
        <p:nvPicPr>
          <p:cNvPr id="3" name="Picture 2" descr="Screen Shot 2012-06-17 at 8.18.1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0500" y="2340769"/>
            <a:ext cx="9410700" cy="6799461"/>
          </a:xfrm>
          <a:prstGeom prst="rect">
            <a:avLst/>
          </a:prstGeom>
        </p:spPr>
      </p:pic>
      <p:sp>
        <p:nvSpPr>
          <p:cNvPr id="4" name="Rectangle 3"/>
          <p:cNvSpPr/>
          <p:nvPr/>
        </p:nvSpPr>
        <p:spPr>
          <a:xfrm>
            <a:off x="266700" y="1426369"/>
            <a:ext cx="13220700" cy="1938992"/>
          </a:xfrm>
          <a:prstGeom prst="rect">
            <a:avLst/>
          </a:prstGeom>
        </p:spPr>
        <p:txBody>
          <a:bodyPr wrap="square">
            <a:spAutoFit/>
          </a:bodyPr>
          <a:lstStyle/>
          <a:p>
            <a:r>
              <a:rPr lang="en-US" sz="2400" dirty="0">
                <a:solidFill>
                  <a:schemeClr val="bg1"/>
                </a:solidFill>
              </a:rPr>
              <a:t>Larger luminosity </a:t>
            </a:r>
            <a:r>
              <a:rPr lang="en-US" sz="2400" dirty="0" smtClean="0">
                <a:solidFill>
                  <a:schemeClr val="bg1"/>
                </a:solidFill>
              </a:rPr>
              <a:t>allows searches for </a:t>
            </a:r>
            <a:r>
              <a:rPr lang="en-US" sz="2000" dirty="0" smtClean="0">
                <a:solidFill>
                  <a:schemeClr val="bg1"/>
                </a:solidFill>
              </a:rPr>
              <a:t>:   </a:t>
            </a:r>
            <a:r>
              <a:rPr lang="en-US" sz="2400" b="1" i="1" dirty="0" smtClean="0">
                <a:solidFill>
                  <a:srgbClr val="FF0000"/>
                </a:solidFill>
              </a:rPr>
              <a:t>Higher masses,  </a:t>
            </a:r>
            <a:r>
              <a:rPr lang="en-US" sz="2000" dirty="0">
                <a:solidFill>
                  <a:schemeClr val="bg1"/>
                </a:solidFill>
              </a:rPr>
              <a:t>&gt;1TeV covered </a:t>
            </a:r>
            <a:r>
              <a:rPr lang="en-US" sz="2000" dirty="0" smtClean="0">
                <a:solidFill>
                  <a:schemeClr val="bg1"/>
                </a:solidFill>
              </a:rPr>
              <a:t>for “</a:t>
            </a:r>
            <a:r>
              <a:rPr lang="en-US" sz="2000" dirty="0">
                <a:solidFill>
                  <a:schemeClr val="bg1"/>
                </a:solidFill>
              </a:rPr>
              <a:t>standard” scenarios</a:t>
            </a:r>
          </a:p>
          <a:p>
            <a:endParaRPr lang="en-US" dirty="0">
              <a:solidFill>
                <a:schemeClr val="bg1"/>
              </a:solidFill>
            </a:endParaRPr>
          </a:p>
          <a:p>
            <a:r>
              <a:rPr lang="en-US" sz="2400" b="1" i="1" dirty="0">
                <a:solidFill>
                  <a:srgbClr val="FF0000"/>
                </a:solidFill>
              </a:rPr>
              <a:t>Rarer processes</a:t>
            </a:r>
          </a:p>
          <a:p>
            <a:endParaRPr lang="en-US" dirty="0" smtClean="0">
              <a:solidFill>
                <a:schemeClr val="bg1"/>
              </a:solidFill>
            </a:endParaRPr>
          </a:p>
          <a:p>
            <a:r>
              <a:rPr lang="en-US" dirty="0" smtClean="0">
                <a:solidFill>
                  <a:schemeClr val="bg1"/>
                </a:solidFill>
              </a:rPr>
              <a:t>Search </a:t>
            </a:r>
            <a:r>
              <a:rPr lang="en-US" dirty="0">
                <a:solidFill>
                  <a:schemeClr val="bg1"/>
                </a:solidFill>
              </a:rPr>
              <a:t>for </a:t>
            </a:r>
            <a:r>
              <a:rPr lang="en-US" dirty="0" smtClean="0">
                <a:solidFill>
                  <a:schemeClr val="bg1"/>
                </a:solidFill>
              </a:rPr>
              <a:t>rarer Processes cover </a:t>
            </a:r>
          </a:p>
          <a:p>
            <a:r>
              <a:rPr lang="en-US" dirty="0" smtClean="0">
                <a:solidFill>
                  <a:schemeClr val="bg1"/>
                </a:solidFill>
              </a:rPr>
              <a:t>scenarios with larger </a:t>
            </a:r>
            <a:r>
              <a:rPr lang="en-US" dirty="0">
                <a:solidFill>
                  <a:schemeClr val="bg1"/>
                </a:solidFill>
              </a:rPr>
              <a:t>mass splitting</a:t>
            </a:r>
            <a:endParaRPr lang="en-US" dirty="0">
              <a:solidFill>
                <a:schemeClr val="bg1"/>
              </a:solidFill>
            </a:endParaRPr>
          </a:p>
        </p:txBody>
      </p:sp>
      <p:sp>
        <p:nvSpPr>
          <p:cNvPr id="5" name="TextBox 4"/>
          <p:cNvSpPr txBox="1"/>
          <p:nvPr/>
        </p:nvSpPr>
        <p:spPr>
          <a:xfrm>
            <a:off x="419100" y="3712369"/>
            <a:ext cx="3200400" cy="1938992"/>
          </a:xfrm>
          <a:prstGeom prst="rect">
            <a:avLst/>
          </a:prstGeom>
          <a:noFill/>
        </p:spPr>
        <p:txBody>
          <a:bodyPr wrap="square" rtlCol="0">
            <a:spAutoFit/>
          </a:bodyPr>
          <a:lstStyle/>
          <a:p>
            <a:pPr marL="285750" indent="-285750">
              <a:buFont typeface="Wingdings" charset="2"/>
              <a:buChar char="ü"/>
            </a:pPr>
            <a:r>
              <a:rPr lang="en-US" sz="2400" dirty="0" smtClean="0">
                <a:solidFill>
                  <a:schemeClr val="bg1"/>
                </a:solidFill>
              </a:rPr>
              <a:t> inclusive searches</a:t>
            </a:r>
          </a:p>
          <a:p>
            <a:pPr marL="285750" indent="-285750">
              <a:buFont typeface="Wingdings" charset="2"/>
              <a:buChar char="ü"/>
            </a:pPr>
            <a:r>
              <a:rPr lang="en-US" sz="2400" dirty="0">
                <a:solidFill>
                  <a:schemeClr val="bg1"/>
                </a:solidFill>
              </a:rPr>
              <a:t> </a:t>
            </a:r>
            <a:r>
              <a:rPr lang="en-US" sz="2400" dirty="0" smtClean="0">
                <a:solidFill>
                  <a:schemeClr val="bg1"/>
                </a:solidFill>
              </a:rPr>
              <a:t>third generation</a:t>
            </a:r>
          </a:p>
          <a:p>
            <a:pPr marL="285750" indent="-285750">
              <a:buFont typeface="Wingdings" charset="2"/>
              <a:buChar char="ü"/>
            </a:pPr>
            <a:r>
              <a:rPr lang="en-US" sz="2400" dirty="0">
                <a:solidFill>
                  <a:schemeClr val="bg1"/>
                </a:solidFill>
              </a:rPr>
              <a:t> </a:t>
            </a:r>
            <a:r>
              <a:rPr lang="en-US" sz="2400" dirty="0" smtClean="0">
                <a:solidFill>
                  <a:schemeClr val="bg1"/>
                </a:solidFill>
              </a:rPr>
              <a:t>direct </a:t>
            </a:r>
            <a:r>
              <a:rPr lang="en-US" sz="2400" dirty="0" err="1" smtClean="0">
                <a:solidFill>
                  <a:schemeClr val="bg1"/>
                </a:solidFill>
              </a:rPr>
              <a:t>gaugino</a:t>
            </a:r>
            <a:endParaRPr lang="en-US" sz="2400" dirty="0" smtClean="0">
              <a:solidFill>
                <a:schemeClr val="bg1"/>
              </a:solidFill>
            </a:endParaRPr>
          </a:p>
          <a:p>
            <a:pPr marL="285750" indent="-285750">
              <a:buFont typeface="Wingdings" charset="2"/>
              <a:buChar char="ü"/>
            </a:pPr>
            <a:r>
              <a:rPr lang="en-US" sz="2400" dirty="0" smtClean="0">
                <a:solidFill>
                  <a:schemeClr val="bg1"/>
                </a:solidFill>
              </a:rPr>
              <a:t> long-lived particles</a:t>
            </a:r>
          </a:p>
          <a:p>
            <a:pPr marL="285750" indent="-285750">
              <a:buFont typeface="Wingdings" charset="2"/>
              <a:buChar char="ü"/>
            </a:pPr>
            <a:r>
              <a:rPr lang="en-US" sz="2400" dirty="0" smtClean="0">
                <a:solidFill>
                  <a:schemeClr val="bg1"/>
                </a:solidFill>
              </a:rPr>
              <a:t>….</a:t>
            </a:r>
            <a:endParaRPr lang="en-US" sz="2400" dirty="0">
              <a:solidFill>
                <a:schemeClr val="bg1"/>
              </a:solidFill>
            </a:endParaRPr>
          </a:p>
        </p:txBody>
      </p:sp>
      <p:grpSp>
        <p:nvGrpSpPr>
          <p:cNvPr id="6" name="Group 5"/>
          <p:cNvGrpSpPr/>
          <p:nvPr/>
        </p:nvGrpSpPr>
        <p:grpSpPr>
          <a:xfrm>
            <a:off x="266700" y="5824538"/>
            <a:ext cx="3830637" cy="3429000"/>
            <a:chOff x="251520" y="116632"/>
            <a:chExt cx="3830637" cy="3429000"/>
          </a:xfrm>
        </p:grpSpPr>
        <p:grpSp>
          <p:nvGrpSpPr>
            <p:cNvPr id="7" name="Group 6"/>
            <p:cNvGrpSpPr/>
            <p:nvPr/>
          </p:nvGrpSpPr>
          <p:grpSpPr>
            <a:xfrm>
              <a:off x="251520" y="116632"/>
              <a:ext cx="3607130" cy="3429000"/>
              <a:chOff x="2333022" y="116632"/>
              <a:chExt cx="3607130" cy="3429000"/>
            </a:xfrm>
          </p:grpSpPr>
          <p:pic>
            <p:nvPicPr>
              <p:cNvPr id="12" name="Picture 11" descr="fig_07a.png"/>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2333022" y="116632"/>
                <a:ext cx="3607130" cy="3429000"/>
              </a:xfrm>
              <a:prstGeom prst="rect">
                <a:avLst/>
              </a:prstGeom>
              <a:ln>
                <a:solidFill>
                  <a:schemeClr val="tx1"/>
                </a:solidFill>
              </a:ln>
            </p:spPr>
          </p:pic>
          <p:sp>
            <p:nvSpPr>
              <p:cNvPr id="13" name="TextBox 12"/>
              <p:cNvSpPr txBox="1"/>
              <p:nvPr/>
            </p:nvSpPr>
            <p:spPr>
              <a:xfrm>
                <a:off x="2991883" y="2206025"/>
                <a:ext cx="847420" cy="430887"/>
              </a:xfrm>
              <a:prstGeom prst="rect">
                <a:avLst/>
              </a:prstGeom>
              <a:solidFill>
                <a:srgbClr val="FFCC99"/>
              </a:solidFill>
              <a:ln>
                <a:solidFill>
                  <a:srgbClr val="000000"/>
                </a:solidFill>
              </a:ln>
            </p:spPr>
            <p:txBody>
              <a:bodyPr wrap="none" rtlCol="0">
                <a:spAutoFit/>
              </a:bodyPr>
              <a:lstStyle/>
              <a:p>
                <a:r>
                  <a:rPr lang="en-US" sz="1100" dirty="0" smtClean="0">
                    <a:effectLst/>
                  </a:rPr>
                  <a:t>July 2011: </a:t>
                </a:r>
              </a:p>
              <a:p>
                <a:r>
                  <a:rPr lang="en-US" sz="1100" dirty="0" smtClean="0">
                    <a:effectLst/>
                  </a:rPr>
                  <a:t>~ 1 fb</a:t>
                </a:r>
                <a:r>
                  <a:rPr lang="en-US" sz="1100" baseline="30000" dirty="0" smtClean="0">
                    <a:effectLst/>
                  </a:rPr>
                  <a:t>-1</a:t>
                </a:r>
              </a:p>
            </p:txBody>
          </p:sp>
          <p:cxnSp>
            <p:nvCxnSpPr>
              <p:cNvPr id="14" name="Straight Arrow Connector 13"/>
              <p:cNvCxnSpPr/>
              <p:nvPr/>
            </p:nvCxnSpPr>
            <p:spPr bwMode="auto">
              <a:xfrm flipV="1">
                <a:off x="3203848" y="1052736"/>
                <a:ext cx="864096" cy="720080"/>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flipV="1">
                <a:off x="3131840" y="969939"/>
                <a:ext cx="504056" cy="72008"/>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16" name="TextBox 15"/>
              <p:cNvSpPr txBox="1"/>
              <p:nvPr/>
            </p:nvSpPr>
            <p:spPr>
              <a:xfrm>
                <a:off x="3125110" y="332656"/>
                <a:ext cx="1043876" cy="261610"/>
              </a:xfrm>
              <a:prstGeom prst="rect">
                <a:avLst/>
              </a:prstGeom>
              <a:solidFill>
                <a:srgbClr val="FF0000"/>
              </a:solidFill>
              <a:ln>
                <a:solidFill>
                  <a:srgbClr val="000000"/>
                </a:solidFill>
              </a:ln>
            </p:spPr>
            <p:txBody>
              <a:bodyPr wrap="none" rtlCol="0">
                <a:spAutoFit/>
              </a:bodyPr>
              <a:lstStyle/>
              <a:p>
                <a:r>
                  <a:rPr lang="en-US" sz="1100" dirty="0" smtClean="0">
                    <a:solidFill>
                      <a:schemeClr val="bg1"/>
                    </a:solidFill>
                    <a:effectLst/>
                  </a:rPr>
                  <a:t>Now: ~ </a:t>
                </a:r>
                <a:r>
                  <a:rPr lang="en-US" sz="1100" dirty="0">
                    <a:solidFill>
                      <a:schemeClr val="bg1"/>
                    </a:solidFill>
                    <a:effectLst/>
                  </a:rPr>
                  <a:t>5</a:t>
                </a:r>
                <a:r>
                  <a:rPr lang="en-US" sz="1100" dirty="0" smtClean="0">
                    <a:solidFill>
                      <a:schemeClr val="bg1"/>
                    </a:solidFill>
                    <a:effectLst/>
                  </a:rPr>
                  <a:t> fb</a:t>
                </a:r>
                <a:r>
                  <a:rPr lang="en-US" sz="1100" baseline="30000" dirty="0" smtClean="0">
                    <a:solidFill>
                      <a:schemeClr val="bg1"/>
                    </a:solidFill>
                    <a:effectLst/>
                  </a:rPr>
                  <a:t>-1</a:t>
                </a:r>
              </a:p>
            </p:txBody>
          </p:sp>
          <p:cxnSp>
            <p:nvCxnSpPr>
              <p:cNvPr id="17" name="Straight Arrow Connector 16"/>
              <p:cNvCxnSpPr/>
              <p:nvPr/>
            </p:nvCxnSpPr>
            <p:spPr bwMode="auto">
              <a:xfrm flipV="1">
                <a:off x="4067944" y="1412776"/>
                <a:ext cx="576064" cy="864096"/>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18" name="TextBox 17"/>
              <p:cNvSpPr txBox="1"/>
              <p:nvPr/>
            </p:nvSpPr>
            <p:spPr>
              <a:xfrm>
                <a:off x="2987824" y="2852936"/>
                <a:ext cx="1266017" cy="276999"/>
              </a:xfrm>
              <a:prstGeom prst="rect">
                <a:avLst/>
              </a:prstGeom>
              <a:solidFill>
                <a:schemeClr val="bg1">
                  <a:lumMod val="95000"/>
                </a:schemeClr>
              </a:solidFill>
              <a:ln>
                <a:solidFill>
                  <a:schemeClr val="tx1"/>
                </a:solidFill>
              </a:ln>
            </p:spPr>
            <p:txBody>
              <a:bodyPr wrap="none" rtlCol="0">
                <a:spAutoFit/>
              </a:bodyPr>
              <a:lstStyle/>
              <a:p>
                <a:r>
                  <a:rPr lang="en-US" sz="1200" dirty="0">
                    <a:effectLst/>
                    <a:sym typeface="Wingdings"/>
                  </a:rPr>
                  <a:t>M</a:t>
                </a:r>
                <a:r>
                  <a:rPr lang="en-US" sz="1200" dirty="0" smtClean="0">
                    <a:effectLst/>
                    <a:sym typeface="Wingdings"/>
                  </a:rPr>
                  <a:t>inimal models</a:t>
                </a:r>
                <a:endParaRPr lang="en-US" sz="1200" dirty="0">
                  <a:effectLst/>
                </a:endParaRPr>
              </a:p>
            </p:txBody>
          </p:sp>
        </p:grpSp>
        <p:grpSp>
          <p:nvGrpSpPr>
            <p:cNvPr id="8" name="Group 7"/>
            <p:cNvGrpSpPr/>
            <p:nvPr/>
          </p:nvGrpSpPr>
          <p:grpSpPr>
            <a:xfrm>
              <a:off x="2308920" y="2500263"/>
              <a:ext cx="1773237" cy="614362"/>
              <a:chOff x="1920255" y="3507557"/>
              <a:chExt cx="1773237" cy="614362"/>
            </a:xfrm>
            <a:solidFill>
              <a:srgbClr val="FFCCFF"/>
            </a:solidFill>
          </p:grpSpPr>
          <p:graphicFrame>
            <p:nvGraphicFramePr>
              <p:cNvPr id="10" name="Object 4"/>
              <p:cNvGraphicFramePr>
                <a:graphicFrameLocks noChangeAspect="1"/>
              </p:cNvGraphicFramePr>
              <p:nvPr>
                <p:extLst>
                  <p:ext uri="{D42A27DB-BD31-4B8C-83A1-F6EECF244321}">
                    <p14:modId xmlns:p14="http://schemas.microsoft.com/office/powerpoint/2010/main" val="342277098"/>
                  </p:ext>
                </p:extLst>
              </p:nvPr>
            </p:nvGraphicFramePr>
            <p:xfrm>
              <a:off x="1920255" y="3507557"/>
              <a:ext cx="1773237" cy="273050"/>
            </p:xfrm>
            <a:graphic>
              <a:graphicData uri="http://schemas.openxmlformats.org/presentationml/2006/ole">
                <mc:AlternateContent xmlns:mc="http://schemas.openxmlformats.org/markup-compatibility/2006">
                  <mc:Choice xmlns:v="urn:schemas-microsoft-com:vml" Requires="v">
                    <p:oleObj spid="_x0000_s1047" name="Equation" r:id="rId5" imgW="1231900" imgH="203200" progId="Equation.3">
                      <p:embed/>
                    </p:oleObj>
                  </mc:Choice>
                  <mc:Fallback>
                    <p:oleObj name="Equation" r:id="rId5" imgW="1231900" imgH="203200" progId="Equation.3">
                      <p:embed/>
                      <p:pic>
                        <p:nvPicPr>
                          <p:cNvPr id="0" name=""/>
                          <p:cNvPicPr preferRelativeResize="0">
                            <a:picLocks noChangeAspect="1" noChangeArrowheads="1"/>
                          </p:cNvPicPr>
                          <p:nvPr/>
                        </p:nvPicPr>
                        <p:blipFill>
                          <a:blip r:embed="rId6"/>
                          <a:srcRect/>
                          <a:stretch>
                            <a:fillRect/>
                          </a:stretch>
                        </p:blipFill>
                        <p:spPr bwMode="auto">
                          <a:xfrm>
                            <a:off x="1920255" y="3507557"/>
                            <a:ext cx="1773237" cy="273050"/>
                          </a:xfrm>
                          <a:prstGeom prst="rect">
                            <a:avLst/>
                          </a:prstGeom>
                          <a:solidFill>
                            <a:srgbClr val="00FF33"/>
                          </a:solidFill>
                          <a:ln w="9525">
                            <a:solidFill>
                              <a:srgbClr val="000000"/>
                            </a:solidFill>
                            <a:miter lim="800000"/>
                            <a:headEnd/>
                            <a:tailEnd/>
                          </a:ln>
                        </p:spPr>
                      </p:pic>
                    </p:oleObj>
                  </mc:Fallback>
                </mc:AlternateContent>
              </a:graphicData>
            </a:graphic>
          </p:graphicFrame>
          <p:graphicFrame>
            <p:nvGraphicFramePr>
              <p:cNvPr id="11" name="Object 16"/>
              <p:cNvGraphicFramePr>
                <a:graphicFrameLocks noChangeAspect="1"/>
              </p:cNvGraphicFramePr>
              <p:nvPr>
                <p:extLst>
                  <p:ext uri="{D42A27DB-BD31-4B8C-83A1-F6EECF244321}">
                    <p14:modId xmlns:p14="http://schemas.microsoft.com/office/powerpoint/2010/main" val="3216640552"/>
                  </p:ext>
                </p:extLst>
              </p:nvPr>
            </p:nvGraphicFramePr>
            <p:xfrm>
              <a:off x="2148855" y="3888557"/>
              <a:ext cx="1158875" cy="233362"/>
            </p:xfrm>
            <a:graphic>
              <a:graphicData uri="http://schemas.openxmlformats.org/presentationml/2006/ole">
                <mc:AlternateContent xmlns:mc="http://schemas.openxmlformats.org/markup-compatibility/2006">
                  <mc:Choice xmlns:v="urn:schemas-microsoft-com:vml" Requires="v">
                    <p:oleObj spid="_x0000_s1048" name="Equation" r:id="rId7" imgW="1003300" imgH="203200" progId="Equation.3">
                      <p:embed/>
                    </p:oleObj>
                  </mc:Choice>
                  <mc:Fallback>
                    <p:oleObj name="Equation" r:id="rId7" imgW="1003300" imgH="203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48855" y="3888557"/>
                            <a:ext cx="1158875" cy="233362"/>
                          </a:xfrm>
                          <a:prstGeom prst="rect">
                            <a:avLst/>
                          </a:prstGeom>
                          <a:solidFill>
                            <a:srgbClr val="00FF33"/>
                          </a:solidFill>
                          <a:ln w="9525">
                            <a:solidFill>
                              <a:srgbClr val="000000"/>
                            </a:solidFill>
                            <a:miter lim="800000"/>
                            <a:headEnd/>
                            <a:tailEnd/>
                          </a:ln>
                        </p:spPr>
                      </p:pic>
                    </p:oleObj>
                  </mc:Fallback>
                </mc:AlternateContent>
              </a:graphicData>
            </a:graphic>
          </p:graphicFrame>
        </p:grpSp>
      </p:grpSp>
    </p:spTree>
    <p:extLst>
      <p:ext uri="{BB962C8B-B14F-4D97-AF65-F5344CB8AC3E}">
        <p14:creationId xmlns:p14="http://schemas.microsoft.com/office/powerpoint/2010/main" val="66779410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Searches for</a:t>
            </a:r>
            <a:br>
              <a:rPr lang="en-US" dirty="0"/>
            </a:br>
            <a:r>
              <a:rPr lang="en-US" dirty="0" err="1"/>
              <a:t>charginos</a:t>
            </a:r>
            <a:r>
              <a:rPr lang="en-US" dirty="0"/>
              <a:t>/</a:t>
            </a:r>
            <a:r>
              <a:rPr lang="en-US" dirty="0" err="1"/>
              <a:t>neutralinos</a:t>
            </a:r>
            <a:endParaRPr lang="en-US" dirty="0"/>
          </a:p>
        </p:txBody>
      </p:sp>
      <p:sp>
        <p:nvSpPr>
          <p:cNvPr id="4" name="Rectangle 3"/>
          <p:cNvSpPr/>
          <p:nvPr/>
        </p:nvSpPr>
        <p:spPr>
          <a:xfrm>
            <a:off x="571500" y="1883569"/>
            <a:ext cx="10591800" cy="2062103"/>
          </a:xfrm>
          <a:prstGeom prst="rect">
            <a:avLst/>
          </a:prstGeom>
        </p:spPr>
        <p:txBody>
          <a:bodyPr wrap="square">
            <a:spAutoFit/>
          </a:bodyPr>
          <a:lstStyle/>
          <a:p>
            <a:r>
              <a:rPr lang="en-US" sz="2400" dirty="0">
                <a:solidFill>
                  <a:srgbClr val="FFFFFF"/>
                </a:solidFill>
              </a:rPr>
              <a:t>Direct </a:t>
            </a:r>
            <a:r>
              <a:rPr lang="en-US" sz="2400" dirty="0" err="1">
                <a:solidFill>
                  <a:srgbClr val="FFFFFF"/>
                </a:solidFill>
              </a:rPr>
              <a:t>chargino</a:t>
            </a:r>
            <a:r>
              <a:rPr lang="en-US" sz="2400" dirty="0">
                <a:solidFill>
                  <a:srgbClr val="FFFFFF"/>
                </a:solidFill>
              </a:rPr>
              <a:t>/</a:t>
            </a:r>
            <a:r>
              <a:rPr lang="en-US" sz="2400" dirty="0" err="1">
                <a:solidFill>
                  <a:srgbClr val="FFFFFF"/>
                </a:solidFill>
              </a:rPr>
              <a:t>neutralino</a:t>
            </a:r>
            <a:r>
              <a:rPr lang="en-US" sz="2400" dirty="0">
                <a:solidFill>
                  <a:srgbClr val="FFFFFF"/>
                </a:solidFill>
              </a:rPr>
              <a:t> production has </a:t>
            </a:r>
            <a:r>
              <a:rPr lang="en-US" sz="2400" dirty="0" smtClean="0">
                <a:solidFill>
                  <a:srgbClr val="FFFFFF"/>
                </a:solidFill>
              </a:rPr>
              <a:t>cross-section </a:t>
            </a:r>
            <a:r>
              <a:rPr lang="en-US" sz="2400" dirty="0">
                <a:solidFill>
                  <a:srgbClr val="FFFFFF"/>
                </a:solidFill>
              </a:rPr>
              <a:t>in the </a:t>
            </a:r>
            <a:r>
              <a:rPr lang="en-US" sz="2400" dirty="0" err="1">
                <a:solidFill>
                  <a:srgbClr val="FFFFFF"/>
                </a:solidFill>
              </a:rPr>
              <a:t>pb</a:t>
            </a:r>
            <a:r>
              <a:rPr lang="en-US" sz="2400" dirty="0">
                <a:solidFill>
                  <a:srgbClr val="FFFFFF"/>
                </a:solidFill>
              </a:rPr>
              <a:t> range</a:t>
            </a:r>
          </a:p>
          <a:p>
            <a:endParaRPr lang="en-US" sz="2400" dirty="0" smtClean="0">
              <a:solidFill>
                <a:srgbClr val="FFFFFF"/>
              </a:solidFill>
            </a:endParaRPr>
          </a:p>
          <a:p>
            <a:r>
              <a:rPr lang="en-US" sz="2400" dirty="0" smtClean="0">
                <a:solidFill>
                  <a:srgbClr val="FFFFFF"/>
                </a:solidFill>
              </a:rPr>
              <a:t>ATLAS </a:t>
            </a:r>
            <a:r>
              <a:rPr lang="en-US" sz="2400" dirty="0">
                <a:solidFill>
                  <a:srgbClr val="FFFFFF"/>
                </a:solidFill>
              </a:rPr>
              <a:t>has searched for this in 3-lepton final state</a:t>
            </a:r>
          </a:p>
          <a:p>
            <a:endParaRPr lang="en-US" sz="2400" dirty="0" smtClean="0">
              <a:solidFill>
                <a:srgbClr val="FFFFFF"/>
              </a:solidFill>
            </a:endParaRPr>
          </a:p>
          <a:p>
            <a:r>
              <a:rPr lang="en-US" sz="2400" dirty="0" smtClean="0">
                <a:solidFill>
                  <a:srgbClr val="FFFFFF"/>
                </a:solidFill>
              </a:rPr>
              <a:t>Limits </a:t>
            </a:r>
            <a:r>
              <a:rPr lang="en-US" sz="2400" dirty="0">
                <a:solidFill>
                  <a:srgbClr val="FFFFFF"/>
                </a:solidFill>
              </a:rPr>
              <a:t>in the m(</a:t>
            </a:r>
            <a:r>
              <a:rPr lang="en-US" sz="3200" dirty="0" err="1">
                <a:solidFill>
                  <a:srgbClr val="FFFFFF"/>
                </a:solidFill>
                <a:latin typeface="Symbol" charset="2"/>
                <a:cs typeface="Symbol" charset="2"/>
              </a:rPr>
              <a:t>χ</a:t>
            </a:r>
            <a:r>
              <a:rPr lang="en-US" sz="2400" baseline="30000" dirty="0" smtClean="0">
                <a:solidFill>
                  <a:srgbClr val="FFFFFF"/>
                </a:solidFill>
              </a:rPr>
              <a:t>±</a:t>
            </a:r>
            <a:r>
              <a:rPr lang="el-GR" sz="2400" baseline="-25000" dirty="0" smtClean="0">
                <a:solidFill>
                  <a:srgbClr val="FFFFFF"/>
                </a:solidFill>
              </a:rPr>
              <a:t>1</a:t>
            </a:r>
            <a:r>
              <a:rPr lang="en-US" sz="2400" dirty="0">
                <a:solidFill>
                  <a:srgbClr val="FFFFFF"/>
                </a:solidFill>
              </a:rPr>
              <a:t>,</a:t>
            </a:r>
            <a:r>
              <a:rPr lang="el-GR" sz="3200" dirty="0" smtClean="0">
                <a:solidFill>
                  <a:srgbClr val="FFFFFF"/>
                </a:solidFill>
                <a:latin typeface="Symbol" charset="2"/>
                <a:cs typeface="Symbol" charset="2"/>
              </a:rPr>
              <a:t>χ</a:t>
            </a:r>
            <a:r>
              <a:rPr lang="el-GR" sz="2400" baseline="30000" dirty="0" smtClean="0">
                <a:solidFill>
                  <a:srgbClr val="FFFFFF"/>
                </a:solidFill>
              </a:rPr>
              <a:t>0</a:t>
            </a:r>
            <a:r>
              <a:rPr lang="en-US" sz="2400" baseline="-25000" dirty="0" smtClean="0">
                <a:solidFill>
                  <a:srgbClr val="FFFFFF"/>
                </a:solidFill>
              </a:rPr>
              <a:t>2</a:t>
            </a:r>
            <a:r>
              <a:rPr lang="en-US" sz="2400" dirty="0" smtClean="0">
                <a:solidFill>
                  <a:srgbClr val="FFFFFF"/>
                </a:solidFill>
              </a:rPr>
              <a:t>)  ~  150GeV </a:t>
            </a:r>
            <a:r>
              <a:rPr lang="en-US" sz="2400" dirty="0">
                <a:solidFill>
                  <a:srgbClr val="FFFFFF"/>
                </a:solidFill>
              </a:rPr>
              <a:t>region have been set</a:t>
            </a:r>
            <a:endParaRPr lang="en-US" sz="2400" dirty="0">
              <a:solidFill>
                <a:srgbClr val="FFFFFF"/>
              </a:solidFill>
            </a:endParaRPr>
          </a:p>
        </p:txBody>
      </p:sp>
      <p:pic>
        <p:nvPicPr>
          <p:cNvPr id="5" name="Picture 4" descr="Screen Shot 2012-06-17 at 8.29.4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8100" y="4165770"/>
            <a:ext cx="7086600" cy="5067300"/>
          </a:xfrm>
          <a:prstGeom prst="rect">
            <a:avLst/>
          </a:prstGeom>
        </p:spPr>
      </p:pic>
    </p:spTree>
    <p:extLst>
      <p:ext uri="{BB962C8B-B14F-4D97-AF65-F5344CB8AC3E}">
        <p14:creationId xmlns:p14="http://schemas.microsoft.com/office/powerpoint/2010/main" val="244659845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Searches for 3rd</a:t>
            </a:r>
            <a:br>
              <a:rPr lang="en-US" dirty="0"/>
            </a:br>
            <a:r>
              <a:rPr lang="en-US" dirty="0"/>
              <a:t>generation </a:t>
            </a:r>
            <a:r>
              <a:rPr lang="en-US" dirty="0" err="1"/>
              <a:t>squarks</a:t>
            </a:r>
            <a:endParaRPr lang="en-US" dirty="0"/>
          </a:p>
        </p:txBody>
      </p:sp>
      <p:sp>
        <p:nvSpPr>
          <p:cNvPr id="4" name="Rectangle 3"/>
          <p:cNvSpPr/>
          <p:nvPr/>
        </p:nvSpPr>
        <p:spPr>
          <a:xfrm>
            <a:off x="571500" y="2264569"/>
            <a:ext cx="5200650" cy="5755421"/>
          </a:xfrm>
          <a:prstGeom prst="rect">
            <a:avLst/>
          </a:prstGeom>
        </p:spPr>
        <p:txBody>
          <a:bodyPr wrap="square">
            <a:spAutoFit/>
          </a:bodyPr>
          <a:lstStyle/>
          <a:p>
            <a:r>
              <a:rPr lang="en-US" sz="2400" dirty="0">
                <a:solidFill>
                  <a:srgbClr val="FFFFFF"/>
                </a:solidFill>
              </a:rPr>
              <a:t>ATLAS has searched for</a:t>
            </a:r>
          </a:p>
          <a:p>
            <a:r>
              <a:rPr lang="en-US" sz="2400" dirty="0">
                <a:solidFill>
                  <a:srgbClr val="FFFFFF"/>
                </a:solidFill>
              </a:rPr>
              <a:t>very light stops in direct</a:t>
            </a:r>
          </a:p>
          <a:p>
            <a:r>
              <a:rPr lang="en-US" sz="2400" dirty="0">
                <a:solidFill>
                  <a:srgbClr val="FFFFFF"/>
                </a:solidFill>
              </a:rPr>
              <a:t>production using </a:t>
            </a:r>
            <a:endParaRPr lang="en-US" sz="2400" dirty="0" smtClean="0">
              <a:solidFill>
                <a:srgbClr val="FFFFFF"/>
              </a:solidFill>
            </a:endParaRPr>
          </a:p>
          <a:p>
            <a:endParaRPr lang="en-US" sz="2400" dirty="0">
              <a:solidFill>
                <a:srgbClr val="FFFFFF"/>
              </a:solidFill>
            </a:endParaRPr>
          </a:p>
          <a:p>
            <a:r>
              <a:rPr lang="en-US" sz="2400" dirty="0" smtClean="0">
                <a:solidFill>
                  <a:srgbClr val="FFFFFF"/>
                </a:solidFill>
              </a:rPr>
              <a:t>2</a:t>
            </a:r>
            <a:r>
              <a:rPr lang="en-US" sz="2400" dirty="0">
                <a:solidFill>
                  <a:srgbClr val="FFFFFF"/>
                </a:solidFill>
              </a:rPr>
              <a:t> </a:t>
            </a:r>
            <a:r>
              <a:rPr lang="en-US" sz="2400" dirty="0" err="1" smtClean="0">
                <a:solidFill>
                  <a:srgbClr val="FFFFFF"/>
                </a:solidFill>
              </a:rPr>
              <a:t>leptons</a:t>
            </a:r>
            <a:r>
              <a:rPr lang="en-US" sz="2400" dirty="0" err="1">
                <a:solidFill>
                  <a:srgbClr val="FFFFFF"/>
                </a:solidFill>
              </a:rPr>
              <a:t>+MET</a:t>
            </a:r>
            <a:r>
              <a:rPr lang="en-US" sz="2400" dirty="0">
                <a:solidFill>
                  <a:srgbClr val="FFFFFF"/>
                </a:solidFill>
              </a:rPr>
              <a:t> </a:t>
            </a:r>
            <a:endParaRPr lang="en-US" sz="2400" dirty="0" smtClean="0">
              <a:solidFill>
                <a:srgbClr val="FFFFFF"/>
              </a:solidFill>
            </a:endParaRPr>
          </a:p>
          <a:p>
            <a:endParaRPr lang="en-US" sz="2400" dirty="0">
              <a:solidFill>
                <a:srgbClr val="FFFFFF"/>
              </a:solidFill>
            </a:endParaRPr>
          </a:p>
          <a:p>
            <a:r>
              <a:rPr lang="en-US" sz="2400" dirty="0" smtClean="0">
                <a:solidFill>
                  <a:srgbClr val="FFFFFF"/>
                </a:solidFill>
              </a:rPr>
              <a:t>and </a:t>
            </a:r>
          </a:p>
          <a:p>
            <a:endParaRPr lang="en-US" sz="2400" dirty="0">
              <a:solidFill>
                <a:srgbClr val="FFFFFF"/>
              </a:solidFill>
            </a:endParaRPr>
          </a:p>
          <a:p>
            <a:r>
              <a:rPr lang="en-US" sz="2400" dirty="0" smtClean="0">
                <a:solidFill>
                  <a:srgbClr val="FFFFFF"/>
                </a:solidFill>
              </a:rPr>
              <a:t>In </a:t>
            </a:r>
            <a:r>
              <a:rPr lang="en-US" sz="2400" dirty="0" err="1" smtClean="0">
                <a:solidFill>
                  <a:srgbClr val="FFFFFF"/>
                </a:solidFill>
              </a:rPr>
              <a:t>gluino</a:t>
            </a:r>
            <a:r>
              <a:rPr lang="en-US" sz="2400" dirty="0" smtClean="0">
                <a:solidFill>
                  <a:srgbClr val="FFFFFF"/>
                </a:solidFill>
              </a:rPr>
              <a:t> mediated production </a:t>
            </a:r>
            <a:r>
              <a:rPr lang="en-US" sz="2400" dirty="0">
                <a:solidFill>
                  <a:srgbClr val="FFFFFF"/>
                </a:solidFill>
              </a:rPr>
              <a:t>for stops </a:t>
            </a:r>
            <a:r>
              <a:rPr lang="en-US" sz="2400" dirty="0" smtClean="0">
                <a:solidFill>
                  <a:srgbClr val="FFFFFF"/>
                </a:solidFill>
              </a:rPr>
              <a:t>and </a:t>
            </a:r>
            <a:r>
              <a:rPr lang="en-US" sz="2400" dirty="0" err="1" smtClean="0">
                <a:solidFill>
                  <a:srgbClr val="FFFFFF"/>
                </a:solidFill>
              </a:rPr>
              <a:t>sbottom</a:t>
            </a:r>
            <a:r>
              <a:rPr lang="en-US" sz="2400" dirty="0" smtClean="0">
                <a:solidFill>
                  <a:srgbClr val="FFFFFF"/>
                </a:solidFill>
              </a:rPr>
              <a:t> </a:t>
            </a:r>
            <a:r>
              <a:rPr lang="en-US" sz="2400" dirty="0">
                <a:solidFill>
                  <a:srgbClr val="FFFFFF"/>
                </a:solidFill>
              </a:rPr>
              <a:t>using events</a:t>
            </a:r>
          </a:p>
          <a:p>
            <a:r>
              <a:rPr lang="en-US" sz="2400" dirty="0">
                <a:solidFill>
                  <a:srgbClr val="FFFFFF"/>
                </a:solidFill>
              </a:rPr>
              <a:t>with ≥3 </a:t>
            </a:r>
            <a:r>
              <a:rPr lang="en-US" sz="2400" dirty="0" err="1">
                <a:solidFill>
                  <a:srgbClr val="FFFFFF"/>
                </a:solidFill>
              </a:rPr>
              <a:t>b-jets+</a:t>
            </a:r>
            <a:r>
              <a:rPr lang="en-US" sz="2400" dirty="0" err="1" smtClean="0">
                <a:solidFill>
                  <a:srgbClr val="FFFFFF"/>
                </a:solidFill>
              </a:rPr>
              <a:t>MET</a:t>
            </a:r>
            <a:endParaRPr lang="en-US" sz="2400" dirty="0" smtClean="0">
              <a:solidFill>
                <a:srgbClr val="FFFFFF"/>
              </a:solidFill>
            </a:endParaRPr>
          </a:p>
          <a:p>
            <a:endParaRPr lang="en-US" sz="2400" dirty="0">
              <a:solidFill>
                <a:srgbClr val="FFFFFF"/>
              </a:solidFill>
            </a:endParaRPr>
          </a:p>
          <a:p>
            <a:endParaRPr lang="en-US" sz="2400" dirty="0" smtClean="0">
              <a:solidFill>
                <a:srgbClr val="FFFFFF"/>
              </a:solidFill>
            </a:endParaRPr>
          </a:p>
          <a:p>
            <a:endParaRPr lang="en-US" sz="2400" dirty="0">
              <a:solidFill>
                <a:srgbClr val="FFFFFF"/>
              </a:solidFill>
            </a:endParaRPr>
          </a:p>
          <a:p>
            <a:r>
              <a:rPr lang="en-US" sz="3200" b="1" i="1" dirty="0">
                <a:solidFill>
                  <a:srgbClr val="FF0000"/>
                </a:solidFill>
              </a:rPr>
              <a:t>No signal </a:t>
            </a:r>
            <a:r>
              <a:rPr lang="en-US" sz="3200" b="1" i="1" dirty="0" smtClean="0">
                <a:solidFill>
                  <a:srgbClr val="FF0000"/>
                </a:solidFill>
              </a:rPr>
              <a:t>found</a:t>
            </a:r>
            <a:endParaRPr lang="en-US" sz="3200" b="1" i="1" dirty="0">
              <a:solidFill>
                <a:srgbClr val="FF0000"/>
              </a:solidFill>
            </a:endParaRPr>
          </a:p>
        </p:txBody>
      </p:sp>
      <p:pic>
        <p:nvPicPr>
          <p:cNvPr id="5" name="Picture 4"/>
          <p:cNvPicPr>
            <a:picLocks noChangeAspect="1"/>
          </p:cNvPicPr>
          <p:nvPr/>
        </p:nvPicPr>
        <p:blipFill>
          <a:blip r:embed="rId2"/>
          <a:stretch>
            <a:fillRect/>
          </a:stretch>
        </p:blipFill>
        <p:spPr>
          <a:xfrm>
            <a:off x="6591300" y="1502569"/>
            <a:ext cx="4375066" cy="4197594"/>
          </a:xfrm>
          <a:prstGeom prst="rect">
            <a:avLst/>
          </a:prstGeom>
        </p:spPr>
      </p:pic>
      <p:pic>
        <p:nvPicPr>
          <p:cNvPr id="6" name="Picture 5"/>
          <p:cNvPicPr>
            <a:picLocks noChangeAspect="1"/>
          </p:cNvPicPr>
          <p:nvPr/>
        </p:nvPicPr>
        <p:blipFill>
          <a:blip r:embed="rId3"/>
          <a:stretch>
            <a:fillRect/>
          </a:stretch>
        </p:blipFill>
        <p:spPr>
          <a:xfrm>
            <a:off x="8648700" y="5998369"/>
            <a:ext cx="4343400" cy="2941562"/>
          </a:xfrm>
          <a:prstGeom prst="rect">
            <a:avLst/>
          </a:prstGeom>
        </p:spPr>
      </p:pic>
      <p:pic>
        <p:nvPicPr>
          <p:cNvPr id="7" name="Picture 6" descr="gluino-sbottom.pdf"/>
          <p:cNvPicPr>
            <a:picLocks noChangeAspect="1"/>
          </p:cNvPicPr>
          <p:nvPr/>
        </p:nvPicPr>
        <p:blipFill>
          <a:blip r:embed="rId4"/>
          <a:srcRect l="8802"/>
          <a:stretch>
            <a:fillRect/>
          </a:stretch>
        </p:blipFill>
        <p:spPr>
          <a:xfrm>
            <a:off x="4762500" y="6684169"/>
            <a:ext cx="2999308" cy="1407179"/>
          </a:xfrm>
          <a:prstGeom prst="rect">
            <a:avLst/>
          </a:prstGeom>
        </p:spPr>
      </p:pic>
    </p:spTree>
    <p:extLst>
      <p:ext uri="{BB962C8B-B14F-4D97-AF65-F5344CB8AC3E}">
        <p14:creationId xmlns:p14="http://schemas.microsoft.com/office/powerpoint/2010/main" val="263602706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Exotics</a:t>
            </a:r>
            <a:endParaRPr lang="en-US" dirty="0"/>
          </a:p>
        </p:txBody>
      </p:sp>
      <p:pic>
        <p:nvPicPr>
          <p:cNvPr id="4" name="Picture 3" descr="AtlasSearches_exotics_march12.pdf"/>
          <p:cNvPicPr>
            <a:picLocks noChangeAspect="1"/>
          </p:cNvPicPr>
          <p:nvPr/>
        </p:nvPicPr>
        <p:blipFill>
          <a:blip r:embed="rId2"/>
          <a:stretch>
            <a:fillRect/>
          </a:stretch>
        </p:blipFill>
        <p:spPr>
          <a:xfrm>
            <a:off x="1333500" y="1426368"/>
            <a:ext cx="10134600" cy="7650103"/>
          </a:xfrm>
          <a:prstGeom prst="rect">
            <a:avLst/>
          </a:prstGeom>
        </p:spPr>
      </p:pic>
    </p:spTree>
    <p:extLst>
      <p:ext uri="{BB962C8B-B14F-4D97-AF65-F5344CB8AC3E}">
        <p14:creationId xmlns:p14="http://schemas.microsoft.com/office/powerpoint/2010/main" val="193097591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tlasSearches_exotics_march12.pdf"/>
          <p:cNvPicPr>
            <a:picLocks noChangeAspect="1"/>
          </p:cNvPicPr>
          <p:nvPr/>
        </p:nvPicPr>
        <p:blipFill>
          <a:blip r:embed="rId2"/>
          <a:stretch>
            <a:fillRect/>
          </a:stretch>
        </p:blipFill>
        <p:spPr>
          <a:xfrm>
            <a:off x="1333500" y="1426369"/>
            <a:ext cx="10134600" cy="7650103"/>
          </a:xfrm>
          <a:prstGeom prst="rect">
            <a:avLst/>
          </a:prstGeom>
        </p:spPr>
      </p:pic>
      <p:sp>
        <p:nvSpPr>
          <p:cNvPr id="2" name="Title 1"/>
          <p:cNvSpPr>
            <a:spLocks noGrp="1"/>
          </p:cNvSpPr>
          <p:nvPr>
            <p:ph type="title"/>
          </p:nvPr>
        </p:nvSpPr>
        <p:spPr/>
        <p:txBody>
          <a:bodyPr/>
          <a:lstStyle/>
          <a:p>
            <a:r>
              <a:rPr lang="en-US" dirty="0" smtClean="0"/>
              <a:t>Exotics</a:t>
            </a:r>
            <a:endParaRPr lang="en-US" dirty="0"/>
          </a:p>
        </p:txBody>
      </p:sp>
      <p:sp>
        <p:nvSpPr>
          <p:cNvPr id="3" name="Content Placeholder 2"/>
          <p:cNvSpPr>
            <a:spLocks noGrp="1"/>
          </p:cNvSpPr>
          <p:nvPr>
            <p:ph idx="1"/>
          </p:nvPr>
        </p:nvSpPr>
        <p:spPr>
          <a:xfrm>
            <a:off x="1943100" y="2035969"/>
            <a:ext cx="9296400" cy="6621813"/>
          </a:xfrm>
          <a:solidFill>
            <a:schemeClr val="accent1">
              <a:lumMod val="20000"/>
              <a:lumOff val="80000"/>
              <a:alpha val="74000"/>
            </a:schemeClr>
          </a:solidFill>
        </p:spPr>
        <p:txBody>
          <a:bodyPr/>
          <a:lstStyle/>
          <a:p>
            <a:pPr marL="0" indent="0">
              <a:buNone/>
            </a:pPr>
            <a:r>
              <a:rPr lang="en-US" sz="2400" dirty="0" smtClean="0">
                <a:solidFill>
                  <a:srgbClr val="000000"/>
                </a:solidFill>
              </a:rPr>
              <a:t>Most recent results among many.</a:t>
            </a:r>
          </a:p>
          <a:p>
            <a:endParaRPr lang="en-US" sz="2400" dirty="0">
              <a:solidFill>
                <a:srgbClr val="000000"/>
              </a:solidFill>
            </a:endParaRPr>
          </a:p>
          <a:p>
            <a:r>
              <a:rPr lang="en-US" sz="2400" dirty="0" smtClean="0">
                <a:solidFill>
                  <a:srgbClr val="000000"/>
                </a:solidFill>
              </a:rPr>
              <a:t>Searches </a:t>
            </a:r>
            <a:r>
              <a:rPr lang="en-US" sz="2400" dirty="0">
                <a:solidFill>
                  <a:srgbClr val="000000"/>
                </a:solidFill>
              </a:rPr>
              <a:t>for Exotics physics states decaying to </a:t>
            </a:r>
            <a:r>
              <a:rPr lang="en-US" sz="2400" dirty="0" err="1">
                <a:solidFill>
                  <a:srgbClr val="000000"/>
                </a:solidFill>
              </a:rPr>
              <a:t>leptonic</a:t>
            </a:r>
            <a:r>
              <a:rPr lang="en-US" sz="2400" dirty="0">
                <a:solidFill>
                  <a:srgbClr val="000000"/>
                </a:solidFill>
              </a:rPr>
              <a:t> final </a:t>
            </a:r>
            <a:r>
              <a:rPr lang="en-US" sz="2400" dirty="0" smtClean="0">
                <a:solidFill>
                  <a:srgbClr val="000000"/>
                </a:solidFill>
              </a:rPr>
              <a:t>states</a:t>
            </a:r>
            <a:endParaRPr lang="en-US" sz="2400" dirty="0">
              <a:solidFill>
                <a:srgbClr val="000000"/>
              </a:solidFill>
            </a:endParaRPr>
          </a:p>
          <a:p>
            <a:r>
              <a:rPr lang="en-US" sz="2400" dirty="0" smtClean="0">
                <a:solidFill>
                  <a:srgbClr val="000000"/>
                </a:solidFill>
              </a:rPr>
              <a:t>Searches </a:t>
            </a:r>
            <a:r>
              <a:rPr lang="en-US" sz="2400" dirty="0">
                <a:solidFill>
                  <a:srgbClr val="000000"/>
                </a:solidFill>
              </a:rPr>
              <a:t>for Exotics physics states in jets and boosted objects final </a:t>
            </a:r>
            <a:r>
              <a:rPr lang="en-US" sz="2400" dirty="0" smtClean="0">
                <a:solidFill>
                  <a:srgbClr val="000000"/>
                </a:solidFill>
              </a:rPr>
              <a:t>states</a:t>
            </a:r>
          </a:p>
          <a:p>
            <a:r>
              <a:rPr lang="en-US" sz="2400" dirty="0" smtClean="0">
                <a:solidFill>
                  <a:srgbClr val="000000"/>
                </a:solidFill>
              </a:rPr>
              <a:t>Quantum black holes (centrality of di-jets spectrum)</a:t>
            </a:r>
          </a:p>
          <a:p>
            <a:r>
              <a:rPr lang="en-US" sz="2400" dirty="0" smtClean="0">
                <a:solidFill>
                  <a:srgbClr val="000000"/>
                </a:solidFill>
              </a:rPr>
              <a:t>ADD extra dimensions (</a:t>
            </a:r>
            <a:r>
              <a:rPr lang="en-US" sz="2400" dirty="0" err="1" smtClean="0">
                <a:solidFill>
                  <a:srgbClr val="000000"/>
                </a:solidFill>
              </a:rPr>
              <a:t>monojets</a:t>
            </a:r>
            <a:r>
              <a:rPr lang="en-US" sz="2400" dirty="0" smtClean="0">
                <a:solidFill>
                  <a:srgbClr val="000000"/>
                </a:solidFill>
              </a:rPr>
              <a:t> + </a:t>
            </a:r>
            <a:r>
              <a:rPr lang="en-US" sz="2400" dirty="0" err="1" smtClean="0">
                <a:solidFill>
                  <a:srgbClr val="000000"/>
                </a:solidFill>
              </a:rPr>
              <a:t>E</a:t>
            </a:r>
            <a:r>
              <a:rPr lang="en-US" sz="2400" baseline="-25000" dirty="0" err="1" smtClean="0">
                <a:solidFill>
                  <a:srgbClr val="000000"/>
                </a:solidFill>
              </a:rPr>
              <a:t>T</a:t>
            </a:r>
            <a:r>
              <a:rPr lang="en-US" sz="2400" baseline="30000" dirty="0" err="1" smtClean="0">
                <a:solidFill>
                  <a:srgbClr val="000000"/>
                </a:solidFill>
              </a:rPr>
              <a:t>miss</a:t>
            </a:r>
            <a:r>
              <a:rPr lang="en-US" sz="2400" dirty="0" smtClean="0">
                <a:solidFill>
                  <a:srgbClr val="000000"/>
                </a:solidFill>
              </a:rPr>
              <a:t>)</a:t>
            </a:r>
          </a:p>
          <a:p>
            <a:r>
              <a:rPr lang="en-US" sz="2400" dirty="0">
                <a:solidFill>
                  <a:srgbClr val="000000"/>
                </a:solidFill>
              </a:rPr>
              <a:t>Contact Interactions (Non resonant </a:t>
            </a:r>
            <a:r>
              <a:rPr lang="en-US" sz="2400" dirty="0" err="1">
                <a:solidFill>
                  <a:srgbClr val="000000"/>
                </a:solidFill>
              </a:rPr>
              <a:t>dilepton</a:t>
            </a:r>
            <a:r>
              <a:rPr lang="en-US" sz="2400" dirty="0">
                <a:solidFill>
                  <a:srgbClr val="000000"/>
                </a:solidFill>
              </a:rPr>
              <a:t> final state searches)</a:t>
            </a:r>
          </a:p>
          <a:p>
            <a:r>
              <a:rPr lang="en-US" sz="2400" dirty="0" smtClean="0">
                <a:solidFill>
                  <a:srgbClr val="000000"/>
                </a:solidFill>
              </a:rPr>
              <a:t>A </a:t>
            </a:r>
            <a:r>
              <a:rPr lang="en-US" sz="2400" dirty="0">
                <a:solidFill>
                  <a:srgbClr val="000000"/>
                </a:solidFill>
              </a:rPr>
              <a:t>Search for </a:t>
            </a:r>
            <a:r>
              <a:rPr lang="en-US" sz="2400" dirty="0" err="1">
                <a:solidFill>
                  <a:srgbClr val="000000"/>
                </a:solidFill>
              </a:rPr>
              <a:t>ttbar</a:t>
            </a:r>
            <a:r>
              <a:rPr lang="en-US" sz="2400" dirty="0">
                <a:solidFill>
                  <a:srgbClr val="000000"/>
                </a:solidFill>
              </a:rPr>
              <a:t> Resonances in the di-lepton channel </a:t>
            </a:r>
          </a:p>
          <a:p>
            <a:pPr marL="342900" indent="-342900"/>
            <a:r>
              <a:rPr lang="en-US" sz="2400" dirty="0" smtClean="0">
                <a:solidFill>
                  <a:srgbClr val="000000"/>
                </a:solidFill>
              </a:rPr>
              <a:t> Search </a:t>
            </a:r>
            <a:r>
              <a:rPr lang="en-US" sz="2400" dirty="0">
                <a:solidFill>
                  <a:srgbClr val="000000"/>
                </a:solidFill>
              </a:rPr>
              <a:t>for Heavy Neutrinos</a:t>
            </a:r>
          </a:p>
          <a:p>
            <a:pPr marL="342900" indent="-342900"/>
            <a:r>
              <a:rPr lang="en-US" sz="2400" dirty="0" smtClean="0">
                <a:solidFill>
                  <a:srgbClr val="000000"/>
                </a:solidFill>
              </a:rPr>
              <a:t> Search </a:t>
            </a:r>
            <a:r>
              <a:rPr lang="en-US" sz="2400" dirty="0">
                <a:solidFill>
                  <a:srgbClr val="000000"/>
                </a:solidFill>
              </a:rPr>
              <a:t>for mono-jet plus missing transverse energy</a:t>
            </a:r>
          </a:p>
          <a:p>
            <a:pPr marL="342900" indent="-342900"/>
            <a:r>
              <a:rPr lang="en-US" sz="2400" dirty="0" smtClean="0">
                <a:solidFill>
                  <a:srgbClr val="000000"/>
                </a:solidFill>
              </a:rPr>
              <a:t> 4th </a:t>
            </a:r>
            <a:r>
              <a:rPr lang="en-US" sz="2400" dirty="0">
                <a:solidFill>
                  <a:srgbClr val="000000"/>
                </a:solidFill>
              </a:rPr>
              <a:t>generation searches</a:t>
            </a:r>
          </a:p>
          <a:p>
            <a:endParaRPr lang="en-US" sz="2400" dirty="0">
              <a:solidFill>
                <a:srgbClr val="000000"/>
              </a:solidFill>
            </a:endParaRPr>
          </a:p>
          <a:p>
            <a:endParaRPr lang="en-US" dirty="0">
              <a:solidFill>
                <a:srgbClr val="000000"/>
              </a:solidFill>
            </a:endParaRPr>
          </a:p>
        </p:txBody>
      </p:sp>
    </p:spTree>
    <p:extLst>
      <p:ext uri="{BB962C8B-B14F-4D97-AF65-F5344CB8AC3E}">
        <p14:creationId xmlns:p14="http://schemas.microsoft.com/office/powerpoint/2010/main" val="237877552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 HIGGS search</a:t>
            </a:r>
            <a:endParaRPr lang="en-US" dirty="0"/>
          </a:p>
        </p:txBody>
      </p:sp>
      <p:pic>
        <p:nvPicPr>
          <p:cNvPr id="4" name="Picture 3" descr="Screen Shot 2012-06-17 at 10.39.4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700" y="1807369"/>
            <a:ext cx="7239000" cy="5135777"/>
          </a:xfrm>
          <a:prstGeom prst="rect">
            <a:avLst/>
          </a:prstGeom>
        </p:spPr>
      </p:pic>
      <p:pic>
        <p:nvPicPr>
          <p:cNvPr id="5" name="Picture 4" descr="Screen Shot 2012-06-17 at 10.40.1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74852" y="664369"/>
            <a:ext cx="3683000" cy="8483600"/>
          </a:xfrm>
          <a:prstGeom prst="rect">
            <a:avLst/>
          </a:prstGeom>
        </p:spPr>
      </p:pic>
      <p:sp>
        <p:nvSpPr>
          <p:cNvPr id="6" name="TextBox 5"/>
          <p:cNvSpPr txBox="1"/>
          <p:nvPr/>
        </p:nvSpPr>
        <p:spPr>
          <a:xfrm>
            <a:off x="2019300" y="7446169"/>
            <a:ext cx="5334000" cy="830997"/>
          </a:xfrm>
          <a:prstGeom prst="rect">
            <a:avLst/>
          </a:prstGeom>
          <a:noFill/>
        </p:spPr>
        <p:txBody>
          <a:bodyPr wrap="square" rtlCol="0">
            <a:spAutoFit/>
          </a:bodyPr>
          <a:lstStyle/>
          <a:p>
            <a:r>
              <a:rPr lang="en-US" sz="2400" dirty="0" smtClean="0">
                <a:solidFill>
                  <a:srgbClr val="FFFFFF"/>
                </a:solidFill>
              </a:rPr>
              <a:t>At the moment just these 3 channels have </a:t>
            </a:r>
            <a:r>
              <a:rPr lang="en-US" sz="2400" dirty="0">
                <a:solidFill>
                  <a:srgbClr val="FFFFFF"/>
                </a:solidFill>
              </a:rPr>
              <a:t>e</a:t>
            </a:r>
            <a:r>
              <a:rPr lang="en-US" sz="2400" dirty="0" smtClean="0">
                <a:solidFill>
                  <a:srgbClr val="FFFFFF"/>
                </a:solidFill>
              </a:rPr>
              <a:t>nough sensitivity !!</a:t>
            </a:r>
            <a:endParaRPr lang="en-US" sz="2400" dirty="0">
              <a:solidFill>
                <a:srgbClr val="FFFFFF"/>
              </a:solidFill>
            </a:endParaRPr>
          </a:p>
        </p:txBody>
      </p:sp>
    </p:spTree>
    <p:extLst>
      <p:ext uri="{BB962C8B-B14F-4D97-AF65-F5344CB8AC3E}">
        <p14:creationId xmlns:p14="http://schemas.microsoft.com/office/powerpoint/2010/main" val="80952955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 &gt; 130 GeV excluded</a:t>
            </a:r>
            <a:endParaRPr lang="en-US" dirty="0"/>
          </a:p>
        </p:txBody>
      </p:sp>
      <p:pic>
        <p:nvPicPr>
          <p:cNvPr id="4" name="Picture 3" descr="conf-note-mass-limit-fig_02a.pdf"/>
          <p:cNvPicPr>
            <a:picLocks noChangeAspect="1"/>
          </p:cNvPicPr>
          <p:nvPr/>
        </p:nvPicPr>
        <p:blipFill>
          <a:blip r:embed="rId2"/>
          <a:srcRect l="3810"/>
          <a:stretch>
            <a:fillRect/>
          </a:stretch>
        </p:blipFill>
        <p:spPr>
          <a:xfrm>
            <a:off x="2324100" y="1883569"/>
            <a:ext cx="9143495" cy="6890277"/>
          </a:xfrm>
          <a:prstGeom prst="rect">
            <a:avLst/>
          </a:prstGeom>
        </p:spPr>
      </p:pic>
      <p:sp>
        <p:nvSpPr>
          <p:cNvPr id="5" name="TextBox 4"/>
          <p:cNvSpPr txBox="1"/>
          <p:nvPr/>
        </p:nvSpPr>
        <p:spPr>
          <a:xfrm>
            <a:off x="8039100" y="6303169"/>
            <a:ext cx="3200400" cy="1200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sz="2400" dirty="0" smtClean="0"/>
              <a:t>Region between 130 and 486 </a:t>
            </a:r>
            <a:r>
              <a:rPr lang="en-US" sz="2400" dirty="0" smtClean="0"/>
              <a:t>GeV </a:t>
            </a:r>
            <a:r>
              <a:rPr lang="en-US" sz="2400" dirty="0" smtClean="0"/>
              <a:t>excluded at 99%C.L</a:t>
            </a:r>
            <a:endParaRPr lang="en-US" sz="2400" dirty="0"/>
          </a:p>
        </p:txBody>
      </p:sp>
    </p:spTree>
    <p:extLst>
      <p:ext uri="{BB962C8B-B14F-4D97-AF65-F5344CB8AC3E}">
        <p14:creationId xmlns:p14="http://schemas.microsoft.com/office/powerpoint/2010/main" val="76349666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 ~125 GeV still possible !</a:t>
            </a:r>
            <a:endParaRPr lang="en-US" dirty="0"/>
          </a:p>
        </p:txBody>
      </p:sp>
      <p:pic>
        <p:nvPicPr>
          <p:cNvPr id="6" name="Picture 5" descr="fig_02b.png"/>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7810500" y="3483769"/>
            <a:ext cx="4572000" cy="3314095"/>
          </a:xfrm>
          <a:prstGeom prst="rect">
            <a:avLst/>
          </a:prstGeom>
        </p:spPr>
      </p:pic>
      <p:sp>
        <p:nvSpPr>
          <p:cNvPr id="7" name="Rectangle 6"/>
          <p:cNvSpPr/>
          <p:nvPr/>
        </p:nvSpPr>
        <p:spPr bwMode="auto">
          <a:xfrm>
            <a:off x="8458572" y="3629512"/>
            <a:ext cx="864096" cy="2617200"/>
          </a:xfrm>
          <a:prstGeom prst="rect">
            <a:avLst/>
          </a:prstGeom>
          <a:solidFill>
            <a:srgbClr val="000000">
              <a:alpha val="51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sp>
        <p:nvSpPr>
          <p:cNvPr id="8" name="Rectangle 7"/>
          <p:cNvSpPr/>
          <p:nvPr/>
        </p:nvSpPr>
        <p:spPr bwMode="auto">
          <a:xfrm>
            <a:off x="10114756" y="3629512"/>
            <a:ext cx="1800200" cy="2617200"/>
          </a:xfrm>
          <a:prstGeom prst="rect">
            <a:avLst/>
          </a:prstGeom>
          <a:solidFill>
            <a:schemeClr val="tx1">
              <a:alpha val="51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sp>
        <p:nvSpPr>
          <p:cNvPr id="9" name="Rectangle 8"/>
          <p:cNvSpPr/>
          <p:nvPr/>
        </p:nvSpPr>
        <p:spPr bwMode="auto">
          <a:xfrm>
            <a:off x="9394492" y="3629512"/>
            <a:ext cx="298800" cy="2617200"/>
          </a:xfrm>
          <a:prstGeom prst="rect">
            <a:avLst/>
          </a:prstGeom>
          <a:solidFill>
            <a:srgbClr val="000000">
              <a:alpha val="51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pic>
        <p:nvPicPr>
          <p:cNvPr id="10" name="Picture 9" descr="fig_01.png"/>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 y="1197769"/>
            <a:ext cx="5715000" cy="4465158"/>
          </a:xfrm>
          <a:prstGeom prst="rect">
            <a:avLst/>
          </a:prstGeom>
          <a:ln>
            <a:solidFill>
              <a:srgbClr val="000000"/>
            </a:solidFill>
          </a:ln>
        </p:spPr>
      </p:pic>
      <p:pic>
        <p:nvPicPr>
          <p:cNvPr id="11" name="Picture 10" descr="figaux_03a.png"/>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1257300" y="5845969"/>
            <a:ext cx="3573976" cy="3429000"/>
          </a:xfrm>
          <a:prstGeom prst="rect">
            <a:avLst/>
          </a:prstGeom>
          <a:ln>
            <a:solidFill>
              <a:srgbClr val="000000"/>
            </a:solidFill>
          </a:ln>
        </p:spPr>
      </p:pic>
      <p:sp>
        <p:nvSpPr>
          <p:cNvPr id="12" name="TextBox 11"/>
          <p:cNvSpPr txBox="1"/>
          <p:nvPr/>
        </p:nvSpPr>
        <p:spPr>
          <a:xfrm>
            <a:off x="6362700" y="1350169"/>
            <a:ext cx="4896544" cy="1477328"/>
          </a:xfrm>
          <a:prstGeom prst="rect">
            <a:avLst/>
          </a:prstGeom>
          <a:solidFill>
            <a:srgbClr val="FFFFFF"/>
          </a:solidFill>
          <a:ln>
            <a:solidFill>
              <a:schemeClr val="tx1"/>
            </a:solidFill>
          </a:ln>
        </p:spPr>
        <p:txBody>
          <a:bodyPr wrap="square" rtlCol="0">
            <a:spAutoFit/>
          </a:bodyPr>
          <a:lstStyle/>
          <a:p>
            <a:r>
              <a:rPr lang="en-US" dirty="0" smtClean="0">
                <a:effectLst/>
              </a:rPr>
              <a:t>H</a:t>
            </a:r>
            <a:r>
              <a:rPr lang="en-US" dirty="0" smtClean="0">
                <a:effectLst/>
                <a:sym typeface="Wingdings"/>
              </a:rPr>
              <a:t> </a:t>
            </a:r>
            <a:r>
              <a:rPr lang="en-US" dirty="0" err="1" smtClean="0">
                <a:effectLst/>
                <a:latin typeface="Lucida Grande"/>
                <a:ea typeface="Lucida Grande"/>
                <a:cs typeface="Lucida Grande"/>
                <a:sym typeface="Wingdings"/>
              </a:rPr>
              <a:t>γγ</a:t>
            </a:r>
            <a:r>
              <a:rPr lang="en-US" dirty="0" smtClean="0">
                <a:effectLst/>
                <a:sym typeface="Wingdings"/>
              </a:rPr>
              <a:t>:</a:t>
            </a:r>
            <a:endParaRPr lang="en-US" dirty="0" smtClean="0">
              <a:effectLst/>
            </a:endParaRPr>
          </a:p>
          <a:p>
            <a:r>
              <a:rPr lang="en-US" dirty="0">
                <a:effectLst/>
              </a:rPr>
              <a:t>f</a:t>
            </a:r>
            <a:r>
              <a:rPr lang="en-US" dirty="0" smtClean="0">
                <a:effectLst/>
              </a:rPr>
              <a:t>or </a:t>
            </a:r>
            <a:r>
              <a:rPr lang="en-US" dirty="0" err="1" smtClean="0">
                <a:effectLst/>
              </a:rPr>
              <a:t>m</a:t>
            </a:r>
            <a:r>
              <a:rPr lang="en-US" baseline="-25000" dirty="0" err="1" smtClean="0">
                <a:effectLst/>
              </a:rPr>
              <a:t>H</a:t>
            </a:r>
            <a:r>
              <a:rPr lang="en-US" dirty="0">
                <a:effectLst/>
              </a:rPr>
              <a:t> </a:t>
            </a:r>
            <a:r>
              <a:rPr lang="en-US" dirty="0" smtClean="0">
                <a:effectLst/>
              </a:rPr>
              <a:t>~ 125 </a:t>
            </a:r>
            <a:r>
              <a:rPr lang="en-US" dirty="0" err="1" smtClean="0">
                <a:effectLst/>
              </a:rPr>
              <a:t>GeV</a:t>
            </a:r>
            <a:r>
              <a:rPr lang="en-US" dirty="0" smtClean="0">
                <a:effectLst/>
              </a:rPr>
              <a:t>, ~</a:t>
            </a:r>
            <a:r>
              <a:rPr lang="en-US" dirty="0">
                <a:effectLst/>
              </a:rPr>
              <a:t>70 signal events expected </a:t>
            </a:r>
            <a:endParaRPr lang="en-US" dirty="0" smtClean="0">
              <a:effectLst/>
            </a:endParaRPr>
          </a:p>
          <a:p>
            <a:r>
              <a:rPr lang="en-US" dirty="0" smtClean="0">
                <a:effectLst/>
              </a:rPr>
              <a:t>after all cuts, and ~ 3000 background events </a:t>
            </a:r>
            <a:r>
              <a:rPr lang="en-US" dirty="0">
                <a:effectLst/>
              </a:rPr>
              <a:t>in </a:t>
            </a:r>
            <a:r>
              <a:rPr lang="en-US" dirty="0" smtClean="0">
                <a:effectLst/>
              </a:rPr>
              <a:t>signal </a:t>
            </a:r>
            <a:r>
              <a:rPr lang="en-US" dirty="0">
                <a:effectLst/>
              </a:rPr>
              <a:t>mass window </a:t>
            </a:r>
            <a:r>
              <a:rPr lang="en-US" dirty="0">
                <a:effectLst/>
                <a:sym typeface="Wingdings"/>
              </a:rPr>
              <a:t> S/B ~ </a:t>
            </a:r>
            <a:r>
              <a:rPr lang="en-US" dirty="0" smtClean="0">
                <a:effectLst/>
                <a:sym typeface="Wingdings"/>
              </a:rPr>
              <a:t>0.02</a:t>
            </a:r>
          </a:p>
          <a:p>
            <a:endParaRPr lang="en-US" dirty="0">
              <a:effectLst/>
            </a:endParaRPr>
          </a:p>
        </p:txBody>
      </p:sp>
      <p:sp>
        <p:nvSpPr>
          <p:cNvPr id="13" name="TextBox 12"/>
          <p:cNvSpPr txBox="1"/>
          <p:nvPr/>
        </p:nvSpPr>
        <p:spPr>
          <a:xfrm>
            <a:off x="5067300" y="7446169"/>
            <a:ext cx="5791200" cy="1524000"/>
          </a:xfrm>
          <a:prstGeom prst="rect">
            <a:avLst/>
          </a:prstGeom>
          <a:solidFill>
            <a:srgbClr val="FFFFFF"/>
          </a:solidFill>
          <a:ln>
            <a:solidFill>
              <a:schemeClr val="tx1"/>
            </a:solidFill>
          </a:ln>
        </p:spPr>
        <p:txBody>
          <a:bodyPr wrap="square" rtlCol="0">
            <a:spAutoFit/>
          </a:bodyPr>
          <a:lstStyle/>
          <a:p>
            <a:r>
              <a:rPr lang="en-US" dirty="0" smtClean="0">
                <a:effectLst/>
              </a:rPr>
              <a:t>H</a:t>
            </a:r>
            <a:r>
              <a:rPr lang="en-US" dirty="0" smtClean="0">
                <a:effectLst/>
                <a:sym typeface="Wingdings"/>
              </a:rPr>
              <a:t> 4l:</a:t>
            </a:r>
            <a:endParaRPr lang="en-US" dirty="0" smtClean="0">
              <a:effectLst/>
            </a:endParaRPr>
          </a:p>
          <a:p>
            <a:r>
              <a:rPr lang="en-US" dirty="0">
                <a:effectLst/>
              </a:rPr>
              <a:t>i</a:t>
            </a:r>
            <a:r>
              <a:rPr lang="en-US" dirty="0" smtClean="0">
                <a:effectLst/>
              </a:rPr>
              <a:t>n the region </a:t>
            </a:r>
            <a:r>
              <a:rPr lang="en-US" dirty="0" err="1" smtClean="0">
                <a:effectLst/>
              </a:rPr>
              <a:t>m</a:t>
            </a:r>
            <a:r>
              <a:rPr lang="en-US" baseline="-25000" dirty="0" err="1" smtClean="0">
                <a:effectLst/>
              </a:rPr>
              <a:t>H</a:t>
            </a:r>
            <a:r>
              <a:rPr lang="en-US" dirty="0" smtClean="0">
                <a:effectLst/>
              </a:rPr>
              <a:t> &lt; 141 </a:t>
            </a:r>
            <a:r>
              <a:rPr lang="en-US" dirty="0" err="1" smtClean="0">
                <a:effectLst/>
              </a:rPr>
              <a:t>GeV</a:t>
            </a:r>
            <a:r>
              <a:rPr lang="en-US" dirty="0" smtClean="0">
                <a:effectLst/>
              </a:rPr>
              <a:t> (not excluded at 99% CL</a:t>
            </a:r>
          </a:p>
          <a:p>
            <a:r>
              <a:rPr lang="en-US" dirty="0">
                <a:effectLst/>
              </a:rPr>
              <a:t>b</a:t>
            </a:r>
            <a:r>
              <a:rPr lang="en-US" dirty="0" smtClean="0">
                <a:effectLst/>
              </a:rPr>
              <a:t>y ATLAS+CMS combination) 3 events are observed: </a:t>
            </a:r>
          </a:p>
          <a:p>
            <a:r>
              <a:rPr lang="en-US" dirty="0">
                <a:effectLst/>
              </a:rPr>
              <a:t>two 2e2</a:t>
            </a:r>
            <a:r>
              <a:rPr lang="en-US" dirty="0">
                <a:effectLst/>
                <a:ea typeface="Lucida Grande"/>
                <a:cs typeface="Lucida Grande"/>
              </a:rPr>
              <a:t>μ events </a:t>
            </a:r>
            <a:r>
              <a:rPr lang="en-US" dirty="0" smtClean="0">
                <a:effectLst/>
                <a:ea typeface="Lucida Grande"/>
                <a:cs typeface="Lucida Grande"/>
              </a:rPr>
              <a:t>(m=</a:t>
            </a:r>
            <a:r>
              <a:rPr lang="en-US" dirty="0" smtClean="0">
                <a:effectLst/>
              </a:rPr>
              <a:t>123.6 </a:t>
            </a:r>
            <a:r>
              <a:rPr lang="en-US" dirty="0" err="1">
                <a:effectLst/>
              </a:rPr>
              <a:t>GeV</a:t>
            </a:r>
            <a:r>
              <a:rPr lang="en-US" dirty="0">
                <a:effectLst/>
              </a:rPr>
              <a:t>, </a:t>
            </a:r>
            <a:r>
              <a:rPr lang="en-US" dirty="0" smtClean="0">
                <a:effectLst/>
              </a:rPr>
              <a:t>m=124.3 </a:t>
            </a:r>
            <a:r>
              <a:rPr lang="en-US" dirty="0" err="1">
                <a:effectLst/>
              </a:rPr>
              <a:t>GeV</a:t>
            </a:r>
            <a:r>
              <a:rPr lang="en-US" dirty="0" smtClean="0">
                <a:effectLst/>
              </a:rPr>
              <a:t>) and</a:t>
            </a:r>
            <a:r>
              <a:rPr lang="en-US" dirty="0">
                <a:effectLst/>
                <a:ea typeface="Lucida Grande"/>
                <a:cs typeface="Lucida Grande"/>
              </a:rPr>
              <a:t> </a:t>
            </a:r>
            <a:endParaRPr lang="en-US" dirty="0" smtClean="0">
              <a:effectLst/>
              <a:ea typeface="Lucida Grande"/>
              <a:cs typeface="Lucida Grande"/>
            </a:endParaRPr>
          </a:p>
          <a:p>
            <a:r>
              <a:rPr lang="en-US" dirty="0" smtClean="0">
                <a:effectLst/>
                <a:latin typeface="+mj-lt"/>
              </a:rPr>
              <a:t>one 4</a:t>
            </a:r>
            <a:r>
              <a:rPr lang="en-US" dirty="0" smtClean="0">
                <a:effectLst/>
                <a:latin typeface="+mj-lt"/>
                <a:ea typeface="Lucida Grande"/>
                <a:cs typeface="Lucida Grande"/>
              </a:rPr>
              <a:t>μ </a:t>
            </a:r>
            <a:r>
              <a:rPr lang="en-US" dirty="0">
                <a:effectLst/>
                <a:ea typeface="Lucida Grande"/>
                <a:cs typeface="Lucida Grande"/>
              </a:rPr>
              <a:t>event</a:t>
            </a:r>
            <a:r>
              <a:rPr lang="en-US" dirty="0">
                <a:effectLst/>
              </a:rPr>
              <a:t> </a:t>
            </a:r>
            <a:r>
              <a:rPr lang="en-US" dirty="0" smtClean="0">
                <a:effectLst/>
                <a:latin typeface="+mj-lt"/>
                <a:ea typeface="Lucida Grande"/>
                <a:cs typeface="Lucida Grande"/>
              </a:rPr>
              <a:t>(m=</a:t>
            </a:r>
            <a:r>
              <a:rPr lang="en-US" dirty="0">
                <a:effectLst/>
              </a:rPr>
              <a:t>124.6 </a:t>
            </a:r>
            <a:r>
              <a:rPr lang="en-US" dirty="0" err="1" smtClean="0">
                <a:effectLst/>
              </a:rPr>
              <a:t>GeV</a:t>
            </a:r>
            <a:r>
              <a:rPr lang="en-US" dirty="0" smtClean="0">
                <a:effectLst/>
              </a:rPr>
              <a:t>)</a:t>
            </a:r>
            <a:endParaRPr lang="en-US" dirty="0" smtClean="0">
              <a:effectLst/>
              <a:latin typeface="+mj-lt"/>
              <a:ea typeface="Lucida Grande"/>
              <a:cs typeface="Lucida Grande"/>
            </a:endParaRPr>
          </a:p>
        </p:txBody>
      </p:sp>
    </p:spTree>
    <p:extLst>
      <p:ext uri="{BB962C8B-B14F-4D97-AF65-F5344CB8AC3E}">
        <p14:creationId xmlns:p14="http://schemas.microsoft.com/office/powerpoint/2010/main" val="25827426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linds(horizontal)">
                                      <p:cBhvr>
                                        <p:cTn id="11" dur="500"/>
                                        <p:tgtEl>
                                          <p:spTgt spid="9"/>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114300" y="1731169"/>
            <a:ext cx="5435600" cy="3905984"/>
          </a:xfrm>
          <a:prstGeom prst="rect">
            <a:avLst/>
          </a:prstGeom>
        </p:spPr>
      </p:pic>
      <p:sp>
        <p:nvSpPr>
          <p:cNvPr id="2" name="Title 1"/>
          <p:cNvSpPr>
            <a:spLocks noGrp="1"/>
          </p:cNvSpPr>
          <p:nvPr>
            <p:ph type="title"/>
          </p:nvPr>
        </p:nvSpPr>
        <p:spPr/>
        <p:txBody>
          <a:bodyPr/>
          <a:lstStyle/>
          <a:p>
            <a:r>
              <a:rPr lang="en-US" dirty="0" smtClean="0"/>
              <a:t>Detector and trigger in excellent shape !</a:t>
            </a:r>
            <a:endParaRPr lang="en-US" dirty="0"/>
          </a:p>
        </p:txBody>
      </p:sp>
      <p:sp>
        <p:nvSpPr>
          <p:cNvPr id="5" name="TextBox 4"/>
          <p:cNvSpPr txBox="1"/>
          <p:nvPr/>
        </p:nvSpPr>
        <p:spPr>
          <a:xfrm>
            <a:off x="266700" y="6455569"/>
            <a:ext cx="2746139" cy="1477328"/>
          </a:xfrm>
          <a:prstGeom prst="rect">
            <a:avLst/>
          </a:prstGeom>
          <a:noFill/>
        </p:spPr>
        <p:txBody>
          <a:bodyPr wrap="none" rtlCol="0">
            <a:spAutoFit/>
          </a:bodyPr>
          <a:lstStyle/>
          <a:p>
            <a:r>
              <a:rPr lang="en-US" dirty="0" smtClean="0">
                <a:solidFill>
                  <a:schemeClr val="bg1"/>
                </a:solidFill>
              </a:rPr>
              <a:t>Recorded:</a:t>
            </a:r>
          </a:p>
          <a:p>
            <a:endParaRPr lang="en-US" dirty="0">
              <a:solidFill>
                <a:schemeClr val="bg1"/>
              </a:solidFill>
            </a:endParaRPr>
          </a:p>
          <a:p>
            <a:r>
              <a:rPr lang="en-US" dirty="0" smtClean="0">
                <a:solidFill>
                  <a:schemeClr val="bg1"/>
                </a:solidFill>
              </a:rPr>
              <a:t>2010 @ 7 TeV :  0.05 fb</a:t>
            </a:r>
            <a:r>
              <a:rPr lang="en-US" baseline="30000" dirty="0" smtClean="0">
                <a:solidFill>
                  <a:schemeClr val="bg1"/>
                </a:solidFill>
              </a:rPr>
              <a:t>-1</a:t>
            </a:r>
          </a:p>
          <a:p>
            <a:r>
              <a:rPr lang="en-US" dirty="0" smtClean="0">
                <a:solidFill>
                  <a:schemeClr val="bg1"/>
                </a:solidFill>
              </a:rPr>
              <a:t>2011 @ 7 TeV :  5.25 </a:t>
            </a:r>
            <a:r>
              <a:rPr lang="en-US" dirty="0">
                <a:solidFill>
                  <a:schemeClr val="bg1"/>
                </a:solidFill>
              </a:rPr>
              <a:t>fb</a:t>
            </a:r>
            <a:r>
              <a:rPr lang="en-US" baseline="30000" dirty="0">
                <a:solidFill>
                  <a:schemeClr val="bg1"/>
                </a:solidFill>
              </a:rPr>
              <a:t>-</a:t>
            </a:r>
            <a:r>
              <a:rPr lang="en-US" baseline="30000" dirty="0" smtClean="0">
                <a:solidFill>
                  <a:schemeClr val="bg1"/>
                </a:solidFill>
              </a:rPr>
              <a:t>1</a:t>
            </a:r>
            <a:endParaRPr lang="en-US" dirty="0" smtClean="0">
              <a:solidFill>
                <a:schemeClr val="bg1"/>
              </a:solidFill>
            </a:endParaRPr>
          </a:p>
          <a:p>
            <a:r>
              <a:rPr lang="en-US" dirty="0" smtClean="0">
                <a:solidFill>
                  <a:schemeClr val="bg1"/>
                </a:solidFill>
              </a:rPr>
              <a:t>2012 @ 8 TeV :  6.23 fb</a:t>
            </a:r>
            <a:r>
              <a:rPr lang="en-US" baseline="30000" dirty="0" smtClean="0">
                <a:solidFill>
                  <a:schemeClr val="bg1"/>
                </a:solidFill>
              </a:rPr>
              <a:t>-1</a:t>
            </a:r>
            <a:endParaRPr lang="en-US" baseline="30000" dirty="0">
              <a:solidFill>
                <a:schemeClr val="bg1"/>
              </a:solidFill>
            </a:endParaRPr>
          </a:p>
        </p:txBody>
      </p:sp>
      <p:sp>
        <p:nvSpPr>
          <p:cNvPr id="6" name="TextBox 5"/>
          <p:cNvSpPr txBox="1"/>
          <p:nvPr/>
        </p:nvSpPr>
        <p:spPr>
          <a:xfrm>
            <a:off x="3314700" y="6531769"/>
            <a:ext cx="3914357" cy="1200328"/>
          </a:xfrm>
          <a:prstGeom prst="rect">
            <a:avLst/>
          </a:prstGeom>
          <a:noFill/>
        </p:spPr>
        <p:txBody>
          <a:bodyPr wrap="none" rtlCol="0">
            <a:spAutoFit/>
          </a:bodyPr>
          <a:lstStyle/>
          <a:p>
            <a:endParaRPr lang="en-US" sz="2400" b="1" i="1" dirty="0">
              <a:solidFill>
                <a:schemeClr val="bg1"/>
              </a:solidFill>
            </a:endParaRPr>
          </a:p>
          <a:p>
            <a:r>
              <a:rPr lang="en-US" sz="2400" b="1" i="1" dirty="0" smtClean="0">
                <a:solidFill>
                  <a:schemeClr val="bg1"/>
                </a:solidFill>
              </a:rPr>
              <a:t>11.53  </a:t>
            </a:r>
            <a:r>
              <a:rPr lang="en-US" sz="2400" b="1" i="1" dirty="0">
                <a:solidFill>
                  <a:schemeClr val="bg1"/>
                </a:solidFill>
              </a:rPr>
              <a:t>fb</a:t>
            </a:r>
            <a:r>
              <a:rPr lang="en-US" sz="2400" b="1" i="1" baseline="30000" dirty="0">
                <a:solidFill>
                  <a:schemeClr val="bg1"/>
                </a:solidFill>
              </a:rPr>
              <a:t>-</a:t>
            </a:r>
            <a:r>
              <a:rPr lang="en-US" sz="2400" b="1" i="1" baseline="30000" dirty="0" smtClean="0">
                <a:solidFill>
                  <a:schemeClr val="bg1"/>
                </a:solidFill>
              </a:rPr>
              <a:t>1   </a:t>
            </a:r>
            <a:r>
              <a:rPr lang="en-US" sz="2400" b="1" i="1" dirty="0" smtClean="0">
                <a:solidFill>
                  <a:schemeClr val="bg1"/>
                </a:solidFill>
              </a:rPr>
              <a:t>in proton runs</a:t>
            </a:r>
          </a:p>
          <a:p>
            <a:r>
              <a:rPr lang="en-US" sz="2400" b="1" i="1" dirty="0" smtClean="0">
                <a:solidFill>
                  <a:schemeClr val="bg1"/>
                </a:solidFill>
              </a:rPr>
              <a:t> 166.  </a:t>
            </a:r>
            <a:r>
              <a:rPr lang="en-US" sz="2400" b="1" i="1" dirty="0" smtClean="0">
                <a:solidFill>
                  <a:schemeClr val="bg1"/>
                </a:solidFill>
                <a:latin typeface="Symbol" charset="2"/>
                <a:cs typeface="Symbol" charset="2"/>
              </a:rPr>
              <a:t>m</a:t>
            </a:r>
            <a:r>
              <a:rPr lang="en-US" sz="2400" b="1" i="1" dirty="0" smtClean="0">
                <a:solidFill>
                  <a:schemeClr val="bg1"/>
                </a:solidFill>
              </a:rPr>
              <a:t>b</a:t>
            </a:r>
            <a:r>
              <a:rPr lang="en-US" sz="2400" b="1" i="1" baseline="30000" dirty="0" smtClean="0">
                <a:solidFill>
                  <a:schemeClr val="bg1"/>
                </a:solidFill>
              </a:rPr>
              <a:t>-1</a:t>
            </a:r>
            <a:r>
              <a:rPr lang="en-US" sz="2400" b="1" i="1" dirty="0" smtClean="0">
                <a:solidFill>
                  <a:schemeClr val="bg1"/>
                </a:solidFill>
              </a:rPr>
              <a:t>  in HI runs</a:t>
            </a:r>
            <a:endParaRPr lang="en-US" sz="2400" b="1" i="1" dirty="0">
              <a:solidFill>
                <a:schemeClr val="bg1"/>
              </a:solidFill>
            </a:endParaRPr>
          </a:p>
        </p:txBody>
      </p:sp>
      <p:sp>
        <p:nvSpPr>
          <p:cNvPr id="7" name="TextBox 6"/>
          <p:cNvSpPr txBox="1"/>
          <p:nvPr/>
        </p:nvSpPr>
        <p:spPr>
          <a:xfrm>
            <a:off x="1638300" y="3712369"/>
            <a:ext cx="1600200" cy="369332"/>
          </a:xfrm>
          <a:prstGeom prst="rect">
            <a:avLst/>
          </a:prstGeom>
          <a:noFill/>
        </p:spPr>
        <p:txBody>
          <a:bodyPr wrap="square" rtlCol="0">
            <a:spAutoFit/>
          </a:bodyPr>
          <a:lstStyle/>
          <a:p>
            <a:r>
              <a:rPr lang="en-US" b="1" dirty="0" smtClean="0">
                <a:solidFill>
                  <a:srgbClr val="FF0000"/>
                </a:solidFill>
              </a:rPr>
              <a:t>94.7 % eff.</a:t>
            </a:r>
            <a:endParaRPr lang="en-US" b="1" dirty="0">
              <a:solidFill>
                <a:srgbClr val="FF0000"/>
              </a:solidFill>
            </a:endParaRPr>
          </a:p>
        </p:txBody>
      </p:sp>
      <p:pic>
        <p:nvPicPr>
          <p:cNvPr id="9" name="Picture 8" descr="Screen Shot 2012-06-16 at 7.15.28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2935" y="1654969"/>
            <a:ext cx="7744465" cy="2366169"/>
          </a:xfrm>
          <a:prstGeom prst="rect">
            <a:avLst/>
          </a:prstGeom>
        </p:spPr>
      </p:pic>
      <p:sp>
        <p:nvSpPr>
          <p:cNvPr id="10" name="Rectangle 9"/>
          <p:cNvSpPr/>
          <p:nvPr/>
        </p:nvSpPr>
        <p:spPr>
          <a:xfrm>
            <a:off x="8191500" y="7446169"/>
            <a:ext cx="4876800" cy="954107"/>
          </a:xfrm>
          <a:prstGeom prst="rect">
            <a:avLst/>
          </a:prstGeom>
          <a:solidFill>
            <a:srgbClr val="FFFF00"/>
          </a:solidFill>
        </p:spPr>
        <p:txBody>
          <a:bodyPr wrap="square">
            <a:spAutoFit/>
          </a:bodyPr>
          <a:lstStyle/>
          <a:p>
            <a:r>
              <a:rPr lang="en-US" sz="2800" dirty="0" smtClean="0">
                <a:solidFill>
                  <a:srgbClr val="FF0000"/>
                </a:solidFill>
              </a:rPr>
              <a:t>More then 91% of all data good for any type of analysis </a:t>
            </a:r>
          </a:p>
        </p:txBody>
      </p:sp>
      <p:graphicFrame>
        <p:nvGraphicFramePr>
          <p:cNvPr id="11" name="Table 10"/>
          <p:cNvGraphicFramePr>
            <a:graphicFrameLocks noGrp="1"/>
          </p:cNvGraphicFramePr>
          <p:nvPr>
            <p:extLst>
              <p:ext uri="{D42A27DB-BD31-4B8C-83A1-F6EECF244321}">
                <p14:modId xmlns:p14="http://schemas.microsoft.com/office/powerpoint/2010/main" val="4075883254"/>
              </p:ext>
            </p:extLst>
          </p:nvPr>
        </p:nvGraphicFramePr>
        <p:xfrm>
          <a:off x="5829302" y="4478429"/>
          <a:ext cx="7658098" cy="1815720"/>
        </p:xfrm>
        <a:graphic>
          <a:graphicData uri="http://schemas.openxmlformats.org/drawingml/2006/table">
            <a:tbl>
              <a:tblPr firstRow="1" bandRow="1">
                <a:tableStyleId>{69C7853C-536D-4A76-A0AE-DD22124D55A5}</a:tableStyleId>
              </a:tblPr>
              <a:tblGrid>
                <a:gridCol w="724266"/>
                <a:gridCol w="631487"/>
                <a:gridCol w="665150"/>
                <a:gridCol w="900335"/>
                <a:gridCol w="796450"/>
                <a:gridCol w="685832"/>
                <a:gridCol w="596203"/>
                <a:gridCol w="719192"/>
                <a:gridCol w="926281"/>
                <a:gridCol w="1012902"/>
              </a:tblGrid>
              <a:tr h="425523">
                <a:tc gridSpan="3">
                  <a:txBody>
                    <a:bodyPr/>
                    <a:lstStyle/>
                    <a:p>
                      <a:pPr algn="ctr"/>
                      <a:r>
                        <a:rPr lang="en-GB" sz="2000" b="0" dirty="0" smtClean="0">
                          <a:solidFill>
                            <a:schemeClr val="tx1"/>
                          </a:solidFill>
                        </a:rPr>
                        <a:t>L1</a:t>
                      </a:r>
                      <a:endParaRPr lang="en-GB" sz="2000" b="0" dirty="0">
                        <a:solidFill>
                          <a:schemeClr val="tx1"/>
                        </a:solidFill>
                      </a:endParaRPr>
                    </a:p>
                  </a:txBody>
                  <a:tcPr marB="93600" anchor="ctr">
                    <a:lnR w="12700" cap="flat" cmpd="sng" algn="ctr">
                      <a:solidFill>
                        <a:prstClr val="white"/>
                      </a:solidFill>
                      <a:prstDash val="solid"/>
                      <a:round/>
                      <a:headEnd type="none" w="med" len="med"/>
                      <a:tailEnd type="none" w="med" len="med"/>
                    </a:lnR>
                  </a:tcPr>
                </a:tc>
                <a:tc hMerge="1">
                  <a:txBody>
                    <a:bodyPr/>
                    <a:lstStyle/>
                    <a:p>
                      <a:pPr algn="ctr"/>
                      <a:endParaRPr lang="en-GB" dirty="0"/>
                    </a:p>
                  </a:txBody>
                  <a:tcPr/>
                </a:tc>
                <a:tc hMerge="1">
                  <a:txBody>
                    <a:bodyPr/>
                    <a:lstStyle/>
                    <a:p>
                      <a:pPr algn="ctr"/>
                      <a:endParaRPr lang="en-GB" dirty="0"/>
                    </a:p>
                  </a:txBody>
                  <a:tcPr/>
                </a:tc>
                <a:tc gridSpan="7">
                  <a:txBody>
                    <a:bodyPr/>
                    <a:lstStyle/>
                    <a:p>
                      <a:pPr algn="ctr"/>
                      <a:r>
                        <a:rPr lang="en-GB" b="0" dirty="0" smtClean="0">
                          <a:solidFill>
                            <a:srgbClr val="000000"/>
                          </a:solidFill>
                        </a:rPr>
                        <a:t>HLT</a:t>
                      </a:r>
                      <a:endParaRPr lang="en-GB" b="0" dirty="0">
                        <a:solidFill>
                          <a:srgbClr val="000000"/>
                        </a:solidFill>
                      </a:endParaRPr>
                    </a:p>
                  </a:txBody>
                  <a:tcPr anchor="ctr">
                    <a:lnL w="12700" cap="flat" cmpd="sng" algn="ctr">
                      <a:solidFill>
                        <a:prstClr val="white"/>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a:endParaRPr lang="en-GB" dirty="0"/>
                    </a:p>
                  </a:txBody>
                  <a:tcPr/>
                </a:tc>
                <a:tc hMerge="1">
                  <a:txBody>
                    <a:bodyPr/>
                    <a:lstStyle/>
                    <a:p>
                      <a:pPr algn="ctr"/>
                      <a:endParaRPr lang="en-GB" dirty="0"/>
                    </a:p>
                  </a:txBody>
                  <a:tcPr anchor="ctr"/>
                </a:tc>
              </a:tr>
              <a:tr h="554870">
                <a:tc>
                  <a:txBody>
                    <a:bodyPr/>
                    <a:lstStyle/>
                    <a:p>
                      <a:pPr algn="ctr"/>
                      <a:r>
                        <a:rPr lang="en-GB" sz="1600" dirty="0" err="1" smtClean="0"/>
                        <a:t>Muon</a:t>
                      </a:r>
                      <a:endParaRPr lang="en-GB" sz="1600" dirty="0"/>
                    </a:p>
                  </a:txBody>
                  <a:tcPr anchor="ctr"/>
                </a:tc>
                <a:tc>
                  <a:txBody>
                    <a:bodyPr/>
                    <a:lstStyle/>
                    <a:p>
                      <a:pPr algn="ctr"/>
                      <a:r>
                        <a:rPr lang="en-GB" sz="1600" dirty="0" err="1" smtClean="0"/>
                        <a:t>Calo</a:t>
                      </a:r>
                      <a:endParaRPr lang="en-GB" sz="1600" dirty="0"/>
                    </a:p>
                  </a:txBody>
                  <a:tcPr anchor="ctr"/>
                </a:tc>
                <a:tc>
                  <a:txBody>
                    <a:bodyPr/>
                    <a:lstStyle/>
                    <a:p>
                      <a:pPr algn="ctr"/>
                      <a:r>
                        <a:rPr lang="en-GB" sz="1600" dirty="0" smtClean="0"/>
                        <a:t>CTP</a:t>
                      </a:r>
                      <a:endParaRPr lang="en-GB" sz="1600" dirty="0"/>
                    </a:p>
                  </a:txBody>
                  <a:tcPr anchor="ctr">
                    <a:lnR w="6350" cap="flat" cmpd="sng" algn="ctr">
                      <a:solidFill>
                        <a:srgbClr val="FFFFFF"/>
                      </a:solidFill>
                      <a:prstDash val="solid"/>
                      <a:round/>
                      <a:headEnd type="none" w="med" len="med"/>
                      <a:tailEnd type="none" w="med" len="med"/>
                    </a:lnR>
                  </a:tcPr>
                </a:tc>
                <a:tc>
                  <a:txBody>
                    <a:bodyPr/>
                    <a:lstStyle/>
                    <a:p>
                      <a:pPr algn="ctr"/>
                      <a:r>
                        <a:rPr lang="en-GB" sz="1500" dirty="0" smtClean="0"/>
                        <a:t>electron</a:t>
                      </a:r>
                      <a:endParaRPr lang="en-GB" sz="1500" dirty="0"/>
                    </a:p>
                  </a:txBody>
                  <a:tcPr anchor="ctr">
                    <a:lnL w="6350" cap="flat" cmpd="sng" algn="ctr">
                      <a:solidFill>
                        <a:srgbClr val="FFFFFF"/>
                      </a:solidFill>
                      <a:prstDash val="solid"/>
                      <a:round/>
                      <a:headEnd type="none" w="med" len="med"/>
                      <a:tailEnd type="none" w="med" len="med"/>
                    </a:lnL>
                  </a:tcPr>
                </a:tc>
                <a:tc>
                  <a:txBody>
                    <a:bodyPr/>
                    <a:lstStyle/>
                    <a:p>
                      <a:pPr algn="ctr"/>
                      <a:r>
                        <a:rPr lang="en-GB" sz="1500" dirty="0" smtClean="0"/>
                        <a:t>photon</a:t>
                      </a:r>
                      <a:endParaRPr lang="en-GB" sz="1500" dirty="0"/>
                    </a:p>
                  </a:txBody>
                  <a:tcPr anchor="ctr"/>
                </a:tc>
                <a:tc>
                  <a:txBody>
                    <a:bodyPr/>
                    <a:lstStyle/>
                    <a:p>
                      <a:pPr algn="ctr"/>
                      <a:r>
                        <a:rPr lang="en-GB" sz="1500" dirty="0" smtClean="0"/>
                        <a:t>muon</a:t>
                      </a:r>
                      <a:endParaRPr lang="en-GB" sz="1500" dirty="0"/>
                    </a:p>
                  </a:txBody>
                  <a:tcPr anchor="ctr"/>
                </a:tc>
                <a:tc>
                  <a:txBody>
                    <a:bodyPr/>
                    <a:lstStyle/>
                    <a:p>
                      <a:pPr algn="ctr"/>
                      <a:r>
                        <a:rPr lang="en-GB" sz="1600" dirty="0" smtClean="0"/>
                        <a:t>tau</a:t>
                      </a:r>
                      <a:endParaRPr lang="en-GB" sz="1600" dirty="0"/>
                    </a:p>
                  </a:txBody>
                  <a:tcPr anchor="ctr"/>
                </a:tc>
                <a:tc>
                  <a:txBody>
                    <a:bodyPr/>
                    <a:lstStyle/>
                    <a:p>
                      <a:pPr algn="ctr"/>
                      <a:r>
                        <a:rPr lang="en-GB" sz="1600" dirty="0" smtClean="0"/>
                        <a:t>jet</a:t>
                      </a:r>
                      <a:endParaRPr lang="en-GB" sz="1600" dirty="0"/>
                    </a:p>
                  </a:txBody>
                  <a:tcPr anchor="ctr"/>
                </a:tc>
                <a:tc>
                  <a:txBody>
                    <a:bodyPr/>
                    <a:lstStyle/>
                    <a:p>
                      <a:pPr algn="ctr"/>
                      <a:r>
                        <a:rPr lang="en-GB" sz="1600" dirty="0" smtClean="0"/>
                        <a:t>b-jet</a:t>
                      </a:r>
                      <a:endParaRPr lang="en-GB" sz="1600" dirty="0"/>
                    </a:p>
                  </a:txBody>
                  <a:tcPr anchor="ctr"/>
                </a:tc>
                <a:tc>
                  <a:txBody>
                    <a:bodyPr/>
                    <a:lstStyle/>
                    <a:p>
                      <a:pPr algn="ctr"/>
                      <a:r>
                        <a:rPr lang="en-GB" sz="1600" dirty="0" smtClean="0"/>
                        <a:t>missing E</a:t>
                      </a:r>
                      <a:r>
                        <a:rPr lang="en-GB" sz="1600" baseline="-25000" dirty="0" smtClean="0"/>
                        <a:t>T</a:t>
                      </a:r>
                      <a:endParaRPr lang="en-GB" sz="1600" baseline="-25000" dirty="0"/>
                    </a:p>
                  </a:txBody>
                  <a:tcPr anchor="ctr"/>
                </a:tc>
              </a:tr>
              <a:tr h="325132">
                <a:tc>
                  <a:txBody>
                    <a:bodyPr/>
                    <a:lstStyle/>
                    <a:p>
                      <a:pPr algn="ctr"/>
                      <a:r>
                        <a:rPr lang="en-US" sz="1600" dirty="0" smtClean="0"/>
                        <a:t>99.0</a:t>
                      </a:r>
                      <a:endParaRPr lang="en-US" sz="1600" dirty="0"/>
                    </a:p>
                  </a:txBody>
                  <a:tcPr anchor="ctr"/>
                </a:tc>
                <a:tc>
                  <a:txBody>
                    <a:bodyPr/>
                    <a:lstStyle/>
                    <a:p>
                      <a:pPr algn="ctr"/>
                      <a:r>
                        <a:rPr lang="en-US" sz="1600" dirty="0" smtClean="0"/>
                        <a:t>100</a:t>
                      </a:r>
                      <a:endParaRPr lang="en-US" sz="1600" dirty="0"/>
                    </a:p>
                  </a:txBody>
                  <a:tcPr anchor="ctr"/>
                </a:tc>
                <a:tc>
                  <a:txBody>
                    <a:bodyPr/>
                    <a:lstStyle/>
                    <a:p>
                      <a:pPr algn="ctr"/>
                      <a:r>
                        <a:rPr lang="en-US" sz="1600" dirty="0" smtClean="0"/>
                        <a:t>99.8</a:t>
                      </a:r>
                      <a:endParaRPr lang="en-US" sz="1600" dirty="0"/>
                    </a:p>
                  </a:txBody>
                  <a:tcPr anchor="ctr">
                    <a:lnR w="6350" cap="flat" cmpd="sng" algn="ctr">
                      <a:solidFill>
                        <a:srgbClr val="FFFFFF"/>
                      </a:solidFill>
                      <a:prstDash val="solid"/>
                      <a:round/>
                      <a:headEnd type="none" w="med" len="med"/>
                      <a:tailEnd type="none" w="med" len="med"/>
                    </a:lnR>
                  </a:tcPr>
                </a:tc>
                <a:tc>
                  <a:txBody>
                    <a:bodyPr/>
                    <a:lstStyle/>
                    <a:p>
                      <a:pPr algn="ctr"/>
                      <a:r>
                        <a:rPr lang="en-US" sz="1600" dirty="0" smtClean="0"/>
                        <a:t>99.3</a:t>
                      </a:r>
                      <a:endParaRPr lang="en-US" sz="1600" dirty="0"/>
                    </a:p>
                  </a:txBody>
                  <a:tcPr anchor="ctr">
                    <a:lnL w="6350" cap="flat" cmpd="sng" algn="ctr">
                      <a:solidFill>
                        <a:srgbClr val="FFFFFF"/>
                      </a:solidFill>
                      <a:prstDash val="solid"/>
                      <a:round/>
                      <a:headEnd type="none" w="med" len="med"/>
                      <a:tailEnd type="none" w="med" len="med"/>
                    </a:lnL>
                  </a:tcPr>
                </a:tc>
                <a:tc>
                  <a:txBody>
                    <a:bodyPr/>
                    <a:lstStyle/>
                    <a:p>
                      <a:pPr algn="ctr"/>
                      <a:r>
                        <a:rPr lang="en-US" sz="1600" dirty="0" smtClean="0"/>
                        <a:t>99.3</a:t>
                      </a:r>
                      <a:endParaRPr lang="en-US" sz="1600" dirty="0"/>
                    </a:p>
                  </a:txBody>
                  <a:tcPr anchor="ctr"/>
                </a:tc>
                <a:tc>
                  <a:txBody>
                    <a:bodyPr/>
                    <a:lstStyle/>
                    <a:p>
                      <a:pPr algn="ctr"/>
                      <a:r>
                        <a:rPr lang="en-US" sz="1600" dirty="0" smtClean="0"/>
                        <a:t>100</a:t>
                      </a:r>
                      <a:endParaRPr lang="en-US" sz="1600" dirty="0"/>
                    </a:p>
                  </a:txBody>
                  <a:tcPr anchor="ctr"/>
                </a:tc>
                <a:tc>
                  <a:txBody>
                    <a:bodyPr/>
                    <a:lstStyle/>
                    <a:p>
                      <a:pPr algn="ctr"/>
                      <a:r>
                        <a:rPr lang="en-US" sz="1600" dirty="0" smtClean="0"/>
                        <a:t>99.9</a:t>
                      </a:r>
                      <a:endParaRPr lang="en-US" sz="1600" dirty="0"/>
                    </a:p>
                  </a:txBody>
                  <a:tcPr anchor="ctr"/>
                </a:tc>
                <a:tc>
                  <a:txBody>
                    <a:bodyPr/>
                    <a:lstStyle/>
                    <a:p>
                      <a:pPr algn="ctr"/>
                      <a:r>
                        <a:rPr lang="en-US" sz="1600" dirty="0" smtClean="0"/>
                        <a:t>98.6</a:t>
                      </a:r>
                      <a:endParaRPr lang="en-US" sz="1600" dirty="0"/>
                    </a:p>
                  </a:txBody>
                  <a:tcPr anchor="ctr"/>
                </a:tc>
                <a:tc>
                  <a:txBody>
                    <a:bodyPr/>
                    <a:lstStyle/>
                    <a:p>
                      <a:pPr algn="ctr"/>
                      <a:r>
                        <a:rPr lang="en-GB" sz="1600" dirty="0" smtClean="0"/>
                        <a:t>99.9</a:t>
                      </a:r>
                      <a:endParaRPr lang="en-GB" sz="1600" dirty="0"/>
                    </a:p>
                  </a:txBody>
                  <a:tcPr anchor="ctr"/>
                </a:tc>
                <a:tc>
                  <a:txBody>
                    <a:bodyPr/>
                    <a:lstStyle/>
                    <a:p>
                      <a:pPr algn="ctr"/>
                      <a:r>
                        <a:rPr lang="en-GB" sz="1600" dirty="0" smtClean="0"/>
                        <a:t>99.3</a:t>
                      </a:r>
                      <a:endParaRPr lang="en-GB" sz="1600" dirty="0"/>
                    </a:p>
                  </a:txBody>
                  <a:tcPr anchor="ctr"/>
                </a:tc>
              </a:tr>
              <a:tr h="438056">
                <a:tc gridSpan="10">
                  <a:txBody>
                    <a:bodyPr/>
                    <a:lstStyle/>
                    <a:p>
                      <a:pPr algn="l"/>
                      <a:r>
                        <a:rPr lang="en-US" sz="1200" kern="1200" dirty="0" smtClean="0"/>
                        <a:t>Luminosity weighted relative trigger</a:t>
                      </a:r>
                      <a:r>
                        <a:rPr lang="en-US" sz="1200" kern="1200" baseline="0" dirty="0" smtClean="0"/>
                        <a:t> quality </a:t>
                      </a:r>
                      <a:r>
                        <a:rPr lang="en-US" sz="1200" dirty="0" smtClean="0"/>
                        <a:t>delivery</a:t>
                      </a:r>
                      <a:r>
                        <a:rPr lang="en-US" sz="1200" kern="1200" dirty="0" smtClean="0"/>
                        <a:t> during 2011 stable beams in pp collisions at</a:t>
                      </a:r>
                      <a:r>
                        <a:rPr lang="en-US" sz="1200" kern="1200" baseline="0" dirty="0" smtClean="0"/>
                        <a:t> √</a:t>
                      </a:r>
                      <a:r>
                        <a:rPr lang="en-US" sz="1200" kern="1200" baseline="0" dirty="0" err="1" smtClean="0"/>
                        <a:t>s</a:t>
                      </a:r>
                      <a:r>
                        <a:rPr lang="en-US" sz="1200" kern="1200" baseline="0" dirty="0" smtClean="0"/>
                        <a:t>=7 </a:t>
                      </a:r>
                      <a:r>
                        <a:rPr lang="en-US" sz="1200" kern="1200" baseline="0" dirty="0" err="1" smtClean="0"/>
                        <a:t>TeV</a:t>
                      </a:r>
                      <a:r>
                        <a:rPr lang="en-US" sz="1200" kern="1200" baseline="0" dirty="0" smtClean="0"/>
                        <a:t> </a:t>
                      </a:r>
                      <a:r>
                        <a:rPr lang="en-US" sz="1200" kern="1200" dirty="0" smtClean="0"/>
                        <a:t>between 13</a:t>
                      </a:r>
                      <a:r>
                        <a:rPr lang="en-US" sz="1200" kern="1200" baseline="0" dirty="0" smtClean="0"/>
                        <a:t> </a:t>
                      </a:r>
                      <a:r>
                        <a:rPr lang="en-US" sz="1200" kern="1200" dirty="0" smtClean="0"/>
                        <a:t>March</a:t>
                      </a:r>
                      <a:r>
                        <a:rPr lang="en-US" sz="1200" kern="1200" baseline="0" dirty="0" smtClean="0"/>
                        <a:t> a</a:t>
                      </a:r>
                      <a:r>
                        <a:rPr lang="en-US" sz="1200" kern="1200" dirty="0" smtClean="0"/>
                        <a:t>nd</a:t>
                      </a:r>
                      <a:r>
                        <a:rPr lang="en-US" sz="1200" kern="1200" baseline="0" dirty="0" smtClean="0"/>
                        <a:t> 31 October  </a:t>
                      </a:r>
                      <a:r>
                        <a:rPr lang="en-US" sz="1200" kern="1200" dirty="0" smtClean="0"/>
                        <a:t>(in %). </a:t>
                      </a:r>
                      <a:endParaRPr lang="en-GB" sz="900" dirty="0"/>
                    </a:p>
                  </a:txBody>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a:endParaRPr lang="en-GB" dirty="0"/>
                    </a:p>
                  </a:txBody>
                  <a:tcPr/>
                </a:tc>
                <a:tc hMerge="1">
                  <a:txBody>
                    <a:bodyPr/>
                    <a:lstStyle/>
                    <a:p>
                      <a:pPr algn="l"/>
                      <a:endParaRPr lang="en-GB" sz="900" dirty="0"/>
                    </a:p>
                  </a:txBody>
                  <a:tcPr/>
                </a:tc>
              </a:tr>
            </a:tbl>
          </a:graphicData>
        </a:graphic>
      </p:graphicFrame>
    </p:spTree>
    <p:extLst>
      <p:ext uri="{BB962C8B-B14F-4D97-AF65-F5344CB8AC3E}">
        <p14:creationId xmlns:p14="http://schemas.microsoft.com/office/powerpoint/2010/main" val="282565385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next ?</a:t>
            </a:r>
            <a:endParaRPr lang="en-US" dirty="0"/>
          </a:p>
        </p:txBody>
      </p:sp>
      <p:sp>
        <p:nvSpPr>
          <p:cNvPr id="3" name="Content Placeholder 2"/>
          <p:cNvSpPr>
            <a:spLocks noGrp="1"/>
          </p:cNvSpPr>
          <p:nvPr>
            <p:ph idx="1"/>
          </p:nvPr>
        </p:nvSpPr>
        <p:spPr/>
        <p:txBody>
          <a:bodyPr/>
          <a:lstStyle/>
          <a:p>
            <a:r>
              <a:rPr lang="en-US" dirty="0" smtClean="0"/>
              <a:t>2012 statistics  x 2</a:t>
            </a:r>
          </a:p>
          <a:p>
            <a:r>
              <a:rPr lang="en-US" dirty="0" smtClean="0"/>
              <a:t>Not all analysis un-blinded yet. First results are just discussed now in the collaboration (sorry!). </a:t>
            </a:r>
          </a:p>
          <a:p>
            <a:r>
              <a:rPr lang="en-US" dirty="0" smtClean="0"/>
              <a:t>Make sure to be ready with full statistics on </a:t>
            </a:r>
          </a:p>
          <a:p>
            <a:pPr marL="0" indent="0">
              <a:buNone/>
            </a:pPr>
            <a:r>
              <a:rPr lang="en-US" dirty="0"/>
              <a:t>	</a:t>
            </a:r>
            <a:r>
              <a:rPr lang="en-US" dirty="0" smtClean="0"/>
              <a:t>	</a:t>
            </a:r>
            <a:r>
              <a:rPr lang="en-US" sz="2800" b="1" i="1" dirty="0" smtClean="0"/>
              <a:t>4l and gamma gamma</a:t>
            </a:r>
          </a:p>
          <a:p>
            <a:pPr marL="0" indent="0">
              <a:buNone/>
            </a:pPr>
            <a:r>
              <a:rPr lang="en-US" sz="3600" b="1" i="1" dirty="0"/>
              <a:t>	</a:t>
            </a:r>
            <a:r>
              <a:rPr lang="en-US" sz="3600" b="1" i="1" dirty="0" smtClean="0"/>
              <a:t>for ICHEP</a:t>
            </a:r>
          </a:p>
          <a:p>
            <a:pPr marL="0" indent="0">
              <a:buNone/>
            </a:pPr>
            <a:endParaRPr lang="en-US" sz="3600" b="1" i="1" dirty="0"/>
          </a:p>
          <a:p>
            <a:pPr marL="0" indent="0">
              <a:buNone/>
            </a:pPr>
            <a:r>
              <a:rPr lang="en-US" sz="3600" b="1" i="1" dirty="0" smtClean="0">
                <a:sym typeface="Wingdings"/>
              </a:rPr>
              <a:t> Next 2 weeks very hot!  </a:t>
            </a:r>
            <a:endParaRPr lang="en-US" sz="3600" b="1" i="1" dirty="0"/>
          </a:p>
        </p:txBody>
      </p:sp>
    </p:spTree>
    <p:extLst>
      <p:ext uri="{BB962C8B-B14F-4D97-AF65-F5344CB8AC3E}">
        <p14:creationId xmlns:p14="http://schemas.microsoft.com/office/powerpoint/2010/main" val="205633550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strategy</a:t>
            </a:r>
            <a:endParaRPr lang="en-US" dirty="0"/>
          </a:p>
        </p:txBody>
      </p:sp>
      <p:sp>
        <p:nvSpPr>
          <p:cNvPr id="4" name="Rectangle 3"/>
          <p:cNvSpPr/>
          <p:nvPr/>
        </p:nvSpPr>
        <p:spPr>
          <a:xfrm>
            <a:off x="266700" y="1426369"/>
            <a:ext cx="12649200" cy="7294305"/>
          </a:xfrm>
          <a:prstGeom prst="rect">
            <a:avLst/>
          </a:prstGeom>
        </p:spPr>
        <p:txBody>
          <a:bodyPr wrap="square">
            <a:spAutoFit/>
          </a:bodyPr>
          <a:lstStyle/>
          <a:p>
            <a:pPr marL="457200" indent="-457200">
              <a:buFont typeface="Wingdings" charset="2"/>
              <a:buChar char="ü"/>
              <a:defRPr/>
            </a:pPr>
            <a:r>
              <a:rPr lang="en-US" sz="2800" dirty="0" smtClean="0">
                <a:solidFill>
                  <a:schemeClr val="bg1"/>
                </a:solidFill>
                <a:latin typeface="+mn-lt"/>
                <a:sym typeface="Wingdings" charset="0"/>
              </a:rPr>
              <a:t> if </a:t>
            </a:r>
            <a:r>
              <a:rPr lang="en-US" sz="2800" dirty="0" err="1">
                <a:solidFill>
                  <a:schemeClr val="bg1"/>
                </a:solidFill>
                <a:latin typeface="+mn-lt"/>
                <a:sym typeface="Wingdings" charset="0"/>
              </a:rPr>
              <a:t>m</a:t>
            </a:r>
            <a:r>
              <a:rPr lang="en-US" sz="2800" baseline="-25000" dirty="0" err="1">
                <a:solidFill>
                  <a:schemeClr val="bg1"/>
                </a:solidFill>
                <a:latin typeface="+mn-lt"/>
                <a:sym typeface="Wingdings" charset="0"/>
              </a:rPr>
              <a:t>H</a:t>
            </a:r>
            <a:r>
              <a:rPr lang="en-US" sz="2800" dirty="0">
                <a:solidFill>
                  <a:schemeClr val="bg1"/>
                </a:solidFill>
                <a:latin typeface="+mn-lt"/>
                <a:sym typeface="Wingdings" charset="0"/>
              </a:rPr>
              <a:t>~ 125 GeV exists </a:t>
            </a:r>
            <a:r>
              <a:rPr lang="en-US" sz="2800" dirty="0">
                <a:solidFill>
                  <a:schemeClr val="bg1"/>
                </a:solidFill>
                <a:latin typeface="+mn-lt"/>
                <a:sym typeface="Wingdings"/>
              </a:rPr>
              <a:t> </a:t>
            </a:r>
            <a:r>
              <a:rPr lang="en-US" sz="2800" dirty="0">
                <a:solidFill>
                  <a:schemeClr val="bg1"/>
                </a:solidFill>
                <a:latin typeface="+mn-lt"/>
                <a:sym typeface="Wingdings" charset="0"/>
              </a:rPr>
              <a:t>measure properties: mass, couplings, self-couplings (!?), </a:t>
            </a:r>
            <a:r>
              <a:rPr lang="en-US" sz="2800" dirty="0" smtClean="0">
                <a:solidFill>
                  <a:schemeClr val="bg1"/>
                </a:solidFill>
                <a:latin typeface="+mn-lt"/>
                <a:sym typeface="Wingdings" charset="0"/>
              </a:rPr>
              <a:t>spin </a:t>
            </a:r>
            <a:r>
              <a:rPr lang="en-US" sz="2800" dirty="0">
                <a:solidFill>
                  <a:schemeClr val="bg1"/>
                </a:solidFill>
                <a:latin typeface="+mn-lt"/>
                <a:sym typeface="Wingdings" charset="0"/>
              </a:rPr>
              <a:t>and CP; look for rare decays (e.g. H</a:t>
            </a:r>
            <a:r>
              <a:rPr lang="en-US" sz="2800" dirty="0">
                <a:solidFill>
                  <a:schemeClr val="bg1"/>
                </a:solidFill>
                <a:latin typeface="+mn-lt"/>
                <a:sym typeface="Wingdings"/>
              </a:rPr>
              <a:t> </a:t>
            </a:r>
            <a:r>
              <a:rPr lang="en-US" sz="2800" dirty="0" err="1">
                <a:solidFill>
                  <a:schemeClr val="bg1"/>
                </a:solidFill>
                <a:latin typeface="+mn-lt"/>
                <a:ea typeface="Lucida Grande"/>
                <a:cs typeface="Lucida Grande"/>
                <a:sym typeface="Wingdings"/>
              </a:rPr>
              <a:t>μμ</a:t>
            </a:r>
            <a:r>
              <a:rPr lang="en-US" sz="2800" dirty="0">
                <a:solidFill>
                  <a:schemeClr val="bg1"/>
                </a:solidFill>
                <a:latin typeface="+mn-lt"/>
                <a:sym typeface="Wingdings"/>
              </a:rPr>
              <a:t>). This will start in the coming </a:t>
            </a:r>
            <a:r>
              <a:rPr lang="en-US" sz="2800" dirty="0" smtClean="0">
                <a:solidFill>
                  <a:schemeClr val="bg1"/>
                </a:solidFill>
                <a:latin typeface="+mn-lt"/>
                <a:sym typeface="Wingdings"/>
              </a:rPr>
              <a:t>years but </a:t>
            </a:r>
            <a:r>
              <a:rPr lang="en-US" sz="2800" dirty="0">
                <a:solidFill>
                  <a:schemeClr val="bg1"/>
                </a:solidFill>
                <a:latin typeface="+mn-lt"/>
                <a:sym typeface="Wingdings"/>
              </a:rPr>
              <a:t>higher statistics needed in some cases (e.g. rare decays</a:t>
            </a:r>
            <a:r>
              <a:rPr lang="en-US" sz="2800" dirty="0" smtClean="0">
                <a:solidFill>
                  <a:schemeClr val="bg1"/>
                </a:solidFill>
                <a:latin typeface="+mn-lt"/>
                <a:sym typeface="Wingdings"/>
              </a:rPr>
              <a:t>)</a:t>
            </a:r>
          </a:p>
          <a:p>
            <a:pPr>
              <a:defRPr/>
            </a:pPr>
            <a:endParaRPr lang="en-US" sz="2800" dirty="0">
              <a:solidFill>
                <a:schemeClr val="bg1"/>
              </a:solidFill>
              <a:latin typeface="+mn-lt"/>
              <a:sym typeface="Wingdings"/>
            </a:endParaRPr>
          </a:p>
          <a:p>
            <a:pPr marL="457200" indent="-457200">
              <a:buFont typeface="Wingdings" charset="2"/>
              <a:buChar char="ü"/>
              <a:defRPr/>
            </a:pPr>
            <a:r>
              <a:rPr lang="en-US" sz="2800" dirty="0" smtClean="0">
                <a:solidFill>
                  <a:schemeClr val="bg1"/>
                </a:solidFill>
                <a:latin typeface="+mn-lt"/>
                <a:sym typeface="Wingdings"/>
              </a:rPr>
              <a:t>V</a:t>
            </a:r>
            <a:r>
              <a:rPr lang="en-US" sz="2800" baseline="-25000" dirty="0" smtClean="0">
                <a:solidFill>
                  <a:schemeClr val="bg1"/>
                </a:solidFill>
                <a:latin typeface="+mn-lt"/>
                <a:sym typeface="Wingdings"/>
              </a:rPr>
              <a:t>L</a:t>
            </a:r>
            <a:r>
              <a:rPr lang="en-US" sz="2800" dirty="0" smtClean="0">
                <a:solidFill>
                  <a:schemeClr val="bg1"/>
                </a:solidFill>
                <a:latin typeface="+mn-lt"/>
                <a:sym typeface="Wingdings"/>
              </a:rPr>
              <a:t>V</a:t>
            </a:r>
            <a:r>
              <a:rPr lang="en-US" sz="2800" baseline="-25000" dirty="0" smtClean="0">
                <a:solidFill>
                  <a:schemeClr val="bg1"/>
                </a:solidFill>
                <a:latin typeface="+mn-lt"/>
                <a:sym typeface="Wingdings"/>
              </a:rPr>
              <a:t>L</a:t>
            </a:r>
            <a:r>
              <a:rPr lang="en-US" sz="2800" dirty="0" smtClean="0">
                <a:solidFill>
                  <a:schemeClr val="bg1"/>
                </a:solidFill>
                <a:latin typeface="+mn-lt"/>
                <a:sym typeface="Wingdings"/>
              </a:rPr>
              <a:t> </a:t>
            </a:r>
            <a:r>
              <a:rPr lang="en-US" sz="2800" dirty="0">
                <a:solidFill>
                  <a:schemeClr val="bg1"/>
                </a:solidFill>
                <a:latin typeface="+mn-lt"/>
                <a:sym typeface="Wingdings"/>
              </a:rPr>
              <a:t>scattering: if Higgs exists  confirm “regularization” of cross-section; </a:t>
            </a:r>
            <a:r>
              <a:rPr lang="en-US" sz="2800" dirty="0" smtClean="0">
                <a:solidFill>
                  <a:schemeClr val="bg1"/>
                </a:solidFill>
                <a:latin typeface="+mn-lt"/>
                <a:sym typeface="Wingdings"/>
              </a:rPr>
              <a:t>  if </a:t>
            </a:r>
            <a:r>
              <a:rPr lang="en-US" sz="2800" dirty="0">
                <a:solidFill>
                  <a:schemeClr val="bg1"/>
                </a:solidFill>
                <a:latin typeface="+mn-lt"/>
                <a:sym typeface="Wingdings"/>
              </a:rPr>
              <a:t>not  understand what keeps cross-section finite. Note: marginal with  	</a:t>
            </a:r>
            <a:r>
              <a:rPr lang="en-US" sz="2800" dirty="0" smtClean="0">
                <a:solidFill>
                  <a:schemeClr val="bg1"/>
                </a:solidFill>
                <a:latin typeface="+mn-lt"/>
                <a:sym typeface="Wingdings"/>
              </a:rPr>
              <a:t>O</a:t>
            </a:r>
            <a:r>
              <a:rPr lang="en-US" sz="2800" dirty="0">
                <a:solidFill>
                  <a:schemeClr val="bg1"/>
                </a:solidFill>
                <a:latin typeface="+mn-lt"/>
                <a:sym typeface="Wingdings"/>
              </a:rPr>
              <a:t>(100 fb</a:t>
            </a:r>
            <a:r>
              <a:rPr lang="en-US" sz="2800" baseline="30000" dirty="0">
                <a:solidFill>
                  <a:schemeClr val="bg1"/>
                </a:solidFill>
                <a:latin typeface="+mn-lt"/>
                <a:sym typeface="Wingdings"/>
              </a:rPr>
              <a:t>-1</a:t>
            </a:r>
            <a:r>
              <a:rPr lang="en-US" sz="2800" dirty="0" smtClean="0">
                <a:solidFill>
                  <a:schemeClr val="bg1"/>
                </a:solidFill>
                <a:latin typeface="+mn-lt"/>
                <a:sym typeface="Wingdings"/>
              </a:rPr>
              <a:t>)</a:t>
            </a:r>
          </a:p>
          <a:p>
            <a:pPr>
              <a:defRPr/>
            </a:pPr>
            <a:r>
              <a:rPr lang="en-US" sz="2800" dirty="0" smtClean="0">
                <a:solidFill>
                  <a:schemeClr val="bg1"/>
                </a:solidFill>
                <a:latin typeface="+mn-lt"/>
                <a:sym typeface="Wingdings"/>
              </a:rPr>
              <a:t> </a:t>
            </a:r>
            <a:endParaRPr lang="en-US" sz="2800" dirty="0">
              <a:solidFill>
                <a:schemeClr val="bg1"/>
              </a:solidFill>
              <a:latin typeface="+mn-lt"/>
              <a:sym typeface="Wingdings"/>
            </a:endParaRPr>
          </a:p>
          <a:p>
            <a:pPr marL="457200" indent="-457200">
              <a:buFont typeface="Wingdings" charset="2"/>
              <a:buChar char="ü"/>
              <a:defRPr/>
            </a:pPr>
            <a:r>
              <a:rPr lang="en-US" sz="2800" dirty="0" smtClean="0">
                <a:solidFill>
                  <a:schemeClr val="bg1"/>
                </a:solidFill>
                <a:latin typeface="+mn-lt"/>
                <a:sym typeface="Wingdings"/>
              </a:rPr>
              <a:t>extend </a:t>
            </a:r>
            <a:r>
              <a:rPr lang="en-US" sz="2800" dirty="0">
                <a:solidFill>
                  <a:schemeClr val="bg1"/>
                </a:solidFill>
                <a:latin typeface="+mn-lt"/>
                <a:sym typeface="Wingdings"/>
              </a:rPr>
              <a:t>mass reach for New Physics (typically by ~ 30</a:t>
            </a:r>
            <a:r>
              <a:rPr lang="en-US" sz="2800" dirty="0" smtClean="0">
                <a:solidFill>
                  <a:schemeClr val="bg1"/>
                </a:solidFill>
                <a:latin typeface="+mn-lt"/>
                <a:sym typeface="Wingdings"/>
              </a:rPr>
              <a:t>% going to 3000 fb</a:t>
            </a:r>
            <a:r>
              <a:rPr lang="en-US" sz="2800" baseline="30000" dirty="0" smtClean="0">
                <a:solidFill>
                  <a:schemeClr val="bg1"/>
                </a:solidFill>
                <a:latin typeface="+mn-lt"/>
                <a:sym typeface="Wingdings"/>
              </a:rPr>
              <a:t>-1</a:t>
            </a:r>
            <a:r>
              <a:rPr lang="en-US" sz="2800" dirty="0" smtClean="0">
                <a:solidFill>
                  <a:schemeClr val="bg1"/>
                </a:solidFill>
                <a:latin typeface="+mn-lt"/>
                <a:sym typeface="Wingdings"/>
              </a:rPr>
              <a:t>)</a:t>
            </a:r>
          </a:p>
          <a:p>
            <a:pPr marL="457200" indent="-457200">
              <a:buFont typeface="Wingdings" charset="2"/>
              <a:buChar char="ü"/>
              <a:defRPr/>
            </a:pPr>
            <a:endParaRPr lang="en-US" sz="2800" dirty="0">
              <a:solidFill>
                <a:schemeClr val="bg1"/>
              </a:solidFill>
              <a:latin typeface="+mn-lt"/>
              <a:sym typeface="Wingdings"/>
            </a:endParaRPr>
          </a:p>
          <a:p>
            <a:pPr marL="457200" indent="-457200">
              <a:buFont typeface="Wingdings" charset="2"/>
              <a:buChar char="ü"/>
              <a:defRPr/>
            </a:pPr>
            <a:r>
              <a:rPr lang="en-US" sz="2800" dirty="0" smtClean="0">
                <a:solidFill>
                  <a:schemeClr val="bg1"/>
                </a:solidFill>
                <a:latin typeface="+mn-lt"/>
                <a:sym typeface="Wingdings"/>
              </a:rPr>
              <a:t>if </a:t>
            </a:r>
            <a:r>
              <a:rPr lang="en-US" sz="2800" dirty="0">
                <a:solidFill>
                  <a:schemeClr val="bg1"/>
                </a:solidFill>
                <a:latin typeface="+mn-lt"/>
                <a:sym typeface="Wingdings"/>
              </a:rPr>
              <a:t>New Physics discovered at the LHC/HL-LHC  explore the new scenario: </a:t>
            </a:r>
          </a:p>
          <a:p>
            <a:pPr>
              <a:defRPr/>
            </a:pPr>
            <a:r>
              <a:rPr lang="en-US" sz="2800" dirty="0">
                <a:solidFill>
                  <a:schemeClr val="bg1"/>
                </a:solidFill>
                <a:latin typeface="+mn-lt"/>
                <a:sym typeface="Wingdings"/>
              </a:rPr>
              <a:t>     extend/complete spectrum; measurements (require high-</a:t>
            </a:r>
            <a:r>
              <a:rPr lang="en-US" sz="2800" dirty="0" smtClean="0">
                <a:solidFill>
                  <a:schemeClr val="bg1"/>
                </a:solidFill>
                <a:latin typeface="+mn-lt"/>
                <a:sym typeface="Wingdings"/>
              </a:rPr>
              <a:t>statistics) </a:t>
            </a:r>
          </a:p>
          <a:p>
            <a:pPr>
              <a:defRPr/>
            </a:pPr>
            <a:endParaRPr lang="en-US" sz="2800" dirty="0">
              <a:solidFill>
                <a:schemeClr val="bg1"/>
              </a:solidFill>
              <a:latin typeface="+mn-lt"/>
              <a:sym typeface="Wingdings"/>
            </a:endParaRPr>
          </a:p>
          <a:p>
            <a:pPr lvl="1">
              <a:defRPr/>
            </a:pPr>
            <a:r>
              <a:rPr lang="en-US" sz="2800" dirty="0" smtClean="0">
                <a:solidFill>
                  <a:schemeClr val="bg1"/>
                </a:solidFill>
                <a:latin typeface="+mn-lt"/>
                <a:sym typeface="Wingdings"/>
              </a:rPr>
              <a:t>	</a:t>
            </a:r>
            <a:r>
              <a:rPr lang="en-US" sz="2400" i="1" dirty="0" smtClean="0">
                <a:solidFill>
                  <a:schemeClr val="bg1"/>
                </a:solidFill>
                <a:latin typeface="+mn-lt"/>
                <a:sym typeface="Wingdings"/>
              </a:rPr>
              <a:t>Example</a:t>
            </a:r>
            <a:r>
              <a:rPr lang="en-US" sz="2400" i="1" dirty="0">
                <a:solidFill>
                  <a:schemeClr val="bg1"/>
                </a:solidFill>
                <a:latin typeface="+mn-lt"/>
                <a:sym typeface="Wingdings"/>
              </a:rPr>
              <a:t>: </a:t>
            </a:r>
            <a:r>
              <a:rPr lang="en-US" sz="2400" i="1" dirty="0" smtClean="0">
                <a:solidFill>
                  <a:schemeClr val="bg1"/>
                </a:solidFill>
                <a:latin typeface="+mn-lt"/>
                <a:sym typeface="Wingdings"/>
              </a:rPr>
              <a:t>SUSY</a:t>
            </a:r>
            <a:r>
              <a:rPr lang="en-US" sz="2400" i="1" dirty="0">
                <a:solidFill>
                  <a:schemeClr val="bg1"/>
                </a:solidFill>
                <a:latin typeface="+mn-lt"/>
                <a:sym typeface="Wingdings"/>
              </a:rPr>
              <a:t>: extend reach towards higher </a:t>
            </a:r>
            <a:r>
              <a:rPr lang="en-US" sz="2400" i="1" dirty="0" err="1">
                <a:solidFill>
                  <a:schemeClr val="bg1"/>
                </a:solidFill>
                <a:latin typeface="+mn-lt"/>
                <a:sym typeface="Wingdings"/>
              </a:rPr>
              <a:t>squark</a:t>
            </a:r>
            <a:r>
              <a:rPr lang="en-US" sz="2400" i="1" dirty="0">
                <a:solidFill>
                  <a:schemeClr val="bg1"/>
                </a:solidFill>
                <a:latin typeface="+mn-lt"/>
                <a:sym typeface="Wingdings"/>
              </a:rPr>
              <a:t> and </a:t>
            </a:r>
            <a:r>
              <a:rPr lang="en-US" sz="2400" i="1" dirty="0" err="1">
                <a:solidFill>
                  <a:schemeClr val="bg1"/>
                </a:solidFill>
                <a:latin typeface="+mn-lt"/>
                <a:sym typeface="Wingdings"/>
              </a:rPr>
              <a:t>gluino</a:t>
            </a:r>
            <a:r>
              <a:rPr lang="en-US" sz="2400" i="1" dirty="0">
                <a:solidFill>
                  <a:schemeClr val="bg1"/>
                </a:solidFill>
                <a:latin typeface="+mn-lt"/>
                <a:sym typeface="Wingdings"/>
              </a:rPr>
              <a:t> masses </a:t>
            </a:r>
            <a:r>
              <a:rPr lang="en-US" sz="2400" i="1" dirty="0" smtClean="0">
                <a:solidFill>
                  <a:schemeClr val="bg1"/>
                </a:solidFill>
                <a:latin typeface="+mn-lt"/>
                <a:sym typeface="Wingdings"/>
              </a:rPr>
              <a:t>(~3 </a:t>
            </a:r>
            <a:r>
              <a:rPr lang="en-US" sz="2400" i="1" dirty="0">
                <a:solidFill>
                  <a:schemeClr val="bg1"/>
                </a:solidFill>
                <a:latin typeface="+mn-lt"/>
                <a:sym typeface="Wingdings"/>
              </a:rPr>
              <a:t>TeV); </a:t>
            </a:r>
            <a:r>
              <a:rPr lang="en-US" sz="2400" i="1" dirty="0" smtClean="0">
                <a:solidFill>
                  <a:schemeClr val="bg1"/>
                </a:solidFill>
                <a:latin typeface="+mn-lt"/>
                <a:sym typeface="Wingdings"/>
              </a:rPr>
              <a:t>third </a:t>
            </a:r>
            <a:r>
              <a:rPr lang="en-US" sz="2400" i="1" dirty="0">
                <a:solidFill>
                  <a:schemeClr val="bg1"/>
                </a:solidFill>
                <a:latin typeface="+mn-lt"/>
                <a:sym typeface="Wingdings"/>
              </a:rPr>
              <a:t>generation; low cross-section processes (</a:t>
            </a:r>
            <a:r>
              <a:rPr lang="en-US" sz="2400" i="1" dirty="0" err="1">
                <a:solidFill>
                  <a:schemeClr val="bg1"/>
                </a:solidFill>
                <a:latin typeface="+mn-lt"/>
                <a:sym typeface="Wingdings"/>
              </a:rPr>
              <a:t>gauginos</a:t>
            </a:r>
            <a:r>
              <a:rPr lang="en-US" sz="2400" i="1" dirty="0">
                <a:solidFill>
                  <a:schemeClr val="bg1"/>
                </a:solidFill>
                <a:latin typeface="+mn-lt"/>
                <a:sym typeface="Wingdings"/>
              </a:rPr>
              <a:t>, </a:t>
            </a:r>
            <a:r>
              <a:rPr lang="en-US" sz="2400" i="1" dirty="0" err="1">
                <a:solidFill>
                  <a:schemeClr val="bg1"/>
                </a:solidFill>
                <a:latin typeface="+mn-lt"/>
                <a:sym typeface="Wingdings"/>
              </a:rPr>
              <a:t>sleptons</a:t>
            </a:r>
            <a:r>
              <a:rPr lang="en-US" sz="2400" i="1" dirty="0">
                <a:solidFill>
                  <a:schemeClr val="bg1"/>
                </a:solidFill>
                <a:latin typeface="+mn-lt"/>
                <a:sym typeface="Wingdings"/>
              </a:rPr>
              <a:t>); </a:t>
            </a:r>
            <a:r>
              <a:rPr lang="en-US" sz="2400" i="1" dirty="0" smtClean="0">
                <a:solidFill>
                  <a:schemeClr val="bg1"/>
                </a:solidFill>
                <a:latin typeface="+mn-lt"/>
                <a:sym typeface="Wingdings"/>
              </a:rPr>
              <a:t>isolate exclusive </a:t>
            </a:r>
            <a:r>
              <a:rPr lang="en-US" sz="2400" i="1" dirty="0">
                <a:solidFill>
                  <a:schemeClr val="bg1"/>
                </a:solidFill>
                <a:latin typeface="+mn-lt"/>
                <a:sym typeface="Wingdings"/>
              </a:rPr>
              <a:t>(rare) decay chains for precision measurements</a:t>
            </a:r>
          </a:p>
        </p:txBody>
      </p:sp>
    </p:spTree>
    <p:extLst>
      <p:ext uri="{BB962C8B-B14F-4D97-AF65-F5344CB8AC3E}">
        <p14:creationId xmlns:p14="http://schemas.microsoft.com/office/powerpoint/2010/main" val="360121294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strategy</a:t>
            </a:r>
            <a:endParaRPr lang="en-US" dirty="0"/>
          </a:p>
        </p:txBody>
      </p:sp>
      <p:sp>
        <p:nvSpPr>
          <p:cNvPr id="3" name="Content Placeholder 2"/>
          <p:cNvSpPr>
            <a:spLocks noGrp="1"/>
          </p:cNvSpPr>
          <p:nvPr>
            <p:ph idx="1"/>
          </p:nvPr>
        </p:nvSpPr>
        <p:spPr/>
        <p:txBody>
          <a:bodyPr/>
          <a:lstStyle/>
          <a:p>
            <a:pPr marL="0" indent="0">
              <a:buNone/>
            </a:pPr>
            <a:r>
              <a:rPr lang="en-US" sz="2800" dirty="0">
                <a:sym typeface="Wingdings" charset="0"/>
              </a:rPr>
              <a:t>A fundamental question to be addressed: trade-off between pile-up and integrated luminosity</a:t>
            </a:r>
            <a:r>
              <a:rPr lang="en-US" sz="2800" dirty="0" smtClean="0">
                <a:sym typeface="Wingdings" charset="0"/>
              </a:rPr>
              <a:t>:</a:t>
            </a:r>
          </a:p>
          <a:p>
            <a:pPr marL="0" indent="0">
              <a:buNone/>
            </a:pPr>
            <a:endParaRPr lang="en-US" sz="2800" dirty="0">
              <a:sym typeface="Wingdings" charset="0"/>
            </a:endParaRPr>
          </a:p>
          <a:p>
            <a:pPr marL="0" indent="0">
              <a:buNone/>
            </a:pPr>
            <a:r>
              <a:rPr lang="en-US" sz="2800" dirty="0">
                <a:sym typeface="Wingdings" charset="0"/>
              </a:rPr>
              <a:t>  -- what physics processes are marginally affected by pile-up and benefit </a:t>
            </a:r>
            <a:r>
              <a:rPr lang="en-US" sz="2800" dirty="0" smtClean="0">
                <a:sym typeface="Wingdings" charset="0"/>
              </a:rPr>
              <a:t>	from as  </a:t>
            </a:r>
            <a:r>
              <a:rPr lang="en-US" sz="2800" dirty="0">
                <a:sym typeface="Wingdings" charset="0"/>
              </a:rPr>
              <a:t>much statistics as possible ? In general, all high-mass </a:t>
            </a:r>
            <a:r>
              <a:rPr lang="en-US" sz="2800" dirty="0" smtClean="0">
                <a:sym typeface="Wingdings" charset="0"/>
              </a:rPr>
              <a:t>	searches </a:t>
            </a:r>
            <a:r>
              <a:rPr lang="en-US" sz="2800" dirty="0">
                <a:sym typeface="Wingdings" charset="0"/>
              </a:rPr>
              <a:t>… </a:t>
            </a:r>
          </a:p>
          <a:p>
            <a:pPr marL="0" indent="0">
              <a:buNone/>
            </a:pPr>
            <a:r>
              <a:rPr lang="en-US" sz="2800" dirty="0">
                <a:sym typeface="Wingdings" charset="0"/>
              </a:rPr>
              <a:t>  -- what physics processes are affected by pile-up  less integrated </a:t>
            </a:r>
            <a:r>
              <a:rPr lang="en-US" sz="2800" dirty="0" smtClean="0">
                <a:sym typeface="Wingdings" charset="0"/>
              </a:rPr>
              <a:t>	luminosity </a:t>
            </a:r>
            <a:r>
              <a:rPr lang="en-US" sz="2800" dirty="0">
                <a:sym typeface="Wingdings" charset="0"/>
              </a:rPr>
              <a:t>in </a:t>
            </a:r>
            <a:r>
              <a:rPr lang="en-US" sz="2800" dirty="0" smtClean="0">
                <a:sym typeface="Wingdings" charset="0"/>
              </a:rPr>
              <a:t>cleaner conditions </a:t>
            </a:r>
            <a:r>
              <a:rPr lang="en-US" sz="2800" dirty="0">
                <a:sym typeface="Wingdings" charset="0"/>
              </a:rPr>
              <a:t>may be a better choice (e.g. coupling </a:t>
            </a:r>
            <a:r>
              <a:rPr lang="en-US" sz="2800" dirty="0" smtClean="0">
                <a:sym typeface="Wingdings" charset="0"/>
              </a:rPr>
              <a:t>	measurements </a:t>
            </a:r>
            <a:r>
              <a:rPr lang="en-US" sz="2800" dirty="0">
                <a:sym typeface="Wingdings" charset="0"/>
              </a:rPr>
              <a:t>for VBF H </a:t>
            </a:r>
            <a:r>
              <a:rPr lang="en-US" sz="2800" dirty="0" err="1">
                <a:cs typeface="Lucida Grande" charset="0"/>
                <a:sym typeface="Wingdings" charset="0"/>
              </a:rPr>
              <a:t>ττ</a:t>
            </a:r>
            <a:r>
              <a:rPr lang="en-US" sz="2800" dirty="0">
                <a:sym typeface="Wingdings" charset="0"/>
              </a:rPr>
              <a:t>) </a:t>
            </a:r>
            <a:r>
              <a:rPr lang="en-US" sz="2800" dirty="0" smtClean="0">
                <a:sym typeface="Wingdings" charset="0"/>
              </a:rPr>
              <a:t>?</a:t>
            </a:r>
          </a:p>
          <a:p>
            <a:pPr marL="0" indent="0">
              <a:buNone/>
            </a:pPr>
            <a:endParaRPr lang="en-US" sz="2800" dirty="0">
              <a:sym typeface="Wingdings" charset="0"/>
            </a:endParaRPr>
          </a:p>
          <a:p>
            <a:pPr marL="0" indent="0">
              <a:buNone/>
            </a:pPr>
            <a:r>
              <a:rPr lang="en-US" sz="2800" dirty="0">
                <a:sym typeface="Wingdings" charset="0"/>
              </a:rPr>
              <a:t>This potential “tension” will affect the </a:t>
            </a:r>
            <a:r>
              <a:rPr lang="en-US" sz="2800" dirty="0" smtClean="0">
                <a:sym typeface="Wingdings" charset="0"/>
              </a:rPr>
              <a:t>LHC / HL</a:t>
            </a:r>
            <a:r>
              <a:rPr lang="en-US" sz="2800" dirty="0">
                <a:sym typeface="Wingdings" charset="0"/>
              </a:rPr>
              <a:t>-LHC operation </a:t>
            </a:r>
            <a:r>
              <a:rPr lang="en-US" sz="2800" dirty="0" smtClean="0">
                <a:sym typeface="Wingdings" charset="0"/>
              </a:rPr>
              <a:t>program </a:t>
            </a:r>
            <a:endParaRPr lang="en-US" sz="2800" dirty="0">
              <a:sym typeface="Wingdings" charset="0"/>
            </a:endParaRPr>
          </a:p>
          <a:p>
            <a:pPr marL="0" indent="0">
              <a:buNone/>
            </a:pPr>
            <a:endParaRPr lang="en-US" sz="2800" dirty="0"/>
          </a:p>
        </p:txBody>
      </p:sp>
    </p:spTree>
    <p:extLst>
      <p:ext uri="{BB962C8B-B14F-4D97-AF65-F5344CB8AC3E}">
        <p14:creationId xmlns:p14="http://schemas.microsoft.com/office/powerpoint/2010/main" val="66756444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a:xfrm>
            <a:off x="674872" y="54412"/>
            <a:ext cx="12137658" cy="864727"/>
          </a:xfrm>
        </p:spPr>
        <p:txBody>
          <a:bodyPr>
            <a:normAutofit fontScale="90000"/>
          </a:bodyPr>
          <a:lstStyle/>
          <a:p>
            <a:pPr>
              <a:defRPr/>
            </a:pPr>
            <a:r>
              <a:rPr lang="en-US" sz="5900" b="1" dirty="0" smtClean="0">
                <a:solidFill>
                  <a:srgbClr val="FF0000"/>
                </a:solidFill>
                <a:effectLst>
                  <a:outerShdw blurRad="38100" dist="38100" dir="2700000" algn="tl">
                    <a:srgbClr val="000000">
                      <a:alpha val="43137"/>
                    </a:srgbClr>
                  </a:outerShdw>
                </a:effectLst>
              </a:rPr>
              <a:t>A long way in front of us !</a:t>
            </a:r>
            <a:endParaRPr lang="en-US" sz="5900" b="1" dirty="0">
              <a:solidFill>
                <a:srgbClr val="FF0000"/>
              </a:solidFill>
              <a:effectLst>
                <a:outerShdw blurRad="38100" dist="38100" dir="2700000" algn="tl">
                  <a:srgbClr val="000000">
                    <a:alpha val="43137"/>
                  </a:srgbClr>
                </a:outerShdw>
              </a:effectLst>
            </a:endParaRPr>
          </a:p>
        </p:txBody>
      </p:sp>
      <p:grpSp>
        <p:nvGrpSpPr>
          <p:cNvPr id="4" name="Group 3"/>
          <p:cNvGrpSpPr/>
          <p:nvPr/>
        </p:nvGrpSpPr>
        <p:grpSpPr>
          <a:xfrm>
            <a:off x="748422" y="1323339"/>
            <a:ext cx="11990560" cy="7710556"/>
            <a:chOff x="748419" y="1323338"/>
            <a:chExt cx="11990561" cy="7710556"/>
          </a:xfrm>
        </p:grpSpPr>
        <p:grpSp>
          <p:nvGrpSpPr>
            <p:cNvPr id="2" name="Group 31"/>
            <p:cNvGrpSpPr/>
            <p:nvPr/>
          </p:nvGrpSpPr>
          <p:grpSpPr>
            <a:xfrm>
              <a:off x="748419" y="1323338"/>
              <a:ext cx="11990561" cy="7710556"/>
              <a:chOff x="599281" y="885825"/>
              <a:chExt cx="9601200" cy="6301782"/>
            </a:xfrm>
          </p:grpSpPr>
          <p:grpSp>
            <p:nvGrpSpPr>
              <p:cNvPr id="3" name="Group 4"/>
              <p:cNvGrpSpPr/>
              <p:nvPr/>
            </p:nvGrpSpPr>
            <p:grpSpPr>
              <a:xfrm>
                <a:off x="599281" y="885825"/>
                <a:ext cx="9601200" cy="6301782"/>
                <a:chOff x="599281" y="885825"/>
                <a:chExt cx="9601200" cy="6301782"/>
              </a:xfrm>
            </p:grpSpPr>
            <p:pic>
              <p:nvPicPr>
                <p:cNvPr id="6" name="Picture 5" descr="Screen shot 2011-09-18 at 8.05.36 AM.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99281" y="885825"/>
                  <a:ext cx="9601200" cy="6301782"/>
                </a:xfrm>
                <a:prstGeom prst="rect">
                  <a:avLst/>
                </a:prstGeom>
              </p:spPr>
            </p:pic>
            <p:sp>
              <p:nvSpPr>
                <p:cNvPr id="7" name="TextBox 6"/>
                <p:cNvSpPr txBox="1"/>
                <p:nvPr/>
              </p:nvSpPr>
              <p:spPr>
                <a:xfrm>
                  <a:off x="6466681" y="5698093"/>
                  <a:ext cx="914400" cy="301852"/>
                </a:xfrm>
                <a:prstGeom prst="rect">
                  <a:avLst/>
                </a:prstGeom>
                <a:noFill/>
              </p:spPr>
              <p:txBody>
                <a:bodyPr wrap="square" rtlCol="0">
                  <a:spAutoFit/>
                </a:bodyPr>
                <a:lstStyle/>
                <a:p>
                  <a:r>
                    <a:rPr lang="en-US" dirty="0" smtClean="0"/>
                    <a:t>?</a:t>
                  </a:r>
                  <a:r>
                    <a:rPr lang="en-US" dirty="0" smtClean="0">
                      <a:latin typeface="Helvetica"/>
                      <a:cs typeface="Helvetica"/>
                    </a:rPr>
                    <a:t>, IR</a:t>
                  </a:r>
                  <a:endParaRPr lang="en-US" dirty="0">
                    <a:latin typeface="Helvetica"/>
                    <a:cs typeface="Helvetica"/>
                  </a:endParaRPr>
                </a:p>
              </p:txBody>
            </p:sp>
            <p:sp>
              <p:nvSpPr>
                <p:cNvPr id="8" name="Rectangle 7"/>
                <p:cNvSpPr/>
                <p:nvPr/>
              </p:nvSpPr>
              <p:spPr>
                <a:xfrm>
                  <a:off x="4714081" y="1724025"/>
                  <a:ext cx="304800" cy="609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Box 8"/>
                <p:cNvSpPr txBox="1"/>
                <p:nvPr/>
              </p:nvSpPr>
              <p:spPr>
                <a:xfrm>
                  <a:off x="4672800" y="1793427"/>
                  <a:ext cx="533400" cy="301852"/>
                </a:xfrm>
                <a:prstGeom prst="rect">
                  <a:avLst/>
                </a:prstGeom>
                <a:noFill/>
              </p:spPr>
              <p:txBody>
                <a:bodyPr wrap="square" rtlCol="0">
                  <a:spAutoFit/>
                </a:bodyPr>
                <a:lstStyle/>
                <a:p>
                  <a:r>
                    <a:rPr lang="en-US" dirty="0" smtClean="0"/>
                    <a:t>4x</a:t>
                  </a:r>
                  <a:endParaRPr lang="en-US" dirty="0"/>
                </a:p>
              </p:txBody>
            </p:sp>
          </p:grpSp>
          <p:sp>
            <p:nvSpPr>
              <p:cNvPr id="18" name="TextBox 17"/>
              <p:cNvSpPr txBox="1"/>
              <p:nvPr/>
            </p:nvSpPr>
            <p:spPr>
              <a:xfrm>
                <a:off x="8981281" y="2277863"/>
                <a:ext cx="1055787" cy="289275"/>
              </a:xfrm>
              <a:prstGeom prst="rect">
                <a:avLst/>
              </a:prstGeom>
              <a:solidFill>
                <a:srgbClr val="FFFFFF"/>
              </a:solidFill>
            </p:spPr>
            <p:txBody>
              <a:bodyPr wrap="square" rtlCol="0">
                <a:spAutoFit/>
              </a:bodyPr>
              <a:lstStyle/>
              <a:p>
                <a:r>
                  <a:rPr lang="en-US" sz="1700" dirty="0">
                    <a:latin typeface="Helvetica"/>
                    <a:cs typeface="Helvetica"/>
                  </a:rPr>
                  <a:t>~20-25 fb</a:t>
                </a:r>
                <a:r>
                  <a:rPr lang="en-US" sz="1700" baseline="30000" dirty="0">
                    <a:latin typeface="Helvetica"/>
                    <a:cs typeface="Helvetica"/>
                  </a:rPr>
                  <a:t>-1</a:t>
                </a:r>
              </a:p>
            </p:txBody>
          </p:sp>
          <p:sp>
            <p:nvSpPr>
              <p:cNvPr id="19" name="TextBox 18"/>
              <p:cNvSpPr txBox="1"/>
              <p:nvPr/>
            </p:nvSpPr>
            <p:spPr>
              <a:xfrm>
                <a:off x="8981281" y="4021639"/>
                <a:ext cx="1116803" cy="289275"/>
              </a:xfrm>
              <a:prstGeom prst="rect">
                <a:avLst/>
              </a:prstGeom>
              <a:solidFill>
                <a:srgbClr val="FFFFFF"/>
              </a:solidFill>
            </p:spPr>
            <p:txBody>
              <a:bodyPr wrap="square" rtlCol="0">
                <a:spAutoFit/>
              </a:bodyPr>
              <a:lstStyle/>
              <a:p>
                <a:r>
                  <a:rPr lang="en-US" sz="1700" dirty="0">
                    <a:latin typeface="Helvetica"/>
                    <a:cs typeface="Helvetica"/>
                  </a:rPr>
                  <a:t>~75-100 fb</a:t>
                </a:r>
                <a:r>
                  <a:rPr lang="en-US" sz="1700" baseline="30000" dirty="0">
                    <a:latin typeface="Helvetica"/>
                    <a:cs typeface="Helvetica"/>
                  </a:rPr>
                  <a:t>-1</a:t>
                </a:r>
              </a:p>
            </p:txBody>
          </p:sp>
          <p:sp>
            <p:nvSpPr>
              <p:cNvPr id="20" name="TextBox 19"/>
              <p:cNvSpPr txBox="1"/>
              <p:nvPr/>
            </p:nvSpPr>
            <p:spPr>
              <a:xfrm>
                <a:off x="9133681" y="5454027"/>
                <a:ext cx="964403" cy="289275"/>
              </a:xfrm>
              <a:prstGeom prst="rect">
                <a:avLst/>
              </a:prstGeom>
              <a:solidFill>
                <a:srgbClr val="FFFFFF"/>
              </a:solidFill>
            </p:spPr>
            <p:txBody>
              <a:bodyPr wrap="square" rtlCol="0">
                <a:spAutoFit/>
              </a:bodyPr>
              <a:lstStyle/>
              <a:p>
                <a:r>
                  <a:rPr lang="en-US" sz="1700" dirty="0">
                    <a:latin typeface="Helvetica"/>
                    <a:cs typeface="Helvetica"/>
                  </a:rPr>
                  <a:t>~350 fb</a:t>
                </a:r>
                <a:r>
                  <a:rPr lang="en-US" sz="1700" baseline="30000" dirty="0">
                    <a:latin typeface="Helvetica"/>
                    <a:cs typeface="Helvetica"/>
                  </a:rPr>
                  <a:t>-1</a:t>
                </a:r>
              </a:p>
            </p:txBody>
          </p:sp>
          <p:sp>
            <p:nvSpPr>
              <p:cNvPr id="22" name="TextBox 21"/>
              <p:cNvSpPr txBox="1"/>
              <p:nvPr/>
            </p:nvSpPr>
            <p:spPr>
              <a:xfrm>
                <a:off x="6085681" y="1781115"/>
                <a:ext cx="2590800" cy="301852"/>
              </a:xfrm>
              <a:prstGeom prst="rect">
                <a:avLst/>
              </a:prstGeom>
              <a:solidFill>
                <a:srgbClr val="FFFFFF"/>
              </a:solidFill>
            </p:spPr>
            <p:txBody>
              <a:bodyPr wrap="square" rtlCol="0">
                <a:spAutoFit/>
              </a:bodyPr>
              <a:lstStyle/>
              <a:p>
                <a:r>
                  <a:rPr lang="en-US" dirty="0">
                    <a:latin typeface="Times New Roman"/>
                    <a:cs typeface="Helvetica"/>
                  </a:rPr>
                  <a:t>, bunch spacing 50 ns</a:t>
                </a:r>
              </a:p>
            </p:txBody>
          </p:sp>
          <p:sp>
            <p:nvSpPr>
              <p:cNvPr id="23" name="Rectangle 22"/>
              <p:cNvSpPr/>
              <p:nvPr/>
            </p:nvSpPr>
            <p:spPr>
              <a:xfrm>
                <a:off x="6009481" y="2028825"/>
                <a:ext cx="76200" cy="2286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2275681" y="2619315"/>
                <a:ext cx="4648200" cy="528242"/>
              </a:xfrm>
              <a:prstGeom prst="rect">
                <a:avLst/>
              </a:prstGeom>
              <a:solidFill>
                <a:srgbClr val="FFFFFF"/>
              </a:solidFill>
            </p:spPr>
            <p:txBody>
              <a:bodyPr wrap="square" rtlCol="0">
                <a:spAutoFit/>
              </a:bodyPr>
              <a:lstStyle/>
              <a:p>
                <a:r>
                  <a:rPr lang="en-US" dirty="0">
                    <a:latin typeface="Times New Roman"/>
                    <a:cs typeface="Times New Roman"/>
                  </a:rPr>
                  <a:t>Go to design energy, nominal </a:t>
                </a:r>
                <a:r>
                  <a:rPr lang="en-US" dirty="0" smtClean="0">
                    <a:latin typeface="Times New Roman"/>
                    <a:cs typeface="Times New Roman"/>
                  </a:rPr>
                  <a:t>luminosity</a:t>
                </a:r>
              </a:p>
              <a:p>
                <a:endParaRPr lang="en-US" dirty="0">
                  <a:latin typeface="Times New Roman"/>
                  <a:cs typeface="Times New Roman"/>
                </a:endParaRPr>
              </a:p>
            </p:txBody>
          </p:sp>
          <p:sp>
            <p:nvSpPr>
              <p:cNvPr id="25" name="TextBox 24"/>
              <p:cNvSpPr txBox="1"/>
              <p:nvPr/>
            </p:nvSpPr>
            <p:spPr>
              <a:xfrm>
                <a:off x="2275681" y="4314826"/>
                <a:ext cx="6858000" cy="528242"/>
              </a:xfrm>
              <a:prstGeom prst="rect">
                <a:avLst/>
              </a:prstGeom>
              <a:solidFill>
                <a:srgbClr val="FFFFFF"/>
              </a:solidFill>
            </p:spPr>
            <p:txBody>
              <a:bodyPr wrap="square" rtlCol="0">
                <a:spAutoFit/>
              </a:bodyPr>
              <a:lstStyle/>
              <a:p>
                <a:r>
                  <a:rPr lang="en-US" dirty="0">
                    <a:latin typeface="Times New Roman"/>
                    <a:cs typeface="Times New Roman"/>
                  </a:rPr>
                  <a:t>Injector and LHC </a:t>
                </a:r>
                <a:r>
                  <a:rPr lang="en-US" b="1" dirty="0">
                    <a:solidFill>
                      <a:srgbClr val="FF0000"/>
                    </a:solidFill>
                    <a:latin typeface="Times New Roman"/>
                    <a:cs typeface="Times New Roman"/>
                  </a:rPr>
                  <a:t>Phase-1 </a:t>
                </a:r>
                <a:r>
                  <a:rPr lang="en-US" dirty="0">
                    <a:latin typeface="Times New Roman"/>
                    <a:cs typeface="Times New Roman"/>
                  </a:rPr>
                  <a:t>upgrade to full design </a:t>
                </a:r>
                <a:r>
                  <a:rPr lang="en-US" dirty="0" smtClean="0">
                    <a:latin typeface="Times New Roman"/>
                    <a:cs typeface="Times New Roman"/>
                  </a:rPr>
                  <a:t>luminosity</a:t>
                </a:r>
              </a:p>
              <a:p>
                <a:endParaRPr lang="en-US" dirty="0">
                  <a:latin typeface="Times New Roman"/>
                  <a:cs typeface="Times New Roman"/>
                </a:endParaRPr>
              </a:p>
            </p:txBody>
          </p:sp>
          <p:sp>
            <p:nvSpPr>
              <p:cNvPr id="26" name="TextBox 25"/>
              <p:cNvSpPr txBox="1"/>
              <p:nvPr/>
            </p:nvSpPr>
            <p:spPr>
              <a:xfrm>
                <a:off x="2275681" y="5686425"/>
                <a:ext cx="5791200" cy="528242"/>
              </a:xfrm>
              <a:prstGeom prst="rect">
                <a:avLst/>
              </a:prstGeom>
              <a:solidFill>
                <a:srgbClr val="FFFFFF"/>
              </a:solidFill>
            </p:spPr>
            <p:txBody>
              <a:bodyPr wrap="square" rtlCol="0">
                <a:spAutoFit/>
              </a:bodyPr>
              <a:lstStyle/>
              <a:p>
                <a:r>
                  <a:rPr lang="en-US" dirty="0">
                    <a:latin typeface="Times New Roman"/>
                    <a:cs typeface="Times New Roman"/>
                  </a:rPr>
                  <a:t>HL-LHC </a:t>
                </a:r>
                <a:r>
                  <a:rPr lang="en-US" b="1" dirty="0">
                    <a:solidFill>
                      <a:srgbClr val="FF0000"/>
                    </a:solidFill>
                    <a:latin typeface="Times New Roman"/>
                    <a:cs typeface="Times New Roman"/>
                  </a:rPr>
                  <a:t>Phase-2 </a:t>
                </a:r>
                <a:r>
                  <a:rPr lang="en-US" dirty="0">
                    <a:latin typeface="Times New Roman"/>
                    <a:cs typeface="Times New Roman"/>
                  </a:rPr>
                  <a:t>upgrade, IR, crab cavities</a:t>
                </a:r>
                <a:r>
                  <a:rPr lang="en-US" dirty="0" smtClean="0">
                    <a:latin typeface="Times New Roman"/>
                    <a:cs typeface="Times New Roman"/>
                  </a:rPr>
                  <a:t>?</a:t>
                </a:r>
              </a:p>
              <a:p>
                <a:endParaRPr lang="en-US" dirty="0">
                  <a:latin typeface="Times New Roman"/>
                  <a:cs typeface="Times New Roman"/>
                </a:endParaRPr>
              </a:p>
            </p:txBody>
          </p:sp>
          <p:sp>
            <p:nvSpPr>
              <p:cNvPr id="27" name="TextBox 26"/>
              <p:cNvSpPr txBox="1"/>
              <p:nvPr/>
            </p:nvSpPr>
            <p:spPr>
              <a:xfrm>
                <a:off x="2351880" y="6505515"/>
                <a:ext cx="5791200" cy="528242"/>
              </a:xfrm>
              <a:prstGeom prst="rect">
                <a:avLst/>
              </a:prstGeom>
              <a:solidFill>
                <a:srgbClr val="FFFFFF"/>
              </a:solidFill>
            </p:spPr>
            <p:txBody>
              <a:bodyPr wrap="square" rtlCol="0">
                <a:spAutoFit/>
              </a:bodyPr>
              <a:lstStyle/>
              <a:p>
                <a:r>
                  <a:rPr lang="en-US" dirty="0">
                    <a:latin typeface="Palatino Linotype"/>
                    <a:cs typeface="Times New Roman"/>
                  </a:rPr>
                  <a:t>√ </a:t>
                </a:r>
                <a:r>
                  <a:rPr lang="en-US" dirty="0">
                    <a:latin typeface="Times New Roman"/>
                    <a:cs typeface="Times New Roman"/>
                  </a:rPr>
                  <a:t>s=14 TeV, L=5x10</a:t>
                </a:r>
                <a:r>
                  <a:rPr lang="en-US" baseline="30000" dirty="0">
                    <a:latin typeface="Times New Roman"/>
                    <a:cs typeface="Times New Roman"/>
                  </a:rPr>
                  <a:t>34</a:t>
                </a:r>
                <a:r>
                  <a:rPr lang="en-US" dirty="0">
                    <a:latin typeface="Times New Roman"/>
                    <a:cs typeface="Times New Roman"/>
                  </a:rPr>
                  <a:t> cm</a:t>
                </a:r>
                <a:r>
                  <a:rPr lang="en-US" baseline="30000" dirty="0">
                    <a:latin typeface="Times New Roman"/>
                    <a:cs typeface="Times New Roman"/>
                  </a:rPr>
                  <a:t>-2 </a:t>
                </a:r>
                <a:r>
                  <a:rPr lang="en-US" dirty="0">
                    <a:latin typeface="Times New Roman"/>
                    <a:cs typeface="Times New Roman"/>
                  </a:rPr>
                  <a:t>s</a:t>
                </a:r>
                <a:r>
                  <a:rPr lang="en-US" baseline="30000" dirty="0">
                    <a:latin typeface="Times New Roman"/>
                    <a:cs typeface="Times New Roman"/>
                  </a:rPr>
                  <a:t>-1</a:t>
                </a:r>
                <a:r>
                  <a:rPr lang="en-US" dirty="0">
                    <a:latin typeface="Times New Roman"/>
                    <a:cs typeface="Times New Roman"/>
                  </a:rPr>
                  <a:t>, luminosity </a:t>
                </a:r>
                <a:r>
                  <a:rPr lang="en-US" dirty="0" smtClean="0">
                    <a:latin typeface="Times New Roman"/>
                    <a:cs typeface="Times New Roman"/>
                  </a:rPr>
                  <a:t>leveling</a:t>
                </a:r>
              </a:p>
              <a:p>
                <a:endParaRPr lang="en-US" dirty="0">
                  <a:latin typeface="Times New Roman"/>
                  <a:cs typeface="Times New Roman"/>
                </a:endParaRPr>
              </a:p>
            </p:txBody>
          </p:sp>
          <p:sp>
            <p:nvSpPr>
              <p:cNvPr id="28" name="TextBox 27"/>
              <p:cNvSpPr txBox="1"/>
              <p:nvPr/>
            </p:nvSpPr>
            <p:spPr>
              <a:xfrm>
                <a:off x="2351880" y="4924425"/>
                <a:ext cx="5791200" cy="528242"/>
              </a:xfrm>
              <a:prstGeom prst="rect">
                <a:avLst/>
              </a:prstGeom>
              <a:solidFill>
                <a:srgbClr val="FFFFFF"/>
              </a:solidFill>
            </p:spPr>
            <p:txBody>
              <a:bodyPr wrap="square" rtlCol="0">
                <a:spAutoFit/>
              </a:bodyPr>
              <a:lstStyle/>
              <a:p>
                <a:r>
                  <a:rPr lang="en-US" dirty="0">
                    <a:latin typeface="Palatino Linotype"/>
                    <a:cs typeface="Times New Roman"/>
                  </a:rPr>
                  <a:t>√ </a:t>
                </a:r>
                <a:r>
                  <a:rPr lang="en-US" dirty="0">
                    <a:latin typeface="Times New Roman"/>
                    <a:cs typeface="Times New Roman"/>
                  </a:rPr>
                  <a:t>s=14 TeV, L~2x10</a:t>
                </a:r>
                <a:r>
                  <a:rPr lang="en-US" baseline="30000" dirty="0">
                    <a:latin typeface="Times New Roman"/>
                    <a:cs typeface="Times New Roman"/>
                  </a:rPr>
                  <a:t>34</a:t>
                </a:r>
                <a:r>
                  <a:rPr lang="en-US" dirty="0">
                    <a:latin typeface="Times New Roman"/>
                    <a:cs typeface="Times New Roman"/>
                  </a:rPr>
                  <a:t> cm</a:t>
                </a:r>
                <a:r>
                  <a:rPr lang="en-US" baseline="30000" dirty="0">
                    <a:latin typeface="Times New Roman"/>
                    <a:cs typeface="Times New Roman"/>
                  </a:rPr>
                  <a:t>-2 </a:t>
                </a:r>
                <a:r>
                  <a:rPr lang="en-US" dirty="0">
                    <a:latin typeface="Times New Roman"/>
                    <a:cs typeface="Times New Roman"/>
                  </a:rPr>
                  <a:t>s</a:t>
                </a:r>
                <a:r>
                  <a:rPr lang="en-US" baseline="30000" dirty="0">
                    <a:latin typeface="Times New Roman"/>
                    <a:cs typeface="Times New Roman"/>
                  </a:rPr>
                  <a:t>-1</a:t>
                </a:r>
                <a:r>
                  <a:rPr lang="en-US" dirty="0">
                    <a:latin typeface="Times New Roman"/>
                    <a:cs typeface="Times New Roman"/>
                  </a:rPr>
                  <a:t>, bunch spacing 25 </a:t>
                </a:r>
                <a:r>
                  <a:rPr lang="en-US" dirty="0" smtClean="0">
                    <a:latin typeface="Times New Roman"/>
                    <a:cs typeface="Times New Roman"/>
                  </a:rPr>
                  <a:t>ns</a:t>
                </a:r>
              </a:p>
              <a:p>
                <a:endParaRPr lang="en-US" dirty="0">
                  <a:latin typeface="Times New Roman"/>
                  <a:cs typeface="Times New Roman"/>
                </a:endParaRPr>
              </a:p>
            </p:txBody>
          </p:sp>
          <p:sp>
            <p:nvSpPr>
              <p:cNvPr id="29" name="TextBox 28"/>
              <p:cNvSpPr txBox="1"/>
              <p:nvPr/>
            </p:nvSpPr>
            <p:spPr>
              <a:xfrm>
                <a:off x="2351880" y="3552825"/>
                <a:ext cx="6324601" cy="301852"/>
              </a:xfrm>
              <a:prstGeom prst="rect">
                <a:avLst/>
              </a:prstGeom>
              <a:solidFill>
                <a:srgbClr val="FFFFFF"/>
              </a:solidFill>
            </p:spPr>
            <p:txBody>
              <a:bodyPr wrap="square" rtlCol="0">
                <a:spAutoFit/>
              </a:bodyPr>
              <a:lstStyle/>
              <a:p>
                <a:r>
                  <a:rPr lang="en-US" dirty="0">
                    <a:latin typeface="Palatino Linotype"/>
                    <a:cs typeface="Times New Roman"/>
                  </a:rPr>
                  <a:t>√</a:t>
                </a:r>
                <a:r>
                  <a:rPr lang="en-US" dirty="0">
                    <a:latin typeface="Times New Roman"/>
                    <a:cs typeface="Times New Roman"/>
                  </a:rPr>
                  <a:t>s=13~14 TeV, L~1x10</a:t>
                </a:r>
                <a:r>
                  <a:rPr lang="en-US" baseline="30000" dirty="0">
                    <a:latin typeface="Times New Roman"/>
                    <a:cs typeface="Times New Roman"/>
                  </a:rPr>
                  <a:t>34</a:t>
                </a:r>
                <a:r>
                  <a:rPr lang="en-US" dirty="0">
                    <a:latin typeface="Times New Roman"/>
                    <a:cs typeface="Times New Roman"/>
                  </a:rPr>
                  <a:t> cm</a:t>
                </a:r>
                <a:r>
                  <a:rPr lang="en-US" baseline="30000" dirty="0">
                    <a:latin typeface="Times New Roman"/>
                    <a:cs typeface="Times New Roman"/>
                  </a:rPr>
                  <a:t>-2 </a:t>
                </a:r>
                <a:r>
                  <a:rPr lang="en-US" dirty="0">
                    <a:latin typeface="Times New Roman"/>
                    <a:cs typeface="Times New Roman"/>
                  </a:rPr>
                  <a:t>s</a:t>
                </a:r>
                <a:r>
                  <a:rPr lang="en-US" baseline="30000" dirty="0">
                    <a:latin typeface="Times New Roman"/>
                    <a:cs typeface="Times New Roman"/>
                  </a:rPr>
                  <a:t>-1</a:t>
                </a:r>
                <a:r>
                  <a:rPr lang="en-US" dirty="0">
                    <a:latin typeface="Times New Roman"/>
                    <a:cs typeface="Times New Roman"/>
                  </a:rPr>
                  <a:t>, bunch spacing 25 ns</a:t>
                </a:r>
              </a:p>
            </p:txBody>
          </p:sp>
          <p:sp>
            <p:nvSpPr>
              <p:cNvPr id="30" name="TextBox 29"/>
              <p:cNvSpPr txBox="1"/>
              <p:nvPr/>
            </p:nvSpPr>
            <p:spPr>
              <a:xfrm>
                <a:off x="2275681" y="1768099"/>
                <a:ext cx="6269039" cy="528242"/>
              </a:xfrm>
              <a:prstGeom prst="rect">
                <a:avLst/>
              </a:prstGeom>
              <a:solidFill>
                <a:srgbClr val="FFFFFF"/>
              </a:solidFill>
            </p:spPr>
            <p:txBody>
              <a:bodyPr wrap="square" rtlCol="0">
                <a:spAutoFit/>
              </a:bodyPr>
              <a:lstStyle/>
              <a:p>
                <a:r>
                  <a:rPr lang="en-US" dirty="0">
                    <a:latin typeface="Palatino Linotype"/>
                    <a:cs typeface="Times New Roman"/>
                  </a:rPr>
                  <a:t>√ </a:t>
                </a:r>
                <a:r>
                  <a:rPr lang="en-US" dirty="0">
                    <a:latin typeface="Times New Roman"/>
                    <a:cs typeface="Times New Roman"/>
                  </a:rPr>
                  <a:t>s=7~8 TeV, L=6x10</a:t>
                </a:r>
                <a:r>
                  <a:rPr lang="en-US" baseline="30000" dirty="0">
                    <a:latin typeface="Times New Roman"/>
                    <a:cs typeface="Times New Roman"/>
                  </a:rPr>
                  <a:t>33</a:t>
                </a:r>
                <a:r>
                  <a:rPr lang="en-US" dirty="0">
                    <a:latin typeface="Times New Roman"/>
                    <a:cs typeface="Times New Roman"/>
                  </a:rPr>
                  <a:t> cm</a:t>
                </a:r>
                <a:r>
                  <a:rPr lang="en-US" baseline="30000" dirty="0">
                    <a:latin typeface="Times New Roman"/>
                    <a:cs typeface="Times New Roman"/>
                  </a:rPr>
                  <a:t>-2 </a:t>
                </a:r>
                <a:r>
                  <a:rPr lang="en-US" dirty="0">
                    <a:latin typeface="Times New Roman"/>
                    <a:cs typeface="Times New Roman"/>
                  </a:rPr>
                  <a:t>s</a:t>
                </a:r>
                <a:r>
                  <a:rPr lang="en-US" baseline="30000" dirty="0">
                    <a:latin typeface="Times New Roman"/>
                    <a:cs typeface="Times New Roman"/>
                  </a:rPr>
                  <a:t>-1</a:t>
                </a:r>
                <a:r>
                  <a:rPr lang="en-US" dirty="0">
                    <a:latin typeface="Times New Roman"/>
                    <a:cs typeface="Times New Roman"/>
                  </a:rPr>
                  <a:t>, bunch spacing 50 </a:t>
                </a:r>
                <a:r>
                  <a:rPr lang="en-US" dirty="0" smtClean="0">
                    <a:latin typeface="Times New Roman"/>
                    <a:cs typeface="Times New Roman"/>
                  </a:rPr>
                  <a:t>ns</a:t>
                </a:r>
              </a:p>
              <a:p>
                <a:r>
                  <a:rPr lang="en-US" dirty="0" smtClean="0">
                    <a:latin typeface="Times New Roman"/>
                    <a:cs typeface="Times New Roman"/>
                  </a:rPr>
                  <a:t>     </a:t>
                </a:r>
                <a:endParaRPr lang="en-US" dirty="0">
                  <a:latin typeface="Times New Roman"/>
                  <a:cs typeface="Times New Roman"/>
                </a:endParaRPr>
              </a:p>
            </p:txBody>
          </p:sp>
          <p:sp>
            <p:nvSpPr>
              <p:cNvPr id="31" name="TextBox 30"/>
              <p:cNvSpPr txBox="1"/>
              <p:nvPr/>
            </p:nvSpPr>
            <p:spPr>
              <a:xfrm>
                <a:off x="2275681" y="1114425"/>
                <a:ext cx="6096000" cy="301852"/>
              </a:xfrm>
              <a:prstGeom prst="rect">
                <a:avLst/>
              </a:prstGeom>
              <a:solidFill>
                <a:srgbClr val="FFFFFF"/>
              </a:solidFill>
            </p:spPr>
            <p:txBody>
              <a:bodyPr wrap="square" rtlCol="0">
                <a:spAutoFit/>
              </a:bodyPr>
              <a:lstStyle/>
              <a:p>
                <a:pPr marL="424408" indent="-424408">
                  <a:buFont typeface="Wingdings" charset="2"/>
                  <a:buChar char="²"/>
                </a:pPr>
                <a:r>
                  <a:rPr lang="en-US" dirty="0">
                    <a:latin typeface="Times New Roman"/>
                    <a:cs typeface="Times New Roman"/>
                  </a:rPr>
                  <a:t>LHC startup, </a:t>
                </a:r>
                <a:r>
                  <a:rPr lang="en-US" dirty="0">
                    <a:latin typeface="Palatino Linotype"/>
                    <a:cs typeface="Times New Roman"/>
                  </a:rPr>
                  <a:t>√ </a:t>
                </a:r>
                <a:r>
                  <a:rPr lang="en-US" dirty="0">
                    <a:latin typeface="Times New Roman"/>
                    <a:cs typeface="Times New Roman"/>
                  </a:rPr>
                  <a:t>s = 900 GeV</a:t>
                </a:r>
              </a:p>
            </p:txBody>
          </p:sp>
        </p:grpSp>
        <p:grpSp>
          <p:nvGrpSpPr>
            <p:cNvPr id="10" name="Group 9"/>
            <p:cNvGrpSpPr/>
            <p:nvPr/>
          </p:nvGrpSpPr>
          <p:grpSpPr>
            <a:xfrm>
              <a:off x="1512295" y="3430620"/>
              <a:ext cx="6240206" cy="4625749"/>
              <a:chOff x="1025286" y="2542508"/>
              <a:chExt cx="4230650" cy="3428244"/>
            </a:xfrm>
          </p:grpSpPr>
          <p:sp>
            <p:nvSpPr>
              <p:cNvPr id="32" name="TextBox 31"/>
              <p:cNvSpPr txBox="1"/>
              <p:nvPr/>
            </p:nvSpPr>
            <p:spPr>
              <a:xfrm>
                <a:off x="4520342" y="2542508"/>
                <a:ext cx="735594" cy="265283"/>
              </a:xfrm>
              <a:prstGeom prst="rect">
                <a:avLst/>
              </a:prstGeom>
              <a:noFill/>
            </p:spPr>
            <p:txBody>
              <a:bodyPr wrap="none" lIns="80165" tIns="40083" rIns="80165" bIns="40083" rtlCol="0">
                <a:spAutoFit/>
              </a:bodyPr>
              <a:lstStyle/>
              <a:p>
                <a:r>
                  <a:rPr lang="en-GB" dirty="0">
                    <a:solidFill>
                      <a:srgbClr val="000000"/>
                    </a:solidFill>
                  </a:rPr>
                  <a:t>(</a:t>
                </a:r>
                <a:r>
                  <a:rPr lang="en-GB" b="1" dirty="0">
                    <a:solidFill>
                      <a:srgbClr val="FF0000"/>
                    </a:solidFill>
                    <a:latin typeface="Times New Roman"/>
                    <a:cs typeface="Times New Roman"/>
                  </a:rPr>
                  <a:t>Phase-0</a:t>
                </a:r>
                <a:r>
                  <a:rPr lang="en-GB" dirty="0"/>
                  <a:t>)</a:t>
                </a:r>
              </a:p>
            </p:txBody>
          </p:sp>
          <p:sp>
            <p:nvSpPr>
              <p:cNvPr id="5" name="Rectangle 4"/>
              <p:cNvSpPr/>
              <p:nvPr/>
            </p:nvSpPr>
            <p:spPr>
              <a:xfrm>
                <a:off x="1025286" y="5687940"/>
                <a:ext cx="414915" cy="282812"/>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34675422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at short, medium and long term!</a:t>
            </a:r>
            <a:endParaRPr lang="en-US" dirty="0"/>
          </a:p>
        </p:txBody>
      </p:sp>
      <p:sp>
        <p:nvSpPr>
          <p:cNvPr id="3" name="Content Placeholder 2"/>
          <p:cNvSpPr>
            <a:spLocks noGrp="1"/>
          </p:cNvSpPr>
          <p:nvPr>
            <p:ph idx="1"/>
          </p:nvPr>
        </p:nvSpPr>
        <p:spPr>
          <a:xfrm>
            <a:off x="674736" y="1426371"/>
            <a:ext cx="12545965" cy="7324485"/>
          </a:xfrm>
        </p:spPr>
        <p:txBody>
          <a:bodyPr/>
          <a:lstStyle/>
          <a:p>
            <a:pPr marL="0" indent="0">
              <a:buNone/>
            </a:pPr>
            <a:r>
              <a:rPr lang="en-US" sz="4000" i="1" dirty="0"/>
              <a:t>We have to make sure that we are able to adapt to the challenges offered by the LHC accelerator in all its phases, also because our detector technology is aging if not evolving properly (including radiation damage!)</a:t>
            </a:r>
          </a:p>
          <a:p>
            <a:pPr marL="0" indent="0">
              <a:buNone/>
            </a:pPr>
            <a:endParaRPr lang="en-US" sz="4000" i="1" dirty="0"/>
          </a:p>
          <a:p>
            <a:pPr marL="476147" lvl="1" indent="0">
              <a:buNone/>
            </a:pPr>
            <a:r>
              <a:rPr lang="en-US" sz="2400" b="1" dirty="0">
                <a:solidFill>
                  <a:srgbClr val="FFFF00"/>
                </a:solidFill>
              </a:rPr>
              <a:t>Phase 0:		To nominal energy and nominal peak Luminosity</a:t>
            </a:r>
          </a:p>
          <a:p>
            <a:pPr marL="476147" lvl="1" indent="0">
              <a:buNone/>
            </a:pPr>
            <a:r>
              <a:rPr lang="en-US" sz="2400" b="1" dirty="0">
                <a:solidFill>
                  <a:srgbClr val="FFFF00"/>
                </a:solidFill>
              </a:rPr>
              <a:t>Phase 1:		To ultimate peak Luminosity : 2 x nominal peak Luminosity</a:t>
            </a:r>
          </a:p>
          <a:p>
            <a:pPr marL="476147" lvl="1" indent="0">
              <a:buNone/>
            </a:pPr>
            <a:r>
              <a:rPr lang="en-US" sz="2400" b="1" dirty="0">
                <a:solidFill>
                  <a:srgbClr val="FFFF00"/>
                </a:solidFill>
              </a:rPr>
              <a:t>Phase 2:		To HL-LHC mode : 5 x nominal peak Luminosity + Luminosity 				leveling, to maximize the integrated Luminosity (~ 300 fb</a:t>
            </a:r>
            <a:r>
              <a:rPr lang="en-US" sz="2400" b="1" baseline="30000" dirty="0">
                <a:solidFill>
                  <a:srgbClr val="FFFF00"/>
                </a:solidFill>
              </a:rPr>
              <a:t>-1</a:t>
            </a:r>
            <a:r>
              <a:rPr lang="en-US" sz="2400" b="1" dirty="0">
                <a:solidFill>
                  <a:srgbClr val="FFFF00"/>
                </a:solidFill>
              </a:rPr>
              <a:t>/year)</a:t>
            </a:r>
          </a:p>
          <a:p>
            <a:pPr marL="476147" lvl="1" indent="0">
              <a:buNone/>
            </a:pPr>
            <a:endParaRPr lang="en-US" sz="2400" dirty="0">
              <a:solidFill>
                <a:srgbClr val="FFFF00"/>
              </a:solidFill>
            </a:endParaRPr>
          </a:p>
          <a:p>
            <a:pPr marL="0" indent="0">
              <a:buNone/>
            </a:pPr>
            <a:r>
              <a:rPr lang="en-US" sz="4000" dirty="0"/>
              <a:t>In addition we have to make sure we maintain the infrastructure efficient and operational over decades, minimizing single points of failure</a:t>
            </a:r>
          </a:p>
          <a:p>
            <a:pPr marL="0" indent="0">
              <a:buNone/>
            </a:pPr>
            <a:endParaRPr lang="en-US" sz="4000" i="1" dirty="0"/>
          </a:p>
        </p:txBody>
      </p:sp>
    </p:spTree>
    <p:extLst>
      <p:ext uri="{BB962C8B-B14F-4D97-AF65-F5344CB8AC3E}">
        <p14:creationId xmlns:p14="http://schemas.microsoft.com/office/powerpoint/2010/main" val="253492617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595351" y="47891"/>
            <a:ext cx="12365254" cy="648864"/>
          </a:xfrm>
        </p:spPr>
        <p:txBody>
          <a:bodyPr lIns="0" tIns="0" rIns="0" bIns="0">
            <a:spAutoFit/>
          </a:bodyPr>
          <a:lstStyle/>
          <a:p>
            <a:r>
              <a:rPr lang="en-US" sz="4200" dirty="0">
                <a:latin typeface="Arial" charset="0"/>
                <a:ea typeface="ＭＳ Ｐゴシック" charset="0"/>
                <a:cs typeface="ＭＳ Ｐゴシック" charset="0"/>
              </a:rPr>
              <a:t>PHASE 0 up to the 2013/2014 shutdown (LS1):</a:t>
            </a:r>
          </a:p>
        </p:txBody>
      </p:sp>
      <p:sp>
        <p:nvSpPr>
          <p:cNvPr id="10" name="Content Placeholder 2"/>
          <p:cNvSpPr>
            <a:spLocks noGrp="1"/>
          </p:cNvSpPr>
          <p:nvPr>
            <p:ph idx="1"/>
          </p:nvPr>
        </p:nvSpPr>
        <p:spPr>
          <a:xfrm>
            <a:off x="422159" y="955448"/>
            <a:ext cx="12556488" cy="3137924"/>
          </a:xfrm>
        </p:spPr>
        <p:txBody>
          <a:bodyPr/>
          <a:lstStyle/>
          <a:p>
            <a:pPr marL="405496" indent="-405496">
              <a:defRPr/>
            </a:pPr>
            <a:r>
              <a:rPr lang="en-US" sz="2800" dirty="0"/>
              <a:t>Plans worked out since a few years through regular interactions within the Collaboration (CB), National Contact Physicists, RRB scrutiny group,  CERN and the various service providers:</a:t>
            </a:r>
          </a:p>
          <a:p>
            <a:pPr marL="405496" indent="-405496">
              <a:lnSpc>
                <a:spcPct val="50000"/>
              </a:lnSpc>
              <a:defRPr/>
            </a:pPr>
            <a:endParaRPr lang="en-US" dirty="0"/>
          </a:p>
          <a:p>
            <a:pPr marL="881582" lvl="1" indent="-338185">
              <a:defRPr/>
            </a:pPr>
            <a:r>
              <a:rPr lang="en-US" sz="2100" dirty="0"/>
              <a:t>long list of maintenance/consolidations/repairs that we are preparing since a few years</a:t>
            </a:r>
          </a:p>
          <a:p>
            <a:pPr marL="881582" lvl="1" indent="-338185">
              <a:defRPr/>
            </a:pPr>
            <a:r>
              <a:rPr lang="en-US" sz="2100" dirty="0"/>
              <a:t>Anticipate the 4</a:t>
            </a:r>
            <a:r>
              <a:rPr lang="en-US" sz="2100" baseline="30000" dirty="0"/>
              <a:t>th</a:t>
            </a:r>
            <a:r>
              <a:rPr lang="en-US" sz="2100" dirty="0"/>
              <a:t> pixel layer installation (IBL)….. LS2 installation in 2018 would be </a:t>
            </a:r>
            <a:r>
              <a:rPr lang="en-US" sz="2100" dirty="0" smtClean="0"/>
              <a:t>too </a:t>
            </a:r>
            <a:r>
              <a:rPr lang="en-US" sz="2100" dirty="0"/>
              <a:t>late!</a:t>
            </a:r>
          </a:p>
          <a:p>
            <a:pPr marL="881582" lvl="1" indent="-338185">
              <a:defRPr/>
            </a:pPr>
            <a:r>
              <a:rPr lang="en-US" sz="2100" dirty="0"/>
              <a:t>Prepare detector for optimal data taking at nominal Luminosity !!!</a:t>
            </a:r>
          </a:p>
          <a:p>
            <a:pPr marL="0" indent="0">
              <a:buNone/>
              <a:defRPr/>
            </a:pPr>
            <a:endParaRPr lang="en-US" dirty="0" smtClean="0"/>
          </a:p>
          <a:p>
            <a:pPr marL="0" indent="0">
              <a:buNone/>
              <a:defRPr/>
            </a:pPr>
            <a:endParaRPr lang="en-US" dirty="0" smtClean="0"/>
          </a:p>
        </p:txBody>
      </p:sp>
      <p:sp>
        <p:nvSpPr>
          <p:cNvPr id="2" name="TextBox 1"/>
          <p:cNvSpPr txBox="1"/>
          <p:nvPr/>
        </p:nvSpPr>
        <p:spPr>
          <a:xfrm>
            <a:off x="342900" y="4702971"/>
            <a:ext cx="5867400" cy="3908762"/>
          </a:xfrm>
          <a:prstGeom prst="rect">
            <a:avLst/>
          </a:prstGeom>
          <a:noFill/>
        </p:spPr>
        <p:txBody>
          <a:bodyPr wrap="square" lIns="91420" tIns="45708" rIns="91420" bIns="45708" rtlCol="0">
            <a:spAutoFit/>
          </a:bodyPr>
          <a:lstStyle/>
          <a:p>
            <a:r>
              <a:rPr lang="en-US" sz="2800" b="1" dirty="0">
                <a:solidFill>
                  <a:srgbClr val="FFFF00"/>
                </a:solidFill>
              </a:rPr>
              <a:t>Detector consolidation:</a:t>
            </a:r>
          </a:p>
          <a:p>
            <a:endParaRPr lang="en-US" sz="2800" dirty="0">
              <a:solidFill>
                <a:srgbClr val="FFFFFF"/>
              </a:solidFill>
            </a:endParaRPr>
          </a:p>
          <a:p>
            <a:pPr marL="342820" indent="-342820">
              <a:buFont typeface="Arial"/>
              <a:buChar char="•"/>
            </a:pPr>
            <a:r>
              <a:rPr lang="en-US" sz="2400" dirty="0">
                <a:solidFill>
                  <a:srgbClr val="FFFFFF"/>
                </a:solidFill>
              </a:rPr>
              <a:t>New ID evaporative cooling plant</a:t>
            </a:r>
          </a:p>
          <a:p>
            <a:pPr marL="342820" indent="-342820">
              <a:buFont typeface="Arial"/>
              <a:buChar char="•"/>
            </a:pPr>
            <a:r>
              <a:rPr lang="en-US" sz="2400" dirty="0">
                <a:solidFill>
                  <a:srgbClr val="FFFFFF"/>
                </a:solidFill>
              </a:rPr>
              <a:t>New Calorimeters LV power</a:t>
            </a:r>
          </a:p>
          <a:p>
            <a:pPr marL="342820" indent="-342820">
              <a:buFont typeface="Arial"/>
              <a:buChar char="•"/>
            </a:pPr>
            <a:r>
              <a:rPr lang="en-US" sz="2400" dirty="0">
                <a:solidFill>
                  <a:srgbClr val="FFFFFF"/>
                </a:solidFill>
              </a:rPr>
              <a:t>Magnets cryogenics consolidation</a:t>
            </a:r>
          </a:p>
          <a:p>
            <a:pPr marL="342820" indent="-342820">
              <a:buFont typeface="Arial"/>
              <a:buChar char="•"/>
            </a:pPr>
            <a:r>
              <a:rPr lang="en-US" sz="2400" dirty="0">
                <a:solidFill>
                  <a:srgbClr val="FFFFFF"/>
                </a:solidFill>
              </a:rPr>
              <a:t>Muon spectrometer consolidation</a:t>
            </a:r>
          </a:p>
          <a:p>
            <a:pPr marL="342820" indent="-342820">
              <a:buFont typeface="Arial"/>
              <a:buChar char="•"/>
            </a:pPr>
            <a:r>
              <a:rPr lang="en-US" sz="2400" dirty="0">
                <a:solidFill>
                  <a:srgbClr val="FFFFFF"/>
                </a:solidFill>
              </a:rPr>
              <a:t>Infrastructure consolidation (</a:t>
            </a:r>
            <a:r>
              <a:rPr lang="en-US" sz="2400" dirty="0" err="1">
                <a:solidFill>
                  <a:srgbClr val="FFFFFF"/>
                </a:solidFill>
              </a:rPr>
              <a:t>electr</a:t>
            </a:r>
            <a:r>
              <a:rPr lang="en-US" sz="2400" dirty="0">
                <a:solidFill>
                  <a:srgbClr val="FFFFFF"/>
                </a:solidFill>
              </a:rPr>
              <a:t>, ventilation, radiation protection,…)</a:t>
            </a:r>
          </a:p>
          <a:p>
            <a:pPr marL="342820" indent="-342820">
              <a:buFont typeface="Arial"/>
              <a:buChar char="•"/>
            </a:pPr>
            <a:r>
              <a:rPr lang="en-US" sz="2400" dirty="0">
                <a:solidFill>
                  <a:srgbClr val="FFFFFF"/>
                </a:solidFill>
              </a:rPr>
              <a:t>Maintenance and repairs everywhere</a:t>
            </a:r>
          </a:p>
          <a:p>
            <a:pPr marL="342820" indent="-342820">
              <a:buFont typeface="Arial"/>
              <a:buChar char="•"/>
            </a:pPr>
            <a:endParaRPr lang="en-US" sz="2400" dirty="0">
              <a:solidFill>
                <a:srgbClr val="FFFFFF"/>
              </a:solidFill>
            </a:endParaRPr>
          </a:p>
        </p:txBody>
      </p:sp>
      <p:sp>
        <p:nvSpPr>
          <p:cNvPr id="5" name="TextBox 4"/>
          <p:cNvSpPr txBox="1"/>
          <p:nvPr/>
        </p:nvSpPr>
        <p:spPr>
          <a:xfrm>
            <a:off x="7200900" y="4702970"/>
            <a:ext cx="5486400" cy="4278082"/>
          </a:xfrm>
          <a:prstGeom prst="rect">
            <a:avLst/>
          </a:prstGeom>
          <a:noFill/>
        </p:spPr>
        <p:txBody>
          <a:bodyPr wrap="square" lIns="91420" tIns="45708" rIns="91420" bIns="45708" rtlCol="0">
            <a:spAutoFit/>
          </a:bodyPr>
          <a:lstStyle/>
          <a:p>
            <a:r>
              <a:rPr lang="en-US" sz="2800" b="1" dirty="0">
                <a:solidFill>
                  <a:srgbClr val="FFFF00"/>
                </a:solidFill>
              </a:rPr>
              <a:t>Detector upgrade:</a:t>
            </a:r>
          </a:p>
          <a:p>
            <a:endParaRPr lang="en-US" sz="2800" dirty="0">
              <a:solidFill>
                <a:srgbClr val="FFFFFF"/>
              </a:solidFill>
            </a:endParaRPr>
          </a:p>
          <a:p>
            <a:pPr marL="342820" indent="-342820">
              <a:buFont typeface="Arial"/>
              <a:buChar char="•"/>
            </a:pPr>
            <a:r>
              <a:rPr lang="en-US" sz="2400" dirty="0">
                <a:solidFill>
                  <a:srgbClr val="FFFFFF"/>
                </a:solidFill>
              </a:rPr>
              <a:t>New Aluminum beam pipes</a:t>
            </a:r>
          </a:p>
          <a:p>
            <a:pPr marL="342820" indent="-342820">
              <a:buFont typeface="Arial"/>
              <a:buChar char="•"/>
            </a:pPr>
            <a:r>
              <a:rPr lang="en-US" sz="2400" dirty="0">
                <a:solidFill>
                  <a:srgbClr val="FFFFFF"/>
                </a:solidFill>
              </a:rPr>
              <a:t>New small radius central Be pipe</a:t>
            </a:r>
          </a:p>
          <a:p>
            <a:pPr marL="342820" indent="-342820">
              <a:buFont typeface="Arial"/>
              <a:buChar char="•"/>
            </a:pPr>
            <a:r>
              <a:rPr lang="en-US" sz="2400" dirty="0">
                <a:solidFill>
                  <a:srgbClr val="FFFFFF"/>
                </a:solidFill>
              </a:rPr>
              <a:t>IBL: pixel 4</a:t>
            </a:r>
            <a:r>
              <a:rPr lang="en-US" sz="2400" baseline="30000" dirty="0">
                <a:solidFill>
                  <a:srgbClr val="FFFFFF"/>
                </a:solidFill>
              </a:rPr>
              <a:t>th</a:t>
            </a:r>
            <a:r>
              <a:rPr lang="en-US" sz="2400" dirty="0">
                <a:solidFill>
                  <a:srgbClr val="FFFFFF"/>
                </a:solidFill>
              </a:rPr>
              <a:t> layer</a:t>
            </a:r>
          </a:p>
          <a:p>
            <a:pPr marL="342820" indent="-342820">
              <a:buFont typeface="Arial"/>
              <a:buChar char="•"/>
            </a:pPr>
            <a:r>
              <a:rPr lang="en-US" sz="2400" dirty="0">
                <a:solidFill>
                  <a:srgbClr val="FFFFFF"/>
                </a:solidFill>
              </a:rPr>
              <a:t>NSQP : Improved pixel services layout ? (decision during 2012)</a:t>
            </a:r>
          </a:p>
          <a:p>
            <a:pPr marL="342820" indent="-342820">
              <a:buFont typeface="Arial"/>
              <a:buChar char="•"/>
            </a:pPr>
            <a:r>
              <a:rPr lang="en-US" sz="2400" dirty="0">
                <a:solidFill>
                  <a:srgbClr val="FFFFFF"/>
                </a:solidFill>
              </a:rPr>
              <a:t>New chambers in the muon spectrometer to improve geometrical coverage</a:t>
            </a:r>
          </a:p>
          <a:p>
            <a:endParaRPr lang="en-US" sz="2400" dirty="0">
              <a:solidFill>
                <a:srgbClr val="FFFFFF"/>
              </a:solidFill>
            </a:endParaRPr>
          </a:p>
        </p:txBody>
      </p:sp>
      <p:sp>
        <p:nvSpPr>
          <p:cNvPr id="7" name="Oval 6"/>
          <p:cNvSpPr/>
          <p:nvPr/>
        </p:nvSpPr>
        <p:spPr>
          <a:xfrm>
            <a:off x="7124700" y="6303169"/>
            <a:ext cx="5334000" cy="1219200"/>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lIns="91420" tIns="45708" rIns="91420" bIns="45708" rtlCol="0" anchor="ctr"/>
          <a:lstStyle/>
          <a:p>
            <a:pPr algn="ctr"/>
            <a:endParaRPr lang="en-US"/>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is preparing for a 4 layer pixel in SL1 : IBL</a:t>
            </a:r>
            <a:endParaRPr lang="en-US"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36</a:t>
            </a:fld>
            <a:endParaRPr lang="en-US" dirty="0"/>
          </a:p>
        </p:txBody>
      </p:sp>
      <p:pic>
        <p:nvPicPr>
          <p:cNvPr id="5" name="Picture 13" descr="IBLPackage.bmp"/>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 y="1468874"/>
            <a:ext cx="13584821" cy="715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7"/>
          <p:cNvSpPr>
            <a:spLocks noChangeArrowheads="1"/>
          </p:cNvSpPr>
          <p:nvPr/>
        </p:nvSpPr>
        <p:spPr bwMode="auto">
          <a:xfrm>
            <a:off x="8540583" y="1524983"/>
            <a:ext cx="4946824" cy="3289655"/>
          </a:xfrm>
          <a:prstGeom prst="rect">
            <a:avLst/>
          </a:prstGeom>
          <a:solidFill>
            <a:schemeClr val="bg1"/>
          </a:solidFill>
          <a:ln w="12700">
            <a:solidFill>
              <a:srgbClr val="FFFFFF"/>
            </a:solidFill>
            <a:round/>
            <a:headEnd type="triangle" w="med" len="med"/>
            <a:tailEnd/>
          </a:ln>
        </p:spPr>
        <p:txBody>
          <a:bodyPr lIns="108458" tIns="54230" rIns="108458" bIns="54230"/>
          <a:lstStyle/>
          <a:p>
            <a:pPr algn="ctr" eaLnBrk="0" hangingPunct="0"/>
            <a:r>
              <a:rPr lang="en-GB" dirty="0">
                <a:solidFill>
                  <a:schemeClr val="tx2"/>
                </a:solidFill>
              </a:rPr>
              <a:t>IBL key Specs / Param</a:t>
            </a:r>
            <a:r>
              <a:rPr lang="en-GB" dirty="0">
                <a:solidFill>
                  <a:schemeClr val="tx2"/>
                </a:solidFill>
                <a:latin typeface="Arial Rounded MT Bold" charset="0"/>
              </a:rPr>
              <a:t>s</a:t>
            </a:r>
            <a:endParaRPr lang="en-GB" dirty="0">
              <a:solidFill>
                <a:schemeClr val="tx2"/>
              </a:solidFill>
            </a:endParaRPr>
          </a:p>
          <a:p>
            <a:pPr algn="ctr" eaLnBrk="0" hangingPunct="0"/>
            <a:endParaRPr lang="en-GB" sz="1700" dirty="0">
              <a:solidFill>
                <a:schemeClr val="tx2"/>
              </a:solidFill>
            </a:endParaRPr>
          </a:p>
          <a:p>
            <a:pPr eaLnBrk="0" hangingPunct="0">
              <a:buFont typeface="Arial" charset="0"/>
              <a:buChar char="•"/>
            </a:pPr>
            <a:r>
              <a:rPr lang="en-GB" sz="1700" dirty="0">
                <a:latin typeface="Helvetica" charset="0"/>
                <a:cs typeface="Helvetica" charset="0"/>
              </a:rPr>
              <a:t>14 staves, &lt;R&gt; = 33.25 mm</a:t>
            </a:r>
          </a:p>
          <a:p>
            <a:pPr eaLnBrk="0" hangingPunct="0">
              <a:buFont typeface="Arial" charset="0"/>
              <a:buChar char="•"/>
            </a:pPr>
            <a:r>
              <a:rPr lang="en-GB" sz="1700" dirty="0">
                <a:solidFill>
                  <a:srgbClr val="FF0000"/>
                </a:solidFill>
                <a:latin typeface="Helvetica" charset="0"/>
                <a:cs typeface="Helvetica" charset="0"/>
              </a:rPr>
              <a:t>CO</a:t>
            </a:r>
            <a:r>
              <a:rPr lang="en-GB" sz="1700" baseline="-25000" dirty="0">
                <a:solidFill>
                  <a:srgbClr val="FF0000"/>
                </a:solidFill>
                <a:latin typeface="Helvetica" charset="0"/>
                <a:cs typeface="Helvetica" charset="0"/>
              </a:rPr>
              <a:t>2</a:t>
            </a:r>
            <a:r>
              <a:rPr lang="en-GB" sz="1700" dirty="0">
                <a:solidFill>
                  <a:srgbClr val="FF0000"/>
                </a:solidFill>
                <a:latin typeface="Helvetica" charset="0"/>
                <a:cs typeface="Helvetica" charset="0"/>
              </a:rPr>
              <a:t> cooling</a:t>
            </a:r>
            <a:r>
              <a:rPr lang="en-GB" sz="1700" dirty="0">
                <a:latin typeface="Helvetica" charset="0"/>
                <a:cs typeface="Helvetica" charset="0"/>
              </a:rPr>
              <a:t>, T &lt; -15ºC @ 0.2 W/cm</a:t>
            </a:r>
            <a:r>
              <a:rPr lang="en-GB" sz="1700" baseline="30000" dirty="0">
                <a:latin typeface="Helvetica" charset="0"/>
                <a:cs typeface="Helvetica" charset="0"/>
              </a:rPr>
              <a:t>2</a:t>
            </a:r>
          </a:p>
          <a:p>
            <a:pPr eaLnBrk="0" hangingPunct="0">
              <a:buFont typeface="Arial" charset="0"/>
              <a:buChar char="•"/>
            </a:pPr>
            <a:r>
              <a:rPr lang="en-GB" sz="1700" dirty="0">
                <a:latin typeface="Helvetica" charset="0"/>
                <a:cs typeface="Helvetica" charset="0"/>
              </a:rPr>
              <a:t>X/X</a:t>
            </a:r>
            <a:r>
              <a:rPr lang="en-GB" sz="1700" baseline="-25000" dirty="0">
                <a:latin typeface="Helvetica" charset="0"/>
                <a:cs typeface="Helvetica" charset="0"/>
              </a:rPr>
              <a:t>0</a:t>
            </a:r>
            <a:r>
              <a:rPr lang="en-GB" sz="1700" dirty="0">
                <a:latin typeface="Helvetica" charset="0"/>
                <a:cs typeface="Helvetica" charset="0"/>
              </a:rPr>
              <a:t> &lt; 1.5 % (B-layer is 2.7 %)</a:t>
            </a:r>
          </a:p>
          <a:p>
            <a:pPr eaLnBrk="0" hangingPunct="0">
              <a:buFont typeface="Arial" charset="0"/>
              <a:buChar char="•"/>
            </a:pPr>
            <a:r>
              <a:rPr lang="en-GB" sz="1700" dirty="0">
                <a:latin typeface="Helvetica" charset="0"/>
                <a:cs typeface="Helvetica" charset="0"/>
              </a:rPr>
              <a:t>50 µm x 250 µm </a:t>
            </a:r>
            <a:r>
              <a:rPr lang="en-GB" sz="1700" dirty="0">
                <a:solidFill>
                  <a:srgbClr val="FF0000"/>
                </a:solidFill>
                <a:latin typeface="Helvetica" charset="0"/>
                <a:cs typeface="Helvetica" charset="0"/>
              </a:rPr>
              <a:t>pixels (planar </a:t>
            </a:r>
            <a:r>
              <a:rPr lang="en-GB" sz="1700" dirty="0" smtClean="0">
                <a:solidFill>
                  <a:srgbClr val="FF0000"/>
                </a:solidFill>
                <a:latin typeface="Helvetica" charset="0"/>
                <a:cs typeface="Helvetica" charset="0"/>
              </a:rPr>
              <a:t>and </a:t>
            </a:r>
            <a:r>
              <a:rPr lang="en-GB" sz="1700" dirty="0">
                <a:solidFill>
                  <a:srgbClr val="FF0000"/>
                </a:solidFill>
                <a:latin typeface="Helvetica" charset="0"/>
                <a:cs typeface="Helvetica" charset="0"/>
              </a:rPr>
              <a:t>3D)</a:t>
            </a:r>
          </a:p>
          <a:p>
            <a:pPr eaLnBrk="0" hangingPunct="0">
              <a:buFont typeface="Arial" charset="0"/>
              <a:buChar char="•"/>
            </a:pPr>
            <a:r>
              <a:rPr lang="en-GB" sz="1700" dirty="0">
                <a:latin typeface="Helvetica" charset="0"/>
                <a:cs typeface="Helvetica" charset="0"/>
              </a:rPr>
              <a:t>1.8º overlap in </a:t>
            </a:r>
            <a:r>
              <a:rPr lang="en-GB" sz="1700" dirty="0">
                <a:latin typeface="Helvetica" charset="0"/>
              </a:rPr>
              <a:t>ϕ, &lt; 2% gaps in Z</a:t>
            </a:r>
            <a:r>
              <a:rPr lang="en-GB" sz="1700" dirty="0">
                <a:latin typeface="Helvetica" charset="0"/>
                <a:cs typeface="Helvetica" charset="0"/>
              </a:rPr>
              <a:t> </a:t>
            </a:r>
          </a:p>
          <a:p>
            <a:pPr eaLnBrk="0" hangingPunct="0">
              <a:buFont typeface="Arial" charset="0"/>
              <a:buChar char="•"/>
            </a:pPr>
            <a:r>
              <a:rPr lang="en-GB" sz="1700" dirty="0">
                <a:latin typeface="Helvetica" charset="0"/>
                <a:cs typeface="Helvetica" charset="0"/>
              </a:rPr>
              <a:t>32/16 single/double </a:t>
            </a:r>
            <a:r>
              <a:rPr lang="en-GB" sz="1700" dirty="0">
                <a:solidFill>
                  <a:srgbClr val="FF0000"/>
                </a:solidFill>
                <a:latin typeface="Helvetica" charset="0"/>
                <a:cs typeface="Helvetica" charset="0"/>
              </a:rPr>
              <a:t>FE-I4 </a:t>
            </a:r>
            <a:r>
              <a:rPr lang="en-GB" sz="1700" dirty="0">
                <a:latin typeface="Helvetica" charset="0"/>
                <a:cs typeface="Helvetica" charset="0"/>
              </a:rPr>
              <a:t>modules per stave</a:t>
            </a:r>
          </a:p>
          <a:p>
            <a:pPr eaLnBrk="0" hangingPunct="0">
              <a:buFont typeface="Arial" charset="0"/>
              <a:buChar char="•"/>
            </a:pPr>
            <a:r>
              <a:rPr lang="en-GB" sz="1700" dirty="0">
                <a:latin typeface="Helvetica" charset="0"/>
                <a:cs typeface="Helvetica" charset="0"/>
              </a:rPr>
              <a:t>Radiation tolerance 5x10</a:t>
            </a:r>
            <a:r>
              <a:rPr lang="en-GB" sz="1700" baseline="30000" dirty="0">
                <a:latin typeface="Helvetica" charset="0"/>
                <a:cs typeface="Helvetica" charset="0"/>
              </a:rPr>
              <a:t>15</a:t>
            </a:r>
            <a:r>
              <a:rPr lang="en-GB" sz="1700" dirty="0">
                <a:latin typeface="Helvetica" charset="0"/>
                <a:cs typeface="Helvetica" charset="0"/>
              </a:rPr>
              <a:t> n</a:t>
            </a:r>
            <a:r>
              <a:rPr lang="en-GB" sz="1700" baseline="-25000" dirty="0">
                <a:latin typeface="Helvetica" charset="0"/>
                <a:cs typeface="Helvetica" charset="0"/>
              </a:rPr>
              <a:t>eq</a:t>
            </a:r>
            <a:r>
              <a:rPr lang="en-GB" sz="1700" dirty="0">
                <a:latin typeface="Helvetica" charset="0"/>
                <a:cs typeface="Helvetica" charset="0"/>
              </a:rPr>
              <a:t>/cm</a:t>
            </a:r>
            <a:r>
              <a:rPr lang="en-GB" sz="1700" baseline="30000" dirty="0">
                <a:latin typeface="Helvetica" charset="0"/>
                <a:cs typeface="Helvetica" charset="0"/>
              </a:rPr>
              <a:t>2</a:t>
            </a:r>
          </a:p>
          <a:p>
            <a:pPr eaLnBrk="0" hangingPunct="0">
              <a:buFont typeface="Arial" charset="0"/>
              <a:buChar char="•"/>
            </a:pPr>
            <a:r>
              <a:rPr lang="en-GB" sz="1700" dirty="0">
                <a:solidFill>
                  <a:srgbClr val="FF0000"/>
                </a:solidFill>
                <a:latin typeface="Helvetica" charset="0"/>
                <a:cs typeface="Helvetica" charset="0"/>
              </a:rPr>
              <a:t>New Be beam pipe </a:t>
            </a:r>
            <a:r>
              <a:rPr lang="en-GB" sz="1700" dirty="0">
                <a:latin typeface="Helvetica" charset="0"/>
                <a:cs typeface="Helvetica" charset="0"/>
              </a:rPr>
              <a:t>of smaller radius</a:t>
            </a:r>
          </a:p>
          <a:p>
            <a:pPr eaLnBrk="0" hangingPunct="0"/>
            <a:endParaRPr lang="en-GB" sz="1700" dirty="0"/>
          </a:p>
          <a:p>
            <a:pPr eaLnBrk="0" hangingPunct="0">
              <a:buFont typeface="Arial" charset="0"/>
              <a:buChar char="•"/>
            </a:pPr>
            <a:endParaRPr lang="en-GB" sz="1700" dirty="0"/>
          </a:p>
          <a:p>
            <a:pPr eaLnBrk="0" hangingPunct="0"/>
            <a:endParaRPr lang="en-GB" sz="1700" dirty="0">
              <a:solidFill>
                <a:schemeClr val="tx2"/>
              </a:solidFill>
            </a:endParaRPr>
          </a:p>
        </p:txBody>
      </p:sp>
      <p:pic>
        <p:nvPicPr>
          <p:cNvPr id="7" name="Picture 18" descr="D:\IBL\StaveLoading\Design\Stave-Modules\Latest-Nov2010\IBL_Single_Chip_Module_3_Small.JPG"/>
          <p:cNvPicPr>
            <a:picLocks noChangeAspect="1" noChangeArrowheads="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462931" y="5092943"/>
            <a:ext cx="2582213" cy="131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9"/>
          <p:cNvSpPr txBox="1">
            <a:spLocks noChangeArrowheads="1"/>
          </p:cNvSpPr>
          <p:nvPr/>
        </p:nvSpPr>
        <p:spPr bwMode="auto">
          <a:xfrm>
            <a:off x="5" y="4663325"/>
            <a:ext cx="3703329" cy="387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4517" tIns="47261" rIns="94517" bIns="47261">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900" dirty="0">
                <a:solidFill>
                  <a:srgbClr val="FF0000"/>
                </a:solidFill>
              </a:rPr>
              <a:t>Underside of stave: IBL modules</a:t>
            </a:r>
          </a:p>
        </p:txBody>
      </p:sp>
      <p:sp>
        <p:nvSpPr>
          <p:cNvPr id="9" name="Oval 8"/>
          <p:cNvSpPr/>
          <p:nvPr/>
        </p:nvSpPr>
        <p:spPr>
          <a:xfrm rot="1984586">
            <a:off x="1703067" y="3410372"/>
            <a:ext cx="1039158" cy="489623"/>
          </a:xfrm>
          <a:prstGeom prst="ellipse">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lIns="94517" tIns="47261" rIns="94517" bIns="47261" anchor="ctr"/>
          <a:lstStyle/>
          <a:p>
            <a:pPr algn="ctr">
              <a:defRPr/>
            </a:pPr>
            <a:endParaRPr lang="en-US" dirty="0"/>
          </a:p>
        </p:txBody>
      </p:sp>
      <p:cxnSp>
        <p:nvCxnSpPr>
          <p:cNvPr id="10" name="Straight Connector 21"/>
          <p:cNvCxnSpPr>
            <a:cxnSpLocks noChangeShapeType="1"/>
          </p:cNvCxnSpPr>
          <p:nvPr/>
        </p:nvCxnSpPr>
        <p:spPr bwMode="auto">
          <a:xfrm rot="5400000">
            <a:off x="1624656" y="4197462"/>
            <a:ext cx="827938" cy="267005"/>
          </a:xfrm>
          <a:prstGeom prst="line">
            <a:avLst/>
          </a:prstGeom>
          <a:noFill/>
          <a:ln w="19050">
            <a:solidFill>
              <a:srgbClr val="FF0000"/>
            </a:solidFill>
            <a:round/>
            <a:headEnd type="none" w="sm" len="sm"/>
            <a:tailEnd/>
          </a:ln>
          <a:extLst>
            <a:ext uri="{909E8E84-426E-40dd-AFC4-6F175D3DCCD1}">
              <a14:hiddenFill xmlns:a14="http://schemas.microsoft.com/office/drawing/2010/main">
                <a:noFill/>
              </a14:hiddenFill>
            </a:ext>
          </a:extLst>
        </p:spPr>
      </p:cxnSp>
      <p:sp>
        <p:nvSpPr>
          <p:cNvPr id="11" name="TextBox 22"/>
          <p:cNvSpPr txBox="1">
            <a:spLocks noChangeArrowheads="1"/>
          </p:cNvSpPr>
          <p:nvPr/>
        </p:nvSpPr>
        <p:spPr bwMode="auto">
          <a:xfrm>
            <a:off x="4676220" y="1958506"/>
            <a:ext cx="1905123" cy="680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517" tIns="47261" rIns="94517" bIns="47261">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900" dirty="0">
                <a:solidFill>
                  <a:srgbClr val="FF0000"/>
                </a:solidFill>
              </a:rPr>
              <a:t>Transition to cables</a:t>
            </a:r>
          </a:p>
        </p:txBody>
      </p:sp>
      <p:cxnSp>
        <p:nvCxnSpPr>
          <p:cNvPr id="12" name="Straight Connector 23"/>
          <p:cNvCxnSpPr>
            <a:cxnSpLocks noChangeShapeType="1"/>
            <a:stCxn id="11" idx="2"/>
          </p:cNvCxnSpPr>
          <p:nvPr/>
        </p:nvCxnSpPr>
        <p:spPr bwMode="auto">
          <a:xfrm flipH="1">
            <a:off x="5282390" y="2638780"/>
            <a:ext cx="346384" cy="706980"/>
          </a:xfrm>
          <a:prstGeom prst="line">
            <a:avLst/>
          </a:prstGeom>
          <a:noFill/>
          <a:ln w="19050">
            <a:solidFill>
              <a:srgbClr val="FF0000"/>
            </a:solidFill>
            <a:round/>
            <a:headEnd type="none" w="sm" len="sm"/>
            <a:tailEnd/>
          </a:ln>
          <a:extLst>
            <a:ext uri="{909E8E84-426E-40dd-AFC4-6F175D3DCCD1}">
              <a14:hiddenFill xmlns:a14="http://schemas.microsoft.com/office/drawing/2010/main">
                <a:noFill/>
              </a14:hiddenFill>
            </a:ext>
          </a:extLst>
        </p:spPr>
      </p:cxnSp>
      <p:sp>
        <p:nvSpPr>
          <p:cNvPr id="13" name="TextBox 24"/>
          <p:cNvSpPr txBox="1">
            <a:spLocks noChangeArrowheads="1"/>
          </p:cNvSpPr>
          <p:nvPr/>
        </p:nvSpPr>
        <p:spPr bwMode="auto">
          <a:xfrm>
            <a:off x="3712826" y="1361769"/>
            <a:ext cx="935900" cy="387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4517" tIns="47261" rIns="94517" bIns="47261">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900" dirty="0">
                <a:solidFill>
                  <a:srgbClr val="FF0000"/>
                </a:solidFill>
              </a:rPr>
              <a:t>Staves</a:t>
            </a:r>
          </a:p>
        </p:txBody>
      </p:sp>
      <p:cxnSp>
        <p:nvCxnSpPr>
          <p:cNvPr id="14" name="Straight Connector 25"/>
          <p:cNvCxnSpPr>
            <a:cxnSpLocks noChangeShapeType="1"/>
            <a:stCxn id="13" idx="2"/>
          </p:cNvCxnSpPr>
          <p:nvPr/>
        </p:nvCxnSpPr>
        <p:spPr bwMode="auto">
          <a:xfrm flipH="1">
            <a:off x="3972621" y="1749662"/>
            <a:ext cx="208155" cy="836168"/>
          </a:xfrm>
          <a:prstGeom prst="line">
            <a:avLst/>
          </a:prstGeom>
          <a:noFill/>
          <a:ln w="19050">
            <a:solidFill>
              <a:srgbClr val="FF0000"/>
            </a:solidFill>
            <a:round/>
            <a:headEnd type="none" w="sm" len="sm"/>
            <a:tailEnd/>
          </a:ln>
          <a:extLst>
            <a:ext uri="{909E8E84-426E-40dd-AFC4-6F175D3DCCD1}">
              <a14:hiddenFill xmlns:a14="http://schemas.microsoft.com/office/drawing/2010/main">
                <a:noFill/>
              </a14:hiddenFill>
            </a:ext>
          </a:extLst>
        </p:spPr>
      </p:cxnSp>
      <p:sp>
        <p:nvSpPr>
          <p:cNvPr id="15" name="TextBox 26"/>
          <p:cNvSpPr txBox="1">
            <a:spLocks noChangeArrowheads="1"/>
          </p:cNvSpPr>
          <p:nvPr/>
        </p:nvSpPr>
        <p:spPr bwMode="auto">
          <a:xfrm>
            <a:off x="2597903" y="816044"/>
            <a:ext cx="1905123" cy="387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517" tIns="47261" rIns="94517" bIns="47261">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900" dirty="0">
                <a:solidFill>
                  <a:srgbClr val="FFFFFF"/>
                </a:solidFill>
              </a:rPr>
              <a:t>IP</a:t>
            </a:r>
          </a:p>
        </p:txBody>
      </p:sp>
      <p:cxnSp>
        <p:nvCxnSpPr>
          <p:cNvPr id="16" name="Straight Connector 27"/>
          <p:cNvCxnSpPr>
            <a:cxnSpLocks noChangeShapeType="1"/>
          </p:cNvCxnSpPr>
          <p:nvPr/>
        </p:nvCxnSpPr>
        <p:spPr bwMode="auto">
          <a:xfrm rot="10800000">
            <a:off x="2078321" y="897647"/>
            <a:ext cx="1039158" cy="652832"/>
          </a:xfrm>
          <a:prstGeom prst="line">
            <a:avLst/>
          </a:prstGeom>
          <a:noFill/>
          <a:ln w="19050">
            <a:solidFill>
              <a:srgbClr val="FFFFFF"/>
            </a:solidFill>
            <a:round/>
            <a:headEnd type="none" w="sm" len="sm"/>
            <a:tailEnd type="stealth" w="lg" len="lg"/>
          </a:ln>
          <a:extLst>
            <a:ext uri="{909E8E84-426E-40dd-AFC4-6F175D3DCCD1}">
              <a14:hiddenFill xmlns:a14="http://schemas.microsoft.com/office/drawing/2010/main">
                <a:noFill/>
              </a14:hiddenFill>
            </a:ext>
          </a:extLst>
        </p:spPr>
      </p:cxnSp>
      <p:pic>
        <p:nvPicPr>
          <p:cNvPr id="17" name="Picture 5" descr="Overview_Pixel_Beam-pipe.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13878" y="6358305"/>
            <a:ext cx="4178280" cy="2876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3" descr="CoverTDR5.4.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380754" y="5181847"/>
            <a:ext cx="3290666" cy="4258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Slide Number Placeholder 1"/>
          <p:cNvSpPr txBox="1">
            <a:spLocks/>
          </p:cNvSpPr>
          <p:nvPr/>
        </p:nvSpPr>
        <p:spPr>
          <a:xfrm>
            <a:off x="2" y="8760873"/>
            <a:ext cx="786765" cy="492666"/>
          </a:xfrm>
          <a:prstGeom prst="rect">
            <a:avLst/>
          </a:prstGeom>
        </p:spPr>
        <p:txBody>
          <a:bodyPr vert="horz" wrap="square" lIns="129787" tIns="64893" rIns="129787" bIns="64893" numCol="1" anchor="ctr" anchorCtr="0" compatLnSpc="1">
            <a:prstTxWarp prst="textNoShape">
              <a:avLst/>
            </a:prstTxWarp>
          </a:bodyPr>
          <a:lstStyle>
            <a:defPPr>
              <a:defRPr lang="en-US"/>
            </a:defPPr>
            <a:lvl1pPr algn="l" rtl="0" fontAlgn="base">
              <a:spcBef>
                <a:spcPct val="0"/>
              </a:spcBef>
              <a:spcAft>
                <a:spcPct val="0"/>
              </a:spcAft>
              <a:defRPr sz="1400" kern="1200">
                <a:solidFill>
                  <a:srgbClr val="898989"/>
                </a:solidFill>
                <a:latin typeface="Calibri" charset="0"/>
                <a:ea typeface="+mn-ea"/>
                <a:cs typeface="+mn-cs"/>
              </a:defRPr>
            </a:lvl1pPr>
            <a:lvl2pPr marL="524070" algn="l" rtl="0" fontAlgn="base">
              <a:spcBef>
                <a:spcPct val="0"/>
              </a:spcBef>
              <a:spcAft>
                <a:spcPct val="0"/>
              </a:spcAft>
              <a:defRPr kern="1200">
                <a:solidFill>
                  <a:schemeClr val="tx1"/>
                </a:solidFill>
                <a:latin typeface="Arial" charset="0"/>
                <a:ea typeface="+mn-ea"/>
                <a:cs typeface="+mn-cs"/>
              </a:defRPr>
            </a:lvl2pPr>
            <a:lvl3pPr marL="1048138" algn="l" rtl="0" fontAlgn="base">
              <a:spcBef>
                <a:spcPct val="0"/>
              </a:spcBef>
              <a:spcAft>
                <a:spcPct val="0"/>
              </a:spcAft>
              <a:defRPr kern="1200">
                <a:solidFill>
                  <a:schemeClr val="tx1"/>
                </a:solidFill>
                <a:latin typeface="Arial" charset="0"/>
                <a:ea typeface="+mn-ea"/>
                <a:cs typeface="+mn-cs"/>
              </a:defRPr>
            </a:lvl3pPr>
            <a:lvl4pPr marL="1572209" algn="l" rtl="0" fontAlgn="base">
              <a:spcBef>
                <a:spcPct val="0"/>
              </a:spcBef>
              <a:spcAft>
                <a:spcPct val="0"/>
              </a:spcAft>
              <a:defRPr kern="1200">
                <a:solidFill>
                  <a:schemeClr val="tx1"/>
                </a:solidFill>
                <a:latin typeface="Arial" charset="0"/>
                <a:ea typeface="+mn-ea"/>
                <a:cs typeface="+mn-cs"/>
              </a:defRPr>
            </a:lvl4pPr>
            <a:lvl5pPr marL="2096278" algn="l" rtl="0" fontAlgn="base">
              <a:spcBef>
                <a:spcPct val="0"/>
              </a:spcBef>
              <a:spcAft>
                <a:spcPct val="0"/>
              </a:spcAft>
              <a:defRPr kern="1200">
                <a:solidFill>
                  <a:schemeClr val="tx1"/>
                </a:solidFill>
                <a:latin typeface="Arial" charset="0"/>
                <a:ea typeface="+mn-ea"/>
                <a:cs typeface="+mn-cs"/>
              </a:defRPr>
            </a:lvl5pPr>
            <a:lvl6pPr marL="2620348" algn="l" defTabSz="524070" rtl="0" eaLnBrk="1" latinLnBrk="0" hangingPunct="1">
              <a:defRPr kern="1200">
                <a:solidFill>
                  <a:schemeClr val="tx1"/>
                </a:solidFill>
                <a:latin typeface="Arial" charset="0"/>
                <a:ea typeface="+mn-ea"/>
                <a:cs typeface="+mn-cs"/>
              </a:defRPr>
            </a:lvl6pPr>
            <a:lvl7pPr marL="3144414" algn="l" defTabSz="524070" rtl="0" eaLnBrk="1" latinLnBrk="0" hangingPunct="1">
              <a:defRPr kern="1200">
                <a:solidFill>
                  <a:schemeClr val="tx1"/>
                </a:solidFill>
                <a:latin typeface="Arial" charset="0"/>
                <a:ea typeface="+mn-ea"/>
                <a:cs typeface="+mn-cs"/>
              </a:defRPr>
            </a:lvl7pPr>
            <a:lvl8pPr marL="3668487" algn="l" defTabSz="524070" rtl="0" eaLnBrk="1" latinLnBrk="0" hangingPunct="1">
              <a:defRPr kern="1200">
                <a:solidFill>
                  <a:schemeClr val="tx1"/>
                </a:solidFill>
                <a:latin typeface="Arial" charset="0"/>
                <a:ea typeface="+mn-ea"/>
                <a:cs typeface="+mn-cs"/>
              </a:defRPr>
            </a:lvl8pPr>
            <a:lvl9pPr marL="4192556" algn="l" defTabSz="524070" rtl="0" eaLnBrk="1" latinLnBrk="0" hangingPunct="1">
              <a:defRPr kern="1200">
                <a:solidFill>
                  <a:schemeClr val="tx1"/>
                </a:solidFill>
                <a:latin typeface="Arial" charset="0"/>
                <a:ea typeface="+mn-ea"/>
                <a:cs typeface="+mn-cs"/>
              </a:defRPr>
            </a:lvl9pPr>
          </a:lstStyle>
          <a:p>
            <a:pPr>
              <a:defRPr/>
            </a:pPr>
            <a:fld id="{993EAE85-B4FB-5546-97E4-6D3878930C3B}" type="slidenum">
              <a:rPr lang="en-US" smtClean="0"/>
              <a:pPr>
                <a:defRPr/>
              </a:pPr>
              <a:t>36</a:t>
            </a:fld>
            <a:endParaRPr lang="en-US" dirty="0"/>
          </a:p>
        </p:txBody>
      </p:sp>
      <p:pic>
        <p:nvPicPr>
          <p:cNvPr id="20" name="Picture 19"/>
          <p:cNvPicPr>
            <a:picLocks noChangeAspect="1"/>
          </p:cNvPicPr>
          <p:nvPr/>
        </p:nvPicPr>
        <p:blipFill>
          <a:blip r:embed="rId6"/>
          <a:stretch>
            <a:fillRect/>
          </a:stretch>
        </p:blipFill>
        <p:spPr>
          <a:xfrm>
            <a:off x="2" y="6118525"/>
            <a:ext cx="7431402" cy="3233809"/>
          </a:xfrm>
          <a:prstGeom prst="rect">
            <a:avLst/>
          </a:prstGeom>
        </p:spPr>
      </p:pic>
    </p:spTree>
    <p:extLst>
      <p:ext uri="{BB962C8B-B14F-4D97-AF65-F5344CB8AC3E}">
        <p14:creationId xmlns:p14="http://schemas.microsoft.com/office/powerpoint/2010/main" val="74853288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595351" y="47891"/>
            <a:ext cx="12365254" cy="648864"/>
          </a:xfrm>
        </p:spPr>
        <p:txBody>
          <a:bodyPr lIns="0" tIns="0" rIns="0" bIns="0">
            <a:spAutoFit/>
          </a:bodyPr>
          <a:lstStyle/>
          <a:p>
            <a:r>
              <a:rPr lang="en-US" sz="4200" dirty="0">
                <a:latin typeface="Arial" charset="0"/>
                <a:ea typeface="ＭＳ Ｐゴシック" charset="0"/>
                <a:cs typeface="ＭＳ Ｐゴシック" charset="0"/>
              </a:rPr>
              <a:t>Phase 1 challenge:</a:t>
            </a:r>
          </a:p>
        </p:txBody>
      </p:sp>
      <p:grpSp>
        <p:nvGrpSpPr>
          <p:cNvPr id="4" name="Group 3"/>
          <p:cNvGrpSpPr/>
          <p:nvPr/>
        </p:nvGrpSpPr>
        <p:grpSpPr>
          <a:xfrm>
            <a:off x="190500" y="1197769"/>
            <a:ext cx="5679504" cy="8079726"/>
            <a:chOff x="1261492" y="2724767"/>
            <a:chExt cx="4608512" cy="6552728"/>
          </a:xfrm>
        </p:grpSpPr>
        <p:pic>
          <p:nvPicPr>
            <p:cNvPr id="9" name="Picture 2"/>
            <p:cNvPicPr>
              <a:picLocks noChangeAspect="1" noChangeArrowheads="1"/>
            </p:cNvPicPr>
            <p:nvPr/>
          </p:nvPicPr>
          <p:blipFill>
            <a:blip r:embed="rId2" cstate="print"/>
            <a:srcRect/>
            <a:stretch>
              <a:fillRect/>
            </a:stretch>
          </p:blipFill>
          <p:spPr bwMode="auto">
            <a:xfrm>
              <a:off x="1333500" y="2724767"/>
              <a:ext cx="4536504" cy="5989433"/>
            </a:xfrm>
            <a:prstGeom prst="rect">
              <a:avLst/>
            </a:prstGeom>
            <a:noFill/>
            <a:ln w="9525">
              <a:noFill/>
              <a:miter lim="800000"/>
              <a:headEnd/>
              <a:tailEnd/>
            </a:ln>
          </p:spPr>
        </p:pic>
        <p:sp>
          <p:nvSpPr>
            <p:cNvPr id="11" name="Rectangle 10"/>
            <p:cNvSpPr/>
            <p:nvPr/>
          </p:nvSpPr>
          <p:spPr bwMode="auto">
            <a:xfrm>
              <a:off x="1387400" y="8437707"/>
              <a:ext cx="4482604" cy="839788"/>
            </a:xfrm>
            <a:prstGeom prst="rect">
              <a:avLst/>
            </a:prstGeom>
            <a:solidFill>
              <a:schemeClr val="bg1">
                <a:lumMod val="10000"/>
              </a:schemeClr>
            </a:solidFill>
            <a:ln w="9525" cap="flat" cmpd="sng" algn="ctr">
              <a:noFill/>
              <a:prstDash val="solid"/>
              <a:round/>
              <a:headEnd type="none" w="med" len="med"/>
              <a:tailEnd type="none" w="med" len="med"/>
            </a:ln>
            <a:effectLst/>
          </p:spPr>
          <p:txBody>
            <a:bodyPr lIns="104287" tIns="52144" rIns="104287" bIns="52144" anchor="ctr"/>
            <a:lstStyle/>
            <a:p>
              <a:pPr algn="ctr" defTabSz="1042632">
                <a:defRPr/>
              </a:pPr>
              <a:endParaRPr lang="en-GB" sz="5000" b="1" dirty="0">
                <a:solidFill>
                  <a:schemeClr val="bg1"/>
                </a:solidFill>
                <a:effectLst>
                  <a:outerShdw blurRad="38100" dist="38100" dir="2700000" algn="tl">
                    <a:srgbClr val="000000">
                      <a:alpha val="43137"/>
                    </a:srgbClr>
                  </a:outerShdw>
                </a:effectLst>
                <a:latin typeface="Arial Unicode MS" charset="0"/>
              </a:endParaRPr>
            </a:p>
          </p:txBody>
        </p:sp>
        <p:sp>
          <p:nvSpPr>
            <p:cNvPr id="12" name="TextBox 11"/>
            <p:cNvSpPr txBox="1"/>
            <p:nvPr/>
          </p:nvSpPr>
          <p:spPr>
            <a:xfrm>
              <a:off x="1261492" y="8428008"/>
              <a:ext cx="4554611" cy="593153"/>
            </a:xfrm>
            <a:prstGeom prst="rect">
              <a:avLst/>
            </a:prstGeom>
            <a:noFill/>
          </p:spPr>
          <p:txBody>
            <a:bodyPr wrap="square" lIns="104287" tIns="52144" rIns="104287" bIns="52144">
              <a:spAutoFit/>
            </a:bodyPr>
            <a:lstStyle>
              <a:lvl1pPr eaLnBrk="0" hangingPunct="0">
                <a:defRPr sz="4400" b="1">
                  <a:solidFill>
                    <a:schemeClr val="bg1"/>
                  </a:solidFill>
                  <a:latin typeface="Arial Unicode MS" charset="0"/>
                  <a:ea typeface="ＭＳ Ｐゴシック" charset="0"/>
                  <a:cs typeface="ＭＳ Ｐゴシック" charset="0"/>
                </a:defRPr>
              </a:lvl1pPr>
              <a:lvl2pPr marL="37931725" indent="-37474525" eaLnBrk="0" hangingPunct="0">
                <a:defRPr sz="4400" b="1">
                  <a:solidFill>
                    <a:schemeClr val="bg1"/>
                  </a:solidFill>
                  <a:latin typeface="Arial Unicode MS" charset="0"/>
                  <a:ea typeface="ＭＳ Ｐゴシック" charset="0"/>
                </a:defRPr>
              </a:lvl2pPr>
              <a:lvl3pPr eaLnBrk="0" hangingPunct="0">
                <a:defRPr sz="4400" b="1">
                  <a:solidFill>
                    <a:schemeClr val="bg1"/>
                  </a:solidFill>
                  <a:latin typeface="Arial Unicode MS" charset="0"/>
                  <a:ea typeface="ＭＳ Ｐゴシック" charset="0"/>
                </a:defRPr>
              </a:lvl3pPr>
              <a:lvl4pPr eaLnBrk="0" hangingPunct="0">
                <a:defRPr sz="4400" b="1">
                  <a:solidFill>
                    <a:schemeClr val="bg1"/>
                  </a:solidFill>
                  <a:latin typeface="Arial Unicode MS" charset="0"/>
                  <a:ea typeface="ＭＳ Ｐゴシック" charset="0"/>
                </a:defRPr>
              </a:lvl4pPr>
              <a:lvl5pPr eaLnBrk="0" hangingPunct="0">
                <a:defRPr sz="4400" b="1">
                  <a:solidFill>
                    <a:schemeClr val="bg1"/>
                  </a:solidFill>
                  <a:latin typeface="Arial Unicode MS" charset="0"/>
                  <a:ea typeface="ＭＳ Ｐゴシック" charset="0"/>
                </a:defRPr>
              </a:lvl5pPr>
              <a:lvl6pPr marL="457200" eaLnBrk="0" fontAlgn="base" hangingPunct="0">
                <a:spcBef>
                  <a:spcPct val="0"/>
                </a:spcBef>
                <a:spcAft>
                  <a:spcPct val="0"/>
                </a:spcAft>
                <a:defRPr sz="4400" b="1">
                  <a:solidFill>
                    <a:schemeClr val="bg1"/>
                  </a:solidFill>
                  <a:latin typeface="Arial Unicode MS" charset="0"/>
                  <a:ea typeface="ＭＳ Ｐゴシック" charset="0"/>
                </a:defRPr>
              </a:lvl6pPr>
              <a:lvl7pPr marL="914400" eaLnBrk="0" fontAlgn="base" hangingPunct="0">
                <a:spcBef>
                  <a:spcPct val="0"/>
                </a:spcBef>
                <a:spcAft>
                  <a:spcPct val="0"/>
                </a:spcAft>
                <a:defRPr sz="4400" b="1">
                  <a:solidFill>
                    <a:schemeClr val="bg1"/>
                  </a:solidFill>
                  <a:latin typeface="Arial Unicode MS" charset="0"/>
                  <a:ea typeface="ＭＳ Ｐゴシック" charset="0"/>
                </a:defRPr>
              </a:lvl7pPr>
              <a:lvl8pPr marL="1371600" eaLnBrk="0" fontAlgn="base" hangingPunct="0">
                <a:spcBef>
                  <a:spcPct val="0"/>
                </a:spcBef>
                <a:spcAft>
                  <a:spcPct val="0"/>
                </a:spcAft>
                <a:defRPr sz="4400" b="1">
                  <a:solidFill>
                    <a:schemeClr val="bg1"/>
                  </a:solidFill>
                  <a:latin typeface="Arial Unicode MS" charset="0"/>
                  <a:ea typeface="ＭＳ Ｐゴシック" charset="0"/>
                </a:defRPr>
              </a:lvl8pPr>
              <a:lvl9pPr marL="1828800" eaLnBrk="0" fontAlgn="base" hangingPunct="0">
                <a:spcBef>
                  <a:spcPct val="0"/>
                </a:spcBef>
                <a:spcAft>
                  <a:spcPct val="0"/>
                </a:spcAft>
                <a:defRPr sz="4400" b="1">
                  <a:solidFill>
                    <a:schemeClr val="bg1"/>
                  </a:solidFill>
                  <a:latin typeface="Arial Unicode MS" charset="0"/>
                  <a:ea typeface="ＭＳ Ｐゴシック" charset="0"/>
                </a:defRPr>
              </a:lvl9pPr>
            </a:lstStyle>
            <a:p>
              <a:pPr eaLnBrk="1" hangingPunct="1">
                <a:defRPr/>
              </a:pPr>
              <a:r>
                <a:rPr lang="en-US" sz="2000" dirty="0">
                  <a:solidFill>
                    <a:schemeClr val="bg1">
                      <a:lumMod val="10000"/>
                    </a:schemeClr>
                  </a:solidFill>
                  <a:effectLst>
                    <a:outerShdw blurRad="38100" dist="38100" dir="2700000" algn="tl">
                      <a:srgbClr val="DDDDDD"/>
                    </a:outerShdw>
                  </a:effectLst>
                  <a:hlinkClick r:id="rId3"/>
                </a:rPr>
                <a:t>https://</a:t>
              </a:r>
              <a:r>
                <a:rPr lang="en-US" sz="1900" dirty="0">
                  <a:solidFill>
                    <a:schemeClr val="bg1">
                      <a:lumMod val="10000"/>
                    </a:schemeClr>
                  </a:solidFill>
                  <a:effectLst>
                    <a:outerShdw blurRad="38100" dist="38100" dir="2700000" algn="tl">
                      <a:srgbClr val="DDDDDD"/>
                    </a:outerShdw>
                  </a:effectLst>
                  <a:hlinkClick r:id="rId3"/>
                </a:rPr>
                <a:t>cdsweb.cern.ch/record/1402470/</a:t>
              </a:r>
              <a:r>
                <a:rPr lang="en-US" sz="1900" dirty="0">
                  <a:solidFill>
                    <a:schemeClr val="bg1">
                      <a:lumMod val="10000"/>
                    </a:schemeClr>
                  </a:solidFill>
                  <a:effectLst>
                    <a:outerShdw blurRad="38100" dist="38100" dir="2700000" algn="tl">
                      <a:srgbClr val="DDDDDD"/>
                    </a:outerShdw>
                  </a:effectLst>
                </a:rPr>
                <a:t>  		</a:t>
              </a:r>
              <a:r>
                <a:rPr lang="en-GB" sz="1900" dirty="0"/>
                <a:t>(CERN-LHCC-2011-012 )</a:t>
              </a:r>
              <a:endParaRPr lang="en-US" sz="2000" dirty="0">
                <a:solidFill>
                  <a:schemeClr val="bg1">
                    <a:lumMod val="10000"/>
                  </a:schemeClr>
                </a:solidFill>
                <a:effectLst>
                  <a:outerShdw blurRad="38100" dist="38100" dir="2700000" algn="tl">
                    <a:srgbClr val="DDDDDD"/>
                  </a:outerShdw>
                </a:effectLst>
              </a:endParaRPr>
            </a:p>
            <a:p>
              <a:pPr eaLnBrk="1" hangingPunct="1">
                <a:defRPr/>
              </a:pPr>
              <a:endParaRPr lang="en-US" sz="100" dirty="0">
                <a:solidFill>
                  <a:schemeClr val="bg1">
                    <a:lumMod val="10000"/>
                  </a:schemeClr>
                </a:solidFill>
                <a:effectLst>
                  <a:outerShdw blurRad="38100" dist="38100" dir="2700000" algn="tl">
                    <a:srgbClr val="DDDDDD"/>
                  </a:outerShdw>
                </a:effectLst>
              </a:endParaRPr>
            </a:p>
          </p:txBody>
        </p:sp>
      </p:grpSp>
      <p:sp>
        <p:nvSpPr>
          <p:cNvPr id="8" name="TextBox 7"/>
          <p:cNvSpPr txBox="1"/>
          <p:nvPr/>
        </p:nvSpPr>
        <p:spPr>
          <a:xfrm>
            <a:off x="6134100" y="892970"/>
            <a:ext cx="7353300" cy="8094510"/>
          </a:xfrm>
          <a:prstGeom prst="rect">
            <a:avLst/>
          </a:prstGeom>
          <a:noFill/>
        </p:spPr>
        <p:txBody>
          <a:bodyPr wrap="square" lIns="91420" tIns="45708" rIns="91420" bIns="45708" rtlCol="0">
            <a:spAutoFit/>
          </a:bodyPr>
          <a:lstStyle/>
          <a:p>
            <a:pPr marL="342860" indent="-342860">
              <a:buFont typeface="Arial"/>
              <a:buChar char="•"/>
            </a:pPr>
            <a:r>
              <a:rPr lang="en-US" sz="2400" dirty="0">
                <a:solidFill>
                  <a:schemeClr val="bg1"/>
                </a:solidFill>
              </a:rPr>
              <a:t>Physics will continue to require Level-1 single lepton thresholds with </a:t>
            </a:r>
            <a:r>
              <a:rPr lang="en-US" sz="2400" dirty="0" err="1">
                <a:solidFill>
                  <a:schemeClr val="bg1"/>
                </a:solidFill>
              </a:rPr>
              <a:t>p</a:t>
            </a:r>
            <a:r>
              <a:rPr lang="en-US" sz="2400" baseline="-25000" dirty="0" err="1">
                <a:solidFill>
                  <a:schemeClr val="bg1"/>
                </a:solidFill>
              </a:rPr>
              <a:t>T</a:t>
            </a:r>
            <a:r>
              <a:rPr lang="en-US" sz="2400" dirty="0">
                <a:solidFill>
                  <a:schemeClr val="bg1"/>
                </a:solidFill>
              </a:rPr>
              <a:t> of order 20 GeV even with pile-up as high as </a:t>
            </a:r>
            <a:r>
              <a:rPr lang="en-US" sz="2400" dirty="0" smtClean="0">
                <a:solidFill>
                  <a:schemeClr val="bg1"/>
                </a:solidFill>
              </a:rPr>
              <a:t>~50 </a:t>
            </a:r>
            <a:r>
              <a:rPr lang="en-US" sz="2400" dirty="0">
                <a:solidFill>
                  <a:schemeClr val="bg1"/>
                </a:solidFill>
              </a:rPr>
              <a:t>(L =2 10</a:t>
            </a:r>
            <a:r>
              <a:rPr lang="en-US" sz="2400" baseline="30000" dirty="0">
                <a:solidFill>
                  <a:schemeClr val="bg1"/>
                </a:solidFill>
              </a:rPr>
              <a:t>34 </a:t>
            </a:r>
            <a:r>
              <a:rPr lang="en-US" sz="2400" dirty="0">
                <a:solidFill>
                  <a:schemeClr val="bg1"/>
                </a:solidFill>
              </a:rPr>
              <a:t>cm</a:t>
            </a:r>
            <a:r>
              <a:rPr lang="en-US" sz="2400" baseline="30000" dirty="0">
                <a:solidFill>
                  <a:schemeClr val="bg1"/>
                </a:solidFill>
              </a:rPr>
              <a:t>-2</a:t>
            </a:r>
            <a:r>
              <a:rPr lang="en-US" sz="2400" dirty="0">
                <a:solidFill>
                  <a:schemeClr val="bg1"/>
                </a:solidFill>
              </a:rPr>
              <a:t>s</a:t>
            </a:r>
            <a:r>
              <a:rPr lang="en-US" sz="2400" baseline="30000" dirty="0">
                <a:solidFill>
                  <a:schemeClr val="bg1"/>
                </a:solidFill>
              </a:rPr>
              <a:t>-1</a:t>
            </a:r>
            <a:r>
              <a:rPr lang="en-US" sz="2400" dirty="0">
                <a:solidFill>
                  <a:schemeClr val="bg1"/>
                </a:solidFill>
              </a:rPr>
              <a:t>, 25ns) or even </a:t>
            </a:r>
            <a:r>
              <a:rPr lang="en-US" sz="2400" dirty="0" smtClean="0">
                <a:solidFill>
                  <a:schemeClr val="bg1"/>
                </a:solidFill>
              </a:rPr>
              <a:t>~75 </a:t>
            </a:r>
            <a:r>
              <a:rPr lang="en-US" sz="2400" dirty="0">
                <a:solidFill>
                  <a:schemeClr val="bg1"/>
                </a:solidFill>
              </a:rPr>
              <a:t>(L =3 10</a:t>
            </a:r>
            <a:r>
              <a:rPr lang="en-US" sz="2400" baseline="30000" dirty="0">
                <a:solidFill>
                  <a:schemeClr val="bg1"/>
                </a:solidFill>
              </a:rPr>
              <a:t>34</a:t>
            </a:r>
            <a:r>
              <a:rPr lang="en-US" sz="2400" dirty="0">
                <a:solidFill>
                  <a:schemeClr val="bg1"/>
                </a:solidFill>
              </a:rPr>
              <a:t>cm</a:t>
            </a:r>
            <a:r>
              <a:rPr lang="en-US" sz="2400" baseline="30000" dirty="0">
                <a:solidFill>
                  <a:schemeClr val="bg1"/>
                </a:solidFill>
              </a:rPr>
              <a:t>-2</a:t>
            </a:r>
            <a:r>
              <a:rPr lang="en-US" sz="2400" dirty="0">
                <a:solidFill>
                  <a:schemeClr val="bg1"/>
                </a:solidFill>
              </a:rPr>
              <a:t>s</a:t>
            </a:r>
            <a:r>
              <a:rPr lang="en-US" sz="2400" baseline="30000" dirty="0">
                <a:solidFill>
                  <a:schemeClr val="bg1"/>
                </a:solidFill>
              </a:rPr>
              <a:t>-1</a:t>
            </a:r>
            <a:r>
              <a:rPr lang="en-US" sz="2400" dirty="0">
                <a:solidFill>
                  <a:schemeClr val="bg1"/>
                </a:solidFill>
              </a:rPr>
              <a:t>, 25ns)</a:t>
            </a:r>
          </a:p>
          <a:p>
            <a:pPr marL="342860" indent="-342860">
              <a:buFont typeface="Arial"/>
              <a:buChar char="•"/>
            </a:pPr>
            <a:endParaRPr lang="en-US" sz="2400" dirty="0">
              <a:solidFill>
                <a:schemeClr val="bg1"/>
              </a:solidFill>
            </a:endParaRPr>
          </a:p>
          <a:p>
            <a:pPr marL="342860" indent="-342860">
              <a:buFont typeface="Arial"/>
              <a:buChar char="•"/>
            </a:pPr>
            <a:r>
              <a:rPr lang="en-US" sz="2400" dirty="0">
                <a:solidFill>
                  <a:schemeClr val="bg1"/>
                </a:solidFill>
              </a:rPr>
              <a:t>Need to preserve nominal luminosity trigger acceptance even for L &gt;10</a:t>
            </a:r>
            <a:r>
              <a:rPr lang="en-US" sz="2400" baseline="30000" dirty="0">
                <a:solidFill>
                  <a:schemeClr val="bg1"/>
                </a:solidFill>
              </a:rPr>
              <a:t>34</a:t>
            </a:r>
            <a:r>
              <a:rPr lang="en-US" sz="2400" dirty="0">
                <a:solidFill>
                  <a:schemeClr val="bg1"/>
                </a:solidFill>
              </a:rPr>
              <a:t>cm</a:t>
            </a:r>
            <a:r>
              <a:rPr lang="en-US" sz="2400" baseline="30000" dirty="0">
                <a:solidFill>
                  <a:schemeClr val="bg1"/>
                </a:solidFill>
              </a:rPr>
              <a:t>-2</a:t>
            </a:r>
            <a:r>
              <a:rPr lang="en-US" sz="2400" dirty="0">
                <a:solidFill>
                  <a:schemeClr val="bg1"/>
                </a:solidFill>
              </a:rPr>
              <a:t>s</a:t>
            </a:r>
            <a:r>
              <a:rPr lang="en-US" sz="2400" baseline="30000" dirty="0">
                <a:solidFill>
                  <a:schemeClr val="bg1"/>
                </a:solidFill>
              </a:rPr>
              <a:t>-1</a:t>
            </a:r>
          </a:p>
          <a:p>
            <a:pPr marL="342860" indent="-342860">
              <a:buFont typeface="Arial"/>
              <a:buChar char="•"/>
            </a:pPr>
            <a:endParaRPr lang="en-US" sz="2400" baseline="30000" dirty="0">
              <a:solidFill>
                <a:schemeClr val="bg1"/>
              </a:solidFill>
            </a:endParaRPr>
          </a:p>
          <a:p>
            <a:pPr marL="342860" indent="-342860">
              <a:buFont typeface="Arial"/>
              <a:buChar char="•"/>
            </a:pPr>
            <a:r>
              <a:rPr lang="en-US" sz="2400" dirty="0">
                <a:solidFill>
                  <a:schemeClr val="bg1"/>
                </a:solidFill>
              </a:rPr>
              <a:t>Retain some “simple” triggers in the menu to     avoid and/or understand physics biases</a:t>
            </a:r>
          </a:p>
          <a:p>
            <a:pPr marL="342860" indent="-342860">
              <a:buFont typeface="Arial"/>
              <a:buChar char="•"/>
            </a:pPr>
            <a:endParaRPr lang="en-US" sz="2400" dirty="0">
              <a:solidFill>
                <a:schemeClr val="bg1"/>
              </a:solidFill>
            </a:endParaRPr>
          </a:p>
          <a:p>
            <a:pPr marL="342860" indent="-342860">
              <a:buFont typeface="Arial"/>
              <a:buChar char="•"/>
            </a:pPr>
            <a:r>
              <a:rPr lang="en-US" sz="2400" dirty="0">
                <a:solidFill>
                  <a:schemeClr val="bg1"/>
                </a:solidFill>
              </a:rPr>
              <a:t>Keep acceptances high and similar between   barrel and forward</a:t>
            </a:r>
          </a:p>
          <a:p>
            <a:pPr marL="342860" indent="-342860">
              <a:buFont typeface="Arial"/>
              <a:buChar char="•"/>
            </a:pPr>
            <a:endParaRPr lang="en-US" sz="2400" dirty="0">
              <a:solidFill>
                <a:schemeClr val="bg1"/>
              </a:solidFill>
            </a:endParaRPr>
          </a:p>
          <a:p>
            <a:pPr marL="342860" indent="-342860">
              <a:buFont typeface="Arial"/>
              <a:buChar char="•"/>
            </a:pPr>
            <a:r>
              <a:rPr lang="en-US" sz="2400" dirty="0">
                <a:solidFill>
                  <a:schemeClr val="bg1"/>
                </a:solidFill>
              </a:rPr>
              <a:t>In addition, aim at using secondary </a:t>
            </a:r>
            <a:r>
              <a:rPr lang="en-US" sz="2400" dirty="0" err="1">
                <a:solidFill>
                  <a:schemeClr val="bg1"/>
                </a:solidFill>
              </a:rPr>
              <a:t>vertexing</a:t>
            </a:r>
            <a:r>
              <a:rPr lang="en-US" sz="2400" dirty="0">
                <a:solidFill>
                  <a:schemeClr val="bg1"/>
                </a:solidFill>
              </a:rPr>
              <a:t> and track information to retain high purity, good efficiency samples of interesting channels at the HLT level</a:t>
            </a:r>
          </a:p>
          <a:p>
            <a:pPr marL="342860" indent="-342860">
              <a:buFont typeface="Arial"/>
              <a:buChar char="•"/>
            </a:pPr>
            <a:endParaRPr lang="en-US" sz="2400" dirty="0">
              <a:solidFill>
                <a:schemeClr val="bg1"/>
              </a:solidFill>
            </a:endParaRPr>
          </a:p>
          <a:p>
            <a:pPr marL="342860" indent="-342860">
              <a:buFont typeface="Arial"/>
              <a:buChar char="•"/>
            </a:pPr>
            <a:r>
              <a:rPr lang="en-US" sz="2400" dirty="0">
                <a:solidFill>
                  <a:schemeClr val="bg1"/>
                </a:solidFill>
              </a:rPr>
              <a:t>Wherever feasible retain sensitivity to beyond the SM physics with as little model dependence as possible</a:t>
            </a:r>
            <a:endParaRPr lang="en-US" sz="2400" i="1" dirty="0">
              <a:solidFill>
                <a:schemeClr val="bg1"/>
              </a:solidFill>
            </a:endParaRPr>
          </a:p>
        </p:txBody>
      </p:sp>
    </p:spTree>
    <p:extLst>
      <p:ext uri="{BB962C8B-B14F-4D97-AF65-F5344CB8AC3E}">
        <p14:creationId xmlns:p14="http://schemas.microsoft.com/office/powerpoint/2010/main" val="355465199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681951" y="35701"/>
            <a:ext cx="12137939" cy="863642"/>
          </a:xfrm>
        </p:spPr>
        <p:txBody>
          <a:bodyPr/>
          <a:lstStyle/>
          <a:p>
            <a:r>
              <a:rPr lang="en-US" sz="4200" dirty="0">
                <a:latin typeface="Arial" charset="0"/>
                <a:ea typeface="ＭＳ Ｐゴシック" charset="0"/>
                <a:cs typeface="ＭＳ Ｐゴシック" charset="0"/>
              </a:rPr>
              <a:t>New muon small wheels (more granularity)</a:t>
            </a:r>
          </a:p>
        </p:txBody>
      </p:sp>
      <p:sp>
        <p:nvSpPr>
          <p:cNvPr id="45058" name="Content Placeholder 2"/>
          <p:cNvSpPr>
            <a:spLocks noGrp="1"/>
          </p:cNvSpPr>
          <p:nvPr>
            <p:ph idx="1"/>
          </p:nvPr>
        </p:nvSpPr>
        <p:spPr>
          <a:xfrm>
            <a:off x="265209" y="1094856"/>
            <a:ext cx="13222192" cy="3449461"/>
          </a:xfrm>
        </p:spPr>
        <p:txBody>
          <a:bodyPr/>
          <a:lstStyle/>
          <a:p>
            <a:r>
              <a:rPr lang="en-GB" sz="2800" dirty="0">
                <a:latin typeface="Arial" charset="0"/>
                <a:ea typeface="ＭＳ Ｐゴシック" charset="0"/>
                <a:cs typeface="ＭＳ Ｐゴシック" charset="0"/>
              </a:rPr>
              <a:t>Plan to replace muon small wheels with improved trigger capability:  need &lt;1mrad angular resolution and associated trigger vector capability</a:t>
            </a:r>
          </a:p>
          <a:p>
            <a:r>
              <a:rPr lang="en-GB" sz="2800" dirty="0">
                <a:latin typeface="Arial" charset="0"/>
                <a:ea typeface="ＭＳ Ｐゴシック" charset="0"/>
                <a:cs typeface="ＭＳ Ｐゴシック" charset="0"/>
              </a:rPr>
              <a:t>Status:</a:t>
            </a:r>
          </a:p>
        </p:txBody>
      </p:sp>
      <p:pic>
        <p:nvPicPr>
          <p:cNvPr id="45062" name="図 6" descr="jd_2.jpg"/>
          <p:cNvPicPr>
            <a:picLocks noChangeAspect="1"/>
          </p:cNvPicPr>
          <p:nvPr/>
        </p:nvPicPr>
        <p:blipFill>
          <a:blip r:embed="rId2">
            <a:extLst>
              <a:ext uri="{28A0092B-C50C-407E-A947-70E740481C1C}">
                <a14:useLocalDpi xmlns:a14="http://schemas.microsoft.com/office/drawing/2010/main" val="0"/>
              </a:ext>
            </a:extLst>
          </a:blip>
          <a:srcRect l="24374" r="22386"/>
          <a:stretch>
            <a:fillRect/>
          </a:stretch>
        </p:blipFill>
        <p:spPr bwMode="auto">
          <a:xfrm>
            <a:off x="38100" y="4789135"/>
            <a:ext cx="3718236" cy="466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ボックス 6"/>
          <p:cNvSpPr txBox="1">
            <a:spLocks noChangeArrowheads="1"/>
          </p:cNvSpPr>
          <p:nvPr/>
        </p:nvSpPr>
        <p:spPr bwMode="auto">
          <a:xfrm>
            <a:off x="190501" y="2721769"/>
            <a:ext cx="8839200" cy="1849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4573" tIns="47287" rIns="94573" bIns="47287">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buFont typeface="Arial" charset="0"/>
              <a:buChar char="•"/>
              <a:defRPr/>
            </a:pPr>
            <a:r>
              <a:rPr lang="en-US" altLang="ja-JP" sz="1900" i="1" dirty="0">
                <a:solidFill>
                  <a:srgbClr val="FFFFFF"/>
                </a:solidFill>
                <a:latin typeface="+mn-lt"/>
              </a:rPr>
              <a:t> Converging on the choice of the technology for precision tracking and trigger</a:t>
            </a:r>
          </a:p>
          <a:p>
            <a:pPr>
              <a:buFont typeface="Arial" charset="0"/>
              <a:buChar char="•"/>
              <a:defRPr/>
            </a:pPr>
            <a:r>
              <a:rPr lang="en-US" altLang="ja-JP" sz="1900" i="1" dirty="0">
                <a:solidFill>
                  <a:srgbClr val="FFFFFF"/>
                </a:solidFill>
                <a:latin typeface="+mn-lt"/>
              </a:rPr>
              <a:t> </a:t>
            </a:r>
            <a:r>
              <a:rPr lang="en-US" altLang="ja-JP" sz="1900" i="1" dirty="0" err="1">
                <a:solidFill>
                  <a:srgbClr val="FFFFFF"/>
                </a:solidFill>
                <a:latin typeface="+mn-lt"/>
              </a:rPr>
              <a:t>MicroMegas</a:t>
            </a:r>
            <a:r>
              <a:rPr lang="en-US" altLang="ja-JP" sz="1900" i="1" dirty="0">
                <a:solidFill>
                  <a:srgbClr val="FFFFFF"/>
                </a:solidFill>
                <a:latin typeface="+mn-lt"/>
              </a:rPr>
              <a:t> for precision coordinates and TGC for trigger the main candidates</a:t>
            </a:r>
          </a:p>
          <a:p>
            <a:pPr>
              <a:buFont typeface="Arial" charset="0"/>
              <a:buChar char="•"/>
              <a:defRPr/>
            </a:pPr>
            <a:r>
              <a:rPr lang="en-US" altLang="ja-JP" sz="1900" i="1" dirty="0">
                <a:solidFill>
                  <a:srgbClr val="FFFFFF"/>
                </a:solidFill>
                <a:latin typeface="+mn-lt"/>
              </a:rPr>
              <a:t> Vigorous milestone plan for 2012 to demonstrate feasibility</a:t>
            </a:r>
          </a:p>
          <a:p>
            <a:pPr>
              <a:buFont typeface="Arial" charset="0"/>
              <a:buChar char="•"/>
              <a:defRPr/>
            </a:pPr>
            <a:r>
              <a:rPr lang="en-US" altLang="ja-JP" sz="1900" i="1" dirty="0">
                <a:solidFill>
                  <a:srgbClr val="FFFFFF"/>
                </a:solidFill>
                <a:latin typeface="+mn-lt"/>
              </a:rPr>
              <a:t> TDR to be ready for early 2013</a:t>
            </a:r>
          </a:p>
          <a:p>
            <a:pPr>
              <a:buFont typeface="Arial" charset="0"/>
              <a:buChar char="•"/>
              <a:defRPr/>
            </a:pPr>
            <a:r>
              <a:rPr lang="en-US" altLang="ja-JP" sz="1900" i="1" dirty="0">
                <a:solidFill>
                  <a:srgbClr val="FFFFFF"/>
                </a:solidFill>
                <a:latin typeface="+mn-lt"/>
              </a:rPr>
              <a:t> Project being setup for ATLAS internal approval in October 2012</a:t>
            </a:r>
          </a:p>
          <a:p>
            <a:pPr>
              <a:buFont typeface="Arial" charset="0"/>
              <a:buChar char="•"/>
              <a:defRPr/>
            </a:pPr>
            <a:endParaRPr lang="en-US" altLang="ja-JP" sz="1900" i="1" dirty="0">
              <a:solidFill>
                <a:srgbClr val="FFFFFF"/>
              </a:solidFill>
              <a:latin typeface="+mn-lt"/>
            </a:endParaRPr>
          </a:p>
        </p:txBody>
      </p:sp>
      <p:pic>
        <p:nvPicPr>
          <p:cNvPr id="10" name="図 6" descr="L1trigger copy.pdf"/>
          <p:cNvPicPr>
            <a:picLocks noChangeAspect="1"/>
          </p:cNvPicPr>
          <p:nvPr/>
        </p:nvPicPr>
        <p:blipFill>
          <a:blip r:embed="rId3" cstate="print"/>
          <a:srcRect/>
          <a:stretch>
            <a:fillRect/>
          </a:stretch>
        </p:blipFill>
        <p:spPr bwMode="auto">
          <a:xfrm>
            <a:off x="9088165" y="2874169"/>
            <a:ext cx="4399236" cy="6275230"/>
          </a:xfrm>
          <a:prstGeom prst="rect">
            <a:avLst/>
          </a:prstGeom>
          <a:solidFill>
            <a:schemeClr val="bg1"/>
          </a:solidFill>
          <a:ln w="9525">
            <a:noFill/>
            <a:miter lim="800000"/>
            <a:headEnd/>
            <a:tailEnd/>
          </a:ln>
        </p:spPr>
      </p:pic>
      <p:pic>
        <p:nvPicPr>
          <p:cNvPr id="11" name="図 8" descr="L1MU20reduc copy.pdf"/>
          <p:cNvPicPr>
            <a:picLocks noChangeAspect="1"/>
          </p:cNvPicPr>
          <p:nvPr/>
        </p:nvPicPr>
        <p:blipFill>
          <a:blip r:embed="rId4" cstate="print"/>
          <a:srcRect/>
          <a:stretch>
            <a:fillRect/>
          </a:stretch>
        </p:blipFill>
        <p:spPr bwMode="auto">
          <a:xfrm>
            <a:off x="3924301" y="5464969"/>
            <a:ext cx="4933825" cy="3149865"/>
          </a:xfrm>
          <a:prstGeom prst="rect">
            <a:avLst/>
          </a:prstGeom>
          <a:solidFill>
            <a:srgbClr val="CCFFCC"/>
          </a:solidFill>
          <a:ln w="9525">
            <a:noFill/>
            <a:miter lim="800000"/>
            <a:headEnd/>
            <a:tailEnd/>
          </a:ln>
        </p:spPr>
      </p:pic>
      <p:sp>
        <p:nvSpPr>
          <p:cNvPr id="12" name="テキスト ボックス 9"/>
          <p:cNvSpPr txBox="1">
            <a:spLocks noChangeArrowheads="1"/>
          </p:cNvSpPr>
          <p:nvPr/>
        </p:nvSpPr>
        <p:spPr bwMode="auto">
          <a:xfrm>
            <a:off x="5829300" y="5693570"/>
            <a:ext cx="2408792" cy="936291"/>
          </a:xfrm>
          <a:prstGeom prst="rect">
            <a:avLst/>
          </a:prstGeom>
          <a:noFill/>
          <a:ln w="9525">
            <a:noFill/>
            <a:miter lim="800000"/>
            <a:headEnd/>
            <a:tailEnd/>
          </a:ln>
        </p:spPr>
        <p:txBody>
          <a:bodyPr wrap="none" lIns="104275" tIns="52138" rIns="104275" bIns="52138">
            <a:prstTxWarp prst="textNoShape">
              <a:avLst/>
            </a:prstTxWarp>
            <a:spAutoFit/>
          </a:bodyPr>
          <a:lstStyle/>
          <a:p>
            <a:r>
              <a:rPr lang="en-US" altLang="ja-JP" dirty="0">
                <a:solidFill>
                  <a:srgbClr val="FF0000"/>
                </a:solidFill>
              </a:rPr>
              <a:t>Trigger rate reduction</a:t>
            </a:r>
          </a:p>
          <a:p>
            <a:r>
              <a:rPr lang="en-US" altLang="ja-JP" dirty="0">
                <a:solidFill>
                  <a:srgbClr val="FF0000"/>
                </a:solidFill>
              </a:rPr>
              <a:t>studied using</a:t>
            </a:r>
          </a:p>
          <a:p>
            <a:r>
              <a:rPr lang="en-US" altLang="ja-JP" dirty="0">
                <a:solidFill>
                  <a:srgbClr val="FF0000"/>
                </a:solidFill>
              </a:rPr>
              <a:t>data</a:t>
            </a:r>
            <a:endParaRPr lang="ja-JP" altLang="en-US" dirty="0">
              <a:solidFill>
                <a:srgbClr val="FF0000"/>
              </a:solidFill>
            </a:endParaRPr>
          </a:p>
        </p:txBody>
      </p:sp>
      <p:sp>
        <p:nvSpPr>
          <p:cNvPr id="13" name="テキスト ボックス 12"/>
          <p:cNvSpPr txBox="1">
            <a:spLocks noChangeArrowheads="1"/>
          </p:cNvSpPr>
          <p:nvPr/>
        </p:nvSpPr>
        <p:spPr bwMode="auto">
          <a:xfrm>
            <a:off x="5143501" y="7369970"/>
            <a:ext cx="1504961" cy="659292"/>
          </a:xfrm>
          <a:prstGeom prst="rect">
            <a:avLst/>
          </a:prstGeom>
          <a:noFill/>
          <a:ln w="9525">
            <a:noFill/>
            <a:miter lim="800000"/>
            <a:headEnd/>
            <a:tailEnd/>
          </a:ln>
        </p:spPr>
        <p:txBody>
          <a:bodyPr wrap="none" lIns="104275" tIns="52138" rIns="104275" bIns="52138">
            <a:prstTxWarp prst="textNoShape">
              <a:avLst/>
            </a:prstTxWarp>
            <a:spAutoFit/>
          </a:bodyPr>
          <a:lstStyle/>
          <a:p>
            <a:r>
              <a:rPr lang="en-US" altLang="ja-JP" dirty="0">
                <a:solidFill>
                  <a:srgbClr val="FF0000"/>
                </a:solidFill>
              </a:rPr>
              <a:t>~ 1/6</a:t>
            </a:r>
          </a:p>
          <a:p>
            <a:r>
              <a:rPr lang="en-US" altLang="ja-JP" dirty="0">
                <a:solidFill>
                  <a:srgbClr val="FF0000"/>
                </a:solidFill>
              </a:rPr>
              <a:t>in 1.3&lt;</a:t>
            </a:r>
            <a:r>
              <a:rPr lang="en-US" altLang="ja-JP" i="1" dirty="0" err="1">
                <a:solidFill>
                  <a:srgbClr val="FF0000"/>
                </a:solidFill>
                <a:latin typeface="Symbol" pitchFamily="-106" charset="2"/>
                <a:ea typeface="Symbol" pitchFamily="-106" charset="2"/>
                <a:cs typeface="Symbol" pitchFamily="-106" charset="2"/>
              </a:rPr>
              <a:t>h</a:t>
            </a:r>
            <a:r>
              <a:rPr lang="en-US" altLang="ja-JP" dirty="0">
                <a:solidFill>
                  <a:srgbClr val="FF0000"/>
                </a:solidFill>
              </a:rPr>
              <a:t>&lt;2.5  </a:t>
            </a:r>
            <a:endParaRPr lang="ja-JP" altLang="en-US"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681951" y="54769"/>
            <a:ext cx="12137939" cy="863642"/>
          </a:xfrm>
        </p:spPr>
        <p:txBody>
          <a:bodyPr/>
          <a:lstStyle/>
          <a:p>
            <a:r>
              <a:rPr lang="en-US" sz="4200" dirty="0">
                <a:latin typeface="Arial" charset="0"/>
                <a:ea typeface="ＭＳ Ｐゴシック" charset="0"/>
                <a:cs typeface="ＭＳ Ｐゴシック" charset="0"/>
              </a:rPr>
              <a:t>New LVL1 Calorimeter trigger (more granularity)</a:t>
            </a:r>
          </a:p>
        </p:txBody>
      </p:sp>
      <p:sp>
        <p:nvSpPr>
          <p:cNvPr id="45058" name="Content Placeholder 2"/>
          <p:cNvSpPr>
            <a:spLocks noGrp="1"/>
          </p:cNvSpPr>
          <p:nvPr>
            <p:ph idx="1"/>
          </p:nvPr>
        </p:nvSpPr>
        <p:spPr>
          <a:xfrm>
            <a:off x="265209" y="1171056"/>
            <a:ext cx="13222192" cy="1855513"/>
          </a:xfrm>
        </p:spPr>
        <p:txBody>
          <a:bodyPr/>
          <a:lstStyle/>
          <a:p>
            <a:r>
              <a:rPr lang="en-US" sz="2800" dirty="0"/>
              <a:t>Plan to better use in the LVL1 trigger the available detector granularity in the LAr Calorimeter. Develop a new front-end digital chain (trigger leg for phase </a:t>
            </a:r>
            <a:r>
              <a:rPr lang="en-US" sz="2800" dirty="0" smtClean="0"/>
              <a:t>I </a:t>
            </a:r>
            <a:r>
              <a:rPr lang="en-GB" sz="2800" dirty="0" smtClean="0">
                <a:latin typeface="Arial" charset="0"/>
                <a:ea typeface="ＭＳ Ｐゴシック" charset="0"/>
                <a:cs typeface="ＭＳ Ｐゴシック" charset="0"/>
              </a:rPr>
              <a:t>)</a:t>
            </a:r>
            <a:endParaRPr lang="en-GB" sz="2800" dirty="0">
              <a:latin typeface="Arial" charset="0"/>
              <a:ea typeface="ＭＳ Ｐゴシック" charset="0"/>
              <a:cs typeface="ＭＳ Ｐゴシック" charset="0"/>
            </a:endParaRPr>
          </a:p>
          <a:p>
            <a:r>
              <a:rPr lang="en-GB" sz="2800" dirty="0">
                <a:latin typeface="Arial" charset="0"/>
                <a:ea typeface="ＭＳ Ｐゴシック" charset="0"/>
                <a:cs typeface="ＭＳ Ｐゴシック" charset="0"/>
              </a:rPr>
              <a:t>GOAL:</a:t>
            </a:r>
          </a:p>
        </p:txBody>
      </p:sp>
      <p:pic>
        <p:nvPicPr>
          <p:cNvPr id="3" name="Picture 2" descr="Screen Shot 2012-04-22 at 7.24.28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8000" y="2264569"/>
            <a:ext cx="5245100" cy="4051300"/>
          </a:xfrm>
          <a:prstGeom prst="rect">
            <a:avLst/>
          </a:prstGeom>
        </p:spPr>
      </p:pic>
      <p:sp>
        <p:nvSpPr>
          <p:cNvPr id="14" name="テキスト ボックス 6"/>
          <p:cNvSpPr txBox="1">
            <a:spLocks noChangeArrowheads="1"/>
          </p:cNvSpPr>
          <p:nvPr/>
        </p:nvSpPr>
        <p:spPr bwMode="auto">
          <a:xfrm>
            <a:off x="876300" y="2721769"/>
            <a:ext cx="7315201" cy="101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4573" tIns="47287" rIns="94573" bIns="47287">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defRPr/>
            </a:pPr>
            <a:r>
              <a:rPr lang="en-US" altLang="ja-JP" sz="2000" i="1" dirty="0">
                <a:solidFill>
                  <a:srgbClr val="FFFF00"/>
                </a:solidFill>
                <a:latin typeface="+mn-lt"/>
              </a:rPr>
              <a:t>Preserve un-</a:t>
            </a:r>
            <a:r>
              <a:rPr lang="en-US" altLang="ja-JP" sz="2000" i="1" dirty="0" err="1">
                <a:solidFill>
                  <a:srgbClr val="FFFF00"/>
                </a:solidFill>
                <a:latin typeface="+mn-lt"/>
              </a:rPr>
              <a:t>prescaled</a:t>
            </a:r>
            <a:r>
              <a:rPr lang="en-US" altLang="ja-JP" sz="2000" i="1" dirty="0">
                <a:solidFill>
                  <a:srgbClr val="FFFF00"/>
                </a:solidFill>
                <a:latin typeface="+mn-lt"/>
              </a:rPr>
              <a:t> LVL1 </a:t>
            </a:r>
            <a:r>
              <a:rPr lang="en-US" altLang="ja-JP" sz="2000" i="1" dirty="0" err="1">
                <a:solidFill>
                  <a:srgbClr val="FFFF00"/>
                </a:solidFill>
                <a:latin typeface="+mn-lt"/>
              </a:rPr>
              <a:t>theresholds</a:t>
            </a:r>
            <a:r>
              <a:rPr lang="en-US" altLang="ja-JP" sz="2000" i="1" dirty="0">
                <a:solidFill>
                  <a:srgbClr val="FFFF00"/>
                </a:solidFill>
                <a:latin typeface="+mn-lt"/>
              </a:rPr>
              <a:t> for single electron trigger at PT ~ 25 GeV for LHC operation beyond the nominal design </a:t>
            </a:r>
            <a:r>
              <a:rPr lang="en-US" altLang="ja-JP" sz="2000" i="1" dirty="0" smtClean="0">
                <a:solidFill>
                  <a:srgbClr val="FFFF00"/>
                </a:solidFill>
                <a:latin typeface="+mn-lt"/>
              </a:rPr>
              <a:t>(Phase </a:t>
            </a:r>
            <a:r>
              <a:rPr lang="en-US" altLang="ja-JP" sz="2000" i="1" dirty="0">
                <a:solidFill>
                  <a:srgbClr val="FFFF00"/>
                </a:solidFill>
                <a:latin typeface="+mn-lt"/>
              </a:rPr>
              <a:t>1 LHC, HL-LHC)</a:t>
            </a:r>
          </a:p>
        </p:txBody>
      </p:sp>
      <p:pic>
        <p:nvPicPr>
          <p:cNvPr id="5" name="Picture 4" descr="Screen Shot 2012-04-22 at 4.09.4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1" y="4017170"/>
            <a:ext cx="6308272" cy="4648200"/>
          </a:xfrm>
          <a:prstGeom prst="rect">
            <a:avLst/>
          </a:prstGeom>
        </p:spPr>
      </p:pic>
      <p:pic>
        <p:nvPicPr>
          <p:cNvPr id="7" name="Picture 6" descr="Screen Shot 2012-04-22 at 4.13.2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4900" y="6150769"/>
            <a:ext cx="2590800" cy="919316"/>
          </a:xfrm>
          <a:prstGeom prst="rect">
            <a:avLst/>
          </a:prstGeom>
        </p:spPr>
      </p:pic>
      <p:sp>
        <p:nvSpPr>
          <p:cNvPr id="8" name="TextBox 7"/>
          <p:cNvSpPr txBox="1"/>
          <p:nvPr/>
        </p:nvSpPr>
        <p:spPr>
          <a:xfrm>
            <a:off x="6743700" y="6988969"/>
            <a:ext cx="6324600" cy="1200327"/>
          </a:xfrm>
          <a:prstGeom prst="rect">
            <a:avLst/>
          </a:prstGeom>
          <a:noFill/>
        </p:spPr>
        <p:txBody>
          <a:bodyPr wrap="square" lIns="91430" tIns="45714" rIns="91430" bIns="45714" rtlCol="0">
            <a:spAutoFit/>
          </a:bodyPr>
          <a:lstStyle/>
          <a:p>
            <a:r>
              <a:rPr lang="en-US" sz="2400" dirty="0">
                <a:solidFill>
                  <a:schemeClr val="bg1"/>
                </a:solidFill>
              </a:rPr>
              <a:t>Use, at the LVL1 trigger level, a new shower shape: Ratio of energy (2</a:t>
            </a:r>
            <a:r>
              <a:rPr lang="en-US" sz="2400" baseline="30000" dirty="0">
                <a:solidFill>
                  <a:schemeClr val="bg1"/>
                </a:solidFill>
              </a:rPr>
              <a:t>nd</a:t>
            </a:r>
            <a:r>
              <a:rPr lang="en-US" sz="2400" dirty="0">
                <a:solidFill>
                  <a:schemeClr val="bg1"/>
                </a:solidFill>
              </a:rPr>
              <a:t> layer of the EM calorimeter) in clusters of two sizes</a:t>
            </a:r>
          </a:p>
        </p:txBody>
      </p:sp>
    </p:spTree>
    <p:extLst>
      <p:ext uri="{BB962C8B-B14F-4D97-AF65-F5344CB8AC3E}">
        <p14:creationId xmlns:p14="http://schemas.microsoft.com/office/powerpoint/2010/main" val="262033760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Detector performing already above design specifications</a:t>
            </a:r>
            <a:endParaRPr lang="en-US" dirty="0"/>
          </a:p>
        </p:txBody>
      </p:sp>
      <p:pic>
        <p:nvPicPr>
          <p:cNvPr id="4" name="Picture 3" descr="Screen Shot 2012-06-16 at 7.31.3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27" y="1350169"/>
            <a:ext cx="13487400" cy="5155593"/>
          </a:xfrm>
          <a:prstGeom prst="rect">
            <a:avLst/>
          </a:prstGeom>
        </p:spPr>
      </p:pic>
      <p:sp>
        <p:nvSpPr>
          <p:cNvPr id="5" name="TextBox 4"/>
          <p:cNvSpPr txBox="1"/>
          <p:nvPr/>
        </p:nvSpPr>
        <p:spPr>
          <a:xfrm>
            <a:off x="114300" y="6607969"/>
            <a:ext cx="3962400" cy="1077218"/>
          </a:xfrm>
          <a:prstGeom prst="rect">
            <a:avLst/>
          </a:prstGeom>
          <a:noFill/>
        </p:spPr>
        <p:txBody>
          <a:bodyPr wrap="square" rtlCol="0">
            <a:spAutoFit/>
          </a:bodyPr>
          <a:lstStyle/>
          <a:p>
            <a:r>
              <a:rPr lang="en-US" sz="2400" b="1" dirty="0" err="1" smtClean="0">
                <a:solidFill>
                  <a:schemeClr val="bg1"/>
                </a:solidFill>
              </a:rPr>
              <a:t>Lpeak</a:t>
            </a:r>
            <a:r>
              <a:rPr lang="en-US" sz="2400" b="1" dirty="0" smtClean="0">
                <a:solidFill>
                  <a:schemeClr val="bg1"/>
                </a:solidFill>
              </a:rPr>
              <a:t> ~ 7</a:t>
            </a:r>
            <a:r>
              <a:rPr lang="en-US" sz="2400" b="1" baseline="30000" dirty="0" smtClean="0">
                <a:solidFill>
                  <a:schemeClr val="bg1"/>
                </a:solidFill>
              </a:rPr>
              <a:t>.</a:t>
            </a:r>
            <a:r>
              <a:rPr lang="en-US" sz="2400" b="1" dirty="0" smtClean="0">
                <a:solidFill>
                  <a:schemeClr val="bg1"/>
                </a:solidFill>
              </a:rPr>
              <a:t>10</a:t>
            </a:r>
            <a:r>
              <a:rPr lang="en-US" sz="2400" b="1" baseline="30000" dirty="0" smtClean="0">
                <a:solidFill>
                  <a:schemeClr val="bg1"/>
                </a:solidFill>
              </a:rPr>
              <a:t>33</a:t>
            </a:r>
            <a:r>
              <a:rPr lang="en-US" sz="2400" b="1" dirty="0" smtClean="0">
                <a:solidFill>
                  <a:schemeClr val="bg1"/>
                </a:solidFill>
              </a:rPr>
              <a:t> cm</a:t>
            </a:r>
            <a:r>
              <a:rPr lang="en-US" sz="2400" b="1" baseline="30000" dirty="0" smtClean="0">
                <a:solidFill>
                  <a:schemeClr val="bg1"/>
                </a:solidFill>
              </a:rPr>
              <a:t>-2 </a:t>
            </a:r>
            <a:r>
              <a:rPr lang="en-US" sz="2400" b="1" dirty="0" smtClean="0">
                <a:solidFill>
                  <a:schemeClr val="bg1"/>
                </a:solidFill>
              </a:rPr>
              <a:t>sec</a:t>
            </a:r>
            <a:r>
              <a:rPr lang="en-US" sz="2400" b="1" baseline="30000" dirty="0" smtClean="0">
                <a:solidFill>
                  <a:schemeClr val="bg1"/>
                </a:solidFill>
              </a:rPr>
              <a:t>-1 </a:t>
            </a:r>
          </a:p>
          <a:p>
            <a:endParaRPr lang="en-US" sz="2400" b="1" baseline="30000" dirty="0">
              <a:solidFill>
                <a:schemeClr val="bg1"/>
              </a:solidFill>
            </a:endParaRPr>
          </a:p>
          <a:p>
            <a:r>
              <a:rPr lang="en-US" sz="2400" b="1" baseline="30000" dirty="0" smtClean="0">
                <a:solidFill>
                  <a:schemeClr val="bg1"/>
                </a:solidFill>
              </a:rPr>
              <a:t> </a:t>
            </a:r>
            <a:r>
              <a:rPr lang="en-US" sz="2400" b="1" dirty="0" smtClean="0">
                <a:solidFill>
                  <a:schemeClr val="bg1"/>
                </a:solidFill>
              </a:rPr>
              <a:t>  @ 50 ns bunch spacing</a:t>
            </a:r>
            <a:endParaRPr lang="en-US" sz="2400" b="1" baseline="30000" dirty="0">
              <a:solidFill>
                <a:schemeClr val="bg1"/>
              </a:solidFill>
            </a:endParaRPr>
          </a:p>
        </p:txBody>
      </p:sp>
      <p:sp>
        <p:nvSpPr>
          <p:cNvPr id="6" name="TextBox 5"/>
          <p:cNvSpPr txBox="1"/>
          <p:nvPr/>
        </p:nvSpPr>
        <p:spPr>
          <a:xfrm>
            <a:off x="4076700" y="7674769"/>
            <a:ext cx="3886200" cy="1200328"/>
          </a:xfrm>
          <a:prstGeom prst="rect">
            <a:avLst/>
          </a:prstGeom>
          <a:noFill/>
        </p:spPr>
        <p:txBody>
          <a:bodyPr wrap="square" rtlCol="0">
            <a:spAutoFit/>
          </a:bodyPr>
          <a:lstStyle/>
          <a:p>
            <a:r>
              <a:rPr lang="en-US" sz="2400" b="1" dirty="0" smtClean="0">
                <a:solidFill>
                  <a:schemeClr val="bg1"/>
                </a:solidFill>
              </a:rPr>
              <a:t>~ 32 event/</a:t>
            </a:r>
            <a:r>
              <a:rPr lang="en-US" sz="2400" b="1" dirty="0" err="1" smtClean="0">
                <a:solidFill>
                  <a:schemeClr val="bg1"/>
                </a:solidFill>
              </a:rPr>
              <a:t>bncx</a:t>
            </a:r>
            <a:r>
              <a:rPr lang="en-US" sz="2400" b="1" dirty="0" smtClean="0">
                <a:solidFill>
                  <a:schemeClr val="bg1"/>
                </a:solidFill>
              </a:rPr>
              <a:t> at the beginning of the fill, with fluctuations up to 41</a:t>
            </a:r>
            <a:endParaRPr lang="en-US" sz="2400" b="1" baseline="30000" dirty="0" smtClean="0">
              <a:solidFill>
                <a:schemeClr val="bg1"/>
              </a:solidFill>
            </a:endParaRPr>
          </a:p>
        </p:txBody>
      </p:sp>
      <p:sp>
        <p:nvSpPr>
          <p:cNvPr id="7" name="TextBox 6"/>
          <p:cNvSpPr txBox="1"/>
          <p:nvPr/>
        </p:nvSpPr>
        <p:spPr>
          <a:xfrm>
            <a:off x="7886700" y="6531769"/>
            <a:ext cx="5334000" cy="830997"/>
          </a:xfrm>
          <a:prstGeom prst="rect">
            <a:avLst/>
          </a:prstGeom>
          <a:noFill/>
        </p:spPr>
        <p:txBody>
          <a:bodyPr wrap="square" rtlCol="0">
            <a:spAutoFit/>
          </a:bodyPr>
          <a:lstStyle/>
          <a:p>
            <a:r>
              <a:rPr lang="en-US" sz="2400" b="1" dirty="0" smtClean="0">
                <a:solidFill>
                  <a:schemeClr val="bg1"/>
                </a:solidFill>
              </a:rPr>
              <a:t>We designed ATLAS for  25 pile up 	events (average)</a:t>
            </a:r>
            <a:endParaRPr lang="en-US" sz="2400" b="1" baseline="30000" dirty="0" smtClean="0">
              <a:solidFill>
                <a:schemeClr val="bg1"/>
              </a:solidFill>
            </a:endParaRPr>
          </a:p>
        </p:txBody>
      </p:sp>
      <p:sp>
        <p:nvSpPr>
          <p:cNvPr id="8" name="TextBox 7"/>
          <p:cNvSpPr txBox="1"/>
          <p:nvPr/>
        </p:nvSpPr>
        <p:spPr>
          <a:xfrm>
            <a:off x="9334500" y="7806988"/>
            <a:ext cx="4191000" cy="1446550"/>
          </a:xfrm>
          <a:prstGeom prst="rect">
            <a:avLst/>
          </a:prstGeom>
          <a:solidFill>
            <a:srgbClr val="3366FF"/>
          </a:solidFill>
        </p:spPr>
        <p:txBody>
          <a:bodyPr wrap="square" rtlCol="0">
            <a:spAutoFit/>
          </a:bodyPr>
          <a:lstStyle/>
          <a:p>
            <a:pPr algn="ctr"/>
            <a:r>
              <a:rPr lang="en-US" sz="2400" b="1" dirty="0" smtClean="0">
                <a:solidFill>
                  <a:schemeClr val="bg1"/>
                </a:solidFill>
              </a:rPr>
              <a:t>@ 14 TeV, 25 ns we will be for sure ok up to  	     </a:t>
            </a:r>
            <a:r>
              <a:rPr lang="en-US" sz="2400" b="1" dirty="0" err="1" smtClean="0">
                <a:solidFill>
                  <a:schemeClr val="bg1"/>
                </a:solidFill>
              </a:rPr>
              <a:t>Lpeak</a:t>
            </a:r>
            <a:r>
              <a:rPr lang="en-US" sz="2400" b="1" dirty="0" smtClean="0">
                <a:solidFill>
                  <a:schemeClr val="bg1"/>
                </a:solidFill>
              </a:rPr>
              <a:t> </a:t>
            </a:r>
            <a:r>
              <a:rPr lang="en-US" sz="2400" b="1" dirty="0">
                <a:solidFill>
                  <a:schemeClr val="bg1"/>
                </a:solidFill>
              </a:rPr>
              <a:t>~ </a:t>
            </a:r>
            <a:r>
              <a:rPr lang="en-US" sz="2400" b="1" dirty="0" smtClean="0">
                <a:solidFill>
                  <a:schemeClr val="bg1"/>
                </a:solidFill>
              </a:rPr>
              <a:t>1.3</a:t>
            </a:r>
            <a:r>
              <a:rPr lang="en-US" sz="2400" b="1" baseline="30000" dirty="0" smtClean="0">
                <a:solidFill>
                  <a:schemeClr val="bg1"/>
                </a:solidFill>
              </a:rPr>
              <a:t>.</a:t>
            </a:r>
            <a:r>
              <a:rPr lang="en-US" sz="2400" b="1" dirty="0" smtClean="0">
                <a:solidFill>
                  <a:schemeClr val="bg1"/>
                </a:solidFill>
              </a:rPr>
              <a:t>10</a:t>
            </a:r>
            <a:r>
              <a:rPr lang="en-US" sz="2400" b="1" baseline="30000" dirty="0" smtClean="0">
                <a:solidFill>
                  <a:schemeClr val="bg1"/>
                </a:solidFill>
              </a:rPr>
              <a:t>34</a:t>
            </a:r>
            <a:r>
              <a:rPr lang="en-US" sz="2400" b="1" dirty="0" smtClean="0">
                <a:solidFill>
                  <a:schemeClr val="bg1"/>
                </a:solidFill>
              </a:rPr>
              <a:t> </a:t>
            </a:r>
            <a:r>
              <a:rPr lang="en-US" sz="2400" b="1" dirty="0">
                <a:solidFill>
                  <a:schemeClr val="bg1"/>
                </a:solidFill>
              </a:rPr>
              <a:t>cm</a:t>
            </a:r>
            <a:r>
              <a:rPr lang="en-US" sz="2400" b="1" baseline="30000" dirty="0">
                <a:solidFill>
                  <a:schemeClr val="bg1"/>
                </a:solidFill>
              </a:rPr>
              <a:t>-2 </a:t>
            </a:r>
            <a:r>
              <a:rPr lang="en-US" sz="2400" b="1" dirty="0">
                <a:solidFill>
                  <a:schemeClr val="bg1"/>
                </a:solidFill>
              </a:rPr>
              <a:t>sec</a:t>
            </a:r>
            <a:r>
              <a:rPr lang="en-US" sz="2400" b="1" baseline="30000" dirty="0">
                <a:solidFill>
                  <a:schemeClr val="bg1"/>
                </a:solidFill>
              </a:rPr>
              <a:t>-1 </a:t>
            </a:r>
          </a:p>
          <a:p>
            <a:endParaRPr lang="en-US" sz="2400" b="1" baseline="30000" dirty="0" smtClean="0">
              <a:solidFill>
                <a:schemeClr val="bg1"/>
              </a:solidFill>
            </a:endParaRPr>
          </a:p>
        </p:txBody>
      </p:sp>
      <p:sp>
        <p:nvSpPr>
          <p:cNvPr id="9" name="Right Arrow 8"/>
          <p:cNvSpPr/>
          <p:nvPr/>
        </p:nvSpPr>
        <p:spPr>
          <a:xfrm rot="1907438">
            <a:off x="2709453" y="7910047"/>
            <a:ext cx="1066800" cy="609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rot="19027702">
            <a:off x="6884791" y="6965653"/>
            <a:ext cx="1066800" cy="609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ight Arrow 10"/>
          <p:cNvSpPr/>
          <p:nvPr/>
        </p:nvSpPr>
        <p:spPr>
          <a:xfrm rot="3335147">
            <a:off x="8287214" y="7601274"/>
            <a:ext cx="1066800" cy="609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059813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736" y="130969"/>
            <a:ext cx="12137939" cy="863642"/>
          </a:xfrm>
        </p:spPr>
        <p:txBody>
          <a:bodyPr/>
          <a:lstStyle/>
          <a:p>
            <a:r>
              <a:rPr lang="en-US" dirty="0" smtClean="0"/>
              <a:t>AFP : ATLAS Forward Physics</a:t>
            </a:r>
            <a:endParaRPr lang="en-US" dirty="0"/>
          </a:p>
        </p:txBody>
      </p:sp>
      <p:pic>
        <p:nvPicPr>
          <p:cNvPr id="5" name="Picture 4" descr="Screen Shot 2012-04-22 at 4.49.3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299" y="1197771"/>
            <a:ext cx="8229600" cy="3462807"/>
          </a:xfrm>
          <a:prstGeom prst="rect">
            <a:avLst/>
          </a:prstGeom>
        </p:spPr>
      </p:pic>
      <p:sp>
        <p:nvSpPr>
          <p:cNvPr id="6" name="TextBox 5"/>
          <p:cNvSpPr txBox="1"/>
          <p:nvPr/>
        </p:nvSpPr>
        <p:spPr>
          <a:xfrm>
            <a:off x="190500" y="4779168"/>
            <a:ext cx="9296399" cy="3785652"/>
          </a:xfrm>
          <a:prstGeom prst="rect">
            <a:avLst/>
          </a:prstGeom>
          <a:noFill/>
        </p:spPr>
        <p:txBody>
          <a:bodyPr wrap="square" lIns="91430" tIns="45714" rIns="91430" bIns="45714" rtlCol="0">
            <a:spAutoFit/>
          </a:bodyPr>
          <a:lstStyle/>
          <a:p>
            <a:endParaRPr lang="en-US" sz="2400" dirty="0">
              <a:solidFill>
                <a:srgbClr val="FFFFFF"/>
              </a:solidFill>
            </a:endParaRPr>
          </a:p>
          <a:p>
            <a:pPr marL="457147" indent="-457147">
              <a:buFont typeface="Wingdings" charset="2"/>
              <a:buChar char="ü"/>
            </a:pPr>
            <a:r>
              <a:rPr lang="en-US" sz="2400" dirty="0">
                <a:solidFill>
                  <a:srgbClr val="FFFFFF"/>
                </a:solidFill>
              </a:rPr>
              <a:t>Tag and measure protons at ± 210 m</a:t>
            </a:r>
          </a:p>
          <a:p>
            <a:pPr marL="457147" indent="-457147">
              <a:buFont typeface="Wingdings" charset="2"/>
              <a:buChar char="ü"/>
            </a:pPr>
            <a:endParaRPr lang="en-US" sz="2400" dirty="0">
              <a:solidFill>
                <a:srgbClr val="FFFFFF"/>
              </a:solidFill>
            </a:endParaRPr>
          </a:p>
          <a:p>
            <a:pPr marL="457147" indent="-457147">
              <a:buFont typeface="Wingdings" charset="2"/>
              <a:buChar char="ü"/>
            </a:pPr>
            <a:r>
              <a:rPr lang="en-US" sz="2400" dirty="0">
                <a:solidFill>
                  <a:srgbClr val="FFFFFF"/>
                </a:solidFill>
              </a:rPr>
              <a:t>Trigger: rely on ATLAS high-P</a:t>
            </a:r>
            <a:r>
              <a:rPr lang="en-US" sz="2400" baseline="-25000" dirty="0">
                <a:solidFill>
                  <a:srgbClr val="FFFFFF"/>
                </a:solidFill>
              </a:rPr>
              <a:t>T</a:t>
            </a:r>
            <a:r>
              <a:rPr lang="en-US" sz="2400" dirty="0">
                <a:solidFill>
                  <a:srgbClr val="FFFFFF"/>
                </a:solidFill>
              </a:rPr>
              <a:t> LVL1 trigger</a:t>
            </a:r>
          </a:p>
          <a:p>
            <a:pPr marL="457147" indent="-457147">
              <a:buFont typeface="Wingdings" charset="2"/>
              <a:buChar char="ü"/>
            </a:pPr>
            <a:endParaRPr lang="en-US" sz="2400" dirty="0">
              <a:solidFill>
                <a:srgbClr val="FFFFFF"/>
              </a:solidFill>
            </a:endParaRPr>
          </a:p>
          <a:p>
            <a:pPr marL="457147" indent="-457147">
              <a:buFont typeface="Wingdings" charset="2"/>
              <a:buChar char="ü"/>
            </a:pPr>
            <a:r>
              <a:rPr lang="en-US" sz="2400" dirty="0">
                <a:solidFill>
                  <a:srgbClr val="FFFFFF"/>
                </a:solidFill>
              </a:rPr>
              <a:t>Detectors: radiation hard “edgeless” 3D Silicon as tracker, 10 </a:t>
            </a:r>
            <a:r>
              <a:rPr lang="en-US" sz="2400" dirty="0" err="1">
                <a:solidFill>
                  <a:srgbClr val="FFFFFF"/>
                </a:solidFill>
              </a:rPr>
              <a:t>ps</a:t>
            </a:r>
            <a:r>
              <a:rPr lang="en-US" sz="2400" dirty="0">
                <a:solidFill>
                  <a:srgbClr val="FFFFFF"/>
                </a:solidFill>
              </a:rPr>
              <a:t> timing detectors</a:t>
            </a:r>
          </a:p>
          <a:p>
            <a:pPr marL="457147" indent="-457147">
              <a:buFont typeface="Wingdings" charset="2"/>
              <a:buChar char="ü"/>
            </a:pPr>
            <a:endParaRPr lang="en-US" sz="2400" dirty="0">
              <a:solidFill>
                <a:srgbClr val="FFFFFF"/>
              </a:solidFill>
            </a:endParaRPr>
          </a:p>
          <a:p>
            <a:r>
              <a:rPr lang="en-US" sz="2400" dirty="0">
                <a:solidFill>
                  <a:srgbClr val="FFFFFF"/>
                </a:solidFill>
              </a:rPr>
              <a:t>Allows running in high pileup conditions with association with the primary vertex  </a:t>
            </a:r>
            <a:r>
              <a:rPr lang="en-US" sz="2400" b="1" dirty="0">
                <a:solidFill>
                  <a:srgbClr val="FFFF00"/>
                </a:solidFill>
                <a:sym typeface="Wingdings"/>
              </a:rPr>
              <a:t> access to RARE processes</a:t>
            </a:r>
            <a:endParaRPr lang="en-US" sz="2400" b="1" dirty="0">
              <a:solidFill>
                <a:srgbClr val="FFFF00"/>
              </a:solidFill>
            </a:endParaRPr>
          </a:p>
        </p:txBody>
      </p:sp>
      <p:pic>
        <p:nvPicPr>
          <p:cNvPr id="1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17058" r="13575" b="69919"/>
          <a:stretch>
            <a:fillRect/>
          </a:stretch>
        </p:blipFill>
        <p:spPr bwMode="auto">
          <a:xfrm>
            <a:off x="9824869" y="1"/>
            <a:ext cx="7325063"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l="29279" r="29783" b="53313"/>
          <a:stretch>
            <a:fillRect/>
          </a:stretch>
        </p:blipFill>
        <p:spPr bwMode="auto">
          <a:xfrm>
            <a:off x="10261424" y="3178970"/>
            <a:ext cx="3200400" cy="3089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17058" t="28595" r="20077" b="25110"/>
          <a:stretch>
            <a:fillRect/>
          </a:stretch>
        </p:blipFill>
        <p:spPr bwMode="auto">
          <a:xfrm>
            <a:off x="9944100" y="6607970"/>
            <a:ext cx="3384617"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Straight Arrow Connector 17"/>
          <p:cNvCxnSpPr/>
          <p:nvPr/>
        </p:nvCxnSpPr>
        <p:spPr>
          <a:xfrm>
            <a:off x="3238501" y="7369969"/>
            <a:ext cx="533400" cy="381001"/>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727787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1" y="323166"/>
            <a:ext cx="13487399" cy="646331"/>
          </a:xfrm>
        </p:spPr>
        <p:txBody>
          <a:bodyPr wrap="square" lIns="0" tIns="0" rIns="0" bIns="0">
            <a:spAutoFit/>
          </a:bodyPr>
          <a:lstStyle/>
          <a:p>
            <a:r>
              <a:rPr lang="en-US" sz="4200" dirty="0">
                <a:latin typeface="Arial" charset="0"/>
                <a:ea typeface="ＭＳ Ｐゴシック" charset="0"/>
                <a:cs typeface="ＭＳ Ｐゴシック" charset="0"/>
              </a:rPr>
              <a:t>PHASE 2:  2021/22 shutdown (LS3) or HL-LHC upgrade:</a:t>
            </a:r>
          </a:p>
        </p:txBody>
      </p:sp>
      <p:sp>
        <p:nvSpPr>
          <p:cNvPr id="7" name="Oval 6"/>
          <p:cNvSpPr>
            <a:spLocks noChangeArrowheads="1"/>
          </p:cNvSpPr>
          <p:nvPr/>
        </p:nvSpPr>
        <p:spPr bwMode="auto">
          <a:xfrm>
            <a:off x="16971105" y="2570526"/>
            <a:ext cx="2922630" cy="617129"/>
          </a:xfrm>
          <a:prstGeom prst="ellipse">
            <a:avLst/>
          </a:prstGeom>
          <a:noFill/>
          <a:ln w="9525">
            <a:solidFill>
              <a:srgbClr val="FF0000"/>
            </a:solidFill>
            <a:round/>
            <a:headEnd/>
            <a:tailEnd/>
          </a:ln>
          <a:effectLst>
            <a:outerShdw dist="23000" dir="5400000" rotWithShape="0">
              <a:srgbClr val="808080">
                <a:alpha val="34999"/>
              </a:srgbClr>
            </a:outerShdw>
          </a:effectLst>
        </p:spPr>
        <p:txBody>
          <a:bodyPr lIns="108507" tIns="54254" rIns="108507" bIns="54254" anchor="ctr"/>
          <a:lstStyle/>
          <a:p>
            <a:pPr algn="ctr">
              <a:defRPr/>
            </a:pPr>
            <a:endParaRPr lang="en-US">
              <a:solidFill>
                <a:schemeClr val="lt1"/>
              </a:solidFill>
              <a:latin typeface="+mn-lt"/>
              <a:ea typeface="+mn-ea"/>
              <a:cs typeface="+mn-cs"/>
            </a:endParaRPr>
          </a:p>
        </p:txBody>
      </p:sp>
      <p:sp>
        <p:nvSpPr>
          <p:cNvPr id="10" name="Content Placeholder 2"/>
          <p:cNvSpPr>
            <a:spLocks noGrp="1"/>
          </p:cNvSpPr>
          <p:nvPr>
            <p:ph idx="1"/>
          </p:nvPr>
        </p:nvSpPr>
        <p:spPr>
          <a:xfrm>
            <a:off x="114301" y="1197769"/>
            <a:ext cx="13238427" cy="7997178"/>
          </a:xfrm>
        </p:spPr>
        <p:txBody>
          <a:bodyPr/>
          <a:lstStyle/>
          <a:p>
            <a:pPr marL="405496" indent="-405496">
              <a:defRPr/>
            </a:pPr>
            <a:r>
              <a:rPr lang="en-US" sz="2800" dirty="0"/>
              <a:t>We assume that by then the LHC will have delivered 300-350 fb</a:t>
            </a:r>
            <a:r>
              <a:rPr lang="en-US" sz="2800" baseline="30000" dirty="0"/>
              <a:t>-1</a:t>
            </a:r>
          </a:p>
          <a:p>
            <a:pPr marL="405496" indent="-405496">
              <a:defRPr/>
            </a:pPr>
            <a:r>
              <a:rPr lang="en-US" sz="2800" dirty="0"/>
              <a:t>The LHC will be made ready to run at </a:t>
            </a:r>
            <a:r>
              <a:rPr lang="en-US" sz="2800" dirty="0" err="1"/>
              <a:t>L</a:t>
            </a:r>
            <a:r>
              <a:rPr lang="en-US" sz="2800" baseline="-25000" dirty="0" err="1"/>
              <a:t>p</a:t>
            </a:r>
            <a:r>
              <a:rPr lang="en-US" sz="2800" dirty="0"/>
              <a:t>=5*10</a:t>
            </a:r>
            <a:r>
              <a:rPr lang="en-US" sz="2800" baseline="30000" dirty="0"/>
              <a:t>34</a:t>
            </a:r>
            <a:r>
              <a:rPr lang="en-US" sz="2800" dirty="0"/>
              <a:t> with Luminosity leveling</a:t>
            </a:r>
          </a:p>
          <a:p>
            <a:pPr marL="405496" indent="-405496">
              <a:defRPr/>
            </a:pPr>
            <a:endParaRPr lang="en-US" sz="2800" dirty="0"/>
          </a:p>
          <a:p>
            <a:pPr marL="543396" lvl="1" indent="0">
              <a:buNone/>
              <a:defRPr/>
            </a:pPr>
            <a:r>
              <a:rPr lang="en-US" sz="2800" dirty="0">
                <a:solidFill>
                  <a:srgbClr val="FFFF00"/>
                </a:solidFill>
                <a:sym typeface="Wingdings"/>
              </a:rPr>
              <a:t>  The main activity is the construction of a new inner detector for which today the collaboration is very active with R&amp;D, prototypes and engineering work</a:t>
            </a:r>
          </a:p>
          <a:p>
            <a:pPr marL="543396" lvl="1" indent="0">
              <a:buNone/>
              <a:defRPr/>
            </a:pPr>
            <a:endParaRPr lang="en-US" sz="2800" dirty="0">
              <a:solidFill>
                <a:srgbClr val="FFFF00"/>
              </a:solidFill>
              <a:sym typeface="Wingdings"/>
            </a:endParaRPr>
          </a:p>
          <a:p>
            <a:pPr marL="881582" lvl="1" indent="-338185">
              <a:buFont typeface="Wingdings" charset="0"/>
              <a:buChar char="à"/>
              <a:defRPr/>
            </a:pPr>
            <a:r>
              <a:rPr lang="en-US" sz="2500" i="1" dirty="0">
                <a:sym typeface="Wingdings"/>
              </a:rPr>
              <a:t> The Calorimeter readouts will need a substantial upgrade, part of it will be done in a staged way in the 2018 shutdown (digital LVL1 trigger)</a:t>
            </a:r>
          </a:p>
          <a:p>
            <a:pPr marL="881582" lvl="1" indent="-338185">
              <a:buFont typeface="Wingdings" charset="0"/>
              <a:buChar char="à"/>
              <a:defRPr/>
            </a:pPr>
            <a:r>
              <a:rPr lang="en-US" sz="2500" i="1" dirty="0">
                <a:sym typeface="Wingdings"/>
              </a:rPr>
              <a:t> If proven necessary, the end-cap LAr might need to be opened and FCAL and HEC electronics fixed. A decision will be taken in a few years from now</a:t>
            </a:r>
          </a:p>
          <a:p>
            <a:pPr marL="881582" lvl="1" indent="-338185">
              <a:buFont typeface="Wingdings" charset="0"/>
              <a:buChar char="à"/>
              <a:defRPr/>
            </a:pPr>
            <a:r>
              <a:rPr lang="en-US" sz="2500" i="1" dirty="0">
                <a:sym typeface="Wingdings"/>
              </a:rPr>
              <a:t> The muon spectrometer will be upgraded in particular in the big wheel region</a:t>
            </a:r>
          </a:p>
          <a:p>
            <a:pPr marL="881582" lvl="1" indent="-338185">
              <a:buFont typeface="Wingdings" charset="0"/>
              <a:buChar char="à"/>
              <a:defRPr/>
            </a:pPr>
            <a:r>
              <a:rPr lang="en-US" sz="2500" i="1" dirty="0">
                <a:sym typeface="Wingdings"/>
              </a:rPr>
              <a:t> Most of the existing electronics/computing/TDAQ will need to be upgraded and modernized to face additional 8-10 years of running in extreme conditions </a:t>
            </a:r>
          </a:p>
          <a:p>
            <a:pPr marL="543396" lvl="1" indent="0">
              <a:buNone/>
              <a:defRPr/>
            </a:pPr>
            <a:endParaRPr lang="en-US" sz="2500" i="1" dirty="0">
              <a:sym typeface="Wingdings"/>
            </a:endParaRPr>
          </a:p>
          <a:p>
            <a:pPr marL="67311" indent="0" algn="ctr">
              <a:buNone/>
              <a:defRPr/>
            </a:pPr>
            <a:r>
              <a:rPr lang="en-US" sz="3300" i="1" dirty="0">
                <a:solidFill>
                  <a:srgbClr val="FF0000"/>
                </a:solidFill>
                <a:sym typeface="Wingdings"/>
              </a:rPr>
              <a:t>ALL this will require ~2 years shutdown to prepare ATLAS for its new phase !!!</a:t>
            </a:r>
          </a:p>
          <a:p>
            <a:pPr marL="881582" lvl="1" indent="-338185">
              <a:buFont typeface="Wingdings" charset="0"/>
              <a:buChar char="à"/>
              <a:defRPr/>
            </a:pPr>
            <a:endParaRPr lang="en-US" sz="2800" dirty="0">
              <a:solidFill>
                <a:srgbClr val="FFFF00"/>
              </a:solidFill>
            </a:endParaRPr>
          </a:p>
          <a:p>
            <a:pPr marL="543396" lvl="1" indent="0">
              <a:buNone/>
              <a:defRPr/>
            </a:pPr>
            <a:endParaRPr lang="en-US" dirty="0" smtClean="0">
              <a:sym typeface="Wingdings"/>
            </a:endParaRPr>
          </a:p>
          <a:p>
            <a:pPr marL="543396" lvl="1" indent="0">
              <a:buNone/>
              <a:defRPr/>
            </a:pPr>
            <a:endParaRPr lang="en-US" b="1" dirty="0" smtClean="0">
              <a:solidFill>
                <a:srgbClr val="FFFF00"/>
              </a:solidFill>
              <a:sym typeface="Wingdings"/>
            </a:endParaRPr>
          </a:p>
          <a:p>
            <a:pPr marL="543395" lvl="1" indent="0">
              <a:buNone/>
              <a:defRPr/>
            </a:pPr>
            <a:r>
              <a:rPr lang="en-US" b="1" dirty="0">
                <a:solidFill>
                  <a:srgbClr val="FFFF00"/>
                </a:solidFill>
                <a:sym typeface="Wingdings"/>
              </a:rPr>
              <a:t> </a:t>
            </a:r>
            <a:r>
              <a:rPr lang="en-US" b="1" dirty="0" smtClean="0">
                <a:solidFill>
                  <a:srgbClr val="FFFF00"/>
                </a:solidFill>
                <a:sym typeface="Wingdings"/>
              </a:rPr>
              <a:t> </a:t>
            </a:r>
            <a:endParaRPr lang="en-US" b="1" dirty="0">
              <a:solidFill>
                <a:srgbClr val="FFFF00"/>
              </a:solidFill>
            </a:endParaRPr>
          </a:p>
          <a:p>
            <a:pPr marL="543395" lvl="1" indent="0">
              <a:buNone/>
              <a:defRPr/>
            </a:pPr>
            <a:endParaRPr lang="en-US" sz="2400" i="1" dirty="0"/>
          </a:p>
          <a:p>
            <a:pPr marL="881582" lvl="1" indent="-338185">
              <a:defRPr/>
            </a:pPr>
            <a:endParaRPr lang="en-US" dirty="0"/>
          </a:p>
          <a:p>
            <a:pPr marL="0" indent="0">
              <a:buNone/>
              <a:defRPr/>
            </a:pPr>
            <a:endParaRPr lang="en-US" dirty="0" smtClean="0"/>
          </a:p>
          <a:p>
            <a:pPr marL="0" indent="0">
              <a:buNone/>
              <a:defRPr/>
            </a:pPr>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595351" y="47891"/>
            <a:ext cx="12365254" cy="648864"/>
          </a:xfrm>
        </p:spPr>
        <p:txBody>
          <a:bodyPr lIns="0" tIns="0" rIns="0" bIns="0">
            <a:spAutoFit/>
          </a:bodyPr>
          <a:lstStyle/>
          <a:p>
            <a:r>
              <a:rPr lang="en-US" sz="4200" dirty="0">
                <a:latin typeface="Arial" charset="0"/>
                <a:ea typeface="ＭＳ Ｐゴシック" charset="0"/>
                <a:cs typeface="ＭＳ Ｐゴシック" charset="0"/>
              </a:rPr>
              <a:t>PHASE </a:t>
            </a:r>
            <a:r>
              <a:rPr lang="en-US" sz="4200" dirty="0" smtClean="0">
                <a:latin typeface="Arial" charset="0"/>
                <a:ea typeface="ＭＳ Ｐゴシック" charset="0"/>
                <a:cs typeface="ＭＳ Ｐゴシック" charset="0"/>
              </a:rPr>
              <a:t>2 </a:t>
            </a:r>
            <a:r>
              <a:rPr lang="en-US" sz="4200" dirty="0">
                <a:latin typeface="Arial" charset="0"/>
                <a:ea typeface="ＭＳ Ｐゴシック" charset="0"/>
                <a:cs typeface="ＭＳ Ｐゴシック" charset="0"/>
              </a:rPr>
              <a:t>: LOI in preparation</a:t>
            </a:r>
          </a:p>
        </p:txBody>
      </p:sp>
      <p:sp>
        <p:nvSpPr>
          <p:cNvPr id="8" name="TextBox 7"/>
          <p:cNvSpPr txBox="1"/>
          <p:nvPr/>
        </p:nvSpPr>
        <p:spPr>
          <a:xfrm>
            <a:off x="6438900" y="969170"/>
            <a:ext cx="6972300" cy="2308312"/>
          </a:xfrm>
          <a:prstGeom prst="rect">
            <a:avLst/>
          </a:prstGeom>
          <a:noFill/>
        </p:spPr>
        <p:txBody>
          <a:bodyPr wrap="square" lIns="91420" tIns="45708" rIns="91420" bIns="45708" rtlCol="0">
            <a:spAutoFit/>
          </a:bodyPr>
          <a:lstStyle/>
          <a:p>
            <a:r>
              <a:rPr lang="en-US" sz="2400" i="1" dirty="0">
                <a:solidFill>
                  <a:schemeClr val="bg1"/>
                </a:solidFill>
              </a:rPr>
              <a:t>Today’s plans :</a:t>
            </a:r>
          </a:p>
          <a:p>
            <a:endParaRPr lang="en-US" sz="2400" i="1" dirty="0">
              <a:solidFill>
                <a:schemeClr val="bg1"/>
              </a:solidFill>
            </a:endParaRPr>
          </a:p>
          <a:p>
            <a:pPr marL="285684" indent="-285684">
              <a:buFontTx/>
              <a:buChar char="-"/>
            </a:pPr>
            <a:r>
              <a:rPr lang="en-US" sz="2400" i="1" dirty="0">
                <a:solidFill>
                  <a:schemeClr val="bg1"/>
                </a:solidFill>
              </a:rPr>
              <a:t>Editorial board active</a:t>
            </a:r>
          </a:p>
          <a:p>
            <a:pPr marL="285684" indent="-285684">
              <a:buFontTx/>
              <a:buChar char="-"/>
            </a:pPr>
            <a:r>
              <a:rPr lang="en-US" sz="2400" i="1" dirty="0">
                <a:solidFill>
                  <a:schemeClr val="bg1"/>
                </a:solidFill>
              </a:rPr>
              <a:t>LOI will be presented in December 2012</a:t>
            </a:r>
          </a:p>
          <a:p>
            <a:pPr marL="285684" indent="-285684">
              <a:buFontTx/>
              <a:buChar char="-"/>
            </a:pPr>
            <a:r>
              <a:rPr lang="en-US" sz="2400" i="1" dirty="0">
                <a:solidFill>
                  <a:schemeClr val="bg1"/>
                </a:solidFill>
              </a:rPr>
              <a:t>Approved by the ATLAS CB in January 2013</a:t>
            </a:r>
          </a:p>
          <a:p>
            <a:pPr marL="285684" indent="-285684">
              <a:buFontTx/>
              <a:buChar char="-"/>
            </a:pPr>
            <a:r>
              <a:rPr lang="en-US" sz="2400" i="1" dirty="0">
                <a:solidFill>
                  <a:schemeClr val="bg1"/>
                </a:solidFill>
              </a:rPr>
              <a:t>March 2013 looking for positive LHCC outcome</a:t>
            </a:r>
          </a:p>
        </p:txBody>
      </p:sp>
      <p:pic>
        <p:nvPicPr>
          <p:cNvPr id="10" name="Picture 3"/>
          <p:cNvPicPr>
            <a:picLocks noChangeAspect="1" noChangeArrowheads="1"/>
          </p:cNvPicPr>
          <p:nvPr/>
        </p:nvPicPr>
        <p:blipFill>
          <a:blip r:embed="rId2" cstate="print"/>
          <a:srcRect b="12616"/>
          <a:stretch>
            <a:fillRect/>
          </a:stretch>
        </p:blipFill>
        <p:spPr bwMode="auto">
          <a:xfrm>
            <a:off x="0" y="1123925"/>
            <a:ext cx="6227509" cy="7617644"/>
          </a:xfrm>
          <a:prstGeom prst="rect">
            <a:avLst/>
          </a:prstGeom>
          <a:noFill/>
          <a:ln w="9525">
            <a:noFill/>
            <a:miter lim="800000"/>
            <a:headEnd/>
            <a:tailEnd/>
          </a:ln>
        </p:spPr>
      </p:pic>
      <p:sp>
        <p:nvSpPr>
          <p:cNvPr id="13" name="TextBox 12"/>
          <p:cNvSpPr txBox="1"/>
          <p:nvPr/>
        </p:nvSpPr>
        <p:spPr>
          <a:xfrm>
            <a:off x="6286501" y="3860317"/>
            <a:ext cx="7315201" cy="461653"/>
          </a:xfrm>
          <a:prstGeom prst="rect">
            <a:avLst/>
          </a:prstGeom>
          <a:noFill/>
        </p:spPr>
        <p:txBody>
          <a:bodyPr wrap="square" lIns="91420" tIns="45708" rIns="91420" bIns="45708" rtlCol="0">
            <a:spAutoFit/>
          </a:bodyPr>
          <a:lstStyle/>
          <a:p>
            <a:r>
              <a:rPr lang="en-US" sz="2400" i="1" dirty="0">
                <a:solidFill>
                  <a:schemeClr val="bg1"/>
                </a:solidFill>
              </a:rPr>
              <a:t>Today’s cost estimations (to be revised for the LOI) :</a:t>
            </a:r>
          </a:p>
        </p:txBody>
      </p:sp>
      <p:pic>
        <p:nvPicPr>
          <p:cNvPr id="2" name="Picture 1" descr="Screen Shot 2012-04-22 at 6.39.1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8900" y="4398169"/>
            <a:ext cx="7048500" cy="4896524"/>
          </a:xfrm>
          <a:prstGeom prst="rect">
            <a:avLst/>
          </a:prstGeom>
        </p:spPr>
      </p:pic>
      <p:sp>
        <p:nvSpPr>
          <p:cNvPr id="14" name="TextBox 13"/>
          <p:cNvSpPr txBox="1"/>
          <p:nvPr/>
        </p:nvSpPr>
        <p:spPr>
          <a:xfrm>
            <a:off x="6667501" y="8668763"/>
            <a:ext cx="2590800" cy="584776"/>
          </a:xfrm>
          <a:prstGeom prst="rect">
            <a:avLst/>
          </a:prstGeom>
          <a:noFill/>
        </p:spPr>
        <p:txBody>
          <a:bodyPr wrap="square" lIns="91430" tIns="45714" rIns="91430" bIns="45714" rtlCol="0">
            <a:spAutoFit/>
          </a:bodyPr>
          <a:lstStyle/>
          <a:p>
            <a:r>
              <a:rPr lang="en-US" sz="3200" b="1" dirty="0">
                <a:solidFill>
                  <a:srgbClr val="0000FF"/>
                </a:solidFill>
              </a:rPr>
              <a:t>= 291 MCHF</a:t>
            </a:r>
          </a:p>
        </p:txBody>
      </p:sp>
    </p:spTree>
    <p:extLst>
      <p:ext uri="{BB962C8B-B14F-4D97-AF65-F5344CB8AC3E}">
        <p14:creationId xmlns:p14="http://schemas.microsoft.com/office/powerpoint/2010/main" val="69351940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681951" y="0"/>
            <a:ext cx="12137939" cy="863642"/>
          </a:xfrm>
        </p:spPr>
        <p:txBody>
          <a:bodyPr/>
          <a:lstStyle/>
          <a:p>
            <a:r>
              <a:rPr lang="en-US" sz="4200" dirty="0">
                <a:latin typeface="Arial" charset="0"/>
                <a:ea typeface="ＭＳ Ｐゴシック" charset="0"/>
                <a:cs typeface="ＭＳ Ｐゴシック" charset="0"/>
              </a:rPr>
              <a:t>Overall Strategy</a:t>
            </a:r>
          </a:p>
        </p:txBody>
      </p:sp>
      <p:sp>
        <p:nvSpPr>
          <p:cNvPr id="3" name="Content Placeholder 2"/>
          <p:cNvSpPr>
            <a:spLocks noGrp="1"/>
          </p:cNvSpPr>
          <p:nvPr>
            <p:ph idx="1"/>
          </p:nvPr>
        </p:nvSpPr>
        <p:spPr>
          <a:xfrm>
            <a:off x="419101" y="816770"/>
            <a:ext cx="12892048" cy="8085518"/>
          </a:xfrm>
        </p:spPr>
        <p:txBody>
          <a:bodyPr/>
          <a:lstStyle/>
          <a:p>
            <a:pPr marL="405496" indent="-405496">
              <a:defRPr/>
            </a:pPr>
            <a:r>
              <a:rPr lang="en-US" dirty="0" smtClean="0">
                <a:solidFill>
                  <a:srgbClr val="FFFFFF"/>
                </a:solidFill>
              </a:rPr>
              <a:t>2013/2014 shutdown (LS1):</a:t>
            </a:r>
            <a:endParaRPr lang="en-US" dirty="0">
              <a:solidFill>
                <a:srgbClr val="FFFFFF"/>
              </a:solidFill>
            </a:endParaRPr>
          </a:p>
          <a:p>
            <a:pPr marL="881582" lvl="1" indent="-338185">
              <a:defRPr/>
            </a:pPr>
            <a:r>
              <a:rPr lang="en-US" sz="2100" dirty="0">
                <a:solidFill>
                  <a:srgbClr val="FFFFFF"/>
                </a:solidFill>
              </a:rPr>
              <a:t>long list of maintenance/consolidations/repairs that we are preparing since a few years</a:t>
            </a:r>
          </a:p>
          <a:p>
            <a:pPr marL="881582" lvl="1" indent="-338185">
              <a:defRPr/>
            </a:pPr>
            <a:r>
              <a:rPr lang="en-US" sz="2100" dirty="0">
                <a:solidFill>
                  <a:srgbClr val="FFFFFF"/>
                </a:solidFill>
              </a:rPr>
              <a:t>IBL  installation, eventually entire pixel detector consolidation (</a:t>
            </a:r>
            <a:r>
              <a:rPr lang="en-US" sz="2100" dirty="0" err="1">
                <a:solidFill>
                  <a:srgbClr val="FFFFFF"/>
                </a:solidFill>
              </a:rPr>
              <a:t>nSQP</a:t>
            </a:r>
            <a:r>
              <a:rPr lang="en-US" sz="2100" dirty="0">
                <a:solidFill>
                  <a:srgbClr val="FFFFFF"/>
                </a:solidFill>
              </a:rPr>
              <a:t> project)</a:t>
            </a:r>
          </a:p>
          <a:p>
            <a:pPr marL="881582" lvl="1" indent="-338185">
              <a:defRPr/>
            </a:pPr>
            <a:r>
              <a:rPr lang="en-US" sz="2100" dirty="0">
                <a:solidFill>
                  <a:srgbClr val="FFFFFF"/>
                </a:solidFill>
              </a:rPr>
              <a:t>Prepare detector for optimal data taking at nominal Luminosity and Energy !!!</a:t>
            </a:r>
          </a:p>
          <a:p>
            <a:pPr marL="0" indent="0">
              <a:buNone/>
              <a:defRPr/>
            </a:pPr>
            <a:endParaRPr lang="en-US" dirty="0" smtClean="0">
              <a:solidFill>
                <a:srgbClr val="FFFFFF"/>
              </a:solidFill>
            </a:endParaRPr>
          </a:p>
          <a:p>
            <a:pPr marL="405496" indent="-405496">
              <a:defRPr/>
            </a:pPr>
            <a:r>
              <a:rPr lang="en-US" dirty="0">
                <a:solidFill>
                  <a:srgbClr val="FFFFFF"/>
                </a:solidFill>
              </a:rPr>
              <a:t> </a:t>
            </a:r>
            <a:r>
              <a:rPr lang="en-US" dirty="0" smtClean="0">
                <a:solidFill>
                  <a:srgbClr val="FFFFFF"/>
                </a:solidFill>
              </a:rPr>
              <a:t>2017/18 shutdown (LS2):</a:t>
            </a:r>
          </a:p>
          <a:p>
            <a:pPr marL="881582" lvl="1" indent="-338185">
              <a:defRPr/>
            </a:pPr>
            <a:r>
              <a:rPr lang="en-US" sz="2100" dirty="0"/>
              <a:t>Prepare detector for ultimate luminosity, upgrades mostly to inputs for LVL1 </a:t>
            </a:r>
            <a:r>
              <a:rPr lang="en-US" sz="2100" dirty="0" smtClean="0"/>
              <a:t>trigger</a:t>
            </a:r>
          </a:p>
          <a:p>
            <a:pPr marL="881582" lvl="1" indent="-338185">
              <a:defRPr/>
            </a:pPr>
            <a:r>
              <a:rPr lang="en-US" sz="2100" dirty="0" smtClean="0">
                <a:solidFill>
                  <a:srgbClr val="FFFFFF"/>
                </a:solidFill>
              </a:rPr>
              <a:t>Possible </a:t>
            </a:r>
            <a:r>
              <a:rPr lang="en-US" sz="2100" dirty="0">
                <a:solidFill>
                  <a:srgbClr val="FFFFFF"/>
                </a:solidFill>
              </a:rPr>
              <a:t>additional consolidations/repairs after ~10 years of detector readiness</a:t>
            </a:r>
          </a:p>
          <a:p>
            <a:pPr marL="881582" lvl="1" indent="-338185">
              <a:defRPr/>
            </a:pPr>
            <a:r>
              <a:rPr lang="en-US" sz="2100" dirty="0">
                <a:solidFill>
                  <a:srgbClr val="FFFFFF"/>
                </a:solidFill>
              </a:rPr>
              <a:t>LOI presented and well received. First cost estimation included.</a:t>
            </a:r>
          </a:p>
          <a:p>
            <a:pPr marL="881582" lvl="1" indent="-338185">
              <a:defRPr/>
            </a:pPr>
            <a:r>
              <a:rPr lang="en-US" sz="2100" dirty="0">
                <a:solidFill>
                  <a:srgbClr val="FFFFFF"/>
                </a:solidFill>
              </a:rPr>
              <a:t>Next steps:  TDRs/MOUs 2013-2014 depending on the projects(5)</a:t>
            </a:r>
          </a:p>
          <a:p>
            <a:pPr marL="881582" lvl="1" indent="-338185">
              <a:defRPr/>
            </a:pPr>
            <a:endParaRPr lang="en-US" dirty="0">
              <a:solidFill>
                <a:srgbClr val="FFFFFF"/>
              </a:solidFill>
            </a:endParaRPr>
          </a:p>
          <a:p>
            <a:pPr marL="405496" indent="-405496">
              <a:defRPr/>
            </a:pPr>
            <a:r>
              <a:rPr lang="en-US" dirty="0" smtClean="0">
                <a:solidFill>
                  <a:srgbClr val="FFFFFF"/>
                </a:solidFill>
              </a:rPr>
              <a:t> 2022/23 shutdown (LS3=HL-LHC):</a:t>
            </a:r>
          </a:p>
          <a:p>
            <a:pPr marL="881582" lvl="1" indent="-338185">
              <a:defRPr/>
            </a:pPr>
            <a:r>
              <a:rPr lang="en-US" sz="2100" dirty="0">
                <a:solidFill>
                  <a:srgbClr val="FFFFFF"/>
                </a:solidFill>
              </a:rPr>
              <a:t>ID aged mostly by radiation, complete construction of a new ID to be tested on surface in 2021</a:t>
            </a:r>
          </a:p>
          <a:p>
            <a:pPr marL="881582" lvl="1" indent="-338185">
              <a:defRPr/>
            </a:pPr>
            <a:r>
              <a:rPr lang="en-US" sz="2100" dirty="0">
                <a:solidFill>
                  <a:srgbClr val="FFFFFF"/>
                </a:solidFill>
              </a:rPr>
              <a:t>Upgrade the detector where technology will be obsolete (mostly electronics)</a:t>
            </a:r>
          </a:p>
          <a:p>
            <a:pPr marL="881582" lvl="1" indent="-338185">
              <a:defRPr/>
            </a:pPr>
            <a:r>
              <a:rPr lang="en-US" sz="2100" dirty="0">
                <a:solidFill>
                  <a:srgbClr val="FFFFFF"/>
                </a:solidFill>
              </a:rPr>
              <a:t>Prepare the detector for HL-LHC and 8-10 years of additional running</a:t>
            </a:r>
          </a:p>
          <a:p>
            <a:pPr marL="881582" lvl="1" indent="-338185">
              <a:defRPr/>
            </a:pPr>
            <a:r>
              <a:rPr lang="en-US" sz="2100" dirty="0">
                <a:solidFill>
                  <a:srgbClr val="FFFFFF"/>
                </a:solidFill>
              </a:rPr>
              <a:t>TDRs/MOUs 2014-2016 once LHC physics established and HL-CERN plans better known</a:t>
            </a:r>
          </a:p>
          <a:p>
            <a:pPr marL="881582" lvl="1" indent="-338185">
              <a:defRPr/>
            </a:pPr>
            <a:endParaRPr lang="en-US" sz="2800" dirty="0">
              <a:solidFill>
                <a:srgbClr val="FFFFFF"/>
              </a:solidFill>
            </a:endParaRPr>
          </a:p>
          <a:p>
            <a:pPr marL="881582" lvl="1" indent="-338185">
              <a:defRPr/>
            </a:pPr>
            <a:endParaRPr lang="en-US" sz="2800" dirty="0">
              <a:solidFill>
                <a:srgbClr val="FFFFFF"/>
              </a:solidFill>
            </a:endParaRPr>
          </a:p>
          <a:p>
            <a:pPr marL="881582" lvl="1" indent="-338185">
              <a:defRPr/>
            </a:pPr>
            <a:endParaRPr lang="en-US" sz="2800" dirty="0">
              <a:solidFill>
                <a:srgbClr val="FFFFFF"/>
              </a:solidFill>
            </a:endParaRPr>
          </a:p>
          <a:p>
            <a:pPr marL="881582" lvl="1" indent="-338185">
              <a:defRPr/>
            </a:pPr>
            <a:endParaRPr lang="en-US" dirty="0" smtClean="0">
              <a:solidFill>
                <a:srgbClr val="FFFFFF"/>
              </a:solidFill>
            </a:endParaRPr>
          </a:p>
          <a:p>
            <a:pPr marL="1356024" lvl="2" indent="-270878">
              <a:defRPr/>
            </a:pPr>
            <a:endParaRPr lang="en-US" dirty="0">
              <a:solidFill>
                <a:srgbClr val="FFFFFF"/>
              </a:solidFill>
            </a:endParaRPr>
          </a:p>
        </p:txBody>
      </p:sp>
    </p:spTree>
    <p:extLst>
      <p:ext uri="{BB962C8B-B14F-4D97-AF65-F5344CB8AC3E}">
        <p14:creationId xmlns:p14="http://schemas.microsoft.com/office/powerpoint/2010/main" val="251801119"/>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fit on all this as DPNC ? </a:t>
            </a:r>
            <a:endParaRPr lang="en-US" dirty="0"/>
          </a:p>
        </p:txBody>
      </p:sp>
      <p:sp>
        <p:nvSpPr>
          <p:cNvPr id="3" name="Content Placeholder 2"/>
          <p:cNvSpPr>
            <a:spLocks noGrp="1"/>
          </p:cNvSpPr>
          <p:nvPr>
            <p:ph idx="1"/>
          </p:nvPr>
        </p:nvSpPr>
        <p:spPr>
          <a:xfrm>
            <a:off x="674737" y="1645684"/>
            <a:ext cx="6678564" cy="7095885"/>
          </a:xfrm>
        </p:spPr>
        <p:txBody>
          <a:bodyPr/>
          <a:lstStyle/>
          <a:p>
            <a:pPr marL="0" indent="0">
              <a:buNone/>
            </a:pPr>
            <a:r>
              <a:rPr lang="en-US" sz="1800" dirty="0"/>
              <a:t>ATLAS DPNC students (M=master/P=PhD, y=term)</a:t>
            </a:r>
          </a:p>
          <a:p>
            <a:pPr marL="0" indent="0">
              <a:buNone/>
            </a:pPr>
            <a:endParaRPr lang="en-US" sz="1800" dirty="0"/>
          </a:p>
          <a:p>
            <a:pPr marL="0" indent="0">
              <a:buNone/>
            </a:pPr>
            <a:r>
              <a:rPr lang="en-US" sz="1800" dirty="0"/>
              <a:t>ALEXANDRE Gauthier			</a:t>
            </a:r>
            <a:r>
              <a:rPr lang="en-US" sz="1800" dirty="0" smtClean="0"/>
              <a:t>(</a:t>
            </a:r>
            <a:r>
              <a:rPr lang="en-US" sz="1800" dirty="0"/>
              <a:t>P,2012)</a:t>
            </a:r>
          </a:p>
          <a:p>
            <a:pPr marL="0" indent="0">
              <a:buNone/>
            </a:pPr>
            <a:r>
              <a:rPr lang="de-DE" sz="1800" dirty="0"/>
              <a:t>BACKES Moritz				</a:t>
            </a:r>
            <a:r>
              <a:rPr lang="de-DE" sz="1800" dirty="0" smtClean="0"/>
              <a:t>(</a:t>
            </a:r>
            <a:r>
              <a:rPr lang="de-DE" sz="1800" dirty="0"/>
              <a:t>P,2013)</a:t>
            </a:r>
          </a:p>
          <a:p>
            <a:pPr marL="0" indent="0">
              <a:buNone/>
            </a:pPr>
            <a:r>
              <a:rPr lang="de-DE" sz="1800" dirty="0"/>
              <a:t>BARONE Gaetano			</a:t>
            </a:r>
            <a:r>
              <a:rPr lang="de-DE" sz="1800" dirty="0" smtClean="0"/>
              <a:t>(</a:t>
            </a:r>
            <a:r>
              <a:rPr lang="de-DE" sz="1800" dirty="0"/>
              <a:t>P,2015)</a:t>
            </a:r>
          </a:p>
          <a:p>
            <a:pPr marL="0" indent="0">
              <a:buNone/>
            </a:pPr>
            <a:r>
              <a:rPr lang="de-DE" sz="1800" dirty="0"/>
              <a:t>BENHAR NOCCIOLI Eleonora		</a:t>
            </a:r>
            <a:r>
              <a:rPr lang="de-DE" sz="1800" dirty="0" smtClean="0"/>
              <a:t>(</a:t>
            </a:r>
            <a:r>
              <a:rPr lang="de-DE" sz="1800" dirty="0"/>
              <a:t>P,2015)</a:t>
            </a:r>
          </a:p>
          <a:p>
            <a:pPr marL="0" indent="0">
              <a:buNone/>
            </a:pPr>
            <a:r>
              <a:rPr lang="de-DE" sz="1800" dirty="0" err="1"/>
              <a:t>BERNASCONI,Tancredi</a:t>
            </a:r>
            <a:r>
              <a:rPr lang="de-DE" sz="1800" dirty="0"/>
              <a:t>			</a:t>
            </a:r>
            <a:r>
              <a:rPr lang="de-DE" sz="1800" dirty="0" smtClean="0"/>
              <a:t>(</a:t>
            </a:r>
            <a:r>
              <a:rPr lang="de-DE" sz="1800" dirty="0"/>
              <a:t>M,2012)</a:t>
            </a:r>
          </a:p>
          <a:p>
            <a:pPr marL="0" indent="0">
              <a:buNone/>
            </a:pPr>
            <a:r>
              <a:rPr lang="de-DE" sz="1800" dirty="0"/>
              <a:t>BILBAO DE MENDIZABAL Javier		(P,2017)</a:t>
            </a:r>
          </a:p>
          <a:p>
            <a:pPr marL="0" indent="0">
              <a:buNone/>
            </a:pPr>
            <a:r>
              <a:rPr lang="de-DE" sz="1800" dirty="0"/>
              <a:t>BUCCI Francesca			</a:t>
            </a:r>
            <a:r>
              <a:rPr lang="de-DE" sz="1800" dirty="0" smtClean="0"/>
              <a:t>(</a:t>
            </a:r>
            <a:r>
              <a:rPr lang="de-DE" sz="1800" dirty="0"/>
              <a:t>P,2012)</a:t>
            </a:r>
          </a:p>
          <a:p>
            <a:pPr marL="0" indent="0">
              <a:buNone/>
            </a:pPr>
            <a:r>
              <a:rPr lang="tr-TR" sz="1800" dirty="0"/>
              <a:t>DAO </a:t>
            </a:r>
            <a:r>
              <a:rPr lang="tr-TR" sz="1800" dirty="0" err="1"/>
              <a:t>Valerio</a:t>
            </a:r>
            <a:r>
              <a:rPr lang="tr-TR" sz="1800" dirty="0"/>
              <a:t>				</a:t>
            </a:r>
            <a:r>
              <a:rPr lang="tr-TR" sz="1800" dirty="0" smtClean="0"/>
              <a:t>(</a:t>
            </a:r>
            <a:r>
              <a:rPr lang="tr-TR" sz="1800" dirty="0"/>
              <a:t>P,2013)</a:t>
            </a:r>
          </a:p>
          <a:p>
            <a:pPr marL="0" indent="0">
              <a:buNone/>
            </a:pPr>
            <a:r>
              <a:rPr lang="tr-TR" sz="1800" dirty="0"/>
              <a:t>GRAMLING </a:t>
            </a:r>
            <a:r>
              <a:rPr lang="tr-TR" sz="1800" dirty="0" err="1"/>
              <a:t>Johanna</a:t>
            </a:r>
            <a:r>
              <a:rPr lang="tr-TR" sz="1800" dirty="0"/>
              <a:t> </a:t>
            </a:r>
            <a:r>
              <a:rPr lang="tr-TR" sz="1800" dirty="0" err="1"/>
              <a:t>Lena</a:t>
            </a:r>
            <a:r>
              <a:rPr lang="tr-TR" sz="1800" dirty="0"/>
              <a:t>   	</a:t>
            </a:r>
            <a:r>
              <a:rPr lang="tr-TR" sz="1800" dirty="0"/>
              <a:t>	</a:t>
            </a:r>
            <a:r>
              <a:rPr lang="tr-TR" sz="1800" dirty="0" smtClean="0"/>
              <a:t>(</a:t>
            </a:r>
            <a:r>
              <a:rPr lang="tr-TR" sz="1800" dirty="0"/>
              <a:t>P,2017)</a:t>
            </a:r>
          </a:p>
          <a:p>
            <a:pPr marL="0" indent="0">
              <a:buNone/>
            </a:pPr>
            <a:r>
              <a:rPr lang="it-IT" sz="1800" dirty="0"/>
              <a:t>GUESCINI Francesco           		</a:t>
            </a:r>
            <a:r>
              <a:rPr lang="it-IT" sz="1800" dirty="0" smtClean="0"/>
              <a:t>(</a:t>
            </a:r>
            <a:r>
              <a:rPr lang="it-IT" sz="1800" dirty="0"/>
              <a:t>P,2016)</a:t>
            </a:r>
          </a:p>
          <a:p>
            <a:pPr marL="0" indent="0">
              <a:buNone/>
            </a:pPr>
            <a:r>
              <a:rPr lang="es-ES_tradnl" sz="1800" dirty="0"/>
              <a:t>KATRE </a:t>
            </a:r>
            <a:r>
              <a:rPr lang="es-ES_tradnl" sz="1800" dirty="0" err="1"/>
              <a:t>Akshay</a:t>
            </a:r>
            <a:r>
              <a:rPr lang="es-ES_tradnl" sz="1800" dirty="0"/>
              <a:t>                      		</a:t>
            </a:r>
            <a:r>
              <a:rPr lang="es-ES_tradnl" sz="1800" dirty="0" smtClean="0"/>
              <a:t>(</a:t>
            </a:r>
            <a:r>
              <a:rPr lang="es-ES_tradnl" sz="1800" dirty="0"/>
              <a:t>P,2017)</a:t>
            </a:r>
          </a:p>
          <a:p>
            <a:pPr marL="0" indent="0">
              <a:buNone/>
            </a:pPr>
            <a:r>
              <a:rPr lang="es-ES_tradnl" sz="1800" dirty="0"/>
              <a:t>MORA HERRERA Clemencia		</a:t>
            </a:r>
            <a:r>
              <a:rPr lang="es-ES_tradnl" sz="1800" dirty="0" smtClean="0"/>
              <a:t>(</a:t>
            </a:r>
            <a:r>
              <a:rPr lang="es-ES_tradnl" sz="1800" dirty="0"/>
              <a:t>P,</a:t>
            </a:r>
            <a:r>
              <a:rPr lang="es-ES_tradnl" sz="1800" dirty="0" smtClean="0"/>
              <a:t>2012)</a:t>
            </a:r>
          </a:p>
          <a:p>
            <a:pPr marL="0" indent="0">
              <a:buNone/>
            </a:pPr>
            <a:r>
              <a:rPr lang="es-ES_tradnl" sz="1800" dirty="0" smtClean="0"/>
              <a:t>MIUCCI </a:t>
            </a:r>
            <a:r>
              <a:rPr lang="es-ES_tradnl" sz="1800" dirty="0" err="1"/>
              <a:t>Antonello</a:t>
            </a:r>
            <a:r>
              <a:rPr lang="es-ES_tradnl" sz="1800" dirty="0"/>
              <a:t>				</a:t>
            </a:r>
            <a:r>
              <a:rPr lang="es-ES_tradnl" sz="1800" dirty="0" smtClean="0"/>
              <a:t>(</a:t>
            </a:r>
            <a:r>
              <a:rPr lang="es-ES_tradnl" sz="1800" dirty="0"/>
              <a:t>P,2016)</a:t>
            </a:r>
          </a:p>
          <a:p>
            <a:pPr marL="0" indent="0">
              <a:buNone/>
            </a:pPr>
            <a:r>
              <a:rPr lang="hr-HR" sz="1800" dirty="0"/>
              <a:t>NEKTARIJEVIC Snezana               		(P,2014)</a:t>
            </a:r>
          </a:p>
          <a:p>
            <a:pPr marL="0" indent="0">
              <a:buNone/>
            </a:pPr>
            <a:r>
              <a:rPr lang="en-US" sz="1800" dirty="0"/>
              <a:t>NIKOLICS </a:t>
            </a:r>
            <a:r>
              <a:rPr lang="en-US" sz="1800" dirty="0" err="1"/>
              <a:t>Katalin</a:t>
            </a:r>
            <a:r>
              <a:rPr lang="en-US" sz="1800" dirty="0"/>
              <a:t> 			</a:t>
            </a:r>
            <a:r>
              <a:rPr lang="en-US" sz="1800" dirty="0" smtClean="0"/>
              <a:t>(</a:t>
            </a:r>
            <a:r>
              <a:rPr lang="en-US" sz="1800" dirty="0"/>
              <a:t>P,2013)</a:t>
            </a:r>
          </a:p>
          <a:p>
            <a:pPr marL="0" indent="0">
              <a:buNone/>
            </a:pPr>
            <a:r>
              <a:rPr lang="fi-FI" sz="1800" dirty="0"/>
              <a:t>PICAZIO </a:t>
            </a:r>
            <a:r>
              <a:rPr lang="fi-FI" sz="1800" dirty="0" err="1"/>
              <a:t>Attilio</a:t>
            </a:r>
            <a:r>
              <a:rPr lang="fi-FI" sz="1800" dirty="0"/>
              <a:t>                        		</a:t>
            </a:r>
            <a:r>
              <a:rPr lang="fi-FI" sz="1800" dirty="0" smtClean="0"/>
              <a:t>(</a:t>
            </a:r>
            <a:r>
              <a:rPr lang="fi-FI" sz="1800" dirty="0"/>
              <a:t>P-2016)</a:t>
            </a:r>
          </a:p>
          <a:p>
            <a:pPr marL="0" indent="0">
              <a:buNone/>
            </a:pPr>
            <a:r>
              <a:rPr lang="fi-FI" sz="1800" dirty="0"/>
              <a:t>ROSBACH </a:t>
            </a:r>
            <a:r>
              <a:rPr lang="fi-FI" sz="1800" dirty="0" err="1"/>
              <a:t>Kilian</a:t>
            </a:r>
            <a:r>
              <a:rPr lang="fi-FI" sz="1800" dirty="0"/>
              <a:t>				</a:t>
            </a:r>
            <a:r>
              <a:rPr lang="fi-FI" sz="1800" dirty="0" smtClean="0"/>
              <a:t>(</a:t>
            </a:r>
            <a:r>
              <a:rPr lang="fi-FI" sz="1800" dirty="0"/>
              <a:t>P,2015)</a:t>
            </a:r>
          </a:p>
          <a:p>
            <a:pPr marL="0" indent="0">
              <a:buNone/>
            </a:pPr>
            <a:r>
              <a:rPr lang="hr-HR" sz="1800" dirty="0"/>
              <a:t>WATSON Ian				</a:t>
            </a:r>
            <a:r>
              <a:rPr lang="hr-HR" sz="1800" dirty="0" smtClean="0"/>
              <a:t>(</a:t>
            </a:r>
            <a:r>
              <a:rPr lang="hr-HR" sz="1800" dirty="0"/>
              <a:t>P,2013)</a:t>
            </a:r>
            <a:endParaRPr lang="en-US" sz="1800" dirty="0"/>
          </a:p>
        </p:txBody>
      </p:sp>
      <p:sp>
        <p:nvSpPr>
          <p:cNvPr id="5" name="TextBox 4"/>
          <p:cNvSpPr txBox="1"/>
          <p:nvPr/>
        </p:nvSpPr>
        <p:spPr>
          <a:xfrm>
            <a:off x="7658100" y="2797969"/>
            <a:ext cx="4191000" cy="2554545"/>
          </a:xfrm>
          <a:prstGeom prst="rect">
            <a:avLst/>
          </a:prstGeom>
          <a:noFill/>
        </p:spPr>
        <p:txBody>
          <a:bodyPr wrap="square" rtlCol="0">
            <a:spAutoFit/>
          </a:bodyPr>
          <a:lstStyle/>
          <a:p>
            <a:r>
              <a:rPr lang="en-US" sz="3200" b="1" i="1" dirty="0" smtClean="0">
                <a:solidFill>
                  <a:srgbClr val="FFFFFF"/>
                </a:solidFill>
              </a:rPr>
              <a:t>Group very well integrated in ATLAS</a:t>
            </a:r>
          </a:p>
          <a:p>
            <a:endParaRPr lang="en-US" sz="3200" b="1" i="1" dirty="0">
              <a:solidFill>
                <a:srgbClr val="FFFFFF"/>
              </a:solidFill>
            </a:endParaRPr>
          </a:p>
          <a:p>
            <a:r>
              <a:rPr lang="en-US" sz="3200" b="1" i="1" dirty="0" smtClean="0">
                <a:solidFill>
                  <a:srgbClr val="FFFFFF"/>
                </a:solidFill>
              </a:rPr>
              <a:t>3-4 thesis /year in the next future</a:t>
            </a:r>
            <a:endParaRPr lang="en-US" sz="3200" b="1" i="1" dirty="0">
              <a:solidFill>
                <a:srgbClr val="FFFFFF"/>
              </a:solidFill>
            </a:endParaRPr>
          </a:p>
        </p:txBody>
      </p:sp>
    </p:spTree>
    <p:extLst>
      <p:ext uri="{BB962C8B-B14F-4D97-AF65-F5344CB8AC3E}">
        <p14:creationId xmlns:p14="http://schemas.microsoft.com/office/powerpoint/2010/main" val="214939284"/>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fit on all this as DPNC ? </a:t>
            </a:r>
            <a:endParaRPr lang="en-US" dirty="0"/>
          </a:p>
        </p:txBody>
      </p:sp>
      <p:sp>
        <p:nvSpPr>
          <p:cNvPr id="3" name="Content Placeholder 2"/>
          <p:cNvSpPr>
            <a:spLocks noGrp="1"/>
          </p:cNvSpPr>
          <p:nvPr>
            <p:ph idx="1"/>
          </p:nvPr>
        </p:nvSpPr>
        <p:spPr>
          <a:xfrm>
            <a:off x="647700" y="1731169"/>
            <a:ext cx="5067300" cy="7095885"/>
          </a:xfrm>
        </p:spPr>
        <p:txBody>
          <a:bodyPr/>
          <a:lstStyle/>
          <a:p>
            <a:pPr marL="0" indent="0">
              <a:buNone/>
            </a:pPr>
            <a:r>
              <a:rPr lang="en-US" sz="1800" dirty="0"/>
              <a:t>ATLAS DPNC </a:t>
            </a:r>
            <a:r>
              <a:rPr lang="en-US" sz="1800" dirty="0" smtClean="0"/>
              <a:t>physicists</a:t>
            </a:r>
          </a:p>
          <a:p>
            <a:pPr marL="0" indent="0">
              <a:buNone/>
            </a:pPr>
            <a:endParaRPr lang="en-US" sz="1800" dirty="0"/>
          </a:p>
          <a:p>
            <a:r>
              <a:rPr lang="en-US" sz="1800" dirty="0"/>
              <a:t>BELL Paul	</a:t>
            </a:r>
          </a:p>
          <a:p>
            <a:r>
              <a:rPr lang="en-US" sz="1800" dirty="0"/>
              <a:t>BELL William</a:t>
            </a:r>
          </a:p>
          <a:p>
            <a:r>
              <a:rPr lang="en-US" sz="1800" dirty="0"/>
              <a:t>CLARK Allan  </a:t>
            </a:r>
          </a:p>
          <a:p>
            <a:r>
              <a:rPr lang="en-US" sz="1800" dirty="0"/>
              <a:t>DOGLIONI </a:t>
            </a:r>
            <a:r>
              <a:rPr lang="en-US" sz="1800" dirty="0" err="1"/>
              <a:t>Caterina</a:t>
            </a:r>
            <a:endParaRPr lang="en-US" sz="1800" dirty="0"/>
          </a:p>
          <a:p>
            <a:r>
              <a:rPr lang="en-US" sz="1800" dirty="0"/>
              <a:t>FERRERE Didier		</a:t>
            </a:r>
          </a:p>
          <a:p>
            <a:r>
              <a:rPr lang="en-US" sz="1800" dirty="0"/>
              <a:t>GADOMSKI </a:t>
            </a:r>
            <a:r>
              <a:rPr lang="en-US" sz="1800" dirty="0" err="1"/>
              <a:t>Szymon</a:t>
            </a:r>
            <a:r>
              <a:rPr lang="en-US" sz="1800" dirty="0"/>
              <a:t>	</a:t>
            </a:r>
          </a:p>
          <a:p>
            <a:r>
              <a:rPr lang="en-US" sz="1800" dirty="0"/>
              <a:t>GONZALEZ SEVILLA Sergio		</a:t>
            </a:r>
          </a:p>
          <a:p>
            <a:r>
              <a:rPr lang="en-US" sz="1800" dirty="0"/>
              <a:t>GOULETTE Marc</a:t>
            </a:r>
          </a:p>
          <a:p>
            <a:r>
              <a:rPr lang="en-US" sz="1800" dirty="0"/>
              <a:t>IACOBUCCI Giuseppe </a:t>
            </a:r>
          </a:p>
          <a:p>
            <a:r>
              <a:rPr lang="en-US" sz="1800" dirty="0"/>
              <a:t>LA ROSA Alessandro	</a:t>
            </a:r>
          </a:p>
          <a:p>
            <a:r>
              <a:rPr lang="en-US" sz="1800" dirty="0"/>
              <a:t>LISTER Alison</a:t>
            </a:r>
          </a:p>
          <a:p>
            <a:r>
              <a:rPr lang="en-US" sz="1800" dirty="0"/>
              <a:t>MARTIN </a:t>
            </a:r>
            <a:r>
              <a:rPr lang="en-US" sz="1800" dirty="0" err="1"/>
              <a:t>dit</a:t>
            </a:r>
            <a:r>
              <a:rPr lang="en-US" sz="1800" dirty="0"/>
              <a:t> LATOUR Bertrand	</a:t>
            </a:r>
          </a:p>
          <a:p>
            <a:r>
              <a:rPr lang="en-US" sz="1800" dirty="0"/>
              <a:t>MERMOD Philippe</a:t>
            </a:r>
          </a:p>
          <a:p>
            <a:r>
              <a:rPr lang="en-US" sz="1800" dirty="0"/>
              <a:t>NESSI Marzio	</a:t>
            </a:r>
          </a:p>
          <a:p>
            <a:r>
              <a:rPr lang="en-US" sz="1800" dirty="0"/>
              <a:t>PASZTOR Gabriella	</a:t>
            </a:r>
          </a:p>
          <a:p>
            <a:r>
              <a:rPr lang="en-US" sz="1800" dirty="0"/>
              <a:t>POHL </a:t>
            </a:r>
            <a:r>
              <a:rPr lang="en-US" sz="1800" dirty="0" smtClean="0"/>
              <a:t>Martin</a:t>
            </a:r>
            <a:endParaRPr lang="en-US" sz="1800" dirty="0"/>
          </a:p>
          <a:p>
            <a:r>
              <a:rPr lang="en-US" sz="1800" dirty="0" smtClean="0"/>
              <a:t>WU </a:t>
            </a:r>
            <a:r>
              <a:rPr lang="en-US" sz="1800" dirty="0" err="1"/>
              <a:t>Xin</a:t>
            </a:r>
            <a:endParaRPr lang="en-US" sz="1800" dirty="0"/>
          </a:p>
          <a:p>
            <a:pPr marL="0" indent="0">
              <a:buNone/>
            </a:pPr>
            <a:endParaRPr lang="en-US" sz="1800" dirty="0"/>
          </a:p>
        </p:txBody>
      </p:sp>
      <p:sp>
        <p:nvSpPr>
          <p:cNvPr id="5" name="TextBox 4"/>
          <p:cNvSpPr txBox="1"/>
          <p:nvPr/>
        </p:nvSpPr>
        <p:spPr>
          <a:xfrm>
            <a:off x="5448300" y="2797969"/>
            <a:ext cx="7772400" cy="3693319"/>
          </a:xfrm>
          <a:prstGeom prst="rect">
            <a:avLst/>
          </a:prstGeom>
          <a:noFill/>
        </p:spPr>
        <p:txBody>
          <a:bodyPr wrap="square" rtlCol="0">
            <a:spAutoFit/>
          </a:bodyPr>
          <a:lstStyle/>
          <a:p>
            <a:pPr marL="285750" indent="-285750">
              <a:buFont typeface="Arial"/>
              <a:buChar char="•"/>
            </a:pPr>
            <a:r>
              <a:rPr lang="en-US" dirty="0" err="1">
                <a:solidFill>
                  <a:srgbClr val="FFFFFF"/>
                </a:solidFill>
              </a:rPr>
              <a:t>Bell.P</a:t>
            </a:r>
            <a:r>
              <a:rPr lang="en-US" dirty="0">
                <a:solidFill>
                  <a:srgbClr val="FFFFFF"/>
                </a:solidFill>
              </a:rPr>
              <a:t>.   </a:t>
            </a:r>
            <a:r>
              <a:rPr lang="en-US" i="1" dirty="0" smtClean="0">
                <a:solidFill>
                  <a:srgbClr val="FFFFFF"/>
                </a:solidFill>
              </a:rPr>
              <a:t>Deputy </a:t>
            </a:r>
            <a:r>
              <a:rPr lang="en-US" i="1" dirty="0">
                <a:solidFill>
                  <a:srgbClr val="FFFFFF"/>
                </a:solidFill>
              </a:rPr>
              <a:t>convener of the </a:t>
            </a:r>
            <a:r>
              <a:rPr lang="en-US" i="1" dirty="0" err="1" smtClean="0">
                <a:solidFill>
                  <a:srgbClr val="FFFFFF"/>
                </a:solidFill>
              </a:rPr>
              <a:t>Egamma</a:t>
            </a:r>
            <a:r>
              <a:rPr lang="en-US" i="1" dirty="0" smtClean="0">
                <a:solidFill>
                  <a:srgbClr val="FFFFFF"/>
                </a:solidFill>
              </a:rPr>
              <a:t> </a:t>
            </a:r>
            <a:r>
              <a:rPr lang="en-US" i="1" dirty="0">
                <a:solidFill>
                  <a:srgbClr val="FFFFFF"/>
                </a:solidFill>
              </a:rPr>
              <a:t>trigger signature </a:t>
            </a:r>
            <a:r>
              <a:rPr lang="en-US" i="1" dirty="0" smtClean="0">
                <a:solidFill>
                  <a:srgbClr val="FFFFFF"/>
                </a:solidFill>
              </a:rPr>
              <a:t>group</a:t>
            </a:r>
          </a:p>
          <a:p>
            <a:pPr marL="285750" indent="-285750">
              <a:buFont typeface="Arial"/>
              <a:buChar char="•"/>
            </a:pPr>
            <a:r>
              <a:rPr lang="en-US" dirty="0" err="1" smtClean="0">
                <a:solidFill>
                  <a:srgbClr val="FFFFFF"/>
                </a:solidFill>
              </a:rPr>
              <a:t>Doglioni.C</a:t>
            </a:r>
            <a:r>
              <a:rPr lang="en-US" dirty="0">
                <a:solidFill>
                  <a:srgbClr val="FFFFFF"/>
                </a:solidFill>
              </a:rPr>
              <a:t>. </a:t>
            </a:r>
            <a:r>
              <a:rPr lang="en-US" i="1" dirty="0" smtClean="0">
                <a:solidFill>
                  <a:srgbClr val="FFFFFF"/>
                </a:solidFill>
              </a:rPr>
              <a:t>Contact </a:t>
            </a:r>
            <a:r>
              <a:rPr lang="en-US" i="1" dirty="0">
                <a:solidFill>
                  <a:srgbClr val="FFFFFF"/>
                </a:solidFill>
              </a:rPr>
              <a:t>person for the high-mass di-jet </a:t>
            </a:r>
            <a:r>
              <a:rPr lang="en-US" i="1" dirty="0" err="1">
                <a:solidFill>
                  <a:srgbClr val="FFFFFF"/>
                </a:solidFill>
              </a:rPr>
              <a:t>exo</a:t>
            </a:r>
            <a:r>
              <a:rPr lang="en-US" i="1" dirty="0">
                <a:solidFill>
                  <a:srgbClr val="FFFFFF"/>
                </a:solidFill>
              </a:rPr>
              <a:t> analysis call energy </a:t>
            </a:r>
            <a:r>
              <a:rPr lang="en-US" i="1" dirty="0" smtClean="0">
                <a:solidFill>
                  <a:srgbClr val="FFFFFF"/>
                </a:solidFill>
              </a:rPr>
              <a:t>scale</a:t>
            </a:r>
          </a:p>
          <a:p>
            <a:pPr marL="285750" indent="-285750">
              <a:buFont typeface="Arial"/>
              <a:buChar char="•"/>
            </a:pPr>
            <a:r>
              <a:rPr lang="en-US" dirty="0" err="1" smtClean="0">
                <a:solidFill>
                  <a:srgbClr val="FFFFFF"/>
                </a:solidFill>
              </a:rPr>
              <a:t>Gadomski.S</a:t>
            </a:r>
            <a:r>
              <a:rPr lang="en-US" dirty="0">
                <a:solidFill>
                  <a:srgbClr val="FFFFFF"/>
                </a:solidFill>
              </a:rPr>
              <a:t>.  </a:t>
            </a:r>
            <a:r>
              <a:rPr lang="en-US" i="1" dirty="0" smtClean="0">
                <a:solidFill>
                  <a:srgbClr val="FFFFFF"/>
                </a:solidFill>
              </a:rPr>
              <a:t>Member </a:t>
            </a:r>
            <a:r>
              <a:rPr lang="en-US" i="1" dirty="0">
                <a:solidFill>
                  <a:srgbClr val="FFFFFF"/>
                </a:solidFill>
              </a:rPr>
              <a:t>of the ATLAS international computing </a:t>
            </a:r>
            <a:r>
              <a:rPr lang="en-US" i="1" dirty="0" smtClean="0">
                <a:solidFill>
                  <a:srgbClr val="FFFFFF"/>
                </a:solidFill>
              </a:rPr>
              <a:t>board</a:t>
            </a:r>
          </a:p>
          <a:p>
            <a:pPr marL="285750" indent="-285750">
              <a:buFont typeface="Arial"/>
              <a:buChar char="•"/>
            </a:pPr>
            <a:r>
              <a:rPr lang="en-US" dirty="0" err="1" smtClean="0">
                <a:solidFill>
                  <a:srgbClr val="FFFFFF"/>
                </a:solidFill>
              </a:rPr>
              <a:t>Lister.A</a:t>
            </a:r>
            <a:r>
              <a:rPr lang="en-US" dirty="0">
                <a:solidFill>
                  <a:srgbClr val="FFFFFF"/>
                </a:solidFill>
              </a:rPr>
              <a:t>.  </a:t>
            </a:r>
            <a:r>
              <a:rPr lang="en-US" i="1" dirty="0" smtClean="0">
                <a:solidFill>
                  <a:srgbClr val="FFFFFF"/>
                </a:solidFill>
              </a:rPr>
              <a:t>Top </a:t>
            </a:r>
            <a:r>
              <a:rPr lang="en-US" i="1" dirty="0">
                <a:solidFill>
                  <a:srgbClr val="FFFFFF"/>
                </a:solidFill>
              </a:rPr>
              <a:t>reconstruction subgroup </a:t>
            </a:r>
            <a:r>
              <a:rPr lang="en-US" i="1" dirty="0" smtClean="0">
                <a:solidFill>
                  <a:srgbClr val="FFFFFF"/>
                </a:solidFill>
              </a:rPr>
              <a:t>convener</a:t>
            </a:r>
          </a:p>
          <a:p>
            <a:pPr marL="285750" indent="-285750">
              <a:buFont typeface="Arial"/>
              <a:buChar char="•"/>
            </a:pPr>
            <a:r>
              <a:rPr lang="en-US" dirty="0" err="1" smtClean="0">
                <a:solidFill>
                  <a:srgbClr val="FFFFFF"/>
                </a:solidFill>
              </a:rPr>
              <a:t>Mermod</a:t>
            </a:r>
            <a:r>
              <a:rPr lang="en-US" dirty="0" err="1">
                <a:solidFill>
                  <a:srgbClr val="FFFFFF"/>
                </a:solidFill>
              </a:rPr>
              <a:t>,Ph</a:t>
            </a:r>
            <a:r>
              <a:rPr lang="en-US" i="1" dirty="0">
                <a:solidFill>
                  <a:srgbClr val="FFFFFF"/>
                </a:solidFill>
              </a:rPr>
              <a:t>. </a:t>
            </a:r>
            <a:r>
              <a:rPr lang="en-US" i="1" dirty="0" smtClean="0">
                <a:solidFill>
                  <a:srgbClr val="FFFFFF"/>
                </a:solidFill>
              </a:rPr>
              <a:t> Long </a:t>
            </a:r>
            <a:r>
              <a:rPr lang="en-US" i="1" dirty="0">
                <a:solidFill>
                  <a:srgbClr val="FFFFFF"/>
                </a:solidFill>
              </a:rPr>
              <a:t>living particles subgroup </a:t>
            </a:r>
            <a:r>
              <a:rPr lang="en-US" i="1" dirty="0" smtClean="0">
                <a:solidFill>
                  <a:srgbClr val="FFFFFF"/>
                </a:solidFill>
              </a:rPr>
              <a:t>convener</a:t>
            </a:r>
          </a:p>
          <a:p>
            <a:pPr marL="285750" indent="-285750">
              <a:buFont typeface="Arial"/>
              <a:buChar char="•"/>
            </a:pPr>
            <a:r>
              <a:rPr lang="en-US" dirty="0" smtClean="0">
                <a:solidFill>
                  <a:srgbClr val="FFFFFF"/>
                </a:solidFill>
              </a:rPr>
              <a:t>Clark</a:t>
            </a:r>
            <a:r>
              <a:rPr lang="en-US" dirty="0">
                <a:solidFill>
                  <a:srgbClr val="FFFFFF"/>
                </a:solidFill>
              </a:rPr>
              <a:t>, A.  </a:t>
            </a:r>
            <a:r>
              <a:rPr lang="en-US" i="1" dirty="0" smtClean="0">
                <a:solidFill>
                  <a:srgbClr val="FFFFFF"/>
                </a:solidFill>
              </a:rPr>
              <a:t>Member </a:t>
            </a:r>
            <a:r>
              <a:rPr lang="en-US" i="1" dirty="0">
                <a:solidFill>
                  <a:srgbClr val="FFFFFF"/>
                </a:solidFill>
              </a:rPr>
              <a:t>of the ITK subcommittee (future inner detector</a:t>
            </a:r>
            <a:r>
              <a:rPr lang="en-US" i="1" dirty="0" smtClean="0">
                <a:solidFill>
                  <a:srgbClr val="FFFFFF"/>
                </a:solidFill>
              </a:rPr>
              <a:t>)</a:t>
            </a:r>
          </a:p>
          <a:p>
            <a:pPr marL="285750" indent="-285750">
              <a:buFont typeface="Arial"/>
              <a:buChar char="•"/>
            </a:pPr>
            <a:r>
              <a:rPr lang="en-US" dirty="0" err="1" smtClean="0">
                <a:solidFill>
                  <a:srgbClr val="FFFFFF"/>
                </a:solidFill>
              </a:rPr>
              <a:t>Iacobucci</a:t>
            </a:r>
            <a:r>
              <a:rPr lang="en-US" dirty="0">
                <a:solidFill>
                  <a:srgbClr val="FFFFFF"/>
                </a:solidFill>
              </a:rPr>
              <a:t>, </a:t>
            </a:r>
            <a:r>
              <a:rPr lang="en-US" dirty="0" smtClean="0">
                <a:solidFill>
                  <a:srgbClr val="FFFFFF"/>
                </a:solidFill>
              </a:rPr>
              <a:t>G.  </a:t>
            </a:r>
            <a:r>
              <a:rPr lang="en-US" i="1" dirty="0" smtClean="0">
                <a:solidFill>
                  <a:srgbClr val="FFFFFF"/>
                </a:solidFill>
              </a:rPr>
              <a:t>ATLAS </a:t>
            </a:r>
            <a:r>
              <a:rPr lang="en-US" i="1" dirty="0">
                <a:solidFill>
                  <a:srgbClr val="FFFFFF"/>
                </a:solidFill>
              </a:rPr>
              <a:t>Swiss Contact Physicist </a:t>
            </a:r>
            <a:endParaRPr lang="en-US" i="1" dirty="0" smtClean="0">
              <a:solidFill>
                <a:srgbClr val="FFFFFF"/>
              </a:solidFill>
            </a:endParaRPr>
          </a:p>
          <a:p>
            <a:pPr marL="285750" indent="-285750">
              <a:buFont typeface="Arial"/>
              <a:buChar char="•"/>
            </a:pPr>
            <a:r>
              <a:rPr lang="en-US" dirty="0" err="1" smtClean="0">
                <a:solidFill>
                  <a:srgbClr val="FFFFFF"/>
                </a:solidFill>
              </a:rPr>
              <a:t>Iacobucci</a:t>
            </a:r>
            <a:r>
              <a:rPr lang="en-US" dirty="0">
                <a:solidFill>
                  <a:srgbClr val="FFFFFF"/>
                </a:solidFill>
              </a:rPr>
              <a:t>, G.  </a:t>
            </a:r>
            <a:r>
              <a:rPr lang="en-US" i="1" dirty="0" smtClean="0">
                <a:solidFill>
                  <a:srgbClr val="FFFFFF"/>
                </a:solidFill>
              </a:rPr>
              <a:t>Convener </a:t>
            </a:r>
            <a:r>
              <a:rPr lang="en-US" i="1" dirty="0">
                <a:solidFill>
                  <a:srgbClr val="FFFFFF"/>
                </a:solidFill>
              </a:rPr>
              <a:t>of the physics upgrade simulation subgroup and member of the upgrade steering </a:t>
            </a:r>
            <a:r>
              <a:rPr lang="en-US" i="1" dirty="0" smtClean="0">
                <a:solidFill>
                  <a:srgbClr val="FFFFFF"/>
                </a:solidFill>
              </a:rPr>
              <a:t>committee</a:t>
            </a:r>
          </a:p>
          <a:p>
            <a:pPr marL="285750" indent="-285750">
              <a:buFont typeface="Arial"/>
              <a:buChar char="•"/>
            </a:pPr>
            <a:r>
              <a:rPr lang="en-US" dirty="0" err="1" smtClean="0">
                <a:solidFill>
                  <a:srgbClr val="FFFFFF"/>
                </a:solidFill>
              </a:rPr>
              <a:t>Cadoux</a:t>
            </a:r>
            <a:r>
              <a:rPr lang="en-US" dirty="0" err="1">
                <a:solidFill>
                  <a:srgbClr val="FFFFFF"/>
                </a:solidFill>
              </a:rPr>
              <a:t>,F</a:t>
            </a:r>
            <a:r>
              <a:rPr lang="en-US" dirty="0">
                <a:solidFill>
                  <a:srgbClr val="FFFFFF"/>
                </a:solidFill>
              </a:rPr>
              <a:t>.  </a:t>
            </a:r>
            <a:r>
              <a:rPr lang="en-US" i="1" dirty="0" smtClean="0">
                <a:solidFill>
                  <a:srgbClr val="FFFFFF"/>
                </a:solidFill>
              </a:rPr>
              <a:t>Co</a:t>
            </a:r>
            <a:r>
              <a:rPr lang="en-US" i="1" dirty="0">
                <a:solidFill>
                  <a:srgbClr val="FFFFFF"/>
                </a:solidFill>
              </a:rPr>
              <a:t>-convener of the IBL  </a:t>
            </a:r>
            <a:r>
              <a:rPr lang="en-US" i="1" dirty="0" err="1">
                <a:solidFill>
                  <a:srgbClr val="FFFFFF"/>
                </a:solidFill>
              </a:rPr>
              <a:t>integration&amp;installation</a:t>
            </a:r>
            <a:r>
              <a:rPr lang="en-US" i="1" dirty="0">
                <a:solidFill>
                  <a:srgbClr val="FFFFFF"/>
                </a:solidFill>
              </a:rPr>
              <a:t> w. </a:t>
            </a:r>
            <a:r>
              <a:rPr lang="en-US" i="1" dirty="0" smtClean="0">
                <a:solidFill>
                  <a:srgbClr val="FFFFFF"/>
                </a:solidFill>
              </a:rPr>
              <a:t>group</a:t>
            </a:r>
          </a:p>
          <a:p>
            <a:pPr marL="285750" indent="-285750">
              <a:buFont typeface="Arial"/>
              <a:buChar char="•"/>
            </a:pPr>
            <a:r>
              <a:rPr lang="en-US" dirty="0" err="1" smtClean="0">
                <a:solidFill>
                  <a:srgbClr val="FFFFFF"/>
                </a:solidFill>
              </a:rPr>
              <a:t>Debieu</a:t>
            </a:r>
            <a:r>
              <a:rPr lang="en-US" dirty="0">
                <a:solidFill>
                  <a:srgbClr val="FFFFFF"/>
                </a:solidFill>
              </a:rPr>
              <a:t>, S. </a:t>
            </a:r>
            <a:r>
              <a:rPr lang="en-US" dirty="0">
                <a:solidFill>
                  <a:srgbClr val="FFFFFF"/>
                </a:solidFill>
              </a:rPr>
              <a:t> </a:t>
            </a:r>
            <a:r>
              <a:rPr lang="en-US" i="1" dirty="0" smtClean="0">
                <a:solidFill>
                  <a:srgbClr val="FFFFFF"/>
                </a:solidFill>
              </a:rPr>
              <a:t>Co</a:t>
            </a:r>
            <a:r>
              <a:rPr lang="en-US" i="1" dirty="0">
                <a:solidFill>
                  <a:srgbClr val="FFFFFF"/>
                </a:solidFill>
              </a:rPr>
              <a:t>-convener of the IBL off detector </a:t>
            </a:r>
            <a:r>
              <a:rPr lang="en-US" i="1" dirty="0" err="1" smtClean="0">
                <a:solidFill>
                  <a:srgbClr val="FFFFFF"/>
                </a:solidFill>
              </a:rPr>
              <a:t>w.group</a:t>
            </a:r>
            <a:endParaRPr lang="en-US" i="1" dirty="0">
              <a:solidFill>
                <a:srgbClr val="FFFFFF"/>
              </a:solidFill>
            </a:endParaRPr>
          </a:p>
          <a:p>
            <a:pPr marL="285750" indent="-285750">
              <a:buFont typeface="Arial"/>
              <a:buChar char="•"/>
            </a:pPr>
            <a:r>
              <a:rPr lang="en-US" dirty="0" err="1" smtClean="0">
                <a:solidFill>
                  <a:srgbClr val="FFFFFF"/>
                </a:solidFill>
              </a:rPr>
              <a:t>Nessi</a:t>
            </a:r>
            <a:r>
              <a:rPr lang="en-US" dirty="0" err="1">
                <a:solidFill>
                  <a:srgbClr val="FFFFFF"/>
                </a:solidFill>
              </a:rPr>
              <a:t>,M</a:t>
            </a:r>
            <a:r>
              <a:rPr lang="en-US" dirty="0">
                <a:solidFill>
                  <a:srgbClr val="FFFFFF"/>
                </a:solidFill>
              </a:rPr>
              <a:t>.   </a:t>
            </a:r>
            <a:r>
              <a:rPr lang="en-US" i="1" dirty="0" smtClean="0">
                <a:solidFill>
                  <a:srgbClr val="FFFFFF"/>
                </a:solidFill>
              </a:rPr>
              <a:t>ATLAS </a:t>
            </a:r>
            <a:r>
              <a:rPr lang="en-US" i="1" dirty="0">
                <a:solidFill>
                  <a:srgbClr val="FFFFFF"/>
                </a:solidFill>
              </a:rPr>
              <a:t>technical coordinator</a:t>
            </a:r>
          </a:p>
        </p:txBody>
      </p:sp>
    </p:spTree>
    <p:extLst>
      <p:ext uri="{BB962C8B-B14F-4D97-AF65-F5344CB8AC3E}">
        <p14:creationId xmlns:p14="http://schemas.microsoft.com/office/powerpoint/2010/main" val="282013971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674736" y="588330"/>
            <a:ext cx="12137939" cy="506430"/>
          </a:xfrm>
        </p:spPr>
        <p:txBody>
          <a:bodyPr tIns="0" bIns="0">
            <a:spAutoFit/>
          </a:bodyPr>
          <a:lstStyle/>
          <a:p>
            <a:r>
              <a:rPr lang="en-US" b="1">
                <a:solidFill>
                  <a:schemeClr val="bg1"/>
                </a:solidFill>
                <a:latin typeface="Arial" charset="0"/>
                <a:ea typeface="ＭＳ Ｐゴシック" charset="0"/>
                <a:cs typeface="ＭＳ Ｐゴシック" charset="0"/>
              </a:rPr>
              <a:t> </a:t>
            </a:r>
          </a:p>
        </p:txBody>
      </p:sp>
      <p:sp>
        <p:nvSpPr>
          <p:cNvPr id="53250" name="TextBox 5"/>
          <p:cNvSpPr txBox="1">
            <a:spLocks noChangeArrowheads="1"/>
          </p:cNvSpPr>
          <p:nvPr/>
        </p:nvSpPr>
        <p:spPr bwMode="auto">
          <a:xfrm>
            <a:off x="786589" y="3357664"/>
            <a:ext cx="11914233" cy="1200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507" tIns="54254" rIns="108507" bIns="5425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Aft>
                <a:spcPts val="4265"/>
              </a:spcAft>
            </a:pPr>
            <a:r>
              <a:rPr lang="en-GB" sz="7100">
                <a:solidFill>
                  <a:schemeClr val="bg1"/>
                </a:solidFill>
              </a:rPr>
              <a:t>THANK YOU!</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detector really work on such extreme conditions? (1)</a:t>
            </a:r>
            <a:endParaRPr lang="en-US" dirty="0"/>
          </a:p>
        </p:txBody>
      </p:sp>
      <p:pic>
        <p:nvPicPr>
          <p:cNvPr id="4" name="Picture 3" descr="Screen Shot 2012-06-16 at 10.58.1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 y="1578769"/>
            <a:ext cx="6515100" cy="4689335"/>
          </a:xfrm>
          <a:prstGeom prst="rect">
            <a:avLst/>
          </a:prstGeom>
        </p:spPr>
      </p:pic>
      <p:pic>
        <p:nvPicPr>
          <p:cNvPr id="5" name="Picture 4" descr="Screen Shot 2012-06-16 at 10.57.4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5100" y="4491257"/>
            <a:ext cx="6972300" cy="4099689"/>
          </a:xfrm>
          <a:prstGeom prst="rect">
            <a:avLst/>
          </a:prstGeom>
        </p:spPr>
      </p:pic>
      <p:cxnSp>
        <p:nvCxnSpPr>
          <p:cNvPr id="7" name="Straight Connector 6"/>
          <p:cNvCxnSpPr/>
          <p:nvPr/>
        </p:nvCxnSpPr>
        <p:spPr>
          <a:xfrm>
            <a:off x="7505700" y="5312569"/>
            <a:ext cx="5715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505700" y="5845969"/>
            <a:ext cx="5715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505700" y="6531769"/>
            <a:ext cx="5715000"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a:spLocks noChangeArrowheads="1"/>
          </p:cNvSpPr>
          <p:nvPr/>
        </p:nvSpPr>
        <p:spPr bwMode="auto">
          <a:xfrm>
            <a:off x="723900" y="6455569"/>
            <a:ext cx="4953000" cy="923330"/>
          </a:xfrm>
          <a:prstGeom prst="rect">
            <a:avLst/>
          </a:prstGeom>
          <a:solidFill>
            <a:srgbClr val="FFFF00"/>
          </a:solidFill>
          <a:ln w="9525">
            <a:noFill/>
            <a:miter lim="800000"/>
            <a:headEnd/>
            <a:tailEnd/>
          </a:ln>
        </p:spPr>
        <p:txBody>
          <a:bodyPr wrap="squar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1800" dirty="0">
                <a:latin typeface="+mn-lt"/>
              </a:rPr>
              <a:t>Number of tracks scales linearly with pileup</a:t>
            </a:r>
          </a:p>
          <a:p>
            <a:r>
              <a:rPr lang="en-US" sz="1800" dirty="0">
                <a:latin typeface="+mn-lt"/>
              </a:rPr>
              <a:t>Fakes  increase but can be recovered with “</a:t>
            </a:r>
            <a:r>
              <a:rPr lang="en-US" sz="1800" dirty="0" smtClean="0">
                <a:latin typeface="+mn-lt"/>
              </a:rPr>
              <a:t>robust” cuts</a:t>
            </a:r>
            <a:endParaRPr lang="en-US" sz="1800" dirty="0">
              <a:latin typeface="+mn-lt"/>
            </a:endParaRPr>
          </a:p>
        </p:txBody>
      </p:sp>
      <p:sp>
        <p:nvSpPr>
          <p:cNvPr id="11" name="TextBox 10"/>
          <p:cNvSpPr txBox="1">
            <a:spLocks noChangeArrowheads="1"/>
          </p:cNvSpPr>
          <p:nvPr/>
        </p:nvSpPr>
        <p:spPr bwMode="auto">
          <a:xfrm>
            <a:off x="7048500" y="3483769"/>
            <a:ext cx="6172200" cy="646331"/>
          </a:xfrm>
          <a:prstGeom prst="rect">
            <a:avLst/>
          </a:prstGeom>
          <a:solidFill>
            <a:srgbClr val="FFFF00"/>
          </a:solidFill>
          <a:ln w="9525">
            <a:noFill/>
            <a:miter lim="800000"/>
            <a:headEnd/>
            <a:tailEnd/>
          </a:ln>
        </p:spPr>
        <p:txBody>
          <a:bodyPr wrap="squar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1800" i="1" dirty="0" smtClean="0">
                <a:solidFill>
                  <a:srgbClr val="000000"/>
                </a:solidFill>
                <a:latin typeface="+mn-lt"/>
              </a:rPr>
              <a:t>Electron identification efficiency before and after retuning the reconstruction algorithms (cuts in particular)</a:t>
            </a:r>
            <a:endParaRPr lang="en-US" sz="1800" i="1" dirty="0" smtClean="0">
              <a:solidFill>
                <a:srgbClr val="000000"/>
              </a:solidFill>
              <a:effectLst/>
              <a:latin typeface="+mn-lt"/>
              <a:sym typeface="Wingdings"/>
            </a:endParaRPr>
          </a:p>
        </p:txBody>
      </p:sp>
    </p:spTree>
    <p:extLst>
      <p:ext uri="{BB962C8B-B14F-4D97-AF65-F5344CB8AC3E}">
        <p14:creationId xmlns:p14="http://schemas.microsoft.com/office/powerpoint/2010/main" val="217421695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detector really work on such extreme conditions? (2)</a:t>
            </a:r>
            <a:endParaRPr lang="en-US" dirty="0"/>
          </a:p>
        </p:txBody>
      </p:sp>
      <p:grpSp>
        <p:nvGrpSpPr>
          <p:cNvPr id="3" name="Group 2"/>
          <p:cNvGrpSpPr/>
          <p:nvPr/>
        </p:nvGrpSpPr>
        <p:grpSpPr>
          <a:xfrm>
            <a:off x="190500" y="2035969"/>
            <a:ext cx="6019800" cy="4267200"/>
            <a:chOff x="86864" y="138698"/>
            <a:chExt cx="4773168" cy="3722350"/>
          </a:xfrm>
        </p:grpSpPr>
        <p:pic>
          <p:nvPicPr>
            <p:cNvPr id="4" name="Picture 3" descr="stab.png"/>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86864" y="624072"/>
              <a:ext cx="4773168" cy="3236976"/>
            </a:xfrm>
            <a:prstGeom prst="rect">
              <a:avLst/>
            </a:prstGeom>
            <a:ln w="57150" cmpd="sng">
              <a:noFill/>
            </a:ln>
          </p:spPr>
        </p:pic>
        <p:sp>
          <p:nvSpPr>
            <p:cNvPr id="5" name="TextBox 4"/>
            <p:cNvSpPr txBox="1">
              <a:spLocks noChangeArrowheads="1"/>
            </p:cNvSpPr>
            <p:nvPr/>
          </p:nvSpPr>
          <p:spPr bwMode="auto">
            <a:xfrm>
              <a:off x="544064" y="138698"/>
              <a:ext cx="2864336" cy="483262"/>
            </a:xfrm>
            <a:prstGeom prst="rect">
              <a:avLst/>
            </a:prstGeom>
            <a:solidFill>
              <a:srgbClr val="FFFF00"/>
            </a:solidFill>
            <a:ln w="9525">
              <a:noFill/>
              <a:miter lim="800000"/>
              <a:headEnd/>
              <a:tailEnd/>
            </a:ln>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1500" i="1" dirty="0" smtClean="0">
                  <a:solidFill>
                    <a:srgbClr val="000000"/>
                  </a:solidFill>
                  <a:effectLst/>
                  <a:latin typeface="+mn-lt"/>
                </a:rPr>
                <a:t>Stability of the EM calorimeter E-scale</a:t>
              </a:r>
            </a:p>
            <a:p>
              <a:r>
                <a:rPr lang="en-US" sz="1500" i="1" dirty="0" err="1">
                  <a:solidFill>
                    <a:srgbClr val="000000"/>
                  </a:solidFill>
                  <a:effectLst/>
                  <a:latin typeface="+mn-lt"/>
                </a:rPr>
                <a:t>v</a:t>
              </a:r>
              <a:r>
                <a:rPr lang="en-US" sz="1500" i="1" dirty="0" err="1" smtClean="0">
                  <a:solidFill>
                    <a:srgbClr val="000000"/>
                  </a:solidFill>
                  <a:effectLst/>
                  <a:latin typeface="+mn-lt"/>
                </a:rPr>
                <a:t>s</a:t>
              </a:r>
              <a:r>
                <a:rPr lang="en-US" sz="1500" i="1" dirty="0" smtClean="0">
                  <a:solidFill>
                    <a:srgbClr val="000000"/>
                  </a:solidFill>
                  <a:effectLst/>
                  <a:latin typeface="+mn-lt"/>
                </a:rPr>
                <a:t> time during the </a:t>
              </a:r>
              <a:r>
                <a:rPr lang="en-US" sz="1500" i="1" dirty="0" smtClean="0">
                  <a:solidFill>
                    <a:srgbClr val="000000"/>
                  </a:solidFill>
                  <a:effectLst/>
                  <a:latin typeface="+mn-lt"/>
                </a:rPr>
                <a:t>run (pile up changes) </a:t>
              </a:r>
              <a:endParaRPr lang="en-US" i="1" dirty="0" smtClean="0">
                <a:solidFill>
                  <a:srgbClr val="000000"/>
                </a:solidFill>
                <a:effectLst/>
                <a:latin typeface="+mn-lt"/>
                <a:sym typeface="Wingdings"/>
              </a:endParaRPr>
            </a:p>
          </p:txBody>
        </p:sp>
      </p:grpSp>
      <p:pic>
        <p:nvPicPr>
          <p:cNvPr id="7" name="Picture 6" descr="balanceComparison_Jes_Akt4.gif"/>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9362251" y="1273969"/>
            <a:ext cx="4116453" cy="3499637"/>
          </a:xfrm>
          <a:prstGeom prst="rect">
            <a:avLst/>
          </a:prstGeom>
          <a:noFill/>
          <a:ln w="57150" cmpd="sng">
            <a:noFill/>
          </a:ln>
        </p:spPr>
      </p:pic>
      <p:pic>
        <p:nvPicPr>
          <p:cNvPr id="8" name="Picture 7" descr="bal.png"/>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6711480" y="4354189"/>
            <a:ext cx="3198358" cy="543118"/>
          </a:xfrm>
          <a:prstGeom prst="rect">
            <a:avLst/>
          </a:prstGeom>
          <a:ln>
            <a:solidFill>
              <a:srgbClr val="FFFFFF"/>
            </a:solidFill>
          </a:ln>
        </p:spPr>
      </p:pic>
      <p:sp>
        <p:nvSpPr>
          <p:cNvPr id="9" name="TextBox 8"/>
          <p:cNvSpPr txBox="1">
            <a:spLocks noChangeArrowheads="1"/>
          </p:cNvSpPr>
          <p:nvPr/>
        </p:nvSpPr>
        <p:spPr bwMode="auto">
          <a:xfrm>
            <a:off x="5600700" y="6531769"/>
            <a:ext cx="3810000" cy="784830"/>
          </a:xfrm>
          <a:prstGeom prst="rect">
            <a:avLst/>
          </a:prstGeom>
          <a:solidFill>
            <a:srgbClr val="FFFF00"/>
          </a:solidFill>
          <a:ln w="9525">
            <a:noFill/>
            <a:miter lim="800000"/>
            <a:headEnd/>
            <a:tailEnd/>
          </a:ln>
        </p:spPr>
        <p:txBody>
          <a:bodyPr wrap="squar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1500" i="1" dirty="0">
                <a:solidFill>
                  <a:srgbClr val="000000"/>
                </a:solidFill>
                <a:latin typeface="+mn-lt"/>
              </a:rPr>
              <a:t>Jet E-scale calibration with </a:t>
            </a:r>
            <a:r>
              <a:rPr lang="en-US" sz="1500" i="1" dirty="0" err="1">
                <a:solidFill>
                  <a:srgbClr val="000000"/>
                </a:solidFill>
                <a:latin typeface="+mn-lt"/>
              </a:rPr>
              <a:t>Z+jet</a:t>
            </a:r>
            <a:r>
              <a:rPr lang="en-US" sz="1500" i="1" dirty="0">
                <a:solidFill>
                  <a:srgbClr val="000000"/>
                </a:solidFill>
                <a:latin typeface="+mn-lt"/>
              </a:rPr>
              <a:t> events</a:t>
            </a:r>
          </a:p>
          <a:p>
            <a:r>
              <a:rPr lang="en-US" sz="1500" i="1" dirty="0">
                <a:solidFill>
                  <a:srgbClr val="000000"/>
                </a:solidFill>
                <a:latin typeface="+mn-lt"/>
              </a:rPr>
              <a:t>(jet E-scale known to better </a:t>
            </a:r>
            <a:r>
              <a:rPr lang="en-US" sz="1500" i="1" dirty="0" smtClean="0">
                <a:solidFill>
                  <a:srgbClr val="000000"/>
                </a:solidFill>
                <a:latin typeface="+mn-lt"/>
              </a:rPr>
              <a:t>than </a:t>
            </a:r>
            <a:r>
              <a:rPr lang="en-US" sz="1500" i="1" dirty="0">
                <a:solidFill>
                  <a:srgbClr val="000000"/>
                </a:solidFill>
                <a:latin typeface="+mn-lt"/>
              </a:rPr>
              <a:t>~1% in some </a:t>
            </a:r>
            <a:r>
              <a:rPr lang="en-US" sz="1500" i="1" dirty="0" err="1">
                <a:solidFill>
                  <a:srgbClr val="000000"/>
                </a:solidFill>
                <a:latin typeface="+mn-lt"/>
              </a:rPr>
              <a:t>p</a:t>
            </a:r>
            <a:r>
              <a:rPr lang="en-US" sz="1500" i="1" baseline="-25000" dirty="0" err="1">
                <a:solidFill>
                  <a:srgbClr val="000000"/>
                </a:solidFill>
                <a:latin typeface="+mn-lt"/>
              </a:rPr>
              <a:t>T</a:t>
            </a:r>
            <a:r>
              <a:rPr lang="en-US" sz="1500" i="1" dirty="0">
                <a:solidFill>
                  <a:srgbClr val="000000"/>
                </a:solidFill>
                <a:latin typeface="+mn-lt"/>
              </a:rPr>
              <a:t>/</a:t>
            </a:r>
            <a:r>
              <a:rPr lang="en-US" sz="1500" i="1" dirty="0" err="1">
                <a:solidFill>
                  <a:srgbClr val="000000"/>
                </a:solidFill>
                <a:latin typeface="+mn-lt"/>
                <a:ea typeface="Lucida Grande"/>
                <a:cs typeface="Lucida Grande"/>
              </a:rPr>
              <a:t>η</a:t>
            </a:r>
            <a:r>
              <a:rPr lang="en-US" sz="1500" i="1" dirty="0">
                <a:solidFill>
                  <a:srgbClr val="000000"/>
                </a:solidFill>
                <a:latin typeface="+mn-lt"/>
              </a:rPr>
              <a:t> ranges)</a:t>
            </a:r>
            <a:endParaRPr lang="en-US" i="1" dirty="0" smtClean="0">
              <a:solidFill>
                <a:srgbClr val="000000"/>
              </a:solidFill>
              <a:effectLst/>
              <a:latin typeface="+mn-lt"/>
              <a:sym typeface="Wingdings"/>
            </a:endParaRPr>
          </a:p>
        </p:txBody>
      </p:sp>
      <p:graphicFrame>
        <p:nvGraphicFramePr>
          <p:cNvPr id="10" name="Table 9"/>
          <p:cNvGraphicFramePr>
            <a:graphicFrameLocks noGrp="1"/>
          </p:cNvGraphicFramePr>
          <p:nvPr>
            <p:extLst>
              <p:ext uri="{D42A27DB-BD31-4B8C-83A1-F6EECF244321}">
                <p14:modId xmlns:p14="http://schemas.microsoft.com/office/powerpoint/2010/main" val="3016225977"/>
              </p:ext>
            </p:extLst>
          </p:nvPr>
        </p:nvGraphicFramePr>
        <p:xfrm>
          <a:off x="114300" y="7377940"/>
          <a:ext cx="6096000" cy="185928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sz="1600" baseline="0" dirty="0" smtClean="0">
                          <a:latin typeface="Symbol" charset="2"/>
                          <a:cs typeface="Symbol" charset="2"/>
                        </a:rPr>
                        <a:t> </a:t>
                      </a:r>
                      <a:r>
                        <a:rPr lang="en-US" sz="1600" baseline="0" dirty="0" err="1" smtClean="0">
                          <a:latin typeface="Symbol" charset="2"/>
                          <a:cs typeface="Symbol" charset="2"/>
                        </a:rPr>
                        <a:t>h</a:t>
                      </a:r>
                      <a:r>
                        <a:rPr lang="en-US" sz="1600" baseline="0" dirty="0" smtClean="0">
                          <a:latin typeface="Symbol" charset="2"/>
                          <a:cs typeface="Symbol" charset="2"/>
                        </a:rPr>
                        <a:t> </a:t>
                      </a:r>
                      <a:r>
                        <a:rPr lang="en-US" sz="1600" baseline="0" dirty="0" smtClean="0">
                          <a:latin typeface="+mn-lt"/>
                          <a:cs typeface="Symbol" charset="2"/>
                        </a:rPr>
                        <a:t>coverage</a:t>
                      </a:r>
                      <a:endParaRPr lang="en-US" sz="1600" dirty="0">
                        <a:latin typeface="Symbol" charset="2"/>
                        <a:cs typeface="Symbol" charset="2"/>
                      </a:endParaRPr>
                    </a:p>
                  </a:txBody>
                  <a:tcPr/>
                </a:tc>
                <a:tc>
                  <a:txBody>
                    <a:bodyPr/>
                    <a:lstStyle/>
                    <a:p>
                      <a:pPr algn="ctr"/>
                      <a:r>
                        <a:rPr lang="en-US" sz="1600" dirty="0" smtClean="0"/>
                        <a:t>2011 resolution</a:t>
                      </a:r>
                    </a:p>
                    <a:p>
                      <a:pPr algn="ctr"/>
                      <a:r>
                        <a:rPr lang="en-US" sz="1600" dirty="0" smtClean="0"/>
                        <a:t>(GeV)</a:t>
                      </a:r>
                      <a:endParaRPr lang="en-US" sz="1600" dirty="0"/>
                    </a:p>
                  </a:txBody>
                  <a:tcPr/>
                </a:tc>
                <a:tc>
                  <a:txBody>
                    <a:bodyPr/>
                    <a:lstStyle/>
                    <a:p>
                      <a:r>
                        <a:rPr lang="en-US" sz="1600" dirty="0" smtClean="0"/>
                        <a:t>2010 resolution</a:t>
                      </a:r>
                    </a:p>
                    <a:p>
                      <a:pPr algn="ctr"/>
                      <a:r>
                        <a:rPr lang="en-US" sz="1600" dirty="0" smtClean="0"/>
                        <a:t>(GeV)</a:t>
                      </a:r>
                      <a:endParaRPr lang="en-US" sz="1600" dirty="0"/>
                    </a:p>
                  </a:txBody>
                  <a:tcPr/>
                </a:tc>
              </a:tr>
              <a:tr h="370840">
                <a:tc>
                  <a:txBody>
                    <a:bodyPr/>
                    <a:lstStyle/>
                    <a:p>
                      <a:r>
                        <a:rPr lang="en-US" dirty="0" smtClean="0"/>
                        <a:t>|</a:t>
                      </a:r>
                      <a:r>
                        <a:rPr lang="en-US" sz="1800" baseline="0" dirty="0" err="1" smtClean="0">
                          <a:latin typeface="Symbol" charset="2"/>
                          <a:cs typeface="Symbol" charset="2"/>
                        </a:rPr>
                        <a:t>h</a:t>
                      </a:r>
                      <a:r>
                        <a:rPr lang="en-US" sz="1800" baseline="0" dirty="0" smtClean="0">
                          <a:latin typeface="Symbol" charset="2"/>
                          <a:cs typeface="Symbol" charset="2"/>
                        </a:rPr>
                        <a:t>| &lt; 2.47</a:t>
                      </a:r>
                      <a:endParaRPr lang="en-US" dirty="0"/>
                    </a:p>
                  </a:txBody>
                  <a:tcPr/>
                </a:tc>
                <a:tc>
                  <a:txBody>
                    <a:bodyPr/>
                    <a:lstStyle/>
                    <a:p>
                      <a:pPr algn="ctr"/>
                      <a:r>
                        <a:rPr lang="en-US" dirty="0" smtClean="0"/>
                        <a:t>1.76 ± 0.01</a:t>
                      </a:r>
                      <a:endParaRPr lang="en-US" dirty="0"/>
                    </a:p>
                  </a:txBody>
                  <a:tcPr/>
                </a:tc>
                <a:tc>
                  <a:txBody>
                    <a:bodyPr/>
                    <a:lstStyle/>
                    <a:p>
                      <a:pPr algn="ctr"/>
                      <a:r>
                        <a:rPr lang="en-US" dirty="0" smtClean="0"/>
                        <a:t>1.88 ± 0.08</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sz="1800" baseline="0" dirty="0" err="1" smtClean="0">
                          <a:latin typeface="Symbol" charset="2"/>
                          <a:cs typeface="Symbol" charset="2"/>
                        </a:rPr>
                        <a:t>h</a:t>
                      </a:r>
                      <a:r>
                        <a:rPr lang="en-US" sz="1800" baseline="0" dirty="0" smtClean="0">
                          <a:latin typeface="Symbol" charset="2"/>
                          <a:cs typeface="Symbol" charset="2"/>
                        </a:rPr>
                        <a:t>| &lt; 1.37</a:t>
                      </a:r>
                      <a:endParaRPr lang="en-US" dirty="0" smtClean="0"/>
                    </a:p>
                  </a:txBody>
                  <a:tcPr/>
                </a:tc>
                <a:tc>
                  <a:txBody>
                    <a:bodyPr/>
                    <a:lstStyle/>
                    <a:p>
                      <a:pPr algn="ctr"/>
                      <a:r>
                        <a:rPr lang="en-US" dirty="0" smtClean="0"/>
                        <a:t>1.60 ± 0.01</a:t>
                      </a:r>
                      <a:endParaRPr lang="en-US" dirty="0"/>
                    </a:p>
                  </a:txBody>
                  <a:tcPr/>
                </a:tc>
                <a:tc>
                  <a:txBody>
                    <a:bodyPr/>
                    <a:lstStyle/>
                    <a:p>
                      <a:pPr algn="ctr"/>
                      <a:r>
                        <a:rPr lang="en-US" dirty="0" smtClean="0"/>
                        <a:t>1.62  ± 0.09</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Symbol" charset="2"/>
                          <a:cs typeface="Symbol" charset="2"/>
                        </a:rPr>
                        <a:t>2.47 &lt; |</a:t>
                      </a:r>
                      <a:r>
                        <a:rPr lang="en-US" sz="1800" baseline="0" dirty="0" err="1" smtClean="0">
                          <a:latin typeface="Symbol" charset="2"/>
                          <a:cs typeface="Symbol" charset="2"/>
                        </a:rPr>
                        <a:t>h</a:t>
                      </a:r>
                      <a:r>
                        <a:rPr lang="en-US" sz="1800" baseline="0" dirty="0" smtClean="0">
                          <a:latin typeface="Symbol" charset="2"/>
                          <a:cs typeface="Symbol" charset="2"/>
                        </a:rPr>
                        <a:t>| &lt; 1.37</a:t>
                      </a:r>
                      <a:endParaRPr lang="en-US" dirty="0" smtClean="0">
                        <a:latin typeface="Symbol" charset="2"/>
                        <a:cs typeface="Symbol" charset="2"/>
                      </a:endParaRPr>
                    </a:p>
                  </a:txBody>
                  <a:tcPr/>
                </a:tc>
                <a:tc>
                  <a:txBody>
                    <a:bodyPr/>
                    <a:lstStyle/>
                    <a:p>
                      <a:pPr algn="ctr"/>
                      <a:r>
                        <a:rPr lang="en-US" dirty="0" smtClean="0"/>
                        <a:t>1.99 ± 0.02</a:t>
                      </a:r>
                      <a:endParaRPr lang="en-US" dirty="0"/>
                    </a:p>
                  </a:txBody>
                  <a:tcPr/>
                </a:tc>
                <a:tc>
                  <a:txBody>
                    <a:bodyPr/>
                    <a:lstStyle/>
                    <a:p>
                      <a:pPr algn="ctr"/>
                      <a:r>
                        <a:rPr lang="en-US" dirty="0" smtClean="0"/>
                        <a:t>1.99  ±0.22</a:t>
                      </a:r>
                      <a:endParaRPr lang="en-US" dirty="0"/>
                    </a:p>
                  </a:txBody>
                  <a:tcPr/>
                </a:tc>
              </a:tr>
            </a:tbl>
          </a:graphicData>
        </a:graphic>
      </p:graphicFrame>
      <p:sp>
        <p:nvSpPr>
          <p:cNvPr id="11" name="TextBox 10"/>
          <p:cNvSpPr txBox="1">
            <a:spLocks noChangeArrowheads="1"/>
          </p:cNvSpPr>
          <p:nvPr/>
        </p:nvSpPr>
        <p:spPr bwMode="auto">
          <a:xfrm>
            <a:off x="6286500" y="8589169"/>
            <a:ext cx="3810000" cy="553998"/>
          </a:xfrm>
          <a:prstGeom prst="rect">
            <a:avLst/>
          </a:prstGeom>
          <a:solidFill>
            <a:srgbClr val="FFFF00"/>
          </a:solidFill>
          <a:ln w="9525">
            <a:noFill/>
            <a:miter lim="800000"/>
            <a:headEnd/>
            <a:tailEnd/>
          </a:ln>
        </p:spPr>
        <p:txBody>
          <a:bodyPr wrap="squar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1500" i="1" dirty="0" smtClean="0">
                <a:solidFill>
                  <a:srgbClr val="000000"/>
                </a:solidFill>
                <a:latin typeface="+mn-lt"/>
              </a:rPr>
              <a:t>Z-&gt;</a:t>
            </a:r>
            <a:r>
              <a:rPr lang="en-US" sz="1500" i="1" dirty="0" err="1" smtClean="0">
                <a:solidFill>
                  <a:srgbClr val="000000"/>
                </a:solidFill>
                <a:latin typeface="+mn-lt"/>
              </a:rPr>
              <a:t>ee</a:t>
            </a:r>
            <a:r>
              <a:rPr lang="en-US" sz="1500" i="1" dirty="0" smtClean="0">
                <a:solidFill>
                  <a:srgbClr val="000000"/>
                </a:solidFill>
                <a:latin typeface="+mn-lt"/>
              </a:rPr>
              <a:t> mass resolution stable as a function of pile up</a:t>
            </a:r>
            <a:endParaRPr lang="en-US" i="1" dirty="0" smtClean="0">
              <a:solidFill>
                <a:srgbClr val="000000"/>
              </a:solidFill>
              <a:effectLst/>
              <a:latin typeface="+mn-lt"/>
              <a:sym typeface="Wingdings"/>
            </a:endParaRPr>
          </a:p>
        </p:txBody>
      </p:sp>
      <p:sp>
        <p:nvSpPr>
          <p:cNvPr id="12" name="Rectangle 11"/>
          <p:cNvSpPr/>
          <p:nvPr/>
        </p:nvSpPr>
        <p:spPr>
          <a:xfrm>
            <a:off x="6515100" y="5464969"/>
            <a:ext cx="2895600" cy="646331"/>
          </a:xfrm>
          <a:prstGeom prst="rect">
            <a:avLst/>
          </a:prstGeom>
          <a:solidFill>
            <a:srgbClr val="FFFF00"/>
          </a:solidFill>
        </p:spPr>
        <p:txBody>
          <a:bodyPr wrap="square">
            <a:spAutoFit/>
          </a:bodyPr>
          <a:lstStyle/>
          <a:p>
            <a:r>
              <a:rPr lang="en-US" dirty="0"/>
              <a:t>Uncertainty  less than 2% for </a:t>
            </a:r>
            <a:r>
              <a:rPr lang="en-US" dirty="0" err="1"/>
              <a:t>p</a:t>
            </a:r>
            <a:r>
              <a:rPr lang="en-US" baseline="-25000" dirty="0" err="1"/>
              <a:t>t</a:t>
            </a:r>
            <a:r>
              <a:rPr lang="en-US" dirty="0"/>
              <a:t> &gt; 25 GeV</a:t>
            </a:r>
            <a:endParaRPr lang="en-US" dirty="0"/>
          </a:p>
        </p:txBody>
      </p:sp>
      <p:pic>
        <p:nvPicPr>
          <p:cNvPr id="13" name="Picture 12" descr="jes.tiff"/>
          <p:cNvPicPr>
            <a:picLocks noChangeAspect="1"/>
          </p:cNvPicPr>
          <p:nvPr/>
        </p:nvPicPr>
        <p:blipFill>
          <a:blip r:embed="rId5"/>
          <a:srcRect r="3810"/>
          <a:stretch>
            <a:fillRect/>
          </a:stretch>
        </p:blipFill>
        <p:spPr>
          <a:xfrm>
            <a:off x="9410700" y="4779169"/>
            <a:ext cx="4076700" cy="3602786"/>
          </a:xfrm>
          <a:prstGeom prst="rect">
            <a:avLst/>
          </a:prstGeom>
        </p:spPr>
      </p:pic>
    </p:spTree>
    <p:extLst>
      <p:ext uri="{BB962C8B-B14F-4D97-AF65-F5344CB8AC3E}">
        <p14:creationId xmlns:p14="http://schemas.microsoft.com/office/powerpoint/2010/main" val="367488013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detector really work on such extreme conditions? (3)</a:t>
            </a:r>
            <a:endParaRPr lang="en-US" dirty="0"/>
          </a:p>
        </p:txBody>
      </p:sp>
      <p:graphicFrame>
        <p:nvGraphicFramePr>
          <p:cNvPr id="14" name="Table 13"/>
          <p:cNvGraphicFramePr>
            <a:graphicFrameLocks noGrp="1"/>
          </p:cNvGraphicFramePr>
          <p:nvPr>
            <p:extLst>
              <p:ext uri="{D42A27DB-BD31-4B8C-83A1-F6EECF244321}">
                <p14:modId xmlns:p14="http://schemas.microsoft.com/office/powerpoint/2010/main" val="1729078928"/>
              </p:ext>
            </p:extLst>
          </p:nvPr>
        </p:nvGraphicFramePr>
        <p:xfrm>
          <a:off x="876300" y="1654969"/>
          <a:ext cx="11658600" cy="6248401"/>
        </p:xfrm>
        <a:graphic>
          <a:graphicData uri="http://schemas.openxmlformats.org/drawingml/2006/table">
            <a:tbl>
              <a:tblPr firstRow="1" bandRow="1">
                <a:tableStyleId>{BC89EF96-8CEA-46FF-86C4-4CE0E7609802}</a:tableStyleId>
              </a:tblPr>
              <a:tblGrid>
                <a:gridCol w="1715144"/>
                <a:gridCol w="3351393"/>
                <a:gridCol w="2006383"/>
                <a:gridCol w="1622412"/>
                <a:gridCol w="1584874"/>
                <a:gridCol w="1378394"/>
              </a:tblGrid>
              <a:tr h="503973">
                <a:tc rowSpan="2">
                  <a:txBody>
                    <a:bodyPr/>
                    <a:lstStyle/>
                    <a:p>
                      <a:pPr algn="ctr"/>
                      <a:endParaRPr lang="en-US" sz="2000" dirty="0"/>
                    </a:p>
                  </a:txBody>
                  <a:tcPr marT="90000" marB="90000">
                    <a:solidFill>
                      <a:schemeClr val="bg1"/>
                    </a:solidFill>
                  </a:tcPr>
                </a:tc>
                <a:tc rowSpan="2">
                  <a:txBody>
                    <a:bodyPr/>
                    <a:lstStyle/>
                    <a:p>
                      <a:pPr algn="ctr"/>
                      <a:endParaRPr lang="en-US" sz="2000" dirty="0" smtClean="0"/>
                    </a:p>
                    <a:p>
                      <a:pPr algn="ctr"/>
                      <a:r>
                        <a:rPr lang="en-US" sz="1400" dirty="0" smtClean="0"/>
                        <a:t>Offline Selection</a:t>
                      </a:r>
                      <a:endParaRPr lang="en-US" sz="1400" dirty="0"/>
                    </a:p>
                  </a:txBody>
                  <a:tcPr marT="90000" marB="90000">
                    <a:solidFill>
                      <a:schemeClr val="bg1"/>
                    </a:solidFill>
                  </a:tcPr>
                </a:tc>
                <a:tc gridSpan="2">
                  <a:txBody>
                    <a:bodyPr/>
                    <a:lstStyle/>
                    <a:p>
                      <a:pPr algn="ctr"/>
                      <a:r>
                        <a:rPr lang="en-US" sz="1600" dirty="0" smtClean="0"/>
                        <a:t>Trigger Selection</a:t>
                      </a:r>
                      <a:endParaRPr lang="en-US" sz="1600" dirty="0"/>
                    </a:p>
                  </a:txBody>
                  <a:tcPr marT="90000" marB="90000">
                    <a:solidFill>
                      <a:schemeClr val="bg1"/>
                    </a:solidFill>
                  </a:tcPr>
                </a:tc>
                <a:tc hMerge="1">
                  <a:txBody>
                    <a:bodyPr/>
                    <a:lstStyle/>
                    <a:p>
                      <a:endParaRPr lang="en-US" dirty="0"/>
                    </a:p>
                  </a:txBody>
                  <a:tcPr/>
                </a:tc>
                <a:tc rowSpan="2">
                  <a:txBody>
                    <a:bodyPr/>
                    <a:lstStyle/>
                    <a:p>
                      <a:pPr algn="ctr"/>
                      <a:r>
                        <a:rPr lang="en-US" sz="1400" dirty="0" smtClean="0"/>
                        <a:t>L1 Peak</a:t>
                      </a:r>
                      <a:r>
                        <a:rPr lang="en-US" sz="1400" baseline="0" dirty="0" smtClean="0"/>
                        <a:t> </a:t>
                      </a:r>
                      <a:r>
                        <a:rPr lang="en-US" sz="1400" dirty="0" smtClean="0"/>
                        <a:t>(kHz)</a:t>
                      </a:r>
                    </a:p>
                    <a:p>
                      <a:pPr algn="ctr"/>
                      <a:r>
                        <a:rPr lang="en-US" sz="1400" dirty="0" err="1" smtClean="0"/>
                        <a:t>L</a:t>
                      </a:r>
                      <a:r>
                        <a:rPr lang="en-US" sz="1400" baseline="-25000" dirty="0" err="1" smtClean="0"/>
                        <a:t>peak</a:t>
                      </a:r>
                      <a:r>
                        <a:rPr lang="en-US" sz="1400" baseline="0" dirty="0" smtClean="0"/>
                        <a:t>=</a:t>
                      </a:r>
                      <a:r>
                        <a:rPr lang="en-US" sz="1400" dirty="0" smtClean="0"/>
                        <a:t> 7e33</a:t>
                      </a:r>
                      <a:endParaRPr lang="en-US" sz="1400" dirty="0"/>
                    </a:p>
                  </a:txBody>
                  <a:tcPr marT="90000" marB="90000">
                    <a:solidFill>
                      <a:schemeClr val="bg1"/>
                    </a:solidFill>
                  </a:tcPr>
                </a:tc>
                <a:tc rowSpan="2">
                  <a:txBody>
                    <a:bodyPr/>
                    <a:lstStyle/>
                    <a:p>
                      <a:pPr algn="ctr"/>
                      <a:r>
                        <a:rPr lang="en-US" sz="1400" dirty="0" smtClean="0"/>
                        <a:t>EF Ave</a:t>
                      </a:r>
                      <a:r>
                        <a:rPr lang="en-US" sz="1400" baseline="0" dirty="0" smtClean="0"/>
                        <a:t> (Hz)</a:t>
                      </a:r>
                    </a:p>
                    <a:p>
                      <a:pPr algn="ctr"/>
                      <a:r>
                        <a:rPr lang="en-US" sz="1400" baseline="0" dirty="0" smtClean="0"/>
                        <a:t>L</a:t>
                      </a:r>
                      <a:r>
                        <a:rPr lang="en-US" sz="1400" baseline="-25000" dirty="0" smtClean="0"/>
                        <a:t>ave</a:t>
                      </a:r>
                      <a:r>
                        <a:rPr lang="en-US" sz="1400" baseline="0" dirty="0" smtClean="0"/>
                        <a:t>= 5e33</a:t>
                      </a:r>
                      <a:endParaRPr lang="en-US" sz="1400" dirty="0"/>
                    </a:p>
                  </a:txBody>
                  <a:tcPr marT="90000" marB="90000">
                    <a:solidFill>
                      <a:schemeClr val="bg1"/>
                    </a:solidFill>
                  </a:tcPr>
                </a:tc>
              </a:tr>
              <a:tr h="471155">
                <a:tc vMerge="1">
                  <a:txBody>
                    <a:bodyPr/>
                    <a:lstStyle/>
                    <a:p>
                      <a:endParaRPr lang="en-US"/>
                    </a:p>
                  </a:txBody>
                  <a:tcPr/>
                </a:tc>
                <a:tc vMerge="1">
                  <a:txBody>
                    <a:bodyPr/>
                    <a:lstStyle/>
                    <a:p>
                      <a:endParaRPr lang="en-US"/>
                    </a:p>
                  </a:txBody>
                  <a:tcPr/>
                </a:tc>
                <a:tc>
                  <a:txBody>
                    <a:bodyPr/>
                    <a:lstStyle/>
                    <a:p>
                      <a:pPr algn="ctr"/>
                      <a:r>
                        <a:rPr lang="en-US" sz="1400" dirty="0" smtClean="0"/>
                        <a:t>L1</a:t>
                      </a:r>
                      <a:endParaRPr lang="en-US" sz="1400" dirty="0"/>
                    </a:p>
                  </a:txBody>
                  <a:tcPr marT="90000" marB="90000">
                    <a:solidFill>
                      <a:schemeClr val="bg1"/>
                    </a:solidFill>
                  </a:tcPr>
                </a:tc>
                <a:tc>
                  <a:txBody>
                    <a:bodyPr/>
                    <a:lstStyle/>
                    <a:p>
                      <a:pPr algn="ctr"/>
                      <a:r>
                        <a:rPr lang="en-US" sz="1400" dirty="0" smtClean="0"/>
                        <a:t>EF</a:t>
                      </a:r>
                      <a:endParaRPr lang="en-US" sz="1400" dirty="0"/>
                    </a:p>
                  </a:txBody>
                  <a:tcPr marT="90000" marB="90000">
                    <a:solidFill>
                      <a:schemeClr val="bg1"/>
                    </a:solidFill>
                  </a:tcPr>
                </a:tc>
                <a:tc vMerge="1">
                  <a:txBody>
                    <a:bodyPr/>
                    <a:lstStyle/>
                    <a:p>
                      <a:endParaRPr lang="en-US"/>
                    </a:p>
                  </a:txBody>
                  <a:tcPr/>
                </a:tc>
                <a:tc vMerge="1">
                  <a:txBody>
                    <a:bodyPr/>
                    <a:lstStyle/>
                    <a:p>
                      <a:endParaRPr lang="en-US"/>
                    </a:p>
                  </a:txBody>
                  <a:tcPr/>
                </a:tc>
              </a:tr>
              <a:tr h="431488">
                <a:tc rowSpan="2">
                  <a:txBody>
                    <a:bodyPr/>
                    <a:lstStyle/>
                    <a:p>
                      <a:pPr algn="l"/>
                      <a:r>
                        <a:rPr lang="en-US" sz="1400" dirty="0" smtClean="0"/>
                        <a:t>Single leptons</a:t>
                      </a:r>
                      <a:endParaRPr lang="en-US" sz="1400" dirty="0">
                        <a:solidFill>
                          <a:schemeClr val="tx1"/>
                        </a:solidFill>
                      </a:endParaRPr>
                    </a:p>
                  </a:txBody>
                  <a:tcPr marT="90000" marB="90000">
                    <a:solidFill>
                      <a:schemeClr val="bg1"/>
                    </a:solidFill>
                  </a:tcPr>
                </a:tc>
                <a:tc>
                  <a:txBody>
                    <a:bodyPr/>
                    <a:lstStyle/>
                    <a:p>
                      <a:pPr algn="l"/>
                      <a:r>
                        <a:rPr lang="en-US" sz="1200" dirty="0" smtClean="0"/>
                        <a:t>Single </a:t>
                      </a:r>
                      <a:r>
                        <a:rPr lang="en-US" sz="1200" dirty="0" err="1" smtClean="0"/>
                        <a:t>muon</a:t>
                      </a:r>
                      <a:r>
                        <a:rPr lang="en-US" sz="1200" baseline="0" dirty="0" smtClean="0"/>
                        <a:t> &gt; 25GeV</a:t>
                      </a:r>
                      <a:endParaRPr lang="en-US" sz="1200" dirty="0">
                        <a:solidFill>
                          <a:schemeClr val="tx1"/>
                        </a:solidFill>
                      </a:endParaRPr>
                    </a:p>
                  </a:txBody>
                  <a:tcPr marT="90000" marB="90000">
                    <a:solidFill>
                      <a:schemeClr val="bg1"/>
                    </a:solidFill>
                  </a:tcPr>
                </a:tc>
                <a:tc>
                  <a:txBody>
                    <a:bodyPr/>
                    <a:lstStyle/>
                    <a:p>
                      <a:pPr algn="ctr"/>
                      <a:r>
                        <a:rPr lang="en-US" sz="1200" dirty="0" smtClean="0"/>
                        <a:t>15 GeV</a:t>
                      </a:r>
                      <a:endParaRPr lang="en-US" sz="1200" dirty="0">
                        <a:solidFill>
                          <a:schemeClr val="tx1"/>
                        </a:solidFill>
                      </a:endParaRPr>
                    </a:p>
                  </a:txBody>
                  <a:tcPr marT="90000" marB="90000">
                    <a:solidFill>
                      <a:schemeClr val="bg1"/>
                    </a:solidFill>
                  </a:tcPr>
                </a:tc>
                <a:tc>
                  <a:txBody>
                    <a:bodyPr/>
                    <a:lstStyle/>
                    <a:p>
                      <a:pPr algn="ctr"/>
                      <a:r>
                        <a:rPr lang="en-US" sz="1200" dirty="0" smtClean="0"/>
                        <a:t>24 GeV</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8</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45</a:t>
                      </a:r>
                      <a:endParaRPr lang="en-US" sz="1200" dirty="0">
                        <a:solidFill>
                          <a:schemeClr val="tx1"/>
                        </a:solidFill>
                      </a:endParaRPr>
                    </a:p>
                  </a:txBody>
                  <a:tcPr marT="90000" marB="90000">
                    <a:solidFill>
                      <a:schemeClr val="bg1"/>
                    </a:solidFill>
                  </a:tcPr>
                </a:tc>
              </a:tr>
              <a:tr h="456370">
                <a:tc vMerge="1">
                  <a:txBody>
                    <a:bodyPr/>
                    <a:lstStyle/>
                    <a:p>
                      <a:pPr algn="l"/>
                      <a:endParaRPr lang="en-US" sz="2000" dirty="0">
                        <a:solidFill>
                          <a:srgbClr val="660066"/>
                        </a:solidFill>
                      </a:endParaRPr>
                    </a:p>
                  </a:txBody>
                  <a:tcPr marT="93600" marB="93600">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Single electron &gt; 25GeV</a:t>
                      </a:r>
                      <a:endParaRPr lang="en-US" sz="1200" dirty="0" smtClean="0">
                        <a:solidFill>
                          <a:schemeClr val="tx1"/>
                        </a:solidFill>
                      </a:endParaRPr>
                    </a:p>
                  </a:txBody>
                  <a:tcPr marT="90000" marB="90000">
                    <a:solidFill>
                      <a:schemeClr val="bg1"/>
                    </a:solidFill>
                  </a:tcPr>
                </a:tc>
                <a:tc>
                  <a:txBody>
                    <a:bodyPr/>
                    <a:lstStyle/>
                    <a:p>
                      <a:pPr algn="ctr"/>
                      <a:r>
                        <a:rPr lang="en-US" sz="1200" dirty="0" smtClean="0"/>
                        <a:t>18 GeV</a:t>
                      </a:r>
                      <a:endParaRPr lang="en-US" sz="1200" dirty="0">
                        <a:solidFill>
                          <a:schemeClr val="tx1"/>
                        </a:solidFill>
                      </a:endParaRPr>
                    </a:p>
                  </a:txBody>
                  <a:tcPr marT="90000" marB="90000">
                    <a:solidFill>
                      <a:schemeClr val="bg1"/>
                    </a:solidFill>
                  </a:tcPr>
                </a:tc>
                <a:tc>
                  <a:txBody>
                    <a:bodyPr/>
                    <a:lstStyle/>
                    <a:p>
                      <a:pPr algn="ctr"/>
                      <a:r>
                        <a:rPr lang="en-US" sz="1200" dirty="0" smtClean="0"/>
                        <a:t>24 GeV</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17</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60</a:t>
                      </a:r>
                      <a:endParaRPr lang="en-US" sz="1200" dirty="0">
                        <a:solidFill>
                          <a:schemeClr val="tx1"/>
                        </a:solidFill>
                      </a:endParaRPr>
                    </a:p>
                  </a:txBody>
                  <a:tcPr marT="90000" marB="90000">
                    <a:solidFill>
                      <a:schemeClr val="bg1"/>
                    </a:solidFill>
                  </a:tcPr>
                </a:tc>
              </a:tr>
              <a:tr h="648944">
                <a:tc rowSpan="3">
                  <a:txBody>
                    <a:bodyPr/>
                    <a:lstStyle/>
                    <a:p>
                      <a:pPr algn="l"/>
                      <a:endParaRPr lang="en-US" sz="1200" dirty="0" smtClean="0"/>
                    </a:p>
                    <a:p>
                      <a:pPr algn="l"/>
                      <a:r>
                        <a:rPr lang="en-US" sz="1400" dirty="0" smtClean="0"/>
                        <a:t>Two leptons </a:t>
                      </a:r>
                      <a:endParaRPr lang="el-GR" sz="1400" dirty="0" smtClean="0">
                        <a:solidFill>
                          <a:schemeClr val="tx1"/>
                        </a:solidFill>
                      </a:endParaRPr>
                    </a:p>
                  </a:txBody>
                  <a:tcPr marT="90000" marB="90000">
                    <a:solidFill>
                      <a:schemeClr val="bg1"/>
                    </a:solidFill>
                  </a:tcPr>
                </a:tc>
                <a:tc>
                  <a:txBody>
                    <a:bodyPr/>
                    <a:lstStyle/>
                    <a:p>
                      <a:pPr algn="l"/>
                      <a:r>
                        <a:rPr lang="en-US" sz="1200" dirty="0" smtClean="0"/>
                        <a:t>2 </a:t>
                      </a:r>
                      <a:r>
                        <a:rPr lang="en-US" sz="1200" dirty="0" err="1" smtClean="0"/>
                        <a:t>muons</a:t>
                      </a:r>
                      <a:r>
                        <a:rPr lang="en-US" sz="1200" dirty="0" smtClean="0"/>
                        <a:t> &gt;15</a:t>
                      </a:r>
                    </a:p>
                    <a:p>
                      <a:pPr algn="l"/>
                      <a:r>
                        <a:rPr lang="en-US" sz="1200" dirty="0" smtClean="0"/>
                        <a:t>2 </a:t>
                      </a:r>
                      <a:r>
                        <a:rPr lang="en-US" sz="1200" dirty="0" err="1" smtClean="0"/>
                        <a:t>muons</a:t>
                      </a:r>
                      <a:r>
                        <a:rPr lang="en-US" sz="1200" dirty="0" smtClean="0"/>
                        <a:t> &gt; 20,10 GeV</a:t>
                      </a:r>
                      <a:endParaRPr lang="en-US" sz="1200" dirty="0">
                        <a:solidFill>
                          <a:schemeClr val="tx1"/>
                        </a:solidFill>
                      </a:endParaRPr>
                    </a:p>
                  </a:txBody>
                  <a:tcPr marT="90000" marB="90000">
                    <a:solidFill>
                      <a:schemeClr val="bg1"/>
                    </a:solidFill>
                  </a:tcPr>
                </a:tc>
                <a:tc>
                  <a:txBody>
                    <a:bodyPr/>
                    <a:lstStyle/>
                    <a:p>
                      <a:pPr algn="ctr"/>
                      <a:r>
                        <a:rPr lang="en-US" sz="1200" dirty="0" smtClean="0"/>
                        <a:t>2x10 GeV</a:t>
                      </a:r>
                    </a:p>
                    <a:p>
                      <a:pPr algn="ctr"/>
                      <a:r>
                        <a:rPr lang="en-US" sz="1200" dirty="0" smtClean="0"/>
                        <a:t>15GeV</a:t>
                      </a:r>
                      <a:endParaRPr lang="en-US" sz="1200" dirty="0">
                        <a:solidFill>
                          <a:schemeClr val="tx1"/>
                        </a:solidFill>
                      </a:endParaRPr>
                    </a:p>
                  </a:txBody>
                  <a:tcPr marT="90000" marB="90000">
                    <a:solidFill>
                      <a:schemeClr val="bg1"/>
                    </a:solidFill>
                  </a:tcPr>
                </a:tc>
                <a:tc>
                  <a:txBody>
                    <a:bodyPr/>
                    <a:lstStyle/>
                    <a:p>
                      <a:pPr algn="ctr"/>
                      <a:r>
                        <a:rPr lang="en-US" sz="1200" dirty="0" smtClean="0"/>
                        <a:t>2 </a:t>
                      </a:r>
                      <a:r>
                        <a:rPr lang="en-US" sz="1200" dirty="0" err="1" smtClean="0"/>
                        <a:t>x</a:t>
                      </a:r>
                      <a:r>
                        <a:rPr lang="en-US" sz="1200" dirty="0" smtClean="0"/>
                        <a:t> 13 GeV</a:t>
                      </a:r>
                    </a:p>
                    <a:p>
                      <a:pPr algn="ctr"/>
                      <a:r>
                        <a:rPr lang="en-US" sz="1200" dirty="0" smtClean="0"/>
                        <a:t>18,8 GeV</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1</a:t>
                      </a:r>
                    </a:p>
                    <a:p>
                      <a:pPr algn="ctr"/>
                      <a:r>
                        <a:rPr lang="en-US" sz="1200" dirty="0" smtClean="0">
                          <a:solidFill>
                            <a:schemeClr val="tx1"/>
                          </a:solidFill>
                        </a:rPr>
                        <a:t>8</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5</a:t>
                      </a:r>
                    </a:p>
                    <a:p>
                      <a:pPr algn="ctr"/>
                      <a:r>
                        <a:rPr lang="en-US" sz="1200" dirty="0" smtClean="0">
                          <a:solidFill>
                            <a:schemeClr val="tx1"/>
                          </a:solidFill>
                        </a:rPr>
                        <a:t>8</a:t>
                      </a:r>
                      <a:endParaRPr lang="en-US" sz="1200" dirty="0">
                        <a:solidFill>
                          <a:schemeClr val="tx1"/>
                        </a:solidFill>
                      </a:endParaRPr>
                    </a:p>
                  </a:txBody>
                  <a:tcPr marT="90000" marB="90000">
                    <a:solidFill>
                      <a:schemeClr val="bg1"/>
                    </a:solidFill>
                  </a:tcPr>
                </a:tc>
              </a:tr>
              <a:tr h="431488">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2000" dirty="0" smtClean="0">
                        <a:solidFill>
                          <a:srgbClr val="2B6322"/>
                        </a:solidFill>
                      </a:endParaRPr>
                    </a:p>
                  </a:txBody>
                  <a:tcPr marT="93600" marB="93600">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2 electrons, each &gt; 15GeV</a:t>
                      </a:r>
                      <a:endParaRPr lang="en-US" sz="1200" dirty="0" smtClean="0">
                        <a:solidFill>
                          <a:schemeClr val="tx1"/>
                        </a:solidFill>
                      </a:endParaRPr>
                    </a:p>
                  </a:txBody>
                  <a:tcPr marT="90000" marB="90000">
                    <a:solidFill>
                      <a:schemeClr val="bg1"/>
                    </a:solidFill>
                  </a:tcPr>
                </a:tc>
                <a:tc>
                  <a:txBody>
                    <a:bodyPr/>
                    <a:lstStyle/>
                    <a:p>
                      <a:pPr algn="ctr"/>
                      <a:r>
                        <a:rPr lang="en-US" sz="1200" dirty="0" smtClean="0"/>
                        <a:t>2x10 GeV</a:t>
                      </a:r>
                      <a:endParaRPr lang="en-US" sz="1200" dirty="0">
                        <a:solidFill>
                          <a:schemeClr val="tx1"/>
                        </a:solidFill>
                      </a:endParaRPr>
                    </a:p>
                  </a:txBody>
                  <a:tcPr marT="90000" marB="90000">
                    <a:solidFill>
                      <a:schemeClr val="bg1"/>
                    </a:solidFill>
                  </a:tcPr>
                </a:tc>
                <a:tc>
                  <a:txBody>
                    <a:bodyPr/>
                    <a:lstStyle/>
                    <a:p>
                      <a:pPr algn="ctr"/>
                      <a:r>
                        <a:rPr lang="en-US" sz="1200" dirty="0" smtClean="0"/>
                        <a:t>2x12 GeV</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6</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8</a:t>
                      </a:r>
                      <a:endParaRPr lang="en-US" sz="1200" dirty="0">
                        <a:solidFill>
                          <a:schemeClr val="tx1"/>
                        </a:solidFill>
                      </a:endParaRPr>
                    </a:p>
                  </a:txBody>
                  <a:tcPr marT="90000" marB="90000">
                    <a:solidFill>
                      <a:schemeClr val="bg1"/>
                    </a:solidFill>
                  </a:tcPr>
                </a:tc>
              </a:tr>
              <a:tr h="431488">
                <a:tc vMerge="1">
                  <a:txBody>
                    <a:bodyPr/>
                    <a:lstStyle/>
                    <a:p>
                      <a:pPr algn="l"/>
                      <a:endParaRPr lang="en-US" sz="2000" dirty="0">
                        <a:solidFill>
                          <a:srgbClr val="2B6322"/>
                        </a:solidFill>
                      </a:endParaRPr>
                    </a:p>
                  </a:txBody>
                  <a:tcPr marT="118800" marB="118800">
                    <a:lnL w="38100"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l-GR" sz="1200" dirty="0" smtClean="0"/>
                        <a:t>2 </a:t>
                      </a:r>
                      <a:r>
                        <a:rPr lang="en-US" sz="1200" dirty="0" err="1" smtClean="0"/>
                        <a:t>taus</a:t>
                      </a:r>
                      <a:r>
                        <a:rPr lang="en-US" sz="1200" baseline="0" dirty="0" smtClean="0"/>
                        <a:t> &gt; 45, 30GeV</a:t>
                      </a:r>
                      <a:endParaRPr lang="en-US" sz="1200" dirty="0" smtClean="0">
                        <a:solidFill>
                          <a:schemeClr val="tx1"/>
                        </a:solidFill>
                      </a:endParaRPr>
                    </a:p>
                  </a:txBody>
                  <a:tcPr marT="90000" marB="90000">
                    <a:solidFill>
                      <a:schemeClr val="bg1"/>
                    </a:solidFill>
                  </a:tcPr>
                </a:tc>
                <a:tc>
                  <a:txBody>
                    <a:bodyPr/>
                    <a:lstStyle/>
                    <a:p>
                      <a:pPr algn="ctr"/>
                      <a:r>
                        <a:rPr lang="en-US" sz="1200" dirty="0" smtClean="0"/>
                        <a:t>15,11 GeV</a:t>
                      </a:r>
                      <a:endParaRPr lang="en-US" sz="1200" dirty="0">
                        <a:solidFill>
                          <a:schemeClr val="tx1"/>
                        </a:solidFill>
                      </a:endParaRPr>
                    </a:p>
                  </a:txBody>
                  <a:tcPr marT="90000" marB="90000">
                    <a:solidFill>
                      <a:schemeClr val="bg1"/>
                    </a:solidFill>
                  </a:tcPr>
                </a:tc>
                <a:tc>
                  <a:txBody>
                    <a:bodyPr/>
                    <a:lstStyle/>
                    <a:p>
                      <a:pPr algn="ctr"/>
                      <a:r>
                        <a:rPr lang="en-US" sz="1200" dirty="0" smtClean="0"/>
                        <a:t>29,20 GeV</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12</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12</a:t>
                      </a:r>
                      <a:endParaRPr lang="en-US" sz="1200" dirty="0">
                        <a:solidFill>
                          <a:schemeClr val="tx1"/>
                        </a:solidFill>
                      </a:endParaRPr>
                    </a:p>
                  </a:txBody>
                  <a:tcPr marT="90000" marB="90000">
                    <a:solidFill>
                      <a:schemeClr val="bg1"/>
                    </a:solidFill>
                  </a:tcPr>
                </a:tc>
              </a:tr>
              <a:tr h="648944">
                <a:tc>
                  <a:txBody>
                    <a:bodyPr/>
                    <a:lstStyle/>
                    <a:p>
                      <a:pPr algn="l"/>
                      <a:r>
                        <a:rPr lang="en-US" sz="1400" dirty="0" smtClean="0"/>
                        <a:t>Two photons</a:t>
                      </a:r>
                      <a:endParaRPr lang="el-GR" sz="1400" dirty="0" smtClean="0">
                        <a:solidFill>
                          <a:schemeClr val="tx1"/>
                        </a:solidFill>
                      </a:endParaRPr>
                    </a:p>
                  </a:txBody>
                  <a:tcPr marT="90000" marB="90000">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2 photons,</a:t>
                      </a:r>
                      <a:r>
                        <a:rPr lang="en-US" sz="1200" baseline="0" dirty="0" smtClean="0"/>
                        <a:t> each &gt; 25GeV</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2 loose photons, &gt; 40,30</a:t>
                      </a:r>
                    </a:p>
                  </a:txBody>
                  <a:tcPr marT="90000" marB="90000">
                    <a:solidFill>
                      <a:schemeClr val="bg1"/>
                    </a:solidFill>
                  </a:tcPr>
                </a:tc>
                <a:tc>
                  <a:txBody>
                    <a:bodyPr/>
                    <a:lstStyle/>
                    <a:p>
                      <a:pPr algn="ctr"/>
                      <a:r>
                        <a:rPr lang="en-US" sz="1200" dirty="0" smtClean="0"/>
                        <a:t>2 x10</a:t>
                      </a:r>
                      <a:r>
                        <a:rPr lang="en-US" sz="1200" baseline="0" dirty="0" smtClean="0"/>
                        <a:t> </a:t>
                      </a:r>
                      <a:r>
                        <a:rPr lang="en-US" sz="1200" dirty="0" smtClean="0"/>
                        <a:t>GeV</a:t>
                      </a:r>
                    </a:p>
                    <a:p>
                      <a:pPr algn="ctr"/>
                      <a:r>
                        <a:rPr lang="en-US" sz="1200" dirty="0" smtClean="0">
                          <a:solidFill>
                            <a:schemeClr val="tx1"/>
                          </a:solidFill>
                        </a:rPr>
                        <a:t>12,16</a:t>
                      </a:r>
                      <a:r>
                        <a:rPr lang="en-US" sz="1200" baseline="0" dirty="0" smtClean="0">
                          <a:solidFill>
                            <a:schemeClr val="tx1"/>
                          </a:solidFill>
                        </a:rPr>
                        <a:t> GeV</a:t>
                      </a:r>
                      <a:endParaRPr lang="en-US" sz="1200" dirty="0">
                        <a:solidFill>
                          <a:schemeClr val="tx1"/>
                        </a:solidFill>
                      </a:endParaRPr>
                    </a:p>
                  </a:txBody>
                  <a:tcPr marT="90000" marB="90000">
                    <a:solidFill>
                      <a:schemeClr val="bg1"/>
                    </a:solidFill>
                  </a:tcPr>
                </a:tc>
                <a:tc>
                  <a:txBody>
                    <a:bodyPr/>
                    <a:lstStyle/>
                    <a:p>
                      <a:pPr algn="ctr"/>
                      <a:r>
                        <a:rPr lang="en-US" sz="1200" dirty="0" smtClean="0"/>
                        <a:t>2 </a:t>
                      </a:r>
                      <a:r>
                        <a:rPr lang="en-US" sz="1200" dirty="0" err="1" smtClean="0"/>
                        <a:t>x</a:t>
                      </a:r>
                      <a:r>
                        <a:rPr lang="en-US" sz="1200" dirty="0" smtClean="0"/>
                        <a:t> 20 GeV</a:t>
                      </a:r>
                    </a:p>
                    <a:p>
                      <a:pPr algn="ctr"/>
                      <a:r>
                        <a:rPr lang="en-US" sz="1200" dirty="0" smtClean="0">
                          <a:solidFill>
                            <a:schemeClr val="tx1"/>
                          </a:solidFill>
                        </a:rPr>
                        <a:t>35, 25 GeV</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6</a:t>
                      </a:r>
                    </a:p>
                    <a:p>
                      <a:pPr algn="ctr"/>
                      <a:r>
                        <a:rPr lang="en-US" sz="1200" dirty="0" smtClean="0">
                          <a:solidFill>
                            <a:schemeClr val="tx1"/>
                          </a:solidFill>
                        </a:rPr>
                        <a:t>6</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10</a:t>
                      </a:r>
                    </a:p>
                    <a:p>
                      <a:pPr algn="ctr"/>
                      <a:r>
                        <a:rPr lang="en-US" sz="1200" dirty="0" smtClean="0">
                          <a:solidFill>
                            <a:schemeClr val="tx1"/>
                          </a:solidFill>
                        </a:rPr>
                        <a:t>7</a:t>
                      </a:r>
                      <a:endParaRPr lang="en-US" sz="1200" dirty="0">
                        <a:solidFill>
                          <a:schemeClr val="tx1"/>
                        </a:solidFill>
                      </a:endParaRPr>
                    </a:p>
                  </a:txBody>
                  <a:tcPr marT="90000" marB="90000">
                    <a:solidFill>
                      <a:schemeClr val="bg1"/>
                    </a:solidFill>
                  </a:tcPr>
                </a:tc>
              </a:tr>
              <a:tr h="498599">
                <a:tc>
                  <a:txBody>
                    <a:bodyPr/>
                    <a:lstStyle/>
                    <a:p>
                      <a:pPr algn="l"/>
                      <a:r>
                        <a:rPr lang="en-US" sz="1200" dirty="0" smtClean="0"/>
                        <a:t>Single</a:t>
                      </a:r>
                      <a:r>
                        <a:rPr lang="en-US" sz="1200" baseline="0" dirty="0" smtClean="0"/>
                        <a:t> jet </a:t>
                      </a:r>
                      <a:endParaRPr lang="en-US" sz="1200" dirty="0">
                        <a:solidFill>
                          <a:schemeClr val="tx1"/>
                        </a:solidFill>
                      </a:endParaRPr>
                    </a:p>
                  </a:txBody>
                  <a:tcPr marT="90000" marB="90000">
                    <a:solidFill>
                      <a:schemeClr val="bg1"/>
                    </a:solidFill>
                  </a:tcPr>
                </a:tc>
                <a:tc>
                  <a:txBody>
                    <a:bodyPr/>
                    <a:lstStyle/>
                    <a:p>
                      <a:pPr algn="l"/>
                      <a:r>
                        <a:rPr lang="en-US" sz="1200" dirty="0" smtClean="0"/>
                        <a:t>Jet</a:t>
                      </a:r>
                      <a:r>
                        <a:rPr lang="en-US" sz="1200" baseline="0" dirty="0" smtClean="0"/>
                        <a:t> </a:t>
                      </a:r>
                      <a:r>
                        <a:rPr lang="en-US" sz="1200" baseline="0" dirty="0" err="1" smtClean="0"/>
                        <a:t>pT</a:t>
                      </a:r>
                      <a:r>
                        <a:rPr lang="en-US" sz="1200" baseline="0" dirty="0" smtClean="0"/>
                        <a:t> &gt; 360 GeV</a:t>
                      </a:r>
                    </a:p>
                  </a:txBody>
                  <a:tcPr marT="90000" marB="90000">
                    <a:solidFill>
                      <a:schemeClr val="bg1"/>
                    </a:solidFill>
                  </a:tcPr>
                </a:tc>
                <a:tc>
                  <a:txBody>
                    <a:bodyPr/>
                    <a:lstStyle/>
                    <a:p>
                      <a:pPr algn="ctr"/>
                      <a:r>
                        <a:rPr lang="en-US" sz="1200" baseline="0" dirty="0" smtClean="0"/>
                        <a:t>75 GeV</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360</a:t>
                      </a:r>
                      <a:r>
                        <a:rPr lang="en-US" sz="1200" baseline="0" dirty="0" smtClean="0">
                          <a:solidFill>
                            <a:schemeClr val="tx1"/>
                          </a:solidFill>
                        </a:rPr>
                        <a:t> GeV</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2</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5</a:t>
                      </a:r>
                      <a:endParaRPr lang="en-US" sz="1200" dirty="0">
                        <a:solidFill>
                          <a:schemeClr val="tx1"/>
                        </a:solidFill>
                      </a:endParaRPr>
                    </a:p>
                  </a:txBody>
                  <a:tcPr marT="90000" marB="90000">
                    <a:solidFill>
                      <a:schemeClr val="bg1"/>
                    </a:solidFill>
                  </a:tcPr>
                </a:tc>
              </a:tr>
              <a:tr h="431488">
                <a:tc>
                  <a:txBody>
                    <a:bodyPr/>
                    <a:lstStyle/>
                    <a:p>
                      <a:pPr algn="l"/>
                      <a:r>
                        <a:rPr lang="en-US" sz="1200" dirty="0" smtClean="0"/>
                        <a:t>MET</a:t>
                      </a:r>
                      <a:endParaRPr lang="en-US" sz="1200" dirty="0">
                        <a:solidFill>
                          <a:schemeClr val="tx1"/>
                        </a:solidFill>
                      </a:endParaRPr>
                    </a:p>
                  </a:txBody>
                  <a:tcPr marT="90000" marB="90000">
                    <a:solidFill>
                      <a:schemeClr val="bg1"/>
                    </a:solidFill>
                  </a:tcPr>
                </a:tc>
                <a:tc>
                  <a:txBody>
                    <a:bodyPr/>
                    <a:lstStyle/>
                    <a:p>
                      <a:pPr algn="l"/>
                      <a:r>
                        <a:rPr lang="en-US" sz="1200" dirty="0" smtClean="0"/>
                        <a:t>MET &gt; 120 GeV</a:t>
                      </a:r>
                      <a:endParaRPr lang="en-US" sz="1200" dirty="0">
                        <a:solidFill>
                          <a:schemeClr val="tx1"/>
                        </a:solidFill>
                      </a:endParaRPr>
                    </a:p>
                  </a:txBody>
                  <a:tcPr marT="90000" marB="90000">
                    <a:solidFill>
                      <a:schemeClr val="bg1"/>
                    </a:solidFill>
                  </a:tcPr>
                </a:tc>
                <a:tc>
                  <a:txBody>
                    <a:bodyPr/>
                    <a:lstStyle/>
                    <a:p>
                      <a:pPr algn="ctr"/>
                      <a:r>
                        <a:rPr lang="en-US" sz="1200" b="1" dirty="0" smtClean="0"/>
                        <a:t>40 GeV</a:t>
                      </a:r>
                      <a:endParaRPr lang="en-US" sz="1200" b="1" dirty="0">
                        <a:solidFill>
                          <a:schemeClr val="tx1"/>
                        </a:solidFill>
                      </a:endParaRPr>
                    </a:p>
                  </a:txBody>
                  <a:tcPr marT="90000" marB="90000">
                    <a:solidFill>
                      <a:schemeClr val="bg1"/>
                    </a:solidFill>
                  </a:tcPr>
                </a:tc>
                <a:tc>
                  <a:txBody>
                    <a:bodyPr/>
                    <a:lstStyle/>
                    <a:p>
                      <a:pPr algn="ctr"/>
                      <a:r>
                        <a:rPr lang="en-US" sz="1200" dirty="0" smtClean="0"/>
                        <a:t>80GeV</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2</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17</a:t>
                      </a:r>
                      <a:endParaRPr lang="en-US" sz="1200" dirty="0">
                        <a:solidFill>
                          <a:schemeClr val="tx1"/>
                        </a:solidFill>
                      </a:endParaRPr>
                    </a:p>
                  </a:txBody>
                  <a:tcPr marT="90000" marB="90000">
                    <a:solidFill>
                      <a:schemeClr val="bg1"/>
                    </a:solidFill>
                  </a:tcPr>
                </a:tc>
              </a:tr>
              <a:tr h="431488">
                <a:tc>
                  <a:txBody>
                    <a:bodyPr/>
                    <a:lstStyle/>
                    <a:p>
                      <a:pPr algn="l"/>
                      <a:r>
                        <a:rPr lang="en-US" sz="1200" dirty="0" smtClean="0"/>
                        <a:t>Multi-jets</a:t>
                      </a:r>
                      <a:endParaRPr lang="en-US" sz="1200" dirty="0">
                        <a:solidFill>
                          <a:schemeClr val="tx1"/>
                        </a:solidFill>
                      </a:endParaRPr>
                    </a:p>
                  </a:txBody>
                  <a:tcPr marT="90000" marB="90000">
                    <a:solidFill>
                      <a:schemeClr val="bg1"/>
                    </a:solidFill>
                  </a:tcPr>
                </a:tc>
                <a:tc>
                  <a:txBody>
                    <a:bodyPr/>
                    <a:lstStyle/>
                    <a:p>
                      <a:pPr algn="l"/>
                      <a:r>
                        <a:rPr lang="en-US" sz="1200" dirty="0" smtClean="0"/>
                        <a:t>5 jets</a:t>
                      </a:r>
                      <a:r>
                        <a:rPr lang="en-US" sz="1200" baseline="0" dirty="0" smtClean="0"/>
                        <a:t>, each </a:t>
                      </a:r>
                      <a:r>
                        <a:rPr lang="en-US" sz="1200" baseline="0" dirty="0" err="1" smtClean="0"/>
                        <a:t>pT</a:t>
                      </a:r>
                      <a:r>
                        <a:rPr lang="en-US" sz="1200" baseline="0" dirty="0" smtClean="0"/>
                        <a:t> &gt; 55 GeV</a:t>
                      </a:r>
                      <a:endParaRPr lang="en-US" sz="1200" dirty="0">
                        <a:solidFill>
                          <a:schemeClr val="tx1"/>
                        </a:solidFill>
                      </a:endParaRPr>
                    </a:p>
                  </a:txBody>
                  <a:tcPr marT="90000" marB="90000">
                    <a:solidFill>
                      <a:schemeClr val="bg1"/>
                    </a:solidFill>
                  </a:tcPr>
                </a:tc>
                <a:tc>
                  <a:txBody>
                    <a:bodyPr/>
                    <a:lstStyle/>
                    <a:p>
                      <a:pPr algn="ctr"/>
                      <a:r>
                        <a:rPr lang="en-US" sz="1200" dirty="0" smtClean="0"/>
                        <a:t>4x15GeV</a:t>
                      </a:r>
                      <a:endParaRPr lang="en-US" sz="1200" dirty="0">
                        <a:solidFill>
                          <a:schemeClr val="tx1"/>
                        </a:solidFill>
                      </a:endParaRPr>
                    </a:p>
                  </a:txBody>
                  <a:tcPr marT="90000" marB="90000">
                    <a:solidFill>
                      <a:schemeClr val="bg1"/>
                    </a:solidFill>
                  </a:tcPr>
                </a:tc>
                <a:tc>
                  <a:txBody>
                    <a:bodyPr/>
                    <a:lstStyle/>
                    <a:p>
                      <a:pPr algn="ctr"/>
                      <a:r>
                        <a:rPr lang="en-US" sz="1200" dirty="0" smtClean="0"/>
                        <a:t>5x55GeV</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1</a:t>
                      </a:r>
                      <a:endParaRPr lang="en-US" sz="1200" dirty="0">
                        <a:solidFill>
                          <a:schemeClr val="tx1"/>
                        </a:solidFill>
                      </a:endParaRPr>
                    </a:p>
                  </a:txBody>
                  <a:tcPr marT="90000" marB="90000">
                    <a:solidFill>
                      <a:schemeClr val="bg1"/>
                    </a:solidFill>
                  </a:tcPr>
                </a:tc>
                <a:tc>
                  <a:txBody>
                    <a:bodyPr/>
                    <a:lstStyle/>
                    <a:p>
                      <a:pPr algn="ctr"/>
                      <a:r>
                        <a:rPr lang="en-US" sz="1200" dirty="0" smtClean="0">
                          <a:solidFill>
                            <a:schemeClr val="tx1"/>
                          </a:solidFill>
                        </a:rPr>
                        <a:t>8</a:t>
                      </a:r>
                      <a:endParaRPr lang="en-US" sz="1200" dirty="0">
                        <a:solidFill>
                          <a:schemeClr val="tx1"/>
                        </a:solidFill>
                      </a:endParaRPr>
                    </a:p>
                  </a:txBody>
                  <a:tcPr marT="90000" marB="90000">
                    <a:solidFill>
                      <a:schemeClr val="bg1"/>
                    </a:solidFill>
                  </a:tcPr>
                </a:tc>
              </a:tr>
              <a:tr h="431488">
                <a:tc>
                  <a:txBody>
                    <a:bodyPr/>
                    <a:lstStyle/>
                    <a:p>
                      <a:pPr algn="l"/>
                      <a:r>
                        <a:rPr lang="en-US" sz="1200" b="0" dirty="0" err="1" smtClean="0">
                          <a:solidFill>
                            <a:schemeClr val="tx1"/>
                          </a:solidFill>
                        </a:rPr>
                        <a:t>b</a:t>
                      </a:r>
                      <a:r>
                        <a:rPr lang="en-US" sz="1200" b="0" dirty="0" smtClean="0">
                          <a:solidFill>
                            <a:schemeClr val="tx1"/>
                          </a:solidFill>
                        </a:rPr>
                        <a:t>-jets</a:t>
                      </a:r>
                      <a:endParaRPr lang="en-US" sz="1200" b="0" dirty="0">
                        <a:solidFill>
                          <a:schemeClr val="tx1"/>
                        </a:solidFill>
                      </a:endParaRPr>
                    </a:p>
                  </a:txBody>
                  <a:tcPr marT="90000" marB="90000">
                    <a:solidFill>
                      <a:schemeClr val="bg1"/>
                    </a:solidFill>
                  </a:tcPr>
                </a:tc>
                <a:tc>
                  <a:txBody>
                    <a:bodyPr/>
                    <a:lstStyle/>
                    <a:p>
                      <a:pPr algn="l"/>
                      <a:r>
                        <a:rPr lang="en-US" sz="1200" baseline="0" dirty="0" err="1" smtClean="0">
                          <a:solidFill>
                            <a:schemeClr val="tx1"/>
                          </a:solidFill>
                        </a:rPr>
                        <a:t>b</a:t>
                      </a:r>
                      <a:r>
                        <a:rPr lang="en-US" sz="1200" baseline="0" dirty="0" smtClean="0">
                          <a:solidFill>
                            <a:schemeClr val="tx1"/>
                          </a:solidFill>
                        </a:rPr>
                        <a:t> + 3 other jets </a:t>
                      </a:r>
                      <a:r>
                        <a:rPr lang="en-US" sz="1200" baseline="0" dirty="0" err="1" smtClean="0">
                          <a:solidFill>
                            <a:schemeClr val="tx1"/>
                          </a:solidFill>
                        </a:rPr>
                        <a:t>pT</a:t>
                      </a:r>
                      <a:r>
                        <a:rPr lang="en-US" sz="1200" baseline="0" dirty="0" smtClean="0">
                          <a:solidFill>
                            <a:schemeClr val="tx1"/>
                          </a:solidFill>
                        </a:rPr>
                        <a:t>&gt;45 GeV</a:t>
                      </a:r>
                      <a:endParaRPr lang="en-US" sz="1200" dirty="0">
                        <a:solidFill>
                          <a:schemeClr val="tx1"/>
                        </a:solidFill>
                      </a:endParaRPr>
                    </a:p>
                  </a:txBody>
                  <a:tcPr marT="90000" marB="90000">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4x15GeV</a:t>
                      </a:r>
                      <a:endParaRPr lang="en-US" sz="1200" dirty="0" smtClean="0">
                        <a:solidFill>
                          <a:schemeClr val="tx1"/>
                        </a:solidFill>
                      </a:endParaRPr>
                    </a:p>
                  </a:txBody>
                  <a:tcPr marT="90000" marB="90000">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4x45GeV+btag</a:t>
                      </a:r>
                      <a:endParaRPr lang="en-US" sz="1200" dirty="0" smtClean="0">
                        <a:solidFill>
                          <a:schemeClr val="tx1"/>
                        </a:solidFill>
                      </a:endParaRPr>
                    </a:p>
                  </a:txBody>
                  <a:tcPr marT="90000" marB="90000">
                    <a:solidFill>
                      <a:schemeClr val="bg1"/>
                    </a:solidFill>
                  </a:tcPr>
                </a:tc>
                <a:tc>
                  <a:txBody>
                    <a:bodyPr/>
                    <a:lstStyle/>
                    <a:p>
                      <a:pPr algn="ctr"/>
                      <a:r>
                        <a:rPr lang="en-US" sz="1200" b="0" dirty="0" smtClean="0">
                          <a:solidFill>
                            <a:schemeClr val="tx1"/>
                          </a:solidFill>
                        </a:rPr>
                        <a:t>1</a:t>
                      </a:r>
                      <a:endParaRPr lang="en-US" sz="1200" b="0" dirty="0">
                        <a:solidFill>
                          <a:schemeClr val="tx1"/>
                        </a:solidFill>
                      </a:endParaRPr>
                    </a:p>
                  </a:txBody>
                  <a:tcPr marT="90000" marB="90000">
                    <a:solidFill>
                      <a:schemeClr val="bg1"/>
                    </a:solidFill>
                  </a:tcPr>
                </a:tc>
                <a:tc>
                  <a:txBody>
                    <a:bodyPr/>
                    <a:lstStyle/>
                    <a:p>
                      <a:pPr algn="ctr"/>
                      <a:r>
                        <a:rPr lang="en-US" sz="1200" b="0" dirty="0" smtClean="0">
                          <a:solidFill>
                            <a:schemeClr val="tx1"/>
                          </a:solidFill>
                        </a:rPr>
                        <a:t>4</a:t>
                      </a:r>
                      <a:endParaRPr lang="en-US" sz="1200" b="0" dirty="0">
                        <a:solidFill>
                          <a:schemeClr val="tx1"/>
                        </a:solidFill>
                      </a:endParaRPr>
                    </a:p>
                  </a:txBody>
                  <a:tcPr marT="90000" marB="90000">
                    <a:solidFill>
                      <a:schemeClr val="bg1"/>
                    </a:solidFill>
                  </a:tcPr>
                </a:tc>
              </a:tr>
              <a:tr h="431488">
                <a:tc>
                  <a:txBody>
                    <a:bodyPr/>
                    <a:lstStyle/>
                    <a:p>
                      <a:pPr algn="l"/>
                      <a:r>
                        <a:rPr lang="en-US" sz="1200" b="1" dirty="0" smtClean="0"/>
                        <a:t>TOTAL</a:t>
                      </a:r>
                      <a:endParaRPr lang="en-US" sz="1200" b="1" dirty="0">
                        <a:solidFill>
                          <a:schemeClr val="tx1"/>
                        </a:solidFill>
                      </a:endParaRPr>
                    </a:p>
                  </a:txBody>
                  <a:tcPr marT="90000" marB="90000">
                    <a:solidFill>
                      <a:schemeClr val="bg1"/>
                    </a:solidFill>
                  </a:tcPr>
                </a:tc>
                <a:tc>
                  <a:txBody>
                    <a:bodyPr/>
                    <a:lstStyle/>
                    <a:p>
                      <a:pPr algn="l"/>
                      <a:endParaRPr lang="en-US" sz="1200" dirty="0">
                        <a:solidFill>
                          <a:schemeClr val="tx1"/>
                        </a:solidFill>
                      </a:endParaRPr>
                    </a:p>
                  </a:txBody>
                  <a:tcPr marT="90000" marB="90000">
                    <a:solidFill>
                      <a:schemeClr val="bg1"/>
                    </a:solidFill>
                  </a:tcPr>
                </a:tc>
                <a:tc>
                  <a:txBody>
                    <a:bodyPr/>
                    <a:lstStyle/>
                    <a:p>
                      <a:pPr algn="ctr"/>
                      <a:endParaRPr lang="en-US" sz="1200" dirty="0">
                        <a:solidFill>
                          <a:schemeClr val="tx1"/>
                        </a:solidFill>
                      </a:endParaRPr>
                    </a:p>
                  </a:txBody>
                  <a:tcPr marT="90000" marB="90000">
                    <a:solidFill>
                      <a:schemeClr val="bg1"/>
                    </a:solidFill>
                  </a:tcPr>
                </a:tc>
                <a:tc>
                  <a:txBody>
                    <a:bodyPr/>
                    <a:lstStyle/>
                    <a:p>
                      <a:pPr algn="ctr"/>
                      <a:endParaRPr lang="en-US" sz="1200" dirty="0">
                        <a:solidFill>
                          <a:schemeClr val="tx1"/>
                        </a:solidFill>
                      </a:endParaRPr>
                    </a:p>
                  </a:txBody>
                  <a:tcPr marT="90000" marB="90000">
                    <a:solidFill>
                      <a:schemeClr val="bg1"/>
                    </a:solidFill>
                  </a:tcPr>
                </a:tc>
                <a:tc>
                  <a:txBody>
                    <a:bodyPr/>
                    <a:lstStyle/>
                    <a:p>
                      <a:pPr algn="ctr"/>
                      <a:r>
                        <a:rPr lang="en-US" sz="1200" b="1" dirty="0" smtClean="0"/>
                        <a:t>&lt;75 </a:t>
                      </a:r>
                      <a:r>
                        <a:rPr lang="en-US" sz="1200" b="1" baseline="0" dirty="0" smtClean="0"/>
                        <a:t> </a:t>
                      </a:r>
                      <a:endParaRPr lang="en-US" sz="1200" b="1" dirty="0">
                        <a:solidFill>
                          <a:schemeClr val="tx1"/>
                        </a:solidFill>
                      </a:endParaRPr>
                    </a:p>
                  </a:txBody>
                  <a:tcPr marT="90000" marB="90000">
                    <a:solidFill>
                      <a:schemeClr val="bg1"/>
                    </a:solidFill>
                  </a:tcPr>
                </a:tc>
                <a:tc>
                  <a:txBody>
                    <a:bodyPr/>
                    <a:lstStyle/>
                    <a:p>
                      <a:pPr algn="ctr"/>
                      <a:r>
                        <a:rPr lang="en-US" sz="1200" dirty="0" smtClean="0"/>
                        <a:t>~</a:t>
                      </a:r>
                      <a:r>
                        <a:rPr lang="en-US" sz="1200" b="1" dirty="0" smtClean="0"/>
                        <a:t>400 (mean)</a:t>
                      </a:r>
                      <a:endParaRPr lang="en-US" sz="1200" b="1" dirty="0">
                        <a:solidFill>
                          <a:schemeClr val="tx1"/>
                        </a:solidFill>
                      </a:endParaRPr>
                    </a:p>
                  </a:txBody>
                  <a:tcPr marT="90000" marB="90000">
                    <a:solidFill>
                      <a:schemeClr val="bg1"/>
                    </a:solidFill>
                  </a:tcPr>
                </a:tc>
              </a:tr>
            </a:tbl>
          </a:graphicData>
        </a:graphic>
      </p:graphicFrame>
      <p:sp>
        <p:nvSpPr>
          <p:cNvPr id="15" name="TextBox 14"/>
          <p:cNvSpPr txBox="1"/>
          <p:nvPr/>
        </p:nvSpPr>
        <p:spPr>
          <a:xfrm>
            <a:off x="2628900" y="7979569"/>
            <a:ext cx="8738290" cy="1015663"/>
          </a:xfrm>
          <a:prstGeom prst="rect">
            <a:avLst/>
          </a:prstGeom>
          <a:solidFill>
            <a:srgbClr val="FFFF00"/>
          </a:solidFill>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a:buFont typeface="Arial"/>
              <a:buChar char="•"/>
            </a:pPr>
            <a:r>
              <a:rPr lang="en-US" sz="2000" dirty="0" smtClean="0">
                <a:solidFill>
                  <a:schemeClr val="tx1"/>
                </a:solidFill>
              </a:rPr>
              <a:t>Tracking based isolation applied to single leptons at EF to limit rate</a:t>
            </a:r>
          </a:p>
          <a:p>
            <a:pPr>
              <a:buFont typeface="Arial"/>
              <a:buChar char="•"/>
            </a:pPr>
            <a:r>
              <a:rPr lang="en-US" sz="2000" dirty="0" smtClean="0">
                <a:solidFill>
                  <a:schemeClr val="tx1"/>
                </a:solidFill>
              </a:rPr>
              <a:t>Above triggers are used by most analyses, currently 564 items in the menu</a:t>
            </a:r>
          </a:p>
          <a:p>
            <a:pPr>
              <a:buFont typeface="Arial"/>
              <a:buChar char="•"/>
            </a:pPr>
            <a:r>
              <a:rPr lang="en-US" sz="2000" dirty="0" smtClean="0">
                <a:solidFill>
                  <a:schemeClr val="tx1"/>
                </a:solidFill>
              </a:rPr>
              <a:t>Many Specialized triggers,  e.g. J/ψ -&gt; </a:t>
            </a:r>
            <a:r>
              <a:rPr lang="en-US" sz="2000" dirty="0" err="1" smtClean="0">
                <a:solidFill>
                  <a:schemeClr val="tx1"/>
                </a:solidFill>
              </a:rPr>
              <a:t>e</a:t>
            </a:r>
            <a:r>
              <a:rPr lang="en-US" sz="2000" baseline="30000" dirty="0" err="1" smtClean="0">
                <a:solidFill>
                  <a:schemeClr val="tx1"/>
                </a:solidFill>
              </a:rPr>
              <a:t>+</a:t>
            </a:r>
            <a:r>
              <a:rPr lang="en-US" sz="2000" dirty="0" err="1" smtClean="0">
                <a:solidFill>
                  <a:schemeClr val="tx1"/>
                </a:solidFill>
              </a:rPr>
              <a:t>e</a:t>
            </a:r>
            <a:r>
              <a:rPr lang="en-US" sz="2000" baseline="30000" dirty="0" smtClean="0">
                <a:solidFill>
                  <a:schemeClr val="tx1"/>
                </a:solidFill>
              </a:rPr>
              <a:t>-  </a:t>
            </a:r>
            <a:r>
              <a:rPr lang="en-US" sz="2000" dirty="0" smtClean="0">
                <a:solidFill>
                  <a:schemeClr val="tx1"/>
                </a:solidFill>
              </a:rPr>
              <a:t>for efficiency studies</a:t>
            </a:r>
            <a:r>
              <a:rPr lang="en-US" sz="2000" dirty="0" smtClean="0">
                <a:solidFill>
                  <a:schemeClr val="tx1"/>
                </a:solidFill>
              </a:rPr>
              <a:t>.</a:t>
            </a:r>
            <a:endParaRPr lang="en-US" sz="2000" dirty="0" smtClean="0">
              <a:solidFill>
                <a:schemeClr val="tx1"/>
              </a:solidFill>
            </a:endParaRPr>
          </a:p>
        </p:txBody>
      </p:sp>
    </p:spTree>
    <p:extLst>
      <p:ext uri="{BB962C8B-B14F-4D97-AF65-F5344CB8AC3E}">
        <p14:creationId xmlns:p14="http://schemas.microsoft.com/office/powerpoint/2010/main" val="218441962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computing follows</a:t>
            </a:r>
            <a:endParaRPr lang="en-US" dirty="0"/>
          </a:p>
        </p:txBody>
      </p:sp>
      <p:pic>
        <p:nvPicPr>
          <p:cNvPr id="3" name="Picture 2" descr="Screen Shot 2012-06-17 at 5.36.57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2166938"/>
            <a:ext cx="9829800" cy="7086600"/>
          </a:xfrm>
          <a:prstGeom prst="rect">
            <a:avLst/>
          </a:prstGeom>
        </p:spPr>
      </p:pic>
      <p:sp>
        <p:nvSpPr>
          <p:cNvPr id="6" name="TextBox 5"/>
          <p:cNvSpPr txBox="1"/>
          <p:nvPr/>
        </p:nvSpPr>
        <p:spPr>
          <a:xfrm>
            <a:off x="748499" y="1654969"/>
            <a:ext cx="12725400" cy="430887"/>
          </a:xfrm>
          <a:prstGeom prst="rect">
            <a:avLst/>
          </a:prstGeom>
          <a:solidFill>
            <a:srgbClr val="FFFF00"/>
          </a:solidFill>
          <a:ln>
            <a:solidFill>
              <a:srgbClr val="000000"/>
            </a:solidFill>
          </a:ln>
        </p:spPr>
        <p:txBody>
          <a:bodyPr wrap="square" rtlCol="0">
            <a:spAutoFit/>
          </a:bodyPr>
          <a:lstStyle/>
          <a:p>
            <a:r>
              <a:rPr lang="en-US" sz="2200" dirty="0" smtClean="0">
                <a:effectLst/>
              </a:rPr>
              <a:t>Number of concurrent jobs at all ATLAS Tiers: CERN, 10 Tier1-s</a:t>
            </a:r>
            <a:r>
              <a:rPr lang="en-US" sz="2200" dirty="0" smtClean="0">
                <a:effectLst/>
              </a:rPr>
              <a:t>,~ </a:t>
            </a:r>
            <a:r>
              <a:rPr lang="en-US" sz="2200" dirty="0" smtClean="0">
                <a:effectLst/>
              </a:rPr>
              <a:t>70 Tier2 federations </a:t>
            </a:r>
            <a:r>
              <a:rPr lang="en-US" sz="2200" dirty="0" smtClean="0">
                <a:effectLst/>
                <a:sym typeface="Wingdings"/>
              </a:rPr>
              <a:t> &gt; 80 sites</a:t>
            </a:r>
            <a:endParaRPr lang="en-US" sz="2200" dirty="0">
              <a:effectLst/>
            </a:endParaRPr>
          </a:p>
        </p:txBody>
      </p:sp>
      <p:sp>
        <p:nvSpPr>
          <p:cNvPr id="7" name="TextBox 6"/>
          <p:cNvSpPr txBox="1"/>
          <p:nvPr/>
        </p:nvSpPr>
        <p:spPr>
          <a:xfrm>
            <a:off x="190500" y="3788569"/>
            <a:ext cx="3363788" cy="2862323"/>
          </a:xfrm>
          <a:prstGeom prst="rect">
            <a:avLst/>
          </a:prstGeom>
          <a:solidFill>
            <a:srgbClr val="FFCC00"/>
          </a:solidFill>
          <a:ln>
            <a:solidFill>
              <a:schemeClr val="tx1"/>
            </a:solidFill>
          </a:ln>
        </p:spPr>
        <p:txBody>
          <a:bodyPr wrap="square" rtlCol="0">
            <a:spAutoFit/>
          </a:bodyPr>
          <a:lstStyle/>
          <a:p>
            <a:r>
              <a:rPr lang="en-US" dirty="0" smtClean="0">
                <a:effectLst/>
              </a:rPr>
              <a:t>Available resources </a:t>
            </a:r>
            <a:r>
              <a:rPr lang="en-US" dirty="0" smtClean="0">
                <a:effectLst/>
              </a:rPr>
              <a:t>fully </a:t>
            </a:r>
            <a:r>
              <a:rPr lang="en-US" dirty="0" smtClean="0">
                <a:effectLst/>
              </a:rPr>
              <a:t>used (stressed ...</a:t>
            </a:r>
            <a:r>
              <a:rPr lang="en-US" dirty="0" smtClean="0">
                <a:effectLst/>
              </a:rPr>
              <a:t>)</a:t>
            </a:r>
          </a:p>
          <a:p>
            <a:endParaRPr lang="en-US" dirty="0" smtClean="0">
              <a:effectLst/>
            </a:endParaRPr>
          </a:p>
          <a:p>
            <a:r>
              <a:rPr lang="en-US" dirty="0" smtClean="0">
                <a:effectLst/>
              </a:rPr>
              <a:t>ATLAS </a:t>
            </a:r>
            <a:r>
              <a:rPr lang="en-US" dirty="0">
                <a:effectLst/>
              </a:rPr>
              <a:t>Computing Model has proven to be very </a:t>
            </a:r>
            <a:r>
              <a:rPr lang="en-US" dirty="0" smtClean="0">
                <a:effectLst/>
              </a:rPr>
              <a:t>flexible, </a:t>
            </a:r>
            <a:r>
              <a:rPr lang="en-US" dirty="0">
                <a:effectLst/>
              </a:rPr>
              <a:t>adapting to </a:t>
            </a:r>
            <a:r>
              <a:rPr lang="en-US" dirty="0" smtClean="0">
                <a:effectLst/>
              </a:rPr>
              <a:t>data-taking and </a:t>
            </a:r>
            <a:r>
              <a:rPr lang="en-US" dirty="0" smtClean="0">
                <a:effectLst/>
              </a:rPr>
              <a:t>analysis </a:t>
            </a:r>
            <a:r>
              <a:rPr lang="en-US" dirty="0">
                <a:effectLst/>
              </a:rPr>
              <a:t>demands (e.g. dynamic data placement, less reprocessing than </a:t>
            </a:r>
            <a:r>
              <a:rPr lang="en-US" dirty="0" smtClean="0">
                <a:effectLst/>
              </a:rPr>
              <a:t>foreseen</a:t>
            </a:r>
            <a:r>
              <a:rPr lang="en-US" dirty="0">
                <a:effectLst/>
              </a:rPr>
              <a:t>, </a:t>
            </a:r>
            <a:endParaRPr lang="en-US" dirty="0" smtClean="0">
              <a:effectLst/>
            </a:endParaRPr>
          </a:p>
          <a:p>
            <a:r>
              <a:rPr lang="en-US" dirty="0" smtClean="0">
                <a:effectLst/>
              </a:rPr>
              <a:t>     very </a:t>
            </a:r>
            <a:r>
              <a:rPr lang="en-US" dirty="0">
                <a:effectLst/>
              </a:rPr>
              <a:t>intense simulation) </a:t>
            </a:r>
            <a:r>
              <a:rPr lang="en-US" dirty="0">
                <a:effectLst/>
                <a:sym typeface="Wingdings"/>
              </a:rPr>
              <a:t> </a:t>
            </a:r>
          </a:p>
        </p:txBody>
      </p:sp>
    </p:spTree>
    <p:extLst>
      <p:ext uri="{BB962C8B-B14F-4D97-AF65-F5344CB8AC3E}">
        <p14:creationId xmlns:p14="http://schemas.microsoft.com/office/powerpoint/2010/main" val="46128028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publications</a:t>
            </a:r>
            <a:endParaRPr lang="en-US" dirty="0"/>
          </a:p>
        </p:txBody>
      </p:sp>
      <p:pic>
        <p:nvPicPr>
          <p:cNvPr id="4" name="Picture 3"/>
          <p:cNvPicPr>
            <a:picLocks noChangeAspect="1"/>
          </p:cNvPicPr>
          <p:nvPr/>
        </p:nvPicPr>
        <p:blipFill>
          <a:blip r:embed="rId2"/>
          <a:stretch>
            <a:fillRect/>
          </a:stretch>
        </p:blipFill>
        <p:spPr>
          <a:xfrm>
            <a:off x="20035" y="9957"/>
            <a:ext cx="1828800" cy="2251494"/>
          </a:xfrm>
          <a:prstGeom prst="rect">
            <a:avLst/>
          </a:prstGeom>
        </p:spPr>
      </p:pic>
      <p:pic>
        <p:nvPicPr>
          <p:cNvPr id="5" name="Picture 4"/>
          <p:cNvPicPr>
            <a:picLocks noChangeAspect="1"/>
          </p:cNvPicPr>
          <p:nvPr/>
        </p:nvPicPr>
        <p:blipFill>
          <a:blip r:embed="rId3"/>
          <a:stretch>
            <a:fillRect/>
          </a:stretch>
        </p:blipFill>
        <p:spPr>
          <a:xfrm>
            <a:off x="1" y="2017571"/>
            <a:ext cx="1866900" cy="2480923"/>
          </a:xfrm>
          <a:prstGeom prst="rect">
            <a:avLst/>
          </a:prstGeom>
        </p:spPr>
      </p:pic>
      <p:pic>
        <p:nvPicPr>
          <p:cNvPr id="8" name="Picture 7"/>
          <p:cNvPicPr>
            <a:picLocks noChangeAspect="1"/>
          </p:cNvPicPr>
          <p:nvPr/>
        </p:nvPicPr>
        <p:blipFill>
          <a:blip r:embed="rId4"/>
          <a:stretch>
            <a:fillRect/>
          </a:stretch>
        </p:blipFill>
        <p:spPr>
          <a:xfrm>
            <a:off x="1790700" y="6760369"/>
            <a:ext cx="1859988" cy="2471738"/>
          </a:xfrm>
          <a:prstGeom prst="rect">
            <a:avLst/>
          </a:prstGeom>
        </p:spPr>
      </p:pic>
      <p:pic>
        <p:nvPicPr>
          <p:cNvPr id="9" name="Picture 8"/>
          <p:cNvPicPr>
            <a:picLocks noChangeAspect="1"/>
          </p:cNvPicPr>
          <p:nvPr/>
        </p:nvPicPr>
        <p:blipFill>
          <a:blip r:embed="rId5"/>
          <a:stretch>
            <a:fillRect/>
          </a:stretch>
        </p:blipFill>
        <p:spPr>
          <a:xfrm>
            <a:off x="1790700" y="4474369"/>
            <a:ext cx="1859988" cy="2471738"/>
          </a:xfrm>
          <a:prstGeom prst="rect">
            <a:avLst/>
          </a:prstGeom>
        </p:spPr>
      </p:pic>
      <p:pic>
        <p:nvPicPr>
          <p:cNvPr id="11" name="Picture 10"/>
          <p:cNvPicPr>
            <a:picLocks noChangeAspect="1"/>
          </p:cNvPicPr>
          <p:nvPr/>
        </p:nvPicPr>
        <p:blipFill>
          <a:blip r:embed="rId6"/>
          <a:stretch>
            <a:fillRect/>
          </a:stretch>
        </p:blipFill>
        <p:spPr>
          <a:xfrm>
            <a:off x="1790700" y="-173831"/>
            <a:ext cx="1853819" cy="2463539"/>
          </a:xfrm>
          <a:prstGeom prst="rect">
            <a:avLst/>
          </a:prstGeom>
        </p:spPr>
      </p:pic>
      <p:pic>
        <p:nvPicPr>
          <p:cNvPr id="12" name="Picture 11"/>
          <p:cNvPicPr>
            <a:picLocks noChangeAspect="1"/>
          </p:cNvPicPr>
          <p:nvPr/>
        </p:nvPicPr>
        <p:blipFill>
          <a:blip r:embed="rId7"/>
          <a:stretch>
            <a:fillRect/>
          </a:stretch>
        </p:blipFill>
        <p:spPr>
          <a:xfrm>
            <a:off x="0" y="6986741"/>
            <a:ext cx="1866900" cy="2266797"/>
          </a:xfrm>
          <a:prstGeom prst="rect">
            <a:avLst/>
          </a:prstGeom>
        </p:spPr>
      </p:pic>
      <p:pic>
        <p:nvPicPr>
          <p:cNvPr id="13" name="Picture 12"/>
          <p:cNvPicPr>
            <a:picLocks noChangeAspect="1"/>
          </p:cNvPicPr>
          <p:nvPr/>
        </p:nvPicPr>
        <p:blipFill>
          <a:blip r:embed="rId8"/>
          <a:stretch>
            <a:fillRect/>
          </a:stretch>
        </p:blipFill>
        <p:spPr>
          <a:xfrm>
            <a:off x="0" y="4474369"/>
            <a:ext cx="1864596" cy="2640897"/>
          </a:xfrm>
          <a:prstGeom prst="rect">
            <a:avLst/>
          </a:prstGeom>
        </p:spPr>
      </p:pic>
      <p:sp>
        <p:nvSpPr>
          <p:cNvPr id="14" name="Rectangle 13"/>
          <p:cNvSpPr/>
          <p:nvPr/>
        </p:nvSpPr>
        <p:spPr>
          <a:xfrm>
            <a:off x="5067300" y="1578769"/>
            <a:ext cx="5486400" cy="1200328"/>
          </a:xfrm>
          <a:prstGeom prst="rect">
            <a:avLst/>
          </a:prstGeom>
          <a:solidFill>
            <a:srgbClr val="FFFF00"/>
          </a:solidFill>
        </p:spPr>
        <p:txBody>
          <a:bodyPr wrap="square">
            <a:spAutoFit/>
          </a:bodyPr>
          <a:lstStyle/>
          <a:p>
            <a:r>
              <a:rPr lang="en-US" sz="2400" dirty="0"/>
              <a:t>160 papers on collision data</a:t>
            </a:r>
          </a:p>
          <a:p>
            <a:r>
              <a:rPr lang="en-US" sz="2400" dirty="0"/>
              <a:t>325 conference notes, 60 in 2012</a:t>
            </a:r>
          </a:p>
          <a:p>
            <a:r>
              <a:rPr lang="en-US" sz="2400" dirty="0"/>
              <a:t>~2 papers/week in the last months</a:t>
            </a:r>
            <a:endParaRPr lang="en-US" sz="2400" dirty="0"/>
          </a:p>
        </p:txBody>
      </p:sp>
      <p:pic>
        <p:nvPicPr>
          <p:cNvPr id="10" name="Picture 9"/>
          <p:cNvPicPr>
            <a:picLocks noChangeAspect="1"/>
          </p:cNvPicPr>
          <p:nvPr/>
        </p:nvPicPr>
        <p:blipFill>
          <a:blip r:embed="rId9"/>
          <a:stretch>
            <a:fillRect/>
          </a:stretch>
        </p:blipFill>
        <p:spPr>
          <a:xfrm>
            <a:off x="1790700" y="2035969"/>
            <a:ext cx="1859988" cy="2471738"/>
          </a:xfrm>
          <a:prstGeom prst="rect">
            <a:avLst/>
          </a:prstGeom>
        </p:spPr>
      </p:pic>
      <p:pic>
        <p:nvPicPr>
          <p:cNvPr id="15" name="Picture 14" descr="Screen Shot 2012-06-17 at 5.47.30 AM.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62500" y="2874169"/>
            <a:ext cx="6108700" cy="3498454"/>
          </a:xfrm>
          <a:prstGeom prst="rect">
            <a:avLst/>
          </a:prstGeom>
        </p:spPr>
      </p:pic>
      <p:pic>
        <p:nvPicPr>
          <p:cNvPr id="17" name="Picture 16" descr="Screen Shot 2012-06-17 at 5.47.41 AM.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004300" y="6362396"/>
            <a:ext cx="4483100" cy="2891142"/>
          </a:xfrm>
          <a:prstGeom prst="rect">
            <a:avLst/>
          </a:prstGeom>
        </p:spPr>
      </p:pic>
    </p:spTree>
    <p:extLst>
      <p:ext uri="{BB962C8B-B14F-4D97-AF65-F5344CB8AC3E}">
        <p14:creationId xmlns:p14="http://schemas.microsoft.com/office/powerpoint/2010/main" val="285036612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Mé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1_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ERN_Template_Wv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28125</TotalTime>
  <Words>3089</Words>
  <Application>Microsoft Macintosh PowerPoint</Application>
  <PresentationFormat>Custom</PresentationFormat>
  <Paragraphs>527</Paragraphs>
  <Slides>46</Slides>
  <Notes>1</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46</vt:i4>
      </vt:variant>
    </vt:vector>
  </HeadingPairs>
  <TitlesOfParts>
    <vt:vector size="50" baseType="lpstr">
      <vt:lpstr>Office Theme</vt:lpstr>
      <vt:lpstr>3_EGEE_template</vt:lpstr>
      <vt:lpstr>CERN_Template_WvR</vt:lpstr>
      <vt:lpstr>Equation</vt:lpstr>
      <vt:lpstr>PowerPoint Presentation</vt:lpstr>
      <vt:lpstr>23 years of dreams …. starting in 1989 …  2012 promises to be a decisive discovery year !!!</vt:lpstr>
      <vt:lpstr>Detector and trigger in excellent shape !</vt:lpstr>
      <vt:lpstr>Detector performing already above design specifications</vt:lpstr>
      <vt:lpstr>Does the detector really work on such extreme conditions? (1)</vt:lpstr>
      <vt:lpstr>Does the detector really work on such extreme conditions? (2)</vt:lpstr>
      <vt:lpstr>Does the detector really work on such extreme conditions? (3)</vt:lpstr>
      <vt:lpstr>And computing follows</vt:lpstr>
      <vt:lpstr>And publications</vt:lpstr>
      <vt:lpstr>Great sensitivity to physics</vt:lpstr>
      <vt:lpstr>First on QCD</vt:lpstr>
      <vt:lpstr>Summary of main electroweak and top cross-section measurements</vt:lpstr>
      <vt:lpstr>Diboson production : WW, WZ, ZZ </vt:lpstr>
      <vt:lpstr>Diboson production : WW, WZ, ZZ </vt:lpstr>
      <vt:lpstr>Understanding Z/W+Jets</vt:lpstr>
      <vt:lpstr>W+b and Z+b cross-sections</vt:lpstr>
      <vt:lpstr>TOP physics</vt:lpstr>
      <vt:lpstr>TOP mass</vt:lpstr>
      <vt:lpstr>Single top measurements</vt:lpstr>
      <vt:lpstr>Measurement of tt spin correlations</vt:lpstr>
      <vt:lpstr>A new particle state discovered</vt:lpstr>
      <vt:lpstr>SUSY</vt:lpstr>
      <vt:lpstr>Searches for charginos/neutralinos</vt:lpstr>
      <vt:lpstr>Searches for 3rd generation squarks</vt:lpstr>
      <vt:lpstr>Exotics</vt:lpstr>
      <vt:lpstr>Exotics</vt:lpstr>
      <vt:lpstr>SM HIGGS search</vt:lpstr>
      <vt:lpstr>M &gt; 130 GeV excluded</vt:lpstr>
      <vt:lpstr>M ~125 GeV still possible !</vt:lpstr>
      <vt:lpstr>What next ?</vt:lpstr>
      <vt:lpstr>Future strategy</vt:lpstr>
      <vt:lpstr>Future strategy</vt:lpstr>
      <vt:lpstr>A long way in front of us !</vt:lpstr>
      <vt:lpstr>Looking at short, medium and long term!</vt:lpstr>
      <vt:lpstr>PHASE 0 up to the 2013/2014 shutdown (LS1):</vt:lpstr>
      <vt:lpstr>ATLAS is preparing for a 4 layer pixel in SL1 : IBL</vt:lpstr>
      <vt:lpstr>Phase 1 challenge:</vt:lpstr>
      <vt:lpstr>New muon small wheels (more granularity)</vt:lpstr>
      <vt:lpstr>New LVL1 Calorimeter trigger (more granularity)</vt:lpstr>
      <vt:lpstr>AFP : ATLAS Forward Physics</vt:lpstr>
      <vt:lpstr>PHASE 2:  2021/22 shutdown (LS3) or HL-LHC upgrade:</vt:lpstr>
      <vt:lpstr>PHASE 2 : LOI in preparation</vt:lpstr>
      <vt:lpstr>Overall Strategy</vt:lpstr>
      <vt:lpstr>How do we fit on all this as DPNC ? </vt:lpstr>
      <vt:lpstr>How do we fit on all this as DPNC ? </vt:lpstr>
      <vt:lpstr> </vt:lpstr>
    </vt:vector>
  </TitlesOfParts>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Markus</dc:creator>
  <cp:lastModifiedBy>Nessi</cp:lastModifiedBy>
  <cp:revision>462</cp:revision>
  <cp:lastPrinted>2012-04-24T07:17:47Z</cp:lastPrinted>
  <dcterms:created xsi:type="dcterms:W3CDTF">2010-10-11T04:38:08Z</dcterms:created>
  <dcterms:modified xsi:type="dcterms:W3CDTF">2012-06-18T04:51:13Z</dcterms:modified>
</cp:coreProperties>
</file>