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25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7D4E4-8F67-41B7-AFEC-346880CADD9E}" type="datetimeFigureOut">
              <a:rPr lang="en-US" smtClean="0"/>
              <a:pPr/>
              <a:t>11/10/2011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30723-F960-4316-A77C-6ED74AEED5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ELENA-BPPC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 bwMode="auto">
          <a:xfrm>
            <a:off x="161924" y="1117600"/>
            <a:ext cx="8277226" cy="2286000"/>
          </a:xfrm>
          <a:prstGeom prst="roundRect">
            <a:avLst/>
          </a:prstGeom>
          <a:solidFill>
            <a:srgbClr val="D7D1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Steering committee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>
              <a:latin typeface="Garamond" pitchFamily="-65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dirty="0" smtClean="0">
              <a:latin typeface="Garamond" pitchFamily="-65" charset="0"/>
            </a:endParaRPr>
          </a:p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600" dirty="0">
              <a:latin typeface="Garamond" pitchFamily="-65" charset="0"/>
            </a:endParaRPr>
          </a:p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600" dirty="0">
              <a:latin typeface="Garamond" pitchFamily="-65" charset="0"/>
            </a:endParaRPr>
          </a:p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  <a:p>
            <a:pPr marR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79450" y="125413"/>
            <a:ext cx="7370763" cy="7397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ELENA Project Structure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571500" y="1536700"/>
            <a:ext cx="7524750" cy="673100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S. Maury,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project leader 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aseline="0" dirty="0" smtClean="0">
                <a:latin typeface="Garamond" pitchFamily="-65" charset="0"/>
              </a:rPr>
              <a:t>C. Carli, deputy proj</a:t>
            </a:r>
            <a:r>
              <a:rPr lang="en-US" sz="1600" dirty="0" smtClean="0">
                <a:latin typeface="Garamond" pitchFamily="-65" charset="0"/>
              </a:rPr>
              <a:t>ect</a:t>
            </a:r>
            <a:r>
              <a:rPr lang="en-US" sz="1600" baseline="0" dirty="0" smtClean="0">
                <a:latin typeface="Garamond" pitchFamily="-65" charset="0"/>
              </a:rPr>
              <a:t> leader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467100" y="3797300"/>
            <a:ext cx="2628900" cy="787400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Garamond" pitchFamily="-65" charset="0"/>
              </a:rPr>
              <a:t>Beam physics and Performance </a:t>
            </a:r>
            <a:br>
              <a:rPr lang="en-US" sz="1600" dirty="0" smtClean="0">
                <a:latin typeface="Garamond" pitchFamily="-65" charset="0"/>
              </a:rPr>
            </a:br>
            <a:r>
              <a:rPr lang="en-US" sz="1600" dirty="0" smtClean="0">
                <a:latin typeface="Garamond" pitchFamily="-65" charset="0"/>
              </a:rPr>
              <a:t>Committee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(G. Tranquille, P. Belochitskii)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3375" y="2311400"/>
            <a:ext cx="13620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P. </a:t>
            </a:r>
            <a:r>
              <a:rPr lang="en-US" sz="1400" dirty="0" err="1" smtClean="0"/>
              <a:t>Belochitskii</a:t>
            </a:r>
            <a:endParaRPr lang="en-US" sz="1400" dirty="0" smtClean="0"/>
          </a:p>
          <a:p>
            <a:r>
              <a:rPr lang="en-US" sz="1400" dirty="0" smtClean="0"/>
              <a:t>(Machine</a:t>
            </a:r>
          </a:p>
          <a:p>
            <a:r>
              <a:rPr lang="en-US" sz="1400" dirty="0" smtClean="0"/>
              <a:t>Physics&amp; </a:t>
            </a:r>
            <a:r>
              <a:rPr lang="en-US" sz="1400" dirty="0"/>
              <a:t>P</a:t>
            </a:r>
            <a:r>
              <a:rPr lang="en-US" sz="1400" dirty="0" smtClean="0"/>
              <a:t>arameters)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371600" y="2324100"/>
            <a:ext cx="1466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T. Eriksson</a:t>
            </a:r>
          </a:p>
          <a:p>
            <a:r>
              <a:rPr lang="en-US" sz="1400" dirty="0" smtClean="0"/>
              <a:t>(Integration, Commissioning</a:t>
            </a:r>
          </a:p>
          <a:p>
            <a:r>
              <a:rPr lang="en-US" sz="1400" dirty="0" smtClean="0"/>
              <a:t> &amp; Operation)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00325" y="2324100"/>
            <a:ext cx="13239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G. </a:t>
            </a:r>
            <a:r>
              <a:rPr lang="en-US" sz="1400" dirty="0" err="1" smtClean="0"/>
              <a:t>Tranquille</a:t>
            </a:r>
            <a:endParaRPr lang="en-US" sz="1400" dirty="0" smtClean="0"/>
          </a:p>
          <a:p>
            <a:r>
              <a:rPr lang="en-US" sz="1400" dirty="0" smtClean="0"/>
              <a:t>(E-cooler &amp; Diagnostics)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705226" y="2311400"/>
            <a:ext cx="13144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</a:t>
            </a:r>
            <a:r>
              <a:rPr lang="en-US" sz="1400" dirty="0" smtClean="0"/>
              <a:t>. Breuker</a:t>
            </a:r>
          </a:p>
          <a:p>
            <a:r>
              <a:rPr lang="en-US" sz="1400" dirty="0" smtClean="0"/>
              <a:t>(User interface &amp; Safety)</a:t>
            </a:r>
            <a:endParaRPr lang="en-US" sz="1400" dirty="0"/>
          </a:p>
        </p:txBody>
      </p:sp>
      <p:sp>
        <p:nvSpPr>
          <p:cNvPr id="87" name="Rounded Rectangle 86"/>
          <p:cNvSpPr/>
          <p:nvPr/>
        </p:nvSpPr>
        <p:spPr bwMode="auto">
          <a:xfrm>
            <a:off x="3457574" y="4787900"/>
            <a:ext cx="2638425" cy="723900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Garamond" pitchFamily="-65" charset="0"/>
              </a:rPr>
              <a:t>Integration and Installation </a:t>
            </a:r>
            <a:br>
              <a:rPr lang="en-US" sz="1600" dirty="0" smtClean="0">
                <a:latin typeface="Garamond" pitchFamily="-65" charset="0"/>
              </a:rPr>
            </a:br>
            <a:r>
              <a:rPr lang="en-US" sz="1600" dirty="0" smtClean="0">
                <a:latin typeface="Garamond" pitchFamily="-65" charset="0"/>
              </a:rPr>
              <a:t>Committee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(C. Carli, </a:t>
            </a:r>
            <a:r>
              <a:rPr lang="en-US" sz="1600" dirty="0">
                <a:latin typeface="Garamond" pitchFamily="-65" charset="0"/>
              </a:rPr>
              <a:t>T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. Eriksson)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" name="Right Brace 1"/>
          <p:cNvSpPr/>
          <p:nvPr/>
        </p:nvSpPr>
        <p:spPr bwMode="auto">
          <a:xfrm rot="5400000">
            <a:off x="2879725" y="1546225"/>
            <a:ext cx="393700" cy="4127500"/>
          </a:xfrm>
          <a:prstGeom prst="rightBrace">
            <a:avLst>
              <a:gd name="adj1" fmla="val 0"/>
              <a:gd name="adj2" fmla="val 50000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8" name="Rounded Rectangle 87"/>
          <p:cNvSpPr/>
          <p:nvPr/>
        </p:nvSpPr>
        <p:spPr bwMode="auto">
          <a:xfrm>
            <a:off x="1219200" y="5724525"/>
            <a:ext cx="3619500" cy="650875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Garamond" pitchFamily="-65" charset="0"/>
              </a:rPr>
              <a:t>Work Packages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3076575" y="3749675"/>
            <a:ext cx="1" cy="19939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3057525" y="4197350"/>
            <a:ext cx="4064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9" name="Straight Arrow Connector 88"/>
          <p:cNvCxnSpPr/>
          <p:nvPr/>
        </p:nvCxnSpPr>
        <p:spPr bwMode="auto">
          <a:xfrm>
            <a:off x="3070225" y="5118100"/>
            <a:ext cx="431800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93" name="Straight Arrow Connector 92"/>
          <p:cNvCxnSpPr/>
          <p:nvPr/>
        </p:nvCxnSpPr>
        <p:spPr bwMode="auto">
          <a:xfrm>
            <a:off x="6108700" y="5245100"/>
            <a:ext cx="255739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97" name="Arc 96"/>
          <p:cNvSpPr/>
          <p:nvPr/>
        </p:nvSpPr>
        <p:spPr bwMode="auto">
          <a:xfrm>
            <a:off x="5842000" y="4203700"/>
            <a:ext cx="533400" cy="825500"/>
          </a:xfrm>
          <a:prstGeom prst="arc">
            <a:avLst>
              <a:gd name="adj1" fmla="val 16200000"/>
              <a:gd name="adj2" fmla="val 5448291"/>
            </a:avLst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arrow" w="sm" len="sm"/>
            <a:tailEnd type="arrow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0" name="Footer Placeholder 9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meeting/ S. Maury</a:t>
            </a:r>
            <a:endParaRPr lang="en-US"/>
          </a:p>
        </p:txBody>
      </p:sp>
      <p:sp>
        <p:nvSpPr>
          <p:cNvPr id="22" name="Rounded Rectangle 21"/>
          <p:cNvSpPr/>
          <p:nvPr/>
        </p:nvSpPr>
        <p:spPr bwMode="auto">
          <a:xfrm>
            <a:off x="6375400" y="5016500"/>
            <a:ext cx="2184400" cy="457200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Garamond" pitchFamily="-65" charset="0"/>
              </a:rPr>
              <a:t>Installation and planning: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Garamond" pitchFamily="-65" charset="0"/>
              </a:rPr>
              <a:t>N. Gilbert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8" name="Rounded Rectangle 27"/>
          <p:cNvSpPr/>
          <p:nvPr/>
        </p:nvSpPr>
        <p:spPr bwMode="auto">
          <a:xfrm>
            <a:off x="6299200" y="4368800"/>
            <a:ext cx="2184400" cy="457200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Garamond" pitchFamily="-65" charset="0"/>
              </a:rPr>
              <a:t>Integration, production,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latin typeface="Garamond" pitchFamily="-65" charset="0"/>
              </a:rPr>
              <a:t>Validation</a:t>
            </a:r>
            <a:r>
              <a:rPr lang="en-US" sz="1600" dirty="0">
                <a:latin typeface="Garamond" pitchFamily="-65" charset="0"/>
              </a:rPr>
              <a:t>: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F.</a:t>
            </a:r>
            <a:r>
              <a:rPr lang="en-US" sz="1600" dirty="0">
                <a:latin typeface="Garamond" pitchFamily="-65" charset="0"/>
              </a:rPr>
              <a:t> </a:t>
            </a:r>
            <a:r>
              <a:rPr lang="en-US" sz="1600" dirty="0" err="1" smtClean="0">
                <a:latin typeface="Garamond" pitchFamily="-65" charset="0"/>
              </a:rPr>
              <a:t>Butin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867275" y="2228851"/>
            <a:ext cx="1152525" cy="1123950"/>
          </a:xfrm>
          <a:prstGeom prst="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S. Pasinelli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Garamond" pitchFamily="-65" charset="0"/>
              </a:rPr>
              <a:t>(Software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Garamond" pitchFamily="-65" charset="0"/>
              </a:rPr>
              <a:t> definition&amp;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Garamond" pitchFamily="-65" charset="0"/>
              </a:rPr>
              <a:t>Integration)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6391275" y="3667124"/>
            <a:ext cx="2066925" cy="523875"/>
          </a:xfrm>
          <a:prstGeom prst="round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AD Consolidation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Garamond" pitchFamily="-65" charset="0"/>
              </a:rPr>
              <a:t>T. Eriksson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6096000" y="2343150"/>
            <a:ext cx="1038225" cy="914400"/>
          </a:xfrm>
          <a:prstGeom prst="round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dirty="0" smtClean="0">
                <a:latin typeface="Garamond" pitchFamily="-65" charset="0"/>
              </a:rPr>
              <a:t>W. Oelert</a:t>
            </a:r>
          </a:p>
          <a:p>
            <a:pPr algn="l"/>
            <a:r>
              <a:rPr lang="en-US" sz="1400" dirty="0" smtClean="0">
                <a:latin typeface="Garamond" pitchFamily="-65" charset="0"/>
              </a:rPr>
              <a:t>(External </a:t>
            </a:r>
          </a:p>
          <a:p>
            <a:pPr algn="l"/>
            <a:r>
              <a:rPr lang="en-US" sz="1400" dirty="0" smtClean="0">
                <a:latin typeface="Garamond" pitchFamily="-65" charset="0"/>
              </a:rPr>
              <a:t>institutions</a:t>
            </a:r>
          </a:p>
          <a:p>
            <a:pPr algn="l"/>
            <a:r>
              <a:rPr lang="en-US" sz="1400" dirty="0" smtClean="0">
                <a:latin typeface="Garamond" pitchFamily="-65" charset="0"/>
              </a:rPr>
              <a:t>Contact)</a:t>
            </a:r>
            <a:endParaRPr lang="en-US" sz="1400" dirty="0">
              <a:latin typeface="Garamond" pitchFamily="-65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7086600" y="2200275"/>
            <a:ext cx="1104900" cy="1190625"/>
          </a:xfrm>
          <a:prstGeom prst="roundRect">
            <a:avLst/>
          </a:prstGeom>
          <a:noFill/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1400" dirty="0" smtClean="0">
                <a:latin typeface="Garamond" pitchFamily="-65" charset="0"/>
              </a:rPr>
              <a:t>F. Butin</a:t>
            </a:r>
          </a:p>
          <a:p>
            <a:pPr algn="l"/>
            <a:r>
              <a:rPr lang="en-US" sz="1400" dirty="0" smtClean="0">
                <a:latin typeface="Garamond" pitchFamily="-65" charset="0"/>
              </a:rPr>
              <a:t>(Integration, </a:t>
            </a:r>
          </a:p>
          <a:p>
            <a:pPr algn="l"/>
            <a:r>
              <a:rPr lang="en-US" sz="1400" dirty="0" smtClean="0">
                <a:latin typeface="Garamond" pitchFamily="-65" charset="0"/>
              </a:rPr>
              <a:t>production, </a:t>
            </a:r>
          </a:p>
          <a:p>
            <a:pPr algn="l"/>
            <a:r>
              <a:rPr lang="en-US" sz="1400" dirty="0" smtClean="0">
                <a:latin typeface="Garamond" pitchFamily="-65" charset="0"/>
              </a:rPr>
              <a:t>Validation)</a:t>
            </a:r>
            <a:endParaRPr lang="en-US" sz="1400" dirty="0">
              <a:latin typeface="Garamond" pitchFamily="-65" charset="0"/>
            </a:endParaRPr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7th November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4876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/>
          </a:bodyPr>
          <a:lstStyle/>
          <a:p>
            <a:r>
              <a:rPr lang="en-GB" sz="4000" dirty="0" smtClean="0"/>
              <a:t>Beam Physics &amp; Performance Committee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2348880"/>
            <a:ext cx="7920880" cy="3672408"/>
          </a:xfrm>
        </p:spPr>
        <p:txBody>
          <a:bodyPr>
            <a:normAutofit fontScale="92500"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fr-CH" sz="2400" dirty="0" smtClean="0"/>
              <a:t> </a:t>
            </a:r>
            <a:r>
              <a:rPr lang="en-GB" sz="2000" dirty="0" smtClean="0"/>
              <a:t>Define the parameters of the ELENA ring and the transfer lines to ensure that they fit the physics requirements.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/>
              <a:t> </a:t>
            </a:r>
            <a:r>
              <a:rPr lang="en-GB" sz="1600" dirty="0" smtClean="0"/>
              <a:t>Ring optics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/>
              <a:t> </a:t>
            </a:r>
            <a:r>
              <a:rPr lang="en-GB" sz="1600" dirty="0" smtClean="0"/>
              <a:t>Electron cooling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/>
              <a:t> </a:t>
            </a:r>
            <a:r>
              <a:rPr lang="en-GB" sz="1600" dirty="0" smtClean="0"/>
              <a:t>Ion source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/>
              <a:t> </a:t>
            </a:r>
            <a:r>
              <a:rPr lang="en-GB" sz="1600" dirty="0" smtClean="0"/>
              <a:t>Instrumentation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/>
              <a:t> </a:t>
            </a:r>
            <a:r>
              <a:rPr lang="en-GB" sz="1600" dirty="0" smtClean="0"/>
              <a:t>Injection &amp; ejection</a:t>
            </a:r>
          </a:p>
          <a:p>
            <a:pPr lvl="1" algn="l">
              <a:buFont typeface="Arial" pitchFamily="34" charset="0"/>
              <a:buChar char="•"/>
            </a:pPr>
            <a:r>
              <a:rPr lang="en-GB" sz="1600" dirty="0"/>
              <a:t> </a:t>
            </a:r>
            <a:r>
              <a:rPr lang="en-GB" sz="1600" dirty="0" smtClean="0"/>
              <a:t>........</a:t>
            </a:r>
            <a:endParaRPr lang="en-GB" sz="1200" dirty="0" smtClean="0"/>
          </a:p>
          <a:p>
            <a:pPr algn="l">
              <a:buFont typeface="Arial" pitchFamily="34" charset="0"/>
              <a:buChar char="•"/>
            </a:pPr>
            <a:r>
              <a:rPr lang="en-GB" sz="2000" dirty="0" smtClean="0"/>
              <a:t> Pavel &amp; Gerard co-chairs, Olav scientific secretary.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 smtClean="0"/>
              <a:t> Meet ~ 2 weeks (alternate with Integration &amp; Installation Committee).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Collaboration workspace: </a:t>
            </a:r>
            <a:r>
              <a:rPr lang="en-GB" sz="2000" dirty="0" smtClean="0">
                <a:hlinkClick r:id="rId2"/>
              </a:rPr>
              <a:t>https://espace.cern.ch/ELENA-BPPC</a:t>
            </a:r>
            <a:r>
              <a:rPr lang="en-GB" sz="2000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en-GB" sz="2000" dirty="0"/>
              <a:t> </a:t>
            </a:r>
            <a:r>
              <a:rPr lang="en-GB" sz="2000" dirty="0" smtClean="0"/>
              <a:t>Preparation of </a:t>
            </a:r>
            <a:r>
              <a:rPr lang="en-GB" sz="2000" dirty="0" smtClean="0"/>
              <a:t>TDR for mid-2012.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AB7B6C44A154E4F854C71A40C3B6159" ma:contentTypeVersion="1" ma:contentTypeDescription="Create a new document." ma:contentTypeScope="" ma:versionID="642a8bb2bc5084b19474b12f7a7752de">
  <xsd:schema xmlns:xsd="http://www.w3.org/2001/XMLSchema" xmlns:xs="http://www.w3.org/2001/XMLSchema" xmlns:p="http://schemas.microsoft.com/office/2006/metadata/properties" xmlns:ns2="1cff32cf-c4d7-4ada-9fb3-66b91b2b60ac" targetNamespace="http://schemas.microsoft.com/office/2006/metadata/properties" ma:root="true" ma:fieldsID="d6def8a9c569cab6ccfadb69720cf161" ns2:_="">
    <xsd:import namespace="1cff32cf-c4d7-4ada-9fb3-66b91b2b60ac"/>
    <xsd:element name="properties">
      <xsd:complexType>
        <xsd:sequence>
          <xsd:element name="documentManagement">
            <xsd:complexType>
              <xsd:all>
                <xsd:element ref="ns2:Owne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ff32cf-c4d7-4ada-9fb3-66b91b2b60ac" elementFormDefault="qualified">
    <xsd:import namespace="http://schemas.microsoft.com/office/2006/documentManagement/types"/>
    <xsd:import namespace="http://schemas.microsoft.com/office/infopath/2007/PartnerControls"/>
    <xsd:element name="Owner" ma:index="8" nillable="true" ma:displayName="Owner" ma:list="UserInfo" ma:SharePointGroup="0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1cff32cf-c4d7-4ada-9fb3-66b91b2b60ac">
      <UserInfo>
        <DisplayName/>
        <AccountId xsi:nil="true"/>
        <AccountType/>
      </UserInfo>
    </Owne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95CD8B-8892-4A62-BC34-572FD37AAC95}"/>
</file>

<file path=customXml/itemProps2.xml><?xml version="1.0" encoding="utf-8"?>
<ds:datastoreItem xmlns:ds="http://schemas.openxmlformats.org/officeDocument/2006/customXml" ds:itemID="{FEE4D8F0-A189-4041-8901-0EB0369C3654}"/>
</file>

<file path=customXml/itemProps3.xml><?xml version="1.0" encoding="utf-8"?>
<ds:datastoreItem xmlns:ds="http://schemas.openxmlformats.org/officeDocument/2006/customXml" ds:itemID="{EEA10DC0-D49A-482D-98F5-E86BF7A0EB3E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204</Words>
  <Application>Microsoft Office PowerPoint</Application>
  <PresentationFormat>On-screen Show (4:3)</PresentationFormat>
  <Paragraphs>57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ELENA Project Structure</vt:lpstr>
      <vt:lpstr>Beam Physics &amp; Performance Committee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Project Structure</dc:title>
  <dc:creator>Gerard Tranquille</dc:creator>
  <cp:lastModifiedBy>Gerard Tranquille</cp:lastModifiedBy>
  <cp:revision>3</cp:revision>
  <dcterms:created xsi:type="dcterms:W3CDTF">2011-11-10T09:28:02Z</dcterms:created>
  <dcterms:modified xsi:type="dcterms:W3CDTF">2011-11-10T09:47:48Z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0x010100FAB7B6C44A154E4F854C71A40C3B6159</vt:lpwstr>
  </property>
</Properties>
</file>