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65" r:id="rId2"/>
    <p:sldId id="276" r:id="rId3"/>
    <p:sldId id="259" r:id="rId4"/>
    <p:sldId id="273" r:id="rId5"/>
    <p:sldId id="268" r:id="rId6"/>
    <p:sldId id="269" r:id="rId7"/>
    <p:sldId id="274" r:id="rId8"/>
    <p:sldId id="271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9AD"/>
    <a:srgbClr val="FFDB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680" autoAdjust="0"/>
  </p:normalViewPr>
  <p:slideViewPr>
    <p:cSldViewPr snapToGrid="0" snapToObjects="1">
      <p:cViewPr>
        <p:scale>
          <a:sx n="89" d="100"/>
          <a:sy n="89" d="100"/>
        </p:scale>
        <p:origin x="-7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D1999-0B49-9449-BA66-EE00F34EECA0}" type="datetimeFigureOut">
              <a:rPr lang="fr-FR" smtClean="0"/>
              <a:pPr/>
              <a:t>21/11/2012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A1401-C055-C74A-935C-01BE00BF952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89922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fld id="{831F51B5-5B00-8D46-BE82-010D8F972854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645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bande-02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05438"/>
            <a:ext cx="9144000" cy="707202"/>
          </a:xfrm>
          <a:prstGeom prst="rect">
            <a:avLst/>
          </a:prstGeom>
        </p:spPr>
      </p:pic>
      <p:pic>
        <p:nvPicPr>
          <p:cNvPr id="8" name="Espace réservé pour une image  4" descr="logo powerpoint.ai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38530" r="-238530"/>
          <a:stretch>
            <a:fillRect/>
          </a:stretch>
        </p:blipFill>
        <p:spPr>
          <a:xfrm>
            <a:off x="-2258634" y="6179650"/>
            <a:ext cx="7687104" cy="5524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b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10469"/>
            <a:ext cx="5830835" cy="4120364"/>
          </a:xfrm>
          <a:prstGeom prst="rect">
            <a:avLst/>
          </a:prstGeom>
        </p:spPr>
      </p:pic>
      <p:cxnSp>
        <p:nvCxnSpPr>
          <p:cNvPr id="5" name="Connecteur droit 4"/>
          <p:cNvCxnSpPr/>
          <p:nvPr userDrawn="1"/>
        </p:nvCxnSpPr>
        <p:spPr>
          <a:xfrm>
            <a:off x="6078455" y="4550493"/>
            <a:ext cx="3272756" cy="0"/>
          </a:xfrm>
          <a:prstGeom prst="line">
            <a:avLst/>
          </a:prstGeom>
          <a:ln w="19050" cmpd="sng">
            <a:solidFill>
              <a:srgbClr val="061B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5464790" y="4813288"/>
            <a:ext cx="3291747" cy="107205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sz="2800" dirty="0" smtClean="0">
                <a:solidFill>
                  <a:schemeClr val="accent2"/>
                </a:solidFill>
                <a:latin typeface="Helvetica Neue"/>
                <a:cs typeface="Helvetica Neue"/>
              </a:rPr>
              <a:t>Isabel Bejar Alonso</a:t>
            </a:r>
            <a:endParaRPr lang="fr-FR" sz="2800" dirty="0">
              <a:solidFill>
                <a:schemeClr val="accent2"/>
              </a:solidFill>
              <a:latin typeface="Helvetica Neue"/>
              <a:cs typeface="Helvetica Neue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2881830" y="5288191"/>
            <a:ext cx="5874707" cy="107205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dirty="0"/>
              <a:t>Marie Curie Industry-Academia Partnerships and Pathways (IAPP) Opportunities </a:t>
            </a:r>
            <a:endParaRPr lang="fr-FR" sz="1800" dirty="0">
              <a:solidFill>
                <a:schemeClr val="accent2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83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IAPP Opportunities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en-US" dirty="0" smtClean="0"/>
              <a:t>Looking for commercial partners that would like to joint efforts with CERN and other research institutions in </a:t>
            </a:r>
            <a:r>
              <a:rPr lang="en-US" dirty="0"/>
              <a:t>longer-term </a:t>
            </a:r>
            <a:r>
              <a:rPr lang="en-US" b="1" dirty="0"/>
              <a:t>research </a:t>
            </a:r>
            <a:r>
              <a:rPr lang="en-US" b="1" dirty="0" smtClean="0"/>
              <a:t>on technologies</a:t>
            </a:r>
            <a:r>
              <a:rPr lang="en-US" dirty="0" smtClean="0"/>
              <a:t> to be used on the </a:t>
            </a:r>
            <a:r>
              <a:rPr lang="en-US" dirty="0"/>
              <a:t>High Luminosity LHC </a:t>
            </a:r>
            <a:r>
              <a:rPr lang="en-US" dirty="0" smtClean="0"/>
              <a:t>Project.</a:t>
            </a:r>
            <a:endParaRPr lang="en-US" dirty="0"/>
          </a:p>
          <a:p>
            <a:pPr marL="36576" indent="0">
              <a:lnSpc>
                <a:spcPct val="150000"/>
              </a:lnSpc>
              <a:buNone/>
            </a:pPr>
            <a:endParaRPr lang="en-US" dirty="0" smtClean="0"/>
          </a:p>
          <a:p>
            <a:pPr marL="36576" indent="0">
              <a:lnSpc>
                <a:spcPct val="150000"/>
              </a:lnSpc>
              <a:buNone/>
            </a:pPr>
            <a:r>
              <a:rPr lang="en-US" dirty="0" smtClean="0"/>
              <a:t>The </a:t>
            </a:r>
            <a:r>
              <a:rPr lang="en-US" dirty="0"/>
              <a:t>aim of this collaboration is </a:t>
            </a:r>
            <a:r>
              <a:rPr lang="en-US" b="1" dirty="0"/>
              <a:t>cross-</a:t>
            </a:r>
            <a:r>
              <a:rPr lang="en-US" b="1" dirty="0" err="1"/>
              <a:t>sectoral</a:t>
            </a:r>
            <a:r>
              <a:rPr lang="en-US" b="1" dirty="0"/>
              <a:t> knowledge sharing and </a:t>
            </a:r>
            <a:r>
              <a:rPr lang="en-US" b="1" dirty="0" err="1" smtClean="0"/>
              <a:t>intersector</a:t>
            </a:r>
            <a:r>
              <a:rPr lang="en-US" b="1" dirty="0"/>
              <a:t> </a:t>
            </a:r>
            <a:r>
              <a:rPr lang="en-US" b="1" dirty="0" smtClean="0"/>
              <a:t>mobility</a:t>
            </a:r>
            <a:r>
              <a:rPr lang="en-US" dirty="0"/>
              <a:t>, based on targeted human resources interaction. </a:t>
            </a:r>
            <a:endParaRPr lang="en-US" dirty="0" smtClean="0"/>
          </a:p>
          <a:p>
            <a:pPr marL="36576" indent="0">
              <a:lnSpc>
                <a:spcPct val="150000"/>
              </a:lnSpc>
              <a:buNone/>
            </a:pPr>
            <a:endParaRPr lang="en-US" dirty="0" smtClean="0"/>
          </a:p>
          <a:p>
            <a:pPr marL="36576" indent="0">
              <a:lnSpc>
                <a:spcPct val="150000"/>
              </a:lnSpc>
              <a:buNone/>
            </a:pPr>
            <a:r>
              <a:rPr lang="en-US" dirty="0" smtClean="0"/>
              <a:t>Such </a:t>
            </a:r>
            <a:r>
              <a:rPr lang="en-US" dirty="0"/>
              <a:t>research </a:t>
            </a:r>
            <a:r>
              <a:rPr lang="en-US" dirty="0" smtClean="0"/>
              <a:t>partnership projects </a:t>
            </a:r>
            <a:r>
              <a:rPr lang="en-US" dirty="0"/>
              <a:t>shall exploit </a:t>
            </a:r>
            <a:r>
              <a:rPr lang="en-US" b="1" dirty="0"/>
              <a:t>complementary competences of the participants</a:t>
            </a:r>
            <a:r>
              <a:rPr lang="en-US" dirty="0"/>
              <a:t> as well as </a:t>
            </a:r>
            <a:r>
              <a:rPr lang="en-US" dirty="0" smtClean="0"/>
              <a:t>other </a:t>
            </a:r>
            <a:r>
              <a:rPr lang="en-GB" dirty="0" smtClean="0"/>
              <a:t>synergies</a:t>
            </a:r>
            <a:r>
              <a:rPr lang="en-GB" dirty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03886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823" y="688542"/>
            <a:ext cx="8226854" cy="940443"/>
          </a:xfrm>
        </p:spPr>
        <p:txBody>
          <a:bodyPr>
            <a:normAutofit/>
          </a:bodyPr>
          <a:lstStyle/>
          <a:p>
            <a:r>
              <a:rPr lang="fr-FR" sz="4000" dirty="0" smtClean="0">
                <a:latin typeface="Helvetica Neue"/>
                <a:cs typeface="Helvetica Neue"/>
              </a:rPr>
              <a:t>IAPP in a </a:t>
            </a:r>
            <a:r>
              <a:rPr lang="fr-FR" sz="4000" dirty="0" err="1" smtClean="0">
                <a:latin typeface="Helvetica Neue"/>
                <a:cs typeface="Helvetica Neue"/>
              </a:rPr>
              <a:t>nutshell</a:t>
            </a:r>
            <a:endParaRPr lang="fr-FR" sz="4000" dirty="0">
              <a:latin typeface="Helvetica Neue"/>
              <a:cs typeface="Helvetica Neue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80364180"/>
              </p:ext>
            </p:extLst>
          </p:nvPr>
        </p:nvGraphicFramePr>
        <p:xfrm>
          <a:off x="376518" y="1576388"/>
          <a:ext cx="8453157" cy="4035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282"/>
                <a:gridCol w="7000875"/>
              </a:tblGrid>
              <a:tr h="865598"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Purpose</a:t>
                      </a:r>
                      <a:endParaRPr lang="en-GB" sz="1400" b="1" dirty="0"/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Enhance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industry-academia cooperation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terms of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research training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career development and knowledge sharing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in particular with SMEs, and including traditional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industries</a:t>
                      </a:r>
                      <a:endParaRPr lang="en-GB" sz="1400" dirty="0"/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886178"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Participants</a:t>
                      </a:r>
                      <a:endParaRPr lang="en-GB" sz="1400" b="1" dirty="0"/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One or more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universities, research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centres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one or more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 enterprises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that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propose a research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based on a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joint cooperation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commercial partners shall be research-performing companies gaining the majority of their revenue through competitive means with exposure to commercial markets. </a:t>
                      </a: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There shall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 at least one participant from each of the two sectors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from at least two different Member States and/or associated countries.</a:t>
                      </a: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31036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Activity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Exchange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know-how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experience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through inter-sector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two-way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secondments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research staff of the participants, with in-built return mechanisms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Networking activities,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workshops and conferences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Optional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recruitment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 the participants of </a:t>
                      </a:r>
                      <a:r>
                        <a:rPr lang="en-US" sz="14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experienced researchers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outside the partnership for involvement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transfer of knowledge and/or in the training of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Researchers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will represent at least 50% of all human resources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supported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2641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823" y="688542"/>
            <a:ext cx="8226854" cy="940443"/>
          </a:xfrm>
        </p:spPr>
        <p:txBody>
          <a:bodyPr>
            <a:normAutofit/>
          </a:bodyPr>
          <a:lstStyle/>
          <a:p>
            <a:r>
              <a:rPr lang="fr-FR" sz="4000" dirty="0" smtClean="0">
                <a:latin typeface="Helvetica Neue"/>
                <a:cs typeface="Helvetica Neue"/>
              </a:rPr>
              <a:t>IAPP in </a:t>
            </a:r>
            <a:r>
              <a:rPr lang="fr-FR" sz="4000" dirty="0" err="1" smtClean="0">
                <a:latin typeface="Helvetica Neue"/>
                <a:cs typeface="Helvetica Neue"/>
              </a:rPr>
              <a:t>detail</a:t>
            </a:r>
            <a:r>
              <a:rPr lang="fr-FR" sz="4000" dirty="0" smtClean="0">
                <a:latin typeface="Helvetica Neue"/>
                <a:cs typeface="Helvetica Neue"/>
              </a:rPr>
              <a:t> - PURPOSE</a:t>
            </a:r>
            <a:endParaRPr lang="fr-FR" sz="4000" dirty="0">
              <a:latin typeface="Helvetica Neue"/>
              <a:cs typeface="Helvetica Neue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14983087"/>
              </p:ext>
            </p:extLst>
          </p:nvPr>
        </p:nvGraphicFramePr>
        <p:xfrm>
          <a:off x="376518" y="1576388"/>
          <a:ext cx="8453157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282"/>
                <a:gridCol w="7000875"/>
              </a:tblGrid>
              <a:tr h="865598"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Purpose</a:t>
                      </a:r>
                      <a:endParaRPr lang="en-GB" sz="1400" b="1" dirty="0"/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Enhance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industry-academia cooperation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 terms of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research training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career development and knowledge sharing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in particular with SMEs, and including traditional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industries</a:t>
                      </a:r>
                    </a:p>
                    <a:p>
                      <a:endParaRPr lang="en-US" sz="400" b="0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 for the creation, development, reinforcement and execution of strategic research partnerships in the form of a longer-term research cooperation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programme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n-US" sz="400" b="0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 aim of this collaboration is cross-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sectoral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knowledge sharing and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intersector</a:t>
                      </a:r>
                      <a:endParaRPr lang="en-US" sz="1400" b="0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mobility, based on targeted human resources interaction. Such research shall exploit complementary competences of the participants as well as other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synergies.</a:t>
                      </a: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886178"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</a:t>
                      </a:r>
                      <a:endParaRPr lang="en-GB" sz="1400" b="1" dirty="0"/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joint research project should be designed to 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exploit complementary expertise 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the participants and to create synergies between them. In addition, to advance research knowledge in a particular area, IAPP projects are also expected to create additional benefits for the participants in terms of cross-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sectoral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transfer of knowledge. </a:t>
                      </a:r>
                    </a:p>
                    <a:p>
                      <a:endParaRPr kumimoji="0" lang="en-US" sz="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These research and transfer of knowledge goals are mutually overlapping and complementary. In each consortium, 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staff </a:t>
                      </a:r>
                      <a:r>
                        <a:rPr kumimoji="0"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compulsory while new recruitment is optional and </a:t>
                      </a:r>
                      <a:r>
                        <a:rPr kumimoji="0" lang="en-GB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must be justified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kumimoji="0" lang="en-US" sz="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Both the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secondee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the host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are expected to benefit from the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terms of 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transfer of knowledge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whereas the aim of a recruitment is to bring new knowledge into the host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the benefit of the host staff and for the IAPP 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 project.</a:t>
                      </a:r>
                      <a:endParaRPr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2287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IAPP In detail - PARTICIPANTS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42157466"/>
              </p:ext>
            </p:extLst>
          </p:nvPr>
        </p:nvGraphicFramePr>
        <p:xfrm>
          <a:off x="320040" y="1189038"/>
          <a:ext cx="8617131" cy="4240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729"/>
                <a:gridCol w="7151402"/>
              </a:tblGrid>
              <a:tr h="1371282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Participants</a:t>
                      </a:r>
                      <a:endParaRPr lang="en-GB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At least:</a:t>
                      </a: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• one participant from the non-commercial sector ("academia") and</a:t>
                      </a: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• one participant from the commercial sector ("industry")</a:t>
                      </a: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From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at least 2 different EU Member States and/or </a:t>
                      </a:r>
                      <a:r>
                        <a:rPr lang="en-GB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Associated Countries</a:t>
                      </a:r>
                    </a:p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Normally between 2 and 6 participants. Two from EU or AC, the rest can be from any country</a:t>
                      </a:r>
                      <a:endParaRPr lang="en-GB" sz="1400" b="0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452892">
                <a:tc>
                  <a:txBody>
                    <a:bodyPr/>
                    <a:lstStyle/>
                    <a:p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Characteristics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Non-commercial sector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kumimoji="0"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National organisations (</a:t>
                      </a:r>
                      <a:r>
                        <a:rPr kumimoji="0" lang="fr-FR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</a:t>
                      </a:r>
                      <a:r>
                        <a:rPr kumimoji="0"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fr-FR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universities,research</a:t>
                      </a:r>
                      <a:r>
                        <a:rPr kumimoji="0"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centres 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etc.);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Non-profit or charitable organisations active in research (e.g. NGOs, trusts, etc.);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kumimoji="0"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International </a:t>
                      </a:r>
                      <a:r>
                        <a:rPr kumimoji="0" lang="fr-FR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European</a:t>
                      </a:r>
                      <a:r>
                        <a:rPr kumimoji="0"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interest</a:t>
                      </a:r>
                      <a:r>
                        <a:rPr kumimoji="0"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organisations (</a:t>
                      </a:r>
                      <a:r>
                        <a:rPr kumimoji="0" lang="fr-FR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IEIOs</a:t>
                      </a:r>
                      <a:r>
                        <a:rPr kumimoji="0"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fr-FR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</a:t>
                      </a:r>
                      <a:r>
                        <a:rPr kumimoji="0" lang="fr-FR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CERN, EMBL, etc.);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Joint Research Centre of the European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Comission</a:t>
                      </a:r>
                      <a:endParaRPr kumimoji="0"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 sector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SME to big commercial industries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research-performing. It can be an start up it can be the commercial department (spin-off) of and university that bills and tenders outside</a:t>
                      </a: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33931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Coordination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One of the participants (commercial or non-commercial)</a:t>
                      </a:r>
                      <a:endParaRPr lang="en-GB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33931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Location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least two different EU Member States or Associated Countries. Additional participants can be located in any country</a:t>
                      </a:r>
                      <a:endParaRPr kumimoji="0" lang="en-GB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0639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IAPP In detail - ACTIVITY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7305009"/>
              </p:ext>
            </p:extLst>
          </p:nvPr>
        </p:nvGraphicFramePr>
        <p:xfrm>
          <a:off x="333488" y="1189038"/>
          <a:ext cx="8603684" cy="5047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493"/>
                <a:gridCol w="7205191"/>
              </a:tblGrid>
              <a:tr h="62900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n-GB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Secondment</a:t>
                      </a:r>
                      <a:endParaRPr lang="en-GB" sz="28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Scope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eaLnBrk="1" latinLnBrk="0" hangingPunct="1">
                        <a:buFont typeface="Arial" pitchFamily="34" charset="0"/>
                        <a:buNone/>
                      </a:pP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Each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would be expected to 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benefit both 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secondee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who would 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acquire new knowledge and bring it back 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the sending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and the host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which would acquire new knowledge from the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secondee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kumimoji="0" lang="en-GB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Ratio and quotas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econdments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must represent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least 50% of the researcher </a:t>
                      </a:r>
                      <a:r>
                        <a:rPr lang="en-GB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months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(i.e. secondments plus recruitments) supported </a:t>
                      </a: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Intra-national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(i.e. between participants within the same country but different sectors)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must not represent more than 30%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the total number of researcher months to be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supported.</a:t>
                      </a:r>
                      <a:endParaRPr lang="en-GB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Nature 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secondments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must be inter-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sectoral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nature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(i.e. from the commercial to the noncommercial partners or vice-versa), with the receiving institution hosting the seconded researcher(s) at its premises for the duration of the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Intra-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sectoral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(e.g. commercial to commercial) are not supported under the IAPP scheme</a:t>
                      </a:r>
                      <a:endParaRPr lang="en-GB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Qualifications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Exchange of research staff can be for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early-stage researchers or experienced researchers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Technical and research managerial staff (justified)</a:t>
                      </a:r>
                      <a:endParaRPr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Staff members of a participating institution must have been active (work, studies) continuously for at least one year immediately prior to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Duration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2 to 24 months.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 contract the commitment of its researchers to return after the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at least one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  <a:endParaRPr lang="en-GB" sz="1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17758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IAPP In detail - ACTIVITY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64302269"/>
              </p:ext>
            </p:extLst>
          </p:nvPr>
        </p:nvGraphicFramePr>
        <p:xfrm>
          <a:off x="333488" y="1189038"/>
          <a:ext cx="8603684" cy="2639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39"/>
                <a:gridCol w="7140645"/>
              </a:tblGrid>
              <a:tr h="62900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n-GB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Networking</a:t>
                      </a:r>
                      <a:endParaRPr lang="en-GB" sz="28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Scope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Sharing 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knowledge and culture between the participants. </a:t>
                      </a:r>
                      <a:endParaRPr kumimoji="0" lang="en-GB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Nature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Networking activities,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workshops and conferences to facilitate sharing</a:t>
                      </a:r>
                    </a:p>
                    <a:p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knowledge and culture between the participants in a wider setting, involving the</a:t>
                      </a:r>
                    </a:p>
                    <a:p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participants' own research staff and external researchers</a:t>
                      </a:r>
                      <a:endParaRPr kumimoji="0" lang="en-GB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Requirements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  <a:endParaRPr lang="en-GB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95728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IAPP In detail - ACTIVITY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61074387"/>
              </p:ext>
            </p:extLst>
          </p:nvPr>
        </p:nvGraphicFramePr>
        <p:xfrm>
          <a:off x="290456" y="1189038"/>
          <a:ext cx="8646715" cy="5005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829"/>
                <a:gridCol w="7129886"/>
              </a:tblGrid>
              <a:tr h="52142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2800" b="0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Recruitment</a:t>
                      </a:r>
                      <a:endParaRPr lang="en-GB" sz="28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46257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kumimoji="0" lang="en-GB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Scope</a:t>
                      </a:r>
                      <a:endParaRPr kumimoji="0" lang="en-GB" sz="14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Experienced researchers 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that contribute to knowledge transfer or training</a:t>
                      </a: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Researchers to be newly recruited are required to undertake trans-national mobility</a:t>
                      </a:r>
                    </a:p>
                    <a:p>
                      <a:pPr marL="285750" indent="-28575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Researchers of any nationality can be recruited</a:t>
                      </a:r>
                    </a:p>
                    <a:p>
                      <a:pPr marL="285750" indent="-28575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Transnational mobility rule does not apply to the hosting of eligible researchers by a IEIO. However, the appointed researcher must not have spent more than 12 months in the 3 years immediately prior to their recruitment in that hosting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endParaRPr kumimoji="0" lang="en-GB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Nature /Qualifications</a:t>
                      </a:r>
                      <a:endParaRPr lang="en-GB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Experienced researchers: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the time of recruitment or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be in possession of a doctoral degree, 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(ii) have at least four years of full-time equivalent research experience, including</a:t>
                      </a:r>
                    </a:p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period of research training, after obtaining the degree which formally allowed them to embark on a doctorate in the country in which the degree was obtained or in the country of the host institution to which they are seconded or recruited (irrespective of whether a doctorate was envisaged or not).</a:t>
                      </a:r>
                      <a:endParaRPr lang="en-GB" sz="1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Contract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Newly recruited </a:t>
                      </a:r>
                      <a:r>
                        <a:rPr lang="en-US" sz="14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experienced researchers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must be appointed under employment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contracts only.</a:t>
                      </a:r>
                      <a:endParaRPr lang="en-GB" sz="1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Duration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Minimum of 12 months 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a maximum of 24 months</a:t>
                      </a:r>
                      <a:endParaRPr lang="en-GB" sz="1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90802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IAPP  Financing</a:t>
            </a:r>
            <a:endParaRPr lang="en-GB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08067346"/>
              </p:ext>
            </p:extLst>
          </p:nvPr>
        </p:nvGraphicFramePr>
        <p:xfrm>
          <a:off x="457200" y="1325606"/>
          <a:ext cx="8356258" cy="4849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842"/>
                <a:gridCol w="6995416"/>
              </a:tblGrid>
              <a:tr h="52142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2800" b="0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Financing</a:t>
                      </a:r>
                      <a:endParaRPr lang="en-GB" sz="28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46257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kumimoji="0" lang="en-GB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Scope</a:t>
                      </a:r>
                      <a:endParaRPr kumimoji="0" lang="en-GB" sz="14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 related to staff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secondments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between both sectors within the partnership;</a:t>
                      </a:r>
                    </a:p>
                    <a:p>
                      <a:pPr marL="285750" indent="-28575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Costs related to the temporary hosting in either sector of experienced researcher recruited from outside the partnership;</a:t>
                      </a:r>
                    </a:p>
                    <a:p>
                      <a:pPr marL="285750" indent="-285750" algn="l" rtl="0" eaLnBrk="1" latinLnBrk="0" hangingPunct="1">
                        <a:buFont typeface="Arial" pitchFamily="34" charset="0"/>
                        <a:buChar char="•"/>
                      </a:pP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Networking costs and the </a:t>
                      </a:r>
                      <a:r>
                        <a:rPr kumimoji="0"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workshops and conferences</a:t>
                      </a: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Living allowances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Secondment</a:t>
                      </a:r>
                      <a:r>
                        <a:rPr kumimoji="0"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kumimoji="0" lang="en-GB" sz="14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Early Stage Researchers 38,000 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€/year </a:t>
                      </a:r>
                    </a:p>
                    <a:p>
                      <a:pPr marL="0" algn="l" rtl="0" eaLnBrk="1" latinLnBrk="0" hangingPunct="1"/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Experienced Researchers 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(&lt; 10 years experience) 58,500 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€/year </a:t>
                      </a:r>
                    </a:p>
                    <a:p>
                      <a:pPr marL="0" algn="l" rtl="0" eaLnBrk="1" latinLnBrk="0" hangingPunct="1"/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Experienced Researchers 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(&gt;10 years experience) 87,500 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€/year </a:t>
                      </a:r>
                    </a:p>
                    <a:p>
                      <a:pPr marL="0" algn="l" rtl="0" eaLnBrk="1" latinLnBrk="0" hangingPunct="1"/>
                      <a:r>
                        <a:rPr kumimoji="0" lang="en-GB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Recruitment:</a:t>
                      </a:r>
                    </a:p>
                    <a:p>
                      <a:pPr marL="0" algn="l" rtl="0" eaLnBrk="1" latinLnBrk="0" hangingPunct="1"/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Experienced Researchers 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(&lt; 10 years experience) 58,500 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€/year </a:t>
                      </a:r>
                    </a:p>
                    <a:p>
                      <a:pPr marL="0" algn="l" rtl="0" eaLnBrk="1" latinLnBrk="0" hangingPunct="1"/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Experienced Researchers 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(&gt;10 years experience) 87,500 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€/year </a:t>
                      </a:r>
                    </a:p>
                    <a:p>
                      <a:pPr marL="0" algn="l" rtl="0" eaLnBrk="1" latinLnBrk="0" hangingPunct="1"/>
                      <a:endParaRPr kumimoji="0" lang="en-GB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Include the provisions for all compulsory deductions under national legislation. This amount is then adjusted, applying a correction factor for the cost of living according to 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country</a:t>
                      </a:r>
                      <a:endParaRPr kumimoji="0"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Mobility allowance (1000 or 700 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€/month) </a:t>
                      </a: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63937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contributions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training/KTT 1800€/month/researcher</a:t>
                      </a:r>
                    </a:p>
                    <a:p>
                      <a:pPr marL="0" algn="l" rtl="0" eaLnBrk="1" latinLnBrk="0" hangingPunct="1"/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+10% management (salary of a person) </a:t>
                      </a:r>
                    </a:p>
                    <a:p>
                      <a:pPr marL="0" algn="l" rtl="0" eaLnBrk="1" latinLnBrk="0" hangingPunct="1"/>
                      <a:r>
                        <a:rPr kumimoji="0"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+10% overheads</a:t>
                      </a:r>
                      <a:endParaRPr kumimoji="0" lang="en-GB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49503840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é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17595</TotalTime>
  <Words>1298</Words>
  <Application>Microsoft Office PowerPoint</Application>
  <PresentationFormat>On-screen Show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CERNPrésentation2</vt:lpstr>
      <vt:lpstr>Slide 1</vt:lpstr>
      <vt:lpstr>IAPP Opportunities</vt:lpstr>
      <vt:lpstr>IAPP in a nutshell</vt:lpstr>
      <vt:lpstr>IAPP in detail - PURPOSE</vt:lpstr>
      <vt:lpstr>IAPP In detail - PARTICIPANTS</vt:lpstr>
      <vt:lpstr>IAPP In detail - ACTIVITY</vt:lpstr>
      <vt:lpstr>IAPP In detail - ACTIVITY</vt:lpstr>
      <vt:lpstr>IAPP In detail - ACTIVITY</vt:lpstr>
      <vt:lpstr>IAPP  Financing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jrickenm</dc:creator>
  <cp:lastModifiedBy>Isabel Home</cp:lastModifiedBy>
  <cp:revision>30</cp:revision>
  <dcterms:created xsi:type="dcterms:W3CDTF">2012-09-28T13:42:16Z</dcterms:created>
  <dcterms:modified xsi:type="dcterms:W3CDTF">2012-11-21T20:55:23Z</dcterms:modified>
</cp:coreProperties>
</file>