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46" r:id="rId1"/>
    <p:sldMasterId id="2147483784" r:id="rId2"/>
    <p:sldMasterId id="2147483796" r:id="rId3"/>
    <p:sldMasterId id="2147483808" r:id="rId4"/>
    <p:sldMasterId id="2147483872" r:id="rId5"/>
  </p:sldMasterIdLst>
  <p:notesMasterIdLst>
    <p:notesMasterId r:id="rId35"/>
  </p:notesMasterIdLst>
  <p:sldIdLst>
    <p:sldId id="264" r:id="rId6"/>
    <p:sldId id="505" r:id="rId7"/>
    <p:sldId id="512" r:id="rId8"/>
    <p:sldId id="522" r:id="rId9"/>
    <p:sldId id="533" r:id="rId10"/>
    <p:sldId id="513" r:id="rId11"/>
    <p:sldId id="494" r:id="rId12"/>
    <p:sldId id="534" r:id="rId13"/>
    <p:sldId id="499" r:id="rId14"/>
    <p:sldId id="506" r:id="rId15"/>
    <p:sldId id="508" r:id="rId16"/>
    <p:sldId id="523" r:id="rId17"/>
    <p:sldId id="529" r:id="rId18"/>
    <p:sldId id="530" r:id="rId19"/>
    <p:sldId id="510" r:id="rId20"/>
    <p:sldId id="475" r:id="rId21"/>
    <p:sldId id="498" r:id="rId22"/>
    <p:sldId id="482" r:id="rId23"/>
    <p:sldId id="528" r:id="rId24"/>
    <p:sldId id="495" r:id="rId25"/>
    <p:sldId id="489" r:id="rId26"/>
    <p:sldId id="532" r:id="rId27"/>
    <p:sldId id="509" r:id="rId28"/>
    <p:sldId id="517" r:id="rId29"/>
    <p:sldId id="524" r:id="rId30"/>
    <p:sldId id="525" r:id="rId31"/>
    <p:sldId id="526" r:id="rId32"/>
    <p:sldId id="527" r:id="rId33"/>
    <p:sldId id="531" r:id="rId34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336357" algn="l" rtl="0" fontAlgn="base">
      <a:spcBef>
        <a:spcPct val="0"/>
      </a:spcBef>
      <a:spcAft>
        <a:spcPct val="0"/>
      </a:spcAft>
      <a:defRPr sz="25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672718" algn="l" rtl="0" fontAlgn="base">
      <a:spcBef>
        <a:spcPct val="0"/>
      </a:spcBef>
      <a:spcAft>
        <a:spcPct val="0"/>
      </a:spcAft>
      <a:defRPr sz="25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009078" algn="l" rtl="0" fontAlgn="base">
      <a:spcBef>
        <a:spcPct val="0"/>
      </a:spcBef>
      <a:spcAft>
        <a:spcPct val="0"/>
      </a:spcAft>
      <a:defRPr sz="25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345440" algn="l" rtl="0" fontAlgn="base">
      <a:spcBef>
        <a:spcPct val="0"/>
      </a:spcBef>
      <a:spcAft>
        <a:spcPct val="0"/>
      </a:spcAft>
      <a:defRPr sz="25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1681801" algn="l" defTabSz="336357" rtl="0" eaLnBrk="1" latinLnBrk="0" hangingPunct="1">
      <a:defRPr sz="25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018160" algn="l" defTabSz="336357" rtl="0" eaLnBrk="1" latinLnBrk="0" hangingPunct="1">
      <a:defRPr sz="25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2354523" algn="l" defTabSz="336357" rtl="0" eaLnBrk="1" latinLnBrk="0" hangingPunct="1">
      <a:defRPr sz="25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2690882" algn="l" defTabSz="336357" rtl="0" eaLnBrk="1" latinLnBrk="0" hangingPunct="1">
      <a:defRPr sz="25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3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3" autoAdjust="0"/>
    <p:restoredTop sz="90862" autoAdjust="0"/>
  </p:normalViewPr>
  <p:slideViewPr>
    <p:cSldViewPr>
      <p:cViewPr varScale="1">
        <p:scale>
          <a:sx n="77" d="100"/>
          <a:sy n="77" d="100"/>
        </p:scale>
        <p:origin x="-120" y="-3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10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26E28-81E7-8149-8FD1-3B1FFB35AE91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10AC7D-B6F7-6C44-A05A-811139B280DD}">
      <dgm:prSet phldrT="[Text]" custT="1"/>
      <dgm:spPr>
        <a:solidFill>
          <a:schemeClr val="bg2">
            <a:lumMod val="75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>
            <a:lnSpc>
              <a:spcPct val="50000"/>
            </a:lnSpc>
          </a:pPr>
          <a:r>
            <a:rPr lang="en-US" sz="2400" b="1" dirty="0" smtClean="0">
              <a:solidFill>
                <a:srgbClr val="FF0000"/>
              </a:solidFill>
              <a:latin typeface="Papyrus"/>
              <a:cs typeface="Papyrus"/>
            </a:rPr>
            <a:t>SRF Cavity Package</a:t>
          </a:r>
          <a:endParaRPr lang="en-US" sz="2400" b="1" dirty="0">
            <a:solidFill>
              <a:srgbClr val="FF0000"/>
            </a:solidFill>
            <a:latin typeface="Papyrus"/>
            <a:cs typeface="Papyrus"/>
          </a:endParaRPr>
        </a:p>
      </dgm:t>
    </dgm:pt>
    <dgm:pt modelId="{8B589F8C-CEF7-E646-BFE1-8B6A4C0B48DF}" type="parTrans" cxnId="{7CCDCF76-B6C9-9A4F-92F7-84E75130E952}">
      <dgm:prSet/>
      <dgm:spPr/>
      <dgm:t>
        <a:bodyPr/>
        <a:lstStyle/>
        <a:p>
          <a:endParaRPr lang="en-US"/>
        </a:p>
      </dgm:t>
    </dgm:pt>
    <dgm:pt modelId="{DCC4FF02-DF82-7A42-AF0B-1B5C6005C324}" type="sibTrans" cxnId="{7CCDCF76-B6C9-9A4F-92F7-84E75130E952}">
      <dgm:prSet/>
      <dgm:spPr/>
      <dgm:t>
        <a:bodyPr/>
        <a:lstStyle/>
        <a:p>
          <a:endParaRPr lang="en-US"/>
        </a:p>
      </dgm:t>
    </dgm:pt>
    <dgm:pt modelId="{D3E71A8C-59E7-9A42-AE46-2DBF651A3CB3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SRF cavity (spoke or elliptical) in helium tank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264B7013-66AA-E14B-81F6-59FD434874A8}" type="parTrans" cxnId="{1A61B9A1-A021-744C-BA5F-D179272B8E5E}">
      <dgm:prSet/>
      <dgm:spPr/>
      <dgm:t>
        <a:bodyPr/>
        <a:lstStyle/>
        <a:p>
          <a:endParaRPr lang="en-US"/>
        </a:p>
      </dgm:t>
    </dgm:pt>
    <dgm:pt modelId="{F091EC1C-75CC-6849-8010-CBDFE45D6BBF}" type="sibTrans" cxnId="{1A61B9A1-A021-744C-BA5F-D179272B8E5E}">
      <dgm:prSet/>
      <dgm:spPr/>
      <dgm:t>
        <a:bodyPr/>
        <a:lstStyle/>
        <a:p>
          <a:endParaRPr lang="en-US"/>
        </a:p>
      </dgm:t>
    </dgm:pt>
    <dgm:pt modelId="{9BB32AD6-5455-1A46-9511-613BA8B549D4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i="0" dirty="0" smtClean="0">
              <a:solidFill>
                <a:srgbClr val="030000"/>
              </a:solidFill>
              <a:latin typeface="Arial"/>
              <a:cs typeface="Arial"/>
            </a:rPr>
            <a:t>Vacuum station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3BF0AAE1-B971-5343-B930-5EAC40539119}" type="parTrans" cxnId="{9B25866E-9B68-9D43-A6B5-D278E3C33CE3}">
      <dgm:prSet/>
      <dgm:spPr/>
      <dgm:t>
        <a:bodyPr/>
        <a:lstStyle/>
        <a:p>
          <a:endParaRPr lang="en-US"/>
        </a:p>
      </dgm:t>
    </dgm:pt>
    <dgm:pt modelId="{D7F42FAD-AF76-4841-8095-1A7256A7DFD3}" type="sibTrans" cxnId="{9B25866E-9B68-9D43-A6B5-D278E3C33CE3}">
      <dgm:prSet/>
      <dgm:spPr/>
      <dgm:t>
        <a:bodyPr/>
        <a:lstStyle/>
        <a:p>
          <a:endParaRPr lang="en-US"/>
        </a:p>
      </dgm:t>
    </dgm:pt>
    <dgm:pt modelId="{4B16916A-5E38-7147-AA23-FFAB2A7FB1F1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i="0" dirty="0" smtClean="0">
              <a:solidFill>
                <a:srgbClr val="030000"/>
              </a:solidFill>
              <a:latin typeface="Arial"/>
              <a:cs typeface="Arial"/>
            </a:rPr>
            <a:t>Safety equipment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0C964183-BEC2-2C4C-889E-DA2E5C37DB8C}" type="parTrans" cxnId="{ADF8BC86-1327-AF46-8A39-4FFC51FB9340}">
      <dgm:prSet/>
      <dgm:spPr/>
      <dgm:t>
        <a:bodyPr/>
        <a:lstStyle/>
        <a:p>
          <a:endParaRPr lang="en-US"/>
        </a:p>
      </dgm:t>
    </dgm:pt>
    <dgm:pt modelId="{3DD29044-1552-F949-B7FF-496EAD65BBD5}" type="sibTrans" cxnId="{ADF8BC86-1327-AF46-8A39-4FFC51FB9340}">
      <dgm:prSet/>
      <dgm:spPr/>
      <dgm:t>
        <a:bodyPr/>
        <a:lstStyle/>
        <a:p>
          <a:endParaRPr lang="en-US"/>
        </a:p>
      </dgm:t>
    </dgm:pt>
    <dgm:pt modelId="{118FC847-0DFF-B947-A8DB-2B69D961769B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Fundamental Power Coupler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D6BA5D71-C2A9-BE46-BD64-A61F690CFC3B}" type="sibTrans" cxnId="{DF3183A2-0068-0B48-BB05-449913E497D7}">
      <dgm:prSet/>
      <dgm:spPr/>
      <dgm:t>
        <a:bodyPr/>
        <a:lstStyle/>
        <a:p>
          <a:endParaRPr lang="en-US"/>
        </a:p>
      </dgm:t>
    </dgm:pt>
    <dgm:pt modelId="{C15597D8-D56B-C849-BA32-4F7E49DA2F44}" type="parTrans" cxnId="{DF3183A2-0068-0B48-BB05-449913E497D7}">
      <dgm:prSet/>
      <dgm:spPr/>
      <dgm:t>
        <a:bodyPr/>
        <a:lstStyle/>
        <a:p>
          <a:endParaRPr lang="en-US"/>
        </a:p>
      </dgm:t>
    </dgm:pt>
    <dgm:pt modelId="{956CE022-225B-5B41-8529-624737359610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HOM Couplers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EEF92FDD-B517-7347-9919-42A45E742F89}" type="sibTrans" cxnId="{5924E63F-02A0-4241-9A37-825560C1F34D}">
      <dgm:prSet/>
      <dgm:spPr/>
      <dgm:t>
        <a:bodyPr/>
        <a:lstStyle/>
        <a:p>
          <a:endParaRPr lang="en-US"/>
        </a:p>
      </dgm:t>
    </dgm:pt>
    <dgm:pt modelId="{144B30F7-C7AB-5941-876D-385C0A02E097}" type="parTrans" cxnId="{5924E63F-02A0-4241-9A37-825560C1F34D}">
      <dgm:prSet/>
      <dgm:spPr/>
      <dgm:t>
        <a:bodyPr/>
        <a:lstStyle/>
        <a:p>
          <a:endParaRPr lang="en-US"/>
        </a:p>
      </dgm:t>
    </dgm:pt>
    <dgm:pt modelId="{9806528C-383C-5B4F-BA27-CD8E42895027}">
      <dgm:prSet phldrT="[Text]"/>
      <dgm:spPr>
        <a:solidFill>
          <a:schemeClr val="bg2">
            <a:lumMod val="85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endParaRPr lang="en-US" b="1" dirty="0">
            <a:solidFill>
              <a:srgbClr val="030000"/>
            </a:solidFill>
          </a:endParaRPr>
        </a:p>
      </dgm:t>
    </dgm:pt>
    <dgm:pt modelId="{214C5C63-BB98-FC41-87C6-66C962AF96D3}" type="parTrans" cxnId="{9284D011-69DF-0243-BE9F-0AA4E50CC3FA}">
      <dgm:prSet/>
      <dgm:spPr/>
      <dgm:t>
        <a:bodyPr/>
        <a:lstStyle/>
        <a:p>
          <a:endParaRPr lang="en-US"/>
        </a:p>
      </dgm:t>
    </dgm:pt>
    <dgm:pt modelId="{7016A53E-47E5-AC4B-89D4-0775B9D38097}" type="sibTrans" cxnId="{9284D011-69DF-0243-BE9F-0AA4E50CC3FA}">
      <dgm:prSet/>
      <dgm:spPr/>
      <dgm:t>
        <a:bodyPr/>
        <a:lstStyle/>
        <a:p>
          <a:endParaRPr lang="en-US"/>
        </a:p>
      </dgm:t>
    </dgm:pt>
    <dgm:pt modelId="{D61880EF-ABF1-424E-AA24-ABD2A9C40120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Supporting system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110724FD-6C2F-9147-9E30-AB4A6032EFFF}" type="parTrans" cxnId="{DA1B965D-851A-5A43-8612-4FA442A2EF59}">
      <dgm:prSet/>
      <dgm:spPr/>
      <dgm:t>
        <a:bodyPr/>
        <a:lstStyle/>
        <a:p>
          <a:endParaRPr lang="en-US"/>
        </a:p>
      </dgm:t>
    </dgm:pt>
    <dgm:pt modelId="{48216C2A-BDF0-D245-B644-79DB549B4F86}" type="sibTrans" cxnId="{DA1B965D-851A-5A43-8612-4FA442A2EF59}">
      <dgm:prSet/>
      <dgm:spPr/>
      <dgm:t>
        <a:bodyPr/>
        <a:lstStyle/>
        <a:p>
          <a:endParaRPr lang="en-US"/>
        </a:p>
      </dgm:t>
    </dgm:pt>
    <dgm:pt modelId="{A1B9FC3D-BD07-2C42-9B09-29304923C7B7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Alignment system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505E471A-6D3C-BC48-8EB1-0C50052C7E67}" type="parTrans" cxnId="{3B4A9DA0-3D31-5B4D-B902-CFE0B4E7629D}">
      <dgm:prSet/>
      <dgm:spPr/>
      <dgm:t>
        <a:bodyPr/>
        <a:lstStyle/>
        <a:p>
          <a:endParaRPr lang="en-US"/>
        </a:p>
      </dgm:t>
    </dgm:pt>
    <dgm:pt modelId="{ED6F961A-D2BA-CF47-9975-038C74232A6F}" type="sibTrans" cxnId="{3B4A9DA0-3D31-5B4D-B902-CFE0B4E7629D}">
      <dgm:prSet/>
      <dgm:spPr/>
      <dgm:t>
        <a:bodyPr/>
        <a:lstStyle/>
        <a:p>
          <a:endParaRPr lang="en-US"/>
        </a:p>
      </dgm:t>
    </dgm:pt>
    <dgm:pt modelId="{6572EF1B-0CD0-694E-8AE4-4E893F2E2D39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Coupler cooling Sys.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3E61E1EB-78EC-4843-8CD0-106968137CF8}" type="parTrans" cxnId="{58E66ECA-921E-384C-BF71-FD9FFA529C69}">
      <dgm:prSet/>
      <dgm:spPr/>
      <dgm:t>
        <a:bodyPr/>
        <a:lstStyle/>
        <a:p>
          <a:endParaRPr lang="en-US"/>
        </a:p>
      </dgm:t>
    </dgm:pt>
    <dgm:pt modelId="{5B700A53-38DB-894C-A6E4-B095034F997D}" type="sibTrans" cxnId="{58E66ECA-921E-384C-BF71-FD9FFA529C69}">
      <dgm:prSet/>
      <dgm:spPr/>
      <dgm:t>
        <a:bodyPr/>
        <a:lstStyle/>
        <a:p>
          <a:endParaRPr lang="en-US"/>
        </a:p>
      </dgm:t>
    </dgm:pt>
    <dgm:pt modelId="{FB374995-157E-9A4C-88BD-10FC562B6E1E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Cold tuning system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48239A58-3328-0645-A5D2-D8B273C41E9F}" type="parTrans" cxnId="{E717C9F5-D0A6-AF47-94C4-7F59F55A71DA}">
      <dgm:prSet/>
      <dgm:spPr/>
      <dgm:t>
        <a:bodyPr/>
        <a:lstStyle/>
        <a:p>
          <a:endParaRPr lang="en-US"/>
        </a:p>
      </dgm:t>
    </dgm:pt>
    <dgm:pt modelId="{2096E264-FF21-0C42-BE15-D5C10C736676}" type="sibTrans" cxnId="{E717C9F5-D0A6-AF47-94C4-7F59F55A71DA}">
      <dgm:prSet/>
      <dgm:spPr/>
      <dgm:t>
        <a:bodyPr/>
        <a:lstStyle/>
        <a:p>
          <a:endParaRPr lang="en-US"/>
        </a:p>
      </dgm:t>
    </dgm:pt>
    <dgm:pt modelId="{C663BFEC-027C-2A4A-B8BE-F834A2D663D2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err="1" smtClean="0">
              <a:solidFill>
                <a:srgbClr val="030000"/>
              </a:solidFill>
              <a:latin typeface="Arial"/>
              <a:cs typeface="Arial"/>
            </a:rPr>
            <a:t>Cryo</a:t>
          </a:r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-distribution Lines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6E22AF86-539A-334F-9C1B-AF89A8901822}" type="parTrans" cxnId="{101318BA-029D-8C4F-AA31-339A57F7F520}">
      <dgm:prSet/>
      <dgm:spPr/>
      <dgm:t>
        <a:bodyPr/>
        <a:lstStyle/>
        <a:p>
          <a:endParaRPr lang="en-US"/>
        </a:p>
      </dgm:t>
    </dgm:pt>
    <dgm:pt modelId="{46A775A1-B1B8-BB43-B661-AB223E5B9882}" type="sibTrans" cxnId="{101318BA-029D-8C4F-AA31-339A57F7F520}">
      <dgm:prSet/>
      <dgm:spPr/>
      <dgm:t>
        <a:bodyPr/>
        <a:lstStyle/>
        <a:p>
          <a:endParaRPr lang="en-US"/>
        </a:p>
      </dgm:t>
    </dgm:pt>
    <dgm:pt modelId="{111D1A46-58A1-6243-9AC8-B77174261D0A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i="0" dirty="0" err="1" smtClean="0">
              <a:solidFill>
                <a:srgbClr val="030000"/>
              </a:solidFill>
              <a:latin typeface="Arial"/>
              <a:cs typeface="Arial"/>
            </a:rPr>
            <a:t>Cryo</a:t>
          </a:r>
          <a:r>
            <a:rPr lang="en-US" sz="1600" b="1" i="0" dirty="0" smtClean="0">
              <a:solidFill>
                <a:srgbClr val="030000"/>
              </a:solidFill>
              <a:latin typeface="Arial"/>
              <a:cs typeface="Arial"/>
            </a:rPr>
            <a:t> valve box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B3076C15-D995-DE48-9FD4-A756B62C574F}" type="parTrans" cxnId="{0F2E62E7-E929-2048-A44E-97EAA690B296}">
      <dgm:prSet/>
      <dgm:spPr/>
      <dgm:t>
        <a:bodyPr/>
        <a:lstStyle/>
        <a:p>
          <a:endParaRPr lang="en-US"/>
        </a:p>
      </dgm:t>
    </dgm:pt>
    <dgm:pt modelId="{6E4C5DA5-3602-1D40-BE0E-E7F0176F3BB4}" type="sibTrans" cxnId="{0F2E62E7-E929-2048-A44E-97EAA690B296}">
      <dgm:prSet/>
      <dgm:spPr/>
      <dgm:t>
        <a:bodyPr/>
        <a:lstStyle/>
        <a:p>
          <a:endParaRPr lang="en-US"/>
        </a:p>
      </dgm:t>
    </dgm:pt>
    <dgm:pt modelId="{ECDCB330-D481-B14B-B26F-567464DEB1C8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i="0" dirty="0" smtClean="0">
              <a:solidFill>
                <a:srgbClr val="030000"/>
              </a:solidFill>
              <a:latin typeface="Arial"/>
              <a:cs typeface="Arial"/>
            </a:rPr>
            <a:t>Waveguide and RF eq.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B9C7AA6B-B29E-A240-B2E4-53E269935CB0}" type="parTrans" cxnId="{1682BD6B-8816-9245-B8D5-73DAEDEFED6A}">
      <dgm:prSet/>
      <dgm:spPr/>
      <dgm:t>
        <a:bodyPr/>
        <a:lstStyle/>
        <a:p>
          <a:endParaRPr lang="en-US"/>
        </a:p>
      </dgm:t>
    </dgm:pt>
    <dgm:pt modelId="{A43871D4-EFF0-6947-B40E-38AD5204BF7D}" type="sibTrans" cxnId="{1682BD6B-8816-9245-B8D5-73DAEDEFED6A}">
      <dgm:prSet/>
      <dgm:spPr/>
      <dgm:t>
        <a:bodyPr/>
        <a:lstStyle/>
        <a:p>
          <a:endParaRPr lang="en-US"/>
        </a:p>
      </dgm:t>
    </dgm:pt>
    <dgm:pt modelId="{8E1AA651-8C21-CF45-8621-583215D0187B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Magnetic shielding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369967FD-6306-2946-B726-73EB113CCB30}" type="parTrans" cxnId="{E22AB949-A451-094D-87C2-800C0B3AC082}">
      <dgm:prSet/>
      <dgm:spPr/>
      <dgm:t>
        <a:bodyPr/>
        <a:lstStyle/>
        <a:p>
          <a:endParaRPr lang="en-US"/>
        </a:p>
      </dgm:t>
    </dgm:pt>
    <dgm:pt modelId="{95B2799E-B14B-7A4C-9218-AEB1DA7A579C}" type="sibTrans" cxnId="{E22AB949-A451-094D-87C2-800C0B3AC082}">
      <dgm:prSet/>
      <dgm:spPr/>
      <dgm:t>
        <a:bodyPr/>
        <a:lstStyle/>
        <a:p>
          <a:endParaRPr lang="en-US"/>
        </a:p>
      </dgm:t>
    </dgm:pt>
    <dgm:pt modelId="{D8B57ECA-3642-FE43-B29E-F0AC6A230961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Thermal shielding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BCC998A8-9694-3142-BE76-13A3D6CC7847}" type="parTrans" cxnId="{B8684FE4-5C31-D04A-9EAB-32CA69DF79E6}">
      <dgm:prSet/>
      <dgm:spPr/>
      <dgm:t>
        <a:bodyPr/>
        <a:lstStyle/>
        <a:p>
          <a:endParaRPr lang="en-US"/>
        </a:p>
      </dgm:t>
    </dgm:pt>
    <dgm:pt modelId="{35CFD5B6-0677-A04B-8BC2-09B34231757D}" type="sibTrans" cxnId="{B8684FE4-5C31-D04A-9EAB-32CA69DF79E6}">
      <dgm:prSet/>
      <dgm:spPr/>
      <dgm:t>
        <a:bodyPr/>
        <a:lstStyle/>
        <a:p>
          <a:endParaRPr lang="en-US"/>
        </a:p>
      </dgm:t>
    </dgm:pt>
    <dgm:pt modelId="{77A30C64-FA0A-7240-8731-F1B444E5D8A4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Diagnostic Inst. &amp; Valves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4F159D23-FC24-5449-B735-9B0E512F1071}" type="parTrans" cxnId="{C1C00A20-BCD7-8D4E-B194-175BCF345494}">
      <dgm:prSet/>
      <dgm:spPr/>
      <dgm:t>
        <a:bodyPr/>
        <a:lstStyle/>
        <a:p>
          <a:endParaRPr lang="en-US"/>
        </a:p>
      </dgm:t>
    </dgm:pt>
    <dgm:pt modelId="{D9D65363-07DB-6A4B-9E72-2CB5930C1FFF}" type="sibTrans" cxnId="{C1C00A20-BCD7-8D4E-B194-175BCF345494}">
      <dgm:prSet/>
      <dgm:spPr/>
      <dgm:t>
        <a:bodyPr/>
        <a:lstStyle/>
        <a:p>
          <a:endParaRPr lang="en-US"/>
        </a:p>
      </dgm:t>
    </dgm:pt>
    <dgm:pt modelId="{53E45ECF-334F-1F4C-9019-5FEAC9F4DF07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Diagnostic Inst. &amp; Valves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46C13C90-8E2A-9346-9807-BF623C9843A0}" type="parTrans" cxnId="{275CD8A0-FCE5-1A41-9BFD-A3504E6BAB88}">
      <dgm:prSet/>
      <dgm:spPr/>
      <dgm:t>
        <a:bodyPr/>
        <a:lstStyle/>
        <a:p>
          <a:endParaRPr lang="en-US"/>
        </a:p>
      </dgm:t>
    </dgm:pt>
    <dgm:pt modelId="{7EDD161E-DC0F-1145-909E-7B7BB4948A6A}" type="sibTrans" cxnId="{275CD8A0-FCE5-1A41-9BFD-A3504E6BAB88}">
      <dgm:prSet/>
      <dgm:spPr/>
      <dgm:t>
        <a:bodyPr/>
        <a:lstStyle/>
        <a:p>
          <a:endParaRPr lang="en-US"/>
        </a:p>
      </dgm:t>
    </dgm:pt>
    <dgm:pt modelId="{2789E180-F464-8E4F-8241-EE787CE3BD3B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i="0" dirty="0" err="1" smtClean="0">
              <a:solidFill>
                <a:srgbClr val="030000"/>
              </a:solidFill>
              <a:latin typeface="Arial"/>
              <a:cs typeface="Arial"/>
            </a:rPr>
            <a:t>Instrum</a:t>
          </a:r>
          <a:r>
            <a:rPr lang="en-US" sz="1600" b="1" i="0" dirty="0" smtClean="0">
              <a:solidFill>
                <a:srgbClr val="030000"/>
              </a:solidFill>
              <a:latin typeface="Arial"/>
              <a:cs typeface="Arial"/>
            </a:rPr>
            <a:t>., BPM  etc.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D962CBB6-576C-0F41-9F81-4FFE3B15F713}" type="parTrans" cxnId="{8FCAEDDB-01A0-5E48-86C6-8CA09F805940}">
      <dgm:prSet/>
      <dgm:spPr/>
      <dgm:t>
        <a:bodyPr/>
        <a:lstStyle/>
        <a:p>
          <a:endParaRPr lang="en-US"/>
        </a:p>
      </dgm:t>
    </dgm:pt>
    <dgm:pt modelId="{47E1E692-7FFE-F246-ADAF-421B4309A5CE}" type="sibTrans" cxnId="{8FCAEDDB-01A0-5E48-86C6-8CA09F805940}">
      <dgm:prSet/>
      <dgm:spPr/>
      <dgm:t>
        <a:bodyPr/>
        <a:lstStyle/>
        <a:p>
          <a:endParaRPr lang="en-US"/>
        </a:p>
      </dgm:t>
    </dgm:pt>
    <dgm:pt modelId="{E0245953-9C5E-8C40-A95F-A170C96413D5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i="0" dirty="0" smtClean="0">
              <a:solidFill>
                <a:srgbClr val="030000"/>
              </a:solidFill>
              <a:latin typeface="Arial"/>
              <a:cs typeface="Arial"/>
            </a:rPr>
            <a:t>Corrector magnet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9FB78399-BFAC-064C-9227-C4147541DA60}" type="parTrans" cxnId="{0E6D9651-2E87-4F48-86C2-EFBA8D640AD1}">
      <dgm:prSet/>
      <dgm:spPr/>
      <dgm:t>
        <a:bodyPr/>
        <a:lstStyle/>
        <a:p>
          <a:endParaRPr lang="en-US"/>
        </a:p>
      </dgm:t>
    </dgm:pt>
    <dgm:pt modelId="{F5597291-B6C3-804A-AA9C-57F4844F53B1}" type="sibTrans" cxnId="{0E6D9651-2E87-4F48-86C2-EFBA8D640AD1}">
      <dgm:prSet/>
      <dgm:spPr/>
      <dgm:t>
        <a:bodyPr/>
        <a:lstStyle/>
        <a:p>
          <a:endParaRPr lang="en-US"/>
        </a:p>
      </dgm:t>
    </dgm:pt>
    <dgm:pt modelId="{47A8004B-92D1-274F-8A91-20761F79DEFE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i="0" dirty="0" smtClean="0">
              <a:solidFill>
                <a:srgbClr val="030000"/>
              </a:solidFill>
              <a:latin typeface="Arial"/>
              <a:cs typeface="Arial"/>
            </a:rPr>
            <a:t>Jumper connection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3959F105-052F-3E42-B0E3-403B028211D4}" type="parTrans" cxnId="{247A3D38-BEE7-9848-B5E8-E6D19D741B12}">
      <dgm:prSet/>
      <dgm:spPr/>
      <dgm:t>
        <a:bodyPr/>
        <a:lstStyle/>
        <a:p>
          <a:endParaRPr lang="en-US"/>
        </a:p>
      </dgm:t>
    </dgm:pt>
    <dgm:pt modelId="{7886BB88-3403-7948-8473-63AC463B38BC}" type="sibTrans" cxnId="{247A3D38-BEE7-9848-B5E8-E6D19D741B12}">
      <dgm:prSet/>
      <dgm:spPr/>
      <dgm:t>
        <a:bodyPr/>
        <a:lstStyle/>
        <a:p>
          <a:endParaRPr lang="en-US"/>
        </a:p>
      </dgm:t>
    </dgm:pt>
    <dgm:pt modelId="{DAFF0545-C1A2-5D4B-B505-62AA9F320EAC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Beam pipe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CC68CCC7-ECAF-0847-8A09-4BBBD93073E2}" type="parTrans" cxnId="{6CAB7EA3-C927-9648-8357-0683C08D0DD5}">
      <dgm:prSet/>
      <dgm:spPr/>
      <dgm:t>
        <a:bodyPr/>
        <a:lstStyle/>
        <a:p>
          <a:endParaRPr lang="en-US"/>
        </a:p>
      </dgm:t>
    </dgm:pt>
    <dgm:pt modelId="{96ABFB73-AACF-F445-8A25-54E069205BE6}" type="sibTrans" cxnId="{6CAB7EA3-C927-9648-8357-0683C08D0DD5}">
      <dgm:prSet/>
      <dgm:spPr/>
      <dgm:t>
        <a:bodyPr/>
        <a:lstStyle/>
        <a:p>
          <a:endParaRPr lang="en-US"/>
        </a:p>
      </dgm:t>
    </dgm:pt>
    <dgm:pt modelId="{BD7B563A-A8A5-8048-9D06-FC586B46B1BD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Beam pipe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C57D3310-A5CB-9C40-B087-CC8B63D2557D}" type="parTrans" cxnId="{1929A715-2ADB-6B45-AB4C-58E12ED9F5DC}">
      <dgm:prSet/>
      <dgm:spPr/>
      <dgm:t>
        <a:bodyPr/>
        <a:lstStyle/>
        <a:p>
          <a:endParaRPr lang="en-US"/>
        </a:p>
      </dgm:t>
    </dgm:pt>
    <dgm:pt modelId="{1A792C9B-6D02-D244-89C7-5CCCCE607A1A}" type="sibTrans" cxnId="{1929A715-2ADB-6B45-AB4C-58E12ED9F5DC}">
      <dgm:prSet/>
      <dgm:spPr/>
      <dgm:t>
        <a:bodyPr/>
        <a:lstStyle/>
        <a:p>
          <a:endParaRPr lang="en-US"/>
        </a:p>
      </dgm:t>
    </dgm:pt>
    <dgm:pt modelId="{528A92D7-031C-E646-9281-CD8A1A476436}">
      <dgm:prSet phldrT="[Text]" custT="1"/>
      <dgm:spPr>
        <a:noFill/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>
            <a:lnSpc>
              <a:spcPct val="50000"/>
            </a:lnSpc>
          </a:pPr>
          <a:r>
            <a:rPr lang="en-US" sz="2000" b="1" dirty="0" smtClean="0">
              <a:solidFill>
                <a:srgbClr val="030000"/>
              </a:solidFill>
              <a:latin typeface="Papyrus"/>
              <a:cs typeface="Papyrus"/>
            </a:rPr>
            <a:t> </a:t>
          </a:r>
          <a:endParaRPr lang="en-US" sz="2000" b="1" dirty="0">
            <a:solidFill>
              <a:srgbClr val="030000"/>
            </a:solidFill>
            <a:latin typeface="Papyrus"/>
            <a:cs typeface="Papyrus"/>
          </a:endParaRPr>
        </a:p>
      </dgm:t>
    </dgm:pt>
    <dgm:pt modelId="{09901626-4C36-C14D-9656-9CC4A8CD1E89}" type="sibTrans" cxnId="{61D7425B-3288-1A40-AD02-0A15F0C32D73}">
      <dgm:prSet/>
      <dgm:spPr/>
      <dgm:t>
        <a:bodyPr/>
        <a:lstStyle/>
        <a:p>
          <a:endParaRPr lang="en-US"/>
        </a:p>
      </dgm:t>
    </dgm:pt>
    <dgm:pt modelId="{0BB32EE8-2830-A644-8A4A-362D2F62C4F8}" type="parTrans" cxnId="{61D7425B-3288-1A40-AD02-0A15F0C32D73}">
      <dgm:prSet/>
      <dgm:spPr/>
      <dgm:t>
        <a:bodyPr/>
        <a:lstStyle/>
        <a:p>
          <a:endParaRPr lang="en-US"/>
        </a:p>
      </dgm:t>
    </dgm:pt>
    <dgm:pt modelId="{CBBE22D2-3092-EA44-9714-D1576F9AA0DF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Safety equipment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4A91B1B3-4EB8-164E-971B-05F2F783ECBE}" type="parTrans" cxnId="{A5D88F28-FDD1-FA49-8846-5031B6F3CC1E}">
      <dgm:prSet/>
      <dgm:spPr/>
      <dgm:t>
        <a:bodyPr/>
        <a:lstStyle/>
        <a:p>
          <a:endParaRPr lang="en-US"/>
        </a:p>
      </dgm:t>
    </dgm:pt>
    <dgm:pt modelId="{B2F9A6AB-B177-5545-9D96-784E88DC2FBF}" type="sibTrans" cxnId="{A5D88F28-FDD1-FA49-8846-5031B6F3CC1E}">
      <dgm:prSet/>
      <dgm:spPr/>
      <dgm:t>
        <a:bodyPr/>
        <a:lstStyle/>
        <a:p>
          <a:endParaRPr lang="en-US"/>
        </a:p>
      </dgm:t>
    </dgm:pt>
    <dgm:pt modelId="{69E964C5-CE7A-7947-AA4C-0256E51B3BB0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Safety equipment</a:t>
          </a:r>
          <a:endParaRPr lang="en-US" sz="1600" b="1" dirty="0">
            <a:solidFill>
              <a:srgbClr val="030000"/>
            </a:solidFill>
            <a:latin typeface="Arial"/>
            <a:cs typeface="Arial"/>
          </a:endParaRPr>
        </a:p>
      </dgm:t>
    </dgm:pt>
    <dgm:pt modelId="{0EAC92B9-1AA3-B04C-B253-AE7B4453B201}" type="parTrans" cxnId="{E54EBC0F-DA19-564C-8018-BD2E91D367AB}">
      <dgm:prSet/>
      <dgm:spPr/>
      <dgm:t>
        <a:bodyPr/>
        <a:lstStyle/>
        <a:p>
          <a:endParaRPr lang="en-US"/>
        </a:p>
      </dgm:t>
    </dgm:pt>
    <dgm:pt modelId="{A640F6DF-9AFF-B449-931D-2DB39E958C24}" type="sibTrans" cxnId="{E54EBC0F-DA19-564C-8018-BD2E91D367AB}">
      <dgm:prSet/>
      <dgm:spPr/>
      <dgm:t>
        <a:bodyPr/>
        <a:lstStyle/>
        <a:p>
          <a:endParaRPr lang="en-US"/>
        </a:p>
      </dgm:t>
    </dgm:pt>
    <dgm:pt modelId="{B2D74175-FEA2-FF45-9CBF-812BC251FAA1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rgbClr val="030000"/>
              </a:solidFill>
              <a:latin typeface="Arial"/>
              <a:cs typeface="Arial"/>
            </a:rPr>
            <a:t>Ext. supporting system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70AB549A-971E-464E-9AAD-3BF8BA01266C}" type="parTrans" cxnId="{06C7F715-91E9-2A47-BC8B-72EF58320B8E}">
      <dgm:prSet/>
      <dgm:spPr/>
      <dgm:t>
        <a:bodyPr/>
        <a:lstStyle/>
        <a:p>
          <a:endParaRPr lang="en-US"/>
        </a:p>
      </dgm:t>
    </dgm:pt>
    <dgm:pt modelId="{EC619BFC-01E0-BF40-BAD9-56528EB2CE3A}" type="sibTrans" cxnId="{06C7F715-91E9-2A47-BC8B-72EF58320B8E}">
      <dgm:prSet/>
      <dgm:spPr/>
      <dgm:t>
        <a:bodyPr/>
        <a:lstStyle/>
        <a:p>
          <a:endParaRPr lang="en-US"/>
        </a:p>
      </dgm:t>
    </dgm:pt>
    <dgm:pt modelId="{E8937A33-E981-FE4F-A028-4F3C0FEB3B8E}">
      <dgm:prSet phldrT="[Text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600" b="1" i="0" dirty="0" smtClean="0">
              <a:solidFill>
                <a:srgbClr val="030000"/>
              </a:solidFill>
              <a:latin typeface="Arial"/>
              <a:cs typeface="Arial"/>
            </a:rPr>
            <a:t>Control system eq.</a:t>
          </a:r>
          <a:endParaRPr lang="en-US" sz="1600" b="1" i="0" dirty="0">
            <a:solidFill>
              <a:srgbClr val="030000"/>
            </a:solidFill>
            <a:latin typeface="Arial"/>
            <a:cs typeface="Arial"/>
          </a:endParaRPr>
        </a:p>
      </dgm:t>
    </dgm:pt>
    <dgm:pt modelId="{F9162ED2-59CE-1548-80BE-5745DDE9A174}" type="parTrans" cxnId="{E97BDB34-A24F-2F42-AACB-744E29C53379}">
      <dgm:prSet/>
      <dgm:spPr/>
      <dgm:t>
        <a:bodyPr/>
        <a:lstStyle/>
        <a:p>
          <a:endParaRPr lang="en-US"/>
        </a:p>
      </dgm:t>
    </dgm:pt>
    <dgm:pt modelId="{E4F2921F-E627-3A41-88A8-4ADD2FCDC211}" type="sibTrans" cxnId="{E97BDB34-A24F-2F42-AACB-744E29C53379}">
      <dgm:prSet/>
      <dgm:spPr/>
      <dgm:t>
        <a:bodyPr/>
        <a:lstStyle/>
        <a:p>
          <a:endParaRPr lang="en-US"/>
        </a:p>
      </dgm:t>
    </dgm:pt>
    <dgm:pt modelId="{3B557BB8-2201-2947-889F-EB6A2CD34ABB}" type="pres">
      <dgm:prSet presAssocID="{91C26E28-81E7-8149-8FD1-3B1FFB35AE9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EFF966-1B78-8B48-83BB-64770BC9302B}" type="pres">
      <dgm:prSet presAssocID="{5310AC7D-B6F7-6C44-A05A-811139B280DD}" presName="compNode" presStyleCnt="0"/>
      <dgm:spPr/>
    </dgm:pt>
    <dgm:pt modelId="{5BC7FF32-E686-194E-B56D-DCF926475881}" type="pres">
      <dgm:prSet presAssocID="{5310AC7D-B6F7-6C44-A05A-811139B280DD}" presName="aNode" presStyleLbl="bgShp" presStyleIdx="0" presStyleCnt="3" custScaleX="461232" custLinFactNeighborX="-2853"/>
      <dgm:spPr/>
      <dgm:t>
        <a:bodyPr/>
        <a:lstStyle/>
        <a:p>
          <a:endParaRPr lang="en-US"/>
        </a:p>
      </dgm:t>
    </dgm:pt>
    <dgm:pt modelId="{5186ED18-B044-DE4A-8276-4D45FBBBBDF7}" type="pres">
      <dgm:prSet presAssocID="{5310AC7D-B6F7-6C44-A05A-811139B280DD}" presName="textNode" presStyleLbl="bgShp" presStyleIdx="0" presStyleCnt="3"/>
      <dgm:spPr/>
      <dgm:t>
        <a:bodyPr/>
        <a:lstStyle/>
        <a:p>
          <a:endParaRPr lang="en-US"/>
        </a:p>
      </dgm:t>
    </dgm:pt>
    <dgm:pt modelId="{CF1835D9-0138-E64A-9E9D-D04FB7091830}" type="pres">
      <dgm:prSet presAssocID="{5310AC7D-B6F7-6C44-A05A-811139B280DD}" presName="compChildNode" presStyleCnt="0"/>
      <dgm:spPr/>
    </dgm:pt>
    <dgm:pt modelId="{EC906A1F-8419-BB4C-897A-8691C509F218}" type="pres">
      <dgm:prSet presAssocID="{5310AC7D-B6F7-6C44-A05A-811139B280DD}" presName="theInnerList" presStyleCnt="0"/>
      <dgm:spPr/>
    </dgm:pt>
    <dgm:pt modelId="{C3244623-F58D-D94E-88FC-C4871E2C9656}" type="pres">
      <dgm:prSet presAssocID="{D3E71A8C-59E7-9A42-AE46-2DBF651A3CB3}" presName="childNode" presStyleLbl="node1" presStyleIdx="0" presStyleCnt="25" custScaleX="501346" custScaleY="72487" custLinFactNeighborX="-2249" custLinFactNeighborY="-54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D0768E-5411-7544-BE7E-F702B671611F}" type="pres">
      <dgm:prSet presAssocID="{D3E71A8C-59E7-9A42-AE46-2DBF651A3CB3}" presName="aSpace2" presStyleCnt="0"/>
      <dgm:spPr/>
    </dgm:pt>
    <dgm:pt modelId="{26C8176D-4420-7A47-A08D-387CF6FA20C9}" type="pres">
      <dgm:prSet presAssocID="{FB374995-157E-9A4C-88BD-10FC562B6E1E}" presName="childNode" presStyleLbl="node1" presStyleIdx="1" presStyleCnt="25" custScaleX="501346" custScaleY="72487" custLinFactNeighborX="-2249" custLinFactNeighborY="86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7345F1-742B-644E-B8F0-792D6DFB6123}" type="pres">
      <dgm:prSet presAssocID="{FB374995-157E-9A4C-88BD-10FC562B6E1E}" presName="aSpace2" presStyleCnt="0"/>
      <dgm:spPr/>
    </dgm:pt>
    <dgm:pt modelId="{C849A649-6D76-724B-9018-847FE2DCC678}" type="pres">
      <dgm:prSet presAssocID="{118FC847-0DFF-B947-A8DB-2B69D961769B}" presName="childNode" presStyleLbl="node1" presStyleIdx="2" presStyleCnt="25" custScaleX="501346" custScaleY="72487" custLinFactY="6636" custLinFactNeighborX="-2249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8AF68E-DBBB-C94C-BD18-2B0D4ED6BC74}" type="pres">
      <dgm:prSet presAssocID="{118FC847-0DFF-B947-A8DB-2B69D961769B}" presName="aSpace2" presStyleCnt="0"/>
      <dgm:spPr/>
    </dgm:pt>
    <dgm:pt modelId="{7DF3AB6E-9B40-DD43-9A67-5FA5420A0774}" type="pres">
      <dgm:prSet presAssocID="{956CE022-225B-5B41-8529-624737359610}" presName="childNode" presStyleLbl="node1" presStyleIdx="3" presStyleCnt="25" custScaleX="501346" custScaleY="72487" custLinFactY="15208" custLinFactNeighborX="-2249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1C49E0-770E-6D40-ADE6-8207CE666824}" type="pres">
      <dgm:prSet presAssocID="{956CE022-225B-5B41-8529-624737359610}" presName="aSpace2" presStyleCnt="0"/>
      <dgm:spPr/>
    </dgm:pt>
    <dgm:pt modelId="{EAB4FD45-1078-0D42-8947-428EB2F9F788}" type="pres">
      <dgm:prSet presAssocID="{77A30C64-FA0A-7240-8731-F1B444E5D8A4}" presName="childNode" presStyleLbl="node1" presStyleIdx="4" presStyleCnt="25" custAng="10800000" custFlipVert="1" custScaleX="501346" custScaleY="72487" custLinFactY="17254" custLinFactNeighborX="-2249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D35AC5-1D40-9149-9A68-F88B46D7DBC7}" type="pres">
      <dgm:prSet presAssocID="{77A30C64-FA0A-7240-8731-F1B444E5D8A4}" presName="aSpace2" presStyleCnt="0"/>
      <dgm:spPr/>
    </dgm:pt>
    <dgm:pt modelId="{A44DE9C7-19A7-FC4C-AE67-956C11E0E3F0}" type="pres">
      <dgm:prSet presAssocID="{CBBE22D2-3092-EA44-9714-D1576F9AA0DF}" presName="childNode" presStyleLbl="node1" presStyleIdx="5" presStyleCnt="25" custScaleX="505840" custLinFactY="15990" custLinFactNeighborX="7086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EDA1FD-BE1D-AC4D-9685-6AE907109BDA}" type="pres">
      <dgm:prSet presAssocID="{5310AC7D-B6F7-6C44-A05A-811139B280DD}" presName="aSpace" presStyleCnt="0"/>
      <dgm:spPr/>
    </dgm:pt>
    <dgm:pt modelId="{2508D6E5-7547-2E46-892B-D23F01A280DA}" type="pres">
      <dgm:prSet presAssocID="{9806528C-383C-5B4F-BA27-CD8E42895027}" presName="compNode" presStyleCnt="0"/>
      <dgm:spPr/>
    </dgm:pt>
    <dgm:pt modelId="{FAB17073-4C4B-9D4A-9C29-921A33209EDE}" type="pres">
      <dgm:prSet presAssocID="{9806528C-383C-5B4F-BA27-CD8E42895027}" presName="aNode" presStyleLbl="bgShp" presStyleIdx="1" presStyleCnt="3" custScaleX="454576" custLinFactNeighborX="2784"/>
      <dgm:spPr/>
      <dgm:t>
        <a:bodyPr/>
        <a:lstStyle/>
        <a:p>
          <a:endParaRPr lang="en-US"/>
        </a:p>
      </dgm:t>
    </dgm:pt>
    <dgm:pt modelId="{9B26E145-C9BA-334F-8B26-7438C53DA8F9}" type="pres">
      <dgm:prSet presAssocID="{9806528C-383C-5B4F-BA27-CD8E42895027}" presName="textNode" presStyleLbl="bgShp" presStyleIdx="1" presStyleCnt="3"/>
      <dgm:spPr/>
      <dgm:t>
        <a:bodyPr/>
        <a:lstStyle/>
        <a:p>
          <a:endParaRPr lang="en-US"/>
        </a:p>
      </dgm:t>
    </dgm:pt>
    <dgm:pt modelId="{3BF7D73E-6F55-324A-AD18-B0A45FFAFF84}" type="pres">
      <dgm:prSet presAssocID="{9806528C-383C-5B4F-BA27-CD8E42895027}" presName="compChildNode" presStyleCnt="0"/>
      <dgm:spPr/>
    </dgm:pt>
    <dgm:pt modelId="{62FCCDD0-FDA3-C846-BAD8-BD4347BE4489}" type="pres">
      <dgm:prSet presAssocID="{9806528C-383C-5B4F-BA27-CD8E42895027}" presName="theInnerList" presStyleCnt="0"/>
      <dgm:spPr/>
    </dgm:pt>
    <dgm:pt modelId="{B275ACD1-520C-144C-A9D4-18FB5F7EBC30}" type="pres">
      <dgm:prSet presAssocID="{DAFF0545-C1A2-5D4B-B505-62AA9F320EAC}" presName="childNode" presStyleLbl="node1" presStyleIdx="6" presStyleCnt="25" custAng="10800000" custFlipVert="1" custScaleX="501346" custScaleY="2000000" custLinFactY="-5976004" custLinFactNeighborX="13292" custLinFactNeighborY="-60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1823A1-1B22-894A-AB49-6A31AED29B9E}" type="pres">
      <dgm:prSet presAssocID="{DAFF0545-C1A2-5D4B-B505-62AA9F320EAC}" presName="aSpace2" presStyleCnt="0"/>
      <dgm:spPr/>
    </dgm:pt>
    <dgm:pt modelId="{5E8A851F-AF72-074A-9E85-2CD83F822917}" type="pres">
      <dgm:prSet presAssocID="{D61880EF-ABF1-424E-AA24-ABD2A9C40120}" presName="childNode" presStyleLbl="node1" presStyleIdx="7" presStyleCnt="25" custScaleX="501346" custScaleY="2000000" custLinFactY="-5243979" custLinFactNeighborX="15134" custLinFactNeighborY="-53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3E9D4D-DCC3-CA47-BFD5-E7BCD0DFD527}" type="pres">
      <dgm:prSet presAssocID="{D61880EF-ABF1-424E-AA24-ABD2A9C40120}" presName="aSpace2" presStyleCnt="0"/>
      <dgm:spPr/>
    </dgm:pt>
    <dgm:pt modelId="{4645D804-5F2A-1743-ADD1-8375E98421B1}" type="pres">
      <dgm:prSet presAssocID="{A1B9FC3D-BD07-2C42-9B09-29304923C7B7}" presName="childNode" presStyleLbl="node1" presStyleIdx="8" presStyleCnt="25" custScaleX="501346" custScaleY="2000000" custLinFactY="-4424325" custLinFactNeighborX="13292" custLinFactNeighborY="-45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A32C0-886D-6941-844D-0474EBA2FF29}" type="pres">
      <dgm:prSet presAssocID="{A1B9FC3D-BD07-2C42-9B09-29304923C7B7}" presName="aSpace2" presStyleCnt="0"/>
      <dgm:spPr/>
    </dgm:pt>
    <dgm:pt modelId="{2A71AB71-5060-8944-9EB0-D2AC175240F3}" type="pres">
      <dgm:prSet presAssocID="{C663BFEC-027C-2A4A-B8BE-F834A2D663D2}" presName="childNode" presStyleLbl="node1" presStyleIdx="9" presStyleCnt="25" custScaleX="501346" custScaleY="2000000" custLinFactY="-625933" custLinFactNeighborX="4081" custLinFactNeighborY="-7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A4577F-8123-2947-9E00-7D6AF43F62FE}" type="pres">
      <dgm:prSet presAssocID="{C663BFEC-027C-2A4A-B8BE-F834A2D663D2}" presName="aSpace2" presStyleCnt="0"/>
      <dgm:spPr/>
    </dgm:pt>
    <dgm:pt modelId="{EF8DB8CC-C18C-FA40-B303-455C38818D2C}" type="pres">
      <dgm:prSet presAssocID="{D8B57ECA-3642-FE43-B29E-F0AC6A230961}" presName="childNode" presStyleLbl="node1" presStyleIdx="10" presStyleCnt="25" custScaleX="501346" custScaleY="2000000" custLinFactY="-5074835" custLinFactNeighborX="5923" custLinFactNeighborY="-5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CF9D36-2679-D543-934C-F19AAEE392B4}" type="pres">
      <dgm:prSet presAssocID="{D8B57ECA-3642-FE43-B29E-F0AC6A230961}" presName="aSpace2" presStyleCnt="0"/>
      <dgm:spPr/>
    </dgm:pt>
    <dgm:pt modelId="{270356D5-E692-BF4A-88EB-7FB592DF7CA7}" type="pres">
      <dgm:prSet presAssocID="{8E1AA651-8C21-CF45-8621-583215D0187B}" presName="childNode" presStyleLbl="node1" presStyleIdx="11" presStyleCnt="25" custScaleX="501346" custScaleY="2000000" custLinFactY="-1274253" custLinFactNeighborX="4081" custLinFactNeighborY="-13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54013F-6FBB-5447-AD52-CB9C1DF69273}" type="pres">
      <dgm:prSet presAssocID="{8E1AA651-8C21-CF45-8621-583215D0187B}" presName="aSpace2" presStyleCnt="0"/>
      <dgm:spPr/>
    </dgm:pt>
    <dgm:pt modelId="{382F78F8-D41D-FF40-A2BD-0D5C603499E0}" type="pres">
      <dgm:prSet presAssocID="{53E45ECF-334F-1F4C-9019-5FEAC9F4DF07}" presName="childNode" presStyleLbl="node1" presStyleIdx="12" presStyleCnt="25" custScaleX="501346" custScaleY="2000000" custLinFactY="1987574" custLinFactNeighborX="-5885" custLinFactNeighborY="20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065D6B-BE24-FA44-A685-87EAAA435FFE}" type="pres">
      <dgm:prSet presAssocID="{53E45ECF-334F-1F4C-9019-5FEAC9F4DF07}" presName="aSpace2" presStyleCnt="0"/>
      <dgm:spPr/>
    </dgm:pt>
    <dgm:pt modelId="{CB235F93-F24F-8D4C-A680-46CE9DD4958F}" type="pres">
      <dgm:prSet presAssocID="{69E964C5-CE7A-7947-AA4C-0256E51B3BB0}" presName="childNode" presStyleLbl="node1" presStyleIdx="13" presStyleCnt="25" custScaleX="493379" custScaleY="2000000" custLinFactY="2400000" custLinFactNeighborX="-2220" custLinFactNeighborY="24573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A4A088-98F3-9049-8556-7FD692911992}" type="pres">
      <dgm:prSet presAssocID="{69E964C5-CE7A-7947-AA4C-0256E51B3BB0}" presName="aSpace2" presStyleCnt="0"/>
      <dgm:spPr/>
    </dgm:pt>
    <dgm:pt modelId="{25555DB8-6A75-EE41-AAFC-9358E75DDDA2}" type="pres">
      <dgm:prSet presAssocID="{6572EF1B-0CD0-694E-8AE4-4E893F2E2D39}" presName="childNode" presStyleLbl="node1" presStyleIdx="14" presStyleCnt="25" custScaleX="501346" custScaleY="2000000" custLinFactY="-4122313" custLinFactNeighborX="-3665" custLinFactNeighborY="-4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C4BBED-1FBC-6D41-8679-D4803FA1820E}" type="pres">
      <dgm:prSet presAssocID="{9806528C-383C-5B4F-BA27-CD8E42895027}" presName="aSpace" presStyleCnt="0"/>
      <dgm:spPr/>
    </dgm:pt>
    <dgm:pt modelId="{76FB8C23-BCB8-5546-9841-826D5EB4EAEE}" type="pres">
      <dgm:prSet presAssocID="{528A92D7-031C-E646-9281-CD8A1A476436}" presName="compNode" presStyleCnt="0"/>
      <dgm:spPr/>
    </dgm:pt>
    <dgm:pt modelId="{FAFB9C10-3D8C-7C46-9DA4-93CADA01A5D3}" type="pres">
      <dgm:prSet presAssocID="{528A92D7-031C-E646-9281-CD8A1A476436}" presName="aNode" presStyleLbl="bgShp" presStyleIdx="2" presStyleCnt="3" custScaleX="429725" custLinFactNeighborX="11229"/>
      <dgm:spPr/>
      <dgm:t>
        <a:bodyPr/>
        <a:lstStyle/>
        <a:p>
          <a:endParaRPr lang="en-US"/>
        </a:p>
      </dgm:t>
    </dgm:pt>
    <dgm:pt modelId="{CF2C1994-170A-6B43-A31F-5992FC01F130}" type="pres">
      <dgm:prSet presAssocID="{528A92D7-031C-E646-9281-CD8A1A476436}" presName="textNode" presStyleLbl="bgShp" presStyleIdx="2" presStyleCnt="3"/>
      <dgm:spPr/>
      <dgm:t>
        <a:bodyPr/>
        <a:lstStyle/>
        <a:p>
          <a:endParaRPr lang="en-US"/>
        </a:p>
      </dgm:t>
    </dgm:pt>
    <dgm:pt modelId="{E8A931EB-E6F4-9E42-8040-D0806A99B4E0}" type="pres">
      <dgm:prSet presAssocID="{528A92D7-031C-E646-9281-CD8A1A476436}" presName="compChildNode" presStyleCnt="0"/>
      <dgm:spPr/>
    </dgm:pt>
    <dgm:pt modelId="{AE077B44-416C-1C49-9F8B-4A3A729468C0}" type="pres">
      <dgm:prSet presAssocID="{528A92D7-031C-E646-9281-CD8A1A476436}" presName="theInnerList" presStyleCnt="0"/>
      <dgm:spPr/>
    </dgm:pt>
    <dgm:pt modelId="{EC1B047E-1EEF-7448-98D3-E9AEA6C1510A}" type="pres">
      <dgm:prSet presAssocID="{BD7B563A-A8A5-8048-9D06-FC586B46B1BD}" presName="childNode" presStyleLbl="node1" presStyleIdx="15" presStyleCnt="25" custAng="10800000" custFlipVert="1" custScaleX="501346" custScaleY="143451" custLinFactY="-582411" custLinFactNeighborX="17234" custLinFactNeighborY="-6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81E7DF-F23D-8148-ACF9-B297219D1004}" type="pres">
      <dgm:prSet presAssocID="{BD7B563A-A8A5-8048-9D06-FC586B46B1BD}" presName="aSpace2" presStyleCnt="0"/>
      <dgm:spPr/>
    </dgm:pt>
    <dgm:pt modelId="{7B1B6771-C68D-5D43-A1F9-C73FB480357D}" type="pres">
      <dgm:prSet presAssocID="{E0245953-9C5E-8C40-A95F-A170C96413D5}" presName="childNode" presStyleLbl="node1" presStyleIdx="16" presStyleCnt="25" custScaleX="501346" custScaleY="146970" custLinFactY="-500000" custLinFactNeighborX="17234" custLinFactNeighborY="-5057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89BF9-1BD8-7140-91FA-BFF7442C204F}" type="pres">
      <dgm:prSet presAssocID="{E0245953-9C5E-8C40-A95F-A170C96413D5}" presName="aSpace2" presStyleCnt="0"/>
      <dgm:spPr/>
    </dgm:pt>
    <dgm:pt modelId="{CEFA9A97-EDB3-9B41-B331-231DC0DE2745}" type="pres">
      <dgm:prSet presAssocID="{9BB32AD6-5455-1A46-9511-613BA8B549D4}" presName="childNode" presStyleLbl="node1" presStyleIdx="17" presStyleCnt="25" custScaleX="501346" custScaleY="161667" custLinFactY="-401919" custLinFactNeighborX="17234" custLinFactNeighborY="-5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28B9E7-9684-3045-A33F-775EE37677A0}" type="pres">
      <dgm:prSet presAssocID="{9BB32AD6-5455-1A46-9511-613BA8B549D4}" presName="aSpace2" presStyleCnt="0"/>
      <dgm:spPr/>
    </dgm:pt>
    <dgm:pt modelId="{98C48ACB-5658-AD4A-8FA0-0BED1433C669}" type="pres">
      <dgm:prSet presAssocID="{2789E180-F464-8E4F-8241-EE787CE3BD3B}" presName="childNode" presStyleLbl="node1" presStyleIdx="18" presStyleCnt="25" custScaleX="501346" custScaleY="199903" custLinFactY="-351063" custLinFactNeighborX="18071" custLinFactNeighborY="-4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CB3603-ED2C-9843-805D-BDD4EDD6B0E6}" type="pres">
      <dgm:prSet presAssocID="{2789E180-F464-8E4F-8241-EE787CE3BD3B}" presName="aSpace2" presStyleCnt="0"/>
      <dgm:spPr/>
    </dgm:pt>
    <dgm:pt modelId="{0D1C0BF8-896C-FA43-ACC0-E41EFB207367}" type="pres">
      <dgm:prSet presAssocID="{ECDCB330-D481-B14B-B26F-567464DEB1C8}" presName="childNode" presStyleLbl="node1" presStyleIdx="19" presStyleCnt="25" custScaleX="501346" custScaleY="176824" custLinFactY="-47453" custLinFactNeighborX="17234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564613-DCA9-5F44-B380-C47B01FF1643}" type="pres">
      <dgm:prSet presAssocID="{ECDCB330-D481-B14B-B26F-567464DEB1C8}" presName="aSpace2" presStyleCnt="0"/>
      <dgm:spPr/>
    </dgm:pt>
    <dgm:pt modelId="{7744E249-864A-254B-AD4F-0CA6C53A51E3}" type="pres">
      <dgm:prSet presAssocID="{E8937A33-E981-FE4F-A028-4F3C0FEB3B8E}" presName="childNode" presStyleLbl="node1" presStyleIdx="20" presStyleCnt="25" custScaleX="501346" custScaleY="187570" custLinFactY="47185" custLinFactNeighborX="18071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68676-ED38-2348-892B-B58056430D15}" type="pres">
      <dgm:prSet presAssocID="{E8937A33-E981-FE4F-A028-4F3C0FEB3B8E}" presName="aSpace2" presStyleCnt="0"/>
      <dgm:spPr/>
    </dgm:pt>
    <dgm:pt modelId="{48449881-C656-A145-9A0E-C4F56B3B55E7}" type="pres">
      <dgm:prSet presAssocID="{4B16916A-5E38-7147-AA23-FFAB2A7FB1F1}" presName="childNode" presStyleLbl="node1" presStyleIdx="21" presStyleCnt="25" custScaleX="501346" custScaleY="187570" custLinFactY="553954" custLinFactNeighborX="18071" custLinFactNeighborY="6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EE601-6C51-E340-961D-728F62879692}" type="pres">
      <dgm:prSet presAssocID="{4B16916A-5E38-7147-AA23-FFAB2A7FB1F1}" presName="aSpace2" presStyleCnt="0"/>
      <dgm:spPr/>
    </dgm:pt>
    <dgm:pt modelId="{9045CF9B-E149-C14C-935F-1FFF42CBB142}" type="pres">
      <dgm:prSet presAssocID="{111D1A46-58A1-6243-9AC8-B77174261D0A}" presName="childNode" presStyleLbl="node1" presStyleIdx="22" presStyleCnt="25" custScaleX="501346" custScaleY="170318" custLinFactY="-44698" custLinFactNeighborX="18071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404345-839B-9941-A2AB-CB1E4A6083F3}" type="pres">
      <dgm:prSet presAssocID="{111D1A46-58A1-6243-9AC8-B77174261D0A}" presName="aSpace2" presStyleCnt="0"/>
      <dgm:spPr/>
    </dgm:pt>
    <dgm:pt modelId="{631961F1-212F-BB42-B155-2843E0548000}" type="pres">
      <dgm:prSet presAssocID="{B2D74175-FEA2-FF45-9CBF-812BC251FAA1}" presName="childNode" presStyleLbl="node1" presStyleIdx="23" presStyleCnt="25" custScaleX="501346" custScaleY="209037" custLinFactY="-978086" custLinFactNeighborX="11751" custLinFactNeighborY="-10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5928BA-A99A-1D4B-813C-17E126AB55E4}" type="pres">
      <dgm:prSet presAssocID="{B2D74175-FEA2-FF45-9CBF-812BC251FAA1}" presName="aSpace2" presStyleCnt="0"/>
      <dgm:spPr/>
    </dgm:pt>
    <dgm:pt modelId="{91646FAD-F6EF-B14B-9F88-F997779C974A}" type="pres">
      <dgm:prSet presAssocID="{47A8004B-92D1-274F-8A91-20761F79DEFE}" presName="childNode" presStyleLbl="node1" presStyleIdx="24" presStyleCnt="25" custScaleX="501346" custScaleY="156934" custLinFactY="-165202" custLinFactNeighborX="18071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8F4CEA-57A9-C347-9702-711CA928ED9A}" type="presOf" srcId="{5310AC7D-B6F7-6C44-A05A-811139B280DD}" destId="{5186ED18-B044-DE4A-8276-4D45FBBBBDF7}" srcOrd="1" destOrd="0" presId="urn:microsoft.com/office/officeart/2005/8/layout/lProcess2"/>
    <dgm:cxn modelId="{A5D88F28-FDD1-FA49-8846-5031B6F3CC1E}" srcId="{5310AC7D-B6F7-6C44-A05A-811139B280DD}" destId="{CBBE22D2-3092-EA44-9714-D1576F9AA0DF}" srcOrd="5" destOrd="0" parTransId="{4A91B1B3-4EB8-164E-971B-05F2F783ECBE}" sibTransId="{B2F9A6AB-B177-5545-9D96-784E88DC2FBF}"/>
    <dgm:cxn modelId="{C880C522-5475-DB41-9B89-AEE66A95398A}" type="presOf" srcId="{4B16916A-5E38-7147-AA23-FFAB2A7FB1F1}" destId="{48449881-C656-A145-9A0E-C4F56B3B55E7}" srcOrd="0" destOrd="0" presId="urn:microsoft.com/office/officeart/2005/8/layout/lProcess2"/>
    <dgm:cxn modelId="{10865F93-5C70-AB44-B96D-31933FE5091C}" type="presOf" srcId="{BD7B563A-A8A5-8048-9D06-FC586B46B1BD}" destId="{EC1B047E-1EEF-7448-98D3-E9AEA6C1510A}" srcOrd="0" destOrd="0" presId="urn:microsoft.com/office/officeart/2005/8/layout/lProcess2"/>
    <dgm:cxn modelId="{C5559957-4AE1-D144-A096-D72DAB9990B5}" type="presOf" srcId="{77A30C64-FA0A-7240-8731-F1B444E5D8A4}" destId="{EAB4FD45-1078-0D42-8947-428EB2F9F788}" srcOrd="0" destOrd="0" presId="urn:microsoft.com/office/officeart/2005/8/layout/lProcess2"/>
    <dgm:cxn modelId="{C1C00A20-BCD7-8D4E-B194-175BCF345494}" srcId="{5310AC7D-B6F7-6C44-A05A-811139B280DD}" destId="{77A30C64-FA0A-7240-8731-F1B444E5D8A4}" srcOrd="4" destOrd="0" parTransId="{4F159D23-FC24-5449-B735-9B0E512F1071}" sibTransId="{D9D65363-07DB-6A4B-9E72-2CB5930C1FFF}"/>
    <dgm:cxn modelId="{0F2E62E7-E929-2048-A44E-97EAA690B296}" srcId="{528A92D7-031C-E646-9281-CD8A1A476436}" destId="{111D1A46-58A1-6243-9AC8-B77174261D0A}" srcOrd="7" destOrd="0" parTransId="{B3076C15-D995-DE48-9FD4-A756B62C574F}" sibTransId="{6E4C5DA5-3602-1D40-BE0E-E7F0176F3BB4}"/>
    <dgm:cxn modelId="{1A61B9A1-A021-744C-BA5F-D179272B8E5E}" srcId="{5310AC7D-B6F7-6C44-A05A-811139B280DD}" destId="{D3E71A8C-59E7-9A42-AE46-2DBF651A3CB3}" srcOrd="0" destOrd="0" parTransId="{264B7013-66AA-E14B-81F6-59FD434874A8}" sibTransId="{F091EC1C-75CC-6849-8010-CBDFE45D6BBF}"/>
    <dgm:cxn modelId="{6CAB7EA3-C927-9648-8357-0683C08D0DD5}" srcId="{9806528C-383C-5B4F-BA27-CD8E42895027}" destId="{DAFF0545-C1A2-5D4B-B505-62AA9F320EAC}" srcOrd="0" destOrd="0" parTransId="{CC68CCC7-ECAF-0847-8A09-4BBBD93073E2}" sibTransId="{96ABFB73-AACF-F445-8A25-54E069205BE6}"/>
    <dgm:cxn modelId="{95E488CF-894D-D449-9CC9-1E0999EBD345}" type="presOf" srcId="{E8937A33-E981-FE4F-A028-4F3C0FEB3B8E}" destId="{7744E249-864A-254B-AD4F-0CA6C53A51E3}" srcOrd="0" destOrd="0" presId="urn:microsoft.com/office/officeart/2005/8/layout/lProcess2"/>
    <dgm:cxn modelId="{2D889192-BB35-ED46-8043-22272736E000}" type="presOf" srcId="{5310AC7D-B6F7-6C44-A05A-811139B280DD}" destId="{5BC7FF32-E686-194E-B56D-DCF926475881}" srcOrd="0" destOrd="0" presId="urn:microsoft.com/office/officeart/2005/8/layout/lProcess2"/>
    <dgm:cxn modelId="{4AB0C3CB-5A1F-2745-B018-EE5401A10CE9}" type="presOf" srcId="{956CE022-225B-5B41-8529-624737359610}" destId="{7DF3AB6E-9B40-DD43-9A67-5FA5420A0774}" srcOrd="0" destOrd="0" presId="urn:microsoft.com/office/officeart/2005/8/layout/lProcess2"/>
    <dgm:cxn modelId="{8CFD8F6A-9304-E644-AE83-C9E3E11D685E}" type="presOf" srcId="{528A92D7-031C-E646-9281-CD8A1A476436}" destId="{FAFB9C10-3D8C-7C46-9DA4-93CADA01A5D3}" srcOrd="0" destOrd="0" presId="urn:microsoft.com/office/officeart/2005/8/layout/lProcess2"/>
    <dgm:cxn modelId="{E4AF9FB9-F853-954A-BC28-8C04AC796F0B}" type="presOf" srcId="{9806528C-383C-5B4F-BA27-CD8E42895027}" destId="{9B26E145-C9BA-334F-8B26-7438C53DA8F9}" srcOrd="1" destOrd="0" presId="urn:microsoft.com/office/officeart/2005/8/layout/lProcess2"/>
    <dgm:cxn modelId="{61D7425B-3288-1A40-AD02-0A15F0C32D73}" srcId="{91C26E28-81E7-8149-8FD1-3B1FFB35AE91}" destId="{528A92D7-031C-E646-9281-CD8A1A476436}" srcOrd="2" destOrd="0" parTransId="{0BB32EE8-2830-A644-8A4A-362D2F62C4F8}" sibTransId="{09901626-4C36-C14D-9656-9CC4A8CD1E89}"/>
    <dgm:cxn modelId="{58E66ECA-921E-384C-BF71-FD9FFA529C69}" srcId="{9806528C-383C-5B4F-BA27-CD8E42895027}" destId="{6572EF1B-0CD0-694E-8AE4-4E893F2E2D39}" srcOrd="8" destOrd="0" parTransId="{3E61E1EB-78EC-4843-8CD0-106968137CF8}" sibTransId="{5B700A53-38DB-894C-A6E4-B095034F997D}"/>
    <dgm:cxn modelId="{3B4A9DA0-3D31-5B4D-B902-CFE0B4E7629D}" srcId="{9806528C-383C-5B4F-BA27-CD8E42895027}" destId="{A1B9FC3D-BD07-2C42-9B09-29304923C7B7}" srcOrd="2" destOrd="0" parTransId="{505E471A-6D3C-BC48-8EB1-0C50052C7E67}" sibTransId="{ED6F961A-D2BA-CF47-9975-038C74232A6F}"/>
    <dgm:cxn modelId="{A49A94BB-FD3F-AE4A-AFF1-4E855D1AE6BB}" type="presOf" srcId="{9806528C-383C-5B4F-BA27-CD8E42895027}" destId="{FAB17073-4C4B-9D4A-9C29-921A33209EDE}" srcOrd="0" destOrd="0" presId="urn:microsoft.com/office/officeart/2005/8/layout/lProcess2"/>
    <dgm:cxn modelId="{F0048D3C-D195-7E46-9590-A13BB3AD53C2}" type="presOf" srcId="{8E1AA651-8C21-CF45-8621-583215D0187B}" destId="{270356D5-E692-BF4A-88EB-7FB592DF7CA7}" srcOrd="0" destOrd="0" presId="urn:microsoft.com/office/officeart/2005/8/layout/lProcess2"/>
    <dgm:cxn modelId="{487E58C1-B839-F247-815E-9FEC4751E164}" type="presOf" srcId="{111D1A46-58A1-6243-9AC8-B77174261D0A}" destId="{9045CF9B-E149-C14C-935F-1FFF42CBB142}" srcOrd="0" destOrd="0" presId="urn:microsoft.com/office/officeart/2005/8/layout/lProcess2"/>
    <dgm:cxn modelId="{27FA0E96-05B3-A445-A5A6-FB5C1E59355D}" type="presOf" srcId="{FB374995-157E-9A4C-88BD-10FC562B6E1E}" destId="{26C8176D-4420-7A47-A08D-387CF6FA20C9}" srcOrd="0" destOrd="0" presId="urn:microsoft.com/office/officeart/2005/8/layout/lProcess2"/>
    <dgm:cxn modelId="{6B582FF7-DB35-0B47-AAB0-37CE3BEC0457}" type="presOf" srcId="{CBBE22D2-3092-EA44-9714-D1576F9AA0DF}" destId="{A44DE9C7-19A7-FC4C-AE67-956C11E0E3F0}" srcOrd="0" destOrd="0" presId="urn:microsoft.com/office/officeart/2005/8/layout/lProcess2"/>
    <dgm:cxn modelId="{E97BDB34-A24F-2F42-AACB-744E29C53379}" srcId="{528A92D7-031C-E646-9281-CD8A1A476436}" destId="{E8937A33-E981-FE4F-A028-4F3C0FEB3B8E}" srcOrd="5" destOrd="0" parTransId="{F9162ED2-59CE-1548-80BE-5745DDE9A174}" sibTransId="{E4F2921F-E627-3A41-88A8-4ADD2FCDC211}"/>
    <dgm:cxn modelId="{5F8E7462-52A6-DB42-A47D-FE1D783A162D}" type="presOf" srcId="{A1B9FC3D-BD07-2C42-9B09-29304923C7B7}" destId="{4645D804-5F2A-1743-ADD1-8375E98421B1}" srcOrd="0" destOrd="0" presId="urn:microsoft.com/office/officeart/2005/8/layout/lProcess2"/>
    <dgm:cxn modelId="{E54EBC0F-DA19-564C-8018-BD2E91D367AB}" srcId="{9806528C-383C-5B4F-BA27-CD8E42895027}" destId="{69E964C5-CE7A-7947-AA4C-0256E51B3BB0}" srcOrd="7" destOrd="0" parTransId="{0EAC92B9-1AA3-B04C-B253-AE7B4453B201}" sibTransId="{A640F6DF-9AFF-B449-931D-2DB39E958C24}"/>
    <dgm:cxn modelId="{7E71CBE0-699F-D04F-915A-DCC8656292C6}" type="presOf" srcId="{ECDCB330-D481-B14B-B26F-567464DEB1C8}" destId="{0D1C0BF8-896C-FA43-ACC0-E41EFB207367}" srcOrd="0" destOrd="0" presId="urn:microsoft.com/office/officeart/2005/8/layout/lProcess2"/>
    <dgm:cxn modelId="{EFCBA395-D50F-6343-A908-6739436366C0}" type="presOf" srcId="{2789E180-F464-8E4F-8241-EE787CE3BD3B}" destId="{98C48ACB-5658-AD4A-8FA0-0BED1433C669}" srcOrd="0" destOrd="0" presId="urn:microsoft.com/office/officeart/2005/8/layout/lProcess2"/>
    <dgm:cxn modelId="{759B83EB-FD7D-F242-A489-C339A08773D9}" type="presOf" srcId="{D61880EF-ABF1-424E-AA24-ABD2A9C40120}" destId="{5E8A851F-AF72-074A-9E85-2CD83F822917}" srcOrd="0" destOrd="0" presId="urn:microsoft.com/office/officeart/2005/8/layout/lProcess2"/>
    <dgm:cxn modelId="{101318BA-029D-8C4F-AA31-339A57F7F520}" srcId="{9806528C-383C-5B4F-BA27-CD8E42895027}" destId="{C663BFEC-027C-2A4A-B8BE-F834A2D663D2}" srcOrd="3" destOrd="0" parTransId="{6E22AF86-539A-334F-9C1B-AF89A8901822}" sibTransId="{46A775A1-B1B8-BB43-B661-AB223E5B9882}"/>
    <dgm:cxn modelId="{1682BD6B-8816-9245-B8D5-73DAEDEFED6A}" srcId="{528A92D7-031C-E646-9281-CD8A1A476436}" destId="{ECDCB330-D481-B14B-B26F-567464DEB1C8}" srcOrd="4" destOrd="0" parTransId="{B9C7AA6B-B29E-A240-B2E4-53E269935CB0}" sibTransId="{A43871D4-EFF0-6947-B40E-38AD5204BF7D}"/>
    <dgm:cxn modelId="{DA1B965D-851A-5A43-8612-4FA442A2EF59}" srcId="{9806528C-383C-5B4F-BA27-CD8E42895027}" destId="{D61880EF-ABF1-424E-AA24-ABD2A9C40120}" srcOrd="1" destOrd="0" parTransId="{110724FD-6C2F-9147-9E30-AB4A6032EFFF}" sibTransId="{48216C2A-BDF0-D245-B644-79DB549B4F86}"/>
    <dgm:cxn modelId="{28E1DC84-21C8-5A44-8C42-A2C0D5798973}" type="presOf" srcId="{69E964C5-CE7A-7947-AA4C-0256E51B3BB0}" destId="{CB235F93-F24F-8D4C-A680-46CE9DD4958F}" srcOrd="0" destOrd="0" presId="urn:microsoft.com/office/officeart/2005/8/layout/lProcess2"/>
    <dgm:cxn modelId="{247A3D38-BEE7-9848-B5E8-E6D19D741B12}" srcId="{528A92D7-031C-E646-9281-CD8A1A476436}" destId="{47A8004B-92D1-274F-8A91-20761F79DEFE}" srcOrd="9" destOrd="0" parTransId="{3959F105-052F-3E42-B0E3-403B028211D4}" sibTransId="{7886BB88-3403-7948-8473-63AC463B38BC}"/>
    <dgm:cxn modelId="{9D1F27F3-70BA-8F4B-B340-8AB4C6083B55}" type="presOf" srcId="{528A92D7-031C-E646-9281-CD8A1A476436}" destId="{CF2C1994-170A-6B43-A31F-5992FC01F130}" srcOrd="1" destOrd="0" presId="urn:microsoft.com/office/officeart/2005/8/layout/lProcess2"/>
    <dgm:cxn modelId="{ADF8BC86-1327-AF46-8A39-4FFC51FB9340}" srcId="{528A92D7-031C-E646-9281-CD8A1A476436}" destId="{4B16916A-5E38-7147-AA23-FFAB2A7FB1F1}" srcOrd="6" destOrd="0" parTransId="{0C964183-BEC2-2C4C-889E-DA2E5C37DB8C}" sibTransId="{3DD29044-1552-F949-B7FF-496EAD65BBD5}"/>
    <dgm:cxn modelId="{5A0983B0-F9F3-D14D-A39E-3CCE82986001}" type="presOf" srcId="{47A8004B-92D1-274F-8A91-20761F79DEFE}" destId="{91646FAD-F6EF-B14B-9F88-F997779C974A}" srcOrd="0" destOrd="0" presId="urn:microsoft.com/office/officeart/2005/8/layout/lProcess2"/>
    <dgm:cxn modelId="{9284D011-69DF-0243-BE9F-0AA4E50CC3FA}" srcId="{91C26E28-81E7-8149-8FD1-3B1FFB35AE91}" destId="{9806528C-383C-5B4F-BA27-CD8E42895027}" srcOrd="1" destOrd="0" parTransId="{214C5C63-BB98-FC41-87C6-66C962AF96D3}" sibTransId="{7016A53E-47E5-AC4B-89D4-0775B9D38097}"/>
    <dgm:cxn modelId="{636BEF2A-6089-BE46-9B3E-9BD298D805BD}" type="presOf" srcId="{C663BFEC-027C-2A4A-B8BE-F834A2D663D2}" destId="{2A71AB71-5060-8944-9EB0-D2AC175240F3}" srcOrd="0" destOrd="0" presId="urn:microsoft.com/office/officeart/2005/8/layout/lProcess2"/>
    <dgm:cxn modelId="{1929A715-2ADB-6B45-AB4C-58E12ED9F5DC}" srcId="{528A92D7-031C-E646-9281-CD8A1A476436}" destId="{BD7B563A-A8A5-8048-9D06-FC586B46B1BD}" srcOrd="0" destOrd="0" parTransId="{C57D3310-A5CB-9C40-B087-CC8B63D2557D}" sibTransId="{1A792C9B-6D02-D244-89C7-5CCCCE607A1A}"/>
    <dgm:cxn modelId="{5924E63F-02A0-4241-9A37-825560C1F34D}" srcId="{5310AC7D-B6F7-6C44-A05A-811139B280DD}" destId="{956CE022-225B-5B41-8529-624737359610}" srcOrd="3" destOrd="0" parTransId="{144B30F7-C7AB-5941-876D-385C0A02E097}" sibTransId="{EEF92FDD-B517-7347-9919-42A45E742F89}"/>
    <dgm:cxn modelId="{52D3F9FF-0D0E-3B43-A411-77ADD340B1E9}" type="presOf" srcId="{91C26E28-81E7-8149-8FD1-3B1FFB35AE91}" destId="{3B557BB8-2201-2947-889F-EB6A2CD34ABB}" srcOrd="0" destOrd="0" presId="urn:microsoft.com/office/officeart/2005/8/layout/lProcess2"/>
    <dgm:cxn modelId="{D10E39B4-F93E-B44E-B32A-48A41800DF6E}" type="presOf" srcId="{6572EF1B-0CD0-694E-8AE4-4E893F2E2D39}" destId="{25555DB8-6A75-EE41-AAFC-9358E75DDDA2}" srcOrd="0" destOrd="0" presId="urn:microsoft.com/office/officeart/2005/8/layout/lProcess2"/>
    <dgm:cxn modelId="{BAB5E9F0-C5A4-AA41-B5FF-68F70D65B0A3}" type="presOf" srcId="{E0245953-9C5E-8C40-A95F-A170C96413D5}" destId="{7B1B6771-C68D-5D43-A1F9-C73FB480357D}" srcOrd="0" destOrd="0" presId="urn:microsoft.com/office/officeart/2005/8/layout/lProcess2"/>
    <dgm:cxn modelId="{275CD8A0-FCE5-1A41-9BFD-A3504E6BAB88}" srcId="{9806528C-383C-5B4F-BA27-CD8E42895027}" destId="{53E45ECF-334F-1F4C-9019-5FEAC9F4DF07}" srcOrd="6" destOrd="0" parTransId="{46C13C90-8E2A-9346-9807-BF623C9843A0}" sibTransId="{7EDD161E-DC0F-1145-909E-7B7BB4948A6A}"/>
    <dgm:cxn modelId="{B8684FE4-5C31-D04A-9EAB-32CA69DF79E6}" srcId="{9806528C-383C-5B4F-BA27-CD8E42895027}" destId="{D8B57ECA-3642-FE43-B29E-F0AC6A230961}" srcOrd="4" destOrd="0" parTransId="{BCC998A8-9694-3142-BE76-13A3D6CC7847}" sibTransId="{35CFD5B6-0677-A04B-8BC2-09B34231757D}"/>
    <dgm:cxn modelId="{0E6D9651-2E87-4F48-86C2-EFBA8D640AD1}" srcId="{528A92D7-031C-E646-9281-CD8A1A476436}" destId="{E0245953-9C5E-8C40-A95F-A170C96413D5}" srcOrd="1" destOrd="0" parTransId="{9FB78399-BFAC-064C-9227-C4147541DA60}" sibTransId="{F5597291-B6C3-804A-AA9C-57F4844F53B1}"/>
    <dgm:cxn modelId="{FF1FF2D9-8894-6241-BF0A-E246AB396580}" type="presOf" srcId="{D3E71A8C-59E7-9A42-AE46-2DBF651A3CB3}" destId="{C3244623-F58D-D94E-88FC-C4871E2C9656}" srcOrd="0" destOrd="0" presId="urn:microsoft.com/office/officeart/2005/8/layout/lProcess2"/>
    <dgm:cxn modelId="{8FCAEDDB-01A0-5E48-86C6-8CA09F805940}" srcId="{528A92D7-031C-E646-9281-CD8A1A476436}" destId="{2789E180-F464-8E4F-8241-EE787CE3BD3B}" srcOrd="3" destOrd="0" parTransId="{D962CBB6-576C-0F41-9F81-4FFE3B15F713}" sibTransId="{47E1E692-7FFE-F246-ADAF-421B4309A5CE}"/>
    <dgm:cxn modelId="{06C7F715-91E9-2A47-BC8B-72EF58320B8E}" srcId="{528A92D7-031C-E646-9281-CD8A1A476436}" destId="{B2D74175-FEA2-FF45-9CBF-812BC251FAA1}" srcOrd="8" destOrd="0" parTransId="{70AB549A-971E-464E-9AAD-3BF8BA01266C}" sibTransId="{EC619BFC-01E0-BF40-BAD9-56528EB2CE3A}"/>
    <dgm:cxn modelId="{5170AC15-94AD-E54D-A81C-0864412E2B99}" type="presOf" srcId="{D8B57ECA-3642-FE43-B29E-F0AC6A230961}" destId="{EF8DB8CC-C18C-FA40-B303-455C38818D2C}" srcOrd="0" destOrd="0" presId="urn:microsoft.com/office/officeart/2005/8/layout/lProcess2"/>
    <dgm:cxn modelId="{AA602673-C04F-594B-908F-E7E6F90C61D8}" type="presOf" srcId="{B2D74175-FEA2-FF45-9CBF-812BC251FAA1}" destId="{631961F1-212F-BB42-B155-2843E0548000}" srcOrd="0" destOrd="0" presId="urn:microsoft.com/office/officeart/2005/8/layout/lProcess2"/>
    <dgm:cxn modelId="{7CCDCF76-B6C9-9A4F-92F7-84E75130E952}" srcId="{91C26E28-81E7-8149-8FD1-3B1FFB35AE91}" destId="{5310AC7D-B6F7-6C44-A05A-811139B280DD}" srcOrd="0" destOrd="0" parTransId="{8B589F8C-CEF7-E646-BFE1-8B6A4C0B48DF}" sibTransId="{DCC4FF02-DF82-7A42-AF0B-1B5C6005C324}"/>
    <dgm:cxn modelId="{AFB81F54-D463-A94C-8947-A9BD6221FAED}" type="presOf" srcId="{118FC847-0DFF-B947-A8DB-2B69D961769B}" destId="{C849A649-6D76-724B-9018-847FE2DCC678}" srcOrd="0" destOrd="0" presId="urn:microsoft.com/office/officeart/2005/8/layout/lProcess2"/>
    <dgm:cxn modelId="{DF3183A2-0068-0B48-BB05-449913E497D7}" srcId="{5310AC7D-B6F7-6C44-A05A-811139B280DD}" destId="{118FC847-0DFF-B947-A8DB-2B69D961769B}" srcOrd="2" destOrd="0" parTransId="{C15597D8-D56B-C849-BA32-4F7E49DA2F44}" sibTransId="{D6BA5D71-C2A9-BE46-BD64-A61F690CFC3B}"/>
    <dgm:cxn modelId="{85EDD4D8-4E4B-0242-851F-D9398328ECEE}" type="presOf" srcId="{DAFF0545-C1A2-5D4B-B505-62AA9F320EAC}" destId="{B275ACD1-520C-144C-A9D4-18FB5F7EBC30}" srcOrd="0" destOrd="0" presId="urn:microsoft.com/office/officeart/2005/8/layout/lProcess2"/>
    <dgm:cxn modelId="{E717C9F5-D0A6-AF47-94C4-7F59F55A71DA}" srcId="{5310AC7D-B6F7-6C44-A05A-811139B280DD}" destId="{FB374995-157E-9A4C-88BD-10FC562B6E1E}" srcOrd="1" destOrd="0" parTransId="{48239A58-3328-0645-A5D2-D8B273C41E9F}" sibTransId="{2096E264-FF21-0C42-BE15-D5C10C736676}"/>
    <dgm:cxn modelId="{5B40C4BF-99FC-CF44-A805-CD6C0ED35F08}" type="presOf" srcId="{9BB32AD6-5455-1A46-9511-613BA8B549D4}" destId="{CEFA9A97-EDB3-9B41-B331-231DC0DE2745}" srcOrd="0" destOrd="0" presId="urn:microsoft.com/office/officeart/2005/8/layout/lProcess2"/>
    <dgm:cxn modelId="{9B25866E-9B68-9D43-A6B5-D278E3C33CE3}" srcId="{528A92D7-031C-E646-9281-CD8A1A476436}" destId="{9BB32AD6-5455-1A46-9511-613BA8B549D4}" srcOrd="2" destOrd="0" parTransId="{3BF0AAE1-B971-5343-B930-5EAC40539119}" sibTransId="{D7F42FAD-AF76-4841-8095-1A7256A7DFD3}"/>
    <dgm:cxn modelId="{67F47CC2-0A8A-F343-9FD4-1C8E04C9FBCC}" type="presOf" srcId="{53E45ECF-334F-1F4C-9019-5FEAC9F4DF07}" destId="{382F78F8-D41D-FF40-A2BD-0D5C603499E0}" srcOrd="0" destOrd="0" presId="urn:microsoft.com/office/officeart/2005/8/layout/lProcess2"/>
    <dgm:cxn modelId="{E22AB949-A451-094D-87C2-800C0B3AC082}" srcId="{9806528C-383C-5B4F-BA27-CD8E42895027}" destId="{8E1AA651-8C21-CF45-8621-583215D0187B}" srcOrd="5" destOrd="0" parTransId="{369967FD-6306-2946-B726-73EB113CCB30}" sibTransId="{95B2799E-B14B-7A4C-9218-AEB1DA7A579C}"/>
    <dgm:cxn modelId="{EA7EC352-D9BA-5544-ACCD-42ABE6102C88}" type="presParOf" srcId="{3B557BB8-2201-2947-889F-EB6A2CD34ABB}" destId="{96EFF966-1B78-8B48-83BB-64770BC9302B}" srcOrd="0" destOrd="0" presId="urn:microsoft.com/office/officeart/2005/8/layout/lProcess2"/>
    <dgm:cxn modelId="{36ABEDD1-5675-454A-A6FC-B7EBF53C7AF9}" type="presParOf" srcId="{96EFF966-1B78-8B48-83BB-64770BC9302B}" destId="{5BC7FF32-E686-194E-B56D-DCF926475881}" srcOrd="0" destOrd="0" presId="urn:microsoft.com/office/officeart/2005/8/layout/lProcess2"/>
    <dgm:cxn modelId="{0E66E98A-C020-8748-A4A1-A5382A2BC3A0}" type="presParOf" srcId="{96EFF966-1B78-8B48-83BB-64770BC9302B}" destId="{5186ED18-B044-DE4A-8276-4D45FBBBBDF7}" srcOrd="1" destOrd="0" presId="urn:microsoft.com/office/officeart/2005/8/layout/lProcess2"/>
    <dgm:cxn modelId="{E24DAC60-8A5A-9544-8ABC-507EBC0E6E1A}" type="presParOf" srcId="{96EFF966-1B78-8B48-83BB-64770BC9302B}" destId="{CF1835D9-0138-E64A-9E9D-D04FB7091830}" srcOrd="2" destOrd="0" presId="urn:microsoft.com/office/officeart/2005/8/layout/lProcess2"/>
    <dgm:cxn modelId="{2547B4DD-8F43-8747-A01F-0B3A8751A05D}" type="presParOf" srcId="{CF1835D9-0138-E64A-9E9D-D04FB7091830}" destId="{EC906A1F-8419-BB4C-897A-8691C509F218}" srcOrd="0" destOrd="0" presId="urn:microsoft.com/office/officeart/2005/8/layout/lProcess2"/>
    <dgm:cxn modelId="{E67872EE-4271-214D-906D-7373177A80E0}" type="presParOf" srcId="{EC906A1F-8419-BB4C-897A-8691C509F218}" destId="{C3244623-F58D-D94E-88FC-C4871E2C9656}" srcOrd="0" destOrd="0" presId="urn:microsoft.com/office/officeart/2005/8/layout/lProcess2"/>
    <dgm:cxn modelId="{8CE19A19-FCFC-2448-B3E3-99F90D247714}" type="presParOf" srcId="{EC906A1F-8419-BB4C-897A-8691C509F218}" destId="{75D0768E-5411-7544-BE7E-F702B671611F}" srcOrd="1" destOrd="0" presId="urn:microsoft.com/office/officeart/2005/8/layout/lProcess2"/>
    <dgm:cxn modelId="{07376C74-03F5-7341-8011-DADB3AA4200E}" type="presParOf" srcId="{EC906A1F-8419-BB4C-897A-8691C509F218}" destId="{26C8176D-4420-7A47-A08D-387CF6FA20C9}" srcOrd="2" destOrd="0" presId="urn:microsoft.com/office/officeart/2005/8/layout/lProcess2"/>
    <dgm:cxn modelId="{1D47AF9B-175A-6E4A-8A27-A0568ECA9F4A}" type="presParOf" srcId="{EC906A1F-8419-BB4C-897A-8691C509F218}" destId="{567345F1-742B-644E-B8F0-792D6DFB6123}" srcOrd="3" destOrd="0" presId="urn:microsoft.com/office/officeart/2005/8/layout/lProcess2"/>
    <dgm:cxn modelId="{395A8AA8-D9B9-AC48-9B38-BF5DDB617C7F}" type="presParOf" srcId="{EC906A1F-8419-BB4C-897A-8691C509F218}" destId="{C849A649-6D76-724B-9018-847FE2DCC678}" srcOrd="4" destOrd="0" presId="urn:microsoft.com/office/officeart/2005/8/layout/lProcess2"/>
    <dgm:cxn modelId="{68ADF026-BED2-8A4E-BBEF-8D2AEEA65D11}" type="presParOf" srcId="{EC906A1F-8419-BB4C-897A-8691C509F218}" destId="{658AF68E-DBBB-C94C-BD18-2B0D4ED6BC74}" srcOrd="5" destOrd="0" presId="urn:microsoft.com/office/officeart/2005/8/layout/lProcess2"/>
    <dgm:cxn modelId="{746D7320-9411-3846-BFB9-6FF2DAE7CDC0}" type="presParOf" srcId="{EC906A1F-8419-BB4C-897A-8691C509F218}" destId="{7DF3AB6E-9B40-DD43-9A67-5FA5420A0774}" srcOrd="6" destOrd="0" presId="urn:microsoft.com/office/officeart/2005/8/layout/lProcess2"/>
    <dgm:cxn modelId="{82C94F72-C044-4B4A-8C9F-25207C7210E5}" type="presParOf" srcId="{EC906A1F-8419-BB4C-897A-8691C509F218}" destId="{5C1C49E0-770E-6D40-ADE6-8207CE666824}" srcOrd="7" destOrd="0" presId="urn:microsoft.com/office/officeart/2005/8/layout/lProcess2"/>
    <dgm:cxn modelId="{33E048E8-ABA4-F543-AA05-4DD5AB76993F}" type="presParOf" srcId="{EC906A1F-8419-BB4C-897A-8691C509F218}" destId="{EAB4FD45-1078-0D42-8947-428EB2F9F788}" srcOrd="8" destOrd="0" presId="urn:microsoft.com/office/officeart/2005/8/layout/lProcess2"/>
    <dgm:cxn modelId="{C4E92F50-2FE4-5043-9DD0-9FEF532F1C81}" type="presParOf" srcId="{EC906A1F-8419-BB4C-897A-8691C509F218}" destId="{06D35AC5-1D40-9149-9A68-F88B46D7DBC7}" srcOrd="9" destOrd="0" presId="urn:microsoft.com/office/officeart/2005/8/layout/lProcess2"/>
    <dgm:cxn modelId="{9EFAA4A8-FD34-8D4D-99BA-09D40FC12743}" type="presParOf" srcId="{EC906A1F-8419-BB4C-897A-8691C509F218}" destId="{A44DE9C7-19A7-FC4C-AE67-956C11E0E3F0}" srcOrd="10" destOrd="0" presId="urn:microsoft.com/office/officeart/2005/8/layout/lProcess2"/>
    <dgm:cxn modelId="{C10F2050-2990-704B-AE0E-842CA4D44286}" type="presParOf" srcId="{3B557BB8-2201-2947-889F-EB6A2CD34ABB}" destId="{56EDA1FD-BE1D-AC4D-9685-6AE907109BDA}" srcOrd="1" destOrd="0" presId="urn:microsoft.com/office/officeart/2005/8/layout/lProcess2"/>
    <dgm:cxn modelId="{AF785844-0DEA-544E-93AC-1CCAD3EB5C85}" type="presParOf" srcId="{3B557BB8-2201-2947-889F-EB6A2CD34ABB}" destId="{2508D6E5-7547-2E46-892B-D23F01A280DA}" srcOrd="2" destOrd="0" presId="urn:microsoft.com/office/officeart/2005/8/layout/lProcess2"/>
    <dgm:cxn modelId="{EAD3CAC2-C5FA-7841-B084-AE40B3332BD7}" type="presParOf" srcId="{2508D6E5-7547-2E46-892B-D23F01A280DA}" destId="{FAB17073-4C4B-9D4A-9C29-921A33209EDE}" srcOrd="0" destOrd="0" presId="urn:microsoft.com/office/officeart/2005/8/layout/lProcess2"/>
    <dgm:cxn modelId="{4FF36ECE-E4A4-F240-A861-C13B01A3F25E}" type="presParOf" srcId="{2508D6E5-7547-2E46-892B-D23F01A280DA}" destId="{9B26E145-C9BA-334F-8B26-7438C53DA8F9}" srcOrd="1" destOrd="0" presId="urn:microsoft.com/office/officeart/2005/8/layout/lProcess2"/>
    <dgm:cxn modelId="{5419AD0C-DD49-BE4F-80AA-86B87A88FCB8}" type="presParOf" srcId="{2508D6E5-7547-2E46-892B-D23F01A280DA}" destId="{3BF7D73E-6F55-324A-AD18-B0A45FFAFF84}" srcOrd="2" destOrd="0" presId="urn:microsoft.com/office/officeart/2005/8/layout/lProcess2"/>
    <dgm:cxn modelId="{FFF89E51-0924-7F42-8BCC-635078906139}" type="presParOf" srcId="{3BF7D73E-6F55-324A-AD18-B0A45FFAFF84}" destId="{62FCCDD0-FDA3-C846-BAD8-BD4347BE4489}" srcOrd="0" destOrd="0" presId="urn:microsoft.com/office/officeart/2005/8/layout/lProcess2"/>
    <dgm:cxn modelId="{257449E2-732D-4441-BEAB-732D54C5E817}" type="presParOf" srcId="{62FCCDD0-FDA3-C846-BAD8-BD4347BE4489}" destId="{B275ACD1-520C-144C-A9D4-18FB5F7EBC30}" srcOrd="0" destOrd="0" presId="urn:microsoft.com/office/officeart/2005/8/layout/lProcess2"/>
    <dgm:cxn modelId="{7D611072-D61F-2444-A484-91D7C98D8BBC}" type="presParOf" srcId="{62FCCDD0-FDA3-C846-BAD8-BD4347BE4489}" destId="{751823A1-1B22-894A-AB49-6A31AED29B9E}" srcOrd="1" destOrd="0" presId="urn:microsoft.com/office/officeart/2005/8/layout/lProcess2"/>
    <dgm:cxn modelId="{AC904EE8-18A1-BD48-855A-3472FA0A8D9A}" type="presParOf" srcId="{62FCCDD0-FDA3-C846-BAD8-BD4347BE4489}" destId="{5E8A851F-AF72-074A-9E85-2CD83F822917}" srcOrd="2" destOrd="0" presId="urn:microsoft.com/office/officeart/2005/8/layout/lProcess2"/>
    <dgm:cxn modelId="{4047B105-BB85-064A-809F-DDC8AA911961}" type="presParOf" srcId="{62FCCDD0-FDA3-C846-BAD8-BD4347BE4489}" destId="{763E9D4D-DCC3-CA47-BFD5-E7BCD0DFD527}" srcOrd="3" destOrd="0" presId="urn:microsoft.com/office/officeart/2005/8/layout/lProcess2"/>
    <dgm:cxn modelId="{35D1F495-AE3E-994E-A762-77BC61F37426}" type="presParOf" srcId="{62FCCDD0-FDA3-C846-BAD8-BD4347BE4489}" destId="{4645D804-5F2A-1743-ADD1-8375E98421B1}" srcOrd="4" destOrd="0" presId="urn:microsoft.com/office/officeart/2005/8/layout/lProcess2"/>
    <dgm:cxn modelId="{7F48EC36-FCCD-0A47-8AC1-D0751D4202D8}" type="presParOf" srcId="{62FCCDD0-FDA3-C846-BAD8-BD4347BE4489}" destId="{3B5A32C0-886D-6941-844D-0474EBA2FF29}" srcOrd="5" destOrd="0" presId="urn:microsoft.com/office/officeart/2005/8/layout/lProcess2"/>
    <dgm:cxn modelId="{43674EED-320A-1F42-86CA-9134BB7B241F}" type="presParOf" srcId="{62FCCDD0-FDA3-C846-BAD8-BD4347BE4489}" destId="{2A71AB71-5060-8944-9EB0-D2AC175240F3}" srcOrd="6" destOrd="0" presId="urn:microsoft.com/office/officeart/2005/8/layout/lProcess2"/>
    <dgm:cxn modelId="{E5B62330-3EDE-644F-A01B-15CC23740504}" type="presParOf" srcId="{62FCCDD0-FDA3-C846-BAD8-BD4347BE4489}" destId="{3BA4577F-8123-2947-9E00-7D6AF43F62FE}" srcOrd="7" destOrd="0" presId="urn:microsoft.com/office/officeart/2005/8/layout/lProcess2"/>
    <dgm:cxn modelId="{63C743A9-EED8-0549-A353-1DC7AA6E20B5}" type="presParOf" srcId="{62FCCDD0-FDA3-C846-BAD8-BD4347BE4489}" destId="{EF8DB8CC-C18C-FA40-B303-455C38818D2C}" srcOrd="8" destOrd="0" presId="urn:microsoft.com/office/officeart/2005/8/layout/lProcess2"/>
    <dgm:cxn modelId="{F639B1C2-87FB-224B-8529-99133546CD44}" type="presParOf" srcId="{62FCCDD0-FDA3-C846-BAD8-BD4347BE4489}" destId="{A2CF9D36-2679-D543-934C-F19AAEE392B4}" srcOrd="9" destOrd="0" presId="urn:microsoft.com/office/officeart/2005/8/layout/lProcess2"/>
    <dgm:cxn modelId="{47DB7524-39CE-1D4F-A6F5-DB10DDA83648}" type="presParOf" srcId="{62FCCDD0-FDA3-C846-BAD8-BD4347BE4489}" destId="{270356D5-E692-BF4A-88EB-7FB592DF7CA7}" srcOrd="10" destOrd="0" presId="urn:microsoft.com/office/officeart/2005/8/layout/lProcess2"/>
    <dgm:cxn modelId="{A474803F-C1F4-904B-991E-81D645365510}" type="presParOf" srcId="{62FCCDD0-FDA3-C846-BAD8-BD4347BE4489}" destId="{8754013F-6FBB-5447-AD52-CB9C1DF69273}" srcOrd="11" destOrd="0" presId="urn:microsoft.com/office/officeart/2005/8/layout/lProcess2"/>
    <dgm:cxn modelId="{D19A09D1-75DA-8243-9A53-F1C1AFB08D1B}" type="presParOf" srcId="{62FCCDD0-FDA3-C846-BAD8-BD4347BE4489}" destId="{382F78F8-D41D-FF40-A2BD-0D5C603499E0}" srcOrd="12" destOrd="0" presId="urn:microsoft.com/office/officeart/2005/8/layout/lProcess2"/>
    <dgm:cxn modelId="{9AA74A65-638C-424A-884B-16E72C8CEA12}" type="presParOf" srcId="{62FCCDD0-FDA3-C846-BAD8-BD4347BE4489}" destId="{01065D6B-BE24-FA44-A685-87EAAA435FFE}" srcOrd="13" destOrd="0" presId="urn:microsoft.com/office/officeart/2005/8/layout/lProcess2"/>
    <dgm:cxn modelId="{83CF27FE-F06D-E64B-B12B-5D4A64887A5A}" type="presParOf" srcId="{62FCCDD0-FDA3-C846-BAD8-BD4347BE4489}" destId="{CB235F93-F24F-8D4C-A680-46CE9DD4958F}" srcOrd="14" destOrd="0" presId="urn:microsoft.com/office/officeart/2005/8/layout/lProcess2"/>
    <dgm:cxn modelId="{F2FE552B-A42F-884E-9422-47DB7CC10DB1}" type="presParOf" srcId="{62FCCDD0-FDA3-C846-BAD8-BD4347BE4489}" destId="{0FA4A088-98F3-9049-8556-7FD692911992}" srcOrd="15" destOrd="0" presId="urn:microsoft.com/office/officeart/2005/8/layout/lProcess2"/>
    <dgm:cxn modelId="{7C5A70ED-0E10-1C4C-8C11-CEA8976B6B5E}" type="presParOf" srcId="{62FCCDD0-FDA3-C846-BAD8-BD4347BE4489}" destId="{25555DB8-6A75-EE41-AAFC-9358E75DDDA2}" srcOrd="16" destOrd="0" presId="urn:microsoft.com/office/officeart/2005/8/layout/lProcess2"/>
    <dgm:cxn modelId="{8F8AD93D-3092-074C-BD33-E07DC6EB048C}" type="presParOf" srcId="{3B557BB8-2201-2947-889F-EB6A2CD34ABB}" destId="{48C4BBED-1FBC-6D41-8679-D4803FA1820E}" srcOrd="3" destOrd="0" presId="urn:microsoft.com/office/officeart/2005/8/layout/lProcess2"/>
    <dgm:cxn modelId="{40D2848C-7EF2-F846-A3C2-0AF368C4D40A}" type="presParOf" srcId="{3B557BB8-2201-2947-889F-EB6A2CD34ABB}" destId="{76FB8C23-BCB8-5546-9841-826D5EB4EAEE}" srcOrd="4" destOrd="0" presId="urn:microsoft.com/office/officeart/2005/8/layout/lProcess2"/>
    <dgm:cxn modelId="{8D9733A5-69E4-BD4A-8F3D-78484D7CD29C}" type="presParOf" srcId="{76FB8C23-BCB8-5546-9841-826D5EB4EAEE}" destId="{FAFB9C10-3D8C-7C46-9DA4-93CADA01A5D3}" srcOrd="0" destOrd="0" presId="urn:microsoft.com/office/officeart/2005/8/layout/lProcess2"/>
    <dgm:cxn modelId="{CE527E73-DBB0-9F41-A51D-D2598D9BF547}" type="presParOf" srcId="{76FB8C23-BCB8-5546-9841-826D5EB4EAEE}" destId="{CF2C1994-170A-6B43-A31F-5992FC01F130}" srcOrd="1" destOrd="0" presId="urn:microsoft.com/office/officeart/2005/8/layout/lProcess2"/>
    <dgm:cxn modelId="{1BF8E163-3079-5943-869B-EEFFD49E692D}" type="presParOf" srcId="{76FB8C23-BCB8-5546-9841-826D5EB4EAEE}" destId="{E8A931EB-E6F4-9E42-8040-D0806A99B4E0}" srcOrd="2" destOrd="0" presId="urn:microsoft.com/office/officeart/2005/8/layout/lProcess2"/>
    <dgm:cxn modelId="{F995A52C-B85C-4149-8645-1A388024A042}" type="presParOf" srcId="{E8A931EB-E6F4-9E42-8040-D0806A99B4E0}" destId="{AE077B44-416C-1C49-9F8B-4A3A729468C0}" srcOrd="0" destOrd="0" presId="urn:microsoft.com/office/officeart/2005/8/layout/lProcess2"/>
    <dgm:cxn modelId="{B504DAFC-BAE0-2148-AEEB-ABB07D82FFDA}" type="presParOf" srcId="{AE077B44-416C-1C49-9F8B-4A3A729468C0}" destId="{EC1B047E-1EEF-7448-98D3-E9AEA6C1510A}" srcOrd="0" destOrd="0" presId="urn:microsoft.com/office/officeart/2005/8/layout/lProcess2"/>
    <dgm:cxn modelId="{A7541389-E0B9-944E-8C74-050D4932C8FE}" type="presParOf" srcId="{AE077B44-416C-1C49-9F8B-4A3A729468C0}" destId="{A281E7DF-F23D-8148-ACF9-B297219D1004}" srcOrd="1" destOrd="0" presId="urn:microsoft.com/office/officeart/2005/8/layout/lProcess2"/>
    <dgm:cxn modelId="{D4E38634-BC56-1944-879C-399465E10C46}" type="presParOf" srcId="{AE077B44-416C-1C49-9F8B-4A3A729468C0}" destId="{7B1B6771-C68D-5D43-A1F9-C73FB480357D}" srcOrd="2" destOrd="0" presId="urn:microsoft.com/office/officeart/2005/8/layout/lProcess2"/>
    <dgm:cxn modelId="{BA3C3D15-7E27-684C-999C-224CD7BDE9D4}" type="presParOf" srcId="{AE077B44-416C-1C49-9F8B-4A3A729468C0}" destId="{70789BF9-1BD8-7140-91FA-BFF7442C204F}" srcOrd="3" destOrd="0" presId="urn:microsoft.com/office/officeart/2005/8/layout/lProcess2"/>
    <dgm:cxn modelId="{C9FCA55E-B398-064F-8819-19173E4C48DE}" type="presParOf" srcId="{AE077B44-416C-1C49-9F8B-4A3A729468C0}" destId="{CEFA9A97-EDB3-9B41-B331-231DC0DE2745}" srcOrd="4" destOrd="0" presId="urn:microsoft.com/office/officeart/2005/8/layout/lProcess2"/>
    <dgm:cxn modelId="{C50C1D7E-3480-3D42-A4FE-B6105AC9A3E0}" type="presParOf" srcId="{AE077B44-416C-1C49-9F8B-4A3A729468C0}" destId="{6328B9E7-9684-3045-A33F-775EE37677A0}" srcOrd="5" destOrd="0" presId="urn:microsoft.com/office/officeart/2005/8/layout/lProcess2"/>
    <dgm:cxn modelId="{2795AEFC-5839-8544-8CAF-84DF92F327CA}" type="presParOf" srcId="{AE077B44-416C-1C49-9F8B-4A3A729468C0}" destId="{98C48ACB-5658-AD4A-8FA0-0BED1433C669}" srcOrd="6" destOrd="0" presId="urn:microsoft.com/office/officeart/2005/8/layout/lProcess2"/>
    <dgm:cxn modelId="{CEDA60AB-2672-AD4A-A982-FA97896C179A}" type="presParOf" srcId="{AE077B44-416C-1C49-9F8B-4A3A729468C0}" destId="{2ECB3603-ED2C-9843-805D-BDD4EDD6B0E6}" srcOrd="7" destOrd="0" presId="urn:microsoft.com/office/officeart/2005/8/layout/lProcess2"/>
    <dgm:cxn modelId="{EECFA842-80C4-B74F-AE93-19853D666A7B}" type="presParOf" srcId="{AE077B44-416C-1C49-9F8B-4A3A729468C0}" destId="{0D1C0BF8-896C-FA43-ACC0-E41EFB207367}" srcOrd="8" destOrd="0" presId="urn:microsoft.com/office/officeart/2005/8/layout/lProcess2"/>
    <dgm:cxn modelId="{2DCF049F-F4F8-4146-911C-D0407A767E19}" type="presParOf" srcId="{AE077B44-416C-1C49-9F8B-4A3A729468C0}" destId="{AD564613-DCA9-5F44-B380-C47B01FF1643}" srcOrd="9" destOrd="0" presId="urn:microsoft.com/office/officeart/2005/8/layout/lProcess2"/>
    <dgm:cxn modelId="{E71447C4-8C3B-0243-8D7C-6CDEFC5A508F}" type="presParOf" srcId="{AE077B44-416C-1C49-9F8B-4A3A729468C0}" destId="{7744E249-864A-254B-AD4F-0CA6C53A51E3}" srcOrd="10" destOrd="0" presId="urn:microsoft.com/office/officeart/2005/8/layout/lProcess2"/>
    <dgm:cxn modelId="{10E6E760-961F-8746-ACB1-6FE368E64048}" type="presParOf" srcId="{AE077B44-416C-1C49-9F8B-4A3A729468C0}" destId="{DDC68676-ED38-2348-892B-B58056430D15}" srcOrd="11" destOrd="0" presId="urn:microsoft.com/office/officeart/2005/8/layout/lProcess2"/>
    <dgm:cxn modelId="{29DBF5B3-A8E7-274D-8562-81CAC3161325}" type="presParOf" srcId="{AE077B44-416C-1C49-9F8B-4A3A729468C0}" destId="{48449881-C656-A145-9A0E-C4F56B3B55E7}" srcOrd="12" destOrd="0" presId="urn:microsoft.com/office/officeart/2005/8/layout/lProcess2"/>
    <dgm:cxn modelId="{E74B9D4B-BD95-A641-B4B8-3CEABEE62FE7}" type="presParOf" srcId="{AE077B44-416C-1C49-9F8B-4A3A729468C0}" destId="{238EE601-6C51-E340-961D-728F62879692}" srcOrd="13" destOrd="0" presId="urn:microsoft.com/office/officeart/2005/8/layout/lProcess2"/>
    <dgm:cxn modelId="{21D0C356-E1E7-D94F-AED8-0CB56E9774AB}" type="presParOf" srcId="{AE077B44-416C-1C49-9F8B-4A3A729468C0}" destId="{9045CF9B-E149-C14C-935F-1FFF42CBB142}" srcOrd="14" destOrd="0" presId="urn:microsoft.com/office/officeart/2005/8/layout/lProcess2"/>
    <dgm:cxn modelId="{A14FF627-204B-634F-8DE2-22014E8B1D95}" type="presParOf" srcId="{AE077B44-416C-1C49-9F8B-4A3A729468C0}" destId="{66404345-839B-9941-A2AB-CB1E4A6083F3}" srcOrd="15" destOrd="0" presId="urn:microsoft.com/office/officeart/2005/8/layout/lProcess2"/>
    <dgm:cxn modelId="{E7298B69-0C06-D645-9BAC-B5EC54C88BBB}" type="presParOf" srcId="{AE077B44-416C-1C49-9F8B-4A3A729468C0}" destId="{631961F1-212F-BB42-B155-2843E0548000}" srcOrd="16" destOrd="0" presId="urn:microsoft.com/office/officeart/2005/8/layout/lProcess2"/>
    <dgm:cxn modelId="{9BFE6C1E-F546-E649-858C-FD960DBC5763}" type="presParOf" srcId="{AE077B44-416C-1C49-9F8B-4A3A729468C0}" destId="{FF5928BA-A99A-1D4B-813C-17E126AB55E4}" srcOrd="17" destOrd="0" presId="urn:microsoft.com/office/officeart/2005/8/layout/lProcess2"/>
    <dgm:cxn modelId="{F9DA9AC6-C9F4-3C4D-A708-E74C1D3C5016}" type="presParOf" srcId="{AE077B44-416C-1C49-9F8B-4A3A729468C0}" destId="{91646FAD-F6EF-B14B-9F88-F997779C974A}" srcOrd="1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7FF32-E686-194E-B56D-DCF926475881}">
      <dsp:nvSpPr>
        <dsp:cNvPr id="0" name=""/>
        <dsp:cNvSpPr/>
      </dsp:nvSpPr>
      <dsp:spPr>
        <a:xfrm>
          <a:off x="0" y="0"/>
          <a:ext cx="3189685" cy="4982656"/>
        </a:xfrm>
        <a:prstGeom prst="roundRect">
          <a:avLst>
            <a:gd name="adj" fmla="val 10000"/>
          </a:avLst>
        </a:prstGeom>
        <a:solidFill>
          <a:schemeClr val="bg2">
            <a:lumMod val="75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0000"/>
              </a:solidFill>
              <a:latin typeface="Papyrus"/>
              <a:cs typeface="Papyrus"/>
            </a:rPr>
            <a:t>SRF Cavity Package</a:t>
          </a:r>
          <a:endParaRPr lang="en-US" sz="2400" b="1" kern="1200" dirty="0">
            <a:solidFill>
              <a:srgbClr val="FF0000"/>
            </a:solidFill>
            <a:latin typeface="Papyrus"/>
            <a:cs typeface="Papyrus"/>
          </a:endParaRPr>
        </a:p>
      </dsp:txBody>
      <dsp:txXfrm>
        <a:off x="0" y="0"/>
        <a:ext cx="3189685" cy="1494796"/>
      </dsp:txXfrm>
    </dsp:sp>
    <dsp:sp modelId="{C3244623-F58D-D94E-88FC-C4871E2C9656}">
      <dsp:nvSpPr>
        <dsp:cNvPr id="0" name=""/>
        <dsp:cNvSpPr/>
      </dsp:nvSpPr>
      <dsp:spPr>
        <a:xfrm>
          <a:off x="196475" y="1490676"/>
          <a:ext cx="2773677" cy="43502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SRF cavity (spoke or elliptical) in helium tank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209217" y="1503418"/>
        <a:ext cx="2748193" cy="409543"/>
      </dsp:txXfrm>
    </dsp:sp>
    <dsp:sp modelId="{26C8176D-4420-7A47-A08D-387CF6FA20C9}">
      <dsp:nvSpPr>
        <dsp:cNvPr id="0" name=""/>
        <dsp:cNvSpPr/>
      </dsp:nvSpPr>
      <dsp:spPr>
        <a:xfrm>
          <a:off x="196475" y="2103334"/>
          <a:ext cx="2773677" cy="43502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Cold tuning system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209217" y="2116076"/>
        <a:ext cx="2748193" cy="409543"/>
      </dsp:txXfrm>
    </dsp:sp>
    <dsp:sp modelId="{C849A649-6D76-724B-9018-847FE2DCC678}">
      <dsp:nvSpPr>
        <dsp:cNvPr id="0" name=""/>
        <dsp:cNvSpPr/>
      </dsp:nvSpPr>
      <dsp:spPr>
        <a:xfrm>
          <a:off x="196475" y="2682564"/>
          <a:ext cx="2773677" cy="43502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Fundamental Power Coupler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209217" y="2695306"/>
        <a:ext cx="2748193" cy="409543"/>
      </dsp:txXfrm>
    </dsp:sp>
    <dsp:sp modelId="{7DF3AB6E-9B40-DD43-9A67-5FA5420A0774}">
      <dsp:nvSpPr>
        <dsp:cNvPr id="0" name=""/>
        <dsp:cNvSpPr/>
      </dsp:nvSpPr>
      <dsp:spPr>
        <a:xfrm>
          <a:off x="196475" y="3261366"/>
          <a:ext cx="2773677" cy="43502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HOM Couplers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209217" y="3274108"/>
        <a:ext cx="2748193" cy="409543"/>
      </dsp:txXfrm>
    </dsp:sp>
    <dsp:sp modelId="{EAB4FD45-1078-0D42-8947-428EB2F9F788}">
      <dsp:nvSpPr>
        <dsp:cNvPr id="0" name=""/>
        <dsp:cNvSpPr/>
      </dsp:nvSpPr>
      <dsp:spPr>
        <a:xfrm rot="10800000" flipV="1">
          <a:off x="196475" y="3801002"/>
          <a:ext cx="2773677" cy="43502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Diagnostic Inst. &amp; Valves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 rot="-10800000">
        <a:off x="209217" y="3813744"/>
        <a:ext cx="2748193" cy="409543"/>
      </dsp:txXfrm>
    </dsp:sp>
    <dsp:sp modelId="{A44DE9C7-19A7-FC4C-AE67-956C11E0E3F0}">
      <dsp:nvSpPr>
        <dsp:cNvPr id="0" name=""/>
        <dsp:cNvSpPr/>
      </dsp:nvSpPr>
      <dsp:spPr>
        <a:xfrm>
          <a:off x="235689" y="4320773"/>
          <a:ext cx="2798540" cy="600144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Safety equipment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253267" y="4338351"/>
        <a:ext cx="2763384" cy="564988"/>
      </dsp:txXfrm>
    </dsp:sp>
    <dsp:sp modelId="{FAB17073-4C4B-9D4A-9C29-921A33209EDE}">
      <dsp:nvSpPr>
        <dsp:cNvPr id="0" name=""/>
        <dsp:cNvSpPr/>
      </dsp:nvSpPr>
      <dsp:spPr>
        <a:xfrm>
          <a:off x="3261719" y="0"/>
          <a:ext cx="3143655" cy="4982656"/>
        </a:xfrm>
        <a:prstGeom prst="roundRect">
          <a:avLst>
            <a:gd name="adj" fmla="val 10000"/>
          </a:avLst>
        </a:prstGeom>
        <a:solidFill>
          <a:schemeClr val="bg2">
            <a:lumMod val="85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1" kern="1200" dirty="0">
            <a:solidFill>
              <a:srgbClr val="030000"/>
            </a:solidFill>
          </a:endParaRPr>
        </a:p>
      </dsp:txBody>
      <dsp:txXfrm>
        <a:off x="3261719" y="0"/>
        <a:ext cx="3143655" cy="1494796"/>
      </dsp:txXfrm>
    </dsp:sp>
    <dsp:sp modelId="{B275ACD1-520C-144C-A9D4-18FB5F7EBC30}">
      <dsp:nvSpPr>
        <dsp:cNvPr id="0" name=""/>
        <dsp:cNvSpPr/>
      </dsp:nvSpPr>
      <dsp:spPr>
        <a:xfrm rot="10800000" flipV="1">
          <a:off x="3500993" y="262797"/>
          <a:ext cx="2773677" cy="35729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Beam pipe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 rot="-10800000">
        <a:off x="3511458" y="273262"/>
        <a:ext cx="2752747" cy="336369"/>
      </dsp:txXfrm>
    </dsp:sp>
    <dsp:sp modelId="{5E8A851F-AF72-074A-9E85-2CD83F822917}">
      <dsp:nvSpPr>
        <dsp:cNvPr id="0" name=""/>
        <dsp:cNvSpPr/>
      </dsp:nvSpPr>
      <dsp:spPr>
        <a:xfrm>
          <a:off x="3511183" y="772861"/>
          <a:ext cx="2773677" cy="35729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Supporting system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3521648" y="783326"/>
        <a:ext cx="2752747" cy="336369"/>
      </dsp:txXfrm>
    </dsp:sp>
    <dsp:sp modelId="{4645D804-5F2A-1743-ADD1-8375E98421B1}">
      <dsp:nvSpPr>
        <dsp:cNvPr id="0" name=""/>
        <dsp:cNvSpPr/>
      </dsp:nvSpPr>
      <dsp:spPr>
        <a:xfrm>
          <a:off x="3500993" y="1301328"/>
          <a:ext cx="2773677" cy="35729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Alignment system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3511458" y="1311793"/>
        <a:ext cx="2752747" cy="336369"/>
      </dsp:txXfrm>
    </dsp:sp>
    <dsp:sp modelId="{2A71AB71-5060-8944-9EB0-D2AC175240F3}">
      <dsp:nvSpPr>
        <dsp:cNvPr id="0" name=""/>
        <dsp:cNvSpPr/>
      </dsp:nvSpPr>
      <dsp:spPr>
        <a:xfrm>
          <a:off x="3450033" y="2444399"/>
          <a:ext cx="2773677" cy="35729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rgbClr val="030000"/>
              </a:solidFill>
              <a:latin typeface="Arial"/>
              <a:cs typeface="Arial"/>
            </a:rPr>
            <a:t>Cryo</a:t>
          </a: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-distribution Lines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3460498" y="2454864"/>
        <a:ext cx="2752747" cy="336369"/>
      </dsp:txXfrm>
    </dsp:sp>
    <dsp:sp modelId="{EF8DB8CC-C18C-FA40-B303-455C38818D2C}">
      <dsp:nvSpPr>
        <dsp:cNvPr id="0" name=""/>
        <dsp:cNvSpPr/>
      </dsp:nvSpPr>
      <dsp:spPr>
        <a:xfrm>
          <a:off x="3460224" y="1888720"/>
          <a:ext cx="2773677" cy="35729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Thermal shielding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3470689" y="1899185"/>
        <a:ext cx="2752747" cy="336369"/>
      </dsp:txXfrm>
    </dsp:sp>
    <dsp:sp modelId="{270356D5-E692-BF4A-88EB-7FB592DF7CA7}">
      <dsp:nvSpPr>
        <dsp:cNvPr id="0" name=""/>
        <dsp:cNvSpPr/>
      </dsp:nvSpPr>
      <dsp:spPr>
        <a:xfrm>
          <a:off x="3450033" y="3032183"/>
          <a:ext cx="2773677" cy="35729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Magnetic shielding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3460498" y="3042648"/>
        <a:ext cx="2752747" cy="336369"/>
      </dsp:txXfrm>
    </dsp:sp>
    <dsp:sp modelId="{382F78F8-D41D-FF40-A2BD-0D5C603499E0}">
      <dsp:nvSpPr>
        <dsp:cNvPr id="0" name=""/>
        <dsp:cNvSpPr/>
      </dsp:nvSpPr>
      <dsp:spPr>
        <a:xfrm>
          <a:off x="3394897" y="4065655"/>
          <a:ext cx="2773677" cy="35729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Diagnostic Inst. &amp; Valves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3405362" y="4076120"/>
        <a:ext cx="2752747" cy="336369"/>
      </dsp:txXfrm>
    </dsp:sp>
    <dsp:sp modelId="{CB235F93-F24F-8D4C-A680-46CE9DD4958F}">
      <dsp:nvSpPr>
        <dsp:cNvPr id="0" name=""/>
        <dsp:cNvSpPr/>
      </dsp:nvSpPr>
      <dsp:spPr>
        <a:xfrm>
          <a:off x="3437212" y="4511954"/>
          <a:ext cx="2729600" cy="35729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Safety equipment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3447677" y="4522419"/>
        <a:ext cx="2708670" cy="336369"/>
      </dsp:txXfrm>
    </dsp:sp>
    <dsp:sp modelId="{25555DB8-6A75-EE41-AAFC-9358E75DDDA2}">
      <dsp:nvSpPr>
        <dsp:cNvPr id="0" name=""/>
        <dsp:cNvSpPr/>
      </dsp:nvSpPr>
      <dsp:spPr>
        <a:xfrm>
          <a:off x="3407179" y="3523816"/>
          <a:ext cx="2773677" cy="35729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Coupler cooling Sys.</a:t>
          </a:r>
          <a:endParaRPr lang="en-US" sz="1600" b="1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3417644" y="3534281"/>
        <a:ext cx="2752747" cy="336369"/>
      </dsp:txXfrm>
    </dsp:sp>
    <dsp:sp modelId="{FAFB9C10-3D8C-7C46-9DA4-93CADA01A5D3}">
      <dsp:nvSpPr>
        <dsp:cNvPr id="0" name=""/>
        <dsp:cNvSpPr/>
      </dsp:nvSpPr>
      <dsp:spPr>
        <a:xfrm>
          <a:off x="6438903" y="0"/>
          <a:ext cx="2971796" cy="4982656"/>
        </a:xfrm>
        <a:prstGeom prst="roundRect">
          <a:avLst>
            <a:gd name="adj" fmla="val 10000"/>
          </a:avLst>
        </a:prstGeom>
        <a:noFill/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30000"/>
              </a:solidFill>
              <a:latin typeface="Papyrus"/>
              <a:cs typeface="Papyrus"/>
            </a:rPr>
            <a:t> </a:t>
          </a:r>
          <a:endParaRPr lang="en-US" sz="2000" b="1" kern="1200" dirty="0">
            <a:solidFill>
              <a:srgbClr val="030000"/>
            </a:solidFill>
            <a:latin typeface="Papyrus"/>
            <a:cs typeface="Papyrus"/>
          </a:endParaRPr>
        </a:p>
      </dsp:txBody>
      <dsp:txXfrm>
        <a:off x="6438903" y="0"/>
        <a:ext cx="2971796" cy="1494796"/>
      </dsp:txXfrm>
    </dsp:sp>
    <dsp:sp modelId="{EC1B047E-1EEF-7448-98D3-E9AEA6C1510A}">
      <dsp:nvSpPr>
        <dsp:cNvPr id="0" name=""/>
        <dsp:cNvSpPr/>
      </dsp:nvSpPr>
      <dsp:spPr>
        <a:xfrm rot="10800000" flipV="1">
          <a:off x="6632395" y="331926"/>
          <a:ext cx="2773677" cy="247271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Beam pipe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 rot="-10800000">
        <a:off x="6639637" y="339168"/>
        <a:ext cx="2759193" cy="232787"/>
      </dsp:txXfrm>
    </dsp:sp>
    <dsp:sp modelId="{7B1B6771-C68D-5D43-A1F9-C73FB480357D}">
      <dsp:nvSpPr>
        <dsp:cNvPr id="0" name=""/>
        <dsp:cNvSpPr/>
      </dsp:nvSpPr>
      <dsp:spPr>
        <a:xfrm>
          <a:off x="6632395" y="772766"/>
          <a:ext cx="2773677" cy="25333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>
              <a:solidFill>
                <a:srgbClr val="030000"/>
              </a:solidFill>
              <a:latin typeface="Arial"/>
              <a:cs typeface="Arial"/>
            </a:rPr>
            <a:t>Corrector magnet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6639815" y="780186"/>
        <a:ext cx="2758837" cy="238497"/>
      </dsp:txXfrm>
    </dsp:sp>
    <dsp:sp modelId="{CEFA9A97-EDB3-9B41-B331-231DC0DE2745}">
      <dsp:nvSpPr>
        <dsp:cNvPr id="0" name=""/>
        <dsp:cNvSpPr/>
      </dsp:nvSpPr>
      <dsp:spPr>
        <a:xfrm>
          <a:off x="6632395" y="1223213"/>
          <a:ext cx="2773677" cy="278671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>
              <a:solidFill>
                <a:srgbClr val="030000"/>
              </a:solidFill>
              <a:latin typeface="Arial"/>
              <a:cs typeface="Arial"/>
            </a:rPr>
            <a:t>Vacuum station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6640557" y="1231375"/>
        <a:ext cx="2757353" cy="262347"/>
      </dsp:txXfrm>
    </dsp:sp>
    <dsp:sp modelId="{98C48ACB-5658-AD4A-8FA0-0BED1433C669}">
      <dsp:nvSpPr>
        <dsp:cNvPr id="0" name=""/>
        <dsp:cNvSpPr/>
      </dsp:nvSpPr>
      <dsp:spPr>
        <a:xfrm>
          <a:off x="6637022" y="1642585"/>
          <a:ext cx="2773677" cy="344580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err="1" smtClean="0">
              <a:solidFill>
                <a:srgbClr val="030000"/>
              </a:solidFill>
              <a:latin typeface="Arial"/>
              <a:cs typeface="Arial"/>
            </a:rPr>
            <a:t>Instrum</a:t>
          </a:r>
          <a:r>
            <a:rPr lang="en-US" sz="1600" b="1" i="0" kern="1200" dirty="0" smtClean="0">
              <a:solidFill>
                <a:srgbClr val="030000"/>
              </a:solidFill>
              <a:latin typeface="Arial"/>
              <a:cs typeface="Arial"/>
            </a:rPr>
            <a:t>., BPM  etc.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6647114" y="1652677"/>
        <a:ext cx="2753493" cy="324396"/>
      </dsp:txXfrm>
    </dsp:sp>
    <dsp:sp modelId="{0D1C0BF8-896C-FA43-ACC0-E41EFB207367}">
      <dsp:nvSpPr>
        <dsp:cNvPr id="0" name=""/>
        <dsp:cNvSpPr/>
      </dsp:nvSpPr>
      <dsp:spPr>
        <a:xfrm>
          <a:off x="6632395" y="2616584"/>
          <a:ext cx="2773677" cy="30479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>
              <a:solidFill>
                <a:srgbClr val="030000"/>
              </a:solidFill>
              <a:latin typeface="Arial"/>
              <a:cs typeface="Arial"/>
            </a:rPr>
            <a:t>Waveguide and RF eq.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6641322" y="2625511"/>
        <a:ext cx="2755823" cy="286943"/>
      </dsp:txXfrm>
    </dsp:sp>
    <dsp:sp modelId="{7744E249-864A-254B-AD4F-0CA6C53A51E3}">
      <dsp:nvSpPr>
        <dsp:cNvPr id="0" name=""/>
        <dsp:cNvSpPr/>
      </dsp:nvSpPr>
      <dsp:spPr>
        <a:xfrm>
          <a:off x="6637022" y="3164070"/>
          <a:ext cx="2773677" cy="323321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>
              <a:solidFill>
                <a:srgbClr val="030000"/>
              </a:solidFill>
              <a:latin typeface="Arial"/>
              <a:cs typeface="Arial"/>
            </a:rPr>
            <a:t>Control system eq.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6646492" y="3173540"/>
        <a:ext cx="2754737" cy="304381"/>
      </dsp:txXfrm>
    </dsp:sp>
    <dsp:sp modelId="{48449881-C656-A145-9A0E-C4F56B3B55E7}">
      <dsp:nvSpPr>
        <dsp:cNvPr id="0" name=""/>
        <dsp:cNvSpPr/>
      </dsp:nvSpPr>
      <dsp:spPr>
        <a:xfrm>
          <a:off x="6637022" y="4520042"/>
          <a:ext cx="2773677" cy="323321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>
              <a:solidFill>
                <a:srgbClr val="030000"/>
              </a:solidFill>
              <a:latin typeface="Arial"/>
              <a:cs typeface="Arial"/>
            </a:rPr>
            <a:t>Safety equipment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6646492" y="4529512"/>
        <a:ext cx="2754737" cy="304381"/>
      </dsp:txXfrm>
    </dsp:sp>
    <dsp:sp modelId="{9045CF9B-E149-C14C-935F-1FFF42CBB142}">
      <dsp:nvSpPr>
        <dsp:cNvPr id="0" name=""/>
        <dsp:cNvSpPr/>
      </dsp:nvSpPr>
      <dsp:spPr>
        <a:xfrm>
          <a:off x="6637022" y="3652330"/>
          <a:ext cx="2773677" cy="29358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err="1" smtClean="0">
              <a:solidFill>
                <a:srgbClr val="030000"/>
              </a:solidFill>
              <a:latin typeface="Arial"/>
              <a:cs typeface="Arial"/>
            </a:rPr>
            <a:t>Cryo</a:t>
          </a:r>
          <a:r>
            <a:rPr lang="en-US" sz="1600" b="1" i="0" kern="1200" dirty="0" smtClean="0">
              <a:solidFill>
                <a:srgbClr val="030000"/>
              </a:solidFill>
              <a:latin typeface="Arial"/>
              <a:cs typeface="Arial"/>
            </a:rPr>
            <a:t> valve box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6645621" y="3660929"/>
        <a:ext cx="2756479" cy="276385"/>
      </dsp:txXfrm>
    </dsp:sp>
    <dsp:sp modelId="{631961F1-212F-BB42-B155-2843E0548000}">
      <dsp:nvSpPr>
        <dsp:cNvPr id="0" name=""/>
        <dsp:cNvSpPr/>
      </dsp:nvSpPr>
      <dsp:spPr>
        <a:xfrm>
          <a:off x="6602060" y="2124847"/>
          <a:ext cx="2773677" cy="360324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30000"/>
              </a:solidFill>
              <a:latin typeface="Arial"/>
              <a:cs typeface="Arial"/>
            </a:rPr>
            <a:t>Ext. supporting system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6612614" y="2135401"/>
        <a:ext cx="2752569" cy="339216"/>
      </dsp:txXfrm>
    </dsp:sp>
    <dsp:sp modelId="{91646FAD-F6EF-B14B-9F88-F997779C974A}">
      <dsp:nvSpPr>
        <dsp:cNvPr id="0" name=""/>
        <dsp:cNvSpPr/>
      </dsp:nvSpPr>
      <dsp:spPr>
        <a:xfrm>
          <a:off x="6637022" y="4125040"/>
          <a:ext cx="2773677" cy="27051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>
              <a:solidFill>
                <a:srgbClr val="030000"/>
              </a:solidFill>
              <a:latin typeface="Arial"/>
              <a:cs typeface="Arial"/>
            </a:rPr>
            <a:t>Jumper connection</a:t>
          </a:r>
          <a:endParaRPr lang="en-US" sz="1600" b="1" i="0" kern="1200" dirty="0">
            <a:solidFill>
              <a:srgbClr val="030000"/>
            </a:solidFill>
            <a:latin typeface="Arial"/>
            <a:cs typeface="Arial"/>
          </a:endParaRPr>
        </a:p>
      </dsp:txBody>
      <dsp:txXfrm>
        <a:off x="6644945" y="4132963"/>
        <a:ext cx="2757831" cy="2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2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50322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336357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672718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009078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34544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1681801" algn="l" defTabSz="33635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2018160" algn="l" defTabSz="33635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354523" algn="l" defTabSz="33635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690882" algn="l" defTabSz="33635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SzPct val="125000"/>
              <a:buFont typeface="Helvetica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Openness</a:t>
            </a:r>
            <a:r>
              <a:rPr lang="en-US" sz="1200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</a:t>
            </a:r>
            <a:r>
              <a:rPr lang="en-US" sz="1200" dirty="0" smtClean="0">
                <a:solidFill>
                  <a:srgbClr val="676767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(emotional value)</a:t>
            </a:r>
            <a:endParaRPr lang="en-US" sz="1200" dirty="0" smtClean="0">
              <a:solidFill>
                <a:schemeClr val="tx1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pPr algn="l">
              <a:spcBef>
                <a:spcPts val="1000"/>
              </a:spcBef>
            </a:pPr>
            <a:r>
              <a:rPr lang="en-US" sz="1200" i="1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- trust, transparency and </a:t>
            </a:r>
            <a:r>
              <a:rPr lang="en-US" sz="1200" i="1" dirty="0" err="1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adaptiveness</a:t>
            </a:r>
            <a:r>
              <a:rPr lang="en-US" sz="1200" i="1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/>
            </a:r>
            <a:br>
              <a:rPr lang="en-US" sz="1200" i="1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</a:br>
            <a:r>
              <a:rPr lang="en-US" sz="1200" i="1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 = successful innovation culture</a:t>
            </a:r>
          </a:p>
          <a:p>
            <a:pPr algn="l"/>
            <a:endParaRPr lang="en-US" sz="1200" dirty="0" smtClean="0">
              <a:solidFill>
                <a:schemeClr val="tx1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pPr algn="l">
              <a:buSzPct val="125000"/>
              <a:buFont typeface="Helvetica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Excellence</a:t>
            </a:r>
            <a:r>
              <a:rPr lang="en-US" sz="1200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</a:t>
            </a:r>
            <a:r>
              <a:rPr lang="en-US" sz="1200" dirty="0" smtClean="0">
                <a:solidFill>
                  <a:srgbClr val="676767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(visionary value)</a:t>
            </a:r>
            <a:endParaRPr lang="en-US" sz="1200" dirty="0" smtClean="0">
              <a:solidFill>
                <a:schemeClr val="tx1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pPr algn="l">
              <a:spcBef>
                <a:spcPts val="1000"/>
              </a:spcBef>
            </a:pPr>
            <a:r>
              <a:rPr lang="en-US" sz="1200" i="1" dirty="0" smtClean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- elicit the very best that people have to give = world-class outcome of science and engineering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35E56C5F-176A-5943-B266-323C868685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42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Separation</a:t>
            </a:r>
            <a:r>
              <a:rPr lang="en-US" baseline="0" dirty="0" smtClean="0">
                <a:latin typeface="Times New Roman" charset="0"/>
              </a:rPr>
              <a:t> of </a:t>
            </a:r>
            <a:r>
              <a:rPr lang="en-US" baseline="0" dirty="0" err="1" smtClean="0">
                <a:latin typeface="Times New Roman" charset="0"/>
              </a:rPr>
              <a:t>accele</a:t>
            </a:r>
            <a:r>
              <a:rPr lang="en-US" baseline="0" dirty="0" smtClean="0">
                <a:latin typeface="Times New Roman" charset="0"/>
              </a:rPr>
              <a:t> et target et </a:t>
            </a:r>
            <a:r>
              <a:rPr lang="en-US" baseline="0" dirty="0" err="1" smtClean="0">
                <a:latin typeface="Times New Roman" charset="0"/>
              </a:rPr>
              <a:t>instrumen</a:t>
            </a:r>
            <a:r>
              <a:rPr lang="en-US" baseline="0" dirty="0" smtClean="0">
                <a:latin typeface="Times New Roman" charset="0"/>
              </a:rPr>
              <a:t> </a:t>
            </a:r>
            <a:r>
              <a:rPr lang="en-US" baseline="0" dirty="0" smtClean="0">
                <a:latin typeface="Times New Roman" charset="0"/>
                <a:sym typeface="Wingdings"/>
              </a:rPr>
              <a:t> 3 division </a:t>
            </a:r>
            <a:r>
              <a:rPr lang="en-US" baseline="0" dirty="0" err="1" smtClean="0">
                <a:latin typeface="Times New Roman" charset="0"/>
                <a:sym typeface="Wingdings"/>
              </a:rPr>
              <a:t>techn</a:t>
            </a:r>
            <a:endParaRPr lang="en-US" dirty="0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9F69CF7-DD58-A740-9A77-319B05A5CD9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834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36" indent="0">
              <a:buNone/>
            </a:pPr>
            <a:r>
              <a:rPr lang="en-US" sz="2000" dirty="0" smtClean="0">
                <a:sym typeface="Wingdings"/>
              </a:rPr>
              <a:t>i</a:t>
            </a:r>
            <a:r>
              <a:rPr lang="en-US" sz="2000" dirty="0" smtClean="0"/>
              <a:t>i) Plans for the remaining part of 2012 (and beginning of 2013 if appropriate) </a:t>
            </a:r>
          </a:p>
          <a:p>
            <a:pPr marL="457083" lvl="1" indent="0">
              <a:buNone/>
            </a:pPr>
            <a:endParaRPr lang="en-US" dirty="0" smtClean="0">
              <a:sym typeface="Wingdings"/>
            </a:endParaRPr>
          </a:p>
          <a:p>
            <a:pPr marL="457083" lvl="1" indent="0">
              <a:buNone/>
            </a:pPr>
            <a:r>
              <a:rPr lang="en-US" dirty="0" err="1" smtClean="0">
                <a:sym typeface="Wingdings"/>
              </a:rPr>
              <a:t>Cryo</a:t>
            </a:r>
            <a:r>
              <a:rPr lang="en-US" dirty="0" smtClean="0">
                <a:sym typeface="Wingdings"/>
              </a:rPr>
              <a:t>	 Freeze the cold </a:t>
            </a:r>
            <a:r>
              <a:rPr lang="en-US" dirty="0" err="1" smtClean="0">
                <a:sym typeface="Wingdings"/>
              </a:rPr>
              <a:t>Linac</a:t>
            </a:r>
            <a:r>
              <a:rPr lang="en-US" dirty="0" smtClean="0">
                <a:sym typeface="Wingdings"/>
              </a:rPr>
              <a:t> operating parameters</a:t>
            </a:r>
          </a:p>
          <a:p>
            <a:pPr marL="457083" lvl="1" indent="0">
              <a:buNone/>
            </a:pPr>
            <a:r>
              <a:rPr lang="en-US" dirty="0" smtClean="0">
                <a:sym typeface="Wingdings"/>
              </a:rPr>
              <a:t>		 ESS </a:t>
            </a:r>
            <a:r>
              <a:rPr lang="en-US" dirty="0" err="1" smtClean="0">
                <a:sym typeface="Wingdings"/>
              </a:rPr>
              <a:t>Linac</a:t>
            </a:r>
            <a:r>
              <a:rPr lang="en-US" dirty="0" smtClean="0">
                <a:sym typeface="Wingdings"/>
              </a:rPr>
              <a:t> flow scheme</a:t>
            </a:r>
          </a:p>
          <a:p>
            <a:pPr marL="457083" lvl="1" indent="0">
              <a:buNone/>
            </a:pPr>
            <a:r>
              <a:rPr lang="en-US" dirty="0" smtClean="0">
                <a:sym typeface="Wingdings"/>
              </a:rPr>
              <a:t>		 Sizing of components (e.g. distribution lines)</a:t>
            </a:r>
          </a:p>
          <a:p>
            <a:pPr marL="457083" lvl="1" indent="0">
              <a:buNone/>
            </a:pPr>
            <a:r>
              <a:rPr lang="en-US" dirty="0" smtClean="0">
                <a:sym typeface="Wingdings"/>
              </a:rPr>
              <a:t>		</a:t>
            </a:r>
            <a:endParaRPr lang="en-US" dirty="0" smtClean="0"/>
          </a:p>
          <a:p>
            <a:pPr marL="457083" lvl="1" indent="0">
              <a:buNone/>
            </a:pPr>
            <a:r>
              <a:rPr lang="en-US" dirty="0" smtClean="0"/>
              <a:t>Spokes 	</a:t>
            </a:r>
            <a:r>
              <a:rPr lang="en-US" dirty="0" smtClean="0">
                <a:sym typeface="Wingdings"/>
              </a:rPr>
              <a:t> Complete technical design detail (proto test expected 2015)</a:t>
            </a:r>
          </a:p>
          <a:p>
            <a:pPr marL="457083" lvl="1" indent="0">
              <a:buNone/>
            </a:pPr>
            <a:endParaRPr lang="en-US" dirty="0" smtClean="0">
              <a:sym typeface="Wingdings"/>
            </a:endParaRPr>
          </a:p>
          <a:p>
            <a:pPr marL="457083" lvl="1" indent="0">
              <a:buNone/>
            </a:pPr>
            <a:r>
              <a:rPr lang="en-US" dirty="0" smtClean="0"/>
              <a:t>Elliptical 	</a:t>
            </a:r>
            <a:r>
              <a:rPr lang="en-US" dirty="0" smtClean="0">
                <a:sym typeface="Wingdings"/>
              </a:rPr>
              <a:t>Develop component stand alone test to verify the expected heat load</a:t>
            </a:r>
          </a:p>
          <a:p>
            <a:pPr marL="457083" lvl="1" indent="0">
              <a:buNone/>
            </a:pPr>
            <a:r>
              <a:rPr lang="en-US" dirty="0" smtClean="0">
                <a:sym typeface="Wingdings"/>
              </a:rPr>
              <a:t>		 Complete the conceptual design and Initiate the fabrication drawing</a:t>
            </a:r>
          </a:p>
          <a:p>
            <a:pPr marL="457083" lvl="1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sz="2000" dirty="0" smtClean="0"/>
              <a:t>iii) Issue that needs attention</a:t>
            </a:r>
          </a:p>
          <a:p>
            <a:pPr marL="457083" lvl="1" indent="0">
              <a:buNone/>
            </a:pPr>
            <a:endParaRPr lang="en-US" dirty="0" smtClean="0"/>
          </a:p>
          <a:p>
            <a:pPr marL="457083" lvl="1" indent="0">
              <a:buNone/>
            </a:pPr>
            <a:r>
              <a:rPr lang="en-US" dirty="0" smtClean="0"/>
              <a:t>Spoke	</a:t>
            </a:r>
            <a:r>
              <a:rPr lang="en-US" dirty="0" smtClean="0">
                <a:sym typeface="Wingdings"/>
              </a:rPr>
              <a:t> Prototype development depends on the availability of resonator </a:t>
            </a:r>
          </a:p>
          <a:p>
            <a:pPr marL="457083" lvl="1" indent="0">
              <a:buNone/>
            </a:pPr>
            <a:r>
              <a:rPr lang="en-US" dirty="0" smtClean="0">
                <a:sym typeface="Wingdings"/>
              </a:rPr>
              <a:t>	</a:t>
            </a:r>
          </a:p>
          <a:p>
            <a:pPr marL="457083" lvl="1" indent="0">
              <a:buNone/>
            </a:pPr>
            <a:r>
              <a:rPr lang="en-US" dirty="0" smtClean="0"/>
              <a:t>Elliptical 	</a:t>
            </a:r>
            <a:r>
              <a:rPr lang="en-US" dirty="0" smtClean="0">
                <a:sym typeface="Wingdings"/>
              </a:rPr>
              <a:t> Critical path for current ESS schedule</a:t>
            </a:r>
          </a:p>
          <a:p>
            <a:pPr marL="457083" lvl="1" indent="0">
              <a:buNone/>
            </a:pPr>
            <a:r>
              <a:rPr lang="en-US" dirty="0" smtClean="0">
                <a:sym typeface="Wingdings"/>
              </a:rPr>
              <a:t>		</a:t>
            </a:r>
            <a:r>
              <a:rPr lang="en-US" sz="1400" dirty="0" smtClean="0">
                <a:sym typeface="Wingdings"/>
              </a:rPr>
              <a:t> e.g. availability of the infrastructure</a:t>
            </a:r>
          </a:p>
          <a:p>
            <a:pPr marL="457083" lvl="1" indent="0">
              <a:buNone/>
            </a:pPr>
            <a:endParaRPr lang="en-US" sz="1400" dirty="0" smtClean="0">
              <a:sym typeface="Wingdings"/>
            </a:endParaRPr>
          </a:p>
          <a:p>
            <a:pPr marL="457083" lvl="1" indent="0">
              <a:buNone/>
            </a:pPr>
            <a:r>
              <a:rPr lang="en-US" dirty="0" smtClean="0">
                <a:sym typeface="Wingdings"/>
              </a:rPr>
              <a:t>		 Freeze the parameters of the medium- and high-beta cavities packages in 		  order to freeze the </a:t>
            </a:r>
            <a:r>
              <a:rPr lang="en-US" dirty="0" err="1" smtClean="0">
                <a:sym typeface="Wingdings"/>
              </a:rPr>
              <a:t>cryomodule</a:t>
            </a:r>
            <a:r>
              <a:rPr lang="en-US" dirty="0" smtClean="0">
                <a:sym typeface="Wingdings"/>
              </a:rPr>
              <a:t> design 		</a:t>
            </a:r>
            <a:r>
              <a:rPr lang="en-US" sz="1400" dirty="0" smtClean="0">
                <a:sym typeface="Wingdings"/>
              </a:rPr>
              <a:t>  </a:t>
            </a:r>
          </a:p>
          <a:p>
            <a:pPr marL="457083" lvl="1" indent="0">
              <a:buNone/>
            </a:pPr>
            <a:r>
              <a:rPr lang="en-US" sz="1400" dirty="0" smtClean="0">
                <a:sym typeface="Wingdings"/>
              </a:rPr>
              <a:t>		e.g. HOM use</a:t>
            </a:r>
          </a:p>
          <a:p>
            <a:pPr marL="457083" lvl="1" indent="0">
              <a:buNone/>
            </a:pPr>
            <a:endParaRPr lang="en-US" dirty="0" smtClean="0">
              <a:sym typeface="Wingding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727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0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Mechanical</a:t>
            </a:r>
            <a:r>
              <a:rPr lang="en-US" baseline="0" dirty="0" smtClean="0"/>
              <a:t> i</a:t>
            </a:r>
            <a:r>
              <a:rPr lang="en-US" dirty="0" smtClean="0"/>
              <a:t>nterface using bellows, flanges, etc…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B081CBA-5657-B747-B287-6165EE350E9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64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hyperlink" Target="http://irfu-i.cea.fr/Page/474/irfu_signaturesac_der.png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e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  <a:prstGeom prst="rect">
            <a:avLst/>
          </a:prstGeom>
        </p:spPr>
        <p:txBody>
          <a:bodyPr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lIns="95673" tIns="47837" rIns="95673" bIns="47837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6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3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1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0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4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6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408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25"/>
            <a:ext cx="8915400" cy="4525963"/>
          </a:xfrm>
          <a:prstGeom prst="rect">
            <a:avLst/>
          </a:prstGeom>
        </p:spPr>
        <p:txBody>
          <a:bodyPr vert="eaVert" lIns="95673" tIns="47837" rIns="95673" bIns="47837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671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75"/>
            <a:ext cx="2228850" cy="5851525"/>
          </a:xfrm>
          <a:prstGeom prst="rect">
            <a:avLst/>
          </a:prstGeom>
        </p:spPr>
        <p:txBody>
          <a:bodyPr vert="eaVert"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75"/>
            <a:ext cx="6521450" cy="5851525"/>
          </a:xfrm>
          <a:prstGeom prst="rect">
            <a:avLst/>
          </a:prstGeom>
        </p:spPr>
        <p:txBody>
          <a:bodyPr vert="eaVert" lIns="95673" tIns="47837" rIns="95673" bIns="47837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0091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POWERPOINTfond_suite (2)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space réservé du pied de page 14"/>
          <p:cNvSpPr>
            <a:spLocks noGrp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73" tIns="47837" rIns="95673" bIns="47837"/>
          <a:lstStyle/>
          <a:p>
            <a:pPr defTabSz="477673"/>
            <a:endParaRPr lang="fr-FR" sz="1900">
              <a:solidFill>
                <a:srgbClr val="3E3E5C"/>
              </a:solidFill>
            </a:endParaRPr>
          </a:p>
        </p:txBody>
      </p:sp>
      <p:cxnSp>
        <p:nvCxnSpPr>
          <p:cNvPr id="14" name="Connecteur droit 16"/>
          <p:cNvCxnSpPr/>
          <p:nvPr userDrawn="1"/>
        </p:nvCxnSpPr>
        <p:spPr>
          <a:xfrm>
            <a:off x="2708671" y="785848"/>
            <a:ext cx="7197329" cy="1117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numéro de diapositive 4"/>
          <p:cNvSpPr txBox="1">
            <a:spLocks/>
          </p:cNvSpPr>
          <p:nvPr userDrawn="1"/>
        </p:nvSpPr>
        <p:spPr>
          <a:xfrm>
            <a:off x="9286875" y="6500813"/>
            <a:ext cx="619125" cy="285750"/>
          </a:xfrm>
          <a:prstGeom prst="rect">
            <a:avLst/>
          </a:prstGeom>
        </p:spPr>
        <p:txBody>
          <a:bodyPr lIns="95673" tIns="47837" rIns="95673" bIns="47837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algn="r" defTabSz="956739" fontAlgn="auto">
              <a:spcBef>
                <a:spcPts val="0"/>
              </a:spcBef>
              <a:spcAft>
                <a:spcPts val="0"/>
              </a:spcAft>
              <a:defRPr/>
            </a:pPr>
            <a:fld id="{99D3A4BC-DA5F-EF4E-ADD9-6B0F9839AB0C}" type="slidenum">
              <a:rPr lang="fr-FR" sz="1300" smtClean="0">
                <a:latin typeface="Arial"/>
              </a:rPr>
              <a:pPr algn="r" defTabSz="956739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fr-FR" sz="1300" dirty="0">
              <a:latin typeface="Arial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33" y="0"/>
            <a:ext cx="996405" cy="899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e 15"/>
          <p:cNvGrpSpPr>
            <a:grpSpLocks noChangeAspect="1"/>
          </p:cNvGrpSpPr>
          <p:nvPr userDrawn="1"/>
        </p:nvGrpSpPr>
        <p:grpSpPr bwMode="auto">
          <a:xfrm>
            <a:off x="5" y="8930"/>
            <a:ext cx="1256390" cy="899666"/>
            <a:chOff x="0" y="8696"/>
            <a:chExt cx="2491501" cy="2002977"/>
          </a:xfrm>
        </p:grpSpPr>
        <p:pic>
          <p:nvPicPr>
            <p:cNvPr id="18" name="Picture 2" descr="F:\CNRS\logo_telechargement\jpg\IN2P3FilairePastille-Q_DevV copie.jpg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83"/>
            <a:stretch>
              <a:fillRect/>
            </a:stretch>
          </p:blipFill>
          <p:spPr bwMode="auto">
            <a:xfrm>
              <a:off x="0" y="8696"/>
              <a:ext cx="2491501" cy="1593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Image 19" descr="logoipn.png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274" y="1036313"/>
              <a:ext cx="1567543" cy="975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154754" y="1428736"/>
            <a:ext cx="9441723" cy="1143008"/>
          </a:xfrm>
          <a:prstGeom prst="rect">
            <a:avLst/>
          </a:prstGeom>
        </p:spPr>
        <p:txBody>
          <a:bodyPr lIns="67272" tIns="33634" rIns="67272" bIns="33634">
            <a:normAutofit/>
          </a:bodyPr>
          <a:lstStyle>
            <a:lvl1pPr>
              <a:buFont typeface="Arial" pitchFamily="34" charset="0"/>
              <a:buNone/>
              <a:defRPr sz="2500" b="0" i="0" baseline="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2142" y="4786322"/>
            <a:ext cx="9209549" cy="1571636"/>
          </a:xfrm>
          <a:prstGeom prst="rect">
            <a:avLst/>
          </a:prstGeom>
        </p:spPr>
        <p:txBody>
          <a:bodyPr lIns="67272" tIns="33634" rIns="67272" bIns="33634">
            <a:normAutofit/>
          </a:bodyPr>
          <a:lstStyle>
            <a:lvl1pPr>
              <a:buFontTx/>
              <a:buNone/>
              <a:defRPr sz="1500" baseline="0">
                <a:latin typeface="+mj-lt"/>
              </a:defRPr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2553874" y="285729"/>
            <a:ext cx="7119987" cy="714380"/>
          </a:xfrm>
          <a:prstGeom prst="rect">
            <a:avLst/>
          </a:prstGeom>
        </p:spPr>
        <p:txBody>
          <a:bodyPr lIns="67272" tIns="33634" rIns="67272" bIns="33634">
            <a:normAutofit/>
          </a:bodyPr>
          <a:lstStyle>
            <a:lvl1pPr algn="l">
              <a:buFont typeface="Arial" pitchFamily="34" charset="0"/>
              <a:buNone/>
              <a:defRPr sz="19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</a:defRPr>
            </a:lvl1pPr>
          </a:lstStyle>
          <a:p>
            <a:r>
              <a:rPr lang="sv-SE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154753" y="3071810"/>
            <a:ext cx="9290539" cy="1214446"/>
          </a:xfrm>
          <a:prstGeom prst="rect">
            <a:avLst/>
          </a:prstGeom>
        </p:spPr>
        <p:txBody>
          <a:bodyPr lIns="67272" tIns="33634" rIns="67272" bIns="33634">
            <a:normAutofit/>
          </a:bodyPr>
          <a:lstStyle>
            <a:lvl1pPr>
              <a:buFontTx/>
              <a:buNone/>
              <a:defRPr sz="210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17"/>
          </p:nvPr>
        </p:nvSpPr>
        <p:spPr>
          <a:xfrm>
            <a:off x="232139" y="1071546"/>
            <a:ext cx="3914554" cy="357190"/>
          </a:xfrm>
          <a:prstGeom prst="rect">
            <a:avLst/>
          </a:prstGeom>
        </p:spPr>
        <p:txBody>
          <a:bodyPr lIns="67272" tIns="33634" rIns="67272" bIns="33634">
            <a:noAutofit/>
          </a:bodyPr>
          <a:lstStyle>
            <a:lvl1pPr>
              <a:buFontTx/>
              <a:buNone/>
              <a:defRPr sz="2500" b="1" i="0" baseline="0">
                <a:solidFill>
                  <a:srgbClr val="C3004A"/>
                </a:solidFill>
                <a:latin typeface="+mj-lt"/>
              </a:defRPr>
            </a:lvl1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/>
          </p:nvPr>
        </p:nvSpPr>
        <p:spPr>
          <a:xfrm>
            <a:off x="232139" y="2714620"/>
            <a:ext cx="3914554" cy="357190"/>
          </a:xfrm>
          <a:prstGeom prst="rect">
            <a:avLst/>
          </a:prstGeom>
        </p:spPr>
        <p:txBody>
          <a:bodyPr lIns="67272" tIns="33634" rIns="67272" bIns="33634">
            <a:noAutofit/>
          </a:bodyPr>
          <a:lstStyle>
            <a:lvl1pPr>
              <a:buFontTx/>
              <a:buNone/>
              <a:defRPr sz="2100" baseline="0">
                <a:solidFill>
                  <a:srgbClr val="501F74"/>
                </a:solidFill>
                <a:latin typeface="+mj-lt"/>
              </a:defRPr>
            </a:lvl1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/>
          </p:nvPr>
        </p:nvSpPr>
        <p:spPr>
          <a:xfrm>
            <a:off x="232139" y="4429126"/>
            <a:ext cx="3914554" cy="357196"/>
          </a:xfrm>
          <a:prstGeom prst="rect">
            <a:avLst/>
          </a:prstGeom>
        </p:spPr>
        <p:txBody>
          <a:bodyPr lIns="67272" tIns="33634" rIns="67272" bIns="33634">
            <a:noAutofit/>
          </a:bodyPr>
          <a:lstStyle>
            <a:lvl1pPr>
              <a:buFontTx/>
              <a:buNone/>
              <a:defRPr sz="1900" baseline="0">
                <a:solidFill>
                  <a:srgbClr val="AB757F"/>
                </a:solidFill>
                <a:latin typeface="+mj-lt"/>
              </a:defRPr>
            </a:lvl1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989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408" y="130621"/>
            <a:ext cx="7506891" cy="609451"/>
          </a:xfrm>
          <a:prstGeom prst="rect">
            <a:avLst/>
          </a:prstGeom>
        </p:spPr>
        <p:txBody>
          <a:bodyPr lIns="67272" tIns="33634" rIns="67272" bIns="33634"/>
          <a:lstStyle/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64453" y="1470036"/>
            <a:ext cx="9577159" cy="4861112"/>
          </a:xfrm>
          <a:prstGeom prst="rect">
            <a:avLst/>
          </a:prstGeom>
        </p:spPr>
        <p:txBody>
          <a:bodyPr lIns="67262" tIns="33628" rIns="67262" bIns="33628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1"/>
            <a:r>
              <a:rPr lang="fr-FR" dirty="0" smtClean="0"/>
              <a:t>Troisième niveau</a:t>
            </a:r>
          </a:p>
          <a:p>
            <a:pPr lvl="2"/>
            <a:r>
              <a:rPr lang="fr-FR" dirty="0" smtClean="0"/>
              <a:t>Quatrième niveau</a:t>
            </a:r>
          </a:p>
          <a:p>
            <a:pPr lvl="3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155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o th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3"/>
          </p:nvPr>
        </p:nvSpPr>
        <p:spPr>
          <a:xfrm>
            <a:off x="5316808" y="1615023"/>
            <a:ext cx="4099983" cy="3784600"/>
          </a:xfrm>
          <a:prstGeom prst="roundRect">
            <a:avLst>
              <a:gd name="adj" fmla="val 3636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5000" endPos="20000" dist="12700" dir="5400000" sy="-100000" algn="bl" rotWithShape="0"/>
          </a:effectLst>
        </p:spPr>
        <p:txBody>
          <a:bodyPr lIns="67272" tIns="33634" rIns="67272" bIns="33634"/>
          <a:lstStyle/>
          <a:p>
            <a:pPr lvl="0"/>
            <a:r>
              <a:rPr lang="sv-SE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408" y="130621"/>
            <a:ext cx="7506891" cy="609451"/>
          </a:xfrm>
          <a:prstGeom prst="rect">
            <a:avLst/>
          </a:prstGeom>
        </p:spPr>
        <p:txBody>
          <a:bodyPr lIns="67272" tIns="33634" rIns="67272" bIns="33634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95308" y="1614488"/>
            <a:ext cx="4621081" cy="3784600"/>
          </a:xfrm>
          <a:prstGeom prst="rect">
            <a:avLst/>
          </a:prstGeom>
        </p:spPr>
        <p:txBody>
          <a:bodyPr lIns="67272" tIns="33634" rIns="67272" bIns="33634"/>
          <a:lstStyle>
            <a:lvl4pPr marL="1435118" indent="0">
              <a:buNone/>
              <a:defRPr/>
            </a:lvl4pPr>
            <a:lvl5pPr marL="1913487" indent="0">
              <a:buNone/>
              <a:defRPr/>
            </a:lvl5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5"/>
          </p:nvPr>
        </p:nvSpPr>
        <p:spPr>
          <a:xfrm>
            <a:off x="495786" y="6356857"/>
            <a:ext cx="2310835" cy="365001"/>
          </a:xfrm>
          <a:prstGeom prst="rect">
            <a:avLst/>
          </a:prstGeom>
        </p:spPr>
        <p:txBody>
          <a:bodyPr lIns="95673" tIns="47837" rIns="95673" bIns="47837"/>
          <a:lstStyle>
            <a:lvl1pPr defTabSz="478240" fontAlgn="auto">
              <a:spcBef>
                <a:spcPts val="0"/>
              </a:spcBef>
              <a:spcAft>
                <a:spcPts val="0"/>
              </a:spcAft>
              <a:defRPr sz="1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B716C74-F94D-B048-8A30-47B1796E35A1}" type="datetimeFigureOut">
              <a:rPr lang="en-US"/>
              <a:pPr>
                <a:defRPr/>
              </a:pPr>
              <a:t>12/5/12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384663" y="6356857"/>
            <a:ext cx="3136739" cy="365001"/>
          </a:xfrm>
          <a:prstGeom prst="rect">
            <a:avLst/>
          </a:prstGeom>
        </p:spPr>
        <p:txBody>
          <a:bodyPr lIns="95673" tIns="47837" rIns="95673" bIns="47837"/>
          <a:lstStyle>
            <a:lvl1pPr defTabSz="478240" fontAlgn="auto">
              <a:spcBef>
                <a:spcPts val="0"/>
              </a:spcBef>
              <a:spcAft>
                <a:spcPts val="0"/>
              </a:spcAft>
              <a:defRPr sz="1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7"/>
          </p:nvPr>
        </p:nvSpPr>
        <p:spPr>
          <a:xfrm>
            <a:off x="8997902" y="6477384"/>
            <a:ext cx="660239" cy="227707"/>
          </a:xfrm>
          <a:prstGeom prst="rect">
            <a:avLst/>
          </a:prstGeom>
        </p:spPr>
        <p:txBody>
          <a:bodyPr lIns="67272" tIns="33634" rIns="67272" bIns="33634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8E53602-3430-004C-9F94-B14D375FD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4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o th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3"/>
          </p:nvPr>
        </p:nvSpPr>
        <p:spPr>
          <a:xfrm>
            <a:off x="495300" y="1615023"/>
            <a:ext cx="4099983" cy="3784600"/>
          </a:xfrm>
          <a:prstGeom prst="roundRect">
            <a:avLst>
              <a:gd name="adj" fmla="val 3636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5000" endPos="20000" dist="12700" dir="5400000" sy="-100000" algn="bl" rotWithShape="0"/>
          </a:effectLst>
        </p:spPr>
        <p:txBody>
          <a:bodyPr lIns="67272" tIns="33634" rIns="67272" bIns="33634"/>
          <a:lstStyle/>
          <a:p>
            <a:pPr lvl="0"/>
            <a:r>
              <a:rPr lang="sv-SE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408" y="130621"/>
            <a:ext cx="7506891" cy="609451"/>
          </a:xfrm>
          <a:prstGeom prst="rect">
            <a:avLst/>
          </a:prstGeom>
        </p:spPr>
        <p:txBody>
          <a:bodyPr lIns="67272" tIns="33634" rIns="67272" bIns="33634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789626" y="1615023"/>
            <a:ext cx="4621081" cy="3784600"/>
          </a:xfrm>
          <a:prstGeom prst="rect">
            <a:avLst/>
          </a:prstGeom>
        </p:spPr>
        <p:txBody>
          <a:bodyPr lIns="67272" tIns="33634" rIns="67272" bIns="33634"/>
          <a:lstStyle>
            <a:lvl4pPr marL="1435118" indent="0">
              <a:buNone/>
              <a:defRPr/>
            </a:lvl4pPr>
            <a:lvl5pPr marL="1913487" indent="0">
              <a:buNone/>
              <a:defRPr/>
            </a:lvl5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5"/>
          </p:nvPr>
        </p:nvSpPr>
        <p:spPr>
          <a:xfrm>
            <a:off x="495786" y="6356857"/>
            <a:ext cx="2310835" cy="365001"/>
          </a:xfrm>
          <a:prstGeom prst="rect">
            <a:avLst/>
          </a:prstGeom>
        </p:spPr>
        <p:txBody>
          <a:bodyPr lIns="95673" tIns="47837" rIns="95673" bIns="47837"/>
          <a:lstStyle>
            <a:lvl1pPr defTabSz="478240" fontAlgn="auto">
              <a:spcBef>
                <a:spcPts val="0"/>
              </a:spcBef>
              <a:spcAft>
                <a:spcPts val="0"/>
              </a:spcAft>
              <a:defRPr sz="1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B3D559D2-9DBD-1749-9ADC-CED1E020E985}" type="datetimeFigureOut">
              <a:rPr lang="en-US"/>
              <a:pPr>
                <a:defRPr/>
              </a:pPr>
              <a:t>12/5/12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384663" y="6356857"/>
            <a:ext cx="3136739" cy="365001"/>
          </a:xfrm>
          <a:prstGeom prst="rect">
            <a:avLst/>
          </a:prstGeom>
        </p:spPr>
        <p:txBody>
          <a:bodyPr lIns="95673" tIns="47837" rIns="95673" bIns="47837"/>
          <a:lstStyle>
            <a:lvl1pPr defTabSz="478240" fontAlgn="auto">
              <a:spcBef>
                <a:spcPts val="0"/>
              </a:spcBef>
              <a:spcAft>
                <a:spcPts val="0"/>
              </a:spcAft>
              <a:defRPr sz="1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7"/>
          </p:nvPr>
        </p:nvSpPr>
        <p:spPr>
          <a:xfrm>
            <a:off x="8997902" y="6477384"/>
            <a:ext cx="660239" cy="227707"/>
          </a:xfrm>
          <a:prstGeom prst="rect">
            <a:avLst/>
          </a:prstGeom>
        </p:spPr>
        <p:txBody>
          <a:bodyPr lIns="67272" tIns="33634" rIns="67272" bIns="33634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0C2ADF2-0F6F-1B4A-8A8F-55E89D566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137916" y="178634"/>
            <a:ext cx="7371457" cy="801981"/>
          </a:xfrm>
          <a:prstGeom prst="rect">
            <a:avLst/>
          </a:prstGeom>
        </p:spPr>
        <p:txBody>
          <a:bodyPr lIns="67255" tIns="33624" rIns="67255" bIns="33624"/>
          <a:lstStyle>
            <a:lvl1pPr>
              <a:defRPr sz="2900">
                <a:solidFill>
                  <a:srgbClr val="333399"/>
                </a:solidFill>
                <a:latin typeface="Papyrus"/>
                <a:cs typeface="Papyrus"/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2765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78588" indent="0" algn="ctr">
              <a:buNone/>
              <a:defRPr/>
            </a:lvl2pPr>
            <a:lvl3pPr marL="957181" indent="0" algn="ctr">
              <a:buNone/>
              <a:defRPr/>
            </a:lvl3pPr>
            <a:lvl4pPr marL="1435778" indent="0" algn="ctr">
              <a:buNone/>
              <a:defRPr/>
            </a:lvl4pPr>
            <a:lvl5pPr marL="1914368" indent="0" algn="ctr">
              <a:buNone/>
              <a:defRPr/>
            </a:lvl5pPr>
            <a:lvl6pPr marL="2392958" indent="0" algn="ctr">
              <a:buNone/>
              <a:defRPr/>
            </a:lvl6pPr>
            <a:lvl7pPr marL="2871554" indent="0" algn="ctr">
              <a:buNone/>
              <a:defRPr/>
            </a:lvl7pPr>
            <a:lvl8pPr marL="3350139" indent="0" algn="ctr">
              <a:buNone/>
              <a:defRPr/>
            </a:lvl8pPr>
            <a:lvl9pPr marL="3828736" indent="0" algn="ctr">
              <a:buNone/>
              <a:defRPr/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9962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2603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28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32"/>
            <a:ext cx="8420100" cy="1500187"/>
          </a:xfrm>
        </p:spPr>
        <p:txBody>
          <a:bodyPr anchor="b"/>
          <a:lstStyle>
            <a:lvl1pPr marL="0" indent="0">
              <a:buNone/>
              <a:defRPr sz="2100"/>
            </a:lvl1pPr>
            <a:lvl2pPr marL="478588" indent="0">
              <a:buNone/>
              <a:defRPr sz="1900"/>
            </a:lvl2pPr>
            <a:lvl3pPr marL="957181" indent="0">
              <a:buNone/>
              <a:defRPr sz="1700"/>
            </a:lvl3pPr>
            <a:lvl4pPr marL="1435778" indent="0">
              <a:buNone/>
              <a:defRPr sz="1500"/>
            </a:lvl4pPr>
            <a:lvl5pPr marL="1914368" indent="0">
              <a:buNone/>
              <a:defRPr sz="1500"/>
            </a:lvl5pPr>
            <a:lvl6pPr marL="2392958" indent="0">
              <a:buNone/>
              <a:defRPr sz="1500"/>
            </a:lvl6pPr>
            <a:lvl7pPr marL="2871554" indent="0">
              <a:buNone/>
              <a:defRPr sz="1500"/>
            </a:lvl7pPr>
            <a:lvl8pPr marL="3350139" indent="0">
              <a:buNone/>
              <a:defRPr sz="1500"/>
            </a:lvl8pPr>
            <a:lvl9pPr marL="3828736" indent="0">
              <a:buNone/>
              <a:defRPr sz="15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582033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6259" y="274638"/>
            <a:ext cx="7474441" cy="572200"/>
          </a:xfrm>
          <a:prstGeom prst="rect">
            <a:avLst/>
          </a:prstGeom>
        </p:spPr>
        <p:txBody>
          <a:bodyPr lIns="95673" tIns="47837" rIns="95673" bIns="47837"/>
          <a:lstStyle>
            <a:lvl1pPr algn="l">
              <a:defRPr sz="2700">
                <a:solidFill>
                  <a:srgbClr val="3366FF"/>
                </a:solidFill>
                <a:latin typeface="Papyrus"/>
                <a:cs typeface="Papyrus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998730"/>
            <a:ext cx="8915400" cy="5127458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2100">
                <a:latin typeface="Papyrus"/>
                <a:cs typeface="Papyrus"/>
              </a:defRPr>
            </a:lvl1pPr>
            <a:lvl2pPr>
              <a:defRPr sz="1500">
                <a:latin typeface="Papyrus"/>
                <a:cs typeface="Papyrus"/>
              </a:defRPr>
            </a:lvl2pPr>
            <a:lvl3pPr>
              <a:defRPr sz="1300">
                <a:latin typeface="Papyrus"/>
                <a:cs typeface="Papyrus"/>
              </a:defRPr>
            </a:lvl3pPr>
            <a:lvl4pPr>
              <a:defRPr sz="1000">
                <a:latin typeface="Papyrus"/>
                <a:cs typeface="Papyrus"/>
              </a:defRPr>
            </a:lvl4pPr>
            <a:lvl5pPr>
              <a:defRPr sz="1000">
                <a:latin typeface="Papyrus"/>
                <a:cs typeface="Papyrus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339" y="6356375"/>
            <a:ext cx="563362" cy="312986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1500"/>
            </a:lvl1pPr>
          </a:lstStyle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AutoShape 7"/>
          <p:cNvSpPr>
            <a:spLocks/>
          </p:cNvSpPr>
          <p:nvPr userDrawn="1"/>
        </p:nvSpPr>
        <p:spPr bwMode="auto">
          <a:xfrm>
            <a:off x="345616" y="6365588"/>
            <a:ext cx="6088333" cy="253153"/>
          </a:xfrm>
          <a:prstGeom prst="roundRect">
            <a:avLst>
              <a:gd name="adj" fmla="val 23704"/>
            </a:avLst>
          </a:prstGeom>
          <a:gradFill flip="none" rotWithShape="1">
            <a:gsLst>
              <a:gs pos="38000">
                <a:srgbClr val="3366FF"/>
              </a:gs>
              <a:gs pos="100000">
                <a:srgbClr val="FFFFFF"/>
              </a:gs>
            </a:gsLst>
            <a:lin ang="0" scaled="1"/>
            <a:tileRect/>
          </a:gradFill>
          <a:ln>
            <a:solidFill>
              <a:srgbClr val="3366FF"/>
            </a:solidFill>
          </a:ln>
          <a:effectLst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42575" bIns="0" anchor="ctr"/>
          <a:lstStyle/>
          <a:p>
            <a:pPr marL="42097"/>
            <a:r>
              <a:rPr lang="en-US" sz="1200" kern="1200" dirty="0" smtClean="0">
                <a:solidFill>
                  <a:schemeClr val="tx1"/>
                </a:solidFill>
                <a:effectLst/>
                <a:latin typeface="Tahoma"/>
                <a:ea typeface="+mn-ea"/>
                <a:cs typeface="Tahoma"/>
              </a:rPr>
              <a:t>SC Technologies for the Next Generation of Accelerators</a:t>
            </a:r>
            <a:r>
              <a:rPr lang="en-US" sz="1200" dirty="0" smtClean="0">
                <a:solidFill>
                  <a:schemeClr val="tx1"/>
                </a:solidFill>
                <a:latin typeface="Tahoma"/>
                <a:ea typeface="ＭＳ Ｐゴシック" charset="0"/>
                <a:cs typeface="Tahoma"/>
                <a:sym typeface="Tahoma" charset="0"/>
              </a:rPr>
              <a:t>|</a:t>
            </a:r>
            <a:r>
              <a:rPr lang="en-US" sz="1200" baseline="0" dirty="0" smtClean="0">
                <a:solidFill>
                  <a:schemeClr val="tx1"/>
                </a:solidFill>
                <a:latin typeface="Tahoma"/>
                <a:ea typeface="ＭＳ Ｐゴシック" charset="0"/>
                <a:cs typeface="Tahoma"/>
                <a:sym typeface="Tahoma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/>
                <a:ea typeface="ＭＳ Ｐゴシック" charset="0"/>
                <a:cs typeface="Tahoma"/>
                <a:sym typeface="Tahoma" charset="0"/>
              </a:rPr>
              <a:t>2012-12</a:t>
            </a:r>
            <a:r>
              <a:rPr lang="en-US" sz="1200" dirty="0" smtClean="0">
                <a:solidFill>
                  <a:schemeClr val="tx1"/>
                </a:solidFill>
                <a:latin typeface="Tahoma" charset="0"/>
                <a:ea typeface="ＭＳ Ｐゴシック" charset="0"/>
                <a:sym typeface="Tahoma" charset="0"/>
              </a:rPr>
              <a:t>-05 |</a:t>
            </a:r>
            <a:r>
              <a:rPr lang="en-US" sz="1200" baseline="0" dirty="0" smtClean="0">
                <a:solidFill>
                  <a:schemeClr val="tx1"/>
                </a:solidFill>
                <a:latin typeface="Tahoma" charset="0"/>
                <a:ea typeface="ＭＳ Ｐゴシック" charset="0"/>
                <a:sym typeface="Tahoma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charset="0"/>
                <a:ea typeface="ＭＳ Ｐゴシック" charset="0"/>
                <a:sym typeface="Tahoma" charset="0"/>
              </a:rPr>
              <a:t>Christine Darve</a:t>
            </a:r>
            <a:endParaRPr lang="en-US" sz="1200" dirty="0">
              <a:solidFill>
                <a:schemeClr val="tx1"/>
              </a:solidFill>
              <a:latin typeface="Tahoma" charset="0"/>
              <a:ea typeface="ＭＳ Ｐゴシック" charset="0"/>
              <a:sym typeface="Tahoma" charset="0"/>
            </a:endParaRPr>
          </a:p>
        </p:txBody>
      </p:sp>
      <p:pic>
        <p:nvPicPr>
          <p:cNvPr id="8" name="Picture 2" descr="irfu_signaturesac_der.png">
            <a:hlinkClick r:id="rId2" tooltip="irfu_signaturesac_der.png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8" y="2057317"/>
            <a:ext cx="444138" cy="50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D\adm_ service\logos-charte graphique\CEA\CEA_logo_quadri-sur-fond-rouge_1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" y="1625269"/>
            <a:ext cx="533958" cy="43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" y="980728"/>
            <a:ext cx="839723" cy="496137"/>
          </a:xfrm>
          <a:prstGeom prst="rect">
            <a:avLst/>
          </a:prstGeom>
        </p:spPr>
      </p:pic>
      <p:pic>
        <p:nvPicPr>
          <p:cNvPr id="11" name="Espace réservé pour une image  4" descr="logo powerpoint.ai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8530" r="-238530"/>
          <a:stretch>
            <a:fillRect/>
          </a:stretch>
        </p:blipFill>
        <p:spPr>
          <a:xfrm>
            <a:off x="4016896" y="6237312"/>
            <a:ext cx="7687104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9781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42" y="1557358"/>
            <a:ext cx="4559169" cy="45370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5108" y="1557358"/>
            <a:ext cx="4559167" cy="45370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292089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588" indent="0">
              <a:buNone/>
              <a:defRPr sz="2100" b="1"/>
            </a:lvl2pPr>
            <a:lvl3pPr marL="957181" indent="0">
              <a:buNone/>
              <a:defRPr sz="1900" b="1"/>
            </a:lvl3pPr>
            <a:lvl4pPr marL="1435778" indent="0">
              <a:buNone/>
              <a:defRPr sz="1700" b="1"/>
            </a:lvl4pPr>
            <a:lvl5pPr marL="1914368" indent="0">
              <a:buNone/>
              <a:defRPr sz="1700" b="1"/>
            </a:lvl5pPr>
            <a:lvl6pPr marL="2392958" indent="0">
              <a:buNone/>
              <a:defRPr sz="1700" b="1"/>
            </a:lvl6pPr>
            <a:lvl7pPr marL="2871554" indent="0">
              <a:buNone/>
              <a:defRPr sz="1700" b="1"/>
            </a:lvl7pPr>
            <a:lvl8pPr marL="3350139" indent="0">
              <a:buNone/>
              <a:defRPr sz="1700" b="1"/>
            </a:lvl8pPr>
            <a:lvl9pPr marL="3828736" indent="0">
              <a:buNone/>
              <a:defRPr sz="17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588" indent="0">
              <a:buNone/>
              <a:defRPr sz="2100" b="1"/>
            </a:lvl2pPr>
            <a:lvl3pPr marL="957181" indent="0">
              <a:buNone/>
              <a:defRPr sz="1900" b="1"/>
            </a:lvl3pPr>
            <a:lvl4pPr marL="1435778" indent="0">
              <a:buNone/>
              <a:defRPr sz="1700" b="1"/>
            </a:lvl4pPr>
            <a:lvl5pPr marL="1914368" indent="0">
              <a:buNone/>
              <a:defRPr sz="1700" b="1"/>
            </a:lvl5pPr>
            <a:lvl6pPr marL="2392958" indent="0">
              <a:buNone/>
              <a:defRPr sz="1700" b="1"/>
            </a:lvl6pPr>
            <a:lvl7pPr marL="2871554" indent="0">
              <a:buNone/>
              <a:defRPr sz="1700" b="1"/>
            </a:lvl7pPr>
            <a:lvl8pPr marL="3350139" indent="0">
              <a:buNone/>
              <a:defRPr sz="1700" b="1"/>
            </a:lvl8pPr>
            <a:lvl9pPr marL="3828736" indent="0">
              <a:buNone/>
              <a:defRPr sz="17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60850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34823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4721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78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588" indent="0">
              <a:buNone/>
              <a:defRPr sz="1300"/>
            </a:lvl2pPr>
            <a:lvl3pPr marL="957181" indent="0">
              <a:buNone/>
              <a:defRPr sz="1000"/>
            </a:lvl3pPr>
            <a:lvl4pPr marL="1435778" indent="0">
              <a:buNone/>
              <a:defRPr sz="1000"/>
            </a:lvl4pPr>
            <a:lvl5pPr marL="1914368" indent="0">
              <a:buNone/>
              <a:defRPr sz="1000"/>
            </a:lvl5pPr>
            <a:lvl6pPr marL="2392958" indent="0">
              <a:buNone/>
              <a:defRPr sz="1000"/>
            </a:lvl6pPr>
            <a:lvl7pPr marL="2871554" indent="0">
              <a:buNone/>
              <a:defRPr sz="1000"/>
            </a:lvl7pPr>
            <a:lvl8pPr marL="3350139" indent="0">
              <a:buNone/>
              <a:defRPr sz="1000"/>
            </a:lvl8pPr>
            <a:lvl9pPr marL="3828736" indent="0">
              <a:buNone/>
              <a:defRPr sz="10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896911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588" indent="0">
              <a:buNone/>
              <a:defRPr sz="2900"/>
            </a:lvl2pPr>
            <a:lvl3pPr marL="957181" indent="0">
              <a:buNone/>
              <a:defRPr sz="2500"/>
            </a:lvl3pPr>
            <a:lvl4pPr marL="1435778" indent="0">
              <a:buNone/>
              <a:defRPr sz="2100"/>
            </a:lvl4pPr>
            <a:lvl5pPr marL="1914368" indent="0">
              <a:buNone/>
              <a:defRPr sz="2100"/>
            </a:lvl5pPr>
            <a:lvl6pPr marL="2392958" indent="0">
              <a:buNone/>
              <a:defRPr sz="2100"/>
            </a:lvl6pPr>
            <a:lvl7pPr marL="2871554" indent="0">
              <a:buNone/>
              <a:defRPr sz="2100"/>
            </a:lvl7pPr>
            <a:lvl8pPr marL="3350139" indent="0">
              <a:buNone/>
              <a:defRPr sz="2100"/>
            </a:lvl8pPr>
            <a:lvl9pPr marL="3828736" indent="0">
              <a:buNone/>
              <a:defRPr sz="21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588" indent="0">
              <a:buNone/>
              <a:defRPr sz="1300"/>
            </a:lvl2pPr>
            <a:lvl3pPr marL="957181" indent="0">
              <a:buNone/>
              <a:defRPr sz="1000"/>
            </a:lvl3pPr>
            <a:lvl4pPr marL="1435778" indent="0">
              <a:buNone/>
              <a:defRPr sz="1000"/>
            </a:lvl4pPr>
            <a:lvl5pPr marL="1914368" indent="0">
              <a:buNone/>
              <a:defRPr sz="1000"/>
            </a:lvl5pPr>
            <a:lvl6pPr marL="2392958" indent="0">
              <a:buNone/>
              <a:defRPr sz="1000"/>
            </a:lvl6pPr>
            <a:lvl7pPr marL="2871554" indent="0">
              <a:buNone/>
              <a:defRPr sz="1000"/>
            </a:lvl7pPr>
            <a:lvl8pPr marL="3350139" indent="0">
              <a:buNone/>
              <a:defRPr sz="1000"/>
            </a:lvl8pPr>
            <a:lvl9pPr marL="3828736" indent="0">
              <a:buNone/>
              <a:defRPr sz="10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3674743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2503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4275" y="1125542"/>
            <a:ext cx="2320000" cy="496887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0844" y="1125542"/>
            <a:ext cx="6798337" cy="496887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9988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78588" indent="0" algn="ctr">
              <a:buNone/>
              <a:defRPr/>
            </a:lvl2pPr>
            <a:lvl3pPr marL="957181" indent="0" algn="ctr">
              <a:buNone/>
              <a:defRPr/>
            </a:lvl3pPr>
            <a:lvl4pPr marL="1435778" indent="0" algn="ctr">
              <a:buNone/>
              <a:defRPr/>
            </a:lvl4pPr>
            <a:lvl5pPr marL="1914368" indent="0" algn="ctr">
              <a:buNone/>
              <a:defRPr/>
            </a:lvl5pPr>
            <a:lvl6pPr marL="2392958" indent="0" algn="ctr">
              <a:buNone/>
              <a:defRPr/>
            </a:lvl6pPr>
            <a:lvl7pPr marL="2871554" indent="0" algn="ctr">
              <a:buNone/>
              <a:defRPr/>
            </a:lvl7pPr>
            <a:lvl8pPr marL="3350139" indent="0" algn="ctr">
              <a:buNone/>
              <a:defRPr/>
            </a:lvl8pPr>
            <a:lvl9pPr marL="382873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30627186-26D9-4097-A47F-E5744045B88C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  <p:sp>
        <p:nvSpPr>
          <p:cNvPr id="10" name="Rectangle 6"/>
          <p:cNvSpPr>
            <a:spLocks noChangeArrowheads="1"/>
          </p:cNvSpPr>
          <p:nvPr userDrawn="1"/>
        </p:nvSpPr>
        <p:spPr bwMode="auto">
          <a:xfrm>
            <a:off x="0" y="0"/>
            <a:ext cx="9906000" cy="2882900"/>
          </a:xfrm>
          <a:prstGeom prst="rect">
            <a:avLst/>
          </a:prstGeom>
          <a:gradFill flip="none" rotWithShape="1">
            <a:gsLst>
              <a:gs pos="45000">
                <a:srgbClr val="083DAA"/>
              </a:gs>
              <a:gs pos="100000">
                <a:srgbClr val="9585FF"/>
              </a:gs>
            </a:gsLst>
            <a:lin ang="1938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lIns="95717" tIns="47859" rIns="95717" bIns="47859"/>
          <a:lstStyle/>
          <a:p>
            <a:pPr>
              <a:defRPr/>
            </a:pPr>
            <a:endParaRPr lang="en-GB">
              <a:latin typeface="Times New Roman" pitchFamily="19" charset="0"/>
              <a:ea typeface="ＭＳ Ｐゴシック" pitchFamily="19" charset="-128"/>
              <a:cs typeface="+mn-cs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7002999" y="0"/>
            <a:ext cx="2903009" cy="12446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5717" tIns="47859" rIns="95717" bIns="47859" numCol="1" rtlCol="0" anchor="ctr" anchorCtr="0" compatLnSpc="1">
            <a:prstTxWarp prst="textNoShape">
              <a:avLst/>
            </a:prstTxWarp>
          </a:bodyPr>
          <a:lstStyle/>
          <a:p>
            <a:pPr algn="ctr" defTabSz="957181" eaLnBrk="0" hangingPunct="0"/>
            <a:endParaRPr lang="en-US" sz="1900">
              <a:latin typeface="Garamond" pitchFamily="-65" charset="0"/>
              <a:ea typeface="ＭＳ Ｐゴシック" pitchFamily="19" charset="-128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06684" y="-114300"/>
            <a:ext cx="2985558" cy="150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231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DB625280-0E2E-4B83-8BB7-5087E3ADE6DD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879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37"/>
            <a:ext cx="8420100" cy="1362075"/>
          </a:xfrm>
          <a:prstGeom prst="rect">
            <a:avLst/>
          </a:prstGeom>
        </p:spPr>
        <p:txBody>
          <a:bodyPr lIns="95673" tIns="47837" rIns="95673" bIns="47837" anchor="t"/>
          <a:lstStyle>
            <a:lvl1pPr algn="l">
              <a:defRPr sz="42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41"/>
            <a:ext cx="8420100" cy="1500187"/>
          </a:xfrm>
          <a:prstGeom prst="rect">
            <a:avLst/>
          </a:prstGeom>
        </p:spPr>
        <p:txBody>
          <a:bodyPr lIns="95673" tIns="47837" rIns="95673" bIns="47837"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36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673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51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34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18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023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4859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2697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57397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28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32"/>
            <a:ext cx="8420100" cy="1500187"/>
          </a:xfrm>
        </p:spPr>
        <p:txBody>
          <a:bodyPr anchor="b"/>
          <a:lstStyle>
            <a:lvl1pPr marL="0" indent="0">
              <a:buNone/>
              <a:defRPr sz="2100"/>
            </a:lvl1pPr>
            <a:lvl2pPr marL="478588" indent="0">
              <a:buNone/>
              <a:defRPr sz="1900"/>
            </a:lvl2pPr>
            <a:lvl3pPr marL="957181" indent="0">
              <a:buNone/>
              <a:defRPr sz="1700"/>
            </a:lvl3pPr>
            <a:lvl4pPr marL="1435778" indent="0">
              <a:buNone/>
              <a:defRPr sz="1500"/>
            </a:lvl4pPr>
            <a:lvl5pPr marL="1914368" indent="0">
              <a:buNone/>
              <a:defRPr sz="1500"/>
            </a:lvl5pPr>
            <a:lvl6pPr marL="2392958" indent="0">
              <a:buNone/>
              <a:defRPr sz="1500"/>
            </a:lvl6pPr>
            <a:lvl7pPr marL="2871554" indent="0">
              <a:buNone/>
              <a:defRPr sz="1500"/>
            </a:lvl7pPr>
            <a:lvl8pPr marL="3350139" indent="0">
              <a:buNone/>
              <a:defRPr sz="1500"/>
            </a:lvl8pPr>
            <a:lvl9pPr marL="3828736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15B72BA4-D942-4E60-ADA6-7E72DDC5932A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54918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196975"/>
            <a:ext cx="4375150" cy="511175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196975"/>
            <a:ext cx="4375150" cy="511175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112BFE92-17FC-499C-B230-771077A29995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99377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588" indent="0">
              <a:buNone/>
              <a:defRPr sz="2100" b="1"/>
            </a:lvl2pPr>
            <a:lvl3pPr marL="957181" indent="0">
              <a:buNone/>
              <a:defRPr sz="1900" b="1"/>
            </a:lvl3pPr>
            <a:lvl4pPr marL="1435778" indent="0">
              <a:buNone/>
              <a:defRPr sz="1700" b="1"/>
            </a:lvl4pPr>
            <a:lvl5pPr marL="1914368" indent="0">
              <a:buNone/>
              <a:defRPr sz="1700" b="1"/>
            </a:lvl5pPr>
            <a:lvl6pPr marL="2392958" indent="0">
              <a:buNone/>
              <a:defRPr sz="1700" b="1"/>
            </a:lvl6pPr>
            <a:lvl7pPr marL="2871554" indent="0">
              <a:buNone/>
              <a:defRPr sz="1700" b="1"/>
            </a:lvl7pPr>
            <a:lvl8pPr marL="3350139" indent="0">
              <a:buNone/>
              <a:defRPr sz="1700" b="1"/>
            </a:lvl8pPr>
            <a:lvl9pPr marL="3828736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588" indent="0">
              <a:buNone/>
              <a:defRPr sz="2100" b="1"/>
            </a:lvl2pPr>
            <a:lvl3pPr marL="957181" indent="0">
              <a:buNone/>
              <a:defRPr sz="1900" b="1"/>
            </a:lvl3pPr>
            <a:lvl4pPr marL="1435778" indent="0">
              <a:buNone/>
              <a:defRPr sz="1700" b="1"/>
            </a:lvl4pPr>
            <a:lvl5pPr marL="1914368" indent="0">
              <a:buNone/>
              <a:defRPr sz="1700" b="1"/>
            </a:lvl5pPr>
            <a:lvl6pPr marL="2392958" indent="0">
              <a:buNone/>
              <a:defRPr sz="1700" b="1"/>
            </a:lvl6pPr>
            <a:lvl7pPr marL="2871554" indent="0">
              <a:buNone/>
              <a:defRPr sz="1700" b="1"/>
            </a:lvl7pPr>
            <a:lvl8pPr marL="3350139" indent="0">
              <a:buNone/>
              <a:defRPr sz="1700" b="1"/>
            </a:lvl8pPr>
            <a:lvl9pPr marL="3828736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47BB038C-9019-475B-84B5-4897B0373272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71693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D704D30C-6730-45DE-B84C-D0EA2535EE71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37684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E913CFCF-4BE0-4F7C-945D-5242B311ED75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7549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78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588" indent="0">
              <a:buNone/>
              <a:defRPr sz="1300"/>
            </a:lvl2pPr>
            <a:lvl3pPr marL="957181" indent="0">
              <a:buNone/>
              <a:defRPr sz="1000"/>
            </a:lvl3pPr>
            <a:lvl4pPr marL="1435778" indent="0">
              <a:buNone/>
              <a:defRPr sz="1000"/>
            </a:lvl4pPr>
            <a:lvl5pPr marL="1914368" indent="0">
              <a:buNone/>
              <a:defRPr sz="1000"/>
            </a:lvl5pPr>
            <a:lvl6pPr marL="2392958" indent="0">
              <a:buNone/>
              <a:defRPr sz="1000"/>
            </a:lvl6pPr>
            <a:lvl7pPr marL="2871554" indent="0">
              <a:buNone/>
              <a:defRPr sz="1000"/>
            </a:lvl7pPr>
            <a:lvl8pPr marL="3350139" indent="0">
              <a:buNone/>
              <a:defRPr sz="1000"/>
            </a:lvl8pPr>
            <a:lvl9pPr marL="382873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210EAFA8-1BC0-452A-B2FC-61A37BEA8ECF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6860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588" indent="0">
              <a:buNone/>
              <a:defRPr sz="2900"/>
            </a:lvl2pPr>
            <a:lvl3pPr marL="957181" indent="0">
              <a:buNone/>
              <a:defRPr sz="2500"/>
            </a:lvl3pPr>
            <a:lvl4pPr marL="1435778" indent="0">
              <a:buNone/>
              <a:defRPr sz="2100"/>
            </a:lvl4pPr>
            <a:lvl5pPr marL="1914368" indent="0">
              <a:buNone/>
              <a:defRPr sz="2100"/>
            </a:lvl5pPr>
            <a:lvl6pPr marL="2392958" indent="0">
              <a:buNone/>
              <a:defRPr sz="2100"/>
            </a:lvl6pPr>
            <a:lvl7pPr marL="2871554" indent="0">
              <a:buNone/>
              <a:defRPr sz="2100"/>
            </a:lvl7pPr>
            <a:lvl8pPr marL="3350139" indent="0">
              <a:buNone/>
              <a:defRPr sz="2100"/>
            </a:lvl8pPr>
            <a:lvl9pPr marL="3828736" indent="0">
              <a:buNone/>
              <a:defRPr sz="21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588" indent="0">
              <a:buNone/>
              <a:defRPr sz="1300"/>
            </a:lvl2pPr>
            <a:lvl3pPr marL="957181" indent="0">
              <a:buNone/>
              <a:defRPr sz="1000"/>
            </a:lvl3pPr>
            <a:lvl4pPr marL="1435778" indent="0">
              <a:buNone/>
              <a:defRPr sz="1000"/>
            </a:lvl4pPr>
            <a:lvl5pPr marL="1914368" indent="0">
              <a:buNone/>
              <a:defRPr sz="1000"/>
            </a:lvl5pPr>
            <a:lvl6pPr marL="2392958" indent="0">
              <a:buNone/>
              <a:defRPr sz="1000"/>
            </a:lvl6pPr>
            <a:lvl7pPr marL="2871554" indent="0">
              <a:buNone/>
              <a:defRPr sz="1000"/>
            </a:lvl7pPr>
            <a:lvl8pPr marL="3350139" indent="0">
              <a:buNone/>
              <a:defRPr sz="1000"/>
            </a:lvl8pPr>
            <a:lvl9pPr marL="382873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1D2FC0AD-A4F4-41C5-8B5E-E34E602980ED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99483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BDC13C86-BB0B-4C6C-BB77-DDED848E5539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70742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188913"/>
            <a:ext cx="222885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88913"/>
            <a:ext cx="652145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264402" y="6567488"/>
            <a:ext cx="2311400" cy="290512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/>
            </a:lvl1pPr>
          </a:lstStyle>
          <a:p>
            <a:pPr algn="ctr" eaLnBrk="0" hangingPunct="0"/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 C. Carli          </a:t>
            </a:r>
            <a:fld id="{DB769FE4-7DA1-4436-8E36-8D8E82EE7F18}" type="slidenum"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pPr algn="ctr" eaLnBrk="0" hangingPunct="0"/>
              <a:t>‹#›</a:t>
            </a:fld>
            <a:r>
              <a:rPr lang="en-US" sz="1300">
                <a:latin typeface="Garamond" pitchFamily="19" charset="0"/>
                <a:ea typeface="ＭＳ Ｐゴシック" pitchFamily="19" charset="-128"/>
                <a:cs typeface="+mn-cs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95300" y="6569075"/>
            <a:ext cx="2311400" cy="285750"/>
          </a:xfrm>
          <a:prstGeom prst="rect">
            <a:avLst/>
          </a:prstGeom>
        </p:spPr>
        <p:txBody>
          <a:bodyPr lIns="95717" tIns="47859" rIns="95717" bIns="47859"/>
          <a:lstStyle>
            <a:lvl1pPr>
              <a:defRPr smtClean="0"/>
            </a:lvl1pPr>
          </a:lstStyle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54104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8500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25"/>
            <a:ext cx="4375150" cy="4525963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25"/>
            <a:ext cx="4375150" cy="4525963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69788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71909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21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7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5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62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0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38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258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3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47448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16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16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65272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61" indent="0">
              <a:buNone/>
              <a:defRPr sz="2100" b="1"/>
            </a:lvl2pPr>
            <a:lvl3pPr marL="957525" indent="0">
              <a:buNone/>
              <a:defRPr sz="1900" b="1"/>
            </a:lvl3pPr>
            <a:lvl4pPr marL="1436291" indent="0">
              <a:buNone/>
              <a:defRPr sz="1700" b="1"/>
            </a:lvl4pPr>
            <a:lvl5pPr marL="1915054" indent="0">
              <a:buNone/>
              <a:defRPr sz="1700" b="1"/>
            </a:lvl5pPr>
            <a:lvl6pPr marL="2393816" indent="0">
              <a:buNone/>
              <a:defRPr sz="1700" b="1"/>
            </a:lvl6pPr>
            <a:lvl7pPr marL="2872582" indent="0">
              <a:buNone/>
              <a:defRPr sz="1700" b="1"/>
            </a:lvl7pPr>
            <a:lvl8pPr marL="3351341" indent="0">
              <a:buNone/>
              <a:defRPr sz="1700" b="1"/>
            </a:lvl8pPr>
            <a:lvl9pPr marL="3830107" indent="0">
              <a:buNone/>
              <a:defRPr sz="17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61" indent="0">
              <a:buNone/>
              <a:defRPr sz="2100" b="1"/>
            </a:lvl2pPr>
            <a:lvl3pPr marL="957525" indent="0">
              <a:buNone/>
              <a:defRPr sz="1900" b="1"/>
            </a:lvl3pPr>
            <a:lvl4pPr marL="1436291" indent="0">
              <a:buNone/>
              <a:defRPr sz="1700" b="1"/>
            </a:lvl4pPr>
            <a:lvl5pPr marL="1915054" indent="0">
              <a:buNone/>
              <a:defRPr sz="1700" b="1"/>
            </a:lvl5pPr>
            <a:lvl6pPr marL="2393816" indent="0">
              <a:buNone/>
              <a:defRPr sz="1700" b="1"/>
            </a:lvl6pPr>
            <a:lvl7pPr marL="2872582" indent="0">
              <a:buNone/>
              <a:defRPr sz="1700" b="1"/>
            </a:lvl7pPr>
            <a:lvl8pPr marL="3351341" indent="0">
              <a:buNone/>
              <a:defRPr sz="1700" b="1"/>
            </a:lvl8pPr>
            <a:lvl9pPr marL="3830107" indent="0">
              <a:buNone/>
              <a:defRPr sz="17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24419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2032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63394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71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761" indent="0">
              <a:buNone/>
              <a:defRPr sz="1300"/>
            </a:lvl2pPr>
            <a:lvl3pPr marL="957525" indent="0">
              <a:buNone/>
              <a:defRPr sz="1000"/>
            </a:lvl3pPr>
            <a:lvl4pPr marL="1436291" indent="0">
              <a:buNone/>
              <a:defRPr sz="1000"/>
            </a:lvl4pPr>
            <a:lvl5pPr marL="1915054" indent="0">
              <a:buNone/>
              <a:defRPr sz="1000"/>
            </a:lvl5pPr>
            <a:lvl6pPr marL="2393816" indent="0">
              <a:buNone/>
              <a:defRPr sz="1000"/>
            </a:lvl6pPr>
            <a:lvl7pPr marL="2872582" indent="0">
              <a:buNone/>
              <a:defRPr sz="1000"/>
            </a:lvl7pPr>
            <a:lvl8pPr marL="3351341" indent="0">
              <a:buNone/>
              <a:defRPr sz="1000"/>
            </a:lvl8pPr>
            <a:lvl9pPr marL="3830107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48362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761" indent="0">
              <a:buNone/>
              <a:defRPr sz="2900"/>
            </a:lvl2pPr>
            <a:lvl3pPr marL="957525" indent="0">
              <a:buNone/>
              <a:defRPr sz="2500"/>
            </a:lvl3pPr>
            <a:lvl4pPr marL="1436291" indent="0">
              <a:buNone/>
              <a:defRPr sz="2100"/>
            </a:lvl4pPr>
            <a:lvl5pPr marL="1915054" indent="0">
              <a:buNone/>
              <a:defRPr sz="2100"/>
            </a:lvl5pPr>
            <a:lvl6pPr marL="2393816" indent="0">
              <a:buNone/>
              <a:defRPr sz="2100"/>
            </a:lvl6pPr>
            <a:lvl7pPr marL="2872582" indent="0">
              <a:buNone/>
              <a:defRPr sz="2100"/>
            </a:lvl7pPr>
            <a:lvl8pPr marL="3351341" indent="0">
              <a:buNone/>
              <a:defRPr sz="2100"/>
            </a:lvl8pPr>
            <a:lvl9pPr marL="3830107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761" indent="0">
              <a:buNone/>
              <a:defRPr sz="1300"/>
            </a:lvl2pPr>
            <a:lvl3pPr marL="957525" indent="0">
              <a:buNone/>
              <a:defRPr sz="1000"/>
            </a:lvl3pPr>
            <a:lvl4pPr marL="1436291" indent="0">
              <a:buNone/>
              <a:defRPr sz="1000"/>
            </a:lvl4pPr>
            <a:lvl5pPr marL="1915054" indent="0">
              <a:buNone/>
              <a:defRPr sz="1000"/>
            </a:lvl5pPr>
            <a:lvl6pPr marL="2393816" indent="0">
              <a:buNone/>
              <a:defRPr sz="1000"/>
            </a:lvl6pPr>
            <a:lvl7pPr marL="2872582" indent="0">
              <a:buNone/>
              <a:defRPr sz="1000"/>
            </a:lvl7pPr>
            <a:lvl8pPr marL="3351341" indent="0">
              <a:buNone/>
              <a:defRPr sz="1000"/>
            </a:lvl8pPr>
            <a:lvl9pPr marL="3830107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4084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0338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9"/>
            <a:ext cx="222885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9"/>
            <a:ext cx="652145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449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lIns="95673" tIns="47837" rIns="95673" bIns="47837" anchor="b"/>
          <a:lstStyle>
            <a:lvl1pPr marL="0" indent="0">
              <a:buNone/>
              <a:defRPr sz="2500" b="1"/>
            </a:lvl1pPr>
            <a:lvl2pPr marL="478365" indent="0">
              <a:buNone/>
              <a:defRPr sz="2100" b="1"/>
            </a:lvl2pPr>
            <a:lvl3pPr marL="956739" indent="0">
              <a:buNone/>
              <a:defRPr sz="1900" b="1"/>
            </a:lvl3pPr>
            <a:lvl4pPr marL="1435118" indent="0">
              <a:buNone/>
              <a:defRPr sz="1700" b="1"/>
            </a:lvl4pPr>
            <a:lvl5pPr marL="1913487" indent="0">
              <a:buNone/>
              <a:defRPr sz="1700" b="1"/>
            </a:lvl5pPr>
            <a:lvl6pPr marL="2391855" indent="0">
              <a:buNone/>
              <a:defRPr sz="1700" b="1"/>
            </a:lvl6pPr>
            <a:lvl7pPr marL="2870232" indent="0">
              <a:buNone/>
              <a:defRPr sz="1700" b="1"/>
            </a:lvl7pPr>
            <a:lvl8pPr marL="3348598" indent="0">
              <a:buNone/>
              <a:defRPr sz="1700" b="1"/>
            </a:lvl8pPr>
            <a:lvl9pPr marL="3826973" indent="0">
              <a:buNone/>
              <a:defRPr sz="17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  <a:prstGeom prst="rect">
            <a:avLst/>
          </a:prstGeom>
        </p:spPr>
        <p:txBody>
          <a:bodyPr lIns="95673" tIns="47837" rIns="95673" bIns="47837" anchor="b"/>
          <a:lstStyle>
            <a:lvl1pPr marL="0" indent="0">
              <a:buNone/>
              <a:defRPr sz="2500" b="1"/>
            </a:lvl1pPr>
            <a:lvl2pPr marL="478365" indent="0">
              <a:buNone/>
              <a:defRPr sz="2100" b="1"/>
            </a:lvl2pPr>
            <a:lvl3pPr marL="956739" indent="0">
              <a:buNone/>
              <a:defRPr sz="1900" b="1"/>
            </a:lvl3pPr>
            <a:lvl4pPr marL="1435118" indent="0">
              <a:buNone/>
              <a:defRPr sz="1700" b="1"/>
            </a:lvl4pPr>
            <a:lvl5pPr marL="1913487" indent="0">
              <a:buNone/>
              <a:defRPr sz="1700" b="1"/>
            </a:lvl5pPr>
            <a:lvl6pPr marL="2391855" indent="0">
              <a:buNone/>
              <a:defRPr sz="1700" b="1"/>
            </a:lvl6pPr>
            <a:lvl7pPr marL="2870232" indent="0">
              <a:buNone/>
              <a:defRPr sz="1700" b="1"/>
            </a:lvl7pPr>
            <a:lvl8pPr marL="3348598" indent="0">
              <a:buNone/>
              <a:defRPr sz="1700" b="1"/>
            </a:lvl8pPr>
            <a:lvl9pPr marL="3826973" indent="0">
              <a:buNone/>
              <a:defRPr sz="17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6170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  <a:prstGeom prst="rect">
            <a:avLst/>
          </a:prstGeom>
        </p:spPr>
        <p:txBody>
          <a:bodyPr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lIns="95673" tIns="47837" rIns="95673" bIns="47837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6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3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1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0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4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6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37812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25"/>
            <a:ext cx="8915400" cy="4525963"/>
          </a:xfrm>
          <a:prstGeom prst="rect">
            <a:avLst/>
          </a:prstGeom>
        </p:spPr>
        <p:txBody>
          <a:bodyPr lIns="95673" tIns="47837" rIns="95673" bIns="47837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53738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37"/>
            <a:ext cx="8420100" cy="1362075"/>
          </a:xfrm>
          <a:prstGeom prst="rect">
            <a:avLst/>
          </a:prstGeom>
        </p:spPr>
        <p:txBody>
          <a:bodyPr lIns="95673" tIns="47837" rIns="95673" bIns="47837" anchor="t"/>
          <a:lstStyle>
            <a:lvl1pPr algn="l">
              <a:defRPr sz="42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41"/>
            <a:ext cx="8420100" cy="1500187"/>
          </a:xfrm>
          <a:prstGeom prst="rect">
            <a:avLst/>
          </a:prstGeom>
        </p:spPr>
        <p:txBody>
          <a:bodyPr lIns="95673" tIns="47837" rIns="95673" bIns="47837"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36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673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51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34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18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023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4859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2697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35108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25"/>
            <a:ext cx="4375150" cy="4525963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25"/>
            <a:ext cx="4375150" cy="4525963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47491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lIns="95673" tIns="47837" rIns="95673" bIns="47837" anchor="b"/>
          <a:lstStyle>
            <a:lvl1pPr marL="0" indent="0">
              <a:buNone/>
              <a:defRPr sz="2500" b="1"/>
            </a:lvl1pPr>
            <a:lvl2pPr marL="478365" indent="0">
              <a:buNone/>
              <a:defRPr sz="2100" b="1"/>
            </a:lvl2pPr>
            <a:lvl3pPr marL="956739" indent="0">
              <a:buNone/>
              <a:defRPr sz="1900" b="1"/>
            </a:lvl3pPr>
            <a:lvl4pPr marL="1435118" indent="0">
              <a:buNone/>
              <a:defRPr sz="1700" b="1"/>
            </a:lvl4pPr>
            <a:lvl5pPr marL="1913487" indent="0">
              <a:buNone/>
              <a:defRPr sz="1700" b="1"/>
            </a:lvl5pPr>
            <a:lvl6pPr marL="2391855" indent="0">
              <a:buNone/>
              <a:defRPr sz="1700" b="1"/>
            </a:lvl6pPr>
            <a:lvl7pPr marL="2870232" indent="0">
              <a:buNone/>
              <a:defRPr sz="1700" b="1"/>
            </a:lvl7pPr>
            <a:lvl8pPr marL="3348598" indent="0">
              <a:buNone/>
              <a:defRPr sz="1700" b="1"/>
            </a:lvl8pPr>
            <a:lvl9pPr marL="3826973" indent="0">
              <a:buNone/>
              <a:defRPr sz="17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  <a:prstGeom prst="rect">
            <a:avLst/>
          </a:prstGeom>
        </p:spPr>
        <p:txBody>
          <a:bodyPr lIns="95673" tIns="47837" rIns="95673" bIns="47837" anchor="b"/>
          <a:lstStyle>
            <a:lvl1pPr marL="0" indent="0">
              <a:buNone/>
              <a:defRPr sz="2500" b="1"/>
            </a:lvl1pPr>
            <a:lvl2pPr marL="478365" indent="0">
              <a:buNone/>
              <a:defRPr sz="2100" b="1"/>
            </a:lvl2pPr>
            <a:lvl3pPr marL="956739" indent="0">
              <a:buNone/>
              <a:defRPr sz="1900" b="1"/>
            </a:lvl3pPr>
            <a:lvl4pPr marL="1435118" indent="0">
              <a:buNone/>
              <a:defRPr sz="1700" b="1"/>
            </a:lvl4pPr>
            <a:lvl5pPr marL="1913487" indent="0">
              <a:buNone/>
              <a:defRPr sz="1700" b="1"/>
            </a:lvl5pPr>
            <a:lvl6pPr marL="2391855" indent="0">
              <a:buNone/>
              <a:defRPr sz="1700" b="1"/>
            </a:lvl6pPr>
            <a:lvl7pPr marL="2870232" indent="0">
              <a:buNone/>
              <a:defRPr sz="1700" b="1"/>
            </a:lvl7pPr>
            <a:lvl8pPr marL="3348598" indent="0">
              <a:buNone/>
              <a:defRPr sz="1700" b="1"/>
            </a:lvl8pPr>
            <a:lvl9pPr marL="3826973" indent="0">
              <a:buNone/>
              <a:defRPr sz="17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95932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0422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8773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  <a:prstGeom prst="rect">
            <a:avLst/>
          </a:prstGeom>
        </p:spPr>
        <p:txBody>
          <a:bodyPr lIns="95673" tIns="47837" rIns="95673" bIns="47837" anchor="b"/>
          <a:lstStyle>
            <a:lvl1pPr algn="l">
              <a:defRPr sz="21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87"/>
            <a:ext cx="5537729" cy="5853113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  <a:prstGeom prst="rect">
            <a:avLst/>
          </a:prstGeom>
        </p:spPr>
        <p:txBody>
          <a:bodyPr lIns="95673" tIns="47837" rIns="95673" bIns="47837"/>
          <a:lstStyle>
            <a:lvl1pPr marL="0" indent="0">
              <a:buNone/>
              <a:defRPr sz="1500"/>
            </a:lvl1pPr>
            <a:lvl2pPr marL="478365" indent="0">
              <a:buNone/>
              <a:defRPr sz="1300"/>
            </a:lvl2pPr>
            <a:lvl3pPr marL="956739" indent="0">
              <a:buNone/>
              <a:defRPr sz="1000"/>
            </a:lvl3pPr>
            <a:lvl4pPr marL="1435118" indent="0">
              <a:buNone/>
              <a:defRPr sz="1000"/>
            </a:lvl4pPr>
            <a:lvl5pPr marL="1913487" indent="0">
              <a:buNone/>
              <a:defRPr sz="1000"/>
            </a:lvl5pPr>
            <a:lvl6pPr marL="2391855" indent="0">
              <a:buNone/>
              <a:defRPr sz="1000"/>
            </a:lvl6pPr>
            <a:lvl7pPr marL="2870232" indent="0">
              <a:buNone/>
              <a:defRPr sz="1000"/>
            </a:lvl7pPr>
            <a:lvl8pPr marL="3348598" indent="0">
              <a:buNone/>
              <a:defRPr sz="1000"/>
            </a:lvl8pPr>
            <a:lvl9pPr marL="3826973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62932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lIns="95673" tIns="47837" rIns="95673" bIns="47837" anchor="b"/>
          <a:lstStyle>
            <a:lvl1pPr algn="l">
              <a:defRPr sz="21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 lIns="95673" tIns="47837" rIns="95673" bIns="47837"/>
          <a:lstStyle>
            <a:lvl1pPr marL="0" indent="0">
              <a:buNone/>
              <a:defRPr sz="3400"/>
            </a:lvl1pPr>
            <a:lvl2pPr marL="478365" indent="0">
              <a:buNone/>
              <a:defRPr sz="2900"/>
            </a:lvl2pPr>
            <a:lvl3pPr marL="956739" indent="0">
              <a:buNone/>
              <a:defRPr sz="2500"/>
            </a:lvl3pPr>
            <a:lvl4pPr marL="1435118" indent="0">
              <a:buNone/>
              <a:defRPr sz="2100"/>
            </a:lvl4pPr>
            <a:lvl5pPr marL="1913487" indent="0">
              <a:buNone/>
              <a:defRPr sz="2100"/>
            </a:lvl5pPr>
            <a:lvl6pPr marL="2391855" indent="0">
              <a:buNone/>
              <a:defRPr sz="2100"/>
            </a:lvl6pPr>
            <a:lvl7pPr marL="2870232" indent="0">
              <a:buNone/>
              <a:defRPr sz="2100"/>
            </a:lvl7pPr>
            <a:lvl8pPr marL="3348598" indent="0">
              <a:buNone/>
              <a:defRPr sz="2100"/>
            </a:lvl8pPr>
            <a:lvl9pPr marL="3826973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 lIns="95673" tIns="47837" rIns="95673" bIns="47837"/>
          <a:lstStyle>
            <a:lvl1pPr marL="0" indent="0">
              <a:buNone/>
              <a:defRPr sz="1500"/>
            </a:lvl1pPr>
            <a:lvl2pPr marL="478365" indent="0">
              <a:buNone/>
              <a:defRPr sz="1300"/>
            </a:lvl2pPr>
            <a:lvl3pPr marL="956739" indent="0">
              <a:buNone/>
              <a:defRPr sz="1000"/>
            </a:lvl3pPr>
            <a:lvl4pPr marL="1435118" indent="0">
              <a:buNone/>
              <a:defRPr sz="1000"/>
            </a:lvl4pPr>
            <a:lvl5pPr marL="1913487" indent="0">
              <a:buNone/>
              <a:defRPr sz="1000"/>
            </a:lvl5pPr>
            <a:lvl6pPr marL="2391855" indent="0">
              <a:buNone/>
              <a:defRPr sz="1000"/>
            </a:lvl6pPr>
            <a:lvl7pPr marL="2870232" indent="0">
              <a:buNone/>
              <a:defRPr sz="1000"/>
            </a:lvl7pPr>
            <a:lvl8pPr marL="3348598" indent="0">
              <a:buNone/>
              <a:defRPr sz="1000"/>
            </a:lvl8pPr>
            <a:lvl9pPr marL="3826973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94305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25"/>
            <a:ext cx="8915400" cy="4525963"/>
          </a:xfrm>
          <a:prstGeom prst="rect">
            <a:avLst/>
          </a:prstGeom>
        </p:spPr>
        <p:txBody>
          <a:bodyPr vert="eaVert" lIns="95673" tIns="47837" rIns="95673" bIns="47837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4667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43271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75"/>
            <a:ext cx="2228850" cy="5851525"/>
          </a:xfrm>
          <a:prstGeom prst="rect">
            <a:avLst/>
          </a:prstGeom>
        </p:spPr>
        <p:txBody>
          <a:bodyPr vert="eaVert" lIns="95673" tIns="47837" rIns="95673" bIns="47837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75"/>
            <a:ext cx="6521450" cy="5851525"/>
          </a:xfrm>
          <a:prstGeom prst="rect">
            <a:avLst/>
          </a:prstGeom>
        </p:spPr>
        <p:txBody>
          <a:bodyPr vert="eaVert" lIns="95673" tIns="47837" rIns="95673" bIns="47837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504127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POWERPOINTfond_suite (2)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space réservé du pied de page 14"/>
          <p:cNvSpPr>
            <a:spLocks noGrp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73" tIns="47837" rIns="95673" bIns="47837"/>
          <a:lstStyle/>
          <a:p>
            <a:pPr defTabSz="477673"/>
            <a:endParaRPr lang="fr-FR" sz="1900">
              <a:solidFill>
                <a:srgbClr val="3E3E5C"/>
              </a:solidFill>
            </a:endParaRPr>
          </a:p>
        </p:txBody>
      </p:sp>
      <p:cxnSp>
        <p:nvCxnSpPr>
          <p:cNvPr id="14" name="Connecteur droit 16"/>
          <p:cNvCxnSpPr/>
          <p:nvPr userDrawn="1"/>
        </p:nvCxnSpPr>
        <p:spPr>
          <a:xfrm>
            <a:off x="2708671" y="785848"/>
            <a:ext cx="7197329" cy="1117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numéro de diapositive 4"/>
          <p:cNvSpPr txBox="1">
            <a:spLocks/>
          </p:cNvSpPr>
          <p:nvPr userDrawn="1"/>
        </p:nvSpPr>
        <p:spPr>
          <a:xfrm>
            <a:off x="9286875" y="6500813"/>
            <a:ext cx="619125" cy="285750"/>
          </a:xfrm>
          <a:prstGeom prst="rect">
            <a:avLst/>
          </a:prstGeom>
        </p:spPr>
        <p:txBody>
          <a:bodyPr lIns="95673" tIns="47837" rIns="95673" bIns="47837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algn="r" defTabSz="956739" fontAlgn="auto">
              <a:spcBef>
                <a:spcPts val="0"/>
              </a:spcBef>
              <a:spcAft>
                <a:spcPts val="0"/>
              </a:spcAft>
              <a:defRPr/>
            </a:pPr>
            <a:fld id="{99D3A4BC-DA5F-EF4E-ADD9-6B0F9839AB0C}" type="slidenum">
              <a:rPr lang="fr-FR" sz="1300" smtClean="0">
                <a:latin typeface="Arial"/>
              </a:rPr>
              <a:pPr algn="r" defTabSz="956739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fr-FR" sz="1300" dirty="0">
              <a:latin typeface="Arial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33" y="0"/>
            <a:ext cx="996405" cy="899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e 15"/>
          <p:cNvGrpSpPr>
            <a:grpSpLocks noChangeAspect="1"/>
          </p:cNvGrpSpPr>
          <p:nvPr userDrawn="1"/>
        </p:nvGrpSpPr>
        <p:grpSpPr bwMode="auto">
          <a:xfrm>
            <a:off x="5" y="8930"/>
            <a:ext cx="1256390" cy="899666"/>
            <a:chOff x="0" y="8696"/>
            <a:chExt cx="2491501" cy="2002977"/>
          </a:xfrm>
        </p:grpSpPr>
        <p:pic>
          <p:nvPicPr>
            <p:cNvPr id="18" name="Picture 2" descr="F:\CNRS\logo_telechargement\jpg\IN2P3FilairePastille-Q_DevV copie.jpg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83"/>
            <a:stretch>
              <a:fillRect/>
            </a:stretch>
          </p:blipFill>
          <p:spPr bwMode="auto">
            <a:xfrm>
              <a:off x="0" y="8696"/>
              <a:ext cx="2491501" cy="1593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Image 19" descr="logoipn.png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274" y="1036313"/>
              <a:ext cx="1567543" cy="975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154754" y="1428736"/>
            <a:ext cx="9441723" cy="1143008"/>
          </a:xfrm>
          <a:prstGeom prst="rect">
            <a:avLst/>
          </a:prstGeom>
        </p:spPr>
        <p:txBody>
          <a:bodyPr lIns="67272" tIns="33634" rIns="67272" bIns="33634">
            <a:normAutofit/>
          </a:bodyPr>
          <a:lstStyle>
            <a:lvl1pPr>
              <a:buFont typeface="Arial" pitchFamily="34" charset="0"/>
              <a:buNone/>
              <a:defRPr sz="2500" b="0" i="0" baseline="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2142" y="4786322"/>
            <a:ext cx="9209549" cy="1571636"/>
          </a:xfrm>
          <a:prstGeom prst="rect">
            <a:avLst/>
          </a:prstGeom>
        </p:spPr>
        <p:txBody>
          <a:bodyPr lIns="67272" tIns="33634" rIns="67272" bIns="33634">
            <a:normAutofit/>
          </a:bodyPr>
          <a:lstStyle>
            <a:lvl1pPr>
              <a:buFontTx/>
              <a:buNone/>
              <a:defRPr sz="1500" baseline="0">
                <a:latin typeface="+mj-lt"/>
              </a:defRPr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2553874" y="285729"/>
            <a:ext cx="7119987" cy="714380"/>
          </a:xfrm>
          <a:prstGeom prst="rect">
            <a:avLst/>
          </a:prstGeom>
        </p:spPr>
        <p:txBody>
          <a:bodyPr lIns="67272" tIns="33634" rIns="67272" bIns="33634">
            <a:normAutofit/>
          </a:bodyPr>
          <a:lstStyle>
            <a:lvl1pPr algn="l">
              <a:buFont typeface="Arial" pitchFamily="34" charset="0"/>
              <a:buNone/>
              <a:defRPr sz="19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</a:defRPr>
            </a:lvl1pPr>
          </a:lstStyle>
          <a:p>
            <a:r>
              <a:rPr lang="sv-SE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154753" y="3071810"/>
            <a:ext cx="9290539" cy="1214446"/>
          </a:xfrm>
          <a:prstGeom prst="rect">
            <a:avLst/>
          </a:prstGeom>
        </p:spPr>
        <p:txBody>
          <a:bodyPr lIns="67272" tIns="33634" rIns="67272" bIns="33634">
            <a:normAutofit/>
          </a:bodyPr>
          <a:lstStyle>
            <a:lvl1pPr>
              <a:buFontTx/>
              <a:buNone/>
              <a:defRPr sz="210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17"/>
          </p:nvPr>
        </p:nvSpPr>
        <p:spPr>
          <a:xfrm>
            <a:off x="232139" y="1071546"/>
            <a:ext cx="3914554" cy="357190"/>
          </a:xfrm>
          <a:prstGeom prst="rect">
            <a:avLst/>
          </a:prstGeom>
        </p:spPr>
        <p:txBody>
          <a:bodyPr lIns="67272" tIns="33634" rIns="67272" bIns="33634">
            <a:noAutofit/>
          </a:bodyPr>
          <a:lstStyle>
            <a:lvl1pPr>
              <a:buFontTx/>
              <a:buNone/>
              <a:defRPr sz="2500" b="1" i="0" baseline="0">
                <a:solidFill>
                  <a:srgbClr val="C3004A"/>
                </a:solidFill>
                <a:latin typeface="+mj-lt"/>
              </a:defRPr>
            </a:lvl1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/>
          </p:nvPr>
        </p:nvSpPr>
        <p:spPr>
          <a:xfrm>
            <a:off x="232139" y="2714620"/>
            <a:ext cx="3914554" cy="357190"/>
          </a:xfrm>
          <a:prstGeom prst="rect">
            <a:avLst/>
          </a:prstGeom>
        </p:spPr>
        <p:txBody>
          <a:bodyPr lIns="67272" tIns="33634" rIns="67272" bIns="33634">
            <a:noAutofit/>
          </a:bodyPr>
          <a:lstStyle>
            <a:lvl1pPr>
              <a:buFontTx/>
              <a:buNone/>
              <a:defRPr sz="2100" baseline="0">
                <a:solidFill>
                  <a:srgbClr val="501F74"/>
                </a:solidFill>
                <a:latin typeface="+mj-lt"/>
              </a:defRPr>
            </a:lvl1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/>
          </p:nvPr>
        </p:nvSpPr>
        <p:spPr>
          <a:xfrm>
            <a:off x="232139" y="4429126"/>
            <a:ext cx="3914554" cy="357196"/>
          </a:xfrm>
          <a:prstGeom prst="rect">
            <a:avLst/>
          </a:prstGeom>
        </p:spPr>
        <p:txBody>
          <a:bodyPr lIns="67272" tIns="33634" rIns="67272" bIns="33634">
            <a:noAutofit/>
          </a:bodyPr>
          <a:lstStyle>
            <a:lvl1pPr>
              <a:buFontTx/>
              <a:buNone/>
              <a:defRPr sz="1900" baseline="0">
                <a:solidFill>
                  <a:srgbClr val="AB757F"/>
                </a:solidFill>
                <a:latin typeface="+mj-lt"/>
              </a:defRPr>
            </a:lvl1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66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408" y="130621"/>
            <a:ext cx="7506891" cy="609451"/>
          </a:xfrm>
          <a:prstGeom prst="rect">
            <a:avLst/>
          </a:prstGeom>
        </p:spPr>
        <p:txBody>
          <a:bodyPr lIns="67272" tIns="33634" rIns="67272" bIns="33634"/>
          <a:lstStyle/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64453" y="1470036"/>
            <a:ext cx="9577159" cy="4861112"/>
          </a:xfrm>
          <a:prstGeom prst="rect">
            <a:avLst/>
          </a:prstGeom>
        </p:spPr>
        <p:txBody>
          <a:bodyPr lIns="67262" tIns="33628" rIns="67262" bIns="33628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1"/>
            <a:r>
              <a:rPr lang="fr-FR" dirty="0" smtClean="0"/>
              <a:t>Troisième niveau</a:t>
            </a:r>
          </a:p>
          <a:p>
            <a:pPr lvl="2"/>
            <a:r>
              <a:rPr lang="fr-FR" dirty="0" smtClean="0"/>
              <a:t>Quatrième niveau</a:t>
            </a:r>
          </a:p>
          <a:p>
            <a:pPr lvl="3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188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o th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3"/>
          </p:nvPr>
        </p:nvSpPr>
        <p:spPr>
          <a:xfrm>
            <a:off x="5316808" y="1615023"/>
            <a:ext cx="4099983" cy="3784600"/>
          </a:xfrm>
          <a:prstGeom prst="roundRect">
            <a:avLst>
              <a:gd name="adj" fmla="val 3636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5000" endPos="20000" dist="12700" dir="5400000" sy="-100000" algn="bl" rotWithShape="0"/>
          </a:effectLst>
        </p:spPr>
        <p:txBody>
          <a:bodyPr lIns="67272" tIns="33634" rIns="67272" bIns="33634"/>
          <a:lstStyle/>
          <a:p>
            <a:pPr lvl="0"/>
            <a:r>
              <a:rPr lang="sv-SE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408" y="130621"/>
            <a:ext cx="7506891" cy="609451"/>
          </a:xfrm>
          <a:prstGeom prst="rect">
            <a:avLst/>
          </a:prstGeom>
        </p:spPr>
        <p:txBody>
          <a:bodyPr lIns="67272" tIns="33634" rIns="67272" bIns="33634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95308" y="1614488"/>
            <a:ext cx="4621081" cy="3784600"/>
          </a:xfrm>
          <a:prstGeom prst="rect">
            <a:avLst/>
          </a:prstGeom>
        </p:spPr>
        <p:txBody>
          <a:bodyPr lIns="67272" tIns="33634" rIns="67272" bIns="33634"/>
          <a:lstStyle>
            <a:lvl4pPr marL="1435118" indent="0">
              <a:buNone/>
              <a:defRPr/>
            </a:lvl4pPr>
            <a:lvl5pPr marL="1913487" indent="0">
              <a:buNone/>
              <a:defRPr/>
            </a:lvl5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5"/>
          </p:nvPr>
        </p:nvSpPr>
        <p:spPr>
          <a:xfrm>
            <a:off x="495786" y="6356857"/>
            <a:ext cx="2310835" cy="365001"/>
          </a:xfrm>
          <a:prstGeom prst="rect">
            <a:avLst/>
          </a:prstGeom>
        </p:spPr>
        <p:txBody>
          <a:bodyPr lIns="95673" tIns="47837" rIns="95673" bIns="47837"/>
          <a:lstStyle>
            <a:lvl1pPr defTabSz="478240" fontAlgn="auto">
              <a:spcBef>
                <a:spcPts val="0"/>
              </a:spcBef>
              <a:spcAft>
                <a:spcPts val="0"/>
              </a:spcAft>
              <a:defRPr sz="1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B716C74-F94D-B048-8A30-47B1796E35A1}" type="datetimeFigureOut">
              <a:rPr lang="en-US"/>
              <a:pPr>
                <a:defRPr/>
              </a:pPr>
              <a:t>12/5/12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384663" y="6356857"/>
            <a:ext cx="3136739" cy="365001"/>
          </a:xfrm>
          <a:prstGeom prst="rect">
            <a:avLst/>
          </a:prstGeom>
        </p:spPr>
        <p:txBody>
          <a:bodyPr lIns="95673" tIns="47837" rIns="95673" bIns="47837"/>
          <a:lstStyle>
            <a:lvl1pPr defTabSz="478240" fontAlgn="auto">
              <a:spcBef>
                <a:spcPts val="0"/>
              </a:spcBef>
              <a:spcAft>
                <a:spcPts val="0"/>
              </a:spcAft>
              <a:defRPr sz="1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7"/>
          </p:nvPr>
        </p:nvSpPr>
        <p:spPr>
          <a:xfrm>
            <a:off x="8997902" y="6477384"/>
            <a:ext cx="660239" cy="227707"/>
          </a:xfrm>
          <a:prstGeom prst="rect">
            <a:avLst/>
          </a:prstGeom>
        </p:spPr>
        <p:txBody>
          <a:bodyPr lIns="67272" tIns="33634" rIns="67272" bIns="33634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8E53602-3430-004C-9F94-B14D375FD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9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o th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3"/>
          </p:nvPr>
        </p:nvSpPr>
        <p:spPr>
          <a:xfrm>
            <a:off x="495300" y="1615023"/>
            <a:ext cx="4099983" cy="3784600"/>
          </a:xfrm>
          <a:prstGeom prst="roundRect">
            <a:avLst>
              <a:gd name="adj" fmla="val 3636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5000" endPos="20000" dist="12700" dir="5400000" sy="-100000" algn="bl" rotWithShape="0"/>
          </a:effectLst>
        </p:spPr>
        <p:txBody>
          <a:bodyPr lIns="67272" tIns="33634" rIns="67272" bIns="33634"/>
          <a:lstStyle/>
          <a:p>
            <a:pPr lvl="0"/>
            <a:r>
              <a:rPr lang="sv-SE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408" y="130621"/>
            <a:ext cx="7506891" cy="609451"/>
          </a:xfrm>
          <a:prstGeom prst="rect">
            <a:avLst/>
          </a:prstGeom>
        </p:spPr>
        <p:txBody>
          <a:bodyPr lIns="67272" tIns="33634" rIns="67272" bIns="33634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789626" y="1615023"/>
            <a:ext cx="4621081" cy="3784600"/>
          </a:xfrm>
          <a:prstGeom prst="rect">
            <a:avLst/>
          </a:prstGeom>
        </p:spPr>
        <p:txBody>
          <a:bodyPr lIns="67272" tIns="33634" rIns="67272" bIns="33634"/>
          <a:lstStyle>
            <a:lvl4pPr marL="1435118" indent="0">
              <a:buNone/>
              <a:defRPr/>
            </a:lvl4pPr>
            <a:lvl5pPr marL="1913487" indent="0">
              <a:buNone/>
              <a:defRPr/>
            </a:lvl5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5"/>
          </p:nvPr>
        </p:nvSpPr>
        <p:spPr>
          <a:xfrm>
            <a:off x="495786" y="6356857"/>
            <a:ext cx="2310835" cy="365001"/>
          </a:xfrm>
          <a:prstGeom prst="rect">
            <a:avLst/>
          </a:prstGeom>
        </p:spPr>
        <p:txBody>
          <a:bodyPr lIns="95673" tIns="47837" rIns="95673" bIns="47837"/>
          <a:lstStyle>
            <a:lvl1pPr defTabSz="478240" fontAlgn="auto">
              <a:spcBef>
                <a:spcPts val="0"/>
              </a:spcBef>
              <a:spcAft>
                <a:spcPts val="0"/>
              </a:spcAft>
              <a:defRPr sz="1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B3D559D2-9DBD-1749-9ADC-CED1E020E985}" type="datetimeFigureOut">
              <a:rPr lang="en-US"/>
              <a:pPr>
                <a:defRPr/>
              </a:pPr>
              <a:t>12/5/12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384663" y="6356857"/>
            <a:ext cx="3136739" cy="365001"/>
          </a:xfrm>
          <a:prstGeom prst="rect">
            <a:avLst/>
          </a:prstGeom>
        </p:spPr>
        <p:txBody>
          <a:bodyPr lIns="95673" tIns="47837" rIns="95673" bIns="47837"/>
          <a:lstStyle>
            <a:lvl1pPr defTabSz="478240" fontAlgn="auto">
              <a:spcBef>
                <a:spcPts val="0"/>
              </a:spcBef>
              <a:spcAft>
                <a:spcPts val="0"/>
              </a:spcAft>
              <a:defRPr sz="1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7"/>
          </p:nvPr>
        </p:nvSpPr>
        <p:spPr>
          <a:xfrm>
            <a:off x="8997902" y="6477384"/>
            <a:ext cx="660239" cy="227707"/>
          </a:xfrm>
          <a:prstGeom prst="rect">
            <a:avLst/>
          </a:prstGeom>
        </p:spPr>
        <p:txBody>
          <a:bodyPr lIns="67272" tIns="33634" rIns="67272" bIns="33634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0C2ADF2-0F6F-1B4A-8A8F-55E89D566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3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137916" y="178634"/>
            <a:ext cx="7371457" cy="801981"/>
          </a:xfrm>
          <a:prstGeom prst="rect">
            <a:avLst/>
          </a:prstGeom>
        </p:spPr>
        <p:txBody>
          <a:bodyPr lIns="67255" tIns="33624" rIns="67255" bIns="33624"/>
          <a:lstStyle>
            <a:lvl1pPr>
              <a:defRPr sz="2900">
                <a:solidFill>
                  <a:srgbClr val="333399"/>
                </a:solidFill>
                <a:latin typeface="Papyrus"/>
                <a:cs typeface="Papyrus"/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7875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921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  <a:prstGeom prst="rect">
            <a:avLst/>
          </a:prstGeom>
        </p:spPr>
        <p:txBody>
          <a:bodyPr lIns="95673" tIns="47837" rIns="95673" bIns="47837" anchor="b"/>
          <a:lstStyle>
            <a:lvl1pPr algn="l">
              <a:defRPr sz="21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87"/>
            <a:ext cx="5537729" cy="5853113"/>
          </a:xfrm>
          <a:prstGeom prst="rect">
            <a:avLst/>
          </a:prstGeom>
        </p:spPr>
        <p:txBody>
          <a:bodyPr lIns="95673" tIns="47837" rIns="95673" bIns="47837"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  <a:prstGeom prst="rect">
            <a:avLst/>
          </a:prstGeom>
        </p:spPr>
        <p:txBody>
          <a:bodyPr lIns="95673" tIns="47837" rIns="95673" bIns="47837"/>
          <a:lstStyle>
            <a:lvl1pPr marL="0" indent="0">
              <a:buNone/>
              <a:defRPr sz="1500"/>
            </a:lvl1pPr>
            <a:lvl2pPr marL="478365" indent="0">
              <a:buNone/>
              <a:defRPr sz="1300"/>
            </a:lvl2pPr>
            <a:lvl3pPr marL="956739" indent="0">
              <a:buNone/>
              <a:defRPr sz="1000"/>
            </a:lvl3pPr>
            <a:lvl4pPr marL="1435118" indent="0">
              <a:buNone/>
              <a:defRPr sz="1000"/>
            </a:lvl4pPr>
            <a:lvl5pPr marL="1913487" indent="0">
              <a:buNone/>
              <a:defRPr sz="1000"/>
            </a:lvl5pPr>
            <a:lvl6pPr marL="2391855" indent="0">
              <a:buNone/>
              <a:defRPr sz="1000"/>
            </a:lvl6pPr>
            <a:lvl7pPr marL="2870232" indent="0">
              <a:buNone/>
              <a:defRPr sz="1000"/>
            </a:lvl7pPr>
            <a:lvl8pPr marL="3348598" indent="0">
              <a:buNone/>
              <a:defRPr sz="1000"/>
            </a:lvl8pPr>
            <a:lvl9pPr marL="3826973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400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lIns="95673" tIns="47837" rIns="95673" bIns="47837" anchor="b"/>
          <a:lstStyle>
            <a:lvl1pPr algn="l">
              <a:defRPr sz="21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 lIns="95673" tIns="47837" rIns="95673" bIns="47837"/>
          <a:lstStyle>
            <a:lvl1pPr marL="0" indent="0">
              <a:buNone/>
              <a:defRPr sz="3400"/>
            </a:lvl1pPr>
            <a:lvl2pPr marL="478365" indent="0">
              <a:buNone/>
              <a:defRPr sz="2900"/>
            </a:lvl2pPr>
            <a:lvl3pPr marL="956739" indent="0">
              <a:buNone/>
              <a:defRPr sz="2500"/>
            </a:lvl3pPr>
            <a:lvl4pPr marL="1435118" indent="0">
              <a:buNone/>
              <a:defRPr sz="2100"/>
            </a:lvl4pPr>
            <a:lvl5pPr marL="1913487" indent="0">
              <a:buNone/>
              <a:defRPr sz="2100"/>
            </a:lvl5pPr>
            <a:lvl6pPr marL="2391855" indent="0">
              <a:buNone/>
              <a:defRPr sz="2100"/>
            </a:lvl6pPr>
            <a:lvl7pPr marL="2870232" indent="0">
              <a:buNone/>
              <a:defRPr sz="2100"/>
            </a:lvl7pPr>
            <a:lvl8pPr marL="3348598" indent="0">
              <a:buNone/>
              <a:defRPr sz="2100"/>
            </a:lvl8pPr>
            <a:lvl9pPr marL="3826973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 lIns="95673" tIns="47837" rIns="95673" bIns="47837"/>
          <a:lstStyle>
            <a:lvl1pPr marL="0" indent="0">
              <a:buNone/>
              <a:defRPr sz="1500"/>
            </a:lvl1pPr>
            <a:lvl2pPr marL="478365" indent="0">
              <a:buNone/>
              <a:defRPr sz="1300"/>
            </a:lvl2pPr>
            <a:lvl3pPr marL="956739" indent="0">
              <a:buNone/>
              <a:defRPr sz="1000"/>
            </a:lvl3pPr>
            <a:lvl4pPr marL="1435118" indent="0">
              <a:buNone/>
              <a:defRPr sz="1000"/>
            </a:lvl4pPr>
            <a:lvl5pPr marL="1913487" indent="0">
              <a:buNone/>
              <a:defRPr sz="1000"/>
            </a:lvl5pPr>
            <a:lvl6pPr marL="2391855" indent="0">
              <a:buNone/>
              <a:defRPr sz="1000"/>
            </a:lvl6pPr>
            <a:lvl7pPr marL="2870232" indent="0">
              <a:buNone/>
              <a:defRPr sz="1000"/>
            </a:lvl7pPr>
            <a:lvl8pPr marL="3348598" indent="0">
              <a:buNone/>
              <a:defRPr sz="1000"/>
            </a:lvl8pPr>
            <a:lvl9pPr marL="3826973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5F41E2D4-2316-BD4A-99DC-FED7530D8663}" type="datetimeFigureOut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2" y="6356387"/>
            <a:ext cx="31369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1" y="6356387"/>
            <a:ext cx="2311400" cy="365125"/>
          </a:xfrm>
          <a:prstGeom prst="rect">
            <a:avLst/>
          </a:prstGeom>
        </p:spPr>
        <p:txBody>
          <a:bodyPr lIns="95673" tIns="47837" rIns="95673" bIns="47837"/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fld id="{EFA97551-655E-4243-AF44-754CE67D42F3}" type="slidenum">
              <a:rPr lang="en-US" sz="19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783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346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7" Type="http://schemas.openxmlformats.org/officeDocument/2006/relationships/image" Target="../media/image15.png"/><Relationship Id="rId18" Type="http://schemas.openxmlformats.org/officeDocument/2006/relationships/image" Target="../media/image16.png"/><Relationship Id="rId19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theme" Target="../theme/theme3.xml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9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65.xml"/><Relationship Id="rId17" Type="http://schemas.openxmlformats.org/officeDocument/2006/relationships/theme" Target="../theme/theme5.xml"/><Relationship Id="rId18" Type="http://schemas.openxmlformats.org/officeDocument/2006/relationships/image" Target="../media/image1.png"/><Relationship Id="rId1" Type="http://schemas.openxmlformats.org/officeDocument/2006/relationships/slideLayout" Target="../slideLayouts/slideLayout50.xml"/><Relationship Id="rId2" Type="http://schemas.openxmlformats.org/officeDocument/2006/relationships/slideLayout" Target="../slideLayouts/slideLayout51.xml"/><Relationship Id="rId3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7.xml"/><Relationship Id="rId9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48313" y="6192068"/>
            <a:ext cx="193215" cy="388996"/>
          </a:xfrm>
          <a:prstGeom prst="rect">
            <a:avLst/>
          </a:prstGeom>
          <a:noFill/>
        </p:spPr>
        <p:txBody>
          <a:bodyPr wrap="none" lIns="95673" tIns="47837" rIns="95673" bIns="47837" rtlCol="0">
            <a:spAutoFit/>
          </a:bodyPr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437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78365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8784" indent="-358784" algn="l" defTabSz="478365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353" indent="-298987" algn="l" defTabSz="478365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5925" indent="-239182" algn="l" defTabSz="47836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297" indent="-239182" algn="l" defTabSz="478365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2677" indent="-239182" algn="l" defTabSz="478365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1046" indent="-239182" algn="l" defTabSz="47836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09414" indent="-239182" algn="l" defTabSz="47836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7789" indent="-239182" algn="l" defTabSz="47836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6153" indent="-239182" algn="l" defTabSz="47836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365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6739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5118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3487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1855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0232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48598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6973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50846" y="1125566"/>
            <a:ext cx="928343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5717" tIns="47859" rIns="95717" bIns="478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Titel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46" y="1557358"/>
            <a:ext cx="9283435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5717" tIns="47859" rIns="95717" bIns="478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7176" name="Text Box 8"/>
          <p:cNvSpPr txBox="1">
            <a:spLocks noChangeArrowheads="1"/>
          </p:cNvSpPr>
          <p:nvPr userDrawn="1"/>
        </p:nvSpPr>
        <p:spPr bwMode="auto">
          <a:xfrm>
            <a:off x="3627049" y="6524637"/>
            <a:ext cx="2808419" cy="25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5717" tIns="47859" rIns="95717" bIns="47859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CH" sz="1000">
                <a:ea typeface="ＭＳ Ｐゴシック" charset="0"/>
                <a:cs typeface="ＭＳ Ｐゴシック" charset="0"/>
              </a:rPr>
              <a:t>Klaus Kirch</a:t>
            </a:r>
          </a:p>
        </p:txBody>
      </p:sp>
      <p:sp>
        <p:nvSpPr>
          <p:cNvPr id="7177" name="Text Box 9"/>
          <p:cNvSpPr txBox="1">
            <a:spLocks noChangeArrowheads="1"/>
          </p:cNvSpPr>
          <p:nvPr userDrawn="1"/>
        </p:nvSpPr>
        <p:spPr bwMode="auto">
          <a:xfrm>
            <a:off x="6980643" y="6524637"/>
            <a:ext cx="2808419" cy="25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5717" tIns="47859" rIns="95717" bIns="47859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3C8DC750-5601-114A-87A6-C74E477CF3B2}" type="slidenum">
              <a:rPr lang="de-CH" sz="1000">
                <a:ea typeface="ＭＳ Ｐゴシック" charset="0"/>
                <a:cs typeface="ＭＳ Ｐゴシック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de-CH" sz="1000">
              <a:ea typeface="ＭＳ Ｐゴシック" charset="0"/>
              <a:cs typeface="ＭＳ Ｐゴシック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 userDrawn="1"/>
        </p:nvSpPr>
        <p:spPr bwMode="auto">
          <a:xfrm>
            <a:off x="3236671" y="6524637"/>
            <a:ext cx="4681273" cy="25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5717" tIns="47859" rIns="95717" bIns="47859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CH" sz="1000">
                <a:ea typeface="ＭＳ Ｐゴシック" charset="0"/>
                <a:cs typeface="ＭＳ Ｐゴシック" charset="0"/>
              </a:rPr>
              <a:t>ECFA, PSI, July 19, 2012</a:t>
            </a:r>
          </a:p>
        </p:txBody>
      </p:sp>
      <p:pic>
        <p:nvPicPr>
          <p:cNvPr id="1031" name="Picture 12" descr="eth_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74" y="6524653"/>
            <a:ext cx="58645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Group 14"/>
          <p:cNvGrpSpPr>
            <a:grpSpLocks/>
          </p:cNvGrpSpPr>
          <p:nvPr userDrawn="1"/>
        </p:nvGrpSpPr>
        <p:grpSpPr bwMode="auto">
          <a:xfrm>
            <a:off x="8617900" y="6477013"/>
            <a:ext cx="780785" cy="265113"/>
            <a:chOff x="1292" y="3203"/>
            <a:chExt cx="1543" cy="576"/>
          </a:xfrm>
        </p:grpSpPr>
        <p:pic>
          <p:nvPicPr>
            <p:cNvPr id="1034" name="Picture 6" descr="PSI-Logo_narrow_pc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3228"/>
              <a:ext cx="1497" cy="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Rectangle 13"/>
            <p:cNvSpPr>
              <a:spLocks noChangeArrowheads="1"/>
            </p:cNvSpPr>
            <p:nvPr userDrawn="1"/>
          </p:nvSpPr>
          <p:spPr bwMode="auto">
            <a:xfrm>
              <a:off x="1292" y="3203"/>
              <a:ext cx="1543" cy="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300"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179" name="Rectangle 11"/>
          <p:cNvSpPr>
            <a:spLocks noChangeArrowheads="1"/>
          </p:cNvSpPr>
          <p:nvPr userDrawn="1"/>
        </p:nvSpPr>
        <p:spPr bwMode="auto">
          <a:xfrm>
            <a:off x="350846" y="6453216"/>
            <a:ext cx="9283435" cy="714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5717" tIns="47859" rIns="95717" bIns="47859" anchor="ctr"/>
          <a:lstStyle/>
          <a:p>
            <a:pPr>
              <a:defRPr/>
            </a:pPr>
            <a:endParaRPr lang="en-US" sz="130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82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>
          <a:solidFill>
            <a:srgbClr val="000099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5pPr>
      <a:lvl6pPr marL="478588" algn="ctr" rtl="0" fontAlgn="base">
        <a:spcBef>
          <a:spcPct val="0"/>
        </a:spcBef>
        <a:spcAft>
          <a:spcPct val="0"/>
        </a:spcAft>
        <a:defRPr sz="4600">
          <a:solidFill>
            <a:srgbClr val="000099"/>
          </a:solidFill>
          <a:latin typeface="Arial" charset="0"/>
          <a:ea typeface="ＭＳ Ｐゴシック" charset="0"/>
        </a:defRPr>
      </a:lvl6pPr>
      <a:lvl7pPr marL="957181" algn="ctr" rtl="0" fontAlgn="base">
        <a:spcBef>
          <a:spcPct val="0"/>
        </a:spcBef>
        <a:spcAft>
          <a:spcPct val="0"/>
        </a:spcAft>
        <a:defRPr sz="4600">
          <a:solidFill>
            <a:srgbClr val="000099"/>
          </a:solidFill>
          <a:latin typeface="Arial" charset="0"/>
          <a:ea typeface="ＭＳ Ｐゴシック" charset="0"/>
        </a:defRPr>
      </a:lvl7pPr>
      <a:lvl8pPr marL="1435778" algn="ctr" rtl="0" fontAlgn="base">
        <a:spcBef>
          <a:spcPct val="0"/>
        </a:spcBef>
        <a:spcAft>
          <a:spcPct val="0"/>
        </a:spcAft>
        <a:defRPr sz="4600">
          <a:solidFill>
            <a:srgbClr val="000099"/>
          </a:solidFill>
          <a:latin typeface="Arial" charset="0"/>
          <a:ea typeface="ＭＳ Ｐゴシック" charset="0"/>
        </a:defRPr>
      </a:lvl8pPr>
      <a:lvl9pPr marL="1914368" algn="ctr" rtl="0" fontAlgn="base">
        <a:spcBef>
          <a:spcPct val="0"/>
        </a:spcBef>
        <a:spcAft>
          <a:spcPct val="0"/>
        </a:spcAft>
        <a:defRPr sz="4600">
          <a:solidFill>
            <a:srgbClr val="000099"/>
          </a:solidFill>
          <a:latin typeface="Arial" charset="0"/>
          <a:ea typeface="ＭＳ Ｐゴシック" charset="0"/>
        </a:defRPr>
      </a:lvl9pPr>
    </p:titleStyle>
    <p:bodyStyle>
      <a:lvl1pPr marL="358947" indent="-358947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4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77712" indent="-299121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900">
          <a:solidFill>
            <a:schemeClr val="tx1"/>
          </a:solidFill>
          <a:latin typeface="+mn-lt"/>
          <a:ea typeface="+mn-ea"/>
        </a:defRPr>
      </a:lvl2pPr>
      <a:lvl3pPr marL="1196476" indent="-239293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500">
          <a:solidFill>
            <a:schemeClr val="tx1"/>
          </a:solidFill>
          <a:latin typeface="+mn-lt"/>
          <a:ea typeface="+mn-ea"/>
        </a:defRPr>
      </a:lvl3pPr>
      <a:lvl4pPr marL="1675069" indent="-239293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2100">
          <a:solidFill>
            <a:schemeClr val="tx1"/>
          </a:solidFill>
          <a:latin typeface="+mn-lt"/>
          <a:ea typeface="+mn-ea"/>
        </a:defRPr>
      </a:lvl4pPr>
      <a:lvl5pPr marL="2153667" indent="-239293" algn="l" rtl="0" eaLnBrk="0" fontAlgn="base" hangingPunct="0">
        <a:spcBef>
          <a:spcPct val="20000"/>
        </a:spcBef>
        <a:spcAft>
          <a:spcPct val="0"/>
        </a:spcAft>
        <a:buBlip>
          <a:blip r:embed="rId19"/>
        </a:buBlip>
        <a:defRPr sz="2100">
          <a:solidFill>
            <a:schemeClr val="tx1"/>
          </a:solidFill>
          <a:latin typeface="+mn-lt"/>
          <a:ea typeface="+mn-ea"/>
        </a:defRPr>
      </a:lvl5pPr>
      <a:lvl6pPr marL="2632258" indent="-239293" algn="l" rtl="0" fontAlgn="base">
        <a:spcBef>
          <a:spcPct val="20000"/>
        </a:spcBef>
        <a:spcAft>
          <a:spcPct val="0"/>
        </a:spcAft>
        <a:buBlip>
          <a:blip r:embed="rId19"/>
        </a:buBlip>
        <a:defRPr sz="2100">
          <a:solidFill>
            <a:schemeClr val="tx1"/>
          </a:solidFill>
          <a:latin typeface="+mn-lt"/>
          <a:ea typeface="+mn-ea"/>
        </a:defRPr>
      </a:lvl6pPr>
      <a:lvl7pPr marL="3110847" indent="-239293" algn="l" rtl="0" fontAlgn="base">
        <a:spcBef>
          <a:spcPct val="20000"/>
        </a:spcBef>
        <a:spcAft>
          <a:spcPct val="0"/>
        </a:spcAft>
        <a:buBlip>
          <a:blip r:embed="rId19"/>
        </a:buBlip>
        <a:defRPr sz="2100">
          <a:solidFill>
            <a:schemeClr val="tx1"/>
          </a:solidFill>
          <a:latin typeface="+mn-lt"/>
          <a:ea typeface="+mn-ea"/>
        </a:defRPr>
      </a:lvl7pPr>
      <a:lvl8pPr marL="3589441" indent="-239293" algn="l" rtl="0" fontAlgn="base">
        <a:spcBef>
          <a:spcPct val="20000"/>
        </a:spcBef>
        <a:spcAft>
          <a:spcPct val="0"/>
        </a:spcAft>
        <a:buBlip>
          <a:blip r:embed="rId19"/>
        </a:buBlip>
        <a:defRPr sz="2100">
          <a:solidFill>
            <a:schemeClr val="tx1"/>
          </a:solidFill>
          <a:latin typeface="+mn-lt"/>
          <a:ea typeface="+mn-ea"/>
        </a:defRPr>
      </a:lvl8pPr>
      <a:lvl9pPr marL="4068028" indent="-239293" algn="l" rtl="0" fontAlgn="base">
        <a:spcBef>
          <a:spcPct val="20000"/>
        </a:spcBef>
        <a:spcAft>
          <a:spcPct val="0"/>
        </a:spcAft>
        <a:buBlip>
          <a:blip r:embed="rId19"/>
        </a:buBlip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588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181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5778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368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2958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1554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0139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8736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0" y="0"/>
            <a:ext cx="9906000" cy="990600"/>
          </a:xfrm>
          <a:prstGeom prst="rect">
            <a:avLst/>
          </a:prstGeom>
          <a:gradFill flip="none" rotWithShape="1">
            <a:gsLst>
              <a:gs pos="45000">
                <a:srgbClr val="083DAA"/>
              </a:gs>
              <a:gs pos="100000">
                <a:srgbClr val="9585FF"/>
              </a:gs>
            </a:gsLst>
            <a:lin ang="1938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lIns="95717" tIns="47859" rIns="95717" bIns="47859"/>
          <a:lstStyle/>
          <a:p>
            <a:pPr>
              <a:defRPr/>
            </a:pPr>
            <a:endParaRPr lang="en-GB">
              <a:latin typeface="Times New Roman" pitchFamily="19" charset="0"/>
              <a:ea typeface="ＭＳ Ｐゴシック" pitchFamily="19" charset="-128"/>
              <a:cs typeface="+mn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7594601" y="0"/>
            <a:ext cx="23114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5717" tIns="47859" rIns="95717" bIns="47859" numCol="1" rtlCol="0" anchor="ctr" anchorCtr="0" compatLnSpc="1">
            <a:prstTxWarp prst="textNoShape">
              <a:avLst/>
            </a:prstTxWarp>
          </a:bodyPr>
          <a:lstStyle/>
          <a:p>
            <a:pPr algn="ctr" defTabSz="957181" eaLnBrk="0" hangingPunct="0"/>
            <a:endParaRPr lang="en-US" sz="1900">
              <a:latin typeface="Garamond" pitchFamily="-65" charset="0"/>
              <a:ea typeface="ＭＳ Ｐゴシック" pitchFamily="19" charset="-128"/>
              <a:cs typeface="+mn-cs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906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17" tIns="47859" rIns="95717" bIns="4785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500" smtClean="0">
                <a:solidFill>
                  <a:srgbClr val="FFFF00"/>
                </a:solidFill>
                <a:ea typeface="+mn-ea"/>
              </a:defRPr>
            </a:lvl1pPr>
          </a:lstStyle>
          <a:p>
            <a:pPr algn="ctr">
              <a:defRPr/>
            </a:pPr>
            <a:endParaRPr lang="en-US" dirty="0">
              <a:latin typeface="Garamond" pitchFamily="19" charset="0"/>
              <a:cs typeface="+mn-cs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36094" y="188925"/>
            <a:ext cx="798499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7" tIns="47859" rIns="95717" bIns="478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7" tIns="47859" rIns="95717" bIns="478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399227" y="2971801"/>
            <a:ext cx="9906000" cy="29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17" tIns="47859" rIns="95717" bIns="47859">
            <a:spAutoFit/>
          </a:bodyPr>
          <a:lstStyle/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984758" y="2584452"/>
            <a:ext cx="9906000" cy="29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17" tIns="47859" rIns="95717" bIns="47859">
            <a:spAutoFit/>
          </a:bodyPr>
          <a:lstStyle/>
          <a:p>
            <a:pPr algn="ctr" eaLnBrk="0" hangingPunct="0">
              <a:defRPr/>
            </a:pPr>
            <a:endParaRPr lang="en-US" sz="1300">
              <a:latin typeface="Garamond" pitchFamily="19" charset="0"/>
              <a:ea typeface="ＭＳ Ｐゴシック" pitchFamily="19" charset="-128"/>
              <a:cs typeface="+mn-cs"/>
            </a:endParaRPr>
          </a:p>
        </p:txBody>
      </p:sp>
      <p:sp>
        <p:nvSpPr>
          <p:cNvPr id="10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906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5717" tIns="47859" rIns="95717" bIns="47859"/>
          <a:lstStyle/>
          <a:p>
            <a:pPr>
              <a:defRPr/>
            </a:pPr>
            <a:endParaRPr lang="en-GB">
              <a:latin typeface="Times New Roman" pitchFamily="19" charset="0"/>
              <a:ea typeface="ＭＳ Ｐゴシック" pitchFamily="19" charset="-128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512050" y="-114299"/>
            <a:ext cx="2393950" cy="120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4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78588" algn="l" rtl="0" fontAlgn="base">
        <a:spcBef>
          <a:spcPct val="0"/>
        </a:spcBef>
        <a:spcAft>
          <a:spcPct val="0"/>
        </a:spcAft>
        <a:defRPr sz="4600" b="1">
          <a:solidFill>
            <a:srgbClr val="FFFF00"/>
          </a:solidFill>
          <a:latin typeface="Garamond" pitchFamily="-65" charset="0"/>
        </a:defRPr>
      </a:lvl6pPr>
      <a:lvl7pPr marL="957181" algn="l" rtl="0" fontAlgn="base">
        <a:spcBef>
          <a:spcPct val="0"/>
        </a:spcBef>
        <a:spcAft>
          <a:spcPct val="0"/>
        </a:spcAft>
        <a:defRPr sz="4600" b="1">
          <a:solidFill>
            <a:srgbClr val="FFFF00"/>
          </a:solidFill>
          <a:latin typeface="Garamond" pitchFamily="-65" charset="0"/>
        </a:defRPr>
      </a:lvl7pPr>
      <a:lvl8pPr marL="1435778" algn="l" rtl="0" fontAlgn="base">
        <a:spcBef>
          <a:spcPct val="0"/>
        </a:spcBef>
        <a:spcAft>
          <a:spcPct val="0"/>
        </a:spcAft>
        <a:defRPr sz="4600" b="1">
          <a:solidFill>
            <a:srgbClr val="FFFF00"/>
          </a:solidFill>
          <a:latin typeface="Garamond" pitchFamily="-65" charset="0"/>
        </a:defRPr>
      </a:lvl8pPr>
      <a:lvl9pPr marL="1914368" algn="l" rtl="0" fontAlgn="base">
        <a:spcBef>
          <a:spcPct val="0"/>
        </a:spcBef>
        <a:spcAft>
          <a:spcPct val="0"/>
        </a:spcAft>
        <a:defRPr sz="4600" b="1">
          <a:solidFill>
            <a:srgbClr val="FFFF00"/>
          </a:solidFill>
          <a:latin typeface="Garamond" pitchFamily="-65" charset="0"/>
        </a:defRPr>
      </a:lvl9pPr>
    </p:titleStyle>
    <p:bodyStyle>
      <a:lvl1pPr marL="358947" indent="-358947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4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77712" indent="-299121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900">
          <a:solidFill>
            <a:schemeClr val="bg2"/>
          </a:solidFill>
          <a:latin typeface="+mn-lt"/>
          <a:ea typeface="ＭＳ Ｐゴシック" pitchFamily="-65" charset="-128"/>
        </a:defRPr>
      </a:lvl2pPr>
      <a:lvl3pPr marL="1196476" indent="-23929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500">
          <a:solidFill>
            <a:schemeClr val="bg2"/>
          </a:solidFill>
          <a:latin typeface="+mn-lt"/>
          <a:ea typeface="ＭＳ Ｐゴシック" pitchFamily="-65" charset="-128"/>
        </a:defRPr>
      </a:lvl3pPr>
      <a:lvl4pPr marL="1675069" indent="-23929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100">
          <a:solidFill>
            <a:schemeClr val="bg2"/>
          </a:solidFill>
          <a:latin typeface="+mn-lt"/>
          <a:ea typeface="ＭＳ Ｐゴシック" pitchFamily="-65" charset="-128"/>
        </a:defRPr>
      </a:lvl4pPr>
      <a:lvl5pPr marL="2153667" indent="-23929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100">
          <a:solidFill>
            <a:schemeClr val="bg2"/>
          </a:solidFill>
          <a:latin typeface="+mn-lt"/>
          <a:ea typeface="ＭＳ Ｐゴシック" pitchFamily="-65" charset="-128"/>
        </a:defRPr>
      </a:lvl5pPr>
      <a:lvl6pPr marL="2632258" indent="-23929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100">
          <a:solidFill>
            <a:schemeClr val="bg2"/>
          </a:solidFill>
          <a:latin typeface="+mn-lt"/>
          <a:ea typeface="ＭＳ Ｐゴシック" pitchFamily="-65" charset="-128"/>
        </a:defRPr>
      </a:lvl6pPr>
      <a:lvl7pPr marL="3110847" indent="-23929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100">
          <a:solidFill>
            <a:schemeClr val="bg2"/>
          </a:solidFill>
          <a:latin typeface="+mn-lt"/>
          <a:ea typeface="ＭＳ Ｐゴシック" pitchFamily="-65" charset="-128"/>
        </a:defRPr>
      </a:lvl7pPr>
      <a:lvl8pPr marL="3589441" indent="-23929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100">
          <a:solidFill>
            <a:schemeClr val="bg2"/>
          </a:solidFill>
          <a:latin typeface="+mn-lt"/>
          <a:ea typeface="ＭＳ Ｐゴシック" pitchFamily="-65" charset="-128"/>
        </a:defRPr>
      </a:lvl8pPr>
      <a:lvl9pPr marL="4068028" indent="-23929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1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588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181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5778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368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2958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1554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0139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8736" algn="l" defTabSz="4785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52" tIns="47877" rIns="95752" bIns="47877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16"/>
            <a:ext cx="8915400" cy="4525963"/>
          </a:xfrm>
          <a:prstGeom prst="rect">
            <a:avLst/>
          </a:prstGeom>
        </p:spPr>
        <p:txBody>
          <a:bodyPr vert="horz" lIns="95752" tIns="47877" rIns="95752" bIns="47877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71"/>
            <a:ext cx="2311400" cy="365125"/>
          </a:xfrm>
          <a:prstGeom prst="rect">
            <a:avLst/>
          </a:prstGeom>
        </p:spPr>
        <p:txBody>
          <a:bodyPr vert="horz" lIns="95752" tIns="47877" rIns="95752" bIns="4787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78761" fontAlgn="auto">
              <a:spcBef>
                <a:spcPts val="0"/>
              </a:spcBef>
              <a:spcAft>
                <a:spcPts val="0"/>
              </a:spcAft>
            </a:pPr>
            <a:fld id="{4BF754D3-2EAB-E34A-AFDD-9F7D9F89CFC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78761" fontAlgn="auto">
                <a:spcBef>
                  <a:spcPts val="0"/>
                </a:spcBef>
                <a:spcAft>
                  <a:spcPts val="0"/>
                </a:spcAft>
              </a:pPr>
              <a:t>12/5/12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2" y="6356371"/>
            <a:ext cx="3136900" cy="365125"/>
          </a:xfrm>
          <a:prstGeom prst="rect">
            <a:avLst/>
          </a:prstGeom>
        </p:spPr>
        <p:txBody>
          <a:bodyPr vert="horz" lIns="95752" tIns="47877" rIns="95752" bIns="4787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7876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1" y="6356371"/>
            <a:ext cx="2311400" cy="365125"/>
          </a:xfrm>
          <a:prstGeom prst="rect">
            <a:avLst/>
          </a:prstGeom>
        </p:spPr>
        <p:txBody>
          <a:bodyPr vert="horz" lIns="95752" tIns="47877" rIns="95752" bIns="4787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78761" fontAlgn="auto">
              <a:spcBef>
                <a:spcPts val="0"/>
              </a:spcBef>
              <a:spcAft>
                <a:spcPts val="0"/>
              </a:spcAft>
            </a:pPr>
            <a:fld id="{117C050F-8065-AC4F-8FA4-AD0068A3FA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7876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307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defTabSz="478761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74" indent="-359074" algn="l" defTabSz="478761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90" indent="-299226" algn="l" defTabSz="478761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906" indent="-239380" algn="l" defTabSz="478761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670" indent="-239380" algn="l" defTabSz="478761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437" indent="-239380" algn="l" defTabSz="478761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201" indent="-239380" algn="l" defTabSz="47876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962" indent="-239380" algn="l" defTabSz="47876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726" indent="-239380" algn="l" defTabSz="47876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487" indent="-239380" algn="l" defTabSz="47876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87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61" algn="l" defTabSz="4787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525" algn="l" defTabSz="4787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91" algn="l" defTabSz="4787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054" algn="l" defTabSz="4787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816" algn="l" defTabSz="4787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582" algn="l" defTabSz="4787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341" algn="l" defTabSz="4787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107" algn="l" defTabSz="4787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48313" y="6192068"/>
            <a:ext cx="193215" cy="388996"/>
          </a:xfrm>
          <a:prstGeom prst="rect">
            <a:avLst/>
          </a:prstGeom>
          <a:noFill/>
        </p:spPr>
        <p:txBody>
          <a:bodyPr wrap="none" lIns="95673" tIns="47837" rIns="95673" bIns="47837" rtlCol="0">
            <a:spAutoFit/>
          </a:bodyPr>
          <a:lstStyle/>
          <a:p>
            <a:pPr defTabSz="478365" fontAlgn="auto">
              <a:spcBef>
                <a:spcPts val="0"/>
              </a:spcBef>
              <a:spcAft>
                <a:spcPts val="0"/>
              </a:spcAft>
            </a:pPr>
            <a:endParaRPr lang="en-US" sz="19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696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  <p:sldLayoutId id="2147483886" r:id="rId14"/>
    <p:sldLayoutId id="2147483887" r:id="rId15"/>
    <p:sldLayoutId id="2147483888" r:id="rId16"/>
  </p:sldLayoutIdLst>
  <p:txStyles>
    <p:titleStyle>
      <a:lvl1pPr algn="ctr" defTabSz="478365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8784" indent="-358784" algn="l" defTabSz="478365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353" indent="-298987" algn="l" defTabSz="478365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5925" indent="-239182" algn="l" defTabSz="47836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297" indent="-239182" algn="l" defTabSz="478365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2677" indent="-239182" algn="l" defTabSz="478365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1046" indent="-239182" algn="l" defTabSz="47836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09414" indent="-239182" algn="l" defTabSz="47836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7789" indent="-239182" algn="l" defTabSz="47836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6153" indent="-239182" algn="l" defTabSz="47836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365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6739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5118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3487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1855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0232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48598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6973" algn="l" defTabSz="4783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jpe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52.emf"/><Relationship Id="rId6" Type="http://schemas.openxmlformats.org/officeDocument/2006/relationships/image" Target="../media/image30.pn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hyperlink" Target="http://irfu-i.cea.fr/Page/474/irfu_signaturesac_der.png" TargetMode="External"/><Relationship Id="rId8" Type="http://schemas.openxmlformats.org/officeDocument/2006/relationships/image" Target="../media/image2.png"/><Relationship Id="rId9" Type="http://schemas.openxmlformats.org/officeDocument/2006/relationships/image" Target="../media/image3.jpe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/>
          <a:stretch>
            <a:fillRect/>
          </a:stretch>
        </p:blipFill>
        <p:spPr bwMode="auto">
          <a:xfrm>
            <a:off x="-9674" y="13883"/>
            <a:ext cx="58816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077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708" y="383977"/>
            <a:ext cx="2603470" cy="128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5"/>
          <p:cNvSpPr>
            <a:spLocks/>
          </p:cNvSpPr>
          <p:nvPr/>
        </p:nvSpPr>
        <p:spPr bwMode="auto">
          <a:xfrm>
            <a:off x="5997773" y="2061642"/>
            <a:ext cx="3908227" cy="23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2524" bIns="0"/>
          <a:lstStyle/>
          <a:p>
            <a:pPr marL="42046"/>
            <a:r>
              <a:rPr lang="en-US" sz="3500" dirty="0" smtClean="0">
                <a:solidFill>
                  <a:schemeClr val="tx2">
                    <a:lumMod val="75000"/>
                  </a:schemeClr>
                </a:solidFill>
                <a:latin typeface="Papyrus"/>
                <a:cs typeface="Papyrus"/>
              </a:rPr>
              <a:t>The ESS Cryomodules</a:t>
            </a:r>
          </a:p>
          <a:p>
            <a:pPr marL="42046"/>
            <a:endParaRPr lang="en-US" sz="2900" dirty="0" smtClean="0">
              <a:solidFill>
                <a:srgbClr val="005A7C"/>
              </a:solidFill>
              <a:latin typeface="Papyrus"/>
              <a:ea typeface="ＭＳ Ｐゴシック" charset="0"/>
              <a:cs typeface="Papyrus"/>
              <a:sym typeface="Helvetica" charset="0"/>
            </a:endParaRPr>
          </a:p>
          <a:p>
            <a:pPr marL="42046"/>
            <a:r>
              <a:rPr lang="en-US" sz="2100" dirty="0" smtClean="0">
                <a:solidFill>
                  <a:srgbClr val="005A7C"/>
                </a:solidFill>
                <a:latin typeface="Papyrus"/>
                <a:ea typeface="ＭＳ Ｐゴシック" charset="0"/>
                <a:cs typeface="Papyrus"/>
                <a:sym typeface="Helvetica" charset="0"/>
              </a:rPr>
              <a:t>2012 December, 5</a:t>
            </a:r>
            <a:r>
              <a:rPr lang="en-US" sz="2100" baseline="30000" dirty="0" smtClean="0">
                <a:solidFill>
                  <a:srgbClr val="005A7C"/>
                </a:solidFill>
                <a:latin typeface="Papyrus"/>
                <a:ea typeface="ＭＳ Ｐゴシック" charset="0"/>
                <a:cs typeface="Papyrus"/>
                <a:sym typeface="Helvetica" charset="0"/>
              </a:rPr>
              <a:t>th</a:t>
            </a:r>
            <a:r>
              <a:rPr lang="en-US" sz="2100" dirty="0" smtClean="0">
                <a:solidFill>
                  <a:srgbClr val="005A7C"/>
                </a:solidFill>
                <a:latin typeface="Papyrus"/>
                <a:ea typeface="ＭＳ Ｐゴシック" charset="0"/>
                <a:cs typeface="Papyrus"/>
                <a:sym typeface="Helvetica" charset="0"/>
              </a:rPr>
              <a:t> </a:t>
            </a:r>
            <a:endParaRPr lang="en-US" sz="2100" dirty="0">
              <a:solidFill>
                <a:srgbClr val="005A7C"/>
              </a:solidFill>
              <a:latin typeface="Papyrus"/>
              <a:ea typeface="ＭＳ Ｐゴシック" charset="0"/>
              <a:cs typeface="Papyrus"/>
              <a:sym typeface="Helvetica" charset="0"/>
            </a:endParaRPr>
          </a:p>
          <a:p>
            <a:pPr marL="42046"/>
            <a:r>
              <a:rPr lang="en-US" sz="2100" dirty="0">
                <a:solidFill>
                  <a:srgbClr val="005A7C"/>
                </a:solidFill>
                <a:latin typeface="Papyrus"/>
                <a:ea typeface="ＭＳ Ｐゴシック" charset="0"/>
                <a:cs typeface="Papyrus"/>
                <a:sym typeface="Helvetica" charset="0"/>
              </a:rPr>
              <a:t>Christine Darve</a:t>
            </a:r>
          </a:p>
          <a:p>
            <a:pPr marL="42046"/>
            <a:endParaRPr lang="en-US" sz="2100" dirty="0">
              <a:solidFill>
                <a:srgbClr val="005A7C"/>
              </a:solidFill>
              <a:latin typeface="Papyrus"/>
              <a:ea typeface="ＭＳ Ｐゴシック" charset="0"/>
              <a:cs typeface="Papyrus"/>
              <a:sym typeface="Helvetic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1806" y="6021300"/>
            <a:ext cx="1073362" cy="837453"/>
          </a:xfrm>
          <a:prstGeom prst="rect">
            <a:avLst/>
          </a:prstGeom>
          <a:solidFill>
            <a:schemeClr val="bg1"/>
          </a:solidFill>
        </p:spPr>
        <p:txBody>
          <a:bodyPr wrap="square" lIns="67355" tIns="33677" rIns="67355" bIns="33677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961112" y="5085184"/>
            <a:ext cx="2800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Papyrus"/>
                <a:cs typeface="Papyrus"/>
              </a:rPr>
              <a:t>Cryomodules Lead Engineer</a:t>
            </a: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Construction phase (2013 – 2019)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544" y="998730"/>
            <a:ext cx="9057456" cy="5127458"/>
          </a:xfrm>
        </p:spPr>
        <p:txBody>
          <a:bodyPr/>
          <a:lstStyle/>
          <a:p>
            <a:pPr marL="402697" indent="-342900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Technology </a:t>
            </a:r>
            <a:r>
              <a:rPr lang="en-US" sz="2000" dirty="0">
                <a:sym typeface="Wingdings"/>
              </a:rPr>
              <a:t>demonstrators to proof the series production </a:t>
            </a:r>
            <a:r>
              <a:rPr lang="en-US" sz="2000" dirty="0" smtClean="0">
                <a:sym typeface="Wingdings"/>
              </a:rPr>
              <a:t>technologies</a:t>
            </a:r>
          </a:p>
          <a:p>
            <a:pPr marL="402697" indent="-342900">
              <a:buFont typeface="Wingdings" charset="0"/>
              <a:buChar char="à"/>
            </a:pPr>
            <a:r>
              <a:rPr lang="en-US" sz="2000" dirty="0">
                <a:ea typeface="Lucida Grande"/>
              </a:rPr>
              <a:t>Cavity package </a:t>
            </a:r>
            <a:r>
              <a:rPr lang="en-US" sz="2000" dirty="0" smtClean="0"/>
              <a:t> </a:t>
            </a:r>
            <a:endParaRPr lang="en-US" sz="2000" dirty="0" smtClean="0">
              <a:ea typeface="Lucida Grande"/>
            </a:endParaRPr>
          </a:p>
          <a:p>
            <a:pPr marL="402697" indent="-342900">
              <a:buFont typeface="Wingdings" charset="0"/>
              <a:buChar char="à"/>
            </a:pPr>
            <a:r>
              <a:rPr lang="en-US" sz="2000" dirty="0" smtClean="0">
                <a:ea typeface="Lucida Grande"/>
              </a:rPr>
              <a:t>Cryomodule package</a:t>
            </a:r>
          </a:p>
          <a:p>
            <a:pPr marL="402697" indent="-342900">
              <a:buFont typeface="Wingdings" charset="0"/>
              <a:buChar char="à"/>
            </a:pPr>
            <a:endParaRPr lang="en-US" sz="800" dirty="0">
              <a:ea typeface="Lucida Grande"/>
            </a:endParaRPr>
          </a:p>
          <a:p>
            <a:r>
              <a:rPr lang="en-US" sz="2000" dirty="0" smtClean="0">
                <a:ea typeface="Lucida Grande"/>
              </a:rPr>
              <a:t>Design to complete following the Accelerator Design Update (ADU phase)</a:t>
            </a:r>
          </a:p>
          <a:p>
            <a:pPr marL="0" indent="0">
              <a:buNone/>
            </a:pPr>
            <a:endParaRPr lang="en-US" sz="1100" dirty="0" smtClean="0"/>
          </a:p>
          <a:p>
            <a:pPr lvl="0"/>
            <a:r>
              <a:rPr lang="en-GB" sz="2000" dirty="0" smtClean="0"/>
              <a:t>Procurement</a:t>
            </a:r>
          </a:p>
          <a:p>
            <a:pPr marL="478366" lvl="1" indent="0">
              <a:buNone/>
            </a:pPr>
            <a:r>
              <a:rPr lang="en-GB" sz="1800" dirty="0" smtClean="0"/>
              <a:t>- Product Breakdown Structure, materials</a:t>
            </a:r>
          </a:p>
          <a:p>
            <a:pPr lvl="0"/>
            <a:endParaRPr lang="en-GB" sz="1100" dirty="0" smtClean="0"/>
          </a:p>
          <a:p>
            <a:pPr lvl="0"/>
            <a:r>
              <a:rPr lang="en-GB" sz="2000" dirty="0" smtClean="0"/>
              <a:t>Conditioning and Assembly </a:t>
            </a:r>
          </a:p>
          <a:p>
            <a:pPr marL="0" lvl="0" indent="0">
              <a:buNone/>
            </a:pPr>
            <a:r>
              <a:rPr lang="en-GB" sz="1800" dirty="0" smtClean="0"/>
              <a:t>	- Power coupler conditioning, surface processing, clean room and hall assembly</a:t>
            </a:r>
          </a:p>
          <a:p>
            <a:pPr lvl="0"/>
            <a:endParaRPr lang="en-GB" sz="1100" dirty="0" smtClean="0"/>
          </a:p>
          <a:p>
            <a:pPr lvl="0"/>
            <a:r>
              <a:rPr lang="en-GB" sz="2000" dirty="0" smtClean="0"/>
              <a:t>Test with cryogenics and RF environment</a:t>
            </a:r>
          </a:p>
          <a:p>
            <a:pPr lvl="0"/>
            <a:r>
              <a:rPr lang="en-GB" sz="2000" dirty="0" smtClean="0"/>
              <a:t>Tunnel installation</a:t>
            </a:r>
          </a:p>
          <a:p>
            <a:pPr lvl="0"/>
            <a:r>
              <a:rPr lang="en-GB" sz="2000" dirty="0" smtClean="0"/>
              <a:t>Commissioning</a:t>
            </a:r>
          </a:p>
          <a:p>
            <a:pPr lvl="0"/>
            <a:r>
              <a:rPr lang="en-GB" sz="2000" dirty="0" smtClean="0"/>
              <a:t>Operation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935423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2560" y="998730"/>
            <a:ext cx="8418140" cy="512745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Integrated hazards due to operating environment:  </a:t>
            </a:r>
          </a:p>
          <a:p>
            <a:pPr lvl="1"/>
            <a:r>
              <a:rPr lang="en-US" sz="1800" dirty="0" smtClean="0"/>
              <a:t>Radiation environment (high intensity proton beam)</a:t>
            </a:r>
          </a:p>
          <a:p>
            <a:pPr lvl="1"/>
            <a:r>
              <a:rPr lang="en-US" sz="1800" dirty="0" smtClean="0"/>
              <a:t>Cryogenic temperature: 2 K (Helium II), cryogenic vessel, pressure vessel</a:t>
            </a:r>
          </a:p>
          <a:p>
            <a:pPr lvl="1"/>
            <a:r>
              <a:rPr lang="en-US" sz="1800" dirty="0" smtClean="0"/>
              <a:t>Sub atmospheric condition (31 mbar saturated), leak</a:t>
            </a:r>
            <a:r>
              <a:rPr lang="en-US" sz="1800" dirty="0"/>
              <a:t>-</a:t>
            </a:r>
            <a:r>
              <a:rPr lang="en-US" sz="1800" dirty="0" smtClean="0"/>
              <a:t>tightness</a:t>
            </a:r>
          </a:p>
          <a:p>
            <a:pPr lvl="1"/>
            <a:r>
              <a:rPr lang="en-US" sz="1800" dirty="0" smtClean="0"/>
              <a:t>Magnetic environment (14 </a:t>
            </a:r>
            <a:r>
              <a:rPr lang="en-US" sz="1800" dirty="0" err="1" smtClean="0"/>
              <a:t>mGauss</a:t>
            </a:r>
            <a:r>
              <a:rPr lang="en-US" sz="1800" dirty="0" smtClean="0"/>
              <a:t>)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dirty="0" smtClean="0"/>
              <a:t>Main challenges: </a:t>
            </a:r>
          </a:p>
          <a:p>
            <a:pPr marL="704319" lvl="1" indent="-285750"/>
            <a:r>
              <a:rPr lang="en-US" sz="1800" dirty="0"/>
              <a:t>Q</a:t>
            </a:r>
            <a:r>
              <a:rPr lang="en-US" sz="1800" dirty="0" smtClean="0"/>
              <a:t>uality: science and innovative using the SRF cavities</a:t>
            </a:r>
          </a:p>
          <a:p>
            <a:pPr marL="704319" lvl="1" indent="-285750"/>
            <a:r>
              <a:rPr lang="en-US" sz="1800" dirty="0"/>
              <a:t>Q</a:t>
            </a:r>
            <a:r>
              <a:rPr lang="en-US" sz="1800" dirty="0" smtClean="0"/>
              <a:t>uantity</a:t>
            </a:r>
            <a:r>
              <a:rPr lang="en-US" sz="1800" dirty="0"/>
              <a:t>: 208 cavities and 59 </a:t>
            </a:r>
            <a:r>
              <a:rPr lang="en-US" sz="1800" dirty="0" smtClean="0"/>
              <a:t>cryomodules</a:t>
            </a:r>
          </a:p>
          <a:p>
            <a:pPr marL="704319" lvl="1" indent="-285750"/>
            <a:r>
              <a:rPr lang="en-US" sz="1800" dirty="0" smtClean="0"/>
              <a:t>Short project time scale</a:t>
            </a:r>
          </a:p>
          <a:p>
            <a:pPr marL="704319" lvl="1" indent="-285750"/>
            <a:r>
              <a:rPr lang="en-US" sz="1800" dirty="0" smtClean="0"/>
              <a:t>Limited budget</a:t>
            </a:r>
          </a:p>
          <a:p>
            <a:pPr marL="704319" lvl="1" indent="-285750"/>
            <a:r>
              <a:rPr lang="en-US" sz="1800" dirty="0"/>
              <a:t>S</a:t>
            </a:r>
            <a:r>
              <a:rPr lang="en-US" sz="1800" dirty="0" smtClean="0"/>
              <a:t>eries to ease and enable industrialization process</a:t>
            </a:r>
            <a:endParaRPr lang="en-US" sz="1800" dirty="0"/>
          </a:p>
          <a:p>
            <a:pPr marL="704319" lvl="1" indent="-285750"/>
            <a:endParaRPr lang="en-US" sz="800" dirty="0"/>
          </a:p>
        </p:txBody>
      </p:sp>
      <p:sp>
        <p:nvSpPr>
          <p:cNvPr id="4" name="Rectangle 3"/>
          <p:cNvSpPr/>
          <p:nvPr/>
        </p:nvSpPr>
        <p:spPr>
          <a:xfrm>
            <a:off x="632520" y="5139189"/>
            <a:ext cx="9217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Papyrus"/>
                <a:cs typeface="Papyrus"/>
              </a:rPr>
              <a:t>Staged Approach: </a:t>
            </a:r>
          </a:p>
          <a:p>
            <a:pPr marL="679257" lvl="1" indent="-342900">
              <a:buFont typeface="Arial"/>
              <a:buChar char="•"/>
            </a:pPr>
            <a:r>
              <a:rPr lang="en-US" sz="1800" dirty="0" smtClean="0">
                <a:latin typeface="Papyrus"/>
                <a:cs typeface="Papyrus"/>
              </a:rPr>
              <a:t>630 </a:t>
            </a:r>
            <a:r>
              <a:rPr lang="en-US" sz="1800" dirty="0">
                <a:latin typeface="Papyrus"/>
                <a:cs typeface="Papyrus"/>
              </a:rPr>
              <a:t>MeV protons to target 3Q </a:t>
            </a:r>
            <a:r>
              <a:rPr lang="en-US" sz="1800" dirty="0" smtClean="0">
                <a:latin typeface="Papyrus"/>
                <a:cs typeface="Papyrus"/>
              </a:rPr>
              <a:t>2019</a:t>
            </a:r>
          </a:p>
          <a:p>
            <a:pPr marL="679257" lvl="1" indent="-342900">
              <a:buFont typeface="Arial"/>
              <a:buChar char="•"/>
            </a:pPr>
            <a:r>
              <a:rPr lang="en-US" sz="1800" dirty="0">
                <a:latin typeface="Papyrus"/>
                <a:cs typeface="Papyrus"/>
              </a:rPr>
              <a:t>S</a:t>
            </a:r>
            <a:r>
              <a:rPr lang="en-US" sz="1800" dirty="0" smtClean="0">
                <a:latin typeface="Papyrus"/>
                <a:cs typeface="Papyrus"/>
              </a:rPr>
              <a:t>taged </a:t>
            </a:r>
            <a:r>
              <a:rPr lang="en-US" sz="1800" dirty="0">
                <a:latin typeface="Papyrus"/>
                <a:cs typeface="Papyrus"/>
              </a:rPr>
              <a:t>to nominal power will occur </a:t>
            </a:r>
            <a:r>
              <a:rPr lang="en-US" sz="1800" dirty="0" smtClean="0">
                <a:latin typeface="Papyrus"/>
                <a:cs typeface="Papyrus"/>
              </a:rPr>
              <a:t>in </a:t>
            </a:r>
            <a:r>
              <a:rPr lang="en-US" sz="1800" dirty="0">
                <a:latin typeface="Papyrus"/>
                <a:cs typeface="Papyrus"/>
              </a:rPr>
              <a:t>3 shutdowns in 2020-</a:t>
            </a:r>
            <a:r>
              <a:rPr lang="en-US" sz="1800" dirty="0" smtClean="0">
                <a:latin typeface="Papyrus"/>
                <a:cs typeface="Papyrus"/>
              </a:rPr>
              <a:t>2022</a:t>
            </a:r>
            <a:endParaRPr lang="en-US" sz="1800" dirty="0">
              <a:latin typeface="Papyrus"/>
              <a:cs typeface="Papyrus"/>
            </a:endParaRPr>
          </a:p>
        </p:txBody>
      </p:sp>
    </p:spTree>
    <p:extLst>
      <p:ext uri="{BB962C8B-B14F-4D97-AF65-F5344CB8AC3E}">
        <p14:creationId xmlns:p14="http://schemas.microsoft.com/office/powerpoint/2010/main" val="390215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Standards and Safety </a:t>
            </a:r>
            <a:r>
              <a:rPr lang="en-US" sz="2800" dirty="0"/>
              <a:t>Culture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544" y="998730"/>
            <a:ext cx="9145016" cy="329436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Engineering standards</a:t>
            </a:r>
          </a:p>
          <a:p>
            <a:pPr marL="285750" indent="-285750"/>
            <a:r>
              <a:rPr lang="en-US" sz="1800" dirty="0" smtClean="0"/>
              <a:t>CEN, European Committee for standardization</a:t>
            </a:r>
          </a:p>
          <a:p>
            <a:pPr marL="285750" indent="-285750"/>
            <a:r>
              <a:rPr lang="en-US" sz="1800" dirty="0" smtClean="0"/>
              <a:t>SIS, Swedish Standard </a:t>
            </a:r>
            <a:r>
              <a:rPr lang="en-US" sz="1800" dirty="0"/>
              <a:t>Institute</a:t>
            </a:r>
          </a:p>
          <a:p>
            <a:pPr marL="285750" indent="-285750"/>
            <a:r>
              <a:rPr lang="en-US" sz="1800" dirty="0" smtClean="0"/>
              <a:t>ISO, International Organization for standardization</a:t>
            </a:r>
          </a:p>
          <a:p>
            <a:pPr marL="418569" lvl="1" indent="0">
              <a:buNone/>
            </a:pP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/>
              <a:t>e.g. European Directive 97/23/CE; EN ISO 4126, PED</a:t>
            </a:r>
          </a:p>
          <a:p>
            <a:pPr marL="418569" lvl="1" indent="0">
              <a:buNone/>
            </a:pPr>
            <a:r>
              <a:rPr lang="en-US" sz="1800" dirty="0" smtClean="0">
                <a:sym typeface="Wingdings"/>
              </a:rPr>
              <a:t> ESS guidelines for pressure vessel modeled after FNAL , CERN expertise</a:t>
            </a:r>
            <a:endParaRPr lang="en-US" sz="1800" dirty="0" smtClean="0"/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2000" dirty="0" smtClean="0"/>
              <a:t>Radio-Protection and Rad-hard equipment</a:t>
            </a:r>
          </a:p>
          <a:p>
            <a:r>
              <a:rPr lang="en-US" sz="1800" dirty="0"/>
              <a:t>As low as reasonable achievable (ALARA</a:t>
            </a:r>
            <a:r>
              <a:rPr lang="en-US" sz="1800" dirty="0" smtClean="0"/>
              <a:t>)</a:t>
            </a:r>
            <a:endParaRPr lang="en-US" sz="1800" dirty="0"/>
          </a:p>
          <a:p>
            <a:r>
              <a:rPr lang="en-US" sz="1800" dirty="0" smtClean="0"/>
              <a:t>Passive </a:t>
            </a:r>
            <a:r>
              <a:rPr lang="en-US" sz="1800" dirty="0"/>
              <a:t>and active safety measures (safety barrier</a:t>
            </a:r>
            <a:r>
              <a:rPr lang="en-US" sz="1800" dirty="0" smtClean="0"/>
              <a:t>)</a:t>
            </a:r>
          </a:p>
          <a:p>
            <a:r>
              <a:rPr lang="en-US" sz="1800" dirty="0"/>
              <a:t>Personnel Protection </a:t>
            </a:r>
            <a:r>
              <a:rPr lang="en-US" sz="1800" dirty="0" smtClean="0"/>
              <a:t>System,  Machine Protection System (IEC61508)</a:t>
            </a:r>
          </a:p>
          <a:p>
            <a:endParaRPr lang="en-US" sz="800" dirty="0"/>
          </a:p>
          <a:p>
            <a:pPr marL="0" lvl="1" indent="0">
              <a:buNone/>
            </a:pPr>
            <a:r>
              <a:rPr lang="en-US" sz="2000" dirty="0" smtClean="0"/>
              <a:t>Risk analysis and reliability study</a:t>
            </a:r>
          </a:p>
          <a:p>
            <a:pPr marL="0" lvl="1" indent="0">
              <a:buNone/>
            </a:pPr>
            <a:endParaRPr lang="en-US" sz="800" dirty="0" smtClean="0"/>
          </a:p>
          <a:p>
            <a:pPr marL="0" lvl="1" indent="0">
              <a:buNone/>
            </a:pPr>
            <a:r>
              <a:rPr lang="en-US" sz="2000" dirty="0" smtClean="0"/>
              <a:t>Safety reviews </a:t>
            </a:r>
          </a:p>
          <a:p>
            <a:pPr marL="0" lvl="1" indent="0">
              <a:buNone/>
            </a:pPr>
            <a:endParaRPr lang="en-US" sz="800" dirty="0" smtClean="0"/>
          </a:p>
          <a:p>
            <a:pPr marL="0" lvl="1" indent="0">
              <a:buNone/>
            </a:pPr>
            <a:r>
              <a:rPr lang="en-US" sz="2000" dirty="0" smtClean="0"/>
              <a:t>Quality </a:t>
            </a:r>
            <a:r>
              <a:rPr lang="en-US" sz="2000" dirty="0"/>
              <a:t>Assurance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5835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366FF"/>
                </a:solidFill>
                <a:latin typeface="Papyrus"/>
                <a:cs typeface="Papyrus"/>
              </a:rPr>
              <a:t>ESS Radiation Safety </a:t>
            </a:r>
            <a:r>
              <a:rPr lang="en-US" sz="2800" dirty="0">
                <a:solidFill>
                  <a:srgbClr val="3366FF"/>
                </a:solidFill>
                <a:latin typeface="Papyrus"/>
                <a:cs typeface="Papyrus"/>
              </a:rPr>
              <a:t>- Time </a:t>
            </a:r>
            <a:r>
              <a:rPr lang="en-US" sz="2800" dirty="0" smtClean="0">
                <a:solidFill>
                  <a:srgbClr val="3366FF"/>
                </a:solidFill>
                <a:latin typeface="Papyrus"/>
                <a:cs typeface="Papyrus"/>
              </a:rPr>
              <a:t>Schedule</a:t>
            </a:r>
            <a:endParaRPr lang="en-US" sz="2800" dirty="0">
              <a:solidFill>
                <a:srgbClr val="3366FF"/>
              </a:solidFill>
              <a:latin typeface="Papyrus"/>
              <a:cs typeface="Papyrus"/>
            </a:endParaRPr>
          </a:p>
        </p:txBody>
      </p:sp>
      <p:grpSp>
        <p:nvGrpSpPr>
          <p:cNvPr id="5" name="Picture Placeholder 4"/>
          <p:cNvGrpSpPr>
            <a:grpSpLocks noGrp="1"/>
          </p:cNvGrpSpPr>
          <p:nvPr/>
        </p:nvGrpSpPr>
        <p:grpSpPr>
          <a:xfrm>
            <a:off x="276986" y="1413298"/>
            <a:ext cx="9008726" cy="4389316"/>
            <a:chOff x="-1887" y="694946"/>
            <a:chExt cx="9236719" cy="5217602"/>
          </a:xfrm>
        </p:grpSpPr>
        <p:sp>
          <p:nvSpPr>
            <p:cNvPr id="6" name="Rectangle 5"/>
            <p:cNvSpPr>
              <a:spLocks/>
            </p:cNvSpPr>
            <p:nvPr/>
          </p:nvSpPr>
          <p:spPr bwMode="auto">
            <a:xfrm>
              <a:off x="21900" y="1348798"/>
              <a:ext cx="9208118" cy="1427005"/>
            </a:xfrm>
            <a:prstGeom prst="rect">
              <a:avLst/>
            </a:prstGeom>
            <a:solidFill>
              <a:srgbClr val="FD6000">
                <a:alpha val="13725"/>
              </a:srgbClr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7" name="Rectangle 6"/>
            <p:cNvSpPr>
              <a:spLocks/>
            </p:cNvSpPr>
            <p:nvPr/>
          </p:nvSpPr>
          <p:spPr bwMode="auto">
            <a:xfrm>
              <a:off x="0" y="3023955"/>
              <a:ext cx="9230018" cy="1268413"/>
            </a:xfrm>
            <a:prstGeom prst="rect">
              <a:avLst/>
            </a:prstGeom>
            <a:solidFill>
              <a:srgbClr val="00FF00">
                <a:alpha val="10980"/>
              </a:srgbClr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8" name="Rectangle 7"/>
            <p:cNvSpPr>
              <a:spLocks/>
            </p:cNvSpPr>
            <p:nvPr/>
          </p:nvSpPr>
          <p:spPr bwMode="auto">
            <a:xfrm>
              <a:off x="0" y="4644135"/>
              <a:ext cx="9230018" cy="1268413"/>
            </a:xfrm>
            <a:prstGeom prst="rect">
              <a:avLst/>
            </a:prstGeom>
            <a:solidFill>
              <a:srgbClr val="FEFDD5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5382090" y="4846658"/>
              <a:ext cx="893885" cy="844550"/>
              <a:chOff x="0" y="0"/>
              <a:chExt cx="800" cy="756"/>
            </a:xfrm>
          </p:grpSpPr>
          <p:sp>
            <p:nvSpPr>
              <p:cNvPr id="72" name="AutoShape 7"/>
              <p:cNvSpPr>
                <a:spLocks/>
              </p:cNvSpPr>
              <p:nvPr/>
            </p:nvSpPr>
            <p:spPr bwMode="auto">
              <a:xfrm>
                <a:off x="0" y="0"/>
                <a:ext cx="800" cy="756"/>
              </a:xfrm>
              <a:prstGeom prst="diamond">
                <a:avLst/>
              </a:prstGeom>
              <a:solidFill>
                <a:srgbClr val="6EC72E"/>
              </a:solidFill>
              <a:ln w="9525">
                <a:solidFill>
                  <a:srgbClr val="4A7DBB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38100" dist="22999" dir="5400000" algn="ctr" rotWithShape="0">
                  <a:schemeClr val="bg2">
                    <a:alpha val="34999"/>
                  </a:schemeClr>
                </a:outerShdw>
              </a:effectLst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sv-SE"/>
              </a:p>
            </p:txBody>
          </p:sp>
          <p:sp>
            <p:nvSpPr>
              <p:cNvPr id="73" name="Rectangle 8"/>
              <p:cNvSpPr>
                <a:spLocks/>
              </p:cNvSpPr>
              <p:nvPr/>
            </p:nvSpPr>
            <p:spPr bwMode="auto">
              <a:xfrm>
                <a:off x="228" y="0"/>
                <a:ext cx="400" cy="63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 sz="9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endParaRPr>
              </a:p>
              <a:p>
                <a:r>
                  <a:rPr lang="en-US" sz="900" dirty="0"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Come</a:t>
                </a:r>
              </a:p>
              <a:p>
                <a:r>
                  <a:rPr lang="en-US" sz="900" dirty="0"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into force</a:t>
                </a:r>
              </a:p>
            </p:txBody>
          </p:sp>
        </p:grpSp>
        <p:sp>
          <p:nvSpPr>
            <p:cNvPr id="10" name="Rectangle 14"/>
            <p:cNvSpPr>
              <a:spLocks/>
            </p:cNvSpPr>
            <p:nvPr/>
          </p:nvSpPr>
          <p:spPr bwMode="auto">
            <a:xfrm>
              <a:off x="10432" y="1707559"/>
              <a:ext cx="966792" cy="5635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8063" tIns="28063" rIns="28063" bIns="28063">
              <a:prstTxWarp prst="textNoShape">
                <a:avLst/>
              </a:prstTxWarp>
            </a:bodyPr>
            <a:lstStyle/>
            <a:p>
              <a:r>
                <a:rPr lang="en-US" sz="1200" dirty="0">
                  <a:solidFill>
                    <a:srgbClr val="E36C0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Radiation Protection Act</a:t>
              </a:r>
            </a:p>
          </p:txBody>
        </p:sp>
        <p:sp>
          <p:nvSpPr>
            <p:cNvPr id="11" name="Rectangle 15"/>
            <p:cNvSpPr>
              <a:spLocks/>
            </p:cNvSpPr>
            <p:nvPr/>
          </p:nvSpPr>
          <p:spPr bwMode="auto">
            <a:xfrm>
              <a:off x="-1887" y="3429000"/>
              <a:ext cx="1012613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8063" tIns="28063" rIns="28063" bIns="28063">
              <a:prstTxWarp prst="textNoShape">
                <a:avLst/>
              </a:prstTxWarp>
            </a:bodyPr>
            <a:lstStyle/>
            <a:p>
              <a:r>
                <a:rPr lang="en-US" sz="1200" dirty="0">
                  <a:solidFill>
                    <a:srgbClr val="5F497A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Environmental Code</a:t>
              </a:r>
            </a:p>
          </p:txBody>
        </p:sp>
        <p:sp>
          <p:nvSpPr>
            <p:cNvPr id="12" name="Rectangle 16"/>
            <p:cNvSpPr>
              <a:spLocks/>
            </p:cNvSpPr>
            <p:nvPr/>
          </p:nvSpPr>
          <p:spPr bwMode="auto">
            <a:xfrm>
              <a:off x="21900" y="4947919"/>
              <a:ext cx="1258765" cy="5635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8063" tIns="28063" rIns="28063" bIns="28063">
              <a:prstTxWarp prst="textNoShape">
                <a:avLst/>
              </a:prstTxWarp>
            </a:bodyPr>
            <a:lstStyle/>
            <a:p>
              <a:pPr algn="l"/>
              <a:r>
                <a:rPr lang="en-US" sz="1200" dirty="0">
                  <a:solidFill>
                    <a:srgbClr val="AD930C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Planning &amp;</a:t>
              </a:r>
              <a:br>
                <a:rPr lang="en-US" sz="1200" dirty="0">
                  <a:solidFill>
                    <a:srgbClr val="AD930C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</a:br>
              <a:r>
                <a:rPr lang="en-US" sz="1200" dirty="0">
                  <a:solidFill>
                    <a:srgbClr val="AD930C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Building Act</a:t>
              </a:r>
              <a:endParaRPr lang="en-US" sz="1200" dirty="0">
                <a:latin typeface="Calibri Bold" charset="0"/>
                <a:ea typeface="Calibri Bold" charset="0"/>
                <a:cs typeface="Calibri Bold" charset="0"/>
                <a:sym typeface="Calibri Bold" charset="0"/>
              </a:endParaRP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1967110" y="3631523"/>
              <a:ext cx="3990776" cy="0"/>
            </a:xfrm>
            <a:prstGeom prst="line">
              <a:avLst/>
            </a:prstGeom>
            <a:noFill/>
            <a:ln w="25400">
              <a:solidFill>
                <a:srgbClr val="558E28"/>
              </a:solidFill>
              <a:prstDash val="solid"/>
              <a:round/>
              <a:headEnd type="none" w="med" len="med"/>
              <a:tailEnd type="arrow" w="lg" len="lg"/>
            </a:ln>
            <a:effectLst>
              <a:outerShdw blurRad="38100" dist="19999" dir="5400000" algn="ctr" rotWithShape="0">
                <a:schemeClr val="bg2">
                  <a:alpha val="37999"/>
                </a:schemeClr>
              </a:outerShdw>
            </a:effectLst>
          </p:spPr>
          <p:txBody>
            <a:bodyPr lIns="67351" tIns="33675" rIns="67351" bIns="33675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sv-SE">
                <a:ln>
                  <a:solidFill>
                    <a:srgbClr val="000000"/>
                  </a:solidFill>
                </a:ln>
              </a:endParaRPr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1837946" y="1862101"/>
              <a:ext cx="3544145" cy="7807"/>
            </a:xfrm>
            <a:prstGeom prst="line">
              <a:avLst/>
            </a:prstGeom>
            <a:noFill/>
            <a:ln w="25400">
              <a:solidFill>
                <a:srgbClr val="E36C09"/>
              </a:solidFill>
              <a:prstDash val="solid"/>
              <a:round/>
              <a:headEnd type="none" w="med" len="med"/>
              <a:tailEnd type="arrow" w="lg" len="lg"/>
            </a:ln>
            <a:effectLst>
              <a:outerShdw blurRad="38100" dist="19999" dir="5400000" algn="ctr" rotWithShape="0">
                <a:schemeClr val="bg2">
                  <a:alpha val="37999"/>
                </a:schemeClr>
              </a:outerShdw>
            </a:effectLst>
          </p:spPr>
          <p:txBody>
            <a:bodyPr lIns="67351" tIns="33675" rIns="67351" bIns="33675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5" name="AutoShape 20"/>
            <p:cNvSpPr>
              <a:spLocks/>
            </p:cNvSpPr>
            <p:nvPr/>
          </p:nvSpPr>
          <p:spPr bwMode="auto">
            <a:xfrm>
              <a:off x="724073" y="897469"/>
              <a:ext cx="8100900" cy="231775"/>
            </a:xfrm>
            <a:prstGeom prst="rightArrow">
              <a:avLst>
                <a:gd name="adj1" fmla="val 30519"/>
                <a:gd name="adj2" fmla="val 30110"/>
              </a:avLst>
            </a:prstGeom>
            <a:solidFill>
              <a:srgbClr val="A5A5A5"/>
            </a:solidFill>
            <a:ln w="9525">
              <a:solidFill>
                <a:srgbClr val="4A7DBB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38100" dist="22999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sv-SE" dirty="0"/>
            </a:p>
          </p:txBody>
        </p:sp>
        <p:grpSp>
          <p:nvGrpSpPr>
            <p:cNvPr id="16" name="Group 28"/>
            <p:cNvGrpSpPr>
              <a:grpSpLocks/>
            </p:cNvGrpSpPr>
            <p:nvPr/>
          </p:nvGrpSpPr>
          <p:grpSpPr bwMode="auto">
            <a:xfrm>
              <a:off x="977225" y="4897289"/>
              <a:ext cx="708719" cy="760412"/>
              <a:chOff x="-5" y="0"/>
              <a:chExt cx="633" cy="680"/>
            </a:xfrm>
          </p:grpSpPr>
          <p:pic>
            <p:nvPicPr>
              <p:cNvPr id="70" name="Picture 29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0" y="0"/>
                <a:ext cx="524" cy="68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blurRad="76200" dist="63499" dir="5400000" algn="ctr" rotWithShape="0">
                  <a:schemeClr val="bg2">
                    <a:alpha val="45000"/>
                  </a:schemeClr>
                </a:outerShdw>
              </a:effectLst>
            </p:spPr>
          </p:pic>
          <p:sp>
            <p:nvSpPr>
              <p:cNvPr id="71" name="Rectangle 30"/>
              <p:cNvSpPr>
                <a:spLocks/>
              </p:cNvSpPr>
              <p:nvPr/>
            </p:nvSpPr>
            <p:spPr bwMode="auto">
              <a:xfrm>
                <a:off x="-5" y="224"/>
                <a:ext cx="633" cy="29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Consultation</a:t>
                </a:r>
              </a:p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Proposal</a:t>
                </a:r>
              </a:p>
            </p:txBody>
          </p:sp>
        </p:grpSp>
        <p:grpSp>
          <p:nvGrpSpPr>
            <p:cNvPr id="17" name="Group 31"/>
            <p:cNvGrpSpPr>
              <a:grpSpLocks/>
            </p:cNvGrpSpPr>
            <p:nvPr/>
          </p:nvGrpSpPr>
          <p:grpSpPr bwMode="auto">
            <a:xfrm>
              <a:off x="1892154" y="4897289"/>
              <a:ext cx="806254" cy="760412"/>
              <a:chOff x="-133" y="0"/>
              <a:chExt cx="723" cy="680"/>
            </a:xfrm>
          </p:grpSpPr>
          <p:pic>
            <p:nvPicPr>
              <p:cNvPr id="68" name="Picture 3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133" y="0"/>
                <a:ext cx="723" cy="68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blurRad="76200" dist="63499" dir="5400000" algn="ctr" rotWithShape="0">
                  <a:schemeClr val="bg2">
                    <a:alpha val="45000"/>
                  </a:schemeClr>
                </a:outerShdw>
              </a:effectLst>
            </p:spPr>
          </p:pic>
          <p:sp>
            <p:nvSpPr>
              <p:cNvPr id="69" name="Rectangle 33"/>
              <p:cNvSpPr>
                <a:spLocks/>
              </p:cNvSpPr>
              <p:nvPr/>
            </p:nvSpPr>
            <p:spPr bwMode="auto">
              <a:xfrm>
                <a:off x="88" y="224"/>
                <a:ext cx="502" cy="29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Public </a:t>
                </a:r>
                <a:b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</a:br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Display</a:t>
                </a:r>
              </a:p>
            </p:txBody>
          </p:sp>
        </p:grpSp>
        <p:grpSp>
          <p:nvGrpSpPr>
            <p:cNvPr id="18" name="Group 34"/>
            <p:cNvGrpSpPr>
              <a:grpSpLocks/>
            </p:cNvGrpSpPr>
            <p:nvPr/>
          </p:nvGrpSpPr>
          <p:grpSpPr bwMode="auto">
            <a:xfrm>
              <a:off x="2951820" y="4897289"/>
              <a:ext cx="584688" cy="760412"/>
              <a:chOff x="0" y="0"/>
              <a:chExt cx="523" cy="680"/>
            </a:xfrm>
          </p:grpSpPr>
          <p:pic>
            <p:nvPicPr>
              <p:cNvPr id="66" name="Picture 3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523" cy="68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blurRad="76200" dist="63499" dir="5400000" algn="ctr" rotWithShape="0">
                  <a:schemeClr val="bg2">
                    <a:alpha val="45000"/>
                  </a:schemeClr>
                </a:outerShdw>
              </a:effectLst>
            </p:spPr>
          </p:pic>
          <p:sp>
            <p:nvSpPr>
              <p:cNvPr id="67" name="Rectangle 36"/>
              <p:cNvSpPr>
                <a:spLocks/>
              </p:cNvSpPr>
              <p:nvPr/>
            </p:nvSpPr>
            <p:spPr bwMode="auto">
              <a:xfrm>
                <a:off x="128" y="224"/>
                <a:ext cx="395" cy="29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Local</a:t>
                </a:r>
              </a:p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Plan</a:t>
                </a:r>
              </a:p>
            </p:txBody>
          </p:sp>
        </p:grpSp>
        <p:grpSp>
          <p:nvGrpSpPr>
            <p:cNvPr id="19" name="Group 38"/>
            <p:cNvGrpSpPr>
              <a:grpSpLocks/>
            </p:cNvGrpSpPr>
            <p:nvPr/>
          </p:nvGrpSpPr>
          <p:grpSpPr bwMode="auto">
            <a:xfrm>
              <a:off x="6597225" y="4897288"/>
              <a:ext cx="755736" cy="758825"/>
              <a:chOff x="0" y="0"/>
              <a:chExt cx="676" cy="680"/>
            </a:xfrm>
          </p:grpSpPr>
          <p:pic>
            <p:nvPicPr>
              <p:cNvPr id="64" name="Picture 39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523" cy="68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blurRad="76200" dist="63499" dir="5400000" algn="ctr" rotWithShape="0">
                  <a:schemeClr val="bg2">
                    <a:alpha val="45000"/>
                  </a:schemeClr>
                </a:outerShdw>
              </a:effectLst>
            </p:spPr>
          </p:pic>
          <p:sp>
            <p:nvSpPr>
              <p:cNvPr id="65" name="Rectangle 40"/>
              <p:cNvSpPr>
                <a:spLocks/>
              </p:cNvSpPr>
              <p:nvPr/>
            </p:nvSpPr>
            <p:spPr bwMode="auto">
              <a:xfrm>
                <a:off x="11" y="160"/>
                <a:ext cx="665" cy="44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Building</a:t>
                </a:r>
              </a:p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Application</a:t>
                </a:r>
              </a:p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(ESS)</a:t>
                </a:r>
              </a:p>
            </p:txBody>
          </p:sp>
        </p:grpSp>
        <p:grpSp>
          <p:nvGrpSpPr>
            <p:cNvPr id="20" name="Group 24"/>
            <p:cNvGrpSpPr/>
            <p:nvPr/>
          </p:nvGrpSpPr>
          <p:grpSpPr>
            <a:xfrm>
              <a:off x="1230377" y="3479631"/>
              <a:ext cx="759117" cy="759459"/>
              <a:chOff x="2109910" y="5092824"/>
              <a:chExt cx="1079632" cy="1080119"/>
            </a:xfrm>
          </p:grpSpPr>
          <p:pic>
            <p:nvPicPr>
              <p:cNvPr id="62" name="Picture 3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09910" y="5092824"/>
                <a:ext cx="864096" cy="108011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blurRad="76200" dist="63499" dir="5400000" algn="ctr" rotWithShape="0">
                  <a:schemeClr val="bg2">
                    <a:alpha val="45000"/>
                  </a:schemeClr>
                </a:outerShdw>
              </a:effectLst>
            </p:spPr>
          </p:pic>
          <p:sp>
            <p:nvSpPr>
              <p:cNvPr id="63" name="Rectangle 41"/>
              <p:cNvSpPr>
                <a:spLocks/>
              </p:cNvSpPr>
              <p:nvPr/>
            </p:nvSpPr>
            <p:spPr bwMode="auto">
              <a:xfrm>
                <a:off x="2181431" y="5581198"/>
                <a:ext cx="1008111" cy="23414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Application</a:t>
                </a:r>
              </a:p>
            </p:txBody>
          </p:sp>
        </p:grpSp>
        <p:grpSp>
          <p:nvGrpSpPr>
            <p:cNvPr id="21" name="Group 23"/>
            <p:cNvGrpSpPr/>
            <p:nvPr/>
          </p:nvGrpSpPr>
          <p:grpSpPr>
            <a:xfrm>
              <a:off x="1039164" y="3031649"/>
              <a:ext cx="695016" cy="754062"/>
              <a:chOff x="1967498" y="4383686"/>
              <a:chExt cx="851761" cy="1072444"/>
            </a:xfrm>
          </p:grpSpPr>
          <p:pic>
            <p:nvPicPr>
              <p:cNvPr id="60" name="Picture 4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967498" y="4383686"/>
                <a:ext cx="825305" cy="107244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blurRad="76200" dist="63499" dir="5400000" algn="ctr" rotWithShape="0">
                  <a:schemeClr val="bg2">
                    <a:alpha val="45000"/>
                  </a:schemeClr>
                </a:outerShdw>
              </a:effectLst>
            </p:spPr>
          </p:pic>
          <p:sp>
            <p:nvSpPr>
              <p:cNvPr id="61" name="Rectangle 45"/>
              <p:cNvSpPr>
                <a:spLocks/>
              </p:cNvSpPr>
              <p:nvPr/>
            </p:nvSpPr>
            <p:spPr bwMode="auto">
              <a:xfrm>
                <a:off x="1976628" y="4492995"/>
                <a:ext cx="842631" cy="85854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EIA</a:t>
                </a:r>
              </a:p>
              <a:p>
                <a:r>
                  <a:rPr lang="en-US" sz="8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Environmental</a:t>
                </a:r>
              </a:p>
              <a:p>
                <a:r>
                  <a:rPr lang="en-US" sz="8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Impact</a:t>
                </a:r>
              </a:p>
              <a:p>
                <a:r>
                  <a:rPr lang="en-US" sz="8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Assessment</a:t>
                </a:r>
              </a:p>
            </p:txBody>
          </p:sp>
        </p:grpSp>
        <p:grpSp>
          <p:nvGrpSpPr>
            <p:cNvPr id="22" name="Group 25"/>
            <p:cNvGrpSpPr/>
            <p:nvPr/>
          </p:nvGrpSpPr>
          <p:grpSpPr>
            <a:xfrm>
              <a:off x="977227" y="1505036"/>
              <a:ext cx="1087145" cy="1123697"/>
              <a:chOff x="2109912" y="2068488"/>
              <a:chExt cx="1546161" cy="1598147"/>
            </a:xfrm>
          </p:grpSpPr>
          <p:grpSp>
            <p:nvGrpSpPr>
              <p:cNvPr id="55" name="Group 46"/>
              <p:cNvGrpSpPr>
                <a:grpSpLocks/>
              </p:cNvGrpSpPr>
              <p:nvPr/>
            </p:nvGrpSpPr>
            <p:grpSpPr bwMode="auto">
              <a:xfrm>
                <a:off x="2686189" y="2587417"/>
                <a:ext cx="969884" cy="1079218"/>
                <a:chOff x="136" y="-36"/>
                <a:chExt cx="610" cy="680"/>
              </a:xfrm>
            </p:grpSpPr>
            <p:pic>
              <p:nvPicPr>
                <p:cNvPr id="58" name="Picture 47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136" y="-36"/>
                  <a:ext cx="523" cy="68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>
                  <a:outerShdw blurRad="76200" dist="63499" dir="5400000" algn="ctr" rotWithShape="0">
                    <a:schemeClr val="bg2">
                      <a:alpha val="45000"/>
                    </a:schemeClr>
                  </a:outerShdw>
                </a:effectLst>
              </p:spPr>
            </p:pic>
            <p:sp>
              <p:nvSpPr>
                <p:cNvPr id="59" name="Rectangle 48"/>
                <p:cNvSpPr>
                  <a:spLocks/>
                </p:cNvSpPr>
                <p:nvPr/>
              </p:nvSpPr>
              <p:spPr bwMode="auto">
                <a:xfrm>
                  <a:off x="136" y="304"/>
                  <a:ext cx="610" cy="14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900" dirty="0">
                      <a:latin typeface="Calibri" charset="0"/>
                      <a:ea typeface="Calibri" charset="0"/>
                      <a:cs typeface="Calibri" charset="0"/>
                      <a:sym typeface="Calibri" charset="0"/>
                    </a:rPr>
                    <a:t>Application</a:t>
                  </a:r>
                </a:p>
              </p:txBody>
            </p:sp>
          </p:grpSp>
          <p:pic>
            <p:nvPicPr>
              <p:cNvPr id="56" name="Picture 4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109912" y="2068488"/>
                <a:ext cx="829473" cy="108147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blurRad="76200" dist="63499" dir="5400000" algn="ctr" rotWithShape="0">
                  <a:schemeClr val="bg2">
                    <a:alpha val="45000"/>
                  </a:schemeClr>
                </a:outerShdw>
              </a:effectLst>
            </p:spPr>
          </p:pic>
          <p:sp>
            <p:nvSpPr>
              <p:cNvPr id="57" name="Rectangle 50"/>
              <p:cNvSpPr>
                <a:spLocks/>
              </p:cNvSpPr>
              <p:nvPr/>
            </p:nvSpPr>
            <p:spPr bwMode="auto">
              <a:xfrm>
                <a:off x="2109912" y="2212504"/>
                <a:ext cx="812800" cy="91440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PSAR </a:t>
                </a:r>
                <a:endParaRPr lang="en-US" sz="900" dirty="0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endParaRPr>
              </a:p>
              <a:p>
                <a:pPr algn="l"/>
                <a:r>
                  <a:rPr lang="en-US" sz="8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  Preliminary</a:t>
                </a:r>
              </a:p>
              <a:p>
                <a:pPr algn="l"/>
                <a:r>
                  <a:rPr lang="en-US" sz="8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  Safety</a:t>
                </a:r>
              </a:p>
              <a:p>
                <a:pPr algn="l"/>
                <a:r>
                  <a:rPr lang="en-US" sz="8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  Analysis</a:t>
                </a:r>
              </a:p>
              <a:p>
                <a:pPr algn="l"/>
                <a:r>
                  <a:rPr lang="en-US" sz="8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  Report</a:t>
                </a:r>
              </a:p>
            </p:txBody>
          </p:sp>
        </p:grpSp>
        <p:sp>
          <p:nvSpPr>
            <p:cNvPr id="23" name="Rectangle 53"/>
            <p:cNvSpPr>
              <a:spLocks/>
            </p:cNvSpPr>
            <p:nvPr/>
          </p:nvSpPr>
          <p:spPr bwMode="auto">
            <a:xfrm>
              <a:off x="319858" y="2173289"/>
              <a:ext cx="0" cy="1646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  </a:t>
              </a:r>
            </a:p>
          </p:txBody>
        </p:sp>
        <p:sp>
          <p:nvSpPr>
            <p:cNvPr id="24" name="Line 58"/>
            <p:cNvSpPr>
              <a:spLocks noChangeShapeType="1"/>
            </p:cNvSpPr>
            <p:nvPr/>
          </p:nvSpPr>
          <p:spPr bwMode="auto">
            <a:xfrm>
              <a:off x="1686054" y="5302333"/>
              <a:ext cx="206619" cy="0"/>
            </a:xfrm>
            <a:prstGeom prst="line">
              <a:avLst/>
            </a:prstGeom>
            <a:noFill/>
            <a:ln w="25400">
              <a:solidFill>
                <a:srgbClr val="AD930C"/>
              </a:solidFill>
              <a:prstDash val="solid"/>
              <a:round/>
              <a:headEnd type="none" w="med" len="med"/>
              <a:tailEnd type="arrow" w="lg" len="lg"/>
            </a:ln>
            <a:effectLst>
              <a:outerShdw blurRad="38100" dist="19999" dir="5400000" algn="ctr" rotWithShape="0">
                <a:schemeClr val="bg2">
                  <a:alpha val="37999"/>
                </a:schemeClr>
              </a:outerShdw>
            </a:effectLst>
          </p:spPr>
          <p:txBody>
            <a:bodyPr lIns="67351" tIns="33675" rIns="67351" bIns="33675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sv-SE"/>
            </a:p>
          </p:txBody>
        </p:sp>
        <p:grpSp>
          <p:nvGrpSpPr>
            <p:cNvPr id="25" name="Group 59"/>
            <p:cNvGrpSpPr>
              <a:grpSpLocks/>
            </p:cNvGrpSpPr>
            <p:nvPr/>
          </p:nvGrpSpPr>
          <p:grpSpPr bwMode="auto">
            <a:xfrm>
              <a:off x="7812360" y="4877954"/>
              <a:ext cx="892419" cy="845004"/>
              <a:chOff x="0" y="28"/>
              <a:chExt cx="800" cy="756"/>
            </a:xfrm>
          </p:grpSpPr>
          <p:sp>
            <p:nvSpPr>
              <p:cNvPr id="53" name="AutoShape 60"/>
              <p:cNvSpPr>
                <a:spLocks/>
              </p:cNvSpPr>
              <p:nvPr/>
            </p:nvSpPr>
            <p:spPr bwMode="auto">
              <a:xfrm>
                <a:off x="0" y="28"/>
                <a:ext cx="800" cy="756"/>
              </a:xfrm>
              <a:prstGeom prst="diamond">
                <a:avLst/>
              </a:prstGeom>
              <a:solidFill>
                <a:srgbClr val="6EC72E"/>
              </a:solidFill>
              <a:ln w="9525">
                <a:solidFill>
                  <a:srgbClr val="4A7DBB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38100" dist="22999" dir="5400000" algn="ctr" rotWithShape="0">
                  <a:schemeClr val="bg2">
                    <a:alpha val="34999"/>
                  </a:schemeClr>
                </a:outerShdw>
              </a:effectLst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sv-SE"/>
              </a:p>
            </p:txBody>
          </p:sp>
          <p:sp>
            <p:nvSpPr>
              <p:cNvPr id="54" name="Rectangle 61"/>
              <p:cNvSpPr>
                <a:spLocks/>
              </p:cNvSpPr>
              <p:nvPr/>
            </p:nvSpPr>
            <p:spPr bwMode="auto">
              <a:xfrm>
                <a:off x="196" y="154"/>
                <a:ext cx="400" cy="63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 sz="9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endParaRPr>
              </a:p>
              <a:p>
                <a:r>
                  <a:rPr lang="en-US" sz="900" dirty="0"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Building Permit</a:t>
                </a:r>
              </a:p>
            </p:txBody>
          </p:sp>
        </p:grpSp>
        <p:sp>
          <p:nvSpPr>
            <p:cNvPr id="26" name="Oval 62"/>
            <p:cNvSpPr>
              <a:spLocks/>
            </p:cNvSpPr>
            <p:nvPr/>
          </p:nvSpPr>
          <p:spPr bwMode="auto">
            <a:xfrm>
              <a:off x="3863172" y="5099811"/>
              <a:ext cx="410308" cy="409575"/>
            </a:xfrm>
            <a:prstGeom prst="ellipse">
              <a:avLst/>
            </a:prstGeom>
            <a:solidFill>
              <a:srgbClr val="FFE100">
                <a:alpha val="80783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9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LM</a:t>
              </a:r>
            </a:p>
          </p:txBody>
        </p:sp>
        <p:sp>
          <p:nvSpPr>
            <p:cNvPr id="27" name="Line 63"/>
            <p:cNvSpPr>
              <a:spLocks noChangeShapeType="1"/>
            </p:cNvSpPr>
            <p:nvPr/>
          </p:nvSpPr>
          <p:spPr bwMode="auto">
            <a:xfrm>
              <a:off x="2698667" y="5302333"/>
              <a:ext cx="203689" cy="0"/>
            </a:xfrm>
            <a:prstGeom prst="line">
              <a:avLst/>
            </a:prstGeom>
            <a:noFill/>
            <a:ln w="25400">
              <a:solidFill>
                <a:srgbClr val="AD930C"/>
              </a:solidFill>
              <a:prstDash val="solid"/>
              <a:round/>
              <a:headEnd type="none" w="med" len="med"/>
              <a:tailEnd type="arrow" w="lg" len="lg"/>
            </a:ln>
            <a:effectLst>
              <a:outerShdw blurRad="38100" dist="19999" dir="5400000" algn="ctr" rotWithShape="0">
                <a:schemeClr val="bg2">
                  <a:alpha val="37999"/>
                </a:schemeClr>
              </a:outerShdw>
            </a:effectLst>
          </p:spPr>
          <p:txBody>
            <a:bodyPr lIns="67351" tIns="33675" rIns="67351" bIns="33675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28" name="Line 81"/>
            <p:cNvSpPr>
              <a:spLocks noChangeShapeType="1"/>
            </p:cNvSpPr>
            <p:nvPr/>
          </p:nvSpPr>
          <p:spPr bwMode="auto">
            <a:xfrm rot="10800000" flipH="1">
              <a:off x="7351495" y="3639992"/>
              <a:ext cx="1465" cy="347662"/>
            </a:xfrm>
            <a:prstGeom prst="line">
              <a:avLst/>
            </a:prstGeom>
            <a:noFill/>
            <a:ln w="25400">
              <a:solidFill>
                <a:srgbClr val="558E28"/>
              </a:solidFill>
              <a:prstDash val="solid"/>
              <a:round/>
              <a:headEnd type="arrow" w="lg" len="lg"/>
              <a:tailEnd type="arrow" w="lg" len="lg"/>
            </a:ln>
            <a:effectLst>
              <a:outerShdw blurRad="38100" dist="19999" dir="5400000" algn="ctr" rotWithShape="0">
                <a:schemeClr val="bg2">
                  <a:alpha val="37999"/>
                </a:schemeClr>
              </a:outerShdw>
            </a:effectLst>
          </p:spPr>
          <p:txBody>
            <a:bodyPr lIns="67351" tIns="33675" rIns="67351" bIns="33675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30" name="Oval 83"/>
            <p:cNvSpPr>
              <a:spLocks/>
            </p:cNvSpPr>
            <p:nvPr/>
          </p:nvSpPr>
          <p:spPr bwMode="auto">
            <a:xfrm>
              <a:off x="4055490" y="3410338"/>
              <a:ext cx="499696" cy="500063"/>
            </a:xfrm>
            <a:prstGeom prst="ellipse">
              <a:avLst/>
            </a:prstGeom>
            <a:solidFill>
              <a:srgbClr val="B9FFB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9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EC</a:t>
              </a:r>
            </a:p>
          </p:txBody>
        </p:sp>
        <p:sp>
          <p:nvSpPr>
            <p:cNvPr id="31" name="Oval 84"/>
            <p:cNvSpPr>
              <a:spLocks/>
            </p:cNvSpPr>
            <p:nvPr/>
          </p:nvSpPr>
          <p:spPr bwMode="auto">
            <a:xfrm>
              <a:off x="2648037" y="1656928"/>
              <a:ext cx="410308" cy="411162"/>
            </a:xfrm>
            <a:prstGeom prst="ellipse">
              <a:avLst/>
            </a:prstGeom>
            <a:solidFill>
              <a:srgbClr val="FF8000">
                <a:alpha val="73724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355" tIns="9355" rIns="9355" bIns="9355" anchor="ctr">
              <a:prstTxWarp prst="textNoShape">
                <a:avLst/>
              </a:prstTxWarp>
            </a:bodyPr>
            <a:lstStyle/>
            <a:p>
              <a:r>
                <a:rPr lang="en-US" sz="9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SSM</a:t>
              </a:r>
            </a:p>
          </p:txBody>
        </p:sp>
        <p:grpSp>
          <p:nvGrpSpPr>
            <p:cNvPr id="33" name="Group 21"/>
            <p:cNvGrpSpPr/>
            <p:nvPr/>
          </p:nvGrpSpPr>
          <p:grpSpPr>
            <a:xfrm>
              <a:off x="5533981" y="1505037"/>
              <a:ext cx="892419" cy="844062"/>
              <a:chOff x="12642212" y="3309661"/>
              <a:chExt cx="1269218" cy="1200444"/>
            </a:xfrm>
          </p:grpSpPr>
          <p:sp>
            <p:nvSpPr>
              <p:cNvPr id="51" name="AutoShape 87"/>
              <p:cNvSpPr>
                <a:spLocks/>
              </p:cNvSpPr>
              <p:nvPr/>
            </p:nvSpPr>
            <p:spPr bwMode="auto">
              <a:xfrm>
                <a:off x="12642212" y="3309661"/>
                <a:ext cx="1269218" cy="1200444"/>
              </a:xfrm>
              <a:prstGeom prst="diamond">
                <a:avLst/>
              </a:prstGeom>
              <a:solidFill>
                <a:srgbClr val="6EC72E"/>
              </a:solidFill>
              <a:ln w="9525">
                <a:solidFill>
                  <a:srgbClr val="4A7DBB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38100" dist="22999" dir="5400000" algn="ctr" rotWithShape="0">
                  <a:schemeClr val="bg2">
                    <a:alpha val="34999"/>
                  </a:schemeClr>
                </a:outerShdw>
              </a:effectLst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sv-SE"/>
              </a:p>
            </p:txBody>
          </p:sp>
          <p:sp>
            <p:nvSpPr>
              <p:cNvPr id="52" name="Rectangle 88"/>
              <p:cNvSpPr>
                <a:spLocks/>
              </p:cNvSpPr>
              <p:nvPr/>
            </p:nvSpPr>
            <p:spPr bwMode="auto">
              <a:xfrm>
                <a:off x="12905705" y="3603292"/>
                <a:ext cx="906363" cy="65677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r>
                  <a:rPr lang="en-US" sz="900" dirty="0" smtClean="0"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Permit to construct</a:t>
                </a:r>
                <a:endParaRPr lang="en-US" sz="9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endParaRPr>
              </a:p>
            </p:txBody>
          </p:sp>
        </p:grpSp>
        <p:grpSp>
          <p:nvGrpSpPr>
            <p:cNvPr id="34" name="Group 89"/>
            <p:cNvGrpSpPr>
              <a:grpSpLocks/>
            </p:cNvGrpSpPr>
            <p:nvPr/>
          </p:nvGrpSpPr>
          <p:grpSpPr bwMode="auto">
            <a:xfrm>
              <a:off x="7711099" y="3125216"/>
              <a:ext cx="892419" cy="914401"/>
              <a:chOff x="0" y="0"/>
              <a:chExt cx="800" cy="819"/>
            </a:xfrm>
          </p:grpSpPr>
          <p:grpSp>
            <p:nvGrpSpPr>
              <p:cNvPr id="47" name="Group 90"/>
              <p:cNvGrpSpPr>
                <a:grpSpLocks/>
              </p:cNvGrpSpPr>
              <p:nvPr/>
            </p:nvGrpSpPr>
            <p:grpSpPr bwMode="auto">
              <a:xfrm>
                <a:off x="0" y="0"/>
                <a:ext cx="800" cy="819"/>
                <a:chOff x="0" y="0"/>
                <a:chExt cx="800" cy="819"/>
              </a:xfrm>
            </p:grpSpPr>
            <p:sp>
              <p:nvSpPr>
                <p:cNvPr id="49" name="AutoShape 91"/>
                <p:cNvSpPr>
                  <a:spLocks/>
                </p:cNvSpPr>
                <p:nvPr/>
              </p:nvSpPr>
              <p:spPr bwMode="auto">
                <a:xfrm>
                  <a:off x="0" y="0"/>
                  <a:ext cx="800" cy="756"/>
                </a:xfrm>
                <a:prstGeom prst="diamond">
                  <a:avLst/>
                </a:prstGeom>
                <a:solidFill>
                  <a:srgbClr val="6EC72E"/>
                </a:solidFill>
                <a:ln w="9525">
                  <a:solidFill>
                    <a:srgbClr val="4A7DBB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38100" dist="22999" dir="5400000" algn="ctr" rotWithShape="0">
                    <a:schemeClr val="bg2">
                      <a:alpha val="34999"/>
                    </a:schemeClr>
                  </a:outerShdw>
                </a:effectLst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sv-SE"/>
                </a:p>
              </p:txBody>
            </p:sp>
            <p:sp>
              <p:nvSpPr>
                <p:cNvPr id="50" name="Rectangle 92"/>
                <p:cNvSpPr>
                  <a:spLocks/>
                </p:cNvSpPr>
                <p:nvPr/>
              </p:nvSpPr>
              <p:spPr bwMode="auto">
                <a:xfrm>
                  <a:off x="196" y="189"/>
                  <a:ext cx="400" cy="63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sv-SE"/>
                </a:p>
              </p:txBody>
            </p:sp>
          </p:grpSp>
          <p:sp>
            <p:nvSpPr>
              <p:cNvPr id="48" name="Rectangle 93"/>
              <p:cNvSpPr>
                <a:spLocks/>
              </p:cNvSpPr>
              <p:nvPr/>
            </p:nvSpPr>
            <p:spPr bwMode="auto">
              <a:xfrm>
                <a:off x="190" y="166"/>
                <a:ext cx="610" cy="45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 dirty="0"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Construction</a:t>
                </a:r>
              </a:p>
              <a:p>
                <a:r>
                  <a:rPr lang="en-US" sz="700" dirty="0"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and</a:t>
                </a:r>
              </a:p>
              <a:p>
                <a:r>
                  <a:rPr lang="en-US" sz="700" dirty="0"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Operation</a:t>
                </a:r>
              </a:p>
              <a:p>
                <a:r>
                  <a:rPr lang="en-US" sz="700" dirty="0"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Permit</a:t>
                </a:r>
              </a:p>
            </p:txBody>
          </p:sp>
        </p:grpSp>
        <p:sp>
          <p:nvSpPr>
            <p:cNvPr id="35" name="Oval 94"/>
            <p:cNvSpPr>
              <a:spLocks/>
            </p:cNvSpPr>
            <p:nvPr/>
          </p:nvSpPr>
          <p:spPr bwMode="auto">
            <a:xfrm>
              <a:off x="7006521" y="4173502"/>
              <a:ext cx="704578" cy="556937"/>
            </a:xfrm>
            <a:prstGeom prst="ellipse">
              <a:avLst/>
            </a:prstGeom>
            <a:solidFill>
              <a:srgbClr val="B9FFB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1000" dirty="0" smtClean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Swedish Gov.</a:t>
              </a:r>
              <a:endParaRPr lang="en-US" sz="1000" dirty="0"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  <p:sp>
          <p:nvSpPr>
            <p:cNvPr id="36" name="Line 96"/>
            <p:cNvSpPr>
              <a:spLocks noChangeShapeType="1"/>
            </p:cNvSpPr>
            <p:nvPr/>
          </p:nvSpPr>
          <p:spPr bwMode="auto">
            <a:xfrm rot="10800000" flipH="1">
              <a:off x="4728899" y="3785710"/>
              <a:ext cx="586908" cy="102280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ot"/>
              <a:round/>
              <a:headEnd type="none" w="med" len="med"/>
              <a:tailEnd type="arrow" w="lg" len="lg"/>
            </a:ln>
            <a:effectLst>
              <a:outerShdw blurRad="38100" dist="19999" dir="5400000" algn="ctr" rotWithShape="0">
                <a:schemeClr val="bg2">
                  <a:alpha val="37999"/>
                </a:schemeClr>
              </a:outerShdw>
            </a:effectLst>
          </p:spPr>
          <p:txBody>
            <a:bodyPr lIns="67351" tIns="33675" rIns="67351" bIns="33675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37" name="Rectangle 98"/>
            <p:cNvSpPr>
              <a:spLocks/>
            </p:cNvSpPr>
            <p:nvPr/>
          </p:nvSpPr>
          <p:spPr bwMode="auto">
            <a:xfrm>
              <a:off x="8521189" y="1454406"/>
              <a:ext cx="713643" cy="7048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r>
                <a:rPr lang="en-US" sz="10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SSM</a:t>
              </a:r>
              <a:endParaRPr lang="en-US" sz="900" dirty="0"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  <a:p>
              <a:r>
                <a:rPr lang="en-US" sz="9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Swedish Radiation Safety Authority</a:t>
              </a:r>
            </a:p>
          </p:txBody>
        </p:sp>
        <p:sp>
          <p:nvSpPr>
            <p:cNvPr id="38" name="Rectangle 99"/>
            <p:cNvSpPr>
              <a:spLocks/>
            </p:cNvSpPr>
            <p:nvPr/>
          </p:nvSpPr>
          <p:spPr bwMode="auto">
            <a:xfrm>
              <a:off x="8470558" y="3023955"/>
              <a:ext cx="757604" cy="4556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r>
                <a:rPr lang="en-US" sz="10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EC</a:t>
              </a:r>
              <a:endParaRPr lang="en-US" sz="900" dirty="0"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  <a:p>
              <a:r>
                <a:rPr lang="en-US" sz="9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Environmental</a:t>
              </a:r>
            </a:p>
            <a:p>
              <a:r>
                <a:rPr lang="en-US" sz="9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Court</a:t>
              </a:r>
            </a:p>
          </p:txBody>
        </p:sp>
        <p:sp>
          <p:nvSpPr>
            <p:cNvPr id="39" name="Rectangle 100"/>
            <p:cNvSpPr>
              <a:spLocks/>
            </p:cNvSpPr>
            <p:nvPr/>
          </p:nvSpPr>
          <p:spPr bwMode="auto">
            <a:xfrm>
              <a:off x="8521189" y="4644135"/>
              <a:ext cx="712177" cy="35441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r>
                <a:rPr lang="en-US" sz="10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LM</a:t>
              </a:r>
              <a:br>
                <a:rPr lang="en-US" sz="10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</a:br>
              <a:r>
                <a:rPr lang="en-US" sz="10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Lund</a:t>
              </a:r>
              <a:br>
                <a:rPr lang="en-US" sz="10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</a:br>
              <a:r>
                <a:rPr lang="en-US" sz="1000" dirty="0"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Municipality</a:t>
              </a:r>
              <a:endParaRPr lang="en-US" sz="900" dirty="0"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74703" y="694946"/>
              <a:ext cx="8453459" cy="589368"/>
            </a:xfrm>
            <a:prstGeom prst="rect">
              <a:avLst/>
            </a:prstGeom>
            <a:noFill/>
          </p:spPr>
          <p:txBody>
            <a:bodyPr wrap="square" lIns="64291" tIns="32146" rIns="64291" bIns="32146" rtlCol="0">
              <a:spAutoFit/>
            </a:bodyPr>
            <a:lstStyle/>
            <a:p>
              <a:pPr algn="l"/>
              <a:r>
                <a:rPr lang="en-US" sz="1400" dirty="0" smtClean="0"/>
                <a:t>2012-04-01	        	2012-07-01	                 2013-01-01	          2013-07-01	     		2014-01-01	      	</a:t>
              </a:r>
              <a:endParaRPr lang="en-US" sz="1400" dirty="0"/>
            </a:p>
          </p:txBody>
        </p:sp>
        <p:grpSp>
          <p:nvGrpSpPr>
            <p:cNvPr id="41" name="Group 34"/>
            <p:cNvGrpSpPr>
              <a:grpSpLocks/>
            </p:cNvGrpSpPr>
            <p:nvPr/>
          </p:nvGrpSpPr>
          <p:grpSpPr bwMode="auto">
            <a:xfrm>
              <a:off x="4521369" y="4897289"/>
              <a:ext cx="584688" cy="760412"/>
              <a:chOff x="0" y="0"/>
              <a:chExt cx="523" cy="680"/>
            </a:xfrm>
          </p:grpSpPr>
          <p:pic>
            <p:nvPicPr>
              <p:cNvPr id="45" name="Picture 3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523" cy="68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blurRad="76200" dist="63499" dir="5400000" algn="ctr" rotWithShape="0">
                  <a:schemeClr val="bg2">
                    <a:alpha val="45000"/>
                  </a:schemeClr>
                </a:outerShdw>
              </a:effectLst>
            </p:spPr>
          </p:pic>
          <p:sp>
            <p:nvSpPr>
              <p:cNvPr id="46" name="Rectangle 36"/>
              <p:cNvSpPr>
                <a:spLocks/>
              </p:cNvSpPr>
              <p:nvPr/>
            </p:nvSpPr>
            <p:spPr bwMode="auto">
              <a:xfrm>
                <a:off x="67" y="224"/>
                <a:ext cx="456" cy="14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>
                    <a:latin typeface="Calibri" charset="0"/>
                    <a:ea typeface="Calibri" charset="0"/>
                    <a:cs typeface="Calibri" charset="0"/>
                    <a:sym typeface="Calibri" charset="0"/>
                  </a:rPr>
                  <a:t>Appeals</a:t>
                </a:r>
              </a:p>
            </p:txBody>
          </p:sp>
        </p:grpSp>
        <p:cxnSp>
          <p:nvCxnSpPr>
            <p:cNvPr id="42" name="Curved Connector 39"/>
            <p:cNvCxnSpPr>
              <a:stCxn id="56" idx="2"/>
              <a:endCxn id="61" idx="1"/>
            </p:cNvCxnSpPr>
            <p:nvPr/>
          </p:nvCxnSpPr>
          <p:spPr bwMode="auto">
            <a:xfrm rot="5400000">
              <a:off x="585283" y="2726781"/>
              <a:ext cx="1144888" cy="222226"/>
            </a:xfrm>
            <a:prstGeom prst="curvedConnector4">
              <a:avLst>
                <a:gd name="adj1" fmla="val 36818"/>
                <a:gd name="adj2" fmla="val 214261"/>
              </a:avLst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Curved Connector 42"/>
            <p:cNvCxnSpPr>
              <a:stCxn id="62" idx="0"/>
              <a:endCxn id="31" idx="4"/>
            </p:cNvCxnSpPr>
            <p:nvPr/>
          </p:nvCxnSpPr>
          <p:spPr bwMode="auto">
            <a:xfrm rot="5400000" flipH="1" flipV="1">
              <a:off x="1487906" y="2114347"/>
              <a:ext cx="1411541" cy="1319031"/>
            </a:xfrm>
            <a:prstGeom prst="curvedConnector3">
              <a:avLst>
                <a:gd name="adj1" fmla="val 50000"/>
              </a:avLst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sp>
          <p:nvSpPr>
            <p:cNvPr id="44" name="Line 63"/>
            <p:cNvSpPr>
              <a:spLocks noChangeShapeType="1"/>
            </p:cNvSpPr>
            <p:nvPr/>
          </p:nvSpPr>
          <p:spPr bwMode="auto">
            <a:xfrm>
              <a:off x="3610018" y="5302333"/>
              <a:ext cx="203689" cy="0"/>
            </a:xfrm>
            <a:prstGeom prst="line">
              <a:avLst/>
            </a:prstGeom>
            <a:noFill/>
            <a:ln w="25400">
              <a:solidFill>
                <a:srgbClr val="AD930C"/>
              </a:solidFill>
              <a:prstDash val="solid"/>
              <a:round/>
              <a:headEnd type="none" w="med" len="med"/>
              <a:tailEnd type="arrow" w="lg" len="lg"/>
            </a:ln>
            <a:effectLst>
              <a:outerShdw blurRad="38100" dist="19999" dir="5400000" algn="ctr" rotWithShape="0">
                <a:schemeClr val="bg2">
                  <a:alpha val="37999"/>
                </a:schemeClr>
              </a:outerShdw>
            </a:effectLst>
          </p:spPr>
          <p:txBody>
            <a:bodyPr lIns="67351" tIns="33675" rIns="67351" bIns="33675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sv-SE"/>
            </a:p>
          </p:txBody>
        </p:sp>
      </p:grpSp>
      <p:sp>
        <p:nvSpPr>
          <p:cNvPr id="74" name="AutoShape 7"/>
          <p:cNvSpPr>
            <a:spLocks/>
          </p:cNvSpPr>
          <p:nvPr/>
        </p:nvSpPr>
        <p:spPr bwMode="auto">
          <a:xfrm>
            <a:off x="6066452" y="3496735"/>
            <a:ext cx="921272" cy="710479"/>
          </a:xfrm>
          <a:prstGeom prst="diamond">
            <a:avLst/>
          </a:prstGeom>
          <a:solidFill>
            <a:srgbClr val="6EC72E"/>
          </a:solidFill>
          <a:ln w="9525">
            <a:solidFill>
              <a:srgbClr val="4A7DBB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38100" dist="22999" dir="5400000" algn="ctr" rotWithShape="0">
              <a:schemeClr val="bg2">
                <a:alpha val="34999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1000" dirty="0" smtClean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Court Hearing</a:t>
            </a:r>
            <a:endParaRPr lang="en-US" sz="1000" dirty="0"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76" name="Line 17"/>
          <p:cNvSpPr>
            <a:spLocks noChangeShapeType="1"/>
          </p:cNvSpPr>
          <p:nvPr/>
        </p:nvSpPr>
        <p:spPr bwMode="auto">
          <a:xfrm>
            <a:off x="7109118" y="3831860"/>
            <a:ext cx="634918" cy="0"/>
          </a:xfrm>
          <a:prstGeom prst="line">
            <a:avLst/>
          </a:prstGeom>
          <a:noFill/>
          <a:ln w="25400">
            <a:solidFill>
              <a:srgbClr val="558E28"/>
            </a:solidFill>
            <a:prstDash val="solid"/>
            <a:round/>
            <a:headEnd type="none" w="med" len="med"/>
            <a:tailEnd type="arrow" w="lg" len="lg"/>
          </a:ln>
          <a:effectLst>
            <a:outerShdw blurRad="38100" dist="19999" dir="5400000" algn="ctr" rotWithShape="0">
              <a:schemeClr val="bg2">
                <a:alpha val="37999"/>
              </a:schemeClr>
            </a:outerShdw>
          </a:effectLst>
        </p:spPr>
        <p:txBody>
          <a:bodyPr lIns="67351" tIns="33675" rIns="67351" bIns="33675">
            <a:prstTxWarp prst="textNoShape">
              <a:avLst/>
            </a:prstTxWarp>
          </a:bodyPr>
          <a:lstStyle/>
          <a:p>
            <a:pPr>
              <a:defRPr/>
            </a:pPr>
            <a:endParaRPr lang="sv-SE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7" name="Line 18"/>
          <p:cNvSpPr>
            <a:spLocks noChangeShapeType="1"/>
          </p:cNvSpPr>
          <p:nvPr/>
        </p:nvSpPr>
        <p:spPr bwMode="auto">
          <a:xfrm flipV="1">
            <a:off x="6523402" y="2804857"/>
            <a:ext cx="2732605" cy="704"/>
          </a:xfrm>
          <a:prstGeom prst="line">
            <a:avLst/>
          </a:prstGeom>
          <a:noFill/>
          <a:ln w="25400">
            <a:solidFill>
              <a:srgbClr val="E36C09"/>
            </a:solidFill>
            <a:prstDash val="solid"/>
            <a:round/>
            <a:headEnd type="none" w="med" len="med"/>
            <a:tailEnd type="arrow" w="lg" len="lg"/>
          </a:ln>
          <a:effectLst>
            <a:outerShdw blurRad="38100" dist="19999" dir="5400000" algn="ctr" rotWithShape="0">
              <a:schemeClr val="bg2">
                <a:alpha val="37999"/>
              </a:schemeClr>
            </a:outerShdw>
          </a:effectLst>
        </p:spPr>
        <p:txBody>
          <a:bodyPr lIns="67351" tIns="33675" rIns="67351" bIns="33675">
            <a:prstTxWarp prst="textNoShape">
              <a:avLst/>
            </a:prstTxWarp>
          </a:bodyPr>
          <a:lstStyle/>
          <a:p>
            <a:pPr>
              <a:defRPr/>
            </a:pPr>
            <a:endParaRPr lang="sv-SE"/>
          </a:p>
        </p:txBody>
      </p:sp>
      <p:sp>
        <p:nvSpPr>
          <p:cNvPr id="75" name="Rectangle 74"/>
          <p:cNvSpPr/>
          <p:nvPr/>
        </p:nvSpPr>
        <p:spPr>
          <a:xfrm>
            <a:off x="2576736" y="908720"/>
            <a:ext cx="5193483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Courtesy of Peter </a:t>
            </a:r>
            <a:r>
              <a:rPr lang="en-US" sz="1400" dirty="0" err="1"/>
              <a:t>Jacobsson</a:t>
            </a:r>
            <a:r>
              <a:rPr lang="en-US" sz="1400" dirty="0"/>
              <a:t> </a:t>
            </a:r>
            <a:r>
              <a:rPr lang="en-US" sz="1400" dirty="0" smtClean="0"/>
              <a:t> - Head </a:t>
            </a:r>
            <a:r>
              <a:rPr lang="en-US" sz="1400" dirty="0"/>
              <a:t>of ESS safety </a:t>
            </a:r>
          </a:p>
        </p:txBody>
      </p:sp>
    </p:spTree>
    <p:extLst>
      <p:ext uri="{BB962C8B-B14F-4D97-AF65-F5344CB8AC3E}">
        <p14:creationId xmlns:p14="http://schemas.microsoft.com/office/powerpoint/2010/main" val="212794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016" y="1988840"/>
            <a:ext cx="4808984" cy="1527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data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040" y="188640"/>
            <a:ext cx="4614864" cy="1326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73016"/>
            <a:ext cx="6274076" cy="26969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5552" y="980728"/>
            <a:ext cx="5457056" cy="2062909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3425758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Cryomodule instrumentation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8584" y="998730"/>
            <a:ext cx="8202116" cy="5127458"/>
          </a:xfrm>
        </p:spPr>
        <p:txBody>
          <a:bodyPr/>
          <a:lstStyle/>
          <a:p>
            <a:pPr marL="0" indent="-37248">
              <a:buNone/>
            </a:pPr>
            <a:r>
              <a:rPr lang="en-US" sz="2000" dirty="0" smtClean="0"/>
              <a:t>* Instrumentation function</a:t>
            </a:r>
          </a:p>
          <a:p>
            <a:pPr marL="418569" lvl="1" indent="-37248">
              <a:buNone/>
            </a:pPr>
            <a:r>
              <a:rPr lang="en-US" sz="1800" dirty="0" smtClean="0"/>
              <a:t>Monitoring</a:t>
            </a:r>
            <a:endParaRPr lang="en-US" sz="1800" dirty="0"/>
          </a:p>
          <a:p>
            <a:pPr marL="418569" lvl="1" indent="-37248">
              <a:buNone/>
            </a:pPr>
            <a:r>
              <a:rPr lang="en-US" sz="1800" dirty="0"/>
              <a:t>Control</a:t>
            </a:r>
          </a:p>
          <a:p>
            <a:pPr marL="418569" lvl="1" indent="-37248">
              <a:buNone/>
            </a:pPr>
            <a:r>
              <a:rPr lang="en-US" sz="1800" dirty="0"/>
              <a:t>Interlock</a:t>
            </a:r>
          </a:p>
          <a:p>
            <a:pPr marL="418569" lvl="1" indent="-37248">
              <a:buNone/>
            </a:pPr>
            <a:r>
              <a:rPr lang="en-US" sz="1800" dirty="0"/>
              <a:t>Alarms</a:t>
            </a:r>
          </a:p>
          <a:p>
            <a:pPr marL="0" indent="0">
              <a:buNone/>
            </a:pPr>
            <a:endParaRPr lang="en-US" sz="1800" dirty="0" smtClean="0"/>
          </a:p>
          <a:p>
            <a:pPr>
              <a:buFontTx/>
              <a:buChar char="•"/>
            </a:pPr>
            <a:r>
              <a:rPr lang="en-US" sz="1800" dirty="0" smtClean="0"/>
              <a:t>Expected categories</a:t>
            </a:r>
          </a:p>
          <a:p>
            <a:pPr marL="704319" lvl="1" indent="-285750">
              <a:buFontTx/>
              <a:buChar char="•"/>
            </a:pPr>
            <a:r>
              <a:rPr lang="en-US" sz="1800" dirty="0" smtClean="0"/>
              <a:t>temperature transmitter: </a:t>
            </a:r>
            <a:r>
              <a:rPr lang="en-US" sz="1800" dirty="0" err="1" smtClean="0"/>
              <a:t>Cernox</a:t>
            </a:r>
            <a:r>
              <a:rPr lang="en-US" sz="1800" dirty="0" smtClean="0"/>
              <a:t> and PT100</a:t>
            </a:r>
          </a:p>
          <a:p>
            <a:pPr marL="704319" lvl="1" indent="-285750">
              <a:buFontTx/>
              <a:buChar char="•"/>
            </a:pPr>
            <a:r>
              <a:rPr lang="en-US" sz="1800" dirty="0" smtClean="0"/>
              <a:t>vacuum gauge </a:t>
            </a:r>
            <a:endParaRPr lang="en-US" sz="1800" dirty="0"/>
          </a:p>
          <a:p>
            <a:pPr marL="704319" lvl="1" indent="-285750">
              <a:buFontTx/>
              <a:buChar char="•"/>
            </a:pPr>
            <a:r>
              <a:rPr lang="en-US" sz="1800" dirty="0" smtClean="0"/>
              <a:t>pressure gauge </a:t>
            </a:r>
            <a:endParaRPr lang="en-US" sz="1800" dirty="0"/>
          </a:p>
          <a:p>
            <a:pPr marL="704319" lvl="1" indent="-285750">
              <a:buFontTx/>
              <a:buChar char="•"/>
            </a:pPr>
            <a:r>
              <a:rPr lang="en-US" sz="1800" dirty="0" smtClean="0"/>
              <a:t>level gage </a:t>
            </a:r>
          </a:p>
          <a:p>
            <a:pPr marL="704319" lvl="1" indent="-285750">
              <a:buFontTx/>
              <a:buChar char="•"/>
            </a:pPr>
            <a:r>
              <a:rPr lang="en-US" sz="1800" dirty="0" smtClean="0"/>
              <a:t>control valve </a:t>
            </a:r>
          </a:p>
          <a:p>
            <a:pPr marL="418569" lvl="1" indent="0">
              <a:buNone/>
            </a:pPr>
            <a:r>
              <a:rPr lang="en-US" sz="1800" dirty="0" smtClean="0"/>
              <a:t>*    </a:t>
            </a:r>
            <a:r>
              <a:rPr lang="en-US" sz="1800" dirty="0" err="1" smtClean="0"/>
              <a:t>flowmeter</a:t>
            </a:r>
            <a:r>
              <a:rPr lang="en-US" sz="1800" dirty="0" smtClean="0"/>
              <a:t> </a:t>
            </a:r>
            <a:endParaRPr lang="en-US" sz="1800" dirty="0"/>
          </a:p>
          <a:p>
            <a:pPr marL="418569" lvl="1" indent="0">
              <a:buNone/>
            </a:pPr>
            <a:r>
              <a:rPr lang="en-US" sz="1800" dirty="0" smtClean="0"/>
              <a:t>*   pick </a:t>
            </a:r>
            <a:r>
              <a:rPr lang="en-US" sz="1800" dirty="0"/>
              <a:t>up </a:t>
            </a:r>
            <a:r>
              <a:rPr lang="en-US" sz="1800" dirty="0" smtClean="0"/>
              <a:t>coil </a:t>
            </a:r>
            <a:endParaRPr lang="en-US" sz="1800" dirty="0"/>
          </a:p>
          <a:p>
            <a:pPr marL="418569" lvl="1" indent="0">
              <a:buNone/>
            </a:pPr>
            <a:r>
              <a:rPr lang="en-US" sz="1800" dirty="0" smtClean="0"/>
              <a:t>*   heaters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946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928664" y="332656"/>
            <a:ext cx="3196950" cy="748668"/>
          </a:xfrm>
          <a:prstGeom prst="rect">
            <a:avLst/>
          </a:prstGeom>
        </p:spPr>
        <p:txBody>
          <a:bodyPr vert="horz" lIns="95792" tIns="47896" rIns="95792" bIns="47896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u="none" kern="1200">
                <a:solidFill>
                  <a:srgbClr val="006585"/>
                </a:solidFill>
                <a:latin typeface="Papyrus"/>
                <a:ea typeface="+mj-ea"/>
                <a:cs typeface="Papyrus"/>
              </a:defRPr>
            </a:lvl1pPr>
          </a:lstStyle>
          <a:p>
            <a:r>
              <a:rPr lang="en-US" dirty="0" smtClean="0">
                <a:solidFill>
                  <a:srgbClr val="3366FF"/>
                </a:solidFill>
              </a:rPr>
              <a:t>Tunnel integration</a:t>
            </a:r>
            <a:endParaRPr lang="en-US" sz="1300" dirty="0">
              <a:solidFill>
                <a:srgbClr val="3366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20" y="1484784"/>
            <a:ext cx="3168947" cy="18078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888" y="980729"/>
            <a:ext cx="5837848" cy="2348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472" y="3356992"/>
            <a:ext cx="4829184" cy="297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776537" y="980728"/>
            <a:ext cx="7416824" cy="470932"/>
          </a:xfrm>
          <a:prstGeom prst="roundRect">
            <a:avLst/>
          </a:prstGeom>
          <a:blipFill dpi="0" rotWithShape="1">
            <a:blip r:embed="rId2">
              <a:alphaModFix amt="28000"/>
            </a:blip>
            <a:srcRect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820" y="130820"/>
            <a:ext cx="8175180" cy="6096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rgbClr val="3366FF"/>
                </a:solidFill>
                <a:latin typeface="Papyrus"/>
                <a:cs typeface="Papyrus"/>
              </a:rPr>
              <a:t>Cavity Cryomodule </a:t>
            </a:r>
            <a:r>
              <a:rPr lang="en-US" sz="2800" dirty="0">
                <a:solidFill>
                  <a:srgbClr val="3366FF"/>
                </a:solidFill>
                <a:latin typeface="Papyrus"/>
                <a:cs typeface="Papyrus"/>
              </a:rPr>
              <a:t>T</a:t>
            </a:r>
            <a:r>
              <a:rPr lang="en-US" sz="2800" dirty="0" smtClean="0">
                <a:solidFill>
                  <a:srgbClr val="3366FF"/>
                </a:solidFill>
                <a:latin typeface="Papyrus"/>
                <a:cs typeface="Papyrus"/>
              </a:rPr>
              <a:t>echnology </a:t>
            </a:r>
            <a:r>
              <a:rPr lang="en-US" sz="2800" dirty="0">
                <a:solidFill>
                  <a:srgbClr val="3366FF"/>
                </a:solidFill>
                <a:latin typeface="Papyrus"/>
                <a:cs typeface="Papyrus"/>
              </a:rPr>
              <a:t>D</a:t>
            </a:r>
            <a:r>
              <a:rPr lang="en-US" sz="2800" dirty="0" smtClean="0">
                <a:solidFill>
                  <a:srgbClr val="3366FF"/>
                </a:solidFill>
                <a:latin typeface="Papyrus"/>
                <a:cs typeface="Papyrus"/>
              </a:rPr>
              <a:t>emonstrators</a:t>
            </a:r>
            <a:endParaRPr lang="en-US" sz="2800" dirty="0">
              <a:solidFill>
                <a:srgbClr val="3366FF"/>
              </a:solidFill>
              <a:latin typeface="Papyrus"/>
              <a:cs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16496" y="1700808"/>
            <a:ext cx="9308060" cy="4752528"/>
          </a:xfrm>
          <a:prstGeom prst="rect">
            <a:avLst/>
          </a:prstGeom>
        </p:spPr>
        <p:txBody>
          <a:bodyPr/>
          <a:lstStyle/>
          <a:p>
            <a:r>
              <a:rPr lang="en-US" sz="2000" b="0" dirty="0" smtClean="0">
                <a:solidFill>
                  <a:srgbClr val="3366FF"/>
                </a:solidFill>
                <a:latin typeface="Papyrus"/>
                <a:cs typeface="Papyrus"/>
              </a:rPr>
              <a:t>Fabrication and industrialization </a:t>
            </a:r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of </a:t>
            </a:r>
            <a:r>
              <a:rPr lang="en-US" sz="2000" b="0" dirty="0">
                <a:solidFill>
                  <a:srgbClr val="030000"/>
                </a:solidFill>
                <a:latin typeface="Papyrus"/>
                <a:cs typeface="Papyrus"/>
              </a:rPr>
              <a:t>the c</a:t>
            </a:r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ryomodule: </a:t>
            </a:r>
          </a:p>
          <a:p>
            <a:pPr marL="0" indent="0">
              <a:buNone/>
            </a:pPr>
            <a:r>
              <a:rPr lang="en-US" sz="1600" b="0" dirty="0" smtClean="0">
                <a:solidFill>
                  <a:srgbClr val="030000"/>
                </a:solidFill>
                <a:latin typeface="Papyrus"/>
                <a:cs typeface="Papyrus"/>
              </a:rPr>
              <a:t>e.g. cleaning, tooling, </a:t>
            </a:r>
            <a:r>
              <a:rPr lang="en-US" sz="1600" b="0" dirty="0" err="1" smtClean="0">
                <a:solidFill>
                  <a:srgbClr val="030000"/>
                </a:solidFill>
                <a:latin typeface="Papyrus"/>
                <a:cs typeface="Papyrus"/>
              </a:rPr>
              <a:t>assy</a:t>
            </a:r>
            <a:r>
              <a:rPr lang="en-US" sz="1600" b="0" dirty="0" smtClean="0">
                <a:solidFill>
                  <a:srgbClr val="030000"/>
                </a:solidFill>
                <a:latin typeface="Papyrus"/>
                <a:cs typeface="Papyrus"/>
              </a:rPr>
              <a:t> procedures, QA;</a:t>
            </a:r>
          </a:p>
          <a:p>
            <a:pPr marL="0" indent="0">
              <a:buNone/>
            </a:pPr>
            <a:endParaRPr lang="en-US" sz="1200" b="0" dirty="0">
              <a:solidFill>
                <a:srgbClr val="030000"/>
              </a:solidFill>
              <a:latin typeface="Papyrus"/>
              <a:cs typeface="Papyrus"/>
            </a:endParaRPr>
          </a:p>
          <a:p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The </a:t>
            </a:r>
            <a:r>
              <a:rPr lang="en-US" sz="2000" b="0" dirty="0">
                <a:solidFill>
                  <a:srgbClr val="030000"/>
                </a:solidFill>
                <a:latin typeface="Papyrus"/>
                <a:cs typeface="Papyrus"/>
              </a:rPr>
              <a:t>performance of the </a:t>
            </a:r>
            <a:r>
              <a:rPr lang="en-US" sz="2000" b="0" dirty="0">
                <a:solidFill>
                  <a:srgbClr val="3366FF"/>
                </a:solidFill>
                <a:latin typeface="Papyrus"/>
                <a:cs typeface="Papyrus"/>
              </a:rPr>
              <a:t>RF design</a:t>
            </a:r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: </a:t>
            </a:r>
          </a:p>
          <a:p>
            <a:pPr marL="0" indent="0">
              <a:buNone/>
            </a:pPr>
            <a:r>
              <a:rPr lang="en-US" sz="1600" b="0" dirty="0" smtClean="0">
                <a:solidFill>
                  <a:srgbClr val="030000"/>
                </a:solidFill>
                <a:latin typeface="Papyrus"/>
                <a:cs typeface="Papyrus"/>
              </a:rPr>
              <a:t>e.g. characterize </a:t>
            </a:r>
            <a:r>
              <a:rPr lang="en-US" sz="1600" b="0" dirty="0">
                <a:solidFill>
                  <a:srgbClr val="030000"/>
                </a:solidFill>
                <a:latin typeface="Papyrus"/>
                <a:cs typeface="Papyrus"/>
              </a:rPr>
              <a:t>the </a:t>
            </a:r>
            <a:r>
              <a:rPr lang="en-US" sz="1600" b="0" dirty="0" smtClean="0">
                <a:solidFill>
                  <a:srgbClr val="030000"/>
                </a:solidFill>
                <a:latin typeface="Papyrus"/>
                <a:cs typeface="Papyrus"/>
              </a:rPr>
              <a:t>cavity RF signature; validate RF results obtained in vertical cryostat;</a:t>
            </a:r>
          </a:p>
          <a:p>
            <a:pPr marL="0" indent="0">
              <a:buNone/>
            </a:pPr>
            <a:endParaRPr lang="en-US" sz="1200" b="0" dirty="0">
              <a:solidFill>
                <a:srgbClr val="030000"/>
              </a:solidFill>
              <a:latin typeface="Papyrus"/>
              <a:cs typeface="Papyrus"/>
            </a:endParaRPr>
          </a:p>
          <a:p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The </a:t>
            </a:r>
            <a:r>
              <a:rPr lang="en-US" sz="2000" b="0" dirty="0">
                <a:solidFill>
                  <a:srgbClr val="030000"/>
                </a:solidFill>
                <a:latin typeface="Papyrus"/>
                <a:cs typeface="Papyrus"/>
              </a:rPr>
              <a:t>performance of the </a:t>
            </a:r>
            <a:r>
              <a:rPr lang="en-US" sz="2000" dirty="0" smtClean="0">
                <a:solidFill>
                  <a:srgbClr val="3366FF"/>
                </a:solidFill>
                <a:latin typeface="Papyrus"/>
                <a:cs typeface="Papyrus"/>
              </a:rPr>
              <a:t>thermal and vacuum  </a:t>
            </a:r>
            <a:r>
              <a:rPr lang="en-US" sz="2000" b="0" dirty="0">
                <a:solidFill>
                  <a:srgbClr val="3366FF"/>
                </a:solidFill>
                <a:latin typeface="Papyrus"/>
                <a:cs typeface="Papyrus"/>
              </a:rPr>
              <a:t>design</a:t>
            </a:r>
            <a:r>
              <a:rPr lang="en-US" sz="1800" b="0" dirty="0" smtClean="0">
                <a:solidFill>
                  <a:srgbClr val="030000"/>
                </a:solidFill>
                <a:latin typeface="Papyrus"/>
                <a:cs typeface="Papyrus"/>
              </a:rPr>
              <a:t>: </a:t>
            </a:r>
            <a:endParaRPr lang="en-US" sz="1600" b="0" dirty="0">
              <a:solidFill>
                <a:srgbClr val="030000"/>
              </a:solidFill>
              <a:latin typeface="Papyrus"/>
              <a:cs typeface="Papyrus"/>
            </a:endParaRPr>
          </a:p>
          <a:p>
            <a:pPr marL="0" indent="0">
              <a:buNone/>
            </a:pPr>
            <a:r>
              <a:rPr lang="en-US" sz="1600" b="0" dirty="0" err="1" smtClean="0">
                <a:solidFill>
                  <a:srgbClr val="030000"/>
                </a:solidFill>
                <a:latin typeface="Papyrus"/>
                <a:cs typeface="Papyrus"/>
              </a:rPr>
              <a:t>eg</a:t>
            </a:r>
            <a:r>
              <a:rPr lang="en-US" sz="1600" b="0" dirty="0" smtClean="0">
                <a:solidFill>
                  <a:srgbClr val="030000"/>
                </a:solidFill>
                <a:latin typeface="Papyrus"/>
                <a:cs typeface="Papyrus"/>
              </a:rPr>
              <a:t>. cool-down rate, operating conditions; heat loads; cooling </a:t>
            </a:r>
            <a:r>
              <a:rPr lang="en-US" sz="1600" b="0" dirty="0">
                <a:solidFill>
                  <a:srgbClr val="030000"/>
                </a:solidFill>
                <a:latin typeface="Papyrus"/>
                <a:cs typeface="Papyrus"/>
              </a:rPr>
              <a:t>scheme </a:t>
            </a:r>
            <a:r>
              <a:rPr lang="en-US" sz="1600" b="0" dirty="0" smtClean="0">
                <a:solidFill>
                  <a:srgbClr val="030000"/>
                </a:solidFill>
                <a:latin typeface="Papyrus"/>
                <a:cs typeface="Papyrus"/>
              </a:rPr>
              <a:t>efficiency,</a:t>
            </a:r>
            <a:r>
              <a:rPr lang="en-US" sz="1600" b="0" dirty="0">
                <a:solidFill>
                  <a:srgbClr val="030000"/>
                </a:solidFill>
                <a:latin typeface="Papyrus"/>
                <a:cs typeface="Papyrus"/>
              </a:rPr>
              <a:t> </a:t>
            </a:r>
            <a:r>
              <a:rPr lang="en-US" sz="1600" dirty="0">
                <a:solidFill>
                  <a:srgbClr val="030000"/>
                </a:solidFill>
                <a:latin typeface="Papyrus"/>
                <a:cs typeface="Papyrus"/>
              </a:rPr>
              <a:t>leak </a:t>
            </a:r>
            <a:r>
              <a:rPr lang="en-US" sz="1600" dirty="0" smtClean="0">
                <a:solidFill>
                  <a:srgbClr val="030000"/>
                </a:solidFill>
                <a:latin typeface="Papyrus"/>
                <a:cs typeface="Papyrus"/>
              </a:rPr>
              <a:t>tightness;</a:t>
            </a:r>
          </a:p>
          <a:p>
            <a:pPr marL="0" indent="0">
              <a:buNone/>
            </a:pPr>
            <a:endParaRPr lang="en-US" sz="1200" dirty="0">
              <a:solidFill>
                <a:srgbClr val="030000"/>
              </a:solidFill>
              <a:latin typeface="Papyrus"/>
              <a:cs typeface="Papyrus"/>
            </a:endParaRPr>
          </a:p>
          <a:p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The </a:t>
            </a:r>
            <a:r>
              <a:rPr lang="en-US" sz="2000" b="0" dirty="0">
                <a:solidFill>
                  <a:srgbClr val="030000"/>
                </a:solidFill>
                <a:latin typeface="Papyrus"/>
                <a:cs typeface="Papyrus"/>
              </a:rPr>
              <a:t>performance of the </a:t>
            </a:r>
            <a:r>
              <a:rPr lang="en-US" sz="2000" b="0" dirty="0">
                <a:solidFill>
                  <a:srgbClr val="3366FF"/>
                </a:solidFill>
                <a:latin typeface="Papyrus"/>
                <a:cs typeface="Papyrus"/>
              </a:rPr>
              <a:t>mechanical </a:t>
            </a:r>
            <a:r>
              <a:rPr lang="en-US" sz="2000" b="0" dirty="0" smtClean="0">
                <a:solidFill>
                  <a:srgbClr val="3366FF"/>
                </a:solidFill>
                <a:latin typeface="Papyrus"/>
                <a:cs typeface="Papyrus"/>
              </a:rPr>
              <a:t>design</a:t>
            </a:r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: </a:t>
            </a:r>
            <a:r>
              <a:rPr lang="en-US" sz="1600" b="0" dirty="0" smtClean="0">
                <a:solidFill>
                  <a:srgbClr val="030000"/>
                </a:solidFill>
                <a:latin typeface="Papyrus"/>
                <a:cs typeface="Papyrus"/>
              </a:rPr>
              <a:t>e.g. MAWP, stability, alignment;</a:t>
            </a:r>
            <a:r>
              <a:rPr lang="en-US" sz="1600" b="0" dirty="0">
                <a:solidFill>
                  <a:srgbClr val="030000"/>
                </a:solidFill>
                <a:latin typeface="Papyrus"/>
                <a:cs typeface="Papyrus"/>
              </a:rPr>
              <a:t> </a:t>
            </a:r>
            <a:endParaRPr lang="en-US" sz="1600" b="0" dirty="0" smtClean="0">
              <a:solidFill>
                <a:srgbClr val="030000"/>
              </a:solidFill>
              <a:latin typeface="Papyrus"/>
              <a:cs typeface="Papyrus"/>
            </a:endParaRPr>
          </a:p>
          <a:p>
            <a:pPr marL="0" lvl="0" indent="0">
              <a:buNone/>
            </a:pPr>
            <a:endParaRPr lang="en-US" sz="1200" b="0" dirty="0" smtClean="0">
              <a:solidFill>
                <a:srgbClr val="030000"/>
              </a:solidFill>
              <a:latin typeface="Papyrus"/>
              <a:cs typeface="Papyrus"/>
            </a:endParaRPr>
          </a:p>
          <a:p>
            <a:pPr lvl="0"/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The </a:t>
            </a:r>
            <a:r>
              <a:rPr lang="en-US" sz="2000" b="0" dirty="0">
                <a:solidFill>
                  <a:srgbClr val="3366FF"/>
                </a:solidFill>
                <a:latin typeface="Papyrus"/>
                <a:cs typeface="Papyrus"/>
              </a:rPr>
              <a:t>safe operation </a:t>
            </a:r>
            <a:r>
              <a:rPr lang="en-US" sz="2000" b="0" dirty="0">
                <a:solidFill>
                  <a:srgbClr val="030000"/>
                </a:solidFill>
                <a:latin typeface="Papyrus"/>
                <a:cs typeface="Papyrus"/>
              </a:rPr>
              <a:t>of the </a:t>
            </a:r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cryomodules: </a:t>
            </a:r>
          </a:p>
          <a:p>
            <a:pPr marL="0" lvl="0" indent="0">
              <a:buNone/>
            </a:pPr>
            <a:r>
              <a:rPr lang="en-US" sz="1600" b="0" dirty="0" smtClean="0">
                <a:solidFill>
                  <a:srgbClr val="030000"/>
                </a:solidFill>
                <a:latin typeface="Papyrus"/>
                <a:cs typeface="Papyrus"/>
              </a:rPr>
              <a:t>e.g. process variables, control loops, operating modes, relieving system and interlock;</a:t>
            </a:r>
          </a:p>
          <a:p>
            <a:pPr marL="0" lvl="0" indent="0">
              <a:buNone/>
            </a:pPr>
            <a:endParaRPr lang="en-US" sz="1200" b="0" dirty="0" smtClean="0">
              <a:solidFill>
                <a:srgbClr val="030000"/>
              </a:solidFill>
              <a:latin typeface="Papyrus"/>
              <a:cs typeface="Papyrus"/>
            </a:endParaRPr>
          </a:p>
          <a:p>
            <a:pPr lvl="0"/>
            <a:r>
              <a:rPr lang="en-US" sz="2000" b="0" dirty="0" smtClean="0">
                <a:solidFill>
                  <a:srgbClr val="3366FF"/>
                </a:solidFill>
                <a:latin typeface="Papyrus"/>
                <a:cs typeface="Papyrus"/>
              </a:rPr>
              <a:t>Training</a:t>
            </a:r>
            <a:r>
              <a:rPr lang="en-US" sz="2000" b="0" dirty="0" smtClean="0">
                <a:solidFill>
                  <a:srgbClr val="030000"/>
                </a:solidFill>
                <a:latin typeface="Papyrus"/>
                <a:cs typeface="Papyrus"/>
              </a:rPr>
              <a:t>: </a:t>
            </a:r>
            <a:r>
              <a:rPr lang="en-US" sz="1600" b="0" dirty="0" smtClean="0">
                <a:solidFill>
                  <a:srgbClr val="030000"/>
                </a:solidFill>
                <a:latin typeface="Papyrus"/>
                <a:cs typeface="Papyrus"/>
              </a:rPr>
              <a:t>e.g. to assemble, to operate</a:t>
            </a:r>
            <a:r>
              <a:rPr lang="en-US" sz="1400" b="0" dirty="0" smtClean="0">
                <a:solidFill>
                  <a:srgbClr val="030000"/>
                </a:solidFill>
                <a:latin typeface="Papyrus"/>
                <a:cs typeface="Papyrus"/>
              </a:rPr>
              <a:t>.</a:t>
            </a:r>
            <a:endParaRPr lang="en-US" sz="1400" b="0" dirty="0">
              <a:solidFill>
                <a:srgbClr val="030000"/>
              </a:solidFill>
              <a:latin typeface="Papyrus"/>
              <a:cs typeface="Papyru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9115" y="980728"/>
            <a:ext cx="93000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3234"/>
            <a:r>
              <a:rPr lang="en-US" sz="2000" b="1" dirty="0">
                <a:latin typeface="Papyrus"/>
                <a:cs typeface="Papyrus"/>
                <a:sym typeface="Wingdings" pitchFamily="2" charset="2"/>
              </a:rPr>
              <a:t> </a:t>
            </a:r>
            <a:r>
              <a:rPr lang="en-US" sz="2000" b="1" dirty="0" smtClean="0">
                <a:latin typeface="Papyrus"/>
                <a:cs typeface="Papyrus"/>
                <a:sym typeface="Wingdings"/>
              </a:rPr>
              <a:t>One T</a:t>
            </a:r>
            <a:r>
              <a:rPr lang="en-US" sz="2000" b="1" dirty="0" smtClean="0">
                <a:latin typeface="Papyrus"/>
                <a:cs typeface="Papyrus"/>
              </a:rPr>
              <a:t>echnology Demonstrator per cavity family </a:t>
            </a:r>
            <a:r>
              <a:rPr lang="en-US" sz="2000" b="1" dirty="0">
                <a:latin typeface="Papyrus"/>
                <a:cs typeface="Papyrus"/>
              </a:rPr>
              <a:t>to </a:t>
            </a:r>
            <a:r>
              <a:rPr lang="en-US" sz="2000" b="1" dirty="0" smtClean="0">
                <a:latin typeface="Papyrus"/>
                <a:cs typeface="Papyrus"/>
              </a:rPr>
              <a:t>validate:</a:t>
            </a:r>
            <a:endParaRPr lang="en-US" sz="2000" b="1" dirty="0">
              <a:latin typeface="Papyrus"/>
              <a:cs typeface="Papyrus"/>
            </a:endParaRPr>
          </a:p>
        </p:txBody>
      </p:sp>
    </p:spTree>
    <p:extLst>
      <p:ext uri="{BB962C8B-B14F-4D97-AF65-F5344CB8AC3E}">
        <p14:creationId xmlns:p14="http://schemas.microsoft.com/office/powerpoint/2010/main" val="54786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409" y="239271"/>
            <a:ext cx="8915400" cy="572200"/>
          </a:xfrm>
        </p:spPr>
        <p:txBody>
          <a:bodyPr/>
          <a:lstStyle/>
          <a:p>
            <a:pPr algn="l"/>
            <a:r>
              <a:rPr lang="en-US" b="0" dirty="0"/>
              <a:t> Spoke cavity </a:t>
            </a:r>
            <a:r>
              <a:rPr lang="en-US" b="0" dirty="0" smtClean="0"/>
              <a:t>string </a:t>
            </a:r>
            <a:r>
              <a:rPr lang="en-US" b="0" smtClean="0"/>
              <a:t>and cryomodule package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70" y="1201253"/>
            <a:ext cx="5257175" cy="27065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298" y="3175847"/>
            <a:ext cx="3274483" cy="1752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12" y="4188460"/>
            <a:ext cx="4237566" cy="1905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69397" y="1454418"/>
            <a:ext cx="2912148" cy="1758721"/>
          </a:xfrm>
          <a:prstGeom prst="rect">
            <a:avLst/>
          </a:prstGeom>
        </p:spPr>
        <p:txBody>
          <a:bodyPr wrap="none" lIns="95792" tIns="47896" rIns="95792" bIns="47896">
            <a:spAutoFit/>
          </a:bodyPr>
          <a:lstStyle/>
          <a:p>
            <a:pPr marL="252580" indent="-252580">
              <a:buFont typeface="Wingdings" charset="0"/>
              <a:buChar char="à"/>
            </a:pPr>
            <a:r>
              <a:rPr lang="en-US" sz="1800" u="sng" dirty="0">
                <a:latin typeface="Papyrus"/>
                <a:cs typeface="Papyrus"/>
                <a:sym typeface="Wingdings"/>
              </a:rPr>
              <a:t>Technical design results:</a:t>
            </a:r>
          </a:p>
          <a:p>
            <a:pPr marL="588937" lvl="1" indent="-252580">
              <a:buFont typeface="Arial"/>
              <a:buChar char="•"/>
            </a:pPr>
            <a:r>
              <a:rPr lang="en-US" sz="1800" dirty="0">
                <a:latin typeface="Papyrus"/>
                <a:cs typeface="Papyrus"/>
                <a:sym typeface="Wingdings"/>
              </a:rPr>
              <a:t>Position coupler</a:t>
            </a:r>
          </a:p>
          <a:p>
            <a:pPr marL="588937" lvl="1" indent="-252580">
              <a:buFont typeface="Arial"/>
              <a:buChar char="•"/>
            </a:pPr>
            <a:r>
              <a:rPr lang="en-US" sz="1800" dirty="0">
                <a:latin typeface="Papyrus"/>
                <a:cs typeface="Papyrus"/>
                <a:sym typeface="Wingdings"/>
              </a:rPr>
              <a:t>Supporting system</a:t>
            </a:r>
          </a:p>
          <a:p>
            <a:pPr marL="588937" lvl="1" indent="-252580">
              <a:buFont typeface="Arial"/>
              <a:buChar char="•"/>
            </a:pPr>
            <a:r>
              <a:rPr lang="en-US" sz="1800" dirty="0">
                <a:latin typeface="Papyrus"/>
                <a:cs typeface="Papyrus"/>
                <a:sym typeface="Wingdings"/>
              </a:rPr>
              <a:t>Thermal shielding</a:t>
            </a:r>
          </a:p>
          <a:p>
            <a:pPr marL="588937" lvl="1" indent="-252580">
              <a:buFont typeface="Arial"/>
              <a:buChar char="•"/>
            </a:pPr>
            <a:r>
              <a:rPr lang="en-US" sz="1800" dirty="0">
                <a:latin typeface="Papyrus"/>
                <a:cs typeface="Papyrus"/>
                <a:sym typeface="Wingdings"/>
              </a:rPr>
              <a:t>Magnetic shielding</a:t>
            </a:r>
          </a:p>
          <a:p>
            <a:pPr marL="252580" indent="-252580">
              <a:buFont typeface="Arial"/>
              <a:buChar char="•"/>
            </a:pPr>
            <a:endParaRPr lang="en-US" sz="1800" dirty="0">
              <a:latin typeface="Papyrus"/>
              <a:cs typeface="Papyrus"/>
              <a:sym typeface="Wingding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11197" y="4998550"/>
            <a:ext cx="3914948" cy="298844"/>
          </a:xfrm>
          <a:prstGeom prst="rect">
            <a:avLst/>
          </a:prstGeom>
        </p:spPr>
        <p:txBody>
          <a:bodyPr wrap="none" lIns="67355" tIns="33677" rIns="67355" bIns="33677">
            <a:spAutoFit/>
          </a:bodyPr>
          <a:lstStyle/>
          <a:p>
            <a:r>
              <a:rPr lang="en-US" sz="1500" dirty="0">
                <a:latin typeface="Papyrus"/>
                <a:cs typeface="Papyrus"/>
                <a:sym typeface="Wingdings"/>
              </a:rPr>
              <a:t>Position cavity string during </a:t>
            </a:r>
            <a:r>
              <a:rPr lang="en-US" sz="1500" dirty="0" err="1">
                <a:latin typeface="Papyrus"/>
                <a:cs typeface="Papyrus"/>
                <a:sym typeface="Wingdings"/>
              </a:rPr>
              <a:t>cryostating</a:t>
            </a:r>
            <a:r>
              <a:rPr lang="en-US" sz="1500" dirty="0">
                <a:latin typeface="Papyrus"/>
                <a:cs typeface="Papyrus"/>
                <a:sym typeface="Wingdings"/>
              </a:rPr>
              <a:t> step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4418" y="5909901"/>
            <a:ext cx="4098649" cy="298844"/>
          </a:xfrm>
          <a:prstGeom prst="rect">
            <a:avLst/>
          </a:prstGeom>
        </p:spPr>
        <p:txBody>
          <a:bodyPr wrap="none" lIns="67355" tIns="33677" rIns="67355" bIns="33677">
            <a:spAutoFit/>
          </a:bodyPr>
          <a:lstStyle/>
          <a:p>
            <a:r>
              <a:rPr lang="en-US" sz="1500" dirty="0">
                <a:latin typeface="Papyrus"/>
                <a:cs typeface="Papyrus"/>
                <a:sym typeface="Wingdings"/>
              </a:rPr>
              <a:t>Cavity string  and its cooled magnetic shielding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48962" y="3631523"/>
            <a:ext cx="3342031" cy="298844"/>
          </a:xfrm>
          <a:prstGeom prst="rect">
            <a:avLst/>
          </a:prstGeom>
          <a:solidFill>
            <a:srgbClr val="FFFFFF"/>
          </a:solidFill>
        </p:spPr>
        <p:txBody>
          <a:bodyPr wrap="none" lIns="67355" tIns="33677" rIns="67355" bIns="33677">
            <a:spAutoFit/>
          </a:bodyPr>
          <a:lstStyle/>
          <a:p>
            <a:r>
              <a:rPr lang="en-US" sz="1500" dirty="0">
                <a:latin typeface="Papyrus"/>
                <a:cs typeface="Papyrus"/>
                <a:sym typeface="Wingdings"/>
              </a:rPr>
              <a:t>Spoke cryomodule overall dimensions</a:t>
            </a:r>
          </a:p>
        </p:txBody>
      </p:sp>
    </p:spTree>
    <p:extLst>
      <p:ext uri="{BB962C8B-B14F-4D97-AF65-F5344CB8AC3E}">
        <p14:creationId xmlns:p14="http://schemas.microsoft.com/office/powerpoint/2010/main" val="3110486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Spoke cavity string and cryomodule package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928" y="980728"/>
            <a:ext cx="5388279" cy="40795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3717032"/>
            <a:ext cx="4438136" cy="31409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568" y="836712"/>
            <a:ext cx="2956233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199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366FF"/>
                </a:solidFill>
              </a:rPr>
              <a:t>Outlines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528" y="1556792"/>
            <a:ext cx="9073008" cy="372641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3366FF"/>
                </a:solidFill>
              </a:rPr>
              <a:t>ESS accelerator context for a Globe of Science and Innovation</a:t>
            </a:r>
          </a:p>
          <a:p>
            <a:r>
              <a:rPr lang="en-US" sz="2000" dirty="0">
                <a:solidFill>
                  <a:srgbClr val="3366FF"/>
                </a:solidFill>
              </a:rPr>
              <a:t>Main </a:t>
            </a:r>
            <a:r>
              <a:rPr lang="en-US" sz="2000" dirty="0" smtClean="0">
                <a:solidFill>
                  <a:srgbClr val="3366FF"/>
                </a:solidFill>
              </a:rPr>
              <a:t>parameters and milestones</a:t>
            </a:r>
          </a:p>
          <a:p>
            <a:r>
              <a:rPr lang="en-US" sz="2000" dirty="0" smtClean="0">
                <a:solidFill>
                  <a:srgbClr val="3366FF"/>
                </a:solidFill>
              </a:rPr>
              <a:t>Cryomodule stakeholders</a:t>
            </a:r>
          </a:p>
          <a:p>
            <a:pPr marL="0" indent="0">
              <a:buNone/>
            </a:pPr>
            <a:endParaRPr lang="en-US" sz="2400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3366FF"/>
                </a:solidFill>
              </a:rPr>
              <a:t>Cryomodule strategy  </a:t>
            </a:r>
          </a:p>
          <a:p>
            <a:r>
              <a:rPr lang="en-US" sz="2000" dirty="0" smtClean="0">
                <a:solidFill>
                  <a:srgbClr val="3366FF"/>
                </a:solidFill>
              </a:rPr>
              <a:t>Functions and constraints</a:t>
            </a:r>
          </a:p>
          <a:p>
            <a:r>
              <a:rPr lang="en-US" sz="2000" dirty="0">
                <a:solidFill>
                  <a:srgbClr val="3366FF"/>
                </a:solidFill>
              </a:rPr>
              <a:t>Technology Demonstrators</a:t>
            </a:r>
          </a:p>
          <a:p>
            <a:r>
              <a:rPr lang="en-US" sz="2000" dirty="0" smtClean="0">
                <a:solidFill>
                  <a:srgbClr val="3366FF"/>
                </a:solidFill>
              </a:rPr>
              <a:t>Spoke cavities technologies</a:t>
            </a:r>
          </a:p>
          <a:p>
            <a:r>
              <a:rPr lang="en-US" sz="2000" dirty="0" smtClean="0">
                <a:solidFill>
                  <a:srgbClr val="3366FF"/>
                </a:solidFill>
              </a:rPr>
              <a:t>Elliptical cavities technologies</a:t>
            </a:r>
          </a:p>
        </p:txBody>
      </p:sp>
    </p:spTree>
    <p:extLst>
      <p:ext uri="{BB962C8B-B14F-4D97-AF65-F5344CB8AC3E}">
        <p14:creationId xmlns:p14="http://schemas.microsoft.com/office/powerpoint/2010/main" val="1250446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8852" y="188640"/>
            <a:ext cx="7612660" cy="504056"/>
          </a:xfrm>
        </p:spPr>
        <p:txBody>
          <a:bodyPr/>
          <a:lstStyle/>
          <a:p>
            <a:r>
              <a:rPr lang="en-US" sz="2800" dirty="0" smtClean="0"/>
              <a:t>Elliptical cavity </a:t>
            </a:r>
            <a:r>
              <a:rPr lang="en-US" sz="2800" dirty="0"/>
              <a:t>string and cryomodule package</a:t>
            </a:r>
            <a:endParaRPr lang="en-US" sz="2800" dirty="0">
              <a:latin typeface="Papyrus"/>
              <a:cs typeface="Papyru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805264"/>
            <a:ext cx="6250223" cy="497730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marL="562452" lvl="1" indent="-241093">
              <a:buFont typeface="Arial"/>
              <a:buChar char="•"/>
            </a:pPr>
            <a:r>
              <a:rPr lang="en-US" sz="1400" dirty="0">
                <a:latin typeface="Papyrus"/>
                <a:cs typeface="Papyrus"/>
                <a:sym typeface="Wingdings"/>
              </a:rPr>
              <a:t>Elliptical Cavities Cryomodule Technology Demonstrator results by the end of 2015  start pre-series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756475"/>
              </p:ext>
            </p:extLst>
          </p:nvPr>
        </p:nvGraphicFramePr>
        <p:xfrm>
          <a:off x="1991111" y="1201253"/>
          <a:ext cx="7624128" cy="2047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Document" r:id="rId4" imgW="5892800" imgH="1714500" progId="Word.Document.12">
                  <p:embed/>
                </p:oleObj>
              </mc:Choice>
              <mc:Fallback>
                <p:oleObj name="Document" r:id="rId4" imgW="5892800" imgH="1714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91111" y="1201253"/>
                        <a:ext cx="7624128" cy="2047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15" y="3277108"/>
            <a:ext cx="6143183" cy="2227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45" y="3125216"/>
            <a:ext cx="2169923" cy="2227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2105508" cy="118854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920552" y="1700808"/>
            <a:ext cx="1053167" cy="280363"/>
          </a:xfrm>
          <a:prstGeom prst="rect">
            <a:avLst/>
          </a:prstGeom>
        </p:spPr>
        <p:txBody>
          <a:bodyPr wrap="none" lIns="64291" tIns="32146" rIns="64291" bIns="32146">
            <a:spAutoFit/>
          </a:bodyPr>
          <a:lstStyle/>
          <a:p>
            <a:r>
              <a:rPr lang="en-US" sz="1400" dirty="0">
                <a:latin typeface="Calibri" pitchFamily="34" charset="0"/>
                <a:cs typeface="Calibri" pitchFamily="34" charset="0"/>
              </a:rPr>
              <a:t>Space-frame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2978407" y="5251710"/>
            <a:ext cx="1194232" cy="280363"/>
          </a:xfrm>
          <a:prstGeom prst="rect">
            <a:avLst/>
          </a:prstGeom>
        </p:spPr>
        <p:txBody>
          <a:bodyPr wrap="none" lIns="64291" tIns="32146" rIns="64291" bIns="32146">
            <a:spAutoFit/>
          </a:bodyPr>
          <a:lstStyle/>
          <a:p>
            <a:r>
              <a:rPr lang="en-US" sz="1400" dirty="0">
                <a:latin typeface="Calibri" pitchFamily="34" charset="0"/>
                <a:cs typeface="Calibri" pitchFamily="34" charset="0"/>
              </a:rPr>
              <a:t>Power coupler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1442613" y="5403602"/>
            <a:ext cx="899279" cy="280363"/>
          </a:xfrm>
          <a:prstGeom prst="rect">
            <a:avLst/>
          </a:prstGeom>
        </p:spPr>
        <p:txBody>
          <a:bodyPr wrap="none" lIns="64291" tIns="32146" rIns="64291" bIns="32146">
            <a:spAutoFit/>
          </a:bodyPr>
          <a:lstStyle/>
          <a:p>
            <a:r>
              <a:rPr lang="en-US" sz="1400" dirty="0">
                <a:latin typeface="Calibri" pitchFamily="34" charset="0"/>
                <a:cs typeface="Calibri" pitchFamily="34" charset="0"/>
              </a:rPr>
              <a:t>Cold tuner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4623902" y="5099818"/>
            <a:ext cx="1014695" cy="280363"/>
          </a:xfrm>
          <a:prstGeom prst="rect">
            <a:avLst/>
          </a:prstGeom>
        </p:spPr>
        <p:txBody>
          <a:bodyPr wrap="none" lIns="64291" tIns="32146" rIns="64291" bIns="32146">
            <a:spAutoFit/>
          </a:bodyPr>
          <a:lstStyle/>
          <a:p>
            <a:r>
              <a:rPr lang="en-US" sz="1400" dirty="0">
                <a:latin typeface="Calibri" pitchFamily="34" charset="0"/>
                <a:cs typeface="Calibri" pitchFamily="34" charset="0"/>
              </a:rPr>
              <a:t>Helium tank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5446652" y="4796034"/>
            <a:ext cx="1640643" cy="280363"/>
          </a:xfrm>
          <a:prstGeom prst="rect">
            <a:avLst/>
          </a:prstGeom>
        </p:spPr>
        <p:txBody>
          <a:bodyPr wrap="none" lIns="64291" tIns="32146" rIns="64291" bIns="32146">
            <a:spAutoFit/>
          </a:bodyPr>
          <a:lstStyle/>
          <a:p>
            <a:r>
              <a:rPr lang="en-US" sz="1400" dirty="0">
                <a:latin typeface="Calibri" pitchFamily="34" charset="0"/>
                <a:cs typeface="Calibri" pitchFamily="34" charset="0"/>
              </a:rPr>
              <a:t>5-cell elliptical cavity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826560" y="4492243"/>
            <a:ext cx="219400" cy="961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72058" y="4542874"/>
            <a:ext cx="274249" cy="8100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185103" y="4390982"/>
            <a:ext cx="493649" cy="8100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5720898" y="3985937"/>
            <a:ext cx="493649" cy="8100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352600" y="1988840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70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560" y="980728"/>
            <a:ext cx="2664296" cy="28784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872" y="1107"/>
            <a:ext cx="5632110" cy="35775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 Elliptical </a:t>
            </a:r>
            <a:r>
              <a:rPr lang="en-US" b="0" dirty="0" smtClean="0"/>
              <a:t>cavity cryomodule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8172" y="2492896"/>
            <a:ext cx="2997828" cy="3290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511" y="3600076"/>
            <a:ext cx="3618441" cy="24257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61799"/>
            <a:ext cx="4771936" cy="298844"/>
          </a:xfrm>
          <a:prstGeom prst="rect">
            <a:avLst/>
          </a:prstGeom>
          <a:solidFill>
            <a:srgbClr val="FFFFFF"/>
          </a:solidFill>
        </p:spPr>
        <p:txBody>
          <a:bodyPr wrap="square" lIns="67355" tIns="33677" rIns="67355" bIns="33677">
            <a:spAutoFit/>
          </a:bodyPr>
          <a:lstStyle/>
          <a:p>
            <a:pPr lvl="1"/>
            <a:r>
              <a:rPr lang="en-US" sz="1500" dirty="0">
                <a:latin typeface="Papyrus"/>
                <a:cs typeface="Papyrus"/>
              </a:rPr>
              <a:t>Space frame stress analysis and material choice</a:t>
            </a:r>
          </a:p>
        </p:txBody>
      </p:sp>
    </p:spTree>
    <p:extLst>
      <p:ext uri="{BB962C8B-B14F-4D97-AF65-F5344CB8AC3E}">
        <p14:creationId xmlns:p14="http://schemas.microsoft.com/office/powerpoint/2010/main" val="1488152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92696"/>
            <a:ext cx="9905999" cy="36548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72" y="3645024"/>
            <a:ext cx="3960440" cy="26838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6656" y="116632"/>
            <a:ext cx="8136904" cy="1656184"/>
          </a:xfrm>
        </p:spPr>
        <p:txBody>
          <a:bodyPr/>
          <a:lstStyle/>
          <a:p>
            <a:r>
              <a:rPr lang="en-US" sz="2800" dirty="0" smtClean="0"/>
              <a:t>Elliptical Cavity Cryomodule Technology Demonstrator - ECCTD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039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ECCTD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472" y="1124744"/>
            <a:ext cx="5418417" cy="40773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3573016"/>
            <a:ext cx="4015984" cy="26840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63" y="1412776"/>
            <a:ext cx="2585077" cy="264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91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544" y="2276872"/>
            <a:ext cx="8856984" cy="33116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3366FF"/>
                </a:solidFill>
              </a:rPr>
              <a:t>The ESS cryomodules to validate innovation applied to the next generation of accelerators</a:t>
            </a:r>
          </a:p>
          <a:p>
            <a:pPr marL="0" indent="0">
              <a:buNone/>
            </a:pPr>
            <a:endParaRPr lang="en-US" sz="2400" dirty="0">
              <a:solidFill>
                <a:srgbClr val="3366FF"/>
              </a:solidFill>
            </a:endParaRPr>
          </a:p>
          <a:p>
            <a:r>
              <a:rPr lang="en-US" sz="2400" dirty="0" smtClean="0">
                <a:solidFill>
                  <a:srgbClr val="3366FF"/>
                </a:solidFill>
              </a:rPr>
              <a:t>Challenging schedule for a green field neutron source</a:t>
            </a:r>
          </a:p>
          <a:p>
            <a:endParaRPr lang="en-US" sz="2400" dirty="0" smtClean="0">
              <a:solidFill>
                <a:srgbClr val="3366FF"/>
              </a:solidFill>
            </a:endParaRPr>
          </a:p>
          <a:p>
            <a:r>
              <a:rPr lang="en-US" sz="2400" dirty="0" smtClean="0">
                <a:solidFill>
                  <a:srgbClr val="3366FF"/>
                </a:solidFill>
              </a:rPr>
              <a:t>Effective and expertise thanks to European collaborations </a:t>
            </a:r>
            <a:endParaRPr lang="en-US" sz="2400" dirty="0">
              <a:solidFill>
                <a:srgbClr val="3366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160" y="188640"/>
            <a:ext cx="3275165" cy="2050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62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000" dirty="0" smtClean="0">
                <a:solidFill>
                  <a:srgbClr val="3366FF"/>
                </a:solidFill>
              </a:rPr>
              <a:t>EXTRA slides</a:t>
            </a:r>
            <a:endParaRPr lang="en-US" sz="6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45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41858" y="876073"/>
            <a:ext cx="9808335" cy="5618081"/>
          </a:xfrm>
          <a:prstGeom prst="rect">
            <a:avLst/>
          </a:prstGeom>
          <a:solidFill>
            <a:schemeClr val="bg2">
              <a:lumMod val="95000"/>
              <a:alpha val="0"/>
            </a:schemeClr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2663"/>
            <a:ext cx="8915400" cy="1143000"/>
          </a:xfrm>
        </p:spPr>
        <p:txBody>
          <a:bodyPr/>
          <a:lstStyle/>
          <a:p>
            <a:r>
              <a:rPr lang="en-US" sz="2800" dirty="0" smtClean="0">
                <a:latin typeface="Papyrus"/>
                <a:cs typeface="Papyrus"/>
              </a:rPr>
              <a:t>Cryomodule Break Down Structure and Interface</a:t>
            </a:r>
            <a:endParaRPr lang="en-US" sz="2800" dirty="0">
              <a:latin typeface="Papyrus"/>
              <a:cs typeface="Papyrus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25012070"/>
              </p:ext>
            </p:extLst>
          </p:nvPr>
        </p:nvGraphicFramePr>
        <p:xfrm>
          <a:off x="282612" y="1372019"/>
          <a:ext cx="9410700" cy="4982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3BC3F5-DB66-AC41-A0F4-BDE096D39CA9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sp>
        <p:nvSpPr>
          <p:cNvPr id="3" name="Rectangle 2"/>
          <p:cNvSpPr/>
          <p:nvPr/>
        </p:nvSpPr>
        <p:spPr bwMode="auto">
          <a:xfrm>
            <a:off x="196532" y="1174149"/>
            <a:ext cx="6612098" cy="526848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rgbClr val="03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77241" y="856331"/>
            <a:ext cx="200356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Cryomodule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44918" y="979099"/>
            <a:ext cx="200356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Tunnel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80828" y="4536090"/>
            <a:ext cx="2936021" cy="635052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380828" y="4536090"/>
            <a:ext cx="2936021" cy="635052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7591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98366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96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Papyrus"/>
                <a:cs typeface="Papyrus"/>
              </a:rPr>
              <a:t>Current development</a:t>
            </a:r>
            <a:endParaRPr lang="en-US" sz="2800" dirty="0">
              <a:latin typeface="Papyrus"/>
              <a:cs typeface="Papyru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83BC3F5-DB66-AC41-A0F4-BDE096D39CA9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pic>
        <p:nvPicPr>
          <p:cNvPr id="7" name="Image 3" descr="SF rond Q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20929" y="1628800"/>
            <a:ext cx="9753054" cy="3198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316115" y="2954673"/>
            <a:ext cx="5886824" cy="833745"/>
          </a:xfrm>
        </p:spPr>
        <p:txBody>
          <a:bodyPr/>
          <a:lstStyle/>
          <a:p>
            <a:r>
              <a:rPr lang="en-US" b="0" dirty="0"/>
              <a:t>Elliptical </a:t>
            </a:r>
            <a:r>
              <a:rPr lang="en-US" b="0" dirty="0" smtClean="0"/>
              <a:t>cryomodule – flow process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178" y="393737"/>
            <a:ext cx="8730766" cy="562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063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3366FF"/>
                </a:solidFill>
              </a:rPr>
              <a:t>The ESS </a:t>
            </a:r>
            <a:r>
              <a:rPr lang="en-US" sz="2800" dirty="0" smtClean="0">
                <a:solidFill>
                  <a:srgbClr val="3366FF"/>
                </a:solidFill>
              </a:rPr>
              <a:t>philosophy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536" y="970080"/>
            <a:ext cx="6418165" cy="5038244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Vision &amp; Raison </a:t>
            </a:r>
            <a:r>
              <a:rPr lang="en-GB" sz="2000" b="1" dirty="0" err="1" smtClean="0"/>
              <a:t>d’etre</a:t>
            </a:r>
            <a:r>
              <a:rPr lang="en-GB" sz="2000" b="1" dirty="0" smtClean="0"/>
              <a:t>: </a:t>
            </a:r>
            <a:r>
              <a:rPr lang="en-GB" sz="2000" dirty="0" smtClean="0"/>
              <a:t>Science </a:t>
            </a:r>
            <a:r>
              <a:rPr lang="en-GB" sz="2000" dirty="0"/>
              <a:t>for Society</a:t>
            </a:r>
          </a:p>
          <a:p>
            <a:endParaRPr lang="en-US" sz="900" dirty="0" smtClean="0"/>
          </a:p>
          <a:p>
            <a:r>
              <a:rPr lang="en-GB" sz="2000" b="1" dirty="0" smtClean="0"/>
              <a:t>Mission:</a:t>
            </a:r>
            <a:endParaRPr lang="en-GB" sz="2000" b="1" dirty="0"/>
          </a:p>
          <a:p>
            <a:pPr lvl="1"/>
            <a:r>
              <a:rPr lang="en-GB" sz="1800" dirty="0"/>
              <a:t>Design, construct and operate </a:t>
            </a:r>
            <a:r>
              <a:rPr lang="en-GB" sz="1800" dirty="0" smtClean="0"/>
              <a:t> </a:t>
            </a:r>
          </a:p>
          <a:p>
            <a:pPr marL="457200" lvl="1" indent="0">
              <a:buNone/>
            </a:pPr>
            <a:r>
              <a:rPr lang="en-GB" sz="1800" dirty="0"/>
              <a:t>	</a:t>
            </a:r>
            <a:r>
              <a:rPr lang="en-GB" sz="1800" dirty="0" smtClean="0"/>
              <a:t>the </a:t>
            </a:r>
            <a:r>
              <a:rPr lang="en-GB" sz="1800" dirty="0"/>
              <a:t>worlds-leading neutron </a:t>
            </a:r>
            <a:r>
              <a:rPr lang="en-GB" sz="1800" dirty="0" smtClean="0"/>
              <a:t>source</a:t>
            </a:r>
          </a:p>
          <a:p>
            <a:pPr lvl="1"/>
            <a:r>
              <a:rPr lang="en-US" sz="1800" dirty="0" smtClean="0">
                <a:solidFill>
                  <a:srgbClr val="262626"/>
                </a:solidFill>
                <a:ea typeface="ＭＳ Ｐゴシック" charset="0"/>
                <a:sym typeface="Marker Felt" charset="0"/>
              </a:rPr>
              <a:t>Manage </a:t>
            </a:r>
            <a:r>
              <a:rPr lang="en-US" sz="1800" dirty="0">
                <a:solidFill>
                  <a:srgbClr val="262626"/>
                </a:solidFill>
                <a:ea typeface="ＭＳ Ｐゴシック" charset="0"/>
                <a:sym typeface="Marker Felt" charset="0"/>
              </a:rPr>
              <a:t>the company business</a:t>
            </a:r>
            <a:endParaRPr lang="en-GB" sz="1800" dirty="0" smtClean="0"/>
          </a:p>
          <a:p>
            <a:pPr lvl="1"/>
            <a:endParaRPr lang="en-GB" sz="900" dirty="0" smtClean="0"/>
          </a:p>
          <a:p>
            <a:r>
              <a:rPr lang="en-GB" sz="2000" b="1" dirty="0" smtClean="0"/>
              <a:t>Core Values:</a:t>
            </a:r>
            <a:endParaRPr lang="en-GB" sz="2000" b="1" dirty="0"/>
          </a:p>
          <a:p>
            <a:pPr marL="685800" lvl="1"/>
            <a:r>
              <a:rPr lang="en-GB" sz="1800" dirty="0" smtClean="0"/>
              <a:t>Excellence; Openness; Sustainability</a:t>
            </a:r>
          </a:p>
          <a:p>
            <a:pPr marL="685800" lvl="1"/>
            <a:endParaRPr lang="en-GB" sz="900" dirty="0" smtClean="0"/>
          </a:p>
          <a:p>
            <a:r>
              <a:rPr lang="en-US" sz="2000" b="1" dirty="0" smtClean="0">
                <a:ea typeface="ＭＳ Ｐゴシック" charset="0"/>
                <a:sym typeface="Helvetica" charset="0"/>
              </a:rPr>
              <a:t>ESS philosophy:</a:t>
            </a:r>
            <a:endParaRPr lang="en-US" sz="2000" b="1" dirty="0">
              <a:ea typeface="ＭＳ Ｐゴシック" charset="0"/>
              <a:sym typeface="Helvetica" charset="0"/>
            </a:endParaRPr>
          </a:p>
          <a:p>
            <a:pPr lvl="1"/>
            <a:r>
              <a:rPr lang="ja-JP" altLang="en-US" sz="1800" dirty="0">
                <a:ea typeface="ＭＳ Ｐゴシック" charset="0"/>
                <a:sym typeface="Helvetica" charset="0"/>
              </a:rPr>
              <a:t>“</a:t>
            </a:r>
            <a:r>
              <a:rPr lang="en-US" sz="1800" dirty="0">
                <a:ea typeface="ＭＳ Ｐゴシック" charset="0"/>
                <a:sym typeface="Helvetica" charset="0"/>
              </a:rPr>
              <a:t>Greenfield thinking on a greenfield site</a:t>
            </a:r>
            <a:r>
              <a:rPr lang="ja-JP" altLang="en-US" sz="1800" dirty="0" smtClean="0">
                <a:ea typeface="ＭＳ Ｐゴシック" charset="0"/>
                <a:sym typeface="Helvetica" charset="0"/>
              </a:rPr>
              <a:t>”</a:t>
            </a:r>
            <a:endParaRPr lang="en-GB" sz="1400" dirty="0" smtClean="0"/>
          </a:p>
          <a:p>
            <a:pPr marL="685800" lvl="1"/>
            <a:endParaRPr lang="en-GB" sz="1100" dirty="0" smtClean="0"/>
          </a:p>
          <a:p>
            <a:endParaRPr lang="en-GB" sz="16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783" y="1099570"/>
            <a:ext cx="3784699" cy="4685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456" y="5452482"/>
            <a:ext cx="909377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  <a:latin typeface="Papyrus"/>
                <a:cs typeface="Papyrus"/>
              </a:rPr>
              <a:t>Goal: to deliver first neutrons before this decade is </a:t>
            </a:r>
            <a:r>
              <a:rPr lang="en-US" dirty="0" smtClean="0">
                <a:solidFill>
                  <a:srgbClr val="3366FF"/>
                </a:solidFill>
                <a:latin typeface="Papyrus"/>
                <a:cs typeface="Papyrus"/>
              </a:rPr>
              <a:t>out</a:t>
            </a:r>
            <a:endParaRPr lang="en-US" dirty="0">
              <a:solidFill>
                <a:srgbClr val="3366FF"/>
              </a:solidFill>
              <a:latin typeface="Papyrus"/>
              <a:cs typeface="Papyrus"/>
            </a:endParaRPr>
          </a:p>
          <a:p>
            <a:r>
              <a:rPr lang="en-US" sz="2000" b="1" dirty="0">
                <a:solidFill>
                  <a:srgbClr val="3366FF"/>
                </a:solidFill>
                <a:latin typeface="Papyrus"/>
                <a:cs typeface="Papyrus"/>
                <a:sym typeface="Wingdings"/>
              </a:rPr>
              <a:t> Goal oriented project</a:t>
            </a:r>
            <a:endParaRPr lang="en-GB" sz="1600" dirty="0">
              <a:solidFill>
                <a:srgbClr val="3366FF"/>
              </a:solidFill>
              <a:latin typeface="Papyrus"/>
              <a:cs typeface="Papyru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53200" y="404664"/>
            <a:ext cx="29033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Papyrus"/>
                <a:cs typeface="Papyrus"/>
              </a:rPr>
              <a:t>See </a:t>
            </a:r>
            <a:r>
              <a:rPr lang="en-GB" sz="1600" dirty="0" err="1" smtClean="0">
                <a:latin typeface="Papyrus"/>
                <a:cs typeface="Papyrus"/>
              </a:rPr>
              <a:t>Giobatta</a:t>
            </a:r>
            <a:r>
              <a:rPr lang="en-GB" sz="1600" dirty="0" smtClean="0">
                <a:latin typeface="Papyrus"/>
                <a:cs typeface="Papyrus"/>
              </a:rPr>
              <a:t> </a:t>
            </a:r>
            <a:r>
              <a:rPr lang="en-GB" sz="1600" dirty="0" err="1" smtClean="0">
                <a:latin typeface="Papyrus"/>
                <a:cs typeface="Papyrus"/>
              </a:rPr>
              <a:t>Lanfranco’s</a:t>
            </a:r>
            <a:r>
              <a:rPr lang="en-GB" sz="1600" dirty="0" smtClean="0">
                <a:latin typeface="Papyrus"/>
                <a:cs typeface="Papyrus"/>
              </a:rPr>
              <a:t> talk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7592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92560" y="1269915"/>
            <a:ext cx="8641713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Papyrus" charset="0"/>
                <a:cs typeface="Papyrus" charset="0"/>
              </a:rPr>
              <a:t>Superconducting Proton Linear Accelerator (500 m )</a:t>
            </a:r>
          </a:p>
          <a:p>
            <a:pPr marL="457200" lvl="1"/>
            <a:r>
              <a:rPr lang="en-US" sz="2000" dirty="0">
                <a:solidFill>
                  <a:srgbClr val="3366FF"/>
                </a:solidFill>
                <a:latin typeface="Papyrus" charset="0"/>
                <a:cs typeface="Papyrus" charset="0"/>
              </a:rPr>
              <a:t>2.5 </a:t>
            </a:r>
            <a:r>
              <a:rPr lang="en-US" sz="2000" dirty="0" err="1">
                <a:solidFill>
                  <a:srgbClr val="3366FF"/>
                </a:solidFill>
                <a:latin typeface="Papyrus" charset="0"/>
                <a:cs typeface="Papyrus" charset="0"/>
              </a:rPr>
              <a:t>GeV</a:t>
            </a:r>
            <a:r>
              <a:rPr lang="en-US" sz="2000" dirty="0">
                <a:solidFill>
                  <a:srgbClr val="3366FF"/>
                </a:solidFill>
                <a:latin typeface="Papyrus" charset="0"/>
                <a:cs typeface="Papyrus" charset="0"/>
              </a:rPr>
              <a:t> Proton Energy</a:t>
            </a:r>
          </a:p>
          <a:p>
            <a:pPr marL="457200" lvl="1"/>
            <a:endParaRPr lang="en-US" sz="600" dirty="0">
              <a:solidFill>
                <a:srgbClr val="3366FF"/>
              </a:solidFill>
              <a:latin typeface="Papyrus" charset="0"/>
              <a:cs typeface="Papyrus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Papyrus" charset="0"/>
                <a:cs typeface="Papyrus" charset="0"/>
              </a:rPr>
              <a:t>50 mA </a:t>
            </a:r>
            <a:r>
              <a:rPr lang="en-US" sz="2000" dirty="0">
                <a:solidFill>
                  <a:schemeClr val="tx1"/>
                </a:solidFill>
                <a:latin typeface="Papyrus" charset="0"/>
                <a:cs typeface="Papyrus" charset="0"/>
              </a:rPr>
              <a:t>(</a:t>
            </a:r>
            <a:r>
              <a:rPr lang="en-US" sz="2000" dirty="0" smtClean="0">
                <a:solidFill>
                  <a:schemeClr val="tx1"/>
                </a:solidFill>
                <a:latin typeface="Papyrus" charset="0"/>
                <a:cs typeface="Papyrus" charset="0"/>
              </a:rPr>
              <a:t>2 mA</a:t>
            </a:r>
            <a:r>
              <a:rPr lang="en-US" sz="2000" dirty="0">
                <a:solidFill>
                  <a:schemeClr val="tx1"/>
                </a:solidFill>
                <a:latin typeface="Papyrus" charset="0"/>
                <a:cs typeface="Papyrus" charset="0"/>
              </a:rPr>
              <a:t>) peak (average) proton current</a:t>
            </a:r>
          </a:p>
          <a:p>
            <a:pPr marL="457200" lvl="1"/>
            <a:r>
              <a:rPr lang="en-US" sz="2000" dirty="0">
                <a:solidFill>
                  <a:srgbClr val="3366FF"/>
                </a:solidFill>
                <a:latin typeface="Papyrus" charset="0"/>
                <a:cs typeface="Papyrus" charset="0"/>
              </a:rPr>
              <a:t>357 kJ/pulse</a:t>
            </a:r>
          </a:p>
          <a:p>
            <a:pPr marL="457200" lvl="1"/>
            <a:endParaRPr lang="en-US" sz="600" dirty="0">
              <a:solidFill>
                <a:srgbClr val="3366FF"/>
              </a:solidFill>
              <a:latin typeface="Papyrus" charset="0"/>
              <a:cs typeface="Papyrus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Papyrus" charset="0"/>
                <a:cs typeface="Papyrus" charset="0"/>
              </a:rPr>
              <a:t>2.86 </a:t>
            </a:r>
            <a:r>
              <a:rPr lang="en-US" sz="2000" dirty="0" err="1">
                <a:solidFill>
                  <a:schemeClr val="tx1"/>
                </a:solidFill>
                <a:latin typeface="Papyrus" charset="0"/>
                <a:cs typeface="Papyrus" charset="0"/>
              </a:rPr>
              <a:t>msec</a:t>
            </a:r>
            <a:r>
              <a:rPr lang="en-US" sz="2000" dirty="0">
                <a:solidFill>
                  <a:schemeClr val="tx1"/>
                </a:solidFill>
                <a:latin typeface="Papyrus" charset="0"/>
                <a:cs typeface="Papyrus" charset="0"/>
              </a:rPr>
              <a:t> pulse length</a:t>
            </a:r>
          </a:p>
          <a:p>
            <a:pPr marL="457200" lvl="1"/>
            <a:r>
              <a:rPr lang="en-US" sz="2000" dirty="0">
                <a:solidFill>
                  <a:srgbClr val="3366FF"/>
                </a:solidFill>
                <a:latin typeface="Papyrus" charset="0"/>
                <a:cs typeface="Papyrus" charset="0"/>
              </a:rPr>
              <a:t>14 Hz pulse frequency</a:t>
            </a:r>
          </a:p>
          <a:p>
            <a:pPr marL="457200" lvl="1"/>
            <a:endParaRPr lang="en-US" sz="600" dirty="0">
              <a:solidFill>
                <a:srgbClr val="3366FF"/>
              </a:solidFill>
              <a:latin typeface="Papyrus" charset="0"/>
              <a:cs typeface="Papyrus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Papyrus" charset="0"/>
                <a:cs typeface="Papyrus" charset="0"/>
              </a:rPr>
              <a:t>71.4 </a:t>
            </a:r>
            <a:r>
              <a:rPr lang="en-US" sz="2000" dirty="0" err="1">
                <a:solidFill>
                  <a:schemeClr val="tx1"/>
                </a:solidFill>
                <a:latin typeface="Papyrus" charset="0"/>
                <a:cs typeface="Papyrus" charset="0"/>
              </a:rPr>
              <a:t>msec</a:t>
            </a:r>
            <a:r>
              <a:rPr lang="en-US" sz="2000" dirty="0">
                <a:solidFill>
                  <a:schemeClr val="tx1"/>
                </a:solidFill>
                <a:latin typeface="Papyrus" charset="0"/>
                <a:cs typeface="Papyrus" charset="0"/>
              </a:rPr>
              <a:t> periods between pulses</a:t>
            </a:r>
          </a:p>
          <a:p>
            <a:pPr marL="457200" lvl="1"/>
            <a:r>
              <a:rPr lang="en-US" sz="2000" dirty="0">
                <a:solidFill>
                  <a:srgbClr val="3366FF"/>
                </a:solidFill>
                <a:latin typeface="Papyrus" charset="0"/>
                <a:cs typeface="Papyrus" charset="0"/>
              </a:rPr>
              <a:t>5MW proton beam power</a:t>
            </a:r>
          </a:p>
          <a:p>
            <a:pPr marL="457200" lvl="1"/>
            <a:endParaRPr lang="en-US" sz="600" dirty="0">
              <a:solidFill>
                <a:srgbClr val="3366FF"/>
              </a:solidFill>
              <a:latin typeface="Papyrus" charset="0"/>
              <a:cs typeface="Papyrus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Papyrus" charset="0"/>
                <a:cs typeface="Papyrus" charset="0"/>
              </a:rPr>
              <a:t>Single Target Station</a:t>
            </a:r>
          </a:p>
          <a:p>
            <a:pPr marL="457200" lvl="1"/>
            <a:r>
              <a:rPr lang="en-US" sz="2000" dirty="0">
                <a:solidFill>
                  <a:srgbClr val="3366FF"/>
                </a:solidFill>
                <a:latin typeface="Papyrus" charset="0"/>
                <a:cs typeface="Papyrus" charset="0"/>
              </a:rPr>
              <a:t>Rotating Tungsten, helium cooled</a:t>
            </a:r>
          </a:p>
          <a:p>
            <a:pPr marL="457200" lvl="1"/>
            <a:endParaRPr lang="en-US" sz="600" dirty="0">
              <a:solidFill>
                <a:srgbClr val="3366FF"/>
              </a:solidFill>
              <a:latin typeface="Papyrus" charset="0"/>
              <a:cs typeface="Papyrus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Papyrus" charset="0"/>
                <a:cs typeface="Papyrus" charset="0"/>
              </a:rPr>
              <a:t>22 instruments</a:t>
            </a:r>
          </a:p>
          <a:p>
            <a:pPr marL="457200" lvl="1"/>
            <a:r>
              <a:rPr lang="en-US" sz="2000" dirty="0">
                <a:solidFill>
                  <a:srgbClr val="3366FF"/>
                </a:solidFill>
                <a:latin typeface="Papyrus" charset="0"/>
                <a:cs typeface="Papyrus" charset="0"/>
              </a:rPr>
              <a:t>High reliability, low losses</a:t>
            </a:r>
          </a:p>
        </p:txBody>
      </p:sp>
      <p:sp>
        <p:nvSpPr>
          <p:cNvPr id="61442" name="TextBox 4"/>
          <p:cNvSpPr txBox="1">
            <a:spLocks noChangeArrowheads="1"/>
          </p:cNvSpPr>
          <p:nvPr/>
        </p:nvSpPr>
        <p:spPr bwMode="auto">
          <a:xfrm>
            <a:off x="2082669" y="327025"/>
            <a:ext cx="35742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3366FF"/>
                </a:solidFill>
                <a:latin typeface="Papyrus" charset="0"/>
                <a:cs typeface="Papyrus" charset="0"/>
              </a:rPr>
              <a:t>ESS – some numbers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415" y="1869487"/>
            <a:ext cx="3480858" cy="429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28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87761" y="188640"/>
            <a:ext cx="7506194" cy="609600"/>
          </a:xfrm>
        </p:spPr>
        <p:txBody>
          <a:bodyPr/>
          <a:lstStyle/>
          <a:p>
            <a:r>
              <a:rPr lang="en-US" sz="2800" dirty="0">
                <a:solidFill>
                  <a:srgbClr val="3366FF"/>
                </a:solidFill>
                <a:latin typeface="Papyrus" pitchFamily="66" charset="0"/>
              </a:rPr>
              <a:t>ESS </a:t>
            </a:r>
            <a:r>
              <a:rPr lang="en-US" sz="2800" dirty="0" smtClean="0">
                <a:solidFill>
                  <a:srgbClr val="3366FF"/>
                </a:solidFill>
                <a:latin typeface="Papyrus" pitchFamily="66" charset="0"/>
              </a:rPr>
              <a:t>Accelerator context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10" name="Content Placeholder 6"/>
          <p:cNvSpPr txBox="1">
            <a:spLocks/>
          </p:cNvSpPr>
          <p:nvPr/>
        </p:nvSpPr>
        <p:spPr>
          <a:xfrm>
            <a:off x="280502" y="945736"/>
            <a:ext cx="9208405" cy="5440680"/>
          </a:xfrm>
          <a:prstGeom prst="rect">
            <a:avLst/>
          </a:prstGeom>
        </p:spPr>
        <p:txBody>
          <a:bodyPr/>
          <a:lstStyle>
            <a:lvl1pPr marL="342813" indent="-3428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Papyrus"/>
                <a:ea typeface="ＭＳ Ｐゴシック" pitchFamily="-112" charset="-128"/>
                <a:cs typeface="Papyrus"/>
              </a:defRPr>
            </a:lvl1pPr>
            <a:lvl2pPr marL="742760" indent="-285677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0000"/>
                </a:solidFill>
                <a:latin typeface="Papyrus"/>
                <a:ea typeface="ＭＳ Ｐゴシック" pitchFamily="-112" charset="-128"/>
                <a:cs typeface="Papyrus"/>
              </a:defRPr>
            </a:lvl2pPr>
            <a:lvl3pPr marL="1142706" indent="-22854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00"/>
                </a:solidFill>
                <a:latin typeface="Papyrus"/>
                <a:ea typeface="ＭＳ Ｐゴシック" pitchFamily="-112" charset="-128"/>
                <a:cs typeface="Papyrus"/>
              </a:defRPr>
            </a:lvl3pPr>
            <a:lvl4pPr marL="1599790" indent="-228541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0000"/>
                </a:solidFill>
                <a:latin typeface="Papyrus"/>
                <a:ea typeface="ＭＳ Ｐゴシック" pitchFamily="-112" charset="-128"/>
                <a:cs typeface="Papyrus"/>
              </a:defRPr>
            </a:lvl4pPr>
            <a:lvl5pPr marL="2056875" indent="-228541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Papyrus"/>
                <a:ea typeface="ＭＳ Ｐゴシック" pitchFamily="-112" charset="-128"/>
                <a:cs typeface="Papyrus"/>
              </a:defRPr>
            </a:lvl5pPr>
            <a:lvl6pPr marL="2513959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6pPr>
            <a:lvl7pPr marL="2971040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7pPr>
            <a:lvl8pPr marL="3428124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8pPr>
            <a:lvl9pPr marL="3885205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>
              <a:buFontTx/>
              <a:buNone/>
            </a:pP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5097016" y="868650"/>
            <a:ext cx="4257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  <a:latin typeface="Papyrus"/>
                <a:cs typeface="Papyrus"/>
              </a:rPr>
              <a:t>The Planning</a:t>
            </a:r>
            <a:endParaRPr lang="en-US" sz="2000" b="1" dirty="0">
              <a:solidFill>
                <a:srgbClr val="3366FF"/>
              </a:solidFill>
              <a:latin typeface="Papyrus"/>
              <a:cs typeface="Papyru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0472" y="980728"/>
            <a:ext cx="4160912" cy="1600438"/>
          </a:xfrm>
          <a:prstGeom prst="rect">
            <a:avLst/>
          </a:prstGeom>
          <a:noFill/>
          <a:ln w="38100" cmpd="dbl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3366FF"/>
                </a:solidFill>
                <a:latin typeface="Papyrus"/>
                <a:cs typeface="Papyrus"/>
              </a:rPr>
              <a:t>The Goal for WP4 and WP5</a:t>
            </a:r>
          </a:p>
          <a:p>
            <a:pPr lvl="0"/>
            <a:r>
              <a:rPr lang="en-GB" sz="1600" dirty="0" smtClean="0">
                <a:latin typeface="Papyrus"/>
                <a:cs typeface="Papyrus"/>
              </a:rPr>
              <a:t>From design, procurement to test </a:t>
            </a:r>
            <a:r>
              <a:rPr lang="en-GB" sz="1600" dirty="0">
                <a:latin typeface="Papyrus"/>
                <a:cs typeface="Papyrus"/>
              </a:rPr>
              <a:t>of </a:t>
            </a:r>
            <a:r>
              <a:rPr lang="en-GB" sz="1600" dirty="0" smtClean="0">
                <a:latin typeface="Papyrus"/>
                <a:cs typeface="Papyrus"/>
              </a:rPr>
              <a:t>spoke, </a:t>
            </a:r>
          </a:p>
          <a:p>
            <a:pPr lvl="0"/>
            <a:r>
              <a:rPr lang="en-GB" sz="1600" dirty="0" smtClean="0">
                <a:latin typeface="Papyrus"/>
                <a:cs typeface="Papyrus"/>
              </a:rPr>
              <a:t>high</a:t>
            </a:r>
            <a:r>
              <a:rPr lang="en-GB" sz="1600" dirty="0">
                <a:latin typeface="Papyrus"/>
                <a:cs typeface="Papyrus"/>
              </a:rPr>
              <a:t>-beta and medium-beta </a:t>
            </a:r>
            <a:r>
              <a:rPr lang="en-GB" sz="1600" dirty="0" smtClean="0">
                <a:latin typeface="Papyrus"/>
                <a:cs typeface="Papyrus"/>
              </a:rPr>
              <a:t>elliptical: </a:t>
            </a:r>
          </a:p>
          <a:p>
            <a:pPr marL="342900" lvl="0" indent="-342900">
              <a:buFont typeface="Arial"/>
              <a:buChar char="•"/>
            </a:pPr>
            <a:r>
              <a:rPr lang="en-GB" sz="1600" dirty="0" smtClean="0">
                <a:latin typeface="Papyrus"/>
                <a:cs typeface="Papyrus"/>
              </a:rPr>
              <a:t>Technology demonstrators</a:t>
            </a:r>
            <a:endParaRPr lang="en-US" sz="1600" dirty="0">
              <a:latin typeface="Papyrus"/>
              <a:cs typeface="Papyrus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1600" dirty="0" smtClean="0">
                <a:latin typeface="Papyrus"/>
                <a:cs typeface="Papyrus"/>
              </a:rPr>
              <a:t>S</a:t>
            </a:r>
            <a:r>
              <a:rPr lang="en-GB" sz="1600" dirty="0" err="1" smtClean="0">
                <a:latin typeface="Papyrus"/>
                <a:cs typeface="Papyrus"/>
              </a:rPr>
              <a:t>eries</a:t>
            </a:r>
            <a:r>
              <a:rPr lang="en-GB" sz="1600" dirty="0" smtClean="0">
                <a:latin typeface="Papyrus"/>
                <a:cs typeface="Papyrus"/>
              </a:rPr>
              <a:t> cavity packages </a:t>
            </a:r>
          </a:p>
          <a:p>
            <a:pPr marL="342900" lvl="0" indent="-342900">
              <a:buFont typeface="Arial"/>
              <a:buChar char="•"/>
            </a:pPr>
            <a:r>
              <a:rPr lang="en-US" sz="1600" dirty="0" smtClean="0">
                <a:latin typeface="Papyrus"/>
                <a:cs typeface="Papyrus"/>
              </a:rPr>
              <a:t>S</a:t>
            </a:r>
            <a:r>
              <a:rPr lang="en-GB" sz="1600" dirty="0" err="1" smtClean="0">
                <a:latin typeface="Papyrus"/>
                <a:cs typeface="Papyrus"/>
              </a:rPr>
              <a:t>eries</a:t>
            </a:r>
            <a:r>
              <a:rPr lang="en-GB" sz="1600" dirty="0" smtClean="0">
                <a:latin typeface="Papyrus"/>
                <a:cs typeface="Papyrus"/>
              </a:rPr>
              <a:t> cryomodule packages </a:t>
            </a:r>
            <a:endParaRPr lang="en-US" sz="1600" dirty="0" smtClean="0">
              <a:latin typeface="Papyrus"/>
              <a:cs typeface="Papyrus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4592960" y="764704"/>
            <a:ext cx="16384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3366FF"/>
                </a:solidFill>
              </a:rPr>
              <a:t>=</a:t>
            </a:r>
            <a:endParaRPr lang="en-US" sz="4000" dirty="0">
              <a:solidFill>
                <a:srgbClr val="3366FF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320" y="5373216"/>
            <a:ext cx="1152128" cy="134426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7256" y="4195208"/>
            <a:ext cx="2476208" cy="8899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0122" y="1268760"/>
            <a:ext cx="5491430" cy="25466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2780928"/>
            <a:ext cx="6969226" cy="4086800"/>
          </a:xfrm>
          <a:prstGeom prst="rect">
            <a:avLst/>
          </a:prstGeom>
          <a:ln w="57150" cmpd="thinThick">
            <a:noFill/>
            <a:prstDash val="solid"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5128" y="3429000"/>
            <a:ext cx="595338" cy="7749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61112" y="414908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Pierre </a:t>
            </a:r>
            <a:r>
              <a:rPr lang="en-US" sz="1100" dirty="0" err="1" smtClean="0"/>
              <a:t>Bosland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169025" y="2780928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  <a:latin typeface="Papyrus"/>
                <a:cs typeface="Papyrus"/>
              </a:rPr>
              <a:t>The People </a:t>
            </a:r>
            <a:endParaRPr lang="en-US" sz="2000" b="1" dirty="0">
              <a:solidFill>
                <a:srgbClr val="3366FF"/>
              </a:solidFill>
              <a:latin typeface="Papyrus"/>
              <a:cs typeface="Papyru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2789" y="2649106"/>
            <a:ext cx="484227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3366FF"/>
                </a:solidFill>
              </a:rPr>
              <a:t>+</a:t>
            </a:r>
            <a:endParaRPr lang="en-US" sz="4000" dirty="0">
              <a:solidFill>
                <a:srgbClr val="3366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81192" y="2924944"/>
            <a:ext cx="288032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617296" y="3356992"/>
            <a:ext cx="1944216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 descr="irfu_signaturesac_der.png">
            <a:hlinkClick r:id="rId7" tooltip="irfu_signaturesac_der.png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168" y="4869160"/>
            <a:ext cx="516146" cy="58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D\adm_ service\logos-charte graphique\CEA\CEA_logo_quadri-sur-fond-rouge_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161" y="4410578"/>
            <a:ext cx="576064" cy="46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D\adm_ service\logos-charte graphique\CEA\CEA_logo_quadri-sur-fond-rouge_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9790"/>
            <a:ext cx="560512" cy="457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5128" y="5733256"/>
            <a:ext cx="839723" cy="49613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8464" y="2708920"/>
            <a:ext cx="2152352" cy="338554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3366FF"/>
                </a:solidFill>
                <a:latin typeface="Papyrus"/>
                <a:cs typeface="Papyrus"/>
              </a:rPr>
              <a:t>ADU WP (2010-2012)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2759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536" y="2780928"/>
            <a:ext cx="8913440" cy="21062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76536" y="4869160"/>
            <a:ext cx="3168352" cy="151216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81128"/>
            <a:ext cx="3617915" cy="1738479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848" y="4509120"/>
            <a:ext cx="3600400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8330" y="476672"/>
            <a:ext cx="8427670" cy="1656184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072680" y="2132856"/>
            <a:ext cx="6984776" cy="41404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3366FF"/>
                </a:solidFill>
                <a:sym typeface="Wingdings"/>
              </a:rPr>
              <a:t> </a:t>
            </a:r>
            <a:r>
              <a:rPr lang="en-US" dirty="0" smtClean="0">
                <a:solidFill>
                  <a:srgbClr val="3366FF"/>
                </a:solidFill>
              </a:rPr>
              <a:t>98 % of the accelerator is superconducting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8625" y="274638"/>
            <a:ext cx="2448272" cy="572200"/>
          </a:xfrm>
        </p:spPr>
        <p:txBody>
          <a:bodyPr/>
          <a:lstStyle/>
          <a:p>
            <a:r>
              <a:rPr lang="en-US" sz="2800" dirty="0" smtClean="0">
                <a:solidFill>
                  <a:srgbClr val="3366FF"/>
                </a:solidFill>
              </a:rPr>
              <a:t>Accelerator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81192" y="188640"/>
            <a:ext cx="28658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Papyrus"/>
                <a:cs typeface="Papyrus"/>
              </a:rPr>
              <a:t>See </a:t>
            </a:r>
            <a:r>
              <a:rPr lang="en-GB" sz="1600" dirty="0" err="1" smtClean="0">
                <a:solidFill>
                  <a:schemeClr val="tx1"/>
                </a:solidFill>
                <a:latin typeface="Papyrus"/>
                <a:cs typeface="Papyrus"/>
              </a:rPr>
              <a:t>Sebastien</a:t>
            </a:r>
            <a:r>
              <a:rPr lang="en-GB" sz="1600" dirty="0" smtClean="0">
                <a:solidFill>
                  <a:schemeClr val="tx1"/>
                </a:solidFill>
                <a:latin typeface="Papyrus"/>
                <a:cs typeface="Papyrus"/>
              </a:rPr>
              <a:t> </a:t>
            </a:r>
            <a:r>
              <a:rPr lang="en-GB" sz="1600" dirty="0" err="1" smtClean="0">
                <a:solidFill>
                  <a:schemeClr val="tx1"/>
                </a:solidFill>
                <a:latin typeface="Papyrus"/>
                <a:cs typeface="Papyrus"/>
              </a:rPr>
              <a:t>Bousson’s</a:t>
            </a:r>
            <a:r>
              <a:rPr lang="en-GB" sz="1600" dirty="0" smtClean="0">
                <a:solidFill>
                  <a:schemeClr val="tx1"/>
                </a:solidFill>
                <a:latin typeface="Papyrus"/>
                <a:cs typeface="Papyrus"/>
              </a:rPr>
              <a:t> talk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645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88904" y="2348880"/>
            <a:ext cx="5832648" cy="39604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Cryogenic </a:t>
            </a:r>
            <a:r>
              <a:rPr lang="en-US" dirty="0" err="1" smtClean="0"/>
              <a:t>distridution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6259" y="260648"/>
            <a:ext cx="7474441" cy="572200"/>
          </a:xfrm>
        </p:spPr>
        <p:txBody>
          <a:bodyPr/>
          <a:lstStyle/>
          <a:p>
            <a:r>
              <a:rPr lang="en-US" dirty="0">
                <a:solidFill>
                  <a:srgbClr val="3366FF"/>
                </a:solidFill>
              </a:rPr>
              <a:t>C</a:t>
            </a:r>
            <a:r>
              <a:rPr lang="en-US" dirty="0" smtClean="0">
                <a:solidFill>
                  <a:srgbClr val="3366FF"/>
                </a:solidFill>
              </a:rPr>
              <a:t>ryomodule stakeholders - Interfaces</a:t>
            </a:r>
          </a:p>
        </p:txBody>
      </p:sp>
      <p:pic>
        <p:nvPicPr>
          <p:cNvPr id="5" name="Picture 2" descr="C:\Users\reynet.IPN\Desktop\Image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9483" r="5336"/>
          <a:stretch>
            <a:fillRect/>
          </a:stretch>
        </p:blipFill>
        <p:spPr bwMode="auto">
          <a:xfrm>
            <a:off x="6377608" y="3212976"/>
            <a:ext cx="3263104" cy="2015202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</p:pic>
      <p:sp>
        <p:nvSpPr>
          <p:cNvPr id="7" name="Up Arrow 6"/>
          <p:cNvSpPr/>
          <p:nvPr/>
        </p:nvSpPr>
        <p:spPr>
          <a:xfrm>
            <a:off x="7673752" y="2865588"/>
            <a:ext cx="576064" cy="64807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 rot="10800000">
            <a:off x="7385720" y="5169844"/>
            <a:ext cx="576064" cy="64807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 rot="15386533">
            <a:off x="5695569" y="4397036"/>
            <a:ext cx="576064" cy="64807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29028" y="2420888"/>
            <a:ext cx="28365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Papyrus"/>
                <a:cs typeface="Papyrus"/>
              </a:rPr>
              <a:t>Cryogenic </a:t>
            </a:r>
            <a:r>
              <a:rPr lang="en-US" sz="2000" dirty="0" smtClean="0">
                <a:latin typeface="Papyrus"/>
                <a:cs typeface="Papyrus"/>
              </a:rPr>
              <a:t>distribution</a:t>
            </a:r>
            <a:endParaRPr lang="en-US" sz="2000" dirty="0">
              <a:latin typeface="Papyrus"/>
              <a:cs typeface="Papyru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41704" y="5805264"/>
            <a:ext cx="224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Papyrus"/>
                <a:cs typeface="Papyrus"/>
              </a:rPr>
              <a:t>Radio-frequency</a:t>
            </a:r>
            <a:endParaRPr lang="en-US" sz="2000" dirty="0">
              <a:solidFill>
                <a:schemeClr val="tx1"/>
              </a:solidFill>
              <a:latin typeface="Papyrus"/>
              <a:cs typeface="Papyru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73080" y="5013176"/>
            <a:ext cx="12241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Papyrus"/>
                <a:cs typeface="Papyrus"/>
              </a:rPr>
              <a:t>Beam Vacuum</a:t>
            </a:r>
            <a:endParaRPr lang="en-US" sz="2000" dirty="0">
              <a:latin typeface="Papyrus"/>
              <a:cs typeface="Papyru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48544" y="1196752"/>
            <a:ext cx="90574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en-GB" sz="2000" dirty="0">
                <a:latin typeface="Papyrus"/>
                <a:cs typeface="Papyrus"/>
              </a:rPr>
              <a:t>ESS cold </a:t>
            </a:r>
            <a:r>
              <a:rPr lang="en-GB" sz="2000" dirty="0" err="1">
                <a:latin typeface="Papyrus"/>
                <a:cs typeface="Papyrus"/>
              </a:rPr>
              <a:t>linac</a:t>
            </a:r>
            <a:r>
              <a:rPr lang="en-GB" sz="2000" dirty="0">
                <a:latin typeface="Papyrus"/>
                <a:cs typeface="Papyrus"/>
              </a:rPr>
              <a:t> </a:t>
            </a:r>
            <a:r>
              <a:rPr lang="en-GB" sz="2000" dirty="0" smtClean="0">
                <a:latin typeface="Papyrus"/>
                <a:cs typeface="Papyrus"/>
              </a:rPr>
              <a:t>integrators </a:t>
            </a:r>
            <a:r>
              <a:rPr lang="en-GB" sz="2000" dirty="0">
                <a:latin typeface="Papyrus"/>
                <a:cs typeface="Papyrus"/>
              </a:rPr>
              <a:t>(e.g. cryogenics, vacuum, </a:t>
            </a:r>
            <a:r>
              <a:rPr lang="en-GB" sz="2000" dirty="0" smtClean="0">
                <a:latin typeface="Papyrus"/>
                <a:cs typeface="Papyrus"/>
              </a:rPr>
              <a:t>conventional </a:t>
            </a:r>
            <a:r>
              <a:rPr lang="en-GB" sz="2000" dirty="0">
                <a:latin typeface="Papyrus"/>
                <a:cs typeface="Papyrus"/>
              </a:rPr>
              <a:t>facilities</a:t>
            </a:r>
            <a:r>
              <a:rPr lang="en-GB" sz="2000" dirty="0" smtClean="0">
                <a:latin typeface="Papyrus"/>
                <a:cs typeface="Papyrus"/>
              </a:rPr>
              <a:t>)</a:t>
            </a:r>
            <a:endParaRPr lang="en-US" sz="2000" dirty="0">
              <a:latin typeface="Papyrus"/>
              <a:cs typeface="Papyrus"/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latin typeface="Papyrus"/>
                <a:cs typeface="Papyrus"/>
              </a:rPr>
              <a:t>Safety team</a:t>
            </a:r>
            <a:endParaRPr lang="en-US" sz="2000" dirty="0">
              <a:latin typeface="Papyrus"/>
              <a:cs typeface="Papyrus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000" dirty="0" smtClean="0">
                <a:latin typeface="Papyrus"/>
                <a:cs typeface="Papyrus"/>
              </a:rPr>
              <a:t>Cryomodule </a:t>
            </a:r>
            <a:r>
              <a:rPr lang="en-GB" sz="2000" dirty="0">
                <a:latin typeface="Papyrus"/>
                <a:cs typeface="Papyrus"/>
              </a:rPr>
              <a:t>designers</a:t>
            </a:r>
            <a:endParaRPr lang="en-US" sz="2000" dirty="0">
              <a:latin typeface="Papyrus"/>
              <a:cs typeface="Papyrus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000" dirty="0">
                <a:latin typeface="Papyrus"/>
                <a:cs typeface="Papyrus"/>
              </a:rPr>
              <a:t>Cavity package designers</a:t>
            </a:r>
            <a:endParaRPr lang="en-US" sz="2000" dirty="0">
              <a:latin typeface="Papyrus"/>
              <a:cs typeface="Papyrus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000" dirty="0">
                <a:latin typeface="Papyrus"/>
                <a:cs typeface="Papyrus"/>
              </a:rPr>
              <a:t>Control and instrumentation teams</a:t>
            </a:r>
            <a:endParaRPr lang="en-US" sz="2000" dirty="0">
              <a:latin typeface="Papyrus"/>
              <a:cs typeface="Papyrus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000" dirty="0">
                <a:latin typeface="Papyrus"/>
                <a:cs typeface="Papyrus"/>
              </a:rPr>
              <a:t>Component assembly teams </a:t>
            </a:r>
            <a:endParaRPr lang="en-GB" sz="2000" dirty="0" smtClean="0">
              <a:latin typeface="Papyrus"/>
              <a:cs typeface="Papyrus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000" dirty="0" smtClean="0">
                <a:latin typeface="Papyrus"/>
                <a:cs typeface="Papyrus"/>
              </a:rPr>
              <a:t>Test teams</a:t>
            </a:r>
            <a:endParaRPr lang="en-US" sz="2000" dirty="0">
              <a:latin typeface="Papyrus"/>
              <a:cs typeface="Papyrus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000" dirty="0">
                <a:latin typeface="Papyrus"/>
                <a:cs typeface="Papyrus"/>
              </a:rPr>
              <a:t>ESS system </a:t>
            </a:r>
            <a:r>
              <a:rPr lang="en-GB" sz="2000" dirty="0" smtClean="0">
                <a:latin typeface="Papyrus"/>
                <a:cs typeface="Papyrus"/>
              </a:rPr>
              <a:t>engineer</a:t>
            </a:r>
            <a:endParaRPr lang="en-US" sz="2000" dirty="0">
              <a:latin typeface="Papyrus"/>
              <a:cs typeface="Papyrus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000" dirty="0">
                <a:latin typeface="Papyrus"/>
                <a:cs typeface="Papyrus"/>
              </a:rPr>
              <a:t>Survey </a:t>
            </a:r>
            <a:r>
              <a:rPr lang="en-GB" sz="2000" dirty="0" smtClean="0">
                <a:latin typeface="Papyrus"/>
                <a:cs typeface="Papyrus"/>
              </a:rPr>
              <a:t>experts</a:t>
            </a:r>
          </a:p>
          <a:p>
            <a:pPr marL="285750" lvl="0" indent="-285750">
              <a:buFont typeface="Arial"/>
              <a:buChar char="•"/>
            </a:pPr>
            <a:r>
              <a:rPr lang="en-GB" sz="2000" dirty="0" err="1" smtClean="0">
                <a:latin typeface="Papyrus"/>
                <a:cs typeface="Papyrus"/>
              </a:rPr>
              <a:t>Toolings</a:t>
            </a:r>
            <a:endParaRPr lang="en-GB" sz="2000" dirty="0" smtClean="0">
              <a:latin typeface="Papyrus"/>
              <a:cs typeface="Papyrus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000" dirty="0" smtClean="0">
                <a:latin typeface="Papyrus"/>
                <a:cs typeface="Papyrus"/>
              </a:rPr>
              <a:t>Transport</a:t>
            </a:r>
          </a:p>
          <a:p>
            <a:pPr lvl="0"/>
            <a:endParaRPr lang="en-US" sz="2000" dirty="0">
              <a:latin typeface="Papyrus"/>
              <a:cs typeface="Papyrus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Papyrus"/>
              <a:cs typeface="Papyru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69024" y="3501008"/>
            <a:ext cx="1584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Papyrus"/>
                <a:cs typeface="Papyrus"/>
              </a:rPr>
              <a:t>Beam Diagnostic</a:t>
            </a:r>
            <a:endParaRPr lang="en-US" sz="2000" dirty="0">
              <a:latin typeface="Papyrus"/>
              <a:cs typeface="Papyru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720" y="4392672"/>
            <a:ext cx="3096343" cy="193867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448944" y="4653136"/>
            <a:ext cx="12241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Papyrus"/>
                <a:cs typeface="Papyrus"/>
              </a:rPr>
              <a:t>Beam Optics</a:t>
            </a:r>
            <a:endParaRPr lang="en-US" sz="2000" dirty="0">
              <a:latin typeface="Papyrus"/>
              <a:cs typeface="Papyrus"/>
            </a:endParaRPr>
          </a:p>
        </p:txBody>
      </p:sp>
    </p:spTree>
    <p:extLst>
      <p:ext uri="{BB962C8B-B14F-4D97-AF65-F5344CB8AC3E}">
        <p14:creationId xmlns:p14="http://schemas.microsoft.com/office/powerpoint/2010/main" val="4102990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366FF"/>
                </a:solidFill>
              </a:rPr>
              <a:t>Outlines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528" y="1556792"/>
            <a:ext cx="9073008" cy="372641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3366FF"/>
                </a:solidFill>
              </a:rPr>
              <a:t>ESS accelerator context for a Globe of Science and Innovation</a:t>
            </a:r>
          </a:p>
          <a:p>
            <a:r>
              <a:rPr lang="en-US" sz="2000" dirty="0">
                <a:solidFill>
                  <a:srgbClr val="3366FF"/>
                </a:solidFill>
              </a:rPr>
              <a:t>Main </a:t>
            </a:r>
            <a:r>
              <a:rPr lang="en-US" sz="2000" dirty="0" smtClean="0">
                <a:solidFill>
                  <a:srgbClr val="3366FF"/>
                </a:solidFill>
              </a:rPr>
              <a:t>parameters and milestones</a:t>
            </a:r>
          </a:p>
          <a:p>
            <a:r>
              <a:rPr lang="en-US" sz="2000" dirty="0" smtClean="0">
                <a:solidFill>
                  <a:srgbClr val="3366FF"/>
                </a:solidFill>
              </a:rPr>
              <a:t>Cryomodule stakeholders</a:t>
            </a:r>
          </a:p>
          <a:p>
            <a:pPr marL="0" indent="0">
              <a:buNone/>
            </a:pPr>
            <a:endParaRPr lang="en-US" sz="2400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Cryomodule strategy 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Functions and constraints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Technology Demonstrators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Spoke cavities technologies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Elliptical cavities technologies</a:t>
            </a:r>
          </a:p>
        </p:txBody>
      </p:sp>
    </p:spTree>
    <p:extLst>
      <p:ext uri="{BB962C8B-B14F-4D97-AF65-F5344CB8AC3E}">
        <p14:creationId xmlns:p14="http://schemas.microsoft.com/office/powerpoint/2010/main" val="3749481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Cryomodule </a:t>
            </a:r>
            <a:r>
              <a:rPr lang="en-GB" sz="2800" dirty="0" smtClean="0"/>
              <a:t>Functions</a:t>
            </a:r>
            <a:endParaRPr lang="en-US" sz="2800" dirty="0">
              <a:latin typeface="Papyrus"/>
              <a:cs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544" y="990600"/>
            <a:ext cx="8928992" cy="5867400"/>
          </a:xfrm>
        </p:spPr>
        <p:txBody>
          <a:bodyPr/>
          <a:lstStyle/>
          <a:p>
            <a:pPr marL="0" indent="0">
              <a:buNone/>
            </a:pPr>
            <a:endParaRPr lang="en-US" sz="1000" dirty="0"/>
          </a:p>
          <a:p>
            <a:pPr marL="402697" indent="-342900">
              <a:buFont typeface="Wingdings" charset="0"/>
              <a:buChar char="à"/>
            </a:pPr>
            <a:r>
              <a:rPr lang="en-US" sz="2000" dirty="0" smtClean="0">
                <a:ea typeface="Lucida Grande"/>
              </a:rPr>
              <a:t>Cavity </a:t>
            </a:r>
            <a:r>
              <a:rPr lang="en-US" sz="2000" dirty="0">
                <a:ea typeface="Lucida Grande"/>
              </a:rPr>
              <a:t>package </a:t>
            </a:r>
            <a:r>
              <a:rPr lang="en-GB" sz="2000" dirty="0"/>
              <a:t>(incl. SRF cavity</a:t>
            </a:r>
            <a:r>
              <a:rPr lang="en-GB" sz="2000" dirty="0" smtClean="0"/>
              <a:t>, Ti </a:t>
            </a:r>
            <a:r>
              <a:rPr lang="en-GB" sz="2000" dirty="0"/>
              <a:t>helium tank, cold tuning system, and fundamental power coupler)</a:t>
            </a:r>
            <a:r>
              <a:rPr lang="en-US" sz="2000" dirty="0">
                <a:ea typeface="Lucida Grande"/>
              </a:rPr>
              <a:t> </a:t>
            </a:r>
            <a:endParaRPr lang="en-US" sz="2000" dirty="0" smtClean="0">
              <a:ea typeface="Lucida Grande"/>
            </a:endParaRPr>
          </a:p>
          <a:p>
            <a:pPr marL="402697" indent="-342900">
              <a:buFont typeface="Wingdings" charset="0"/>
              <a:buChar char="à"/>
            </a:pPr>
            <a:endParaRPr lang="en-US" sz="2000" dirty="0">
              <a:ea typeface="Lucida Grande"/>
            </a:endParaRPr>
          </a:p>
          <a:p>
            <a:pPr marL="402697" indent="-342900">
              <a:buFont typeface="Wingdings" charset="0"/>
              <a:buChar char="à"/>
            </a:pPr>
            <a:r>
              <a:rPr lang="en-US" sz="2000" dirty="0">
                <a:ea typeface="Lucida Grande"/>
              </a:rPr>
              <a:t>Cryomodule package </a:t>
            </a:r>
            <a:r>
              <a:rPr lang="en-US" sz="2000" dirty="0" smtClean="0">
                <a:ea typeface="Lucida Grande"/>
              </a:rPr>
              <a:t>:</a:t>
            </a:r>
            <a:endParaRPr lang="en-GB" sz="2000" dirty="0" smtClean="0"/>
          </a:p>
          <a:p>
            <a:pPr lvl="1"/>
            <a:endParaRPr lang="en-US" sz="1000" dirty="0"/>
          </a:p>
          <a:p>
            <a:pPr lvl="1"/>
            <a:r>
              <a:rPr lang="en-GB" sz="2000" dirty="0"/>
              <a:t>The supporting and mechanical systems </a:t>
            </a:r>
            <a:r>
              <a:rPr lang="en-GB" sz="2000" dirty="0">
                <a:solidFill>
                  <a:srgbClr val="3366FF"/>
                </a:solidFill>
              </a:rPr>
              <a:t>that interface the </a:t>
            </a:r>
            <a:r>
              <a:rPr lang="en-GB" sz="2000" dirty="0" smtClean="0">
                <a:solidFill>
                  <a:srgbClr val="3366FF"/>
                </a:solidFill>
              </a:rPr>
              <a:t>cavity packages in </a:t>
            </a:r>
            <a:r>
              <a:rPr lang="en-GB" sz="2000" dirty="0">
                <a:solidFill>
                  <a:srgbClr val="3366FF"/>
                </a:solidFill>
              </a:rPr>
              <a:t>the test </a:t>
            </a:r>
            <a:r>
              <a:rPr lang="en-GB" sz="2000" dirty="0" smtClean="0">
                <a:solidFill>
                  <a:srgbClr val="3366FF"/>
                </a:solidFill>
              </a:rPr>
              <a:t>area</a:t>
            </a:r>
            <a:r>
              <a:rPr lang="en-GB" sz="2000" dirty="0">
                <a:solidFill>
                  <a:srgbClr val="3366FF"/>
                </a:solidFill>
              </a:rPr>
              <a:t> </a:t>
            </a:r>
            <a:r>
              <a:rPr lang="en-GB" sz="2000" dirty="0" smtClean="0">
                <a:solidFill>
                  <a:srgbClr val="3366FF"/>
                </a:solidFill>
              </a:rPr>
              <a:t>than in the tunnel</a:t>
            </a:r>
          </a:p>
          <a:p>
            <a:pPr lvl="1"/>
            <a:endParaRPr lang="en-US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GB" sz="2000" dirty="0" smtClean="0"/>
              <a:t>The </a:t>
            </a:r>
            <a:r>
              <a:rPr lang="en-GB" sz="2000" dirty="0"/>
              <a:t>vacuum vessel, thermal and magnetic </a:t>
            </a:r>
            <a:r>
              <a:rPr lang="en-GB" sz="2000" dirty="0" err="1"/>
              <a:t>shieldings</a:t>
            </a:r>
            <a:r>
              <a:rPr lang="en-GB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2000" dirty="0">
                <a:solidFill>
                  <a:srgbClr val="3366FF"/>
                </a:solidFill>
              </a:rPr>
              <a:t>that insulate the </a:t>
            </a:r>
            <a:r>
              <a:rPr lang="en-GB" sz="2000" dirty="0" smtClean="0">
                <a:solidFill>
                  <a:srgbClr val="3366FF"/>
                </a:solidFill>
              </a:rPr>
              <a:t>cavity packages </a:t>
            </a:r>
            <a:r>
              <a:rPr lang="en-GB" sz="2000" dirty="0">
                <a:solidFill>
                  <a:srgbClr val="3366FF"/>
                </a:solidFill>
              </a:rPr>
              <a:t>from the ambient </a:t>
            </a:r>
            <a:r>
              <a:rPr lang="en-GB" sz="2000" dirty="0" smtClean="0">
                <a:solidFill>
                  <a:srgbClr val="3366FF"/>
                </a:solidFill>
              </a:rPr>
              <a:t>condition</a:t>
            </a:r>
          </a:p>
          <a:p>
            <a:pPr lvl="1"/>
            <a:endParaRPr lang="en-US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GB" sz="2000" dirty="0"/>
              <a:t>The cryogenic distribution </a:t>
            </a:r>
            <a:r>
              <a:rPr lang="en-GB" sz="2000" dirty="0" smtClean="0"/>
              <a:t>(</a:t>
            </a:r>
            <a:r>
              <a:rPr lang="en-GB" sz="2000" dirty="0"/>
              <a:t>hydraulic </a:t>
            </a:r>
            <a:r>
              <a:rPr lang="en-GB" sz="2000" dirty="0" smtClean="0"/>
              <a:t>circuits, jumper connection) </a:t>
            </a:r>
            <a:r>
              <a:rPr lang="en-GB" sz="2000" dirty="0">
                <a:solidFill>
                  <a:srgbClr val="3366FF"/>
                </a:solidFill>
              </a:rPr>
              <a:t>that </a:t>
            </a:r>
            <a:r>
              <a:rPr lang="en-GB" sz="2000" dirty="0" smtClean="0">
                <a:solidFill>
                  <a:srgbClr val="3366FF"/>
                </a:solidFill>
              </a:rPr>
              <a:t>interfaces </a:t>
            </a:r>
            <a:r>
              <a:rPr lang="en-GB" sz="2000" dirty="0">
                <a:solidFill>
                  <a:srgbClr val="3366FF"/>
                </a:solidFill>
              </a:rPr>
              <a:t>the </a:t>
            </a:r>
            <a:r>
              <a:rPr lang="en-GB" sz="2000" dirty="0" smtClean="0">
                <a:solidFill>
                  <a:srgbClr val="3366FF"/>
                </a:solidFill>
              </a:rPr>
              <a:t>cavity packages </a:t>
            </a:r>
            <a:r>
              <a:rPr lang="en-GB" sz="2000" dirty="0">
                <a:solidFill>
                  <a:srgbClr val="3366FF"/>
                </a:solidFill>
              </a:rPr>
              <a:t>with the </a:t>
            </a:r>
            <a:r>
              <a:rPr lang="en-GB" sz="2000" dirty="0" smtClean="0">
                <a:solidFill>
                  <a:srgbClr val="3366FF"/>
                </a:solidFill>
              </a:rPr>
              <a:t>cryogenic valve box (CTL, cryoplant)</a:t>
            </a:r>
          </a:p>
          <a:p>
            <a:pPr lvl="1"/>
            <a:endParaRPr lang="en-US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GB" sz="2000" dirty="0" smtClean="0"/>
              <a:t>The instrumentation, control valves and </a:t>
            </a:r>
            <a:r>
              <a:rPr lang="en-GB" sz="2000" dirty="0"/>
              <a:t>the safety devices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397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96798</TotalTime>
  <Pages>0</Pages>
  <Words>1110</Words>
  <Characters>0</Characters>
  <Application>Microsoft Macintosh PowerPoint</Application>
  <PresentationFormat>A4 Paper (210x297 mm)</PresentationFormat>
  <Lines>0</Lines>
  <Paragraphs>335</Paragraphs>
  <Slides>29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Office Theme</vt:lpstr>
      <vt:lpstr>Standarddesign</vt:lpstr>
      <vt:lpstr>1_Pixel</vt:lpstr>
      <vt:lpstr>4_Office Theme</vt:lpstr>
      <vt:lpstr>5_Office Theme</vt:lpstr>
      <vt:lpstr>Document</vt:lpstr>
      <vt:lpstr>PowerPoint Presentation</vt:lpstr>
      <vt:lpstr>Outlines</vt:lpstr>
      <vt:lpstr>The ESS philosophy</vt:lpstr>
      <vt:lpstr>PowerPoint Presentation</vt:lpstr>
      <vt:lpstr>ESS Accelerator context</vt:lpstr>
      <vt:lpstr>Accelerator</vt:lpstr>
      <vt:lpstr>Cryomodule stakeholders - Interfaces</vt:lpstr>
      <vt:lpstr>Outlines</vt:lpstr>
      <vt:lpstr>Cryomodule Functions</vt:lpstr>
      <vt:lpstr>Construction phase (2013 – 2019)</vt:lpstr>
      <vt:lpstr>Constraints</vt:lpstr>
      <vt:lpstr>Standards and Safety Culture </vt:lpstr>
      <vt:lpstr>ESS Radiation Safety - Time Schedule</vt:lpstr>
      <vt:lpstr>TDR data</vt:lpstr>
      <vt:lpstr>Cryomodule instrumentation</vt:lpstr>
      <vt:lpstr>PowerPoint Presentation</vt:lpstr>
      <vt:lpstr>Cavity Cryomodule Technology Demonstrators</vt:lpstr>
      <vt:lpstr> Spoke cavity string and cryomodule package</vt:lpstr>
      <vt:lpstr>Spoke cavity string and cryomodule package</vt:lpstr>
      <vt:lpstr>Elliptical cavity string and cryomodule package</vt:lpstr>
      <vt:lpstr> Elliptical cavity cryomodule design</vt:lpstr>
      <vt:lpstr>Elliptical Cavity Cryomodule Technology Demonstrator - ECCTD</vt:lpstr>
      <vt:lpstr>ECCTD</vt:lpstr>
      <vt:lpstr>Conclusion</vt:lpstr>
      <vt:lpstr>PowerPoint Presentation</vt:lpstr>
      <vt:lpstr>Cryomodule Break Down Structure and Interface</vt:lpstr>
      <vt:lpstr>PowerPoint Presentation</vt:lpstr>
      <vt:lpstr>Current development</vt:lpstr>
      <vt:lpstr>Elliptical cryomodule – flow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 Corporate Presentation</dc:title>
  <dc:subject/>
  <dc:creator>Karl McFaul</dc:creator>
  <cp:keywords>ESS</cp:keywords>
  <dc:description/>
  <cp:lastModifiedBy>Christine Darve</cp:lastModifiedBy>
  <cp:revision>363</cp:revision>
  <cp:lastPrinted>2012-11-27T13:24:07Z</cp:lastPrinted>
  <dcterms:modified xsi:type="dcterms:W3CDTF">2012-12-05T11:00:02Z</dcterms:modified>
</cp:coreProperties>
</file>