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56" r:id="rId2"/>
    <p:sldId id="257" r:id="rId3"/>
    <p:sldId id="260" r:id="rId4"/>
    <p:sldId id="259" r:id="rId5"/>
    <p:sldId id="258" r:id="rId6"/>
    <p:sldId id="263" r:id="rId7"/>
    <p:sldId id="262" r:id="rId8"/>
    <p:sldId id="292" r:id="rId9"/>
    <p:sldId id="293" r:id="rId10"/>
    <p:sldId id="295" r:id="rId11"/>
    <p:sldId id="282" r:id="rId12"/>
    <p:sldId id="283" r:id="rId13"/>
    <p:sldId id="284" r:id="rId14"/>
    <p:sldId id="285" r:id="rId15"/>
    <p:sldId id="286" r:id="rId16"/>
    <p:sldId id="287" r:id="rId17"/>
    <p:sldId id="290" r:id="rId18"/>
    <p:sldId id="288" r:id="rId19"/>
    <p:sldId id="289" r:id="rId20"/>
    <p:sldId id="291" r:id="rId21"/>
    <p:sldId id="296" r:id="rId22"/>
    <p:sldId id="302" r:id="rId23"/>
    <p:sldId id="297" r:id="rId24"/>
    <p:sldId id="280" r:id="rId25"/>
    <p:sldId id="303" r:id="rId26"/>
    <p:sldId id="305" r:id="rId27"/>
    <p:sldId id="304" r:id="rId28"/>
    <p:sldId id="306"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718" autoAdjust="0"/>
  </p:normalViewPr>
  <p:slideViewPr>
    <p:cSldViewPr>
      <p:cViewPr varScale="1">
        <p:scale>
          <a:sx n="75" d="100"/>
          <a:sy n="75" d="100"/>
        </p:scale>
        <p:origin x="-84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3EF53B1-B7EB-45C5-A3AC-7964C624B734}" type="datetimeFigureOut">
              <a:rPr lang="en-US" smtClean="0"/>
              <a:pPr/>
              <a:t>6/20/2012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D1ACB19-F041-4D40-A5EB-FECFE212B74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lvl1pPr>
              <a:defRPr b="1">
                <a:solidFill>
                  <a:srgbClr val="C00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5/01/2012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pic>
        <p:nvPicPr>
          <p:cNvPr id="7" name="Picture 18"/>
          <p:cNvPicPr>
            <a:picLocks noChangeAspect="1" noChangeArrowheads="1"/>
          </p:cNvPicPr>
          <p:nvPr userDrawn="1"/>
        </p:nvPicPr>
        <p:blipFill>
          <a:blip r:embed="rId2" cstate="print"/>
          <a:srcRect/>
          <a:stretch>
            <a:fillRect/>
          </a:stretch>
        </p:blipFill>
        <p:spPr bwMode="auto">
          <a:xfrm>
            <a:off x="8489950" y="0"/>
            <a:ext cx="654050" cy="623888"/>
          </a:xfrm>
          <a:prstGeom prst="rect">
            <a:avLst/>
          </a:prstGeom>
          <a:noFill/>
          <a:ln w="12700" cap="sq" algn="ctr">
            <a:noFill/>
            <a:miter lim="800000"/>
            <a:headEnd/>
            <a:tailEnd type="none" w="lg" len="lg"/>
          </a:ln>
        </p:spPr>
      </p:pic>
      <p:pic>
        <p:nvPicPr>
          <p:cNvPr id="8" name="Picture 7" descr="SLAC-Logo-237.gif"/>
          <p:cNvPicPr>
            <a:picLocks noChangeAspect="1"/>
          </p:cNvPicPr>
          <p:nvPr userDrawn="1"/>
        </p:nvPicPr>
        <p:blipFill>
          <a:blip r:embed="rId3" cstate="print"/>
          <a:stretch>
            <a:fillRect/>
          </a:stretch>
        </p:blipFill>
        <p:spPr>
          <a:xfrm>
            <a:off x="0" y="1"/>
            <a:ext cx="1467326" cy="56340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5/01/2012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5/01/2012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lvl1pPr>
              <a:defRPr sz="2800" b="1">
                <a:solidFill>
                  <a:srgbClr val="C000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sz="1400">
                <a:solidFill>
                  <a:schemeClr val="tx1"/>
                </a:solidFill>
              </a:defRPr>
            </a:lvl1pPr>
          </a:lstStyle>
          <a:p>
            <a:r>
              <a:rPr lang="en-US" smtClean="0"/>
              <a:t>5/01/2012</a:t>
            </a:r>
            <a:endParaRPr lang="en-US" dirty="0"/>
          </a:p>
        </p:txBody>
      </p:sp>
      <p:sp>
        <p:nvSpPr>
          <p:cNvPr id="4" name="Footer Placeholder 3"/>
          <p:cNvSpPr>
            <a:spLocks noGrp="1"/>
          </p:cNvSpPr>
          <p:nvPr>
            <p:ph type="ftr" sz="quarter" idx="11"/>
          </p:nvPr>
        </p:nvSpPr>
        <p:spPr/>
        <p:txBody>
          <a:bodyPr/>
          <a:lstStyle>
            <a:lvl1pPr>
              <a:defRPr sz="1400">
                <a:solidFill>
                  <a:schemeClr val="tx1"/>
                </a:solidFill>
              </a:defRPr>
            </a:lvl1pPr>
          </a:lstStyle>
          <a:p>
            <a:endParaRPr lang="en-US" dirty="0"/>
          </a:p>
        </p:txBody>
      </p:sp>
      <p:sp>
        <p:nvSpPr>
          <p:cNvPr id="5" name="Slide Number Placeholder 4"/>
          <p:cNvSpPr>
            <a:spLocks noGrp="1"/>
          </p:cNvSpPr>
          <p:nvPr>
            <p:ph type="sldNum" sz="quarter" idx="12"/>
          </p:nvPr>
        </p:nvSpPr>
        <p:spPr/>
        <p:txBody>
          <a:bodyPr/>
          <a:lstStyle>
            <a:lvl1pPr>
              <a:defRPr sz="1400">
                <a:solidFill>
                  <a:schemeClr val="tx1"/>
                </a:solidFill>
              </a:defRPr>
            </a:lvl1p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5/01/2012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5/01/2012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5/01/2012</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5/01/2012</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5/01/2012</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5/01/2012</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5/01/2012</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5/01/2012</a:t>
            </a:r>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6.emf"/></Relationships>
</file>

<file path=ppt/slides/_rels/slide2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tiff"/></Relationships>
</file>

<file path=ppt/slides/_rels/slide6.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88720"/>
            <a:ext cx="7772400" cy="1470025"/>
          </a:xfrm>
        </p:spPr>
        <p:txBody>
          <a:bodyPr>
            <a:noAutofit/>
          </a:bodyPr>
          <a:lstStyle/>
          <a:p>
            <a:r>
              <a:rPr lang="en-US" sz="3600" dirty="0" smtClean="0"/>
              <a:t>Field Error Tolerances for Triplet Quadrupoles of the HL-LHC Lattice V3.01 Option 4444</a:t>
            </a:r>
            <a:endParaRPr lang="en-US" sz="3600" dirty="0"/>
          </a:p>
        </p:txBody>
      </p:sp>
      <p:sp>
        <p:nvSpPr>
          <p:cNvPr id="3" name="Subtitle 2"/>
          <p:cNvSpPr>
            <a:spLocks noGrp="1"/>
          </p:cNvSpPr>
          <p:nvPr>
            <p:ph type="subTitle" idx="1"/>
          </p:nvPr>
        </p:nvSpPr>
        <p:spPr>
          <a:xfrm>
            <a:off x="914400" y="3017520"/>
            <a:ext cx="7315200" cy="3637919"/>
          </a:xfrm>
        </p:spPr>
        <p:txBody>
          <a:bodyPr>
            <a:spAutoFit/>
          </a:bodyPr>
          <a:lstStyle/>
          <a:p>
            <a:r>
              <a:rPr lang="en-US" sz="2400" dirty="0" smtClean="0">
                <a:solidFill>
                  <a:schemeClr val="tx1"/>
                </a:solidFill>
              </a:rPr>
              <a:t>Yuri Nosochkov</a:t>
            </a:r>
          </a:p>
          <a:p>
            <a:endParaRPr lang="en-US" sz="800" dirty="0" smtClean="0">
              <a:solidFill>
                <a:schemeClr val="tx1"/>
              </a:solidFill>
            </a:endParaRPr>
          </a:p>
          <a:p>
            <a:r>
              <a:rPr lang="en-US" sz="2400" dirty="0" smtClean="0">
                <a:solidFill>
                  <a:schemeClr val="tx1"/>
                </a:solidFill>
              </a:rPr>
              <a:t>Y. Cai, Y. Jiao, M-H. Wang (SLAC)</a:t>
            </a:r>
          </a:p>
          <a:p>
            <a:r>
              <a:rPr lang="en-US" sz="2400" dirty="0" smtClean="0">
                <a:solidFill>
                  <a:schemeClr val="tx1"/>
                </a:solidFill>
              </a:rPr>
              <a:t>S. Fartoukh, M. Giovannozzi, R. de Maria, E. McIntosh (CERN) </a:t>
            </a:r>
          </a:p>
          <a:p>
            <a:endParaRPr lang="en-US" sz="800" dirty="0" smtClean="0">
              <a:solidFill>
                <a:schemeClr val="tx1"/>
              </a:solidFill>
            </a:endParaRPr>
          </a:p>
          <a:p>
            <a:endParaRPr lang="en-US" sz="800" dirty="0" smtClean="0">
              <a:solidFill>
                <a:schemeClr val="tx1"/>
              </a:solidFill>
            </a:endParaRPr>
          </a:p>
          <a:p>
            <a:endParaRPr lang="en-US" sz="800" dirty="0" smtClean="0">
              <a:solidFill>
                <a:schemeClr val="tx1"/>
              </a:solidFill>
            </a:endParaRPr>
          </a:p>
          <a:p>
            <a:endParaRPr lang="en-US" sz="800" dirty="0" smtClean="0">
              <a:solidFill>
                <a:schemeClr val="tx1"/>
              </a:solidFill>
            </a:endParaRPr>
          </a:p>
          <a:p>
            <a:endParaRPr lang="en-US" sz="800" dirty="0" smtClean="0">
              <a:solidFill>
                <a:schemeClr val="tx1"/>
              </a:solidFill>
            </a:endParaRPr>
          </a:p>
          <a:p>
            <a:endParaRPr lang="en-US" sz="800" dirty="0" smtClean="0">
              <a:solidFill>
                <a:schemeClr val="tx1"/>
              </a:solidFill>
            </a:endParaRPr>
          </a:p>
          <a:p>
            <a:r>
              <a:rPr lang="en-US" sz="2400" dirty="0" smtClean="0">
                <a:solidFill>
                  <a:schemeClr val="tx1"/>
                </a:solidFill>
              </a:rPr>
              <a:t>HL-LHC Task 2.3 General Meeting </a:t>
            </a:r>
          </a:p>
          <a:p>
            <a:r>
              <a:rPr lang="en-US" sz="2400" dirty="0" smtClean="0">
                <a:solidFill>
                  <a:schemeClr val="tx1"/>
                </a:solidFill>
              </a:rPr>
              <a:t>CERN, 20 June 2012</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SixTrack</a:t>
            </a:r>
            <a:r>
              <a:rPr lang="en-US" dirty="0" smtClean="0"/>
              <a:t> tracking set-up</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10</a:t>
            </a:fld>
            <a:endParaRPr lang="en-US" dirty="0"/>
          </a:p>
        </p:txBody>
      </p:sp>
      <p:sp>
        <p:nvSpPr>
          <p:cNvPr id="4" name="TextBox 3"/>
          <p:cNvSpPr txBox="1"/>
          <p:nvPr/>
        </p:nvSpPr>
        <p:spPr>
          <a:xfrm>
            <a:off x="457200" y="961072"/>
            <a:ext cx="8229600" cy="4955203"/>
          </a:xfrm>
          <a:prstGeom prst="rect">
            <a:avLst/>
          </a:prstGeom>
          <a:noFill/>
        </p:spPr>
        <p:txBody>
          <a:bodyPr wrap="square" rtlCol="0">
            <a:spAutoFit/>
          </a:bodyPr>
          <a:lstStyle/>
          <a:p>
            <a:pPr>
              <a:buFont typeface="Arial" pitchFamily="34" charset="0"/>
              <a:buChar char="•"/>
            </a:pPr>
            <a:r>
              <a:rPr lang="en-US" dirty="0" smtClean="0"/>
              <a:t> 100,000 turns</a:t>
            </a:r>
          </a:p>
          <a:p>
            <a:endParaRPr lang="en-US" sz="800" dirty="0" smtClean="0"/>
          </a:p>
          <a:p>
            <a:pPr>
              <a:buFont typeface="Arial" pitchFamily="34" charset="0"/>
              <a:buChar char="•"/>
            </a:pPr>
            <a:r>
              <a:rPr lang="en-US" dirty="0" smtClean="0"/>
              <a:t> 60 random error seeds for final tracking, 20 seeds for </a:t>
            </a:r>
            <a:r>
              <a:rPr lang="en-US" dirty="0" err="1" smtClean="0"/>
              <a:t>multipole</a:t>
            </a:r>
            <a:r>
              <a:rPr lang="en-US" dirty="0" smtClean="0"/>
              <a:t> coefficient scans</a:t>
            </a:r>
          </a:p>
          <a:p>
            <a:endParaRPr lang="en-US" sz="800" dirty="0" smtClean="0"/>
          </a:p>
          <a:p>
            <a:pPr>
              <a:buFont typeface="Arial" pitchFamily="34" charset="0"/>
              <a:buChar char="•"/>
            </a:pPr>
            <a:r>
              <a:rPr lang="en-US" dirty="0" smtClean="0"/>
              <a:t> 30 particle pairs per amplitude step (2</a:t>
            </a:r>
            <a:r>
              <a:rPr lang="en-US" sz="2000" dirty="0" smtClean="0">
                <a:latin typeface="Symbol" pitchFamily="18" charset="2"/>
              </a:rPr>
              <a:t>s)</a:t>
            </a:r>
          </a:p>
          <a:p>
            <a:pPr lvl="0"/>
            <a:endParaRPr lang="en-US" sz="800" dirty="0" smtClean="0">
              <a:solidFill>
                <a:prstClr val="black"/>
              </a:solidFill>
            </a:endParaRPr>
          </a:p>
          <a:p>
            <a:pPr>
              <a:buFont typeface="Arial" pitchFamily="34" charset="0"/>
              <a:buChar char="•"/>
            </a:pPr>
            <a:r>
              <a:rPr lang="en-US" dirty="0" smtClean="0"/>
              <a:t> 11 angles</a:t>
            </a:r>
          </a:p>
          <a:p>
            <a:pPr lvl="0"/>
            <a:endParaRPr lang="en-US" sz="800" dirty="0" smtClean="0">
              <a:solidFill>
                <a:prstClr val="black"/>
              </a:solidFill>
            </a:endParaRPr>
          </a:p>
          <a:p>
            <a:pPr>
              <a:buFont typeface="Arial" pitchFamily="34" charset="0"/>
              <a:buChar char="•"/>
            </a:pPr>
            <a:r>
              <a:rPr lang="en-US" dirty="0" smtClean="0"/>
              <a:t> 7 </a:t>
            </a:r>
            <a:r>
              <a:rPr lang="en-US" dirty="0" err="1" smtClean="0"/>
              <a:t>TeV</a:t>
            </a:r>
            <a:r>
              <a:rPr lang="en-US" dirty="0" smtClean="0"/>
              <a:t> beam energy</a:t>
            </a:r>
          </a:p>
          <a:p>
            <a:pPr lvl="0"/>
            <a:endParaRPr lang="en-US" sz="800" dirty="0" smtClean="0">
              <a:solidFill>
                <a:prstClr val="black"/>
              </a:solidFill>
            </a:endParaRPr>
          </a:p>
          <a:p>
            <a:pPr>
              <a:buFont typeface="Arial" pitchFamily="34" charset="0"/>
              <a:buChar char="•"/>
            </a:pPr>
            <a:r>
              <a:rPr lang="en-US" dirty="0" smtClean="0"/>
              <a:t> initial </a:t>
            </a:r>
            <a:r>
              <a:rPr lang="en-US" dirty="0" err="1" smtClean="0">
                <a:latin typeface="Symbol" pitchFamily="18" charset="2"/>
              </a:rPr>
              <a:t>D</a:t>
            </a:r>
            <a:r>
              <a:rPr lang="en-US" dirty="0" err="1" smtClean="0"/>
              <a:t>p</a:t>
            </a:r>
            <a:r>
              <a:rPr lang="en-US" dirty="0" smtClean="0"/>
              <a:t>/p = 2.7e-4</a:t>
            </a:r>
          </a:p>
          <a:p>
            <a:pPr lvl="0"/>
            <a:endParaRPr lang="en-US" sz="800" dirty="0" smtClean="0">
              <a:solidFill>
                <a:prstClr val="black"/>
              </a:solidFill>
            </a:endParaRPr>
          </a:p>
          <a:p>
            <a:pPr>
              <a:buFont typeface="Arial" pitchFamily="34" charset="0"/>
              <a:buChar char="•"/>
            </a:pPr>
            <a:r>
              <a:rPr lang="en-US" dirty="0" smtClean="0"/>
              <a:t> tune = 62.31, 60.32</a:t>
            </a:r>
          </a:p>
          <a:p>
            <a:pPr lvl="0"/>
            <a:endParaRPr lang="en-US" sz="800" dirty="0" smtClean="0">
              <a:solidFill>
                <a:prstClr val="black"/>
              </a:solidFill>
            </a:endParaRPr>
          </a:p>
          <a:p>
            <a:pPr>
              <a:buFont typeface="Arial" pitchFamily="34" charset="0"/>
              <a:buChar char="•"/>
            </a:pPr>
            <a:r>
              <a:rPr lang="en-US" dirty="0" smtClean="0"/>
              <a:t> normalized emittance = 3.75 </a:t>
            </a:r>
            <a:r>
              <a:rPr lang="en-US" dirty="0" smtClean="0">
                <a:latin typeface="Symbol" pitchFamily="18" charset="2"/>
              </a:rPr>
              <a:t>m</a:t>
            </a:r>
            <a:r>
              <a:rPr lang="en-US" dirty="0" smtClean="0"/>
              <a:t>m-</a:t>
            </a:r>
            <a:r>
              <a:rPr lang="en-US" dirty="0" err="1" smtClean="0"/>
              <a:t>rad</a:t>
            </a:r>
            <a:endParaRPr lang="en-US" dirty="0" smtClean="0"/>
          </a:p>
          <a:p>
            <a:pPr lvl="0"/>
            <a:endParaRPr lang="en-US" sz="800" dirty="0" smtClean="0">
              <a:solidFill>
                <a:prstClr val="black"/>
              </a:solidFill>
            </a:endParaRPr>
          </a:p>
          <a:p>
            <a:pPr>
              <a:buFont typeface="Arial" pitchFamily="34" charset="0"/>
              <a:buChar char="•"/>
            </a:pPr>
            <a:r>
              <a:rPr lang="en-US" dirty="0" smtClean="0"/>
              <a:t> IT </a:t>
            </a:r>
            <a:r>
              <a:rPr lang="en-US" dirty="0" err="1" smtClean="0"/>
              <a:t>multipole</a:t>
            </a:r>
            <a:r>
              <a:rPr lang="en-US" dirty="0" smtClean="0"/>
              <a:t> field correctors to compensate a3, b3, a4, b4, b6 terms are included</a:t>
            </a:r>
          </a:p>
          <a:p>
            <a:r>
              <a:rPr lang="en-US" dirty="0" smtClean="0">
                <a:solidFill>
                  <a:srgbClr val="C00000"/>
                </a:solidFill>
              </a:rPr>
              <a:t>(IT correctors for a5, b5, a6 terms have been added to the latest HL-LHC version, but not included in this study)</a:t>
            </a:r>
          </a:p>
          <a:p>
            <a:endParaRPr lang="en-US" sz="800" dirty="0" smtClean="0"/>
          </a:p>
          <a:p>
            <a:pPr>
              <a:buFont typeface="Arial" pitchFamily="34" charset="0"/>
              <a:buChar char="•"/>
            </a:pPr>
            <a:r>
              <a:rPr lang="en-US" dirty="0" smtClean="0"/>
              <a:t> Arc errors and correction are included</a:t>
            </a:r>
          </a:p>
          <a:p>
            <a:pPr lvl="0"/>
            <a:endParaRPr lang="en-US" sz="800" dirty="0" smtClean="0">
              <a:solidFill>
                <a:prstClr val="black"/>
              </a:solidFill>
            </a:endParaRPr>
          </a:p>
          <a:p>
            <a:pPr>
              <a:buFont typeface="Arial" pitchFamily="34" charset="0"/>
              <a:buChar char="•"/>
            </a:pPr>
            <a:r>
              <a:rPr lang="en-US" dirty="0" smtClean="0"/>
              <a:t> No field errors in D1, D2 separation dipoles and Q4 quadrupoles (future study)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Measured field error table for the nominal IT quadrupole MQXB with d</a:t>
            </a:r>
            <a:r>
              <a:rPr lang="en-US" sz="2800" baseline="-25000" dirty="0" smtClean="0"/>
              <a:t>c</a:t>
            </a:r>
            <a:r>
              <a:rPr lang="en-US" sz="2800" dirty="0" smtClean="0"/>
              <a:t>=70 mm at r</a:t>
            </a:r>
            <a:r>
              <a:rPr lang="en-US" sz="2800" baseline="-25000" dirty="0" smtClean="0"/>
              <a:t>0</a:t>
            </a:r>
            <a:r>
              <a:rPr lang="en-US" sz="2800" dirty="0" smtClean="0"/>
              <a:t>=17 mm </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dirty="0"/>
          </a:p>
        </p:txBody>
      </p:sp>
      <p:graphicFrame>
        <p:nvGraphicFramePr>
          <p:cNvPr id="4" name="Table 3"/>
          <p:cNvGraphicFramePr>
            <a:graphicFrameLocks noGrp="1"/>
          </p:cNvGraphicFramePr>
          <p:nvPr/>
        </p:nvGraphicFramePr>
        <p:xfrm>
          <a:off x="990600" y="1325880"/>
          <a:ext cx="7132320" cy="3657600"/>
        </p:xfrm>
        <a:graphic>
          <a:graphicData uri="http://schemas.openxmlformats.org/drawingml/2006/table">
            <a:tbl>
              <a:tblPr/>
              <a:tblGrid>
                <a:gridCol w="822960"/>
                <a:gridCol w="1280160"/>
                <a:gridCol w="1280160"/>
                <a:gridCol w="365760"/>
                <a:gridCol w="822960"/>
                <a:gridCol w="1280160"/>
                <a:gridCol w="1280160"/>
              </a:tblGrid>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skew</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uncertainty</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rms</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0">
                  <a:txBody>
                    <a:bodyPr/>
                    <a:lstStyle/>
                    <a:p>
                      <a:pPr marL="0" marR="0" algn="ctr">
                        <a:spcBef>
                          <a:spcPts val="0"/>
                        </a:spcBef>
                        <a:spcAft>
                          <a:spcPts val="0"/>
                        </a:spcAft>
                      </a:pPr>
                      <a:r>
                        <a:rPr lang="en-US" sz="1800" kern="100" dirty="0">
                          <a:latin typeface="Calibri"/>
                          <a:ea typeface="SimSun"/>
                          <a:cs typeface="Calibri"/>
                        </a:rPr>
                        <a:t>   </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normal</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uncertainty</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rms</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a3</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0.5235</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latin typeface="Calibri"/>
                          <a:ea typeface="SimSun"/>
                          <a:cs typeface="Calibri"/>
                        </a:rPr>
                        <a:t>0.6354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b3</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0.4135</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0.7873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a4</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0.4432</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0.3883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b4</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0.1552</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0.1563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a5</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0.0874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0.1423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b5</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0.1142</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0.2171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a6</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0.2306</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0.2637</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b6</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latin typeface="Calibri"/>
                          <a:ea typeface="SimSun"/>
                          <a:cs typeface="Calibri"/>
                        </a:rPr>
                        <a:t>0.2098</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0.3088</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a7</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0.0254</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0.0411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b7</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0.0311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0.0374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a8</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0.0140</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0.0280</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b8</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0.0060</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0.0096</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a9</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0.0127</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0.0078</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b9</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0.0085</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0.0116</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a10</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0.0094</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0.0179</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b10</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0.0303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0.0086</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n-US" sz="1800" kern="100" dirty="0">
                          <a:solidFill>
                            <a:srgbClr val="C00000"/>
                          </a:solidFill>
                          <a:latin typeface="Calibri"/>
                          <a:ea typeface="SimSun"/>
                          <a:cs typeface="Calibri"/>
                        </a:rPr>
                        <a:t>a11</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0.0046</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0.0028</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b11</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0.0084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0.0106</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294010" y="5334000"/>
            <a:ext cx="6630790" cy="369332"/>
          </a:xfrm>
          <a:prstGeom prst="rect">
            <a:avLst/>
          </a:prstGeom>
          <a:noFill/>
        </p:spPr>
        <p:txBody>
          <a:bodyPr wrap="none" rtlCol="0">
            <a:spAutoFit/>
          </a:bodyPr>
          <a:lstStyle/>
          <a:p>
            <a:r>
              <a:rPr lang="fr-FR" dirty="0" smtClean="0"/>
              <a:t>(G.V. </a:t>
            </a:r>
            <a:r>
              <a:rPr lang="fr-FR" dirty="0" err="1" smtClean="0"/>
              <a:t>Velev</a:t>
            </a:r>
            <a:r>
              <a:rPr lang="fr-FR" dirty="0" smtClean="0"/>
              <a:t> </a:t>
            </a:r>
            <a:r>
              <a:rPr lang="fr-FR" i="1" dirty="0" smtClean="0"/>
              <a:t>et al., IEEE </a:t>
            </a:r>
            <a:r>
              <a:rPr lang="fr-FR" i="1" dirty="0" err="1" smtClean="0"/>
              <a:t>Trans</a:t>
            </a:r>
            <a:r>
              <a:rPr lang="fr-FR" i="1" dirty="0" smtClean="0"/>
              <a:t>. </a:t>
            </a:r>
            <a:r>
              <a:rPr lang="fr-FR" i="1" dirty="0" err="1" smtClean="0"/>
              <a:t>Appl</a:t>
            </a:r>
            <a:r>
              <a:rPr lang="fr-FR" i="1" dirty="0" smtClean="0"/>
              <a:t>. </a:t>
            </a:r>
            <a:r>
              <a:rPr lang="fr-FR" i="1" dirty="0" err="1" smtClean="0"/>
              <a:t>Supercond</a:t>
            </a:r>
            <a:r>
              <a:rPr lang="fr-FR" i="1" dirty="0" smtClean="0"/>
              <a:t>., </a:t>
            </a:r>
            <a:r>
              <a:rPr lang="fr-FR" b="1" i="1" dirty="0" smtClean="0"/>
              <a:t>17</a:t>
            </a:r>
            <a:r>
              <a:rPr lang="fr-FR" dirty="0" smtClean="0"/>
              <a:t>, 1109-</a:t>
            </a:r>
            <a:r>
              <a:rPr lang="en-US" dirty="0" smtClean="0"/>
              <a:t>1112 (2007))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Field error table “target3” scaled from the measured table to r</a:t>
            </a:r>
            <a:r>
              <a:rPr lang="en-US" baseline="-25000" dirty="0" smtClean="0"/>
              <a:t>0</a:t>
            </a:r>
            <a:r>
              <a:rPr lang="en-US" dirty="0" smtClean="0"/>
              <a:t>=50 mm and d</a:t>
            </a:r>
            <a:r>
              <a:rPr lang="en-US" baseline="-25000" dirty="0" smtClean="0"/>
              <a:t>c</a:t>
            </a:r>
            <a:r>
              <a:rPr lang="en-US" dirty="0" smtClean="0"/>
              <a:t>=120 mm</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12</a:t>
            </a:fld>
            <a:endParaRPr lang="en-US" dirty="0"/>
          </a:p>
        </p:txBody>
      </p:sp>
      <p:graphicFrame>
        <p:nvGraphicFramePr>
          <p:cNvPr id="4" name="Table 3"/>
          <p:cNvGraphicFramePr>
            <a:graphicFrameLocks noGrp="1"/>
          </p:cNvGraphicFramePr>
          <p:nvPr/>
        </p:nvGraphicFramePr>
        <p:xfrm>
          <a:off x="990600" y="1112520"/>
          <a:ext cx="7132320" cy="4160520"/>
        </p:xfrm>
        <a:graphic>
          <a:graphicData uri="http://schemas.openxmlformats.org/drawingml/2006/table">
            <a:tbl>
              <a:tblPr/>
              <a:tblGrid>
                <a:gridCol w="822960"/>
                <a:gridCol w="1280160"/>
                <a:gridCol w="1280160"/>
                <a:gridCol w="365760"/>
                <a:gridCol w="822960"/>
                <a:gridCol w="1280160"/>
                <a:gridCol w="1280160"/>
              </a:tblGrid>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skew</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uncertainty</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rms</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800" kern="100" dirty="0">
                          <a:latin typeface="+mn-lt"/>
                          <a:ea typeface="SimSun"/>
                          <a:cs typeface="Calibri"/>
                        </a:rPr>
                        <a:t>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latin typeface="+mn-lt"/>
                          <a:ea typeface="SimSun"/>
                          <a:cs typeface="Calibri"/>
                        </a:rPr>
                        <a:t>normal</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uncertainty</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rms</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0.5239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0.6359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0.4139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0.7879</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0.7611</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0.6667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0.2664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0.2683</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a5</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0.2574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0.4191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b5</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0.3365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0.6396</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a6</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1.1655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1.3328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b6</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1.0603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1.5608</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a7</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0.2203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0.3564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b7</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0.2701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0.3244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a8</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0.2087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0.4162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b8</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0.0889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0.1423</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a9</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0.3238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0.2003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b9</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0.2165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0.2971</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a10</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0.4137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0.7838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b10</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1.3256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0.3755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a11</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0.3457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0.2116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b11</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0.6340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0.7965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0.1863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0.1863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0.1863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0.1863</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0.1164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0.1164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0.2328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0.1164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0.4366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0.1455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0.5821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0.1455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914400" y="5486400"/>
            <a:ext cx="7315200" cy="923330"/>
          </a:xfrm>
          <a:prstGeom prst="rect">
            <a:avLst/>
          </a:prstGeom>
          <a:noFill/>
        </p:spPr>
        <p:txBody>
          <a:bodyPr wrap="square" rtlCol="0">
            <a:spAutoFit/>
          </a:bodyPr>
          <a:lstStyle/>
          <a:p>
            <a:pPr>
              <a:buFont typeface="Arial" pitchFamily="34" charset="0"/>
              <a:buChar char="•"/>
            </a:pPr>
            <a:r>
              <a:rPr lang="en-US" dirty="0" smtClean="0"/>
              <a:t> </a:t>
            </a:r>
            <a:r>
              <a:rPr lang="en-US" dirty="0" smtClean="0">
                <a:solidFill>
                  <a:srgbClr val="C00000"/>
                </a:solidFill>
              </a:rPr>
              <a:t>These values should be achievable in the magnet design.</a:t>
            </a:r>
          </a:p>
          <a:p>
            <a:pPr>
              <a:buFont typeface="Arial" pitchFamily="34" charset="0"/>
              <a:buChar char="•"/>
            </a:pPr>
            <a:r>
              <a:rPr lang="en-US" dirty="0" smtClean="0"/>
              <a:t> Values for n = 12,13,14 are added from table “ITD1_errortable_v2” (SLHC Project Report 0040).</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219200" y="1143000"/>
            <a:ext cx="7246937" cy="5017532"/>
            <a:chOff x="1219200" y="1143000"/>
            <a:chExt cx="7246937" cy="5017532"/>
          </a:xfrm>
        </p:grpSpPr>
        <p:pic>
          <p:nvPicPr>
            <p:cNvPr id="4" name="Picture 2"/>
            <p:cNvPicPr>
              <a:picLocks noChangeAspect="1" noChangeArrowheads="1"/>
            </p:cNvPicPr>
            <p:nvPr/>
          </p:nvPicPr>
          <p:blipFill>
            <a:blip r:embed="rId2" cstate="print"/>
            <a:srcRect/>
            <a:stretch>
              <a:fillRect/>
            </a:stretch>
          </p:blipFill>
          <p:spPr bwMode="auto">
            <a:xfrm>
              <a:off x="1219200" y="1143000"/>
              <a:ext cx="7246937" cy="4976812"/>
            </a:xfrm>
            <a:prstGeom prst="rect">
              <a:avLst/>
            </a:prstGeom>
            <a:noFill/>
            <a:ln w="9525">
              <a:noFill/>
              <a:miter lim="800000"/>
              <a:headEnd/>
              <a:tailEnd/>
            </a:ln>
          </p:spPr>
        </p:pic>
        <p:grpSp>
          <p:nvGrpSpPr>
            <p:cNvPr id="9" name="Group 8"/>
            <p:cNvGrpSpPr/>
            <p:nvPr/>
          </p:nvGrpSpPr>
          <p:grpSpPr>
            <a:xfrm>
              <a:off x="2971800" y="1676400"/>
              <a:ext cx="4293151" cy="4484132"/>
              <a:chOff x="2971800" y="1676400"/>
              <a:chExt cx="4293151" cy="4484132"/>
            </a:xfrm>
          </p:grpSpPr>
          <p:sp>
            <p:nvSpPr>
              <p:cNvPr id="6" name="TextBox 4"/>
              <p:cNvSpPr txBox="1">
                <a:spLocks noChangeArrowheads="1"/>
              </p:cNvSpPr>
              <p:nvPr/>
            </p:nvSpPr>
            <p:spPr bwMode="auto">
              <a:xfrm>
                <a:off x="5638800" y="1676400"/>
                <a:ext cx="1626151" cy="400110"/>
              </a:xfrm>
              <a:prstGeom prst="rect">
                <a:avLst/>
              </a:prstGeom>
              <a:noFill/>
              <a:ln w="9525">
                <a:noFill/>
                <a:miter lim="800000"/>
                <a:headEnd/>
                <a:tailEnd/>
              </a:ln>
            </p:spPr>
            <p:txBody>
              <a:bodyPr wrap="none">
                <a:spAutoFit/>
              </a:bodyPr>
              <a:lstStyle/>
              <a:p>
                <a:r>
                  <a:rPr lang="en-US" sz="2000" b="1" dirty="0" err="1">
                    <a:solidFill>
                      <a:srgbClr val="0070C0"/>
                    </a:solidFill>
                  </a:rPr>
                  <a:t>DA</a:t>
                </a:r>
                <a:r>
                  <a:rPr lang="en-US" sz="2000" b="1" baseline="-25000" dirty="0" err="1">
                    <a:solidFill>
                      <a:srgbClr val="0070C0"/>
                    </a:solidFill>
                  </a:rPr>
                  <a:t>min</a:t>
                </a:r>
                <a:r>
                  <a:rPr lang="en-US" sz="2000" b="1" dirty="0">
                    <a:solidFill>
                      <a:srgbClr val="0070C0"/>
                    </a:solidFill>
                  </a:rPr>
                  <a:t> = 5.07</a:t>
                </a:r>
                <a:r>
                  <a:rPr lang="en-US" sz="2000" b="1" dirty="0">
                    <a:solidFill>
                      <a:srgbClr val="0070C0"/>
                    </a:solidFill>
                    <a:latin typeface="Symbol" pitchFamily="18" charset="2"/>
                  </a:rPr>
                  <a:t>s</a:t>
                </a:r>
              </a:p>
            </p:txBody>
          </p:sp>
          <p:sp>
            <p:nvSpPr>
              <p:cNvPr id="8" name="TextBox 7"/>
              <p:cNvSpPr txBox="1"/>
              <p:nvPr/>
            </p:nvSpPr>
            <p:spPr>
              <a:xfrm>
                <a:off x="2971800" y="5791200"/>
                <a:ext cx="3200400" cy="369332"/>
              </a:xfrm>
              <a:prstGeom prst="rect">
                <a:avLst/>
              </a:prstGeom>
              <a:solidFill>
                <a:schemeClr val="bg1"/>
              </a:solidFill>
            </p:spPr>
            <p:txBody>
              <a:bodyPr wrap="none" rtlCol="0">
                <a:spAutoFit/>
              </a:bodyPr>
              <a:lstStyle/>
              <a:p>
                <a:pPr algn="ctr"/>
                <a:r>
                  <a:rPr lang="en-US" dirty="0" smtClean="0"/>
                  <a:t>Angle [degree]</a:t>
                </a:r>
                <a:endParaRPr lang="en-US" dirty="0"/>
              </a:p>
            </p:txBody>
          </p:sp>
        </p:grpSp>
      </p:grpSp>
      <p:sp>
        <p:nvSpPr>
          <p:cNvPr id="2" name="Title 1"/>
          <p:cNvSpPr>
            <a:spLocks noGrp="1"/>
          </p:cNvSpPr>
          <p:nvPr>
            <p:ph type="title"/>
          </p:nvPr>
        </p:nvSpPr>
        <p:spPr/>
        <p:txBody>
          <a:bodyPr>
            <a:normAutofit/>
          </a:bodyPr>
          <a:lstStyle/>
          <a:p>
            <a:r>
              <a:rPr lang="en-US" sz="2800" dirty="0" smtClean="0"/>
              <a:t>Dynamic aperture for the field error table “target3”</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dirty="0"/>
          </a:p>
        </p:txBody>
      </p:sp>
      <p:sp>
        <p:nvSpPr>
          <p:cNvPr id="5" name="TextBox 4"/>
          <p:cNvSpPr txBox="1"/>
          <p:nvPr/>
        </p:nvSpPr>
        <p:spPr>
          <a:xfrm>
            <a:off x="685800" y="762000"/>
            <a:ext cx="8229600" cy="646331"/>
          </a:xfrm>
          <a:prstGeom prst="rect">
            <a:avLst/>
          </a:prstGeom>
          <a:noFill/>
        </p:spPr>
        <p:txBody>
          <a:bodyPr wrap="square" rtlCol="0">
            <a:spAutoFit/>
          </a:bodyPr>
          <a:lstStyle/>
          <a:p>
            <a:r>
              <a:rPr lang="en-US" dirty="0" smtClean="0"/>
              <a:t>The line </a:t>
            </a:r>
            <a:r>
              <a:rPr lang="en-US" smtClean="0"/>
              <a:t>represents the average </a:t>
            </a:r>
            <a:r>
              <a:rPr lang="en-US" dirty="0" smtClean="0"/>
              <a:t>aperture for 60 seeds and the error bars show the spread between the minimum and maximum aperture for 11 x-y angles</a:t>
            </a:r>
            <a:endParaRPr lang="en-US" dirty="0"/>
          </a:p>
        </p:txBody>
      </p:sp>
      <p:sp>
        <p:nvSpPr>
          <p:cNvPr id="7" name="TextBox 6"/>
          <p:cNvSpPr txBox="1"/>
          <p:nvPr/>
        </p:nvSpPr>
        <p:spPr>
          <a:xfrm>
            <a:off x="3312239" y="6172200"/>
            <a:ext cx="2631361" cy="430887"/>
          </a:xfrm>
          <a:prstGeom prst="rect">
            <a:avLst/>
          </a:prstGeom>
          <a:noFill/>
        </p:spPr>
        <p:txBody>
          <a:bodyPr wrap="none" rtlCol="0">
            <a:spAutoFit/>
          </a:bodyPr>
          <a:lstStyle/>
          <a:p>
            <a:r>
              <a:rPr lang="en-US" sz="2200" b="1" dirty="0" smtClean="0">
                <a:solidFill>
                  <a:srgbClr val="0070C0"/>
                </a:solidFill>
              </a:rPr>
              <a:t>Aperture is too small</a:t>
            </a:r>
            <a:endParaRPr lang="en-US" sz="2200" b="1" dirty="0">
              <a:solidFill>
                <a:srgbClr val="0070C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Field error table “target31” scaled from table “target3” to </a:t>
            </a:r>
            <a:r>
              <a:rPr lang="en-US" dirty="0" err="1" smtClean="0">
                <a:latin typeface="Symbol" pitchFamily="18" charset="2"/>
              </a:rPr>
              <a:t>b</a:t>
            </a:r>
            <a:r>
              <a:rPr lang="en-US" baseline="-25000" dirty="0" err="1" smtClean="0"/>
              <a:t>max</a:t>
            </a:r>
            <a:r>
              <a:rPr lang="en-US" dirty="0" smtClean="0"/>
              <a:t> = 21.5 km</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dirty="0"/>
          </a:p>
        </p:txBody>
      </p:sp>
      <p:graphicFrame>
        <p:nvGraphicFramePr>
          <p:cNvPr id="4" name="Table 3"/>
          <p:cNvGraphicFramePr>
            <a:graphicFrameLocks noGrp="1"/>
          </p:cNvGraphicFramePr>
          <p:nvPr/>
        </p:nvGraphicFramePr>
        <p:xfrm>
          <a:off x="990600" y="1219200"/>
          <a:ext cx="7132320" cy="4160520"/>
        </p:xfrm>
        <a:graphic>
          <a:graphicData uri="http://schemas.openxmlformats.org/drawingml/2006/table">
            <a:tbl>
              <a:tblPr/>
              <a:tblGrid>
                <a:gridCol w="822960"/>
                <a:gridCol w="1280160"/>
                <a:gridCol w="1280160"/>
                <a:gridCol w="365760"/>
                <a:gridCol w="822960"/>
                <a:gridCol w="1280160"/>
                <a:gridCol w="1280160"/>
              </a:tblGrid>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skew</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uncertainty</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rms</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algn="ctr"/>
                      <a:endParaRPr lang="en-US" sz="1800" dirty="0"/>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latin typeface="+mn-lt"/>
                          <a:ea typeface="SimSun"/>
                          <a:cs typeface="Calibri"/>
                        </a:rPr>
                        <a:t>normal</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uncertainty</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rms</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0.05016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0.06089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0.03963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0.07545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0.03334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0.02920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0.01167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0.01175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a5</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0.00516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0.00840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b5</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0.00674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0.01281</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a6</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0.01069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0.01223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b6</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0.00972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0.01431</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a7</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0.00092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0.00150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b7</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0.00113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0.00137</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a8</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0.00042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0.00080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b8</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0.00027</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a9</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0.00029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b9</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0.00024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a10</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0.00030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b10</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0.00054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0.00018</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a11</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0.00007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0.00007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b11</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0.00015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0.000016</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mn-lt"/>
                        </a:rPr>
                        <a:t>0.000016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mn-lt"/>
                        </a:rPr>
                        <a:t>0.000016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mn-lt"/>
                        </a:rPr>
                        <a:t>0.000016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0.000009</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0.000008</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0.000003</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0.000010</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smtClean="0">
                          <a:latin typeface="+mn-lt"/>
                        </a:rPr>
                        <a:t>0.000003</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2133600" y="5638800"/>
            <a:ext cx="4737964" cy="769441"/>
          </a:xfrm>
          <a:prstGeom prst="rect">
            <a:avLst/>
          </a:prstGeom>
          <a:noFill/>
        </p:spPr>
        <p:txBody>
          <a:bodyPr wrap="none" rtlCol="0">
            <a:spAutoFit/>
          </a:bodyPr>
          <a:lstStyle/>
          <a:p>
            <a:r>
              <a:rPr lang="en-US" sz="2200" b="1" dirty="0" smtClean="0">
                <a:solidFill>
                  <a:srgbClr val="0070C0"/>
                </a:solidFill>
              </a:rPr>
              <a:t>Coefficients are significantly reduced</a:t>
            </a:r>
          </a:p>
          <a:p>
            <a:r>
              <a:rPr lang="en-US" sz="2200" b="1" dirty="0" smtClean="0">
                <a:solidFill>
                  <a:srgbClr val="0070C0"/>
                </a:solidFill>
              </a:rPr>
              <a:t>(too small for realistic magnet design)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Dynamic aperture for the field error table “target31”</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15</a:t>
            </a:fld>
            <a:endParaRPr lang="en-US" dirty="0"/>
          </a:p>
        </p:txBody>
      </p:sp>
      <p:sp>
        <p:nvSpPr>
          <p:cNvPr id="6" name="TextBox 5"/>
          <p:cNvSpPr txBox="1"/>
          <p:nvPr/>
        </p:nvSpPr>
        <p:spPr>
          <a:xfrm>
            <a:off x="1143000" y="5791200"/>
            <a:ext cx="7003071" cy="769441"/>
          </a:xfrm>
          <a:prstGeom prst="rect">
            <a:avLst/>
          </a:prstGeom>
          <a:noFill/>
        </p:spPr>
        <p:txBody>
          <a:bodyPr wrap="none" rtlCol="0">
            <a:spAutoFit/>
          </a:bodyPr>
          <a:lstStyle/>
          <a:p>
            <a:r>
              <a:rPr lang="en-US" sz="2200" b="1" dirty="0" smtClean="0">
                <a:solidFill>
                  <a:srgbClr val="0070C0"/>
                </a:solidFill>
              </a:rPr>
              <a:t>The minimum DA is large (close to DA without IT errors).</a:t>
            </a:r>
          </a:p>
          <a:p>
            <a:r>
              <a:rPr lang="en-US" sz="2200" b="1" dirty="0" smtClean="0">
                <a:solidFill>
                  <a:srgbClr val="0070C0"/>
                </a:solidFill>
              </a:rPr>
              <a:t>The coefficients can be relaxed to reduce </a:t>
            </a:r>
            <a:r>
              <a:rPr lang="en-US" sz="2200" b="1" dirty="0" err="1" smtClean="0">
                <a:solidFill>
                  <a:srgbClr val="0070C0"/>
                </a:solidFill>
              </a:rPr>
              <a:t>DA</a:t>
            </a:r>
            <a:r>
              <a:rPr lang="en-US" sz="2200" b="1" baseline="-25000" dirty="0" err="1" smtClean="0">
                <a:solidFill>
                  <a:srgbClr val="0070C0"/>
                </a:solidFill>
              </a:rPr>
              <a:t>min</a:t>
            </a:r>
            <a:r>
              <a:rPr lang="en-US" sz="2200" b="1" dirty="0" smtClean="0">
                <a:solidFill>
                  <a:srgbClr val="0070C0"/>
                </a:solidFill>
              </a:rPr>
              <a:t> to 12-13</a:t>
            </a:r>
            <a:r>
              <a:rPr lang="en-US" sz="2200" b="1" dirty="0" smtClean="0">
                <a:solidFill>
                  <a:srgbClr val="0070C0"/>
                </a:solidFill>
                <a:latin typeface="Symbol" pitchFamily="18" charset="2"/>
              </a:rPr>
              <a:t>s</a:t>
            </a:r>
            <a:r>
              <a:rPr lang="en-US" sz="2200" b="1" dirty="0" smtClean="0">
                <a:solidFill>
                  <a:srgbClr val="0070C0"/>
                </a:solidFill>
              </a:rPr>
              <a:t>.</a:t>
            </a:r>
            <a:endParaRPr lang="en-US" sz="2200" b="1" dirty="0">
              <a:solidFill>
                <a:srgbClr val="0070C0"/>
              </a:solidFill>
            </a:endParaRPr>
          </a:p>
        </p:txBody>
      </p:sp>
      <p:grpSp>
        <p:nvGrpSpPr>
          <p:cNvPr id="8" name="Group 7"/>
          <p:cNvGrpSpPr/>
          <p:nvPr/>
        </p:nvGrpSpPr>
        <p:grpSpPr>
          <a:xfrm>
            <a:off x="1287463" y="762000"/>
            <a:ext cx="7246937" cy="5017532"/>
            <a:chOff x="1287463" y="762000"/>
            <a:chExt cx="7246937" cy="5017532"/>
          </a:xfrm>
        </p:grpSpPr>
        <p:pic>
          <p:nvPicPr>
            <p:cNvPr id="4" name="Picture 2"/>
            <p:cNvPicPr>
              <a:picLocks noChangeAspect="1" noChangeArrowheads="1"/>
            </p:cNvPicPr>
            <p:nvPr/>
          </p:nvPicPr>
          <p:blipFill>
            <a:blip r:embed="rId2" cstate="print"/>
            <a:srcRect/>
            <a:stretch>
              <a:fillRect/>
            </a:stretch>
          </p:blipFill>
          <p:spPr bwMode="auto">
            <a:xfrm>
              <a:off x="1287463" y="762000"/>
              <a:ext cx="7246937" cy="4976813"/>
            </a:xfrm>
            <a:prstGeom prst="rect">
              <a:avLst/>
            </a:prstGeom>
            <a:noFill/>
            <a:ln w="9525">
              <a:noFill/>
              <a:miter lim="800000"/>
              <a:headEnd/>
              <a:tailEnd/>
            </a:ln>
          </p:spPr>
        </p:pic>
        <p:sp>
          <p:nvSpPr>
            <p:cNvPr id="5" name="TextBox 4"/>
            <p:cNvSpPr txBox="1">
              <a:spLocks noChangeArrowheads="1"/>
            </p:cNvSpPr>
            <p:nvPr/>
          </p:nvSpPr>
          <p:spPr bwMode="auto">
            <a:xfrm>
              <a:off x="5562600" y="1295400"/>
              <a:ext cx="1755994" cy="400110"/>
            </a:xfrm>
            <a:prstGeom prst="rect">
              <a:avLst/>
            </a:prstGeom>
            <a:noFill/>
            <a:ln w="9525">
              <a:noFill/>
              <a:miter lim="800000"/>
              <a:headEnd/>
              <a:tailEnd/>
            </a:ln>
          </p:spPr>
          <p:txBody>
            <a:bodyPr wrap="none">
              <a:spAutoFit/>
            </a:bodyPr>
            <a:lstStyle/>
            <a:p>
              <a:r>
                <a:rPr lang="en-US" sz="2000" b="1" dirty="0" err="1">
                  <a:solidFill>
                    <a:srgbClr val="0070C0"/>
                  </a:solidFill>
                </a:rPr>
                <a:t>DA</a:t>
              </a:r>
              <a:r>
                <a:rPr lang="en-US" sz="2000" b="1" baseline="-25000" dirty="0" err="1">
                  <a:solidFill>
                    <a:srgbClr val="0070C0"/>
                  </a:solidFill>
                </a:rPr>
                <a:t>min</a:t>
              </a:r>
              <a:r>
                <a:rPr lang="en-US" sz="2000" b="1" dirty="0">
                  <a:solidFill>
                    <a:srgbClr val="0070C0"/>
                  </a:solidFill>
                </a:rPr>
                <a:t> = 14.94</a:t>
              </a:r>
              <a:r>
                <a:rPr lang="en-US" sz="2000" b="1" dirty="0">
                  <a:solidFill>
                    <a:srgbClr val="0070C0"/>
                  </a:solidFill>
                  <a:latin typeface="Symbol" pitchFamily="18" charset="2"/>
                </a:rPr>
                <a:t>s</a:t>
              </a:r>
            </a:p>
          </p:txBody>
        </p:sp>
        <p:sp>
          <p:nvSpPr>
            <p:cNvPr id="7" name="TextBox 6"/>
            <p:cNvSpPr txBox="1"/>
            <p:nvPr/>
          </p:nvSpPr>
          <p:spPr>
            <a:xfrm>
              <a:off x="3048000" y="5410200"/>
              <a:ext cx="3200400" cy="369332"/>
            </a:xfrm>
            <a:prstGeom prst="rect">
              <a:avLst/>
            </a:prstGeom>
            <a:solidFill>
              <a:schemeClr val="bg1"/>
            </a:solidFill>
          </p:spPr>
          <p:txBody>
            <a:bodyPr wrap="none" rtlCol="0">
              <a:spAutoFit/>
            </a:bodyPr>
            <a:lstStyle/>
            <a:p>
              <a:pPr algn="ctr"/>
              <a:r>
                <a:rPr lang="en-US" dirty="0" smtClean="0"/>
                <a:t>Angle [degree]</a:t>
              </a:r>
              <a:endParaRPr lang="en-US" dirty="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Individual scan of a</a:t>
            </a:r>
            <a:r>
              <a:rPr lang="en-US" sz="2800" baseline="-25000" dirty="0" smtClean="0"/>
              <a:t>n</a:t>
            </a:r>
            <a:r>
              <a:rPr lang="en-US" sz="2800" dirty="0" smtClean="0"/>
              <a:t> “random” coefficients</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dirty="0"/>
          </a:p>
        </p:txBody>
      </p:sp>
      <p:sp>
        <p:nvSpPr>
          <p:cNvPr id="4" name="TextBox 3"/>
          <p:cNvSpPr txBox="1"/>
          <p:nvPr/>
        </p:nvSpPr>
        <p:spPr>
          <a:xfrm>
            <a:off x="457200" y="685800"/>
            <a:ext cx="8229600" cy="646331"/>
          </a:xfrm>
          <a:prstGeom prst="rect">
            <a:avLst/>
          </a:prstGeom>
          <a:noFill/>
        </p:spPr>
        <p:txBody>
          <a:bodyPr wrap="square" rtlCol="0">
            <a:spAutoFit/>
          </a:bodyPr>
          <a:lstStyle/>
          <a:p>
            <a:r>
              <a:rPr lang="en-US" dirty="0" smtClean="0"/>
              <a:t>Each coefficient is scanned between “target31” and “target3” values while all other coefficients are fixed at “target31” values. </a:t>
            </a:r>
            <a:endParaRPr lang="en-US" dirty="0"/>
          </a:p>
        </p:txBody>
      </p:sp>
      <p:pic>
        <p:nvPicPr>
          <p:cNvPr id="7" name="Picture 6" descr="a3r14r.tif"/>
          <p:cNvPicPr>
            <a:picLocks noChangeAspect="1"/>
          </p:cNvPicPr>
          <p:nvPr/>
        </p:nvPicPr>
        <p:blipFill>
          <a:blip r:embed="rId2" cstate="print"/>
          <a:stretch>
            <a:fillRect/>
          </a:stretch>
        </p:blipFill>
        <p:spPr>
          <a:xfrm>
            <a:off x="1645920" y="1351788"/>
            <a:ext cx="5660136" cy="4668012"/>
          </a:xfrm>
          <a:prstGeom prst="rect">
            <a:avLst/>
          </a:prstGeom>
        </p:spPr>
      </p:pic>
      <p:sp>
        <p:nvSpPr>
          <p:cNvPr id="8" name="TextBox 7"/>
          <p:cNvSpPr txBox="1"/>
          <p:nvPr/>
        </p:nvSpPr>
        <p:spPr>
          <a:xfrm>
            <a:off x="2209800" y="6019800"/>
            <a:ext cx="5140959" cy="646331"/>
          </a:xfrm>
          <a:prstGeom prst="rect">
            <a:avLst/>
          </a:prstGeom>
          <a:noFill/>
        </p:spPr>
        <p:txBody>
          <a:bodyPr wrap="none" rtlCol="0">
            <a:spAutoFit/>
          </a:bodyPr>
          <a:lstStyle/>
          <a:p>
            <a:r>
              <a:rPr lang="en-US" dirty="0" smtClean="0"/>
              <a:t>The DA is not sensitive to the corrected a3, a4 terms.</a:t>
            </a:r>
          </a:p>
          <a:p>
            <a:r>
              <a:rPr lang="en-US" dirty="0" smtClean="0"/>
              <a:t>The strongest effects are from a6, a10 terms.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scan of </a:t>
            </a:r>
            <a:r>
              <a:rPr lang="en-US" dirty="0" err="1" smtClean="0"/>
              <a:t>b</a:t>
            </a:r>
            <a:r>
              <a:rPr lang="en-US" baseline="-25000" dirty="0" err="1" smtClean="0"/>
              <a:t>n</a:t>
            </a:r>
            <a:r>
              <a:rPr lang="en-US" dirty="0" smtClean="0"/>
              <a:t> “random” coefficients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dirty="0"/>
          </a:p>
        </p:txBody>
      </p:sp>
      <p:pic>
        <p:nvPicPr>
          <p:cNvPr id="4" name="Picture 3" descr="b3r14r.tif"/>
          <p:cNvPicPr>
            <a:picLocks noChangeAspect="1"/>
          </p:cNvPicPr>
          <p:nvPr/>
        </p:nvPicPr>
        <p:blipFill>
          <a:blip r:embed="rId2" cstate="print"/>
          <a:stretch>
            <a:fillRect/>
          </a:stretch>
        </p:blipFill>
        <p:spPr>
          <a:xfrm>
            <a:off x="1645920" y="1005840"/>
            <a:ext cx="5650992" cy="4668012"/>
          </a:xfrm>
          <a:prstGeom prst="rect">
            <a:avLst/>
          </a:prstGeom>
        </p:spPr>
      </p:pic>
      <p:sp>
        <p:nvSpPr>
          <p:cNvPr id="5" name="TextBox 4"/>
          <p:cNvSpPr txBox="1"/>
          <p:nvPr/>
        </p:nvSpPr>
        <p:spPr>
          <a:xfrm>
            <a:off x="838200" y="5715000"/>
            <a:ext cx="7772400" cy="646331"/>
          </a:xfrm>
          <a:prstGeom prst="rect">
            <a:avLst/>
          </a:prstGeom>
          <a:noFill/>
        </p:spPr>
        <p:txBody>
          <a:bodyPr wrap="square" rtlCol="0">
            <a:spAutoFit/>
          </a:bodyPr>
          <a:lstStyle/>
          <a:p>
            <a:r>
              <a:rPr lang="en-US" dirty="0" smtClean="0"/>
              <a:t>The b3, b4 terms are well corrected, but the b6 still affects the DA.</a:t>
            </a:r>
          </a:p>
          <a:p>
            <a:r>
              <a:rPr lang="en-US" dirty="0" smtClean="0"/>
              <a:t>“DA cut” will be used later to set the coefficients for about equal impact on DA.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scan of a</a:t>
            </a:r>
            <a:r>
              <a:rPr lang="en-US" baseline="-25000" dirty="0" smtClean="0"/>
              <a:t>n</a:t>
            </a:r>
            <a:r>
              <a:rPr lang="en-US" dirty="0" smtClean="0"/>
              <a:t> “uncertainty” coefficients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dirty="0"/>
          </a:p>
        </p:txBody>
      </p:sp>
      <p:pic>
        <p:nvPicPr>
          <p:cNvPr id="6" name="Picture 5" descr="a3u14u.tif"/>
          <p:cNvPicPr>
            <a:picLocks noChangeAspect="1"/>
          </p:cNvPicPr>
          <p:nvPr/>
        </p:nvPicPr>
        <p:blipFill>
          <a:blip r:embed="rId2" cstate="print"/>
          <a:stretch>
            <a:fillRect/>
          </a:stretch>
        </p:blipFill>
        <p:spPr>
          <a:xfrm>
            <a:off x="1645920" y="1005840"/>
            <a:ext cx="5669280" cy="4677156"/>
          </a:xfrm>
          <a:prstGeom prst="rect">
            <a:avLst/>
          </a:prstGeom>
        </p:spPr>
      </p:pic>
      <p:sp>
        <p:nvSpPr>
          <p:cNvPr id="5" name="TextBox 4"/>
          <p:cNvSpPr txBox="1"/>
          <p:nvPr/>
        </p:nvSpPr>
        <p:spPr>
          <a:xfrm>
            <a:off x="1752600" y="5791200"/>
            <a:ext cx="6493765" cy="646331"/>
          </a:xfrm>
          <a:prstGeom prst="rect">
            <a:avLst/>
          </a:prstGeom>
          <a:noFill/>
        </p:spPr>
        <p:txBody>
          <a:bodyPr wrap="none" rtlCol="0">
            <a:spAutoFit/>
          </a:bodyPr>
          <a:lstStyle/>
          <a:p>
            <a:r>
              <a:rPr lang="en-US" dirty="0" smtClean="0"/>
              <a:t>The a3, a4 terms are well corrected.</a:t>
            </a:r>
          </a:p>
          <a:p>
            <a:r>
              <a:rPr lang="en-US" dirty="0" smtClean="0"/>
              <a:t>Overall, a smaller impact on DA compared to effect of “random” a</a:t>
            </a:r>
            <a:r>
              <a:rPr lang="en-US" baseline="-25000" dirty="0" smtClean="0"/>
              <a:t>n</a:t>
            </a:r>
            <a:r>
              <a:rPr lang="en-US" dirty="0" smtClean="0"/>
              <a:t>.</a:t>
            </a:r>
            <a:endParaRPr lang="en-US" baseline="-25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scan of </a:t>
            </a:r>
            <a:r>
              <a:rPr lang="en-US" dirty="0" err="1" smtClean="0"/>
              <a:t>b</a:t>
            </a:r>
            <a:r>
              <a:rPr lang="en-US" baseline="-25000" dirty="0" err="1" smtClean="0"/>
              <a:t>n</a:t>
            </a:r>
            <a:r>
              <a:rPr lang="en-US" dirty="0" smtClean="0"/>
              <a:t> “uncertainty” coefficients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19</a:t>
            </a:fld>
            <a:endParaRPr lang="en-US" dirty="0"/>
          </a:p>
        </p:txBody>
      </p:sp>
      <p:pic>
        <p:nvPicPr>
          <p:cNvPr id="4" name="Picture 3" descr="b3u14u.tif"/>
          <p:cNvPicPr>
            <a:picLocks noChangeAspect="1"/>
          </p:cNvPicPr>
          <p:nvPr/>
        </p:nvPicPr>
        <p:blipFill>
          <a:blip r:embed="rId2" cstate="print"/>
          <a:stretch>
            <a:fillRect/>
          </a:stretch>
        </p:blipFill>
        <p:spPr>
          <a:xfrm>
            <a:off x="1645920" y="1005840"/>
            <a:ext cx="5641848" cy="4677156"/>
          </a:xfrm>
          <a:prstGeom prst="rect">
            <a:avLst/>
          </a:prstGeom>
        </p:spPr>
      </p:pic>
      <p:sp>
        <p:nvSpPr>
          <p:cNvPr id="5" name="TextBox 4"/>
          <p:cNvSpPr txBox="1"/>
          <p:nvPr/>
        </p:nvSpPr>
        <p:spPr>
          <a:xfrm>
            <a:off x="2780102" y="5791200"/>
            <a:ext cx="3925498" cy="646331"/>
          </a:xfrm>
          <a:prstGeom prst="rect">
            <a:avLst/>
          </a:prstGeom>
          <a:noFill/>
        </p:spPr>
        <p:txBody>
          <a:bodyPr wrap="none" rtlCol="0">
            <a:spAutoFit/>
          </a:bodyPr>
          <a:lstStyle/>
          <a:p>
            <a:r>
              <a:rPr lang="en-US" dirty="0" smtClean="0"/>
              <a:t>The b3, b4, b6 terms are well corrected.</a:t>
            </a:r>
          </a:p>
          <a:p>
            <a:r>
              <a:rPr lang="en-US" dirty="0" smtClean="0"/>
              <a:t>High order terms are still important.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Outline</a:t>
            </a:r>
            <a:endParaRPr lang="en-US" sz="3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
        <p:nvSpPr>
          <p:cNvPr id="5" name="TextBox 4"/>
          <p:cNvSpPr txBox="1"/>
          <p:nvPr/>
        </p:nvSpPr>
        <p:spPr>
          <a:xfrm>
            <a:off x="457200" y="914400"/>
            <a:ext cx="8229600" cy="4308872"/>
          </a:xfrm>
          <a:prstGeom prst="rect">
            <a:avLst/>
          </a:prstGeom>
          <a:noFill/>
        </p:spPr>
        <p:txBody>
          <a:bodyPr wrap="square" rtlCol="0">
            <a:spAutoFit/>
          </a:bodyPr>
          <a:lstStyle/>
          <a:p>
            <a:pPr>
              <a:buFont typeface="Arial" pitchFamily="34" charset="0"/>
              <a:buChar char="•"/>
            </a:pPr>
            <a:r>
              <a:rPr lang="en-US" sz="2200" dirty="0" smtClean="0"/>
              <a:t> Perform scaling of the measured field of the nominal LHC inner triplet (IT) quadrupoles to large aperture IT quadrupoles in the HL-LHC lattice.</a:t>
            </a:r>
          </a:p>
          <a:p>
            <a:endParaRPr lang="en-US" sz="800" dirty="0" smtClean="0"/>
          </a:p>
          <a:p>
            <a:pPr>
              <a:buFont typeface="Arial" pitchFamily="34" charset="0"/>
              <a:buChar char="•"/>
            </a:pPr>
            <a:r>
              <a:rPr lang="en-US" sz="2200" dirty="0" smtClean="0"/>
              <a:t> </a:t>
            </a:r>
            <a:r>
              <a:rPr lang="en-US" sz="2200" dirty="0" smtClean="0"/>
              <a:t>Determine dynamic aperture (DA) sensitivity to </a:t>
            </a:r>
            <a:r>
              <a:rPr lang="en-US" sz="2200" dirty="0" smtClean="0"/>
              <a:t>the IT field </a:t>
            </a:r>
            <a:r>
              <a:rPr lang="en-US" sz="2200" dirty="0" smtClean="0"/>
              <a:t>errors </a:t>
            </a:r>
            <a:r>
              <a:rPr lang="en-US" sz="2200" dirty="0" smtClean="0"/>
              <a:t>in the HL-LHC lattice </a:t>
            </a:r>
            <a:r>
              <a:rPr lang="en-US" sz="2200" dirty="0" smtClean="0"/>
              <a:t>using </a:t>
            </a:r>
            <a:r>
              <a:rPr lang="en-US" sz="2200" dirty="0" smtClean="0"/>
              <a:t>long term tracking.</a:t>
            </a:r>
          </a:p>
          <a:p>
            <a:endParaRPr lang="en-US" sz="800" dirty="0" smtClean="0"/>
          </a:p>
          <a:p>
            <a:pPr>
              <a:buFont typeface="Arial" pitchFamily="34" charset="0"/>
              <a:buChar char="•"/>
            </a:pPr>
            <a:r>
              <a:rPr lang="en-US" sz="2200" dirty="0" smtClean="0"/>
              <a:t> Specify field error tolerances for large aperture IT quadrupoles based on the DA sensitivities. </a:t>
            </a:r>
            <a:endParaRPr lang="en-US" sz="800" dirty="0" smtClean="0"/>
          </a:p>
          <a:p>
            <a:endParaRPr lang="en-US" sz="800" b="1" dirty="0" smtClean="0">
              <a:solidFill>
                <a:srgbClr val="0070C0"/>
              </a:solidFill>
            </a:endParaRPr>
          </a:p>
          <a:p>
            <a:r>
              <a:rPr lang="en-US" sz="2200" b="1" dirty="0" smtClean="0">
                <a:solidFill>
                  <a:srgbClr val="0070C0"/>
                </a:solidFill>
              </a:rPr>
              <a:t>Lattice:</a:t>
            </a:r>
            <a:r>
              <a:rPr lang="en-US" sz="2200" dirty="0" smtClean="0">
                <a:solidFill>
                  <a:srgbClr val="0070C0"/>
                </a:solidFill>
              </a:rPr>
              <a:t> </a:t>
            </a:r>
            <a:r>
              <a:rPr lang="en-US" sz="2200" dirty="0" smtClean="0"/>
              <a:t>HL-LHC V3.01, collision option “4444” with </a:t>
            </a:r>
            <a:r>
              <a:rPr lang="en-US" sz="2200" dirty="0" smtClean="0">
                <a:latin typeface="Symbol" pitchFamily="18" charset="2"/>
              </a:rPr>
              <a:t>b</a:t>
            </a:r>
            <a:r>
              <a:rPr lang="en-US" sz="2200" dirty="0" smtClean="0"/>
              <a:t>*=15/15 cm at IP1 and IP5, </a:t>
            </a:r>
            <a:r>
              <a:rPr lang="en-US" sz="2200" dirty="0" err="1" smtClean="0"/>
              <a:t>Nb</a:t>
            </a:r>
            <a:r>
              <a:rPr lang="en-US" sz="2200" dirty="0" smtClean="0"/>
              <a:t>-Ti superconducting IT quadrupoles with 120 mm coil diameter and 120 T/m gradient, 7 </a:t>
            </a:r>
            <a:r>
              <a:rPr lang="en-US" sz="2200" dirty="0" err="1" smtClean="0"/>
              <a:t>TeV</a:t>
            </a:r>
            <a:r>
              <a:rPr lang="en-US" sz="2200" dirty="0" smtClean="0"/>
              <a:t> beam energy.</a:t>
            </a:r>
          </a:p>
          <a:p>
            <a:pPr>
              <a:buFont typeface="Arial" pitchFamily="34" charset="0"/>
              <a:buChar char="•"/>
            </a:pPr>
            <a:endParaRPr lang="en-US" sz="800" dirty="0" smtClean="0"/>
          </a:p>
          <a:p>
            <a:r>
              <a:rPr lang="en-US" sz="2200" b="1" dirty="0" smtClean="0">
                <a:solidFill>
                  <a:srgbClr val="0070C0"/>
                </a:solidFill>
              </a:rPr>
              <a:t>Code:</a:t>
            </a:r>
            <a:r>
              <a:rPr lang="en-US" sz="2200" dirty="0" smtClean="0"/>
              <a:t> </a:t>
            </a:r>
            <a:r>
              <a:rPr lang="en-US" sz="2200" dirty="0" err="1" smtClean="0"/>
              <a:t>SixTrack</a:t>
            </a:r>
            <a:r>
              <a:rPr lang="en-US" sz="2200"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Final field scaling for the target DA</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20</a:t>
            </a:fld>
            <a:endParaRPr lang="en-US" dirty="0"/>
          </a:p>
        </p:txBody>
      </p:sp>
      <p:sp>
        <p:nvSpPr>
          <p:cNvPr id="5" name="TextBox 4"/>
          <p:cNvSpPr txBox="1"/>
          <p:nvPr/>
        </p:nvSpPr>
        <p:spPr>
          <a:xfrm>
            <a:off x="457200" y="798493"/>
            <a:ext cx="8229600" cy="954107"/>
          </a:xfrm>
          <a:prstGeom prst="rect">
            <a:avLst/>
          </a:prstGeom>
          <a:noFill/>
        </p:spPr>
        <p:txBody>
          <a:bodyPr wrap="square" rtlCol="0">
            <a:spAutoFit/>
          </a:bodyPr>
          <a:lstStyle/>
          <a:p>
            <a:r>
              <a:rPr lang="en-US" dirty="0" smtClean="0"/>
              <a:t>We construct the tolerances, where the effects of individual coefficients on DA are about equal. This is done by setting to the values corresponding to the same DA in the individual scans using “DA cut”. The target DA is reached when the DA cut is 14.8</a:t>
            </a:r>
            <a:r>
              <a:rPr lang="en-US" sz="2000" dirty="0" smtClean="0">
                <a:latin typeface="Symbol" pitchFamily="18" charset="2"/>
              </a:rPr>
              <a:t>s</a:t>
            </a:r>
            <a:r>
              <a:rPr lang="en-US" dirty="0" smtClean="0"/>
              <a:t>.</a:t>
            </a:r>
            <a:endParaRPr lang="en-US" dirty="0"/>
          </a:p>
        </p:txBody>
      </p:sp>
      <p:grpSp>
        <p:nvGrpSpPr>
          <p:cNvPr id="12" name="Group 11"/>
          <p:cNvGrpSpPr/>
          <p:nvPr/>
        </p:nvGrpSpPr>
        <p:grpSpPr>
          <a:xfrm>
            <a:off x="1524000" y="1905000"/>
            <a:ext cx="6764435" cy="4421124"/>
            <a:chOff x="1666494" y="2057400"/>
            <a:chExt cx="6764435" cy="4421124"/>
          </a:xfrm>
        </p:grpSpPr>
        <p:pic>
          <p:nvPicPr>
            <p:cNvPr id="4" name="Picture 3" descr="da_scan.tif"/>
            <p:cNvPicPr>
              <a:picLocks noChangeAspect="1"/>
            </p:cNvPicPr>
            <p:nvPr/>
          </p:nvPicPr>
          <p:blipFill>
            <a:blip r:embed="rId2" cstate="print"/>
            <a:stretch>
              <a:fillRect/>
            </a:stretch>
          </p:blipFill>
          <p:spPr>
            <a:xfrm>
              <a:off x="1666494" y="2057400"/>
              <a:ext cx="5811012" cy="4421124"/>
            </a:xfrm>
            <a:prstGeom prst="rect">
              <a:avLst/>
            </a:prstGeom>
          </p:spPr>
        </p:pic>
        <p:sp>
          <p:nvSpPr>
            <p:cNvPr id="6" name="TextBox 5"/>
            <p:cNvSpPr txBox="1"/>
            <p:nvPr/>
          </p:nvSpPr>
          <p:spPr>
            <a:xfrm>
              <a:off x="6221734" y="4267200"/>
              <a:ext cx="1017266" cy="646331"/>
            </a:xfrm>
            <a:prstGeom prst="rect">
              <a:avLst/>
            </a:prstGeom>
            <a:noFill/>
          </p:spPr>
          <p:txBody>
            <a:bodyPr wrap="none" rtlCol="0">
              <a:spAutoFit/>
            </a:bodyPr>
            <a:lstStyle/>
            <a:p>
              <a:r>
                <a:rPr lang="en-US" b="1" dirty="0" smtClean="0">
                  <a:solidFill>
                    <a:srgbClr val="0070C0"/>
                  </a:solidFill>
                </a:rPr>
                <a:t>target</a:t>
              </a:r>
            </a:p>
            <a:p>
              <a:r>
                <a:rPr lang="en-US" b="1" dirty="0" smtClean="0">
                  <a:solidFill>
                    <a:srgbClr val="0070C0"/>
                  </a:solidFill>
                </a:rPr>
                <a:t>aperture</a:t>
              </a:r>
              <a:endParaRPr lang="en-US" b="1" dirty="0">
                <a:solidFill>
                  <a:srgbClr val="0070C0"/>
                </a:solidFill>
              </a:endParaRPr>
            </a:p>
          </p:txBody>
        </p:sp>
        <p:sp>
          <p:nvSpPr>
            <p:cNvPr id="7" name="TextBox 6"/>
            <p:cNvSpPr txBox="1"/>
            <p:nvPr/>
          </p:nvSpPr>
          <p:spPr>
            <a:xfrm>
              <a:off x="7239000" y="2831068"/>
              <a:ext cx="1191929" cy="369332"/>
            </a:xfrm>
            <a:prstGeom prst="rect">
              <a:avLst/>
            </a:prstGeom>
            <a:noFill/>
          </p:spPr>
          <p:txBody>
            <a:bodyPr wrap="none" rtlCol="0">
              <a:spAutoFit/>
            </a:bodyPr>
            <a:lstStyle/>
            <a:p>
              <a:r>
                <a:rPr lang="en-US" b="1" dirty="0" smtClean="0">
                  <a:solidFill>
                    <a:srgbClr val="0070C0"/>
                  </a:solidFill>
                </a:rPr>
                <a:t>“target31”</a:t>
              </a:r>
              <a:endParaRPr lang="en-US" b="1" dirty="0">
                <a:solidFill>
                  <a:srgbClr val="0070C0"/>
                </a:solidFill>
              </a:endParaRPr>
            </a:p>
          </p:txBody>
        </p:sp>
        <p:cxnSp>
          <p:nvCxnSpPr>
            <p:cNvPr id="9" name="Straight Arrow Connector 8"/>
            <p:cNvCxnSpPr/>
            <p:nvPr/>
          </p:nvCxnSpPr>
          <p:spPr>
            <a:xfrm flipH="1" flipV="1">
              <a:off x="7086600" y="2514600"/>
              <a:ext cx="381000" cy="337066"/>
            </a:xfrm>
            <a:prstGeom prst="straightConnector1">
              <a:avLst/>
            </a:prstGeom>
            <a:ln w="190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6096000" y="3962400"/>
              <a:ext cx="381000" cy="337066"/>
            </a:xfrm>
            <a:prstGeom prst="straightConnector1">
              <a:avLst/>
            </a:prstGeom>
            <a:ln w="190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Tolerance table “target39” at r</a:t>
            </a:r>
            <a:r>
              <a:rPr lang="en-US" baseline="-25000" dirty="0" smtClean="0"/>
              <a:t>0</a:t>
            </a:r>
            <a:r>
              <a:rPr lang="en-US" dirty="0" smtClean="0"/>
              <a:t>=50 mm</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21</a:t>
            </a:fld>
            <a:endParaRPr lang="en-US" dirty="0"/>
          </a:p>
        </p:txBody>
      </p:sp>
      <p:graphicFrame>
        <p:nvGraphicFramePr>
          <p:cNvPr id="4" name="Table 3"/>
          <p:cNvGraphicFramePr>
            <a:graphicFrameLocks noGrp="1"/>
          </p:cNvGraphicFramePr>
          <p:nvPr/>
        </p:nvGraphicFramePr>
        <p:xfrm>
          <a:off x="1021080" y="914400"/>
          <a:ext cx="7132320" cy="4160520"/>
        </p:xfrm>
        <a:graphic>
          <a:graphicData uri="http://schemas.openxmlformats.org/drawingml/2006/table">
            <a:tbl>
              <a:tblPr/>
              <a:tblGrid>
                <a:gridCol w="822960"/>
                <a:gridCol w="1280160"/>
                <a:gridCol w="1280160"/>
                <a:gridCol w="365760"/>
                <a:gridCol w="822960"/>
                <a:gridCol w="1280160"/>
                <a:gridCol w="1280160"/>
              </a:tblGrid>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skew</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latin typeface="+mn-lt"/>
                          <a:ea typeface="SimSun"/>
                          <a:cs typeface="Calibri"/>
                        </a:rPr>
                        <a:t>uncertainty</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rms</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800" kern="100" dirty="0">
                          <a:latin typeface="+mn-lt"/>
                          <a:ea typeface="SimSun"/>
                          <a:cs typeface="Calibri"/>
                        </a:rPr>
                        <a:t>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latin typeface="+mn-lt"/>
                          <a:ea typeface="SimSun"/>
                          <a:cs typeface="Calibri"/>
                        </a:rPr>
                        <a:t>normal</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uncertainty</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mn-lt"/>
                          <a:ea typeface="SimSun"/>
                          <a:cs typeface="Calibri"/>
                        </a:rPr>
                        <a:t>rms</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0.28701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0.34839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0.22675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0.43166</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0.39722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0.34797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0.13905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0.14002</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a5</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0.13129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0.02945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b5</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0.09018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0.07111</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a6</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0.41458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0.02698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b6</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0.53501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0.38921</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a7</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0.11063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0.02557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b7</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0.01031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0.01215</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a8</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0.10452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0.00820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b8</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0.02766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0.00557</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a9</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0.15817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0.01044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b9</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0.00911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0.00844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a10</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0.09435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0.00924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b10</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0.01872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0.00674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mn-lt"/>
                          <a:ea typeface="SimSun"/>
                          <a:cs typeface="Calibri"/>
                        </a:rPr>
                        <a:t>a11</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0.07756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0.00700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mn-lt"/>
                          <a:ea typeface="SimSun"/>
                          <a:cs typeface="Calibri"/>
                        </a:rPr>
                        <a:t>b11</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0.00820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0.00998</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0.05541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0.00354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0.00456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0.00363</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0.03679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0.00442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0.00396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0.00268</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0.01892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0.00364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0.00611 </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chemeClr val="tx1"/>
                          </a:solidFill>
                          <a:latin typeface="+mn-lt"/>
                          <a:ea typeface="+mn-ea"/>
                          <a:cs typeface="+mn-cs"/>
                        </a:rPr>
                        <a:t>0.00364</a:t>
                      </a:r>
                      <a:endParaRPr lang="en-US" sz="1800" dirty="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a:spLocks noChangeArrowheads="1"/>
          </p:cNvSpPr>
          <p:nvPr/>
        </p:nvSpPr>
        <p:spPr bwMode="auto">
          <a:xfrm>
            <a:off x="457200" y="5181600"/>
            <a:ext cx="8229600" cy="1477328"/>
          </a:xfrm>
          <a:prstGeom prst="rect">
            <a:avLst/>
          </a:prstGeom>
          <a:noFill/>
          <a:ln w="9525">
            <a:noFill/>
            <a:miter lim="800000"/>
            <a:headEnd/>
            <a:tailEnd/>
          </a:ln>
        </p:spPr>
        <p:txBody>
          <a:bodyPr>
            <a:spAutoFit/>
          </a:bodyPr>
          <a:lstStyle/>
          <a:p>
            <a:r>
              <a:rPr lang="en-US" dirty="0" smtClean="0"/>
              <a:t>The least sensitive terms could be set to large “target3” values. But in the above table “target39” we intentionally limited them to a mid-value between the “target3” and “target31” settings in order to help relaxing the other tighter terms. As an alternative, we also constructed the table “target36”,  where the non-sensitive terms are set to “target3” values at the expense of somewhat tighter other tolerances.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a:xfrm>
            <a:off x="6553200" y="6356351"/>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4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pic>
        <p:nvPicPr>
          <p:cNvPr id="13" name="Picture 5"/>
          <p:cNvPicPr>
            <a:picLocks noChangeAspect="1" noChangeArrowheads="1"/>
          </p:cNvPicPr>
          <p:nvPr/>
        </p:nvPicPr>
        <p:blipFill>
          <a:blip r:embed="rId2" cstate="print"/>
          <a:srcRect/>
          <a:stretch>
            <a:fillRect/>
          </a:stretch>
        </p:blipFill>
        <p:spPr bwMode="auto">
          <a:xfrm>
            <a:off x="152399" y="3754131"/>
            <a:ext cx="4800600" cy="3180069"/>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Comparison of “target3”, “target31” and “target39” tables</a:t>
            </a:r>
            <a:br>
              <a:rPr lang="en-US" dirty="0" smtClean="0"/>
            </a:br>
            <a:r>
              <a:rPr lang="en-US" sz="2200" dirty="0" smtClean="0"/>
              <a:t>(normalized to “target3” values)</a:t>
            </a:r>
            <a:endParaRPr lang="en-US" sz="22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22</a:t>
            </a:fld>
            <a:endParaRPr lang="en-US" dirty="0"/>
          </a:p>
        </p:txBody>
      </p:sp>
      <p:pic>
        <p:nvPicPr>
          <p:cNvPr id="12" name="Picture 4"/>
          <p:cNvPicPr>
            <a:picLocks noChangeAspect="1" noChangeArrowheads="1"/>
          </p:cNvPicPr>
          <p:nvPr/>
        </p:nvPicPr>
        <p:blipFill>
          <a:blip r:embed="rId3" cstate="print"/>
          <a:srcRect/>
          <a:stretch>
            <a:fillRect/>
          </a:stretch>
        </p:blipFill>
        <p:spPr bwMode="auto">
          <a:xfrm>
            <a:off x="152399" y="782331"/>
            <a:ext cx="4800600" cy="3180069"/>
          </a:xfrm>
          <a:prstGeom prst="rect">
            <a:avLst/>
          </a:prstGeom>
          <a:noFill/>
          <a:ln w="9525">
            <a:noFill/>
            <a:miter lim="800000"/>
            <a:headEnd/>
            <a:tailEnd/>
          </a:ln>
          <a:effectLst/>
        </p:spPr>
      </p:pic>
      <p:pic>
        <p:nvPicPr>
          <p:cNvPr id="11" name="Picture 3"/>
          <p:cNvPicPr>
            <a:picLocks noChangeAspect="1" noChangeArrowheads="1"/>
          </p:cNvPicPr>
          <p:nvPr/>
        </p:nvPicPr>
        <p:blipFill>
          <a:blip r:embed="rId4" cstate="print"/>
          <a:srcRect/>
          <a:stretch>
            <a:fillRect/>
          </a:stretch>
        </p:blipFill>
        <p:spPr bwMode="auto">
          <a:xfrm>
            <a:off x="4343400" y="3754131"/>
            <a:ext cx="4800600" cy="3180069"/>
          </a:xfrm>
          <a:prstGeom prst="rect">
            <a:avLst/>
          </a:prstGeom>
          <a:noFill/>
          <a:ln w="9525">
            <a:noFill/>
            <a:miter lim="800000"/>
            <a:headEnd/>
            <a:tailEnd/>
          </a:ln>
          <a:effectLst/>
        </p:spPr>
      </p:pic>
      <p:pic>
        <p:nvPicPr>
          <p:cNvPr id="10" name="Picture 2"/>
          <p:cNvPicPr>
            <a:picLocks noChangeAspect="1" noChangeArrowheads="1"/>
          </p:cNvPicPr>
          <p:nvPr/>
        </p:nvPicPr>
        <p:blipFill>
          <a:blip r:embed="rId5" cstate="print"/>
          <a:srcRect/>
          <a:stretch>
            <a:fillRect/>
          </a:stretch>
        </p:blipFill>
        <p:spPr bwMode="auto">
          <a:xfrm>
            <a:off x="4343400" y="782331"/>
            <a:ext cx="4800600" cy="3180069"/>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aperture for tolerance table “target39”</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23</a:t>
            </a:fld>
            <a:endParaRPr lang="en-US" dirty="0"/>
          </a:p>
        </p:txBody>
      </p:sp>
      <p:grpSp>
        <p:nvGrpSpPr>
          <p:cNvPr id="7" name="Group 6"/>
          <p:cNvGrpSpPr/>
          <p:nvPr/>
        </p:nvGrpSpPr>
        <p:grpSpPr>
          <a:xfrm>
            <a:off x="1216152" y="914400"/>
            <a:ext cx="7246937" cy="5017532"/>
            <a:chOff x="1216152" y="914400"/>
            <a:chExt cx="7246937" cy="5017532"/>
          </a:xfrm>
        </p:grpSpPr>
        <p:pic>
          <p:nvPicPr>
            <p:cNvPr id="4" name="Picture 6"/>
            <p:cNvPicPr>
              <a:picLocks noChangeAspect="1" noChangeArrowheads="1"/>
            </p:cNvPicPr>
            <p:nvPr/>
          </p:nvPicPr>
          <p:blipFill>
            <a:blip r:embed="rId2" cstate="print"/>
            <a:srcRect/>
            <a:stretch>
              <a:fillRect/>
            </a:stretch>
          </p:blipFill>
          <p:spPr bwMode="auto">
            <a:xfrm>
              <a:off x="1216152" y="914400"/>
              <a:ext cx="7246937" cy="4976812"/>
            </a:xfrm>
            <a:prstGeom prst="rect">
              <a:avLst/>
            </a:prstGeom>
            <a:noFill/>
            <a:ln w="9525">
              <a:noFill/>
              <a:miter lim="800000"/>
              <a:headEnd/>
              <a:tailEnd/>
            </a:ln>
          </p:spPr>
        </p:pic>
        <p:sp>
          <p:nvSpPr>
            <p:cNvPr id="5" name="TextBox 4"/>
            <p:cNvSpPr txBox="1">
              <a:spLocks noChangeArrowheads="1"/>
            </p:cNvSpPr>
            <p:nvPr/>
          </p:nvSpPr>
          <p:spPr bwMode="auto">
            <a:xfrm>
              <a:off x="5486400" y="4648200"/>
              <a:ext cx="1755994" cy="400110"/>
            </a:xfrm>
            <a:prstGeom prst="rect">
              <a:avLst/>
            </a:prstGeom>
            <a:noFill/>
            <a:ln w="9525">
              <a:noFill/>
              <a:miter lim="800000"/>
              <a:headEnd/>
              <a:tailEnd/>
            </a:ln>
          </p:spPr>
          <p:txBody>
            <a:bodyPr wrap="none">
              <a:spAutoFit/>
            </a:bodyPr>
            <a:lstStyle/>
            <a:p>
              <a:r>
                <a:rPr lang="en-US" sz="2000" b="1" dirty="0" err="1">
                  <a:solidFill>
                    <a:srgbClr val="0070C0"/>
                  </a:solidFill>
                </a:rPr>
                <a:t>DA</a:t>
              </a:r>
              <a:r>
                <a:rPr lang="en-US" sz="2000" b="1" baseline="-25000" dirty="0" err="1">
                  <a:solidFill>
                    <a:srgbClr val="0070C0"/>
                  </a:solidFill>
                </a:rPr>
                <a:t>min</a:t>
              </a:r>
              <a:r>
                <a:rPr lang="en-US" sz="2000" b="1" dirty="0">
                  <a:solidFill>
                    <a:srgbClr val="0070C0"/>
                  </a:solidFill>
                </a:rPr>
                <a:t> = </a:t>
              </a:r>
              <a:r>
                <a:rPr lang="en-US" sz="2000" b="1" dirty="0" smtClean="0">
                  <a:solidFill>
                    <a:srgbClr val="0070C0"/>
                  </a:solidFill>
                </a:rPr>
                <a:t>12.35</a:t>
              </a:r>
              <a:r>
                <a:rPr lang="en-US" sz="2000" b="1" dirty="0" smtClean="0">
                  <a:solidFill>
                    <a:srgbClr val="0070C0"/>
                  </a:solidFill>
                  <a:latin typeface="Symbol" pitchFamily="18" charset="2"/>
                </a:rPr>
                <a:t>s</a:t>
              </a:r>
              <a:endParaRPr lang="en-US" sz="2000" b="1" dirty="0">
                <a:solidFill>
                  <a:srgbClr val="0070C0"/>
                </a:solidFill>
                <a:latin typeface="Symbol" pitchFamily="18" charset="2"/>
              </a:endParaRPr>
            </a:p>
          </p:txBody>
        </p:sp>
        <p:sp>
          <p:nvSpPr>
            <p:cNvPr id="6" name="TextBox 5"/>
            <p:cNvSpPr txBox="1"/>
            <p:nvPr/>
          </p:nvSpPr>
          <p:spPr>
            <a:xfrm>
              <a:off x="2971800" y="5562600"/>
              <a:ext cx="3200400" cy="369332"/>
            </a:xfrm>
            <a:prstGeom prst="rect">
              <a:avLst/>
            </a:prstGeom>
            <a:solidFill>
              <a:schemeClr val="bg1"/>
            </a:solidFill>
          </p:spPr>
          <p:txBody>
            <a:bodyPr wrap="none" rtlCol="0">
              <a:spAutoFit/>
            </a:bodyPr>
            <a:lstStyle/>
            <a:p>
              <a:pPr algn="ctr"/>
              <a:r>
                <a:rPr lang="en-US" dirty="0" smtClean="0"/>
                <a:t>Angle [degree]</a:t>
              </a:r>
              <a:endParaRPr lang="en-US" dirty="0"/>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24</a:t>
            </a:fld>
            <a:endParaRPr lang="en-US" dirty="0"/>
          </a:p>
        </p:txBody>
      </p:sp>
      <p:sp>
        <p:nvSpPr>
          <p:cNvPr id="4" name="TextBox 3"/>
          <p:cNvSpPr txBox="1"/>
          <p:nvPr/>
        </p:nvSpPr>
        <p:spPr>
          <a:xfrm>
            <a:off x="457200" y="859810"/>
            <a:ext cx="8229600" cy="2554545"/>
          </a:xfrm>
          <a:prstGeom prst="rect">
            <a:avLst/>
          </a:prstGeom>
          <a:noFill/>
        </p:spPr>
        <p:txBody>
          <a:bodyPr wrap="square" rtlCol="0">
            <a:spAutoFit/>
          </a:bodyPr>
          <a:lstStyle/>
          <a:p>
            <a:pPr>
              <a:buFont typeface="Arial" pitchFamily="34" charset="0"/>
              <a:buChar char="•"/>
            </a:pPr>
            <a:r>
              <a:rPr lang="en-US" sz="2000" dirty="0" smtClean="0"/>
              <a:t> DA sensitivity to individual </a:t>
            </a:r>
            <a:r>
              <a:rPr lang="en-US" sz="2000" dirty="0" err="1" smtClean="0"/>
              <a:t>multipole</a:t>
            </a:r>
            <a:r>
              <a:rPr lang="en-US" sz="2000" dirty="0" smtClean="0"/>
              <a:t> field errors in the large aperture IT quadrupoles of the HL-LHC V3.01 lattice (option “4444”) have been determined using long-term tracking in </a:t>
            </a:r>
            <a:r>
              <a:rPr lang="en-US" sz="2000" dirty="0" err="1" smtClean="0"/>
              <a:t>SixTrack</a:t>
            </a:r>
            <a:r>
              <a:rPr lang="en-US" sz="2000" dirty="0" smtClean="0"/>
              <a:t>.</a:t>
            </a:r>
            <a:endParaRPr lang="en-US" sz="800" dirty="0" smtClean="0"/>
          </a:p>
          <a:p>
            <a:pPr>
              <a:buFont typeface="Arial" pitchFamily="34" charset="0"/>
              <a:buChar char="•"/>
            </a:pPr>
            <a:r>
              <a:rPr lang="en-US" sz="2000" dirty="0" smtClean="0"/>
              <a:t> The setting for the IT field error tolerances have been obtained based on analytical scaling for the new IT coil diameter and peak beta functions, and taking into account the DA sensitivity to individual </a:t>
            </a:r>
            <a:r>
              <a:rPr lang="en-US" sz="2000" dirty="0" err="1" smtClean="0"/>
              <a:t>multipole</a:t>
            </a:r>
            <a:r>
              <a:rPr lang="en-US" sz="2000" dirty="0" smtClean="0"/>
              <a:t> coefficients</a:t>
            </a:r>
            <a:r>
              <a:rPr lang="en-US" sz="2000" dirty="0" smtClean="0"/>
              <a:t>.</a:t>
            </a:r>
            <a:endParaRPr lang="en-US" sz="800" dirty="0" smtClean="0"/>
          </a:p>
          <a:p>
            <a:pPr>
              <a:buFont typeface="Arial" pitchFamily="34" charset="0"/>
              <a:buChar char="•"/>
            </a:pPr>
            <a:r>
              <a:rPr lang="en-US" sz="2000" dirty="0" smtClean="0"/>
              <a:t> The obtained tolerances may be too tight – further optimization is needed</a:t>
            </a:r>
            <a:r>
              <a:rPr lang="en-US" sz="2000" dirty="0" smtClean="0"/>
              <a:t>.</a:t>
            </a:r>
          </a:p>
          <a:p>
            <a:pPr>
              <a:buFont typeface="Arial" pitchFamily="34" charset="0"/>
              <a:buChar char="•"/>
            </a:pPr>
            <a:r>
              <a:rPr lang="en-US" sz="2000" dirty="0" smtClean="0"/>
              <a:t> </a:t>
            </a:r>
            <a:r>
              <a:rPr lang="en-US" sz="2000" dirty="0" smtClean="0"/>
              <a:t>This work was presented at IPAC’12, paper MOPPC020.</a:t>
            </a:r>
            <a:endParaRPr lang="en-US" sz="2000" dirty="0" smtClean="0"/>
          </a:p>
        </p:txBody>
      </p:sp>
      <p:sp>
        <p:nvSpPr>
          <p:cNvPr id="5" name="Title 1"/>
          <p:cNvSpPr txBox="1">
            <a:spLocks/>
          </p:cNvSpPr>
          <p:nvPr/>
        </p:nvSpPr>
        <p:spPr>
          <a:xfrm>
            <a:off x="457200" y="33528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smtClean="0">
                <a:solidFill>
                  <a:srgbClr val="C00000"/>
                </a:solidFill>
                <a:latin typeface="+mj-lt"/>
                <a:ea typeface="+mj-ea"/>
                <a:cs typeface="+mj-cs"/>
              </a:rPr>
              <a:t>Next steps</a:t>
            </a:r>
            <a:endParaRPr kumimoji="0" lang="en-US" sz="2800" b="1" i="0" u="none" strike="noStrike" kern="1200" cap="none" spc="0" normalizeH="0" baseline="0" noProof="0" dirty="0">
              <a:ln>
                <a:noFill/>
              </a:ln>
              <a:solidFill>
                <a:srgbClr val="C00000"/>
              </a:solidFill>
              <a:effectLst/>
              <a:uLnTx/>
              <a:uFillTx/>
              <a:latin typeface="+mj-lt"/>
              <a:ea typeface="+mj-ea"/>
              <a:cs typeface="+mj-cs"/>
            </a:endParaRPr>
          </a:p>
        </p:txBody>
      </p:sp>
      <p:sp>
        <p:nvSpPr>
          <p:cNvPr id="6" name="TextBox 5"/>
          <p:cNvSpPr txBox="1"/>
          <p:nvPr/>
        </p:nvSpPr>
        <p:spPr>
          <a:xfrm>
            <a:off x="457200" y="4191000"/>
            <a:ext cx="8229600" cy="1938992"/>
          </a:xfrm>
          <a:prstGeom prst="rect">
            <a:avLst/>
          </a:prstGeom>
          <a:noFill/>
        </p:spPr>
        <p:txBody>
          <a:bodyPr wrap="square" rtlCol="0">
            <a:spAutoFit/>
          </a:bodyPr>
          <a:lstStyle/>
          <a:p>
            <a:r>
              <a:rPr lang="en-US" sz="2000" dirty="0" smtClean="0"/>
              <a:t>Try to </a:t>
            </a:r>
            <a:r>
              <a:rPr lang="en-US" sz="2000" dirty="0" smtClean="0"/>
              <a:t>relax the </a:t>
            </a:r>
            <a:r>
              <a:rPr lang="en-US" sz="2000" dirty="0" smtClean="0"/>
              <a:t>tolerances </a:t>
            </a:r>
            <a:r>
              <a:rPr lang="en-US" sz="2000" dirty="0" smtClean="0"/>
              <a:t>towards </a:t>
            </a:r>
            <a:r>
              <a:rPr lang="en-US" sz="2000" dirty="0" smtClean="0"/>
              <a:t>the </a:t>
            </a:r>
            <a:r>
              <a:rPr lang="en-US" sz="2000" dirty="0" smtClean="0"/>
              <a:t>field error estimate presented </a:t>
            </a:r>
            <a:r>
              <a:rPr lang="en-US" sz="2000" dirty="0" smtClean="0"/>
              <a:t>by E. Todesco </a:t>
            </a:r>
            <a:r>
              <a:rPr lang="en-US" sz="2000" dirty="0" smtClean="0"/>
              <a:t>(E.T.) at </a:t>
            </a:r>
            <a:r>
              <a:rPr lang="en-US" sz="2000" dirty="0" smtClean="0"/>
              <a:t>the Hi-</a:t>
            </a:r>
            <a:r>
              <a:rPr lang="en-US" sz="2000" dirty="0" err="1" smtClean="0"/>
              <a:t>Lumi</a:t>
            </a:r>
            <a:r>
              <a:rPr lang="en-US" sz="2000" dirty="0" smtClean="0"/>
              <a:t> </a:t>
            </a:r>
            <a:r>
              <a:rPr lang="en-US" sz="2000" dirty="0" smtClean="0"/>
              <a:t>&amp; LARP Collaboration Meeting, </a:t>
            </a:r>
            <a:r>
              <a:rPr lang="en-US" sz="2000" dirty="0" smtClean="0"/>
              <a:t>7 June </a:t>
            </a:r>
            <a:r>
              <a:rPr lang="en-US" sz="2000" dirty="0" smtClean="0"/>
              <a:t>2012:</a:t>
            </a:r>
            <a:endParaRPr lang="en-US" sz="2000" dirty="0" smtClean="0"/>
          </a:p>
          <a:p>
            <a:pPr lvl="1">
              <a:buFont typeface="Arial" pitchFamily="34" charset="0"/>
              <a:buChar char="•"/>
            </a:pPr>
            <a:r>
              <a:rPr lang="en-US" sz="2000" dirty="0" smtClean="0"/>
              <a:t> Set the least sensitive coefficients to </a:t>
            </a:r>
            <a:r>
              <a:rPr lang="en-US" sz="2000" dirty="0" smtClean="0"/>
              <a:t>the E.T. estimate – verify DA.</a:t>
            </a:r>
            <a:endParaRPr lang="en-US" sz="2000" dirty="0" smtClean="0"/>
          </a:p>
          <a:p>
            <a:pPr lvl="1">
              <a:buFont typeface="Arial" pitchFamily="34" charset="0"/>
              <a:buChar char="•"/>
            </a:pPr>
            <a:r>
              <a:rPr lang="en-US" sz="2000" dirty="0" smtClean="0"/>
              <a:t> Assume a5, b5, a6 terms are corrected – set to 20% of the </a:t>
            </a:r>
            <a:r>
              <a:rPr lang="en-US" sz="2000" dirty="0" smtClean="0"/>
              <a:t>E.T.</a:t>
            </a:r>
            <a:r>
              <a:rPr lang="en-US" sz="2000" dirty="0" smtClean="0"/>
              <a:t> estimate (to </a:t>
            </a:r>
            <a:r>
              <a:rPr lang="en-US" sz="2000" dirty="0" smtClean="0"/>
              <a:t>simulate the correction without actual correctors in tracking).</a:t>
            </a:r>
          </a:p>
          <a:p>
            <a:pPr lvl="1">
              <a:buFont typeface="Arial" pitchFamily="34" charset="0"/>
              <a:buChar char="•"/>
            </a:pPr>
            <a:r>
              <a:rPr lang="en-US" sz="2000" dirty="0" smtClean="0"/>
              <a:t> Reduce the target minimum DA to 11</a:t>
            </a:r>
            <a:r>
              <a:rPr lang="en-US" sz="2000" dirty="0" smtClean="0">
                <a:latin typeface="Symbol" pitchFamily="18" charset="2"/>
              </a:rPr>
              <a:t>s </a:t>
            </a:r>
            <a:r>
              <a:rPr lang="en-US" sz="2000" dirty="0" smtClean="0"/>
              <a:t>to loosen the tolerances.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914400"/>
          </a:xfrm>
        </p:spPr>
        <p:txBody>
          <a:bodyPr/>
          <a:lstStyle/>
          <a:p>
            <a:r>
              <a:rPr lang="en-US" dirty="0" smtClean="0"/>
              <a:t>Back-up slides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error table </a:t>
            </a:r>
            <a:r>
              <a:rPr lang="en-US" dirty="0" smtClean="0"/>
              <a:t>from</a:t>
            </a:r>
            <a:r>
              <a:rPr lang="en-US" dirty="0" smtClean="0"/>
              <a:t> presentation by E. Todesco</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26</a:t>
            </a:fld>
            <a:endParaRPr lang="en-US" dirty="0"/>
          </a:p>
        </p:txBody>
      </p:sp>
      <p:pic>
        <p:nvPicPr>
          <p:cNvPr id="4"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00" y="990600"/>
            <a:ext cx="6040173" cy="46112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14400" y="5791200"/>
            <a:ext cx="7543800" cy="646331"/>
          </a:xfrm>
          <a:prstGeom prst="rect">
            <a:avLst/>
          </a:prstGeom>
          <a:noFill/>
        </p:spPr>
        <p:txBody>
          <a:bodyPr wrap="square" rtlCol="0">
            <a:spAutoFit/>
          </a:bodyPr>
          <a:lstStyle/>
          <a:p>
            <a:r>
              <a:rPr lang="en-US" b="1" dirty="0" smtClean="0">
                <a:solidFill>
                  <a:srgbClr val="0070C0"/>
                </a:solidFill>
              </a:rPr>
              <a:t>``REVIEW </a:t>
            </a:r>
            <a:r>
              <a:rPr lang="en-US" b="1" dirty="0" smtClean="0">
                <a:solidFill>
                  <a:srgbClr val="0070C0"/>
                </a:solidFill>
              </a:rPr>
              <a:t>OF ESTIMATES OF RANDOM COMPONENTS IN THE INNER </a:t>
            </a:r>
            <a:r>
              <a:rPr lang="en-US" b="1" dirty="0" smtClean="0">
                <a:solidFill>
                  <a:srgbClr val="0070C0"/>
                </a:solidFill>
              </a:rPr>
              <a:t>TRIPLET’’</a:t>
            </a:r>
          </a:p>
          <a:p>
            <a:r>
              <a:rPr lang="en-US" b="1" dirty="0" smtClean="0">
                <a:solidFill>
                  <a:srgbClr val="0070C0"/>
                </a:solidFill>
              </a:rPr>
              <a:t>E</a:t>
            </a:r>
            <a:r>
              <a:rPr lang="en-US" b="1" dirty="0" smtClean="0">
                <a:solidFill>
                  <a:srgbClr val="0070C0"/>
                </a:solidFill>
              </a:rPr>
              <a:t>. Todesco, Hi-</a:t>
            </a:r>
            <a:r>
              <a:rPr lang="en-US" b="1" dirty="0" err="1" smtClean="0">
                <a:solidFill>
                  <a:srgbClr val="0070C0"/>
                </a:solidFill>
              </a:rPr>
              <a:t>Lumi</a:t>
            </a:r>
            <a:r>
              <a:rPr lang="en-US" b="1" dirty="0" smtClean="0">
                <a:solidFill>
                  <a:srgbClr val="0070C0"/>
                </a:solidFill>
              </a:rPr>
              <a:t> </a:t>
            </a:r>
            <a:r>
              <a:rPr lang="en-US" b="1" dirty="0" smtClean="0">
                <a:solidFill>
                  <a:srgbClr val="0070C0"/>
                </a:solidFill>
              </a:rPr>
              <a:t>and LARP Collaboration </a:t>
            </a:r>
            <a:r>
              <a:rPr lang="en-US" b="1" dirty="0" smtClean="0">
                <a:solidFill>
                  <a:srgbClr val="0070C0"/>
                </a:solidFill>
              </a:rPr>
              <a:t>Meeting, CERN, June 7, 2012</a:t>
            </a:r>
            <a:endParaRPr lang="en-US" b="1" dirty="0">
              <a:solidFill>
                <a:srgbClr val="0070C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27</a:t>
            </a:fld>
            <a:endParaRPr lang="en-US" dirty="0"/>
          </a:p>
        </p:txBody>
      </p:sp>
      <p:sp>
        <p:nvSpPr>
          <p:cNvPr id="4" name="Title 1"/>
          <p:cNvSpPr>
            <a:spLocks noGrp="1"/>
          </p:cNvSpPr>
          <p:nvPr>
            <p:ph type="title"/>
          </p:nvPr>
        </p:nvSpPr>
        <p:spPr/>
        <p:txBody>
          <a:bodyPr>
            <a:normAutofit/>
          </a:bodyPr>
          <a:lstStyle/>
          <a:p>
            <a:r>
              <a:rPr lang="en-US" dirty="0" smtClean="0"/>
              <a:t>Tolerance table “target39” scaled to r</a:t>
            </a:r>
            <a:r>
              <a:rPr lang="en-US" baseline="-25000" dirty="0" smtClean="0"/>
              <a:t>0</a:t>
            </a:r>
            <a:r>
              <a:rPr lang="en-US" dirty="0" smtClean="0"/>
              <a:t>=40 mm</a:t>
            </a:r>
            <a:endParaRPr lang="en-US" dirty="0"/>
          </a:p>
        </p:txBody>
      </p:sp>
      <p:graphicFrame>
        <p:nvGraphicFramePr>
          <p:cNvPr id="5" name="Table 4"/>
          <p:cNvGraphicFramePr>
            <a:graphicFrameLocks noGrp="1"/>
          </p:cNvGraphicFramePr>
          <p:nvPr/>
        </p:nvGraphicFramePr>
        <p:xfrm>
          <a:off x="990600" y="1097280"/>
          <a:ext cx="7132320" cy="4160520"/>
        </p:xfrm>
        <a:graphic>
          <a:graphicData uri="http://schemas.openxmlformats.org/drawingml/2006/table">
            <a:tbl>
              <a:tblPr/>
              <a:tblGrid>
                <a:gridCol w="822960"/>
                <a:gridCol w="1280160"/>
                <a:gridCol w="1280160"/>
                <a:gridCol w="365760"/>
                <a:gridCol w="822960"/>
                <a:gridCol w="1280160"/>
                <a:gridCol w="1280160"/>
              </a:tblGrid>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skew</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pitchFamily="34" charset="0"/>
                          <a:ea typeface="SimSun"/>
                          <a:cs typeface="Calibri"/>
                        </a:rPr>
                        <a:t>uncertainty</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pitchFamily="34" charset="0"/>
                          <a:ea typeface="SimSun"/>
                          <a:cs typeface="Calibri"/>
                        </a:rPr>
                        <a:t>rms</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just">
                        <a:spcBef>
                          <a:spcPts val="0"/>
                        </a:spcBef>
                        <a:spcAft>
                          <a:spcPts val="0"/>
                        </a:spcAft>
                      </a:pPr>
                      <a:r>
                        <a:rPr lang="en-US" sz="1800" kern="100" dirty="0">
                          <a:latin typeface="Calibri" pitchFamily="34" charset="0"/>
                          <a:ea typeface="SimSun"/>
                          <a:cs typeface="Calibri"/>
                        </a:rPr>
                        <a:t>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normal</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pitchFamily="34" charset="0"/>
                          <a:ea typeface="SimSun"/>
                          <a:cs typeface="Calibri"/>
                        </a:rPr>
                        <a:t>uncertainty</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pitchFamily="34" charset="0"/>
                          <a:ea typeface="SimSun"/>
                          <a:cs typeface="Calibri"/>
                        </a:rPr>
                        <a:t>rms</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a3</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0.22961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0.27871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b3</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0.18140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0.34533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a4</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0.25422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0.22270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b4</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0.08899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0.08961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a5</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0.06722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0.01508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b5</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0.04617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0.03641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a6</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0.16981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0.01105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b6</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0.21914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0.15942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a7</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0.03625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0.00838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b7</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0.00338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0.00398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a8</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0.02740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0.00215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b8</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0.00725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0.00146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a9</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0.03317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0.00219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b9</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0.00191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0.00177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a10</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0.01583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0.00155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b10</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0.00314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0.00113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a11</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0.01041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0.00094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pitchFamily="34" charset="0"/>
                          <a:ea typeface="SimSun"/>
                          <a:cs typeface="Calibri"/>
                        </a:rPr>
                        <a:t>b11</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0.00110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0.00134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Calibri" pitchFamily="34" charset="0"/>
                          <a:ea typeface="SimSun"/>
                          <a:cs typeface="Times New Roman"/>
                        </a:rPr>
                        <a:t>a12</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0.00595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0.00038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Calibri" pitchFamily="34" charset="0"/>
                          <a:ea typeface="SimSun"/>
                          <a:cs typeface="Times New Roman"/>
                        </a:rPr>
                        <a:t>b12</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0.00049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0.00039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Calibri" pitchFamily="34" charset="0"/>
                          <a:ea typeface="SimSun"/>
                          <a:cs typeface="Times New Roman"/>
                        </a:rPr>
                        <a:t>a13</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0.00316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0.00038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Calibri" pitchFamily="34" charset="0"/>
                          <a:ea typeface="SimSun"/>
                          <a:cs typeface="Times New Roman"/>
                        </a:rPr>
                        <a:t>b13</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0.00034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0.00023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Calibri" pitchFamily="34" charset="0"/>
                          <a:ea typeface="SimSun"/>
                          <a:cs typeface="Times New Roman"/>
                        </a:rPr>
                        <a:t>a14</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0.00130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0.00025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Calibri" pitchFamily="34" charset="0"/>
                          <a:ea typeface="SimSun"/>
                          <a:cs typeface="Times New Roman"/>
                        </a:rPr>
                        <a:t>b14</a:t>
                      </a:r>
                      <a:endParaRPr lang="en-US" sz="1800" kern="100" dirty="0">
                        <a:solidFill>
                          <a:srgbClr val="C00000"/>
                        </a:solidFill>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0.00042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Calibri" pitchFamily="34" charset="0"/>
                          <a:ea typeface="+mn-ea"/>
                          <a:cs typeface="+mn-cs"/>
                        </a:rPr>
                        <a:t>0.00025 </a:t>
                      </a:r>
                      <a:endParaRPr lang="en-US" sz="1800" kern="100" dirty="0">
                        <a:latin typeface="Calibri" pitchFamily="34" charset="0"/>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error table “target3” scaled to r</a:t>
            </a:r>
            <a:r>
              <a:rPr lang="en-US" baseline="-25000" dirty="0" smtClean="0"/>
              <a:t>0</a:t>
            </a:r>
            <a:r>
              <a:rPr lang="en-US" dirty="0" smtClean="0"/>
              <a:t>=40 mm</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28</a:t>
            </a:fld>
            <a:endParaRPr lang="en-US" dirty="0"/>
          </a:p>
        </p:txBody>
      </p:sp>
      <p:graphicFrame>
        <p:nvGraphicFramePr>
          <p:cNvPr id="4" name="Table 3"/>
          <p:cNvGraphicFramePr>
            <a:graphicFrameLocks noGrp="1"/>
          </p:cNvGraphicFramePr>
          <p:nvPr/>
        </p:nvGraphicFramePr>
        <p:xfrm>
          <a:off x="990600" y="1143000"/>
          <a:ext cx="7132320" cy="4160520"/>
        </p:xfrm>
        <a:graphic>
          <a:graphicData uri="http://schemas.openxmlformats.org/drawingml/2006/table">
            <a:tbl>
              <a:tblPr/>
              <a:tblGrid>
                <a:gridCol w="822960"/>
                <a:gridCol w="1280160"/>
                <a:gridCol w="1280160"/>
                <a:gridCol w="365760"/>
                <a:gridCol w="822960"/>
                <a:gridCol w="1280160"/>
                <a:gridCol w="1280160"/>
              </a:tblGrid>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skew</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uncertainty</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rms</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800" kern="100" dirty="0" smtClean="0">
                          <a:latin typeface="+mn-lt"/>
                          <a:ea typeface="SimSun"/>
                          <a:cs typeface="Calibri"/>
                        </a:rPr>
                        <a:t>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normal</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uncertainty</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rms</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a3</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0.4191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0.5087</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b3</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0.3311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0.6303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a4</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0.4871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0.4267</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b4</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0.1705</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0.1717</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a5</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0.1318</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0.2146</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b5</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0.1723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0.3275</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a6</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0.4774</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0.5459</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b6</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0.4343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0.6393</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a7</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0.0722</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0.1168</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b7</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0.0885</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0.1063</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a8</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0.0547</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0.1091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b8</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0.0233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0.0373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a9</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0.0679</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0.0420</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b9</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0.0454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0.0623</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a10</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0.0694</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0.1315</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b10</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0.2224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0.0630</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latin typeface="Calibri"/>
                          <a:ea typeface="SimSun"/>
                          <a:cs typeface="Calibri"/>
                        </a:rPr>
                        <a:t>a11</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a:latin typeface="Calibri"/>
                          <a:ea typeface="SimSun"/>
                          <a:cs typeface="Calibri"/>
                        </a:rPr>
                        <a:t>0.0464</a:t>
                      </a:r>
                      <a:endParaRPr lang="en-US" sz="1800" kern="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0.0284</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latin typeface="Calibri"/>
                          <a:ea typeface="SimSun"/>
                          <a:cs typeface="Calibri"/>
                        </a:rPr>
                        <a:t>b11</a:t>
                      </a:r>
                      <a:endParaRPr lang="en-US" sz="1800" kern="100" dirty="0">
                        <a:solidFill>
                          <a:srgbClr val="C00000"/>
                        </a:solidFill>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0.0851</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latin typeface="Calibri"/>
                          <a:ea typeface="SimSun"/>
                          <a:cs typeface="Calibri"/>
                        </a:rPr>
                        <a:t>0.1069</a:t>
                      </a:r>
                      <a:endParaRPr lang="en-US" sz="18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0.0200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0.0200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b12</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0.0200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0.0200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0.0100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0.0100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b13</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0.0200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0.0100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a14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0.0300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0.0100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600" kern="100" dirty="0">
                        <a:latin typeface="+mn-lt"/>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latin typeface="+mn-lt"/>
                          <a:ea typeface="SimSun"/>
                          <a:cs typeface="Times New Roman"/>
                        </a:rPr>
                        <a:t>b14</a:t>
                      </a:r>
                      <a:endParaRPr lang="en-US" sz="1800" kern="100" dirty="0">
                        <a:solidFill>
                          <a:srgbClr val="C00000"/>
                        </a:solidFill>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0.0400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smtClean="0">
                          <a:solidFill>
                            <a:schemeClr val="tx1"/>
                          </a:solidFill>
                          <a:latin typeface="+mn-lt"/>
                          <a:ea typeface="+mn-ea"/>
                          <a:cs typeface="+mn-cs"/>
                        </a:rPr>
                        <a:t>0.0100 </a:t>
                      </a:r>
                      <a:endParaRPr lang="en-US" sz="1800" kern="100" dirty="0">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ing.tif"/>
          <p:cNvPicPr>
            <a:picLocks noChangeAspect="1"/>
          </p:cNvPicPr>
          <p:nvPr/>
        </p:nvPicPr>
        <p:blipFill>
          <a:blip r:embed="rId2" cstate="print"/>
          <a:stretch>
            <a:fillRect/>
          </a:stretch>
        </p:blipFill>
        <p:spPr>
          <a:xfrm>
            <a:off x="4191000" y="2325319"/>
            <a:ext cx="4723790" cy="4304081"/>
          </a:xfrm>
          <a:prstGeom prst="rect">
            <a:avLst/>
          </a:prstGeom>
        </p:spPr>
      </p:pic>
      <p:sp>
        <p:nvSpPr>
          <p:cNvPr id="2" name="Title 1"/>
          <p:cNvSpPr>
            <a:spLocks noGrp="1"/>
          </p:cNvSpPr>
          <p:nvPr>
            <p:ph type="title"/>
          </p:nvPr>
        </p:nvSpPr>
        <p:spPr/>
        <p:txBody>
          <a:bodyPr>
            <a:normAutofit/>
          </a:bodyPr>
          <a:lstStyle/>
          <a:p>
            <a:r>
              <a:rPr lang="en-US" sz="2800" dirty="0" smtClean="0"/>
              <a:t>Impact of low-</a:t>
            </a:r>
            <a:r>
              <a:rPr lang="en-US" sz="2800" dirty="0" smtClean="0">
                <a:latin typeface="Symbol" pitchFamily="18" charset="2"/>
              </a:rPr>
              <a:t>b</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
        <p:nvSpPr>
          <p:cNvPr id="6" name="TextBox 5"/>
          <p:cNvSpPr txBox="1"/>
          <p:nvPr/>
        </p:nvSpPr>
        <p:spPr>
          <a:xfrm>
            <a:off x="457200" y="808672"/>
            <a:ext cx="8229600" cy="1477328"/>
          </a:xfrm>
          <a:prstGeom prst="rect">
            <a:avLst/>
          </a:prstGeom>
          <a:noFill/>
        </p:spPr>
        <p:txBody>
          <a:bodyPr wrap="square" rtlCol="0">
            <a:spAutoFit/>
          </a:bodyPr>
          <a:lstStyle/>
          <a:p>
            <a:r>
              <a:rPr lang="en-US" dirty="0" smtClean="0"/>
              <a:t>The HL-LHC V3.01 collision lattice has lower than nominal </a:t>
            </a:r>
            <a:r>
              <a:rPr lang="en-US" dirty="0" smtClean="0">
                <a:latin typeface="Symbol" pitchFamily="18" charset="2"/>
              </a:rPr>
              <a:t>b</a:t>
            </a:r>
            <a:r>
              <a:rPr lang="en-US" dirty="0" smtClean="0"/>
              <a:t>* at IP1 (ATLAS) and IP5 (CMS) crossing points resulting in higher </a:t>
            </a:r>
            <a:r>
              <a:rPr lang="en-US" dirty="0" smtClean="0">
                <a:latin typeface="Symbol" pitchFamily="18" charset="2"/>
              </a:rPr>
              <a:t>b</a:t>
            </a:r>
            <a:r>
              <a:rPr lang="en-US" dirty="0" smtClean="0"/>
              <a:t>-functions (~1/</a:t>
            </a:r>
            <a:r>
              <a:rPr lang="en-US" dirty="0" smtClean="0">
                <a:latin typeface="Symbol" pitchFamily="18" charset="2"/>
              </a:rPr>
              <a:t>b</a:t>
            </a:r>
            <a:r>
              <a:rPr lang="en-US" dirty="0" smtClean="0"/>
              <a:t>*) in the IT quadrupoles. Large aperture IT quadrupoles with coil diameter of 120-150 mm are proposed to accommodate a larger beam size. A dedicated large </a:t>
            </a:r>
            <a:r>
              <a:rPr lang="en-US" dirty="0" smtClean="0">
                <a:latin typeface="Symbol" pitchFamily="18" charset="2"/>
              </a:rPr>
              <a:t>b</a:t>
            </a:r>
            <a:r>
              <a:rPr lang="en-US" dirty="0" smtClean="0"/>
              <a:t>-modulation in the adjacent arcs is used for local cancelation of the IT non-linear chromaticity.</a:t>
            </a:r>
          </a:p>
        </p:txBody>
      </p:sp>
      <p:sp>
        <p:nvSpPr>
          <p:cNvPr id="7" name="TextBox 6"/>
          <p:cNvSpPr txBox="1"/>
          <p:nvPr/>
        </p:nvSpPr>
        <p:spPr>
          <a:xfrm>
            <a:off x="457200" y="2395478"/>
            <a:ext cx="3657600" cy="2862322"/>
          </a:xfrm>
          <a:prstGeom prst="rect">
            <a:avLst/>
          </a:prstGeom>
          <a:noFill/>
        </p:spPr>
        <p:txBody>
          <a:bodyPr wrap="square" rtlCol="0">
            <a:spAutoFit/>
          </a:bodyPr>
          <a:lstStyle/>
          <a:p>
            <a:r>
              <a:rPr lang="en-US" b="1" dirty="0" smtClean="0">
                <a:solidFill>
                  <a:srgbClr val="0070C0"/>
                </a:solidFill>
              </a:rPr>
              <a:t>Impact:</a:t>
            </a:r>
            <a:r>
              <a:rPr lang="en-US" dirty="0" smtClean="0">
                <a:solidFill>
                  <a:srgbClr val="0070C0"/>
                </a:solidFill>
              </a:rPr>
              <a:t> </a:t>
            </a:r>
            <a:r>
              <a:rPr lang="en-US" dirty="0" smtClean="0"/>
              <a:t>High </a:t>
            </a:r>
            <a:r>
              <a:rPr lang="en-US" dirty="0" smtClean="0">
                <a:latin typeface="Symbol" pitchFamily="18" charset="2"/>
              </a:rPr>
              <a:t>b</a:t>
            </a:r>
            <a:r>
              <a:rPr lang="en-US" dirty="0" smtClean="0"/>
              <a:t>-functions in the triplet and adjacent arcs amplify the effects of IT errors and sextupole aberrations causing reduction of dynamic aperture. Crossing angle orbit in the IT quadrupoles further amplifies the field errors. </a:t>
            </a:r>
            <a:r>
              <a:rPr lang="en-US" b="1" dirty="0" smtClean="0">
                <a:solidFill>
                  <a:srgbClr val="0070C0"/>
                </a:solidFill>
              </a:rPr>
              <a:t>New tolerances on the triplet field errors need to be specified for an acceptable DA in collision.</a:t>
            </a:r>
            <a:endParaRPr lang="en-US" b="1" dirty="0">
              <a:solidFill>
                <a:srgbClr val="0070C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Beta functions: Nominal LHC </a:t>
            </a:r>
            <a:r>
              <a:rPr lang="en-US" dirty="0" smtClean="0"/>
              <a:t>versus</a:t>
            </a:r>
            <a:r>
              <a:rPr lang="en-US" sz="2800" dirty="0" smtClean="0"/>
              <a:t> </a:t>
            </a:r>
            <a:r>
              <a:rPr lang="en-US" dirty="0" smtClean="0"/>
              <a:t>V</a:t>
            </a:r>
            <a:r>
              <a:rPr lang="en-US" sz="2800" dirty="0" smtClean="0"/>
              <a:t>3.01 “4444”</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grpSp>
        <p:nvGrpSpPr>
          <p:cNvPr id="18" name="Group 17"/>
          <p:cNvGrpSpPr/>
          <p:nvPr/>
        </p:nvGrpSpPr>
        <p:grpSpPr>
          <a:xfrm>
            <a:off x="685800" y="990600"/>
            <a:ext cx="7546848" cy="5486400"/>
            <a:chOff x="798576" y="990600"/>
            <a:chExt cx="7546848" cy="5486400"/>
          </a:xfrm>
        </p:grpSpPr>
        <p:pic>
          <p:nvPicPr>
            <p:cNvPr id="17" name="Picture 16" descr="sbeta_b1.tif"/>
            <p:cNvPicPr>
              <a:picLocks/>
            </p:cNvPicPr>
            <p:nvPr/>
          </p:nvPicPr>
          <p:blipFill>
            <a:blip r:embed="rId2" cstate="print"/>
            <a:stretch>
              <a:fillRect/>
            </a:stretch>
          </p:blipFill>
          <p:spPr>
            <a:xfrm>
              <a:off x="798576" y="3672078"/>
              <a:ext cx="7507224" cy="2576322"/>
            </a:xfrm>
            <a:prstGeom prst="rect">
              <a:avLst/>
            </a:prstGeom>
          </p:spPr>
        </p:pic>
        <p:pic>
          <p:nvPicPr>
            <p:cNvPr id="5" name="Picture 4" descr="beta_nom_b1.tif"/>
            <p:cNvPicPr>
              <a:picLocks/>
            </p:cNvPicPr>
            <p:nvPr/>
          </p:nvPicPr>
          <p:blipFill>
            <a:blip r:embed="rId3" cstate="print"/>
            <a:stretch>
              <a:fillRect/>
            </a:stretch>
          </p:blipFill>
          <p:spPr>
            <a:xfrm>
              <a:off x="838200" y="990600"/>
              <a:ext cx="7507224" cy="2576322"/>
            </a:xfrm>
            <a:prstGeom prst="rect">
              <a:avLst/>
            </a:prstGeom>
          </p:spPr>
        </p:pic>
        <p:sp>
          <p:nvSpPr>
            <p:cNvPr id="7" name="TextBox 6"/>
            <p:cNvSpPr txBox="1"/>
            <p:nvPr/>
          </p:nvSpPr>
          <p:spPr>
            <a:xfrm>
              <a:off x="6553200" y="1371600"/>
              <a:ext cx="1555234" cy="646331"/>
            </a:xfrm>
            <a:prstGeom prst="rect">
              <a:avLst/>
            </a:prstGeom>
            <a:noFill/>
          </p:spPr>
          <p:txBody>
            <a:bodyPr wrap="none" rtlCol="0">
              <a:spAutoFit/>
            </a:bodyPr>
            <a:lstStyle/>
            <a:p>
              <a:r>
                <a:rPr lang="en-US" b="1" dirty="0" smtClean="0">
                  <a:solidFill>
                    <a:srgbClr val="0070C0"/>
                  </a:solidFill>
                </a:rPr>
                <a:t>Nominal LHC</a:t>
              </a:r>
            </a:p>
            <a:p>
              <a:r>
                <a:rPr lang="en-US" b="1" dirty="0" smtClean="0">
                  <a:solidFill>
                    <a:srgbClr val="0070C0"/>
                  </a:solidFill>
                  <a:latin typeface="Symbol" pitchFamily="18" charset="2"/>
                </a:rPr>
                <a:t>b</a:t>
              </a:r>
              <a:r>
                <a:rPr lang="en-US" b="1" dirty="0" smtClean="0">
                  <a:solidFill>
                    <a:srgbClr val="0070C0"/>
                  </a:solidFill>
                </a:rPr>
                <a:t>* = 55/55 cm</a:t>
              </a:r>
              <a:endParaRPr lang="en-US" b="1" dirty="0">
                <a:solidFill>
                  <a:srgbClr val="0070C0"/>
                </a:solidFill>
              </a:endParaRPr>
            </a:p>
          </p:txBody>
        </p:sp>
        <p:sp>
          <p:nvSpPr>
            <p:cNvPr id="8" name="TextBox 7"/>
            <p:cNvSpPr txBox="1"/>
            <p:nvPr/>
          </p:nvSpPr>
          <p:spPr>
            <a:xfrm>
              <a:off x="6400800" y="4038600"/>
              <a:ext cx="1579343" cy="646331"/>
            </a:xfrm>
            <a:prstGeom prst="rect">
              <a:avLst/>
            </a:prstGeom>
            <a:noFill/>
          </p:spPr>
          <p:txBody>
            <a:bodyPr wrap="none" rtlCol="0">
              <a:spAutoFit/>
            </a:bodyPr>
            <a:lstStyle/>
            <a:p>
              <a:r>
                <a:rPr lang="en-US" b="1" dirty="0" smtClean="0">
                  <a:solidFill>
                    <a:srgbClr val="0070C0"/>
                  </a:solidFill>
                </a:rPr>
                <a:t>V3.01 “4444”</a:t>
              </a:r>
            </a:p>
            <a:p>
              <a:r>
                <a:rPr lang="en-US" b="1" dirty="0" smtClean="0">
                  <a:solidFill>
                    <a:srgbClr val="0070C0"/>
                  </a:solidFill>
                  <a:latin typeface="Symbol" pitchFamily="18" charset="2"/>
                </a:rPr>
                <a:t>b</a:t>
              </a:r>
              <a:r>
                <a:rPr lang="en-US" b="1" dirty="0" smtClean="0">
                  <a:solidFill>
                    <a:srgbClr val="0070C0"/>
                  </a:solidFill>
                </a:rPr>
                <a:t>* = 15/15 cm</a:t>
              </a:r>
              <a:endParaRPr lang="en-US" b="1" dirty="0">
                <a:solidFill>
                  <a:srgbClr val="0070C0"/>
                </a:solidFill>
              </a:endParaRPr>
            </a:p>
          </p:txBody>
        </p:sp>
        <p:sp>
          <p:nvSpPr>
            <p:cNvPr id="10" name="TextBox 9"/>
            <p:cNvSpPr txBox="1"/>
            <p:nvPr/>
          </p:nvSpPr>
          <p:spPr>
            <a:xfrm>
              <a:off x="2667000" y="2057400"/>
              <a:ext cx="1194879" cy="338554"/>
            </a:xfrm>
            <a:prstGeom prst="rect">
              <a:avLst/>
            </a:prstGeom>
            <a:noFill/>
          </p:spPr>
          <p:txBody>
            <a:bodyPr wrap="none" rtlCol="0">
              <a:spAutoFit/>
            </a:bodyPr>
            <a:lstStyle/>
            <a:p>
              <a:r>
                <a:rPr lang="en-US" sz="1600" dirty="0" err="1" smtClean="0">
                  <a:latin typeface="Symbol" pitchFamily="18" charset="2"/>
                </a:rPr>
                <a:t>b</a:t>
              </a:r>
              <a:r>
                <a:rPr lang="en-US" sz="1600" baseline="-25000" dirty="0" err="1" smtClean="0"/>
                <a:t>max</a:t>
              </a:r>
              <a:r>
                <a:rPr lang="en-US" sz="1600" dirty="0" smtClean="0"/>
                <a:t>~ 4.5km</a:t>
              </a:r>
              <a:endParaRPr lang="en-US" sz="1600" dirty="0"/>
            </a:p>
          </p:txBody>
        </p:sp>
        <p:sp>
          <p:nvSpPr>
            <p:cNvPr id="11" name="TextBox 10"/>
            <p:cNvSpPr txBox="1"/>
            <p:nvPr/>
          </p:nvSpPr>
          <p:spPr>
            <a:xfrm>
              <a:off x="1905000" y="4267200"/>
              <a:ext cx="1299074" cy="338554"/>
            </a:xfrm>
            <a:prstGeom prst="rect">
              <a:avLst/>
            </a:prstGeom>
            <a:noFill/>
          </p:spPr>
          <p:txBody>
            <a:bodyPr wrap="none" rtlCol="0">
              <a:spAutoFit/>
            </a:bodyPr>
            <a:lstStyle/>
            <a:p>
              <a:r>
                <a:rPr lang="en-US" sz="1600" dirty="0" err="1" smtClean="0">
                  <a:latin typeface="Symbol" pitchFamily="18" charset="2"/>
                </a:rPr>
                <a:t>b</a:t>
              </a:r>
              <a:r>
                <a:rPr lang="en-US" sz="1600" baseline="-25000" dirty="0" err="1" smtClean="0"/>
                <a:t>max</a:t>
              </a:r>
              <a:r>
                <a:rPr lang="en-US" sz="1600" dirty="0" smtClean="0"/>
                <a:t>~ 21.5km</a:t>
              </a:r>
              <a:endParaRPr lang="en-US" sz="1600" dirty="0"/>
            </a:p>
          </p:txBody>
        </p:sp>
        <p:sp>
          <p:nvSpPr>
            <p:cNvPr id="12" name="TextBox 11"/>
            <p:cNvSpPr txBox="1"/>
            <p:nvPr/>
          </p:nvSpPr>
          <p:spPr>
            <a:xfrm>
              <a:off x="4038600" y="4114800"/>
              <a:ext cx="1828800" cy="1323439"/>
            </a:xfrm>
            <a:prstGeom prst="rect">
              <a:avLst/>
            </a:prstGeom>
            <a:noFill/>
          </p:spPr>
          <p:txBody>
            <a:bodyPr wrap="square" rtlCol="0">
              <a:spAutoFit/>
            </a:bodyPr>
            <a:lstStyle/>
            <a:p>
              <a:r>
                <a:rPr lang="en-US" sz="1600" dirty="0" smtClean="0"/>
                <a:t>Dedicated</a:t>
              </a:r>
              <a:r>
                <a:rPr lang="en-US" sz="1600" dirty="0" smtClean="0">
                  <a:latin typeface="Symbol" pitchFamily="18" charset="2"/>
                </a:rPr>
                <a:t> b  </a:t>
              </a:r>
              <a:r>
                <a:rPr lang="en-US" sz="1600" dirty="0" smtClean="0"/>
                <a:t>modulation in arcs 81,12,45,56 for IR chromaticity correction</a:t>
              </a:r>
              <a:endParaRPr lang="en-US" sz="1600" dirty="0"/>
            </a:p>
          </p:txBody>
        </p:sp>
        <p:sp>
          <p:nvSpPr>
            <p:cNvPr id="15" name="TextBox 14"/>
            <p:cNvSpPr txBox="1"/>
            <p:nvPr/>
          </p:nvSpPr>
          <p:spPr>
            <a:xfrm>
              <a:off x="3095370" y="6107668"/>
              <a:ext cx="486030" cy="369332"/>
            </a:xfrm>
            <a:prstGeom prst="rect">
              <a:avLst/>
            </a:prstGeom>
            <a:noFill/>
          </p:spPr>
          <p:txBody>
            <a:bodyPr wrap="none" rtlCol="0">
              <a:spAutoFit/>
            </a:bodyPr>
            <a:lstStyle/>
            <a:p>
              <a:r>
                <a:rPr lang="en-US" b="1" dirty="0" smtClean="0">
                  <a:solidFill>
                    <a:srgbClr val="0070C0"/>
                  </a:solidFill>
                </a:rPr>
                <a:t>IP5</a:t>
              </a:r>
              <a:endParaRPr lang="en-US" b="1" dirty="0">
                <a:solidFill>
                  <a:srgbClr val="0070C0"/>
                </a:solidFill>
              </a:endParaRPr>
            </a:p>
          </p:txBody>
        </p:sp>
        <p:sp>
          <p:nvSpPr>
            <p:cNvPr id="16" name="TextBox 15"/>
            <p:cNvSpPr txBox="1"/>
            <p:nvPr/>
          </p:nvSpPr>
          <p:spPr>
            <a:xfrm>
              <a:off x="5914770" y="6107668"/>
              <a:ext cx="486030" cy="369332"/>
            </a:xfrm>
            <a:prstGeom prst="rect">
              <a:avLst/>
            </a:prstGeom>
            <a:noFill/>
          </p:spPr>
          <p:txBody>
            <a:bodyPr wrap="none" rtlCol="0">
              <a:spAutoFit/>
            </a:bodyPr>
            <a:lstStyle/>
            <a:p>
              <a:r>
                <a:rPr lang="en-US" b="1" dirty="0" smtClean="0">
                  <a:solidFill>
                    <a:srgbClr val="0070C0"/>
                  </a:solidFill>
                </a:rPr>
                <a:t>IP1</a:t>
              </a:r>
              <a:endParaRPr lang="en-US" b="1" dirty="0">
                <a:solidFill>
                  <a:srgbClr val="0070C0"/>
                </a:solidFill>
              </a:endParaRPr>
            </a:p>
          </p:txBody>
        </p:sp>
        <p:cxnSp>
          <p:nvCxnSpPr>
            <p:cNvPr id="22" name="Straight Arrow Connector 21"/>
            <p:cNvCxnSpPr/>
            <p:nvPr/>
          </p:nvCxnSpPr>
          <p:spPr>
            <a:xfrm flipH="1">
              <a:off x="3733800" y="5410200"/>
              <a:ext cx="304800" cy="228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257800" y="5410200"/>
              <a:ext cx="304800" cy="228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Interaction Region: Nominal </a:t>
            </a:r>
            <a:r>
              <a:rPr lang="en-US" sz="2800" dirty="0" smtClean="0"/>
              <a:t>LHC versus </a:t>
            </a:r>
            <a:r>
              <a:rPr lang="en-US" dirty="0" smtClean="0"/>
              <a:t>V</a:t>
            </a:r>
            <a:r>
              <a:rPr lang="en-US" sz="2800" dirty="0" smtClean="0"/>
              <a:t>3.01 “4444”</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grpSp>
        <p:nvGrpSpPr>
          <p:cNvPr id="16" name="Group 15"/>
          <p:cNvGrpSpPr>
            <a:grpSpLocks noChangeAspect="1"/>
          </p:cNvGrpSpPr>
          <p:nvPr/>
        </p:nvGrpSpPr>
        <p:grpSpPr>
          <a:xfrm>
            <a:off x="3581400" y="4343400"/>
            <a:ext cx="5347716" cy="2087007"/>
            <a:chOff x="4648200" y="1219200"/>
            <a:chExt cx="4419600" cy="1724799"/>
          </a:xfrm>
        </p:grpSpPr>
        <p:pic>
          <p:nvPicPr>
            <p:cNvPr id="5" name="Picture 3"/>
            <p:cNvPicPr>
              <a:picLocks noChangeAspect="1" noChangeArrowheads="1"/>
            </p:cNvPicPr>
            <p:nvPr/>
          </p:nvPicPr>
          <p:blipFill>
            <a:blip r:embed="rId2" cstate="print"/>
            <a:srcRect/>
            <a:stretch>
              <a:fillRect/>
            </a:stretch>
          </p:blipFill>
          <p:spPr bwMode="auto">
            <a:xfrm>
              <a:off x="4648200" y="1371600"/>
              <a:ext cx="4419600" cy="1203325"/>
            </a:xfrm>
            <a:prstGeom prst="rect">
              <a:avLst/>
            </a:prstGeom>
            <a:noFill/>
            <a:ln w="9525" algn="ctr">
              <a:noFill/>
              <a:miter lim="800000"/>
              <a:headEnd/>
              <a:tailEnd/>
            </a:ln>
          </p:spPr>
        </p:pic>
        <p:cxnSp>
          <p:nvCxnSpPr>
            <p:cNvPr id="6" name="Straight Arrow Connector 24"/>
            <p:cNvCxnSpPr>
              <a:cxnSpLocks noChangeShapeType="1"/>
            </p:cNvCxnSpPr>
            <p:nvPr/>
          </p:nvCxnSpPr>
          <p:spPr bwMode="auto">
            <a:xfrm>
              <a:off x="4876800" y="2741613"/>
              <a:ext cx="304800" cy="1587"/>
            </a:xfrm>
            <a:prstGeom prst="straightConnector1">
              <a:avLst/>
            </a:prstGeom>
            <a:noFill/>
            <a:ln w="9525" algn="ctr">
              <a:solidFill>
                <a:schemeClr val="tx1"/>
              </a:solidFill>
              <a:round/>
              <a:headEnd type="triangle" w="med" len="med"/>
              <a:tailEnd type="triangle" w="med" len="med"/>
            </a:ln>
          </p:spPr>
        </p:cxnSp>
        <p:cxnSp>
          <p:nvCxnSpPr>
            <p:cNvPr id="7" name="Straight Arrow Connector 25"/>
            <p:cNvCxnSpPr>
              <a:cxnSpLocks noChangeShapeType="1"/>
            </p:cNvCxnSpPr>
            <p:nvPr/>
          </p:nvCxnSpPr>
          <p:spPr bwMode="auto">
            <a:xfrm>
              <a:off x="4876800" y="2895600"/>
              <a:ext cx="4038600" cy="1588"/>
            </a:xfrm>
            <a:prstGeom prst="straightConnector1">
              <a:avLst/>
            </a:prstGeom>
            <a:noFill/>
            <a:ln w="9525" algn="ctr">
              <a:solidFill>
                <a:schemeClr val="tx1"/>
              </a:solidFill>
              <a:round/>
              <a:headEnd type="triangle" w="med" len="med"/>
              <a:tailEnd type="triangle" w="med" len="med"/>
            </a:ln>
          </p:spPr>
        </p:cxnSp>
        <p:sp>
          <p:nvSpPr>
            <p:cNvPr id="8" name="TextBox 31"/>
            <p:cNvSpPr txBox="1">
              <a:spLocks noChangeArrowheads="1"/>
            </p:cNvSpPr>
            <p:nvPr/>
          </p:nvSpPr>
          <p:spPr bwMode="auto">
            <a:xfrm>
              <a:off x="4724400" y="2514600"/>
              <a:ext cx="718466" cy="276999"/>
            </a:xfrm>
            <a:prstGeom prst="rect">
              <a:avLst/>
            </a:prstGeom>
            <a:noFill/>
            <a:ln w="9525">
              <a:noFill/>
              <a:miter lim="800000"/>
              <a:headEnd/>
              <a:tailEnd/>
            </a:ln>
          </p:spPr>
          <p:txBody>
            <a:bodyPr wrap="none">
              <a:spAutoFit/>
            </a:bodyPr>
            <a:lstStyle/>
            <a:p>
              <a:r>
                <a:rPr lang="en-US" sz="1200" dirty="0"/>
                <a:t>L*=23 m</a:t>
              </a:r>
            </a:p>
          </p:txBody>
        </p:sp>
        <p:sp>
          <p:nvSpPr>
            <p:cNvPr id="9" name="Rectangle 32"/>
            <p:cNvSpPr>
              <a:spLocks noChangeArrowheads="1"/>
            </p:cNvSpPr>
            <p:nvPr/>
          </p:nvSpPr>
          <p:spPr bwMode="auto">
            <a:xfrm>
              <a:off x="6484938" y="2667000"/>
              <a:ext cx="1058862" cy="276999"/>
            </a:xfrm>
            <a:prstGeom prst="rect">
              <a:avLst/>
            </a:prstGeom>
            <a:noFill/>
            <a:ln w="9525">
              <a:noFill/>
              <a:miter lim="800000"/>
              <a:headEnd/>
              <a:tailEnd/>
            </a:ln>
          </p:spPr>
          <p:txBody>
            <a:bodyPr>
              <a:spAutoFit/>
            </a:bodyPr>
            <a:lstStyle/>
            <a:p>
              <a:r>
                <a:rPr lang="en-US" sz="1200" dirty="0"/>
                <a:t>L</a:t>
              </a:r>
              <a:r>
                <a:rPr lang="en-US" sz="1200" baseline="-25000" dirty="0"/>
                <a:t>FFS</a:t>
              </a:r>
              <a:r>
                <a:rPr lang="en-US" sz="1200" dirty="0"/>
                <a:t>=268m</a:t>
              </a:r>
            </a:p>
          </p:txBody>
        </p:sp>
        <p:sp>
          <p:nvSpPr>
            <p:cNvPr id="10" name="TextBox 17"/>
            <p:cNvSpPr txBox="1">
              <a:spLocks noChangeArrowheads="1"/>
            </p:cNvSpPr>
            <p:nvPr/>
          </p:nvSpPr>
          <p:spPr bwMode="auto">
            <a:xfrm>
              <a:off x="5138738" y="1219200"/>
              <a:ext cx="652462" cy="209848"/>
            </a:xfrm>
            <a:prstGeom prst="rect">
              <a:avLst/>
            </a:prstGeom>
            <a:solidFill>
              <a:srgbClr val="F0F8A6"/>
            </a:solidFill>
            <a:ln w="19050">
              <a:solidFill>
                <a:srgbClr val="FF0000"/>
              </a:solidFill>
              <a:miter lim="800000"/>
              <a:headEnd/>
              <a:tailEnd/>
            </a:ln>
          </p:spPr>
          <p:txBody>
            <a:bodyPr>
              <a:spAutoFit/>
            </a:bodyPr>
            <a:lstStyle/>
            <a:p>
              <a:pPr algn="ctr"/>
              <a:r>
                <a:rPr lang="en-US" sz="1050" b="1" dirty="0"/>
                <a:t>Triplet</a:t>
              </a:r>
            </a:p>
          </p:txBody>
        </p:sp>
        <p:sp>
          <p:nvSpPr>
            <p:cNvPr id="11" name="Right Brace 20"/>
            <p:cNvSpPr>
              <a:spLocks/>
            </p:cNvSpPr>
            <p:nvPr/>
          </p:nvSpPr>
          <p:spPr bwMode="auto">
            <a:xfrm rot="16200000">
              <a:off x="5395119" y="1365925"/>
              <a:ext cx="152400" cy="376476"/>
            </a:xfrm>
            <a:prstGeom prst="rightBrace">
              <a:avLst>
                <a:gd name="adj1" fmla="val 8338"/>
                <a:gd name="adj2" fmla="val 49333"/>
              </a:avLst>
            </a:prstGeom>
            <a:solidFill>
              <a:srgbClr val="FAFAA4"/>
            </a:solidFill>
            <a:ln w="9525" algn="ctr">
              <a:solidFill>
                <a:schemeClr val="tx1"/>
              </a:solidFill>
              <a:round/>
              <a:headEnd/>
              <a:tailEnd/>
            </a:ln>
          </p:spPr>
          <p:txBody>
            <a:bodyPr>
              <a:spAutoFit/>
            </a:bodyPr>
            <a:lstStyle/>
            <a:p>
              <a:endParaRPr lang="en-US" dirty="0"/>
            </a:p>
          </p:txBody>
        </p:sp>
        <p:sp>
          <p:nvSpPr>
            <p:cNvPr id="12" name="TextBox 22"/>
            <p:cNvSpPr txBox="1">
              <a:spLocks noChangeArrowheads="1"/>
            </p:cNvSpPr>
            <p:nvPr/>
          </p:nvSpPr>
          <p:spPr bwMode="auto">
            <a:xfrm>
              <a:off x="5867400" y="1219200"/>
              <a:ext cx="1371600" cy="209848"/>
            </a:xfrm>
            <a:prstGeom prst="rect">
              <a:avLst/>
            </a:prstGeom>
            <a:solidFill>
              <a:srgbClr val="F0F8A6"/>
            </a:solidFill>
            <a:ln w="9525">
              <a:solidFill>
                <a:schemeClr val="tx1"/>
              </a:solidFill>
              <a:miter lim="800000"/>
              <a:headEnd/>
              <a:tailEnd/>
            </a:ln>
          </p:spPr>
          <p:txBody>
            <a:bodyPr>
              <a:spAutoFit/>
            </a:bodyPr>
            <a:lstStyle/>
            <a:p>
              <a:pPr algn="ctr"/>
              <a:r>
                <a:rPr lang="en-US" sz="1050" dirty="0"/>
                <a:t>Separation dipoles D1/2 </a:t>
              </a:r>
            </a:p>
          </p:txBody>
        </p:sp>
        <p:sp>
          <p:nvSpPr>
            <p:cNvPr id="13" name="Right Brace 23"/>
            <p:cNvSpPr>
              <a:spLocks/>
            </p:cNvSpPr>
            <p:nvPr/>
          </p:nvSpPr>
          <p:spPr bwMode="auto">
            <a:xfrm rot="16200000">
              <a:off x="6477000" y="1365925"/>
              <a:ext cx="152400" cy="376476"/>
            </a:xfrm>
            <a:prstGeom prst="rightBrace">
              <a:avLst>
                <a:gd name="adj1" fmla="val 8333"/>
                <a:gd name="adj2" fmla="val 49333"/>
              </a:avLst>
            </a:prstGeom>
            <a:solidFill>
              <a:srgbClr val="FAFAA4"/>
            </a:solidFill>
            <a:ln w="9525" algn="ctr">
              <a:solidFill>
                <a:schemeClr val="tx1"/>
              </a:solidFill>
              <a:round/>
              <a:headEnd/>
              <a:tailEnd/>
            </a:ln>
          </p:spPr>
          <p:txBody>
            <a:bodyPr>
              <a:spAutoFit/>
            </a:bodyPr>
            <a:lstStyle/>
            <a:p>
              <a:endParaRPr lang="en-US" dirty="0"/>
            </a:p>
          </p:txBody>
        </p:sp>
        <p:sp>
          <p:nvSpPr>
            <p:cNvPr id="14" name="TextBox 24"/>
            <p:cNvSpPr txBox="1">
              <a:spLocks noChangeArrowheads="1"/>
            </p:cNvSpPr>
            <p:nvPr/>
          </p:nvSpPr>
          <p:spPr bwMode="auto">
            <a:xfrm>
              <a:off x="7315200" y="1219200"/>
              <a:ext cx="1371600" cy="209848"/>
            </a:xfrm>
            <a:prstGeom prst="rect">
              <a:avLst/>
            </a:prstGeom>
            <a:solidFill>
              <a:srgbClr val="F0F8A6"/>
            </a:solidFill>
            <a:ln w="9525">
              <a:solidFill>
                <a:schemeClr val="tx1"/>
              </a:solidFill>
              <a:miter lim="800000"/>
              <a:headEnd/>
              <a:tailEnd/>
            </a:ln>
          </p:spPr>
          <p:txBody>
            <a:bodyPr>
              <a:spAutoFit/>
            </a:bodyPr>
            <a:lstStyle/>
            <a:p>
              <a:pPr algn="ctr"/>
              <a:r>
                <a:rPr lang="en-US" sz="1050" dirty="0"/>
                <a:t>Matching section Q4/5/6</a:t>
              </a:r>
            </a:p>
          </p:txBody>
        </p:sp>
        <p:sp>
          <p:nvSpPr>
            <p:cNvPr id="15" name="Right Brace 25"/>
            <p:cNvSpPr>
              <a:spLocks/>
            </p:cNvSpPr>
            <p:nvPr/>
          </p:nvSpPr>
          <p:spPr bwMode="auto">
            <a:xfrm rot="16200000">
              <a:off x="7924800" y="1365925"/>
              <a:ext cx="152400" cy="376476"/>
            </a:xfrm>
            <a:prstGeom prst="rightBrace">
              <a:avLst>
                <a:gd name="adj1" fmla="val 8333"/>
                <a:gd name="adj2" fmla="val 49333"/>
              </a:avLst>
            </a:prstGeom>
            <a:solidFill>
              <a:srgbClr val="FAFAA4"/>
            </a:solidFill>
            <a:ln w="9525" algn="ctr">
              <a:solidFill>
                <a:schemeClr val="tx1"/>
              </a:solidFill>
              <a:round/>
              <a:headEnd/>
              <a:tailEnd/>
            </a:ln>
          </p:spPr>
          <p:txBody>
            <a:bodyPr>
              <a:spAutoFit/>
            </a:bodyPr>
            <a:lstStyle/>
            <a:p>
              <a:endParaRPr lang="en-US" dirty="0"/>
            </a:p>
          </p:txBody>
        </p:sp>
      </p:grpSp>
      <p:sp>
        <p:nvSpPr>
          <p:cNvPr id="23" name="TextBox 22"/>
          <p:cNvSpPr txBox="1"/>
          <p:nvPr/>
        </p:nvSpPr>
        <p:spPr>
          <a:xfrm>
            <a:off x="609600" y="4648200"/>
            <a:ext cx="2514600" cy="1477328"/>
          </a:xfrm>
          <a:prstGeom prst="rect">
            <a:avLst/>
          </a:prstGeom>
          <a:noFill/>
        </p:spPr>
        <p:txBody>
          <a:bodyPr wrap="square" rtlCol="0">
            <a:spAutoFit/>
          </a:bodyPr>
          <a:lstStyle/>
          <a:p>
            <a:r>
              <a:rPr lang="en-US" dirty="0" smtClean="0"/>
              <a:t>Proposed large aperture  superconducting triplet quadrupoles Q1,Q2,Q3.</a:t>
            </a:r>
          </a:p>
          <a:p>
            <a:r>
              <a:rPr lang="en-US" u="sng" dirty="0" smtClean="0"/>
              <a:t>This study: </a:t>
            </a:r>
            <a:r>
              <a:rPr lang="en-US" dirty="0" smtClean="0"/>
              <a:t>coil diameter </a:t>
            </a:r>
            <a:r>
              <a:rPr lang="en-US" b="1" dirty="0" smtClean="0">
                <a:solidFill>
                  <a:srgbClr val="0070C0"/>
                </a:solidFill>
              </a:rPr>
              <a:t>d</a:t>
            </a:r>
            <a:r>
              <a:rPr lang="en-US" b="1" baseline="-25000" dirty="0" smtClean="0">
                <a:solidFill>
                  <a:srgbClr val="0070C0"/>
                </a:solidFill>
              </a:rPr>
              <a:t>c</a:t>
            </a:r>
            <a:r>
              <a:rPr lang="en-US" b="1" dirty="0" smtClean="0">
                <a:solidFill>
                  <a:srgbClr val="0070C0"/>
                </a:solidFill>
              </a:rPr>
              <a:t> = 120 mm</a:t>
            </a:r>
            <a:r>
              <a:rPr lang="en-US" dirty="0" smtClean="0"/>
              <a:t>.</a:t>
            </a:r>
            <a:endParaRPr lang="en-US" dirty="0"/>
          </a:p>
        </p:txBody>
      </p:sp>
      <p:grpSp>
        <p:nvGrpSpPr>
          <p:cNvPr id="28" name="Group 27"/>
          <p:cNvGrpSpPr/>
          <p:nvPr/>
        </p:nvGrpSpPr>
        <p:grpSpPr>
          <a:xfrm>
            <a:off x="0" y="990600"/>
            <a:ext cx="9067800" cy="3200400"/>
            <a:chOff x="0" y="990600"/>
            <a:chExt cx="9067800" cy="3200400"/>
          </a:xfrm>
        </p:grpSpPr>
        <p:pic>
          <p:nvPicPr>
            <p:cNvPr id="24" name="Picture 23" descr="sbeta_IP1_b1.tif"/>
            <p:cNvPicPr>
              <a:picLocks noChangeAspect="1"/>
            </p:cNvPicPr>
            <p:nvPr/>
          </p:nvPicPr>
          <p:blipFill>
            <a:blip r:embed="rId3" cstate="print"/>
            <a:stretch>
              <a:fillRect/>
            </a:stretch>
          </p:blipFill>
          <p:spPr>
            <a:xfrm>
              <a:off x="4608911" y="990691"/>
              <a:ext cx="4458889" cy="3200309"/>
            </a:xfrm>
            <a:prstGeom prst="rect">
              <a:avLst/>
            </a:prstGeom>
          </p:spPr>
        </p:pic>
        <p:pic>
          <p:nvPicPr>
            <p:cNvPr id="17" name="Picture 16" descr="betaIP1_nom_b1.tif"/>
            <p:cNvPicPr>
              <a:picLocks noChangeAspect="1"/>
            </p:cNvPicPr>
            <p:nvPr/>
          </p:nvPicPr>
          <p:blipFill>
            <a:blip r:embed="rId4" cstate="print"/>
            <a:stretch>
              <a:fillRect/>
            </a:stretch>
          </p:blipFill>
          <p:spPr>
            <a:xfrm>
              <a:off x="0" y="990600"/>
              <a:ext cx="4609125" cy="3180466"/>
            </a:xfrm>
            <a:prstGeom prst="rect">
              <a:avLst/>
            </a:prstGeom>
          </p:spPr>
        </p:pic>
        <p:sp>
          <p:nvSpPr>
            <p:cNvPr id="20" name="TextBox 19"/>
            <p:cNvSpPr txBox="1"/>
            <p:nvPr/>
          </p:nvSpPr>
          <p:spPr>
            <a:xfrm>
              <a:off x="3048000" y="1447800"/>
              <a:ext cx="1399742" cy="584775"/>
            </a:xfrm>
            <a:prstGeom prst="rect">
              <a:avLst/>
            </a:prstGeom>
            <a:noFill/>
          </p:spPr>
          <p:txBody>
            <a:bodyPr wrap="none" rtlCol="0">
              <a:spAutoFit/>
            </a:bodyPr>
            <a:lstStyle/>
            <a:p>
              <a:r>
                <a:rPr lang="en-US" sz="1600" b="1" dirty="0" smtClean="0">
                  <a:solidFill>
                    <a:srgbClr val="0070C0"/>
                  </a:solidFill>
                </a:rPr>
                <a:t>Nominal LHC</a:t>
              </a:r>
            </a:p>
            <a:p>
              <a:r>
                <a:rPr lang="en-US" sz="1600" b="1" dirty="0" smtClean="0">
                  <a:solidFill>
                    <a:srgbClr val="0070C0"/>
                  </a:solidFill>
                  <a:latin typeface="Symbol" pitchFamily="18" charset="2"/>
                </a:rPr>
                <a:t>b</a:t>
              </a:r>
              <a:r>
                <a:rPr lang="en-US" sz="1600" b="1" dirty="0" smtClean="0">
                  <a:solidFill>
                    <a:srgbClr val="0070C0"/>
                  </a:solidFill>
                </a:rPr>
                <a:t>* = 55/55 cm</a:t>
              </a:r>
              <a:endParaRPr lang="en-US" sz="1600" b="1" dirty="0">
                <a:solidFill>
                  <a:srgbClr val="0070C0"/>
                </a:solidFill>
              </a:endParaRPr>
            </a:p>
          </p:txBody>
        </p:sp>
        <p:sp>
          <p:nvSpPr>
            <p:cNvPr id="21" name="TextBox 20"/>
            <p:cNvSpPr txBox="1"/>
            <p:nvPr/>
          </p:nvSpPr>
          <p:spPr>
            <a:xfrm>
              <a:off x="7620000" y="1447800"/>
              <a:ext cx="1399742" cy="584775"/>
            </a:xfrm>
            <a:prstGeom prst="rect">
              <a:avLst/>
            </a:prstGeom>
            <a:noFill/>
          </p:spPr>
          <p:txBody>
            <a:bodyPr wrap="none" rtlCol="0">
              <a:spAutoFit/>
            </a:bodyPr>
            <a:lstStyle/>
            <a:p>
              <a:r>
                <a:rPr lang="en-US" sz="1600" b="1" dirty="0" smtClean="0">
                  <a:solidFill>
                    <a:srgbClr val="0070C0"/>
                  </a:solidFill>
                </a:rPr>
                <a:t>V3.01 “4444”</a:t>
              </a:r>
            </a:p>
            <a:p>
              <a:r>
                <a:rPr lang="en-US" sz="1600" b="1" dirty="0" smtClean="0">
                  <a:solidFill>
                    <a:srgbClr val="0070C0"/>
                  </a:solidFill>
                  <a:latin typeface="Symbol" pitchFamily="18" charset="2"/>
                </a:rPr>
                <a:t>b</a:t>
              </a:r>
              <a:r>
                <a:rPr lang="en-US" sz="1600" b="1" dirty="0" smtClean="0">
                  <a:solidFill>
                    <a:srgbClr val="0070C0"/>
                  </a:solidFill>
                </a:rPr>
                <a:t>* = 15/15 cm</a:t>
              </a:r>
              <a:endParaRPr lang="en-US" sz="1600" b="1" dirty="0">
                <a:solidFill>
                  <a:srgbClr val="0070C0"/>
                </a:solidFill>
              </a:endParaRPr>
            </a:p>
          </p:txBody>
        </p:sp>
        <p:sp>
          <p:nvSpPr>
            <p:cNvPr id="26" name="TextBox 25"/>
            <p:cNvSpPr txBox="1"/>
            <p:nvPr/>
          </p:nvSpPr>
          <p:spPr>
            <a:xfrm>
              <a:off x="914400" y="2785646"/>
              <a:ext cx="1194879" cy="338554"/>
            </a:xfrm>
            <a:prstGeom prst="rect">
              <a:avLst/>
            </a:prstGeom>
            <a:noFill/>
          </p:spPr>
          <p:txBody>
            <a:bodyPr wrap="none" rtlCol="0">
              <a:spAutoFit/>
            </a:bodyPr>
            <a:lstStyle/>
            <a:p>
              <a:r>
                <a:rPr lang="en-US" sz="1600" dirty="0" err="1" smtClean="0">
                  <a:latin typeface="Symbol" pitchFamily="18" charset="2"/>
                </a:rPr>
                <a:t>b</a:t>
              </a:r>
              <a:r>
                <a:rPr lang="en-US" sz="1600" baseline="-25000" dirty="0" err="1" smtClean="0"/>
                <a:t>max</a:t>
              </a:r>
              <a:r>
                <a:rPr lang="en-US" sz="1600" dirty="0" smtClean="0"/>
                <a:t>~ 4.5km</a:t>
              </a:r>
              <a:endParaRPr lang="en-US" sz="1600" dirty="0"/>
            </a:p>
          </p:txBody>
        </p:sp>
        <p:sp>
          <p:nvSpPr>
            <p:cNvPr id="27" name="TextBox 26"/>
            <p:cNvSpPr txBox="1"/>
            <p:nvPr/>
          </p:nvSpPr>
          <p:spPr>
            <a:xfrm>
              <a:off x="5410200" y="1676400"/>
              <a:ext cx="1299074" cy="338554"/>
            </a:xfrm>
            <a:prstGeom prst="rect">
              <a:avLst/>
            </a:prstGeom>
            <a:noFill/>
          </p:spPr>
          <p:txBody>
            <a:bodyPr wrap="none" rtlCol="0">
              <a:spAutoFit/>
            </a:bodyPr>
            <a:lstStyle/>
            <a:p>
              <a:r>
                <a:rPr lang="en-US" sz="1600" dirty="0" err="1" smtClean="0">
                  <a:latin typeface="Symbol" pitchFamily="18" charset="2"/>
                </a:rPr>
                <a:t>b</a:t>
              </a:r>
              <a:r>
                <a:rPr lang="en-US" sz="1600" baseline="-25000" dirty="0" err="1" smtClean="0"/>
                <a:t>max</a:t>
              </a:r>
              <a:r>
                <a:rPr lang="en-US" sz="1600" dirty="0" smtClean="0"/>
                <a:t>~ 21.5km</a:t>
              </a:r>
              <a:endParaRPr lang="en-US" sz="16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Achromatic Telescopic System (ATS) for </a:t>
            </a:r>
            <a:r>
              <a:rPr lang="en-US" dirty="0" smtClean="0"/>
              <a:t>the HL-LHC</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dirty="0"/>
          </a:p>
        </p:txBody>
      </p:sp>
      <p:sp>
        <p:nvSpPr>
          <p:cNvPr id="9" name="TextBox 8"/>
          <p:cNvSpPr txBox="1"/>
          <p:nvPr/>
        </p:nvSpPr>
        <p:spPr>
          <a:xfrm>
            <a:off x="457200" y="914400"/>
            <a:ext cx="8229600" cy="2031325"/>
          </a:xfrm>
          <a:prstGeom prst="rect">
            <a:avLst/>
          </a:prstGeom>
          <a:noFill/>
        </p:spPr>
        <p:txBody>
          <a:bodyPr wrap="square" rtlCol="0">
            <a:spAutoFit/>
          </a:bodyPr>
          <a:lstStyle/>
          <a:p>
            <a:r>
              <a:rPr lang="en-US" dirty="0" smtClean="0"/>
              <a:t>High peak beta functions in the IT quadrupoles (</a:t>
            </a:r>
            <a:r>
              <a:rPr lang="en-US" dirty="0" err="1" smtClean="0">
                <a:latin typeface="Symbol" pitchFamily="18" charset="2"/>
              </a:rPr>
              <a:t>b</a:t>
            </a:r>
            <a:r>
              <a:rPr lang="en-US" baseline="-25000" dirty="0" err="1" smtClean="0"/>
              <a:t>max</a:t>
            </a:r>
            <a:r>
              <a:rPr lang="en-US" dirty="0" smtClean="0"/>
              <a:t> ~ 1/</a:t>
            </a:r>
            <a:r>
              <a:rPr lang="en-US" dirty="0" smtClean="0">
                <a:latin typeface="Symbol" pitchFamily="18" charset="2"/>
              </a:rPr>
              <a:t>b</a:t>
            </a:r>
            <a:r>
              <a:rPr lang="en-US" dirty="0" smtClean="0"/>
              <a:t>*) result in high IT chromaticity which requires strong correcting sextupoles. A dedicated </a:t>
            </a:r>
            <a:r>
              <a:rPr lang="en-US" dirty="0" smtClean="0">
                <a:latin typeface="Symbol" pitchFamily="18" charset="2"/>
              </a:rPr>
              <a:t>b</a:t>
            </a:r>
            <a:r>
              <a:rPr lang="en-US" dirty="0" smtClean="0"/>
              <a:t>-modulation is created in the arcs adjacent to IP1 and IP5 in order to raise beta functions at the sextupoles (</a:t>
            </a:r>
            <a:r>
              <a:rPr lang="en-US" dirty="0" err="1" smtClean="0">
                <a:latin typeface="Symbol" pitchFamily="18" charset="2"/>
              </a:rPr>
              <a:t>b</a:t>
            </a:r>
            <a:r>
              <a:rPr lang="en-US" baseline="-25000" dirty="0" err="1" smtClean="0"/>
              <a:t>sext</a:t>
            </a:r>
            <a:r>
              <a:rPr lang="en-US" dirty="0" smtClean="0"/>
              <a:t> ~ 1/</a:t>
            </a:r>
            <a:r>
              <a:rPr lang="en-US" dirty="0" smtClean="0">
                <a:latin typeface="Symbol" pitchFamily="18" charset="2"/>
              </a:rPr>
              <a:t>b</a:t>
            </a:r>
            <a:r>
              <a:rPr lang="en-US" dirty="0" smtClean="0"/>
              <a:t>*) and increase their effect without exceeding their field limit. These sextupoles are arranged in -I pairs to cancel their geometric aberrations, and have a proper phase advance relative to the triplets for a localized correction of non-linear IT chromaticity.</a:t>
            </a:r>
          </a:p>
        </p:txBody>
      </p:sp>
      <p:grpSp>
        <p:nvGrpSpPr>
          <p:cNvPr id="19" name="Group 18"/>
          <p:cNvGrpSpPr/>
          <p:nvPr/>
        </p:nvGrpSpPr>
        <p:grpSpPr>
          <a:xfrm>
            <a:off x="149962" y="3135868"/>
            <a:ext cx="8841638" cy="3264932"/>
            <a:chOff x="149962" y="3352800"/>
            <a:chExt cx="8841638" cy="3264932"/>
          </a:xfrm>
        </p:grpSpPr>
        <p:pic>
          <p:nvPicPr>
            <p:cNvPr id="18" name="Picture 17" descr="wfun_IP1arcs_b1.tif"/>
            <p:cNvPicPr>
              <a:picLocks noChangeAspect="1"/>
            </p:cNvPicPr>
            <p:nvPr/>
          </p:nvPicPr>
          <p:blipFill>
            <a:blip r:embed="rId2" cstate="print"/>
            <a:stretch>
              <a:fillRect/>
            </a:stretch>
          </p:blipFill>
          <p:spPr>
            <a:xfrm>
              <a:off x="4588764" y="3352800"/>
              <a:ext cx="4402836" cy="3091586"/>
            </a:xfrm>
            <a:prstGeom prst="rect">
              <a:avLst/>
            </a:prstGeom>
          </p:spPr>
        </p:pic>
        <p:pic>
          <p:nvPicPr>
            <p:cNvPr id="17" name="Picture 16" descr="sbeta_IP1arcs_b1.tif"/>
            <p:cNvPicPr>
              <a:picLocks noChangeAspect="1"/>
            </p:cNvPicPr>
            <p:nvPr/>
          </p:nvPicPr>
          <p:blipFill>
            <a:blip r:embed="rId3" cstate="print"/>
            <a:stretch>
              <a:fillRect/>
            </a:stretch>
          </p:blipFill>
          <p:spPr>
            <a:xfrm>
              <a:off x="149962" y="3352800"/>
              <a:ext cx="4422038" cy="3097073"/>
            </a:xfrm>
            <a:prstGeom prst="rect">
              <a:avLst/>
            </a:prstGeom>
          </p:spPr>
        </p:pic>
        <p:sp>
          <p:nvSpPr>
            <p:cNvPr id="6" name="TextBox 5"/>
            <p:cNvSpPr txBox="1"/>
            <p:nvPr/>
          </p:nvSpPr>
          <p:spPr>
            <a:xfrm>
              <a:off x="2362200" y="6248400"/>
              <a:ext cx="486030" cy="369332"/>
            </a:xfrm>
            <a:prstGeom prst="rect">
              <a:avLst/>
            </a:prstGeom>
            <a:noFill/>
          </p:spPr>
          <p:txBody>
            <a:bodyPr wrap="none" rtlCol="0">
              <a:spAutoFit/>
            </a:bodyPr>
            <a:lstStyle/>
            <a:p>
              <a:r>
                <a:rPr lang="en-US" b="1" dirty="0" smtClean="0">
                  <a:solidFill>
                    <a:srgbClr val="0070C0"/>
                  </a:solidFill>
                </a:rPr>
                <a:t>IP1</a:t>
              </a:r>
              <a:endParaRPr lang="en-US" b="1" dirty="0">
                <a:solidFill>
                  <a:srgbClr val="0070C0"/>
                </a:solidFill>
              </a:endParaRPr>
            </a:p>
          </p:txBody>
        </p:sp>
        <p:sp>
          <p:nvSpPr>
            <p:cNvPr id="7" name="TextBox 6"/>
            <p:cNvSpPr txBox="1"/>
            <p:nvPr/>
          </p:nvSpPr>
          <p:spPr>
            <a:xfrm>
              <a:off x="6781800" y="6248400"/>
              <a:ext cx="486030" cy="369332"/>
            </a:xfrm>
            <a:prstGeom prst="rect">
              <a:avLst/>
            </a:prstGeom>
            <a:noFill/>
          </p:spPr>
          <p:txBody>
            <a:bodyPr wrap="none" rtlCol="0">
              <a:spAutoFit/>
            </a:bodyPr>
            <a:lstStyle/>
            <a:p>
              <a:r>
                <a:rPr lang="en-US" b="1" dirty="0" smtClean="0">
                  <a:solidFill>
                    <a:srgbClr val="0070C0"/>
                  </a:solidFill>
                </a:rPr>
                <a:t>IP1</a:t>
              </a:r>
              <a:endParaRPr lang="en-US" b="1" dirty="0">
                <a:solidFill>
                  <a:srgbClr val="0070C0"/>
                </a:solidFill>
              </a:endParaRPr>
            </a:p>
          </p:txBody>
        </p:sp>
        <p:sp>
          <p:nvSpPr>
            <p:cNvPr id="10" name="TextBox 9"/>
            <p:cNvSpPr txBox="1"/>
            <p:nvPr/>
          </p:nvSpPr>
          <p:spPr>
            <a:xfrm>
              <a:off x="1219200" y="6248400"/>
              <a:ext cx="785728" cy="369332"/>
            </a:xfrm>
            <a:prstGeom prst="rect">
              <a:avLst/>
            </a:prstGeom>
            <a:noFill/>
          </p:spPr>
          <p:txBody>
            <a:bodyPr wrap="none" rtlCol="0">
              <a:spAutoFit/>
            </a:bodyPr>
            <a:lstStyle/>
            <a:p>
              <a:r>
                <a:rPr lang="en-US" b="1" dirty="0" smtClean="0">
                  <a:solidFill>
                    <a:srgbClr val="0070C0"/>
                  </a:solidFill>
                </a:rPr>
                <a:t>Arc 81</a:t>
              </a:r>
              <a:endParaRPr lang="en-US" b="1" dirty="0">
                <a:solidFill>
                  <a:srgbClr val="0070C0"/>
                </a:solidFill>
              </a:endParaRPr>
            </a:p>
          </p:txBody>
        </p:sp>
        <p:sp>
          <p:nvSpPr>
            <p:cNvPr id="11" name="TextBox 10"/>
            <p:cNvSpPr txBox="1"/>
            <p:nvPr/>
          </p:nvSpPr>
          <p:spPr>
            <a:xfrm>
              <a:off x="5638800" y="6248400"/>
              <a:ext cx="785728" cy="369332"/>
            </a:xfrm>
            <a:prstGeom prst="rect">
              <a:avLst/>
            </a:prstGeom>
            <a:noFill/>
          </p:spPr>
          <p:txBody>
            <a:bodyPr wrap="none" rtlCol="0">
              <a:spAutoFit/>
            </a:bodyPr>
            <a:lstStyle/>
            <a:p>
              <a:r>
                <a:rPr lang="en-US" b="1" dirty="0" smtClean="0">
                  <a:solidFill>
                    <a:srgbClr val="0070C0"/>
                  </a:solidFill>
                </a:rPr>
                <a:t>Arc 81</a:t>
              </a:r>
              <a:endParaRPr lang="en-US" b="1" dirty="0">
                <a:solidFill>
                  <a:srgbClr val="0070C0"/>
                </a:solidFill>
              </a:endParaRPr>
            </a:p>
          </p:txBody>
        </p:sp>
        <p:sp>
          <p:nvSpPr>
            <p:cNvPr id="12" name="TextBox 11"/>
            <p:cNvSpPr txBox="1"/>
            <p:nvPr/>
          </p:nvSpPr>
          <p:spPr>
            <a:xfrm>
              <a:off x="3200400" y="6248400"/>
              <a:ext cx="785728" cy="369332"/>
            </a:xfrm>
            <a:prstGeom prst="rect">
              <a:avLst/>
            </a:prstGeom>
            <a:noFill/>
          </p:spPr>
          <p:txBody>
            <a:bodyPr wrap="none" rtlCol="0">
              <a:spAutoFit/>
            </a:bodyPr>
            <a:lstStyle/>
            <a:p>
              <a:r>
                <a:rPr lang="en-US" b="1" dirty="0" smtClean="0">
                  <a:solidFill>
                    <a:srgbClr val="0070C0"/>
                  </a:solidFill>
                </a:rPr>
                <a:t>Arc 12</a:t>
              </a:r>
              <a:endParaRPr lang="en-US" b="1" dirty="0">
                <a:solidFill>
                  <a:srgbClr val="0070C0"/>
                </a:solidFill>
              </a:endParaRPr>
            </a:p>
          </p:txBody>
        </p:sp>
        <p:sp>
          <p:nvSpPr>
            <p:cNvPr id="13" name="TextBox 12"/>
            <p:cNvSpPr txBox="1"/>
            <p:nvPr/>
          </p:nvSpPr>
          <p:spPr>
            <a:xfrm>
              <a:off x="7620000" y="6248400"/>
              <a:ext cx="785728" cy="369332"/>
            </a:xfrm>
            <a:prstGeom prst="rect">
              <a:avLst/>
            </a:prstGeom>
            <a:noFill/>
          </p:spPr>
          <p:txBody>
            <a:bodyPr wrap="none" rtlCol="0">
              <a:spAutoFit/>
            </a:bodyPr>
            <a:lstStyle/>
            <a:p>
              <a:r>
                <a:rPr lang="en-US" b="1" dirty="0" smtClean="0">
                  <a:solidFill>
                    <a:srgbClr val="0070C0"/>
                  </a:solidFill>
                </a:rPr>
                <a:t>Arc 12</a:t>
              </a:r>
              <a:endParaRPr lang="en-US" b="1" dirty="0">
                <a:solidFill>
                  <a:srgbClr val="0070C0"/>
                </a:solidFill>
              </a:endParaRPr>
            </a:p>
          </p:txBody>
        </p:sp>
        <p:sp>
          <p:nvSpPr>
            <p:cNvPr id="15" name="TextBox 14"/>
            <p:cNvSpPr txBox="1"/>
            <p:nvPr/>
          </p:nvSpPr>
          <p:spPr>
            <a:xfrm>
              <a:off x="3048000" y="5410200"/>
              <a:ext cx="1189428" cy="338554"/>
            </a:xfrm>
            <a:prstGeom prst="rect">
              <a:avLst/>
            </a:prstGeom>
            <a:noFill/>
          </p:spPr>
          <p:txBody>
            <a:bodyPr wrap="none" rtlCol="0">
              <a:spAutoFit/>
            </a:bodyPr>
            <a:lstStyle/>
            <a:p>
              <a:r>
                <a:rPr lang="en-US" sz="1600" b="1" dirty="0" err="1" smtClean="0">
                  <a:solidFill>
                    <a:srgbClr val="0070C0"/>
                  </a:solidFill>
                  <a:latin typeface="Symbol" pitchFamily="18" charset="2"/>
                </a:rPr>
                <a:t>b</a:t>
              </a:r>
              <a:r>
                <a:rPr lang="en-US" sz="1600" b="1" baseline="-25000" dirty="0" err="1" smtClean="0">
                  <a:solidFill>
                    <a:srgbClr val="0070C0"/>
                  </a:solidFill>
                </a:rPr>
                <a:t>arc</a:t>
              </a:r>
              <a:r>
                <a:rPr lang="en-US" sz="1600" b="1" dirty="0" smtClean="0">
                  <a:solidFill>
                    <a:srgbClr val="0070C0"/>
                  </a:solidFill>
                </a:rPr>
                <a:t> ~ 700 m</a:t>
              </a:r>
              <a:endParaRPr lang="en-US" sz="1600" b="1" dirty="0">
                <a:solidFill>
                  <a:srgbClr val="0070C0"/>
                </a:solidFill>
              </a:endParaRPr>
            </a:p>
          </p:txBody>
        </p:sp>
        <p:sp>
          <p:nvSpPr>
            <p:cNvPr id="16" name="TextBox 15"/>
            <p:cNvSpPr txBox="1"/>
            <p:nvPr/>
          </p:nvSpPr>
          <p:spPr>
            <a:xfrm>
              <a:off x="3200400" y="3810000"/>
              <a:ext cx="1316386" cy="584775"/>
            </a:xfrm>
            <a:prstGeom prst="rect">
              <a:avLst/>
            </a:prstGeom>
            <a:noFill/>
          </p:spPr>
          <p:txBody>
            <a:bodyPr wrap="none" rtlCol="0">
              <a:spAutoFit/>
            </a:bodyPr>
            <a:lstStyle/>
            <a:p>
              <a:r>
                <a:rPr lang="en-US" sz="1600" b="1" dirty="0" smtClean="0">
                  <a:solidFill>
                    <a:srgbClr val="0070C0"/>
                  </a:solidFill>
                  <a:latin typeface="Symbol" pitchFamily="18" charset="2"/>
                </a:rPr>
                <a:t>b</a:t>
              </a:r>
              <a:r>
                <a:rPr lang="en-US" sz="1600" b="1" dirty="0" smtClean="0">
                  <a:solidFill>
                    <a:srgbClr val="0070C0"/>
                  </a:solidFill>
                </a:rPr>
                <a:t>*=15/15cm</a:t>
              </a:r>
            </a:p>
            <a:p>
              <a:r>
                <a:rPr lang="en-US" sz="1600" b="1" dirty="0" smtClean="0">
                  <a:solidFill>
                    <a:srgbClr val="0070C0"/>
                  </a:solidFill>
                </a:rPr>
                <a:t>V3.01 “4444”</a:t>
              </a:r>
              <a:endParaRPr lang="en-US" sz="1600" b="1" dirty="0">
                <a:solidFill>
                  <a:srgbClr val="0070C0"/>
                </a:solidFill>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Path to the new IT field error tolerances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
        <p:nvSpPr>
          <p:cNvPr id="5" name="TextBox 4"/>
          <p:cNvSpPr txBox="1"/>
          <p:nvPr/>
        </p:nvSpPr>
        <p:spPr>
          <a:xfrm>
            <a:off x="457200" y="941487"/>
            <a:ext cx="8229600" cy="5447645"/>
          </a:xfrm>
          <a:prstGeom prst="rect">
            <a:avLst/>
          </a:prstGeom>
          <a:noFill/>
        </p:spPr>
        <p:txBody>
          <a:bodyPr wrap="square" rtlCol="0">
            <a:spAutoFit/>
          </a:bodyPr>
          <a:lstStyle/>
          <a:p>
            <a:pPr>
              <a:buFont typeface="Arial" pitchFamily="34" charset="0"/>
              <a:buChar char="•"/>
            </a:pPr>
            <a:r>
              <a:rPr lang="en-US" dirty="0" smtClean="0"/>
              <a:t> Follow the method described in the “Phase-1” upgrade lattice study (“LHC Project Report 40” by B. </a:t>
            </a:r>
            <a:r>
              <a:rPr lang="en-US" dirty="0" err="1" smtClean="0"/>
              <a:t>Holzer</a:t>
            </a:r>
            <a:r>
              <a:rPr lang="en-US" dirty="0" smtClean="0"/>
              <a:t>).</a:t>
            </a:r>
          </a:p>
          <a:p>
            <a:endParaRPr lang="en-US" sz="800" dirty="0" smtClean="0"/>
          </a:p>
          <a:p>
            <a:pPr>
              <a:buFont typeface="Arial" pitchFamily="34" charset="0"/>
              <a:buChar char="•"/>
            </a:pPr>
            <a:r>
              <a:rPr lang="en-US" dirty="0" smtClean="0"/>
              <a:t> The target minimum DA is </a:t>
            </a:r>
            <a:r>
              <a:rPr lang="en-US" b="1" dirty="0" smtClean="0">
                <a:solidFill>
                  <a:srgbClr val="0070C0"/>
                </a:solidFill>
              </a:rPr>
              <a:t>12-13 </a:t>
            </a:r>
            <a:r>
              <a:rPr lang="en-US" sz="2000" b="1" dirty="0" smtClean="0">
                <a:solidFill>
                  <a:srgbClr val="0070C0"/>
                </a:solidFill>
                <a:latin typeface="Symbol" pitchFamily="18" charset="2"/>
              </a:rPr>
              <a:t>s</a:t>
            </a:r>
            <a:r>
              <a:rPr lang="en-US" dirty="0" smtClean="0"/>
              <a:t> when the IT </a:t>
            </a:r>
            <a:r>
              <a:rPr lang="en-US" dirty="0" err="1" smtClean="0"/>
              <a:t>multipole</a:t>
            </a:r>
            <a:r>
              <a:rPr lang="en-US" dirty="0" smtClean="0"/>
              <a:t> field correction , arc errors and correction are included. In this case, field errors are not included in the D1, D2 separation dipoles and Q4 quadrupoles (future study).</a:t>
            </a:r>
          </a:p>
          <a:p>
            <a:endParaRPr lang="en-US" sz="800" dirty="0" smtClean="0"/>
          </a:p>
          <a:p>
            <a:pPr>
              <a:buFont typeface="Arial" pitchFamily="34" charset="0"/>
              <a:buChar char="•"/>
            </a:pPr>
            <a:r>
              <a:rPr lang="en-US" dirty="0" smtClean="0"/>
              <a:t> Start with the measured </a:t>
            </a:r>
            <a:r>
              <a:rPr lang="en-US" dirty="0" err="1" smtClean="0"/>
              <a:t>multipole</a:t>
            </a:r>
            <a:r>
              <a:rPr lang="en-US" dirty="0" smtClean="0"/>
              <a:t> field coefficients for the nominal IT quadrupoles.</a:t>
            </a:r>
          </a:p>
          <a:p>
            <a:endParaRPr lang="en-US" sz="800" dirty="0" smtClean="0"/>
          </a:p>
          <a:p>
            <a:pPr>
              <a:buFont typeface="Arial" pitchFamily="34" charset="0"/>
              <a:buChar char="•"/>
            </a:pPr>
            <a:r>
              <a:rPr lang="en-US" dirty="0" smtClean="0"/>
              <a:t> Scale the measured field coefficients to the new reference radius (</a:t>
            </a:r>
            <a:r>
              <a:rPr lang="en-US" b="1" dirty="0" smtClean="0">
                <a:solidFill>
                  <a:srgbClr val="0070C0"/>
                </a:solidFill>
              </a:rPr>
              <a:t>r</a:t>
            </a:r>
            <a:r>
              <a:rPr lang="en-US" b="1" baseline="-25000" dirty="0" smtClean="0">
                <a:solidFill>
                  <a:srgbClr val="0070C0"/>
                </a:solidFill>
              </a:rPr>
              <a:t>0</a:t>
            </a:r>
            <a:r>
              <a:rPr lang="en-US" b="1" dirty="0" smtClean="0">
                <a:solidFill>
                  <a:srgbClr val="0070C0"/>
                </a:solidFill>
              </a:rPr>
              <a:t> = 50 mm</a:t>
            </a:r>
            <a:r>
              <a:rPr lang="en-US" dirty="0" smtClean="0"/>
              <a:t>)</a:t>
            </a:r>
            <a:r>
              <a:rPr lang="en-US" b="1" dirty="0" smtClean="0">
                <a:solidFill>
                  <a:srgbClr val="0070C0"/>
                </a:solidFill>
              </a:rPr>
              <a:t> </a:t>
            </a:r>
            <a:r>
              <a:rPr lang="en-US" dirty="0" smtClean="0"/>
              <a:t>and new IT quadrupole coil diameter (</a:t>
            </a:r>
            <a:r>
              <a:rPr lang="en-US" b="1" dirty="0" smtClean="0">
                <a:solidFill>
                  <a:srgbClr val="0070C0"/>
                </a:solidFill>
              </a:rPr>
              <a:t>d</a:t>
            </a:r>
            <a:r>
              <a:rPr lang="en-US" b="1" baseline="-25000" dirty="0" smtClean="0">
                <a:solidFill>
                  <a:srgbClr val="0070C0"/>
                </a:solidFill>
              </a:rPr>
              <a:t>c</a:t>
            </a:r>
            <a:r>
              <a:rPr lang="en-US" b="1" dirty="0" smtClean="0">
                <a:solidFill>
                  <a:srgbClr val="0070C0"/>
                </a:solidFill>
              </a:rPr>
              <a:t> = 120 mm</a:t>
            </a:r>
            <a:r>
              <a:rPr lang="en-US" dirty="0" smtClean="0"/>
              <a:t>). Name this table “</a:t>
            </a:r>
            <a:r>
              <a:rPr lang="en-US" b="1" dirty="0" smtClean="0">
                <a:solidFill>
                  <a:srgbClr val="0070C0"/>
                </a:solidFill>
              </a:rPr>
              <a:t>target3</a:t>
            </a:r>
            <a:r>
              <a:rPr lang="en-US" dirty="0" smtClean="0"/>
              <a:t>”. Verify dynamic aperture (expected to be small due to high IT beta in the HL-LHC V3.01).</a:t>
            </a:r>
          </a:p>
          <a:p>
            <a:endParaRPr lang="en-US" sz="800" dirty="0" smtClean="0"/>
          </a:p>
          <a:p>
            <a:pPr>
              <a:buFont typeface="Arial" pitchFamily="34" charset="0"/>
              <a:buChar char="•"/>
            </a:pPr>
            <a:r>
              <a:rPr lang="en-US" dirty="0" smtClean="0"/>
              <a:t> Scale the “target3” coefficients with the peak IT beta function in the HL-LHC V3.01 (</a:t>
            </a:r>
            <a:r>
              <a:rPr lang="en-US" b="1" dirty="0" err="1" smtClean="0">
                <a:solidFill>
                  <a:srgbClr val="0070C0"/>
                </a:solidFill>
                <a:latin typeface="Symbol" pitchFamily="18" charset="2"/>
              </a:rPr>
              <a:t>b</a:t>
            </a:r>
            <a:r>
              <a:rPr lang="en-US" b="1" baseline="-25000" dirty="0" err="1" smtClean="0">
                <a:solidFill>
                  <a:srgbClr val="0070C0"/>
                </a:solidFill>
              </a:rPr>
              <a:t>max</a:t>
            </a:r>
            <a:r>
              <a:rPr lang="en-US" b="1" dirty="0" smtClean="0">
                <a:solidFill>
                  <a:srgbClr val="0070C0"/>
                </a:solidFill>
              </a:rPr>
              <a:t> ~ 21.5 km</a:t>
            </a:r>
            <a:r>
              <a:rPr lang="en-US" dirty="0" smtClean="0"/>
              <a:t>). This will reduce the coefficients. Name this table “</a:t>
            </a:r>
            <a:r>
              <a:rPr lang="en-US" b="1" dirty="0" smtClean="0">
                <a:solidFill>
                  <a:srgbClr val="0070C0"/>
                </a:solidFill>
              </a:rPr>
              <a:t>target31</a:t>
            </a:r>
            <a:r>
              <a:rPr lang="en-US" dirty="0" smtClean="0"/>
              <a:t>”. </a:t>
            </a:r>
          </a:p>
          <a:p>
            <a:pPr>
              <a:buFont typeface="Arial" pitchFamily="34" charset="0"/>
              <a:buChar char="•"/>
            </a:pPr>
            <a:endParaRPr lang="en-US" sz="800" dirty="0" smtClean="0"/>
          </a:p>
          <a:p>
            <a:pPr>
              <a:buFont typeface="Arial" pitchFamily="34" charset="0"/>
              <a:buChar char="•"/>
            </a:pPr>
            <a:r>
              <a:rPr lang="en-US" dirty="0" smtClean="0"/>
              <a:t> If the “target31” minimum DA &gt; 13 </a:t>
            </a:r>
            <a:r>
              <a:rPr lang="en-US" sz="2000" dirty="0" smtClean="0">
                <a:latin typeface="Symbol" pitchFamily="18" charset="2"/>
              </a:rPr>
              <a:t>s</a:t>
            </a:r>
            <a:r>
              <a:rPr lang="en-US" dirty="0" smtClean="0"/>
              <a:t>, then relax the coefficients by scanning them between “target31” and “target3” values. </a:t>
            </a:r>
          </a:p>
          <a:p>
            <a:endParaRPr lang="en-US" sz="800" dirty="0" smtClean="0"/>
          </a:p>
          <a:p>
            <a:pPr>
              <a:buFont typeface="Arial" pitchFamily="34" charset="0"/>
              <a:buChar char="•"/>
            </a:pPr>
            <a:r>
              <a:rPr lang="en-US" dirty="0" smtClean="0"/>
              <a:t> Scan the field coefficients individually to determine DA sensitivities.</a:t>
            </a:r>
          </a:p>
          <a:p>
            <a:endParaRPr lang="en-US" sz="800" dirty="0" smtClean="0"/>
          </a:p>
          <a:p>
            <a:pPr>
              <a:buFont typeface="Arial" pitchFamily="34" charset="0"/>
              <a:buChar char="•"/>
            </a:pPr>
            <a:r>
              <a:rPr lang="en-US" dirty="0" smtClean="0"/>
              <a:t> Obtain tolerances by scaling all the coefficients according to their individual  sensitivities until the target minimum DA is reached.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t>Multipole</a:t>
            </a:r>
            <a:r>
              <a:rPr lang="en-US" sz="2800" dirty="0" smtClean="0"/>
              <a:t> field scaling in a SC quadrupole </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5181600" y="914400"/>
            <a:ext cx="3566160" cy="646331"/>
          </a:xfrm>
          <a:prstGeom prst="rect">
            <a:avLst/>
          </a:prstGeom>
          <a:noFill/>
        </p:spPr>
        <p:txBody>
          <a:bodyPr wrap="square" rtlCol="0">
            <a:spAutoFit/>
          </a:bodyPr>
          <a:lstStyle/>
          <a:p>
            <a:r>
              <a:rPr lang="en-US" dirty="0" smtClean="0"/>
              <a:t>where n=2 is for a </a:t>
            </a:r>
            <a:r>
              <a:rPr lang="en-US" dirty="0" err="1" smtClean="0"/>
              <a:t>quadrupole</a:t>
            </a:r>
            <a:r>
              <a:rPr lang="en-US" dirty="0" smtClean="0"/>
              <a:t>, etc. B</a:t>
            </a:r>
            <a:r>
              <a:rPr lang="en-US" baseline="-25000" dirty="0" smtClean="0"/>
              <a:t>2</a:t>
            </a:r>
            <a:r>
              <a:rPr lang="en-US" dirty="0" smtClean="0"/>
              <a:t> is the main quadrupole field at r</a:t>
            </a:r>
            <a:r>
              <a:rPr lang="en-US" baseline="-25000" dirty="0" smtClean="0"/>
              <a:t>0</a:t>
            </a:r>
            <a:endParaRPr lang="en-US" baseline="-25000" dirty="0"/>
          </a:p>
        </p:txBody>
      </p:sp>
      <p:sp>
        <p:nvSpPr>
          <p:cNvPr id="9" name="TextBox 8"/>
          <p:cNvSpPr txBox="1"/>
          <p:nvPr/>
        </p:nvSpPr>
        <p:spPr>
          <a:xfrm>
            <a:off x="457199" y="1676400"/>
            <a:ext cx="8229600" cy="4647426"/>
          </a:xfrm>
          <a:prstGeom prst="rect">
            <a:avLst/>
          </a:prstGeom>
          <a:noFill/>
        </p:spPr>
        <p:txBody>
          <a:bodyPr wrap="square" rtlCol="0">
            <a:spAutoFit/>
          </a:bodyPr>
          <a:lstStyle/>
          <a:p>
            <a:r>
              <a:rPr lang="en-US" dirty="0" smtClean="0"/>
              <a:t>Note: the </a:t>
            </a:r>
            <a:r>
              <a:rPr lang="en-US" dirty="0" err="1" smtClean="0"/>
              <a:t>a</a:t>
            </a:r>
            <a:r>
              <a:rPr lang="en-US" baseline="-25000" dirty="0" err="1" smtClean="0"/>
              <a:t>n</a:t>
            </a:r>
            <a:r>
              <a:rPr lang="en-US" dirty="0" err="1" smtClean="0"/>
              <a:t>,b</a:t>
            </a:r>
            <a:r>
              <a:rPr lang="en-US" baseline="-25000" dirty="0" err="1" smtClean="0"/>
              <a:t>n</a:t>
            </a:r>
            <a:r>
              <a:rPr lang="en-US" dirty="0" smtClean="0"/>
              <a:t> coefficients are defined in 10</a:t>
            </a:r>
            <a:r>
              <a:rPr lang="en-US" baseline="30000" dirty="0" smtClean="0"/>
              <a:t>-4</a:t>
            </a:r>
            <a:r>
              <a:rPr lang="en-US" dirty="0" smtClean="0"/>
              <a:t> units.</a:t>
            </a:r>
          </a:p>
          <a:p>
            <a:r>
              <a:rPr lang="en-US" dirty="0" smtClean="0"/>
              <a:t>The a</a:t>
            </a:r>
            <a:r>
              <a:rPr lang="en-US" baseline="-25000" dirty="0" smtClean="0"/>
              <a:t>n</a:t>
            </a:r>
            <a:r>
              <a:rPr lang="en-US" dirty="0" smtClean="0"/>
              <a:t> and </a:t>
            </a:r>
            <a:r>
              <a:rPr lang="en-US" dirty="0" err="1" smtClean="0"/>
              <a:t>b</a:t>
            </a:r>
            <a:r>
              <a:rPr lang="en-US" baseline="-25000" dirty="0" err="1" smtClean="0"/>
              <a:t>n</a:t>
            </a:r>
            <a:r>
              <a:rPr lang="en-US" dirty="0" smtClean="0"/>
              <a:t> values are split in two components:  the “uncertainty” term (deviation from systematic) and the “random” term. Their values in the field error tables represent Gaussian </a:t>
            </a:r>
            <a:r>
              <a:rPr lang="en-US" dirty="0" err="1" smtClean="0"/>
              <a:t>sigmas</a:t>
            </a:r>
            <a:r>
              <a:rPr lang="en-US" dirty="0" smtClean="0"/>
              <a:t> for generating random errors.</a:t>
            </a:r>
          </a:p>
          <a:p>
            <a:endParaRPr lang="en-US" sz="800" dirty="0" smtClean="0"/>
          </a:p>
          <a:p>
            <a:pPr>
              <a:buFont typeface="Arial" pitchFamily="34" charset="0"/>
              <a:buChar char="•"/>
            </a:pPr>
            <a:r>
              <a:rPr lang="en-US" dirty="0" smtClean="0"/>
              <a:t> </a:t>
            </a:r>
            <a:r>
              <a:rPr lang="en-US" b="1" dirty="0" smtClean="0">
                <a:solidFill>
                  <a:srgbClr val="0070C0"/>
                </a:solidFill>
              </a:rPr>
              <a:t>Scaling with reference radius r</a:t>
            </a:r>
            <a:r>
              <a:rPr lang="en-US" b="1" baseline="-25000" dirty="0" smtClean="0">
                <a:solidFill>
                  <a:srgbClr val="0070C0"/>
                </a:solidFill>
              </a:rPr>
              <a:t>0</a:t>
            </a:r>
            <a:r>
              <a:rPr lang="en-US" b="1" dirty="0" smtClean="0">
                <a:solidFill>
                  <a:srgbClr val="0070C0"/>
                </a:solidFill>
              </a:rPr>
              <a:t> </a:t>
            </a:r>
            <a:r>
              <a:rPr lang="en-US" dirty="0" smtClean="0"/>
              <a:t>does not affect dynamic aperture. Nominal r</a:t>
            </a:r>
            <a:r>
              <a:rPr lang="en-US" baseline="-25000" dirty="0" smtClean="0"/>
              <a:t>0</a:t>
            </a:r>
            <a:r>
              <a:rPr lang="en-US" dirty="0" smtClean="0"/>
              <a:t> = 17 mm → new IT quad </a:t>
            </a:r>
            <a:r>
              <a:rPr lang="en-US" b="1" dirty="0" smtClean="0">
                <a:solidFill>
                  <a:srgbClr val="0070C0"/>
                </a:solidFill>
              </a:rPr>
              <a:t>r</a:t>
            </a:r>
            <a:r>
              <a:rPr lang="en-US" b="1" baseline="-25000" dirty="0" smtClean="0">
                <a:solidFill>
                  <a:srgbClr val="0070C0"/>
                </a:solidFill>
              </a:rPr>
              <a:t>0</a:t>
            </a:r>
            <a:r>
              <a:rPr lang="en-US" b="1" dirty="0" smtClean="0">
                <a:solidFill>
                  <a:srgbClr val="0070C0"/>
                </a:solidFill>
              </a:rPr>
              <a:t> = 50 mm</a:t>
            </a:r>
            <a:r>
              <a:rPr lang="en-US" dirty="0" smtClean="0"/>
              <a:t>.</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r>
              <a:rPr lang="en-US" dirty="0" smtClean="0"/>
              <a:t> </a:t>
            </a:r>
            <a:r>
              <a:rPr lang="en-US" b="1" dirty="0" smtClean="0">
                <a:solidFill>
                  <a:srgbClr val="0070C0"/>
                </a:solidFill>
              </a:rPr>
              <a:t>Scaling with coil diameter d</a:t>
            </a:r>
            <a:r>
              <a:rPr lang="en-US" b="1" baseline="-25000" dirty="0" smtClean="0">
                <a:solidFill>
                  <a:srgbClr val="0070C0"/>
                </a:solidFill>
              </a:rPr>
              <a:t>c</a:t>
            </a:r>
            <a:r>
              <a:rPr lang="en-US" b="1" dirty="0" smtClean="0">
                <a:solidFill>
                  <a:srgbClr val="0070C0"/>
                </a:solidFill>
              </a:rPr>
              <a:t> </a:t>
            </a:r>
            <a:r>
              <a:rPr lang="en-US" dirty="0" smtClean="0"/>
              <a:t>in a SC quad (</a:t>
            </a:r>
            <a:r>
              <a:rPr lang="da-DK" dirty="0" smtClean="0"/>
              <a:t>B. Bellesia, et al., Phys. Rev. ST-AB 10, 062401 (2007)</a:t>
            </a:r>
            <a:r>
              <a:rPr lang="en-US" dirty="0" smtClean="0"/>
              <a:t>). Nominal d</a:t>
            </a:r>
            <a:r>
              <a:rPr lang="en-US" baseline="-25000" dirty="0" smtClean="0"/>
              <a:t>c</a:t>
            </a:r>
            <a:r>
              <a:rPr lang="en-US" dirty="0" smtClean="0"/>
              <a:t> = 70 mm → new IT quad </a:t>
            </a:r>
            <a:r>
              <a:rPr lang="en-US" b="1" dirty="0" smtClean="0">
                <a:solidFill>
                  <a:srgbClr val="0070C0"/>
                </a:solidFill>
              </a:rPr>
              <a:t>d</a:t>
            </a:r>
            <a:r>
              <a:rPr lang="en-US" b="1" baseline="-25000" dirty="0" smtClean="0">
                <a:solidFill>
                  <a:srgbClr val="0070C0"/>
                </a:solidFill>
              </a:rPr>
              <a:t>c</a:t>
            </a:r>
            <a:r>
              <a:rPr lang="en-US" b="1" dirty="0" smtClean="0">
                <a:solidFill>
                  <a:srgbClr val="0070C0"/>
                </a:solidFill>
              </a:rPr>
              <a:t> = 120 mm</a:t>
            </a:r>
            <a:r>
              <a:rPr lang="en-US" dirty="0" smtClean="0"/>
              <a:t>.</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r>
              <a:rPr lang="en-US" dirty="0" smtClean="0"/>
              <a:t> </a:t>
            </a:r>
            <a:r>
              <a:rPr lang="en-US" b="1" dirty="0" smtClean="0">
                <a:solidFill>
                  <a:srgbClr val="0070C0"/>
                </a:solidFill>
              </a:rPr>
              <a:t>Scaling with peak IT beta function </a:t>
            </a:r>
            <a:r>
              <a:rPr lang="en-US" b="1" dirty="0" err="1" smtClean="0">
                <a:solidFill>
                  <a:srgbClr val="0070C0"/>
                </a:solidFill>
                <a:latin typeface="Symbol" pitchFamily="18" charset="2"/>
              </a:rPr>
              <a:t>b</a:t>
            </a:r>
            <a:r>
              <a:rPr lang="en-US" b="1" baseline="-25000" dirty="0" err="1" smtClean="0">
                <a:solidFill>
                  <a:srgbClr val="0070C0"/>
                </a:solidFill>
              </a:rPr>
              <a:t>max</a:t>
            </a:r>
            <a:r>
              <a:rPr lang="en-US" b="1" dirty="0" smtClean="0">
                <a:solidFill>
                  <a:srgbClr val="0070C0"/>
                </a:solidFill>
              </a:rPr>
              <a:t> </a:t>
            </a:r>
            <a:r>
              <a:rPr lang="en-US" dirty="0" smtClean="0"/>
              <a:t>to keep the IT non-linear resonance driving terms constant (S. Fartoukh, SLHC Project Report 0038). Nominal </a:t>
            </a:r>
            <a:r>
              <a:rPr lang="en-US" dirty="0" err="1" smtClean="0">
                <a:latin typeface="Symbol" pitchFamily="18" charset="2"/>
              </a:rPr>
              <a:t>b</a:t>
            </a:r>
            <a:r>
              <a:rPr lang="en-US" baseline="-25000" dirty="0" err="1" smtClean="0"/>
              <a:t>max</a:t>
            </a:r>
            <a:r>
              <a:rPr lang="en-US" dirty="0" smtClean="0"/>
              <a:t> = 4.5 km → new </a:t>
            </a:r>
            <a:r>
              <a:rPr lang="en-US" b="1" dirty="0" err="1" smtClean="0">
                <a:solidFill>
                  <a:srgbClr val="0070C0"/>
                </a:solidFill>
                <a:latin typeface="Symbol" pitchFamily="18" charset="2"/>
              </a:rPr>
              <a:t>b</a:t>
            </a:r>
            <a:r>
              <a:rPr lang="en-US" b="1" baseline="-25000" dirty="0" err="1" smtClean="0">
                <a:solidFill>
                  <a:srgbClr val="0070C0"/>
                </a:solidFill>
              </a:rPr>
              <a:t>max</a:t>
            </a:r>
            <a:r>
              <a:rPr lang="en-US" b="1" dirty="0" smtClean="0">
                <a:solidFill>
                  <a:srgbClr val="0070C0"/>
                </a:solidFill>
              </a:rPr>
              <a:t> = 21.5 km</a:t>
            </a:r>
            <a:r>
              <a:rPr lang="en-US" dirty="0" smtClean="0"/>
              <a:t>.</a:t>
            </a:r>
          </a:p>
          <a:p>
            <a:pPr>
              <a:buFont typeface="Arial" pitchFamily="34" charset="0"/>
              <a:buChar char="•"/>
            </a:pPr>
            <a:endParaRPr lang="en-US" dirty="0"/>
          </a:p>
        </p:txBody>
      </p:sp>
      <p:graphicFrame>
        <p:nvGraphicFramePr>
          <p:cNvPr id="10" name="Object 9"/>
          <p:cNvGraphicFramePr>
            <a:graphicFrameLocks noChangeAspect="1"/>
          </p:cNvGraphicFramePr>
          <p:nvPr/>
        </p:nvGraphicFramePr>
        <p:xfrm>
          <a:off x="2284413" y="3505200"/>
          <a:ext cx="2870200" cy="381000"/>
        </p:xfrm>
        <a:graphic>
          <a:graphicData uri="http://schemas.openxmlformats.org/presentationml/2006/ole">
            <p:oleObj spid="_x0000_s1027" name="Equation" r:id="rId3" imgW="2869920" imgH="380880" progId="Equation.3">
              <p:embed/>
            </p:oleObj>
          </a:graphicData>
        </a:graphic>
      </p:graphicFrame>
      <p:graphicFrame>
        <p:nvGraphicFramePr>
          <p:cNvPr id="1028" name="Object 4"/>
          <p:cNvGraphicFramePr>
            <a:graphicFrameLocks noChangeAspect="1"/>
          </p:cNvGraphicFramePr>
          <p:nvPr/>
        </p:nvGraphicFramePr>
        <p:xfrm>
          <a:off x="2284413" y="4648200"/>
          <a:ext cx="3200400" cy="381000"/>
        </p:xfrm>
        <a:graphic>
          <a:graphicData uri="http://schemas.openxmlformats.org/presentationml/2006/ole">
            <p:oleObj spid="_x0000_s1028" name="Equation" r:id="rId4" imgW="3200400" imgH="380880" progId="Equation.3">
              <p:embed/>
            </p:oleObj>
          </a:graphicData>
        </a:graphic>
      </p:graphicFrame>
      <p:graphicFrame>
        <p:nvGraphicFramePr>
          <p:cNvPr id="1029" name="Object 5"/>
          <p:cNvGraphicFramePr>
            <a:graphicFrameLocks noChangeAspect="1"/>
          </p:cNvGraphicFramePr>
          <p:nvPr/>
        </p:nvGraphicFramePr>
        <p:xfrm>
          <a:off x="2284413" y="5943600"/>
          <a:ext cx="3403600" cy="381000"/>
        </p:xfrm>
        <a:graphic>
          <a:graphicData uri="http://schemas.openxmlformats.org/presentationml/2006/ole">
            <p:oleObj spid="_x0000_s1029" name="Equation" r:id="rId5" imgW="3403440" imgH="380880" progId="Equation.3">
              <p:embed/>
            </p:oleObj>
          </a:graphicData>
        </a:graphic>
      </p:graphicFrame>
      <p:graphicFrame>
        <p:nvGraphicFramePr>
          <p:cNvPr id="14" name="Object 13"/>
          <p:cNvGraphicFramePr>
            <a:graphicFrameLocks noChangeAspect="1"/>
          </p:cNvGraphicFramePr>
          <p:nvPr/>
        </p:nvGraphicFramePr>
        <p:xfrm>
          <a:off x="723900" y="914400"/>
          <a:ext cx="4178300" cy="673100"/>
        </p:xfrm>
        <a:graphic>
          <a:graphicData uri="http://schemas.openxmlformats.org/presentationml/2006/ole">
            <p:oleObj spid="_x0000_s1030" name="Equation" r:id="rId6" imgW="4178160" imgH="67284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a:t>
            </a:r>
            <a:r>
              <a:rPr lang="en-US" sz="2800" dirty="0" err="1" smtClean="0"/>
              <a:t>ultipole</a:t>
            </a:r>
            <a:r>
              <a:rPr lang="en-US" sz="2800" dirty="0" smtClean="0"/>
              <a:t> field correctors in the triplet</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4" name="Picture 3" descr="beta_halfIP1_b1.tif"/>
          <p:cNvPicPr>
            <a:picLocks/>
          </p:cNvPicPr>
          <p:nvPr/>
        </p:nvPicPr>
        <p:blipFill>
          <a:blip r:embed="rId2" cstate="print"/>
          <a:stretch>
            <a:fillRect/>
          </a:stretch>
        </p:blipFill>
        <p:spPr>
          <a:xfrm>
            <a:off x="76200" y="2525573"/>
            <a:ext cx="8278978" cy="4103827"/>
          </a:xfrm>
          <a:prstGeom prst="rect">
            <a:avLst/>
          </a:prstGeom>
        </p:spPr>
      </p:pic>
      <p:grpSp>
        <p:nvGrpSpPr>
          <p:cNvPr id="13" name="Group 12"/>
          <p:cNvGrpSpPr/>
          <p:nvPr/>
        </p:nvGrpSpPr>
        <p:grpSpPr>
          <a:xfrm>
            <a:off x="1535988" y="990600"/>
            <a:ext cx="4115469" cy="1524000"/>
            <a:chOff x="1535988" y="838200"/>
            <a:chExt cx="4115469" cy="1524000"/>
          </a:xfrm>
        </p:grpSpPr>
        <p:pic>
          <p:nvPicPr>
            <p:cNvPr id="6" name="Picture 5" descr="ITcorrectors_fig2.tif"/>
            <p:cNvPicPr>
              <a:picLocks noChangeAspect="1"/>
            </p:cNvPicPr>
            <p:nvPr/>
          </p:nvPicPr>
          <p:blipFill>
            <a:blip r:embed="rId3" cstate="print"/>
            <a:stretch>
              <a:fillRect/>
            </a:stretch>
          </p:blipFill>
          <p:spPr>
            <a:xfrm>
              <a:off x="1961388" y="838200"/>
              <a:ext cx="3067812" cy="731520"/>
            </a:xfrm>
            <a:prstGeom prst="rect">
              <a:avLst/>
            </a:prstGeom>
          </p:spPr>
        </p:pic>
        <p:sp>
          <p:nvSpPr>
            <p:cNvPr id="7" name="TextBox 6"/>
            <p:cNvSpPr txBox="1"/>
            <p:nvPr/>
          </p:nvSpPr>
          <p:spPr>
            <a:xfrm>
              <a:off x="2819400" y="1752600"/>
              <a:ext cx="2832057" cy="369332"/>
            </a:xfrm>
            <a:prstGeom prst="rect">
              <a:avLst/>
            </a:prstGeom>
            <a:noFill/>
          </p:spPr>
          <p:txBody>
            <a:bodyPr wrap="none" rtlCol="0">
              <a:spAutoFit/>
            </a:bodyPr>
            <a:lstStyle/>
            <a:p>
              <a:r>
                <a:rPr lang="en-US" b="1" dirty="0" smtClean="0">
                  <a:solidFill>
                    <a:srgbClr val="0070C0"/>
                  </a:solidFill>
                </a:rPr>
                <a:t>a3, b3, a4, b4, b6 correctors</a:t>
              </a:r>
              <a:endParaRPr lang="en-US" b="1" dirty="0">
                <a:solidFill>
                  <a:srgbClr val="0070C0"/>
                </a:solidFill>
              </a:endParaRPr>
            </a:p>
          </p:txBody>
        </p:sp>
        <p:cxnSp>
          <p:nvCxnSpPr>
            <p:cNvPr id="12" name="Straight Arrow Connector 11"/>
            <p:cNvCxnSpPr/>
            <p:nvPr/>
          </p:nvCxnSpPr>
          <p:spPr>
            <a:xfrm>
              <a:off x="4191000" y="2133600"/>
              <a:ext cx="0" cy="228600"/>
            </a:xfrm>
            <a:prstGeom prst="straightConnector1">
              <a:avLst/>
            </a:prstGeom>
            <a:ln w="190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4191000" y="1600200"/>
              <a:ext cx="0" cy="228600"/>
            </a:xfrm>
            <a:prstGeom prst="straightConnector1">
              <a:avLst/>
            </a:prstGeom>
            <a:ln w="190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35988" y="1143000"/>
              <a:ext cx="369012" cy="369332"/>
            </a:xfrm>
            <a:prstGeom prst="rect">
              <a:avLst/>
            </a:prstGeom>
            <a:noFill/>
          </p:spPr>
          <p:txBody>
            <a:bodyPr wrap="none" rtlCol="0">
              <a:spAutoFit/>
            </a:bodyPr>
            <a:lstStyle/>
            <a:p>
              <a:r>
                <a:rPr lang="en-US" b="1" dirty="0" smtClean="0">
                  <a:solidFill>
                    <a:srgbClr val="0070C0"/>
                  </a:solidFill>
                </a:rPr>
                <a:t>IP</a:t>
              </a:r>
              <a:endParaRPr lang="en-US" b="1" dirty="0">
                <a:solidFill>
                  <a:srgbClr val="0070C0"/>
                </a:solidFill>
              </a:endParaRPr>
            </a:p>
          </p:txBody>
        </p:sp>
      </p:grpSp>
      <p:sp>
        <p:nvSpPr>
          <p:cNvPr id="17" name="TextBox 16"/>
          <p:cNvSpPr txBox="1"/>
          <p:nvPr/>
        </p:nvSpPr>
        <p:spPr>
          <a:xfrm>
            <a:off x="5638800" y="774918"/>
            <a:ext cx="3429000" cy="1815882"/>
          </a:xfrm>
          <a:prstGeom prst="rect">
            <a:avLst/>
          </a:prstGeom>
          <a:noFill/>
        </p:spPr>
        <p:txBody>
          <a:bodyPr wrap="square" rtlCol="0">
            <a:spAutoFit/>
          </a:bodyPr>
          <a:lstStyle/>
          <a:p>
            <a:r>
              <a:rPr lang="en-US" sz="1600" dirty="0" smtClean="0"/>
              <a:t>The a3, b3, a4, b4, b6 correctors compensate non-linear effects from the corresponding terms of the IT field. Tolerances on these terms are expected to be relaxed.</a:t>
            </a:r>
          </a:p>
          <a:p>
            <a:r>
              <a:rPr lang="en-US" sz="1600" dirty="0" smtClean="0">
                <a:solidFill>
                  <a:srgbClr val="C00000"/>
                </a:solidFill>
              </a:rPr>
              <a:t>The newest a5, b5, a6 correctors are not included in this study.</a:t>
            </a:r>
            <a:endParaRPr lang="en-US" sz="1600" dirty="0">
              <a:solidFill>
                <a:srgbClr val="C00000"/>
              </a:solidFill>
            </a:endParaRPr>
          </a:p>
        </p:txBody>
      </p:sp>
      <p:sp>
        <p:nvSpPr>
          <p:cNvPr id="18" name="TextBox 17"/>
          <p:cNvSpPr txBox="1"/>
          <p:nvPr/>
        </p:nvSpPr>
        <p:spPr>
          <a:xfrm>
            <a:off x="5257800" y="3131403"/>
            <a:ext cx="2971800" cy="830997"/>
          </a:xfrm>
          <a:prstGeom prst="rect">
            <a:avLst/>
          </a:prstGeom>
          <a:noFill/>
        </p:spPr>
        <p:txBody>
          <a:bodyPr wrap="square" rtlCol="0">
            <a:spAutoFit/>
          </a:bodyPr>
          <a:lstStyle/>
          <a:p>
            <a:r>
              <a:rPr lang="en-US" sz="1600" dirty="0" smtClean="0"/>
              <a:t>The IP optics is anti-symmetric, hence the correctors sample both x and y large betas</a:t>
            </a:r>
            <a:endParaRPr lang="en-US"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D4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D4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3527</TotalTime>
  <Words>2433</Words>
  <Application>Microsoft Office PowerPoint</Application>
  <PresentationFormat>On-screen Show (4:3)</PresentationFormat>
  <Paragraphs>659</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Equation</vt:lpstr>
      <vt:lpstr>Field Error Tolerances for Triplet Quadrupoles of the HL-LHC Lattice V3.01 Option 4444</vt:lpstr>
      <vt:lpstr>Outline</vt:lpstr>
      <vt:lpstr>Impact of low-b*</vt:lpstr>
      <vt:lpstr>Beta functions: Nominal LHC versus V3.01 “4444”</vt:lpstr>
      <vt:lpstr>Interaction Region: Nominal LHC versus V3.01 “4444”</vt:lpstr>
      <vt:lpstr>Achromatic Telescopic System (ATS) for the HL-LHC</vt:lpstr>
      <vt:lpstr>Path to the new IT field error tolerances</vt:lpstr>
      <vt:lpstr>Multipole field scaling in a SC quadrupole </vt:lpstr>
      <vt:lpstr>Multipole field correctors in the triplet</vt:lpstr>
      <vt:lpstr>SixTrack tracking set-up</vt:lpstr>
      <vt:lpstr>Measured field error table for the nominal IT quadrupole MQXB with dc=70 mm at r0=17 mm </vt:lpstr>
      <vt:lpstr>Field error table “target3” scaled from the measured table to r0=50 mm and dc=120 mm</vt:lpstr>
      <vt:lpstr>Dynamic aperture for the field error table “target3”</vt:lpstr>
      <vt:lpstr>Field error table “target31” scaled from table “target3” to bmax = 21.5 km</vt:lpstr>
      <vt:lpstr>Dynamic aperture for the field error table “target31”</vt:lpstr>
      <vt:lpstr>Individual scan of an “random” coefficients</vt:lpstr>
      <vt:lpstr>Individual scan of bn “random” coefficients</vt:lpstr>
      <vt:lpstr>Individual scan of an “uncertainty” coefficients</vt:lpstr>
      <vt:lpstr>Individual scan of bn “uncertainty” coefficients</vt:lpstr>
      <vt:lpstr>Final field scaling for the target DA</vt:lpstr>
      <vt:lpstr>Tolerance table “target39” at r0=50 mm</vt:lpstr>
      <vt:lpstr>Comparison of “target3”, “target31” and “target39” tables (normalized to “target3” values)</vt:lpstr>
      <vt:lpstr>Dynamic aperture for tolerance table “target39”</vt:lpstr>
      <vt:lpstr>Summary</vt:lpstr>
      <vt:lpstr>Back-up slides</vt:lpstr>
      <vt:lpstr>Field error table from presentation by E. Todesco</vt:lpstr>
      <vt:lpstr>Tolerance table “target39” scaled to r0=40 mm</vt:lpstr>
      <vt:lpstr>Field error table “target3” scaled to r0=40 mm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yuri nosochkov</cp:lastModifiedBy>
  <cp:revision>165</cp:revision>
  <dcterms:created xsi:type="dcterms:W3CDTF">2006-08-16T00:00:00Z</dcterms:created>
  <dcterms:modified xsi:type="dcterms:W3CDTF">2012-06-20T17:49:37Z</dcterms:modified>
</cp:coreProperties>
</file>