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76" r:id="rId3"/>
    <p:sldId id="495" r:id="rId4"/>
    <p:sldId id="496" r:id="rId5"/>
    <p:sldId id="497" r:id="rId6"/>
    <p:sldId id="498" r:id="rId7"/>
    <p:sldId id="489" r:id="rId8"/>
    <p:sldId id="500" r:id="rId9"/>
    <p:sldId id="490" r:id="rId10"/>
    <p:sldId id="488" r:id="rId11"/>
    <p:sldId id="499" r:id="rId12"/>
    <p:sldId id="479" r:id="rId13"/>
    <p:sldId id="487" r:id="rId14"/>
    <p:sldId id="482" r:id="rId1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FF"/>
    <a:srgbClr val="FF0000"/>
    <a:srgbClr val="990000"/>
    <a:srgbClr val="CCFF99"/>
    <a:srgbClr val="FFCC99"/>
    <a:srgbClr val="FF99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59" autoAdjust="0"/>
    <p:restoredTop sz="94759" autoAdjust="0"/>
  </p:normalViewPr>
  <p:slideViewPr>
    <p:cSldViewPr>
      <p:cViewPr varScale="1">
        <p:scale>
          <a:sx n="88" d="100"/>
          <a:sy n="88" d="100"/>
        </p:scale>
        <p:origin x="-124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47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35"/>
            <a:ext cx="2945125" cy="4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47" y="9429335"/>
            <a:ext cx="2945125" cy="4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62A73E1-8466-43A5-AEC8-ED85D437FB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5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468"/>
            <a:ext cx="5438140" cy="446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35"/>
            <a:ext cx="2945125" cy="4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29335"/>
            <a:ext cx="2945125" cy="4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AA6A8A-6B71-4BA5-9F86-991C41F37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754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14F634-86BA-4E15-AAAB-002EADD5C5C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CD1D8-DE80-4E52-B759-2134858A23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SmallHiLumi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" y="0"/>
            <a:ext cx="1865133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2C8A0-E5B8-4D84-995F-D6F8CC6679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5A6E2-075F-46C0-BFAD-900753A75C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3962D-5F7E-4B70-8AD6-0E73DEFBD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C3724-FB69-4EEA-AC5D-941B0C69D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3027A-207A-4768-A485-960A4FAB5D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0CEF-B7AC-4858-92CA-B465BB3B80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ECF9F-D67F-43B6-99F4-2A077E49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992F4-C5DD-4248-87C6-8DD0581B1E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C089-A6E3-47EE-946F-9749F4C756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F0C57-C35A-4911-94B9-A2F32437C4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5F70C-6B68-45F6-BC56-54167676B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BA53D45-348E-443B-99E1-72EA589F15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SmallHiLumiLogo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" y="0"/>
            <a:ext cx="1865133" cy="90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484460-68B0-4261-ADDB-6848DE5B6F9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0"/>
            <a:ext cx="7086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Task 2.3 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organisation</a:t>
            </a:r>
            <a:endParaRPr lang="en-GB" sz="4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762000"/>
            <a:ext cx="8763000" cy="5638800"/>
          </a:xfrm>
        </p:spPr>
        <p:txBody>
          <a:bodyPr/>
          <a:lstStyle/>
          <a:p>
            <a:pPr eaLnBrk="1" hangingPunct="1"/>
            <a:endParaRPr lang="en-GB" sz="3000" dirty="0" smtClean="0"/>
          </a:p>
          <a:p>
            <a:pPr eaLnBrk="1" hangingPunct="1"/>
            <a:r>
              <a:rPr lang="en-GB" sz="3000" dirty="0" smtClean="0"/>
              <a:t>M. Giovannozzi</a:t>
            </a:r>
          </a:p>
          <a:p>
            <a:pPr indent="228600" eaLnBrk="1" hangingPunct="1"/>
            <a:endParaRPr lang="en-US" sz="1400" dirty="0" smtClean="0"/>
          </a:p>
          <a:p>
            <a:pPr marL="1255713" indent="-279400" algn="l" eaLnBrk="1" hangingPunct="1">
              <a:buFont typeface="Arial" pitchFamily="34" charset="0"/>
              <a:buChar char="•"/>
            </a:pPr>
            <a:r>
              <a:rPr lang="en-US" sz="2800" dirty="0" smtClean="0"/>
              <a:t>Introduction and a bit of history</a:t>
            </a:r>
          </a:p>
          <a:p>
            <a:pPr marL="1255713" indent="-279400" algn="l" eaLnBrk="1" hangingPunct="1">
              <a:buFont typeface="Arial" pitchFamily="34" charset="0"/>
              <a:buChar char="•"/>
            </a:pPr>
            <a:r>
              <a:rPr lang="en-US" sz="2800" dirty="0" smtClean="0"/>
              <a:t>Tools</a:t>
            </a:r>
          </a:p>
          <a:p>
            <a:pPr marL="1255713" indent="-279400" algn="l" eaLnBrk="1" hangingPunct="1">
              <a:buFont typeface="Arial" pitchFamily="34" charset="0"/>
              <a:buChar char="•"/>
            </a:pPr>
            <a:r>
              <a:rPr lang="en-US" sz="2800" dirty="0" smtClean="0"/>
              <a:t>Approach</a:t>
            </a:r>
          </a:p>
          <a:p>
            <a:pPr marL="1255713" indent="-279400" algn="l" eaLnBrk="1" hangingPunct="1">
              <a:buFont typeface="Arial" pitchFamily="34" charset="0"/>
              <a:buChar char="•"/>
            </a:pPr>
            <a:r>
              <a:rPr lang="en-US" sz="2800" dirty="0" smtClean="0"/>
              <a:t>Work packages</a:t>
            </a:r>
          </a:p>
          <a:p>
            <a:pPr marL="265113" indent="-179388" eaLnBrk="1" hangingPunct="1"/>
            <a:endParaRPr lang="en-US" sz="2800" dirty="0" smtClean="0"/>
          </a:p>
          <a:p>
            <a:pPr marL="265113" indent="-179388" eaLnBrk="1" hangingPunct="1"/>
            <a:r>
              <a:rPr lang="en-US" sz="2800" dirty="0" smtClean="0"/>
              <a:t>Feedback is more than welcome!</a:t>
            </a:r>
          </a:p>
          <a:p>
            <a:pPr marL="265113" lvl="1" indent="-179388" eaLnBrk="1" hangingPunct="1"/>
            <a:endParaRPr lang="en-US" sz="2400" dirty="0" smtClean="0">
              <a:solidFill>
                <a:srgbClr val="0000FF"/>
              </a:solidFill>
            </a:endParaRPr>
          </a:p>
          <a:p>
            <a:pPr marL="1611313" lvl="1" indent="-1525588" algn="just" eaLnBrk="1" hangingPunct="1"/>
            <a:r>
              <a:rPr lang="en-US" sz="2400" dirty="0" smtClean="0">
                <a:solidFill>
                  <a:srgbClr val="0000FF"/>
                </a:solidFill>
              </a:rPr>
              <a:t>Partners: BINP</a:t>
            </a:r>
            <a:r>
              <a:rPr lang="en-US" sz="2400" dirty="0">
                <a:solidFill>
                  <a:srgbClr val="0000FF"/>
                </a:solidFill>
              </a:rPr>
              <a:t>, CEA, CERN, CSIC-IFIC, EPFL, INFN-</a:t>
            </a:r>
            <a:r>
              <a:rPr lang="en-US" sz="2400" dirty="0" err="1">
                <a:solidFill>
                  <a:srgbClr val="0000FF"/>
                </a:solidFill>
              </a:rPr>
              <a:t>Frascati</a:t>
            </a:r>
            <a:r>
              <a:rPr lang="en-US" sz="2400" dirty="0">
                <a:solidFill>
                  <a:srgbClr val="0000FF"/>
                </a:solidFill>
              </a:rPr>
              <a:t>, SLAC, </a:t>
            </a:r>
            <a:r>
              <a:rPr lang="en-US" sz="2400" dirty="0" err="1">
                <a:solidFill>
                  <a:srgbClr val="0000FF"/>
                </a:solidFill>
              </a:rPr>
              <a:t>Uni-Liv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n-US" sz="2400" dirty="0" err="1">
                <a:solidFill>
                  <a:srgbClr val="0000FF"/>
                </a:solidFill>
              </a:rPr>
              <a:t>Uni</a:t>
            </a:r>
            <a:r>
              <a:rPr lang="en-US" sz="2400" dirty="0">
                <a:solidFill>
                  <a:srgbClr val="0000FF"/>
                </a:solidFill>
              </a:rPr>
              <a:t>-Man</a:t>
            </a:r>
          </a:p>
          <a:p>
            <a:pPr marL="265113" indent="-179388" eaLnBrk="1" hangingPunct="1"/>
            <a:endParaRPr lang="en-US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"/>
          <a:stretch/>
        </p:blipFill>
        <p:spPr bwMode="auto">
          <a:xfrm>
            <a:off x="3995442" y="0"/>
            <a:ext cx="5148558" cy="252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856"/>
            <a:ext cx="4495800" cy="1143000"/>
          </a:xfrm>
        </p:spPr>
        <p:txBody>
          <a:bodyPr/>
          <a:lstStyle/>
          <a:p>
            <a:r>
              <a:rPr lang="en-US" sz="3600" dirty="0" smtClean="0"/>
              <a:t>Approach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839200" cy="5334000"/>
          </a:xfrm>
        </p:spPr>
        <p:txBody>
          <a:bodyPr/>
          <a:lstStyle/>
          <a:p>
            <a:pPr marL="177800" indent="-177800"/>
            <a:r>
              <a:rPr lang="en-GB" sz="2600" dirty="0" smtClean="0">
                <a:solidFill>
                  <a:srgbClr val="0000FF"/>
                </a:solidFill>
              </a:rPr>
              <a:t>Dynamic aperture (DA)</a:t>
            </a:r>
          </a:p>
          <a:p>
            <a:pPr marL="177800" indent="-177800">
              <a:buNone/>
            </a:pPr>
            <a:r>
              <a:rPr lang="en-GB" sz="2600" dirty="0" smtClean="0">
                <a:solidFill>
                  <a:srgbClr val="0000FF"/>
                </a:solidFill>
              </a:rPr>
              <a:t>	is the figure-of-merit for</a:t>
            </a:r>
          </a:p>
          <a:p>
            <a:pPr marL="177800" indent="-177800">
              <a:buNone/>
            </a:pPr>
            <a:r>
              <a:rPr lang="en-GB" sz="2600" dirty="0" smtClean="0">
                <a:solidFill>
                  <a:srgbClr val="0000FF"/>
                </a:solidFill>
              </a:rPr>
              <a:t>	single-particle performance.</a:t>
            </a:r>
          </a:p>
          <a:p>
            <a:pPr marL="177800" indent="-177800"/>
            <a:r>
              <a:rPr lang="en-GB" sz="2600" dirty="0" smtClean="0">
                <a:solidFill>
                  <a:srgbClr val="0000FF"/>
                </a:solidFill>
              </a:rPr>
              <a:t>It has been used to derive field quality specification for the magnets of the nominal LHC.</a:t>
            </a:r>
          </a:p>
          <a:p>
            <a:pPr marL="177800" indent="-177800"/>
            <a:r>
              <a:rPr lang="en-US" sz="2600" dirty="0" smtClean="0">
                <a:solidFill>
                  <a:srgbClr val="0000FF"/>
                </a:solidFill>
              </a:rPr>
              <a:t>It will be used also for HL-LHC studies and field quality specification.</a:t>
            </a:r>
          </a:p>
          <a:p>
            <a:pPr marL="177800" indent="-177800"/>
            <a:r>
              <a:rPr lang="en-US" sz="2600" dirty="0" smtClean="0">
                <a:solidFill>
                  <a:srgbClr val="0000FF"/>
                </a:solidFill>
              </a:rPr>
              <a:t>However:</a:t>
            </a:r>
          </a:p>
          <a:p>
            <a:pPr lvl="1"/>
            <a:r>
              <a:rPr lang="en-US" sz="2200" dirty="0" smtClean="0">
                <a:solidFill>
                  <a:srgbClr val="0000FF"/>
                </a:solidFill>
              </a:rPr>
              <a:t>DA is a global quantity -&gt; the details of the dynamics should be looked at. Therefore:</a:t>
            </a:r>
          </a:p>
          <a:p>
            <a:pPr lvl="2"/>
            <a:r>
              <a:rPr lang="en-US" sz="1800" dirty="0" smtClean="0">
                <a:solidFill>
                  <a:srgbClr val="0000FF"/>
                </a:solidFill>
              </a:rPr>
              <a:t>Tune footprint</a:t>
            </a:r>
          </a:p>
          <a:p>
            <a:pPr lvl="2"/>
            <a:r>
              <a:rPr lang="en-US" sz="1800" dirty="0" smtClean="0">
                <a:solidFill>
                  <a:srgbClr val="0000FF"/>
                </a:solidFill>
              </a:rPr>
              <a:t>Tune scans </a:t>
            </a:r>
          </a:p>
          <a:p>
            <a:pPr lvl="2"/>
            <a:r>
              <a:rPr lang="en-US" sz="1800" dirty="0" smtClean="0">
                <a:solidFill>
                  <a:srgbClr val="0000FF"/>
                </a:solidFill>
              </a:rPr>
              <a:t>Phase space topology</a:t>
            </a:r>
            <a:endParaRPr lang="en-GB" sz="1800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547747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all be considered with care to spot possible pathological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behaviours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3962400" y="5477470"/>
            <a:ext cx="228600" cy="84713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17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/>
          <a:p>
            <a:r>
              <a:rPr lang="en-US" sz="3600" dirty="0" smtClean="0"/>
              <a:t>General </a:t>
            </a:r>
            <a:r>
              <a:rPr lang="en-US" sz="3600" dirty="0" err="1" smtClean="0"/>
              <a:t>organisation</a:t>
            </a:r>
            <a:r>
              <a:rPr lang="en-US" sz="3600" dirty="0" smtClean="0"/>
              <a:t> guidelines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334000"/>
          </a:xfrm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Weak-strong beam-beam activities moved to Task 2.5.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Attempt to re-arrange activities “by magnet” classes, instead than “by layout”.</a:t>
            </a:r>
          </a:p>
          <a:p>
            <a:pPr lvl="1"/>
            <a:r>
              <a:rPr lang="en-GB" sz="2200" dirty="0" smtClean="0"/>
              <a:t>This is also triggered by the fact that there is a convergence towards two configurations:</a:t>
            </a:r>
          </a:p>
          <a:p>
            <a:pPr lvl="2"/>
            <a:r>
              <a:rPr lang="en-GB" sz="1800" dirty="0" smtClean="0"/>
              <a:t>IT at 123 T/m (ex-Phase I) -&gt; </a:t>
            </a: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SLHCV3.01</a:t>
            </a:r>
          </a:p>
          <a:p>
            <a:pPr lvl="2"/>
            <a:r>
              <a:rPr lang="en-GB" sz="1800" dirty="0" smtClean="0"/>
              <a:t>IT at 150 T/m -&gt; </a:t>
            </a:r>
            <a:r>
              <a:rPr lang="en-GB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SLHCV3.1b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The approach “by layout” has been kept for </a:t>
            </a:r>
            <a:r>
              <a:rPr lang="en-GB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SLHCV3.01</a:t>
            </a:r>
            <a:r>
              <a:rPr lang="en-GB" sz="2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600" dirty="0" smtClean="0">
                <a:solidFill>
                  <a:srgbClr val="0000FF"/>
                </a:solidFill>
              </a:rPr>
              <a:t>studies.</a:t>
            </a:r>
          </a:p>
          <a:p>
            <a:r>
              <a:rPr lang="en-US" sz="2600" dirty="0" smtClean="0">
                <a:solidFill>
                  <a:srgbClr val="0000FF"/>
                </a:solidFill>
              </a:rPr>
              <a:t>Information about workflow in Task 2.2 (optics and layout) has been taken into account in the </a:t>
            </a:r>
            <a:r>
              <a:rPr lang="en-US" sz="2600" dirty="0" err="1" smtClean="0">
                <a:solidFill>
                  <a:srgbClr val="0000FF"/>
                </a:solidFill>
              </a:rPr>
              <a:t>organisation</a:t>
            </a:r>
            <a:r>
              <a:rPr lang="en-US" sz="2600" dirty="0" smtClean="0">
                <a:solidFill>
                  <a:srgbClr val="0000FF"/>
                </a:solidFill>
              </a:rPr>
              <a:t> of Task 2.3.</a:t>
            </a:r>
            <a:endParaRPr lang="en-GB" sz="2600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/>
          <a:p>
            <a:r>
              <a:rPr lang="en-US" sz="3600" dirty="0" smtClean="0"/>
              <a:t>Work packages break down - 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715000"/>
          </a:xfrm>
        </p:spPr>
        <p:txBody>
          <a:bodyPr/>
          <a:lstStyle/>
          <a:p>
            <a:r>
              <a:rPr lang="en-US" sz="2100" dirty="0">
                <a:solidFill>
                  <a:srgbClr val="C00000"/>
                </a:solidFill>
              </a:rPr>
              <a:t>MAD-X </a:t>
            </a:r>
            <a:r>
              <a:rPr lang="en-US" sz="2100" dirty="0" smtClean="0">
                <a:solidFill>
                  <a:srgbClr val="C00000"/>
                </a:solidFill>
              </a:rPr>
              <a:t>tools: S. </a:t>
            </a:r>
            <a:r>
              <a:rPr lang="en-US" sz="2100" dirty="0" err="1" smtClean="0">
                <a:solidFill>
                  <a:srgbClr val="C00000"/>
                </a:solidFill>
              </a:rPr>
              <a:t>Fartoukh</a:t>
            </a:r>
            <a:r>
              <a:rPr lang="en-US" sz="2100" dirty="0" smtClean="0">
                <a:solidFill>
                  <a:srgbClr val="C00000"/>
                </a:solidFill>
              </a:rPr>
              <a:t>, R. de Maria</a:t>
            </a:r>
            <a:endParaRPr lang="en-US" sz="2100" dirty="0">
              <a:solidFill>
                <a:srgbClr val="C00000"/>
              </a:solidFill>
            </a:endParaRPr>
          </a:p>
          <a:p>
            <a:r>
              <a:rPr lang="en-US" sz="2100" dirty="0">
                <a:solidFill>
                  <a:srgbClr val="C00000"/>
                </a:solidFill>
              </a:rPr>
              <a:t>General </a:t>
            </a:r>
            <a:r>
              <a:rPr lang="en-US" sz="2100" dirty="0" smtClean="0">
                <a:solidFill>
                  <a:srgbClr val="C00000"/>
                </a:solidFill>
              </a:rPr>
              <a:t>infrastructure: M. </a:t>
            </a:r>
            <a:r>
              <a:rPr lang="en-US" sz="2100" dirty="0" err="1" smtClean="0">
                <a:solidFill>
                  <a:srgbClr val="C00000"/>
                </a:solidFill>
              </a:rPr>
              <a:t>Giovannozzi</a:t>
            </a:r>
            <a:endParaRPr lang="en-US" sz="2100" dirty="0">
              <a:solidFill>
                <a:srgbClr val="C00000"/>
              </a:solidFill>
            </a:endParaRPr>
          </a:p>
          <a:p>
            <a:r>
              <a:rPr lang="en-US" sz="2100" dirty="0" smtClean="0">
                <a:solidFill>
                  <a:srgbClr val="0000FF"/>
                </a:solidFill>
              </a:rPr>
              <a:t>IT</a:t>
            </a:r>
            <a:r>
              <a:rPr lang="en-US" sz="2100" dirty="0">
                <a:solidFill>
                  <a:srgbClr val="0000FF"/>
                </a:solidFill>
              </a:rPr>
              <a:t>, D1, D2, Q4, Q5, field quality for layout with IT (123 T/m), round and </a:t>
            </a:r>
            <a:r>
              <a:rPr lang="en-US" sz="2100" dirty="0" smtClean="0">
                <a:solidFill>
                  <a:srgbClr val="0000FF"/>
                </a:solidFill>
              </a:rPr>
              <a:t>flat: Y. </a:t>
            </a:r>
            <a:r>
              <a:rPr lang="en-US" sz="2100" dirty="0" err="1" smtClean="0">
                <a:solidFill>
                  <a:srgbClr val="0000FF"/>
                </a:solidFill>
              </a:rPr>
              <a:t>Cai,Y</a:t>
            </a:r>
            <a:r>
              <a:rPr lang="en-US" sz="2100" dirty="0" smtClean="0">
                <a:solidFill>
                  <a:srgbClr val="0000FF"/>
                </a:solidFill>
              </a:rPr>
              <a:t>. </a:t>
            </a:r>
            <a:r>
              <a:rPr lang="en-US" sz="2100" dirty="0" err="1" smtClean="0">
                <a:solidFill>
                  <a:srgbClr val="0000FF"/>
                </a:solidFill>
              </a:rPr>
              <a:t>Jao</a:t>
            </a:r>
            <a:r>
              <a:rPr lang="en-US" sz="2100" dirty="0" smtClean="0">
                <a:solidFill>
                  <a:srgbClr val="0000FF"/>
                </a:solidFill>
              </a:rPr>
              <a:t>, Y. </a:t>
            </a:r>
            <a:r>
              <a:rPr lang="en-US" sz="2100" dirty="0" err="1" smtClean="0">
                <a:solidFill>
                  <a:srgbClr val="0000FF"/>
                </a:solidFill>
              </a:rPr>
              <a:t>Nosochkov</a:t>
            </a:r>
            <a:r>
              <a:rPr lang="en-US" sz="2100" dirty="0" smtClean="0">
                <a:solidFill>
                  <a:srgbClr val="0000FF"/>
                </a:solidFill>
              </a:rPr>
              <a:t>, M. Wang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IT correctors specifications for layout with IT (123 T/m</a:t>
            </a:r>
            <a:r>
              <a:rPr lang="en-US" sz="2100" dirty="0" smtClean="0">
                <a:solidFill>
                  <a:srgbClr val="0000FF"/>
                </a:solidFill>
              </a:rPr>
              <a:t>):</a:t>
            </a:r>
            <a:r>
              <a:rPr lang="en-US" sz="2100" dirty="0">
                <a:solidFill>
                  <a:srgbClr val="0000FF"/>
                </a:solidFill>
              </a:rPr>
              <a:t>	</a:t>
            </a:r>
            <a:r>
              <a:rPr lang="en-US" sz="2100" dirty="0" smtClean="0">
                <a:solidFill>
                  <a:srgbClr val="0000FF"/>
                </a:solidFill>
              </a:rPr>
              <a:t>S. </a:t>
            </a:r>
            <a:r>
              <a:rPr lang="en-US" sz="2100" dirty="0" err="1" smtClean="0">
                <a:solidFill>
                  <a:srgbClr val="0000FF"/>
                </a:solidFill>
              </a:rPr>
              <a:t>Fartoukh</a:t>
            </a:r>
            <a:r>
              <a:rPr lang="en-US" sz="2100" dirty="0" smtClean="0">
                <a:solidFill>
                  <a:srgbClr val="0000FF"/>
                </a:solidFill>
              </a:rPr>
              <a:t>, R. de Maria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Tune scans and phase space analysis with layout with IT (123 T/m</a:t>
            </a:r>
            <a:r>
              <a:rPr lang="en-US" sz="2100" dirty="0" smtClean="0">
                <a:solidFill>
                  <a:srgbClr val="0000FF"/>
                </a:solidFill>
              </a:rPr>
              <a:t>): </a:t>
            </a:r>
            <a:r>
              <a:rPr lang="en-US" sz="2100" dirty="0">
                <a:solidFill>
                  <a:srgbClr val="0000FF"/>
                </a:solidFill>
              </a:rPr>
              <a:t>Y. </a:t>
            </a:r>
            <a:r>
              <a:rPr lang="en-US" sz="2100" dirty="0" err="1">
                <a:solidFill>
                  <a:srgbClr val="0000FF"/>
                </a:solidFill>
              </a:rPr>
              <a:t>Cai,Y</a:t>
            </a:r>
            <a:r>
              <a:rPr lang="en-US" sz="2100" dirty="0">
                <a:solidFill>
                  <a:srgbClr val="0000FF"/>
                </a:solidFill>
              </a:rPr>
              <a:t>. </a:t>
            </a:r>
            <a:r>
              <a:rPr lang="en-US" sz="2100" dirty="0" err="1">
                <a:solidFill>
                  <a:srgbClr val="0000FF"/>
                </a:solidFill>
              </a:rPr>
              <a:t>Jao</a:t>
            </a:r>
            <a:r>
              <a:rPr lang="en-US" sz="2100" dirty="0">
                <a:solidFill>
                  <a:srgbClr val="0000FF"/>
                </a:solidFill>
              </a:rPr>
              <a:t>, Y. </a:t>
            </a:r>
            <a:r>
              <a:rPr lang="en-US" sz="2100" dirty="0" err="1">
                <a:solidFill>
                  <a:srgbClr val="0000FF"/>
                </a:solidFill>
              </a:rPr>
              <a:t>Nosochkov</a:t>
            </a:r>
            <a:r>
              <a:rPr lang="en-US" sz="2100" dirty="0">
                <a:solidFill>
                  <a:srgbClr val="0000FF"/>
                </a:solidFill>
              </a:rPr>
              <a:t>, M. Wang</a:t>
            </a:r>
          </a:p>
          <a:p>
            <a:r>
              <a:rPr lang="en-US" sz="2100" dirty="0" smtClean="0">
                <a:solidFill>
                  <a:srgbClr val="FF9900"/>
                </a:solidFill>
              </a:rPr>
              <a:t>IT </a:t>
            </a:r>
            <a:r>
              <a:rPr lang="en-US" sz="2100" dirty="0">
                <a:solidFill>
                  <a:srgbClr val="FF9900"/>
                </a:solidFill>
              </a:rPr>
              <a:t>and D1 field quality specification for layout with IT (150 T/m), round and </a:t>
            </a:r>
            <a:r>
              <a:rPr lang="en-US" sz="2100" dirty="0" smtClean="0">
                <a:solidFill>
                  <a:srgbClr val="FF9900"/>
                </a:solidFill>
              </a:rPr>
              <a:t>flat: J. </a:t>
            </a:r>
            <a:r>
              <a:rPr lang="en-US" sz="2100" dirty="0" err="1" smtClean="0">
                <a:solidFill>
                  <a:srgbClr val="FF9900"/>
                </a:solidFill>
              </a:rPr>
              <a:t>Payet</a:t>
            </a:r>
            <a:r>
              <a:rPr lang="en-US" sz="2100" dirty="0" smtClean="0">
                <a:solidFill>
                  <a:srgbClr val="FF9900"/>
                </a:solidFill>
              </a:rPr>
              <a:t>, A. </a:t>
            </a:r>
            <a:r>
              <a:rPr lang="en-US" sz="2100" dirty="0" err="1" smtClean="0">
                <a:solidFill>
                  <a:srgbClr val="FF9900"/>
                </a:solidFill>
              </a:rPr>
              <a:t>Chancé</a:t>
            </a:r>
            <a:endParaRPr lang="en-US" sz="2100" dirty="0">
              <a:solidFill>
                <a:srgbClr val="FF9900"/>
              </a:solidFill>
            </a:endParaRPr>
          </a:p>
          <a:p>
            <a:r>
              <a:rPr lang="en-US" sz="2100" dirty="0">
                <a:solidFill>
                  <a:srgbClr val="FF9900"/>
                </a:solidFill>
              </a:rPr>
              <a:t>D2, Q4, Q5 field quality specification for layout with IT (150 T/m</a:t>
            </a:r>
            <a:r>
              <a:rPr lang="en-US" sz="2100" dirty="0" smtClean="0">
                <a:solidFill>
                  <a:srgbClr val="FF9900"/>
                </a:solidFill>
              </a:rPr>
              <a:t>): M. </a:t>
            </a:r>
            <a:r>
              <a:rPr lang="en-US" sz="2100" dirty="0" err="1" smtClean="0">
                <a:solidFill>
                  <a:srgbClr val="FF9900"/>
                </a:solidFill>
              </a:rPr>
              <a:t>Korostelev</a:t>
            </a:r>
            <a:r>
              <a:rPr lang="en-US" sz="2100" dirty="0" smtClean="0">
                <a:solidFill>
                  <a:srgbClr val="FF9900"/>
                </a:solidFill>
              </a:rPr>
              <a:t>, K. Hock</a:t>
            </a:r>
            <a:endParaRPr lang="en-US" sz="2100" dirty="0">
              <a:solidFill>
                <a:srgbClr val="FF9900"/>
              </a:solidFill>
            </a:endParaRPr>
          </a:p>
          <a:p>
            <a:r>
              <a:rPr lang="en-US" sz="2100" dirty="0">
                <a:solidFill>
                  <a:srgbClr val="FF9900"/>
                </a:solidFill>
              </a:rPr>
              <a:t>IT correctors specifications for layout with IT (150 T/m</a:t>
            </a:r>
            <a:r>
              <a:rPr lang="en-US" sz="2100" dirty="0" smtClean="0">
                <a:solidFill>
                  <a:srgbClr val="FF9900"/>
                </a:solidFill>
              </a:rPr>
              <a:t>):</a:t>
            </a:r>
            <a:r>
              <a:rPr lang="en-US" sz="2100" dirty="0">
                <a:solidFill>
                  <a:srgbClr val="FF9900"/>
                </a:solidFill>
              </a:rPr>
              <a:t> </a:t>
            </a:r>
            <a:r>
              <a:rPr lang="en-US" sz="2100" dirty="0" smtClean="0">
                <a:solidFill>
                  <a:srgbClr val="FF9900"/>
                </a:solidFill>
              </a:rPr>
              <a:t>S. </a:t>
            </a:r>
            <a:r>
              <a:rPr lang="en-US" sz="2100" dirty="0" err="1" smtClean="0">
                <a:solidFill>
                  <a:srgbClr val="FF9900"/>
                </a:solidFill>
              </a:rPr>
              <a:t>Fartoukh</a:t>
            </a:r>
            <a:r>
              <a:rPr lang="en-US" sz="2100" dirty="0" smtClean="0">
                <a:solidFill>
                  <a:srgbClr val="FF9900"/>
                </a:solidFill>
              </a:rPr>
              <a:t>, R. de Maria</a:t>
            </a:r>
            <a:endParaRPr lang="en-US" sz="2100" dirty="0">
              <a:solidFill>
                <a:srgbClr val="FF9900"/>
              </a:solidFill>
            </a:endParaRPr>
          </a:p>
          <a:p>
            <a:r>
              <a:rPr lang="en-US" sz="2100" dirty="0">
                <a:solidFill>
                  <a:srgbClr val="FF9900"/>
                </a:solidFill>
              </a:rPr>
              <a:t>Tune scans and phase space analysis for layout with IT (150 T/m</a:t>
            </a:r>
            <a:r>
              <a:rPr lang="en-US" sz="2100" dirty="0" smtClean="0">
                <a:solidFill>
                  <a:srgbClr val="FF9900"/>
                </a:solidFill>
              </a:rPr>
              <a:t>): E. </a:t>
            </a:r>
            <a:r>
              <a:rPr lang="en-US" sz="2100" dirty="0" err="1" smtClean="0">
                <a:solidFill>
                  <a:srgbClr val="FF9900"/>
                </a:solidFill>
              </a:rPr>
              <a:t>Levichev</a:t>
            </a:r>
            <a:r>
              <a:rPr lang="en-US" sz="2100" dirty="0" smtClean="0">
                <a:solidFill>
                  <a:srgbClr val="FF9900"/>
                </a:solidFill>
              </a:rPr>
              <a:t>, P. </a:t>
            </a:r>
            <a:r>
              <a:rPr lang="en-US" sz="2100" dirty="0" err="1" smtClean="0">
                <a:solidFill>
                  <a:srgbClr val="FF9900"/>
                </a:solidFill>
              </a:rPr>
              <a:t>Piminov</a:t>
            </a:r>
            <a:endParaRPr lang="en-US" sz="2100" dirty="0">
              <a:solidFill>
                <a:srgbClr val="FF99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4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/>
          <a:p>
            <a:r>
              <a:rPr lang="en-US" sz="3600" dirty="0" smtClean="0"/>
              <a:t>Work packages break down - 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334000"/>
          </a:xfrm>
        </p:spPr>
        <p:txBody>
          <a:bodyPr/>
          <a:lstStyle/>
          <a:p>
            <a:r>
              <a:rPr lang="en-US" sz="2100" dirty="0" smtClean="0">
                <a:solidFill>
                  <a:srgbClr val="00B050"/>
                </a:solidFill>
              </a:rPr>
              <a:t>Analytical </a:t>
            </a:r>
            <a:r>
              <a:rPr lang="en-US" sz="2100" dirty="0">
                <a:solidFill>
                  <a:srgbClr val="00B050"/>
                </a:solidFill>
              </a:rPr>
              <a:t>estimates of fringe </a:t>
            </a:r>
            <a:r>
              <a:rPr lang="en-US" sz="2100" dirty="0" smtClean="0">
                <a:solidFill>
                  <a:srgbClr val="00B050"/>
                </a:solidFill>
              </a:rPr>
              <a:t>fields: A. </a:t>
            </a:r>
            <a:r>
              <a:rPr lang="en-US" sz="2100" dirty="0" err="1" smtClean="0">
                <a:solidFill>
                  <a:srgbClr val="00B050"/>
                </a:solidFill>
              </a:rPr>
              <a:t>Bogomyagkov</a:t>
            </a:r>
            <a:endParaRPr lang="en-US" sz="2100" dirty="0">
              <a:solidFill>
                <a:srgbClr val="00B050"/>
              </a:solidFill>
            </a:endParaRPr>
          </a:p>
          <a:p>
            <a:r>
              <a:rPr lang="en-US" sz="2100" dirty="0">
                <a:solidFill>
                  <a:srgbClr val="00B050"/>
                </a:solidFill>
              </a:rPr>
              <a:t>Implementation of fringe fields and assessment with layout with IT (150 </a:t>
            </a:r>
            <a:r>
              <a:rPr lang="en-US" sz="2100" dirty="0" smtClean="0">
                <a:solidFill>
                  <a:srgbClr val="00B050"/>
                </a:solidFill>
              </a:rPr>
              <a:t>T/m): B. </a:t>
            </a:r>
            <a:r>
              <a:rPr lang="en-US" sz="2100" dirty="0" err="1" smtClean="0">
                <a:solidFill>
                  <a:srgbClr val="00B050"/>
                </a:solidFill>
              </a:rPr>
              <a:t>Dalena</a:t>
            </a:r>
            <a:endParaRPr lang="en-US" sz="2100" dirty="0">
              <a:solidFill>
                <a:srgbClr val="00B050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Tools for crab cavity </a:t>
            </a:r>
            <a:r>
              <a:rPr lang="en-US" sz="2100" dirty="0" smtClean="0">
                <a:solidFill>
                  <a:srgbClr val="0000FF"/>
                </a:solidFill>
              </a:rPr>
              <a:t>studies: R. Tomas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Preliminary specification of crab cavity field </a:t>
            </a:r>
            <a:r>
              <a:rPr lang="en-US" sz="2100" dirty="0" smtClean="0">
                <a:solidFill>
                  <a:srgbClr val="0000FF"/>
                </a:solidFill>
              </a:rPr>
              <a:t>quality: R. Appleby, M. </a:t>
            </a:r>
            <a:r>
              <a:rPr lang="en-US" sz="2100" dirty="0" err="1" smtClean="0">
                <a:solidFill>
                  <a:srgbClr val="0000FF"/>
                </a:solidFill>
              </a:rPr>
              <a:t>Giovannozzi</a:t>
            </a:r>
            <a:r>
              <a:rPr lang="en-US" sz="2100" dirty="0" smtClean="0">
                <a:solidFill>
                  <a:srgbClr val="0000FF"/>
                </a:solidFill>
              </a:rPr>
              <a:t>, R. Tomas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Final specification of crab cavity field </a:t>
            </a:r>
            <a:r>
              <a:rPr lang="en-US" sz="2100" dirty="0" smtClean="0">
                <a:solidFill>
                  <a:srgbClr val="0000FF"/>
                </a:solidFill>
              </a:rPr>
              <a:t>quality: PDRA, M. </a:t>
            </a:r>
            <a:r>
              <a:rPr lang="en-US" sz="2100" dirty="0" err="1" smtClean="0">
                <a:solidFill>
                  <a:srgbClr val="0000FF"/>
                </a:solidFill>
              </a:rPr>
              <a:t>Giovannozzi</a:t>
            </a:r>
            <a:r>
              <a:rPr lang="en-US" sz="2100" dirty="0" smtClean="0">
                <a:solidFill>
                  <a:srgbClr val="0000FF"/>
                </a:solidFill>
              </a:rPr>
              <a:t>, R. Tomas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Tune scans and phase space analysis for layout with IT (150 T/m) with crab </a:t>
            </a:r>
            <a:r>
              <a:rPr lang="en-US" sz="2100" dirty="0" smtClean="0">
                <a:solidFill>
                  <a:srgbClr val="0000FF"/>
                </a:solidFill>
              </a:rPr>
              <a:t>cavity: E. </a:t>
            </a:r>
            <a:r>
              <a:rPr lang="en-US" sz="2100" dirty="0" err="1" smtClean="0">
                <a:solidFill>
                  <a:srgbClr val="0000FF"/>
                </a:solidFill>
              </a:rPr>
              <a:t>Levichev</a:t>
            </a:r>
            <a:r>
              <a:rPr lang="en-US" sz="2100" dirty="0" smtClean="0">
                <a:solidFill>
                  <a:srgbClr val="0000FF"/>
                </a:solidFill>
              </a:rPr>
              <a:t>, P. </a:t>
            </a:r>
            <a:r>
              <a:rPr lang="en-US" sz="2100" dirty="0" err="1" smtClean="0">
                <a:solidFill>
                  <a:srgbClr val="0000FF"/>
                </a:solidFill>
              </a:rPr>
              <a:t>Pimonov</a:t>
            </a:r>
            <a:endParaRPr lang="en-US" sz="2100" dirty="0" smtClean="0">
              <a:solidFill>
                <a:srgbClr val="0000FF"/>
              </a:solidFill>
            </a:endParaRPr>
          </a:p>
          <a:p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deliverable is field quality specifications for IT, separation dipoles and insertion </a:t>
            </a:r>
            <a:r>
              <a:rPr lang="en-US" sz="21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quadrupoles</a:t>
            </a:r>
            <a:r>
              <a:rPr lang="en-US" sz="2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1/11/2014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3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914400"/>
          </a:xfrm>
        </p:spPr>
        <p:txBody>
          <a:bodyPr/>
          <a:lstStyle/>
          <a:p>
            <a:r>
              <a:rPr lang="en-US" sz="3600" dirty="0" smtClean="0"/>
              <a:t>Gantt chart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</p:spPr>
        <p:txBody>
          <a:bodyPr/>
          <a:lstStyle/>
          <a:p>
            <a:r>
              <a:rPr lang="en-GB" sz="1800" dirty="0" smtClean="0">
                <a:solidFill>
                  <a:srgbClr val="0000FF"/>
                </a:solidFill>
              </a:rPr>
              <a:t>Disclaimer: next to impossible to represent actual resources (in FTE or ppm) to a Gantt chart. Time line is indicative and not to be used to evaluate allocated resources.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6061" r="10595" b="40909"/>
          <a:stretch/>
        </p:blipFill>
        <p:spPr>
          <a:xfrm>
            <a:off x="0" y="2133600"/>
            <a:ext cx="9144000" cy="402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/>
          <a:p>
            <a:r>
              <a:rPr lang="en-US" sz="3600" dirty="0" smtClean="0"/>
              <a:t>Introduction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334000"/>
          </a:xfrm>
        </p:spPr>
        <p:txBody>
          <a:bodyPr/>
          <a:lstStyle/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The need of an upgrade for LHC has been studied through the years:</a:t>
            </a:r>
            <a:endParaRPr lang="en-US" sz="2800" dirty="0">
              <a:solidFill>
                <a:srgbClr val="0000FF"/>
              </a:solidFill>
            </a:endParaRP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Special task force: 2001.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HHH (FP6 </a:t>
            </a:r>
            <a:r>
              <a:rPr lang="en-US" sz="2400" dirty="0" err="1" smtClean="0">
                <a:solidFill>
                  <a:srgbClr val="0000FF"/>
                </a:solidFill>
              </a:rPr>
              <a:t>Programme</a:t>
            </a:r>
            <a:r>
              <a:rPr lang="en-US" sz="2400" dirty="0" smtClean="0">
                <a:solidFill>
                  <a:srgbClr val="0000FF"/>
                </a:solidFill>
              </a:rPr>
              <a:t>), USLARP: between 2003-7.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LHC Phase I upgrade: between 2007-10.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HL-LHC: after June 2010.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0000FF"/>
                </a:solidFill>
              </a:rPr>
              <a:t>HiLumi</a:t>
            </a:r>
            <a:r>
              <a:rPr lang="en-US" sz="2400" dirty="0" smtClean="0">
                <a:solidFill>
                  <a:srgbClr val="0000FF"/>
                </a:solidFill>
              </a:rPr>
              <a:t> (FP7 </a:t>
            </a:r>
            <a:r>
              <a:rPr lang="en-US" sz="2400" dirty="0" err="1" smtClean="0">
                <a:solidFill>
                  <a:srgbClr val="0000FF"/>
                </a:solidFill>
              </a:rPr>
              <a:t>Programme</a:t>
            </a:r>
            <a:r>
              <a:rPr lang="en-US" sz="2400" dirty="0" smtClean="0">
                <a:solidFill>
                  <a:srgbClr val="0000FF"/>
                </a:solidFill>
              </a:rPr>
              <a:t>): after November 2011.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programme</a:t>
            </a:r>
            <a:r>
              <a:rPr lang="en-US" dirty="0"/>
              <a:t> for the </a:t>
            </a:r>
            <a:br>
              <a:rPr lang="en-US" dirty="0"/>
            </a:br>
            <a:r>
              <a:rPr lang="en-US" dirty="0"/>
              <a:t>next 10 years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1" y="2001888"/>
            <a:ext cx="9034895" cy="2803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1669312"/>
            <a:ext cx="829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LS1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03535" y="1662217"/>
            <a:ext cx="829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LS2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5711" y="1662217"/>
            <a:ext cx="829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LS3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7999" y="6172200"/>
            <a:ext cx="2259417" cy="369332"/>
          </a:xfrm>
          <a:prstGeom prst="rect">
            <a:avLst/>
          </a:prstGeom>
          <a:solidFill>
            <a:srgbClr val="C00000">
              <a:alpha val="48000"/>
            </a:srgbClr>
          </a:solidFill>
          <a:ln w="50800">
            <a:solidFill>
              <a:srgbClr val="C00000"/>
            </a:solidFill>
          </a:ln>
          <a:effectLst>
            <a:outerShdw blurRad="50800" dist="50800" dir="5940000" algn="ctr" rotWithShape="0">
              <a:srgbClr val="FF0000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Courtesy L. Rossi</a:t>
            </a:r>
            <a:endParaRPr lang="en-US" sz="1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High-Luminosity upgrade of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600" dirty="0"/>
              <a:t>Targets:</a:t>
            </a:r>
          </a:p>
          <a:p>
            <a:pPr lvl="1">
              <a:defRPr/>
            </a:pPr>
            <a:r>
              <a:rPr lang="en-US" sz="2200" dirty="0"/>
              <a:t>A peak luminosity of 5×10</a:t>
            </a:r>
            <a:r>
              <a:rPr lang="en-US" sz="2200" baseline="30000" dirty="0"/>
              <a:t>34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s</a:t>
            </a:r>
            <a:r>
              <a:rPr lang="en-US" sz="2200" baseline="30000" dirty="0"/>
              <a:t>-1</a:t>
            </a:r>
            <a:r>
              <a:rPr lang="en-US" sz="2200" dirty="0"/>
              <a:t> 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leveling</a:t>
            </a:r>
          </a:p>
          <a:p>
            <a:pPr lvl="1">
              <a:defRPr/>
            </a:pPr>
            <a:r>
              <a:rPr lang="en-US" sz="2200" dirty="0"/>
              <a:t>An integrated luminosity of 250 fb</a:t>
            </a:r>
            <a:r>
              <a:rPr lang="en-US" sz="2200" baseline="30000" dirty="0"/>
              <a:t>-1</a:t>
            </a:r>
            <a:r>
              <a:rPr lang="en-US" sz="2200" dirty="0"/>
              <a:t> per year, enabling the goal of 3000 fb</a:t>
            </a:r>
            <a:r>
              <a:rPr lang="en-US" sz="2200" baseline="30000" dirty="0"/>
              <a:t>-1</a:t>
            </a:r>
            <a:r>
              <a:rPr lang="en-US" sz="2200" dirty="0"/>
              <a:t> in twelve years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617913"/>
            <a:ext cx="411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88" y="3530600"/>
            <a:ext cx="4205287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29401" y="6172200"/>
            <a:ext cx="2488016" cy="369332"/>
          </a:xfrm>
          <a:prstGeom prst="rect">
            <a:avLst/>
          </a:prstGeom>
          <a:solidFill>
            <a:srgbClr val="C00000">
              <a:alpha val="48000"/>
            </a:srgbClr>
          </a:solidFill>
          <a:ln w="50800">
            <a:solidFill>
              <a:srgbClr val="C00000"/>
            </a:solidFill>
          </a:ln>
          <a:effectLst>
            <a:outerShdw blurRad="50800" dist="50800" dir="5940000" algn="ctr" rotWithShape="0">
              <a:srgbClr val="FF0000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Courtesy E.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odesco</a:t>
            </a:r>
            <a:endParaRPr lang="en-US" sz="1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8"/>
          <a:stretch>
            <a:fillRect/>
          </a:stretch>
        </p:blipFill>
        <p:spPr bwMode="auto">
          <a:xfrm>
            <a:off x="3343275" y="2136775"/>
            <a:ext cx="580866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4953000" cy="838200"/>
          </a:xfrm>
        </p:spPr>
        <p:txBody>
          <a:bodyPr/>
          <a:lstStyle/>
          <a:p>
            <a:r>
              <a:rPr lang="en-US" dirty="0" err="1"/>
              <a:t>HiLumi</a:t>
            </a:r>
            <a:r>
              <a:rPr lang="en-US" dirty="0"/>
              <a:t>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4237"/>
            <a:ext cx="8229600" cy="5440363"/>
          </a:xfrm>
        </p:spPr>
        <p:txBody>
          <a:bodyPr/>
          <a:lstStyle/>
          <a:p>
            <a:r>
              <a:rPr lang="en-US" sz="2000" dirty="0"/>
              <a:t>PL: Lucio Rossi; DPL: Oliver </a:t>
            </a:r>
            <a:r>
              <a:rPr lang="en-US" sz="2000" dirty="0" err="1"/>
              <a:t>Brüning</a:t>
            </a:r>
            <a:r>
              <a:rPr lang="en-US" sz="2000" dirty="0"/>
              <a:t>;</a:t>
            </a:r>
          </a:p>
          <a:p>
            <a:r>
              <a:rPr lang="en-US" sz="2000" dirty="0"/>
              <a:t>WP2 - Accelerator Physics and Performance: Stephane </a:t>
            </a:r>
            <a:r>
              <a:rPr lang="en-US" sz="2000" dirty="0" smtClean="0"/>
              <a:t>Fartoukh</a:t>
            </a:r>
          </a:p>
          <a:p>
            <a:pPr marL="357188" indent="0">
              <a:buNone/>
            </a:pPr>
            <a:r>
              <a:rPr lang="en-US" sz="2000" dirty="0" smtClean="0"/>
              <a:t>Deputy: Andy Wolski</a:t>
            </a:r>
            <a:endParaRPr lang="en-US" sz="2000" dirty="0"/>
          </a:p>
          <a:p>
            <a:pPr marL="452438" lvl="1"/>
            <a:r>
              <a:rPr lang="en-US" sz="1800" dirty="0"/>
              <a:t>Task 2.2 Optics and Layout</a:t>
            </a:r>
          </a:p>
          <a:p>
            <a:pPr marL="627063" lvl="2"/>
            <a:r>
              <a:rPr lang="en-US" sz="1600" dirty="0"/>
              <a:t>B. Holzer</a:t>
            </a:r>
          </a:p>
          <a:p>
            <a:pPr marL="452438" lvl="1"/>
            <a:r>
              <a:rPr lang="en-US" sz="1800" dirty="0"/>
              <a:t>Task 2.3 Particle Simulations</a:t>
            </a:r>
          </a:p>
          <a:p>
            <a:pPr marL="627063" lvl="2"/>
            <a:r>
              <a:rPr lang="en-US" sz="1600" dirty="0"/>
              <a:t>MG</a:t>
            </a:r>
          </a:p>
          <a:p>
            <a:pPr marL="452438" lvl="1"/>
            <a:r>
              <a:rPr lang="en-US" sz="1800" dirty="0"/>
              <a:t>Task 2.4 Collective Effects</a:t>
            </a:r>
          </a:p>
          <a:p>
            <a:pPr marL="627063" lvl="2"/>
            <a:r>
              <a:rPr lang="en-US" sz="1600" dirty="0"/>
              <a:t>E. </a:t>
            </a:r>
            <a:r>
              <a:rPr lang="en-US" sz="1600" dirty="0" err="1"/>
              <a:t>Métral</a:t>
            </a:r>
            <a:endParaRPr lang="en-US" sz="1600" dirty="0"/>
          </a:p>
          <a:p>
            <a:pPr marL="452438" lvl="1"/>
            <a:r>
              <a:rPr lang="en-US" sz="1800" dirty="0"/>
              <a:t>Task 2.5 Beam-Beam Effects</a:t>
            </a:r>
          </a:p>
          <a:p>
            <a:pPr marL="627063" lvl="2"/>
            <a:r>
              <a:rPr lang="en-US" sz="1600" dirty="0"/>
              <a:t>A. Valishev (T. Pieloni CERN link)</a:t>
            </a:r>
          </a:p>
          <a:p>
            <a:pPr marL="452438" lvl="1"/>
            <a:r>
              <a:rPr lang="en-US" sz="1800" dirty="0"/>
              <a:t>Task 2.6 Beam Parameter</a:t>
            </a:r>
          </a:p>
          <a:p>
            <a:pPr marL="627063" lvl="2"/>
            <a:r>
              <a:rPr lang="en-US" sz="1600" dirty="0"/>
              <a:t>O. </a:t>
            </a:r>
            <a:r>
              <a:rPr lang="en-US" sz="1600" dirty="0" err="1"/>
              <a:t>Brüning</a:t>
            </a:r>
            <a:endParaRPr lang="en-US" sz="1600" dirty="0"/>
          </a:p>
          <a:p>
            <a:pPr marL="452438" lvl="1"/>
            <a:r>
              <a:rPr lang="en-US" sz="1800" dirty="0"/>
              <a:t>Task 2.7 Intensity limitation </a:t>
            </a:r>
          </a:p>
          <a:p>
            <a:pPr marL="452438" lvl="1"/>
            <a:r>
              <a:rPr lang="en-US" sz="1800" dirty="0"/>
              <a:t>from existing LHC hardware</a:t>
            </a:r>
          </a:p>
          <a:p>
            <a:pPr marL="627063" lvl="2"/>
            <a:r>
              <a:rPr lang="en-US" sz="1600" dirty="0" smtClean="0"/>
              <a:t>TBA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07529" y="6172200"/>
            <a:ext cx="2909887" cy="646113"/>
          </a:xfrm>
          <a:prstGeom prst="rect">
            <a:avLst/>
          </a:prstGeom>
          <a:solidFill>
            <a:srgbClr val="C00000">
              <a:alpha val="48000"/>
            </a:srgbClr>
          </a:solidFill>
          <a:ln w="50800">
            <a:solidFill>
              <a:srgbClr val="C00000"/>
            </a:solidFill>
          </a:ln>
          <a:effectLst>
            <a:outerShdw blurRad="50800" dist="50800" dir="5940000" algn="ctr" rotWithShape="0">
              <a:srgbClr val="FF0000"/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Official kick off meeting: November 2011</a:t>
            </a:r>
          </a:p>
        </p:txBody>
      </p:sp>
    </p:spTree>
    <p:extLst>
      <p:ext uri="{BB962C8B-B14F-4D97-AF65-F5344CB8AC3E}">
        <p14:creationId xmlns:p14="http://schemas.microsoft.com/office/powerpoint/2010/main" val="28904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9" t="2882" r="3728"/>
          <a:stretch/>
        </p:blipFill>
        <p:spPr>
          <a:xfrm>
            <a:off x="3781586" y="228600"/>
            <a:ext cx="5362414" cy="4395519"/>
          </a:xfrm>
        </p:spPr>
      </p:pic>
      <p:sp>
        <p:nvSpPr>
          <p:cNvPr id="8" name="Rectangle 7"/>
          <p:cNvSpPr/>
          <p:nvPr/>
        </p:nvSpPr>
        <p:spPr>
          <a:xfrm>
            <a:off x="7010400" y="1368956"/>
            <a:ext cx="762000" cy="10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4876800" cy="533400"/>
          </a:xfrm>
        </p:spPr>
        <p:txBody>
          <a:bodyPr/>
          <a:lstStyle/>
          <a:p>
            <a:r>
              <a:rPr lang="en-US" dirty="0" smtClean="0"/>
              <a:t>Information exchange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806467"/>
            <a:ext cx="4320000" cy="5213333"/>
            <a:chOff x="0" y="806467"/>
            <a:chExt cx="4320000" cy="521333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7" t="3729" r="2504" b="7909"/>
            <a:stretch/>
          </p:blipFill>
          <p:spPr>
            <a:xfrm>
              <a:off x="0" y="806467"/>
              <a:ext cx="4320000" cy="5213333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384000" y="2628000"/>
              <a:ext cx="648000" cy="162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" name="Straight Arrow Connector 12"/>
          <p:cNvCxnSpPr>
            <a:stCxn id="8" idx="1"/>
            <a:endCxn id="9" idx="3"/>
          </p:cNvCxnSpPr>
          <p:nvPr/>
        </p:nvCxnSpPr>
        <p:spPr>
          <a:xfrm flipH="1">
            <a:off x="4320000" y="1422956"/>
            <a:ext cx="2690400" cy="1990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t="2824" r="3112" b="58305"/>
          <a:stretch/>
        </p:blipFill>
        <p:spPr>
          <a:xfrm>
            <a:off x="4464000" y="4876800"/>
            <a:ext cx="4680000" cy="1517361"/>
          </a:xfrm>
          <a:prstGeom prst="rect">
            <a:avLst/>
          </a:prstGeom>
        </p:spPr>
      </p:pic>
      <p:pic>
        <p:nvPicPr>
          <p:cNvPr id="15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8"/>
          <a:stretch>
            <a:fillRect/>
          </a:stretch>
        </p:blipFill>
        <p:spPr bwMode="auto">
          <a:xfrm>
            <a:off x="5730710" y="5320800"/>
            <a:ext cx="158449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>
            <a:stCxn id="10" idx="3"/>
            <a:endCxn id="14" idx="0"/>
          </p:cNvCxnSpPr>
          <p:nvPr/>
        </p:nvCxnSpPr>
        <p:spPr>
          <a:xfrm>
            <a:off x="4032000" y="2709000"/>
            <a:ext cx="2772000" cy="216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14800" y="457200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Login as CERN account needed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46399" y="5454000"/>
            <a:ext cx="540000" cy="10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824514" y="6474023"/>
            <a:ext cx="210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Goto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WP2 web space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Straight Arrow Connector 22"/>
          <p:cNvCxnSpPr>
            <a:stCxn id="20" idx="2"/>
          </p:cNvCxnSpPr>
          <p:nvPr/>
        </p:nvCxnSpPr>
        <p:spPr>
          <a:xfrm>
            <a:off x="6116399" y="5562000"/>
            <a:ext cx="758258" cy="91202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8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1143000"/>
          </a:xfrm>
        </p:spPr>
        <p:txBody>
          <a:bodyPr/>
          <a:lstStyle/>
          <a:p>
            <a:r>
              <a:rPr lang="en-US" sz="3600" dirty="0" smtClean="0"/>
              <a:t>Task 2.3 objectives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3505200"/>
          </a:xfrm>
        </p:spPr>
        <p:txBody>
          <a:bodyPr/>
          <a:lstStyle/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To </a:t>
            </a:r>
            <a:r>
              <a:rPr lang="en-GB" sz="2800" dirty="0">
                <a:solidFill>
                  <a:srgbClr val="0000FF"/>
                </a:solidFill>
              </a:rPr>
              <a:t>study the field quality tolerances for new magnetic elements for the LHC </a:t>
            </a:r>
            <a:r>
              <a:rPr lang="en-GB" sz="2800" dirty="0" smtClean="0">
                <a:solidFill>
                  <a:srgbClr val="0000FF"/>
                </a:solidFill>
              </a:rPr>
              <a:t>upgrade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</a:p>
          <a:p>
            <a:pPr marL="265113" indent="-179388"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To specify the circuits for the non-linear correction of the triplets field quality.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36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-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pPr marL="265113" indent="-179388" eaLnBrk="1" hangingPunct="1"/>
            <a:r>
              <a:rPr lang="en-US" sz="2800" dirty="0">
                <a:solidFill>
                  <a:srgbClr val="0000FF"/>
                </a:solidFill>
              </a:rPr>
              <a:t>Tools</a:t>
            </a:r>
          </a:p>
          <a:p>
            <a:pPr marL="665163" lvl="1" indent="-179388" eaLnBrk="1" hangingPunct="1"/>
            <a:r>
              <a:rPr lang="en-US" sz="2400" dirty="0">
                <a:solidFill>
                  <a:srgbClr val="0000FF"/>
                </a:solidFill>
              </a:rPr>
              <a:t>MAD-X: used to generate the lattice, optics, and files for subsequent simulations (</a:t>
            </a:r>
            <a:r>
              <a:rPr lang="en-US" sz="2400" dirty="0" err="1">
                <a:solidFill>
                  <a:srgbClr val="0000FF"/>
                </a:solidFill>
              </a:rPr>
              <a:t>SixTrack</a:t>
            </a:r>
            <a:r>
              <a:rPr lang="en-US" sz="2400" dirty="0">
                <a:solidFill>
                  <a:srgbClr val="0000FF"/>
                </a:solidFill>
              </a:rPr>
              <a:t>). 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1065213" lvl="2" indent="-179388" eaLnBrk="1" hangingPunct="1"/>
            <a:r>
              <a:rPr lang="en-US" sz="2000" dirty="0" smtClean="0">
                <a:solidFill>
                  <a:srgbClr val="0000FF"/>
                </a:solidFill>
              </a:rPr>
              <a:t>Large </a:t>
            </a:r>
            <a:r>
              <a:rPr lang="en-US" sz="2000" dirty="0">
                <a:solidFill>
                  <a:srgbClr val="0000FF"/>
                </a:solidFill>
              </a:rPr>
              <a:t>set of tools for dealing with (HL-)LHC studies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pPr marL="1065213" lvl="2" indent="-179388" eaLnBrk="1" hangingPunct="1"/>
            <a:r>
              <a:rPr lang="en-US" sz="2000" dirty="0" smtClean="0">
                <a:solidFill>
                  <a:srgbClr val="0000FF"/>
                </a:solidFill>
              </a:rPr>
              <a:t>All optical configurations stored under afs:</a:t>
            </a:r>
          </a:p>
          <a:p>
            <a:pPr marL="1065213" lvl="2" indent="-179388" eaLnBrk="1" hangingPunct="1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/cern.ch/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/optics/SLHCV3.01</a:t>
            </a:r>
          </a:p>
          <a:p>
            <a:pPr marL="1065213" lvl="2" indent="-179388" eaLnBrk="1" hangingPunct="1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/cern.ch/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/optics/SLHCV3.1b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65163" lvl="1" indent="-179388" eaLnBrk="1" hangingPunct="1"/>
            <a:r>
              <a:rPr lang="en-US" sz="2400" dirty="0" err="1">
                <a:solidFill>
                  <a:srgbClr val="0000FF"/>
                </a:solidFill>
              </a:rPr>
              <a:t>SixTrack</a:t>
            </a:r>
            <a:r>
              <a:rPr lang="en-US" sz="2400" dirty="0">
                <a:solidFill>
                  <a:srgbClr val="0000FF"/>
                </a:solidFill>
              </a:rPr>
              <a:t>: workhorse of LHC simulation studies (single particle, weak-strong beam-beam, collimation)</a:t>
            </a:r>
          </a:p>
          <a:p>
            <a:pPr marL="665163" lvl="1" indent="-179388" eaLnBrk="1" hangingPunct="1"/>
            <a:r>
              <a:rPr lang="en-US" sz="2400" dirty="0">
                <a:solidFill>
                  <a:srgbClr val="0000FF"/>
                </a:solidFill>
              </a:rPr>
              <a:t>Tracking environment: adapted environment to run massive numerical simulations.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5562600" cy="1143000"/>
          </a:xfrm>
        </p:spPr>
        <p:txBody>
          <a:bodyPr/>
          <a:lstStyle/>
          <a:p>
            <a:r>
              <a:rPr lang="en-US" sz="3600" dirty="0" smtClean="0"/>
              <a:t>Tools - II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562600"/>
          </a:xfrm>
        </p:spPr>
        <p:txBody>
          <a:bodyPr/>
          <a:lstStyle/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Tracking resources: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CERN batch system (LSF)</a:t>
            </a:r>
          </a:p>
          <a:p>
            <a:pPr marL="665163" lvl="1" indent="-179388" eaLnBrk="1" hangingPunct="1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Volunteers’ based tracking system </a:t>
            </a:r>
          </a:p>
          <a:p>
            <a:pPr marL="623888" lvl="1" indent="0" eaLnBrk="1" hangingPunct="1">
              <a:buNone/>
            </a:pPr>
            <a:r>
              <a:rPr lang="en-GB" sz="2400" dirty="0" err="1" smtClean="0">
                <a:solidFill>
                  <a:srgbClr val="0000FF"/>
                </a:solidFill>
              </a:rPr>
              <a:t>LHC@home</a:t>
            </a:r>
            <a:r>
              <a:rPr lang="en-GB" sz="2400" dirty="0" smtClean="0">
                <a:solidFill>
                  <a:srgbClr val="0000FF"/>
                </a:solidFill>
              </a:rPr>
              <a:t> (based on </a:t>
            </a:r>
            <a:r>
              <a:rPr lang="en-GB" sz="2400" dirty="0" err="1" smtClean="0">
                <a:solidFill>
                  <a:srgbClr val="0000FF"/>
                </a:solidFill>
              </a:rPr>
              <a:t>Boinc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architecture).</a:t>
            </a:r>
          </a:p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Well-tested chain of tools: it is proposed to use our tools (apart for few exceptions).</a:t>
            </a:r>
          </a:p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This implies having a CERN account to work in the same environment as CERN staff (easier debugging)</a:t>
            </a:r>
          </a:p>
          <a:p>
            <a:pPr marL="265113" indent="-179388" eaLnBrk="1" hangingPunct="1"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00FF"/>
                </a:solidFill>
              </a:rPr>
              <a:t>Please, communicate your </a:t>
            </a:r>
            <a:r>
              <a:rPr lang="en-GB" sz="2800" dirty="0" err="1" smtClean="0">
                <a:solidFill>
                  <a:srgbClr val="0000FF"/>
                </a:solidFill>
              </a:rPr>
              <a:t>afs</a:t>
            </a:r>
            <a:r>
              <a:rPr lang="en-GB" sz="2800" dirty="0" smtClean="0">
                <a:solidFill>
                  <a:srgbClr val="0000FF"/>
                </a:solidFill>
              </a:rPr>
              <a:t> CERN user ID to me to set-up details (e.g., batch privileges).</a:t>
            </a:r>
          </a:p>
          <a:p>
            <a:pPr marL="265113" indent="-179388"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Instructions to install the running environment will be prepared.</a:t>
            </a:r>
            <a:endParaRPr lang="en-GB" sz="28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20/06/2012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Task 2.3 Meeting - MG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C3724-FB69-4EEA-AC5D-941B0C69DF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t="3861" r="7019" b="37269"/>
          <a:stretch/>
        </p:blipFill>
        <p:spPr>
          <a:xfrm>
            <a:off x="4602996" y="2286000"/>
            <a:ext cx="4541004" cy="403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6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6 L 0.08993 -0.4497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9568</TotalTime>
  <Words>869</Words>
  <Application>Microsoft Office PowerPoint</Application>
  <PresentationFormat>On-screen Show (4:3)</PresentationFormat>
  <Paragraphs>155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Task 2.3 organisation</vt:lpstr>
      <vt:lpstr>Introduction</vt:lpstr>
      <vt:lpstr>LHC programme for the  next 10 years</vt:lpstr>
      <vt:lpstr>Scope of High-Luminosity upgrade of LHC</vt:lpstr>
      <vt:lpstr>HiLumi structure</vt:lpstr>
      <vt:lpstr>Information exchange</vt:lpstr>
      <vt:lpstr>Task 2.3 objectives</vt:lpstr>
      <vt:lpstr>Tools - I</vt:lpstr>
      <vt:lpstr>Tools - II</vt:lpstr>
      <vt:lpstr>Approach</vt:lpstr>
      <vt:lpstr>General organisation guidelines</vt:lpstr>
      <vt:lpstr>Work packages break down - I</vt:lpstr>
      <vt:lpstr>Work packages break down - I</vt:lpstr>
      <vt:lpstr>Gantt chart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Slot allocation of SSS620</dc:title>
  <dc:creator>giovanno</dc:creator>
  <cp:lastModifiedBy>Massimo Giovannozzi</cp:lastModifiedBy>
  <cp:revision>1536</cp:revision>
  <cp:lastPrinted>2012-06-19T07:41:50Z</cp:lastPrinted>
  <dcterms:created xsi:type="dcterms:W3CDTF">2005-10-26T09:47:38Z</dcterms:created>
  <dcterms:modified xsi:type="dcterms:W3CDTF">2012-06-21T15:44:42Z</dcterms:modified>
</cp:coreProperties>
</file>