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73" r:id="rId2"/>
    <p:sldMasterId id="2147483661" r:id="rId3"/>
  </p:sldMasterIdLst>
  <p:notesMasterIdLst>
    <p:notesMasterId r:id="rId25"/>
  </p:notesMasterIdLst>
  <p:sldIdLst>
    <p:sldId id="256" r:id="rId4"/>
    <p:sldId id="257" r:id="rId5"/>
    <p:sldId id="277" r:id="rId6"/>
    <p:sldId id="273" r:id="rId7"/>
    <p:sldId id="302" r:id="rId8"/>
    <p:sldId id="279" r:id="rId9"/>
    <p:sldId id="295" r:id="rId10"/>
    <p:sldId id="290" r:id="rId11"/>
    <p:sldId id="287" r:id="rId12"/>
    <p:sldId id="291" r:id="rId13"/>
    <p:sldId id="293" r:id="rId14"/>
    <p:sldId id="296" r:id="rId15"/>
    <p:sldId id="294" r:id="rId16"/>
    <p:sldId id="282" r:id="rId17"/>
    <p:sldId id="297" r:id="rId18"/>
    <p:sldId id="262" r:id="rId19"/>
    <p:sldId id="299" r:id="rId20"/>
    <p:sldId id="300" r:id="rId21"/>
    <p:sldId id="303" r:id="rId22"/>
    <p:sldId id="298" r:id="rId23"/>
    <p:sldId id="301" r:id="rId2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0000"/>
    <a:srgbClr val="FFFF66"/>
    <a:srgbClr val="FFFF00"/>
    <a:srgbClr val="FFCC66"/>
    <a:srgbClr val="6666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43" autoAdjust="0"/>
    <p:restoredTop sz="90931" autoAdjust="0"/>
  </p:normalViewPr>
  <p:slideViewPr>
    <p:cSldViewPr>
      <p:cViewPr>
        <p:scale>
          <a:sx n="100" d="100"/>
          <a:sy n="100" d="100"/>
        </p:scale>
        <p:origin x="-49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E8BFCDA-9F90-48CE-AD2D-89F2F3DBC5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77B49F-2272-443A-9F77-A7675A1BE841}" type="slidenum">
              <a:rPr lang="en-GB"/>
              <a:pPr/>
              <a:t>1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C898B-D7FB-425D-A029-B7F4DFFA25CE}" type="slidenum">
              <a:rPr lang="en-GB"/>
              <a:pPr/>
              <a:t>10</a:t>
            </a:fld>
            <a:endParaRPr lang="en-GB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C898B-D7FB-425D-A029-B7F4DFFA25CE}" type="slidenum">
              <a:rPr lang="en-GB"/>
              <a:pPr/>
              <a:t>11</a:t>
            </a:fld>
            <a:endParaRPr lang="en-GB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C898B-D7FB-425D-A029-B7F4DFFA25CE}" type="slidenum">
              <a:rPr lang="en-GB"/>
              <a:pPr/>
              <a:t>12</a:t>
            </a:fld>
            <a:endParaRPr lang="en-GB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C898B-D7FB-425D-A029-B7F4DFFA25CE}" type="slidenum">
              <a:rPr lang="en-GB"/>
              <a:pPr/>
              <a:t>13</a:t>
            </a:fld>
            <a:endParaRPr lang="en-GB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0BEA8-56BD-41D7-B5CF-5A225E985372}" type="slidenum">
              <a:rPr lang="en-GB"/>
              <a:pPr/>
              <a:t>14</a:t>
            </a:fld>
            <a:endParaRPr lang="en-GB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0BEA8-56BD-41D7-B5CF-5A225E985372}" type="slidenum">
              <a:rPr lang="en-GB"/>
              <a:pPr/>
              <a:t>15</a:t>
            </a:fld>
            <a:endParaRPr lang="en-GB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16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17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18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19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926C3-6DCE-4A82-84A9-957FC407F743}" type="slidenum">
              <a:rPr lang="en-GB"/>
              <a:pPr/>
              <a:t>2</a:t>
            </a:fld>
            <a:endParaRPr lang="en-GB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20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80673-41D5-4931-A8FF-3816955C47AA}" type="slidenum">
              <a:rPr lang="en-GB"/>
              <a:pPr/>
              <a:t>21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50E43-CF6E-4137-B4D1-0C002ED15627}" type="slidenum">
              <a:rPr lang="en-GB"/>
              <a:pPr/>
              <a:t>3</a:t>
            </a:fld>
            <a:endParaRPr lang="en-GB"/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FE6499-42CF-4967-8887-CFF5E887D10E}" type="slidenum">
              <a:rPr lang="en-GB"/>
              <a:pPr/>
              <a:t>4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50E43-CF6E-4137-B4D1-0C002ED15627}" type="slidenum">
              <a:rPr lang="en-GB"/>
              <a:pPr/>
              <a:t>5</a:t>
            </a:fld>
            <a:endParaRPr lang="en-GB"/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49572-EB5B-4435-97C3-D38CE2B4C19D}" type="slidenum">
              <a:rPr lang="en-GB"/>
              <a:pPr/>
              <a:t>6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493" tIns="43247" rIns="86493" bIns="43247"/>
          <a:lstStyle/>
          <a:p>
            <a:pPr eaLnBrk="1" hangingPunct="1"/>
            <a:r>
              <a:rPr lang="fr-FR" smtClean="0"/>
              <a:t>Availability for the powering phase for sector 7-8 and expected one for the coming sectors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49572-EB5B-4435-97C3-D38CE2B4C19D}" type="slidenum">
              <a:rPr lang="en-GB"/>
              <a:pPr/>
              <a:t>7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493" tIns="43247" rIns="86493" bIns="43247"/>
          <a:lstStyle/>
          <a:p>
            <a:pPr eaLnBrk="1" hangingPunct="1"/>
            <a:r>
              <a:rPr lang="fr-FR" smtClean="0"/>
              <a:t>Availability for the powering phase for sector 7-8 and expected one for the coming sectors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49572-EB5B-4435-97C3-D38CE2B4C19D}" type="slidenum">
              <a:rPr lang="en-GB"/>
              <a:pPr/>
              <a:t>8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493" tIns="43247" rIns="86493" bIns="43247"/>
          <a:lstStyle/>
          <a:p>
            <a:pPr eaLnBrk="1" hangingPunct="1"/>
            <a:r>
              <a:rPr lang="fr-FR" smtClean="0"/>
              <a:t>Availability for the powering phase for sector 7-8 and expected one for the coming sectors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C898B-D7FB-425D-A029-B7F4DFFA25CE}" type="slidenum">
              <a:rPr lang="en-GB"/>
              <a:pPr/>
              <a:t>9</a:t>
            </a:fld>
            <a:endParaRPr lang="en-GB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LHC Superconducting Cavities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467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LHC Superconducting Cavities   </a:t>
            </a:r>
            <a:fld id="{B8B43DE5-A47C-46F5-9030-78BBE6579203}" type="slidenum">
              <a:rPr lang="en-US" sz="1800" smtClean="0">
                <a:solidFill>
                  <a:schemeClr val="tx2"/>
                </a:solidFill>
              </a:rPr>
              <a:pPr>
                <a:defRPr/>
              </a:pPr>
              <a:t>‹#›</a:t>
            </a:fld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5" name="Picture 4" descr="CERN400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Superconducting Cavities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/>
            </a:gs>
            <a:gs pos="100000">
              <a:srgbClr val="6666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46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46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CWRF08 Workshop - 25 March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3246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LHC Superconducting Cavities   </a:t>
            </a:r>
            <a:fld id="{5C4F819F-3AEC-476B-8C93-2BFFB1F521D8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76200" y="6248400"/>
            <a:ext cx="8915400" cy="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827088" cy="82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56" name="Picture 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168275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8316913" y="0"/>
            <a:ext cx="827087" cy="82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58" name="Picture 11" descr="Logo-LHC 2 apertures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382000" y="114300"/>
            <a:ext cx="685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ERN400.gif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pic>
        <p:nvPicPr>
          <p:cNvPr id="12" name="Picture 11" descr="AB-RF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05800" y="0"/>
            <a:ext cx="838200" cy="83820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924C6-7F67-4741-BD79-BA767ACF6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 Narrow" charset="0"/>
          <a:ea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FF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FF66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FF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6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DC52-AD65-42FF-A008-596FD3B90A3F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5C769-93D5-4796-8EF4-1EAB2D480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9B54-7EC9-48F7-A768-F065DB4B4575}" type="datetimeFigureOut">
              <a:rPr lang="en-US" smtClean="0"/>
              <a:pPr/>
              <a:t>3/23/2008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DDB66-D836-47CC-8432-A77D1CA10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oleObject" Target="../embeddings/Microsoft_Office_Excel_97-2003_Worksheet1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jpeg"/><Relationship Id="rId4" Type="http://schemas.openxmlformats.org/officeDocument/2006/relationships/oleObject" Target="../embeddings/Microsoft_Office_Excel_97-2003_Worksheet3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2819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LHC Superconducting Cavities</a:t>
            </a:r>
            <a:endParaRPr lang="en-GB" sz="4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21336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P. Maesen</a:t>
            </a:r>
          </a:p>
          <a:p>
            <a:pPr eaLnBrk="1" hangingPunct="1"/>
            <a:r>
              <a:rPr lang="en-GB" sz="2800" dirty="0" smtClean="0">
                <a:solidFill>
                  <a:srgbClr val="FFFF00"/>
                </a:solidFill>
              </a:rPr>
              <a:t>CWRF2008, 25 March’08</a:t>
            </a:r>
            <a:endParaRPr lang="en-GB" sz="280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58800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Low level &amp; full power test 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4495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 Cool down in SM18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 of frequency and tuner range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06993" y="2819400"/>
          <a:ext cx="4312607" cy="3322638"/>
        </p:xfrm>
        <a:graphic>
          <a:graphicData uri="http://schemas.openxmlformats.org/presentationml/2006/ole">
            <p:oleObj spid="_x0000_s36866" name="Chart" r:id="rId4" imgW="5476875" imgH="4219651" progId="Excel.Sheet.8">
              <p:embed/>
            </p:oleObj>
          </a:graphicData>
        </a:graphic>
      </p:graphicFrame>
      <p:graphicFrame>
        <p:nvGraphicFramePr>
          <p:cNvPr id="11" name="Content Placeholder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570473" y="1143000"/>
          <a:ext cx="4497327" cy="3200400"/>
        </p:xfrm>
        <a:graphic>
          <a:graphicData uri="http://schemas.openxmlformats.org/presentationml/2006/ole">
            <p:oleObj spid="_x0000_s36867" name="Chart" r:id="rId5" imgW="5915025" imgH="4209898" progId="Excel.Sheet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4572001" y="4724400"/>
            <a:ext cx="441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solidFill>
                  <a:srgbClr val="FFFF66"/>
                </a:solidFill>
              </a:rPr>
              <a:t>Q ext versus power coupler position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 smtClean="0">
                <a:solidFill>
                  <a:srgbClr val="FFFF66"/>
                </a:solidFill>
              </a:rPr>
              <a:t>Calibration of antenna signal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58800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Low level &amp; full power test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4400" y="762000"/>
            <a:ext cx="76962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>
                <a:solidFill>
                  <a:srgbClr val="FFFF66"/>
                </a:solidFill>
              </a:rPr>
              <a:t>Conditioning to coupler full power 300kW CW.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Raising acceleration field to 1.5 times nominal</a:t>
            </a:r>
          </a:p>
        </p:txBody>
      </p:sp>
      <p:pic>
        <p:nvPicPr>
          <p:cNvPr id="15" name="Picture 4" descr="Picture 0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6858000" cy="514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8077200" y="5334000"/>
            <a:ext cx="990600" cy="381000"/>
          </a:xfrm>
          <a:prstGeom prst="wedgeRectCallout">
            <a:avLst>
              <a:gd name="adj1" fmla="val -121234"/>
              <a:gd name="adj2" fmla="val 12233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Vacuum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609600" y="5105400"/>
            <a:ext cx="990600" cy="381000"/>
          </a:xfrm>
          <a:prstGeom prst="wedgeRectCallout">
            <a:avLst>
              <a:gd name="adj1" fmla="val 132612"/>
              <a:gd name="adj2" fmla="val 4733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Power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52400" y="6400800"/>
            <a:ext cx="1143000" cy="304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E. Montesinos</a:t>
            </a:r>
            <a:endParaRPr lang="en-GB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6629400" y="4191000"/>
            <a:ext cx="990600" cy="609600"/>
          </a:xfrm>
          <a:prstGeom prst="wedgeRectCallout">
            <a:avLst>
              <a:gd name="adj1" fmla="val -48158"/>
              <a:gd name="adj2" fmla="val 50150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2 weeks/ Cavity</a:t>
            </a:r>
            <a:endParaRPr lang="en-US" sz="16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58800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Low level &amp; full power test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4400" y="833735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>
                <a:solidFill>
                  <a:srgbClr val="FFFF66"/>
                </a:solidFill>
              </a:rPr>
              <a:t>Dipole Mode (TE111) HOM damping efficiency</a:t>
            </a:r>
            <a:endParaRPr lang="en-US" kern="0" dirty="0" smtClean="0">
              <a:solidFill>
                <a:srgbClr val="FFFF66"/>
              </a:solidFill>
            </a:endParaRPr>
          </a:p>
        </p:txBody>
      </p:sp>
      <p:pic>
        <p:nvPicPr>
          <p:cNvPr id="6" name="Picture 5" descr="HOM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4654645" cy="3200400"/>
          </a:xfrm>
          <a:prstGeom prst="rect">
            <a:avLst/>
          </a:prstGeom>
        </p:spPr>
      </p:pic>
      <p:pic>
        <p:nvPicPr>
          <p:cNvPr id="7" name="Picture 6" descr="HOM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637" y="2971800"/>
            <a:ext cx="4739363" cy="3258312"/>
          </a:xfrm>
          <a:prstGeom prst="rect">
            <a:avLst/>
          </a:prstGeom>
        </p:spPr>
      </p:pic>
      <p:pic>
        <p:nvPicPr>
          <p:cNvPr id="10" name="Picture 9" descr="CWRF08 0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1676400"/>
            <a:ext cx="5791200" cy="4343400"/>
          </a:xfrm>
          <a:prstGeom prst="rect">
            <a:avLst/>
          </a:prstGeom>
        </p:spPr>
      </p:pic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057400" y="1828800"/>
            <a:ext cx="1066800" cy="609600"/>
          </a:xfrm>
          <a:prstGeom prst="wedgeRectCallout">
            <a:avLst>
              <a:gd name="adj1" fmla="val -4484"/>
              <a:gd name="adj2" fmla="val 150986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Bulk Niobium</a:t>
            </a:r>
            <a:endParaRPr lang="en-US" sz="160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58800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Low level &amp; full power test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4400" y="7620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>
                <a:solidFill>
                  <a:srgbClr val="FFFF66"/>
                </a:solidFill>
              </a:rPr>
              <a:t>Broad-band HOMs for higher modes</a:t>
            </a:r>
            <a:endParaRPr lang="en-US" kern="0" dirty="0" smtClean="0">
              <a:solidFill>
                <a:srgbClr val="FFFF66"/>
              </a:solidFill>
            </a:endParaRPr>
          </a:p>
        </p:txBody>
      </p:sp>
      <p:graphicFrame>
        <p:nvGraphicFramePr>
          <p:cNvPr id="54274" name="Object 4"/>
          <p:cNvGraphicFramePr>
            <a:graphicFrameLocks noChangeAspect="1"/>
          </p:cNvGraphicFramePr>
          <p:nvPr/>
        </p:nvGraphicFramePr>
        <p:xfrm>
          <a:off x="685800" y="1295400"/>
          <a:ext cx="7772400" cy="5343525"/>
        </p:xfrm>
        <a:graphic>
          <a:graphicData uri="http://schemas.openxmlformats.org/presentationml/2006/ole">
            <p:oleObj spid="_x0000_s54274" name="Chart" r:id="rId4" imgW="9934575" imgH="6829552" progId="Excel.Sheet.8">
              <p:embed/>
            </p:oleObj>
          </a:graphicData>
        </a:graphic>
      </p:graphicFrame>
      <p:pic>
        <p:nvPicPr>
          <p:cNvPr id="6" name="Picture 5" descr="CWRF08 0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1854200" y="1955801"/>
            <a:ext cx="5283200" cy="3962400"/>
          </a:xfrm>
          <a:prstGeom prst="rect">
            <a:avLst/>
          </a:prstGeom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667000" y="1447800"/>
            <a:ext cx="1066800" cy="609600"/>
          </a:xfrm>
          <a:prstGeom prst="wedgeRectCallout">
            <a:avLst>
              <a:gd name="adj1" fmla="val 53552"/>
              <a:gd name="adj2" fmla="val 80674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Bulk Niobium</a:t>
            </a:r>
            <a:endParaRPr lang="en-US" sz="1600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590800" y="2971800"/>
            <a:ext cx="1066800" cy="609600"/>
          </a:xfrm>
          <a:prstGeom prst="wedgeRectCallout">
            <a:avLst>
              <a:gd name="adj1" fmla="val -21448"/>
              <a:gd name="adj2" fmla="val 200986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Copper plated</a:t>
            </a:r>
            <a:endParaRPr lang="en-US" sz="16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i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133600"/>
            <a:ext cx="4419600" cy="3519091"/>
          </a:xfrm>
          <a:prstGeom prst="rect">
            <a:avLst/>
          </a:prstGeom>
        </p:spPr>
      </p:pic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Problems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077200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Tuning range: too high natural frequency of half of the cavities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Despite warm plastic deformation, after a series of thermal cycling, some of the cavities went back to a too high frequency at rest</a:t>
            </a:r>
          </a:p>
          <a:p>
            <a:pPr lvl="1" eaLnBrk="1" hangingPunct="1">
              <a:lnSpc>
                <a:spcPct val="90000"/>
              </a:lnSpc>
              <a:buFont typeface="Symbol" charset="2"/>
              <a:buChar char=""/>
            </a:pPr>
            <a:endParaRPr lang="en-GB" sz="2400" dirty="0" smtClean="0">
              <a:solidFill>
                <a:srgbClr val="FF8000"/>
              </a:solidFill>
            </a:endParaRPr>
          </a:p>
        </p:txBody>
      </p:sp>
      <p:pic>
        <p:nvPicPr>
          <p:cNvPr id="7" name="Picture 6" descr="TunBefo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2057400"/>
            <a:ext cx="4419600" cy="3616694"/>
          </a:xfrm>
          <a:prstGeom prst="rect">
            <a:avLst/>
          </a:prstGeom>
        </p:spPr>
      </p:pic>
      <p:pic>
        <p:nvPicPr>
          <p:cNvPr id="9" name="Picture 8" descr="TunAft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057400"/>
            <a:ext cx="4537923" cy="3581400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09600" y="5791200"/>
            <a:ext cx="807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Corrected by adjustable tuning springs compensation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charset="2"/>
              <a:buChar char="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FF8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981200" y="4495800"/>
            <a:ext cx="914400" cy="609600"/>
          </a:xfrm>
          <a:prstGeom prst="wedgeRectCallout">
            <a:avLst>
              <a:gd name="adj1" fmla="val -116091"/>
              <a:gd name="adj2" fmla="val -127139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Freq too low</a:t>
            </a:r>
            <a:endParaRPr lang="en-US" sz="1600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6781800" y="2743200"/>
            <a:ext cx="1295400" cy="609600"/>
          </a:xfrm>
          <a:prstGeom prst="wedgeRectCallout">
            <a:avLst>
              <a:gd name="adj1" fmla="val -71238"/>
              <a:gd name="adj2" fmla="val 133799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LHC working freq</a:t>
            </a:r>
            <a:endParaRPr lang="en-US" sz="16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Problems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914400"/>
            <a:ext cx="44196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Broken Tuner bellow during tests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Due to bad design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Found good ones certified by life test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Replaced just in time</a:t>
            </a:r>
          </a:p>
          <a:p>
            <a:pPr lvl="1" eaLnBrk="1" hangingPunct="1">
              <a:lnSpc>
                <a:spcPct val="90000"/>
              </a:lnSpc>
              <a:buFont typeface="Symbol" charset="2"/>
              <a:buChar char=""/>
            </a:pPr>
            <a:endParaRPr lang="en-GB" sz="2400" dirty="0" smtClean="0">
              <a:solidFill>
                <a:srgbClr val="FF8000"/>
              </a:solidFill>
            </a:endParaRPr>
          </a:p>
        </p:txBody>
      </p:sp>
      <p:pic>
        <p:nvPicPr>
          <p:cNvPr id="13" name="Picture 12" descr="DSCN0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508000" y="1574800"/>
            <a:ext cx="5283200" cy="3962400"/>
          </a:xfrm>
          <a:prstGeom prst="rect">
            <a:avLst/>
          </a:prstGeom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953000" y="2743200"/>
            <a:ext cx="1676400" cy="609600"/>
          </a:xfrm>
          <a:prstGeom prst="wedgeRectCallout">
            <a:avLst>
              <a:gd name="adj1" fmla="val -118364"/>
              <a:gd name="adj2" fmla="val -99014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Please don’t look here !</a:t>
            </a:r>
            <a:endParaRPr lang="en-US" sz="1600" dirty="0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267200" y="3581400"/>
            <a:ext cx="1447800" cy="609600"/>
          </a:xfrm>
          <a:prstGeom prst="wedgeRectCallout">
            <a:avLst>
              <a:gd name="adj1" fmla="val -138075"/>
              <a:gd name="adj2" fmla="val 124424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Fatigue break down</a:t>
            </a:r>
            <a:endParaRPr lang="en-US" sz="1600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838200" y="914400"/>
            <a:ext cx="3276600" cy="2514600"/>
          </a:xfrm>
          <a:prstGeom prst="wedgeRectCallout">
            <a:avLst>
              <a:gd name="adj1" fmla="val -49453"/>
              <a:gd name="adj2" fmla="val -49393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OUUUPS  !</a:t>
            </a:r>
            <a:endParaRPr lang="en-US" sz="36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191000" y="4267200"/>
            <a:ext cx="441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domes to be modified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Old LEP design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Modified by longer tubing and replacing several seals by welding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charset="2"/>
              <a:buChar char="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FF8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</a:pPr>
            <a:r>
              <a:rPr lang="en-US" dirty="0" smtClean="0">
                <a:solidFill>
                  <a:srgbClr val="FFFF66"/>
                </a:solidFill>
              </a:rPr>
              <a:t>Installation in LHC PT 4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85800" y="1066800"/>
            <a:ext cx="78486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Transport from SM18 to LHC PT 4</a:t>
            </a:r>
          </a:p>
          <a:p>
            <a:pPr lvl="1" eaLnBrk="1" hangingPunct="1"/>
            <a:r>
              <a:rPr lang="en-US" dirty="0" smtClean="0"/>
              <a:t>Cavities &amp; insulation under static vacuum</a:t>
            </a:r>
          </a:p>
          <a:p>
            <a:pPr lvl="1" eaLnBrk="1" hangingPunct="1"/>
            <a:r>
              <a:rPr lang="en-US" dirty="0" smtClean="0"/>
              <a:t>Shock log, alarm if acceleration &gt; 0.2 G</a:t>
            </a:r>
          </a:p>
          <a:p>
            <a:pPr lvl="1" eaLnBrk="1" hangingPunct="1"/>
            <a:r>
              <a:rPr lang="en-US" dirty="0" smtClean="0"/>
              <a:t>10 km/h max speed on air suspended truck</a:t>
            </a:r>
          </a:p>
          <a:p>
            <a:pPr lvl="1" eaLnBrk="1" hangingPunct="1"/>
            <a:r>
              <a:rPr lang="en-US" dirty="0" smtClean="0"/>
              <a:t>Modules at horizontal 15% max slope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685800" y="4572000"/>
            <a:ext cx="784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 alignment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Connections to </a:t>
            </a:r>
            <a:r>
              <a:rPr lang="en-US" sz="3200" kern="0" dirty="0" err="1" smtClean="0">
                <a:solidFill>
                  <a:srgbClr val="FFFF66"/>
                </a:solidFill>
                <a:latin typeface="+mn-lt"/>
                <a:ea typeface="+mn-ea"/>
              </a:rPr>
              <a:t>Cryo</a:t>
            </a: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 feeding lines, vacuum</a:t>
            </a:r>
            <a:r>
              <a:rPr lang="en-US" sz="3200" kern="0" dirty="0">
                <a:solidFill>
                  <a:srgbClr val="FFFF66"/>
                </a:solidFill>
                <a:latin typeface="+mn-lt"/>
                <a:ea typeface="+mn-ea"/>
              </a:rPr>
              <a:t> </a:t>
            </a: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pipes, wave guides, RF cabling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Img_73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762000"/>
            <a:ext cx="5791200" cy="3860800"/>
          </a:xfrm>
          <a:prstGeom prst="rect">
            <a:avLst/>
          </a:prstGeom>
        </p:spPr>
      </p:pic>
      <p:pic>
        <p:nvPicPr>
          <p:cNvPr id="11" name="Picture 10" descr="Fig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376" y="0"/>
            <a:ext cx="7065247" cy="6858000"/>
          </a:xfrm>
          <a:prstGeom prst="rect">
            <a:avLst/>
          </a:prstGeom>
        </p:spPr>
      </p:pic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4876800" y="381000"/>
            <a:ext cx="1676400" cy="381000"/>
          </a:xfrm>
          <a:prstGeom prst="wedgeRectCallout">
            <a:avLst>
              <a:gd name="adj1" fmla="val -17023"/>
              <a:gd name="adj2" fmla="val 203174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QRL Extension</a:t>
            </a:r>
            <a:endParaRPr lang="en-US" sz="1600" dirty="0"/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553200" y="4876800"/>
            <a:ext cx="1447800" cy="609600"/>
          </a:xfrm>
          <a:prstGeom prst="wedgeRectCallout">
            <a:avLst>
              <a:gd name="adj1" fmla="val -49260"/>
              <a:gd name="adj2" fmla="val 50986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3 modules in LHC PT 4</a:t>
            </a:r>
            <a:endParaRPr lang="en-US" sz="16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Commissioning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85800" y="1066800"/>
            <a:ext cx="78486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Interlocks full check (4weeks)</a:t>
            </a:r>
          </a:p>
          <a:p>
            <a:pPr lvl="1" eaLnBrk="1" hangingPunct="1"/>
            <a:r>
              <a:rPr lang="en-US" dirty="0" smtClean="0">
                <a:solidFill>
                  <a:srgbClr val="FF8000"/>
                </a:solidFill>
              </a:rPr>
              <a:t>300 kW main coupler very sensible !</a:t>
            </a:r>
          </a:p>
          <a:p>
            <a:pPr lvl="1" eaLnBrk="1" hangingPunct="1"/>
            <a:r>
              <a:rPr lang="en-US" dirty="0" smtClean="0"/>
              <a:t>Remember  : in case of ceramic break down, pollution of the whole module to be replaced !</a:t>
            </a:r>
          </a:p>
          <a:p>
            <a:pPr lvl="1" eaLnBrk="1" hangingPunct="1"/>
            <a:r>
              <a:rPr lang="en-US" dirty="0" smtClean="0"/>
              <a:t>Fast RF shut off with vacuum increase, arc detectors, He pressure, RP alarm, RF zone access etc.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685800" y="4038600"/>
            <a:ext cx="784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Careful setting up of cryogenic processes</a:t>
            </a:r>
            <a:r>
              <a:rPr lang="en-US" sz="3200" kern="0" dirty="0" smtClean="0">
                <a:solidFill>
                  <a:srgbClr val="FFFF66"/>
                </a:solidFill>
              </a:rPr>
              <a:t> (2w)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 cooling down ( 24hrs )</a:t>
            </a:r>
          </a:p>
          <a:p>
            <a:pPr marL="800100" lvl="1" indent="-34290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  <a:latin typeface="+mn-lt"/>
                <a:ea typeface="+mn-ea"/>
              </a:rPr>
              <a:t>But lost already 4 times all the He through safety valves !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Commissioning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685800" y="990600"/>
            <a:ext cx="784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Conditioning 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one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module, almost no degassing, just a </a:t>
            </a:r>
            <a:r>
              <a:rPr kumimoji="0" lang="en-US" sz="2800" b="0" i="0" u="none" strike="noStrike" kern="0" cap="none" spc="0" normalizeH="0" noProof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few quenches</a:t>
            </a:r>
            <a:r>
              <a:rPr lang="en-US" sz="2800" kern="0" smtClean="0">
                <a:solidFill>
                  <a:srgbClr val="FFFF66"/>
                </a:solidFill>
                <a:latin typeface="+mn-lt"/>
                <a:ea typeface="+mn-ea"/>
              </a:rPr>
              <a:t>, </a:t>
            </a:r>
            <a:r>
              <a:rPr lang="en-US" sz="2800" kern="0" dirty="0" smtClean="0">
                <a:solidFill>
                  <a:srgbClr val="FFFF66"/>
                </a:solidFill>
                <a:latin typeface="+mn-lt"/>
                <a:ea typeface="+mn-ea"/>
              </a:rPr>
              <a:t>2 min for recovering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685800" y="2667000"/>
            <a:ext cx="784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baseline="0" dirty="0" smtClean="0">
                <a:solidFill>
                  <a:srgbClr val="FFFF66"/>
                </a:solidFill>
                <a:latin typeface="+mn-lt"/>
                <a:ea typeface="+mn-ea"/>
              </a:rPr>
              <a:t>On the other one,</a:t>
            </a:r>
            <a:r>
              <a:rPr lang="en-US" sz="2800" kern="0" dirty="0" smtClean="0">
                <a:solidFill>
                  <a:srgbClr val="FFFF66"/>
                </a:solidFill>
                <a:latin typeface="+mn-lt"/>
                <a:ea typeface="+mn-ea"/>
              </a:rPr>
              <a:t> 1 week of conditioning per cavity</a:t>
            </a:r>
          </a:p>
          <a:p>
            <a:pPr marL="1257300" lvl="2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Parallel operation, 16 klystrons for 16 cavities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685800" y="3962400"/>
            <a:ext cx="784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3200" kern="0" noProof="0" dirty="0" smtClean="0">
                <a:solidFill>
                  <a:srgbClr val="FFFF66"/>
                </a:solidFill>
                <a:latin typeface="+mn-lt"/>
                <a:ea typeface="+mn-ea"/>
              </a:rPr>
              <a:t>Low level tuning and amplitude loops closed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well as Klystron</a:t>
            </a:r>
            <a:r>
              <a:rPr kumimoji="0" lang="en-US" sz="3200" b="0" i="0" u="none" strike="noStrike" kern="0" cap="none" spc="0" normalizeH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polar loop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en-US" sz="4000" kern="0" baseline="0" noProof="0" dirty="0" smtClean="0">
                <a:solidFill>
                  <a:srgbClr val="FFFF66"/>
                </a:solidFill>
                <a:latin typeface="+mn-lt"/>
                <a:ea typeface="+mn-ea"/>
              </a:rPr>
              <a:t>SUCCESS</a:t>
            </a: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Commissioning</a:t>
            </a:r>
          </a:p>
        </p:txBody>
      </p:sp>
      <p:pic>
        <p:nvPicPr>
          <p:cNvPr id="9" name="Picture 8" descr="M2B1-Line5-cond08-02-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34273"/>
            <a:ext cx="7783613" cy="6023727"/>
          </a:xfrm>
          <a:prstGeom prst="rect">
            <a:avLst/>
          </a:prstGeom>
        </p:spPr>
      </p:pic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152400" y="3429000"/>
            <a:ext cx="2133600" cy="609600"/>
          </a:xfrm>
          <a:prstGeom prst="wedgeRectCallout">
            <a:avLst>
              <a:gd name="adj1" fmla="val 33386"/>
              <a:gd name="adj2" fmla="val -152764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Remote conditioning up to 2 MV</a:t>
            </a:r>
            <a:endParaRPr lang="en-US" sz="16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19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467600" cy="838200"/>
          </a:xfrm>
        </p:spPr>
        <p:txBody>
          <a:bodyPr/>
          <a:lstStyle/>
          <a:p>
            <a:pPr eaLnBrk="1" hangingPunct="1"/>
            <a:r>
              <a:rPr lang="en-GB" dirty="0" smtClean="0"/>
              <a:t>Content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00200" y="1600200"/>
            <a:ext cx="68548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Building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level &amp; full power </a:t>
            </a: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t</a:t>
            </a:r>
            <a:r>
              <a:rPr kumimoji="0" lang="en-US" sz="320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ests</a:t>
            </a:r>
            <a:endParaRPr kumimoji="0" lang="en-US" sz="320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3200" kern="0" dirty="0" smtClean="0">
                <a:solidFill>
                  <a:srgbClr val="FFFF66"/>
                </a:solidFill>
                <a:latin typeface="+mn-lt"/>
                <a:ea typeface="+mn-ea"/>
              </a:rPr>
              <a:t>Problems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Installation </a:t>
            </a:r>
            <a:r>
              <a:rPr lang="en-US" sz="3200" kern="0" dirty="0">
                <a:solidFill>
                  <a:srgbClr val="FFFF66"/>
                </a:solidFill>
              </a:rPr>
              <a:t>in LHC PT 4</a:t>
            </a:r>
            <a:endParaRPr kumimoji="0" lang="en-US" sz="3200" i="0" u="none" strike="noStrike" kern="0" cap="none" spc="0" normalizeH="0" baseline="0" noProof="0" dirty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&amp;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Status &amp; conclusions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85800" y="1066800"/>
            <a:ext cx="78486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4 Modules installed in LHC PT4 Sept ‘06</a:t>
            </a:r>
          </a:p>
          <a:p>
            <a:pPr eaLnBrk="1" hangingPunct="1"/>
            <a:r>
              <a:rPr lang="en-US" dirty="0" smtClean="0"/>
              <a:t>Fully connected mid ‘07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685800" y="4419600"/>
            <a:ext cx="7848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 down of the 2 other ones foreseen June ’08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commissioning ..’08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685800" y="2286000"/>
            <a:ext cx="784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 down of 2 Modules Nov ‘07 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Special care on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cryo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 safety devices &amp; process control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+mn-lt"/>
                <a:ea typeface="+mn-ea"/>
              </a:rPr>
              <a:t>Successful validation in full power and field Feb ’08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800" kern="0" dirty="0" smtClean="0">
                <a:solidFill>
                  <a:srgbClr val="FFFF66"/>
                </a:solidFill>
                <a:latin typeface="+mn-lt"/>
                <a:ea typeface="+mn-ea"/>
              </a:rPr>
              <a:t>Modules warm now with sector 4-5 for Triplets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20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/>
              <a:t>Acknowledgement</a:t>
            </a:r>
            <a:endParaRPr lang="en-US" dirty="0" smtClean="0">
              <a:solidFill>
                <a:srgbClr val="FFFF66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685800" y="838200"/>
            <a:ext cx="7848600" cy="1219200"/>
          </a:xfrm>
        </p:spPr>
        <p:txBody>
          <a:bodyPr/>
          <a:lstStyle/>
          <a:p>
            <a:r>
              <a:rPr lang="en-US" sz="2400" dirty="0" smtClean="0"/>
              <a:t>All AB/RF group members participating</a:t>
            </a:r>
          </a:p>
          <a:p>
            <a:r>
              <a:rPr lang="en-US" sz="2400" dirty="0" smtClean="0"/>
              <a:t>AT/ACR , AT/VAC and TS/RP</a:t>
            </a:r>
          </a:p>
          <a:p>
            <a:r>
              <a:rPr lang="en-US" sz="2400" dirty="0" smtClean="0"/>
              <a:t>AB/ATB group, Transport</a:t>
            </a:r>
          </a:p>
          <a:p>
            <a:r>
              <a:rPr lang="en-US" sz="2400" dirty="0" err="1" smtClean="0"/>
              <a:t>Enrico</a:t>
            </a:r>
            <a:r>
              <a:rPr lang="en-US" sz="2400" dirty="0" smtClean="0"/>
              <a:t> </a:t>
            </a:r>
            <a:r>
              <a:rPr lang="en-US" sz="2400" dirty="0" err="1" smtClean="0"/>
              <a:t>Chiaveri</a:t>
            </a:r>
            <a:r>
              <a:rPr lang="en-US" sz="2400" dirty="0" smtClean="0"/>
              <a:t>, Oliver </a:t>
            </a:r>
            <a:r>
              <a:rPr lang="en-US" sz="2400" dirty="0" err="1" smtClean="0"/>
              <a:t>Aberle</a:t>
            </a:r>
            <a:r>
              <a:rPr lang="en-US" sz="2400" dirty="0" smtClean="0"/>
              <a:t>, Raymond </a:t>
            </a:r>
            <a:r>
              <a:rPr lang="en-US" sz="2400" dirty="0" err="1" smtClean="0"/>
              <a:t>Hanni</a:t>
            </a:r>
            <a:r>
              <a:rPr lang="en-US" sz="2400" dirty="0" smtClean="0"/>
              <a:t> and  Roberto Losito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685800" y="2895600"/>
            <a:ext cx="7848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 b="1" dirty="0" smtClean="0"/>
              <a:t>REFERENCES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D. Boussard et al., “The LHC superconducting cavities”, PAC’99, New York, 1999.</a:t>
            </a:r>
            <a:endParaRPr lang="en-US" sz="1400" b="1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R. Losito, E. </a:t>
            </a:r>
            <a:r>
              <a:rPr lang="en-US" sz="1400" dirty="0" err="1" smtClean="0"/>
              <a:t>Chiaveri</a:t>
            </a:r>
            <a:r>
              <a:rPr lang="en-US" sz="1400" dirty="0" smtClean="0"/>
              <a:t>, J. </a:t>
            </a:r>
            <a:r>
              <a:rPr lang="en-US" sz="1400" dirty="0" err="1" smtClean="0"/>
              <a:t>Tuckmantel</a:t>
            </a:r>
            <a:r>
              <a:rPr lang="en-US" sz="1400" dirty="0" smtClean="0"/>
              <a:t>, S. </a:t>
            </a:r>
            <a:r>
              <a:rPr lang="en-US" sz="1400" dirty="0" err="1" smtClean="0"/>
              <a:t>Calatroni</a:t>
            </a:r>
            <a:r>
              <a:rPr lang="en-US" sz="1400" dirty="0" smtClean="0"/>
              <a:t>, D. </a:t>
            </a:r>
            <a:r>
              <a:rPr lang="en-US" sz="1400" dirty="0" err="1" smtClean="0"/>
              <a:t>Valuch</a:t>
            </a:r>
            <a:r>
              <a:rPr lang="en-US" sz="1400" dirty="0" smtClean="0"/>
              <a:t>, “Report on Superconducting RF Activities at CERN in 2001/2003”,  SRF Workshop 2003</a:t>
            </a:r>
            <a:endParaRPr lang="en-GB" sz="1400" dirty="0" smtClean="0"/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E. </a:t>
            </a:r>
            <a:r>
              <a:rPr lang="en-GB" sz="1400" dirty="0" err="1" smtClean="0"/>
              <a:t>Montesinos</a:t>
            </a:r>
            <a:r>
              <a:rPr lang="en-GB" sz="1400" dirty="0" smtClean="0"/>
              <a:t>, “Construction and Processing of the Variable RF Power Couplers for the LHC Superconducting Cavities”, SRF 2007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L. </a:t>
            </a:r>
            <a:r>
              <a:rPr lang="en-GB" sz="1400" dirty="0" err="1" smtClean="0"/>
              <a:t>Arnaudon</a:t>
            </a:r>
            <a:r>
              <a:rPr lang="en-GB" sz="1400" dirty="0" smtClean="0"/>
              <a:t>, M. </a:t>
            </a:r>
            <a:r>
              <a:rPr lang="en-GB" sz="1400" dirty="0" err="1" smtClean="0"/>
              <a:t>Disdier</a:t>
            </a:r>
            <a:r>
              <a:rPr lang="en-GB" sz="1400" dirty="0" smtClean="0"/>
              <a:t>, P. Maesen, M. </a:t>
            </a:r>
            <a:r>
              <a:rPr lang="en-GB" sz="1400" dirty="0" err="1" smtClean="0"/>
              <a:t>Prax</a:t>
            </a:r>
            <a:r>
              <a:rPr lang="en-GB" sz="1400" dirty="0" smtClean="0"/>
              <a:t> “Control of the LHC 400 MHz RF system (ACS)”, EPAC’2004, Lucerne, Switzerland, July 2004.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E. </a:t>
            </a:r>
            <a:r>
              <a:rPr lang="en-GB" sz="1400" dirty="0" err="1" smtClean="0"/>
              <a:t>Haebel</a:t>
            </a:r>
            <a:r>
              <a:rPr lang="en-GB" sz="1400" dirty="0" smtClean="0"/>
              <a:t>, V. </a:t>
            </a:r>
            <a:r>
              <a:rPr lang="en-GB" sz="1400" dirty="0" err="1" smtClean="0"/>
              <a:t>Rodel</a:t>
            </a:r>
            <a:r>
              <a:rPr lang="en-GB" sz="1400" dirty="0" smtClean="0"/>
              <a:t>, F. </a:t>
            </a:r>
            <a:r>
              <a:rPr lang="en-GB" sz="1400" dirty="0" err="1" smtClean="0"/>
              <a:t>Gerigk</a:t>
            </a:r>
            <a:r>
              <a:rPr lang="en-GB" sz="1400" dirty="0" smtClean="0"/>
              <a:t>, CERN, Z.T. Zhao, IHEP, Beijing, P.R. China “The Higher-Order Mode Dampers of the 400 MHz Superconducting LHC Cavities”, CERN-SL-98-008 RF.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S. </a:t>
            </a:r>
            <a:r>
              <a:rPr lang="en-GB" sz="1400" dirty="0" err="1" smtClean="0"/>
              <a:t>Claudet</a:t>
            </a:r>
            <a:r>
              <a:rPr lang="en-GB" sz="1400" dirty="0" smtClean="0"/>
              <a:t>, et al.. </a:t>
            </a:r>
            <a:r>
              <a:rPr lang="en-US" sz="1400" dirty="0" smtClean="0"/>
              <a:t>"The cryogenics system in pt 4: possible options",. LHC Project Workshop Chamonix XIV, CERN, Geneva, Switzerland, 17-21 Jan 2005.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P. </a:t>
            </a:r>
            <a:r>
              <a:rPr lang="en-US" sz="1400" dirty="0" err="1" smtClean="0"/>
              <a:t>Maesen,E</a:t>
            </a:r>
            <a:r>
              <a:rPr lang="en-US" sz="1400" dirty="0" smtClean="0"/>
              <a:t>. </a:t>
            </a:r>
            <a:r>
              <a:rPr lang="en-US" sz="1400" dirty="0" err="1" smtClean="0"/>
              <a:t>Ciapala</a:t>
            </a:r>
            <a:r>
              <a:rPr lang="en-US" sz="1400" dirty="0" smtClean="0"/>
              <a:t> and G. </a:t>
            </a:r>
            <a:r>
              <a:rPr lang="en-US" sz="1400" dirty="0" err="1" smtClean="0"/>
              <a:t>Pechaud</a:t>
            </a:r>
            <a:r>
              <a:rPr lang="en-US" sz="1400" dirty="0" smtClean="0"/>
              <a:t>, “ Final tests and commissioning of the 400 MHz LHC superconducting cavities”, SRF 2007</a:t>
            </a:r>
            <a:endParaRPr lang="en-US" sz="14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467600" cy="838200"/>
          </a:xfrm>
        </p:spPr>
        <p:txBody>
          <a:bodyPr/>
          <a:lstStyle/>
          <a:p>
            <a:pPr eaLnBrk="1" hangingPunct="1"/>
            <a:r>
              <a:rPr lang="en-GB" dirty="0" smtClean="0"/>
              <a:t>Presentation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9600" y="1066800"/>
            <a:ext cx="8001000" cy="576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</a:rPr>
              <a:t>Module main parameters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4 single cell cavities </a:t>
            </a:r>
            <a:r>
              <a:rPr lang="en-US" kern="0" dirty="0" err="1" smtClean="0">
                <a:solidFill>
                  <a:srgbClr val="FFFF66"/>
                </a:solidFill>
              </a:rPr>
              <a:t>Cryo</a:t>
            </a:r>
            <a:r>
              <a:rPr lang="en-US" kern="0" dirty="0" smtClean="0">
                <a:solidFill>
                  <a:srgbClr val="FFFF66"/>
                </a:solidFill>
              </a:rPr>
              <a:t>-module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Modular design from 2 to 6 cavities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Cell-to-cell distance 3</a:t>
            </a:r>
            <a:r>
              <a:rPr lang="el-GR" kern="0" dirty="0" smtClean="0">
                <a:solidFill>
                  <a:srgbClr val="FFFF66"/>
                </a:solidFill>
              </a:rPr>
              <a:t>λ</a:t>
            </a:r>
            <a:r>
              <a:rPr lang="en-US" kern="0" dirty="0" smtClean="0">
                <a:solidFill>
                  <a:srgbClr val="FFFF66"/>
                </a:solidFill>
              </a:rPr>
              <a:t>/2 at 400 MHz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3 main He connections : L He inlet, gas outlet and warm recovery line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Cone extremities He capillaries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Temperature probes redundancy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150 W static losses at 4.5 Kelvin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2 ion pumps at each ends with vacuum valves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Second beam tube inside cryostat, 420 mm spacing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US" kern="0" dirty="0" smtClean="0">
              <a:solidFill>
                <a:srgbClr val="FFFF66"/>
              </a:solidFill>
            </a:endParaRP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US" kern="0" dirty="0" smtClean="0">
              <a:solidFill>
                <a:srgbClr val="FFFF66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Presentation</a:t>
            </a:r>
          </a:p>
        </p:txBody>
      </p:sp>
      <p:graphicFrame>
        <p:nvGraphicFramePr>
          <p:cNvPr id="17409" name="Object 4"/>
          <p:cNvGraphicFramePr>
            <a:graphicFrameLocks noChangeAspect="1"/>
          </p:cNvGraphicFramePr>
          <p:nvPr/>
        </p:nvGraphicFramePr>
        <p:xfrm>
          <a:off x="152400" y="1422310"/>
          <a:ext cx="8839200" cy="3849777"/>
        </p:xfrm>
        <a:graphic>
          <a:graphicData uri="http://schemas.openxmlformats.org/presentationml/2006/ole">
            <p:oleObj spid="_x0000_s17409" name="Picture" r:id="rId4" imgW="5771520" imgH="2514600" progId="Word.Picture.8">
              <p:embed/>
            </p:oleObj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43000" y="5272087"/>
            <a:ext cx="14478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dirty="0"/>
              <a:t>He tank</a:t>
            </a:r>
            <a:endParaRPr lang="en-US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048000" y="5272087"/>
            <a:ext cx="18288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/>
              <a:t>Cavity</a:t>
            </a:r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43600" y="5272087"/>
            <a:ext cx="18288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/>
              <a:t>Cryostat</a:t>
            </a:r>
            <a:endParaRPr lang="en-U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1676400" y="4267200"/>
            <a:ext cx="6858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3429000" y="4114800"/>
            <a:ext cx="4572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5943600" y="44958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467600" cy="838200"/>
          </a:xfrm>
        </p:spPr>
        <p:txBody>
          <a:bodyPr/>
          <a:lstStyle/>
          <a:p>
            <a:pPr eaLnBrk="1" hangingPunct="1"/>
            <a:r>
              <a:rPr lang="en-GB" dirty="0" smtClean="0"/>
              <a:t>Presentation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9600" y="914401"/>
            <a:ext cx="8001000" cy="525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</a:rPr>
              <a:t>Cavities main parameters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1-2 </a:t>
            </a:r>
            <a:r>
              <a:rPr lang="el-GR" kern="0" dirty="0" smtClean="0">
                <a:solidFill>
                  <a:srgbClr val="FFFF66"/>
                </a:solidFill>
              </a:rPr>
              <a:t>μ</a:t>
            </a:r>
            <a:r>
              <a:rPr lang="en-US" kern="0" dirty="0" smtClean="0">
                <a:solidFill>
                  <a:srgbClr val="FFFF66"/>
                </a:solidFill>
              </a:rPr>
              <a:t>m Niobium film sputtered on 3 mm Co Cavity 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Cavity length </a:t>
            </a:r>
            <a:r>
              <a:rPr lang="el-GR" kern="0" dirty="0" smtClean="0">
                <a:solidFill>
                  <a:srgbClr val="FFFF66"/>
                </a:solidFill>
              </a:rPr>
              <a:t>λ</a:t>
            </a:r>
            <a:r>
              <a:rPr lang="en-US" kern="0" dirty="0" smtClean="0">
                <a:solidFill>
                  <a:srgbClr val="FFFF66"/>
                </a:solidFill>
              </a:rPr>
              <a:t>/2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R/Q = 44 </a:t>
            </a:r>
            <a:r>
              <a:rPr lang="el-GR" kern="0" dirty="0" smtClean="0">
                <a:solidFill>
                  <a:srgbClr val="FFFF66"/>
                </a:solidFill>
              </a:rPr>
              <a:t>Ω</a:t>
            </a:r>
            <a:r>
              <a:rPr lang="en-US" kern="0" dirty="0" smtClean="0">
                <a:solidFill>
                  <a:srgbClr val="FFFF66"/>
                </a:solidFill>
              </a:rPr>
              <a:t>, 300mm diameter beam tube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Acceleration field : 1 MV at injection &amp; 2 MV at high energy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300 kW CW Main Coupler with polarization, variable antenna length :10000 &lt; Ext Q &gt; 200000 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External tuner motor, range 400.790 MHz +- 90 kHz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4 SC HOMs of 2 types ; dipole and broad band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80 liters of L He at 4.5 Kelvin in He tank 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He dome for safety valve &amp; He level probe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WRF08 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952500"/>
            <a:ext cx="5029200" cy="3771900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 Superconducting Cavities</a:t>
            </a:r>
            <a:endParaRPr lang="en-GB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693738" y="0"/>
            <a:ext cx="7764462" cy="836613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5400" y="1193494"/>
            <a:ext cx="4038600" cy="139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</a:rPr>
              <a:t>Copper 400 MHz single cell cavity</a:t>
            </a:r>
            <a:endParaRPr lang="en-US" kern="0" dirty="0" smtClean="0">
              <a:solidFill>
                <a:srgbClr val="FFFF66"/>
              </a:solidFill>
            </a:endParaRP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4 HOMs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209800" y="762000"/>
            <a:ext cx="990600" cy="914400"/>
          </a:xfrm>
          <a:prstGeom prst="wedgeRectCallout">
            <a:avLst>
              <a:gd name="adj1" fmla="val -14504"/>
              <a:gd name="adj2" fmla="val 97859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Hole for Main Coupler</a:t>
            </a:r>
            <a:endParaRPr lang="en-US" sz="1600" dirty="0"/>
          </a:p>
        </p:txBody>
      </p:sp>
      <p:pic>
        <p:nvPicPr>
          <p:cNvPr id="13" name="Picture 12" descr="CWRF08 0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2895600"/>
            <a:ext cx="5181600" cy="3886200"/>
          </a:xfrm>
          <a:prstGeom prst="rect">
            <a:avLst/>
          </a:prstGeom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914400" y="4038600"/>
            <a:ext cx="990600" cy="609600"/>
          </a:xfrm>
          <a:prstGeom prst="wedgeRectCallout">
            <a:avLst>
              <a:gd name="adj1" fmla="val 56650"/>
              <a:gd name="adj2" fmla="val -18755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Hole for HOM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52400" y="4800600"/>
            <a:ext cx="3581400" cy="133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</a:rPr>
              <a:t>In its He tank</a:t>
            </a:r>
            <a:endParaRPr lang="en-US" kern="0" dirty="0" smtClean="0">
              <a:solidFill>
                <a:srgbClr val="FFFF66"/>
              </a:solidFill>
            </a:endParaRP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Vapor / liquid separation vessel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3886200" y="990600"/>
            <a:ext cx="990600" cy="609600"/>
          </a:xfrm>
          <a:prstGeom prst="wedgeRectCallout">
            <a:avLst>
              <a:gd name="adj1" fmla="val -86619"/>
              <a:gd name="adj2" fmla="val 140047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e- beam welding</a:t>
            </a:r>
            <a:endParaRPr lang="en-US" sz="1600" dirty="0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962400" y="3200400"/>
            <a:ext cx="1143000" cy="609600"/>
          </a:xfrm>
          <a:prstGeom prst="wedgeRectCallout">
            <a:avLst>
              <a:gd name="adj1" fmla="val 77100"/>
              <a:gd name="adj2" fmla="val 4004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Vapor / liquid level</a:t>
            </a:r>
            <a:endParaRPr lang="en-US" sz="16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auto">
          <a:xfrm>
            <a:off x="6400800" y="63246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18F45D-DB77-4A5B-AB5A-E4DAFBC6A075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693738" y="0"/>
            <a:ext cx="7764462" cy="836613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038600" y="990600"/>
            <a:ext cx="5105400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FFFF66"/>
                </a:solidFill>
              </a:rPr>
              <a:t>From bare Co cavity </a:t>
            </a:r>
            <a:r>
              <a:rPr lang="en-US" kern="0" dirty="0" smtClean="0">
                <a:solidFill>
                  <a:srgbClr val="FFFF66"/>
                </a:solidFill>
              </a:rPr>
              <a:t>: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Chemical treatment, rinsing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Niobium sputtering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Pure water rinsing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Cavity validation in vertical cryostat by measurement of Q/</a:t>
            </a:r>
            <a:r>
              <a:rPr lang="en-US" kern="0" dirty="0" err="1" smtClean="0">
                <a:solidFill>
                  <a:srgbClr val="FFFF66"/>
                </a:solidFill>
              </a:rPr>
              <a:t>Eacc</a:t>
            </a:r>
            <a:r>
              <a:rPr lang="en-US" kern="0" dirty="0" smtClean="0">
                <a:solidFill>
                  <a:srgbClr val="FFFF66"/>
                </a:solidFill>
              </a:rPr>
              <a:t>. Half of them with He processing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He tank welding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Mounting in frame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Tuning by plastic deformation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Vacuum tightness</a:t>
            </a:r>
          </a:p>
        </p:txBody>
      </p:sp>
      <p:pic>
        <p:nvPicPr>
          <p:cNvPr id="9" name="Picture 8" descr="Dscn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990600"/>
            <a:ext cx="3848100" cy="5130800"/>
          </a:xfrm>
          <a:prstGeom prst="rect">
            <a:avLst/>
          </a:prstGeom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52400" y="5029200"/>
            <a:ext cx="990600" cy="609600"/>
          </a:xfrm>
          <a:prstGeom prst="wedgeRectCallout">
            <a:avLst>
              <a:gd name="adj1" fmla="val 73958"/>
              <a:gd name="adj2" fmla="val 56713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VerticalCryostat</a:t>
            </a:r>
            <a:endParaRPr lang="en-US" sz="1600" dirty="0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971800" y="3810000"/>
            <a:ext cx="838200" cy="381000"/>
          </a:xfrm>
          <a:prstGeom prst="wedgeRectCallout">
            <a:avLst>
              <a:gd name="adj1" fmla="val -76042"/>
              <a:gd name="adj2" fmla="val 177025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Cavity</a:t>
            </a:r>
            <a:endParaRPr lang="en-US" sz="1600" dirty="0"/>
          </a:p>
        </p:txBody>
      </p:sp>
      <p:pic>
        <p:nvPicPr>
          <p:cNvPr id="12" name="Picture 11" descr="CWRF08 0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14400"/>
            <a:ext cx="4419600" cy="3314700"/>
          </a:xfrm>
          <a:prstGeom prst="rect">
            <a:avLst/>
          </a:prstGeom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124200" y="1219200"/>
            <a:ext cx="1219200" cy="609600"/>
          </a:xfrm>
          <a:prstGeom prst="wedgeRectCallout">
            <a:avLst>
              <a:gd name="adj1" fmla="val -58390"/>
              <a:gd name="adj2" fmla="val 13379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Helium Processing</a:t>
            </a:r>
            <a:endParaRPr lang="en-US" sz="1600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693738" y="0"/>
            <a:ext cx="7764462" cy="836613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838200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kern="0" dirty="0" smtClean="0">
                <a:solidFill>
                  <a:srgbClr val="FFFF66"/>
                </a:solidFill>
              </a:rPr>
              <a:t>Assembling 4 Cavities and accessories in Clean Room</a:t>
            </a:r>
          </a:p>
        </p:txBody>
      </p:sp>
      <p:pic>
        <p:nvPicPr>
          <p:cNvPr id="8" name="Picture 4" descr="Picture 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1460427"/>
            <a:ext cx="6324600" cy="4741936"/>
          </a:xfrm>
          <a:prstGeom prst="rect">
            <a:avLst/>
          </a:prstGeom>
          <a:noFill/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295400" y="3810000"/>
            <a:ext cx="990600" cy="609600"/>
          </a:xfrm>
          <a:prstGeom prst="wedgeRectCallout">
            <a:avLst>
              <a:gd name="adj1" fmla="val 73958"/>
              <a:gd name="adj2" fmla="val 56713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/>
              <a:t>Vacuum</a:t>
            </a:r>
          </a:p>
          <a:p>
            <a:pPr algn="ctr"/>
            <a:r>
              <a:rPr lang="en-US" sz="1600" dirty="0"/>
              <a:t>Valve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876800" y="5029200"/>
            <a:ext cx="990600" cy="609600"/>
          </a:xfrm>
          <a:prstGeom prst="wedgeRectCallout">
            <a:avLst>
              <a:gd name="adj1" fmla="val -86619"/>
              <a:gd name="adj2" fmla="val -13078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Second Beam</a:t>
            </a:r>
            <a:endParaRPr lang="en-US" sz="1600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667000" y="1752600"/>
            <a:ext cx="990600" cy="609600"/>
          </a:xfrm>
          <a:prstGeom prst="wedgeRectCallout">
            <a:avLst>
              <a:gd name="adj1" fmla="val 93189"/>
              <a:gd name="adj2" fmla="val 81713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Main</a:t>
            </a:r>
            <a:endParaRPr lang="en-US" sz="1600" dirty="0"/>
          </a:p>
          <a:p>
            <a:pPr algn="ctr"/>
            <a:r>
              <a:rPr lang="en-US" sz="1600" dirty="0" smtClean="0"/>
              <a:t>Coupler</a:t>
            </a:r>
            <a:endParaRPr lang="en-US" sz="1600" dirty="0"/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096000" y="4419600"/>
            <a:ext cx="762000" cy="381000"/>
          </a:xfrm>
          <a:prstGeom prst="wedgeRectCallout">
            <a:avLst>
              <a:gd name="adj1" fmla="val -139311"/>
              <a:gd name="adj2" fmla="val -248287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HOM</a:t>
            </a:r>
            <a:endParaRPr lang="en-US" sz="1600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447800" y="5486400"/>
            <a:ext cx="838200" cy="609600"/>
          </a:xfrm>
          <a:prstGeom prst="wedgeRectCallout">
            <a:avLst>
              <a:gd name="adj1" fmla="val 89343"/>
              <a:gd name="adj2" fmla="val -47975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Ion pump</a:t>
            </a:r>
            <a:endParaRPr lang="en-US" sz="16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81000" y="6400800"/>
            <a:ext cx="2438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CWRF08 Workshop - 25 March 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Superconducting Cavities   </a:t>
            </a: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FFFF66"/>
                </a:solidFill>
              </a:rPr>
              <a:t>Low level &amp; full power test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4400" y="762000"/>
            <a:ext cx="7787260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>
                <a:solidFill>
                  <a:srgbClr val="FFFF66"/>
                </a:solidFill>
              </a:rPr>
              <a:t>Transfer of modules to radiation safe bunker 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>
                <a:solidFill>
                  <a:srgbClr val="FFFF66"/>
                </a:solidFill>
              </a:rPr>
              <a:t>Connections with cryogenic, RF, controls, e- stoppers</a:t>
            </a:r>
            <a:endParaRPr lang="en-GB" kern="0" dirty="0" smtClean="0">
              <a:solidFill>
                <a:srgbClr val="FFFF66"/>
              </a:solidFill>
            </a:endParaRPr>
          </a:p>
        </p:txBody>
      </p:sp>
      <p:pic>
        <p:nvPicPr>
          <p:cNvPr id="13" name="Picture 12" descr="ModuleLH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76400"/>
            <a:ext cx="6882384" cy="5163079"/>
          </a:xfrm>
          <a:prstGeom prst="rect">
            <a:avLst/>
          </a:prstGeom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8077200" y="4724400"/>
            <a:ext cx="990600" cy="609600"/>
          </a:xfrm>
          <a:prstGeom prst="wedgeRectCallout">
            <a:avLst>
              <a:gd name="adj1" fmla="val -58734"/>
              <a:gd name="adj2" fmla="val 109838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Electron</a:t>
            </a:r>
            <a:endParaRPr lang="en-US" sz="1600" dirty="0"/>
          </a:p>
          <a:p>
            <a:pPr algn="ctr"/>
            <a:r>
              <a:rPr lang="en-US" sz="1600" dirty="0" smtClean="0"/>
              <a:t>Stopper</a:t>
            </a:r>
            <a:endParaRPr lang="en-US" sz="1600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6200" y="6019800"/>
            <a:ext cx="990600" cy="609600"/>
          </a:xfrm>
          <a:prstGeom prst="wedgeRectCallout">
            <a:avLst>
              <a:gd name="adj1" fmla="val 117228"/>
              <a:gd name="adj2" fmla="val -80787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Wave</a:t>
            </a:r>
            <a:endParaRPr lang="en-US" sz="1600" dirty="0"/>
          </a:p>
          <a:p>
            <a:pPr algn="ctr"/>
            <a:r>
              <a:rPr lang="en-US" sz="1600" dirty="0" smtClean="0"/>
              <a:t>Guide</a:t>
            </a:r>
            <a:endParaRPr lang="en-US" sz="1600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6200" y="2743200"/>
            <a:ext cx="990600" cy="609600"/>
          </a:xfrm>
          <a:prstGeom prst="wedgeRectCallout">
            <a:avLst>
              <a:gd name="adj1" fmla="val 51844"/>
              <a:gd name="adj2" fmla="val 122337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RF From Klystron</a:t>
            </a:r>
            <a:endParaRPr lang="en-US" sz="1600" dirty="0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8077200" y="2133600"/>
            <a:ext cx="990600" cy="609600"/>
          </a:xfrm>
          <a:prstGeom prst="wedgeRectCallout">
            <a:avLst>
              <a:gd name="adj1" fmla="val -94311"/>
              <a:gd name="adj2" fmla="val 119213"/>
            </a:avLst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600" dirty="0" smtClean="0"/>
              <a:t>He gas return</a:t>
            </a:r>
            <a:endParaRPr lang="en-US" sz="16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324600"/>
            <a:ext cx="2590800" cy="457200"/>
          </a:xfrm>
        </p:spPr>
        <p:txBody>
          <a:bodyPr/>
          <a:lstStyle/>
          <a:p>
            <a:pPr>
              <a:defRPr/>
            </a:pPr>
            <a:fld id="{E418F45D-DB77-4A5B-AB5A-E4DAFBC6A075}" type="slidenum">
              <a:rPr lang="en-US" sz="1800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 Narrow"/>
        <a:ea typeface="ヒラギノ角ゴ Pro W3"/>
        <a:cs typeface=""/>
      </a:majorFont>
      <a:minorFont>
        <a:latin typeface="Arial Narrow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1253</Words>
  <Application>Microsoft PowerPoint</Application>
  <PresentationFormat>On-screen Show (4:3)</PresentationFormat>
  <Paragraphs>226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Blank Presentation</vt:lpstr>
      <vt:lpstr>1_Custom Design</vt:lpstr>
      <vt:lpstr>Custom Design</vt:lpstr>
      <vt:lpstr>Picture</vt:lpstr>
      <vt:lpstr>Chart</vt:lpstr>
      <vt:lpstr>LHC Superconducting Cavities</vt:lpstr>
      <vt:lpstr>Content</vt:lpstr>
      <vt:lpstr>Presentation</vt:lpstr>
      <vt:lpstr>Presentation</vt:lpstr>
      <vt:lpstr>Presentation</vt:lpstr>
      <vt:lpstr>Building</vt:lpstr>
      <vt:lpstr>Building</vt:lpstr>
      <vt:lpstr>Building</vt:lpstr>
      <vt:lpstr>Low level &amp; full power test </vt:lpstr>
      <vt:lpstr>Low level &amp; full power test </vt:lpstr>
      <vt:lpstr>Low level &amp; full power test </vt:lpstr>
      <vt:lpstr>Low level &amp; full power test </vt:lpstr>
      <vt:lpstr>Low level &amp; full power test </vt:lpstr>
      <vt:lpstr>Problems</vt:lpstr>
      <vt:lpstr>Problems</vt:lpstr>
      <vt:lpstr>Installation in LHC PT 4</vt:lpstr>
      <vt:lpstr>Commissioning</vt:lpstr>
      <vt:lpstr>Commissioning</vt:lpstr>
      <vt:lpstr>Commissioning</vt:lpstr>
      <vt:lpstr>Status &amp; conclusions</vt:lpstr>
      <vt:lpstr>Acknowledgement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Cryogenics in UX85 and r</dc:title>
  <dc:creator>CERN User</dc:creator>
  <cp:lastModifiedBy>maesen</cp:lastModifiedBy>
  <cp:revision>122</cp:revision>
  <cp:lastPrinted>2007-11-28T21:26:13Z</cp:lastPrinted>
  <dcterms:created xsi:type="dcterms:W3CDTF">2007-11-28T20:00:00Z</dcterms:created>
  <dcterms:modified xsi:type="dcterms:W3CDTF">2008-03-23T20:49:58Z</dcterms:modified>
</cp:coreProperties>
</file>