
<file path=[Content_Types].xml><?xml version="1.0" encoding="utf-8"?>
<Types xmlns="http://schemas.openxmlformats.org/package/2006/content-types">
  <Override PartName="/customXml/itemProps3.xml" ContentType="application/vnd.openxmlformats-officedocument.customXmlProperties+xml"/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diagrams/colors1.xml" ContentType="application/vnd.openxmlformats-officedocument.drawingml.diagramColors+xml"/>
  <Override PartName="/ppt/diagrams/drawing2.xml" ContentType="application/vnd.ms-office.drawingml.diagramDrawing+xml"/>
  <Override PartName="/customXml/itemProps1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Default Extension="xlsx" ContentType="application/vnd.openxmlformats-officedocument.spreadsheetml.sheet"/>
  <Override PartName="/ppt/notesSlides/notesSlide6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diagrams/colors2.xml" ContentType="application/vnd.openxmlformats-officedocument.drawingml.diagramColors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iagrams/drawing1.xml" ContentType="application/vnd.ms-office.drawingml.diagramDrawing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  <p:sldMasterId id="2147483650" r:id="rId5"/>
    <p:sldMasterId id="2147483658" r:id="rId6"/>
  </p:sldMasterIdLst>
  <p:notesMasterIdLst>
    <p:notesMasterId r:id="rId28"/>
  </p:notesMasterIdLst>
  <p:sldIdLst>
    <p:sldId id="261" r:id="rId7"/>
    <p:sldId id="262" r:id="rId8"/>
    <p:sldId id="284" r:id="rId9"/>
    <p:sldId id="357" r:id="rId10"/>
    <p:sldId id="366" r:id="rId11"/>
    <p:sldId id="368" r:id="rId12"/>
    <p:sldId id="365" r:id="rId13"/>
    <p:sldId id="297" r:id="rId14"/>
    <p:sldId id="363" r:id="rId15"/>
    <p:sldId id="369" r:id="rId16"/>
    <p:sldId id="370" r:id="rId17"/>
    <p:sldId id="360" r:id="rId18"/>
    <p:sldId id="359" r:id="rId19"/>
    <p:sldId id="313" r:id="rId20"/>
    <p:sldId id="362" r:id="rId21"/>
    <p:sldId id="337" r:id="rId22"/>
    <p:sldId id="338" r:id="rId23"/>
    <p:sldId id="361" r:id="rId24"/>
    <p:sldId id="330" r:id="rId25"/>
    <p:sldId id="371" r:id="rId26"/>
    <p:sldId id="372" r:id="rId27"/>
  </p:sldIdLst>
  <p:sldSz cx="9144000" cy="6858000" type="screen4x3"/>
  <p:notesSz cx="6797675" cy="9926638"/>
  <p:defaultTextStyle>
    <a:defPPr>
      <a:defRPr lang="de-DE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Anne Gück" initials="AG" lastIdx="7" clrIdx="0"/>
  <p:cmAuthor id="1" name="michael kobel" initials="mjk" lastIdx="2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B5BE1B"/>
    <a:srgbClr val="C2C420"/>
    <a:srgbClr val="AFC41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1725" autoAdjust="0"/>
  </p:normalViewPr>
  <p:slideViewPr>
    <p:cSldViewPr snapToObjects="1">
      <p:cViewPr>
        <p:scale>
          <a:sx n="70" d="100"/>
          <a:sy n="70" d="100"/>
        </p:scale>
        <p:origin x="-54" y="-30"/>
      </p:cViewPr>
      <p:guideLst>
        <p:guide orient="horz" pos="384"/>
        <p:guide pos="120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2.xml"/><Relationship Id="rId13" Type="http://schemas.openxmlformats.org/officeDocument/2006/relationships/slide" Target="slides/slide7.xml"/><Relationship Id="rId18" Type="http://schemas.openxmlformats.org/officeDocument/2006/relationships/slide" Target="slides/slide12.xml"/><Relationship Id="rId26" Type="http://schemas.openxmlformats.org/officeDocument/2006/relationships/slide" Target="slides/slide20.xml"/><Relationship Id="rId3" Type="http://schemas.openxmlformats.org/officeDocument/2006/relationships/customXml" Target="../customXml/item3.xml"/><Relationship Id="rId21" Type="http://schemas.openxmlformats.org/officeDocument/2006/relationships/slide" Target="slides/slide15.xml"/><Relationship Id="rId7" Type="http://schemas.openxmlformats.org/officeDocument/2006/relationships/slide" Target="slides/slide1.xml"/><Relationship Id="rId12" Type="http://schemas.openxmlformats.org/officeDocument/2006/relationships/slide" Target="slides/slide6.xml"/><Relationship Id="rId17" Type="http://schemas.openxmlformats.org/officeDocument/2006/relationships/slide" Target="slides/slide11.xml"/><Relationship Id="rId25" Type="http://schemas.openxmlformats.org/officeDocument/2006/relationships/slide" Target="slides/slide19.xml"/><Relationship Id="rId33" Type="http://schemas.openxmlformats.org/officeDocument/2006/relationships/tableStyles" Target="tableStyles.xml"/><Relationship Id="rId2" Type="http://schemas.openxmlformats.org/officeDocument/2006/relationships/customXml" Target="../customXml/item2.xml"/><Relationship Id="rId16" Type="http://schemas.openxmlformats.org/officeDocument/2006/relationships/slide" Target="slides/slide10.xml"/><Relationship Id="rId20" Type="http://schemas.openxmlformats.org/officeDocument/2006/relationships/slide" Target="slides/slide14.xml"/><Relationship Id="rId29" Type="http://schemas.openxmlformats.org/officeDocument/2006/relationships/commentAuthors" Target="commentAuthors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3.xml"/><Relationship Id="rId11" Type="http://schemas.openxmlformats.org/officeDocument/2006/relationships/slide" Target="slides/slide5.xml"/><Relationship Id="rId24" Type="http://schemas.openxmlformats.org/officeDocument/2006/relationships/slide" Target="slides/slide18.xml"/><Relationship Id="rId32" Type="http://schemas.openxmlformats.org/officeDocument/2006/relationships/theme" Target="theme/theme1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9.xml"/><Relationship Id="rId23" Type="http://schemas.openxmlformats.org/officeDocument/2006/relationships/slide" Target="slides/slide17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4.xml"/><Relationship Id="rId19" Type="http://schemas.openxmlformats.org/officeDocument/2006/relationships/slide" Target="slides/slide13.xml"/><Relationship Id="rId31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3.xml"/><Relationship Id="rId14" Type="http://schemas.openxmlformats.org/officeDocument/2006/relationships/slide" Target="slides/slide8.xml"/><Relationship Id="rId22" Type="http://schemas.openxmlformats.org/officeDocument/2006/relationships/slide" Target="slides/slide16.xml"/><Relationship Id="rId27" Type="http://schemas.openxmlformats.org/officeDocument/2006/relationships/slide" Target="slides/slide21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IKTP\Desktop\Statistik-MC-2012-1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-Arbeitsblatt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de-DE"/>
  <c:style val="3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v>MC 2010</c:v>
          </c:tx>
          <c:cat>
            <c:strRef>
              <c:f>'MC 2010-2012'!$A$4:$A$24</c:f>
              <c:strCache>
                <c:ptCount val="21"/>
                <c:pt idx="0">
                  <c:v>Aachen</c:v>
                </c:pt>
                <c:pt idx="1">
                  <c:v>Berlin/Zeuthen</c:v>
                </c:pt>
                <c:pt idx="2">
                  <c:v>Bochum</c:v>
                </c:pt>
                <c:pt idx="3">
                  <c:v>Bonn</c:v>
                </c:pt>
                <c:pt idx="4">
                  <c:v>Dortmund</c:v>
                </c:pt>
                <c:pt idx="5">
                  <c:v>Dresden</c:v>
                </c:pt>
                <c:pt idx="6">
                  <c:v>Erlangen</c:v>
                </c:pt>
                <c:pt idx="7">
                  <c:v>Frankfurt</c:v>
                </c:pt>
                <c:pt idx="8">
                  <c:v>Freiburg</c:v>
                </c:pt>
                <c:pt idx="9">
                  <c:v>Göttingen</c:v>
                </c:pt>
                <c:pt idx="10">
                  <c:v>Hamburg</c:v>
                </c:pt>
                <c:pt idx="11">
                  <c:v>Heidelberg</c:v>
                </c:pt>
                <c:pt idx="12">
                  <c:v>Karlsruhe</c:v>
                </c:pt>
                <c:pt idx="13">
                  <c:v>Mainz</c:v>
                </c:pt>
                <c:pt idx="14">
                  <c:v>München</c:v>
                </c:pt>
                <c:pt idx="15">
                  <c:v>Münster</c:v>
                </c:pt>
                <c:pt idx="16">
                  <c:v>Rostock</c:v>
                </c:pt>
                <c:pt idx="17">
                  <c:v>Siegen</c:v>
                </c:pt>
                <c:pt idx="18">
                  <c:v>Tübingen</c:v>
                </c:pt>
                <c:pt idx="19">
                  <c:v>Würzburg</c:v>
                </c:pt>
                <c:pt idx="20">
                  <c:v>Wuppertal</c:v>
                </c:pt>
              </c:strCache>
            </c:strRef>
          </c:cat>
          <c:val>
            <c:numRef>
              <c:f>'MC 2010-2012'!$B$4:$B$24</c:f>
              <c:numCache>
                <c:formatCode>General</c:formatCode>
                <c:ptCount val="21"/>
                <c:pt idx="0">
                  <c:v>0</c:v>
                </c:pt>
                <c:pt idx="1">
                  <c:v>4</c:v>
                </c:pt>
                <c:pt idx="2">
                  <c:v>1</c:v>
                </c:pt>
                <c:pt idx="3">
                  <c:v>1</c:v>
                </c:pt>
                <c:pt idx="4">
                  <c:v>0</c:v>
                </c:pt>
                <c:pt idx="5">
                  <c:v>8</c:v>
                </c:pt>
                <c:pt idx="6">
                  <c:v>1</c:v>
                </c:pt>
                <c:pt idx="7">
                  <c:v>0</c:v>
                </c:pt>
                <c:pt idx="8">
                  <c:v>2</c:v>
                </c:pt>
                <c:pt idx="9">
                  <c:v>6</c:v>
                </c:pt>
                <c:pt idx="10">
                  <c:v>1</c:v>
                </c:pt>
                <c:pt idx="11">
                  <c:v>1</c:v>
                </c:pt>
                <c:pt idx="12">
                  <c:v>1</c:v>
                </c:pt>
                <c:pt idx="13">
                  <c:v>0</c:v>
                </c:pt>
                <c:pt idx="14">
                  <c:v>1</c:v>
                </c:pt>
                <c:pt idx="15">
                  <c:v>1</c:v>
                </c:pt>
                <c:pt idx="16">
                  <c:v>10</c:v>
                </c:pt>
                <c:pt idx="17">
                  <c:v>0</c:v>
                </c:pt>
                <c:pt idx="18">
                  <c:v>1</c:v>
                </c:pt>
                <c:pt idx="19">
                  <c:v>1</c:v>
                </c:pt>
                <c:pt idx="20">
                  <c:v>2</c:v>
                </c:pt>
              </c:numCache>
            </c:numRef>
          </c:val>
        </c:ser>
        <c:ser>
          <c:idx val="1"/>
          <c:order val="1"/>
          <c:tx>
            <c:v>MC 2011</c:v>
          </c:tx>
          <c:cat>
            <c:strRef>
              <c:f>'MC 2010-2012'!$A$4:$A$24</c:f>
              <c:strCache>
                <c:ptCount val="21"/>
                <c:pt idx="0">
                  <c:v>Aachen</c:v>
                </c:pt>
                <c:pt idx="1">
                  <c:v>Berlin/Zeuthen</c:v>
                </c:pt>
                <c:pt idx="2">
                  <c:v>Bochum</c:v>
                </c:pt>
                <c:pt idx="3">
                  <c:v>Bonn</c:v>
                </c:pt>
                <c:pt idx="4">
                  <c:v>Dortmund</c:v>
                </c:pt>
                <c:pt idx="5">
                  <c:v>Dresden</c:v>
                </c:pt>
                <c:pt idx="6">
                  <c:v>Erlangen</c:v>
                </c:pt>
                <c:pt idx="7">
                  <c:v>Frankfurt</c:v>
                </c:pt>
                <c:pt idx="8">
                  <c:v>Freiburg</c:v>
                </c:pt>
                <c:pt idx="9">
                  <c:v>Göttingen</c:v>
                </c:pt>
                <c:pt idx="10">
                  <c:v>Hamburg</c:v>
                </c:pt>
                <c:pt idx="11">
                  <c:v>Heidelberg</c:v>
                </c:pt>
                <c:pt idx="12">
                  <c:v>Karlsruhe</c:v>
                </c:pt>
                <c:pt idx="13">
                  <c:v>Mainz</c:v>
                </c:pt>
                <c:pt idx="14">
                  <c:v>München</c:v>
                </c:pt>
                <c:pt idx="15">
                  <c:v>Münster</c:v>
                </c:pt>
                <c:pt idx="16">
                  <c:v>Rostock</c:v>
                </c:pt>
                <c:pt idx="17">
                  <c:v>Siegen</c:v>
                </c:pt>
                <c:pt idx="18">
                  <c:v>Tübingen</c:v>
                </c:pt>
                <c:pt idx="19">
                  <c:v>Würzburg</c:v>
                </c:pt>
                <c:pt idx="20">
                  <c:v>Wuppertal</c:v>
                </c:pt>
              </c:strCache>
            </c:strRef>
          </c:cat>
          <c:val>
            <c:numRef>
              <c:f>'MC 2010-2012'!$C$4:$C$24</c:f>
              <c:numCache>
                <c:formatCode>General</c:formatCode>
                <c:ptCount val="21"/>
                <c:pt idx="0">
                  <c:v>0</c:v>
                </c:pt>
                <c:pt idx="1">
                  <c:v>8</c:v>
                </c:pt>
                <c:pt idx="2">
                  <c:v>1</c:v>
                </c:pt>
                <c:pt idx="3">
                  <c:v>13</c:v>
                </c:pt>
                <c:pt idx="4">
                  <c:v>0</c:v>
                </c:pt>
                <c:pt idx="5">
                  <c:v>13</c:v>
                </c:pt>
                <c:pt idx="6">
                  <c:v>8</c:v>
                </c:pt>
                <c:pt idx="7">
                  <c:v>5</c:v>
                </c:pt>
                <c:pt idx="8">
                  <c:v>13</c:v>
                </c:pt>
                <c:pt idx="9">
                  <c:v>7</c:v>
                </c:pt>
                <c:pt idx="10">
                  <c:v>6</c:v>
                </c:pt>
                <c:pt idx="11">
                  <c:v>7</c:v>
                </c:pt>
                <c:pt idx="12">
                  <c:v>6</c:v>
                </c:pt>
                <c:pt idx="13">
                  <c:v>4</c:v>
                </c:pt>
                <c:pt idx="14">
                  <c:v>7</c:v>
                </c:pt>
                <c:pt idx="15">
                  <c:v>6</c:v>
                </c:pt>
                <c:pt idx="16">
                  <c:v>4</c:v>
                </c:pt>
                <c:pt idx="17">
                  <c:v>2</c:v>
                </c:pt>
                <c:pt idx="18">
                  <c:v>3</c:v>
                </c:pt>
                <c:pt idx="19">
                  <c:v>3</c:v>
                </c:pt>
                <c:pt idx="20">
                  <c:v>1</c:v>
                </c:pt>
              </c:numCache>
            </c:numRef>
          </c:val>
        </c:ser>
        <c:ser>
          <c:idx val="2"/>
          <c:order val="2"/>
          <c:tx>
            <c:v>MC 2012</c:v>
          </c:tx>
          <c:cat>
            <c:strRef>
              <c:f>'MC 2010-2012'!$A$4:$A$24</c:f>
              <c:strCache>
                <c:ptCount val="21"/>
                <c:pt idx="0">
                  <c:v>Aachen</c:v>
                </c:pt>
                <c:pt idx="1">
                  <c:v>Berlin/Zeuthen</c:v>
                </c:pt>
                <c:pt idx="2">
                  <c:v>Bochum</c:v>
                </c:pt>
                <c:pt idx="3">
                  <c:v>Bonn</c:v>
                </c:pt>
                <c:pt idx="4">
                  <c:v>Dortmund</c:v>
                </c:pt>
                <c:pt idx="5">
                  <c:v>Dresden</c:v>
                </c:pt>
                <c:pt idx="6">
                  <c:v>Erlangen</c:v>
                </c:pt>
                <c:pt idx="7">
                  <c:v>Frankfurt</c:v>
                </c:pt>
                <c:pt idx="8">
                  <c:v>Freiburg</c:v>
                </c:pt>
                <c:pt idx="9">
                  <c:v>Göttingen</c:v>
                </c:pt>
                <c:pt idx="10">
                  <c:v>Hamburg</c:v>
                </c:pt>
                <c:pt idx="11">
                  <c:v>Heidelberg</c:v>
                </c:pt>
                <c:pt idx="12">
                  <c:v>Karlsruhe</c:v>
                </c:pt>
                <c:pt idx="13">
                  <c:v>Mainz</c:v>
                </c:pt>
                <c:pt idx="14">
                  <c:v>München</c:v>
                </c:pt>
                <c:pt idx="15">
                  <c:v>Münster</c:v>
                </c:pt>
                <c:pt idx="16">
                  <c:v>Rostock</c:v>
                </c:pt>
                <c:pt idx="17">
                  <c:v>Siegen</c:v>
                </c:pt>
                <c:pt idx="18">
                  <c:v>Tübingen</c:v>
                </c:pt>
                <c:pt idx="19">
                  <c:v>Würzburg</c:v>
                </c:pt>
                <c:pt idx="20">
                  <c:v>Wuppertal</c:v>
                </c:pt>
              </c:strCache>
            </c:strRef>
          </c:cat>
          <c:val>
            <c:numRef>
              <c:f>'MC 2010-2012'!$D$4:$D$24</c:f>
              <c:numCache>
                <c:formatCode>General</c:formatCode>
                <c:ptCount val="21"/>
                <c:pt idx="0">
                  <c:v>0</c:v>
                </c:pt>
                <c:pt idx="1">
                  <c:v>7</c:v>
                </c:pt>
                <c:pt idx="2">
                  <c:v>0</c:v>
                </c:pt>
                <c:pt idx="3">
                  <c:v>5</c:v>
                </c:pt>
                <c:pt idx="4">
                  <c:v>0</c:v>
                </c:pt>
                <c:pt idx="5">
                  <c:v>12</c:v>
                </c:pt>
                <c:pt idx="6">
                  <c:v>12</c:v>
                </c:pt>
                <c:pt idx="7">
                  <c:v>5</c:v>
                </c:pt>
                <c:pt idx="8">
                  <c:v>3</c:v>
                </c:pt>
                <c:pt idx="9">
                  <c:v>5</c:v>
                </c:pt>
                <c:pt idx="10">
                  <c:v>3</c:v>
                </c:pt>
                <c:pt idx="11">
                  <c:v>2</c:v>
                </c:pt>
                <c:pt idx="12">
                  <c:v>2</c:v>
                </c:pt>
                <c:pt idx="13">
                  <c:v>1</c:v>
                </c:pt>
                <c:pt idx="14">
                  <c:v>2</c:v>
                </c:pt>
                <c:pt idx="15">
                  <c:v>2</c:v>
                </c:pt>
                <c:pt idx="16">
                  <c:v>1</c:v>
                </c:pt>
                <c:pt idx="17">
                  <c:v>0</c:v>
                </c:pt>
                <c:pt idx="18">
                  <c:v>0</c:v>
                </c:pt>
                <c:pt idx="19">
                  <c:v>0</c:v>
                </c:pt>
                <c:pt idx="20">
                  <c:v>3</c:v>
                </c:pt>
              </c:numCache>
            </c:numRef>
          </c:val>
        </c:ser>
        <c:shape val="box"/>
        <c:axId val="150981248"/>
        <c:axId val="156692480"/>
        <c:axId val="0"/>
      </c:bar3DChart>
      <c:catAx>
        <c:axId val="150981248"/>
        <c:scaling>
          <c:orientation val="minMax"/>
        </c:scaling>
        <c:axPos val="b"/>
        <c:tickLblPos val="nextTo"/>
        <c:txPr>
          <a:bodyPr rot="-5400000" vert="horz"/>
          <a:lstStyle/>
          <a:p>
            <a:pPr>
              <a:defRPr/>
            </a:pPr>
            <a:endParaRPr lang="de-DE"/>
          </a:p>
        </c:txPr>
        <c:crossAx val="156692480"/>
        <c:crosses val="autoZero"/>
        <c:lblAlgn val="ctr"/>
        <c:lblOffset val="100"/>
      </c:catAx>
      <c:valAx>
        <c:axId val="156692480"/>
        <c:scaling>
          <c:orientation val="minMax"/>
        </c:scaling>
        <c:axPos val="l"/>
        <c:majorGridlines/>
        <c:numFmt formatCode="General" sourceLinked="1"/>
        <c:tickLblPos val="nextTo"/>
        <c:crossAx val="150981248"/>
        <c:crosses val="autoZero"/>
        <c:crossBetween val="between"/>
      </c:valAx>
    </c:plotArea>
    <c:legend>
      <c:legendPos val="r"/>
      <c:layout/>
    </c:legend>
    <c:plotVisOnly val="1"/>
    <c:dispBlanksAs val="gap"/>
  </c:chart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de-DE"/>
  <c:chart>
    <c:autoTitleDeleted val="1"/>
    <c:view3D>
      <c:rAngAx val="1"/>
    </c:view3D>
    <c:plotArea>
      <c:layout/>
      <c:bar3DChart>
        <c:barDir val="col"/>
        <c:grouping val="clustered"/>
        <c:ser>
          <c:idx val="0"/>
          <c:order val="0"/>
          <c:tx>
            <c:v>AT-Fortbildungen Lehrkräfte</c:v>
          </c:tx>
          <c:cat>
            <c:strRef>
              <c:f>'Cosmic-Veranstaltungen'!$A$4:$A$17</c:f>
              <c:strCache>
                <c:ptCount val="14"/>
                <c:pt idx="0">
                  <c:v>Aachen</c:v>
                </c:pt>
                <c:pt idx="1">
                  <c:v>Bonn</c:v>
                </c:pt>
                <c:pt idx="2">
                  <c:v>Dresden</c:v>
                </c:pt>
                <c:pt idx="3">
                  <c:v>Erlangen</c:v>
                </c:pt>
                <c:pt idx="4">
                  <c:v>Freiburg</c:v>
                </c:pt>
                <c:pt idx="5">
                  <c:v>Göttingen</c:v>
                </c:pt>
                <c:pt idx="6">
                  <c:v>Hamburg</c:v>
                </c:pt>
                <c:pt idx="7">
                  <c:v>Heidelberg</c:v>
                </c:pt>
                <c:pt idx="8">
                  <c:v>Karlsruhe</c:v>
                </c:pt>
                <c:pt idx="9">
                  <c:v>Mainz</c:v>
                </c:pt>
                <c:pt idx="10">
                  <c:v>Münster</c:v>
                </c:pt>
                <c:pt idx="11">
                  <c:v>Wuppertal</c:v>
                </c:pt>
                <c:pt idx="12">
                  <c:v>Würzburg</c:v>
                </c:pt>
                <c:pt idx="13">
                  <c:v>Zeuthen</c:v>
                </c:pt>
              </c:strCache>
            </c:strRef>
          </c:cat>
          <c:val>
            <c:numRef>
              <c:f>'Cosmic-Veranstaltungen'!$B$4:$B$17</c:f>
              <c:numCache>
                <c:formatCode>General</c:formatCode>
                <c:ptCount val="14"/>
                <c:pt idx="0">
                  <c:v>0</c:v>
                </c:pt>
                <c:pt idx="1">
                  <c:v>0</c:v>
                </c:pt>
                <c:pt idx="2">
                  <c:v>1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2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1</c:v>
                </c:pt>
              </c:numCache>
            </c:numRef>
          </c:val>
        </c:ser>
        <c:ser>
          <c:idx val="1"/>
          <c:order val="1"/>
          <c:tx>
            <c:v>AT-Forschungswochen</c:v>
          </c:tx>
          <c:cat>
            <c:strRef>
              <c:f>'Cosmic-Veranstaltungen'!$A$4:$A$17</c:f>
              <c:strCache>
                <c:ptCount val="14"/>
                <c:pt idx="0">
                  <c:v>Aachen</c:v>
                </c:pt>
                <c:pt idx="1">
                  <c:v>Bonn</c:v>
                </c:pt>
                <c:pt idx="2">
                  <c:v>Dresden</c:v>
                </c:pt>
                <c:pt idx="3">
                  <c:v>Erlangen</c:v>
                </c:pt>
                <c:pt idx="4">
                  <c:v>Freiburg</c:v>
                </c:pt>
                <c:pt idx="5">
                  <c:v>Göttingen</c:v>
                </c:pt>
                <c:pt idx="6">
                  <c:v>Hamburg</c:v>
                </c:pt>
                <c:pt idx="7">
                  <c:v>Heidelberg</c:v>
                </c:pt>
                <c:pt idx="8">
                  <c:v>Karlsruhe</c:v>
                </c:pt>
                <c:pt idx="9">
                  <c:v>Mainz</c:v>
                </c:pt>
                <c:pt idx="10">
                  <c:v>Münster</c:v>
                </c:pt>
                <c:pt idx="11">
                  <c:v>Wuppertal</c:v>
                </c:pt>
                <c:pt idx="12">
                  <c:v>Würzburg</c:v>
                </c:pt>
                <c:pt idx="13">
                  <c:v>Zeuthen</c:v>
                </c:pt>
              </c:strCache>
            </c:strRef>
          </c:cat>
          <c:val>
            <c:numRef>
              <c:f>'Cosmic-Veranstaltungen'!$C$4:$C$17</c:f>
              <c:numCache>
                <c:formatCode>General</c:formatCode>
                <c:ptCount val="14"/>
                <c:pt idx="0">
                  <c:v>0</c:v>
                </c:pt>
                <c:pt idx="1">
                  <c:v>0</c:v>
                </c:pt>
                <c:pt idx="2">
                  <c:v>3</c:v>
                </c:pt>
                <c:pt idx="3">
                  <c:v>3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1</c:v>
                </c:pt>
                <c:pt idx="12">
                  <c:v>0</c:v>
                </c:pt>
                <c:pt idx="13">
                  <c:v>7</c:v>
                </c:pt>
              </c:numCache>
            </c:numRef>
          </c:val>
        </c:ser>
        <c:ser>
          <c:idx val="2"/>
          <c:order val="2"/>
          <c:tx>
            <c:v>AT-Projektwochen</c:v>
          </c:tx>
          <c:cat>
            <c:strRef>
              <c:f>'Cosmic-Veranstaltungen'!$A$4:$A$17</c:f>
              <c:strCache>
                <c:ptCount val="14"/>
                <c:pt idx="0">
                  <c:v>Aachen</c:v>
                </c:pt>
                <c:pt idx="1">
                  <c:v>Bonn</c:v>
                </c:pt>
                <c:pt idx="2">
                  <c:v>Dresden</c:v>
                </c:pt>
                <c:pt idx="3">
                  <c:v>Erlangen</c:v>
                </c:pt>
                <c:pt idx="4">
                  <c:v>Freiburg</c:v>
                </c:pt>
                <c:pt idx="5">
                  <c:v>Göttingen</c:v>
                </c:pt>
                <c:pt idx="6">
                  <c:v>Hamburg</c:v>
                </c:pt>
                <c:pt idx="7">
                  <c:v>Heidelberg</c:v>
                </c:pt>
                <c:pt idx="8">
                  <c:v>Karlsruhe</c:v>
                </c:pt>
                <c:pt idx="9">
                  <c:v>Mainz</c:v>
                </c:pt>
                <c:pt idx="10">
                  <c:v>Münster</c:v>
                </c:pt>
                <c:pt idx="11">
                  <c:v>Wuppertal</c:v>
                </c:pt>
                <c:pt idx="12">
                  <c:v>Würzburg</c:v>
                </c:pt>
                <c:pt idx="13">
                  <c:v>Zeuthen</c:v>
                </c:pt>
              </c:strCache>
            </c:strRef>
          </c:cat>
          <c:val>
            <c:numRef>
              <c:f>'Cosmic-Veranstaltungen'!$D$4:$D$17</c:f>
              <c:numCache>
                <c:formatCode>General</c:formatCode>
                <c:ptCount val="14"/>
                <c:pt idx="0">
                  <c:v>0</c:v>
                </c:pt>
                <c:pt idx="1">
                  <c:v>0</c:v>
                </c:pt>
                <c:pt idx="2">
                  <c:v>2</c:v>
                </c:pt>
                <c:pt idx="3">
                  <c:v>0</c:v>
                </c:pt>
                <c:pt idx="4">
                  <c:v>0</c:v>
                </c:pt>
                <c:pt idx="5">
                  <c:v>0</c:v>
                </c:pt>
                <c:pt idx="6">
                  <c:v>0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0</c:v>
                </c:pt>
                <c:pt idx="11">
                  <c:v>0</c:v>
                </c:pt>
                <c:pt idx="12">
                  <c:v>0</c:v>
                </c:pt>
                <c:pt idx="13">
                  <c:v>1</c:v>
                </c:pt>
              </c:numCache>
            </c:numRef>
          </c:val>
        </c:ser>
        <c:ser>
          <c:idx val="3"/>
          <c:order val="3"/>
          <c:tx>
            <c:v>AT-Masterclass und International Cosmic Day</c:v>
          </c:tx>
          <c:cat>
            <c:strRef>
              <c:f>'Cosmic-Veranstaltungen'!$A$4:$A$17</c:f>
              <c:strCache>
                <c:ptCount val="14"/>
                <c:pt idx="0">
                  <c:v>Aachen</c:v>
                </c:pt>
                <c:pt idx="1">
                  <c:v>Bonn</c:v>
                </c:pt>
                <c:pt idx="2">
                  <c:v>Dresden</c:v>
                </c:pt>
                <c:pt idx="3">
                  <c:v>Erlangen</c:v>
                </c:pt>
                <c:pt idx="4">
                  <c:v>Freiburg</c:v>
                </c:pt>
                <c:pt idx="5">
                  <c:v>Göttingen</c:v>
                </c:pt>
                <c:pt idx="6">
                  <c:v>Hamburg</c:v>
                </c:pt>
                <c:pt idx="7">
                  <c:v>Heidelberg</c:v>
                </c:pt>
                <c:pt idx="8">
                  <c:v>Karlsruhe</c:v>
                </c:pt>
                <c:pt idx="9">
                  <c:v>Mainz</c:v>
                </c:pt>
                <c:pt idx="10">
                  <c:v>Münster</c:v>
                </c:pt>
                <c:pt idx="11">
                  <c:v>Wuppertal</c:v>
                </c:pt>
                <c:pt idx="12">
                  <c:v>Würzburg</c:v>
                </c:pt>
                <c:pt idx="13">
                  <c:v>Zeuthen</c:v>
                </c:pt>
              </c:strCache>
            </c:strRef>
          </c:cat>
          <c:val>
            <c:numRef>
              <c:f>'Cosmic-Veranstaltungen'!$E$4:$E$17</c:f>
              <c:numCache>
                <c:formatCode>General</c:formatCode>
                <c:ptCount val="14"/>
                <c:pt idx="0">
                  <c:v>0</c:v>
                </c:pt>
                <c:pt idx="1">
                  <c:v>1</c:v>
                </c:pt>
                <c:pt idx="2">
                  <c:v>2</c:v>
                </c:pt>
                <c:pt idx="3">
                  <c:v>0</c:v>
                </c:pt>
                <c:pt idx="4">
                  <c:v>0</c:v>
                </c:pt>
                <c:pt idx="5">
                  <c:v>2</c:v>
                </c:pt>
                <c:pt idx="6">
                  <c:v>2</c:v>
                </c:pt>
                <c:pt idx="7">
                  <c:v>0</c:v>
                </c:pt>
                <c:pt idx="8">
                  <c:v>0</c:v>
                </c:pt>
                <c:pt idx="9">
                  <c:v>0</c:v>
                </c:pt>
                <c:pt idx="10">
                  <c:v>3</c:v>
                </c:pt>
                <c:pt idx="11">
                  <c:v>1</c:v>
                </c:pt>
                <c:pt idx="12">
                  <c:v>0</c:v>
                </c:pt>
                <c:pt idx="13">
                  <c:v>2</c:v>
                </c:pt>
              </c:numCache>
            </c:numRef>
          </c:val>
        </c:ser>
        <c:shape val="box"/>
        <c:axId val="93760128"/>
        <c:axId val="93761920"/>
        <c:axId val="0"/>
      </c:bar3DChart>
      <c:catAx>
        <c:axId val="93760128"/>
        <c:scaling>
          <c:orientation val="minMax"/>
        </c:scaling>
        <c:axPos val="b"/>
        <c:majorTickMark val="none"/>
        <c:tickLblPos val="nextTo"/>
        <c:txPr>
          <a:bodyPr rot="-5400000" vert="horz"/>
          <a:lstStyle/>
          <a:p>
            <a:pPr>
              <a:defRPr/>
            </a:pPr>
            <a:endParaRPr lang="de-DE"/>
          </a:p>
        </c:txPr>
        <c:crossAx val="93761920"/>
        <c:crosses val="autoZero"/>
        <c:auto val="1"/>
        <c:lblAlgn val="ctr"/>
        <c:lblOffset val="100"/>
      </c:catAx>
      <c:valAx>
        <c:axId val="93761920"/>
        <c:scaling>
          <c:orientation val="minMax"/>
        </c:scaling>
        <c:axPos val="l"/>
        <c:majorGridlines/>
        <c:numFmt formatCode="General" sourceLinked="1"/>
        <c:majorTickMark val="none"/>
        <c:tickLblPos val="nextTo"/>
        <c:crossAx val="93760128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/>
    </c:legend>
    <c:plotVisOnly val="1"/>
    <c:dispBlanksAs val="gap"/>
  </c:chart>
  <c:externalData r:id="rId1"/>
</c:chartSpac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2">
  <dgm:title val=""/>
  <dgm:desc val=""/>
  <dgm:catLst>
    <dgm:cat type="mainScheme" pri="10200"/>
  </dgm:catLst>
  <dgm:styleLbl name="node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lig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lnNode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node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f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2">
        <a:tint val="40000"/>
      </a:schemeClr>
    </dgm:fillClrLst>
    <dgm:linClrLst meth="repeat">
      <a:schemeClr val="dk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f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bgSib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 meth="repeat">
      <a:schemeClr val="dk2"/>
    </dgm:txFillClrLst>
    <dgm:txEffectClrLst/>
  </dgm:styleLbl>
  <dgm:styleLbl name="sibTrans1D1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1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2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3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asst4">
    <dgm:fillClrLst meth="repeat">
      <a:schemeClr val="lt1"/>
    </dgm:fillClrLst>
    <dgm:linClrLst meth="repeat">
      <a:schemeClr val="dk2">
        <a:shade val="80000"/>
      </a:schemeClr>
    </dgm:linClrLst>
    <dgm:effectClrLst/>
    <dgm:txLinClrLst/>
    <dgm:txFillClrLst meth="repeat">
      <a:schemeClr val="dk2"/>
    </dgm:txFillClrLst>
    <dgm:txEffectClrLst/>
  </dgm:styleLbl>
  <dgm:styleLbl name="parChTrans2D1">
    <dgm:fillClrLst meth="repeat">
      <a:schemeClr val="dk2">
        <a:tint val="60000"/>
      </a:schemeClr>
    </dgm:fillClrLst>
    <dgm:linClrLst meth="repeat">
      <a:schemeClr val="dk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3">
    <dgm:fillClrLst meth="repeat">
      <a:schemeClr val="dk2"/>
    </dgm:fillClrLst>
    <dgm:linClrLst meth="repeat">
      <a:schemeClr val="dk2"/>
    </dgm:linClrLst>
    <dgm:effectClrLst/>
    <dgm:txLinClrLst/>
    <dgm:txFillClrLst/>
    <dgm:txEffectClrLst/>
  </dgm:styleLbl>
  <dgm:styleLbl name="parChTrans2D4">
    <dgm:fillClrLst meth="repeat">
      <a:schemeClr val="dk2"/>
    </dgm:fillClrLst>
    <dgm:linClrLst meth="repeat">
      <a:schemeClr val="dk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2"/>
    </dgm:fillClrLst>
    <dgm:linClrLst meth="repeat">
      <a:schemeClr val="dk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2"/>
    </dgm:fillClrLst>
    <dgm:linClrLst meth="repeat">
      <a:schemeClr val="dk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conF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align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trAlignAcc1">
    <dgm:fillClrLst meth="repeat">
      <a:schemeClr val="dk2">
        <a:alpha val="4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Acc1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F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Align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solidBgAcc1">
    <dgm:fillClrLst meth="repeat">
      <a:schemeClr val="lt1"/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2">
        <a:alpha val="90000"/>
      </a:schemeClr>
    </dgm:linClrLst>
    <dgm:effectClrLst/>
    <dgm:txLinClrLst/>
    <dgm:txFillClrLst meth="repeat">
      <a:schemeClr val="dk2"/>
    </dgm:txFillClrLst>
    <dgm:txEffectClrLst/>
  </dgm:styleLbl>
  <dgm:styleLbl name="fgAcc0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2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3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fgAcc4">
    <dgm:fillClrLst meth="repeat">
      <a:schemeClr val="dk2">
        <a:alpha val="90000"/>
        <a:tint val="40000"/>
      </a:schemeClr>
    </dgm:fillClrLst>
    <dgm:linClrLst meth="repeat">
      <a:schemeClr val="dk2"/>
    </dgm:linClrLst>
    <dgm:effectClrLst/>
    <dgm:txLinClrLst/>
    <dgm:txFillClrLst meth="repeat">
      <a:schemeClr val="dk2"/>
    </dgm:txFillClrLst>
    <dgm:txEffectClrLst/>
  </dgm:styleLbl>
  <dgm:styleLbl name="bgShp">
    <dgm:fillClrLst meth="repeat">
      <a:schemeClr val="dk2">
        <a:tint val="40000"/>
      </a:schemeClr>
    </dgm:fillClrLst>
    <dgm:linClrLst meth="repeat">
      <a:schemeClr val="dk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2">
        <a:shade val="8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trBgShp">
    <dgm:fillClrLst meth="repeat">
      <a:schemeClr val="dk2">
        <a:tint val="50000"/>
        <a:alpha val="40000"/>
      </a:schemeClr>
    </dgm:fillClrLst>
    <dgm:linClrLst meth="repeat">
      <a:schemeClr val="dk2"/>
    </dgm:linClrLst>
    <dgm:effectClrLst/>
    <dgm:txLinClrLst/>
    <dgm:txFillClrLst meth="repeat">
      <a:schemeClr val="lt2"/>
    </dgm:txFillClrLst>
    <dgm:txEffectClrLst/>
  </dgm:styleLbl>
  <dgm:styleLbl name="fgShp">
    <dgm:fillClrLst meth="repeat">
      <a:schemeClr val="dk2">
        <a:tint val="60000"/>
      </a:schemeClr>
    </dgm:fillClrLst>
    <dgm:linClrLst meth="repeat">
      <a:schemeClr val="lt1"/>
    </dgm:linClrLst>
    <dgm:effectClrLst/>
    <dgm:txLinClrLst/>
    <dgm:txFillClrLst meth="repeat">
      <a:schemeClr val="dk2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2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76B40BE4-AA95-491D-A96D-0BFFF77B0760}" type="doc">
      <dgm:prSet loTypeId="urn:microsoft.com/office/officeart/2005/8/layout/pyramid1" loCatId="pyramid" qsTypeId="urn:microsoft.com/office/officeart/2005/8/quickstyle/simple1" qsCatId="simple" csTypeId="urn:microsoft.com/office/officeart/2005/8/colors/accent0_2" csCatId="mainScheme" phldr="1"/>
      <dgm:spPr/>
    </dgm:pt>
    <dgm:pt modelId="{FC355815-4C2D-40FE-AD8C-BDD620FE1836}">
      <dgm:prSet phldrT="[Text]" custT="1"/>
      <dgm:spPr/>
      <dgm:t>
        <a:bodyPr anchor="b"/>
        <a:lstStyle/>
        <a:p>
          <a:pPr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800" b="1" dirty="0" smtClean="0">
            <a:solidFill>
              <a:schemeClr val="tx2"/>
            </a:solidFill>
            <a:latin typeface="Arial Narrow" pitchFamily="34" charset="0"/>
          </a:endParaRPr>
        </a:p>
        <a:p>
          <a:pPr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800" b="1" dirty="0" smtClean="0">
              <a:solidFill>
                <a:schemeClr val="tx2"/>
              </a:solidFill>
              <a:latin typeface="Arial Narrow" pitchFamily="34" charset="0"/>
            </a:rPr>
            <a:t>Eigene</a:t>
          </a:r>
        </a:p>
        <a:p>
          <a:pPr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800" b="1" dirty="0" smtClean="0">
              <a:solidFill>
                <a:schemeClr val="tx2"/>
              </a:solidFill>
              <a:latin typeface="Arial Narrow" pitchFamily="34" charset="0"/>
            </a:rPr>
            <a:t>Forschungs-arbeiten</a:t>
          </a:r>
        </a:p>
        <a:p>
          <a:pPr marL="0" marR="0" indent="0" defTabSz="914400" eaLnBrk="1" fontAlgn="auto" latinLnBrk="0" hangingPunct="1">
            <a:lnSpc>
              <a:spcPct val="100000"/>
            </a:lnSpc>
            <a:spcBef>
              <a:spcPts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de-DE" sz="1000" b="0" dirty="0" smtClean="0">
              <a:solidFill>
                <a:schemeClr val="tx2"/>
              </a:solidFill>
              <a:latin typeface="Arial Narrow" pitchFamily="34" charset="0"/>
            </a:rPr>
            <a:t>(10/Jahr)</a:t>
          </a:r>
          <a:endParaRPr lang="de-DE" sz="1000" b="0" dirty="0">
            <a:solidFill>
              <a:schemeClr val="tx2"/>
            </a:solidFill>
            <a:latin typeface="Arial Narrow" pitchFamily="34" charset="0"/>
          </a:endParaRPr>
        </a:p>
      </dgm:t>
    </dgm:pt>
    <dgm:pt modelId="{C1D17BDC-DBD2-44F5-968D-6B42521687C3}" type="parTrans" cxnId="{AAE186EA-B8F7-478C-BF99-F24D02BF9D7D}">
      <dgm:prSet/>
      <dgm:spPr/>
      <dgm:t>
        <a:bodyPr/>
        <a:lstStyle/>
        <a:p>
          <a:endParaRPr lang="de-DE"/>
        </a:p>
      </dgm:t>
    </dgm:pt>
    <dgm:pt modelId="{260AD618-55DE-4291-8797-07868A84DA4F}" type="sibTrans" cxnId="{AAE186EA-B8F7-478C-BF99-F24D02BF9D7D}">
      <dgm:prSet/>
      <dgm:spPr/>
      <dgm:t>
        <a:bodyPr/>
        <a:lstStyle/>
        <a:p>
          <a:endParaRPr lang="de-DE"/>
        </a:p>
      </dgm:t>
    </dgm:pt>
    <dgm:pt modelId="{03EB5747-B6AF-4D1C-AFCF-97B0ACEC9A49}">
      <dgm:prSet phldrT="[Text]" custT="1"/>
      <dgm:spPr/>
      <dgm:t>
        <a:bodyPr/>
        <a:lstStyle/>
        <a:p>
          <a:pPr>
            <a:lnSpc>
              <a:spcPct val="90000"/>
            </a:lnSpc>
            <a:spcAft>
              <a:spcPts val="200"/>
            </a:spcAft>
          </a:pPr>
          <a:r>
            <a:rPr lang="de-DE" sz="1200" b="1" dirty="0" smtClean="0">
              <a:solidFill>
                <a:schemeClr val="tx2"/>
              </a:solidFill>
              <a:latin typeface="Arial Narrow" pitchFamily="34" charset="0"/>
            </a:rPr>
            <a:t>CERN-Projektwochen </a:t>
          </a:r>
          <a:r>
            <a:rPr lang="de-DE" sz="1100" b="0" dirty="0" smtClean="0">
              <a:solidFill>
                <a:schemeClr val="tx2"/>
              </a:solidFill>
              <a:latin typeface="Arial Narrow" pitchFamily="34" charset="0"/>
            </a:rPr>
            <a:t>(10/Jahr)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de-DE" sz="1200" b="1" dirty="0" smtClean="0">
              <a:solidFill>
                <a:schemeClr val="tx2"/>
              </a:solidFill>
              <a:latin typeface="Arial Narrow" pitchFamily="34" charset="0"/>
            </a:rPr>
            <a:t>CERN-Workshops    </a:t>
          </a:r>
        </a:p>
        <a:p>
          <a:pPr>
            <a:lnSpc>
              <a:spcPct val="100000"/>
            </a:lnSpc>
            <a:spcAft>
              <a:spcPts val="0"/>
            </a:spcAft>
          </a:pPr>
          <a:r>
            <a:rPr lang="de-DE" sz="1100" b="0" dirty="0" smtClean="0">
              <a:solidFill>
                <a:schemeClr val="tx2"/>
              </a:solidFill>
              <a:latin typeface="Arial Narrow" pitchFamily="34" charset="0"/>
            </a:rPr>
            <a:t>(60/Jahr)</a:t>
          </a:r>
          <a:endParaRPr lang="de-DE" sz="1100" b="0" dirty="0">
            <a:solidFill>
              <a:schemeClr val="tx2"/>
            </a:solidFill>
            <a:latin typeface="Arial Narrow" pitchFamily="34" charset="0"/>
          </a:endParaRPr>
        </a:p>
      </dgm:t>
    </dgm:pt>
    <dgm:pt modelId="{E668A7FC-72D3-4577-A63A-63D6F967F99C}" type="parTrans" cxnId="{14911802-CED3-4C8B-83C7-3C0C8C423DE0}">
      <dgm:prSet/>
      <dgm:spPr/>
      <dgm:t>
        <a:bodyPr/>
        <a:lstStyle/>
        <a:p>
          <a:endParaRPr lang="de-DE"/>
        </a:p>
      </dgm:t>
    </dgm:pt>
    <dgm:pt modelId="{F0D80400-5D4C-45BB-A065-D2D734598402}" type="sibTrans" cxnId="{14911802-CED3-4C8B-83C7-3C0C8C423DE0}">
      <dgm:prSet/>
      <dgm:spPr/>
      <dgm:t>
        <a:bodyPr/>
        <a:lstStyle/>
        <a:p>
          <a:endParaRPr lang="de-DE"/>
        </a:p>
      </dgm:t>
    </dgm:pt>
    <dgm:pt modelId="{370161DC-D677-4D90-8C4D-37241B2E7795}">
      <dgm:prSet phldrT="[Text]" custT="1"/>
      <dgm:spPr/>
      <dgm:t>
        <a:bodyPr/>
        <a:lstStyle/>
        <a:p>
          <a:r>
            <a:rPr lang="de-DE" sz="1300" b="1" dirty="0" smtClean="0">
              <a:solidFill>
                <a:schemeClr val="tx2"/>
              </a:solidFill>
              <a:latin typeface="Arial Narrow" pitchFamily="34" charset="0"/>
            </a:rPr>
            <a:t>Aktive Teilchenwelt-Mitarbeit:</a:t>
          </a:r>
        </a:p>
        <a:p>
          <a:r>
            <a:rPr lang="de-DE" sz="1100" b="1" dirty="0" smtClean="0">
              <a:solidFill>
                <a:schemeClr val="tx2"/>
              </a:solidFill>
              <a:latin typeface="Arial Narrow" pitchFamily="34" charset="0"/>
            </a:rPr>
            <a:t>Weitergabe des Gelernten: </a:t>
          </a:r>
          <a:r>
            <a:rPr lang="de-DE" sz="1100" dirty="0" smtClean="0">
              <a:solidFill>
                <a:schemeClr val="tx2"/>
              </a:solidFill>
              <a:latin typeface="Arial Narrow" pitchFamily="34" charset="0"/>
            </a:rPr>
            <a:t>Tutor/in, Vorträge, Durchführung </a:t>
          </a:r>
          <a:r>
            <a:rPr lang="de-DE" sz="1100" dirty="0" err="1" smtClean="0">
              <a:solidFill>
                <a:schemeClr val="tx2"/>
              </a:solidFill>
              <a:latin typeface="Arial Narrow" pitchFamily="34" charset="0"/>
            </a:rPr>
            <a:t>Masterclass</a:t>
          </a:r>
          <a:r>
            <a:rPr lang="de-DE" sz="1100" dirty="0" smtClean="0">
              <a:solidFill>
                <a:schemeClr val="tx2"/>
              </a:solidFill>
              <a:latin typeface="Arial Narrow" pitchFamily="34" charset="0"/>
            </a:rPr>
            <a:t>, AG, Ausstellung, </a:t>
          </a:r>
          <a:r>
            <a:rPr lang="de-DE" sz="1100" dirty="0" err="1" smtClean="0">
              <a:solidFill>
                <a:schemeClr val="tx2"/>
              </a:solidFill>
              <a:latin typeface="Arial Narrow" pitchFamily="34" charset="0"/>
            </a:rPr>
            <a:t>Outreach</a:t>
          </a:r>
          <a:r>
            <a:rPr lang="de-DE" sz="1100" dirty="0" smtClean="0">
              <a:solidFill>
                <a:schemeClr val="tx2"/>
              </a:solidFill>
              <a:latin typeface="Arial Narrow" pitchFamily="34" charset="0"/>
            </a:rPr>
            <a:t> etc.: (100/Jahr)</a:t>
          </a:r>
        </a:p>
        <a:p>
          <a:r>
            <a:rPr lang="de-DE" sz="1100" b="1" dirty="0" smtClean="0">
              <a:solidFill>
                <a:schemeClr val="tx2"/>
              </a:solidFill>
              <a:latin typeface="Arial Narrow" pitchFamily="34" charset="0"/>
            </a:rPr>
            <a:t>Astroteilchen-Forschungswochen </a:t>
          </a:r>
          <a:r>
            <a:rPr lang="de-DE" sz="1100" b="0" dirty="0" smtClean="0">
              <a:solidFill>
                <a:schemeClr val="tx2"/>
              </a:solidFill>
              <a:latin typeface="Arial Narrow" pitchFamily="34" charset="0"/>
            </a:rPr>
            <a:t>(120/Jahr) </a:t>
          </a:r>
        </a:p>
      </dgm:t>
    </dgm:pt>
    <dgm:pt modelId="{FA8825E3-580D-4380-958F-96EB1AD7962D}" type="parTrans" cxnId="{13031D9B-BBD5-423D-BE97-CE7AA95B65DB}">
      <dgm:prSet/>
      <dgm:spPr/>
      <dgm:t>
        <a:bodyPr/>
        <a:lstStyle/>
        <a:p>
          <a:endParaRPr lang="de-DE"/>
        </a:p>
      </dgm:t>
    </dgm:pt>
    <dgm:pt modelId="{7BDF914A-ACD7-4351-92E3-972B0FFF63B6}" type="sibTrans" cxnId="{13031D9B-BBD5-423D-BE97-CE7AA95B65DB}">
      <dgm:prSet/>
      <dgm:spPr/>
      <dgm:t>
        <a:bodyPr/>
        <a:lstStyle/>
        <a:p>
          <a:endParaRPr lang="de-DE"/>
        </a:p>
      </dgm:t>
    </dgm:pt>
    <dgm:pt modelId="{233F8F9F-A30B-4176-B837-003EF97DF78B}">
      <dgm:prSet phldrT="[Text]" custT="1"/>
      <dgm:spPr/>
      <dgm:t>
        <a:bodyPr/>
        <a:lstStyle/>
        <a:p>
          <a:pPr>
            <a:spcAft>
              <a:spcPct val="35000"/>
            </a:spcAft>
          </a:pPr>
          <a:r>
            <a:rPr lang="de-DE" sz="1200" b="1" dirty="0" smtClean="0">
              <a:solidFill>
                <a:schemeClr val="tx2"/>
              </a:solidFill>
              <a:latin typeface="Arial Narrow" pitchFamily="34" charset="0"/>
            </a:rPr>
            <a:t>Teilnahme</a:t>
          </a:r>
          <a:r>
            <a:rPr lang="de-DE" sz="1200" b="0" dirty="0" smtClean="0">
              <a:solidFill>
                <a:schemeClr val="tx2"/>
              </a:solidFill>
              <a:latin typeface="Arial Narrow" pitchFamily="34" charset="0"/>
            </a:rPr>
            <a:t> an 120</a:t>
          </a:r>
          <a:r>
            <a:rPr lang="de-DE" sz="1200" b="1" dirty="0" smtClean="0">
              <a:solidFill>
                <a:schemeClr val="tx2"/>
              </a:solidFill>
              <a:latin typeface="Arial Narrow" pitchFamily="34" charset="0"/>
            </a:rPr>
            <a:t> Teilchenphysik-</a:t>
          </a:r>
          <a:r>
            <a:rPr lang="de-DE" sz="1200" b="1" dirty="0" err="1" smtClean="0">
              <a:solidFill>
                <a:schemeClr val="tx2"/>
              </a:solidFill>
              <a:latin typeface="Arial Narrow" pitchFamily="34" charset="0"/>
            </a:rPr>
            <a:t>Masterclasses</a:t>
          </a:r>
          <a:endParaRPr lang="de-DE" sz="1200" b="1" dirty="0" smtClean="0">
            <a:solidFill>
              <a:schemeClr val="tx2"/>
            </a:solidFill>
            <a:latin typeface="Arial Narrow" pitchFamily="34" charset="0"/>
          </a:endParaRPr>
        </a:p>
        <a:p>
          <a:pPr>
            <a:spcAft>
              <a:spcPct val="35000"/>
            </a:spcAft>
          </a:pPr>
          <a:r>
            <a:rPr lang="de-DE" sz="1200" dirty="0" smtClean="0">
              <a:solidFill>
                <a:schemeClr val="tx2"/>
              </a:solidFill>
              <a:latin typeface="Arial Narrow" pitchFamily="34" charset="0"/>
            </a:rPr>
            <a:t>20 </a:t>
          </a:r>
          <a:r>
            <a:rPr lang="de-DE" sz="1200" b="1" dirty="0" smtClean="0">
              <a:solidFill>
                <a:schemeClr val="tx2"/>
              </a:solidFill>
              <a:latin typeface="Arial Narrow" pitchFamily="34" charset="0"/>
            </a:rPr>
            <a:t>international  </a:t>
          </a:r>
          <a:r>
            <a:rPr lang="de-DE" sz="1200" b="1" dirty="0" err="1" smtClean="0">
              <a:solidFill>
                <a:schemeClr val="tx2"/>
              </a:solidFill>
              <a:latin typeface="Arial Narrow" pitchFamily="34" charset="0"/>
            </a:rPr>
            <a:t>Masterclasses</a:t>
          </a:r>
          <a:r>
            <a:rPr lang="de-DE" sz="1200" b="1" dirty="0" smtClean="0">
              <a:solidFill>
                <a:schemeClr val="tx2"/>
              </a:solidFill>
              <a:latin typeface="Arial Narrow" pitchFamily="34" charset="0"/>
            </a:rPr>
            <a:t> </a:t>
          </a:r>
          <a:r>
            <a:rPr lang="de-DE" sz="1200" dirty="0" smtClean="0">
              <a:solidFill>
                <a:schemeClr val="tx2"/>
              </a:solidFill>
              <a:latin typeface="Arial Narrow" pitchFamily="34" charset="0"/>
            </a:rPr>
            <a:t>in D.</a:t>
          </a:r>
        </a:p>
        <a:p>
          <a:pPr>
            <a:spcAft>
              <a:spcPts val="0"/>
            </a:spcAft>
          </a:pPr>
          <a:r>
            <a:rPr lang="de-DE" sz="1200" dirty="0" smtClean="0">
              <a:solidFill>
                <a:srgbClr val="1F497D"/>
              </a:solidFill>
              <a:latin typeface="Arial Narrow" pitchFamily="34" charset="0"/>
            </a:rPr>
            <a:t>30</a:t>
          </a:r>
          <a:r>
            <a:rPr lang="de-DE" sz="1200" b="1" dirty="0" smtClean="0">
              <a:solidFill>
                <a:srgbClr val="1F497D"/>
              </a:solidFill>
              <a:latin typeface="Arial Narrow" pitchFamily="34" charset="0"/>
            </a:rPr>
            <a:t> Astroteilchen-</a:t>
          </a:r>
          <a:r>
            <a:rPr lang="de-DE" sz="1200" b="1" dirty="0" err="1" smtClean="0">
              <a:solidFill>
                <a:srgbClr val="1F497D"/>
              </a:solidFill>
              <a:latin typeface="Arial Narrow" pitchFamily="34" charset="0"/>
            </a:rPr>
            <a:t>Masterclasses</a:t>
          </a:r>
          <a:r>
            <a:rPr lang="de-DE" sz="1200" b="1" dirty="0" smtClean="0">
              <a:solidFill>
                <a:srgbClr val="1F497D"/>
              </a:solidFill>
              <a:latin typeface="Arial Narrow" pitchFamily="34" charset="0"/>
            </a:rPr>
            <a:t> </a:t>
          </a:r>
          <a:endParaRPr lang="de-DE" sz="1200" b="1" dirty="0" smtClean="0">
            <a:solidFill>
              <a:schemeClr val="tx2"/>
            </a:solidFill>
            <a:latin typeface="Arial Narrow" pitchFamily="34" charset="0"/>
          </a:endParaRPr>
        </a:p>
        <a:p>
          <a:pPr>
            <a:spcAft>
              <a:spcPts val="0"/>
            </a:spcAft>
          </a:pPr>
          <a:r>
            <a:rPr lang="de-DE" sz="1800" dirty="0" smtClean="0">
              <a:solidFill>
                <a:srgbClr val="C00000"/>
              </a:solidFill>
              <a:latin typeface="Arial Narrow" pitchFamily="34" charset="0"/>
              <a:sym typeface="Wingdings" pitchFamily="2" charset="2"/>
            </a:rPr>
            <a:t> </a:t>
          </a:r>
          <a:r>
            <a:rPr lang="de-DE" sz="1100" dirty="0" smtClean="0">
              <a:solidFill>
                <a:schemeClr val="tx2"/>
              </a:solidFill>
              <a:latin typeface="Arial Narrow" pitchFamily="34" charset="0"/>
              <a:sym typeface="Wingdings" pitchFamily="2" charset="2"/>
            </a:rPr>
            <a:t>(4.000 Jugendliche/Jahr)</a:t>
          </a:r>
          <a:endParaRPr lang="de-DE" sz="1800" dirty="0">
            <a:solidFill>
              <a:schemeClr val="tx2"/>
            </a:solidFill>
            <a:latin typeface="Arial Narrow" pitchFamily="34" charset="0"/>
          </a:endParaRPr>
        </a:p>
      </dgm:t>
    </dgm:pt>
    <dgm:pt modelId="{89A1B608-8F07-474B-8887-374317AD46C6}" type="parTrans" cxnId="{A8799564-141F-4E43-8D59-CE9C735F7418}">
      <dgm:prSet/>
      <dgm:spPr/>
      <dgm:t>
        <a:bodyPr/>
        <a:lstStyle/>
        <a:p>
          <a:endParaRPr lang="de-DE"/>
        </a:p>
      </dgm:t>
    </dgm:pt>
    <dgm:pt modelId="{13554750-A3D9-4D12-B21E-42CD99524CED}" type="sibTrans" cxnId="{A8799564-141F-4E43-8D59-CE9C735F7418}">
      <dgm:prSet/>
      <dgm:spPr/>
      <dgm:t>
        <a:bodyPr/>
        <a:lstStyle/>
        <a:p>
          <a:endParaRPr lang="de-DE"/>
        </a:p>
      </dgm:t>
    </dgm:pt>
    <dgm:pt modelId="{BD6064E0-B197-4AC1-952E-286247B1E38F}" type="pres">
      <dgm:prSet presAssocID="{76B40BE4-AA95-491D-A96D-0BFFF77B0760}" presName="Name0" presStyleCnt="0">
        <dgm:presLayoutVars>
          <dgm:dir val="rev"/>
          <dgm:animLvl val="lvl"/>
          <dgm:resizeHandles val="exact"/>
        </dgm:presLayoutVars>
      </dgm:prSet>
      <dgm:spPr/>
    </dgm:pt>
    <dgm:pt modelId="{3C08FD94-0533-4DBC-A72B-C73802A13205}" type="pres">
      <dgm:prSet presAssocID="{FC355815-4C2D-40FE-AD8C-BDD620FE1836}" presName="Name8" presStyleCnt="0"/>
      <dgm:spPr/>
    </dgm:pt>
    <dgm:pt modelId="{F034A420-C896-4030-BA6B-85BF9909575E}" type="pres">
      <dgm:prSet presAssocID="{FC355815-4C2D-40FE-AD8C-BDD620FE1836}" presName="level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BC36C91-CF34-4285-9333-9F98417431AD}" type="pres">
      <dgm:prSet presAssocID="{FC355815-4C2D-40FE-AD8C-BDD620FE1836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FFCDDAD-700D-4E7A-A2B0-CFDBA1CD0B16}" type="pres">
      <dgm:prSet presAssocID="{03EB5747-B6AF-4D1C-AFCF-97B0ACEC9A49}" presName="Name8" presStyleCnt="0"/>
      <dgm:spPr/>
    </dgm:pt>
    <dgm:pt modelId="{50420699-43F6-498E-9037-BDE130D2EDE6}" type="pres">
      <dgm:prSet presAssocID="{03EB5747-B6AF-4D1C-AFCF-97B0ACEC9A49}" presName="level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860BCD0-B109-4143-BFE6-5AB20AEB685E}" type="pres">
      <dgm:prSet presAssocID="{03EB5747-B6AF-4D1C-AFCF-97B0ACEC9A49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C42C74F-BA01-4335-8B78-F13527543630}" type="pres">
      <dgm:prSet presAssocID="{370161DC-D677-4D90-8C4D-37241B2E7795}" presName="Name8" presStyleCnt="0"/>
      <dgm:spPr/>
    </dgm:pt>
    <dgm:pt modelId="{25A16DCD-A6A5-48E6-9C04-4491BC497DC1}" type="pres">
      <dgm:prSet presAssocID="{370161DC-D677-4D90-8C4D-37241B2E7795}" presName="level" presStyleLbl="node1" presStyleIdx="2" presStyleCnt="4" custScaleY="149285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CFDF76A-C0D3-4FAB-8C79-F3815BCC90BF}" type="pres">
      <dgm:prSet presAssocID="{370161DC-D677-4D90-8C4D-37241B2E7795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2EC67CD0-B7EA-4C80-B6F1-6992215086CC}" type="pres">
      <dgm:prSet presAssocID="{233F8F9F-A30B-4176-B837-003EF97DF78B}" presName="Name8" presStyleCnt="0"/>
      <dgm:spPr/>
    </dgm:pt>
    <dgm:pt modelId="{B230546C-E536-4792-B484-0828FA2E30A4}" type="pres">
      <dgm:prSet presAssocID="{233F8F9F-A30B-4176-B837-003EF97DF78B}" presName="level" presStyleLbl="node1" presStyleIdx="3" presStyleCnt="4" custLinFactNeighborX="12500" custLinFactNeighborY="28548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C9641C0-C776-46E3-B9B7-5DCB426D5D6B}" type="pres">
      <dgm:prSet presAssocID="{233F8F9F-A30B-4176-B837-003EF97DF78B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13031D9B-BBD5-423D-BE97-CE7AA95B65DB}" srcId="{76B40BE4-AA95-491D-A96D-0BFFF77B0760}" destId="{370161DC-D677-4D90-8C4D-37241B2E7795}" srcOrd="2" destOrd="0" parTransId="{FA8825E3-580D-4380-958F-96EB1AD7962D}" sibTransId="{7BDF914A-ACD7-4351-92E3-972B0FFF63B6}"/>
    <dgm:cxn modelId="{9DC59CD6-428E-4033-80F9-685B87AB9491}" type="presOf" srcId="{233F8F9F-A30B-4176-B837-003EF97DF78B}" destId="{EC9641C0-C776-46E3-B9B7-5DCB426D5D6B}" srcOrd="1" destOrd="0" presId="urn:microsoft.com/office/officeart/2005/8/layout/pyramid1"/>
    <dgm:cxn modelId="{C6A2F6EA-4C11-4BD1-86D0-9D0A7ACC6B60}" type="presOf" srcId="{233F8F9F-A30B-4176-B837-003EF97DF78B}" destId="{B230546C-E536-4792-B484-0828FA2E30A4}" srcOrd="0" destOrd="0" presId="urn:microsoft.com/office/officeart/2005/8/layout/pyramid1"/>
    <dgm:cxn modelId="{363D9D93-9BFD-485B-B16A-6C5BE1B61D2E}" type="presOf" srcId="{FC355815-4C2D-40FE-AD8C-BDD620FE1836}" destId="{1BC36C91-CF34-4285-9333-9F98417431AD}" srcOrd="1" destOrd="0" presId="urn:microsoft.com/office/officeart/2005/8/layout/pyramid1"/>
    <dgm:cxn modelId="{7452AA84-9F6A-4DBC-9B1E-6FE8EC11D2FD}" type="presOf" srcId="{03EB5747-B6AF-4D1C-AFCF-97B0ACEC9A49}" destId="{50420699-43F6-498E-9037-BDE130D2EDE6}" srcOrd="0" destOrd="0" presId="urn:microsoft.com/office/officeart/2005/8/layout/pyramid1"/>
    <dgm:cxn modelId="{AAE186EA-B8F7-478C-BF99-F24D02BF9D7D}" srcId="{76B40BE4-AA95-491D-A96D-0BFFF77B0760}" destId="{FC355815-4C2D-40FE-AD8C-BDD620FE1836}" srcOrd="0" destOrd="0" parTransId="{C1D17BDC-DBD2-44F5-968D-6B42521687C3}" sibTransId="{260AD618-55DE-4291-8797-07868A84DA4F}"/>
    <dgm:cxn modelId="{A8799564-141F-4E43-8D59-CE9C735F7418}" srcId="{76B40BE4-AA95-491D-A96D-0BFFF77B0760}" destId="{233F8F9F-A30B-4176-B837-003EF97DF78B}" srcOrd="3" destOrd="0" parTransId="{89A1B608-8F07-474B-8887-374317AD46C6}" sibTransId="{13554750-A3D9-4D12-B21E-42CD99524CED}"/>
    <dgm:cxn modelId="{14911802-CED3-4C8B-83C7-3C0C8C423DE0}" srcId="{76B40BE4-AA95-491D-A96D-0BFFF77B0760}" destId="{03EB5747-B6AF-4D1C-AFCF-97B0ACEC9A49}" srcOrd="1" destOrd="0" parTransId="{E668A7FC-72D3-4577-A63A-63D6F967F99C}" sibTransId="{F0D80400-5D4C-45BB-A065-D2D734598402}"/>
    <dgm:cxn modelId="{6D4CBAAC-9DD4-41A3-BA61-DF61B1415444}" type="presOf" srcId="{76B40BE4-AA95-491D-A96D-0BFFF77B0760}" destId="{BD6064E0-B197-4AC1-952E-286247B1E38F}" srcOrd="0" destOrd="0" presId="urn:microsoft.com/office/officeart/2005/8/layout/pyramid1"/>
    <dgm:cxn modelId="{773A9DE2-8A5A-44C7-B187-86B2B1A5EF16}" type="presOf" srcId="{FC355815-4C2D-40FE-AD8C-BDD620FE1836}" destId="{F034A420-C896-4030-BA6B-85BF9909575E}" srcOrd="0" destOrd="0" presId="urn:microsoft.com/office/officeart/2005/8/layout/pyramid1"/>
    <dgm:cxn modelId="{7A767CED-D721-4EE2-B6E0-69DECB5E0F0E}" type="presOf" srcId="{370161DC-D677-4D90-8C4D-37241B2E7795}" destId="{25A16DCD-A6A5-48E6-9C04-4491BC497DC1}" srcOrd="0" destOrd="0" presId="urn:microsoft.com/office/officeart/2005/8/layout/pyramid1"/>
    <dgm:cxn modelId="{08E0A0FD-274F-406D-9BE4-DEA7AE54AF7B}" type="presOf" srcId="{370161DC-D677-4D90-8C4D-37241B2E7795}" destId="{FCFDF76A-C0D3-4FAB-8C79-F3815BCC90BF}" srcOrd="1" destOrd="0" presId="urn:microsoft.com/office/officeart/2005/8/layout/pyramid1"/>
    <dgm:cxn modelId="{DD47AAC5-EF92-40B3-8A09-51CBAC93E583}" type="presOf" srcId="{03EB5747-B6AF-4D1C-AFCF-97B0ACEC9A49}" destId="{0860BCD0-B109-4143-BFE6-5AB20AEB685E}" srcOrd="1" destOrd="0" presId="urn:microsoft.com/office/officeart/2005/8/layout/pyramid1"/>
    <dgm:cxn modelId="{0AC6237B-A76E-4FAB-8C20-24F27D78DF30}" type="presParOf" srcId="{BD6064E0-B197-4AC1-952E-286247B1E38F}" destId="{3C08FD94-0533-4DBC-A72B-C73802A13205}" srcOrd="0" destOrd="0" presId="urn:microsoft.com/office/officeart/2005/8/layout/pyramid1"/>
    <dgm:cxn modelId="{74488D7E-3FC6-46E5-A3C7-09EFCD6CA103}" type="presParOf" srcId="{3C08FD94-0533-4DBC-A72B-C73802A13205}" destId="{F034A420-C896-4030-BA6B-85BF9909575E}" srcOrd="0" destOrd="0" presId="urn:microsoft.com/office/officeart/2005/8/layout/pyramid1"/>
    <dgm:cxn modelId="{BC43A371-E6C3-47A6-A37C-80B4F18CCA69}" type="presParOf" srcId="{3C08FD94-0533-4DBC-A72B-C73802A13205}" destId="{1BC36C91-CF34-4285-9333-9F98417431AD}" srcOrd="1" destOrd="0" presId="urn:microsoft.com/office/officeart/2005/8/layout/pyramid1"/>
    <dgm:cxn modelId="{951AC5FE-8011-4E7A-83A3-0A9E047A195C}" type="presParOf" srcId="{BD6064E0-B197-4AC1-952E-286247B1E38F}" destId="{3FFCDDAD-700D-4E7A-A2B0-CFDBA1CD0B16}" srcOrd="1" destOrd="0" presId="urn:microsoft.com/office/officeart/2005/8/layout/pyramid1"/>
    <dgm:cxn modelId="{86FC44A7-E50D-4EC3-829A-13F1D327749A}" type="presParOf" srcId="{3FFCDDAD-700D-4E7A-A2B0-CFDBA1CD0B16}" destId="{50420699-43F6-498E-9037-BDE130D2EDE6}" srcOrd="0" destOrd="0" presId="urn:microsoft.com/office/officeart/2005/8/layout/pyramid1"/>
    <dgm:cxn modelId="{F544E1ED-A165-4E16-9B1A-CA0C6645EA19}" type="presParOf" srcId="{3FFCDDAD-700D-4E7A-A2B0-CFDBA1CD0B16}" destId="{0860BCD0-B109-4143-BFE6-5AB20AEB685E}" srcOrd="1" destOrd="0" presId="urn:microsoft.com/office/officeart/2005/8/layout/pyramid1"/>
    <dgm:cxn modelId="{AE9022B0-488C-4CA7-8B6F-81E06A13035A}" type="presParOf" srcId="{BD6064E0-B197-4AC1-952E-286247B1E38F}" destId="{CC42C74F-BA01-4335-8B78-F13527543630}" srcOrd="2" destOrd="0" presId="urn:microsoft.com/office/officeart/2005/8/layout/pyramid1"/>
    <dgm:cxn modelId="{3EF7A273-E151-426E-BE50-9BAC331F6759}" type="presParOf" srcId="{CC42C74F-BA01-4335-8B78-F13527543630}" destId="{25A16DCD-A6A5-48E6-9C04-4491BC497DC1}" srcOrd="0" destOrd="0" presId="urn:microsoft.com/office/officeart/2005/8/layout/pyramid1"/>
    <dgm:cxn modelId="{12C49C03-0A8B-454D-AB98-E73B5F6CDB99}" type="presParOf" srcId="{CC42C74F-BA01-4335-8B78-F13527543630}" destId="{FCFDF76A-C0D3-4FAB-8C79-F3815BCC90BF}" srcOrd="1" destOrd="0" presId="urn:microsoft.com/office/officeart/2005/8/layout/pyramid1"/>
    <dgm:cxn modelId="{120F4A43-C144-45C5-8B42-9F77314D5034}" type="presParOf" srcId="{BD6064E0-B197-4AC1-952E-286247B1E38F}" destId="{2EC67CD0-B7EA-4C80-B6F1-6992215086CC}" srcOrd="3" destOrd="0" presId="urn:microsoft.com/office/officeart/2005/8/layout/pyramid1"/>
    <dgm:cxn modelId="{8C892AE6-15DF-43C9-9AB9-583E03640069}" type="presParOf" srcId="{2EC67CD0-B7EA-4C80-B6F1-6992215086CC}" destId="{B230546C-E536-4792-B484-0828FA2E30A4}" srcOrd="0" destOrd="0" presId="urn:microsoft.com/office/officeart/2005/8/layout/pyramid1"/>
    <dgm:cxn modelId="{0B83C92B-9496-48A8-B5C9-9424A9028E65}" type="presParOf" srcId="{2EC67CD0-B7EA-4C80-B6F1-6992215086CC}" destId="{EC9641C0-C776-46E3-B9B7-5DCB426D5D6B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xmlns="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6B40BE4-AA95-491D-A96D-0BFFF77B0760}" type="doc">
      <dgm:prSet loTypeId="urn:microsoft.com/office/officeart/2005/8/layout/pyramid1" loCatId="pyramid" qsTypeId="urn:microsoft.com/office/officeart/2005/8/quickstyle/simple1" qsCatId="simple" csTypeId="urn:microsoft.com/office/officeart/2005/8/colors/accent0_2" csCatId="mainScheme" phldr="1"/>
      <dgm:spPr/>
    </dgm:pt>
    <dgm:pt modelId="{FC355815-4C2D-40FE-AD8C-BDD620FE1836}">
      <dgm:prSet phldrT="[Text]" custT="1"/>
      <dgm:spPr>
        <a:solidFill>
          <a:schemeClr val="bg1"/>
        </a:solidFill>
      </dgm:spPr>
      <dgm:t>
        <a:bodyPr/>
        <a:lstStyle/>
        <a:p>
          <a:endParaRPr lang="de-DE" sz="800" b="1" dirty="0" smtClean="0">
            <a:latin typeface="Arial Narrow" pitchFamily="34" charset="0"/>
          </a:endParaRPr>
        </a:p>
        <a:p>
          <a:endParaRPr lang="de-DE" sz="800" b="1" dirty="0" smtClean="0">
            <a:latin typeface="Arial Narrow" pitchFamily="34" charset="0"/>
          </a:endParaRPr>
        </a:p>
        <a:p>
          <a:endParaRPr lang="de-DE" sz="800" b="1" dirty="0" smtClean="0">
            <a:latin typeface="Arial Narrow" pitchFamily="34" charset="0"/>
          </a:endParaRPr>
        </a:p>
        <a:p>
          <a:r>
            <a:rPr lang="de-DE" sz="800" b="1" dirty="0" smtClean="0">
              <a:solidFill>
                <a:schemeClr val="tx2"/>
              </a:solidFill>
              <a:latin typeface="Arial Narrow" pitchFamily="34" charset="0"/>
            </a:rPr>
            <a:t>Mitarbeit  </a:t>
          </a:r>
        </a:p>
        <a:p>
          <a:r>
            <a:rPr lang="de-DE" sz="800" b="1" dirty="0" smtClean="0">
              <a:solidFill>
                <a:schemeClr val="tx2"/>
              </a:solidFill>
              <a:latin typeface="Arial Narrow" pitchFamily="34" charset="0"/>
            </a:rPr>
            <a:t>Forschungs-einrichtungen  </a:t>
          </a:r>
        </a:p>
        <a:p>
          <a:r>
            <a:rPr lang="de-DE" sz="1050" dirty="0" smtClean="0">
              <a:solidFill>
                <a:schemeClr val="tx2"/>
              </a:solidFill>
              <a:latin typeface="Arial Narrow" pitchFamily="34" charset="0"/>
            </a:rPr>
            <a:t>(5/Jahr)</a:t>
          </a:r>
          <a:endParaRPr lang="de-DE" sz="1050" dirty="0">
            <a:solidFill>
              <a:schemeClr val="tx2"/>
            </a:solidFill>
            <a:latin typeface="Arial Narrow" pitchFamily="34" charset="0"/>
          </a:endParaRPr>
        </a:p>
      </dgm:t>
    </dgm:pt>
    <dgm:pt modelId="{C1D17BDC-DBD2-44F5-968D-6B42521687C3}" type="parTrans" cxnId="{AAE186EA-B8F7-478C-BF99-F24D02BF9D7D}">
      <dgm:prSet/>
      <dgm:spPr/>
      <dgm:t>
        <a:bodyPr/>
        <a:lstStyle/>
        <a:p>
          <a:endParaRPr lang="de-DE"/>
        </a:p>
      </dgm:t>
    </dgm:pt>
    <dgm:pt modelId="{260AD618-55DE-4291-8797-07868A84DA4F}" type="sibTrans" cxnId="{AAE186EA-B8F7-478C-BF99-F24D02BF9D7D}">
      <dgm:prSet/>
      <dgm:spPr/>
      <dgm:t>
        <a:bodyPr/>
        <a:lstStyle/>
        <a:p>
          <a:endParaRPr lang="de-DE"/>
        </a:p>
      </dgm:t>
    </dgm:pt>
    <dgm:pt modelId="{03EB5747-B6AF-4D1C-AFCF-97B0ACEC9A49}">
      <dgm:prSet phldrT="[Text]" custT="1"/>
      <dgm:spPr/>
      <dgm:t>
        <a:bodyPr/>
        <a:lstStyle/>
        <a:p>
          <a:r>
            <a:rPr lang="de-DE" sz="1300" b="1" dirty="0" smtClean="0">
              <a:solidFill>
                <a:schemeClr val="tx2"/>
              </a:solidFill>
              <a:latin typeface="Arial Narrow" pitchFamily="34" charset="0"/>
            </a:rPr>
            <a:t>Vertiefte Schulung am CERN</a:t>
          </a:r>
        </a:p>
        <a:p>
          <a:r>
            <a:rPr lang="de-DE" sz="1100" dirty="0" smtClean="0">
              <a:solidFill>
                <a:schemeClr val="tx2"/>
              </a:solidFill>
              <a:latin typeface="Arial Narrow" pitchFamily="34" charset="0"/>
            </a:rPr>
            <a:t> (50/Jahr)</a:t>
          </a:r>
          <a:endParaRPr lang="de-DE" sz="1100" dirty="0">
            <a:solidFill>
              <a:schemeClr val="tx2"/>
            </a:solidFill>
            <a:latin typeface="Arial Narrow" pitchFamily="34" charset="0"/>
          </a:endParaRPr>
        </a:p>
      </dgm:t>
    </dgm:pt>
    <dgm:pt modelId="{E668A7FC-72D3-4577-A63A-63D6F967F99C}" type="parTrans" cxnId="{14911802-CED3-4C8B-83C7-3C0C8C423DE0}">
      <dgm:prSet/>
      <dgm:spPr/>
      <dgm:t>
        <a:bodyPr/>
        <a:lstStyle/>
        <a:p>
          <a:endParaRPr lang="de-DE"/>
        </a:p>
      </dgm:t>
    </dgm:pt>
    <dgm:pt modelId="{F0D80400-5D4C-45BB-A065-D2D734598402}" type="sibTrans" cxnId="{14911802-CED3-4C8B-83C7-3C0C8C423DE0}">
      <dgm:prSet/>
      <dgm:spPr/>
      <dgm:t>
        <a:bodyPr/>
        <a:lstStyle/>
        <a:p>
          <a:endParaRPr lang="de-DE"/>
        </a:p>
      </dgm:t>
    </dgm:pt>
    <dgm:pt modelId="{370161DC-D677-4D90-8C4D-37241B2E7795}">
      <dgm:prSet phldrT="[Text]" custT="1"/>
      <dgm:spPr/>
      <dgm:t>
        <a:bodyPr/>
        <a:lstStyle/>
        <a:p>
          <a:r>
            <a:rPr lang="de-DE" sz="1300" b="1" dirty="0" smtClean="0">
              <a:solidFill>
                <a:schemeClr val="tx2"/>
              </a:solidFill>
              <a:latin typeface="Arial Narrow" pitchFamily="34" charset="0"/>
            </a:rPr>
            <a:t>Durchführung eigene Projekte mit Jugendlichen</a:t>
          </a:r>
        </a:p>
        <a:p>
          <a:r>
            <a:rPr lang="de-DE" sz="1300" b="0" dirty="0" smtClean="0">
              <a:solidFill>
                <a:schemeClr val="tx2"/>
              </a:solidFill>
              <a:latin typeface="Arial Narrow" pitchFamily="34" charset="0"/>
            </a:rPr>
            <a:t>- </a:t>
          </a:r>
          <a:r>
            <a:rPr lang="de-DE" sz="1200" b="0" dirty="0" smtClean="0">
              <a:solidFill>
                <a:schemeClr val="tx2"/>
              </a:solidFill>
              <a:latin typeface="Arial Narrow" pitchFamily="34" charset="0"/>
            </a:rPr>
            <a:t>Teilchenphysik-</a:t>
          </a:r>
          <a:r>
            <a:rPr lang="de-DE" sz="1200" b="0" dirty="0" err="1" smtClean="0">
              <a:solidFill>
                <a:schemeClr val="tx2"/>
              </a:solidFill>
              <a:latin typeface="Arial Narrow" pitchFamily="34" charset="0"/>
            </a:rPr>
            <a:t>Masterclasses</a:t>
          </a:r>
          <a:r>
            <a:rPr lang="de-DE" sz="1200" b="0" dirty="0" smtClean="0">
              <a:solidFill>
                <a:schemeClr val="tx2"/>
              </a:solidFill>
              <a:latin typeface="Arial Narrow" pitchFamily="34" charset="0"/>
            </a:rPr>
            <a:t> </a:t>
          </a:r>
        </a:p>
        <a:p>
          <a:r>
            <a:rPr lang="de-DE" sz="1200" b="0" dirty="0" smtClean="0">
              <a:solidFill>
                <a:schemeClr val="tx2"/>
              </a:solidFill>
              <a:latin typeface="Arial Narrow" pitchFamily="34" charset="0"/>
            </a:rPr>
            <a:t>- Organisation Cosmic-Projekte</a:t>
          </a:r>
        </a:p>
        <a:p>
          <a:r>
            <a:rPr lang="de-DE" sz="1200" b="0" dirty="0" smtClean="0">
              <a:solidFill>
                <a:schemeClr val="tx2"/>
              </a:solidFill>
              <a:latin typeface="Arial Narrow" pitchFamily="34" charset="0"/>
            </a:rPr>
            <a:t>(150/Jahr)</a:t>
          </a:r>
          <a:endParaRPr lang="de-DE" sz="1200" b="0" dirty="0">
            <a:solidFill>
              <a:schemeClr val="tx2"/>
            </a:solidFill>
            <a:latin typeface="Arial Narrow" pitchFamily="34" charset="0"/>
          </a:endParaRPr>
        </a:p>
      </dgm:t>
    </dgm:pt>
    <dgm:pt modelId="{FA8825E3-580D-4380-958F-96EB1AD7962D}" type="parTrans" cxnId="{13031D9B-BBD5-423D-BE97-CE7AA95B65DB}">
      <dgm:prSet/>
      <dgm:spPr/>
      <dgm:t>
        <a:bodyPr/>
        <a:lstStyle/>
        <a:p>
          <a:endParaRPr lang="de-DE"/>
        </a:p>
      </dgm:t>
    </dgm:pt>
    <dgm:pt modelId="{7BDF914A-ACD7-4351-92E3-972B0FFF63B6}" type="sibTrans" cxnId="{13031D9B-BBD5-423D-BE97-CE7AA95B65DB}">
      <dgm:prSet/>
      <dgm:spPr/>
      <dgm:t>
        <a:bodyPr/>
        <a:lstStyle/>
        <a:p>
          <a:endParaRPr lang="de-DE"/>
        </a:p>
      </dgm:t>
    </dgm:pt>
    <dgm:pt modelId="{233F8F9F-A30B-4176-B837-003EF97DF78B}">
      <dgm:prSet phldrT="[Text]" custT="1"/>
      <dgm:spPr/>
      <dgm:t>
        <a:bodyPr/>
        <a:lstStyle/>
        <a:p>
          <a:r>
            <a:rPr lang="de-DE" sz="1300" b="1" dirty="0" smtClean="0">
              <a:solidFill>
                <a:schemeClr val="tx2"/>
              </a:solidFill>
              <a:latin typeface="Arial Narrow" pitchFamily="34" charset="0"/>
            </a:rPr>
            <a:t>Teilnahme an Fortbildungen und einführenden Veranstaltungen Teilchenphysik/Astroteilchenphysik</a:t>
          </a:r>
        </a:p>
        <a:p>
          <a:r>
            <a:rPr lang="de-DE" sz="1100" dirty="0" smtClean="0">
              <a:solidFill>
                <a:schemeClr val="tx2"/>
              </a:solidFill>
              <a:latin typeface="Arial Narrow" pitchFamily="34" charset="0"/>
            </a:rPr>
            <a:t>(500 Projektleiter/Jahr)</a:t>
          </a:r>
          <a:endParaRPr lang="de-DE" sz="1100" dirty="0">
            <a:solidFill>
              <a:schemeClr val="tx2"/>
            </a:solidFill>
            <a:latin typeface="Arial Narrow" pitchFamily="34" charset="0"/>
          </a:endParaRPr>
        </a:p>
      </dgm:t>
    </dgm:pt>
    <dgm:pt modelId="{89A1B608-8F07-474B-8887-374317AD46C6}" type="parTrans" cxnId="{A8799564-141F-4E43-8D59-CE9C735F7418}">
      <dgm:prSet/>
      <dgm:spPr/>
      <dgm:t>
        <a:bodyPr/>
        <a:lstStyle/>
        <a:p>
          <a:endParaRPr lang="de-DE"/>
        </a:p>
      </dgm:t>
    </dgm:pt>
    <dgm:pt modelId="{13554750-A3D9-4D12-B21E-42CD99524CED}" type="sibTrans" cxnId="{A8799564-141F-4E43-8D59-CE9C735F7418}">
      <dgm:prSet/>
      <dgm:spPr/>
      <dgm:t>
        <a:bodyPr/>
        <a:lstStyle/>
        <a:p>
          <a:endParaRPr lang="de-DE"/>
        </a:p>
      </dgm:t>
    </dgm:pt>
    <dgm:pt modelId="{BD6064E0-B197-4AC1-952E-286247B1E38F}" type="pres">
      <dgm:prSet presAssocID="{76B40BE4-AA95-491D-A96D-0BFFF77B0760}" presName="Name0" presStyleCnt="0">
        <dgm:presLayoutVars>
          <dgm:dir val="rev"/>
          <dgm:animLvl val="lvl"/>
          <dgm:resizeHandles val="exact"/>
        </dgm:presLayoutVars>
      </dgm:prSet>
      <dgm:spPr/>
    </dgm:pt>
    <dgm:pt modelId="{3C08FD94-0533-4DBC-A72B-C73802A13205}" type="pres">
      <dgm:prSet presAssocID="{FC355815-4C2D-40FE-AD8C-BDD620FE1836}" presName="Name8" presStyleCnt="0"/>
      <dgm:spPr/>
    </dgm:pt>
    <dgm:pt modelId="{F034A420-C896-4030-BA6B-85BF9909575E}" type="pres">
      <dgm:prSet presAssocID="{FC355815-4C2D-40FE-AD8C-BDD620FE1836}" presName="level" presStyleLbl="node1" presStyleIdx="0" presStyleCnt="4" custScaleX="97835" custScaleY="100000" custLinFactNeighborX="2239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1BC36C91-CF34-4285-9333-9F98417431AD}" type="pres">
      <dgm:prSet presAssocID="{FC355815-4C2D-40FE-AD8C-BDD620FE1836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3FFCDDAD-700D-4E7A-A2B0-CFDBA1CD0B16}" type="pres">
      <dgm:prSet presAssocID="{03EB5747-B6AF-4D1C-AFCF-97B0ACEC9A49}" presName="Name8" presStyleCnt="0"/>
      <dgm:spPr/>
    </dgm:pt>
    <dgm:pt modelId="{50420699-43F6-498E-9037-BDE130D2EDE6}" type="pres">
      <dgm:prSet presAssocID="{03EB5747-B6AF-4D1C-AFCF-97B0ACEC9A49}" presName="level" presStyleLbl="node1" presStyleIdx="1" presStyleCnt="4" custScaleX="100231" custLinFactNeighborX="0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0860BCD0-B109-4143-BFE6-5AB20AEB685E}" type="pres">
      <dgm:prSet presAssocID="{03EB5747-B6AF-4D1C-AFCF-97B0ACEC9A49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CC42C74F-BA01-4335-8B78-F13527543630}" type="pres">
      <dgm:prSet presAssocID="{370161DC-D677-4D90-8C4D-37241B2E7795}" presName="Name8" presStyleCnt="0"/>
      <dgm:spPr/>
    </dgm:pt>
    <dgm:pt modelId="{25A16DCD-A6A5-48E6-9C04-4491BC497DC1}" type="pres">
      <dgm:prSet presAssocID="{370161DC-D677-4D90-8C4D-37241B2E7795}" presName="level" presStyleLbl="node1" presStyleIdx="2" presStyleCnt="4" custScaleY="120108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FCFDF76A-C0D3-4FAB-8C79-F3815BCC90BF}" type="pres">
      <dgm:prSet presAssocID="{370161DC-D677-4D90-8C4D-37241B2E7795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2EC67CD0-B7EA-4C80-B6F1-6992215086CC}" type="pres">
      <dgm:prSet presAssocID="{233F8F9F-A30B-4176-B837-003EF97DF78B}" presName="Name8" presStyleCnt="0"/>
      <dgm:spPr/>
    </dgm:pt>
    <dgm:pt modelId="{B230546C-E536-4792-B484-0828FA2E30A4}" type="pres">
      <dgm:prSet presAssocID="{233F8F9F-A30B-4176-B837-003EF97DF78B}" presName="level" presStyleLbl="node1" presStyleIdx="3" presStyleCnt="4" custLinFactNeighborX="39873" custLinFactNeighborY="5360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  <dgm:pt modelId="{EC9641C0-C776-46E3-B9B7-5DCB426D5D6B}" type="pres">
      <dgm:prSet presAssocID="{233F8F9F-A30B-4176-B837-003EF97DF78B}" presName="levelTx" presStyleLbl="revTx" presStyleIdx="0" presStyleCnt="0">
        <dgm:presLayoutVars>
          <dgm:chMax val="1"/>
          <dgm:bulletEnabled val="1"/>
        </dgm:presLayoutVars>
      </dgm:prSet>
      <dgm:spPr/>
      <dgm:t>
        <a:bodyPr/>
        <a:lstStyle/>
        <a:p>
          <a:endParaRPr lang="de-DE"/>
        </a:p>
      </dgm:t>
    </dgm:pt>
  </dgm:ptLst>
  <dgm:cxnLst>
    <dgm:cxn modelId="{6AB9C287-1755-4B30-8626-2E7312B993F6}" type="presOf" srcId="{233F8F9F-A30B-4176-B837-003EF97DF78B}" destId="{EC9641C0-C776-46E3-B9B7-5DCB426D5D6B}" srcOrd="1" destOrd="0" presId="urn:microsoft.com/office/officeart/2005/8/layout/pyramid1"/>
    <dgm:cxn modelId="{08514880-37D9-4398-B305-842B7A5CF646}" type="presOf" srcId="{FC355815-4C2D-40FE-AD8C-BDD620FE1836}" destId="{1BC36C91-CF34-4285-9333-9F98417431AD}" srcOrd="1" destOrd="0" presId="urn:microsoft.com/office/officeart/2005/8/layout/pyramid1"/>
    <dgm:cxn modelId="{14911802-CED3-4C8B-83C7-3C0C8C423DE0}" srcId="{76B40BE4-AA95-491D-A96D-0BFFF77B0760}" destId="{03EB5747-B6AF-4D1C-AFCF-97B0ACEC9A49}" srcOrd="1" destOrd="0" parTransId="{E668A7FC-72D3-4577-A63A-63D6F967F99C}" sibTransId="{F0D80400-5D4C-45BB-A065-D2D734598402}"/>
    <dgm:cxn modelId="{CD6F53DE-2B94-45C6-B60E-886779DF0127}" type="presOf" srcId="{FC355815-4C2D-40FE-AD8C-BDD620FE1836}" destId="{F034A420-C896-4030-BA6B-85BF9909575E}" srcOrd="0" destOrd="0" presId="urn:microsoft.com/office/officeart/2005/8/layout/pyramid1"/>
    <dgm:cxn modelId="{A8799564-141F-4E43-8D59-CE9C735F7418}" srcId="{76B40BE4-AA95-491D-A96D-0BFFF77B0760}" destId="{233F8F9F-A30B-4176-B837-003EF97DF78B}" srcOrd="3" destOrd="0" parTransId="{89A1B608-8F07-474B-8887-374317AD46C6}" sibTransId="{13554750-A3D9-4D12-B21E-42CD99524CED}"/>
    <dgm:cxn modelId="{AAE186EA-B8F7-478C-BF99-F24D02BF9D7D}" srcId="{76B40BE4-AA95-491D-A96D-0BFFF77B0760}" destId="{FC355815-4C2D-40FE-AD8C-BDD620FE1836}" srcOrd="0" destOrd="0" parTransId="{C1D17BDC-DBD2-44F5-968D-6B42521687C3}" sibTransId="{260AD618-55DE-4291-8797-07868A84DA4F}"/>
    <dgm:cxn modelId="{560E722A-074D-4F7B-8E22-FC48F13E897E}" type="presOf" srcId="{233F8F9F-A30B-4176-B837-003EF97DF78B}" destId="{B230546C-E536-4792-B484-0828FA2E30A4}" srcOrd="0" destOrd="0" presId="urn:microsoft.com/office/officeart/2005/8/layout/pyramid1"/>
    <dgm:cxn modelId="{13031D9B-BBD5-423D-BE97-CE7AA95B65DB}" srcId="{76B40BE4-AA95-491D-A96D-0BFFF77B0760}" destId="{370161DC-D677-4D90-8C4D-37241B2E7795}" srcOrd="2" destOrd="0" parTransId="{FA8825E3-580D-4380-958F-96EB1AD7962D}" sibTransId="{7BDF914A-ACD7-4351-92E3-972B0FFF63B6}"/>
    <dgm:cxn modelId="{AC5675D4-3620-4B10-AF44-79C39045BDC3}" type="presOf" srcId="{76B40BE4-AA95-491D-A96D-0BFFF77B0760}" destId="{BD6064E0-B197-4AC1-952E-286247B1E38F}" srcOrd="0" destOrd="0" presId="urn:microsoft.com/office/officeart/2005/8/layout/pyramid1"/>
    <dgm:cxn modelId="{86D1D760-4C35-48B6-AEDA-8C08DE262A86}" type="presOf" srcId="{370161DC-D677-4D90-8C4D-37241B2E7795}" destId="{25A16DCD-A6A5-48E6-9C04-4491BC497DC1}" srcOrd="0" destOrd="0" presId="urn:microsoft.com/office/officeart/2005/8/layout/pyramid1"/>
    <dgm:cxn modelId="{A20E2966-6DEE-4B0F-8BB9-FB23B16C6A6D}" type="presOf" srcId="{03EB5747-B6AF-4D1C-AFCF-97B0ACEC9A49}" destId="{50420699-43F6-498E-9037-BDE130D2EDE6}" srcOrd="0" destOrd="0" presId="urn:microsoft.com/office/officeart/2005/8/layout/pyramid1"/>
    <dgm:cxn modelId="{0E21AE3F-51E0-4EA5-B2E8-74913A99F3A7}" type="presOf" srcId="{03EB5747-B6AF-4D1C-AFCF-97B0ACEC9A49}" destId="{0860BCD0-B109-4143-BFE6-5AB20AEB685E}" srcOrd="1" destOrd="0" presId="urn:microsoft.com/office/officeart/2005/8/layout/pyramid1"/>
    <dgm:cxn modelId="{B0C9AF38-94AD-4071-8F34-1E45898CD04A}" type="presOf" srcId="{370161DC-D677-4D90-8C4D-37241B2E7795}" destId="{FCFDF76A-C0D3-4FAB-8C79-F3815BCC90BF}" srcOrd="1" destOrd="0" presId="urn:microsoft.com/office/officeart/2005/8/layout/pyramid1"/>
    <dgm:cxn modelId="{3380359A-054C-45EC-9D9D-6DC335C62CFD}" type="presParOf" srcId="{BD6064E0-B197-4AC1-952E-286247B1E38F}" destId="{3C08FD94-0533-4DBC-A72B-C73802A13205}" srcOrd="0" destOrd="0" presId="urn:microsoft.com/office/officeart/2005/8/layout/pyramid1"/>
    <dgm:cxn modelId="{F9CEBD15-251E-424E-BADA-E6287A5CCFC1}" type="presParOf" srcId="{3C08FD94-0533-4DBC-A72B-C73802A13205}" destId="{F034A420-C896-4030-BA6B-85BF9909575E}" srcOrd="0" destOrd="0" presId="urn:microsoft.com/office/officeart/2005/8/layout/pyramid1"/>
    <dgm:cxn modelId="{58535270-AC44-43A5-B4D6-2A5022FD4557}" type="presParOf" srcId="{3C08FD94-0533-4DBC-A72B-C73802A13205}" destId="{1BC36C91-CF34-4285-9333-9F98417431AD}" srcOrd="1" destOrd="0" presId="urn:microsoft.com/office/officeart/2005/8/layout/pyramid1"/>
    <dgm:cxn modelId="{B1B3F8A6-AABD-4003-B2DC-4770A5948C45}" type="presParOf" srcId="{BD6064E0-B197-4AC1-952E-286247B1E38F}" destId="{3FFCDDAD-700D-4E7A-A2B0-CFDBA1CD0B16}" srcOrd="1" destOrd="0" presId="urn:microsoft.com/office/officeart/2005/8/layout/pyramid1"/>
    <dgm:cxn modelId="{FE3CE7DA-DBB6-4F8B-B396-E74C04A3B31F}" type="presParOf" srcId="{3FFCDDAD-700D-4E7A-A2B0-CFDBA1CD0B16}" destId="{50420699-43F6-498E-9037-BDE130D2EDE6}" srcOrd="0" destOrd="0" presId="urn:microsoft.com/office/officeart/2005/8/layout/pyramid1"/>
    <dgm:cxn modelId="{30B9CA77-124E-4D92-B24A-66C8EE2271AD}" type="presParOf" srcId="{3FFCDDAD-700D-4E7A-A2B0-CFDBA1CD0B16}" destId="{0860BCD0-B109-4143-BFE6-5AB20AEB685E}" srcOrd="1" destOrd="0" presId="urn:microsoft.com/office/officeart/2005/8/layout/pyramid1"/>
    <dgm:cxn modelId="{252D9D0D-B58D-40C9-8021-CEF16B160698}" type="presParOf" srcId="{BD6064E0-B197-4AC1-952E-286247B1E38F}" destId="{CC42C74F-BA01-4335-8B78-F13527543630}" srcOrd="2" destOrd="0" presId="urn:microsoft.com/office/officeart/2005/8/layout/pyramid1"/>
    <dgm:cxn modelId="{D08FA1CA-1F01-4D60-8C36-49C42EEF5067}" type="presParOf" srcId="{CC42C74F-BA01-4335-8B78-F13527543630}" destId="{25A16DCD-A6A5-48E6-9C04-4491BC497DC1}" srcOrd="0" destOrd="0" presId="urn:microsoft.com/office/officeart/2005/8/layout/pyramid1"/>
    <dgm:cxn modelId="{E89C93B8-502B-4B6B-A88F-33D7187AF720}" type="presParOf" srcId="{CC42C74F-BA01-4335-8B78-F13527543630}" destId="{FCFDF76A-C0D3-4FAB-8C79-F3815BCC90BF}" srcOrd="1" destOrd="0" presId="urn:microsoft.com/office/officeart/2005/8/layout/pyramid1"/>
    <dgm:cxn modelId="{EFF94AE4-F3CB-4B84-A841-4D7F8D23FD44}" type="presParOf" srcId="{BD6064E0-B197-4AC1-952E-286247B1E38F}" destId="{2EC67CD0-B7EA-4C80-B6F1-6992215086CC}" srcOrd="3" destOrd="0" presId="urn:microsoft.com/office/officeart/2005/8/layout/pyramid1"/>
    <dgm:cxn modelId="{505F5829-351D-4993-AAE4-159D15F5519E}" type="presParOf" srcId="{2EC67CD0-B7EA-4C80-B6F1-6992215086CC}" destId="{B230546C-E536-4792-B484-0828FA2E30A4}" srcOrd="0" destOrd="0" presId="urn:microsoft.com/office/officeart/2005/8/layout/pyramid1"/>
    <dgm:cxn modelId="{43B01702-D1BD-4116-87E1-7ABBE455973B}" type="presParOf" srcId="{2EC67CD0-B7EA-4C80-B6F1-6992215086CC}" destId="{EC9641C0-C776-46E3-B9B7-5DCB426D5D6B}" srcOrd="1" destOrd="0" presId="urn:microsoft.com/office/officeart/2005/8/layout/pyramid1"/>
  </dgm:cxnLst>
  <dgm:bg/>
  <dgm:whole/>
  <dgm:extLst>
    <a:ext uri="http://schemas.microsoft.com/office/drawing/2008/diagram">
      <dsp:dataModelExt xmlns:dsp="http://schemas.microsoft.com/office/drawing/2008/diagram" xmlns="" relId="rId12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034A420-C896-4030-BA6B-85BF9909575E}">
      <dsp:nvSpPr>
        <dsp:cNvPr id="0" name=""/>
        <dsp:cNvSpPr/>
      </dsp:nvSpPr>
      <dsp:spPr>
        <a:xfrm>
          <a:off x="1455499" y="0"/>
          <a:ext cx="833416" cy="1007003"/>
        </a:xfrm>
        <a:prstGeom prst="trapezoid">
          <a:avLst>
            <a:gd name="adj" fmla="val 5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b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800" b="1" kern="1200" dirty="0" smtClean="0">
            <a:solidFill>
              <a:schemeClr val="tx2"/>
            </a:solidFill>
            <a:latin typeface="Arial Narrow" pitchFamily="34" charset="0"/>
          </a:endParaRP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800" b="1" kern="1200" dirty="0" smtClean="0">
              <a:solidFill>
                <a:schemeClr val="tx2"/>
              </a:solidFill>
              <a:latin typeface="Arial Narrow" pitchFamily="34" charset="0"/>
            </a:rPr>
            <a:t>Eigene</a:t>
          </a:r>
        </a:p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800" b="1" kern="1200" dirty="0" smtClean="0">
              <a:solidFill>
                <a:schemeClr val="tx2"/>
              </a:solidFill>
              <a:latin typeface="Arial Narrow" pitchFamily="34" charset="0"/>
            </a:rPr>
            <a:t>Forschungs-arbeiten</a:t>
          </a:r>
        </a:p>
        <a:p>
          <a:pPr marL="0" marR="0" lvl="0" indent="0" algn="ctr" defTabSz="914400" eaLnBrk="1" fontAlgn="auto" latinLnBrk="0" hangingPunct="1">
            <a:lnSpc>
              <a:spcPct val="100000"/>
            </a:lnSpc>
            <a:spcBef>
              <a:spcPct val="0"/>
            </a:spcBef>
            <a:spcAft>
              <a:spcPts val="0"/>
            </a:spcAft>
            <a:buClrTx/>
            <a:buSzTx/>
            <a:buFontTx/>
            <a:buNone/>
            <a:tabLst/>
            <a:defRPr/>
          </a:pPr>
          <a:r>
            <a:rPr lang="de-DE" sz="1000" b="0" kern="1200" dirty="0" smtClean="0">
              <a:solidFill>
                <a:schemeClr val="tx2"/>
              </a:solidFill>
              <a:latin typeface="Arial Narrow" pitchFamily="34" charset="0"/>
            </a:rPr>
            <a:t>(10/Jahr)</a:t>
          </a:r>
          <a:endParaRPr lang="de-DE" sz="1000" b="0" kern="1200" dirty="0">
            <a:solidFill>
              <a:schemeClr val="tx2"/>
            </a:solidFill>
            <a:latin typeface="Arial Narrow" pitchFamily="34" charset="0"/>
          </a:endParaRPr>
        </a:p>
      </dsp:txBody>
      <dsp:txXfrm>
        <a:off x="1455499" y="0"/>
        <a:ext cx="833416" cy="1007003"/>
      </dsp:txXfrm>
    </dsp:sp>
    <dsp:sp modelId="{50420699-43F6-498E-9037-BDE130D2EDE6}">
      <dsp:nvSpPr>
        <dsp:cNvPr id="0" name=""/>
        <dsp:cNvSpPr/>
      </dsp:nvSpPr>
      <dsp:spPr>
        <a:xfrm>
          <a:off x="1038791" y="1007003"/>
          <a:ext cx="1666833" cy="1007003"/>
        </a:xfrm>
        <a:prstGeom prst="trapezoid">
          <a:avLst>
            <a:gd name="adj" fmla="val 41381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ts val="200"/>
            </a:spcAft>
          </a:pPr>
          <a:r>
            <a:rPr lang="de-DE" sz="1200" b="1" kern="1200" dirty="0" smtClean="0">
              <a:solidFill>
                <a:schemeClr val="tx2"/>
              </a:solidFill>
              <a:latin typeface="Arial Narrow" pitchFamily="34" charset="0"/>
            </a:rPr>
            <a:t>CERN-Projektwochen </a:t>
          </a:r>
          <a:r>
            <a:rPr lang="de-DE" sz="1100" b="0" kern="1200" dirty="0" smtClean="0">
              <a:solidFill>
                <a:schemeClr val="tx2"/>
              </a:solidFill>
              <a:latin typeface="Arial Narrow" pitchFamily="34" charset="0"/>
            </a:rPr>
            <a:t>(10/Jahr)</a:t>
          </a:r>
        </a:p>
        <a:p>
          <a:pPr lvl="0" algn="ctr" defTabSz="5334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de-DE" sz="1200" b="1" kern="1200" dirty="0" smtClean="0">
              <a:solidFill>
                <a:schemeClr val="tx2"/>
              </a:solidFill>
              <a:latin typeface="Arial Narrow" pitchFamily="34" charset="0"/>
            </a:rPr>
            <a:t>CERN-Workshops    </a:t>
          </a:r>
        </a:p>
        <a:p>
          <a:pPr lvl="0" algn="ctr" defTabSz="533400">
            <a:lnSpc>
              <a:spcPct val="100000"/>
            </a:lnSpc>
            <a:spcBef>
              <a:spcPct val="0"/>
            </a:spcBef>
            <a:spcAft>
              <a:spcPts val="0"/>
            </a:spcAft>
          </a:pPr>
          <a:r>
            <a:rPr lang="de-DE" sz="1100" b="0" kern="1200" dirty="0" smtClean="0">
              <a:solidFill>
                <a:schemeClr val="tx2"/>
              </a:solidFill>
              <a:latin typeface="Arial Narrow" pitchFamily="34" charset="0"/>
            </a:rPr>
            <a:t>(60/Jahr)</a:t>
          </a:r>
          <a:endParaRPr lang="de-DE" sz="1100" b="0" kern="1200" dirty="0">
            <a:solidFill>
              <a:schemeClr val="tx2"/>
            </a:solidFill>
            <a:latin typeface="Arial Narrow" pitchFamily="34" charset="0"/>
          </a:endParaRPr>
        </a:p>
      </dsp:txBody>
      <dsp:txXfrm>
        <a:off x="1330487" y="1007003"/>
        <a:ext cx="1083441" cy="1007003"/>
      </dsp:txXfrm>
    </dsp:sp>
    <dsp:sp modelId="{25A16DCD-A6A5-48E6-9C04-4491BC497DC1}">
      <dsp:nvSpPr>
        <dsp:cNvPr id="0" name=""/>
        <dsp:cNvSpPr/>
      </dsp:nvSpPr>
      <dsp:spPr>
        <a:xfrm>
          <a:off x="416708" y="2014006"/>
          <a:ext cx="2910999" cy="1503304"/>
        </a:xfrm>
        <a:prstGeom prst="trapezoid">
          <a:avLst>
            <a:gd name="adj" fmla="val 41381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300" b="1" kern="1200" dirty="0" smtClean="0">
              <a:solidFill>
                <a:schemeClr val="tx2"/>
              </a:solidFill>
              <a:latin typeface="Arial Narrow" pitchFamily="34" charset="0"/>
            </a:rPr>
            <a:t>Aktive Teilchenwelt-Mitarbeit: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100" b="1" kern="1200" dirty="0" smtClean="0">
              <a:solidFill>
                <a:schemeClr val="tx2"/>
              </a:solidFill>
              <a:latin typeface="Arial Narrow" pitchFamily="34" charset="0"/>
            </a:rPr>
            <a:t>Weitergabe des Gelernten: </a:t>
          </a:r>
          <a:r>
            <a:rPr lang="de-DE" sz="1100" kern="1200" dirty="0" smtClean="0">
              <a:solidFill>
                <a:schemeClr val="tx2"/>
              </a:solidFill>
              <a:latin typeface="Arial Narrow" pitchFamily="34" charset="0"/>
            </a:rPr>
            <a:t>Tutor/in, Vorträge, Durchführung </a:t>
          </a:r>
          <a:r>
            <a:rPr lang="de-DE" sz="1100" kern="1200" dirty="0" err="1" smtClean="0">
              <a:solidFill>
                <a:schemeClr val="tx2"/>
              </a:solidFill>
              <a:latin typeface="Arial Narrow" pitchFamily="34" charset="0"/>
            </a:rPr>
            <a:t>Masterclass</a:t>
          </a:r>
          <a:r>
            <a:rPr lang="de-DE" sz="1100" kern="1200" dirty="0" smtClean="0">
              <a:solidFill>
                <a:schemeClr val="tx2"/>
              </a:solidFill>
              <a:latin typeface="Arial Narrow" pitchFamily="34" charset="0"/>
            </a:rPr>
            <a:t>, AG, Ausstellung, </a:t>
          </a:r>
          <a:r>
            <a:rPr lang="de-DE" sz="1100" kern="1200" dirty="0" err="1" smtClean="0">
              <a:solidFill>
                <a:schemeClr val="tx2"/>
              </a:solidFill>
              <a:latin typeface="Arial Narrow" pitchFamily="34" charset="0"/>
            </a:rPr>
            <a:t>Outreach</a:t>
          </a:r>
          <a:r>
            <a:rPr lang="de-DE" sz="1100" kern="1200" dirty="0" smtClean="0">
              <a:solidFill>
                <a:schemeClr val="tx2"/>
              </a:solidFill>
              <a:latin typeface="Arial Narrow" pitchFamily="34" charset="0"/>
            </a:rPr>
            <a:t> etc.: (100/Jahr)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100" b="1" kern="1200" dirty="0" smtClean="0">
              <a:solidFill>
                <a:schemeClr val="tx2"/>
              </a:solidFill>
              <a:latin typeface="Arial Narrow" pitchFamily="34" charset="0"/>
            </a:rPr>
            <a:t>Astroteilchen-Forschungswochen </a:t>
          </a:r>
          <a:r>
            <a:rPr lang="de-DE" sz="1100" b="0" kern="1200" dirty="0" smtClean="0">
              <a:solidFill>
                <a:schemeClr val="tx2"/>
              </a:solidFill>
              <a:latin typeface="Arial Narrow" pitchFamily="34" charset="0"/>
            </a:rPr>
            <a:t>(120/Jahr) </a:t>
          </a:r>
        </a:p>
      </dsp:txBody>
      <dsp:txXfrm>
        <a:off x="926133" y="2014006"/>
        <a:ext cx="1892149" cy="1503304"/>
      </dsp:txXfrm>
    </dsp:sp>
    <dsp:sp modelId="{B230546C-E536-4792-B484-0828FA2E30A4}">
      <dsp:nvSpPr>
        <dsp:cNvPr id="0" name=""/>
        <dsp:cNvSpPr/>
      </dsp:nvSpPr>
      <dsp:spPr>
        <a:xfrm>
          <a:off x="0" y="3517311"/>
          <a:ext cx="3744416" cy="1007003"/>
        </a:xfrm>
        <a:prstGeom prst="trapezoid">
          <a:avLst>
            <a:gd name="adj" fmla="val 41381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b="1" kern="1200" dirty="0" smtClean="0">
              <a:solidFill>
                <a:schemeClr val="tx2"/>
              </a:solidFill>
              <a:latin typeface="Arial Narrow" pitchFamily="34" charset="0"/>
            </a:rPr>
            <a:t>Teilnahme</a:t>
          </a:r>
          <a:r>
            <a:rPr lang="de-DE" sz="1200" b="0" kern="1200" dirty="0" smtClean="0">
              <a:solidFill>
                <a:schemeClr val="tx2"/>
              </a:solidFill>
              <a:latin typeface="Arial Narrow" pitchFamily="34" charset="0"/>
            </a:rPr>
            <a:t> an 120</a:t>
          </a:r>
          <a:r>
            <a:rPr lang="de-DE" sz="1200" b="1" kern="1200" dirty="0" smtClean="0">
              <a:solidFill>
                <a:schemeClr val="tx2"/>
              </a:solidFill>
              <a:latin typeface="Arial Narrow" pitchFamily="34" charset="0"/>
            </a:rPr>
            <a:t> Teilchenphysik-</a:t>
          </a:r>
          <a:r>
            <a:rPr lang="de-DE" sz="1200" b="1" kern="1200" dirty="0" err="1" smtClean="0">
              <a:solidFill>
                <a:schemeClr val="tx2"/>
              </a:solidFill>
              <a:latin typeface="Arial Narrow" pitchFamily="34" charset="0"/>
            </a:rPr>
            <a:t>Masterclasses</a:t>
          </a:r>
          <a:endParaRPr lang="de-DE" sz="1200" b="1" kern="1200" dirty="0" smtClean="0">
            <a:solidFill>
              <a:schemeClr val="tx2"/>
            </a:solidFill>
            <a:latin typeface="Arial Narrow" pitchFamily="34" charset="0"/>
          </a:endParaRP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kern="1200" dirty="0" smtClean="0">
              <a:solidFill>
                <a:schemeClr val="tx2"/>
              </a:solidFill>
              <a:latin typeface="Arial Narrow" pitchFamily="34" charset="0"/>
            </a:rPr>
            <a:t>20 </a:t>
          </a:r>
          <a:r>
            <a:rPr lang="de-DE" sz="1200" b="1" kern="1200" dirty="0" smtClean="0">
              <a:solidFill>
                <a:schemeClr val="tx2"/>
              </a:solidFill>
              <a:latin typeface="Arial Narrow" pitchFamily="34" charset="0"/>
            </a:rPr>
            <a:t>international  </a:t>
          </a:r>
          <a:r>
            <a:rPr lang="de-DE" sz="1200" b="1" kern="1200" dirty="0" err="1" smtClean="0">
              <a:solidFill>
                <a:schemeClr val="tx2"/>
              </a:solidFill>
              <a:latin typeface="Arial Narrow" pitchFamily="34" charset="0"/>
            </a:rPr>
            <a:t>Masterclasses</a:t>
          </a:r>
          <a:r>
            <a:rPr lang="de-DE" sz="1200" b="1" kern="1200" dirty="0" smtClean="0">
              <a:solidFill>
                <a:schemeClr val="tx2"/>
              </a:solidFill>
              <a:latin typeface="Arial Narrow" pitchFamily="34" charset="0"/>
            </a:rPr>
            <a:t> </a:t>
          </a:r>
          <a:r>
            <a:rPr lang="de-DE" sz="1200" kern="1200" dirty="0" smtClean="0">
              <a:solidFill>
                <a:schemeClr val="tx2"/>
              </a:solidFill>
              <a:latin typeface="Arial Narrow" pitchFamily="34" charset="0"/>
            </a:rPr>
            <a:t>in D.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de-DE" sz="1200" kern="1200" dirty="0" smtClean="0">
              <a:solidFill>
                <a:srgbClr val="1F497D"/>
              </a:solidFill>
              <a:latin typeface="Arial Narrow" pitchFamily="34" charset="0"/>
            </a:rPr>
            <a:t>30</a:t>
          </a:r>
          <a:r>
            <a:rPr lang="de-DE" sz="1200" b="1" kern="1200" dirty="0" smtClean="0">
              <a:solidFill>
                <a:srgbClr val="1F497D"/>
              </a:solidFill>
              <a:latin typeface="Arial Narrow" pitchFamily="34" charset="0"/>
            </a:rPr>
            <a:t> Astroteilchen-</a:t>
          </a:r>
          <a:r>
            <a:rPr lang="de-DE" sz="1200" b="1" kern="1200" dirty="0" err="1" smtClean="0">
              <a:solidFill>
                <a:srgbClr val="1F497D"/>
              </a:solidFill>
              <a:latin typeface="Arial Narrow" pitchFamily="34" charset="0"/>
            </a:rPr>
            <a:t>Masterclasses</a:t>
          </a:r>
          <a:r>
            <a:rPr lang="de-DE" sz="1200" b="1" kern="1200" dirty="0" smtClean="0">
              <a:solidFill>
                <a:srgbClr val="1F497D"/>
              </a:solidFill>
              <a:latin typeface="Arial Narrow" pitchFamily="34" charset="0"/>
            </a:rPr>
            <a:t> </a:t>
          </a:r>
          <a:endParaRPr lang="de-DE" sz="1200" b="1" kern="1200" dirty="0" smtClean="0">
            <a:solidFill>
              <a:schemeClr val="tx2"/>
            </a:solidFill>
            <a:latin typeface="Arial Narrow" pitchFamily="34" charset="0"/>
          </a:endParaRP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ts val="0"/>
            </a:spcAft>
          </a:pPr>
          <a:r>
            <a:rPr lang="de-DE" sz="1800" kern="1200" dirty="0" smtClean="0">
              <a:solidFill>
                <a:srgbClr val="C00000"/>
              </a:solidFill>
              <a:latin typeface="Arial Narrow" pitchFamily="34" charset="0"/>
              <a:sym typeface="Wingdings" pitchFamily="2" charset="2"/>
            </a:rPr>
            <a:t> </a:t>
          </a:r>
          <a:r>
            <a:rPr lang="de-DE" sz="1100" kern="1200" dirty="0" smtClean="0">
              <a:solidFill>
                <a:schemeClr val="tx2"/>
              </a:solidFill>
              <a:latin typeface="Arial Narrow" pitchFamily="34" charset="0"/>
              <a:sym typeface="Wingdings" pitchFamily="2" charset="2"/>
            </a:rPr>
            <a:t>(4.000 Jugendliche/Jahr)</a:t>
          </a:r>
          <a:endParaRPr lang="de-DE" sz="1800" kern="1200" dirty="0">
            <a:solidFill>
              <a:schemeClr val="tx2"/>
            </a:solidFill>
            <a:latin typeface="Arial Narrow" pitchFamily="34" charset="0"/>
          </a:endParaRPr>
        </a:p>
      </dsp:txBody>
      <dsp:txXfrm>
        <a:off x="655272" y="3517311"/>
        <a:ext cx="2433870" cy="1007003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034A420-C896-4030-BA6B-85BF9909575E}">
      <dsp:nvSpPr>
        <dsp:cNvPr id="0" name=""/>
        <dsp:cNvSpPr/>
      </dsp:nvSpPr>
      <dsp:spPr>
        <a:xfrm>
          <a:off x="1512169" y="0"/>
          <a:ext cx="905540" cy="1088550"/>
        </a:xfrm>
        <a:prstGeom prst="trapezoid">
          <a:avLst>
            <a:gd name="adj" fmla="val 51106"/>
          </a:avLst>
        </a:prstGeom>
        <a:solidFill>
          <a:schemeClr val="bg1"/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160" tIns="10160" rIns="10160" bIns="10160" numCol="1" spcCol="1270" anchor="ctr" anchorCtr="0">
          <a:noAutofit/>
        </a:bodyPr>
        <a:lstStyle/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800" b="1" kern="1200" dirty="0" smtClean="0">
            <a:latin typeface="Arial Narrow" pitchFamily="34" charset="0"/>
          </a:endParaRP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800" b="1" kern="1200" dirty="0" smtClean="0">
            <a:latin typeface="Arial Narrow" pitchFamily="34" charset="0"/>
          </a:endParaRP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de-DE" sz="800" b="1" kern="1200" dirty="0" smtClean="0">
            <a:latin typeface="Arial Narrow" pitchFamily="34" charset="0"/>
          </a:endParaRP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800" b="1" kern="1200" dirty="0" smtClean="0">
              <a:solidFill>
                <a:schemeClr val="tx2"/>
              </a:solidFill>
              <a:latin typeface="Arial Narrow" pitchFamily="34" charset="0"/>
            </a:rPr>
            <a:t>Mitarbeit  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800" b="1" kern="1200" dirty="0" smtClean="0">
              <a:solidFill>
                <a:schemeClr val="tx2"/>
              </a:solidFill>
              <a:latin typeface="Arial Narrow" pitchFamily="34" charset="0"/>
            </a:rPr>
            <a:t>Forschungs-einrichtungen  </a:t>
          </a:r>
        </a:p>
        <a:p>
          <a:pPr lvl="0" algn="ctr" defTabSz="355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050" kern="1200" dirty="0" smtClean="0">
              <a:solidFill>
                <a:schemeClr val="tx2"/>
              </a:solidFill>
              <a:latin typeface="Arial Narrow" pitchFamily="34" charset="0"/>
            </a:rPr>
            <a:t>(5/Jahr)</a:t>
          </a:r>
          <a:endParaRPr lang="de-DE" sz="1050" kern="1200" dirty="0">
            <a:solidFill>
              <a:schemeClr val="tx2"/>
            </a:solidFill>
            <a:latin typeface="Arial Narrow" pitchFamily="34" charset="0"/>
          </a:endParaRPr>
        </a:p>
      </dsp:txBody>
      <dsp:txXfrm>
        <a:off x="1512169" y="0"/>
        <a:ext cx="905540" cy="1088550"/>
      </dsp:txXfrm>
    </dsp:sp>
    <dsp:sp modelId="{50420699-43F6-498E-9037-BDE130D2EDE6}">
      <dsp:nvSpPr>
        <dsp:cNvPr id="0" name=""/>
        <dsp:cNvSpPr/>
      </dsp:nvSpPr>
      <dsp:spPr>
        <a:xfrm>
          <a:off x="1016498" y="1088550"/>
          <a:ext cx="1855434" cy="1088550"/>
        </a:xfrm>
        <a:prstGeom prst="trapezoid">
          <a:avLst>
            <a:gd name="adj" fmla="val 42514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300" b="1" kern="1200" dirty="0" smtClean="0">
              <a:solidFill>
                <a:schemeClr val="tx2"/>
              </a:solidFill>
              <a:latin typeface="Arial Narrow" pitchFamily="34" charset="0"/>
            </a:rPr>
            <a:t>Vertiefte Schulung am CERN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100" kern="1200" dirty="0" smtClean="0">
              <a:solidFill>
                <a:schemeClr val="tx2"/>
              </a:solidFill>
              <a:latin typeface="Arial Narrow" pitchFamily="34" charset="0"/>
            </a:rPr>
            <a:t> (50/Jahr)</a:t>
          </a:r>
          <a:endParaRPr lang="de-DE" sz="1100" kern="1200" dirty="0">
            <a:solidFill>
              <a:schemeClr val="tx2"/>
            </a:solidFill>
            <a:latin typeface="Arial Narrow" pitchFamily="34" charset="0"/>
          </a:endParaRPr>
        </a:p>
      </dsp:txBody>
      <dsp:txXfrm>
        <a:off x="1341199" y="1088550"/>
        <a:ext cx="1206032" cy="1088550"/>
      </dsp:txXfrm>
    </dsp:sp>
    <dsp:sp modelId="{25A16DCD-A6A5-48E6-9C04-4491BC497DC1}">
      <dsp:nvSpPr>
        <dsp:cNvPr id="0" name=""/>
        <dsp:cNvSpPr/>
      </dsp:nvSpPr>
      <dsp:spPr>
        <a:xfrm>
          <a:off x="462789" y="2177100"/>
          <a:ext cx="2962852" cy="1307436"/>
        </a:xfrm>
        <a:prstGeom prst="trapezoid">
          <a:avLst>
            <a:gd name="adj" fmla="val 42514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300" b="1" kern="1200" dirty="0" smtClean="0">
              <a:solidFill>
                <a:schemeClr val="tx2"/>
              </a:solidFill>
              <a:latin typeface="Arial Narrow" pitchFamily="34" charset="0"/>
            </a:rPr>
            <a:t>Durchführung eigene Projekte mit Jugendlichen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300" b="0" kern="1200" dirty="0" smtClean="0">
              <a:solidFill>
                <a:schemeClr val="tx2"/>
              </a:solidFill>
              <a:latin typeface="Arial Narrow" pitchFamily="34" charset="0"/>
            </a:rPr>
            <a:t>- </a:t>
          </a:r>
          <a:r>
            <a:rPr lang="de-DE" sz="1200" b="0" kern="1200" dirty="0" smtClean="0">
              <a:solidFill>
                <a:schemeClr val="tx2"/>
              </a:solidFill>
              <a:latin typeface="Arial Narrow" pitchFamily="34" charset="0"/>
            </a:rPr>
            <a:t>Teilchenphysik-</a:t>
          </a:r>
          <a:r>
            <a:rPr lang="de-DE" sz="1200" b="0" kern="1200" dirty="0" err="1" smtClean="0">
              <a:solidFill>
                <a:schemeClr val="tx2"/>
              </a:solidFill>
              <a:latin typeface="Arial Narrow" pitchFamily="34" charset="0"/>
            </a:rPr>
            <a:t>Masterclasses</a:t>
          </a:r>
          <a:r>
            <a:rPr lang="de-DE" sz="1200" b="0" kern="1200" dirty="0" smtClean="0">
              <a:solidFill>
                <a:schemeClr val="tx2"/>
              </a:solidFill>
              <a:latin typeface="Arial Narrow" pitchFamily="34" charset="0"/>
            </a:rPr>
            <a:t> 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b="0" kern="1200" dirty="0" smtClean="0">
              <a:solidFill>
                <a:schemeClr val="tx2"/>
              </a:solidFill>
              <a:latin typeface="Arial Narrow" pitchFamily="34" charset="0"/>
            </a:rPr>
            <a:t>- Organisation Cosmic-Projekte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200" b="0" kern="1200" dirty="0" smtClean="0">
              <a:solidFill>
                <a:schemeClr val="tx2"/>
              </a:solidFill>
              <a:latin typeface="Arial Narrow" pitchFamily="34" charset="0"/>
            </a:rPr>
            <a:t>(150/Jahr)</a:t>
          </a:r>
          <a:endParaRPr lang="de-DE" sz="1200" b="0" kern="1200" dirty="0">
            <a:solidFill>
              <a:schemeClr val="tx2"/>
            </a:solidFill>
            <a:latin typeface="Arial Narrow" pitchFamily="34" charset="0"/>
          </a:endParaRPr>
        </a:p>
      </dsp:txBody>
      <dsp:txXfrm>
        <a:off x="981288" y="2177100"/>
        <a:ext cx="1925854" cy="1307436"/>
      </dsp:txXfrm>
    </dsp:sp>
    <dsp:sp modelId="{B230546C-E536-4792-B484-0828FA2E30A4}">
      <dsp:nvSpPr>
        <dsp:cNvPr id="0" name=""/>
        <dsp:cNvSpPr/>
      </dsp:nvSpPr>
      <dsp:spPr>
        <a:xfrm>
          <a:off x="0" y="3484536"/>
          <a:ext cx="3888432" cy="1088550"/>
        </a:xfrm>
        <a:prstGeom prst="trapezoid">
          <a:avLst>
            <a:gd name="adj" fmla="val 42514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dk2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510" tIns="16510" rIns="16510" bIns="16510" numCol="1" spcCol="1270" anchor="ctr" anchorCtr="0">
          <a:noAutofit/>
        </a:bodyPr>
        <a:lstStyle/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300" b="1" kern="1200" dirty="0" smtClean="0">
              <a:solidFill>
                <a:schemeClr val="tx2"/>
              </a:solidFill>
              <a:latin typeface="Arial Narrow" pitchFamily="34" charset="0"/>
            </a:rPr>
            <a:t>Teilnahme an Fortbildungen und einführenden Veranstaltungen Teilchenphysik/Astroteilchenphysik</a:t>
          </a:r>
        </a:p>
        <a:p>
          <a:pPr lvl="0" algn="ctr" defTabSz="5778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de-DE" sz="1100" kern="1200" dirty="0" smtClean="0">
              <a:solidFill>
                <a:schemeClr val="tx2"/>
              </a:solidFill>
              <a:latin typeface="Arial Narrow" pitchFamily="34" charset="0"/>
            </a:rPr>
            <a:t>(500 Projektleiter/Jahr)</a:t>
          </a:r>
          <a:endParaRPr lang="de-DE" sz="1100" kern="1200" dirty="0">
            <a:solidFill>
              <a:schemeClr val="tx2"/>
            </a:solidFill>
            <a:latin typeface="Arial Narrow" pitchFamily="34" charset="0"/>
          </a:endParaRPr>
        </a:p>
      </dsp:txBody>
      <dsp:txXfrm>
        <a:off x="680475" y="3484536"/>
        <a:ext cx="2527480" cy="108855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yramid1">
  <dgm:title val=""/>
  <dgm:desc val=""/>
  <dgm:catLst>
    <dgm:cat type="pyramid" pri="1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pyra">
          <dgm:param type="linDir" val="fromB"/>
          <dgm:param type="txDir" val="fromT"/>
          <dgm:param type="pyraAcctPos" val="aft"/>
          <dgm:param type="pyraAcctTxMar" val="step"/>
          <dgm:param type="pyraAcctBkgdNode" val="acctBkgd"/>
          <dgm:param type="pyraAcctTxNode" val="acctTx"/>
          <dgm:param type="pyraLvlNode" val="level"/>
        </dgm:alg>
      </dgm:if>
      <dgm:else name="Name3">
        <dgm:alg type="pyra">
          <dgm:param type="linDir" val="fromB"/>
          <dgm:param type="txDir" val="fromT"/>
          <dgm:param type="pyraAcctPos" val="bef"/>
          <dgm:param type="pyraAcctTxMar" val="step"/>
          <dgm:param type="pyraAcctBkgdNode" val="acctBkgd"/>
          <dgm:param type="pyraAcctTxNode" val="acctTx"/>
          <dgm:param type="pyraLvlNode" val="level"/>
        </dgm:alg>
      </dgm:else>
    </dgm:choose>
    <dgm:shape xmlns:r="http://schemas.openxmlformats.org/officeDocument/2006/relationships" r:blip="">
      <dgm:adjLst/>
    </dgm:shape>
    <dgm:presOf/>
    <dgm:choose name="Name4">
      <dgm:if name="Name5" axis="root des" ptType="all node" func="maxDepth" op="gte" val="2">
        <dgm:constrLst>
          <dgm:constr type="primFontSz" for="des" forName="levelTx" op="equ"/>
          <dgm:constr type="secFontSz" for="des" forName="acctTx" op="equ"/>
          <dgm:constr type="pyraAcctRatio" val="0.32"/>
        </dgm:constrLst>
      </dgm:if>
      <dgm:else name="Name6">
        <dgm:constrLst>
          <dgm:constr type="primFontSz" for="des" forName="levelTx" op="equ"/>
          <dgm:constr type="secFontSz" for="des" forName="acctTx" op="equ"/>
          <dgm:constr type="pyraAcctRatio"/>
        </dgm:constrLst>
      </dgm:else>
    </dgm:choose>
    <dgm:ruleLst/>
    <dgm:forEach name="Name7" axis="ch" ptType="node">
      <dgm:layoutNode name="Name8">
        <dgm:alg type="composite">
          <dgm:param type="horzAlign" val="none"/>
        </dgm:alg>
        <dgm:shape xmlns:r="http://schemas.openxmlformats.org/officeDocument/2006/relationships" r:blip="">
          <dgm:adjLst/>
        </dgm:shape>
        <dgm:presOf/>
        <dgm:choose name="Name9">
          <dgm:if name="Name10" axis="self" ptType="node" func="pos" op="equ" val="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/>
              <dgm:constr type="h" for="ch" forName="levelTx" refType="h" refFor="ch" refForName="level"/>
            </dgm:constrLst>
          </dgm:if>
          <dgm:else name="Name11">
            <dgm:constrLst>
              <dgm:constr type="ctrX" for="ch" forName="acctBkgd" val="1"/>
              <dgm:constr type="ctrY" for="ch" forName="acctBkgd" val="1"/>
              <dgm:constr type="w" for="ch" forName="acctBkgd" val="1"/>
              <dgm:constr type="h" for="ch" forName="acctBkgd" val="1"/>
              <dgm:constr type="ctrX" for="ch" forName="acctTx" val="1"/>
              <dgm:constr type="ctrY" for="ch" forName="acctTx" val="1"/>
              <dgm:constr type="w" for="ch" forName="acctTx" val="1"/>
              <dgm:constr type="h" for="ch" forName="acctTx" val="1"/>
              <dgm:constr type="ctrX" for="ch" forName="level" val="1"/>
              <dgm:constr type="ctrY" for="ch" forName="level" val="1"/>
              <dgm:constr type="w" for="ch" forName="level" val="1"/>
              <dgm:constr type="h" for="ch" forName="level" val="1"/>
              <dgm:constr type="ctrX" for="ch" forName="levelTx" refType="ctrX" refFor="ch" refForName="level"/>
              <dgm:constr type="ctrY" for="ch" forName="levelTx" refType="ctrY" refFor="ch" refForName="level"/>
              <dgm:constr type="w" for="ch" forName="levelTx" refType="w" refFor="ch" refForName="level" fact="0.65"/>
              <dgm:constr type="h" for="ch" forName="levelTx" refType="h" refFor="ch" refForName="level"/>
            </dgm:constrLst>
          </dgm:else>
        </dgm:choose>
        <dgm:ruleLst/>
        <dgm:choose name="Name12">
          <dgm:if name="Name13" axis="ch" ptType="node" func="cnt" op="gte" val="1">
            <dgm:layoutNode name="acctBkgd" styleLbl="alignAcc1">
              <dgm:alg type="sp"/>
              <dgm:shape xmlns:r="http://schemas.openxmlformats.org/officeDocument/2006/relationships" type="nonIsoscelesTrapezoid" r:blip="">
                <dgm:adjLst/>
              </dgm:shape>
              <dgm:presOf axis="des" ptType="node"/>
              <dgm:constrLst/>
              <dgm:ruleLst/>
            </dgm:layoutNode>
            <dgm:layoutNode name="acctTx" styleLbl="alignAcc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type="nonIsoscelesTrapezoid" r:blip="" hideGeom="1">
                <dgm:adjLst/>
              </dgm:shape>
              <dgm:presOf axis="des" ptType="node"/>
              <dgm:constrLst>
                <dgm:constr type="secFontSz" val="65"/>
                <dgm:constr type="primFontSz" refType="secFontSz"/>
                <dgm:constr type="tMarg" refType="secFontSz" fact="0.3"/>
                <dgm:constr type="bMarg" refType="secFontSz" fact="0.3"/>
                <dgm:constr type="lMarg" refType="secFontSz" fact="0.3"/>
                <dgm:constr type="rMarg" refType="secFontSz" fact="0.3"/>
              </dgm:constrLst>
              <dgm:ruleLst>
                <dgm:rule type="secFontSz" val="5" fact="NaN" max="NaN"/>
              </dgm:ruleLst>
            </dgm:layoutNode>
          </dgm:if>
          <dgm:else name="Name14"/>
        </dgm:choose>
        <dgm:layoutNode name="level">
          <dgm:varLst>
            <dgm:chMax val="1"/>
            <dgm:bulletEnabled val="1"/>
          </dgm:varLst>
          <dgm:alg type="sp"/>
          <dgm:shape xmlns:r="http://schemas.openxmlformats.org/officeDocument/2006/relationships" type="trapezoid" r:blip="">
            <dgm:adjLst/>
          </dgm:shape>
          <dgm:presOf axis="self"/>
          <dgm:constrLst>
            <dgm:constr type="h" val="500"/>
            <dgm:constr type="w" val="1"/>
          </dgm:constrLst>
          <dgm:ruleLst/>
        </dgm:layoutNode>
        <dgm:layoutNode name="levelTx" styleLbl="revTx">
          <dgm:varLst>
            <dgm:chMax val="1"/>
            <dgm:bulletEnabled val="1"/>
          </dgm:varLst>
          <dgm:alg type="tx"/>
          <dgm:shape xmlns:r="http://schemas.openxmlformats.org/officeDocument/2006/relationships" type="rect" r:blip="" hideGeom="1">
            <dgm:adjLst/>
          </dgm:shape>
          <dgm:presOf axis="self"/>
          <dgm:constrLst>
            <dgm:constr type="tMarg" refType="primFontSz" fact="0.1"/>
            <dgm:constr type="bMarg" refType="primFontSz" fact="0.1"/>
            <dgm:constr type="lMarg" refType="primFontSz" fact="0.1"/>
            <dgm:constr type="rMarg" refType="primFontSz" fact="0.1"/>
            <dgm:constr type="primFontSz" val="65"/>
          </dgm:constrLst>
          <dgm:ruleLst>
            <dgm:rule type="primFontSz" val="5" fact="NaN" max="NaN"/>
          </dgm:ruleLst>
        </dgm:layoutNode>
      </dgm:layoutNod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9D7936-4776-417F-A093-7B0B3DD7DF72}" type="datetimeFigureOut">
              <a:rPr lang="de-DE" smtClean="0"/>
              <a:pPr/>
              <a:t>06.12.2012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79768" y="4715153"/>
            <a:ext cx="5438140" cy="446698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50443" y="9428583"/>
            <a:ext cx="2945659" cy="496332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58334F4-BBE0-466D-8A8D-8869AE82A8CE}" type="slidenum">
              <a:rPr lang="de-DE" smtClean="0"/>
              <a:pPr/>
              <a:t>‹Nr.›</a:t>
            </a:fld>
            <a:endParaRPr lang="de-DE"/>
          </a:p>
        </p:txBody>
      </p:sp>
    </p:spTree>
    <p:extLst>
      <p:ext uri="{BB962C8B-B14F-4D97-AF65-F5344CB8AC3E}">
        <p14:creationId xmlns:p14="http://schemas.microsoft.com/office/powerpoint/2010/main" xmlns="" val="55723023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Layout sehr unruhig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3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4</a:t>
            </a:fld>
            <a:endParaRPr lang="de-DE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Reihenfolge der </a:t>
            </a:r>
            <a:r>
              <a:rPr lang="de-DE" dirty="0" err="1" smtClean="0"/>
              <a:t>textunterschrift</a:t>
            </a:r>
            <a:r>
              <a:rPr lang="de-DE" dirty="0" smtClean="0"/>
              <a:t>:</a:t>
            </a:r>
            <a:r>
              <a:rPr lang="de-DE" baseline="0" dirty="0" smtClean="0"/>
              <a:t> linksoben, rechtsoben, </a:t>
            </a:r>
            <a:r>
              <a:rPr lang="de-DE" baseline="0" dirty="0" err="1" smtClean="0"/>
              <a:t>linksunten</a:t>
            </a:r>
            <a:r>
              <a:rPr lang="de-DE" baseline="0" dirty="0" smtClean="0"/>
              <a:t>, </a:t>
            </a:r>
            <a:r>
              <a:rPr lang="de-DE" baseline="0" dirty="0" err="1" smtClean="0"/>
              <a:t>rechtsunten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8</a:t>
            </a:fld>
            <a:endParaRPr lang="de-DE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de-DE" dirty="0" smtClean="0"/>
              <a:t>Dazu:</a:t>
            </a:r>
          </a:p>
          <a:p>
            <a:pPr>
              <a:buFontTx/>
              <a:buChar char="-"/>
            </a:pPr>
            <a:r>
              <a:rPr lang="de-DE" dirty="0" smtClean="0"/>
              <a:t>Vorträge</a:t>
            </a:r>
          </a:p>
          <a:p>
            <a:pPr>
              <a:buFontTx/>
              <a:buChar char="-"/>
            </a:pPr>
            <a:r>
              <a:rPr lang="de-DE" dirty="0" smtClean="0"/>
              <a:t>Kooperationen</a:t>
            </a:r>
          </a:p>
          <a:p>
            <a:pPr>
              <a:buFontTx/>
              <a:buChar char="-"/>
            </a:pPr>
            <a:r>
              <a:rPr lang="de-DE" dirty="0" smtClean="0"/>
              <a:t>Mitgliedschaften</a:t>
            </a:r>
          </a:p>
          <a:p>
            <a:pPr>
              <a:buFontTx/>
              <a:buChar char="-"/>
            </a:pPr>
            <a:r>
              <a:rPr lang="de-DE" baseline="0" dirty="0" smtClean="0"/>
              <a:t> überregionale Verbände</a:t>
            </a:r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13</a:t>
            </a:fld>
            <a:endParaRPr lang="de-DE"/>
          </a:p>
        </p:txBody>
      </p:sp>
    </p:spTree>
    <p:extLst>
      <p:ext uri="{BB962C8B-B14F-4D97-AF65-F5344CB8AC3E}">
        <p14:creationId xmlns="" xmlns:p14="http://schemas.microsoft.com/office/powerpoint/2010/main" val="21514541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baseline="0" dirty="0" smtClean="0"/>
          </a:p>
          <a:p>
            <a:endParaRPr lang="de-DE" baseline="0" dirty="0" smtClean="0"/>
          </a:p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15</a:t>
            </a:fld>
            <a:endParaRPr lang="de-DE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58334F4-BBE0-466D-8A8D-8869AE82A8CE}" type="slidenum">
              <a:rPr lang="de-DE" smtClean="0"/>
              <a:pPr/>
              <a:t>19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905000" y="457200"/>
            <a:ext cx="6553200" cy="1066800"/>
          </a:xfrm>
        </p:spPr>
        <p:txBody>
          <a:bodyPr/>
          <a:lstStyle>
            <a:lvl1pPr>
              <a:tabLst/>
              <a:defRPr/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905000" y="1729442"/>
            <a:ext cx="5867400" cy="1271865"/>
          </a:xfrm>
        </p:spPr>
        <p:txBody>
          <a:bodyPr/>
          <a:lstStyle>
            <a:lvl1pPr marL="0" indent="0" algn="l">
              <a:buNone/>
              <a:defRPr sz="2600">
                <a:solidFill>
                  <a:schemeClr val="accent1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Master-Untertitelformat bearbeiten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dirty="0" smtClean="0"/>
              <a:t>13.07.2010</a:t>
            </a:r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Bericht Projektleitung, Michael Kobel/Anne Glück</a:t>
            </a:r>
            <a:endParaRPr lang="de-DE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905000" y="533400"/>
            <a:ext cx="6553200" cy="2990850"/>
          </a:xfrm>
        </p:spPr>
        <p:txBody>
          <a:bodyPr anchor="t" anchorCtr="0"/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10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4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C2C420"/>
                </a:solidFill>
                <a:latin typeface="Arial Narrow"/>
              </a:defRPr>
            </a:lvl1pPr>
          </a:lstStyle>
          <a:p>
            <a:fld id="{BBF70E1A-33EA-45EC-B329-3FEAEBE55B7B}" type="datetime1">
              <a:rPr lang="de-DE" smtClean="0"/>
              <a:pPr/>
              <a:t>06.12.2012</a:t>
            </a:fld>
            <a:endParaRPr lang="de-DE" dirty="0"/>
          </a:p>
        </p:txBody>
      </p:sp>
      <p:sp>
        <p:nvSpPr>
          <p:cNvPr id="11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905000" y="6356350"/>
            <a:ext cx="2971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C2C420"/>
                </a:solidFill>
                <a:latin typeface="Arial Narrow"/>
              </a:defRPr>
            </a:lvl1pPr>
          </a:lstStyle>
          <a:p>
            <a:r>
              <a:rPr lang="de-DE" dirty="0" smtClean="0"/>
              <a:t>Bericht Projektleitung, Michael Kobel/Anne Glück</a:t>
            </a:r>
            <a:endParaRPr lang="de-DE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>
  <p:cSld name="1_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905000" y="457200"/>
            <a:ext cx="6553200" cy="1066799"/>
          </a:xfrm>
        </p:spPr>
        <p:txBody>
          <a:bodyPr/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905000" y="1752600"/>
            <a:ext cx="5867400" cy="3810000"/>
          </a:xfrm>
        </p:spPr>
        <p:txBody>
          <a:bodyPr/>
          <a:lstStyle>
            <a:lvl1pPr marL="0" indent="0" algn="l">
              <a:buNone/>
              <a:defRPr lang="de-DE" sz="2600" kern="1200" dirty="0" smtClean="0">
                <a:solidFill>
                  <a:schemeClr val="accent1">
                    <a:lumMod val="75000"/>
                  </a:schemeClr>
                </a:solidFill>
                <a:latin typeface="Arial Narrow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Master-Untertitelformat bearbeiten</a:t>
            </a:r>
            <a:endParaRPr lang="de-DE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utzerdefiniertes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FF7BC4-9272-4E91-A839-B9559FB3F9D1}" type="datetime1">
              <a:rPr lang="de-DE" smtClean="0"/>
              <a:pPr/>
              <a:t>06.12.2012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smtClean="0"/>
              <a:t>Präsentationstitel, Autor</a:t>
            </a:r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0BCE813-4DF7-E641-A3E5-EC87BE211C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905000" y="457200"/>
            <a:ext cx="6553200" cy="1066799"/>
          </a:xfrm>
        </p:spPr>
        <p:txBody>
          <a:bodyPr/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905000" y="1752600"/>
            <a:ext cx="5867400" cy="3810000"/>
          </a:xfrm>
        </p:spPr>
        <p:txBody>
          <a:bodyPr/>
          <a:lstStyle>
            <a:lvl1pPr marL="0" indent="0" algn="l">
              <a:buNone/>
              <a:defRPr lang="de-DE" sz="2600" kern="1200" dirty="0" smtClean="0">
                <a:solidFill>
                  <a:schemeClr val="accent1">
                    <a:lumMod val="75000"/>
                  </a:schemeClr>
                </a:solidFill>
                <a:latin typeface="Arial Narrow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dirty="0" smtClean="0"/>
              <a:t>Master-Untertitelformat bearbeiten</a:t>
            </a:r>
            <a:endParaRPr lang="de-DE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04999" y="4406900"/>
            <a:ext cx="6589714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904999" y="2906713"/>
            <a:ext cx="6589713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rgbClr val="C2C420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dirty="0" smtClean="0"/>
              <a:t>Mastertextformat bearbeiten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Mastertitelformat bearbeiten</a:t>
            </a:r>
            <a:endParaRPr lang="de-DE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1500" b="1">
                <a:solidFill>
                  <a:srgbClr val="C2C420"/>
                </a:solidFill>
              </a:defRPr>
            </a:lvl1pPr>
          </a:lstStyle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Mastertextformat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 algn="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dirty="0" smtClean="0"/>
              <a:t>Mastertextformat bearbeiten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Beschriftu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Mastertextformat bearbeiten</a:t>
            </a:r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theme" Target="../theme/theme2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Relationship Id="rId9" Type="http://schemas.openxmlformats.org/officeDocument/2006/relationships/image" Target="../media/image2.pn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theme" Target="../theme/theme3.xml"/><Relationship Id="rId2" Type="http://schemas.openxmlformats.org/officeDocument/2006/relationships/slideLayout" Target="../slideLayouts/slideLayout11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4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905000" y="609600"/>
            <a:ext cx="6781800" cy="80803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905000" y="1600200"/>
            <a:ext cx="6781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4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C2C420"/>
                </a:solidFill>
                <a:latin typeface="Arial Narrow"/>
              </a:defRPr>
            </a:lvl1pPr>
          </a:lstStyle>
          <a:p>
            <a:fld id="{41FF7BC4-9272-4E91-A839-B9559FB3F9D1}" type="datetime1">
              <a:rPr lang="de-DE" smtClean="0"/>
              <a:pPr/>
              <a:t>06.12.2012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905000" y="6356350"/>
            <a:ext cx="2971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C2C420"/>
                </a:solidFill>
                <a:latin typeface="Arial Narrow"/>
              </a:defRPr>
            </a:lvl1pPr>
          </a:lstStyle>
          <a:p>
            <a:r>
              <a:rPr lang="de-DE" smtClean="0"/>
              <a:t>Präsentationstitel, Autor</a:t>
            </a:r>
            <a:endParaRPr lang="de-DE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4876800" y="6356350"/>
            <a:ext cx="1371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C2C420"/>
                </a:solidFill>
                <a:latin typeface="Arial Narrow"/>
              </a:defRPr>
            </a:lvl1pPr>
          </a:lstStyle>
          <a:p>
            <a:fld id="{80BCE813-4DF7-E641-A3E5-EC87BE211C3A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60" r:id="rId2"/>
  </p:sldLayoutIdLst>
  <p:transition spd="med"/>
  <p:timing>
    <p:tnLst>
      <p:par>
        <p:cTn id="1" dur="indefinite" restart="never" nodeType="tmRoot"/>
      </p:par>
    </p:tnLst>
  </p:timing>
  <p:hf sldNum="0" hdr="0"/>
  <p:txStyles>
    <p:titleStyle>
      <a:lvl1pPr algn="l" defTabSz="457200" rtl="0" eaLnBrk="1" latinLnBrk="0" hangingPunct="1">
        <a:spcBef>
          <a:spcPct val="0"/>
        </a:spcBef>
        <a:buNone/>
        <a:defRPr sz="3500" kern="1200">
          <a:solidFill>
            <a:schemeClr val="tx2"/>
          </a:solidFill>
          <a:latin typeface="Arial Narrow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2"/>
          </a:solidFill>
          <a:latin typeface="Arial Narrow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Wingdings" charset="2"/>
        <a:buChar char="§"/>
        <a:defRPr sz="2800" kern="1200">
          <a:solidFill>
            <a:schemeClr val="tx2"/>
          </a:solidFill>
          <a:latin typeface="Arial Narrow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2"/>
          </a:solidFill>
          <a:latin typeface="Arial Narrow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 baseline="0">
          <a:solidFill>
            <a:schemeClr val="accent1">
              <a:lumMod val="75000"/>
            </a:schemeClr>
          </a:solidFill>
          <a:latin typeface="Arial Narrow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 baseline="0">
          <a:solidFill>
            <a:schemeClr val="accent1">
              <a:lumMod val="75000"/>
            </a:schemeClr>
          </a:solidFill>
          <a:latin typeface="Arial Narrow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9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905000" y="609600"/>
            <a:ext cx="6781800" cy="808038"/>
          </a:xfrm>
          <a:prstGeom prst="rect">
            <a:avLst/>
          </a:prstGeom>
        </p:spPr>
        <p:txBody>
          <a:bodyPr vert="horz" lIns="91440" tIns="45720" rIns="91440" bIns="45720" rtlCol="0" anchor="t" anchorCtr="0">
            <a:normAutofit/>
          </a:bodyPr>
          <a:lstStyle/>
          <a:p>
            <a:r>
              <a:rPr lang="de-DE" dirty="0" smtClean="0"/>
              <a:t>Mastertitelformat bearbeiten</a:t>
            </a:r>
            <a:endParaRPr lang="de-DE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905000" y="1600200"/>
            <a:ext cx="6781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1" r:id="rId1"/>
    <p:sldLayoutId id="2147483652" r:id="rId2"/>
    <p:sldLayoutId id="2147483653" r:id="rId3"/>
    <p:sldLayoutId id="2147483654" r:id="rId4"/>
    <p:sldLayoutId id="2147483655" r:id="rId5"/>
    <p:sldLayoutId id="2147483656" r:id="rId6"/>
    <p:sldLayoutId id="2147483657" r:id="rId7"/>
  </p:sldLayoutIdLst>
  <p:transition spd="med"/>
  <p:timing>
    <p:tnLst>
      <p:par>
        <p:cTn id="1" dur="indefinite" restart="never" nodeType="tmRoot"/>
      </p:par>
    </p:tnLst>
  </p:timing>
  <p:hf sldNum="0" hdr="0"/>
  <p:txStyles>
    <p:titleStyle>
      <a:lvl1pPr algn="l" defTabSz="457200" rtl="0" eaLnBrk="1" latinLnBrk="0" hangingPunct="1">
        <a:spcBef>
          <a:spcPct val="0"/>
        </a:spcBef>
        <a:buNone/>
        <a:defRPr lang="de-DE" sz="3500" kern="1200" smtClean="0">
          <a:solidFill>
            <a:schemeClr val="tx2"/>
          </a:solidFill>
          <a:latin typeface="Arial Narrow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lang="de-DE" sz="3200" kern="1200" dirty="0" smtClean="0">
          <a:solidFill>
            <a:schemeClr val="tx2"/>
          </a:solidFill>
          <a:latin typeface="Arial Narrow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•"/>
        <a:defRPr lang="de-DE" sz="2800" kern="1200" dirty="0" smtClean="0">
          <a:solidFill>
            <a:schemeClr val="tx2"/>
          </a:solidFill>
          <a:latin typeface="Arial Narrow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lang="de-DE" sz="2000" kern="1200" baseline="0" smtClean="0">
          <a:solidFill>
            <a:schemeClr val="accent1">
              <a:lumMod val="75000"/>
            </a:schemeClr>
          </a:solidFill>
          <a:latin typeface="Arial Narrow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•"/>
        <a:defRPr lang="de-DE" sz="2000" kern="1200" baseline="0" dirty="0" smtClean="0">
          <a:solidFill>
            <a:schemeClr val="accent1">
              <a:lumMod val="75000"/>
            </a:schemeClr>
          </a:solidFill>
          <a:latin typeface="Arial Narrow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 baseline="0">
          <a:solidFill>
            <a:schemeClr val="accent1">
              <a:lumMod val="75000"/>
            </a:schemeClr>
          </a:solidFill>
          <a:latin typeface="Arial Narrow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blipFill rotWithShape="1">
          <a:blip r:embed="rId4" cstate="screen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1905000" y="274638"/>
            <a:ext cx="67818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Mastertitelformat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905000" y="1600200"/>
            <a:ext cx="67818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Mastertextformat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10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1447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C2C420"/>
                </a:solidFill>
                <a:latin typeface="Arial Narrow"/>
              </a:defRPr>
            </a:lvl1pPr>
          </a:lstStyle>
          <a:p>
            <a:r>
              <a:rPr lang="de-DE" dirty="0" smtClean="0"/>
              <a:t>13.07.2010</a:t>
            </a:r>
            <a:endParaRPr lang="de-DE" dirty="0"/>
          </a:p>
        </p:txBody>
      </p:sp>
      <p:sp>
        <p:nvSpPr>
          <p:cNvPr id="11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1905000" y="6356350"/>
            <a:ext cx="2971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C2C420"/>
                </a:solidFill>
                <a:latin typeface="Arial Narrow"/>
              </a:defRPr>
            </a:lvl1pPr>
          </a:lstStyle>
          <a:p>
            <a:r>
              <a:rPr lang="de-DE" dirty="0" smtClean="0"/>
              <a:t>Bericht aus der Projektkoordination, Anne Glück</a:t>
            </a:r>
            <a:endParaRPr lang="de-DE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61" r:id="rId2"/>
  </p:sldLayoutIdLst>
  <p:transition spd="med"/>
  <p:timing>
    <p:tnLst>
      <p:par>
        <p:cTn id="1" dur="indefinite" restart="never" nodeType="tmRoot"/>
      </p:par>
    </p:tnLst>
  </p:timing>
  <p:hf sldNum="0" hdr="0"/>
  <p:txStyles>
    <p:titleStyle>
      <a:lvl1pPr algn="l" defTabSz="457200" rtl="0" eaLnBrk="1" latinLnBrk="0" hangingPunct="1">
        <a:spcBef>
          <a:spcPct val="0"/>
        </a:spcBef>
        <a:buNone/>
        <a:defRPr sz="2200" kern="1200">
          <a:solidFill>
            <a:schemeClr val="tx2"/>
          </a:solidFill>
          <a:latin typeface="Arial Narrow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2"/>
          </a:solidFill>
          <a:latin typeface="Arial Narrow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2"/>
          </a:solidFill>
          <a:latin typeface="Arial Narrow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2"/>
          </a:solidFill>
          <a:latin typeface="Arial Narrow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2"/>
          </a:solidFill>
          <a:latin typeface="Arial Narrow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2"/>
          </a:solidFill>
          <a:latin typeface="Arial Narrow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9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3" Type="http://schemas.openxmlformats.org/officeDocument/2006/relationships/image" Target="../media/image14.png"/><Relationship Id="rId7" Type="http://schemas.openxmlformats.org/officeDocument/2006/relationships/image" Target="../media/image18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7.jpeg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3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3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Data" Target="../diagrams/data2.xml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microsoft.com/office/2007/relationships/diagramDrawing" Target="../diagrams/drawing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Relationship Id="rId6" Type="http://schemas.openxmlformats.org/officeDocument/2006/relationships/diagramColors" Target="../diagrams/colors1.xml"/><Relationship Id="rId11" Type="http://schemas.openxmlformats.org/officeDocument/2006/relationships/diagramColors" Target="../diagrams/colors2.xml"/><Relationship Id="rId5" Type="http://schemas.openxmlformats.org/officeDocument/2006/relationships/diagramQuickStyle" Target="../diagrams/quickStyle1.xml"/><Relationship Id="rId10" Type="http://schemas.openxmlformats.org/officeDocument/2006/relationships/diagramQuickStyle" Target="../diagrams/quickStyle2.xml"/><Relationship Id="rId4" Type="http://schemas.openxmlformats.org/officeDocument/2006/relationships/diagramLayout" Target="../diagrams/layout1.xml"/><Relationship Id="rId9" Type="http://schemas.openxmlformats.org/officeDocument/2006/relationships/diagramLayout" Target="../diagrams/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Netzwerk Teilchenwelt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Workshop zur Vermittlung von Teilchenphysik</a:t>
            </a:r>
          </a:p>
          <a:p>
            <a:r>
              <a:rPr lang="de-DE" dirty="0" smtClean="0"/>
              <a:t>          „Neues aus dem Netzwerk“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D0DF6C-19BD-4C8D-9F03-EE3F1A2FDF6F}" type="datetime1">
              <a:rPr lang="de-DE" smtClean="0"/>
              <a:pPr/>
              <a:t>06.12.2012</a:t>
            </a:fld>
            <a:endParaRPr lang="de-DE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de-DE" dirty="0" smtClean="0"/>
              <a:t>Neues aus dem Netzwerk, Anne Glück</a:t>
            </a:r>
            <a:endParaRPr lang="de-DE" dirty="0"/>
          </a:p>
        </p:txBody>
      </p:sp>
      <p:pic>
        <p:nvPicPr>
          <p:cNvPr id="6" name="Grafik 5" descr="logo_TU_blau_2126x624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5004048" y="6193100"/>
            <a:ext cx="1800200" cy="528375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de-DE" sz="2800" b="1" dirty="0" smtClean="0"/>
              <a:t>Statistik </a:t>
            </a:r>
            <a:r>
              <a:rPr lang="de-DE" sz="2800" b="1" dirty="0" err="1"/>
              <a:t>Masterclasses</a:t>
            </a:r>
            <a:r>
              <a:rPr lang="de-DE" sz="2800" b="1" dirty="0"/>
              <a:t> 2010 </a:t>
            </a:r>
            <a:r>
              <a:rPr lang="de-DE" sz="2800" b="1" dirty="0" smtClean="0"/>
              <a:t>bis </a:t>
            </a:r>
            <a:r>
              <a:rPr lang="de-DE" sz="2800" b="1" dirty="0"/>
              <a:t>2012</a:t>
            </a:r>
            <a:endParaRPr lang="de-DE" dirty="0"/>
          </a:p>
        </p:txBody>
      </p:sp>
      <p:sp>
        <p:nvSpPr>
          <p:cNvPr id="3" name="Textfeld 2"/>
          <p:cNvSpPr txBox="1"/>
          <p:nvPr/>
        </p:nvSpPr>
        <p:spPr>
          <a:xfrm>
            <a:off x="1907704" y="6309320"/>
            <a:ext cx="698477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defTabSz="9144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dirty="0">
                <a:solidFill>
                  <a:srgbClr val="C2C420"/>
                </a:solidFill>
                <a:latin typeface="Arial Narrow" pitchFamily="34"/>
              </a:rPr>
              <a:t>Gesamtzahlen</a:t>
            </a:r>
            <a:r>
              <a:rPr lang="de-DE" dirty="0">
                <a:solidFill>
                  <a:srgbClr val="1F497D"/>
                </a:solidFill>
                <a:latin typeface="Arial Narrow" pitchFamily="34"/>
              </a:rPr>
              <a:t>: </a:t>
            </a:r>
            <a:r>
              <a:rPr lang="de-DE" dirty="0">
                <a:solidFill>
                  <a:srgbClr val="C2C420"/>
                </a:solidFill>
                <a:latin typeface="Arial Narrow" pitchFamily="34"/>
              </a:rPr>
              <a:t>2010</a:t>
            </a:r>
            <a:r>
              <a:rPr lang="de-DE" dirty="0">
                <a:solidFill>
                  <a:srgbClr val="1F497D"/>
                </a:solidFill>
                <a:latin typeface="Arial Narrow" pitchFamily="34"/>
              </a:rPr>
              <a:t> = 42 </a:t>
            </a:r>
            <a:r>
              <a:rPr lang="de-DE" i="1" dirty="0">
                <a:solidFill>
                  <a:srgbClr val="1F497D"/>
                </a:solidFill>
                <a:latin typeface="Arial Narrow" pitchFamily="34"/>
              </a:rPr>
              <a:t>(40)</a:t>
            </a:r>
            <a:r>
              <a:rPr lang="de-DE" dirty="0">
                <a:solidFill>
                  <a:srgbClr val="1F497D"/>
                </a:solidFill>
                <a:latin typeface="Arial Narrow" pitchFamily="34"/>
              </a:rPr>
              <a:t>, </a:t>
            </a:r>
            <a:r>
              <a:rPr lang="de-DE" dirty="0">
                <a:solidFill>
                  <a:srgbClr val="C2C420"/>
                </a:solidFill>
                <a:latin typeface="Arial Narrow" pitchFamily="34"/>
              </a:rPr>
              <a:t>2011</a:t>
            </a:r>
            <a:r>
              <a:rPr lang="de-DE" dirty="0">
                <a:solidFill>
                  <a:srgbClr val="1F497D"/>
                </a:solidFill>
                <a:latin typeface="Arial Narrow" pitchFamily="34"/>
              </a:rPr>
              <a:t> = 117 </a:t>
            </a:r>
            <a:r>
              <a:rPr lang="de-DE" i="1" dirty="0">
                <a:solidFill>
                  <a:srgbClr val="1F497D"/>
                </a:solidFill>
                <a:latin typeface="Arial Narrow" pitchFamily="34"/>
              </a:rPr>
              <a:t>(80), </a:t>
            </a:r>
            <a:r>
              <a:rPr lang="de-DE" i="1" dirty="0">
                <a:solidFill>
                  <a:srgbClr val="C2C420"/>
                </a:solidFill>
                <a:latin typeface="Arial Narrow" pitchFamily="34"/>
              </a:rPr>
              <a:t>2012</a:t>
            </a:r>
            <a:r>
              <a:rPr lang="de-DE" i="1" dirty="0">
                <a:solidFill>
                  <a:srgbClr val="1F497D"/>
                </a:solidFill>
                <a:latin typeface="Arial Narrow" pitchFamily="34"/>
              </a:rPr>
              <a:t>  65  </a:t>
            </a:r>
            <a:r>
              <a:rPr lang="de-DE" dirty="0">
                <a:solidFill>
                  <a:srgbClr val="1F497D"/>
                </a:solidFill>
                <a:latin typeface="Arial Narrow" pitchFamily="34"/>
              </a:rPr>
              <a:t>(</a:t>
            </a:r>
            <a:r>
              <a:rPr lang="de-DE" i="1" dirty="0">
                <a:solidFill>
                  <a:srgbClr val="1F497D"/>
                </a:solidFill>
                <a:latin typeface="Arial Narrow" pitchFamily="34"/>
              </a:rPr>
              <a:t>120</a:t>
            </a:r>
            <a:r>
              <a:rPr lang="de-DE" dirty="0">
                <a:solidFill>
                  <a:srgbClr val="1F497D"/>
                </a:solidFill>
                <a:latin typeface="Arial Narrow" pitchFamily="34"/>
              </a:rPr>
              <a:t>)</a:t>
            </a:r>
          </a:p>
        </p:txBody>
      </p:sp>
      <p:graphicFrame>
        <p:nvGraphicFramePr>
          <p:cNvPr id="8" name="Inhaltsplatzhalter 7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3302862226"/>
              </p:ext>
            </p:extLst>
          </p:nvPr>
        </p:nvGraphicFramePr>
        <p:xfrm>
          <a:off x="1475656" y="1268760"/>
          <a:ext cx="7211144" cy="48574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4224404991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Cosmic-Veranstaltungen 2012</a:t>
            </a:r>
            <a:endParaRPr lang="de-DE" dirty="0"/>
          </a:p>
        </p:txBody>
      </p:sp>
      <p:sp>
        <p:nvSpPr>
          <p:cNvPr id="6" name="Rechteck 5"/>
          <p:cNvSpPr/>
          <p:nvPr/>
        </p:nvSpPr>
        <p:spPr>
          <a:xfrm>
            <a:off x="1905000" y="5930205"/>
            <a:ext cx="691547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defTabSz="9144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kern="0" dirty="0">
                <a:solidFill>
                  <a:srgbClr val="1F497D"/>
                </a:solidFill>
                <a:latin typeface="Arial Narrow" pitchFamily="34"/>
              </a:rPr>
              <a:t>Gesamtzahlen</a:t>
            </a:r>
            <a:r>
              <a:rPr lang="de-DE" dirty="0">
                <a:solidFill>
                  <a:srgbClr val="1F497D"/>
                </a:solidFill>
                <a:latin typeface="Arial Narrow" pitchFamily="34"/>
              </a:rPr>
              <a:t>: </a:t>
            </a:r>
            <a:r>
              <a:rPr lang="de-DE" dirty="0" smtClean="0">
                <a:solidFill>
                  <a:srgbClr val="C2C420"/>
                </a:solidFill>
                <a:latin typeface="Arial Narrow" pitchFamily="34"/>
              </a:rPr>
              <a:t>AT-Fortbildung</a:t>
            </a:r>
            <a:r>
              <a:rPr lang="de-DE" dirty="0" smtClean="0">
                <a:solidFill>
                  <a:srgbClr val="1F497D"/>
                </a:solidFill>
                <a:latin typeface="Arial Narrow" pitchFamily="34"/>
              </a:rPr>
              <a:t> </a:t>
            </a:r>
            <a:r>
              <a:rPr lang="de-DE" dirty="0">
                <a:solidFill>
                  <a:srgbClr val="1F497D"/>
                </a:solidFill>
                <a:latin typeface="Arial Narrow" pitchFamily="34"/>
              </a:rPr>
              <a:t>= </a:t>
            </a:r>
            <a:r>
              <a:rPr lang="de-DE" dirty="0" smtClean="0">
                <a:solidFill>
                  <a:srgbClr val="1F497D"/>
                </a:solidFill>
                <a:latin typeface="Arial Narrow" pitchFamily="34"/>
              </a:rPr>
              <a:t>4, </a:t>
            </a:r>
            <a:r>
              <a:rPr lang="de-DE" dirty="0" smtClean="0">
                <a:solidFill>
                  <a:srgbClr val="C2C420"/>
                </a:solidFill>
                <a:latin typeface="Arial Narrow" pitchFamily="34"/>
              </a:rPr>
              <a:t>AT-Forschungswochen</a:t>
            </a:r>
            <a:r>
              <a:rPr lang="de-DE" dirty="0" smtClean="0">
                <a:solidFill>
                  <a:srgbClr val="1F497D"/>
                </a:solidFill>
                <a:latin typeface="Arial Narrow" pitchFamily="34"/>
              </a:rPr>
              <a:t> </a:t>
            </a:r>
            <a:r>
              <a:rPr lang="de-DE" dirty="0">
                <a:solidFill>
                  <a:srgbClr val="1F497D"/>
                </a:solidFill>
                <a:latin typeface="Arial Narrow" pitchFamily="34"/>
              </a:rPr>
              <a:t>= </a:t>
            </a:r>
            <a:r>
              <a:rPr lang="de-DE" dirty="0" smtClean="0">
                <a:solidFill>
                  <a:srgbClr val="1F497D"/>
                </a:solidFill>
                <a:latin typeface="Arial Narrow" pitchFamily="34"/>
              </a:rPr>
              <a:t>14, </a:t>
            </a:r>
            <a:endParaRPr lang="de-DE" dirty="0">
              <a:solidFill>
                <a:srgbClr val="1F497D"/>
              </a:solidFill>
              <a:latin typeface="Arial Narrow" pitchFamily="34"/>
            </a:endParaRPr>
          </a:p>
          <a:p>
            <a:pPr lvl="0" defTabSz="914400">
              <a:defRPr sz="1800" b="0" i="0" u="none" strike="noStrike" kern="0" cap="none" spc="0" baseline="0">
                <a:solidFill>
                  <a:srgbClr val="000000"/>
                </a:solidFill>
                <a:uFillTx/>
              </a:defRPr>
            </a:pPr>
            <a:r>
              <a:rPr lang="de-DE" dirty="0" smtClean="0">
                <a:solidFill>
                  <a:srgbClr val="C2C420"/>
                </a:solidFill>
                <a:latin typeface="Arial Narrow" pitchFamily="34"/>
              </a:rPr>
              <a:t>AT-Projektwochen</a:t>
            </a:r>
            <a:r>
              <a:rPr lang="de-DE" dirty="0" smtClean="0">
                <a:solidFill>
                  <a:srgbClr val="1F497D"/>
                </a:solidFill>
                <a:latin typeface="Arial Narrow" pitchFamily="34"/>
              </a:rPr>
              <a:t> </a:t>
            </a:r>
            <a:r>
              <a:rPr lang="de-DE" dirty="0">
                <a:solidFill>
                  <a:srgbClr val="1F497D"/>
                </a:solidFill>
                <a:latin typeface="Arial Narrow" pitchFamily="34"/>
              </a:rPr>
              <a:t>= </a:t>
            </a:r>
            <a:r>
              <a:rPr lang="de-DE" dirty="0" smtClean="0">
                <a:solidFill>
                  <a:srgbClr val="1F497D"/>
                </a:solidFill>
                <a:latin typeface="Arial Narrow" pitchFamily="34"/>
              </a:rPr>
              <a:t>3, </a:t>
            </a:r>
            <a:r>
              <a:rPr lang="de-DE" kern="0" dirty="0">
                <a:solidFill>
                  <a:srgbClr val="C2C420"/>
                </a:solidFill>
                <a:latin typeface="Arial Narrow" pitchFamily="34"/>
              </a:rPr>
              <a:t>AT-Masterclass</a:t>
            </a:r>
            <a:r>
              <a:rPr lang="de-DE" dirty="0" smtClean="0">
                <a:solidFill>
                  <a:srgbClr val="1F497D"/>
                </a:solidFill>
                <a:latin typeface="Arial Narrow" pitchFamily="34"/>
              </a:rPr>
              <a:t> = 13, </a:t>
            </a:r>
            <a:r>
              <a:rPr lang="de-DE" kern="0" dirty="0">
                <a:solidFill>
                  <a:srgbClr val="C2C420"/>
                </a:solidFill>
                <a:latin typeface="Arial Narrow" pitchFamily="34"/>
              </a:rPr>
              <a:t>davon</a:t>
            </a:r>
            <a:r>
              <a:rPr lang="de-DE" dirty="0" smtClean="0">
                <a:solidFill>
                  <a:srgbClr val="1F497D"/>
                </a:solidFill>
                <a:latin typeface="Arial Narrow" pitchFamily="34"/>
              </a:rPr>
              <a:t> 8 </a:t>
            </a:r>
            <a:r>
              <a:rPr lang="de-DE" kern="0" dirty="0">
                <a:solidFill>
                  <a:srgbClr val="C2C420"/>
                </a:solidFill>
                <a:latin typeface="Arial Narrow" pitchFamily="34"/>
              </a:rPr>
              <a:t>TN International Cosmic Day</a:t>
            </a:r>
          </a:p>
        </p:txBody>
      </p:sp>
      <p:graphicFrame>
        <p:nvGraphicFramePr>
          <p:cNvPr id="7" name="Inhaltsplatzhalter 6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="" xmlns:p14="http://schemas.microsoft.com/office/powerpoint/2010/main" val="136497601"/>
              </p:ext>
            </p:extLst>
          </p:nvPr>
        </p:nvGraphicFramePr>
        <p:xfrm>
          <a:off x="1691680" y="1268760"/>
          <a:ext cx="67818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="" xmlns:p14="http://schemas.microsoft.com/office/powerpoint/2010/main" val="985273129"/>
      </p:ext>
    </p:extLst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Hinter den Kulissen…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905000" y="5367338"/>
            <a:ext cx="6104048" cy="804862"/>
          </a:xfrm>
        </p:spPr>
        <p:txBody>
          <a:bodyPr/>
          <a:lstStyle/>
          <a:p>
            <a:r>
              <a:rPr lang="de-DE" dirty="0" smtClean="0"/>
              <a:t>… z.B. beim internen Workshop zu den Kontextmaterialien im Netzwerk am DESY in Zeuthen Juni 2011</a:t>
            </a:r>
            <a:endParaRPr lang="de-DE" dirty="0"/>
          </a:p>
        </p:txBody>
      </p:sp>
      <p:pic>
        <p:nvPicPr>
          <p:cNvPr id="5" name="Grafik 4" descr="team-zeuthen1.JPG"/>
          <p:cNvPicPr>
            <a:picLocks noChangeAspect="1"/>
          </p:cNvPicPr>
          <p:nvPr/>
        </p:nvPicPr>
        <p:blipFill>
          <a:blip r:embed="rId2" cstate="screen"/>
          <a:stretch>
            <a:fillRect/>
          </a:stretch>
        </p:blipFill>
        <p:spPr>
          <a:xfrm>
            <a:off x="1905000" y="731235"/>
            <a:ext cx="6104048" cy="4069365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905000" y="457200"/>
            <a:ext cx="7239000" cy="1066799"/>
          </a:xfrm>
        </p:spPr>
        <p:txBody>
          <a:bodyPr>
            <a:normAutofit/>
          </a:bodyPr>
          <a:lstStyle/>
          <a:p>
            <a:r>
              <a:rPr lang="de-DE" dirty="0" smtClean="0"/>
              <a:t>Öffentlichkeitsarbeit - Vernetzung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4294967295"/>
          </p:nvPr>
        </p:nvSpPr>
        <p:spPr>
          <a:xfrm>
            <a:off x="1905000" y="1523999"/>
            <a:ext cx="4397424" cy="4713313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de-DE" dirty="0" smtClean="0"/>
              <a:t> 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827584" y="3794382"/>
            <a:ext cx="1974148" cy="2793420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</p:pic>
      <p:pic>
        <p:nvPicPr>
          <p:cNvPr id="6147" name="Picture 3" descr="G:\01 Netzwerk Teilchenwelt\01 Allgemeine Organisation\01.06 Tagungen\Forum Wissenschaftskommunikation\Vortrag Forum Netzwerk Teilchenwelt\pic-website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b="4122"/>
          <a:stretch/>
        </p:blipFill>
        <p:spPr bwMode="auto">
          <a:xfrm>
            <a:off x="1115616" y="1306637"/>
            <a:ext cx="2506881" cy="22112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3" descr="G:\01 Netzwerk Teilchenwelt\01 Allgemeine Organisation\01.06 Tagungen\Forum Wissenschaftskommunikation\Vortrag Forum Netzwerk Teilchenwelt\pic-website.jpg"/>
          <p:cNvPicPr>
            <a:picLocks noChangeAspect="1" noChangeArrowheads="1"/>
          </p:cNvPicPr>
          <p:nvPr/>
        </p:nvPicPr>
        <p:blipFill rotWithShape="1">
          <a:blip r:embed="rId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68189" t="75000" r="1922" b="2859"/>
          <a:stretch/>
        </p:blipFill>
        <p:spPr bwMode="auto">
          <a:xfrm>
            <a:off x="3707904" y="3356992"/>
            <a:ext cx="2620144" cy="1658144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1" name="Picture 7" descr="http://www.teilchenwelt.de/typo3temp/GB/2011_TeilchenFilm_Weltmaschine_00a44f6fef_e9208bf966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5078685"/>
            <a:ext cx="2381250" cy="1590675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G:\01 Netzwerk Teilchenwelt\01 Allgemeine Organisation\01.06 Tagungen\Forum Wissenschaftskommunikation\Vortrag Forum Netzwerk Teilchenwelt\pic-weltmaschine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5013176"/>
            <a:ext cx="2315229" cy="164472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3" name="Picture 9" descr="G:\01 Netzwerk Teilchenwelt\01 Allgemeine Organisation\01.06 Tagungen\Forum Wissenschaftskommunikation\Vortrag Forum Netzwerk Teilchenwelt\pic-newsletter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1356376"/>
            <a:ext cx="3119539" cy="2000616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feld 9"/>
          <p:cNvSpPr txBox="1"/>
          <p:nvPr/>
        </p:nvSpPr>
        <p:spPr>
          <a:xfrm>
            <a:off x="6228184" y="3453968"/>
            <a:ext cx="2520280" cy="163121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Tx/>
              <a:buChar char="-"/>
            </a:pPr>
            <a:r>
              <a:rPr lang="de-DE" sz="1600" dirty="0" smtClean="0">
                <a:solidFill>
                  <a:schemeClr val="tx2"/>
                </a:solidFill>
                <a:latin typeface="Arial Narrow" pitchFamily="34" charset="0"/>
              </a:rPr>
              <a:t> Vorträge</a:t>
            </a:r>
          </a:p>
          <a:p>
            <a:pPr>
              <a:buFontTx/>
              <a:buChar char="-"/>
            </a:pPr>
            <a:r>
              <a:rPr lang="de-DE" sz="1600" dirty="0" smtClean="0">
                <a:solidFill>
                  <a:schemeClr val="tx2"/>
                </a:solidFill>
                <a:latin typeface="Arial Narrow" pitchFamily="34" charset="0"/>
              </a:rPr>
              <a:t> Kooperationen</a:t>
            </a:r>
          </a:p>
          <a:p>
            <a:pPr>
              <a:buFontTx/>
              <a:buChar char="-"/>
            </a:pPr>
            <a:r>
              <a:rPr lang="de-DE" sz="1600" dirty="0" smtClean="0">
                <a:solidFill>
                  <a:schemeClr val="tx2"/>
                </a:solidFill>
                <a:latin typeface="Arial Narrow" pitchFamily="34" charset="0"/>
              </a:rPr>
              <a:t> Mitgliedschaften</a:t>
            </a:r>
          </a:p>
          <a:p>
            <a:pPr>
              <a:buFontTx/>
              <a:buChar char="-"/>
            </a:pPr>
            <a:r>
              <a:rPr lang="de-DE" sz="1600" dirty="0" smtClean="0">
                <a:solidFill>
                  <a:schemeClr val="tx2"/>
                </a:solidFill>
                <a:latin typeface="Arial Narrow" pitchFamily="34" charset="0"/>
              </a:rPr>
              <a:t> überregionale Fortbildungen</a:t>
            </a:r>
          </a:p>
          <a:p>
            <a:pPr>
              <a:buFontTx/>
              <a:buChar char="-"/>
            </a:pPr>
            <a:r>
              <a:rPr lang="de-DE" sz="1600" dirty="0" smtClean="0">
                <a:solidFill>
                  <a:schemeClr val="tx2"/>
                </a:solidFill>
                <a:latin typeface="Arial Narrow" pitchFamily="34" charset="0"/>
              </a:rPr>
              <a:t> </a:t>
            </a:r>
            <a:r>
              <a:rPr lang="de-DE" sz="1600" dirty="0" err="1" smtClean="0">
                <a:solidFill>
                  <a:schemeClr val="tx2"/>
                </a:solidFill>
                <a:latin typeface="Arial Narrow" pitchFamily="34" charset="0"/>
              </a:rPr>
              <a:t>Alumni</a:t>
            </a:r>
            <a:r>
              <a:rPr lang="de-DE" sz="1600" dirty="0" smtClean="0">
                <a:solidFill>
                  <a:schemeClr val="tx2"/>
                </a:solidFill>
                <a:latin typeface="Arial Narrow" pitchFamily="34" charset="0"/>
              </a:rPr>
              <a:t>-Initiativen</a:t>
            </a:r>
            <a:endParaRPr lang="de-DE" sz="1600" dirty="0" smtClean="0">
              <a:solidFill>
                <a:schemeClr val="tx2"/>
              </a:solidFill>
              <a:latin typeface="Arial Narrow" pitchFamily="34" charset="0"/>
            </a:endParaRPr>
          </a:p>
          <a:p>
            <a:endParaRPr lang="de-DE" sz="1600" dirty="0">
              <a:solidFill>
                <a:schemeClr val="tx2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1901010635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Ausblick Aktivitäten 2013-2016</a:t>
            </a:r>
            <a:br>
              <a:rPr lang="de-DE" dirty="0" smtClean="0"/>
            </a:br>
            <a:r>
              <a:rPr lang="de-DE" sz="3100" b="1" dirty="0" smtClean="0"/>
              <a:t>Gesamtprojekt</a:t>
            </a:r>
            <a:endParaRPr lang="de-DE" b="1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905000" y="1752600"/>
            <a:ext cx="7059488" cy="4268688"/>
          </a:xfrm>
        </p:spPr>
        <p:txBody>
          <a:bodyPr>
            <a:normAutofit fontScale="92500" lnSpcReduction="10000"/>
          </a:bodyPr>
          <a:lstStyle/>
          <a:p>
            <a:pPr>
              <a:buFont typeface="Arial" pitchFamily="34" charset="0"/>
              <a:buChar char="•"/>
            </a:pPr>
            <a:r>
              <a:rPr lang="de-DE" dirty="0" smtClean="0"/>
              <a:t> Projektzahlen halten, </a:t>
            </a:r>
            <a:r>
              <a:rPr lang="de-DE" dirty="0" err="1" smtClean="0"/>
              <a:t>ggflls</a:t>
            </a:r>
            <a:r>
              <a:rPr lang="de-DE" dirty="0" smtClean="0"/>
              <a:t>. steigern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 Steigerung Fortbildungen Lehrkräfte</a:t>
            </a:r>
          </a:p>
          <a:p>
            <a:pPr>
              <a:buFont typeface="Arial" pitchFamily="34" charset="0"/>
              <a:buChar char="•"/>
            </a:pPr>
            <a:r>
              <a:rPr lang="de-DE" dirty="0"/>
              <a:t> </a:t>
            </a:r>
            <a:r>
              <a:rPr lang="de-DE" dirty="0" smtClean="0"/>
              <a:t>Netzwerk festigen und ausbauen</a:t>
            </a:r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 verbindlichere </a:t>
            </a:r>
            <a:r>
              <a:rPr lang="de-DE" dirty="0"/>
              <a:t>Zusammenarbeit mit Standorten </a:t>
            </a:r>
            <a:endParaRPr lang="de-DE" dirty="0" smtClean="0"/>
          </a:p>
          <a:p>
            <a:pPr>
              <a:buFont typeface="Arial" pitchFamily="34" charset="0"/>
              <a:buChar char="•"/>
            </a:pPr>
            <a:r>
              <a:rPr lang="de-DE" dirty="0"/>
              <a:t> Nachhaltigkeit sichern</a:t>
            </a:r>
            <a:endParaRPr lang="de-DE" dirty="0" smtClean="0"/>
          </a:p>
          <a:p>
            <a:pPr>
              <a:buFont typeface="Arial" pitchFamily="34" charset="0"/>
              <a:buChar char="•"/>
            </a:pPr>
            <a:r>
              <a:rPr lang="de-DE" dirty="0"/>
              <a:t> </a:t>
            </a:r>
            <a:r>
              <a:rPr lang="de-DE" dirty="0" smtClean="0"/>
              <a:t>jährliche </a:t>
            </a:r>
            <a:r>
              <a:rPr lang="de-DE" dirty="0" smtClean="0"/>
              <a:t>überregionale </a:t>
            </a:r>
            <a:r>
              <a:rPr lang="de-DE" dirty="0" smtClean="0"/>
              <a:t>Werbemaßnahmen</a:t>
            </a:r>
          </a:p>
          <a:p>
            <a:pPr>
              <a:buFont typeface="Arial" pitchFamily="34" charset="0"/>
              <a:buChar char="•"/>
            </a:pPr>
            <a:r>
              <a:rPr lang="de-DE" dirty="0"/>
              <a:t> </a:t>
            </a:r>
            <a:r>
              <a:rPr lang="de-DE" dirty="0" smtClean="0"/>
              <a:t>lokale Werbung Standorte</a:t>
            </a:r>
            <a:endParaRPr lang="de-DE" dirty="0" smtClean="0"/>
          </a:p>
          <a:p>
            <a:pPr>
              <a:buFont typeface="Arial" pitchFamily="34" charset="0"/>
              <a:buChar char="•"/>
            </a:pPr>
            <a:r>
              <a:rPr lang="de-DE" dirty="0"/>
              <a:t> </a:t>
            </a:r>
            <a:r>
              <a:rPr lang="de-DE" dirty="0" smtClean="0"/>
              <a:t>Je nach Kapazitäten </a:t>
            </a:r>
            <a:r>
              <a:rPr lang="de-DE" dirty="0" err="1" smtClean="0"/>
              <a:t>Alumni</a:t>
            </a:r>
            <a:r>
              <a:rPr lang="de-DE" dirty="0" smtClean="0"/>
              <a:t>-Aktivitäten </a:t>
            </a:r>
            <a:endParaRPr lang="de-DE" dirty="0" smtClean="0"/>
          </a:p>
          <a:p>
            <a:pPr>
              <a:buFont typeface="Arial" pitchFamily="34" charset="0"/>
              <a:buChar char="•"/>
            </a:pPr>
            <a:r>
              <a:rPr lang="de-DE" dirty="0" smtClean="0"/>
              <a:t> </a:t>
            </a:r>
            <a:r>
              <a:rPr lang="de-DE" dirty="0" smtClean="0"/>
              <a:t>Einwerbung weiterer Mittel</a:t>
            </a:r>
            <a:endParaRPr lang="de-DE" dirty="0"/>
          </a:p>
          <a:p>
            <a:pPr>
              <a:buFont typeface="Arial" pitchFamily="34" charset="0"/>
              <a:buChar char="•"/>
            </a:pPr>
            <a:r>
              <a:rPr lang="de-DE" dirty="0" smtClean="0">
                <a:sym typeface="Wingdings" pitchFamily="2" charset="2"/>
              </a:rPr>
              <a:t> Update </a:t>
            </a:r>
            <a:r>
              <a:rPr lang="de-DE" dirty="0" smtClean="0">
                <a:sym typeface="Wingdings" pitchFamily="2" charset="2"/>
              </a:rPr>
              <a:t>Programmangebote/-</a:t>
            </a:r>
            <a:r>
              <a:rPr lang="de-DE" dirty="0" err="1" smtClean="0">
                <a:sym typeface="Wingdings" pitchFamily="2" charset="2"/>
              </a:rPr>
              <a:t>materialien</a:t>
            </a:r>
            <a:r>
              <a:rPr lang="de-DE" dirty="0" smtClean="0">
                <a:sym typeface="Wingdings" pitchFamily="2" charset="2"/>
              </a:rPr>
              <a:t> an Forschung</a:t>
            </a:r>
          </a:p>
          <a:p>
            <a:pPr>
              <a:buFont typeface="Arial" pitchFamily="34" charset="0"/>
              <a:buChar char="•"/>
            </a:pPr>
            <a:endParaRPr lang="de-DE" dirty="0"/>
          </a:p>
          <a:p>
            <a:pPr>
              <a:buFont typeface="Arial" pitchFamily="34" charset="0"/>
              <a:buChar char="•"/>
            </a:pPr>
            <a:endParaRPr lang="de-DE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Gerade Verbindung 5"/>
          <p:cNvCxnSpPr/>
          <p:nvPr/>
        </p:nvCxnSpPr>
        <p:spPr>
          <a:xfrm flipH="1">
            <a:off x="6593904" y="3284984"/>
            <a:ext cx="282352" cy="1"/>
          </a:xfrm>
          <a:prstGeom prst="line">
            <a:avLst/>
          </a:prstGeom>
          <a:ln w="31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1" name="Textfeld 110"/>
          <p:cNvSpPr txBox="1"/>
          <p:nvPr/>
        </p:nvSpPr>
        <p:spPr>
          <a:xfrm>
            <a:off x="2123728" y="1268760"/>
            <a:ext cx="1800200" cy="1146468"/>
          </a:xfrm>
          <a:prstGeom prst="rect">
            <a:avLst/>
          </a:prstGeom>
          <a:noFill/>
          <a:ln>
            <a:solidFill>
              <a:schemeClr val="tx2"/>
            </a:solidFill>
          </a:ln>
          <a:effectLst/>
        </p:spPr>
        <p:txBody>
          <a:bodyPr wrap="square" rtlCol="0">
            <a:spAutoFit/>
          </a:bodyPr>
          <a:lstStyle/>
          <a:p>
            <a:pPr lvl="0" algn="ctr">
              <a:spcAft>
                <a:spcPct val="35000"/>
              </a:spcAft>
            </a:pPr>
            <a:r>
              <a:rPr lang="de-DE" sz="1400" b="1" dirty="0" smtClean="0">
                <a:solidFill>
                  <a:schemeClr val="tx2"/>
                </a:solidFill>
                <a:latin typeface="Arial Narrow" pitchFamily="34" charset="0"/>
                <a:cs typeface="Arial" pitchFamily="34" charset="0"/>
              </a:rPr>
              <a:t>Wiss. Koordination Cosmic-Projekt</a:t>
            </a:r>
          </a:p>
          <a:p>
            <a:pPr lvl="0" algn="ctr">
              <a:spcAft>
                <a:spcPct val="35000"/>
              </a:spcAft>
            </a:pPr>
            <a:r>
              <a:rPr lang="de-DE" sz="1600" b="1" dirty="0" smtClean="0">
                <a:solidFill>
                  <a:srgbClr val="AFC419"/>
                </a:solidFill>
                <a:latin typeface="Arial Narrow" pitchFamily="34" charset="0"/>
                <a:cs typeface="Arial" pitchFamily="34" charset="0"/>
              </a:rPr>
              <a:t>Carolin Schwerdt</a:t>
            </a:r>
            <a:endParaRPr lang="de-DE" sz="1600" dirty="0" smtClean="0">
              <a:solidFill>
                <a:schemeClr val="tx2"/>
              </a:solidFill>
              <a:latin typeface="Arial Narrow" pitchFamily="34" charset="0"/>
              <a:cs typeface="Arial" pitchFamily="34" charset="0"/>
            </a:endParaRPr>
          </a:p>
          <a:p>
            <a:pPr lvl="0" algn="ctr">
              <a:spcAft>
                <a:spcPct val="35000"/>
              </a:spcAft>
            </a:pPr>
            <a:r>
              <a:rPr lang="de-DE" sz="1400" dirty="0" smtClean="0">
                <a:solidFill>
                  <a:schemeClr val="tx2"/>
                </a:solidFill>
                <a:latin typeface="Arial Narrow" pitchFamily="34" charset="0"/>
                <a:cs typeface="Arial" pitchFamily="34" charset="0"/>
              </a:rPr>
              <a:t>Ulrike Behrens, N.N.</a:t>
            </a:r>
          </a:p>
        </p:txBody>
      </p:sp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de-DE" dirty="0"/>
              <a:t> </a:t>
            </a:r>
            <a:r>
              <a:rPr lang="de-DE" dirty="0" smtClean="0"/>
              <a:t> Personalstruktur Netzwerk Teilchenwelt*</a:t>
            </a:r>
            <a:br>
              <a:rPr lang="de-DE" dirty="0" smtClean="0"/>
            </a:br>
            <a:endParaRPr lang="de-DE" dirty="0"/>
          </a:p>
        </p:txBody>
      </p:sp>
      <p:cxnSp>
        <p:nvCxnSpPr>
          <p:cNvPr id="13" name="Gerade Verbindung 12"/>
          <p:cNvCxnSpPr/>
          <p:nvPr/>
        </p:nvCxnSpPr>
        <p:spPr>
          <a:xfrm flipH="1">
            <a:off x="3923928" y="3284984"/>
            <a:ext cx="289520" cy="0"/>
          </a:xfrm>
          <a:prstGeom prst="line">
            <a:avLst/>
          </a:prstGeom>
          <a:ln w="31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1" name="Textfeld 20"/>
          <p:cNvSpPr txBox="1"/>
          <p:nvPr/>
        </p:nvSpPr>
        <p:spPr>
          <a:xfrm>
            <a:off x="1547664" y="2870646"/>
            <a:ext cx="2374304" cy="1178784"/>
          </a:xfrm>
          <a:prstGeom prst="rect">
            <a:avLst/>
          </a:prstGeom>
          <a:noFill/>
          <a:ln>
            <a:solidFill>
              <a:schemeClr val="tx2"/>
            </a:solidFill>
          </a:ln>
          <a:effectLst/>
        </p:spPr>
        <p:txBody>
          <a:bodyPr wrap="square" rtlCol="0">
            <a:spAutoFit/>
          </a:bodyPr>
          <a:lstStyle/>
          <a:p>
            <a:pPr lvl="0" algn="ctr">
              <a:spcAft>
                <a:spcPts val="588"/>
              </a:spcAft>
            </a:pPr>
            <a:r>
              <a:rPr lang="de-DE" sz="1400" b="1" dirty="0" smtClean="0">
                <a:solidFill>
                  <a:schemeClr val="tx2"/>
                </a:solidFill>
                <a:latin typeface="Arial Narrow" pitchFamily="34" charset="0"/>
                <a:cs typeface="Arial" pitchFamily="34" charset="0"/>
              </a:rPr>
              <a:t>Webredaktion/Multimedia/Vernetzung „Lernwelten“</a:t>
            </a:r>
          </a:p>
          <a:p>
            <a:pPr lvl="0" algn="ctr">
              <a:spcAft>
                <a:spcPct val="35000"/>
              </a:spcAft>
            </a:pPr>
            <a:r>
              <a:rPr lang="de-DE" sz="1600" b="1" dirty="0" smtClean="0">
                <a:solidFill>
                  <a:srgbClr val="AFC419"/>
                </a:solidFill>
                <a:latin typeface="Arial Narrow" pitchFamily="34" charset="0"/>
                <a:cs typeface="Arial" pitchFamily="34" charset="0"/>
              </a:rPr>
              <a:t>Lisa Leander </a:t>
            </a:r>
          </a:p>
          <a:p>
            <a:pPr lvl="0" algn="ctr">
              <a:spcAft>
                <a:spcPct val="35000"/>
              </a:spcAft>
            </a:pPr>
            <a:r>
              <a:rPr lang="de-DE" sz="1400" dirty="0" smtClean="0">
                <a:solidFill>
                  <a:schemeClr val="tx2"/>
                </a:solidFill>
                <a:latin typeface="Arial Narrow" pitchFamily="34" charset="0"/>
                <a:cs typeface="Arial" pitchFamily="34" charset="0"/>
              </a:rPr>
              <a:t>Dr. Jens Kube </a:t>
            </a:r>
            <a:endParaRPr lang="de-DE" sz="1400" dirty="0">
              <a:solidFill>
                <a:schemeClr val="tx2"/>
              </a:solidFill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28" name="Textfeld 27"/>
          <p:cNvSpPr txBox="1"/>
          <p:nvPr/>
        </p:nvSpPr>
        <p:spPr>
          <a:xfrm>
            <a:off x="5544616" y="5997004"/>
            <a:ext cx="370790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de-DE" dirty="0" smtClean="0">
                <a:solidFill>
                  <a:schemeClr val="tx2"/>
                </a:solidFill>
                <a:latin typeface="Arial Narrow" pitchFamily="34" charset="0"/>
              </a:rPr>
              <a:t>*</a:t>
            </a:r>
            <a:r>
              <a:rPr lang="de-DE" dirty="0" smtClean="0">
                <a:solidFill>
                  <a:srgbClr val="B5BE1B"/>
                </a:solidFill>
                <a:latin typeface="Arial Narrow" pitchFamily="34" charset="0"/>
              </a:rPr>
              <a:t>grün </a:t>
            </a:r>
            <a:r>
              <a:rPr lang="de-DE" dirty="0" smtClean="0">
                <a:solidFill>
                  <a:schemeClr val="tx2"/>
                </a:solidFill>
                <a:latin typeface="Arial Narrow" pitchFamily="34" charset="0"/>
              </a:rPr>
              <a:t>= beantragte Finanzierung</a:t>
            </a:r>
          </a:p>
          <a:p>
            <a:r>
              <a:rPr lang="de-DE" dirty="0" smtClean="0">
                <a:solidFill>
                  <a:schemeClr val="tx2"/>
                </a:solidFill>
                <a:latin typeface="Arial Narrow" pitchFamily="34" charset="0"/>
              </a:rPr>
              <a:t> blau</a:t>
            </a:r>
            <a:r>
              <a:rPr lang="de-DE" dirty="0" smtClean="0">
                <a:solidFill>
                  <a:srgbClr val="7030A0"/>
                </a:solidFill>
                <a:latin typeface="Arial Narrow" pitchFamily="34" charset="0"/>
              </a:rPr>
              <a:t> </a:t>
            </a:r>
            <a:r>
              <a:rPr lang="de-DE" dirty="0" smtClean="0">
                <a:solidFill>
                  <a:schemeClr val="tx2"/>
                </a:solidFill>
                <a:latin typeface="Arial Narrow" pitchFamily="34" charset="0"/>
              </a:rPr>
              <a:t>= Eigenmittel</a:t>
            </a:r>
          </a:p>
        </p:txBody>
      </p:sp>
      <p:cxnSp>
        <p:nvCxnSpPr>
          <p:cNvPr id="29" name="Gerade Verbindung 28"/>
          <p:cNvCxnSpPr/>
          <p:nvPr/>
        </p:nvCxnSpPr>
        <p:spPr>
          <a:xfrm>
            <a:off x="3868316" y="4881566"/>
            <a:ext cx="2935932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Gerade Verbindung 39"/>
          <p:cNvCxnSpPr/>
          <p:nvPr/>
        </p:nvCxnSpPr>
        <p:spPr>
          <a:xfrm rot="5400000">
            <a:off x="3714954" y="5006095"/>
            <a:ext cx="275457" cy="1588"/>
          </a:xfrm>
          <a:prstGeom prst="line">
            <a:avLst/>
          </a:prstGeom>
          <a:ln w="3175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Gerade Verbindung 40"/>
          <p:cNvCxnSpPr/>
          <p:nvPr/>
        </p:nvCxnSpPr>
        <p:spPr>
          <a:xfrm>
            <a:off x="6804248" y="4891721"/>
            <a:ext cx="0" cy="265471"/>
          </a:xfrm>
          <a:prstGeom prst="line">
            <a:avLst/>
          </a:prstGeom>
          <a:ln w="3175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4" name="Gerade Verbindung 43"/>
          <p:cNvCxnSpPr/>
          <p:nvPr/>
        </p:nvCxnSpPr>
        <p:spPr>
          <a:xfrm>
            <a:off x="5315646" y="2302250"/>
            <a:ext cx="0" cy="2579484"/>
          </a:xfrm>
          <a:prstGeom prst="line">
            <a:avLst/>
          </a:prstGeom>
          <a:ln w="3175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6" name="Gerade Verbindung 45"/>
          <p:cNvCxnSpPr>
            <a:stCxn id="109" idx="2"/>
          </p:cNvCxnSpPr>
          <p:nvPr/>
        </p:nvCxnSpPr>
        <p:spPr>
          <a:xfrm flipH="1">
            <a:off x="7882780" y="2521091"/>
            <a:ext cx="1588" cy="187545"/>
          </a:xfrm>
          <a:prstGeom prst="line">
            <a:avLst/>
          </a:prstGeom>
          <a:ln w="3175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64" name="Gerade Verbindung 63"/>
          <p:cNvCxnSpPr/>
          <p:nvPr/>
        </p:nvCxnSpPr>
        <p:spPr>
          <a:xfrm>
            <a:off x="3028572" y="2703872"/>
            <a:ext cx="4855796" cy="0"/>
          </a:xfrm>
          <a:prstGeom prst="line">
            <a:avLst/>
          </a:prstGeom>
          <a:ln>
            <a:solidFill>
              <a:schemeClr val="tx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0" name="Oval 69"/>
          <p:cNvSpPr/>
          <p:nvPr/>
        </p:nvSpPr>
        <p:spPr>
          <a:xfrm>
            <a:off x="2563974" y="5157192"/>
            <a:ext cx="2608684" cy="1253753"/>
          </a:xfrm>
          <a:prstGeom prst="rect">
            <a:avLst/>
          </a:prstGeom>
          <a:ln w="0" cap="flat" cmpd="sng" algn="ctr">
            <a:solidFill>
              <a:schemeClr val="accent4">
                <a:lumMod val="75000"/>
              </a:schemeClr>
            </a:solidFill>
            <a:prstDash val="dashDot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de-DE" sz="1600" b="1" dirty="0" smtClean="0">
                <a:solidFill>
                  <a:schemeClr val="tx2"/>
                </a:solidFill>
                <a:latin typeface="Arial Narrow" pitchFamily="34" charset="0"/>
                <a:cs typeface="Arial" pitchFamily="34" charset="0"/>
              </a:rPr>
              <a:t>Synergien</a:t>
            </a:r>
            <a:r>
              <a:rPr lang="de-DE" sz="1600" dirty="0" smtClean="0">
                <a:solidFill>
                  <a:schemeClr val="tx2"/>
                </a:solidFill>
                <a:latin typeface="Arial Narrow" pitchFamily="34" charset="0"/>
                <a:cs typeface="Arial" pitchFamily="34" charset="0"/>
              </a:rPr>
              <a:t>:</a:t>
            </a:r>
          </a:p>
          <a:p>
            <a:pPr algn="ctr"/>
            <a:r>
              <a:rPr lang="de-DE" sz="1400" dirty="0" smtClean="0">
                <a:solidFill>
                  <a:schemeClr val="tx2"/>
                </a:solidFill>
                <a:latin typeface="Arial Narrow" pitchFamily="34" charset="0"/>
                <a:cs typeface="Arial" pitchFamily="34" charset="0"/>
              </a:rPr>
              <a:t>International </a:t>
            </a:r>
            <a:r>
              <a:rPr lang="de-DE" sz="1400" dirty="0" err="1" smtClean="0">
                <a:solidFill>
                  <a:schemeClr val="tx2"/>
                </a:solidFill>
                <a:latin typeface="Arial Narrow" pitchFamily="34" charset="0"/>
                <a:cs typeface="Arial" pitchFamily="34" charset="0"/>
              </a:rPr>
              <a:t>Masterclasses</a:t>
            </a:r>
            <a:r>
              <a:rPr lang="de-DE" sz="1400" dirty="0" smtClean="0">
                <a:solidFill>
                  <a:schemeClr val="tx2"/>
                </a:solidFill>
                <a:latin typeface="Arial Narrow" pitchFamily="34" charset="0"/>
                <a:cs typeface="Arial" pitchFamily="34" charset="0"/>
              </a:rPr>
              <a:t> / IPPOG</a:t>
            </a:r>
            <a:endParaRPr lang="de-DE" sz="1400" dirty="0" smtClean="0">
              <a:solidFill>
                <a:schemeClr val="accent4">
                  <a:lumMod val="75000"/>
                </a:schemeClr>
              </a:solidFill>
              <a:latin typeface="Arial Narrow" pitchFamily="34" charset="0"/>
              <a:cs typeface="Arial" pitchFamily="34" charset="0"/>
            </a:endParaRPr>
          </a:p>
          <a:p>
            <a:pPr algn="ctr"/>
            <a:r>
              <a:rPr lang="de-DE" sz="1400" dirty="0" smtClean="0">
                <a:solidFill>
                  <a:schemeClr val="tx2"/>
                </a:solidFill>
                <a:latin typeface="Arial Narrow" pitchFamily="34" charset="0"/>
                <a:cs typeface="Arial" pitchFamily="34" charset="0"/>
              </a:rPr>
              <a:t>W.-</a:t>
            </a:r>
            <a:r>
              <a:rPr lang="de-DE" sz="1400" dirty="0" err="1" smtClean="0">
                <a:solidFill>
                  <a:schemeClr val="tx2"/>
                </a:solidFill>
                <a:latin typeface="Arial Narrow" pitchFamily="34" charset="0"/>
                <a:cs typeface="Arial" pitchFamily="34" charset="0"/>
              </a:rPr>
              <a:t>Gentner</a:t>
            </a:r>
            <a:r>
              <a:rPr lang="de-DE" sz="1400" dirty="0" smtClean="0">
                <a:solidFill>
                  <a:schemeClr val="tx2"/>
                </a:solidFill>
                <a:latin typeface="Arial Narrow" pitchFamily="34" charset="0"/>
                <a:cs typeface="Arial" pitchFamily="34" charset="0"/>
              </a:rPr>
              <a:t>-Stipendium / CERN </a:t>
            </a:r>
          </a:p>
          <a:p>
            <a:pPr algn="ctr"/>
            <a:r>
              <a:rPr lang="de-DE" sz="1400" dirty="0" err="1" smtClean="0">
                <a:solidFill>
                  <a:schemeClr val="tx2"/>
                </a:solidFill>
                <a:latin typeface="Arial Narrow" pitchFamily="34" charset="0"/>
                <a:cs typeface="Arial" pitchFamily="34" charset="0"/>
              </a:rPr>
              <a:t>Discover</a:t>
            </a:r>
            <a:r>
              <a:rPr lang="de-DE" sz="1400" dirty="0" smtClean="0">
                <a:solidFill>
                  <a:schemeClr val="tx2"/>
                </a:solidFill>
                <a:latin typeface="Arial Narrow" pitchFamily="34" charset="0"/>
                <a:cs typeface="Arial" pitchFamily="34" charset="0"/>
              </a:rPr>
              <a:t> </a:t>
            </a:r>
            <a:r>
              <a:rPr lang="de-DE" sz="1400" dirty="0" err="1" smtClean="0">
                <a:solidFill>
                  <a:schemeClr val="tx2"/>
                </a:solidFill>
                <a:latin typeface="Arial Narrow" pitchFamily="34" charset="0"/>
                <a:cs typeface="Arial" pitchFamily="34" charset="0"/>
              </a:rPr>
              <a:t>the</a:t>
            </a:r>
            <a:r>
              <a:rPr lang="de-DE" sz="1400" dirty="0" smtClean="0">
                <a:solidFill>
                  <a:schemeClr val="tx2"/>
                </a:solidFill>
                <a:latin typeface="Arial Narrow" pitchFamily="34" charset="0"/>
                <a:cs typeface="Arial" pitchFamily="34" charset="0"/>
              </a:rPr>
              <a:t> </a:t>
            </a:r>
            <a:r>
              <a:rPr lang="de-DE" sz="1400" dirty="0" err="1" smtClean="0">
                <a:solidFill>
                  <a:schemeClr val="tx2"/>
                </a:solidFill>
                <a:latin typeface="Arial Narrow" pitchFamily="34" charset="0"/>
                <a:cs typeface="Arial" pitchFamily="34" charset="0"/>
              </a:rPr>
              <a:t>Cosmos</a:t>
            </a:r>
            <a:r>
              <a:rPr lang="de-DE" sz="1400" dirty="0" smtClean="0">
                <a:solidFill>
                  <a:schemeClr val="tx2"/>
                </a:solidFill>
                <a:latin typeface="Arial Narrow" pitchFamily="34" charset="0"/>
                <a:cs typeface="Arial" pitchFamily="34" charset="0"/>
              </a:rPr>
              <a:t> / EU</a:t>
            </a:r>
          </a:p>
          <a:p>
            <a:pPr algn="ctr"/>
            <a:r>
              <a:rPr lang="de-DE" sz="1400" dirty="0" smtClean="0">
                <a:solidFill>
                  <a:schemeClr val="tx2"/>
                </a:solidFill>
                <a:latin typeface="Arial Narrow" pitchFamily="34" charset="0"/>
                <a:cs typeface="Arial" pitchFamily="34" charset="0"/>
              </a:rPr>
              <a:t>LHC-Kommunikation /DESY</a:t>
            </a:r>
          </a:p>
        </p:txBody>
      </p:sp>
      <p:cxnSp>
        <p:nvCxnSpPr>
          <p:cNvPr id="81" name="Gerade Verbindung 80"/>
          <p:cNvCxnSpPr/>
          <p:nvPr/>
        </p:nvCxnSpPr>
        <p:spPr>
          <a:xfrm>
            <a:off x="3028572" y="2369974"/>
            <a:ext cx="0" cy="302233"/>
          </a:xfrm>
          <a:prstGeom prst="line">
            <a:avLst/>
          </a:prstGeom>
          <a:ln w="3175">
            <a:solidFill>
              <a:schemeClr val="tx2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9" name="Textfeld 108"/>
          <p:cNvSpPr txBox="1"/>
          <p:nvPr/>
        </p:nvSpPr>
        <p:spPr>
          <a:xfrm>
            <a:off x="6876256" y="1340768"/>
            <a:ext cx="2016224" cy="1180323"/>
          </a:xfrm>
          <a:prstGeom prst="rect">
            <a:avLst/>
          </a:prstGeom>
          <a:noFill/>
          <a:ln>
            <a:solidFill>
              <a:schemeClr val="tx2"/>
            </a:solidFill>
          </a:ln>
          <a:effectLst/>
        </p:spPr>
        <p:txBody>
          <a:bodyPr wrap="square" rtlCol="0">
            <a:spAutoFit/>
          </a:bodyPr>
          <a:lstStyle/>
          <a:p>
            <a:pPr lvl="0" algn="ctr">
              <a:spcAft>
                <a:spcPct val="35000"/>
              </a:spcAft>
            </a:pPr>
            <a:r>
              <a:rPr lang="de-DE" sz="1400" b="1" dirty="0" smtClean="0">
                <a:solidFill>
                  <a:schemeClr val="tx2"/>
                </a:solidFill>
                <a:latin typeface="Arial Narrow" pitchFamily="34" charset="0"/>
                <a:cs typeface="Arial" pitchFamily="34" charset="0"/>
              </a:rPr>
              <a:t>CERN-Workshops</a:t>
            </a:r>
          </a:p>
          <a:p>
            <a:pPr lvl="0" algn="ctr">
              <a:spcAft>
                <a:spcPct val="35000"/>
              </a:spcAft>
            </a:pPr>
            <a:r>
              <a:rPr lang="de-DE" sz="1400" dirty="0" smtClean="0">
                <a:solidFill>
                  <a:schemeClr val="tx2"/>
                </a:solidFill>
                <a:latin typeface="Arial Narrow" pitchFamily="34" charset="0"/>
                <a:cs typeface="Arial" pitchFamily="34" charset="0"/>
              </a:rPr>
              <a:t>+ Update Kontextmaterial</a:t>
            </a:r>
          </a:p>
          <a:p>
            <a:pPr lvl="0" algn="ctr">
              <a:spcAft>
                <a:spcPct val="35000"/>
              </a:spcAft>
            </a:pPr>
            <a:r>
              <a:rPr lang="de-DE" sz="1400" b="1" dirty="0" smtClean="0">
                <a:solidFill>
                  <a:srgbClr val="B5BE1B"/>
                </a:solidFill>
                <a:latin typeface="Arial Narrow" pitchFamily="34" charset="0"/>
                <a:cs typeface="Arial" pitchFamily="34" charset="0"/>
              </a:rPr>
              <a:t>Konrad </a:t>
            </a:r>
            <a:r>
              <a:rPr lang="de-DE" sz="1400" b="1" dirty="0" err="1" smtClean="0">
                <a:solidFill>
                  <a:srgbClr val="B5BE1B"/>
                </a:solidFill>
                <a:latin typeface="Arial Narrow" pitchFamily="34" charset="0"/>
                <a:cs typeface="Arial" pitchFamily="34" charset="0"/>
              </a:rPr>
              <a:t>Jende</a:t>
            </a:r>
            <a:r>
              <a:rPr lang="de-DE" sz="1400" b="1" dirty="0" smtClean="0">
                <a:solidFill>
                  <a:srgbClr val="B5BE1B"/>
                </a:solidFill>
                <a:latin typeface="Arial Narrow" pitchFamily="34" charset="0"/>
                <a:cs typeface="Arial" pitchFamily="34" charset="0"/>
              </a:rPr>
              <a:t> + N.N.</a:t>
            </a:r>
          </a:p>
          <a:p>
            <a:pPr lvl="0" algn="ctr">
              <a:spcAft>
                <a:spcPct val="35000"/>
              </a:spcAft>
            </a:pPr>
            <a:r>
              <a:rPr lang="de-DE" sz="1400" dirty="0" smtClean="0">
                <a:solidFill>
                  <a:schemeClr val="tx2"/>
                </a:solidFill>
                <a:latin typeface="Arial Narrow" pitchFamily="34" charset="0"/>
                <a:cs typeface="Arial" pitchFamily="34" charset="0"/>
              </a:rPr>
              <a:t>Dr. Sascha Schmeling</a:t>
            </a:r>
            <a:endParaRPr lang="de-DE" sz="1400" dirty="0">
              <a:solidFill>
                <a:schemeClr val="tx2"/>
              </a:solidFill>
              <a:latin typeface="Arial Narrow" pitchFamily="34" charset="0"/>
              <a:cs typeface="Arial" pitchFamily="34" charset="0"/>
            </a:endParaRPr>
          </a:p>
        </p:txBody>
      </p:sp>
      <p:sp>
        <p:nvSpPr>
          <p:cNvPr id="110" name="Textfeld 109"/>
          <p:cNvSpPr txBox="1"/>
          <p:nvPr/>
        </p:nvSpPr>
        <p:spPr>
          <a:xfrm>
            <a:off x="4194720" y="1412776"/>
            <a:ext cx="2321496" cy="889474"/>
          </a:xfrm>
          <a:prstGeom prst="rect">
            <a:avLst/>
          </a:prstGeom>
          <a:ln>
            <a:solidFill>
              <a:srgbClr val="660066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de-DE"/>
            </a:defPPr>
            <a:lvl1pPr lvl="0" algn="ctr">
              <a:spcAft>
                <a:spcPct val="35000"/>
              </a:spcAft>
              <a:defRPr sz="1400" b="1">
                <a:solidFill>
                  <a:schemeClr val="tx2"/>
                </a:solidFill>
                <a:latin typeface="Arial Narrow" pitchFamily="34" charset="0"/>
                <a:cs typeface="Arial" pitchFamily="34" charset="0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de-DE" dirty="0"/>
              <a:t>24 Institute lokale Standorte </a:t>
            </a:r>
          </a:p>
          <a:p>
            <a:r>
              <a:rPr lang="de-DE" b="0" dirty="0"/>
              <a:t>40 Ansprechpartner + </a:t>
            </a:r>
          </a:p>
          <a:p>
            <a:r>
              <a:rPr lang="de-DE" b="0" dirty="0"/>
              <a:t>100 </a:t>
            </a:r>
            <a:r>
              <a:rPr lang="de-DE" b="0" dirty="0" smtClean="0"/>
              <a:t>Doktoranden </a:t>
            </a:r>
            <a:endParaRPr lang="de-DE" dirty="0">
              <a:solidFill>
                <a:srgbClr val="AFC419"/>
              </a:solidFill>
            </a:endParaRPr>
          </a:p>
        </p:txBody>
      </p:sp>
      <p:sp>
        <p:nvSpPr>
          <p:cNvPr id="26" name="Textfeld 25"/>
          <p:cNvSpPr txBox="1"/>
          <p:nvPr/>
        </p:nvSpPr>
        <p:spPr>
          <a:xfrm>
            <a:off x="4145632" y="2977788"/>
            <a:ext cx="2448272" cy="814069"/>
          </a:xfrm>
          <a:prstGeom prst="rect">
            <a:avLst/>
          </a:prstGeom>
          <a:ln>
            <a:solidFill>
              <a:srgbClr val="660066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>
            <a:defPPr>
              <a:defRPr lang="de-DE"/>
            </a:defPPr>
            <a:lvl1pPr marL="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1pPr>
            <a:lvl2pPr marL="457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2pPr>
            <a:lvl3pPr marL="914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3pPr>
            <a:lvl4pPr marL="1371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4pPr>
            <a:lvl5pPr marL="18288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5pPr>
            <a:lvl6pPr marL="22860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6pPr>
            <a:lvl7pPr marL="27432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7pPr>
            <a:lvl8pPr marL="32004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8pPr>
            <a:lvl9pPr marL="3657600" algn="l" defTabSz="457200" rtl="0" eaLnBrk="1" latinLnBrk="0" hangingPunct="1">
              <a:defRPr sz="1800" kern="1200">
                <a:solidFill>
                  <a:schemeClr val="dk1"/>
                </a:solidFill>
                <a:latin typeface="+mn-lt"/>
                <a:ea typeface="+mn-ea"/>
                <a:cs typeface="+mn-cs"/>
              </a:defRPr>
            </a:lvl9pPr>
          </a:lstStyle>
          <a:p>
            <a:pPr lvl="0" algn="ctr">
              <a:spcAft>
                <a:spcPct val="35000"/>
              </a:spcAft>
            </a:pPr>
            <a:r>
              <a:rPr lang="de-DE" sz="1400" b="1" dirty="0" smtClean="0">
                <a:solidFill>
                  <a:schemeClr val="tx2"/>
                </a:solidFill>
                <a:latin typeface="Arial Narrow" pitchFamily="34" charset="0"/>
                <a:cs typeface="Arial" pitchFamily="34" charset="0"/>
              </a:rPr>
              <a:t>Ltd. Projektkoordination &amp; Wissenschaftskommunikation</a:t>
            </a:r>
          </a:p>
          <a:p>
            <a:pPr lvl="0" algn="ctr">
              <a:spcAft>
                <a:spcPct val="35000"/>
              </a:spcAft>
            </a:pPr>
            <a:r>
              <a:rPr lang="de-DE" sz="1400" b="1" dirty="0" smtClean="0">
                <a:solidFill>
                  <a:srgbClr val="B5BE1B"/>
                </a:solidFill>
                <a:latin typeface="Arial Narrow" pitchFamily="34" charset="0"/>
                <a:cs typeface="Arial" pitchFamily="34" charset="0"/>
              </a:rPr>
              <a:t>(Anne Glück)</a:t>
            </a:r>
          </a:p>
        </p:txBody>
      </p:sp>
      <p:sp>
        <p:nvSpPr>
          <p:cNvPr id="4" name="Textfeld 3"/>
          <p:cNvSpPr txBox="1"/>
          <p:nvPr/>
        </p:nvSpPr>
        <p:spPr>
          <a:xfrm>
            <a:off x="4213448" y="3810000"/>
            <a:ext cx="2304256" cy="789960"/>
          </a:xfrm>
          <a:prstGeom prst="rect">
            <a:avLst/>
          </a:prstGeom>
          <a:ln>
            <a:solidFill>
              <a:srgbClr val="660066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lvl="0" algn="ctr">
              <a:spcAft>
                <a:spcPts val="408"/>
              </a:spcAft>
            </a:pPr>
            <a:r>
              <a:rPr lang="de-DE" sz="2400" b="1" dirty="0" smtClean="0">
                <a:solidFill>
                  <a:schemeClr val="tx2"/>
                </a:solidFill>
                <a:latin typeface="Arial Narrow" pitchFamily="34" charset="0"/>
                <a:cs typeface="Arial" pitchFamily="34" charset="0"/>
              </a:rPr>
              <a:t>Projektleitung </a:t>
            </a:r>
            <a:endParaRPr lang="de-DE" b="1" dirty="0" smtClean="0">
              <a:solidFill>
                <a:schemeClr val="tx2"/>
              </a:solidFill>
              <a:latin typeface="Arial Narrow" pitchFamily="34" charset="0"/>
              <a:cs typeface="Arial" pitchFamily="34" charset="0"/>
            </a:endParaRPr>
          </a:p>
          <a:p>
            <a:pPr lvl="0" algn="ctr">
              <a:spcAft>
                <a:spcPts val="408"/>
              </a:spcAft>
            </a:pPr>
            <a:r>
              <a:rPr lang="de-DE" b="1" i="1" dirty="0" smtClean="0">
                <a:solidFill>
                  <a:schemeClr val="tx2"/>
                </a:solidFill>
                <a:latin typeface="Arial Narrow" pitchFamily="34" charset="0"/>
                <a:cs typeface="Arial" pitchFamily="34" charset="0"/>
              </a:rPr>
              <a:t>Prof. Michael Kobel </a:t>
            </a:r>
          </a:p>
        </p:txBody>
      </p:sp>
      <p:sp>
        <p:nvSpPr>
          <p:cNvPr id="43" name="Textfeld 42"/>
          <p:cNvSpPr txBox="1"/>
          <p:nvPr/>
        </p:nvSpPr>
        <p:spPr>
          <a:xfrm>
            <a:off x="5688124" y="5182935"/>
            <a:ext cx="2268252" cy="814069"/>
          </a:xfrm>
          <a:prstGeom prst="rect">
            <a:avLst/>
          </a:prstGeom>
          <a:ln w="0" cap="flat" cmpd="sng" algn="ctr">
            <a:solidFill>
              <a:schemeClr val="accent4">
                <a:lumMod val="75000"/>
              </a:schemeClr>
            </a:solidFill>
            <a:prstDash val="dashDot"/>
            <a:round/>
            <a:headEnd type="none" w="med" len="med"/>
            <a:tailEnd type="none" w="med" len="med"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>
            <a:defPPr>
              <a:defRPr lang="de-DE"/>
            </a:defPPr>
            <a:lvl1pPr algn="ctr">
              <a:defRPr sz="1600" b="1">
                <a:solidFill>
                  <a:schemeClr val="accent4">
                    <a:lumMod val="75000"/>
                  </a:schemeClr>
                </a:solidFill>
                <a:latin typeface="Arial Narrow" pitchFamily="34" charset="0"/>
                <a:cs typeface="Arial" pitchFamily="34" charset="0"/>
              </a:defRPr>
            </a:lvl1pPr>
            <a:lvl2pPr>
              <a:defRPr>
                <a:solidFill>
                  <a:schemeClr val="dk1"/>
                </a:solidFill>
              </a:defRPr>
            </a:lvl2pPr>
            <a:lvl3pPr>
              <a:defRPr>
                <a:solidFill>
                  <a:schemeClr val="dk1"/>
                </a:solidFill>
              </a:defRPr>
            </a:lvl3pPr>
            <a:lvl4pPr>
              <a:defRPr>
                <a:solidFill>
                  <a:schemeClr val="dk1"/>
                </a:solidFill>
              </a:defRPr>
            </a:lvl4pPr>
            <a:lvl5pPr>
              <a:defRPr>
                <a:solidFill>
                  <a:schemeClr val="dk1"/>
                </a:solidFill>
              </a:defRPr>
            </a:lvl5pPr>
            <a:lvl6pPr>
              <a:defRPr>
                <a:solidFill>
                  <a:schemeClr val="dk1"/>
                </a:solidFill>
              </a:defRPr>
            </a:lvl6pPr>
            <a:lvl7pPr>
              <a:defRPr>
                <a:solidFill>
                  <a:schemeClr val="dk1"/>
                </a:solidFill>
              </a:defRPr>
            </a:lvl7pPr>
            <a:lvl8pPr>
              <a:defRPr>
                <a:solidFill>
                  <a:schemeClr val="dk1"/>
                </a:solidFill>
              </a:defRPr>
            </a:lvl8pPr>
            <a:lvl9pPr>
              <a:defRPr>
                <a:solidFill>
                  <a:schemeClr val="dk1"/>
                </a:solidFill>
              </a:defRPr>
            </a:lvl9pPr>
          </a:lstStyle>
          <a:p>
            <a:r>
              <a:rPr lang="de-DE" dirty="0">
                <a:solidFill>
                  <a:schemeClr val="tx2"/>
                </a:solidFill>
              </a:rPr>
              <a:t>Didaktische Begleitung</a:t>
            </a:r>
          </a:p>
          <a:p>
            <a:r>
              <a:rPr lang="de-DE" sz="1400" b="0" dirty="0">
                <a:solidFill>
                  <a:schemeClr val="tx2"/>
                </a:solidFill>
              </a:rPr>
              <a:t>Prof. Gesche Pospiech</a:t>
            </a:r>
          </a:p>
          <a:p>
            <a:r>
              <a:rPr lang="de-DE" sz="1400" b="0" dirty="0">
                <a:solidFill>
                  <a:schemeClr val="tx2"/>
                </a:solidFill>
              </a:rPr>
              <a:t>Staatsexamens-Arbeiten</a:t>
            </a:r>
          </a:p>
        </p:txBody>
      </p:sp>
      <p:sp>
        <p:nvSpPr>
          <p:cNvPr id="32" name="Textfeld 31"/>
          <p:cNvSpPr txBox="1"/>
          <p:nvPr/>
        </p:nvSpPr>
        <p:spPr>
          <a:xfrm>
            <a:off x="952500" y="1681644"/>
            <a:ext cx="952500" cy="523220"/>
          </a:xfrm>
          <a:prstGeom prst="rect">
            <a:avLst/>
          </a:prstGeom>
          <a:noFill/>
          <a:ln>
            <a:solidFill>
              <a:schemeClr val="tx1"/>
            </a:solidFill>
            <a:prstDash val="dashDot"/>
          </a:ln>
        </p:spPr>
        <p:txBody>
          <a:bodyPr wrap="square" rtlCol="0">
            <a:spAutoFit/>
          </a:bodyPr>
          <a:lstStyle/>
          <a:p>
            <a:pPr lvl="0" algn="ctr">
              <a:spcAft>
                <a:spcPct val="35000"/>
              </a:spcAft>
            </a:pPr>
            <a:r>
              <a:rPr lang="de-DE" sz="1400" dirty="0" err="1" smtClean="0">
                <a:solidFill>
                  <a:schemeClr val="tx2"/>
                </a:solidFill>
                <a:latin typeface="Arial Narrow" pitchFamily="34" charset="0"/>
                <a:cs typeface="Arial" pitchFamily="34" charset="0"/>
              </a:rPr>
              <a:t>W.Gentner</a:t>
            </a:r>
            <a:r>
              <a:rPr lang="de-DE" sz="1400" dirty="0" smtClean="0">
                <a:solidFill>
                  <a:schemeClr val="tx2"/>
                </a:solidFill>
                <a:latin typeface="Arial Narrow" pitchFamily="34" charset="0"/>
                <a:cs typeface="Arial" pitchFamily="34" charset="0"/>
              </a:rPr>
              <a:t>-Stipendium</a:t>
            </a:r>
          </a:p>
        </p:txBody>
      </p:sp>
      <p:sp>
        <p:nvSpPr>
          <p:cNvPr id="20" name="Textfeld 19"/>
          <p:cNvSpPr txBox="1"/>
          <p:nvPr/>
        </p:nvSpPr>
        <p:spPr>
          <a:xfrm>
            <a:off x="6876256" y="2906360"/>
            <a:ext cx="2267744" cy="738664"/>
          </a:xfrm>
          <a:prstGeom prst="rect">
            <a:avLst/>
          </a:prstGeom>
          <a:noFill/>
          <a:ln>
            <a:solidFill>
              <a:schemeClr val="tx2"/>
            </a:solidFill>
          </a:ln>
          <a:effectLst/>
        </p:spPr>
        <p:txBody>
          <a:bodyPr wrap="square" rtlCol="0">
            <a:spAutoFit/>
          </a:bodyPr>
          <a:lstStyle/>
          <a:p>
            <a:pPr lvl="0" algn="ctr"/>
            <a:r>
              <a:rPr lang="de-DE" sz="1400" b="1" dirty="0" smtClean="0">
                <a:solidFill>
                  <a:schemeClr val="tx2"/>
                </a:solidFill>
                <a:latin typeface="Arial Narrow" pitchFamily="34" charset="0"/>
                <a:cs typeface="Arial" pitchFamily="34" charset="0"/>
              </a:rPr>
              <a:t>Mitarbeit Projektkoordination</a:t>
            </a:r>
          </a:p>
          <a:p>
            <a:pPr lvl="0" algn="ctr"/>
            <a:r>
              <a:rPr lang="de-DE" sz="1400" b="1" dirty="0" smtClean="0">
                <a:solidFill>
                  <a:schemeClr val="tx2"/>
                </a:solidFill>
                <a:latin typeface="Arial Narrow" pitchFamily="34" charset="0"/>
                <a:cs typeface="Arial" pitchFamily="34" charset="0"/>
              </a:rPr>
              <a:t>&amp; -kommunikation </a:t>
            </a:r>
          </a:p>
          <a:p>
            <a:pPr algn="ctr"/>
            <a:r>
              <a:rPr lang="de-DE" sz="1400" b="1" dirty="0" smtClean="0">
                <a:solidFill>
                  <a:srgbClr val="B5BE1B"/>
                </a:solidFill>
                <a:latin typeface="Arial Narrow" pitchFamily="34" charset="0"/>
                <a:cs typeface="Arial" pitchFamily="34" charset="0"/>
              </a:rPr>
              <a:t>(Carmen </a:t>
            </a:r>
            <a:r>
              <a:rPr lang="de-DE" sz="1400" b="1" dirty="0" err="1" smtClean="0">
                <a:solidFill>
                  <a:srgbClr val="B5BE1B"/>
                </a:solidFill>
                <a:latin typeface="Arial Narrow" pitchFamily="34" charset="0"/>
                <a:cs typeface="Arial" pitchFamily="34" charset="0"/>
              </a:rPr>
              <a:t>Leuschel</a:t>
            </a:r>
            <a:r>
              <a:rPr lang="de-DE" sz="1400" b="1" dirty="0" smtClean="0">
                <a:solidFill>
                  <a:srgbClr val="B5BE1B"/>
                </a:solidFill>
                <a:latin typeface="Arial Narrow" pitchFamily="34" charset="0"/>
                <a:cs typeface="Arial" pitchFamily="34" charset="0"/>
              </a:rPr>
              <a:t>) </a:t>
            </a:r>
          </a:p>
        </p:txBody>
      </p:sp>
      <p:cxnSp>
        <p:nvCxnSpPr>
          <p:cNvPr id="49" name="Gerade Verbindung 48"/>
          <p:cNvCxnSpPr>
            <a:endCxn id="32" idx="3"/>
          </p:cNvCxnSpPr>
          <p:nvPr/>
        </p:nvCxnSpPr>
        <p:spPr>
          <a:xfrm flipH="1">
            <a:off x="1905000" y="1938795"/>
            <a:ext cx="218728" cy="4459"/>
          </a:xfrm>
          <a:prstGeom prst="line">
            <a:avLst/>
          </a:prstGeom>
          <a:ln w="3175">
            <a:solidFill>
              <a:schemeClr val="tx2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1" grpId="0" animBg="1"/>
      <p:bldP spid="21" grpId="0" animBg="1"/>
      <p:bldP spid="70" grpId="0" animBg="1"/>
      <p:bldP spid="109" grpId="0" animBg="1"/>
      <p:bldP spid="110" grpId="0" animBg="1"/>
      <p:bldP spid="26" grpId="0" animBg="1"/>
      <p:bldP spid="4" grpId="0" animBg="1"/>
      <p:bldP spid="43" grpId="0" animBg="1"/>
      <p:bldP spid="32" grpId="0" animBg="1"/>
      <p:bldP spid="20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905000" y="609599"/>
            <a:ext cx="7131496" cy="1019201"/>
          </a:xfrm>
        </p:spPr>
        <p:txBody>
          <a:bodyPr>
            <a:normAutofit fontScale="90000"/>
          </a:bodyPr>
          <a:lstStyle/>
          <a:p>
            <a:r>
              <a:rPr lang="de-DE" b="1" dirty="0" smtClean="0"/>
              <a:t>Erfahrungsaustausch unter </a:t>
            </a:r>
            <a:r>
              <a:rPr lang="de-DE" b="1" dirty="0" smtClean="0"/>
              <a:t>Vermittler/innen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idx="4294967295"/>
          </p:nvPr>
        </p:nvSpPr>
        <p:spPr>
          <a:xfrm>
            <a:off x="1905000" y="1646530"/>
            <a:ext cx="6781800" cy="4813995"/>
          </a:xfrm>
          <a:prstGeom prst="rect">
            <a:avLst/>
          </a:prstGeom>
        </p:spPr>
        <p:txBody>
          <a:bodyPr/>
          <a:lstStyle/>
          <a:p>
            <a:endParaRPr lang="de-DE" dirty="0" smtClean="0"/>
          </a:p>
          <a:p>
            <a:r>
              <a:rPr lang="de-DE" dirty="0" smtClean="0"/>
              <a:t>Interner </a:t>
            </a:r>
            <a:r>
              <a:rPr lang="de-DE" dirty="0" smtClean="0"/>
              <a:t>Bereich Forum:</a:t>
            </a:r>
            <a:r>
              <a:rPr lang="de-DE" dirty="0"/>
              <a:t> </a:t>
            </a:r>
            <a:r>
              <a:rPr lang="de-DE" dirty="0" smtClean="0"/>
              <a:t> </a:t>
            </a:r>
            <a:r>
              <a:rPr lang="de-DE" sz="1800" dirty="0" smtClean="0"/>
              <a:t>http</a:t>
            </a:r>
            <a:r>
              <a:rPr lang="de-DE" sz="1800" dirty="0"/>
              <a:t>://teilchenwelt.netphysik.de/index.php?page=Board&amp;boardID=3 </a:t>
            </a:r>
          </a:p>
          <a:p>
            <a:r>
              <a:rPr lang="de-DE" dirty="0" smtClean="0"/>
              <a:t>Vermittlungs-Tipps, Leitfäden</a:t>
            </a:r>
          </a:p>
          <a:p>
            <a:r>
              <a:rPr lang="de-DE" dirty="0" smtClean="0"/>
              <a:t>Vorträge</a:t>
            </a:r>
          </a:p>
          <a:p>
            <a:r>
              <a:rPr lang="de-DE" dirty="0" smtClean="0"/>
              <a:t>Alle wichtigen Formulare, Zertifikate, Honorarinfos, Veranstaltungsmeldung, Werbematerialien</a:t>
            </a:r>
          </a:p>
          <a:p>
            <a:pPr>
              <a:buNone/>
            </a:pPr>
            <a:r>
              <a:rPr lang="de-DE" sz="1800" dirty="0" smtClean="0"/>
              <a:t>      (</a:t>
            </a:r>
            <a:r>
              <a:rPr lang="de-DE" sz="1800" dirty="0"/>
              <a:t>auch zugänglich über Material-Seite)</a:t>
            </a:r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33013876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b="1" dirty="0" smtClean="0"/>
              <a:t>Zum Schluss</a:t>
            </a:r>
            <a:endParaRPr lang="de-DE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4294967295"/>
          </p:nvPr>
        </p:nvSpPr>
        <p:spPr>
          <a:xfrm>
            <a:off x="1905000" y="1412776"/>
            <a:ext cx="6781800" cy="4813995"/>
          </a:xfrm>
          <a:prstGeom prst="rect">
            <a:avLst/>
          </a:prstGeom>
        </p:spPr>
        <p:txBody>
          <a:bodyPr/>
          <a:lstStyle/>
          <a:p>
            <a:endParaRPr lang="de-DE" dirty="0"/>
          </a:p>
          <a:p>
            <a:pPr>
              <a:buNone/>
            </a:pPr>
            <a:r>
              <a:rPr lang="de-DE" dirty="0" smtClean="0"/>
              <a:t>Ohne Euch geht’s nicht!</a:t>
            </a:r>
          </a:p>
          <a:p>
            <a:pPr>
              <a:buNone/>
            </a:pPr>
            <a:endParaRPr lang="de-DE" dirty="0" smtClean="0"/>
          </a:p>
          <a:p>
            <a:pPr>
              <a:buNone/>
            </a:pPr>
            <a:endParaRPr lang="de-DE" dirty="0"/>
          </a:p>
        </p:txBody>
      </p:sp>
      <p:pic>
        <p:nvPicPr>
          <p:cNvPr id="7" name="Grafik 6" descr="pic-schueler-mcdd-vermitteln-kle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3789040"/>
            <a:ext cx="3438402" cy="2301740"/>
          </a:xfrm>
          <a:prstGeom prst="rect">
            <a:avLst/>
          </a:prstGeom>
        </p:spPr>
      </p:pic>
      <p:pic>
        <p:nvPicPr>
          <p:cNvPr id="5" name="Picture 3" descr="C:\Users\Glück\Desktop\Netzwerk Teilchenwelt PR-Fotos - J. Socher\Original\Netzwerk_Teilchenwelt_PR_23.jpg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 l="8400"/>
          <a:stretch/>
        </p:blipFill>
        <p:spPr bwMode="auto">
          <a:xfrm>
            <a:off x="4716016" y="3789040"/>
            <a:ext cx="3168352" cy="2301740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171404447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ctr"/>
            <a:r>
              <a:rPr lang="de-DE" dirty="0" smtClean="0"/>
              <a:t>Viel Freude dabei!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 </a:t>
            </a:r>
            <a:endParaRPr lang="de-DE" dirty="0"/>
          </a:p>
        </p:txBody>
      </p:sp>
      <p:pic>
        <p:nvPicPr>
          <p:cNvPr id="4" name="Picture 2" descr="https://lh4.googleusercontent.com/-pkZ7KBUIny0/UI-eu0BVG3I/AAAAAAAAE70/4bPWqmK81As/s912/CERNteachersProg20121010_0303bb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screen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98474" y="1523999"/>
            <a:ext cx="6745934" cy="4497289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sz="2800" dirty="0" smtClean="0"/>
              <a:t>Vielen Dank für Eure Aufmerksamkeit!</a:t>
            </a:r>
            <a:br>
              <a:rPr lang="de-DE" sz="2800" dirty="0" smtClean="0"/>
            </a:br>
            <a:r>
              <a:rPr lang="de-DE" sz="2800" dirty="0" smtClean="0"/>
              <a:t/>
            </a:r>
            <a:br>
              <a:rPr lang="de-DE" sz="2800" dirty="0" smtClean="0"/>
            </a:br>
            <a:r>
              <a:rPr lang="de-DE" sz="2800" dirty="0" smtClean="0"/>
              <a:t>Feedback erwünscht!</a:t>
            </a:r>
            <a:endParaRPr lang="de-DE" sz="2800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BF70E1A-33EA-45EC-B329-3FEAEBE55B7B}" type="datetime1">
              <a:rPr lang="de-DE" smtClean="0"/>
              <a:pPr/>
              <a:t>06.12.2012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r>
              <a:rPr lang="de-DE" smtClean="0"/>
              <a:t>Bericht Projektleitung, Michael Kobel/Anne Glück</a:t>
            </a:r>
            <a:endParaRPr lang="de-DE" dirty="0"/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Neues aus dem Netzwerk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905000" y="1523999"/>
            <a:ext cx="6267400" cy="4713313"/>
          </a:xfrm>
        </p:spPr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de-DE" sz="2800" dirty="0" smtClean="0">
                <a:solidFill>
                  <a:schemeClr val="tx2"/>
                </a:solidFill>
              </a:rPr>
              <a:t>Netzwerk Projektkoordination (A. Glück)</a:t>
            </a:r>
          </a:p>
          <a:p>
            <a:pPr marL="971550" lvl="1" indent="-514350" algn="l">
              <a:buFont typeface="Arial" pitchFamily="34" charset="0"/>
              <a:buChar char="•"/>
            </a:pPr>
            <a:r>
              <a:rPr lang="de-DE" sz="2000" dirty="0" smtClean="0">
                <a:solidFill>
                  <a:schemeClr val="tx2"/>
                </a:solidFill>
              </a:rPr>
              <a:t>Netzwerk Teilchenwelt: Ziele/Struktur</a:t>
            </a:r>
          </a:p>
          <a:p>
            <a:pPr marL="971550" lvl="1" indent="-514350" algn="l">
              <a:buFont typeface="Arial" pitchFamily="34" charset="0"/>
              <a:buChar char="•"/>
            </a:pPr>
            <a:r>
              <a:rPr lang="de-DE" sz="2000" dirty="0" smtClean="0">
                <a:solidFill>
                  <a:schemeClr val="tx2"/>
                </a:solidFill>
              </a:rPr>
              <a:t>Projektaktivitäten 2012</a:t>
            </a:r>
          </a:p>
          <a:p>
            <a:pPr marL="971550" lvl="1" indent="-514350" algn="l">
              <a:buFont typeface="Arial" pitchFamily="34" charset="0"/>
              <a:buChar char="•"/>
            </a:pPr>
            <a:r>
              <a:rPr lang="de-DE" sz="2000" dirty="0" smtClean="0">
                <a:solidFill>
                  <a:schemeClr val="tx2"/>
                </a:solidFill>
              </a:rPr>
              <a:t>Ausblick Planungen nächste Förderperiode</a:t>
            </a:r>
          </a:p>
          <a:p>
            <a:pPr marL="514350" indent="-514350">
              <a:buFont typeface="+mj-lt"/>
              <a:buAutoNum type="arabicPeriod"/>
            </a:pPr>
            <a:r>
              <a:rPr lang="de-DE" sz="2800" dirty="0" smtClean="0">
                <a:solidFill>
                  <a:schemeClr val="tx2"/>
                </a:solidFill>
              </a:rPr>
              <a:t>International </a:t>
            </a:r>
            <a:r>
              <a:rPr lang="de-DE" sz="2800" dirty="0" err="1" smtClean="0">
                <a:solidFill>
                  <a:schemeClr val="tx2"/>
                </a:solidFill>
              </a:rPr>
              <a:t>Masterclasses</a:t>
            </a:r>
            <a:r>
              <a:rPr lang="de-DE" sz="2800" dirty="0" smtClean="0">
                <a:solidFill>
                  <a:schemeClr val="tx2"/>
                </a:solidFill>
              </a:rPr>
              <a:t> (U. </a:t>
            </a:r>
            <a:r>
              <a:rPr lang="de-DE" sz="2800" dirty="0" err="1" smtClean="0">
                <a:solidFill>
                  <a:schemeClr val="tx2"/>
                </a:solidFill>
              </a:rPr>
              <a:t>Bilow</a:t>
            </a:r>
            <a:r>
              <a:rPr lang="de-DE" sz="2800" dirty="0" smtClean="0">
                <a:solidFill>
                  <a:schemeClr val="tx2"/>
                </a:solidFill>
              </a:rPr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de-DE" sz="2800" dirty="0" smtClean="0">
                <a:solidFill>
                  <a:schemeClr val="tx2"/>
                </a:solidFill>
              </a:rPr>
              <a:t>Kontextmaterialien – </a:t>
            </a:r>
            <a:r>
              <a:rPr lang="de-DE" sz="2800" dirty="0" smtClean="0">
                <a:solidFill>
                  <a:schemeClr val="tx2"/>
                </a:solidFill>
              </a:rPr>
              <a:t>Nebelkammer         (F. </a:t>
            </a:r>
            <a:r>
              <a:rPr lang="de-DE" sz="2800" dirty="0" err="1" smtClean="0">
                <a:solidFill>
                  <a:schemeClr val="tx2"/>
                </a:solidFill>
              </a:rPr>
              <a:t>Kuger</a:t>
            </a:r>
            <a:r>
              <a:rPr lang="de-DE" sz="2800" dirty="0" smtClean="0">
                <a:solidFill>
                  <a:schemeClr val="tx2"/>
                </a:solidFill>
              </a:rPr>
              <a:t>)</a:t>
            </a:r>
          </a:p>
          <a:p>
            <a:pPr marL="514350" indent="-514350">
              <a:buFont typeface="+mj-lt"/>
              <a:buAutoNum type="arabicPeriod"/>
            </a:pPr>
            <a:r>
              <a:rPr lang="de-DE" sz="2800" dirty="0">
                <a:solidFill>
                  <a:schemeClr val="tx2"/>
                </a:solidFill>
              </a:rPr>
              <a:t>CERN – Evaluation (K. </a:t>
            </a:r>
            <a:r>
              <a:rPr lang="de-DE" sz="2800" dirty="0" err="1">
                <a:solidFill>
                  <a:schemeClr val="tx2"/>
                </a:solidFill>
              </a:rPr>
              <a:t>Jende</a:t>
            </a:r>
            <a:r>
              <a:rPr lang="de-DE" sz="2800" dirty="0" smtClean="0">
                <a:solidFill>
                  <a:schemeClr val="tx2"/>
                </a:solidFill>
              </a:rPr>
              <a:t>)</a:t>
            </a:r>
            <a:endParaRPr lang="de-DE" sz="2800" dirty="0" smtClean="0">
              <a:solidFill>
                <a:schemeClr val="tx2"/>
              </a:solidFill>
            </a:endParaRPr>
          </a:p>
          <a:p>
            <a:pPr marL="514350" indent="-514350">
              <a:buFont typeface="+mj-lt"/>
              <a:buAutoNum type="arabicPeriod"/>
            </a:pPr>
            <a:r>
              <a:rPr lang="de-DE" sz="2800" dirty="0" err="1" smtClean="0">
                <a:solidFill>
                  <a:schemeClr val="tx2"/>
                </a:solidFill>
              </a:rPr>
              <a:t>Cosmic</a:t>
            </a:r>
            <a:r>
              <a:rPr lang="de-DE" sz="2800" dirty="0" smtClean="0">
                <a:solidFill>
                  <a:schemeClr val="tx2"/>
                </a:solidFill>
              </a:rPr>
              <a:t>-Projekt (C. Schwerdt)</a:t>
            </a:r>
          </a:p>
          <a:p>
            <a:pPr marL="514350" indent="-514350">
              <a:buFont typeface="+mj-lt"/>
              <a:buAutoNum type="arabicPeriod"/>
            </a:pPr>
            <a:r>
              <a:rPr lang="de-DE" sz="2800" dirty="0" smtClean="0">
                <a:solidFill>
                  <a:schemeClr val="tx2"/>
                </a:solidFill>
              </a:rPr>
              <a:t>Astroteilchen-</a:t>
            </a:r>
            <a:r>
              <a:rPr lang="de-DE" sz="2800" dirty="0" err="1" smtClean="0">
                <a:solidFill>
                  <a:schemeClr val="tx2"/>
                </a:solidFill>
              </a:rPr>
              <a:t>Masterclasses</a:t>
            </a:r>
            <a:r>
              <a:rPr lang="de-DE" sz="2800" dirty="0" smtClean="0">
                <a:solidFill>
                  <a:schemeClr val="tx2"/>
                </a:solidFill>
              </a:rPr>
              <a:t> in Wuppertal (J. Rautenberg / N. </a:t>
            </a:r>
            <a:r>
              <a:rPr lang="de-DE" sz="2800" dirty="0" err="1" smtClean="0">
                <a:solidFill>
                  <a:schemeClr val="tx2"/>
                </a:solidFill>
              </a:rPr>
              <a:t>Krohm</a:t>
            </a:r>
            <a:r>
              <a:rPr lang="de-DE" sz="2800" dirty="0" smtClean="0">
                <a:solidFill>
                  <a:schemeClr val="tx2"/>
                </a:solidFill>
              </a:rPr>
              <a:t>)</a:t>
            </a:r>
            <a:endParaRPr lang="de-DE" sz="2800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b="1" dirty="0" smtClean="0"/>
              <a:t>„Basics“ der </a:t>
            </a:r>
            <a:r>
              <a:rPr lang="de-DE" b="1" dirty="0"/>
              <a:t>lokalen Standorte</a:t>
            </a:r>
          </a:p>
        </p:txBody>
      </p:sp>
      <p:sp>
        <p:nvSpPr>
          <p:cNvPr id="3" name="Inhaltsplatzhalter 2"/>
          <p:cNvSpPr>
            <a:spLocks noGrp="1"/>
          </p:cNvSpPr>
          <p:nvPr>
            <p:ph idx="4294967295"/>
          </p:nvPr>
        </p:nvSpPr>
        <p:spPr>
          <a:xfrm>
            <a:off x="1905000" y="1412776"/>
            <a:ext cx="6781800" cy="4813995"/>
          </a:xfrm>
          <a:prstGeom prst="rect">
            <a:avLst/>
          </a:prstGeom>
        </p:spPr>
        <p:txBody>
          <a:bodyPr>
            <a:normAutofit lnSpcReduction="10000"/>
          </a:bodyPr>
          <a:lstStyle/>
          <a:p>
            <a:r>
              <a:rPr lang="de-DE" sz="2800" dirty="0" smtClean="0"/>
              <a:t>3-4 Vermittler als Basis</a:t>
            </a:r>
          </a:p>
          <a:p>
            <a:r>
              <a:rPr lang="de-DE" sz="2800" dirty="0" smtClean="0"/>
              <a:t>Lokal Werbung machen</a:t>
            </a:r>
          </a:p>
          <a:p>
            <a:r>
              <a:rPr lang="de-DE" sz="2800" dirty="0" smtClean="0"/>
              <a:t>Basisprogramm (5-10 MCs im Jahr)</a:t>
            </a:r>
          </a:p>
          <a:p>
            <a:r>
              <a:rPr lang="de-DE" sz="2800" dirty="0" err="1" smtClean="0"/>
              <a:t>Cosmic</a:t>
            </a:r>
            <a:r>
              <a:rPr lang="de-DE" sz="2800" dirty="0" smtClean="0"/>
              <a:t>-Projekt je nach Kapazitäten/Interesse</a:t>
            </a:r>
          </a:p>
          <a:p>
            <a:r>
              <a:rPr lang="de-DE" sz="2800" dirty="0" smtClean="0"/>
              <a:t>Einbindung Jugendliche/Lehrkräfte im Qualifizierungsprogramm</a:t>
            </a:r>
          </a:p>
          <a:p>
            <a:r>
              <a:rPr lang="de-DE" sz="2800" dirty="0" smtClean="0"/>
              <a:t>Betreuung Schülerprojektarbeiten</a:t>
            </a:r>
          </a:p>
          <a:p>
            <a:r>
              <a:rPr lang="de-DE" sz="2800" dirty="0" smtClean="0"/>
              <a:t>Fortbildungstage für Lehrkräfte anbieten</a:t>
            </a:r>
          </a:p>
          <a:p>
            <a:r>
              <a:rPr lang="de-DE" sz="2800" dirty="0" smtClean="0"/>
              <a:t>Rechtzeitig Termine kommunizieren und Gastvortrags-Formulare schicken!!</a:t>
            </a:r>
          </a:p>
        </p:txBody>
      </p:sp>
    </p:spTree>
    <p:extLst>
      <p:ext uri="{BB962C8B-B14F-4D97-AF65-F5344CB8AC3E}">
        <p14:creationId xmlns:p14="http://schemas.microsoft.com/office/powerpoint/2010/main" xmlns="" val="72473796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905000" y="609599"/>
            <a:ext cx="6987480" cy="659161"/>
          </a:xfrm>
        </p:spPr>
        <p:txBody>
          <a:bodyPr>
            <a:normAutofit/>
          </a:bodyPr>
          <a:lstStyle/>
          <a:p>
            <a:r>
              <a:rPr lang="de-DE" b="1" dirty="0" smtClean="0"/>
              <a:t>Unterstützung lokale Standorte durch Projektkoordination</a:t>
            </a:r>
            <a:endParaRPr lang="de-DE" b="1" dirty="0"/>
          </a:p>
        </p:txBody>
      </p:sp>
      <p:sp>
        <p:nvSpPr>
          <p:cNvPr id="3" name="Inhaltsplatzhalter 2"/>
          <p:cNvSpPr>
            <a:spLocks noGrp="1"/>
          </p:cNvSpPr>
          <p:nvPr>
            <p:ph idx="4294967295"/>
          </p:nvPr>
        </p:nvSpPr>
        <p:spPr>
          <a:xfrm>
            <a:off x="1905000" y="1412776"/>
            <a:ext cx="6781800" cy="4813995"/>
          </a:xfrm>
          <a:prstGeom prst="rect">
            <a:avLst/>
          </a:prstGeom>
        </p:spPr>
        <p:txBody>
          <a:bodyPr/>
          <a:lstStyle/>
          <a:p>
            <a:endParaRPr lang="de-DE" dirty="0" smtClean="0"/>
          </a:p>
          <a:p>
            <a:r>
              <a:rPr lang="de-DE" sz="2800" dirty="0" smtClean="0"/>
              <a:t>Zentrale Unterstützung bei Organisation</a:t>
            </a:r>
          </a:p>
          <a:p>
            <a:r>
              <a:rPr lang="de-DE" sz="2800" dirty="0" smtClean="0"/>
              <a:t>Honorare</a:t>
            </a:r>
            <a:r>
              <a:rPr lang="de-DE" sz="2800" dirty="0"/>
              <a:t>: </a:t>
            </a:r>
            <a:r>
              <a:rPr lang="de-DE" sz="2800" dirty="0" err="1" smtClean="0"/>
              <a:t>Masterclasses</a:t>
            </a:r>
            <a:r>
              <a:rPr lang="de-DE" sz="2800" dirty="0" smtClean="0"/>
              <a:t>, </a:t>
            </a:r>
            <a:r>
              <a:rPr lang="de-DE" sz="2800" dirty="0" err="1" smtClean="0"/>
              <a:t>Cosmic</a:t>
            </a:r>
            <a:r>
              <a:rPr lang="de-DE" sz="2800" dirty="0" smtClean="0"/>
              <a:t>-Projekte, Betreuung Projektarbeiten, Fahrtkosten</a:t>
            </a:r>
          </a:p>
          <a:p>
            <a:r>
              <a:rPr lang="de-DE" sz="2800" dirty="0" smtClean="0"/>
              <a:t>Bereitstellung Materialien </a:t>
            </a:r>
            <a:r>
              <a:rPr lang="de-DE" sz="2800" dirty="0" err="1" smtClean="0"/>
              <a:t>Masterclasses</a:t>
            </a:r>
            <a:endParaRPr lang="de-DE" sz="2800" dirty="0" smtClean="0"/>
          </a:p>
          <a:p>
            <a:r>
              <a:rPr lang="de-DE" sz="2800" dirty="0" smtClean="0"/>
              <a:t>Bereitstellung Werbematerialien etc.</a:t>
            </a:r>
          </a:p>
          <a:p>
            <a:r>
              <a:rPr lang="de-DE" sz="2800" dirty="0" smtClean="0"/>
              <a:t>Überregionale Vernetzung/Werbung</a:t>
            </a:r>
          </a:p>
          <a:p>
            <a:r>
              <a:rPr lang="de-DE" sz="2800" dirty="0" smtClean="0"/>
              <a:t>Überregionaler Erfahrungsaustausch</a:t>
            </a:r>
            <a:endParaRPr lang="de-DE" sz="2800" dirty="0"/>
          </a:p>
          <a:p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xmlns="" val="976002942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de-DE" dirty="0" smtClean="0"/>
              <a:t>Netzwerk Teilchenwelt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905000" y="1124744"/>
            <a:ext cx="5867400" cy="4437856"/>
          </a:xfrm>
        </p:spPr>
        <p:txBody>
          <a:bodyPr>
            <a:normAutofit/>
          </a:bodyPr>
          <a:lstStyle/>
          <a:p>
            <a:r>
              <a:rPr lang="de-DE" sz="2800" b="1" dirty="0" smtClean="0">
                <a:solidFill>
                  <a:schemeClr val="tx2"/>
                </a:solidFill>
              </a:rPr>
              <a:t>Die Projektziele – NTW-„Markenzeichen“</a:t>
            </a:r>
            <a:endParaRPr lang="de-DE" sz="2800" b="1" dirty="0">
              <a:solidFill>
                <a:schemeClr val="tx2"/>
              </a:solidFill>
            </a:endParaRPr>
          </a:p>
        </p:txBody>
      </p:sp>
      <p:sp>
        <p:nvSpPr>
          <p:cNvPr id="4" name="Inhaltsplatzhalter 2"/>
          <p:cNvSpPr txBox="1">
            <a:spLocks/>
          </p:cNvSpPr>
          <p:nvPr/>
        </p:nvSpPr>
        <p:spPr>
          <a:xfrm>
            <a:off x="1905000" y="1783357"/>
            <a:ext cx="4179168" cy="4453955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marR="0" lvl="0" indent="-342900" algn="l" defTabSz="4572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de-DE" sz="2800" b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Jugendliche und Lehrkräfte</a:t>
            </a:r>
            <a:r>
              <a:rPr kumimoji="0" lang="de-DE" sz="2800" b="0" u="none" strike="noStrike" kern="1200" cap="none" spc="0" normalizeH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 </a:t>
            </a:r>
            <a:r>
              <a:rPr kumimoji="0" lang="de-DE" sz="2800" b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begeistern über:</a:t>
            </a:r>
          </a:p>
          <a:p>
            <a:pPr marL="342900" marR="0" lvl="0" indent="-342900" algn="l" defTabSz="4572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nachhaltige und authentische </a:t>
            </a:r>
            <a:b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</a:b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Erfahrungen</a:t>
            </a:r>
            <a:b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</a:b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mit </a:t>
            </a:r>
            <a:r>
              <a:rPr kumimoji="0" lang="de-DE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realen experimentellen Daten </a:t>
            </a:r>
            <a:r>
              <a:rPr kumimoji="0" lang="de-DE" sz="200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und</a:t>
            </a:r>
            <a:r>
              <a:rPr kumimoji="0" lang="de-DE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 Originalschauplätzen der Forschung</a:t>
            </a:r>
          </a:p>
          <a:p>
            <a:pPr marL="342900" marR="0" lvl="0" indent="-342900" algn="l" defTabSz="4572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direkten Kontakt mit </a:t>
            </a:r>
            <a:r>
              <a:rPr kumimoji="0" lang="de-DE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Wissenschaftlern</a:t>
            </a:r>
          </a:p>
          <a:p>
            <a:pPr marL="342900" marR="0" lvl="0" indent="-342900" algn="l" defTabSz="4572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de-DE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Erlebnis Grundlagenforschung </a:t>
            </a: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/>
            </a:r>
            <a:b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</a:br>
            <a:r>
              <a:rPr kumimoji="0" lang="de-DE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als Kulturgut und Erkenntnisgewinn </a:t>
            </a:r>
          </a:p>
          <a:p>
            <a:pPr marL="342900" marR="0" lvl="0" indent="-342900" algn="l" defTabSz="4572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de-DE" sz="2000" b="1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Aktuelle Forschung</a:t>
            </a:r>
          </a:p>
          <a:p>
            <a:pPr marL="742950" marR="0" lvl="1" indent="-285750" algn="l" defTabSz="4572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methodisch</a:t>
            </a:r>
          </a:p>
          <a:p>
            <a:pPr marL="742950" marR="0" lvl="1" indent="-285750" algn="l" defTabSz="457200" rtl="0" eaLnBrk="1" fontAlgn="auto" latinLnBrk="0" hangingPunct="1">
              <a:lnSpc>
                <a:spcPct val="9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Char char="•"/>
              <a:tabLst/>
              <a:defRPr/>
            </a:pPr>
            <a:r>
              <a:rPr lang="de-DE" sz="1600" dirty="0" smtClean="0">
                <a:solidFill>
                  <a:schemeClr val="tx2"/>
                </a:solidFill>
                <a:latin typeface="Arial Narrow"/>
              </a:rPr>
              <a:t>t</a:t>
            </a:r>
            <a:r>
              <a:rPr kumimoji="0" lang="de-DE" sz="1600" b="0" i="0" u="none" strike="noStrike" kern="1200" cap="none" spc="0" normalizeH="0" baseline="0" noProof="0" dirty="0" err="1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hematisch</a:t>
            </a:r>
            <a:r>
              <a:rPr kumimoji="0" lang="de-DE" sz="16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> </a:t>
            </a:r>
            <a:r>
              <a:rPr kumimoji="0" lang="de-DE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  <a:t/>
            </a:r>
            <a:br>
              <a:rPr kumimoji="0" lang="de-DE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2"/>
                </a:solidFill>
                <a:effectLst/>
                <a:uLnTx/>
                <a:uFillTx/>
                <a:latin typeface="Arial Narrow"/>
                <a:ea typeface="+mn-ea"/>
                <a:cs typeface="+mn-cs"/>
              </a:rPr>
            </a:br>
            <a:endParaRPr kumimoji="0" lang="de-DE" b="0" i="0" u="none" strike="noStrike" kern="1200" cap="none" spc="0" normalizeH="0" baseline="0" noProof="0" dirty="0" smtClean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Narrow"/>
              <a:ea typeface="+mn-ea"/>
              <a:cs typeface="+mn-cs"/>
            </a:endParaRPr>
          </a:p>
          <a:p>
            <a:pPr marL="342900" marR="0" lvl="0" indent="-342900" algn="l" defTabSz="4572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/>
              <a:buNone/>
              <a:tabLst/>
              <a:defRPr/>
            </a:pPr>
            <a:endParaRPr kumimoji="0" lang="de-DE" sz="2600" b="0" i="0" u="none" strike="noStrike" kern="1200" cap="none" spc="0" normalizeH="0" baseline="0" noProof="0" dirty="0">
              <a:ln>
                <a:noFill/>
              </a:ln>
              <a:solidFill>
                <a:schemeClr val="tx2"/>
              </a:solidFill>
              <a:effectLst/>
              <a:uLnTx/>
              <a:uFillTx/>
              <a:latin typeface="Arial Narrow"/>
              <a:ea typeface="+mn-ea"/>
              <a:cs typeface="+mn-cs"/>
            </a:endParaRPr>
          </a:p>
        </p:txBody>
      </p:sp>
      <p:pic>
        <p:nvPicPr>
          <p:cNvPr id="5" name="Picture 5" descr="tor_bar_1006_004"/>
          <p:cNvPicPr>
            <a:picLocks noChangeAspect="1" noChangeArrowheads="1"/>
          </p:cNvPicPr>
          <p:nvPr/>
        </p:nvPicPr>
        <p:blipFill>
          <a:blip r:embed="rId3" cstate="screen"/>
          <a:srcRect/>
          <a:stretch>
            <a:fillRect/>
          </a:stretch>
        </p:blipFill>
        <p:spPr bwMode="auto">
          <a:xfrm>
            <a:off x="6021132" y="1906291"/>
            <a:ext cx="2943356" cy="18107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Grafik 6" descr="pic-lehrer-cosmic-vermitteln3.jpg"/>
          <p:cNvPicPr>
            <a:picLocks noChangeAspect="1"/>
          </p:cNvPicPr>
          <p:nvPr/>
        </p:nvPicPr>
        <p:blipFill>
          <a:blip r:embed="rId4" cstate="screen"/>
          <a:stretch>
            <a:fillRect/>
          </a:stretch>
        </p:blipFill>
        <p:spPr>
          <a:xfrm>
            <a:off x="6084168" y="4161534"/>
            <a:ext cx="2813710" cy="1883558"/>
          </a:xfrm>
          <a:prstGeom prst="rect">
            <a:avLst/>
          </a:prstGeom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763688" y="673224"/>
            <a:ext cx="6912768" cy="595536"/>
          </a:xfrm>
        </p:spPr>
        <p:txBody>
          <a:bodyPr>
            <a:normAutofit fontScale="90000"/>
          </a:bodyPr>
          <a:lstStyle/>
          <a:p>
            <a:r>
              <a:rPr lang="de-DE" dirty="0" smtClean="0">
                <a:solidFill>
                  <a:srgbClr val="FF0000"/>
                </a:solidFill>
              </a:rPr>
              <a:t> </a:t>
            </a:r>
            <a:r>
              <a:rPr lang="de-DE" b="1" dirty="0" smtClean="0"/>
              <a:t>Stufenprogramm Netzwerk Teilchenwelt</a:t>
            </a:r>
            <a:endParaRPr lang="de-DE" b="1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4294967295"/>
          </p:nvPr>
        </p:nvSpPr>
        <p:spPr>
          <a:xfrm>
            <a:off x="1331640" y="1196752"/>
            <a:ext cx="7126560" cy="5184576"/>
          </a:xfrm>
          <a:prstGeom prst="rect">
            <a:avLst/>
          </a:prstGeom>
        </p:spPr>
        <p:txBody>
          <a:bodyPr/>
          <a:lstStyle/>
          <a:p>
            <a:pPr>
              <a:buNone/>
            </a:pPr>
            <a:r>
              <a:rPr lang="de-DE" dirty="0" smtClean="0"/>
              <a:t> </a:t>
            </a:r>
            <a:endParaRPr lang="de-DE" i="1" dirty="0"/>
          </a:p>
        </p:txBody>
      </p:sp>
      <p:graphicFrame>
        <p:nvGraphicFramePr>
          <p:cNvPr id="4" name="Diagramm 3"/>
          <p:cNvGraphicFramePr/>
          <p:nvPr>
            <p:extLst>
              <p:ext uri="{D42A27DB-BD31-4B8C-83A1-F6EECF244321}">
                <p14:modId xmlns:p14="http://schemas.microsoft.com/office/powerpoint/2010/main" xmlns="" val="479282964"/>
              </p:ext>
            </p:extLst>
          </p:nvPr>
        </p:nvGraphicFramePr>
        <p:xfrm>
          <a:off x="5148064" y="1568981"/>
          <a:ext cx="3744416" cy="452431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aphicFrame>
        <p:nvGraphicFramePr>
          <p:cNvPr id="5" name="Diagramm 4"/>
          <p:cNvGraphicFramePr/>
          <p:nvPr>
            <p:extLst>
              <p:ext uri="{D42A27DB-BD31-4B8C-83A1-F6EECF244321}">
                <p14:modId xmlns:p14="http://schemas.microsoft.com/office/powerpoint/2010/main" xmlns="" val="407047878"/>
              </p:ext>
            </p:extLst>
          </p:nvPr>
        </p:nvGraphicFramePr>
        <p:xfrm>
          <a:off x="1043608" y="1484784"/>
          <a:ext cx="3888432" cy="4573087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8" r:lo="rId9" r:qs="rId10" r:cs="rId11"/>
          </a:graphicData>
        </a:graphic>
      </p:graphicFrame>
      <p:sp>
        <p:nvSpPr>
          <p:cNvPr id="7" name="Textfeld 6"/>
          <p:cNvSpPr txBox="1"/>
          <p:nvPr/>
        </p:nvSpPr>
        <p:spPr>
          <a:xfrm>
            <a:off x="3995936" y="2349455"/>
            <a:ext cx="1979712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1600" b="1" dirty="0" smtClean="0">
                <a:solidFill>
                  <a:srgbClr val="B5BE1B"/>
                </a:solidFill>
                <a:latin typeface="Arial Narrow" pitchFamily="34" charset="0"/>
              </a:rPr>
              <a:t>Forschungsmitarbeit</a:t>
            </a:r>
          </a:p>
          <a:p>
            <a:pPr algn="ctr"/>
            <a:endParaRPr lang="de-DE" sz="1600" b="1" dirty="0" smtClean="0">
              <a:solidFill>
                <a:srgbClr val="B5BE1B"/>
              </a:solidFill>
              <a:latin typeface="Arial Narrow" pitchFamily="34" charset="0"/>
            </a:endParaRPr>
          </a:p>
          <a:p>
            <a:pPr algn="ctr"/>
            <a:endParaRPr lang="de-DE" sz="1600" b="1" dirty="0" smtClean="0">
              <a:solidFill>
                <a:srgbClr val="B5BE1B"/>
              </a:solidFill>
              <a:latin typeface="Arial Narrow" pitchFamily="34" charset="0"/>
            </a:endParaRPr>
          </a:p>
          <a:p>
            <a:pPr algn="ctr"/>
            <a:r>
              <a:rPr lang="de-DE" sz="1600" b="1" dirty="0" smtClean="0">
                <a:solidFill>
                  <a:srgbClr val="B5BE1B"/>
                </a:solidFill>
                <a:latin typeface="Arial Narrow" pitchFamily="34" charset="0"/>
              </a:rPr>
              <a:t>Vertiefungsprogramm (CERN)</a:t>
            </a:r>
          </a:p>
          <a:p>
            <a:pPr algn="ctr"/>
            <a:endParaRPr lang="de-DE" sz="1600" b="1" dirty="0" smtClean="0">
              <a:solidFill>
                <a:srgbClr val="B5BE1B"/>
              </a:solidFill>
              <a:latin typeface="Arial Narrow" pitchFamily="34" charset="0"/>
            </a:endParaRPr>
          </a:p>
          <a:p>
            <a:pPr algn="ctr"/>
            <a:endParaRPr lang="de-DE" sz="1600" b="1" dirty="0" smtClean="0">
              <a:solidFill>
                <a:srgbClr val="B5BE1B"/>
              </a:solidFill>
              <a:latin typeface="Arial Narrow" pitchFamily="34" charset="0"/>
            </a:endParaRPr>
          </a:p>
          <a:p>
            <a:pPr algn="ctr"/>
            <a:r>
              <a:rPr lang="de-DE" sz="1600" b="1" dirty="0" smtClean="0">
                <a:solidFill>
                  <a:srgbClr val="B5BE1B"/>
                </a:solidFill>
                <a:latin typeface="Arial Narrow" pitchFamily="34" charset="0"/>
              </a:rPr>
              <a:t>Qualifizierungs- </a:t>
            </a:r>
            <a:r>
              <a:rPr lang="de-DE" sz="1600" b="1" dirty="0" err="1" smtClean="0">
                <a:solidFill>
                  <a:srgbClr val="B5BE1B"/>
                </a:solidFill>
                <a:latin typeface="Arial Narrow" pitchFamily="34" charset="0"/>
              </a:rPr>
              <a:t>programm</a:t>
            </a:r>
            <a:endParaRPr lang="de-DE" sz="1600" b="1" dirty="0" smtClean="0">
              <a:solidFill>
                <a:srgbClr val="B5BE1B"/>
              </a:solidFill>
              <a:latin typeface="Arial Narrow" pitchFamily="34" charset="0"/>
            </a:endParaRPr>
          </a:p>
          <a:p>
            <a:pPr algn="ctr"/>
            <a:endParaRPr lang="de-DE" sz="1600" b="1" dirty="0" smtClean="0">
              <a:solidFill>
                <a:srgbClr val="B5BE1B"/>
              </a:solidFill>
              <a:latin typeface="Arial Narrow" pitchFamily="34" charset="0"/>
            </a:endParaRPr>
          </a:p>
          <a:p>
            <a:pPr algn="ctr"/>
            <a:endParaRPr lang="de-DE" sz="1600" b="1" dirty="0" smtClean="0">
              <a:solidFill>
                <a:srgbClr val="B5BE1B"/>
              </a:solidFill>
              <a:latin typeface="Arial Narrow" pitchFamily="34" charset="0"/>
            </a:endParaRPr>
          </a:p>
          <a:p>
            <a:pPr algn="ctr"/>
            <a:endParaRPr lang="de-DE" sz="1600" b="1" dirty="0" smtClean="0">
              <a:solidFill>
                <a:srgbClr val="B5BE1B"/>
              </a:solidFill>
              <a:latin typeface="Arial Narrow" pitchFamily="34" charset="0"/>
            </a:endParaRPr>
          </a:p>
          <a:p>
            <a:pPr algn="ctr"/>
            <a:endParaRPr lang="de-DE" sz="1600" b="1" dirty="0" smtClean="0">
              <a:solidFill>
                <a:srgbClr val="B5BE1B"/>
              </a:solidFill>
              <a:latin typeface="Arial Narrow" pitchFamily="34" charset="0"/>
            </a:endParaRPr>
          </a:p>
          <a:p>
            <a:pPr algn="ctr"/>
            <a:r>
              <a:rPr lang="de-DE" sz="1600" b="1" dirty="0" smtClean="0">
                <a:solidFill>
                  <a:srgbClr val="B5BE1B"/>
                </a:solidFill>
                <a:latin typeface="Arial Narrow" pitchFamily="34" charset="0"/>
              </a:rPr>
              <a:t>Basisprogramm</a:t>
            </a:r>
          </a:p>
        </p:txBody>
      </p:sp>
      <p:sp>
        <p:nvSpPr>
          <p:cNvPr id="8" name="Textfeld 7"/>
          <p:cNvSpPr txBox="1"/>
          <p:nvPr/>
        </p:nvSpPr>
        <p:spPr>
          <a:xfrm>
            <a:off x="5910653" y="6021288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>
                <a:solidFill>
                  <a:srgbClr val="C2C420"/>
                </a:solidFill>
                <a:latin typeface="Arial Narrow" pitchFamily="34" charset="0"/>
              </a:rPr>
              <a:t>Jugendliche</a:t>
            </a:r>
            <a:r>
              <a:rPr lang="de-DE" dirty="0" smtClean="0">
                <a:solidFill>
                  <a:srgbClr val="C2C420"/>
                </a:solidFill>
                <a:latin typeface="Arial Narrow" pitchFamily="34" charset="0"/>
              </a:rPr>
              <a:t> </a:t>
            </a:r>
            <a:endParaRPr lang="de-DE" dirty="0">
              <a:solidFill>
                <a:srgbClr val="C2C420"/>
              </a:solidFill>
              <a:latin typeface="Arial Narrow" pitchFamily="34" charset="0"/>
            </a:endParaRPr>
          </a:p>
        </p:txBody>
      </p:sp>
      <p:sp>
        <p:nvSpPr>
          <p:cNvPr id="9" name="Textfeld 8"/>
          <p:cNvSpPr txBox="1"/>
          <p:nvPr/>
        </p:nvSpPr>
        <p:spPr>
          <a:xfrm>
            <a:off x="1731443" y="6093296"/>
            <a:ext cx="25202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de-DE" sz="2400" b="1" dirty="0" smtClean="0">
                <a:solidFill>
                  <a:srgbClr val="C2C420"/>
                </a:solidFill>
                <a:latin typeface="Arial Narrow" pitchFamily="34" charset="0"/>
              </a:rPr>
              <a:t>Projektleiter</a:t>
            </a:r>
            <a:endParaRPr lang="de-DE" b="1" dirty="0">
              <a:solidFill>
                <a:srgbClr val="C2C420"/>
              </a:solidFill>
              <a:latin typeface="Arial Narrow" pitchFamily="34" charset="0"/>
            </a:endParaRPr>
          </a:p>
        </p:txBody>
      </p:sp>
      <p:sp>
        <p:nvSpPr>
          <p:cNvPr id="10" name="Textfeld 9"/>
          <p:cNvSpPr txBox="1"/>
          <p:nvPr/>
        </p:nvSpPr>
        <p:spPr>
          <a:xfrm rot="19711361">
            <a:off x="490844" y="3589348"/>
            <a:ext cx="7848872" cy="646331"/>
          </a:xfrm>
          <a:prstGeom prst="rect">
            <a:avLst/>
          </a:prstGeom>
          <a:solidFill>
            <a:schemeClr val="bg1"/>
          </a:solidFill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de-DE" b="1" dirty="0" smtClean="0">
                <a:solidFill>
                  <a:schemeClr val="tx2">
                    <a:lumMod val="50000"/>
                  </a:schemeClr>
                </a:solidFill>
                <a:latin typeface="Arial Narrow" pitchFamily="34" charset="0"/>
              </a:rPr>
              <a:t>Teilnehmer/innen immer auf weiterführende Möglichkeiten aufmerksam machen!!</a:t>
            </a:r>
          </a:p>
          <a:p>
            <a:r>
              <a:rPr lang="de-DE" b="1" dirty="0" smtClean="0">
                <a:solidFill>
                  <a:schemeClr val="tx2">
                    <a:lumMod val="50000"/>
                  </a:schemeClr>
                </a:solidFill>
                <a:latin typeface="Arial Narrow" pitchFamily="34" charset="0"/>
                <a:sym typeface="Wingdings" pitchFamily="2" charset="2"/>
              </a:rPr>
              <a:t> Präsentation, Postkarte, Web</a:t>
            </a:r>
            <a:endParaRPr lang="de-DE" b="1" dirty="0">
              <a:solidFill>
                <a:schemeClr val="tx2">
                  <a:lumMod val="50000"/>
                </a:schemeClr>
              </a:solidFill>
              <a:latin typeface="Arial Narrow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Begriffe im Netzwerk - Veranstaltungen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</p:nvPr>
        </p:nvGraphicFramePr>
        <p:xfrm>
          <a:off x="1187624" y="1412776"/>
          <a:ext cx="7499176" cy="5212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276990"/>
                <a:gridCol w="2070249"/>
                <a:gridCol w="4151937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Programm-stufe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Veranstaltung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Was ist das?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 rowSpan="5">
                  <a:txBody>
                    <a:bodyPr/>
                    <a:lstStyle/>
                    <a:p>
                      <a:r>
                        <a:rPr lang="de-DE" dirty="0" smtClean="0"/>
                        <a:t>Basis-</a:t>
                      </a:r>
                      <a:r>
                        <a:rPr lang="de-DE" dirty="0" err="1" smtClean="0"/>
                        <a:t>programm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/>
                        <a:t>Teilchenphysik-</a:t>
                      </a:r>
                      <a:r>
                        <a:rPr lang="de-DE" b="1" dirty="0" err="1" smtClean="0"/>
                        <a:t>Masterclass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Mobile Teilchenphysik-</a:t>
                      </a:r>
                      <a:r>
                        <a:rPr lang="de-DE" dirty="0" err="1" smtClean="0"/>
                        <a:t>Masterclass</a:t>
                      </a:r>
                      <a:r>
                        <a:rPr lang="de-DE" dirty="0" smtClean="0"/>
                        <a:t> von Netzwerk Teilchenwelt (früher: „nationale </a:t>
                      </a:r>
                      <a:r>
                        <a:rPr lang="de-DE" dirty="0" err="1" smtClean="0"/>
                        <a:t>Masterclass</a:t>
                      </a:r>
                      <a:r>
                        <a:rPr lang="de-DE" dirty="0" smtClean="0"/>
                        <a:t>“ o. „Teilchenwelt- </a:t>
                      </a:r>
                      <a:r>
                        <a:rPr lang="de-DE" dirty="0" err="1" smtClean="0"/>
                        <a:t>Masterclass</a:t>
                      </a:r>
                      <a:r>
                        <a:rPr lang="de-DE" dirty="0" smtClean="0"/>
                        <a:t>“) 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International</a:t>
                      </a:r>
                      <a:r>
                        <a:rPr lang="de-DE" baseline="0" dirty="0" smtClean="0"/>
                        <a:t> </a:t>
                      </a:r>
                      <a:r>
                        <a:rPr lang="de-DE" baseline="0" dirty="0" err="1" smtClean="0"/>
                        <a:t>Masterclass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Teilchenphysik-</a:t>
                      </a:r>
                      <a:r>
                        <a:rPr lang="de-DE" dirty="0" err="1" smtClean="0"/>
                        <a:t>Masterclass</a:t>
                      </a:r>
                      <a:r>
                        <a:rPr lang="de-DE" baseline="0" dirty="0" smtClean="0"/>
                        <a:t> an der Uni im Rahmen der IMC (März)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/>
                        <a:t>Astroteilchen-</a:t>
                      </a:r>
                      <a:r>
                        <a:rPr lang="de-DE" b="1" dirty="0" err="1" smtClean="0"/>
                        <a:t>Masterclass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Eintägige Einführungs-</a:t>
                      </a:r>
                      <a:r>
                        <a:rPr lang="de-DE" dirty="0" err="1" smtClean="0"/>
                        <a:t>Masterclass</a:t>
                      </a:r>
                      <a:r>
                        <a:rPr lang="de-DE" dirty="0" smtClean="0"/>
                        <a:t> zu Astroteilchenphysik und erste Messung mit </a:t>
                      </a:r>
                      <a:r>
                        <a:rPr lang="de-DE" dirty="0" err="1" smtClean="0"/>
                        <a:t>Cosmic</a:t>
                      </a:r>
                      <a:r>
                        <a:rPr lang="de-DE" dirty="0" smtClean="0"/>
                        <a:t>-Experimenten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/>
                        <a:t>Astroteilchen-Projektwoche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Projekttage an der Schule, geleitet vom Physiklehrer, ohne Betreuung von einem NTW-Vermittler 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/>
                        <a:t>Teilchenphysik-</a:t>
                      </a:r>
                      <a:r>
                        <a:rPr lang="de-DE" b="1" baseline="0" dirty="0" smtClean="0"/>
                        <a:t> o.</a:t>
                      </a:r>
                      <a:r>
                        <a:rPr lang="de-DE" dirty="0" smtClean="0"/>
                        <a:t/>
                      </a:r>
                      <a:br>
                        <a:rPr lang="de-DE" dirty="0" smtClean="0"/>
                      </a:br>
                      <a:r>
                        <a:rPr lang="de-DE" b="1" dirty="0" smtClean="0"/>
                        <a:t>Astroteilchen-Fortbildung</a:t>
                      </a:r>
                      <a:r>
                        <a:rPr lang="de-DE" dirty="0" smtClean="0"/>
                        <a:t> 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Eintägige</a:t>
                      </a:r>
                      <a:r>
                        <a:rPr lang="de-DE" baseline="0" dirty="0" smtClean="0"/>
                        <a:t> Fortbildungen für Lehrkräfte zu jeweiligem Thema</a:t>
                      </a:r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Begriffe im Netzwerk - Veranstaltungen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</p:nvPr>
        </p:nvGraphicFramePr>
        <p:xfrm>
          <a:off x="1547664" y="1600200"/>
          <a:ext cx="7344816" cy="4846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28691"/>
                <a:gridCol w="1715692"/>
                <a:gridCol w="4300433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Programm-stufe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Veranstaltung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Was ist das?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err="1" smtClean="0"/>
                        <a:t>Qualifizie-rungs-programm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/>
                        <a:t>Astroteilchen- Forschungs-</a:t>
                      </a:r>
                      <a:r>
                        <a:rPr lang="de-DE" b="1" dirty="0" err="1" smtClean="0"/>
                        <a:t>woche</a:t>
                      </a:r>
                      <a:r>
                        <a:rPr lang="de-DE" dirty="0" smtClean="0"/>
                        <a:t> 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Forschungsprojekte an einer Universität/Forschungsinstitut/Schule/</a:t>
                      </a:r>
                    </a:p>
                    <a:p>
                      <a:r>
                        <a:rPr lang="de-DE" dirty="0" smtClean="0"/>
                        <a:t>Schülerlabor, betreut von einem Wissenschaftler, mit Abschlusspräsentation 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 rowSpan="3">
                  <a:txBody>
                    <a:bodyPr/>
                    <a:lstStyle/>
                    <a:p>
                      <a:r>
                        <a:rPr lang="de-DE" dirty="0" smtClean="0"/>
                        <a:t>Vertiefungs-</a:t>
                      </a:r>
                      <a:r>
                        <a:rPr lang="de-DE" dirty="0" err="1" smtClean="0"/>
                        <a:t>programm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/>
                        <a:t>CERN-Workshop für Jugendliche</a:t>
                      </a:r>
                      <a:r>
                        <a:rPr lang="de-DE" dirty="0" smtClean="0"/>
                        <a:t> 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3-tägiger Workshop für Jugendliche im Qualifizierungsprogramm(Teilchenwelt-Botschafter/innen) am CERN 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/>
                        <a:t>CERN-Workshop für Lehrkräfte 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5-tägiger Workshop für Lehrkräfte im Qualifizierungsprogramm („Teilchenwelt-Multiplikator/innen“) am CERN 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 vMerge="1"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b="1" dirty="0" smtClean="0"/>
                        <a:t>CERN-Projektwochen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= 14-tägiger Aufenthalt von Jugendlichen zur Vertiefung von Forschungsarbeiten zum teilchenphysikalischen Themen und Mitarbeit in einer CERN-Arbeitsgruppe </a:t>
                      </a:r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Begriffe - Personen</a:t>
            </a:r>
            <a:endParaRPr lang="de-DE" dirty="0"/>
          </a:p>
        </p:txBody>
      </p:sp>
      <p:graphicFrame>
        <p:nvGraphicFramePr>
          <p:cNvPr id="5" name="Inhaltsplatzhalter 4"/>
          <p:cNvGraphicFramePr>
            <a:graphicFrameLocks noGrp="1"/>
          </p:cNvGraphicFramePr>
          <p:nvPr>
            <p:ph idx="1"/>
          </p:nvPr>
        </p:nvGraphicFramePr>
        <p:xfrm>
          <a:off x="1905000" y="1600200"/>
          <a:ext cx="6781800" cy="4942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390900"/>
                <a:gridCol w="3390900"/>
              </a:tblGrid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Name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Wer ist das?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/>
                        <a:t>Lokale Ansprechpartner/innen</a:t>
                      </a:r>
                    </a:p>
                    <a:p>
                      <a:r>
                        <a:rPr lang="de-DE" b="1" dirty="0" smtClean="0"/>
                        <a:t>-</a:t>
                      </a:r>
                      <a:r>
                        <a:rPr lang="de-DE" b="1" baseline="0" dirty="0" smtClean="0"/>
                        <a:t> </a:t>
                      </a:r>
                      <a:r>
                        <a:rPr lang="de-DE" b="1" dirty="0" smtClean="0"/>
                        <a:t>Teilchenwelt-Kontakte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Lokaler Ansprechpartner an den regionalen Standorten/Instituten/Unis Wissenschaftler 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/>
                        <a:t>Teilchenwelt-Vermittler/innen</a:t>
                      </a:r>
                      <a:r>
                        <a:rPr lang="de-DE" dirty="0" smtClean="0"/>
                        <a:t> 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Doktoranden, Diplomanden, Master-Studenten Wissenschaftler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/>
                        <a:t>Teilchenwelt-Botschafter/innen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Jugendliche im Qualifizierungsprogramm (</a:t>
                      </a:r>
                      <a:r>
                        <a:rPr lang="de-DE" dirty="0" err="1" smtClean="0"/>
                        <a:t>Masterclass</a:t>
                      </a:r>
                      <a:r>
                        <a:rPr lang="de-DE" dirty="0" smtClean="0"/>
                        <a:t>-Tutoren etc.)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err="1" smtClean="0"/>
                        <a:t>Masterclass</a:t>
                      </a:r>
                      <a:r>
                        <a:rPr lang="de-DE" b="1" dirty="0" smtClean="0"/>
                        <a:t>-Tutor/innen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Teilchenwelt-Botschafter/innen, die aktiv die </a:t>
                      </a:r>
                      <a:r>
                        <a:rPr lang="de-DE" dirty="0" err="1" smtClean="0"/>
                        <a:t>Masterclasses</a:t>
                      </a:r>
                      <a:r>
                        <a:rPr lang="de-DE" dirty="0" smtClean="0"/>
                        <a:t> </a:t>
                      </a:r>
                      <a:r>
                        <a:rPr lang="de-DE" dirty="0" err="1" smtClean="0"/>
                        <a:t>mitbetreuen</a:t>
                      </a:r>
                      <a:r>
                        <a:rPr lang="de-DE" dirty="0" smtClean="0"/>
                        <a:t> </a:t>
                      </a:r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b="1" dirty="0" smtClean="0"/>
                        <a:t>Teilchenwelt-Multiplikator/innen 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Lehrkräfte im Qualifizierungsprogramm, aktiv</a:t>
                      </a:r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 descr="jugend_forscht_mai_2011_rgb-quadrat.jpg"/>
          <p:cNvPicPr>
            <a:picLocks noChangeAspect="1"/>
          </p:cNvPicPr>
          <p:nvPr/>
        </p:nvPicPr>
        <p:blipFill>
          <a:blip r:embed="rId3" cstate="screen"/>
          <a:srcRect t="11770"/>
          <a:stretch>
            <a:fillRect/>
          </a:stretch>
        </p:blipFill>
        <p:spPr>
          <a:xfrm>
            <a:off x="5652120" y="2708920"/>
            <a:ext cx="2742808" cy="2159067"/>
          </a:xfrm>
          <a:prstGeom prst="rect">
            <a:avLst/>
          </a:prstGeom>
        </p:spPr>
      </p:pic>
      <p:pic>
        <p:nvPicPr>
          <p:cNvPr id="12" name="Picture 2" descr="https://lh6.googleusercontent.com/-nIqO1rzQJcI/UI-eytrU7WI/AAAAAAAAE8c/xyuNoQK1hGs/s912/IMG_1893a.jpg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4853"/>
          <a:stretch/>
        </p:blipFill>
        <p:spPr bwMode="auto">
          <a:xfrm>
            <a:off x="5501552" y="609600"/>
            <a:ext cx="2893376" cy="2027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2" descr="C:\Users\Glück\Desktop\Netzwerk Teilchenwelt PR-Fotos - J. Socher\Webgroesse Long side 800 px\Netzwerk_Teilchenwelt_PR_46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763688" y="2780928"/>
            <a:ext cx="3315094" cy="2204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4" descr="https://lh4.googleusercontent.com/-x4b6XHsudS4/UI-ehB58CHI/AAAAAAAAE4M/DPWvED2AZOg/s1280/20121010_0320b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t="16412" b="9418"/>
          <a:stretch>
            <a:fillRect/>
          </a:stretch>
        </p:blipFill>
        <p:spPr bwMode="auto">
          <a:xfrm>
            <a:off x="1763688" y="5112568"/>
            <a:ext cx="6092080" cy="19168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3" descr="C:\Users\Glück\Desktop\Netzwerk Teilchenwelt PR-Fotos - J. Socher\Original\Netzwerk_Teilchenwelt_PR_23.jpg"/>
          <p:cNvPicPr>
            <a:picLocks noChangeAspect="1" noChangeArrowheads="1"/>
          </p:cNvPicPr>
          <p:nvPr/>
        </p:nvPicPr>
        <p:blipFill rotWithShape="1">
          <a:blip r:embed="rId7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8400"/>
          <a:stretch/>
        </p:blipFill>
        <p:spPr bwMode="auto">
          <a:xfrm>
            <a:off x="1763688" y="609600"/>
            <a:ext cx="2808312" cy="20401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 </a:t>
            </a:r>
            <a:endParaRPr lang="de-DE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764704"/>
            <a:ext cx="3008313" cy="5361459"/>
          </a:xfrm>
        </p:spPr>
        <p:txBody>
          <a:bodyPr>
            <a:noAutofit/>
          </a:bodyPr>
          <a:lstStyle/>
          <a:p>
            <a:r>
              <a:rPr lang="de-DE" sz="2000" b="1" dirty="0" smtClean="0"/>
              <a:t>Netzwerk Teilchenwelt</a:t>
            </a:r>
          </a:p>
          <a:p>
            <a:r>
              <a:rPr lang="de-DE" sz="2000" b="1" dirty="0" smtClean="0"/>
              <a:t>Bundesweites Angebot</a:t>
            </a:r>
          </a:p>
          <a:p>
            <a:endParaRPr lang="de-DE" sz="1200" dirty="0" smtClean="0"/>
          </a:p>
          <a:p>
            <a:r>
              <a:rPr lang="de-DE" sz="1600" dirty="0" smtClean="0"/>
              <a:t>24 Institute</a:t>
            </a:r>
          </a:p>
          <a:p>
            <a:r>
              <a:rPr lang="de-DE" sz="1600" dirty="0" smtClean="0"/>
              <a:t>&gt;140 aktive </a:t>
            </a:r>
            <a:r>
              <a:rPr lang="de-DE" sz="1600" dirty="0" err="1" smtClean="0"/>
              <a:t>WissenschaftlerInnen</a:t>
            </a:r>
            <a:endParaRPr lang="de-DE" sz="1600" dirty="0"/>
          </a:p>
          <a:p>
            <a:r>
              <a:rPr lang="de-DE" sz="1600" b="1" dirty="0" smtClean="0"/>
              <a:t> </a:t>
            </a:r>
            <a:r>
              <a:rPr lang="de-DE" sz="1600" dirty="0"/>
              <a:t>15 Standorte </a:t>
            </a:r>
            <a:r>
              <a:rPr lang="de-DE" sz="1600" dirty="0" smtClean="0"/>
              <a:t>Projekte zu Astroteilchenphysik</a:t>
            </a:r>
            <a:endParaRPr lang="de-DE" sz="1600" dirty="0"/>
          </a:p>
          <a:p>
            <a:endParaRPr lang="de-DE" sz="1600" dirty="0" smtClean="0"/>
          </a:p>
          <a:p>
            <a:r>
              <a:rPr lang="de-DE" sz="1600" b="1" dirty="0" smtClean="0"/>
              <a:t>Veranstaltungen in 2012:</a:t>
            </a:r>
          </a:p>
          <a:p>
            <a:r>
              <a:rPr lang="de-DE" sz="1600" dirty="0" smtClean="0"/>
              <a:t>an 2/3 aller Schultage </a:t>
            </a:r>
            <a:r>
              <a:rPr lang="de-DE" sz="1600" dirty="0" err="1" smtClean="0"/>
              <a:t>Masterclasses</a:t>
            </a:r>
            <a:endParaRPr lang="de-DE" sz="1600" dirty="0" smtClean="0"/>
          </a:p>
          <a:p>
            <a:r>
              <a:rPr lang="de-DE" sz="1600" dirty="0" smtClean="0"/>
              <a:t>9 Fortbildungen für Lehrkräfte</a:t>
            </a:r>
          </a:p>
          <a:p>
            <a:r>
              <a:rPr lang="de-DE" sz="1600" dirty="0" smtClean="0"/>
              <a:t>Ca. 60 </a:t>
            </a:r>
            <a:r>
              <a:rPr lang="de-DE" sz="1600" dirty="0" smtClean="0"/>
              <a:t>Lehrkräfte und Jugendliche bei CERN-Workshops und -Projektwochen</a:t>
            </a:r>
          </a:p>
          <a:p>
            <a:pPr marL="457200" indent="-457200">
              <a:buFont typeface="Wingdings"/>
              <a:buChar char="à"/>
            </a:pPr>
            <a:r>
              <a:rPr lang="de-DE" sz="1600" b="1" dirty="0" smtClean="0">
                <a:sym typeface="Wingdings" pitchFamily="2" charset="2"/>
              </a:rPr>
              <a:t>ca. 4.000 Jugendliche</a:t>
            </a:r>
          </a:p>
          <a:p>
            <a:pPr marL="457200" indent="-457200">
              <a:buFont typeface="Wingdings"/>
              <a:buChar char="à"/>
            </a:pPr>
            <a:r>
              <a:rPr lang="de-DE" sz="1600" b="1" dirty="0" smtClean="0">
                <a:sym typeface="Wingdings" pitchFamily="2" charset="2"/>
              </a:rPr>
              <a:t>Ca. 500 Lehrkräfte</a:t>
            </a:r>
            <a:endParaRPr lang="de-DE" sz="1600" b="1" dirty="0" smtClean="0"/>
          </a:p>
          <a:p>
            <a:endParaRPr lang="de-DE" sz="1600" dirty="0" smtClean="0"/>
          </a:p>
          <a:p>
            <a:r>
              <a:rPr lang="de-DE" sz="1600" dirty="0" smtClean="0"/>
              <a:t>Kontakt: stadtxy@teilchenwelt.de</a:t>
            </a:r>
          </a:p>
          <a:p>
            <a:endParaRPr lang="de-DE" sz="1000" dirty="0"/>
          </a:p>
        </p:txBody>
      </p:sp>
      <p:pic>
        <p:nvPicPr>
          <p:cNvPr id="6" name="Inhaltsplatzhalter 5" descr="KarteNetzwerkTeilchenwelt-110506.jpg"/>
          <p:cNvPicPr>
            <a:picLocks noGrp="1" noChangeAspect="1"/>
          </p:cNvPicPr>
          <p:nvPr>
            <p:ph idx="1"/>
          </p:nvPr>
        </p:nvPicPr>
        <p:blipFill>
          <a:blip r:embed="rId2" cstate="screen"/>
          <a:stretch>
            <a:fillRect/>
          </a:stretch>
        </p:blipFill>
        <p:spPr>
          <a:xfrm>
            <a:off x="4283968" y="609600"/>
            <a:ext cx="4134633" cy="5851027"/>
          </a:xfrm>
        </p:spPr>
      </p:pic>
    </p:spTree>
    <p:extLst>
      <p:ext uri="{BB962C8B-B14F-4D97-AF65-F5344CB8AC3E}">
        <p14:creationId xmlns="" xmlns:p14="http://schemas.microsoft.com/office/powerpoint/2010/main" val="1588696239"/>
      </p:ext>
    </p:extLst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4" end="1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3.xml><?xml version="1.0" encoding="utf-8"?>
<a:theme xmlns:a="http://schemas.openxmlformats.org/drawingml/2006/main" name="Office-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4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58160BCD542D84193EC0ABC092C3563" ma:contentTypeVersion="0" ma:contentTypeDescription="Create a new document." ma:contentTypeScope="" ma:versionID="4a94c9bf46d5df634de18d327b393768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c64490b4aec6201516c3a874156f37b2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>
  <documentManagement/>
</p:properties>
</file>

<file path=customXml/itemProps1.xml><?xml version="1.0" encoding="utf-8"?>
<ds:datastoreItem xmlns:ds="http://schemas.openxmlformats.org/officeDocument/2006/customXml" ds:itemID="{9ECA842E-9A9D-4542-8C21-5A12BB9D644E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60B1D69E-CE57-407D-B5BB-88803EDCABA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FC2395B8-E389-43D5-84EF-CB6753581023}">
  <ds:schemaRefs>
    <ds:schemaRef ds:uri="http://purl.org/dc/elements/1.1/"/>
    <ds:schemaRef ds:uri="http://purl.org/dc/terms/"/>
    <ds:schemaRef ds:uri="http://schemas.microsoft.com/office/2006/documentManagement/types"/>
    <ds:schemaRef ds:uri="http://schemas.openxmlformats.org/package/2006/metadata/core-properties"/>
    <ds:schemaRef ds:uri="http://purl.org/dc/dcmitype/"/>
    <ds:schemaRef ds:uri="http://www.w3.org/XML/1998/namespace"/>
    <ds:schemaRef ds:uri="http://schemas.microsoft.com/office/infopath/2007/PartnerControls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878</Words>
  <Application>Microsoft Office PowerPoint</Application>
  <PresentationFormat>Bildschirmpräsentation (4:3)</PresentationFormat>
  <Paragraphs>233</Paragraphs>
  <Slides>21</Slides>
  <Notes>6</Notes>
  <HiddenSlides>2</HiddenSlides>
  <MMClips>0</MMClips>
  <ScaleCrop>false</ScaleCrop>
  <HeadingPairs>
    <vt:vector size="4" baseType="variant">
      <vt:variant>
        <vt:lpstr>Design</vt:lpstr>
      </vt:variant>
      <vt:variant>
        <vt:i4>3</vt:i4>
      </vt:variant>
      <vt:variant>
        <vt:lpstr>Folientitel</vt:lpstr>
      </vt:variant>
      <vt:variant>
        <vt:i4>21</vt:i4>
      </vt:variant>
    </vt:vector>
  </HeadingPairs>
  <TitlesOfParts>
    <vt:vector size="24" baseType="lpstr">
      <vt:lpstr>Office-Design</vt:lpstr>
      <vt:lpstr>Office-Design</vt:lpstr>
      <vt:lpstr>Office-Design</vt:lpstr>
      <vt:lpstr>Netzwerk Teilchenwelt</vt:lpstr>
      <vt:lpstr>Neues aus dem Netzwerk</vt:lpstr>
      <vt:lpstr>Netzwerk Teilchenwelt</vt:lpstr>
      <vt:lpstr> Stufenprogramm Netzwerk Teilchenwelt</vt:lpstr>
      <vt:lpstr>Begriffe im Netzwerk - Veranstaltungen</vt:lpstr>
      <vt:lpstr>Begriffe im Netzwerk - Veranstaltungen</vt:lpstr>
      <vt:lpstr>Begriffe - Personen</vt:lpstr>
      <vt:lpstr>Folie 8</vt:lpstr>
      <vt:lpstr> </vt:lpstr>
      <vt:lpstr>Statistik Masterclasses 2010 bis 2012</vt:lpstr>
      <vt:lpstr>Cosmic-Veranstaltungen 2012</vt:lpstr>
      <vt:lpstr>Hinter den Kulissen…</vt:lpstr>
      <vt:lpstr>Öffentlichkeitsarbeit - Vernetzung</vt:lpstr>
      <vt:lpstr>Ausblick Aktivitäten 2013-2016 Gesamtprojekt</vt:lpstr>
      <vt:lpstr>  Personalstruktur Netzwerk Teilchenwelt* </vt:lpstr>
      <vt:lpstr>Erfahrungsaustausch unter Vermittler/innen</vt:lpstr>
      <vt:lpstr>Zum Schluss</vt:lpstr>
      <vt:lpstr>Viel Freude dabei!</vt:lpstr>
      <vt:lpstr>Vielen Dank für Eure Aufmerksamkeit!  Feedback erwünscht!</vt:lpstr>
      <vt:lpstr>„Basics“ der lokalen Standorte</vt:lpstr>
      <vt:lpstr>Unterstützung lokale Standorte durch Projektkoordination</vt:lpstr>
    </vt:vector>
  </TitlesOfParts>
  <Company>Entenhausen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Folie 1</dc:title>
  <dc:creator>klaas klever</dc:creator>
  <cp:lastModifiedBy>IKTP</cp:lastModifiedBy>
  <cp:revision>388</cp:revision>
  <dcterms:created xsi:type="dcterms:W3CDTF">2011-09-28T10:59:25Z</dcterms:created>
  <dcterms:modified xsi:type="dcterms:W3CDTF">2012-12-06T09:30:03Z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0x010100A58160BCD542D84193EC0ABC092C3563</vt:lpwstr>
  </property>
</Properties>
</file>