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11"/>
  </p:notesMasterIdLst>
  <p:sldIdLst>
    <p:sldId id="256" r:id="rId2"/>
    <p:sldId id="396" r:id="rId3"/>
    <p:sldId id="397" r:id="rId4"/>
    <p:sldId id="398" r:id="rId5"/>
    <p:sldId id="399" r:id="rId6"/>
    <p:sldId id="385" r:id="rId7"/>
    <p:sldId id="400" r:id="rId8"/>
    <p:sldId id="401" r:id="rId9"/>
    <p:sldId id="402" r:id="rId10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rgbClr val="0033CC"/>
        </a:solidFill>
        <a:latin typeface="Trebuchet MS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33CC"/>
    <a:srgbClr val="3366CC"/>
    <a:srgbClr val="339933"/>
    <a:srgbClr val="00CC99"/>
    <a:srgbClr val="33CC33"/>
    <a:srgbClr val="FF0000"/>
    <a:srgbClr val="DCE4EF"/>
    <a:srgbClr val="526296"/>
    <a:srgbClr val="0066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9" autoAdjust="0"/>
  </p:normalViewPr>
  <p:slideViewPr>
    <p:cSldViewPr>
      <p:cViewPr varScale="1">
        <p:scale>
          <a:sx n="124" d="100"/>
          <a:sy n="124" d="100"/>
        </p:scale>
        <p:origin x="-1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escfiles01\grs22$\Tier1\Talks\GidPP_Review_of_Tier1_Jun2012\SAM%202011-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escfiles01\grs22$\Tier1\Talks\GidPP_Review_of_Tier1_Jun2012\SAM%202011-12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escfiles01\grs22$\Tier1\Talks\GidPP_Review_of_Tier1_Jun2012\SAM%202011-1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escfiles01\grs22$\Tier1\Talks\GidPP_Review_of_Tier1_Jun2012\SAM%202011-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plotArea>
      <c:layout/>
      <c:lineChart>
        <c:grouping val="standard"/>
        <c:ser>
          <c:idx val="0"/>
          <c:order val="0"/>
          <c:tx>
            <c:strRef>
              <c:f>Availability!$D$2</c:f>
              <c:strCache>
                <c:ptCount val="1"/>
                <c:pt idx="0">
                  <c:v>RAL Availability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numRef>
              <c:f>Availability!$E$1:$R$1</c:f>
              <c:numCache>
                <c:formatCode>mmm\-yy</c:formatCode>
                <c:ptCount val="14"/>
                <c:pt idx="0">
                  <c:v>40634</c:v>
                </c:pt>
                <c:pt idx="1">
                  <c:v>40664</c:v>
                </c:pt>
                <c:pt idx="2">
                  <c:v>40695</c:v>
                </c:pt>
                <c:pt idx="3">
                  <c:v>40725</c:v>
                </c:pt>
                <c:pt idx="4">
                  <c:v>40756</c:v>
                </c:pt>
                <c:pt idx="5">
                  <c:v>40787</c:v>
                </c:pt>
                <c:pt idx="6">
                  <c:v>40817</c:v>
                </c:pt>
                <c:pt idx="7">
                  <c:v>40848</c:v>
                </c:pt>
                <c:pt idx="8">
                  <c:v>40878</c:v>
                </c:pt>
                <c:pt idx="9">
                  <c:v>40909</c:v>
                </c:pt>
                <c:pt idx="10">
                  <c:v>40940</c:v>
                </c:pt>
                <c:pt idx="11">
                  <c:v>40969</c:v>
                </c:pt>
                <c:pt idx="12">
                  <c:v>41000</c:v>
                </c:pt>
                <c:pt idx="13">
                  <c:v>41030</c:v>
                </c:pt>
              </c:numCache>
            </c:numRef>
          </c:cat>
          <c:val>
            <c:numRef>
              <c:f>Availability!$E$2:$R$2</c:f>
              <c:numCache>
                <c:formatCode>0%</c:formatCode>
                <c:ptCount val="14"/>
                <c:pt idx="0">
                  <c:v>0.92</c:v>
                </c:pt>
                <c:pt idx="1">
                  <c:v>0.99</c:v>
                </c:pt>
                <c:pt idx="2">
                  <c:v>0.92</c:v>
                </c:pt>
                <c:pt idx="3">
                  <c:v>0.93</c:v>
                </c:pt>
                <c:pt idx="4">
                  <c:v>0.96000000000000008</c:v>
                </c:pt>
                <c:pt idx="5">
                  <c:v>0.9</c:v>
                </c:pt>
                <c:pt idx="6">
                  <c:v>0.92</c:v>
                </c:pt>
                <c:pt idx="7">
                  <c:v>0.97</c:v>
                </c:pt>
                <c:pt idx="8">
                  <c:v>0.96000000000000008</c:v>
                </c:pt>
                <c:pt idx="9">
                  <c:v>0.88000000000000012</c:v>
                </c:pt>
                <c:pt idx="10">
                  <c:v>0.8600000000000001</c:v>
                </c:pt>
                <c:pt idx="11">
                  <c:v>0.99</c:v>
                </c:pt>
                <c:pt idx="12">
                  <c:v>0.99</c:v>
                </c:pt>
                <c:pt idx="13">
                  <c:v>0.96000000000000008</c:v>
                </c:pt>
              </c:numCache>
            </c:numRef>
          </c:val>
        </c:ser>
        <c:ser>
          <c:idx val="1"/>
          <c:order val="1"/>
          <c:tx>
            <c:strRef>
              <c:f>Availability!$D$3</c:f>
              <c:strCache>
                <c:ptCount val="1"/>
                <c:pt idx="0">
                  <c:v>Average</c:v>
                </c:pt>
              </c:strCache>
            </c:strRef>
          </c:tx>
          <c:marker>
            <c:symbol val="none"/>
          </c:marker>
          <c:cat>
            <c:numRef>
              <c:f>Availability!$E$1:$R$1</c:f>
              <c:numCache>
                <c:formatCode>mmm\-yy</c:formatCode>
                <c:ptCount val="14"/>
                <c:pt idx="0">
                  <c:v>40634</c:v>
                </c:pt>
                <c:pt idx="1">
                  <c:v>40664</c:v>
                </c:pt>
                <c:pt idx="2">
                  <c:v>40695</c:v>
                </c:pt>
                <c:pt idx="3">
                  <c:v>40725</c:v>
                </c:pt>
                <c:pt idx="4">
                  <c:v>40756</c:v>
                </c:pt>
                <c:pt idx="5">
                  <c:v>40787</c:v>
                </c:pt>
                <c:pt idx="6">
                  <c:v>40817</c:v>
                </c:pt>
                <c:pt idx="7">
                  <c:v>40848</c:v>
                </c:pt>
                <c:pt idx="8">
                  <c:v>40878</c:v>
                </c:pt>
                <c:pt idx="9">
                  <c:v>40909</c:v>
                </c:pt>
                <c:pt idx="10">
                  <c:v>40940</c:v>
                </c:pt>
                <c:pt idx="11">
                  <c:v>40969</c:v>
                </c:pt>
                <c:pt idx="12">
                  <c:v>41000</c:v>
                </c:pt>
                <c:pt idx="13">
                  <c:v>41030</c:v>
                </c:pt>
              </c:numCache>
            </c:numRef>
          </c:cat>
          <c:val>
            <c:numRef>
              <c:f>Availability!$E$3:$R$3</c:f>
              <c:numCache>
                <c:formatCode>0%</c:formatCode>
                <c:ptCount val="14"/>
                <c:pt idx="0">
                  <c:v>0.96000000000000008</c:v>
                </c:pt>
                <c:pt idx="1">
                  <c:v>0.98</c:v>
                </c:pt>
                <c:pt idx="2">
                  <c:v>0.97</c:v>
                </c:pt>
                <c:pt idx="3">
                  <c:v>0.99</c:v>
                </c:pt>
                <c:pt idx="4">
                  <c:v>0.98</c:v>
                </c:pt>
                <c:pt idx="5">
                  <c:v>0.98</c:v>
                </c:pt>
                <c:pt idx="6">
                  <c:v>0.97</c:v>
                </c:pt>
                <c:pt idx="7">
                  <c:v>0.96000000000000008</c:v>
                </c:pt>
                <c:pt idx="8">
                  <c:v>0.99</c:v>
                </c:pt>
                <c:pt idx="9">
                  <c:v>0.95000000000000007</c:v>
                </c:pt>
                <c:pt idx="10">
                  <c:v>0.97</c:v>
                </c:pt>
                <c:pt idx="11">
                  <c:v>0.96000000000000008</c:v>
                </c:pt>
                <c:pt idx="12">
                  <c:v>0.99</c:v>
                </c:pt>
                <c:pt idx="13">
                  <c:v>0.98</c:v>
                </c:pt>
              </c:numCache>
            </c:numRef>
          </c:val>
        </c:ser>
        <c:marker val="1"/>
        <c:axId val="48630784"/>
        <c:axId val="43045632"/>
      </c:lineChart>
      <c:dateAx>
        <c:axId val="48630784"/>
        <c:scaling>
          <c:orientation val="minMax"/>
        </c:scaling>
        <c:axPos val="b"/>
        <c:numFmt formatCode="mmm\-yy" sourceLinked="1"/>
        <c:tickLblPos val="nextTo"/>
        <c:crossAx val="43045632"/>
        <c:crosses val="autoZero"/>
        <c:auto val="1"/>
        <c:lblOffset val="100"/>
      </c:dateAx>
      <c:valAx>
        <c:axId val="43045632"/>
        <c:scaling>
          <c:orientation val="minMax"/>
        </c:scaling>
        <c:axPos val="l"/>
        <c:majorGridlines/>
        <c:numFmt formatCode="0%" sourceLinked="1"/>
        <c:tickLblPos val="nextTo"/>
        <c:crossAx val="4863078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Availability!$D$6</c:f>
              <c:strCache>
                <c:ptCount val="1"/>
                <c:pt idx="0">
                  <c:v>RAL Availability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numRef>
              <c:f>Availability!$E$5:$R$5</c:f>
              <c:numCache>
                <c:formatCode>mmm\-yy</c:formatCode>
                <c:ptCount val="14"/>
                <c:pt idx="0">
                  <c:v>40634</c:v>
                </c:pt>
                <c:pt idx="1">
                  <c:v>40664</c:v>
                </c:pt>
                <c:pt idx="2">
                  <c:v>40695</c:v>
                </c:pt>
                <c:pt idx="3">
                  <c:v>40725</c:v>
                </c:pt>
                <c:pt idx="4">
                  <c:v>40756</c:v>
                </c:pt>
                <c:pt idx="5">
                  <c:v>40787</c:v>
                </c:pt>
                <c:pt idx="6">
                  <c:v>40817</c:v>
                </c:pt>
                <c:pt idx="7">
                  <c:v>40848</c:v>
                </c:pt>
                <c:pt idx="8">
                  <c:v>40878</c:v>
                </c:pt>
                <c:pt idx="9">
                  <c:v>40909</c:v>
                </c:pt>
                <c:pt idx="10">
                  <c:v>40940</c:v>
                </c:pt>
                <c:pt idx="11">
                  <c:v>40969</c:v>
                </c:pt>
                <c:pt idx="12">
                  <c:v>41000</c:v>
                </c:pt>
                <c:pt idx="13">
                  <c:v>41030</c:v>
                </c:pt>
              </c:numCache>
            </c:numRef>
          </c:cat>
          <c:val>
            <c:numRef>
              <c:f>Availability!$E$6:$R$6</c:f>
              <c:numCache>
                <c:formatCode>0%</c:formatCode>
                <c:ptCount val="14"/>
                <c:pt idx="0">
                  <c:v>0.99</c:v>
                </c:pt>
                <c:pt idx="1">
                  <c:v>1</c:v>
                </c:pt>
                <c:pt idx="2">
                  <c:v>0.92</c:v>
                </c:pt>
                <c:pt idx="3">
                  <c:v>0.94000000000000006</c:v>
                </c:pt>
                <c:pt idx="4">
                  <c:v>0.99</c:v>
                </c:pt>
                <c:pt idx="5">
                  <c:v>0.96000000000000008</c:v>
                </c:pt>
                <c:pt idx="6">
                  <c:v>0.95000000000000007</c:v>
                </c:pt>
                <c:pt idx="7">
                  <c:v>0.99</c:v>
                </c:pt>
                <c:pt idx="8">
                  <c:v>0.98</c:v>
                </c:pt>
                <c:pt idx="9">
                  <c:v>0.97000000000000008</c:v>
                </c:pt>
                <c:pt idx="10">
                  <c:v>0.92</c:v>
                </c:pt>
                <c:pt idx="11">
                  <c:v>0.99</c:v>
                </c:pt>
                <c:pt idx="12">
                  <c:v>1</c:v>
                </c:pt>
                <c:pt idx="13">
                  <c:v>0.97000000000000008</c:v>
                </c:pt>
              </c:numCache>
            </c:numRef>
          </c:val>
        </c:ser>
        <c:ser>
          <c:idx val="1"/>
          <c:order val="1"/>
          <c:tx>
            <c:strRef>
              <c:f>Availability!$D$7</c:f>
              <c:strCache>
                <c:ptCount val="1"/>
                <c:pt idx="0">
                  <c:v>Average</c:v>
                </c:pt>
              </c:strCache>
            </c:strRef>
          </c:tx>
          <c:marker>
            <c:symbol val="none"/>
          </c:marker>
          <c:cat>
            <c:numRef>
              <c:f>Availability!$E$5:$R$5</c:f>
              <c:numCache>
                <c:formatCode>mmm\-yy</c:formatCode>
                <c:ptCount val="14"/>
                <c:pt idx="0">
                  <c:v>40634</c:v>
                </c:pt>
                <c:pt idx="1">
                  <c:v>40664</c:v>
                </c:pt>
                <c:pt idx="2">
                  <c:v>40695</c:v>
                </c:pt>
                <c:pt idx="3">
                  <c:v>40725</c:v>
                </c:pt>
                <c:pt idx="4">
                  <c:v>40756</c:v>
                </c:pt>
                <c:pt idx="5">
                  <c:v>40787</c:v>
                </c:pt>
                <c:pt idx="6">
                  <c:v>40817</c:v>
                </c:pt>
                <c:pt idx="7">
                  <c:v>40848</c:v>
                </c:pt>
                <c:pt idx="8">
                  <c:v>40878</c:v>
                </c:pt>
                <c:pt idx="9">
                  <c:v>40909</c:v>
                </c:pt>
                <c:pt idx="10">
                  <c:v>40940</c:v>
                </c:pt>
                <c:pt idx="11">
                  <c:v>40969</c:v>
                </c:pt>
                <c:pt idx="12">
                  <c:v>41000</c:v>
                </c:pt>
                <c:pt idx="13">
                  <c:v>41030</c:v>
                </c:pt>
              </c:numCache>
            </c:numRef>
          </c:cat>
          <c:val>
            <c:numRef>
              <c:f>Availability!$E$7:$R$7</c:f>
              <c:numCache>
                <c:formatCode>0%</c:formatCode>
                <c:ptCount val="14"/>
                <c:pt idx="0">
                  <c:v>0.97000000000000008</c:v>
                </c:pt>
                <c:pt idx="1">
                  <c:v>0.97000000000000008</c:v>
                </c:pt>
                <c:pt idx="2">
                  <c:v>0.96000000000000008</c:v>
                </c:pt>
                <c:pt idx="3">
                  <c:v>0.98</c:v>
                </c:pt>
                <c:pt idx="4">
                  <c:v>0.99</c:v>
                </c:pt>
                <c:pt idx="5">
                  <c:v>0.98</c:v>
                </c:pt>
                <c:pt idx="6">
                  <c:v>0.96000000000000008</c:v>
                </c:pt>
                <c:pt idx="7">
                  <c:v>0.96000000000000008</c:v>
                </c:pt>
                <c:pt idx="8">
                  <c:v>0.98</c:v>
                </c:pt>
                <c:pt idx="9">
                  <c:v>0.98</c:v>
                </c:pt>
                <c:pt idx="10">
                  <c:v>0.98</c:v>
                </c:pt>
                <c:pt idx="11">
                  <c:v>0.97000000000000008</c:v>
                </c:pt>
                <c:pt idx="12">
                  <c:v>0.98</c:v>
                </c:pt>
                <c:pt idx="13">
                  <c:v>0.98</c:v>
                </c:pt>
              </c:numCache>
            </c:numRef>
          </c:val>
        </c:ser>
        <c:marker val="1"/>
        <c:axId val="43668224"/>
        <c:axId val="43669760"/>
      </c:lineChart>
      <c:dateAx>
        <c:axId val="43668224"/>
        <c:scaling>
          <c:orientation val="minMax"/>
        </c:scaling>
        <c:axPos val="b"/>
        <c:numFmt formatCode="mmm\-yy" sourceLinked="1"/>
        <c:tickLblPos val="nextTo"/>
        <c:crossAx val="43669760"/>
        <c:crosses val="autoZero"/>
        <c:auto val="1"/>
        <c:lblOffset val="100"/>
      </c:dateAx>
      <c:valAx>
        <c:axId val="43669760"/>
        <c:scaling>
          <c:orientation val="minMax"/>
        </c:scaling>
        <c:axPos val="l"/>
        <c:majorGridlines/>
        <c:numFmt formatCode="0%" sourceLinked="1"/>
        <c:tickLblPos val="nextTo"/>
        <c:crossAx val="43668224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Availability!$D$10</c:f>
              <c:strCache>
                <c:ptCount val="1"/>
                <c:pt idx="0">
                  <c:v>RAL Availability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numRef>
              <c:f>Availability!$E$9:$R$9</c:f>
              <c:numCache>
                <c:formatCode>mmm\-yy</c:formatCode>
                <c:ptCount val="14"/>
                <c:pt idx="0">
                  <c:v>40634</c:v>
                </c:pt>
                <c:pt idx="1">
                  <c:v>40664</c:v>
                </c:pt>
                <c:pt idx="2">
                  <c:v>40695</c:v>
                </c:pt>
                <c:pt idx="3">
                  <c:v>40725</c:v>
                </c:pt>
                <c:pt idx="4">
                  <c:v>40756</c:v>
                </c:pt>
                <c:pt idx="5">
                  <c:v>40787</c:v>
                </c:pt>
                <c:pt idx="6">
                  <c:v>40817</c:v>
                </c:pt>
                <c:pt idx="7">
                  <c:v>40848</c:v>
                </c:pt>
                <c:pt idx="8">
                  <c:v>40878</c:v>
                </c:pt>
                <c:pt idx="9">
                  <c:v>40909</c:v>
                </c:pt>
                <c:pt idx="10">
                  <c:v>40940</c:v>
                </c:pt>
                <c:pt idx="11">
                  <c:v>40969</c:v>
                </c:pt>
                <c:pt idx="12">
                  <c:v>41000</c:v>
                </c:pt>
                <c:pt idx="13">
                  <c:v>41030</c:v>
                </c:pt>
              </c:numCache>
            </c:numRef>
          </c:cat>
          <c:val>
            <c:numRef>
              <c:f>Availability!$E$10:$R$10</c:f>
              <c:numCache>
                <c:formatCode>0%</c:formatCode>
                <c:ptCount val="14"/>
                <c:pt idx="0">
                  <c:v>0.8600000000000001</c:v>
                </c:pt>
                <c:pt idx="1">
                  <c:v>0.89</c:v>
                </c:pt>
                <c:pt idx="2">
                  <c:v>0.98</c:v>
                </c:pt>
                <c:pt idx="3">
                  <c:v>0.98</c:v>
                </c:pt>
                <c:pt idx="4">
                  <c:v>1</c:v>
                </c:pt>
                <c:pt idx="5">
                  <c:v>0.99</c:v>
                </c:pt>
                <c:pt idx="6">
                  <c:v>1</c:v>
                </c:pt>
                <c:pt idx="7">
                  <c:v>0.99</c:v>
                </c:pt>
                <c:pt idx="8">
                  <c:v>0.99</c:v>
                </c:pt>
                <c:pt idx="9">
                  <c:v>0.97000000000000008</c:v>
                </c:pt>
                <c:pt idx="10">
                  <c:v>0.91</c:v>
                </c:pt>
                <c:pt idx="11">
                  <c:v>0.98</c:v>
                </c:pt>
                <c:pt idx="12">
                  <c:v>0.98</c:v>
                </c:pt>
                <c:pt idx="13">
                  <c:v>0.97000000000000008</c:v>
                </c:pt>
              </c:numCache>
            </c:numRef>
          </c:val>
        </c:ser>
        <c:ser>
          <c:idx val="1"/>
          <c:order val="1"/>
          <c:tx>
            <c:strRef>
              <c:f>Availability!$D$11</c:f>
              <c:strCache>
                <c:ptCount val="1"/>
                <c:pt idx="0">
                  <c:v>Average</c:v>
                </c:pt>
              </c:strCache>
            </c:strRef>
          </c:tx>
          <c:marker>
            <c:symbol val="none"/>
          </c:marker>
          <c:cat>
            <c:numRef>
              <c:f>Availability!$E$9:$R$9</c:f>
              <c:numCache>
                <c:formatCode>mmm\-yy</c:formatCode>
                <c:ptCount val="14"/>
                <c:pt idx="0">
                  <c:v>40634</c:v>
                </c:pt>
                <c:pt idx="1">
                  <c:v>40664</c:v>
                </c:pt>
                <c:pt idx="2">
                  <c:v>40695</c:v>
                </c:pt>
                <c:pt idx="3">
                  <c:v>40725</c:v>
                </c:pt>
                <c:pt idx="4">
                  <c:v>40756</c:v>
                </c:pt>
                <c:pt idx="5">
                  <c:v>40787</c:v>
                </c:pt>
                <c:pt idx="6">
                  <c:v>40817</c:v>
                </c:pt>
                <c:pt idx="7">
                  <c:v>40848</c:v>
                </c:pt>
                <c:pt idx="8">
                  <c:v>40878</c:v>
                </c:pt>
                <c:pt idx="9">
                  <c:v>40909</c:v>
                </c:pt>
                <c:pt idx="10">
                  <c:v>40940</c:v>
                </c:pt>
                <c:pt idx="11">
                  <c:v>40969</c:v>
                </c:pt>
                <c:pt idx="12">
                  <c:v>41000</c:v>
                </c:pt>
                <c:pt idx="13">
                  <c:v>41030</c:v>
                </c:pt>
              </c:numCache>
            </c:numRef>
          </c:cat>
          <c:val>
            <c:numRef>
              <c:f>Availability!$E$11:$R$11</c:f>
              <c:numCache>
                <c:formatCode>0%</c:formatCode>
                <c:ptCount val="14"/>
                <c:pt idx="0">
                  <c:v>0.9</c:v>
                </c:pt>
                <c:pt idx="1">
                  <c:v>0.92</c:v>
                </c:pt>
                <c:pt idx="2">
                  <c:v>0.95000000000000007</c:v>
                </c:pt>
                <c:pt idx="3">
                  <c:v>0.98</c:v>
                </c:pt>
                <c:pt idx="4">
                  <c:v>0.98</c:v>
                </c:pt>
                <c:pt idx="5">
                  <c:v>0.97000000000000008</c:v>
                </c:pt>
                <c:pt idx="6">
                  <c:v>0.97000000000000008</c:v>
                </c:pt>
                <c:pt idx="7">
                  <c:v>0.95000000000000007</c:v>
                </c:pt>
                <c:pt idx="8">
                  <c:v>0.95000000000000007</c:v>
                </c:pt>
                <c:pt idx="9">
                  <c:v>0.94000000000000006</c:v>
                </c:pt>
                <c:pt idx="10">
                  <c:v>0.97000000000000008</c:v>
                </c:pt>
                <c:pt idx="11">
                  <c:v>0.98</c:v>
                </c:pt>
                <c:pt idx="12">
                  <c:v>0.99</c:v>
                </c:pt>
                <c:pt idx="13">
                  <c:v>0.99</c:v>
                </c:pt>
              </c:numCache>
            </c:numRef>
          </c:val>
        </c:ser>
        <c:marker val="1"/>
        <c:axId val="43694720"/>
        <c:axId val="43708800"/>
      </c:lineChart>
      <c:dateAx>
        <c:axId val="43694720"/>
        <c:scaling>
          <c:orientation val="minMax"/>
        </c:scaling>
        <c:axPos val="b"/>
        <c:numFmt formatCode="mmm\-yy" sourceLinked="1"/>
        <c:tickLblPos val="nextTo"/>
        <c:crossAx val="43708800"/>
        <c:crosses val="autoZero"/>
        <c:auto val="1"/>
        <c:lblOffset val="100"/>
      </c:dateAx>
      <c:valAx>
        <c:axId val="43708800"/>
        <c:scaling>
          <c:orientation val="minMax"/>
        </c:scaling>
        <c:axPos val="l"/>
        <c:majorGridlines/>
        <c:numFmt formatCode="0%" sourceLinked="1"/>
        <c:tickLblPos val="nextTo"/>
        <c:crossAx val="4369472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hart>
    <c:plotArea>
      <c:layout/>
      <c:lineChart>
        <c:grouping val="standard"/>
        <c:ser>
          <c:idx val="0"/>
          <c:order val="0"/>
          <c:tx>
            <c:strRef>
              <c:f>Availability!$D$18</c:f>
              <c:strCache>
                <c:ptCount val="1"/>
                <c:pt idx="0">
                  <c:v>RAL Availability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none"/>
          </c:marker>
          <c:cat>
            <c:numRef>
              <c:f>Availability!$E$17:$R$17</c:f>
              <c:numCache>
                <c:formatCode>mmm\-yy</c:formatCode>
                <c:ptCount val="14"/>
                <c:pt idx="0">
                  <c:v>40634</c:v>
                </c:pt>
                <c:pt idx="1">
                  <c:v>40664</c:v>
                </c:pt>
                <c:pt idx="2">
                  <c:v>40695</c:v>
                </c:pt>
                <c:pt idx="3">
                  <c:v>40725</c:v>
                </c:pt>
                <c:pt idx="4">
                  <c:v>40756</c:v>
                </c:pt>
                <c:pt idx="5">
                  <c:v>40787</c:v>
                </c:pt>
                <c:pt idx="6">
                  <c:v>40817</c:v>
                </c:pt>
                <c:pt idx="7">
                  <c:v>40848</c:v>
                </c:pt>
                <c:pt idx="8">
                  <c:v>40878</c:v>
                </c:pt>
                <c:pt idx="9">
                  <c:v>40909</c:v>
                </c:pt>
                <c:pt idx="10">
                  <c:v>40940</c:v>
                </c:pt>
                <c:pt idx="11">
                  <c:v>40969</c:v>
                </c:pt>
                <c:pt idx="12">
                  <c:v>41000</c:v>
                </c:pt>
                <c:pt idx="13">
                  <c:v>41030</c:v>
                </c:pt>
              </c:numCache>
            </c:numRef>
          </c:cat>
          <c:val>
            <c:numRef>
              <c:f>Availability!$E$18:$R$18</c:f>
              <c:numCache>
                <c:formatCode>0%</c:formatCode>
                <c:ptCount val="14"/>
                <c:pt idx="0">
                  <c:v>0.97000000000000008</c:v>
                </c:pt>
                <c:pt idx="1">
                  <c:v>1</c:v>
                </c:pt>
                <c:pt idx="2">
                  <c:v>1</c:v>
                </c:pt>
                <c:pt idx="3">
                  <c:v>0.97000000000000008</c:v>
                </c:pt>
                <c:pt idx="4">
                  <c:v>1</c:v>
                </c:pt>
                <c:pt idx="5">
                  <c:v>0.99</c:v>
                </c:pt>
                <c:pt idx="6">
                  <c:v>0.98</c:v>
                </c:pt>
                <c:pt idx="7">
                  <c:v>1</c:v>
                </c:pt>
                <c:pt idx="8">
                  <c:v>0.97000000000000008</c:v>
                </c:pt>
                <c:pt idx="9">
                  <c:v>0.96000000000000008</c:v>
                </c:pt>
                <c:pt idx="10">
                  <c:v>0.84000000000000008</c:v>
                </c:pt>
                <c:pt idx="11">
                  <c:v>0.99</c:v>
                </c:pt>
                <c:pt idx="12">
                  <c:v>1</c:v>
                </c:pt>
                <c:pt idx="13">
                  <c:v>1</c:v>
                </c:pt>
              </c:numCache>
            </c:numRef>
          </c:val>
        </c:ser>
        <c:ser>
          <c:idx val="1"/>
          <c:order val="1"/>
          <c:tx>
            <c:strRef>
              <c:f>Availability!$D$19</c:f>
              <c:strCache>
                <c:ptCount val="1"/>
                <c:pt idx="0">
                  <c:v>Average</c:v>
                </c:pt>
              </c:strCache>
            </c:strRef>
          </c:tx>
          <c:marker>
            <c:symbol val="none"/>
          </c:marker>
          <c:cat>
            <c:numRef>
              <c:f>Availability!$E$17:$R$17</c:f>
              <c:numCache>
                <c:formatCode>mmm\-yy</c:formatCode>
                <c:ptCount val="14"/>
                <c:pt idx="0">
                  <c:v>40634</c:v>
                </c:pt>
                <c:pt idx="1">
                  <c:v>40664</c:v>
                </c:pt>
                <c:pt idx="2">
                  <c:v>40695</c:v>
                </c:pt>
                <c:pt idx="3">
                  <c:v>40725</c:v>
                </c:pt>
                <c:pt idx="4">
                  <c:v>40756</c:v>
                </c:pt>
                <c:pt idx="5">
                  <c:v>40787</c:v>
                </c:pt>
                <c:pt idx="6">
                  <c:v>40817</c:v>
                </c:pt>
                <c:pt idx="7">
                  <c:v>40848</c:v>
                </c:pt>
                <c:pt idx="8">
                  <c:v>40878</c:v>
                </c:pt>
                <c:pt idx="9">
                  <c:v>40909</c:v>
                </c:pt>
                <c:pt idx="10">
                  <c:v>40940</c:v>
                </c:pt>
                <c:pt idx="11">
                  <c:v>40969</c:v>
                </c:pt>
                <c:pt idx="12">
                  <c:v>41000</c:v>
                </c:pt>
                <c:pt idx="13">
                  <c:v>41030</c:v>
                </c:pt>
              </c:numCache>
            </c:numRef>
          </c:cat>
          <c:val>
            <c:numRef>
              <c:f>Availability!$E$19:$R$19</c:f>
              <c:numCache>
                <c:formatCode>0%</c:formatCode>
                <c:ptCount val="14"/>
                <c:pt idx="0">
                  <c:v>0.97000000000000008</c:v>
                </c:pt>
                <c:pt idx="1">
                  <c:v>0.98</c:v>
                </c:pt>
                <c:pt idx="2">
                  <c:v>0.97000000000000008</c:v>
                </c:pt>
                <c:pt idx="3">
                  <c:v>0.98</c:v>
                </c:pt>
                <c:pt idx="4">
                  <c:v>0.97000000000000008</c:v>
                </c:pt>
                <c:pt idx="5">
                  <c:v>0.97000000000000008</c:v>
                </c:pt>
                <c:pt idx="6">
                  <c:v>0.97000000000000008</c:v>
                </c:pt>
                <c:pt idx="7">
                  <c:v>0.97000000000000008</c:v>
                </c:pt>
                <c:pt idx="8">
                  <c:v>0.98</c:v>
                </c:pt>
                <c:pt idx="9">
                  <c:v>0.99</c:v>
                </c:pt>
                <c:pt idx="10">
                  <c:v>0.97000000000000008</c:v>
                </c:pt>
                <c:pt idx="11">
                  <c:v>0.98</c:v>
                </c:pt>
                <c:pt idx="12">
                  <c:v>0.98</c:v>
                </c:pt>
                <c:pt idx="13">
                  <c:v>0.99</c:v>
                </c:pt>
              </c:numCache>
            </c:numRef>
          </c:val>
        </c:ser>
        <c:marker val="1"/>
        <c:axId val="43073920"/>
        <c:axId val="43075456"/>
      </c:lineChart>
      <c:dateAx>
        <c:axId val="43073920"/>
        <c:scaling>
          <c:orientation val="minMax"/>
        </c:scaling>
        <c:axPos val="b"/>
        <c:numFmt formatCode="mmm\-yy" sourceLinked="1"/>
        <c:tickLblPos val="nextTo"/>
        <c:crossAx val="43075456"/>
        <c:crosses val="autoZero"/>
        <c:auto val="1"/>
        <c:lblOffset val="100"/>
      </c:dateAx>
      <c:valAx>
        <c:axId val="43075456"/>
        <c:scaling>
          <c:orientation val="minMax"/>
        </c:scaling>
        <c:axPos val="l"/>
        <c:majorGridlines/>
        <c:numFmt formatCode="0%" sourceLinked="1"/>
        <c:tickLblPos val="nextTo"/>
        <c:crossAx val="4307392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pitchFamily="18" charset="0"/>
              </a:defRPr>
            </a:lvl1pPr>
          </a:lstStyle>
          <a:p>
            <a:pPr>
              <a:defRPr/>
            </a:pPr>
            <a:fld id="{213D926D-3813-4FDD-A643-2DA581D29B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dirty="0" smtClean="0"/>
              <a:t>Servers would have had to be replaced anyway</a:t>
            </a:r>
          </a:p>
          <a:p>
            <a:pPr>
              <a:buFontTx/>
              <a:buChar char="-"/>
            </a:pPr>
            <a:r>
              <a:rPr lang="en-GB" dirty="0" smtClean="0"/>
              <a:t>Move to 64 bit , gives more memory to play with (matches CERNs </a:t>
            </a:r>
            <a:r>
              <a:rPr lang="en-GB" dirty="0" err="1" smtClean="0"/>
              <a:t>config</a:t>
            </a:r>
            <a:r>
              <a:rPr lang="en-GB" dirty="0" smtClean="0"/>
              <a:t>)</a:t>
            </a:r>
          </a:p>
          <a:p>
            <a:pPr>
              <a:buFontTx/>
              <a:buChar char="-"/>
            </a:pPr>
            <a:r>
              <a:rPr lang="en-GB" dirty="0" smtClean="0"/>
              <a:t>Increased memory (from 3GB in Oracle to 20GB)</a:t>
            </a:r>
          </a:p>
          <a:p>
            <a:pPr>
              <a:buFontTx/>
              <a:buChar char="-"/>
            </a:pPr>
            <a:r>
              <a:rPr lang="en-GB" dirty="0" smtClean="0"/>
              <a:t>Enables up to date copies of important systems in the event of a power outage or hardware failure, switchover can be done anytime and only requires ~10 minute outage</a:t>
            </a:r>
          </a:p>
          <a:p>
            <a:pPr>
              <a:buFontTx/>
              <a:buChar char="-"/>
            </a:pPr>
            <a:r>
              <a:rPr lang="en-GB" dirty="0" smtClean="0"/>
              <a:t>Although hardware is duplicated for standbys, they are simpler to administer at each side due to less machines, simpler storage </a:t>
            </a:r>
            <a:r>
              <a:rPr lang="en-GB" dirty="0" err="1" smtClean="0"/>
              <a:t>config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EE3CC7-BCA3-4F2A-AD93-3690FADF40AC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tes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rallogo_smal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6324600"/>
            <a:ext cx="23622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 rotWithShape="1">
            <a:gsLst>
              <a:gs pos="0">
                <a:schemeClr val="bg1">
                  <a:gamma/>
                  <a:shade val="46275"/>
                  <a:invGamma/>
                  <a:alpha val="27000"/>
                </a:schemeClr>
              </a:gs>
              <a:gs pos="50000">
                <a:schemeClr val="bg1">
                  <a:alpha val="78000"/>
                </a:schemeClr>
              </a:gs>
              <a:gs pos="100000">
                <a:schemeClr val="bg1">
                  <a:gamma/>
                  <a:shade val="46275"/>
                  <a:invGamma/>
                  <a:alpha val="27000"/>
                </a:schemeClr>
              </a:gs>
            </a:gsLst>
            <a:lin ang="0" scaled="1"/>
          </a:gradFill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Tier-1 Report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 rotWithShape="1">
            <a:gsLst>
              <a:gs pos="0">
                <a:schemeClr val="accent2">
                  <a:gamma/>
                  <a:shade val="46275"/>
                  <a:invGamma/>
                  <a:alpha val="25000"/>
                </a:schemeClr>
              </a:gs>
              <a:gs pos="50000">
                <a:schemeClr val="accent2">
                  <a:alpha val="78999"/>
                </a:schemeClr>
              </a:gs>
              <a:gs pos="100000">
                <a:schemeClr val="accent2">
                  <a:gamma/>
                  <a:shade val="46275"/>
                  <a:invGamma/>
                  <a:alpha val="25000"/>
                </a:schemeClr>
              </a:gs>
            </a:gsLst>
            <a:lin ang="0" scaled="1"/>
          </a:gradFill>
        </p:spPr>
        <p:txBody>
          <a:bodyPr lIns="91440" tIns="45720" rIns="91440" bIns="45720"/>
          <a:lstStyle>
            <a:lvl1pPr marL="0" indent="0" algn="ctr">
              <a:buFontTx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Andrew Sansum</a:t>
            </a:r>
          </a:p>
          <a:p>
            <a:r>
              <a:rPr lang="en-GB"/>
              <a:t>27 August 2008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0E1CD7-411C-48D5-BC93-DE710D1A335C}" type="datetime4">
              <a:rPr lang="en-GB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4025" y="115888"/>
            <a:ext cx="2232025" cy="26384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950" y="115888"/>
            <a:ext cx="6543675" cy="2638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0B80C-93B7-425F-A20A-8D98DDD6EA9C}" type="datetime4">
              <a:rPr lang="en-GB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9C5782-D752-4BE9-8964-5EF83CA7819E}" type="datetime4">
              <a:rPr lang="en-GB"/>
              <a:pPr>
                <a:defRPr/>
              </a:pPr>
              <a:t>19 June 2012</a:t>
            </a:fld>
            <a:endParaRPr lang="en-GB" dirty="0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0D99D4-FAB2-4C8E-8F5D-97F0F095CE56}" type="datetime4">
              <a:rPr lang="en-GB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950" y="1052513"/>
            <a:ext cx="4378325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675" y="1052513"/>
            <a:ext cx="4379913" cy="1701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43370D-1F63-404D-846A-5BBE730FB134}" type="datetime4">
              <a:rPr lang="en-GB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FD6FA-80F2-4EC5-859A-99C933A294D3}" type="datetime4">
              <a:rPr lang="en-GB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8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D30E4-7362-44E6-BBB1-F4BB9C439C00}" type="datetime4">
              <a:rPr lang="en-GB"/>
              <a:pPr>
                <a:defRPr/>
              </a:pPr>
              <a:t>19 June 2012</a:t>
            </a:fld>
            <a:endParaRPr lang="en-GB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 smtClean="0"/>
              <a:t>GridPP Tier-1 Review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E3DDA5-5449-4216-AC6C-A85E2C31A63E}" type="datetime4">
              <a:rPr lang="en-GB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92E2A-115D-4837-AD46-96990048FA01}" type="datetime4">
              <a:rPr lang="en-GB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4"/>
          <p:cNvGrpSpPr>
            <a:grpSpLocks/>
          </p:cNvGrpSpPr>
          <p:nvPr/>
        </p:nvGrpSpPr>
        <p:grpSpPr bwMode="auto">
          <a:xfrm>
            <a:off x="107950" y="115888"/>
            <a:ext cx="8856663" cy="792162"/>
            <a:chOff x="68" y="73"/>
            <a:chExt cx="5579" cy="499"/>
          </a:xfrm>
        </p:grpSpPr>
        <p:sp>
          <p:nvSpPr>
            <p:cNvPr id="1067" name="Rectangle 43"/>
            <p:cNvSpPr>
              <a:spLocks noChangeArrowheads="1"/>
            </p:cNvSpPr>
            <p:nvPr/>
          </p:nvSpPr>
          <p:spPr bwMode="auto">
            <a:xfrm>
              <a:off x="68" y="73"/>
              <a:ext cx="5579" cy="499"/>
            </a:xfrm>
            <a:prstGeom prst="rect">
              <a:avLst/>
            </a:prstGeom>
            <a:solidFill>
              <a:srgbClr val="52629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pic>
          <p:nvPicPr>
            <p:cNvPr id="1033" name="Picture 42" descr="GridPP_logo_white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3" y="119"/>
              <a:ext cx="1361" cy="4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Rectangle 32"/>
          <p:cNvSpPr>
            <a:spLocks noGrp="1" noChangeArrowheads="1"/>
          </p:cNvSpPr>
          <p:nvPr>
            <p:ph type="title"/>
          </p:nvPr>
        </p:nvSpPr>
        <p:spPr bwMode="auto">
          <a:xfrm>
            <a:off x="3132138" y="115888"/>
            <a:ext cx="5903912" cy="792162"/>
          </a:xfrm>
          <a:prstGeom prst="rect">
            <a:avLst/>
          </a:prstGeom>
          <a:solidFill>
            <a:srgbClr val="526296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8" name="Rectangle 3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1052513"/>
            <a:ext cx="8910638" cy="1701800"/>
          </a:xfrm>
          <a:prstGeom prst="rect">
            <a:avLst/>
          </a:prstGeom>
          <a:solidFill>
            <a:srgbClr val="DCE4EF"/>
          </a:solidFill>
          <a:ln w="9525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87" name="Rectangle 6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7950" y="6237288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pPr>
              <a:defRPr/>
            </a:pPr>
            <a:fld id="{C2687219-A99E-4C4A-A6E4-6E490DC50DA7}" type="datetime4">
              <a:rPr lang="en-GB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1089" name="Rectangle 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6625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400"/>
            </a:lvl1pPr>
          </a:lstStyle>
          <a:p>
            <a:pPr>
              <a:defRPr/>
            </a:pPr>
            <a:r>
              <a:rPr lang="en-GB"/>
              <a:t>Tier-1 Status</a:t>
            </a:r>
          </a:p>
        </p:txBody>
      </p:sp>
      <p:pic>
        <p:nvPicPr>
          <p:cNvPr id="1031" name="Picture 66" descr="rallogo_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629400" y="6248400"/>
            <a:ext cx="23622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24" r:id="rId7"/>
    <p:sldLayoutId id="2147483719" r:id="rId8"/>
    <p:sldLayoutId id="2147483720" r:id="rId9"/>
    <p:sldLayoutId id="2147483721" r:id="rId10"/>
    <p:sldLayoutId id="2147483722" r:id="rId11"/>
  </p:sldLayoutIdLst>
  <p:hf sldNum="0"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Trebuchet MS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66CC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hlink"/>
          </a:solidFill>
          <a:latin typeface="+mn-lt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accent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3568" y="1844824"/>
            <a:ext cx="7632848" cy="18002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RAL </a:t>
            </a:r>
            <a:r>
              <a:rPr lang="en-GB" dirty="0" smtClean="0"/>
              <a:t>Tier1 </a:t>
            </a:r>
            <a:r>
              <a:rPr lang="en-GB" dirty="0" smtClean="0"/>
              <a:t>Review</a:t>
            </a:r>
            <a:br>
              <a:rPr lang="en-GB" dirty="0" smtClean="0"/>
            </a:br>
            <a:r>
              <a:rPr lang="en-GB" dirty="0" smtClean="0"/>
              <a:t>Intervention History &amp; Plans</a:t>
            </a:r>
            <a:br>
              <a:rPr lang="en-GB" dirty="0" smtClean="0"/>
            </a:br>
            <a:r>
              <a:rPr lang="en-GB" dirty="0" smtClean="0"/>
              <a:t>Availabilities</a:t>
            </a:r>
            <a:br>
              <a:rPr lang="en-GB" dirty="0" smtClean="0"/>
            </a:b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4293096"/>
            <a:ext cx="6400800" cy="1347788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/>
              <a:t>Gareth Smith</a:t>
            </a:r>
          </a:p>
          <a:p>
            <a:pPr eaLnBrk="1" hangingPunct="1">
              <a:defRPr/>
            </a:pPr>
            <a:r>
              <a:rPr lang="en-GB" dirty="0" smtClean="0"/>
              <a:t>20</a:t>
            </a:r>
            <a:r>
              <a:rPr lang="en-GB" baseline="30000" dirty="0" smtClean="0"/>
              <a:t>th</a:t>
            </a:r>
            <a:r>
              <a:rPr lang="en-GB" dirty="0" smtClean="0"/>
              <a:t> June 2012</a:t>
            </a:r>
          </a:p>
          <a:p>
            <a:pPr eaLnBrk="1" hangingPunct="1"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Interventions Aug/Sep 2011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GridPP Tier1 Review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1716657" y="3114136"/>
            <a:ext cx="2976113" cy="396815"/>
          </a:xfrm>
          <a:prstGeom prst="rect">
            <a:avLst/>
          </a:prstGeom>
          <a:solidFill>
            <a:srgbClr val="33CC33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4689895" y="3111260"/>
            <a:ext cx="2976113" cy="396815"/>
          </a:xfrm>
          <a:prstGeom prst="rect">
            <a:avLst/>
          </a:prstGeom>
          <a:solidFill>
            <a:srgbClr val="00CC99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5344" y="3114136"/>
            <a:ext cx="64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Aug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5854461" y="3128514"/>
            <a:ext cx="64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Sep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595888" y="1647646"/>
            <a:ext cx="14406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Site</a:t>
            </a:r>
            <a:r>
              <a:rPr lang="en-GB" sz="1800" dirty="0" smtClean="0"/>
              <a:t> firewall reboot</a:t>
            </a:r>
            <a:endParaRPr lang="en-GB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5716439" y="4560499"/>
            <a:ext cx="1745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Brief site firewall outage</a:t>
            </a:r>
            <a:endParaRPr lang="en-GB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065918" y="1969699"/>
            <a:ext cx="1825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Oracle patches  LFC/FTS/3D </a:t>
            </a:r>
            <a:r>
              <a:rPr lang="en-GB" sz="1600" dirty="0" err="1" smtClean="0"/>
              <a:t>DBs</a:t>
            </a:r>
            <a:endParaRPr lang="en-GB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6386424" y="1693652"/>
            <a:ext cx="17454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Atlas  to write to T10KC tapes</a:t>
            </a:r>
            <a:endParaRPr lang="en-GB" sz="1600" dirty="0"/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2475781" y="2268747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 bwMode="auto">
          <a:xfrm>
            <a:off x="5292080" y="2492896"/>
            <a:ext cx="0" cy="57606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>
            <a:off x="6228184" y="3573016"/>
            <a:ext cx="0" cy="100811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 bwMode="auto">
          <a:xfrm>
            <a:off x="7452320" y="2276872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Interventions Oct/Nov/Dec 11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GridPP Tier1 Review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83568" y="3140968"/>
            <a:ext cx="3048121" cy="396815"/>
          </a:xfrm>
          <a:prstGeom prst="rect">
            <a:avLst/>
          </a:prstGeom>
          <a:solidFill>
            <a:srgbClr val="339933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012160" y="3140968"/>
            <a:ext cx="2520280" cy="396815"/>
          </a:xfrm>
          <a:prstGeom prst="rect">
            <a:avLst/>
          </a:prstGeom>
          <a:solidFill>
            <a:srgbClr val="00CC99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140968"/>
            <a:ext cx="64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Oct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020272" y="3140968"/>
            <a:ext cx="64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Dec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251520" y="2132856"/>
            <a:ext cx="16799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 FTS re-</a:t>
            </a:r>
            <a:r>
              <a:rPr lang="en-GB" sz="1800" dirty="0" err="1" smtClean="0"/>
              <a:t>config</a:t>
            </a:r>
            <a:endParaRPr lang="en-GB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1979712" y="5157193"/>
            <a:ext cx="1440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Convert final CE to Cream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7584" y="4509120"/>
            <a:ext cx="1825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Update disk ctrl firmware</a:t>
            </a:r>
            <a:endParaRPr lang="en-GB" sz="1600" dirty="0"/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1403648" y="2564904"/>
            <a:ext cx="0" cy="54010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 bwMode="auto">
          <a:xfrm>
            <a:off x="1331640" y="3645024"/>
            <a:ext cx="0" cy="8640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>
            <a:off x="2915816" y="3573016"/>
            <a:ext cx="0" cy="15841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 bwMode="auto">
          <a:xfrm>
            <a:off x="6948264" y="2276872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 bwMode="auto">
          <a:xfrm>
            <a:off x="3131840" y="3140968"/>
            <a:ext cx="2904105" cy="396815"/>
          </a:xfrm>
          <a:prstGeom prst="rect">
            <a:avLst/>
          </a:prstGeom>
          <a:solidFill>
            <a:srgbClr val="33CC33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3968" y="3140968"/>
            <a:ext cx="64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Nov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2483768" y="1628800"/>
            <a:ext cx="1825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SAR -firewall link bounce; Tape robot microcode update</a:t>
            </a:r>
            <a:endParaRPr lang="en-GB" sz="1600" dirty="0"/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2195736" y="1628800"/>
            <a:ext cx="0" cy="14401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87624" y="980728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Tape library microcode update</a:t>
            </a:r>
            <a:endParaRPr lang="en-GB" sz="1600" dirty="0"/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3203848" y="2708920"/>
            <a:ext cx="0" cy="36004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3059832" y="393305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 CIP update</a:t>
            </a:r>
            <a:endParaRPr lang="en-GB" sz="1800" dirty="0"/>
          </a:p>
        </p:txBody>
      </p:sp>
      <p:sp>
        <p:nvSpPr>
          <p:cNvPr id="33" name="TextBox 32"/>
          <p:cNvSpPr txBox="1"/>
          <p:nvPr/>
        </p:nvSpPr>
        <p:spPr>
          <a:xfrm>
            <a:off x="5940152" y="1556792"/>
            <a:ext cx="1679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Update to RAL DNS servers</a:t>
            </a:r>
            <a:endParaRPr lang="en-GB" sz="1800" dirty="0"/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3491880" y="3573016"/>
            <a:ext cx="0" cy="36004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32040" y="450912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Roll-out UMD Top &amp; Site </a:t>
            </a:r>
            <a:r>
              <a:rPr lang="en-GB" sz="1800" dirty="0" err="1" smtClean="0"/>
              <a:t>BDIIs</a:t>
            </a:r>
            <a:endParaRPr lang="en-GB" sz="1800" dirty="0"/>
          </a:p>
        </p:txBody>
      </p:sp>
      <p:sp>
        <p:nvSpPr>
          <p:cNvPr id="38" name="TextBox 37"/>
          <p:cNvSpPr txBox="1"/>
          <p:nvPr/>
        </p:nvSpPr>
        <p:spPr>
          <a:xfrm>
            <a:off x="3707904" y="980728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 firmware update batch disk servers</a:t>
            </a:r>
            <a:endParaRPr lang="en-GB" sz="1800" dirty="0"/>
          </a:p>
        </p:txBody>
      </p:sp>
      <p:sp>
        <p:nvSpPr>
          <p:cNvPr id="39" name="TextBox 38"/>
          <p:cNvSpPr txBox="1"/>
          <p:nvPr/>
        </p:nvSpPr>
        <p:spPr>
          <a:xfrm>
            <a:off x="3779912" y="5373216"/>
            <a:ext cx="1440160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RAL firewall outage</a:t>
            </a:r>
            <a:endParaRPr lang="en-GB" sz="1800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>
            <a:endCxn id="39" idx="0"/>
          </p:cNvCxnSpPr>
          <p:nvPr/>
        </p:nvCxnSpPr>
        <p:spPr bwMode="auto">
          <a:xfrm>
            <a:off x="4499992" y="3573016"/>
            <a:ext cx="0" cy="180020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 bwMode="auto">
          <a:xfrm>
            <a:off x="5004048" y="1700808"/>
            <a:ext cx="0" cy="13681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 bwMode="auto">
          <a:xfrm>
            <a:off x="5940152" y="3573016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Interventions Jan/Feb/Mar 12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GridPP Tier1 Review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83568" y="3140968"/>
            <a:ext cx="3048121" cy="396815"/>
          </a:xfrm>
          <a:prstGeom prst="rect">
            <a:avLst/>
          </a:prstGeom>
          <a:solidFill>
            <a:srgbClr val="339933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012160" y="3140968"/>
            <a:ext cx="2520280" cy="396815"/>
          </a:xfrm>
          <a:prstGeom prst="rect">
            <a:avLst/>
          </a:prstGeom>
          <a:solidFill>
            <a:srgbClr val="00CC99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140968"/>
            <a:ext cx="64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Jan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020272" y="3140968"/>
            <a:ext cx="64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Mar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611560" y="2132856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1 UI to UMD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1600" y="4221088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APEL to UMD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9512" y="4797152"/>
            <a:ext cx="1368152" cy="86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Castor DB </a:t>
            </a:r>
            <a:r>
              <a:rPr lang="en-GB" sz="1600" dirty="0" err="1" smtClean="0">
                <a:solidFill>
                  <a:srgbClr val="FF0000"/>
                </a:solidFill>
              </a:rPr>
              <a:t>Migrtn</a:t>
            </a:r>
            <a:r>
              <a:rPr lang="en-GB" sz="1600" dirty="0" smtClean="0">
                <a:solidFill>
                  <a:srgbClr val="FF0000"/>
                </a:solidFill>
              </a:rPr>
              <a:t>(1); Rack moves 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 bwMode="auto">
          <a:xfrm>
            <a:off x="1403648" y="2708920"/>
            <a:ext cx="0" cy="432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 bwMode="auto">
          <a:xfrm>
            <a:off x="899592" y="3573016"/>
            <a:ext cx="0" cy="1224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 bwMode="auto">
          <a:xfrm>
            <a:off x="1979712" y="3573016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 bwMode="auto">
          <a:xfrm>
            <a:off x="5508104" y="1988840"/>
            <a:ext cx="0" cy="10441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 bwMode="auto">
          <a:xfrm>
            <a:off x="3131840" y="3140968"/>
            <a:ext cx="2904105" cy="396815"/>
          </a:xfrm>
          <a:prstGeom prst="rect">
            <a:avLst/>
          </a:prstGeom>
          <a:solidFill>
            <a:srgbClr val="33CC33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3968" y="3140968"/>
            <a:ext cx="64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Feb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7092280" y="980728"/>
            <a:ext cx="15841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OS patching for </a:t>
            </a:r>
            <a:r>
              <a:rPr lang="en-GB" sz="1600" dirty="0" err="1" smtClean="0"/>
              <a:t>SRMs</a:t>
            </a:r>
            <a:r>
              <a:rPr lang="en-GB" sz="1600" dirty="0" smtClean="0"/>
              <a:t>; Update disk array on Castor </a:t>
            </a:r>
            <a:r>
              <a:rPr lang="en-GB" sz="1600" dirty="0" err="1" smtClean="0"/>
              <a:t>stndby</a:t>
            </a:r>
            <a:r>
              <a:rPr lang="en-GB" sz="1600" dirty="0" smtClean="0"/>
              <a:t> RAC.</a:t>
            </a:r>
            <a:endParaRPr lang="en-GB" sz="1600" dirty="0"/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475656" y="1700808"/>
            <a:ext cx="0" cy="14401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75656" y="5301208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Atlas 3D to Oracle 11</a:t>
            </a:r>
            <a:endParaRPr lang="en-GB" sz="1600" dirty="0"/>
          </a:p>
        </p:txBody>
      </p:sp>
      <p:cxnSp>
        <p:nvCxnSpPr>
          <p:cNvPr id="28" name="Straight Connector 27"/>
          <p:cNvCxnSpPr/>
          <p:nvPr/>
        </p:nvCxnSpPr>
        <p:spPr bwMode="auto">
          <a:xfrm>
            <a:off x="2051720" y="2348880"/>
            <a:ext cx="0" cy="72008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699792" y="3717032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9900"/>
                </a:solidFill>
              </a:rPr>
              <a:t>CIP update</a:t>
            </a:r>
            <a:endParaRPr lang="en-GB" sz="1800" dirty="0">
              <a:solidFill>
                <a:srgbClr val="FF99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51520" y="105273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Update rest RAL DNS servers</a:t>
            </a:r>
            <a:endParaRPr lang="en-GB" sz="1800" dirty="0"/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3275856" y="3573016"/>
            <a:ext cx="0" cy="36004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932040" y="1052736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Oracle patches Atlas &amp; LHCb 3D/LFC</a:t>
            </a:r>
            <a:endParaRPr lang="en-GB" sz="1800" dirty="0"/>
          </a:p>
        </p:txBody>
      </p:sp>
      <p:sp>
        <p:nvSpPr>
          <p:cNvPr id="38" name="TextBox 37"/>
          <p:cNvSpPr txBox="1"/>
          <p:nvPr/>
        </p:nvSpPr>
        <p:spPr>
          <a:xfrm>
            <a:off x="3491880" y="98072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 </a:t>
            </a:r>
            <a:r>
              <a:rPr lang="en-GB" sz="1800" dirty="0" err="1" smtClean="0"/>
              <a:t>MyProxy</a:t>
            </a:r>
            <a:r>
              <a:rPr lang="en-GB" sz="1800" dirty="0" smtClean="0"/>
              <a:t> to UMD</a:t>
            </a:r>
            <a:endParaRPr lang="en-GB" sz="1800" dirty="0"/>
          </a:p>
        </p:txBody>
      </p:sp>
      <p:sp>
        <p:nvSpPr>
          <p:cNvPr id="39" name="TextBox 38"/>
          <p:cNvSpPr txBox="1"/>
          <p:nvPr/>
        </p:nvSpPr>
        <p:spPr>
          <a:xfrm>
            <a:off x="2843808" y="5157192"/>
            <a:ext cx="21602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 smtClean="0">
                <a:solidFill>
                  <a:srgbClr val="FF0000"/>
                </a:solidFill>
              </a:rPr>
              <a:t>Netwk</a:t>
            </a:r>
            <a:r>
              <a:rPr lang="en-GB" sz="1800" dirty="0" smtClean="0">
                <a:solidFill>
                  <a:srgbClr val="FF0000"/>
                </a:solidFill>
              </a:rPr>
              <a:t> update (Move C300, fix </a:t>
            </a:r>
            <a:r>
              <a:rPr lang="en-GB" sz="1800" dirty="0" err="1" smtClean="0">
                <a:solidFill>
                  <a:srgbClr val="FF0000"/>
                </a:solidFill>
              </a:rPr>
              <a:t>probs</a:t>
            </a:r>
            <a:r>
              <a:rPr lang="en-GB" sz="1800" dirty="0" smtClean="0">
                <a:solidFill>
                  <a:srgbClr val="FF0000"/>
                </a:solidFill>
              </a:rPr>
              <a:t> in UPS room) Move to UMD batch server</a:t>
            </a:r>
            <a:endParaRPr lang="en-GB" sz="1800" dirty="0">
              <a:solidFill>
                <a:srgbClr val="FF0000"/>
              </a:solidFill>
            </a:endParaRP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3851920" y="3573016"/>
            <a:ext cx="0" cy="15841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 bwMode="auto">
          <a:xfrm>
            <a:off x="3923928" y="1700808"/>
            <a:ext cx="0" cy="136815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 bwMode="auto">
          <a:xfrm>
            <a:off x="4499992" y="3573016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547664" y="1772816"/>
            <a:ext cx="936104" cy="648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9900"/>
                </a:solidFill>
              </a:rPr>
              <a:t>SRM update</a:t>
            </a:r>
            <a:endParaRPr lang="en-GB" sz="1800" dirty="0">
              <a:solidFill>
                <a:srgbClr val="FF9900"/>
              </a:solidFill>
            </a:endParaRPr>
          </a:p>
        </p:txBody>
      </p:sp>
      <p:cxnSp>
        <p:nvCxnSpPr>
          <p:cNvPr id="51" name="Straight Connector 50"/>
          <p:cNvCxnSpPr/>
          <p:nvPr/>
        </p:nvCxnSpPr>
        <p:spPr bwMode="auto">
          <a:xfrm>
            <a:off x="2267744" y="3573016"/>
            <a:ext cx="0" cy="17281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339752" y="980728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SRM 2.11 updates</a:t>
            </a:r>
            <a:endParaRPr lang="en-GB" sz="1800" dirty="0">
              <a:solidFill>
                <a:srgbClr val="FF0000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 bwMode="auto">
          <a:xfrm>
            <a:off x="2483768" y="1628800"/>
            <a:ext cx="0" cy="14401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 bwMode="auto">
          <a:xfrm>
            <a:off x="2771800" y="1628800"/>
            <a:ext cx="0" cy="14401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 bwMode="auto">
          <a:xfrm>
            <a:off x="2987824" y="1628800"/>
            <a:ext cx="0" cy="14401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 bwMode="auto">
          <a:xfrm>
            <a:off x="3203848" y="1628800"/>
            <a:ext cx="0" cy="14401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4355976" y="443711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Castor </a:t>
            </a:r>
            <a:r>
              <a:rPr lang="en-GB" sz="1800" dirty="0" smtClean="0">
                <a:solidFill>
                  <a:srgbClr val="FF0000"/>
                </a:solidFill>
              </a:rPr>
              <a:t>2.1.11-8 &amp; H/W refresh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3923928" y="1700808"/>
            <a:ext cx="1296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339933"/>
                </a:solidFill>
              </a:rPr>
              <a:t>    Atlas move LFC</a:t>
            </a:r>
            <a:endParaRPr lang="en-GB" sz="1800" dirty="0">
              <a:solidFill>
                <a:srgbClr val="339933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 bwMode="auto">
          <a:xfrm>
            <a:off x="7524328" y="2276872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 bwMode="auto">
          <a:xfrm>
            <a:off x="4499992" y="2348880"/>
            <a:ext cx="0" cy="68412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 bwMode="auto">
          <a:xfrm>
            <a:off x="5076056" y="3573016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 bwMode="auto">
          <a:xfrm>
            <a:off x="5364088" y="3573016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 bwMode="auto">
          <a:xfrm>
            <a:off x="5724128" y="3573016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 bwMode="auto">
          <a:xfrm>
            <a:off x="6012160" y="3573016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868144" y="4869160"/>
            <a:ext cx="11521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Castor DB </a:t>
            </a:r>
            <a:r>
              <a:rPr lang="en-GB" sz="1600" dirty="0" err="1" smtClean="0">
                <a:solidFill>
                  <a:srgbClr val="FF0000"/>
                </a:solidFill>
              </a:rPr>
              <a:t>Migrtn</a:t>
            </a:r>
            <a:r>
              <a:rPr lang="en-GB" sz="1600" dirty="0" smtClean="0">
                <a:solidFill>
                  <a:srgbClr val="FF0000"/>
                </a:solidFill>
              </a:rPr>
              <a:t>(2); FTS 2.2.8; OPN </a:t>
            </a:r>
            <a:r>
              <a:rPr lang="en-GB" sz="1600" dirty="0" err="1" smtClean="0">
                <a:solidFill>
                  <a:srgbClr val="FF0000"/>
                </a:solidFill>
              </a:rPr>
              <a:t>addr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err="1" smtClean="0">
                <a:solidFill>
                  <a:srgbClr val="FF0000"/>
                </a:solidFill>
              </a:rPr>
              <a:t>extn</a:t>
            </a:r>
            <a:r>
              <a:rPr lang="en-GB" sz="1600" dirty="0" smtClean="0">
                <a:solidFill>
                  <a:srgbClr val="FF0000"/>
                </a:solidFill>
              </a:rPr>
              <a:t>.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78" name="Straight Connector 77"/>
          <p:cNvCxnSpPr/>
          <p:nvPr/>
        </p:nvCxnSpPr>
        <p:spPr bwMode="auto">
          <a:xfrm>
            <a:off x="8172400" y="3645024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endCxn id="77" idx="0"/>
          </p:cNvCxnSpPr>
          <p:nvPr/>
        </p:nvCxnSpPr>
        <p:spPr bwMode="auto">
          <a:xfrm>
            <a:off x="6444208" y="3573016"/>
            <a:ext cx="0" cy="129614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7452320" y="4653136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Intervention on part of UPS </a:t>
            </a:r>
            <a:r>
              <a:rPr lang="en-GB" sz="1800" dirty="0" err="1" smtClean="0"/>
              <a:t>infrastrc</a:t>
            </a:r>
            <a:r>
              <a:rPr lang="en-GB" sz="1800" dirty="0" smtClean="0"/>
              <a:t>.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Interventions Apr/May/Jun 12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DD30E4-7362-44E6-BBB1-F4BB9C439C00}" type="datetime4">
              <a:rPr lang="en-GB" smtClean="0"/>
              <a:pPr>
                <a:defRPr/>
              </a:pPr>
              <a:t>19 June 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GridPP Tier1 Review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683568" y="3140968"/>
            <a:ext cx="3048121" cy="396815"/>
          </a:xfrm>
          <a:prstGeom prst="rect">
            <a:avLst/>
          </a:prstGeom>
          <a:solidFill>
            <a:srgbClr val="339933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012160" y="3140968"/>
            <a:ext cx="2520280" cy="396815"/>
          </a:xfrm>
          <a:prstGeom prst="rect">
            <a:avLst/>
          </a:prstGeom>
          <a:solidFill>
            <a:srgbClr val="00CC99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91680" y="3140968"/>
            <a:ext cx="64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Apr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7020272" y="3140968"/>
            <a:ext cx="64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Jun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251520" y="4293096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Castor Repack to 2.1.11-9 </a:t>
            </a:r>
            <a:endParaRPr lang="en-GB" sz="1600" dirty="0"/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899592" y="3573016"/>
            <a:ext cx="0" cy="57606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 bwMode="auto">
          <a:xfrm>
            <a:off x="4860032" y="1988840"/>
            <a:ext cx="0" cy="10441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 bwMode="auto">
          <a:xfrm>
            <a:off x="3131840" y="3140968"/>
            <a:ext cx="2904105" cy="396815"/>
          </a:xfrm>
          <a:prstGeom prst="rect">
            <a:avLst/>
          </a:prstGeom>
          <a:solidFill>
            <a:srgbClr val="33CC33"/>
          </a:solidFill>
          <a:ln w="9525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200" b="0" i="0" u="none" strike="noStrike" cap="none" normalizeH="0" baseline="0" smtClean="0">
              <a:ln>
                <a:noFill/>
              </a:ln>
              <a:solidFill>
                <a:srgbClr val="0033CC"/>
              </a:solidFill>
              <a:effectLst/>
              <a:latin typeface="Trebuchet MS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3968" y="3140968"/>
            <a:ext cx="646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May</a:t>
            </a:r>
            <a:endParaRPr lang="en-GB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6516216" y="5157192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Castor 2.1.11-9; Oracle 11 for FTS &amp; LFC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115616" y="1700808"/>
            <a:ext cx="0" cy="14401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084168" y="4293096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CIP update</a:t>
            </a:r>
            <a:endParaRPr lang="en-GB" sz="1800" dirty="0"/>
          </a:p>
        </p:txBody>
      </p:sp>
      <p:sp>
        <p:nvSpPr>
          <p:cNvPr id="33" name="TextBox 32"/>
          <p:cNvSpPr txBox="1"/>
          <p:nvPr/>
        </p:nvSpPr>
        <p:spPr>
          <a:xfrm>
            <a:off x="251520" y="105273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LHCb LFC Front ends to v1.8.2-2</a:t>
            </a:r>
            <a:endParaRPr lang="en-GB" sz="1800" dirty="0"/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3275856" y="3573016"/>
            <a:ext cx="0" cy="144016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 bwMode="auto">
          <a:xfrm>
            <a:off x="4211960" y="3573016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995936" y="4437112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Castor use Tape Gateway</a:t>
            </a:r>
            <a:endParaRPr lang="en-GB" sz="1800" dirty="0">
              <a:solidFill>
                <a:srgbClr val="FF0000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 bwMode="auto">
          <a:xfrm>
            <a:off x="5652120" y="2204864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 bwMode="auto">
          <a:xfrm>
            <a:off x="4716016" y="3573016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 bwMode="auto">
          <a:xfrm>
            <a:off x="4860032" y="3573016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292080" y="5301208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All </a:t>
            </a:r>
            <a:r>
              <a:rPr lang="en-GB" sz="1600" dirty="0" err="1" smtClean="0"/>
              <a:t>BDIIs</a:t>
            </a:r>
            <a:r>
              <a:rPr lang="en-GB" sz="1600" dirty="0" smtClean="0"/>
              <a:t>  updated</a:t>
            </a:r>
            <a:endParaRPr lang="en-GB" sz="1600" dirty="0"/>
          </a:p>
        </p:txBody>
      </p:sp>
      <p:cxnSp>
        <p:nvCxnSpPr>
          <p:cNvPr id="78" name="Straight Connector 77"/>
          <p:cNvCxnSpPr/>
          <p:nvPr/>
        </p:nvCxnSpPr>
        <p:spPr bwMode="auto">
          <a:xfrm>
            <a:off x="6516216" y="3573016"/>
            <a:ext cx="0" cy="64807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Straight Connector 79"/>
          <p:cNvCxnSpPr>
            <a:endCxn id="77" idx="0"/>
          </p:cNvCxnSpPr>
          <p:nvPr/>
        </p:nvCxnSpPr>
        <p:spPr bwMode="auto">
          <a:xfrm>
            <a:off x="5868144" y="3573016"/>
            <a:ext cx="0" cy="17281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2483768" y="5013176"/>
            <a:ext cx="15121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Intervention on part of UPS </a:t>
            </a:r>
            <a:r>
              <a:rPr lang="en-GB" sz="1800" dirty="0" err="1" smtClean="0"/>
              <a:t>infrastrc</a:t>
            </a:r>
            <a:r>
              <a:rPr lang="en-GB" sz="1800" dirty="0" smtClean="0"/>
              <a:t>.</a:t>
            </a:r>
            <a:endParaRPr lang="en-GB" sz="1800" dirty="0"/>
          </a:p>
        </p:txBody>
      </p:sp>
      <p:sp>
        <p:nvSpPr>
          <p:cNvPr id="52" name="TextBox 51"/>
          <p:cNvSpPr txBox="1"/>
          <p:nvPr/>
        </p:nvSpPr>
        <p:spPr>
          <a:xfrm>
            <a:off x="7452320" y="1196752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1" dirty="0" smtClean="0">
                <a:solidFill>
                  <a:srgbClr val="FF0000"/>
                </a:solidFill>
              </a:rPr>
              <a:t>Site </a:t>
            </a:r>
            <a:r>
              <a:rPr lang="en-GB" sz="1800" i="1" dirty="0" err="1" smtClean="0">
                <a:solidFill>
                  <a:srgbClr val="FF0000"/>
                </a:solidFill>
              </a:rPr>
              <a:t>netwk</a:t>
            </a:r>
            <a:r>
              <a:rPr lang="en-GB" sz="1800" i="1" dirty="0" smtClean="0">
                <a:solidFill>
                  <a:srgbClr val="FF0000"/>
                </a:solidFill>
              </a:rPr>
              <a:t> (SAR)</a:t>
            </a:r>
            <a:endParaRPr lang="en-GB" sz="1800" i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563888" y="1268760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/>
              <a:t>Remaining LFC Front ends to v1.8.2-2</a:t>
            </a:r>
            <a:endParaRPr lang="en-GB" sz="1800" dirty="0"/>
          </a:p>
        </p:txBody>
      </p:sp>
      <p:sp>
        <p:nvSpPr>
          <p:cNvPr id="58" name="TextBox 57"/>
          <p:cNvSpPr txBox="1"/>
          <p:nvPr/>
        </p:nvSpPr>
        <p:spPr>
          <a:xfrm>
            <a:off x="5364088" y="1484784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Castor use Transfer Manager</a:t>
            </a:r>
            <a:endParaRPr lang="en-GB" sz="1800" dirty="0">
              <a:solidFill>
                <a:srgbClr val="FF0000"/>
              </a:solidFill>
            </a:endParaRPr>
          </a:p>
        </p:txBody>
      </p:sp>
      <p:cxnSp>
        <p:nvCxnSpPr>
          <p:cNvPr id="62" name="Straight Connector 61"/>
          <p:cNvCxnSpPr/>
          <p:nvPr/>
        </p:nvCxnSpPr>
        <p:spPr bwMode="auto">
          <a:xfrm>
            <a:off x="5868144" y="2204864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 bwMode="auto">
          <a:xfrm>
            <a:off x="6012160" y="2204864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 bwMode="auto">
          <a:xfrm>
            <a:off x="6588224" y="2204864"/>
            <a:ext cx="0" cy="82813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 bwMode="auto">
          <a:xfrm>
            <a:off x="7092280" y="3573016"/>
            <a:ext cx="0" cy="158417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7596336" y="4077072"/>
            <a:ext cx="1404664" cy="936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i="1" dirty="0" smtClean="0">
                <a:solidFill>
                  <a:srgbClr val="FF0000"/>
                </a:solidFill>
              </a:rPr>
              <a:t>Oracle 11 update for Castor</a:t>
            </a:r>
            <a:endParaRPr lang="en-GB" sz="1800" i="1" dirty="0">
              <a:solidFill>
                <a:srgbClr val="FF0000"/>
              </a:solidFill>
            </a:endParaRPr>
          </a:p>
        </p:txBody>
      </p:sp>
      <p:cxnSp>
        <p:nvCxnSpPr>
          <p:cNvPr id="81" name="Straight Connector 80"/>
          <p:cNvCxnSpPr/>
          <p:nvPr/>
        </p:nvCxnSpPr>
        <p:spPr bwMode="auto">
          <a:xfrm>
            <a:off x="8172400" y="3573016"/>
            <a:ext cx="0" cy="43204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 bwMode="auto">
          <a:xfrm>
            <a:off x="7596336" y="2204864"/>
            <a:ext cx="0" cy="8640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bg1"/>
                </a:solidFill>
              </a:rPr>
              <a:t>Still To Do: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50" y="1052513"/>
            <a:ext cx="8910638" cy="5055872"/>
          </a:xfrm>
        </p:spPr>
        <p:txBody>
          <a:bodyPr/>
          <a:lstStyle/>
          <a:p>
            <a:r>
              <a:rPr lang="en-GB" sz="2000" dirty="0" smtClean="0"/>
              <a:t>Completion of Network Changes:</a:t>
            </a:r>
          </a:p>
          <a:p>
            <a:pPr lvl="1"/>
            <a:r>
              <a:rPr lang="en-GB" dirty="0" smtClean="0"/>
              <a:t>Site Network:</a:t>
            </a:r>
          </a:p>
          <a:p>
            <a:pPr lvl="2"/>
            <a:r>
              <a:rPr lang="en-GB" dirty="0" smtClean="0"/>
              <a:t>Replacement (elimination) of </a:t>
            </a:r>
            <a:r>
              <a:rPr lang="en-GB" dirty="0" err="1" smtClean="0"/>
              <a:t>UKLight</a:t>
            </a:r>
            <a:r>
              <a:rPr lang="en-GB" dirty="0" smtClean="0"/>
              <a:t> Router (by end July)</a:t>
            </a:r>
          </a:p>
          <a:p>
            <a:pPr lvl="1"/>
            <a:r>
              <a:rPr lang="en-GB" dirty="0" smtClean="0"/>
              <a:t>Tier1 Network:</a:t>
            </a:r>
          </a:p>
          <a:p>
            <a:pPr lvl="2"/>
            <a:r>
              <a:rPr lang="en-GB" dirty="0" smtClean="0"/>
              <a:t>Insert new switches/routers into </a:t>
            </a:r>
            <a:r>
              <a:rPr lang="en-GB" dirty="0" smtClean="0"/>
              <a:t>network &amp; Enable </a:t>
            </a:r>
            <a:r>
              <a:rPr lang="en-GB" dirty="0" smtClean="0"/>
              <a:t>routing for communication with new Border routers.</a:t>
            </a:r>
          </a:p>
          <a:p>
            <a:pPr lvl="2"/>
            <a:r>
              <a:rPr lang="en-GB" dirty="0" smtClean="0"/>
              <a:t>Insert new ‘spine’ layer (may well be transparent)</a:t>
            </a:r>
          </a:p>
          <a:p>
            <a:r>
              <a:rPr lang="en-GB" sz="2000" dirty="0" smtClean="0"/>
              <a:t>Castor:</a:t>
            </a:r>
          </a:p>
          <a:p>
            <a:pPr lvl="1"/>
            <a:r>
              <a:rPr lang="en-GB" dirty="0" smtClean="0"/>
              <a:t>2.1.12-4 Update (Will get “Repack” to 2.1.12 first). ~Jul – Sep.</a:t>
            </a:r>
          </a:p>
          <a:p>
            <a:pPr lvl="1"/>
            <a:r>
              <a:rPr lang="en-GB" dirty="0" smtClean="0"/>
              <a:t>2.1.13?? Depends on CERN…</a:t>
            </a:r>
          </a:p>
          <a:p>
            <a:r>
              <a:rPr lang="en-GB" sz="2000" dirty="0" smtClean="0"/>
              <a:t>Databases:</a:t>
            </a:r>
          </a:p>
          <a:p>
            <a:pPr lvl="1"/>
            <a:r>
              <a:rPr lang="en-GB" dirty="0" smtClean="0"/>
              <a:t>Move of LFC/FTS/3D </a:t>
            </a:r>
            <a:r>
              <a:rPr lang="en-GB" dirty="0" err="1" smtClean="0"/>
              <a:t>RACs</a:t>
            </a:r>
            <a:r>
              <a:rPr lang="en-GB" dirty="0" smtClean="0"/>
              <a:t> to new hardware/OS.</a:t>
            </a:r>
            <a:endParaRPr lang="en-GB" i="1" dirty="0" smtClean="0"/>
          </a:p>
          <a:p>
            <a:r>
              <a:rPr lang="en-GB" sz="2000" dirty="0" smtClean="0"/>
              <a:t>Infrastructure:</a:t>
            </a:r>
          </a:p>
          <a:p>
            <a:pPr lvl="1"/>
            <a:r>
              <a:rPr lang="en-GB" dirty="0" smtClean="0"/>
              <a:t>Main Power Feeds to Site being updated (Jun – Dec)</a:t>
            </a:r>
            <a:endParaRPr lang="en-GB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Availabilities - 1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9C5782-D752-4BE9-8964-5EF83CA7819E}" type="datetime4">
              <a:rPr lang="en-GB" smtClean="0"/>
              <a:pPr>
                <a:defRPr/>
              </a:pPr>
              <a:t>19 June 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GridPP Tier1 Review</a:t>
            </a:r>
            <a:endParaRPr lang="en-GB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2915816" y="1196752"/>
          <a:ext cx="590465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27584" y="1628800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Atlas: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43608" y="4581128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CMS:</a:t>
            </a:r>
            <a:endParaRPr lang="en-GB" dirty="0"/>
          </a:p>
        </p:txBody>
      </p:sp>
      <p:graphicFrame>
        <p:nvGraphicFramePr>
          <p:cNvPr id="9" name="Chart 8"/>
          <p:cNvGraphicFramePr/>
          <p:nvPr/>
        </p:nvGraphicFramePr>
        <p:xfrm>
          <a:off x="2987824" y="3573016"/>
          <a:ext cx="583264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Availabilities - 2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9C5782-D752-4BE9-8964-5EF83CA7819E}" type="datetime4">
              <a:rPr lang="en-GB" smtClean="0"/>
              <a:pPr>
                <a:defRPr/>
              </a:pPr>
              <a:t>19 June 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GridPP Tier1 Review</a:t>
            </a:r>
            <a:endParaRPr lang="en-GB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2627784" y="1340768"/>
          <a:ext cx="6193309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39552" y="2132856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LHCb:</a:t>
            </a:r>
            <a:endParaRPr lang="en-GB" dirty="0"/>
          </a:p>
        </p:txBody>
      </p:sp>
      <p:graphicFrame>
        <p:nvGraphicFramePr>
          <p:cNvPr id="8" name="Chart 7"/>
          <p:cNvGraphicFramePr/>
          <p:nvPr/>
        </p:nvGraphicFramePr>
        <p:xfrm>
          <a:off x="2699792" y="3645024"/>
          <a:ext cx="619268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83568" y="4365104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OPS: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Atlas Availabilities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9C5782-D752-4BE9-8964-5EF83CA7819E}" type="datetime4">
              <a:rPr lang="en-GB" smtClean="0"/>
              <a:pPr>
                <a:defRPr/>
              </a:pPr>
              <a:t>19 June 2012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GridPP Tier1 Review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24744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4869160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420888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3645024"/>
            <a:ext cx="28575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563888" y="1268760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Nov ‘11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285293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Feb ‘12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3707904" y="4077072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Mar ‘12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283968" y="5373216"/>
            <a:ext cx="12241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Apr ‘12</a:t>
            </a:r>
            <a:endParaRPr lang="en-GB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idpp3.5">
  <a:themeElements>
    <a:clrScheme name="gridpp3.5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CE4EF"/>
      </a:accent1>
      <a:accent2>
        <a:srgbClr val="333399"/>
      </a:accent2>
      <a:accent3>
        <a:srgbClr val="FFFFFF"/>
      </a:accent3>
      <a:accent4>
        <a:srgbClr val="000000"/>
      </a:accent4>
      <a:accent5>
        <a:srgbClr val="EBEFF6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3.5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33C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3200" b="0" i="0" u="none" strike="noStrike" cap="none" normalizeH="0" baseline="0" smtClean="0">
            <a:ln>
              <a:noFill/>
            </a:ln>
            <a:solidFill>
              <a:srgbClr val="0033CC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gridpp3.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3.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3.5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CE4E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BEFF6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Settings\ras73\Local Settings\Temporary Internet Files\OLK14\gridpp3.5.pot</Template>
  <TotalTime>46479</TotalTime>
  <Words>494</Words>
  <Application>Microsoft Office PowerPoint</Application>
  <PresentationFormat>On-screen Show (4:3)</PresentationFormat>
  <Paragraphs>104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gridpp3.5</vt:lpstr>
      <vt:lpstr> RAL Tier1 Review Intervention History &amp; Plans Availabilities </vt:lpstr>
      <vt:lpstr>Interventions Aug/Sep 2011</vt:lpstr>
      <vt:lpstr>Interventions Oct/Nov/Dec 11</vt:lpstr>
      <vt:lpstr>Interventions Jan/Feb/Mar 12</vt:lpstr>
      <vt:lpstr>Interventions Apr/May/Jun 12</vt:lpstr>
      <vt:lpstr>Still To Do:</vt:lpstr>
      <vt:lpstr>Availabilities - 1</vt:lpstr>
      <vt:lpstr>Availabilities - 2</vt:lpstr>
      <vt:lpstr>Atlas Availabilities</vt:lpstr>
    </vt:vector>
  </TitlesOfParts>
  <Company>CLRC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Authorized User</dc:creator>
  <cp:lastModifiedBy>Smith</cp:lastModifiedBy>
  <cp:revision>204</cp:revision>
  <dcterms:created xsi:type="dcterms:W3CDTF">2008-08-27T10:10:15Z</dcterms:created>
  <dcterms:modified xsi:type="dcterms:W3CDTF">2012-06-19T16:00:36Z</dcterms:modified>
</cp:coreProperties>
</file>