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84" r:id="rId2"/>
  </p:sldMasterIdLst>
  <p:notesMasterIdLst>
    <p:notesMasterId r:id="rId10"/>
  </p:notesMasterIdLst>
  <p:handoutMasterIdLst>
    <p:handoutMasterId r:id="rId11"/>
  </p:handoutMasterIdLst>
  <p:sldIdLst>
    <p:sldId id="414" r:id="rId3"/>
    <p:sldId id="419" r:id="rId4"/>
    <p:sldId id="418" r:id="rId5"/>
    <p:sldId id="420" r:id="rId6"/>
    <p:sldId id="421" r:id="rId7"/>
    <p:sldId id="423" r:id="rId8"/>
    <p:sldId id="422" r:id="rId9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006600"/>
    <a:srgbClr val="E1E1FF"/>
    <a:srgbClr val="D0EA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 horzBarState="maximized">
    <p:restoredLeft sz="26774" autoAdjust="0"/>
    <p:restoredTop sz="86567" autoAdjust="0"/>
  </p:normalViewPr>
  <p:slideViewPr>
    <p:cSldViewPr>
      <p:cViewPr varScale="1">
        <p:scale>
          <a:sx n="107" d="100"/>
          <a:sy n="107" d="100"/>
        </p:scale>
        <p:origin x="-8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>
        <p:scale>
          <a:sx n="100" d="100"/>
          <a:sy n="100" d="100"/>
        </p:scale>
        <p:origin x="-3264" y="42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9" y="0"/>
            <a:ext cx="2946400" cy="496888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452A0A26-A934-4D9E-82C4-1E211D6A6CDA}" type="datetimeFigureOut">
              <a:rPr lang="en-US" smtClean="0"/>
              <a:pPr/>
              <a:t>20/06/2012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9" y="9429750"/>
            <a:ext cx="2946400" cy="496888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738E1669-59D9-4DF8-A90C-2B445D57A7F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90588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6" tIns="45714" rIns="91426" bIns="45714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ヒラギノ角ゴ Pro W3" pitchFamily="8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6" tIns="45714" rIns="91426" bIns="4571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ヒラギノ角ゴ Pro W3" pitchFamily="8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6465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6" tIns="45714" rIns="91426" bIns="457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40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6" tIns="45714" rIns="91426" bIns="45714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ヒラギノ角ゴ Pro W3" pitchFamily="8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1340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6" tIns="45714" rIns="91426" bIns="4571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ヒラギノ角ゴ Pro W3" pitchFamily="84" charset="-128"/>
              </a:defRPr>
            </a:lvl1pPr>
          </a:lstStyle>
          <a:p>
            <a:pPr>
              <a:defRPr/>
            </a:pPr>
            <a:fld id="{3F3119BD-EA4A-426D-9A90-451A11249E7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0376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Keep it short</a:t>
            </a:r>
          </a:p>
          <a:p>
            <a:r>
              <a:rPr lang="en-US" dirty="0" err="1" smtClean="0"/>
              <a:t>Stear</a:t>
            </a:r>
            <a:r>
              <a:rPr lang="en-US" dirty="0" smtClean="0"/>
              <a:t> clear of details </a:t>
            </a:r>
          </a:p>
          <a:p>
            <a:r>
              <a:rPr lang="en-US" dirty="0" smtClean="0"/>
              <a:t>Discussion throughout - interrupt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3119BD-EA4A-426D-9A90-451A11249E77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786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Changes </a:t>
            </a:r>
            <a:r>
              <a:rPr lang="en-US" dirty="0"/>
              <a:t>over last 12-18 months</a:t>
            </a:r>
          </a:p>
          <a:p>
            <a:r>
              <a:rPr lang="en-US" dirty="0"/>
              <a:t>As safe and incremental as possible: more small interventions rather than fewer "big bangs"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3119BD-EA4A-426D-9A90-451A11249E77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240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smtClean="0"/>
              <a:t>More </a:t>
            </a:r>
            <a:r>
              <a:rPr lang="en-US" dirty="0"/>
              <a:t>details on </a:t>
            </a:r>
            <a:r>
              <a:rPr lang="en-US" dirty="0" err="1"/>
              <a:t>hw</a:t>
            </a:r>
            <a:r>
              <a:rPr lang="en-US" dirty="0"/>
              <a:t> changes (from 6yr old </a:t>
            </a:r>
            <a:r>
              <a:rPr lang="en-US" dirty="0" err="1"/>
              <a:t>hw</a:t>
            </a:r>
            <a:r>
              <a:rPr lang="en-US" dirty="0"/>
              <a:t>!) - … former reluctance to change anything…</a:t>
            </a:r>
          </a:p>
          <a:p>
            <a:r>
              <a:rPr lang="en-US" dirty="0" err="1"/>
              <a:t>Quattor</a:t>
            </a:r>
            <a:r>
              <a:rPr lang="en-US" dirty="0"/>
              <a:t> controlling o/s RPMs + CT payload, Puppet the </a:t>
            </a:r>
            <a:r>
              <a:rPr lang="en-US" dirty="0" err="1"/>
              <a:t>config</a:t>
            </a:r>
            <a:r>
              <a:rPr lang="en-US" dirty="0"/>
              <a:t> files</a:t>
            </a:r>
          </a:p>
          <a:p>
            <a:r>
              <a:rPr lang="en-US" dirty="0"/>
              <a:t>Successful throughout - better performance</a:t>
            </a:r>
          </a:p>
          <a:p>
            <a:r>
              <a:rPr lang="en-US" dirty="0"/>
              <a:t>CMS benefits: give example of last Friday's Gen outage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3119BD-EA4A-426D-9A90-451A11249E77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799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smtClean="0"/>
              <a:t>Coming </a:t>
            </a:r>
            <a:r>
              <a:rPr lang="en-US" dirty="0"/>
              <a:t>up over coming months...</a:t>
            </a:r>
          </a:p>
          <a:p>
            <a:endParaRPr lang="en-US" dirty="0" smtClean="0"/>
          </a:p>
          <a:p>
            <a:r>
              <a:rPr lang="en-US" dirty="0" smtClean="0"/>
              <a:t>offsite </a:t>
            </a:r>
            <a:r>
              <a:rPr lang="en-US" dirty="0"/>
              <a:t>backup - resilience, DR</a:t>
            </a:r>
          </a:p>
          <a:p>
            <a:endParaRPr lang="en-US" dirty="0" smtClean="0"/>
          </a:p>
          <a:p>
            <a:r>
              <a:rPr lang="en-US" dirty="0" smtClean="0"/>
              <a:t>2.1.12 </a:t>
            </a:r>
            <a:r>
              <a:rPr lang="en-US" dirty="0"/>
              <a:t>and </a:t>
            </a:r>
            <a:r>
              <a:rPr lang="en-US" dirty="0" smtClean="0"/>
              <a:t>benefits (…)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common </a:t>
            </a:r>
            <a:r>
              <a:rPr lang="en-US" dirty="0" err="1"/>
              <a:t>headnode</a:t>
            </a:r>
            <a:r>
              <a:rPr lang="en-US" dirty="0"/>
              <a:t> type - internal change, transparent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3119BD-EA4A-426D-9A90-451A11249E77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07008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smtClean="0"/>
              <a:t>Unresolved </a:t>
            </a:r>
            <a:r>
              <a:rPr lang="en-US" dirty="0"/>
              <a:t>issues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Draining</a:t>
            </a:r>
            <a:r>
              <a:rPr lang="en-US" dirty="0"/>
              <a:t>: internal headache (with </a:t>
            </a:r>
            <a:r>
              <a:rPr lang="en-US" dirty="0" err="1"/>
              <a:t>perf</a:t>
            </a:r>
            <a:r>
              <a:rPr lang="en-US" dirty="0"/>
              <a:t>. impact)</a:t>
            </a:r>
          </a:p>
          <a:p>
            <a:r>
              <a:rPr lang="en-US" dirty="0"/>
              <a:t>D/S overheads: internal dev. needed here</a:t>
            </a:r>
          </a:p>
          <a:p>
            <a:r>
              <a:rPr lang="en-US" dirty="0"/>
              <a:t>No more LSF: but ORA expertize still req.</a:t>
            </a:r>
          </a:p>
          <a:p>
            <a:r>
              <a:rPr lang="en-US" dirty="0"/>
              <a:t>	- many instances: really necessary? testing: probably.</a:t>
            </a:r>
          </a:p>
          <a:p>
            <a:r>
              <a:rPr lang="en-US" dirty="0"/>
              <a:t>Lack of RO mode: useful with </a:t>
            </a:r>
            <a:r>
              <a:rPr lang="en-US" dirty="0" err="1"/>
              <a:t>hw</a:t>
            </a:r>
            <a:r>
              <a:rPr lang="en-US" dirty="0"/>
              <a:t> probs.  Requested.</a:t>
            </a:r>
          </a:p>
          <a:p>
            <a:r>
              <a:rPr lang="en-US" dirty="0"/>
              <a:t>CIP accounting </a:t>
            </a:r>
            <a:r>
              <a:rPr lang="en-US" dirty="0" err="1"/>
              <a:t>probs</a:t>
            </a:r>
            <a:r>
              <a:rPr lang="en-US" dirty="0"/>
              <a:t>: RAL specific (Gen sharing)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3119BD-EA4A-426D-9A90-451A11249E77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9758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2.1.13 – no definite info yet…but more tape improvements</a:t>
            </a:r>
          </a:p>
          <a:p>
            <a:endParaRPr lang="en-US" dirty="0"/>
          </a:p>
          <a:p>
            <a:r>
              <a:rPr lang="en-US" dirty="0" smtClean="0"/>
              <a:t>Virtualization…</a:t>
            </a:r>
          </a:p>
          <a:p>
            <a:endParaRPr lang="en-US" dirty="0"/>
          </a:p>
          <a:p>
            <a:r>
              <a:rPr lang="en-US" dirty="0" smtClean="0"/>
              <a:t>Basic tenet: virtualize </a:t>
            </a:r>
            <a:r>
              <a:rPr lang="en-US" smtClean="0"/>
              <a:t>by default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3119BD-EA4A-426D-9A90-451A11249E77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8417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3119BD-EA4A-426D-9A90-451A11249E77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195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91589A-0BD2-4D6F-A98B-C81AFEED50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08477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8514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7"/>
            <a:ext cx="5486400" cy="34591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158C7E-D0CD-4681-AD33-75A07103E7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20CDF7-0AEF-4DCD-80D9-6C3D929632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13/10/09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80812-2600-4FEA-A64A-4E3E06B3A4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4292"/>
            <a:ext cx="91440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9"/>
            <a:ext cx="7772400" cy="38004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8"/>
            <a:ext cx="7772400" cy="1362075"/>
          </a:xfrm>
        </p:spPr>
        <p:txBody>
          <a:bodyPr anchor="t"/>
          <a:lstStyle>
            <a:lvl1pPr algn="l">
              <a:defRPr sz="44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1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9"/>
            <a:ext cx="3810000" cy="45148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9"/>
            <a:ext cx="3810000" cy="3800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9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897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7"/>
            <a:ext cx="4041775" cy="31829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jpeg"/><Relationship Id="rId7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.jpeg"/><Relationship Id="rId12" Type="http://schemas.openxmlformats.org/officeDocument/2006/relationships/image" Target="../media/image2.jpeg"/><Relationship Id="rId13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2" Type="http://schemas.openxmlformats.org/officeDocument/2006/relationships/slideLayout" Target="../slideLayouts/slideLayout6.xml"/><Relationship Id="rId3" Type="http://schemas.openxmlformats.org/officeDocument/2006/relationships/slideLayout" Target="../slideLayouts/slideLayout7.xml"/><Relationship Id="rId4" Type="http://schemas.openxmlformats.org/officeDocument/2006/relationships/slideLayout" Target="../slideLayouts/slideLayout8.xml"/><Relationship Id="rId5" Type="http://schemas.openxmlformats.org/officeDocument/2006/relationships/slideLayout" Target="../slideLayouts/slideLayout9.xml"/><Relationship Id="rId6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1.xml"/><Relationship Id="rId8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3.xml"/><Relationship Id="rId10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3929063"/>
            <a:ext cx="77724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8992" y="621508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FCE2AE8-E55D-44DA-B758-FDEABE50E4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19" descr="STFC_to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"/>
            <a:ext cx="914400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://www.gridpp.ac.uk/docs/GridPP_logo_high.jp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5929331"/>
            <a:ext cx="2537286" cy="75542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53" r:id="rId1"/>
    <p:sldLayoutId id="2147484554" r:id="rId2"/>
    <p:sldLayoutId id="2147484555" r:id="rId3"/>
    <p:sldLayoutId id="2147484565" r:id="rId4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ヒラギノ角ゴ Pro W3" pitchFamily="8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ヒラギノ角ゴ Pro W3" pitchFamily="8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ヒラギノ角ゴ Pro W3" pitchFamily="84" charset="-128"/>
              </a:defRPr>
            </a:lvl1pPr>
          </a:lstStyle>
          <a:p>
            <a:pPr>
              <a:defRPr/>
            </a:pPr>
            <a:fld id="{47911129-0957-4626-B6A8-57CE37E81D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5294314"/>
            <a:ext cx="9144000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://www.gridpp.ac.uk/docs/GridPP_logo_high.jp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14282" y="5929331"/>
            <a:ext cx="2537286" cy="755424"/>
          </a:xfrm>
          <a:prstGeom prst="rect">
            <a:avLst/>
          </a:prstGeom>
          <a:noFill/>
        </p:spPr>
      </p:pic>
      <p:pic>
        <p:nvPicPr>
          <p:cNvPr id="9" name="Picture 4" descr="http://www.gridpp.ac.uk/docs/egee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643306" y="6072207"/>
            <a:ext cx="1143000" cy="59697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56" r:id="rId1"/>
    <p:sldLayoutId id="2147484557" r:id="rId2"/>
    <p:sldLayoutId id="2147484558" r:id="rId3"/>
    <p:sldLayoutId id="2147484559" r:id="rId4"/>
    <p:sldLayoutId id="2147484560" r:id="rId5"/>
    <p:sldLayoutId id="2147484561" r:id="rId6"/>
    <p:sldLayoutId id="2147484562" r:id="rId7"/>
    <p:sldLayoutId id="2147484563" r:id="rId8"/>
    <p:sldLayoutId id="2147484564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56792"/>
            <a:ext cx="7772400" cy="1143000"/>
          </a:xfrm>
        </p:spPr>
        <p:txBody>
          <a:bodyPr/>
          <a:lstStyle/>
          <a:p>
            <a:r>
              <a:rPr lang="en-US" dirty="0">
                <a:latin typeface="Arial"/>
              </a:rPr>
              <a:t>CASTOR Report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3081536"/>
            <a:ext cx="7772400" cy="1859632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Arial"/>
              </a:rPr>
              <a:t>PBM </a:t>
            </a:r>
            <a:r>
              <a:rPr lang="en-US" dirty="0" smtClean="0">
                <a:solidFill>
                  <a:srgbClr val="002060"/>
                </a:solidFill>
                <a:latin typeface="Arial"/>
              </a:rPr>
              <a:t>Review</a:t>
            </a:r>
          </a:p>
          <a:p>
            <a:endParaRPr lang="en-US" dirty="0" smtClean="0">
              <a:solidFill>
                <a:srgbClr val="002060"/>
              </a:solidFill>
              <a:latin typeface="Arial"/>
            </a:endParaRPr>
          </a:p>
          <a:p>
            <a:r>
              <a:rPr lang="en-US" sz="2800" dirty="0" smtClean="0">
                <a:solidFill>
                  <a:srgbClr val="002060"/>
                </a:solidFill>
                <a:latin typeface="Arial"/>
              </a:rPr>
              <a:t>19 June 2012, RAL</a:t>
            </a:r>
          </a:p>
          <a:p>
            <a:endParaRPr lang="en-US" dirty="0" smtClean="0">
              <a:solidFill>
                <a:srgbClr val="002060"/>
              </a:solidFill>
              <a:latin typeface="Arial"/>
            </a:endParaRPr>
          </a:p>
          <a:p>
            <a:r>
              <a:rPr lang="en-US" sz="2400" dirty="0" smtClean="0">
                <a:solidFill>
                  <a:srgbClr val="002060"/>
                </a:solidFill>
                <a:latin typeface="Arial"/>
              </a:rPr>
              <a:t>Matthew </a:t>
            </a:r>
            <a:r>
              <a:rPr lang="en-US" sz="2400" dirty="0" err="1" smtClean="0">
                <a:solidFill>
                  <a:srgbClr val="002060"/>
                </a:solidFill>
                <a:latin typeface="Arial"/>
              </a:rPr>
              <a:t>Viljoen</a:t>
            </a:r>
            <a:endParaRPr lang="en-US" sz="2400" dirty="0">
              <a:solidFill>
                <a:srgbClr val="00206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6712"/>
            <a:ext cx="7772400" cy="1143000"/>
          </a:xfrm>
        </p:spPr>
        <p:txBody>
          <a:bodyPr/>
          <a:lstStyle/>
          <a:p>
            <a:r>
              <a:rPr lang="en-GB" dirty="0" smtClean="0"/>
              <a:t>Recent changes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420888"/>
            <a:ext cx="8350696" cy="2790627"/>
          </a:xfrm>
        </p:spPr>
        <p:txBody>
          <a:bodyPr/>
          <a:lstStyle/>
          <a:p>
            <a:pPr marL="571500" indent="-571500" algn="l">
              <a:buFont typeface="Arial"/>
              <a:buChar char="•"/>
            </a:pPr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Complete hardware refresh (details on next slide)</a:t>
            </a:r>
          </a:p>
          <a:p>
            <a:pPr marL="571500" indent="-571500" algn="l">
              <a:buFont typeface="Arial"/>
              <a:buChar char="•"/>
            </a:pPr>
            <a:endParaRPr lang="en-US" sz="2000" b="1" dirty="0" smtClean="0">
              <a:solidFill>
                <a:srgbClr val="002060"/>
              </a:solidFill>
              <a:latin typeface="Arial"/>
            </a:endParaRPr>
          </a:p>
          <a:p>
            <a:pPr marL="571500" indent="-571500" algn="l">
              <a:buFont typeface="Arial"/>
              <a:buChar char="•"/>
            </a:pPr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Switch tape subsystem to Tape Gateway</a:t>
            </a:r>
          </a:p>
          <a:p>
            <a:pPr marL="571500" indent="-571500" algn="l">
              <a:buFont typeface="Arial"/>
              <a:buChar char="•"/>
            </a:pPr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Switch from LSF on all instances to Transfer Manager</a:t>
            </a:r>
          </a:p>
          <a:p>
            <a:pPr marL="971550" lvl="1" indent="-571500">
              <a:buFont typeface="Arial"/>
              <a:buChar char="•"/>
            </a:pPr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No more licensing costs!</a:t>
            </a:r>
          </a:p>
          <a:p>
            <a:pPr marL="971550" lvl="1" indent="-571500">
              <a:buFont typeface="Arial"/>
              <a:buChar char="•"/>
            </a:pPr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Better performance, and…SIMPLER!</a:t>
            </a:r>
          </a:p>
          <a:p>
            <a:pPr marL="971550" lvl="1" indent="-571500">
              <a:buFont typeface="Arial"/>
              <a:buChar char="•"/>
            </a:pPr>
            <a:endParaRPr lang="en-US" sz="2000" b="1" dirty="0">
              <a:solidFill>
                <a:srgbClr val="002060"/>
              </a:solidFill>
              <a:latin typeface="Arial"/>
            </a:endParaRPr>
          </a:p>
          <a:p>
            <a:pPr algn="l">
              <a:buFont typeface="Arial"/>
              <a:buChar char="•"/>
            </a:pPr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Minor upgrade from 2.1.11-8 to 2.1.11-9</a:t>
            </a:r>
          </a:p>
          <a:p>
            <a:pPr lvl="1">
              <a:buFont typeface="Arial"/>
              <a:buChar char="•"/>
            </a:pPr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Can now upgrade ORACLE to 11g before 10g end of support</a:t>
            </a:r>
            <a:endParaRPr lang="en-US" sz="2000" b="1" dirty="0">
              <a:solidFill>
                <a:srgbClr val="002060"/>
              </a:solidFill>
              <a:latin typeface="Arial"/>
            </a:endParaRPr>
          </a:p>
          <a:p>
            <a:pPr algn="l"/>
            <a:endParaRPr lang="en-GB" sz="2000" dirty="0" smtClean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652625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44"/>
            <a:ext cx="7772400" cy="1143000"/>
          </a:xfrm>
        </p:spPr>
        <p:txBody>
          <a:bodyPr/>
          <a:lstStyle/>
          <a:p>
            <a:r>
              <a:rPr lang="en-GB" dirty="0" smtClean="0"/>
              <a:t>Hardware Refresh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348880"/>
            <a:ext cx="7772400" cy="3294683"/>
          </a:xfrm>
        </p:spPr>
        <p:txBody>
          <a:bodyPr/>
          <a:lstStyle/>
          <a:p>
            <a:pPr marL="571500" indent="-571500" algn="l">
              <a:buFont typeface="Arial"/>
              <a:buChar char="•"/>
            </a:pPr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New SRMs, CASTOR +  DB </a:t>
            </a:r>
            <a:r>
              <a:rPr lang="en-US" sz="2000" b="1" dirty="0" err="1" smtClean="0">
                <a:solidFill>
                  <a:srgbClr val="002060"/>
                </a:solidFill>
                <a:latin typeface="Arial"/>
              </a:rPr>
              <a:t>headnodes</a:t>
            </a:r>
            <a:endParaRPr lang="en-US" sz="2000" b="1" dirty="0" smtClean="0">
              <a:solidFill>
                <a:srgbClr val="002060"/>
              </a:solidFill>
              <a:latin typeface="Arial"/>
            </a:endParaRPr>
          </a:p>
          <a:p>
            <a:pPr marL="571500" indent="-571500" algn="l">
              <a:buFont typeface="Arial"/>
              <a:buChar char="•"/>
            </a:pPr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SL5 and Content Management System (CMS) - </a:t>
            </a:r>
            <a:r>
              <a:rPr lang="en-US" sz="2000" b="1" dirty="0" err="1" smtClean="0">
                <a:solidFill>
                  <a:srgbClr val="002060"/>
                </a:solidFill>
                <a:latin typeface="Arial"/>
              </a:rPr>
              <a:t>Quattor</a:t>
            </a:r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 + Puppet - control throughout</a:t>
            </a:r>
          </a:p>
          <a:p>
            <a:pPr marL="0" indent="0" algn="l"/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Leading to: </a:t>
            </a:r>
          </a:p>
          <a:p>
            <a:pPr marL="571500" indent="-571500" algn="l">
              <a:buFont typeface="Arial"/>
              <a:buChar char="•"/>
            </a:pPr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Improved overall performance</a:t>
            </a:r>
          </a:p>
          <a:p>
            <a:pPr marL="971550" lvl="1" indent="-571500">
              <a:buFont typeface="Arial"/>
              <a:buChar char="•"/>
            </a:pPr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Switch over availability stats from SAM Ops to VO</a:t>
            </a:r>
          </a:p>
          <a:p>
            <a:pPr marL="971550" lvl="1" indent="-571500">
              <a:buFont typeface="Arial"/>
              <a:buChar char="•"/>
            </a:pPr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No more ATLAS background noise in SAM tests</a:t>
            </a:r>
          </a:p>
          <a:p>
            <a:pPr marL="400050" lvl="1" indent="0"/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(</a:t>
            </a:r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before, consistent &lt;5% of miscellaneous ATLAS failures)</a:t>
            </a:r>
          </a:p>
          <a:p>
            <a:pPr algn="l">
              <a:buFont typeface="Arial"/>
              <a:buChar char="•"/>
            </a:pPr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CMS changes – major benefits (install, DR)</a:t>
            </a:r>
            <a:endParaRPr lang="en-US" sz="2000" b="1" dirty="0">
              <a:solidFill>
                <a:srgbClr val="002060"/>
              </a:solidFill>
              <a:latin typeface="Arial"/>
            </a:endParaRPr>
          </a:p>
          <a:p>
            <a:pPr marL="400050" lvl="1" indent="0"/>
            <a:endParaRPr lang="en-US" sz="2000" b="1" dirty="0" smtClean="0">
              <a:solidFill>
                <a:srgbClr val="002060"/>
              </a:solidFill>
              <a:latin typeface="Arial"/>
            </a:endParaRPr>
          </a:p>
          <a:p>
            <a:endParaRPr lang="en-GB" sz="2000" dirty="0" smtClean="0"/>
          </a:p>
          <a:p>
            <a:endParaRPr lang="en-GB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6712"/>
            <a:ext cx="7772400" cy="1143000"/>
          </a:xfrm>
        </p:spPr>
        <p:txBody>
          <a:bodyPr/>
          <a:lstStyle/>
          <a:p>
            <a:r>
              <a:rPr lang="en-GB" dirty="0" smtClean="0"/>
              <a:t>What next?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420888"/>
            <a:ext cx="8350696" cy="4032448"/>
          </a:xfrm>
        </p:spPr>
        <p:txBody>
          <a:bodyPr/>
          <a:lstStyle/>
          <a:p>
            <a:pPr marL="571500" indent="-571500" algn="l">
              <a:buFont typeface="Arial"/>
              <a:buChar char="•"/>
            </a:pPr>
            <a:r>
              <a:rPr lang="en-US" sz="2000" b="1" dirty="0">
                <a:solidFill>
                  <a:srgbClr val="002060"/>
                </a:solidFill>
                <a:latin typeface="Arial"/>
              </a:rPr>
              <a:t>(Jul</a:t>
            </a:r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? </a:t>
            </a:r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Full </a:t>
            </a:r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“off-site” database </a:t>
            </a:r>
            <a:r>
              <a:rPr lang="en-US" sz="2000" b="1" dirty="0" err="1" smtClean="0">
                <a:solidFill>
                  <a:srgbClr val="002060"/>
                </a:solidFill>
                <a:latin typeface="Arial"/>
              </a:rPr>
              <a:t>Dataguard</a:t>
            </a:r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 </a:t>
            </a:r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backup</a:t>
            </a:r>
            <a:endParaRPr lang="en-US" sz="2000" b="1" dirty="0" smtClean="0">
              <a:solidFill>
                <a:srgbClr val="002060"/>
              </a:solidFill>
              <a:latin typeface="Arial"/>
            </a:endParaRPr>
          </a:p>
          <a:p>
            <a:pPr marL="571500" indent="-571500" algn="l">
              <a:buFont typeface="Arial"/>
              <a:buChar char="•"/>
            </a:pPr>
            <a:r>
              <a:rPr lang="en-US" sz="2000" b="1" dirty="0">
                <a:solidFill>
                  <a:srgbClr val="002060"/>
                </a:solidFill>
                <a:latin typeface="Arial"/>
              </a:rPr>
              <a:t>(Aug/Sep</a:t>
            </a:r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) 2.1.12 </a:t>
            </a:r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upgrade, starting with </a:t>
            </a:r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repack</a:t>
            </a:r>
          </a:p>
          <a:p>
            <a:pPr marL="400050" lvl="1" indent="0"/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- Improvements on tape front</a:t>
            </a:r>
          </a:p>
          <a:p>
            <a:pPr marL="400050" lvl="1" indent="0"/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- </a:t>
            </a:r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Removal of all legacy code/support</a:t>
            </a:r>
          </a:p>
          <a:p>
            <a:pPr lvl="1" indent="-342900">
              <a:buFontTx/>
              <a:buChar char="-"/>
            </a:pPr>
            <a:endParaRPr lang="en-US" sz="2000" b="1" dirty="0" smtClean="0">
              <a:solidFill>
                <a:srgbClr val="002060"/>
              </a:solidFill>
              <a:latin typeface="Arial"/>
            </a:endParaRPr>
          </a:p>
          <a:p>
            <a:pPr marL="571500" indent="-571500" algn="l">
              <a:buFont typeface="Arial"/>
              <a:buChar char="•"/>
            </a:pPr>
            <a:r>
              <a:rPr lang="en-US" sz="2000" b="1" dirty="0">
                <a:solidFill>
                  <a:srgbClr val="002060"/>
                </a:solidFill>
                <a:latin typeface="Arial"/>
              </a:rPr>
              <a:t>(Autumn</a:t>
            </a:r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) Common </a:t>
            </a:r>
            <a:r>
              <a:rPr lang="en-US" sz="2000" b="1" dirty="0" err="1" smtClean="0">
                <a:solidFill>
                  <a:srgbClr val="002060"/>
                </a:solidFill>
                <a:latin typeface="Arial"/>
              </a:rPr>
              <a:t>headnode</a:t>
            </a:r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 type, for improved</a:t>
            </a:r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:</a:t>
            </a:r>
          </a:p>
          <a:p>
            <a:pPr marL="400050" lvl="1" indent="0"/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- 	Resiliency: easier to replace faulty node</a:t>
            </a:r>
          </a:p>
          <a:p>
            <a:pPr marL="400050" lvl="1" indent="0"/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- </a:t>
            </a:r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	Scalability: dynamically changing pool of </a:t>
            </a:r>
            <a:r>
              <a:rPr lang="en-US" sz="2000" b="1" dirty="0" err="1" smtClean="0">
                <a:solidFill>
                  <a:srgbClr val="002060"/>
                </a:solidFill>
                <a:latin typeface="Arial"/>
              </a:rPr>
              <a:t>headnodes</a:t>
            </a:r>
            <a:endParaRPr lang="en-US" sz="2000" b="1" dirty="0" smtClean="0">
              <a:solidFill>
                <a:srgbClr val="002060"/>
              </a:solidFill>
              <a:latin typeface="Arial"/>
            </a:endParaRPr>
          </a:p>
          <a:p>
            <a:pPr marL="400050" lvl="1" indent="0"/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- 	Uptime!</a:t>
            </a:r>
          </a:p>
          <a:p>
            <a:pPr marL="971550" lvl="1" indent="-571500">
              <a:buFont typeface="Arial"/>
              <a:buChar char="•"/>
            </a:pPr>
            <a:endParaRPr lang="en-US" sz="2000" b="1" dirty="0" smtClean="0">
              <a:solidFill>
                <a:srgbClr val="002060"/>
              </a:solidFill>
              <a:latin typeface="Arial"/>
            </a:endParaRPr>
          </a:p>
          <a:p>
            <a:pPr marL="571500" indent="-571500" algn="l">
              <a:buFont typeface="Arial"/>
              <a:buChar char="•"/>
            </a:pPr>
            <a:endParaRPr lang="en-US" sz="2000" b="1" dirty="0">
              <a:solidFill>
                <a:srgbClr val="002060"/>
              </a:solidFill>
              <a:latin typeface="Arial"/>
            </a:endParaRPr>
          </a:p>
          <a:p>
            <a:pPr algn="l"/>
            <a:endParaRPr lang="en-GB" sz="2000" dirty="0" smtClean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22179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6712"/>
            <a:ext cx="7772400" cy="1143000"/>
          </a:xfrm>
        </p:spPr>
        <p:txBody>
          <a:bodyPr/>
          <a:lstStyle/>
          <a:p>
            <a:r>
              <a:rPr lang="en-GB" dirty="0" smtClean="0"/>
              <a:t>Remaining problem areas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078533"/>
            <a:ext cx="8350696" cy="2790627"/>
          </a:xfrm>
        </p:spPr>
        <p:txBody>
          <a:bodyPr/>
          <a:lstStyle/>
          <a:p>
            <a:pPr marL="571500" indent="-571500" algn="l">
              <a:buFont typeface="Arial"/>
              <a:buChar char="•"/>
            </a:pPr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Disk server draining overheads</a:t>
            </a:r>
          </a:p>
          <a:p>
            <a:pPr marL="571500" indent="-571500" algn="l">
              <a:buFont typeface="Arial"/>
              <a:buChar char="•"/>
            </a:pPr>
            <a:endParaRPr lang="en-US" sz="2000" b="1" dirty="0">
              <a:solidFill>
                <a:srgbClr val="002060"/>
              </a:solidFill>
              <a:latin typeface="Arial"/>
            </a:endParaRPr>
          </a:p>
          <a:p>
            <a:pPr marL="571500" indent="-571500" algn="l">
              <a:buFont typeface="Arial"/>
              <a:buChar char="•"/>
            </a:pPr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Disk server deployment and decommissioning</a:t>
            </a:r>
          </a:p>
          <a:p>
            <a:pPr marL="400050" lvl="1" indent="0"/>
            <a:r>
              <a:rPr lang="en-US" sz="2000" b="1" dirty="0">
                <a:solidFill>
                  <a:srgbClr val="002060"/>
                </a:solidFill>
                <a:latin typeface="Arial"/>
              </a:rPr>
              <a:t>Need to make better use of </a:t>
            </a:r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Configuration Management </a:t>
            </a:r>
            <a:r>
              <a:rPr lang="en-US" sz="2000" b="1" dirty="0">
                <a:solidFill>
                  <a:srgbClr val="002060"/>
                </a:solidFill>
                <a:latin typeface="Arial"/>
              </a:rPr>
              <a:t>System</a:t>
            </a:r>
          </a:p>
          <a:p>
            <a:pPr marL="571500" indent="-571500" algn="l">
              <a:buFont typeface="Arial"/>
              <a:buChar char="•"/>
            </a:pPr>
            <a:endParaRPr lang="en-US" sz="2000" b="1" dirty="0" smtClean="0">
              <a:solidFill>
                <a:srgbClr val="002060"/>
              </a:solidFill>
              <a:latin typeface="Arial"/>
            </a:endParaRPr>
          </a:p>
          <a:p>
            <a:pPr marL="571500" indent="-571500" algn="l">
              <a:buFont typeface="Arial"/>
              <a:buChar char="•"/>
            </a:pPr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Ongoing need for database expertise</a:t>
            </a:r>
          </a:p>
          <a:p>
            <a:pPr marL="400050" lvl="1" indent="0"/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Large number of different instances (4 prod, 3 test, Facilities…)</a:t>
            </a:r>
          </a:p>
          <a:p>
            <a:pPr marL="571500" indent="-571500" algn="l">
              <a:buFont typeface="Arial"/>
              <a:buChar char="•"/>
            </a:pPr>
            <a:endParaRPr lang="en-US" sz="2000" b="1" dirty="0">
              <a:solidFill>
                <a:srgbClr val="002060"/>
              </a:solidFill>
              <a:latin typeface="Arial"/>
            </a:endParaRPr>
          </a:p>
          <a:p>
            <a:pPr marL="571500" indent="-571500" algn="l">
              <a:buFont typeface="Arial"/>
              <a:buChar char="•"/>
            </a:pPr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Lack of read-only mode with new scheduler</a:t>
            </a:r>
          </a:p>
          <a:p>
            <a:pPr marL="571500" indent="-571500" algn="l">
              <a:buFont typeface="Arial"/>
              <a:buChar char="•"/>
            </a:pPr>
            <a:endParaRPr lang="en-US" sz="2000" b="1" dirty="0">
              <a:solidFill>
                <a:srgbClr val="002060"/>
              </a:solidFill>
              <a:latin typeface="Arial"/>
            </a:endParaRPr>
          </a:p>
          <a:p>
            <a:pPr marL="571500" indent="-571500" algn="l">
              <a:buFont typeface="Arial"/>
              <a:buChar char="•"/>
            </a:pPr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CASTOR Information Provider (CIP) accounting problems</a:t>
            </a:r>
          </a:p>
        </p:txBody>
      </p:sp>
    </p:spTree>
    <p:extLst>
      <p:ext uri="{BB962C8B-B14F-4D97-AF65-F5344CB8AC3E}">
        <p14:creationId xmlns:p14="http://schemas.microsoft.com/office/powerpoint/2010/main" val="122179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6712"/>
            <a:ext cx="7772400" cy="1143000"/>
          </a:xfrm>
        </p:spPr>
        <p:txBody>
          <a:bodyPr/>
          <a:lstStyle/>
          <a:p>
            <a:r>
              <a:rPr lang="en-GB" smtClean="0"/>
              <a:t>Further </a:t>
            </a:r>
            <a:r>
              <a:rPr lang="en-GB" dirty="0" smtClean="0"/>
              <a:t>ahead…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420888"/>
            <a:ext cx="8350696" cy="2790627"/>
          </a:xfrm>
        </p:spPr>
        <p:txBody>
          <a:bodyPr/>
          <a:lstStyle/>
          <a:p>
            <a:pPr marL="571500" indent="-571500" algn="l">
              <a:buFont typeface="Arial"/>
              <a:buChar char="•"/>
            </a:pPr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2.1.13 developments at  CERN and future upgrade</a:t>
            </a:r>
          </a:p>
          <a:p>
            <a:pPr marL="571500" indent="-571500" algn="l">
              <a:buFont typeface="Arial"/>
              <a:buChar char="•"/>
            </a:pPr>
            <a:endParaRPr lang="en-US" sz="2000" b="1" dirty="0">
              <a:solidFill>
                <a:srgbClr val="002060"/>
              </a:solidFill>
              <a:latin typeface="Arial"/>
            </a:endParaRPr>
          </a:p>
          <a:p>
            <a:pPr marL="571500" indent="-571500" algn="l">
              <a:buFont typeface="Arial"/>
              <a:buChar char="•"/>
            </a:pPr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Introducing Virtualization…</a:t>
            </a:r>
          </a:p>
          <a:p>
            <a:pPr marL="971550" lvl="1" indent="-571500">
              <a:buFont typeface="Arial"/>
              <a:buChar char="•"/>
            </a:pPr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Already setting up new virtualized test instance</a:t>
            </a:r>
          </a:p>
          <a:p>
            <a:pPr marL="971550" lvl="1" indent="-571500">
              <a:buFont typeface="Arial"/>
              <a:buChar char="•"/>
            </a:pPr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Virtualize by default (</a:t>
            </a:r>
            <a:r>
              <a:rPr lang="en-US" sz="2000" b="1" dirty="0" err="1" smtClean="0">
                <a:solidFill>
                  <a:srgbClr val="002060"/>
                </a:solidFill>
                <a:latin typeface="Arial"/>
              </a:rPr>
              <a:t>headnodes</a:t>
            </a:r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, tape servers, CIPs…)</a:t>
            </a:r>
            <a:endParaRPr lang="en-US" sz="2000" b="1" dirty="0">
              <a:solidFill>
                <a:srgbClr val="002060"/>
              </a:solidFill>
              <a:latin typeface="Arial"/>
            </a:endParaRPr>
          </a:p>
          <a:p>
            <a:pPr marL="0" indent="0" algn="l"/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Leading to:</a:t>
            </a:r>
          </a:p>
          <a:p>
            <a:pPr algn="l">
              <a:buFont typeface="Arial"/>
              <a:buChar char="•"/>
            </a:pPr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Consolidated hardware, easier admin, High Availability</a:t>
            </a:r>
          </a:p>
        </p:txBody>
      </p:sp>
    </p:spTree>
    <p:extLst>
      <p:ext uri="{BB962C8B-B14F-4D97-AF65-F5344CB8AC3E}">
        <p14:creationId xmlns:p14="http://schemas.microsoft.com/office/powerpoint/2010/main" val="4234404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  <p:bldP spid="3" grpId="2" uiExpand="1" build="p"/>
      <p:bldP spid="3" grpId="3" uiExpand="1" build="p"/>
      <p:bldP spid="3" grpId="4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6712"/>
            <a:ext cx="7772400" cy="1143000"/>
          </a:xfrm>
        </p:spPr>
        <p:txBody>
          <a:bodyPr/>
          <a:lstStyle/>
          <a:p>
            <a:r>
              <a:rPr lang="en-GB" dirty="0" smtClean="0"/>
              <a:t>In conclusion…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420888"/>
            <a:ext cx="8350696" cy="3528392"/>
          </a:xfrm>
        </p:spPr>
        <p:txBody>
          <a:bodyPr/>
          <a:lstStyle/>
          <a:p>
            <a:pPr marL="0" indent="0" algn="l"/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Track record of good interventions</a:t>
            </a:r>
          </a:p>
          <a:p>
            <a:pPr marL="400050" lvl="1" indent="0"/>
            <a:r>
              <a:rPr lang="en-US" sz="2000" b="1" i="1" dirty="0" smtClean="0">
                <a:solidFill>
                  <a:srgbClr val="002060"/>
                </a:solidFill>
                <a:latin typeface="Arial"/>
              </a:rPr>
              <a:t>Comprehensive testing infrastructure paying dividends</a:t>
            </a:r>
          </a:p>
          <a:p>
            <a:pPr marL="571500" indent="-571500" algn="l">
              <a:buFont typeface="Arial"/>
              <a:buChar char="•"/>
            </a:pPr>
            <a:endParaRPr lang="en-US" sz="2000" b="1" dirty="0">
              <a:solidFill>
                <a:srgbClr val="002060"/>
              </a:solidFill>
              <a:latin typeface="Arial"/>
            </a:endParaRPr>
          </a:p>
          <a:p>
            <a:pPr marL="0" indent="0" algn="l"/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Balance right between new functionality vs. stability</a:t>
            </a:r>
          </a:p>
          <a:p>
            <a:pPr marL="400050" lvl="1" indent="0"/>
            <a:r>
              <a:rPr lang="en-US" sz="2000" b="1" i="1" dirty="0" smtClean="0">
                <a:solidFill>
                  <a:srgbClr val="002060"/>
                </a:solidFill>
                <a:latin typeface="Arial"/>
              </a:rPr>
              <a:t>3-6 months training behind CERN head version</a:t>
            </a:r>
          </a:p>
          <a:p>
            <a:pPr marL="0" indent="0" algn="l"/>
            <a:endParaRPr lang="en-US" sz="2000" b="1" dirty="0" smtClean="0">
              <a:solidFill>
                <a:srgbClr val="002060"/>
              </a:solidFill>
              <a:latin typeface="Arial"/>
            </a:endParaRPr>
          </a:p>
          <a:p>
            <a:pPr marL="0" indent="0" algn="l"/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Good </a:t>
            </a:r>
            <a:r>
              <a:rPr lang="en-US" sz="2000" b="1" dirty="0">
                <a:solidFill>
                  <a:srgbClr val="002060"/>
                </a:solidFill>
                <a:latin typeface="Arial"/>
              </a:rPr>
              <a:t>performance </a:t>
            </a:r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(esp. for tape). No </a:t>
            </a:r>
            <a:r>
              <a:rPr lang="en-US" sz="2000" b="1" dirty="0">
                <a:solidFill>
                  <a:srgbClr val="002060"/>
                </a:solidFill>
                <a:latin typeface="Arial"/>
              </a:rPr>
              <a:t>plans to move away from CASTOR, alongside new “next-gen” disk storage </a:t>
            </a:r>
            <a:r>
              <a:rPr lang="en-US" sz="2000" b="1" dirty="0" smtClean="0">
                <a:solidFill>
                  <a:srgbClr val="002060"/>
                </a:solidFill>
                <a:latin typeface="Arial"/>
              </a:rPr>
              <a:t>solution</a:t>
            </a:r>
          </a:p>
        </p:txBody>
      </p:sp>
    </p:spTree>
    <p:extLst>
      <p:ext uri="{BB962C8B-B14F-4D97-AF65-F5344CB8AC3E}">
        <p14:creationId xmlns:p14="http://schemas.microsoft.com/office/powerpoint/2010/main" val="215635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STFC_PowerPoint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STFC_PowerPoint_template</Template>
  <TotalTime>5079</TotalTime>
  <Words>517</Words>
  <Application>Microsoft Macintosh PowerPoint</Application>
  <PresentationFormat>On-screen Show (4:3)</PresentationFormat>
  <Paragraphs>106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STFC_PowerPoint_template</vt:lpstr>
      <vt:lpstr>1_Blank Presentation</vt:lpstr>
      <vt:lpstr>CASTOR Report </vt:lpstr>
      <vt:lpstr>Recent changes</vt:lpstr>
      <vt:lpstr>Hardware Refresh</vt:lpstr>
      <vt:lpstr>What next?</vt:lpstr>
      <vt:lpstr>Remaining problem areas</vt:lpstr>
      <vt:lpstr>Further ahead…</vt:lpstr>
      <vt:lpstr>In conclusion…</vt:lpstr>
    </vt:vector>
  </TitlesOfParts>
  <Company>STFC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Smith</dc:creator>
  <cp:lastModifiedBy>Matthew Viljoen</cp:lastModifiedBy>
  <cp:revision>196</cp:revision>
  <dcterms:created xsi:type="dcterms:W3CDTF">2011-10-27T08:59:20Z</dcterms:created>
  <dcterms:modified xsi:type="dcterms:W3CDTF">2012-06-20T08:13:30Z</dcterms:modified>
</cp:coreProperties>
</file>