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80" y="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tes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 rotWithShape="1">
            <a:gsLst>
              <a:gs pos="0">
                <a:schemeClr val="bg1">
                  <a:gamma/>
                  <a:shade val="46275"/>
                  <a:invGamma/>
                  <a:alpha val="27000"/>
                </a:schemeClr>
              </a:gs>
              <a:gs pos="50000">
                <a:schemeClr val="bg1">
                  <a:alpha val="78000"/>
                </a:schemeClr>
              </a:gs>
              <a:gs pos="100000">
                <a:schemeClr val="bg1">
                  <a:gamma/>
                  <a:shade val="46275"/>
                  <a:invGamma/>
                  <a:alpha val="27000"/>
                </a:schemeClr>
              </a:gs>
            </a:gsLst>
            <a:lin ang="0" scaled="1"/>
          </a:gradFill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 rotWithShape="1">
            <a:gsLst>
              <a:gs pos="0">
                <a:schemeClr val="accent2">
                  <a:gamma/>
                  <a:shade val="46275"/>
                  <a:invGamma/>
                  <a:alpha val="25000"/>
                </a:schemeClr>
              </a:gs>
              <a:gs pos="50000">
                <a:schemeClr val="accent2">
                  <a:alpha val="78999"/>
                </a:schemeClr>
              </a:gs>
              <a:gs pos="100000">
                <a:schemeClr val="accent2">
                  <a:gamma/>
                  <a:shade val="46275"/>
                  <a:invGamma/>
                  <a:alpha val="25000"/>
                </a:schemeClr>
              </a:gs>
            </a:gsLst>
            <a:lin ang="0" scaled="1"/>
          </a:gradFill>
        </p:spPr>
        <p:txBody>
          <a:bodyPr lIns="91440" tIns="45720" rIns="91440" bIns="4572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553200" y="6248400"/>
            <a:ext cx="2438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GB" sz="1400">
                <a:solidFill>
                  <a:schemeClr val="bg1"/>
                </a:solidFill>
              </a:rPr>
              <a:t>Your university or experiment logo here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39E17F-2D1E-40F0-950C-5E4B813AEDA9}" type="datetimeFigureOut">
              <a:rPr lang="en-GB" smtClean="0"/>
              <a:pPr/>
              <a:t>18/06/2012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0EFF6-D3BB-4CBB-8C21-2D326BAC9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025" y="115888"/>
            <a:ext cx="2232025" cy="2638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" y="115888"/>
            <a:ext cx="6543675" cy="2638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39E17F-2D1E-40F0-950C-5E4B813AEDA9}" type="datetimeFigureOut">
              <a:rPr lang="en-GB" smtClean="0"/>
              <a:pPr/>
              <a:t>18/06/2012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0EFF6-D3BB-4CBB-8C21-2D326BAC9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39E17F-2D1E-40F0-950C-5E4B813AEDA9}" type="datetimeFigureOut">
              <a:rPr lang="en-GB" smtClean="0"/>
              <a:pPr/>
              <a:t>18/06/2012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0EFF6-D3BB-4CBB-8C21-2D326BAC9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39E17F-2D1E-40F0-950C-5E4B813AEDA9}" type="datetimeFigureOut">
              <a:rPr lang="en-GB" smtClean="0"/>
              <a:pPr/>
              <a:t>18/06/2012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0EFF6-D3BB-4CBB-8C21-2D326BAC9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675" y="1052513"/>
            <a:ext cx="4379913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39E17F-2D1E-40F0-950C-5E4B813AEDA9}" type="datetimeFigureOut">
              <a:rPr lang="en-GB" smtClean="0"/>
              <a:pPr/>
              <a:t>18/06/2012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0EFF6-D3BB-4CBB-8C21-2D326BAC9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39E17F-2D1E-40F0-950C-5E4B813AEDA9}" type="datetimeFigureOut">
              <a:rPr lang="en-GB" smtClean="0"/>
              <a:pPr/>
              <a:t>18/06/2012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0EFF6-D3BB-4CBB-8C21-2D326BAC9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39E17F-2D1E-40F0-950C-5E4B813AEDA9}" type="datetimeFigureOut">
              <a:rPr lang="en-GB" smtClean="0"/>
              <a:pPr/>
              <a:t>18/06/2012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0EFF6-D3BB-4CBB-8C21-2D326BAC9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39E17F-2D1E-40F0-950C-5E4B813AEDA9}" type="datetimeFigureOut">
              <a:rPr lang="en-GB" smtClean="0"/>
              <a:pPr/>
              <a:t>18/06/2012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0EFF6-D3BB-4CBB-8C21-2D326BAC9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39E17F-2D1E-40F0-950C-5E4B813AEDA9}" type="datetimeFigureOut">
              <a:rPr lang="en-GB" smtClean="0"/>
              <a:pPr/>
              <a:t>18/06/2012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0EFF6-D3BB-4CBB-8C21-2D326BAC9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39E17F-2D1E-40F0-950C-5E4B813AEDA9}" type="datetimeFigureOut">
              <a:rPr lang="en-GB" smtClean="0"/>
              <a:pPr/>
              <a:t>18/06/2012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0EFF6-D3BB-4CBB-8C21-2D326BAC9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07950" y="115888"/>
            <a:ext cx="8856663" cy="792162"/>
            <a:chOff x="68" y="73"/>
            <a:chExt cx="5579" cy="499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68" y="73"/>
              <a:ext cx="5579" cy="499"/>
            </a:xfrm>
            <a:prstGeom prst="rect">
              <a:avLst/>
            </a:prstGeom>
            <a:solidFill>
              <a:srgbClr val="5262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4100" name="Picture 4" descr="GridPP_logo_white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13" y="119"/>
              <a:ext cx="1361" cy="403"/>
            </a:xfrm>
            <a:prstGeom prst="rect">
              <a:avLst/>
            </a:prstGeom>
            <a:noFill/>
          </p:spPr>
        </p:pic>
      </p:grp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115888"/>
            <a:ext cx="5903912" cy="792162"/>
          </a:xfrm>
          <a:prstGeom prst="rect">
            <a:avLst/>
          </a:prstGeom>
          <a:solidFill>
            <a:srgbClr val="52629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052513"/>
            <a:ext cx="8910638" cy="1701800"/>
          </a:xfrm>
          <a:prstGeom prst="rect">
            <a:avLst/>
          </a:prstGeom>
          <a:solidFill>
            <a:srgbClr val="DCE4E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156325" y="6165850"/>
            <a:ext cx="2438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GB" sz="1400"/>
              <a:t>Your university or experiment logo here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381750"/>
            <a:ext cx="1871662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/>
            </a:lvl1pPr>
          </a:lstStyle>
          <a:p>
            <a:fld id="{6839E17F-2D1E-40F0-950C-5E4B813AEDA9}" type="datetimeFigureOut">
              <a:rPr lang="en-GB" smtClean="0"/>
              <a:pPr/>
              <a:t>18/06/2012</a:t>
            </a:fld>
            <a:endParaRPr lang="en-GB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68663" y="6308725"/>
            <a:ext cx="26717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1375" y="6461125"/>
            <a:ext cx="503238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accent2"/>
                </a:solidFill>
              </a:defRPr>
            </a:lvl1pPr>
          </a:lstStyle>
          <a:p>
            <a:fld id="{CE40EFF6-D3BB-4CBB-8C21-2D326BAC9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366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hlink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Future Disk-Only Storage Project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Shaun de Witt</a:t>
            </a:r>
          </a:p>
          <a:p>
            <a:r>
              <a:rPr lang="en-GB" dirty="0" err="1" smtClean="0"/>
              <a:t>GridPP</a:t>
            </a:r>
            <a:r>
              <a:rPr lang="en-GB" dirty="0" smtClean="0"/>
              <a:t> Review 20-June-2012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2"/>
            <a:ext cx="8910638" cy="49687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/>
              <a:t>Always good to be aware of options</a:t>
            </a:r>
          </a:p>
          <a:p>
            <a:endParaRPr lang="en-GB" sz="2800" dirty="0" smtClean="0"/>
          </a:p>
          <a:p>
            <a:r>
              <a:rPr lang="en-GB" sz="2800" dirty="0" smtClean="0"/>
              <a:t>But now in particular:</a:t>
            </a:r>
            <a:endParaRPr lang="en-GB" sz="2400" dirty="0" smtClean="0"/>
          </a:p>
          <a:p>
            <a:pPr lvl="1"/>
            <a:r>
              <a:rPr lang="en-GB" sz="2400" dirty="0" smtClean="0"/>
              <a:t>Castor no longer used for disk only storage at CERN</a:t>
            </a:r>
          </a:p>
          <a:p>
            <a:pPr lvl="2"/>
            <a:r>
              <a:rPr lang="en-GB" sz="2200" dirty="0" smtClean="0"/>
              <a:t>There is some ‘risk’ around future support</a:t>
            </a:r>
          </a:p>
          <a:p>
            <a:pPr lvl="2"/>
            <a:r>
              <a:rPr lang="en-GB" sz="2200" dirty="0" smtClean="0"/>
              <a:t>Starting to hit operational limits</a:t>
            </a:r>
          </a:p>
          <a:p>
            <a:pPr lvl="2"/>
            <a:r>
              <a:rPr lang="en-GB" sz="2200" dirty="0" smtClean="0"/>
              <a:t>Castor as we use it is constraining storage purchases</a:t>
            </a:r>
          </a:p>
          <a:p>
            <a:pPr lvl="1"/>
            <a:r>
              <a:rPr lang="en-GB" sz="2400" dirty="0" smtClean="0"/>
              <a:t>Many new options maturing</a:t>
            </a:r>
            <a:endParaRPr lang="en-GB" sz="2200" dirty="0" smtClean="0"/>
          </a:p>
          <a:p>
            <a:pPr lvl="1"/>
            <a:endParaRPr lang="en-GB" sz="2400" dirty="0" smtClean="0"/>
          </a:p>
          <a:p>
            <a:pPr lvl="1"/>
            <a:endParaRPr lang="en-GB" sz="2400" dirty="0"/>
          </a:p>
          <a:p>
            <a:pPr lvl="1"/>
            <a:endParaRPr lang="en-GB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2"/>
            <a:ext cx="8910638" cy="49687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CASTOR Issues</a:t>
            </a:r>
            <a:endParaRPr lang="en-GB" sz="2400" dirty="0" smtClean="0"/>
          </a:p>
          <a:p>
            <a:pPr lvl="1"/>
            <a:r>
              <a:rPr lang="en-GB" sz="2400" dirty="0" smtClean="0"/>
              <a:t>Flexibility</a:t>
            </a:r>
          </a:p>
          <a:p>
            <a:pPr lvl="2"/>
            <a:r>
              <a:rPr lang="en-GB" sz="2000" dirty="0" smtClean="0"/>
              <a:t>Minimum deployment size = 1 disk server</a:t>
            </a:r>
          </a:p>
          <a:p>
            <a:pPr lvl="2"/>
            <a:r>
              <a:rPr lang="en-GB" sz="2000" dirty="0" smtClean="0"/>
              <a:t>Cannot use very large storage servers (&gt; ~40TB)</a:t>
            </a:r>
          </a:p>
          <a:p>
            <a:pPr lvl="1"/>
            <a:r>
              <a:rPr lang="en-GB" sz="2400" dirty="0" smtClean="0"/>
              <a:t>Operational Limitations:</a:t>
            </a:r>
          </a:p>
          <a:p>
            <a:pPr lvl="2"/>
            <a:r>
              <a:rPr lang="en-GB" sz="2000" dirty="0" smtClean="0"/>
              <a:t>Slow access times</a:t>
            </a:r>
          </a:p>
          <a:p>
            <a:pPr lvl="3"/>
            <a:r>
              <a:rPr lang="en-GB" sz="1800" dirty="0" smtClean="0"/>
              <a:t>Lowers job efficiencies, time consuming to drain servers</a:t>
            </a:r>
          </a:p>
          <a:p>
            <a:pPr lvl="2"/>
            <a:r>
              <a:rPr lang="en-GB" sz="2000" dirty="0" smtClean="0"/>
              <a:t>Not fault tolerant</a:t>
            </a:r>
          </a:p>
          <a:p>
            <a:pPr lvl="2"/>
            <a:r>
              <a:rPr lang="en-GB" sz="2000" dirty="0" smtClean="0"/>
              <a:t>Database is SPF</a:t>
            </a:r>
          </a:p>
          <a:p>
            <a:pPr lvl="2"/>
            <a:r>
              <a:rPr lang="en-GB" sz="2000" dirty="0" smtClean="0"/>
              <a:t>No </a:t>
            </a:r>
            <a:r>
              <a:rPr lang="en-GB" sz="2000" dirty="0" err="1" smtClean="0"/>
              <a:t>hotfile</a:t>
            </a:r>
            <a:r>
              <a:rPr lang="en-GB" sz="2000" dirty="0" smtClean="0"/>
              <a:t> replication limits performance</a:t>
            </a:r>
            <a:endParaRPr lang="en-GB" sz="2200" dirty="0" smtClean="0"/>
          </a:p>
          <a:p>
            <a:pPr lvl="1"/>
            <a:r>
              <a:rPr lang="en-GB" sz="2400" dirty="0" smtClean="0"/>
              <a:t>Complex to administer – requires expertise &amp; considerable staff effort</a:t>
            </a:r>
          </a:p>
          <a:p>
            <a:pPr lvl="1"/>
            <a:r>
              <a:rPr lang="en-GB" sz="2400" dirty="0" smtClean="0"/>
              <a:t>Licensing costs (Oracle)</a:t>
            </a:r>
          </a:p>
        </p:txBody>
      </p:sp>
    </p:spTree>
    <p:extLst>
      <p:ext uri="{BB962C8B-B14F-4D97-AF65-F5344CB8AC3E}">
        <p14:creationId xmlns:p14="http://schemas.microsoft.com/office/powerpoint/2010/main" val="2365208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Pitfalls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2"/>
            <a:ext cx="8910638" cy="4760406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CONSIDERATIONS</a:t>
            </a:r>
          </a:p>
          <a:p>
            <a:r>
              <a:rPr lang="en-GB" dirty="0" smtClean="0"/>
              <a:t>Any replacement: </a:t>
            </a:r>
          </a:p>
          <a:p>
            <a:pPr lvl="1"/>
            <a:r>
              <a:rPr lang="en-GB" dirty="0" smtClean="0"/>
              <a:t>must be simple </a:t>
            </a:r>
            <a:r>
              <a:rPr lang="en-GB" dirty="0" smtClean="0"/>
              <a:t>and require </a:t>
            </a:r>
            <a:r>
              <a:rPr lang="en-GB" dirty="0" smtClean="0"/>
              <a:t>less operational </a:t>
            </a:r>
            <a:r>
              <a:rPr lang="en-GB" dirty="0" smtClean="0"/>
              <a:t>manpower than </a:t>
            </a:r>
            <a:r>
              <a:rPr lang="en-GB" dirty="0" smtClean="0"/>
              <a:t>existing </a:t>
            </a:r>
            <a:r>
              <a:rPr lang="en-GB" dirty="0" smtClean="0"/>
              <a:t>solution</a:t>
            </a:r>
            <a:endParaRPr lang="en-GB" dirty="0" smtClean="0"/>
          </a:p>
          <a:p>
            <a:pPr lvl="1"/>
            <a:r>
              <a:rPr lang="en-GB" dirty="0" smtClean="0"/>
              <a:t>Should be more fault tolerant</a:t>
            </a:r>
          </a:p>
          <a:p>
            <a:pPr lvl="1"/>
            <a:r>
              <a:rPr lang="en-GB" dirty="0" smtClean="0"/>
              <a:t>Should have wider user </a:t>
            </a:r>
            <a:r>
              <a:rPr lang="en-GB" dirty="0" smtClean="0"/>
              <a:t>base, long term support (open source?)</a:t>
            </a:r>
            <a:endParaRPr lang="en-GB" dirty="0" smtClean="0"/>
          </a:p>
          <a:p>
            <a:pPr lvl="1"/>
            <a:r>
              <a:rPr lang="en-GB" dirty="0" smtClean="0"/>
              <a:t>Should perform better</a:t>
            </a:r>
          </a:p>
          <a:p>
            <a:r>
              <a:rPr lang="en-GB" dirty="0" smtClean="0"/>
              <a:t>Minimal</a:t>
            </a:r>
            <a:r>
              <a:rPr lang="en-GB" dirty="0" smtClean="0"/>
              <a:t> </a:t>
            </a:r>
            <a:r>
              <a:rPr lang="en-GB" dirty="0" smtClean="0"/>
              <a:t>effort for development</a:t>
            </a:r>
          </a:p>
          <a:p>
            <a:pPr lvl="1"/>
            <a:r>
              <a:rPr lang="en-GB" dirty="0" smtClean="0"/>
              <a:t>Can’t write another SRM front </a:t>
            </a:r>
            <a:r>
              <a:rPr lang="en-GB" dirty="0" smtClean="0"/>
              <a:t>end</a:t>
            </a:r>
          </a:p>
          <a:p>
            <a:pPr lvl="1"/>
            <a:r>
              <a:rPr lang="en-GB" dirty="0" smtClean="0"/>
              <a:t>But can contribute to development</a:t>
            </a:r>
            <a:endParaRPr lang="en-GB" dirty="0" smtClean="0"/>
          </a:p>
          <a:p>
            <a:r>
              <a:rPr lang="en-GB" dirty="0" smtClean="0"/>
              <a:t>Watch out for ‘hidden’ licensing costs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and 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674229"/>
          </a:xfrm>
        </p:spPr>
        <p:txBody>
          <a:bodyPr/>
          <a:lstStyle/>
          <a:p>
            <a:r>
              <a:rPr lang="en-GB" dirty="0" smtClean="0"/>
              <a:t>Initial set of requirements gathered</a:t>
            </a:r>
          </a:p>
          <a:p>
            <a:r>
              <a:rPr lang="en-GB" dirty="0" smtClean="0"/>
              <a:t>Candidates identified</a:t>
            </a:r>
          </a:p>
          <a:p>
            <a:r>
              <a:rPr lang="en-GB" dirty="0" smtClean="0"/>
              <a:t>Undergoing paper review</a:t>
            </a:r>
          </a:p>
          <a:p>
            <a:r>
              <a:rPr lang="en-GB" dirty="0" smtClean="0"/>
              <a:t>Select 4 for further testing</a:t>
            </a:r>
          </a:p>
          <a:p>
            <a:pPr lvl="1"/>
            <a:r>
              <a:rPr lang="en-GB" dirty="0" smtClean="0"/>
              <a:t>Some tests already available from another project</a:t>
            </a:r>
          </a:p>
          <a:p>
            <a:pPr lvl="1"/>
            <a:r>
              <a:rPr lang="en-GB" dirty="0" smtClean="0"/>
              <a:t>Need to spend more effort on testing</a:t>
            </a:r>
          </a:p>
          <a:p>
            <a:pPr lvl="1"/>
            <a:r>
              <a:rPr lang="en-GB" dirty="0" smtClean="0"/>
              <a:t>Rank solutions</a:t>
            </a:r>
          </a:p>
          <a:p>
            <a:r>
              <a:rPr lang="en-GB" dirty="0" smtClean="0"/>
              <a:t>Deploy small scale preproduction set-up for internal testing</a:t>
            </a:r>
          </a:p>
          <a:p>
            <a:r>
              <a:rPr lang="en-GB" dirty="0" smtClean="0"/>
              <a:t>Open to </a:t>
            </a:r>
            <a:r>
              <a:rPr lang="en-GB" dirty="0" smtClean="0"/>
              <a:t>VOs </a:t>
            </a:r>
            <a:r>
              <a:rPr lang="en-GB" dirty="0" smtClean="0"/>
              <a:t>for testing</a:t>
            </a:r>
          </a:p>
          <a:p>
            <a:r>
              <a:rPr lang="en-GB" dirty="0" smtClean="0"/>
              <a:t>Deploy into production</a:t>
            </a:r>
          </a:p>
          <a:p>
            <a:pPr lvl="1"/>
            <a:r>
              <a:rPr lang="en-GB" dirty="0" smtClean="0"/>
              <a:t>Architecture will be based on final solution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969695"/>
          </a:xfrm>
        </p:spPr>
        <p:txBody>
          <a:bodyPr/>
          <a:lstStyle/>
          <a:p>
            <a:r>
              <a:rPr lang="en-GB" dirty="0" smtClean="0"/>
              <a:t>Shortlist candidate technologies</a:t>
            </a:r>
          </a:p>
          <a:p>
            <a:pPr lvl="1"/>
            <a:r>
              <a:rPr lang="en-GB" dirty="0" smtClean="0"/>
              <a:t>July 2012</a:t>
            </a:r>
          </a:p>
          <a:p>
            <a:r>
              <a:rPr lang="en-GB" dirty="0" smtClean="0"/>
              <a:t>Set up test beds</a:t>
            </a:r>
          </a:p>
          <a:p>
            <a:pPr lvl="1"/>
            <a:r>
              <a:rPr lang="en-GB" dirty="0" smtClean="0"/>
              <a:t>Aug. 2012</a:t>
            </a:r>
          </a:p>
          <a:p>
            <a:r>
              <a:rPr lang="en-GB" dirty="0" smtClean="0"/>
              <a:t>Complete internal testing and report</a:t>
            </a:r>
          </a:p>
          <a:p>
            <a:pPr lvl="1"/>
            <a:r>
              <a:rPr lang="en-GB" dirty="0" smtClean="0"/>
              <a:t>Dec 2012</a:t>
            </a:r>
          </a:p>
          <a:p>
            <a:r>
              <a:rPr lang="en-GB" dirty="0" smtClean="0"/>
              <a:t>Deploy preproduction service</a:t>
            </a:r>
          </a:p>
          <a:p>
            <a:pPr lvl="1"/>
            <a:r>
              <a:rPr lang="en-GB" dirty="0" smtClean="0"/>
              <a:t>Feb 2013</a:t>
            </a:r>
          </a:p>
          <a:p>
            <a:r>
              <a:rPr lang="en-GB" dirty="0" smtClean="0"/>
              <a:t>Open for VO testing</a:t>
            </a:r>
          </a:p>
          <a:p>
            <a:pPr lvl="1"/>
            <a:r>
              <a:rPr lang="en-GB" dirty="0" smtClean="0"/>
              <a:t>Mar 2013</a:t>
            </a:r>
          </a:p>
          <a:p>
            <a:r>
              <a:rPr lang="en-GB" dirty="0" smtClean="0"/>
              <a:t>Deploy for production</a:t>
            </a:r>
          </a:p>
          <a:p>
            <a:pPr lvl="1"/>
            <a:r>
              <a:rPr lang="en-GB" dirty="0" smtClean="0"/>
              <a:t>Oct 2013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Risks and Limitations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692696"/>
          </a:xfrm>
        </p:spPr>
        <p:txBody>
          <a:bodyPr/>
          <a:lstStyle/>
          <a:p>
            <a:r>
              <a:rPr lang="en-GB" dirty="0" smtClean="0"/>
              <a:t>Limitations:</a:t>
            </a:r>
          </a:p>
          <a:p>
            <a:pPr lvl="1"/>
            <a:r>
              <a:rPr lang="en-GB" dirty="0" smtClean="0"/>
              <a:t>No plan currently to migrate data in CASTOR disk to new service</a:t>
            </a:r>
          </a:p>
          <a:p>
            <a:pPr lvl="2"/>
            <a:r>
              <a:rPr lang="en-GB" dirty="0" smtClean="0"/>
              <a:t>Either </a:t>
            </a:r>
            <a:r>
              <a:rPr lang="en-GB" smtClean="0"/>
              <a:t>let </a:t>
            </a:r>
            <a:r>
              <a:rPr lang="en-GB" smtClean="0"/>
              <a:t>VOs </a:t>
            </a:r>
            <a:r>
              <a:rPr lang="en-GB" dirty="0" smtClean="0"/>
              <a:t>do it or let disk-only files ‘age out’ of CASTOR</a:t>
            </a:r>
          </a:p>
          <a:p>
            <a:pPr lvl="1"/>
            <a:r>
              <a:rPr lang="en-GB" dirty="0" smtClean="0"/>
              <a:t>Need an SRM until new version of FTS is available</a:t>
            </a:r>
          </a:p>
          <a:p>
            <a:pPr lvl="2"/>
            <a:r>
              <a:rPr lang="en-GB" dirty="0" smtClean="0"/>
              <a:t>Storm/</a:t>
            </a:r>
            <a:r>
              <a:rPr lang="en-GB" dirty="0" err="1" smtClean="0"/>
              <a:t>Bestman</a:t>
            </a:r>
            <a:r>
              <a:rPr lang="en-GB" dirty="0" smtClean="0"/>
              <a:t> may be used if we don’t choose a HEP solution</a:t>
            </a:r>
          </a:p>
          <a:p>
            <a:r>
              <a:rPr lang="en-GB" dirty="0" smtClean="0"/>
              <a:t>Risks:</a:t>
            </a:r>
          </a:p>
          <a:p>
            <a:pPr lvl="1"/>
            <a:r>
              <a:rPr lang="en-GB" dirty="0" smtClean="0"/>
              <a:t>First choice selection may show problems during VO testing</a:t>
            </a:r>
          </a:p>
          <a:p>
            <a:pPr lvl="2"/>
            <a:r>
              <a:rPr lang="en-GB" dirty="0" smtClean="0"/>
              <a:t>Rank solutions, use experienced gained in setting up test systems to deploy second choice system</a:t>
            </a:r>
          </a:p>
          <a:p>
            <a:pPr lvl="2"/>
            <a:r>
              <a:rPr lang="en-GB" dirty="0" smtClean="0"/>
              <a:t>Some slippage built in to plan, but not much</a:t>
            </a:r>
          </a:p>
          <a:p>
            <a:pPr lvl="1"/>
            <a:r>
              <a:rPr lang="en-GB" dirty="0" smtClean="0"/>
              <a:t>Getting glue information to CIP is difficult</a:t>
            </a:r>
          </a:p>
          <a:p>
            <a:pPr lvl="2"/>
            <a:r>
              <a:rPr lang="en-GB" dirty="0" smtClean="0"/>
              <a:t>Need to see what others do and how they do it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ridPP3_talks">
  <a:themeElements>
    <a:clrScheme name="GridPP3_talks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E4E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FF6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3_talk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lnDef>
  </a:objectDefaults>
  <a:extraClrSchemeLst>
    <a:extraClrScheme>
      <a:clrScheme name="GridPP3_tal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CE4E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EFF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GridPP3_talks</Template>
  <TotalTime>318</TotalTime>
  <Words>398</Words>
  <Application>Microsoft Macintosh PowerPoint</Application>
  <PresentationFormat>On-screen Show (4:3)</PresentationFormat>
  <Paragraphs>74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GridPP3_talks</vt:lpstr>
      <vt:lpstr>Future Disk-Only Storage Project</vt:lpstr>
      <vt:lpstr>Motivation</vt:lpstr>
      <vt:lpstr>Motivation</vt:lpstr>
      <vt:lpstr>Pitfalls</vt:lpstr>
      <vt:lpstr>Status and Next Steps</vt:lpstr>
      <vt:lpstr>Timeline</vt:lpstr>
      <vt:lpstr>Risks and Limitations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Disk-Only Storage Project</dc:title>
  <dc:creator>sdw67</dc:creator>
  <cp:lastModifiedBy>Shaun de Witt</cp:lastModifiedBy>
  <cp:revision>30</cp:revision>
  <dcterms:created xsi:type="dcterms:W3CDTF">2012-06-15T12:01:25Z</dcterms:created>
  <dcterms:modified xsi:type="dcterms:W3CDTF">2012-06-18T13:50:32Z</dcterms:modified>
</cp:coreProperties>
</file>