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67" r:id="rId4"/>
    <p:sldId id="261" r:id="rId5"/>
    <p:sldId id="262" r:id="rId6"/>
    <p:sldId id="263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843CC-D634-4AF6-965B-7D699278C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ADAE3-CEE6-4C4E-B8D5-397405EDC2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0413" y="1125538"/>
            <a:ext cx="1925637" cy="446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1913" y="1125538"/>
            <a:ext cx="5626100" cy="446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3EF8D-883E-4053-BA44-21BA56FCE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349A6-95C5-4CAC-A62B-56DC97DD45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8799-6BAF-415F-BA3C-C61E2EC818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1913" y="2781300"/>
            <a:ext cx="3163887" cy="2808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81300"/>
            <a:ext cx="3165475" cy="2808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DC565-217D-48B7-9A7B-D7A99CB0E7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F0DF3-BCCC-4823-876F-BB8D4E2206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73E24-15C6-4C5B-B17E-9233963D93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A90C4-8B32-4513-B563-0B9B79D0AE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6D0AE-0CF6-491B-9984-43B1C360BC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2DDAB-0326-4999-8FA9-B6EB1C6599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2781300"/>
            <a:ext cx="64817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F05C32A-0EA7-4C99-ADC6-8CC10C018E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" name="Picture 7" descr="SCI_PPT_temp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4663" y="1125538"/>
            <a:ext cx="47513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996952"/>
            <a:ext cx="442512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RAL Site Networking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Robin Tasker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20 June 2012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208463" y="44450"/>
            <a:ext cx="22193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RAL Core Network</a:t>
            </a:r>
          </a:p>
          <a:p>
            <a:endParaRPr lang="en-GB" sz="900" b="1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Looking Back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3850" y="2565400"/>
            <a:ext cx="882015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Tier 1 – Tier 2 via JANET</a:t>
            </a:r>
          </a:p>
          <a:p>
            <a:endParaRPr lang="en-GB" u="sng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This traffic by-passes the RAL site Firewall via the Lightpath Router to the SAR</a:t>
            </a: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Issue on LR-SAR connection started mid December 2011</a:t>
            </a: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Transient problem, very difficult to diagnose with no consistent pattern</a:t>
            </a:r>
          </a:p>
          <a:p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A matter of following the evidence </a:t>
            </a:r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BUT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lack of resilience makes testing hard</a:t>
            </a:r>
          </a:p>
          <a:p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All optics, the fibre on the path and the 10G line cards in the SAR and LR have been replaced</a:t>
            </a:r>
          </a:p>
          <a:p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problem is now resolved </a:t>
            </a:r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AND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the entire infrastructure is changing</a:t>
            </a:r>
          </a:p>
        </p:txBody>
      </p:sp>
      <p:grpSp>
        <p:nvGrpSpPr>
          <p:cNvPr id="2052" name="Group 35"/>
          <p:cNvGrpSpPr>
            <a:grpSpLocks/>
          </p:cNvGrpSpPr>
          <p:nvPr/>
        </p:nvGrpSpPr>
        <p:grpSpPr bwMode="auto">
          <a:xfrm>
            <a:off x="5467350" y="1412875"/>
            <a:ext cx="3568700" cy="1368425"/>
            <a:chOff x="4932040" y="3284984"/>
            <a:chExt cx="3569868" cy="136815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508492" y="4005565"/>
              <a:ext cx="431941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08492" y="3429418"/>
              <a:ext cx="431941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380766" y="3429418"/>
              <a:ext cx="431941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875776" y="3429418"/>
              <a:ext cx="504990" cy="8634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940433" y="4005565"/>
              <a:ext cx="1008392" cy="28728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940433" y="3429418"/>
              <a:ext cx="0" cy="57614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40433" y="3429418"/>
              <a:ext cx="71937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659805" y="3429418"/>
              <a:ext cx="72096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5795923" y="3861132"/>
              <a:ext cx="289020" cy="2872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7236257" y="3284984"/>
              <a:ext cx="287431" cy="2872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6516884" y="3284984"/>
              <a:ext cx="287432" cy="2872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795923" y="3284984"/>
              <a:ext cx="289020" cy="2872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2065" name="Group 21"/>
            <p:cNvGrpSpPr>
              <a:grpSpLocks/>
            </p:cNvGrpSpPr>
            <p:nvPr/>
          </p:nvGrpSpPr>
          <p:grpSpPr bwMode="auto">
            <a:xfrm>
              <a:off x="6372200" y="4005064"/>
              <a:ext cx="1080120" cy="648072"/>
              <a:chOff x="6118225" y="1476350"/>
              <a:chExt cx="1792398" cy="1117994"/>
            </a:xfrm>
          </p:grpSpPr>
          <p:sp>
            <p:nvSpPr>
              <p:cNvPr id="12" name="Cloud 11"/>
              <p:cNvSpPr/>
              <p:nvPr/>
            </p:nvSpPr>
            <p:spPr bwMode="auto">
              <a:xfrm>
                <a:off x="6118514" y="1477214"/>
                <a:ext cx="1791955" cy="1117130"/>
              </a:xfrm>
              <a:prstGeom prst="clou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 bwMode="auto">
              <a:xfrm>
                <a:off x="6476905" y="1600428"/>
                <a:ext cx="996116" cy="79677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GB" sz="1200" dirty="0">
                    <a:solidFill>
                      <a:schemeClr val="accent6"/>
                    </a:solidFill>
                    <a:latin typeface="Calibri" pitchFamily="34" charset="0"/>
                  </a:rPr>
                  <a:t>Tier 1</a:t>
                </a:r>
              </a:p>
              <a:p>
                <a:pPr algn="ctr">
                  <a:defRPr/>
                </a:pPr>
                <a:r>
                  <a:rPr lang="en-GB" sz="1200" dirty="0">
                    <a:solidFill>
                      <a:schemeClr val="accent6"/>
                    </a:solidFill>
                    <a:latin typeface="Calibri" pitchFamily="34" charset="0"/>
                  </a:rPr>
                  <a:t>Centre</a:t>
                </a:r>
              </a:p>
            </p:txBody>
          </p:sp>
        </p:grpSp>
        <p:sp>
          <p:nvSpPr>
            <p:cNvPr id="2066" name="TextBox 23"/>
            <p:cNvSpPr txBox="1">
              <a:spLocks noChangeArrowheads="1"/>
            </p:cNvSpPr>
            <p:nvPr/>
          </p:nvSpPr>
          <p:spPr bwMode="auto">
            <a:xfrm>
              <a:off x="5724128" y="3296017"/>
              <a:ext cx="42716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SAR</a:t>
              </a:r>
            </a:p>
          </p:txBody>
        </p:sp>
        <p:sp>
          <p:nvSpPr>
            <p:cNvPr id="2067" name="TextBox 24"/>
            <p:cNvSpPr txBox="1">
              <a:spLocks noChangeArrowheads="1"/>
            </p:cNvSpPr>
            <p:nvPr/>
          </p:nvSpPr>
          <p:spPr bwMode="auto">
            <a:xfrm>
              <a:off x="5752026" y="3861048"/>
              <a:ext cx="3321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LR</a:t>
              </a:r>
            </a:p>
          </p:txBody>
        </p:sp>
        <p:sp>
          <p:nvSpPr>
            <p:cNvPr id="2068" name="TextBox 25"/>
            <p:cNvSpPr txBox="1">
              <a:spLocks noChangeArrowheads="1"/>
            </p:cNvSpPr>
            <p:nvPr/>
          </p:nvSpPr>
          <p:spPr bwMode="auto">
            <a:xfrm>
              <a:off x="6444208" y="3284984"/>
              <a:ext cx="3914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FW</a:t>
              </a:r>
            </a:p>
          </p:txBody>
        </p:sp>
        <p:sp>
          <p:nvSpPr>
            <p:cNvPr id="2069" name="TextBox 26"/>
            <p:cNvSpPr txBox="1">
              <a:spLocks noChangeArrowheads="1"/>
            </p:cNvSpPr>
            <p:nvPr/>
          </p:nvSpPr>
          <p:spPr bwMode="auto">
            <a:xfrm>
              <a:off x="7249894" y="3284984"/>
              <a:ext cx="27443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070" name="TextBox 32"/>
            <p:cNvSpPr txBox="1">
              <a:spLocks noChangeArrowheads="1"/>
            </p:cNvSpPr>
            <p:nvPr/>
          </p:nvSpPr>
          <p:spPr bwMode="auto">
            <a:xfrm>
              <a:off x="4932040" y="3296017"/>
              <a:ext cx="571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JANET</a:t>
              </a:r>
            </a:p>
          </p:txBody>
        </p:sp>
        <p:sp>
          <p:nvSpPr>
            <p:cNvPr id="2071" name="TextBox 33"/>
            <p:cNvSpPr txBox="1">
              <a:spLocks noChangeArrowheads="1"/>
            </p:cNvSpPr>
            <p:nvPr/>
          </p:nvSpPr>
          <p:spPr bwMode="auto">
            <a:xfrm>
              <a:off x="4983601" y="3872081"/>
              <a:ext cx="52450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CERN</a:t>
              </a:r>
            </a:p>
          </p:txBody>
        </p:sp>
        <p:sp>
          <p:nvSpPr>
            <p:cNvPr id="2072" name="TextBox 34"/>
            <p:cNvSpPr txBox="1">
              <a:spLocks noChangeArrowheads="1"/>
            </p:cNvSpPr>
            <p:nvPr/>
          </p:nvSpPr>
          <p:spPr bwMode="auto">
            <a:xfrm>
              <a:off x="7812360" y="3284984"/>
              <a:ext cx="68954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2060"/>
                  </a:solidFill>
                  <a:latin typeface="Calibri" pitchFamily="34" charset="0"/>
                </a:rPr>
                <a:t>RAL Site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4208463" y="44450"/>
            <a:ext cx="38004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RAL Core Network</a:t>
            </a:r>
          </a:p>
          <a:p>
            <a:endParaRPr lang="en-GB" sz="900" b="1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Future Planning – Current Status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850" y="1844675"/>
            <a:ext cx="8820150" cy="4896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RAL was connected at 2*20G to the JANET core at Reading (Primary) and London (Secondary)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GB" sz="10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physical offsite path has been moved to provide geographic resilience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GB" sz="10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RAL connection to JANET is now operational at 2*30G with the option of 2*40G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GB" sz="10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RAL Core Network is being refurbished in 3 Phases:</a:t>
            </a:r>
          </a:p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    </a:t>
            </a:r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Phase 1:</a:t>
            </a:r>
          </a:p>
          <a:p>
            <a:pPr lvl="1"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SAR and LR routers are now replaced in </a:t>
            </a: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a fully path and geographic resilient configuration operating at 80G around the network core</a:t>
            </a:r>
          </a:p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    </a:t>
            </a:r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Phase 2:</a:t>
            </a:r>
          </a:p>
          <a:p>
            <a:pPr lvl="1"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An </a:t>
            </a: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internal “distribution fabric” 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is now introduced to provide internal resilience with an associated connection policy</a:t>
            </a:r>
          </a:p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    </a:t>
            </a:r>
            <a:r>
              <a:rPr lang="en-GB" u="sng" dirty="0">
                <a:solidFill>
                  <a:srgbClr val="002060"/>
                </a:solidFill>
                <a:latin typeface="Calibri" pitchFamily="34" charset="0"/>
              </a:rPr>
              <a:t>Phase 3:</a:t>
            </a:r>
          </a:p>
          <a:p>
            <a:pPr lvl="1">
              <a:defRPr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The </a:t>
            </a: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“security layer” 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will be replaced through this FY and in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FY2013/14</a:t>
            </a:r>
          </a:p>
          <a:p>
            <a:pPr lvl="1">
              <a:defRPr/>
            </a:pPr>
            <a:endParaRPr lang="en-GB" sz="10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228600" indent="-228600">
              <a:buFont typeface="+mj-lt"/>
              <a:buAutoNum type="arabicPeriod" startAt="5"/>
              <a:defRPr/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 As a part of JANET SIX, JANET are considering the use or Atlas and R89 to host RNEP equipment. For RAL this would add great JANET resilience into the infrastructure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 flipV="1">
            <a:off x="3627438" y="2895600"/>
            <a:ext cx="942975" cy="66198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3516313" y="2897188"/>
            <a:ext cx="942975" cy="66198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478213" y="3586163"/>
            <a:ext cx="14287" cy="172243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43300" y="3625850"/>
            <a:ext cx="1892300" cy="158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870575" y="3627438"/>
            <a:ext cx="1331913" cy="189547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502025" y="5197475"/>
            <a:ext cx="2333625" cy="279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424488" y="3616325"/>
            <a:ext cx="1819275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201988" y="4946650"/>
            <a:ext cx="576262" cy="576263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1466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2162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10" name="TextBox 18"/>
          <p:cNvSpPr txBox="1">
            <a:spLocks noChangeArrowheads="1"/>
          </p:cNvSpPr>
          <p:nvPr/>
        </p:nvSpPr>
        <p:spPr bwMode="auto">
          <a:xfrm>
            <a:off x="3246438" y="3421063"/>
            <a:ext cx="547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SAR</a:t>
            </a:r>
          </a:p>
        </p:txBody>
      </p:sp>
      <p:sp>
        <p:nvSpPr>
          <p:cNvPr id="4111" name="TextBox 21"/>
          <p:cNvSpPr txBox="1">
            <a:spLocks noChangeArrowheads="1"/>
          </p:cNvSpPr>
          <p:nvPr/>
        </p:nvSpPr>
        <p:spPr bwMode="auto">
          <a:xfrm>
            <a:off x="3163888" y="5045075"/>
            <a:ext cx="730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UKLR</a:t>
            </a:r>
          </a:p>
        </p:txBody>
      </p:sp>
      <p:sp>
        <p:nvSpPr>
          <p:cNvPr id="4112" name="TextBox 19"/>
          <p:cNvSpPr txBox="1">
            <a:spLocks noChangeArrowheads="1"/>
          </p:cNvSpPr>
          <p:nvPr/>
        </p:nvSpPr>
        <p:spPr bwMode="auto">
          <a:xfrm>
            <a:off x="5157788" y="3421063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F/W</a:t>
            </a:r>
          </a:p>
        </p:txBody>
      </p:sp>
      <p:sp>
        <p:nvSpPr>
          <p:cNvPr id="4113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sp>
        <p:nvSpPr>
          <p:cNvPr id="17" name="Cloud 16"/>
          <p:cNvSpPr/>
          <p:nvPr/>
        </p:nvSpPr>
        <p:spPr bwMode="auto">
          <a:xfrm>
            <a:off x="5014913" y="5003800"/>
            <a:ext cx="1719262" cy="10128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2495550" y="3479800"/>
            <a:ext cx="757238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484438" y="3746500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473325" y="5368925"/>
            <a:ext cx="757238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482850" y="5091113"/>
            <a:ext cx="758825" cy="11112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9" name="TextBox 44"/>
          <p:cNvSpPr txBox="1">
            <a:spLocks noChangeArrowheads="1"/>
          </p:cNvSpPr>
          <p:nvPr/>
        </p:nvSpPr>
        <p:spPr bwMode="auto">
          <a:xfrm>
            <a:off x="1500188" y="3349625"/>
            <a:ext cx="1038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Janet Primary</a:t>
            </a:r>
          </a:p>
        </p:txBody>
      </p:sp>
      <p:sp>
        <p:nvSpPr>
          <p:cNvPr id="4120" name="TextBox 45"/>
          <p:cNvSpPr txBox="1">
            <a:spLocks noChangeArrowheads="1"/>
          </p:cNvSpPr>
          <p:nvPr/>
        </p:nvSpPr>
        <p:spPr bwMode="auto">
          <a:xfrm>
            <a:off x="1323975" y="3625850"/>
            <a:ext cx="1200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Janet Secondary</a:t>
            </a:r>
          </a:p>
        </p:txBody>
      </p:sp>
      <p:sp>
        <p:nvSpPr>
          <p:cNvPr id="4121" name="TextBox 46"/>
          <p:cNvSpPr txBox="1">
            <a:spLocks noChangeArrowheads="1"/>
          </p:cNvSpPr>
          <p:nvPr/>
        </p:nvSpPr>
        <p:spPr bwMode="auto">
          <a:xfrm>
            <a:off x="1487488" y="4960938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Primary</a:t>
            </a:r>
          </a:p>
        </p:txBody>
      </p:sp>
      <p:sp>
        <p:nvSpPr>
          <p:cNvPr id="4122" name="TextBox 47"/>
          <p:cNvSpPr txBox="1">
            <a:spLocks noChangeArrowheads="1"/>
          </p:cNvSpPr>
          <p:nvPr/>
        </p:nvSpPr>
        <p:spPr bwMode="auto">
          <a:xfrm>
            <a:off x="1354138" y="5227638"/>
            <a:ext cx="1152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Secondary</a:t>
            </a:r>
          </a:p>
        </p:txBody>
      </p:sp>
      <p:sp>
        <p:nvSpPr>
          <p:cNvPr id="4123" name="TextBox 29"/>
          <p:cNvSpPr txBox="1">
            <a:spLocks noChangeArrowheads="1"/>
          </p:cNvSpPr>
          <p:nvPr/>
        </p:nvSpPr>
        <p:spPr bwMode="auto">
          <a:xfrm>
            <a:off x="4208463" y="44450"/>
            <a:ext cx="493821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PoP </a:t>
            </a:r>
            <a:r>
              <a:rPr lang="en-GB" b="1" dirty="0" smtClean="0">
                <a:solidFill>
                  <a:schemeClr val="bg1"/>
                </a:solidFill>
              </a:rPr>
              <a:t>and Internal Distribution Starting </a:t>
            </a:r>
            <a:r>
              <a:rPr lang="en-GB" b="1" dirty="0">
                <a:solidFill>
                  <a:schemeClr val="bg1"/>
                </a:solidFill>
              </a:rPr>
              <a:t>Point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5510213" y="5308600"/>
            <a:ext cx="6572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Tier 1</a:t>
            </a:r>
          </a:p>
        </p:txBody>
      </p:sp>
      <p:grpSp>
        <p:nvGrpSpPr>
          <p:cNvPr id="4125" name="Group 52"/>
          <p:cNvGrpSpPr>
            <a:grpSpLocks/>
          </p:cNvGrpSpPr>
          <p:nvPr/>
        </p:nvGrpSpPr>
        <p:grpSpPr bwMode="auto">
          <a:xfrm>
            <a:off x="3708400" y="3817938"/>
            <a:ext cx="1336675" cy="927100"/>
            <a:chOff x="3708717" y="3817511"/>
            <a:chExt cx="1337120" cy="926898"/>
          </a:xfrm>
        </p:grpSpPr>
        <p:cxnSp>
          <p:nvCxnSpPr>
            <p:cNvPr id="34" name="Straight Connector 33"/>
            <p:cNvCxnSpPr>
              <a:endCxn id="10" idx="5"/>
            </p:cNvCxnSpPr>
            <p:nvPr/>
          </p:nvCxnSpPr>
          <p:spPr>
            <a:xfrm flipH="1" flipV="1">
              <a:off x="3708717" y="3817511"/>
              <a:ext cx="215972" cy="220614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29" name="TextBox 36"/>
            <p:cNvSpPr txBox="1">
              <a:spLocks noChangeArrowheads="1"/>
            </p:cNvSpPr>
            <p:nvPr/>
          </p:nvSpPr>
          <p:spPr bwMode="auto">
            <a:xfrm rot="2642838">
              <a:off x="3773950" y="4282744"/>
              <a:ext cx="12718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BCE Access</a:t>
              </a:r>
            </a:p>
            <a:p>
              <a:r>
                <a:rPr lang="en-GB" sz="1200">
                  <a:latin typeface="Calibri" pitchFamily="34" charset="0"/>
                </a:rPr>
                <a:t>Border Controller</a:t>
              </a:r>
            </a:p>
          </p:txBody>
        </p:sp>
      </p:grpSp>
      <p:sp>
        <p:nvSpPr>
          <p:cNvPr id="54" name="Oval 53"/>
          <p:cNvSpPr/>
          <p:nvPr/>
        </p:nvSpPr>
        <p:spPr>
          <a:xfrm>
            <a:off x="4179888" y="2676525"/>
            <a:ext cx="576262" cy="576263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27" name="TextBox 54"/>
          <p:cNvSpPr txBox="1">
            <a:spLocks noChangeArrowheads="1"/>
          </p:cNvSpPr>
          <p:nvPr/>
        </p:nvSpPr>
        <p:spPr bwMode="auto">
          <a:xfrm>
            <a:off x="4179888" y="2762250"/>
            <a:ext cx="58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VPN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/>
          <p:nvPr/>
        </p:nvCxnSpPr>
        <p:spPr>
          <a:xfrm flipH="1" flipV="1">
            <a:off x="3513138" y="2403475"/>
            <a:ext cx="1325562" cy="1233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6737350" y="3179763"/>
            <a:ext cx="450850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1" idx="1"/>
          </p:cNvCxnSpPr>
          <p:nvPr/>
        </p:nvCxnSpPr>
        <p:spPr>
          <a:xfrm flipH="1" flipV="1">
            <a:off x="6048375" y="3629025"/>
            <a:ext cx="338138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50" idx="1"/>
          </p:cNvCxnSpPr>
          <p:nvPr/>
        </p:nvCxnSpPr>
        <p:spPr>
          <a:xfrm flipV="1">
            <a:off x="6030913" y="3179763"/>
            <a:ext cx="357187" cy="436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51" idx="3"/>
          </p:cNvCxnSpPr>
          <p:nvPr/>
        </p:nvCxnSpPr>
        <p:spPr>
          <a:xfrm flipH="1">
            <a:off x="6735763" y="3625850"/>
            <a:ext cx="495300" cy="425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521075" y="1568450"/>
            <a:ext cx="1317625" cy="2047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478213" y="3586163"/>
            <a:ext cx="14287" cy="172243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43300" y="3625850"/>
            <a:ext cx="1892300" cy="158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870575" y="3627438"/>
            <a:ext cx="1331913" cy="189547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502025" y="5197475"/>
            <a:ext cx="2333625" cy="279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424488" y="3606800"/>
            <a:ext cx="606425" cy="2063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201988" y="4946650"/>
            <a:ext cx="576262" cy="576263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2162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37" name="TextBox 18"/>
          <p:cNvSpPr txBox="1">
            <a:spLocks noChangeArrowheads="1"/>
          </p:cNvSpPr>
          <p:nvPr/>
        </p:nvSpPr>
        <p:spPr bwMode="auto">
          <a:xfrm>
            <a:off x="3246438" y="3421063"/>
            <a:ext cx="547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SAR</a:t>
            </a:r>
          </a:p>
        </p:txBody>
      </p:sp>
      <p:sp>
        <p:nvSpPr>
          <p:cNvPr id="5138" name="TextBox 21"/>
          <p:cNvSpPr txBox="1">
            <a:spLocks noChangeArrowheads="1"/>
          </p:cNvSpPr>
          <p:nvPr/>
        </p:nvSpPr>
        <p:spPr bwMode="auto">
          <a:xfrm>
            <a:off x="3163888" y="5045075"/>
            <a:ext cx="730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UKLR</a:t>
            </a:r>
          </a:p>
        </p:txBody>
      </p:sp>
      <p:grpSp>
        <p:nvGrpSpPr>
          <p:cNvPr id="5139" name="Group 61"/>
          <p:cNvGrpSpPr>
            <a:grpSpLocks/>
          </p:cNvGrpSpPr>
          <p:nvPr/>
        </p:nvGrpSpPr>
        <p:grpSpPr bwMode="auto">
          <a:xfrm>
            <a:off x="5146675" y="3325813"/>
            <a:ext cx="588963" cy="576262"/>
            <a:chOff x="5146984" y="3325810"/>
            <a:chExt cx="588729" cy="576064"/>
          </a:xfrm>
        </p:grpSpPr>
        <p:sp>
          <p:nvSpPr>
            <p:cNvPr id="9" name="Oval 8"/>
            <p:cNvSpPr/>
            <p:nvPr/>
          </p:nvSpPr>
          <p:spPr>
            <a:xfrm>
              <a:off x="5146984" y="3325810"/>
              <a:ext cx="576034" cy="576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185" name="TextBox 19"/>
            <p:cNvSpPr txBox="1">
              <a:spLocks noChangeArrowheads="1"/>
            </p:cNvSpPr>
            <p:nvPr/>
          </p:nvSpPr>
          <p:spPr bwMode="auto">
            <a:xfrm>
              <a:off x="5157606" y="3421291"/>
              <a:ext cx="5781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F/W</a:t>
              </a:r>
            </a:p>
          </p:txBody>
        </p:sp>
      </p:grpSp>
      <p:sp>
        <p:nvSpPr>
          <p:cNvPr id="5140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15303" y="5004078"/>
            <a:ext cx="1719263" cy="1012825"/>
            <a:chOff x="3984640" y="3483176"/>
            <a:chExt cx="1719943" cy="1012371"/>
          </a:xfrm>
          <a:noFill/>
        </p:grpSpPr>
        <p:sp>
          <p:nvSpPr>
            <p:cNvPr id="17" name="Cloud 16"/>
            <p:cNvSpPr/>
            <p:nvPr/>
          </p:nvSpPr>
          <p:spPr>
            <a:xfrm>
              <a:off x="3984640" y="3483176"/>
              <a:ext cx="1719943" cy="1012371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80417" y="3787839"/>
              <a:ext cx="656208" cy="33840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</a:rPr>
                <a:t>Tier 1</a:t>
              </a:r>
            </a:p>
          </p:txBody>
        </p:sp>
      </p:grpSp>
      <p:cxnSp>
        <p:nvCxnSpPr>
          <p:cNvPr id="41" name="Straight Connector 40"/>
          <p:cNvCxnSpPr/>
          <p:nvPr/>
        </p:nvCxnSpPr>
        <p:spPr>
          <a:xfrm flipV="1">
            <a:off x="2495550" y="3479800"/>
            <a:ext cx="757238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484438" y="3746500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473325" y="5368925"/>
            <a:ext cx="757238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482850" y="5091113"/>
            <a:ext cx="758825" cy="11112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6" name="TextBox 44"/>
          <p:cNvSpPr txBox="1">
            <a:spLocks noChangeArrowheads="1"/>
          </p:cNvSpPr>
          <p:nvPr/>
        </p:nvSpPr>
        <p:spPr bwMode="auto">
          <a:xfrm>
            <a:off x="1500188" y="3349625"/>
            <a:ext cx="1038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Janet Primary</a:t>
            </a:r>
          </a:p>
        </p:txBody>
      </p:sp>
      <p:sp>
        <p:nvSpPr>
          <p:cNvPr id="5147" name="TextBox 45"/>
          <p:cNvSpPr txBox="1">
            <a:spLocks noChangeArrowheads="1"/>
          </p:cNvSpPr>
          <p:nvPr/>
        </p:nvSpPr>
        <p:spPr bwMode="auto">
          <a:xfrm>
            <a:off x="1323975" y="3625850"/>
            <a:ext cx="1200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Janet Secondary</a:t>
            </a:r>
          </a:p>
        </p:txBody>
      </p:sp>
      <p:sp>
        <p:nvSpPr>
          <p:cNvPr id="5148" name="TextBox 46"/>
          <p:cNvSpPr txBox="1">
            <a:spLocks noChangeArrowheads="1"/>
          </p:cNvSpPr>
          <p:nvPr/>
        </p:nvSpPr>
        <p:spPr bwMode="auto">
          <a:xfrm>
            <a:off x="1487488" y="4960938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Primary</a:t>
            </a:r>
          </a:p>
        </p:txBody>
      </p:sp>
      <p:sp>
        <p:nvSpPr>
          <p:cNvPr id="5149" name="TextBox 47"/>
          <p:cNvSpPr txBox="1">
            <a:spLocks noChangeArrowheads="1"/>
          </p:cNvSpPr>
          <p:nvPr/>
        </p:nvSpPr>
        <p:spPr bwMode="auto">
          <a:xfrm>
            <a:off x="1354138" y="5227638"/>
            <a:ext cx="1152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Secondary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56288" y="3462338"/>
            <a:ext cx="349250" cy="319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683125" y="3470275"/>
            <a:ext cx="349250" cy="3190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388100" y="2905125"/>
            <a:ext cx="349250" cy="5476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386513" y="3778250"/>
            <a:ext cx="349250" cy="546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54" name="TextBox 64"/>
          <p:cNvSpPr txBox="1">
            <a:spLocks noChangeArrowheads="1"/>
          </p:cNvSpPr>
          <p:nvPr/>
        </p:nvSpPr>
        <p:spPr bwMode="auto">
          <a:xfrm>
            <a:off x="6359525" y="3841750"/>
            <a:ext cx="40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S1</a:t>
            </a:r>
          </a:p>
        </p:txBody>
      </p:sp>
      <p:sp>
        <p:nvSpPr>
          <p:cNvPr id="5155" name="TextBox 66"/>
          <p:cNvSpPr txBox="1">
            <a:spLocks noChangeArrowheads="1"/>
          </p:cNvSpPr>
          <p:nvPr/>
        </p:nvSpPr>
        <p:spPr bwMode="auto">
          <a:xfrm>
            <a:off x="6357938" y="2987675"/>
            <a:ext cx="411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S2</a:t>
            </a:r>
          </a:p>
        </p:txBody>
      </p:sp>
      <p:sp>
        <p:nvSpPr>
          <p:cNvPr id="49" name="Rectangle 48"/>
          <p:cNvSpPr/>
          <p:nvPr/>
        </p:nvSpPr>
        <p:spPr>
          <a:xfrm rot="19285736">
            <a:off x="4373563" y="3211513"/>
            <a:ext cx="400050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9" name="Rectangle 58"/>
          <p:cNvSpPr/>
          <p:nvPr/>
        </p:nvSpPr>
        <p:spPr>
          <a:xfrm rot="18544547">
            <a:off x="6762751" y="3189287"/>
            <a:ext cx="400050" cy="10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60" name="Straight Connector 59"/>
          <p:cNvCxnSpPr>
            <a:stCxn id="51" idx="0"/>
            <a:endCxn id="50" idx="2"/>
          </p:cNvCxnSpPr>
          <p:nvPr/>
        </p:nvCxnSpPr>
        <p:spPr>
          <a:xfrm flipV="1">
            <a:off x="6561138" y="3452813"/>
            <a:ext cx="1587" cy="325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59" name="Group 74"/>
          <p:cNvGrpSpPr>
            <a:grpSpLocks/>
          </p:cNvGrpSpPr>
          <p:nvPr/>
        </p:nvGrpSpPr>
        <p:grpSpPr bwMode="auto">
          <a:xfrm>
            <a:off x="4857750" y="2614613"/>
            <a:ext cx="1152525" cy="855662"/>
            <a:chOff x="4857961" y="2615181"/>
            <a:chExt cx="1152426" cy="855774"/>
          </a:xfrm>
        </p:grpSpPr>
        <p:cxnSp>
          <p:nvCxnSpPr>
            <p:cNvPr id="73" name="Straight Connector 72"/>
            <p:cNvCxnSpPr>
              <a:endCxn id="32" idx="0"/>
            </p:cNvCxnSpPr>
            <p:nvPr/>
          </p:nvCxnSpPr>
          <p:spPr>
            <a:xfrm flipH="1">
              <a:off x="4857961" y="2947011"/>
              <a:ext cx="555577" cy="52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5408777" y="2891442"/>
              <a:ext cx="601610" cy="5509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5124638" y="2615181"/>
              <a:ext cx="576213" cy="57633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183" name="TextBox 65"/>
            <p:cNvSpPr txBox="1">
              <a:spLocks noChangeArrowheads="1"/>
            </p:cNvSpPr>
            <p:nvPr/>
          </p:nvSpPr>
          <p:spPr bwMode="auto">
            <a:xfrm>
              <a:off x="5135346" y="2710662"/>
              <a:ext cx="58381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VPN</a:t>
              </a:r>
            </a:p>
          </p:txBody>
        </p:sp>
      </p:grpSp>
      <p:grpSp>
        <p:nvGrpSpPr>
          <p:cNvPr id="5160" name="Group 78"/>
          <p:cNvGrpSpPr>
            <a:grpSpLocks/>
          </p:cNvGrpSpPr>
          <p:nvPr/>
        </p:nvGrpSpPr>
        <p:grpSpPr bwMode="auto">
          <a:xfrm>
            <a:off x="3708400" y="3817938"/>
            <a:ext cx="1336675" cy="927100"/>
            <a:chOff x="3708717" y="3817511"/>
            <a:chExt cx="1337120" cy="926898"/>
          </a:xfrm>
        </p:grpSpPr>
        <p:cxnSp>
          <p:nvCxnSpPr>
            <p:cNvPr id="80" name="Straight Connector 79"/>
            <p:cNvCxnSpPr/>
            <p:nvPr/>
          </p:nvCxnSpPr>
          <p:spPr>
            <a:xfrm flipH="1" flipV="1">
              <a:off x="3708717" y="3817511"/>
              <a:ext cx="215972" cy="220614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9" name="TextBox 80"/>
            <p:cNvSpPr txBox="1">
              <a:spLocks noChangeArrowheads="1"/>
            </p:cNvSpPr>
            <p:nvPr/>
          </p:nvSpPr>
          <p:spPr bwMode="auto">
            <a:xfrm rot="2642838">
              <a:off x="3773950" y="4282744"/>
              <a:ext cx="12718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BCE Access</a:t>
              </a:r>
            </a:p>
            <a:p>
              <a:r>
                <a:rPr lang="en-GB" sz="1200">
                  <a:latin typeface="Calibri" pitchFamily="34" charset="0"/>
                </a:rPr>
                <a:t>Border Controller</a:t>
              </a:r>
            </a:p>
          </p:txBody>
        </p:sp>
      </p:grpSp>
      <p:grpSp>
        <p:nvGrpSpPr>
          <p:cNvPr id="5161" name="Group 92"/>
          <p:cNvGrpSpPr>
            <a:grpSpLocks/>
          </p:cNvGrpSpPr>
          <p:nvPr/>
        </p:nvGrpSpPr>
        <p:grpSpPr bwMode="auto">
          <a:xfrm>
            <a:off x="3224213" y="1296988"/>
            <a:ext cx="1684337" cy="1427162"/>
            <a:chOff x="3224964" y="1296676"/>
            <a:chExt cx="1683946" cy="1427096"/>
          </a:xfrm>
        </p:grpSpPr>
        <p:cxnSp>
          <p:nvCxnSpPr>
            <p:cNvPr id="56" name="Straight Connector 55"/>
            <p:cNvCxnSpPr>
              <a:stCxn id="33" idx="0"/>
              <a:endCxn id="34" idx="4"/>
            </p:cNvCxnSpPr>
            <p:nvPr/>
          </p:nvCxnSpPr>
          <p:spPr>
            <a:xfrm flipH="1" flipV="1">
              <a:off x="3512234" y="1874499"/>
              <a:ext cx="3174" cy="2682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3226551" y="2142774"/>
              <a:ext cx="576129" cy="57623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77" name="Straight Connector 76"/>
            <p:cNvCxnSpPr>
              <a:stCxn id="74" idx="0"/>
              <a:endCxn id="69" idx="4"/>
            </p:cNvCxnSpPr>
            <p:nvPr/>
          </p:nvCxnSpPr>
          <p:spPr>
            <a:xfrm flipV="1">
              <a:off x="4618465" y="1872911"/>
              <a:ext cx="3174" cy="2746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66" name="Group 62"/>
            <p:cNvGrpSpPr>
              <a:grpSpLocks/>
            </p:cNvGrpSpPr>
            <p:nvPr/>
          </p:nvGrpSpPr>
          <p:grpSpPr bwMode="auto">
            <a:xfrm>
              <a:off x="3224964" y="1298386"/>
              <a:ext cx="576064" cy="576064"/>
              <a:chOff x="3214690" y="1298386"/>
              <a:chExt cx="576064" cy="576064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3214690" y="1298263"/>
                <a:ext cx="576128" cy="57623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5177" name="TextBox 51"/>
              <p:cNvSpPr txBox="1">
                <a:spLocks noChangeArrowheads="1"/>
              </p:cNvSpPr>
              <p:nvPr/>
            </p:nvSpPr>
            <p:spPr bwMode="auto">
              <a:xfrm>
                <a:off x="3308243" y="1387006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R2</a:t>
                </a:r>
              </a:p>
            </p:txBody>
          </p:sp>
        </p:grpSp>
        <p:grpSp>
          <p:nvGrpSpPr>
            <p:cNvPr id="5167" name="Group 67"/>
            <p:cNvGrpSpPr>
              <a:grpSpLocks/>
            </p:cNvGrpSpPr>
            <p:nvPr/>
          </p:nvGrpSpPr>
          <p:grpSpPr bwMode="auto">
            <a:xfrm>
              <a:off x="4332846" y="1296676"/>
              <a:ext cx="576064" cy="576064"/>
              <a:chOff x="3214690" y="1298386"/>
              <a:chExt cx="576064" cy="576064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3214626" y="1298386"/>
                <a:ext cx="576128" cy="5762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5175" name="TextBox 69"/>
              <p:cNvSpPr txBox="1">
                <a:spLocks noChangeArrowheads="1"/>
              </p:cNvSpPr>
              <p:nvPr/>
            </p:nvSpPr>
            <p:spPr bwMode="auto">
              <a:xfrm>
                <a:off x="3308243" y="1387006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R4</a:t>
                </a:r>
              </a:p>
            </p:txBody>
          </p:sp>
        </p:grpSp>
        <p:grpSp>
          <p:nvGrpSpPr>
            <p:cNvPr id="5168" name="Group 71"/>
            <p:cNvGrpSpPr>
              <a:grpSpLocks/>
            </p:cNvGrpSpPr>
            <p:nvPr/>
          </p:nvGrpSpPr>
          <p:grpSpPr bwMode="auto">
            <a:xfrm>
              <a:off x="4331136" y="2147708"/>
              <a:ext cx="576064" cy="576064"/>
              <a:chOff x="3214690" y="1298386"/>
              <a:chExt cx="576064" cy="576064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3214748" y="1298215"/>
                <a:ext cx="576129" cy="5762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5173" name="TextBox 75"/>
              <p:cNvSpPr txBox="1">
                <a:spLocks noChangeArrowheads="1"/>
              </p:cNvSpPr>
              <p:nvPr/>
            </p:nvSpPr>
            <p:spPr bwMode="auto">
              <a:xfrm>
                <a:off x="3308243" y="1387006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R3</a:t>
                </a:r>
              </a:p>
            </p:txBody>
          </p:sp>
        </p:grpSp>
        <p:cxnSp>
          <p:nvCxnSpPr>
            <p:cNvPr id="78" name="Straight Connector 77"/>
            <p:cNvCxnSpPr>
              <a:stCxn id="34" idx="6"/>
              <a:endCxn id="69" idx="2"/>
            </p:cNvCxnSpPr>
            <p:nvPr/>
          </p:nvCxnSpPr>
          <p:spPr>
            <a:xfrm flipV="1">
              <a:off x="3801092" y="1584000"/>
              <a:ext cx="531690" cy="31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33" idx="6"/>
              <a:endCxn id="74" idx="2"/>
            </p:cNvCxnSpPr>
            <p:nvPr/>
          </p:nvCxnSpPr>
          <p:spPr>
            <a:xfrm>
              <a:off x="3802680" y="2430099"/>
              <a:ext cx="528514" cy="635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1" name="TextBox 54"/>
            <p:cNvSpPr txBox="1">
              <a:spLocks noChangeArrowheads="1"/>
            </p:cNvSpPr>
            <p:nvPr/>
          </p:nvSpPr>
          <p:spPr bwMode="auto">
            <a:xfrm>
              <a:off x="3308279" y="2239767"/>
              <a:ext cx="4267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  <a:latin typeface="Calibri" pitchFamily="34" charset="0"/>
                </a:rPr>
                <a:t>R1</a:t>
              </a:r>
            </a:p>
          </p:txBody>
        </p:sp>
      </p:grpSp>
      <p:sp>
        <p:nvSpPr>
          <p:cNvPr id="5162" name="TextBox 67"/>
          <p:cNvSpPr txBox="1">
            <a:spLocks noChangeArrowheads="1"/>
          </p:cNvSpPr>
          <p:nvPr/>
        </p:nvSpPr>
        <p:spPr bwMode="auto">
          <a:xfrm>
            <a:off x="4208463" y="44450"/>
            <a:ext cx="4540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PoP Stage One (22 May 2012)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4788024" y="1772816"/>
            <a:ext cx="3414477" cy="369332"/>
            <a:chOff x="4788024" y="1772816"/>
            <a:chExt cx="3414477" cy="369332"/>
          </a:xfrm>
        </p:grpSpPr>
        <p:sp>
          <p:nvSpPr>
            <p:cNvPr id="68" name="TextBox 67"/>
            <p:cNvSpPr txBox="1"/>
            <p:nvPr/>
          </p:nvSpPr>
          <p:spPr>
            <a:xfrm>
              <a:off x="5868144" y="1772816"/>
              <a:ext cx="2334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FF00"/>
                  </a:solidFill>
                  <a:latin typeface="Calibri" pitchFamily="34" charset="0"/>
                </a:rPr>
                <a:t>80G Core </a:t>
              </a:r>
              <a:r>
                <a:rPr lang="en-GB" dirty="0" smtClean="0">
                  <a:solidFill>
                    <a:srgbClr val="00FF00"/>
                  </a:solidFill>
                  <a:latin typeface="Calibri" pitchFamily="34" charset="0"/>
                </a:rPr>
                <a:t>N</a:t>
              </a:r>
              <a:r>
                <a:rPr lang="en-GB" dirty="0" smtClean="0">
                  <a:solidFill>
                    <a:srgbClr val="00FF00"/>
                  </a:solidFill>
                  <a:latin typeface="Calibri" pitchFamily="34" charset="0"/>
                </a:rPr>
                <a:t>etwork ring</a:t>
              </a:r>
              <a:endParaRPr lang="en-GB" dirty="0">
                <a:solidFill>
                  <a:srgbClr val="00FF00"/>
                </a:solidFill>
                <a:latin typeface="Calibri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 flipH="1">
              <a:off x="4788024" y="1988840"/>
              <a:ext cx="1080120" cy="0"/>
            </a:xfrm>
            <a:prstGeom prst="line">
              <a:avLst/>
            </a:prstGeom>
            <a:ln w="28575">
              <a:solidFill>
                <a:srgbClr val="00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6588224" y="2276872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FF00"/>
                </a:solidFill>
                <a:latin typeface="Calibri" pitchFamily="34" charset="0"/>
              </a:rPr>
              <a:t>Internal Distribution </a:t>
            </a:r>
            <a:endParaRPr lang="en-GB" dirty="0">
              <a:solidFill>
                <a:srgbClr val="00FF00"/>
              </a:solidFill>
              <a:latin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6876256" y="2636912"/>
            <a:ext cx="504056" cy="504056"/>
          </a:xfrm>
          <a:prstGeom prst="line">
            <a:avLst/>
          </a:prstGeom>
          <a:ln w="28575">
            <a:solidFill>
              <a:srgbClr val="00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/>
          <p:cNvCxnSpPr/>
          <p:nvPr/>
        </p:nvCxnSpPr>
        <p:spPr>
          <a:xfrm flipH="1" flipV="1">
            <a:off x="6737350" y="3179763"/>
            <a:ext cx="450850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870575" y="3627438"/>
            <a:ext cx="1331913" cy="189547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4870450" y="3625850"/>
            <a:ext cx="614363" cy="158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503488" y="1544638"/>
            <a:ext cx="758825" cy="127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TextBox 48"/>
          <p:cNvSpPr txBox="1">
            <a:spLocks noChangeArrowheads="1"/>
          </p:cNvSpPr>
          <p:nvPr/>
        </p:nvSpPr>
        <p:spPr bwMode="auto">
          <a:xfrm>
            <a:off x="1466850" y="2216150"/>
            <a:ext cx="1039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Primary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513013" y="2349500"/>
            <a:ext cx="758825" cy="11113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TextBox 50"/>
          <p:cNvSpPr txBox="1">
            <a:spLocks noChangeArrowheads="1"/>
          </p:cNvSpPr>
          <p:nvPr/>
        </p:nvSpPr>
        <p:spPr bwMode="auto">
          <a:xfrm>
            <a:off x="1322388" y="1423988"/>
            <a:ext cx="1200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Secondary</a:t>
            </a:r>
          </a:p>
        </p:txBody>
      </p:sp>
      <p:cxnSp>
        <p:nvCxnSpPr>
          <p:cNvPr id="41" name="Straight Connector 40"/>
          <p:cNvCxnSpPr>
            <a:stCxn id="65" idx="1"/>
          </p:cNvCxnSpPr>
          <p:nvPr/>
        </p:nvCxnSpPr>
        <p:spPr>
          <a:xfrm flipH="1" flipV="1">
            <a:off x="6048375" y="3629025"/>
            <a:ext cx="338138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64" idx="1"/>
          </p:cNvCxnSpPr>
          <p:nvPr/>
        </p:nvCxnSpPr>
        <p:spPr>
          <a:xfrm flipV="1">
            <a:off x="6030913" y="3179763"/>
            <a:ext cx="357187" cy="436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65" idx="3"/>
          </p:cNvCxnSpPr>
          <p:nvPr/>
        </p:nvCxnSpPr>
        <p:spPr>
          <a:xfrm flipH="1">
            <a:off x="6735763" y="3625850"/>
            <a:ext cx="495300" cy="425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3513138" y="2403475"/>
            <a:ext cx="1325562" cy="1233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521075" y="1568450"/>
            <a:ext cx="1317625" cy="2047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5424488" y="3606800"/>
            <a:ext cx="606425" cy="2063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Oval 8"/>
          <p:cNvSpPr/>
          <p:nvPr/>
        </p:nvSpPr>
        <p:spPr>
          <a:xfrm>
            <a:off x="51466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162" name="TextBox 80"/>
          <p:cNvSpPr txBox="1">
            <a:spLocks noChangeArrowheads="1"/>
          </p:cNvSpPr>
          <p:nvPr/>
        </p:nvSpPr>
        <p:spPr bwMode="auto">
          <a:xfrm>
            <a:off x="5157788" y="3421063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F/W</a:t>
            </a:r>
          </a:p>
        </p:txBody>
      </p:sp>
      <p:sp>
        <p:nvSpPr>
          <p:cNvPr id="6163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478213" y="2424113"/>
            <a:ext cx="25400" cy="288448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 flipV="1">
            <a:off x="3502025" y="5197475"/>
            <a:ext cx="2333625" cy="279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3201988" y="4946650"/>
            <a:ext cx="576262" cy="576263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167" name="TextBox 79"/>
          <p:cNvSpPr txBox="1">
            <a:spLocks noChangeArrowheads="1"/>
          </p:cNvSpPr>
          <p:nvPr/>
        </p:nvSpPr>
        <p:spPr bwMode="auto">
          <a:xfrm>
            <a:off x="3163888" y="5045075"/>
            <a:ext cx="730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UKLR</a:t>
            </a:r>
          </a:p>
        </p:txBody>
      </p:sp>
      <p:sp>
        <p:nvSpPr>
          <p:cNvPr id="92" name="Cloud 91"/>
          <p:cNvSpPr/>
          <p:nvPr/>
        </p:nvSpPr>
        <p:spPr bwMode="auto">
          <a:xfrm>
            <a:off x="5014913" y="5003800"/>
            <a:ext cx="1719262" cy="10128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86" name="Straight Connector 85"/>
          <p:cNvCxnSpPr/>
          <p:nvPr/>
        </p:nvCxnSpPr>
        <p:spPr>
          <a:xfrm flipV="1">
            <a:off x="2473325" y="5368925"/>
            <a:ext cx="757238" cy="11113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2482850" y="5091113"/>
            <a:ext cx="758825" cy="11112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1" name="TextBox 89"/>
          <p:cNvSpPr txBox="1">
            <a:spLocks noChangeArrowheads="1"/>
          </p:cNvSpPr>
          <p:nvPr/>
        </p:nvSpPr>
        <p:spPr bwMode="auto">
          <a:xfrm>
            <a:off x="1487488" y="4960938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Primary</a:t>
            </a:r>
          </a:p>
        </p:txBody>
      </p:sp>
      <p:sp>
        <p:nvSpPr>
          <p:cNvPr id="6172" name="TextBox 90"/>
          <p:cNvSpPr txBox="1">
            <a:spLocks noChangeArrowheads="1"/>
          </p:cNvSpPr>
          <p:nvPr/>
        </p:nvSpPr>
        <p:spPr bwMode="auto">
          <a:xfrm>
            <a:off x="1354138" y="5227638"/>
            <a:ext cx="1152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alibri" pitchFamily="34" charset="0"/>
              </a:rPr>
              <a:t>OPN Secondary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856288" y="3462338"/>
            <a:ext cx="349250" cy="319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4683125" y="3470275"/>
            <a:ext cx="349250" cy="3190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6388100" y="2905125"/>
            <a:ext cx="349250" cy="5476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6386513" y="3778250"/>
            <a:ext cx="349250" cy="546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177" name="TextBox 65"/>
          <p:cNvSpPr txBox="1">
            <a:spLocks noChangeArrowheads="1"/>
          </p:cNvSpPr>
          <p:nvPr/>
        </p:nvSpPr>
        <p:spPr bwMode="auto">
          <a:xfrm>
            <a:off x="6359525" y="3841750"/>
            <a:ext cx="40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S1</a:t>
            </a:r>
          </a:p>
        </p:txBody>
      </p:sp>
      <p:sp>
        <p:nvSpPr>
          <p:cNvPr id="6178" name="TextBox 66"/>
          <p:cNvSpPr txBox="1">
            <a:spLocks noChangeArrowheads="1"/>
          </p:cNvSpPr>
          <p:nvPr/>
        </p:nvSpPr>
        <p:spPr bwMode="auto">
          <a:xfrm>
            <a:off x="6357938" y="2987675"/>
            <a:ext cx="411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S2</a:t>
            </a:r>
          </a:p>
        </p:txBody>
      </p:sp>
      <p:sp>
        <p:nvSpPr>
          <p:cNvPr id="48" name="TextBox 47"/>
          <p:cNvSpPr txBox="1"/>
          <p:nvPr/>
        </p:nvSpPr>
        <p:spPr bwMode="auto">
          <a:xfrm>
            <a:off x="5510213" y="5308600"/>
            <a:ext cx="6572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Tier 1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6561138" y="3452813"/>
            <a:ext cx="1587" cy="325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81" name="Group 43"/>
          <p:cNvGrpSpPr>
            <a:grpSpLocks/>
          </p:cNvGrpSpPr>
          <p:nvPr/>
        </p:nvGrpSpPr>
        <p:grpSpPr bwMode="auto">
          <a:xfrm>
            <a:off x="4857750" y="2614613"/>
            <a:ext cx="1152525" cy="855662"/>
            <a:chOff x="4857961" y="2615181"/>
            <a:chExt cx="1152426" cy="855774"/>
          </a:xfrm>
        </p:grpSpPr>
        <p:cxnSp>
          <p:nvCxnSpPr>
            <p:cNvPr id="55" name="Straight Connector 54"/>
            <p:cNvCxnSpPr/>
            <p:nvPr/>
          </p:nvCxnSpPr>
          <p:spPr>
            <a:xfrm flipH="1">
              <a:off x="4857961" y="2947011"/>
              <a:ext cx="555577" cy="523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5408777" y="2891442"/>
              <a:ext cx="601610" cy="5509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5124638" y="2615181"/>
              <a:ext cx="576213" cy="57633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207" name="TextBox 67"/>
            <p:cNvSpPr txBox="1">
              <a:spLocks noChangeArrowheads="1"/>
            </p:cNvSpPr>
            <p:nvPr/>
          </p:nvSpPr>
          <p:spPr bwMode="auto">
            <a:xfrm>
              <a:off x="5135346" y="2710662"/>
              <a:ext cx="58381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84" name="Rectangle 83"/>
          <p:cNvSpPr/>
          <p:nvPr/>
        </p:nvSpPr>
        <p:spPr>
          <a:xfrm rot="18544547">
            <a:off x="6762751" y="3189287"/>
            <a:ext cx="400050" cy="10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6183" name="Group 118"/>
          <p:cNvGrpSpPr>
            <a:grpSpLocks/>
          </p:cNvGrpSpPr>
          <p:nvPr/>
        </p:nvGrpSpPr>
        <p:grpSpPr bwMode="auto">
          <a:xfrm>
            <a:off x="3224213" y="1296988"/>
            <a:ext cx="1684337" cy="3016250"/>
            <a:chOff x="3224964" y="1296676"/>
            <a:chExt cx="1683946" cy="3017060"/>
          </a:xfrm>
        </p:grpSpPr>
        <p:grpSp>
          <p:nvGrpSpPr>
            <p:cNvPr id="6185" name="Group 82"/>
            <p:cNvGrpSpPr>
              <a:grpSpLocks/>
            </p:cNvGrpSpPr>
            <p:nvPr/>
          </p:nvGrpSpPr>
          <p:grpSpPr bwMode="auto">
            <a:xfrm rot="3642969">
              <a:off x="3179831" y="3220918"/>
              <a:ext cx="1723970" cy="461665"/>
              <a:chOff x="3775732" y="2316792"/>
              <a:chExt cx="1723970" cy="461665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3773799" y="2547813"/>
                <a:ext cx="519251" cy="14284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03" name="TextBox 70"/>
              <p:cNvSpPr txBox="1">
                <a:spLocks noChangeArrowheads="1"/>
              </p:cNvSpPr>
              <p:nvPr/>
            </p:nvSpPr>
            <p:spPr bwMode="auto">
              <a:xfrm>
                <a:off x="4227815" y="2316792"/>
                <a:ext cx="127188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BCE Access</a:t>
                </a:r>
              </a:p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Border Controller</a:t>
                </a:r>
              </a:p>
            </p:txBody>
          </p:sp>
        </p:grpSp>
        <p:grpSp>
          <p:nvGrpSpPr>
            <p:cNvPr id="6186" name="Group 101"/>
            <p:cNvGrpSpPr>
              <a:grpSpLocks/>
            </p:cNvGrpSpPr>
            <p:nvPr/>
          </p:nvGrpSpPr>
          <p:grpSpPr bwMode="auto">
            <a:xfrm>
              <a:off x="3224964" y="1296676"/>
              <a:ext cx="1683946" cy="1427096"/>
              <a:chOff x="3224964" y="1296676"/>
              <a:chExt cx="1683946" cy="1427096"/>
            </a:xfrm>
          </p:grpSpPr>
          <p:cxnSp>
            <p:nvCxnSpPr>
              <p:cNvPr id="103" name="Straight Connector 102"/>
              <p:cNvCxnSpPr>
                <a:stCxn id="104" idx="0"/>
                <a:endCxn id="117" idx="4"/>
              </p:cNvCxnSpPr>
              <p:nvPr/>
            </p:nvCxnSpPr>
            <p:spPr>
              <a:xfrm flipH="1" flipV="1">
                <a:off x="3512234" y="1874681"/>
                <a:ext cx="3174" cy="2683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Oval 103"/>
              <p:cNvSpPr/>
              <p:nvPr/>
            </p:nvSpPr>
            <p:spPr>
              <a:xfrm>
                <a:off x="3226551" y="2143040"/>
                <a:ext cx="576129" cy="5764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105" name="Straight Connector 104"/>
              <p:cNvCxnSpPr>
                <a:stCxn id="113" idx="0"/>
                <a:endCxn id="115" idx="4"/>
              </p:cNvCxnSpPr>
              <p:nvPr/>
            </p:nvCxnSpPr>
            <p:spPr>
              <a:xfrm flipV="1">
                <a:off x="4618465" y="1873093"/>
                <a:ext cx="3174" cy="27471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90" name="Group 62"/>
              <p:cNvGrpSpPr>
                <a:grpSpLocks/>
              </p:cNvGrpSpPr>
              <p:nvPr/>
            </p:nvGrpSpPr>
            <p:grpSpPr bwMode="auto">
              <a:xfrm>
                <a:off x="3224964" y="1298386"/>
                <a:ext cx="576064" cy="576064"/>
                <a:chOff x="3214690" y="1298386"/>
                <a:chExt cx="576064" cy="576064"/>
              </a:xfrm>
            </p:grpSpPr>
            <p:sp>
              <p:nvSpPr>
                <p:cNvPr id="117" name="Oval 116"/>
                <p:cNvSpPr/>
                <p:nvPr/>
              </p:nvSpPr>
              <p:spPr>
                <a:xfrm>
                  <a:off x="3214690" y="1298263"/>
                  <a:ext cx="576128" cy="5764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6201" name="TextBox 117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R2</a:t>
                  </a:r>
                </a:p>
              </p:txBody>
            </p:sp>
          </p:grpSp>
          <p:grpSp>
            <p:nvGrpSpPr>
              <p:cNvPr id="6191" name="Group 67"/>
              <p:cNvGrpSpPr>
                <a:grpSpLocks/>
              </p:cNvGrpSpPr>
              <p:nvPr/>
            </p:nvGrpSpPr>
            <p:grpSpPr bwMode="auto">
              <a:xfrm>
                <a:off x="4332846" y="1296676"/>
                <a:ext cx="576064" cy="576064"/>
                <a:chOff x="3214690" y="1298386"/>
                <a:chExt cx="576064" cy="576064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3214626" y="1298386"/>
                  <a:ext cx="576128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6199" name="TextBox 115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R4</a:t>
                  </a:r>
                </a:p>
              </p:txBody>
            </p:sp>
          </p:grpSp>
          <p:grpSp>
            <p:nvGrpSpPr>
              <p:cNvPr id="6192" name="Group 71"/>
              <p:cNvGrpSpPr>
                <a:grpSpLocks/>
              </p:cNvGrpSpPr>
              <p:nvPr/>
            </p:nvGrpSpPr>
            <p:grpSpPr bwMode="auto">
              <a:xfrm>
                <a:off x="4331136" y="2147708"/>
                <a:ext cx="576064" cy="576064"/>
                <a:chOff x="3214690" y="1298386"/>
                <a:chExt cx="576064" cy="576064"/>
              </a:xfrm>
            </p:grpSpPr>
            <p:sp>
              <p:nvSpPr>
                <p:cNvPr id="113" name="Oval 112"/>
                <p:cNvSpPr/>
                <p:nvPr/>
              </p:nvSpPr>
              <p:spPr>
                <a:xfrm>
                  <a:off x="3214748" y="1298482"/>
                  <a:ext cx="576129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6197" name="TextBox 113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R3</a:t>
                  </a:r>
                </a:p>
              </p:txBody>
            </p:sp>
          </p:grpSp>
          <p:cxnSp>
            <p:nvCxnSpPr>
              <p:cNvPr id="109" name="Straight Connector 108"/>
              <p:cNvCxnSpPr>
                <a:stCxn id="117" idx="6"/>
                <a:endCxn id="115" idx="2"/>
              </p:cNvCxnSpPr>
              <p:nvPr/>
            </p:nvCxnSpPr>
            <p:spPr>
              <a:xfrm flipV="1">
                <a:off x="3801092" y="1584090"/>
                <a:ext cx="531690" cy="31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>
                <a:stCxn id="104" idx="6"/>
                <a:endCxn id="113" idx="2"/>
              </p:cNvCxnSpPr>
              <p:nvPr/>
            </p:nvCxnSpPr>
            <p:spPr>
              <a:xfrm>
                <a:off x="3802680" y="2430455"/>
                <a:ext cx="528514" cy="635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95" name="TextBox 111"/>
              <p:cNvSpPr txBox="1">
                <a:spLocks noChangeArrowheads="1"/>
              </p:cNvSpPr>
              <p:nvPr/>
            </p:nvSpPr>
            <p:spPr bwMode="auto">
              <a:xfrm>
                <a:off x="3308279" y="2239767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R1</a:t>
                </a:r>
              </a:p>
            </p:txBody>
          </p:sp>
        </p:grpSp>
      </p:grpSp>
      <p:sp>
        <p:nvSpPr>
          <p:cNvPr id="6184" name="TextBox 77"/>
          <p:cNvSpPr txBox="1">
            <a:spLocks noChangeArrowheads="1"/>
          </p:cNvSpPr>
          <p:nvPr/>
        </p:nvSpPr>
        <p:spPr bwMode="auto">
          <a:xfrm>
            <a:off x="4208463" y="44450"/>
            <a:ext cx="4540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PoP Stage Two (Tuesday 19 June)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92"/>
          <p:cNvGrpSpPr>
            <a:grpSpLocks/>
          </p:cNvGrpSpPr>
          <p:nvPr/>
        </p:nvGrpSpPr>
        <p:grpSpPr bwMode="auto">
          <a:xfrm>
            <a:off x="5414963" y="4629150"/>
            <a:ext cx="576262" cy="576263"/>
            <a:chOff x="4541769" y="4259046"/>
            <a:chExt cx="576064" cy="576064"/>
          </a:xfrm>
        </p:grpSpPr>
        <p:sp>
          <p:nvSpPr>
            <p:cNvPr id="81" name="Oval 80"/>
            <p:cNvSpPr/>
            <p:nvPr/>
          </p:nvSpPr>
          <p:spPr>
            <a:xfrm>
              <a:off x="4541769" y="4259046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2" name="TextBox 20"/>
            <p:cNvSpPr txBox="1"/>
            <p:nvPr/>
          </p:nvSpPr>
          <p:spPr>
            <a:xfrm>
              <a:off x="4632225" y="4354263"/>
              <a:ext cx="414196" cy="3697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T1</a:t>
              </a: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4857750" y="2946400"/>
            <a:ext cx="555625" cy="523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5408613" y="2892425"/>
            <a:ext cx="601662" cy="549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124450" y="26146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9" name="Straight Connector 98"/>
          <p:cNvCxnSpPr/>
          <p:nvPr/>
        </p:nvCxnSpPr>
        <p:spPr>
          <a:xfrm flipH="1" flipV="1">
            <a:off x="6737350" y="3179763"/>
            <a:ext cx="450850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81" idx="7"/>
            <a:endCxn id="74" idx="1"/>
          </p:cNvCxnSpPr>
          <p:nvPr/>
        </p:nvCxnSpPr>
        <p:spPr>
          <a:xfrm flipV="1">
            <a:off x="5907088" y="4051300"/>
            <a:ext cx="479425" cy="6619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859338" y="3605213"/>
            <a:ext cx="563562" cy="1587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74" idx="1"/>
          </p:cNvCxnSpPr>
          <p:nvPr/>
        </p:nvCxnSpPr>
        <p:spPr>
          <a:xfrm flipH="1" flipV="1">
            <a:off x="6048375" y="3629025"/>
            <a:ext cx="338138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73" idx="1"/>
          </p:cNvCxnSpPr>
          <p:nvPr/>
        </p:nvCxnSpPr>
        <p:spPr>
          <a:xfrm flipV="1">
            <a:off x="6030913" y="3179763"/>
            <a:ext cx="357187" cy="436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74" idx="3"/>
          </p:cNvCxnSpPr>
          <p:nvPr/>
        </p:nvCxnSpPr>
        <p:spPr>
          <a:xfrm flipH="1">
            <a:off x="6735763" y="3625850"/>
            <a:ext cx="495300" cy="425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5424488" y="3606800"/>
            <a:ext cx="606425" cy="2063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" name="Oval 8"/>
          <p:cNvSpPr/>
          <p:nvPr/>
        </p:nvSpPr>
        <p:spPr>
          <a:xfrm>
            <a:off x="51466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184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856288" y="3462338"/>
            <a:ext cx="349250" cy="319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6388100" y="2905125"/>
            <a:ext cx="349250" cy="5476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386513" y="3778250"/>
            <a:ext cx="349250" cy="546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88" name="TextBox 74"/>
          <p:cNvSpPr txBox="1">
            <a:spLocks noChangeArrowheads="1"/>
          </p:cNvSpPr>
          <p:nvPr/>
        </p:nvSpPr>
        <p:spPr bwMode="auto">
          <a:xfrm>
            <a:off x="6359525" y="3841750"/>
            <a:ext cx="40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S1</a:t>
            </a:r>
          </a:p>
        </p:txBody>
      </p:sp>
      <p:sp>
        <p:nvSpPr>
          <p:cNvPr id="7189" name="TextBox 75"/>
          <p:cNvSpPr txBox="1">
            <a:spLocks noChangeArrowheads="1"/>
          </p:cNvSpPr>
          <p:nvPr/>
        </p:nvSpPr>
        <p:spPr bwMode="auto">
          <a:xfrm>
            <a:off x="6357938" y="2987675"/>
            <a:ext cx="411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S2</a:t>
            </a:r>
          </a:p>
        </p:txBody>
      </p:sp>
      <p:sp>
        <p:nvSpPr>
          <p:cNvPr id="89" name="Cloud 88"/>
          <p:cNvSpPr/>
          <p:nvPr/>
        </p:nvSpPr>
        <p:spPr bwMode="auto">
          <a:xfrm>
            <a:off x="5014913" y="5003800"/>
            <a:ext cx="1719262" cy="10128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3" name="TextBox 102"/>
          <p:cNvSpPr txBox="1"/>
          <p:nvPr/>
        </p:nvSpPr>
        <p:spPr bwMode="auto">
          <a:xfrm>
            <a:off x="5510213" y="5308600"/>
            <a:ext cx="6572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Tier 1</a:t>
            </a: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6561138" y="3452813"/>
            <a:ext cx="1587" cy="325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3" name="TextBox 65"/>
          <p:cNvSpPr txBox="1">
            <a:spLocks noChangeArrowheads="1"/>
          </p:cNvSpPr>
          <p:nvPr/>
        </p:nvSpPr>
        <p:spPr bwMode="auto">
          <a:xfrm>
            <a:off x="5135563" y="2711450"/>
            <a:ext cx="584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VPN</a:t>
            </a:r>
          </a:p>
        </p:txBody>
      </p:sp>
      <p:grpSp>
        <p:nvGrpSpPr>
          <p:cNvPr id="7194" name="Group 128"/>
          <p:cNvGrpSpPr>
            <a:grpSpLocks/>
          </p:cNvGrpSpPr>
          <p:nvPr/>
        </p:nvGrpSpPr>
        <p:grpSpPr bwMode="auto">
          <a:xfrm>
            <a:off x="1322388" y="1296988"/>
            <a:ext cx="4176712" cy="3419475"/>
            <a:chOff x="1321938" y="1296676"/>
            <a:chExt cx="4177484" cy="3419163"/>
          </a:xfrm>
        </p:grpSpPr>
        <p:cxnSp>
          <p:nvCxnSpPr>
            <p:cNvPr id="110" name="Straight Connector 109"/>
            <p:cNvCxnSpPr>
              <a:stCxn id="81" idx="1"/>
              <a:endCxn id="121" idx="5"/>
            </p:cNvCxnSpPr>
            <p:nvPr/>
          </p:nvCxnSpPr>
          <p:spPr>
            <a:xfrm flipH="1" flipV="1">
              <a:off x="4824610" y="1788756"/>
              <a:ext cx="674812" cy="2923908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endCxn id="119" idx="4"/>
            </p:cNvCxnSpPr>
            <p:nvPr/>
          </p:nvCxnSpPr>
          <p:spPr>
            <a:xfrm flipH="1" flipV="1">
              <a:off x="4619784" y="2723708"/>
              <a:ext cx="846294" cy="1992131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2503256" y="1544303"/>
              <a:ext cx="758965" cy="12699"/>
            </a:xfrm>
            <a:prstGeom prst="line">
              <a:avLst/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02" name="TextBox 43"/>
            <p:cNvSpPr txBox="1">
              <a:spLocks noChangeArrowheads="1"/>
            </p:cNvSpPr>
            <p:nvPr/>
          </p:nvSpPr>
          <p:spPr bwMode="auto">
            <a:xfrm>
              <a:off x="1467483" y="2215897"/>
              <a:ext cx="103900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B050"/>
                  </a:solidFill>
                  <a:latin typeface="Calibri" pitchFamily="34" charset="0"/>
                </a:rPr>
                <a:t>Janet Primary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2514370" y="2336393"/>
              <a:ext cx="757378" cy="12699"/>
            </a:xfrm>
            <a:prstGeom prst="line">
              <a:avLst/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04" name="TextBox 52"/>
            <p:cNvSpPr txBox="1">
              <a:spLocks noChangeArrowheads="1"/>
            </p:cNvSpPr>
            <p:nvPr/>
          </p:nvSpPr>
          <p:spPr bwMode="auto">
            <a:xfrm>
              <a:off x="1321938" y="1423809"/>
              <a:ext cx="120122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>
                  <a:solidFill>
                    <a:srgbClr val="00B050"/>
                  </a:solidFill>
                  <a:latin typeface="Calibri" pitchFamily="34" charset="0"/>
                </a:rPr>
                <a:t>Janet Secondary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 flipV="1">
              <a:off x="3513093" y="2404650"/>
              <a:ext cx="1325807" cy="12317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3521031" y="1568113"/>
              <a:ext cx="1317869" cy="20476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07" name="Group 94"/>
            <p:cNvGrpSpPr>
              <a:grpSpLocks/>
            </p:cNvGrpSpPr>
            <p:nvPr/>
          </p:nvGrpSpPr>
          <p:grpSpPr bwMode="auto">
            <a:xfrm>
              <a:off x="1488031" y="2433274"/>
              <a:ext cx="1753444" cy="276999"/>
              <a:chOff x="1488031" y="4960678"/>
              <a:chExt cx="1753444" cy="276999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flipV="1">
                <a:off x="2482615" y="5090789"/>
                <a:ext cx="758965" cy="12699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1488656" y="4960626"/>
                <a:ext cx="989196" cy="2777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200" dirty="0">
                    <a:solidFill>
                      <a:schemeClr val="accent6">
                        <a:lumMod val="50000"/>
                      </a:schemeClr>
                    </a:solidFill>
                    <a:latin typeface="Calibri" pitchFamily="34" charset="0"/>
                  </a:rPr>
                  <a:t>OPN Primary</a:t>
                </a:r>
              </a:p>
            </p:txBody>
          </p:sp>
        </p:grpSp>
        <p:grpSp>
          <p:nvGrpSpPr>
            <p:cNvPr id="7208" name="Group 100"/>
            <p:cNvGrpSpPr>
              <a:grpSpLocks/>
            </p:cNvGrpSpPr>
            <p:nvPr/>
          </p:nvGrpSpPr>
          <p:grpSpPr bwMode="auto">
            <a:xfrm>
              <a:off x="1354469" y="1549710"/>
              <a:ext cx="1876733" cy="276999"/>
              <a:chOff x="1354469" y="5227802"/>
              <a:chExt cx="1876733" cy="276999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 flipV="1">
                <a:off x="2471501" y="5368432"/>
                <a:ext cx="758965" cy="11111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1353694" y="5227157"/>
                <a:ext cx="1152738" cy="27778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200" dirty="0">
                    <a:solidFill>
                      <a:schemeClr val="accent6">
                        <a:lumMod val="50000"/>
                      </a:schemeClr>
                    </a:solidFill>
                    <a:latin typeface="Calibri" pitchFamily="34" charset="0"/>
                  </a:rPr>
                  <a:t>OPN Secondary</a:t>
                </a:r>
              </a:p>
            </p:txBody>
          </p:sp>
        </p:grpSp>
        <p:grpSp>
          <p:nvGrpSpPr>
            <p:cNvPr id="7209" name="Group 91"/>
            <p:cNvGrpSpPr>
              <a:grpSpLocks/>
            </p:cNvGrpSpPr>
            <p:nvPr/>
          </p:nvGrpSpPr>
          <p:grpSpPr bwMode="auto">
            <a:xfrm>
              <a:off x="3224964" y="1296676"/>
              <a:ext cx="1683946" cy="3017060"/>
              <a:chOff x="3224964" y="1296676"/>
              <a:chExt cx="1683946" cy="3017060"/>
            </a:xfrm>
          </p:grpSpPr>
          <p:grpSp>
            <p:nvGrpSpPr>
              <p:cNvPr id="7210" name="Group 82"/>
              <p:cNvGrpSpPr>
                <a:grpSpLocks/>
              </p:cNvGrpSpPr>
              <p:nvPr/>
            </p:nvGrpSpPr>
            <p:grpSpPr bwMode="auto">
              <a:xfrm rot="3642969">
                <a:off x="3179831" y="3220918"/>
                <a:ext cx="1723970" cy="461665"/>
                <a:chOff x="3775732" y="2316792"/>
                <a:chExt cx="1723970" cy="461665"/>
              </a:xfrm>
            </p:grpSpPr>
            <p:cxnSp>
              <p:nvCxnSpPr>
                <p:cNvPr id="125" name="Straight Connector 124"/>
                <p:cNvCxnSpPr/>
                <p:nvPr/>
              </p:nvCxnSpPr>
              <p:spPr>
                <a:xfrm flipV="1">
                  <a:off x="3774957" y="2547169"/>
                  <a:ext cx="519066" cy="1587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28" name="TextBox 125"/>
                <p:cNvSpPr txBox="1">
                  <a:spLocks noChangeArrowheads="1"/>
                </p:cNvSpPr>
                <p:nvPr/>
              </p:nvSpPr>
              <p:spPr bwMode="auto">
                <a:xfrm>
                  <a:off x="4227815" y="2316792"/>
                  <a:ext cx="127188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200">
                      <a:solidFill>
                        <a:srgbClr val="00B050"/>
                      </a:solidFill>
                      <a:latin typeface="Calibri" pitchFamily="34" charset="0"/>
                    </a:rPr>
                    <a:t>BCE Access</a:t>
                  </a:r>
                </a:p>
                <a:p>
                  <a:r>
                    <a:rPr lang="en-GB" sz="1200">
                      <a:solidFill>
                        <a:srgbClr val="00B050"/>
                      </a:solidFill>
                      <a:latin typeface="Calibri" pitchFamily="34" charset="0"/>
                    </a:rPr>
                    <a:t>Border Controller</a:t>
                  </a:r>
                </a:p>
              </p:txBody>
            </p:sp>
          </p:grpSp>
          <p:grpSp>
            <p:nvGrpSpPr>
              <p:cNvPr id="7211" name="Group 101"/>
              <p:cNvGrpSpPr>
                <a:grpSpLocks/>
              </p:cNvGrpSpPr>
              <p:nvPr/>
            </p:nvGrpSpPr>
            <p:grpSpPr bwMode="auto">
              <a:xfrm>
                <a:off x="3224964" y="1296676"/>
                <a:ext cx="1683946" cy="1427096"/>
                <a:chOff x="3224964" y="1296676"/>
                <a:chExt cx="1683946" cy="1427096"/>
              </a:xfrm>
            </p:grpSpPr>
            <p:cxnSp>
              <p:nvCxnSpPr>
                <p:cNvPr id="96" name="Straight Connector 95"/>
                <p:cNvCxnSpPr>
                  <a:stCxn id="98" idx="0"/>
                  <a:endCxn id="123" idx="4"/>
                </p:cNvCxnSpPr>
                <p:nvPr/>
              </p:nvCxnSpPr>
              <p:spPr>
                <a:xfrm flipH="1" flipV="1">
                  <a:off x="3513093" y="1874473"/>
                  <a:ext cx="1587" cy="268263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Oval 97"/>
                <p:cNvSpPr/>
                <p:nvPr/>
              </p:nvSpPr>
              <p:spPr>
                <a:xfrm>
                  <a:off x="3227290" y="2142736"/>
                  <a:ext cx="576368" cy="576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cxnSp>
              <p:nvCxnSpPr>
                <p:cNvPr id="100" name="Straight Connector 99"/>
                <p:cNvCxnSpPr>
                  <a:stCxn id="119" idx="0"/>
                  <a:endCxn id="121" idx="4"/>
                </p:cNvCxnSpPr>
                <p:nvPr/>
              </p:nvCxnSpPr>
              <p:spPr>
                <a:xfrm flipV="1">
                  <a:off x="4619785" y="1872886"/>
                  <a:ext cx="1588" cy="274613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15" name="Group 62"/>
                <p:cNvGrpSpPr>
                  <a:grpSpLocks/>
                </p:cNvGrpSpPr>
                <p:nvPr/>
              </p:nvGrpSpPr>
              <p:grpSpPr bwMode="auto">
                <a:xfrm>
                  <a:off x="3224964" y="1298386"/>
                  <a:ext cx="576064" cy="576064"/>
                  <a:chOff x="3214690" y="1298386"/>
                  <a:chExt cx="576064" cy="576064"/>
                </a:xfrm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3215428" y="1298263"/>
                    <a:ext cx="576369" cy="576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7226" name="TextBox 1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08243" y="1387006"/>
                    <a:ext cx="426720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>
                        <a:solidFill>
                          <a:srgbClr val="FF0000"/>
                        </a:solidFill>
                        <a:latin typeface="Calibri" pitchFamily="34" charset="0"/>
                      </a:rPr>
                      <a:t>R2</a:t>
                    </a:r>
                  </a:p>
                </p:txBody>
              </p:sp>
            </p:grpSp>
            <p:grpSp>
              <p:nvGrpSpPr>
                <p:cNvPr id="7216" name="Group 67"/>
                <p:cNvGrpSpPr>
                  <a:grpSpLocks/>
                </p:cNvGrpSpPr>
                <p:nvPr/>
              </p:nvGrpSpPr>
              <p:grpSpPr bwMode="auto">
                <a:xfrm>
                  <a:off x="4332846" y="1296676"/>
                  <a:ext cx="576064" cy="576064"/>
                  <a:chOff x="3214690" y="1298386"/>
                  <a:chExt cx="576064" cy="576064"/>
                </a:xfrm>
              </p:grpSpPr>
              <p:sp>
                <p:nvSpPr>
                  <p:cNvPr id="121" name="Oval 120"/>
                  <p:cNvSpPr/>
                  <p:nvPr/>
                </p:nvSpPr>
                <p:spPr>
                  <a:xfrm>
                    <a:off x="3214239" y="1298386"/>
                    <a:ext cx="576368" cy="57621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7224" name="TextBox 1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08243" y="1387006"/>
                    <a:ext cx="426720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>
                        <a:solidFill>
                          <a:srgbClr val="FF0000"/>
                        </a:solidFill>
                        <a:latin typeface="Calibri" pitchFamily="34" charset="0"/>
                      </a:rPr>
                      <a:t>R4</a:t>
                    </a:r>
                  </a:p>
                </p:txBody>
              </p:sp>
            </p:grpSp>
            <p:grpSp>
              <p:nvGrpSpPr>
                <p:cNvPr id="7217" name="Group 71"/>
                <p:cNvGrpSpPr>
                  <a:grpSpLocks/>
                </p:cNvGrpSpPr>
                <p:nvPr/>
              </p:nvGrpSpPr>
              <p:grpSpPr bwMode="auto">
                <a:xfrm>
                  <a:off x="4331136" y="2147708"/>
                  <a:ext cx="576064" cy="576064"/>
                  <a:chOff x="3214690" y="1298386"/>
                  <a:chExt cx="576064" cy="576064"/>
                </a:xfrm>
              </p:grpSpPr>
              <p:sp>
                <p:nvSpPr>
                  <p:cNvPr id="119" name="Oval 118"/>
                  <p:cNvSpPr/>
                  <p:nvPr/>
                </p:nvSpPr>
                <p:spPr>
                  <a:xfrm>
                    <a:off x="3214360" y="1298176"/>
                    <a:ext cx="576369" cy="57621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7222" name="TextBox 1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08243" y="1387006"/>
                    <a:ext cx="426720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>
                        <a:solidFill>
                          <a:srgbClr val="FF0000"/>
                        </a:solidFill>
                        <a:latin typeface="Calibri" pitchFamily="34" charset="0"/>
                      </a:rPr>
                      <a:t>R3</a:t>
                    </a:r>
                  </a:p>
                </p:txBody>
              </p:sp>
            </p:grpSp>
            <p:cxnSp>
              <p:nvCxnSpPr>
                <p:cNvPr id="116" name="Straight Connector 115"/>
                <p:cNvCxnSpPr>
                  <a:stCxn id="123" idx="6"/>
                  <a:endCxn id="121" idx="2"/>
                </p:cNvCxnSpPr>
                <p:nvPr/>
              </p:nvCxnSpPr>
              <p:spPr>
                <a:xfrm flipV="1">
                  <a:off x="3802072" y="1583987"/>
                  <a:ext cx="530323" cy="3175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>
                  <a:stCxn id="98" idx="6"/>
                  <a:endCxn id="119" idx="2"/>
                </p:cNvCxnSpPr>
                <p:nvPr/>
              </p:nvCxnSpPr>
              <p:spPr>
                <a:xfrm>
                  <a:off x="3803659" y="2430048"/>
                  <a:ext cx="527147" cy="6349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20" name="TextBox 117"/>
                <p:cNvSpPr txBox="1">
                  <a:spLocks noChangeArrowheads="1"/>
                </p:cNvSpPr>
                <p:nvPr/>
              </p:nvSpPr>
              <p:spPr bwMode="auto">
                <a:xfrm>
                  <a:off x="3308279" y="2239767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R1</a:t>
                  </a:r>
                </a:p>
              </p:txBody>
            </p:sp>
          </p:grpSp>
        </p:grpSp>
      </p:grpSp>
      <p:sp>
        <p:nvSpPr>
          <p:cNvPr id="72" name="Rectangle 71"/>
          <p:cNvSpPr/>
          <p:nvPr/>
        </p:nvSpPr>
        <p:spPr>
          <a:xfrm>
            <a:off x="4683125" y="3470275"/>
            <a:ext cx="349250" cy="3190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32" name="Straight Connector 131"/>
          <p:cNvCxnSpPr>
            <a:stCxn id="81" idx="7"/>
            <a:endCxn id="73" idx="1"/>
          </p:cNvCxnSpPr>
          <p:nvPr/>
        </p:nvCxnSpPr>
        <p:spPr>
          <a:xfrm flipV="1">
            <a:off x="5907088" y="3179763"/>
            <a:ext cx="481012" cy="153352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7" name="TextBox 67"/>
          <p:cNvSpPr txBox="1">
            <a:spLocks noChangeArrowheads="1"/>
          </p:cNvSpPr>
          <p:nvPr/>
        </p:nvSpPr>
        <p:spPr bwMode="auto">
          <a:xfrm>
            <a:off x="4208463" y="44450"/>
            <a:ext cx="4540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PoP Stage Three (from Tuesday 3 July)</a:t>
            </a:r>
          </a:p>
        </p:txBody>
      </p:sp>
      <p:sp>
        <p:nvSpPr>
          <p:cNvPr id="7198" name="TextBox 89"/>
          <p:cNvSpPr txBox="1">
            <a:spLocks noChangeArrowheads="1"/>
          </p:cNvSpPr>
          <p:nvPr/>
        </p:nvSpPr>
        <p:spPr bwMode="auto">
          <a:xfrm>
            <a:off x="5157788" y="3421063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F/W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68144" y="1772816"/>
            <a:ext cx="199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FF00"/>
                </a:solidFill>
                <a:latin typeface="Calibri" pitchFamily="34" charset="0"/>
              </a:rPr>
              <a:t>40G uplinks to core</a:t>
            </a:r>
            <a:endParaRPr lang="en-GB" dirty="0">
              <a:solidFill>
                <a:srgbClr val="00FF00"/>
              </a:solidFill>
              <a:latin typeface="Calibri" pitchFamily="34" charset="0"/>
            </a:endParaRPr>
          </a:p>
        </p:txBody>
      </p:sp>
      <p:cxnSp>
        <p:nvCxnSpPr>
          <p:cNvPr id="69" name="Straight Connector 68"/>
          <p:cNvCxnSpPr>
            <a:stCxn id="68" idx="1"/>
          </p:cNvCxnSpPr>
          <p:nvPr/>
        </p:nvCxnSpPr>
        <p:spPr>
          <a:xfrm flipH="1">
            <a:off x="4932040" y="1957482"/>
            <a:ext cx="936104" cy="31358"/>
          </a:xfrm>
          <a:prstGeom prst="line">
            <a:avLst/>
          </a:prstGeom>
          <a:ln w="28575">
            <a:solidFill>
              <a:srgbClr val="00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8" idx="1"/>
          </p:cNvCxnSpPr>
          <p:nvPr/>
        </p:nvCxnSpPr>
        <p:spPr>
          <a:xfrm flipH="1">
            <a:off x="4788024" y="1957482"/>
            <a:ext cx="1080120" cy="998820"/>
          </a:xfrm>
          <a:prstGeom prst="line">
            <a:avLst/>
          </a:prstGeom>
          <a:ln w="28575">
            <a:solidFill>
              <a:srgbClr val="00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588224" y="45811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FF00"/>
                </a:solidFill>
                <a:latin typeface="Calibri" pitchFamily="34" charset="0"/>
              </a:rPr>
              <a:t>10G uplinks to Internal Distribution</a:t>
            </a:r>
            <a:endParaRPr lang="en-GB" dirty="0">
              <a:solidFill>
                <a:srgbClr val="00FF00"/>
              </a:solidFill>
              <a:latin typeface="Calibri" pitchFamily="34" charset="0"/>
            </a:endParaRPr>
          </a:p>
        </p:txBody>
      </p:sp>
      <p:cxnSp>
        <p:nvCxnSpPr>
          <p:cNvPr id="93" name="Straight Connector 92"/>
          <p:cNvCxnSpPr>
            <a:stCxn id="91" idx="1"/>
          </p:cNvCxnSpPr>
          <p:nvPr/>
        </p:nvCxnSpPr>
        <p:spPr>
          <a:xfrm flipH="1" flipV="1">
            <a:off x="6084168" y="4581128"/>
            <a:ext cx="504056" cy="323166"/>
          </a:xfrm>
          <a:prstGeom prst="line">
            <a:avLst/>
          </a:prstGeom>
          <a:ln w="28575">
            <a:solidFill>
              <a:srgbClr val="00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91" idx="1"/>
          </p:cNvCxnSpPr>
          <p:nvPr/>
        </p:nvCxnSpPr>
        <p:spPr>
          <a:xfrm flipH="1" flipV="1">
            <a:off x="6156176" y="3933056"/>
            <a:ext cx="432048" cy="971238"/>
          </a:xfrm>
          <a:prstGeom prst="line">
            <a:avLst/>
          </a:prstGeom>
          <a:ln w="28575">
            <a:solidFill>
              <a:srgbClr val="00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92"/>
          <p:cNvGrpSpPr>
            <a:grpSpLocks/>
          </p:cNvGrpSpPr>
          <p:nvPr/>
        </p:nvGrpSpPr>
        <p:grpSpPr bwMode="auto">
          <a:xfrm>
            <a:off x="5414963" y="4629150"/>
            <a:ext cx="576262" cy="576263"/>
            <a:chOff x="4541769" y="4259046"/>
            <a:chExt cx="576064" cy="576064"/>
          </a:xfrm>
        </p:grpSpPr>
        <p:sp>
          <p:nvSpPr>
            <p:cNvPr id="81" name="Oval 80"/>
            <p:cNvSpPr/>
            <p:nvPr/>
          </p:nvSpPr>
          <p:spPr>
            <a:xfrm>
              <a:off x="4541769" y="4259046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2" name="TextBox 20"/>
            <p:cNvSpPr txBox="1"/>
            <p:nvPr/>
          </p:nvSpPr>
          <p:spPr>
            <a:xfrm>
              <a:off x="4632225" y="4354263"/>
              <a:ext cx="414196" cy="3697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T1</a:t>
              </a: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4857750" y="2946400"/>
            <a:ext cx="555625" cy="523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5408613" y="2892425"/>
            <a:ext cx="601662" cy="549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124450" y="26146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9" name="Straight Connector 98"/>
          <p:cNvCxnSpPr/>
          <p:nvPr/>
        </p:nvCxnSpPr>
        <p:spPr>
          <a:xfrm flipH="1" flipV="1">
            <a:off x="6737350" y="3179763"/>
            <a:ext cx="450850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81" idx="7"/>
            <a:endCxn id="74" idx="1"/>
          </p:cNvCxnSpPr>
          <p:nvPr/>
        </p:nvCxnSpPr>
        <p:spPr>
          <a:xfrm flipV="1">
            <a:off x="5907088" y="4051300"/>
            <a:ext cx="479425" cy="6619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859338" y="3605213"/>
            <a:ext cx="563562" cy="1587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74" idx="1"/>
          </p:cNvCxnSpPr>
          <p:nvPr/>
        </p:nvCxnSpPr>
        <p:spPr>
          <a:xfrm flipH="1" flipV="1">
            <a:off x="6048375" y="3629025"/>
            <a:ext cx="338138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73" idx="1"/>
          </p:cNvCxnSpPr>
          <p:nvPr/>
        </p:nvCxnSpPr>
        <p:spPr>
          <a:xfrm flipV="1">
            <a:off x="6030913" y="3179763"/>
            <a:ext cx="357187" cy="436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74" idx="3"/>
          </p:cNvCxnSpPr>
          <p:nvPr/>
        </p:nvCxnSpPr>
        <p:spPr>
          <a:xfrm flipH="1">
            <a:off x="6735763" y="3625850"/>
            <a:ext cx="495300" cy="425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5424488" y="3606800"/>
            <a:ext cx="606425" cy="2063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" name="Oval 8"/>
          <p:cNvSpPr/>
          <p:nvPr/>
        </p:nvSpPr>
        <p:spPr>
          <a:xfrm>
            <a:off x="51466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08" name="TextBox 89"/>
          <p:cNvSpPr txBox="1">
            <a:spLocks noChangeArrowheads="1"/>
          </p:cNvSpPr>
          <p:nvPr/>
        </p:nvSpPr>
        <p:spPr bwMode="auto">
          <a:xfrm>
            <a:off x="5157788" y="3421063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F/W</a:t>
            </a:r>
          </a:p>
        </p:txBody>
      </p:sp>
      <p:sp>
        <p:nvSpPr>
          <p:cNvPr id="8209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856288" y="3462338"/>
            <a:ext cx="349250" cy="319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6388100" y="2905125"/>
            <a:ext cx="349250" cy="5476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386513" y="3778250"/>
            <a:ext cx="349250" cy="546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13" name="TextBox 74"/>
          <p:cNvSpPr txBox="1">
            <a:spLocks noChangeArrowheads="1"/>
          </p:cNvSpPr>
          <p:nvPr/>
        </p:nvSpPr>
        <p:spPr bwMode="auto">
          <a:xfrm>
            <a:off x="6359525" y="3841750"/>
            <a:ext cx="40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S1</a:t>
            </a:r>
          </a:p>
        </p:txBody>
      </p:sp>
      <p:sp>
        <p:nvSpPr>
          <p:cNvPr id="8214" name="TextBox 75"/>
          <p:cNvSpPr txBox="1">
            <a:spLocks noChangeArrowheads="1"/>
          </p:cNvSpPr>
          <p:nvPr/>
        </p:nvSpPr>
        <p:spPr bwMode="auto">
          <a:xfrm>
            <a:off x="6357938" y="2987675"/>
            <a:ext cx="411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S2</a:t>
            </a:r>
          </a:p>
        </p:txBody>
      </p:sp>
      <p:sp>
        <p:nvSpPr>
          <p:cNvPr id="89" name="Cloud 88"/>
          <p:cNvSpPr/>
          <p:nvPr/>
        </p:nvSpPr>
        <p:spPr bwMode="auto">
          <a:xfrm>
            <a:off x="5014913" y="5003800"/>
            <a:ext cx="1719262" cy="10128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3" name="TextBox 102"/>
          <p:cNvSpPr txBox="1"/>
          <p:nvPr/>
        </p:nvSpPr>
        <p:spPr bwMode="auto">
          <a:xfrm>
            <a:off x="5510213" y="5308600"/>
            <a:ext cx="6572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Tier 1</a:t>
            </a: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6561138" y="3452813"/>
            <a:ext cx="1587" cy="325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8" name="TextBox 65"/>
          <p:cNvSpPr txBox="1">
            <a:spLocks noChangeArrowheads="1"/>
          </p:cNvSpPr>
          <p:nvPr/>
        </p:nvSpPr>
        <p:spPr bwMode="auto">
          <a:xfrm>
            <a:off x="5135563" y="2711450"/>
            <a:ext cx="584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VPN</a:t>
            </a:r>
          </a:p>
        </p:txBody>
      </p:sp>
      <p:cxnSp>
        <p:nvCxnSpPr>
          <p:cNvPr id="110" name="Straight Connector 109"/>
          <p:cNvCxnSpPr>
            <a:stCxn id="81" idx="1"/>
            <a:endCxn id="121" idx="5"/>
          </p:cNvCxnSpPr>
          <p:nvPr/>
        </p:nvCxnSpPr>
        <p:spPr>
          <a:xfrm flipH="1" flipV="1">
            <a:off x="4187825" y="3402013"/>
            <a:ext cx="1311275" cy="131127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1" idx="1"/>
            <a:endCxn id="119" idx="4"/>
          </p:cNvCxnSpPr>
          <p:nvPr/>
        </p:nvCxnSpPr>
        <p:spPr>
          <a:xfrm flipH="1" flipV="1">
            <a:off x="3981450" y="4337050"/>
            <a:ext cx="1517650" cy="37623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866900" y="3055938"/>
            <a:ext cx="758825" cy="127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2" name="TextBox 43"/>
          <p:cNvSpPr txBox="1">
            <a:spLocks noChangeArrowheads="1"/>
          </p:cNvSpPr>
          <p:nvPr/>
        </p:nvSpPr>
        <p:spPr bwMode="auto">
          <a:xfrm>
            <a:off x="830263" y="3768725"/>
            <a:ext cx="10398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Primary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876425" y="3898900"/>
            <a:ext cx="758825" cy="127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4" name="TextBox 52"/>
          <p:cNvSpPr txBox="1">
            <a:spLocks noChangeArrowheads="1"/>
          </p:cNvSpPr>
          <p:nvPr/>
        </p:nvSpPr>
        <p:spPr bwMode="auto">
          <a:xfrm>
            <a:off x="684213" y="2924175"/>
            <a:ext cx="1201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Secondary</a:t>
            </a:r>
          </a:p>
        </p:txBody>
      </p:sp>
      <p:cxnSp>
        <p:nvCxnSpPr>
          <p:cNvPr id="61" name="Straight Connector 60"/>
          <p:cNvCxnSpPr>
            <a:stCxn id="72" idx="1"/>
          </p:cNvCxnSpPr>
          <p:nvPr/>
        </p:nvCxnSpPr>
        <p:spPr>
          <a:xfrm flipH="1">
            <a:off x="2876550" y="3630613"/>
            <a:ext cx="1806575" cy="3873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72" idx="1"/>
          </p:cNvCxnSpPr>
          <p:nvPr/>
        </p:nvCxnSpPr>
        <p:spPr>
          <a:xfrm flipH="1" flipV="1">
            <a:off x="2882900" y="3181350"/>
            <a:ext cx="1800225" cy="4492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27" name="Group 94"/>
          <p:cNvGrpSpPr>
            <a:grpSpLocks/>
          </p:cNvGrpSpPr>
          <p:nvPr/>
        </p:nvGrpSpPr>
        <p:grpSpPr bwMode="auto">
          <a:xfrm>
            <a:off x="850900" y="4046538"/>
            <a:ext cx="1754188" cy="276225"/>
            <a:chOff x="1488031" y="4960678"/>
            <a:chExt cx="1753444" cy="276999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2482972" y="5091218"/>
              <a:ext cx="758503" cy="1114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1488031" y="4960678"/>
              <a:ext cx="990180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OPN Primary</a:t>
              </a:r>
            </a:p>
          </p:txBody>
        </p:sp>
      </p:grpSp>
      <p:grpSp>
        <p:nvGrpSpPr>
          <p:cNvPr id="8228" name="Group 100"/>
          <p:cNvGrpSpPr>
            <a:grpSpLocks/>
          </p:cNvGrpSpPr>
          <p:nvPr/>
        </p:nvGrpSpPr>
        <p:grpSpPr bwMode="auto">
          <a:xfrm>
            <a:off x="717550" y="3162300"/>
            <a:ext cx="1876425" cy="277813"/>
            <a:chOff x="1354469" y="5227802"/>
            <a:chExt cx="1876733" cy="276999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2472252" y="5368676"/>
              <a:ext cx="758950" cy="1107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354469" y="5227802"/>
              <a:ext cx="115271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OPN Secondary</a:t>
              </a:r>
            </a:p>
          </p:txBody>
        </p:sp>
      </p:grpSp>
      <p:grpSp>
        <p:nvGrpSpPr>
          <p:cNvPr id="8229" name="Group 91"/>
          <p:cNvGrpSpPr>
            <a:grpSpLocks/>
          </p:cNvGrpSpPr>
          <p:nvPr/>
        </p:nvGrpSpPr>
        <p:grpSpPr bwMode="auto">
          <a:xfrm>
            <a:off x="2587625" y="2909888"/>
            <a:ext cx="1684338" cy="3016250"/>
            <a:chOff x="3224964" y="1296676"/>
            <a:chExt cx="1683946" cy="3017060"/>
          </a:xfrm>
        </p:grpSpPr>
        <p:grpSp>
          <p:nvGrpSpPr>
            <p:cNvPr id="8233" name="Group 82"/>
            <p:cNvGrpSpPr>
              <a:grpSpLocks/>
            </p:cNvGrpSpPr>
            <p:nvPr/>
          </p:nvGrpSpPr>
          <p:grpSpPr bwMode="auto">
            <a:xfrm rot="3642969">
              <a:off x="3179831" y="3220918"/>
              <a:ext cx="1723970" cy="461665"/>
              <a:chOff x="3775732" y="2316792"/>
              <a:chExt cx="1723970" cy="461665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 flipV="1">
                <a:off x="3773798" y="2547814"/>
                <a:ext cx="519251" cy="14285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51" name="TextBox 125"/>
              <p:cNvSpPr txBox="1">
                <a:spLocks noChangeArrowheads="1"/>
              </p:cNvSpPr>
              <p:nvPr/>
            </p:nvSpPr>
            <p:spPr bwMode="auto">
              <a:xfrm>
                <a:off x="4227815" y="2316792"/>
                <a:ext cx="127188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BCE Access</a:t>
                </a:r>
              </a:p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Border Controller</a:t>
                </a:r>
              </a:p>
            </p:txBody>
          </p:sp>
        </p:grpSp>
        <p:grpSp>
          <p:nvGrpSpPr>
            <p:cNvPr id="8234" name="Group 101"/>
            <p:cNvGrpSpPr>
              <a:grpSpLocks/>
            </p:cNvGrpSpPr>
            <p:nvPr/>
          </p:nvGrpSpPr>
          <p:grpSpPr bwMode="auto">
            <a:xfrm>
              <a:off x="3224964" y="1296676"/>
              <a:ext cx="1683946" cy="1427096"/>
              <a:chOff x="3224964" y="1296676"/>
              <a:chExt cx="1683946" cy="1427096"/>
            </a:xfrm>
          </p:grpSpPr>
          <p:cxnSp>
            <p:nvCxnSpPr>
              <p:cNvPr id="96" name="Straight Connector 95"/>
              <p:cNvCxnSpPr>
                <a:stCxn id="98" idx="0"/>
                <a:endCxn id="123" idx="4"/>
              </p:cNvCxnSpPr>
              <p:nvPr/>
            </p:nvCxnSpPr>
            <p:spPr>
              <a:xfrm flipH="1" flipV="1">
                <a:off x="3512235" y="1874681"/>
                <a:ext cx="3174" cy="2683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Oval 97"/>
              <p:cNvSpPr/>
              <p:nvPr/>
            </p:nvSpPr>
            <p:spPr>
              <a:xfrm>
                <a:off x="3226552" y="2143040"/>
                <a:ext cx="576128" cy="5764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100" name="Straight Connector 99"/>
              <p:cNvCxnSpPr>
                <a:stCxn id="119" idx="0"/>
                <a:endCxn id="121" idx="4"/>
              </p:cNvCxnSpPr>
              <p:nvPr/>
            </p:nvCxnSpPr>
            <p:spPr>
              <a:xfrm flipV="1">
                <a:off x="4618465" y="1873093"/>
                <a:ext cx="3174" cy="27471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38" name="Group 62"/>
              <p:cNvGrpSpPr>
                <a:grpSpLocks/>
              </p:cNvGrpSpPr>
              <p:nvPr/>
            </p:nvGrpSpPr>
            <p:grpSpPr bwMode="auto">
              <a:xfrm>
                <a:off x="3224964" y="1298386"/>
                <a:ext cx="576064" cy="576064"/>
                <a:chOff x="3214690" y="1298386"/>
                <a:chExt cx="576064" cy="576064"/>
              </a:xfrm>
            </p:grpSpPr>
            <p:sp>
              <p:nvSpPr>
                <p:cNvPr id="123" name="Oval 122"/>
                <p:cNvSpPr/>
                <p:nvPr/>
              </p:nvSpPr>
              <p:spPr>
                <a:xfrm>
                  <a:off x="3214690" y="1298263"/>
                  <a:ext cx="576129" cy="5764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9" name="TextBox 123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R2</a:t>
                  </a:r>
                </a:p>
              </p:txBody>
            </p:sp>
          </p:grpSp>
          <p:grpSp>
            <p:nvGrpSpPr>
              <p:cNvPr id="8239" name="Group 67"/>
              <p:cNvGrpSpPr>
                <a:grpSpLocks/>
              </p:cNvGrpSpPr>
              <p:nvPr/>
            </p:nvGrpSpPr>
            <p:grpSpPr bwMode="auto">
              <a:xfrm>
                <a:off x="4332846" y="1296676"/>
                <a:ext cx="576064" cy="576064"/>
                <a:chOff x="3214690" y="1298386"/>
                <a:chExt cx="576064" cy="576064"/>
              </a:xfrm>
            </p:grpSpPr>
            <p:sp>
              <p:nvSpPr>
                <p:cNvPr id="121" name="Oval 120"/>
                <p:cNvSpPr/>
                <p:nvPr/>
              </p:nvSpPr>
              <p:spPr>
                <a:xfrm>
                  <a:off x="3214625" y="1298386"/>
                  <a:ext cx="576129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7" name="TextBox 121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R4</a:t>
                  </a:r>
                </a:p>
              </p:txBody>
            </p:sp>
          </p:grpSp>
          <p:grpSp>
            <p:nvGrpSpPr>
              <p:cNvPr id="8240" name="Group 71"/>
              <p:cNvGrpSpPr>
                <a:grpSpLocks/>
              </p:cNvGrpSpPr>
              <p:nvPr/>
            </p:nvGrpSpPr>
            <p:grpSpPr bwMode="auto">
              <a:xfrm>
                <a:off x="4331136" y="2147708"/>
                <a:ext cx="576064" cy="576064"/>
                <a:chOff x="3214690" y="1298386"/>
                <a:chExt cx="576064" cy="576064"/>
              </a:xfrm>
            </p:grpSpPr>
            <p:sp>
              <p:nvSpPr>
                <p:cNvPr id="119" name="Oval 118"/>
                <p:cNvSpPr/>
                <p:nvPr/>
              </p:nvSpPr>
              <p:spPr>
                <a:xfrm>
                  <a:off x="3214748" y="1298482"/>
                  <a:ext cx="576128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5" name="TextBox 119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R3</a:t>
                  </a:r>
                </a:p>
              </p:txBody>
            </p:sp>
          </p:grpSp>
          <p:cxnSp>
            <p:nvCxnSpPr>
              <p:cNvPr id="116" name="Straight Connector 115"/>
              <p:cNvCxnSpPr>
                <a:stCxn id="123" idx="6"/>
                <a:endCxn id="121" idx="2"/>
              </p:cNvCxnSpPr>
              <p:nvPr/>
            </p:nvCxnSpPr>
            <p:spPr>
              <a:xfrm flipV="1">
                <a:off x="3801093" y="1584090"/>
                <a:ext cx="531688" cy="31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stCxn id="98" idx="6"/>
                <a:endCxn id="119" idx="2"/>
              </p:cNvCxnSpPr>
              <p:nvPr/>
            </p:nvCxnSpPr>
            <p:spPr>
              <a:xfrm>
                <a:off x="3802680" y="2430455"/>
                <a:ext cx="528515" cy="635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43" name="TextBox 117"/>
              <p:cNvSpPr txBox="1">
                <a:spLocks noChangeArrowheads="1"/>
              </p:cNvSpPr>
              <p:nvPr/>
            </p:nvSpPr>
            <p:spPr bwMode="auto">
              <a:xfrm>
                <a:off x="3308279" y="2239767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R1</a:t>
                </a:r>
              </a:p>
            </p:txBody>
          </p:sp>
        </p:grpSp>
      </p:grpSp>
      <p:sp>
        <p:nvSpPr>
          <p:cNvPr id="72" name="Rectangle 71"/>
          <p:cNvSpPr/>
          <p:nvPr/>
        </p:nvSpPr>
        <p:spPr>
          <a:xfrm>
            <a:off x="4683125" y="3470275"/>
            <a:ext cx="349250" cy="3190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07" name="Straight Connector 106"/>
          <p:cNvCxnSpPr>
            <a:stCxn id="73" idx="1"/>
          </p:cNvCxnSpPr>
          <p:nvPr/>
        </p:nvCxnSpPr>
        <p:spPr>
          <a:xfrm flipH="1">
            <a:off x="5907088" y="3179763"/>
            <a:ext cx="481012" cy="152558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32" name="TextBox 66"/>
          <p:cNvSpPr txBox="1">
            <a:spLocks noChangeArrowheads="1"/>
          </p:cNvSpPr>
          <p:nvPr/>
        </p:nvSpPr>
        <p:spPr bwMode="auto">
          <a:xfrm>
            <a:off x="4208463" y="44450"/>
            <a:ext cx="4540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PoP </a:t>
            </a:r>
            <a:r>
              <a:rPr lang="en-GB" b="1" dirty="0" smtClean="0">
                <a:solidFill>
                  <a:schemeClr val="bg1"/>
                </a:solidFill>
              </a:rPr>
              <a:t>and Internal Distribution Complete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2"/>
          <p:cNvGrpSpPr>
            <a:grpSpLocks/>
          </p:cNvGrpSpPr>
          <p:nvPr/>
        </p:nvGrpSpPr>
        <p:grpSpPr bwMode="auto">
          <a:xfrm>
            <a:off x="5414963" y="4629150"/>
            <a:ext cx="576262" cy="576263"/>
            <a:chOff x="4541769" y="4259046"/>
            <a:chExt cx="576064" cy="576064"/>
          </a:xfrm>
        </p:grpSpPr>
        <p:sp>
          <p:nvSpPr>
            <p:cNvPr id="81" name="Oval 80"/>
            <p:cNvSpPr/>
            <p:nvPr/>
          </p:nvSpPr>
          <p:spPr>
            <a:xfrm>
              <a:off x="4541769" y="4259046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2" name="TextBox 20"/>
            <p:cNvSpPr txBox="1"/>
            <p:nvPr/>
          </p:nvSpPr>
          <p:spPr>
            <a:xfrm>
              <a:off x="4632225" y="4354263"/>
              <a:ext cx="414196" cy="3697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T1</a:t>
              </a: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4857750" y="2946400"/>
            <a:ext cx="555625" cy="523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5408613" y="2892425"/>
            <a:ext cx="601662" cy="549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124450" y="26146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9" name="Straight Connector 98"/>
          <p:cNvCxnSpPr/>
          <p:nvPr/>
        </p:nvCxnSpPr>
        <p:spPr>
          <a:xfrm flipH="1" flipV="1">
            <a:off x="6737350" y="3179763"/>
            <a:ext cx="450850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81" idx="7"/>
            <a:endCxn id="74" idx="1"/>
          </p:cNvCxnSpPr>
          <p:nvPr/>
        </p:nvCxnSpPr>
        <p:spPr>
          <a:xfrm flipV="1">
            <a:off x="5907088" y="4051300"/>
            <a:ext cx="479425" cy="6619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859338" y="3605213"/>
            <a:ext cx="563562" cy="1587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74" idx="1"/>
          </p:cNvCxnSpPr>
          <p:nvPr/>
        </p:nvCxnSpPr>
        <p:spPr>
          <a:xfrm flipH="1" flipV="1">
            <a:off x="6048375" y="3629025"/>
            <a:ext cx="338138" cy="4222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73" idx="1"/>
          </p:cNvCxnSpPr>
          <p:nvPr/>
        </p:nvCxnSpPr>
        <p:spPr>
          <a:xfrm flipV="1">
            <a:off x="6030913" y="3179763"/>
            <a:ext cx="357187" cy="4365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74" idx="3"/>
          </p:cNvCxnSpPr>
          <p:nvPr/>
        </p:nvCxnSpPr>
        <p:spPr>
          <a:xfrm flipH="1">
            <a:off x="6735763" y="3625850"/>
            <a:ext cx="495300" cy="425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7223125" y="3614738"/>
            <a:ext cx="758825" cy="12700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5424488" y="3606800"/>
            <a:ext cx="606425" cy="20638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69373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" name="Oval 8"/>
          <p:cNvSpPr/>
          <p:nvPr/>
        </p:nvSpPr>
        <p:spPr>
          <a:xfrm>
            <a:off x="5146675" y="3325813"/>
            <a:ext cx="576263" cy="5762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08" name="TextBox 89"/>
          <p:cNvSpPr txBox="1">
            <a:spLocks noChangeArrowheads="1"/>
          </p:cNvSpPr>
          <p:nvPr/>
        </p:nvSpPr>
        <p:spPr bwMode="auto">
          <a:xfrm>
            <a:off x="5157788" y="3421063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F/W</a:t>
            </a:r>
          </a:p>
        </p:txBody>
      </p:sp>
      <p:sp>
        <p:nvSpPr>
          <p:cNvPr id="8209" name="TextBox 20"/>
          <p:cNvSpPr txBox="1">
            <a:spLocks noChangeArrowheads="1"/>
          </p:cNvSpPr>
          <p:nvPr/>
        </p:nvSpPr>
        <p:spPr bwMode="auto">
          <a:xfrm>
            <a:off x="7058025" y="3411538"/>
            <a:ext cx="31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856288" y="3462338"/>
            <a:ext cx="349250" cy="3190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6388100" y="2905125"/>
            <a:ext cx="349250" cy="5476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386513" y="3778250"/>
            <a:ext cx="349250" cy="546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13" name="TextBox 74"/>
          <p:cNvSpPr txBox="1">
            <a:spLocks noChangeArrowheads="1"/>
          </p:cNvSpPr>
          <p:nvPr/>
        </p:nvSpPr>
        <p:spPr bwMode="auto">
          <a:xfrm>
            <a:off x="6359525" y="3841750"/>
            <a:ext cx="40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S1</a:t>
            </a:r>
          </a:p>
        </p:txBody>
      </p:sp>
      <p:sp>
        <p:nvSpPr>
          <p:cNvPr id="8214" name="TextBox 75"/>
          <p:cNvSpPr txBox="1">
            <a:spLocks noChangeArrowheads="1"/>
          </p:cNvSpPr>
          <p:nvPr/>
        </p:nvSpPr>
        <p:spPr bwMode="auto">
          <a:xfrm>
            <a:off x="6357938" y="2987675"/>
            <a:ext cx="411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S2</a:t>
            </a:r>
          </a:p>
        </p:txBody>
      </p:sp>
      <p:sp>
        <p:nvSpPr>
          <p:cNvPr id="89" name="Cloud 88"/>
          <p:cNvSpPr/>
          <p:nvPr/>
        </p:nvSpPr>
        <p:spPr bwMode="auto">
          <a:xfrm>
            <a:off x="5014913" y="5003800"/>
            <a:ext cx="1719262" cy="101282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3" name="TextBox 102"/>
          <p:cNvSpPr txBox="1"/>
          <p:nvPr/>
        </p:nvSpPr>
        <p:spPr bwMode="auto">
          <a:xfrm>
            <a:off x="5510213" y="5308600"/>
            <a:ext cx="6572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Tier 1</a:t>
            </a: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6561138" y="3452813"/>
            <a:ext cx="1587" cy="325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8" name="TextBox 65"/>
          <p:cNvSpPr txBox="1">
            <a:spLocks noChangeArrowheads="1"/>
          </p:cNvSpPr>
          <p:nvPr/>
        </p:nvSpPr>
        <p:spPr bwMode="auto">
          <a:xfrm>
            <a:off x="5135563" y="2711450"/>
            <a:ext cx="584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VPN</a:t>
            </a:r>
          </a:p>
        </p:txBody>
      </p:sp>
      <p:cxnSp>
        <p:nvCxnSpPr>
          <p:cNvPr id="110" name="Straight Connector 109"/>
          <p:cNvCxnSpPr>
            <a:stCxn id="81" idx="1"/>
            <a:endCxn id="121" idx="5"/>
          </p:cNvCxnSpPr>
          <p:nvPr/>
        </p:nvCxnSpPr>
        <p:spPr>
          <a:xfrm flipH="1" flipV="1">
            <a:off x="4187825" y="3402013"/>
            <a:ext cx="1311275" cy="131127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1" idx="1"/>
            <a:endCxn id="119" idx="4"/>
          </p:cNvCxnSpPr>
          <p:nvPr/>
        </p:nvCxnSpPr>
        <p:spPr>
          <a:xfrm flipH="1" flipV="1">
            <a:off x="3981450" y="4337050"/>
            <a:ext cx="1517650" cy="37623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866900" y="3055938"/>
            <a:ext cx="758825" cy="127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2" name="TextBox 43"/>
          <p:cNvSpPr txBox="1">
            <a:spLocks noChangeArrowheads="1"/>
          </p:cNvSpPr>
          <p:nvPr/>
        </p:nvSpPr>
        <p:spPr bwMode="auto">
          <a:xfrm>
            <a:off x="830263" y="3768725"/>
            <a:ext cx="10398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Primary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876425" y="3898900"/>
            <a:ext cx="758825" cy="127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4" name="TextBox 52"/>
          <p:cNvSpPr txBox="1">
            <a:spLocks noChangeArrowheads="1"/>
          </p:cNvSpPr>
          <p:nvPr/>
        </p:nvSpPr>
        <p:spPr bwMode="auto">
          <a:xfrm>
            <a:off x="684213" y="2924175"/>
            <a:ext cx="1201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50"/>
                </a:solidFill>
                <a:latin typeface="Calibri" pitchFamily="34" charset="0"/>
              </a:rPr>
              <a:t>Janet Secondary</a:t>
            </a:r>
          </a:p>
        </p:txBody>
      </p:sp>
      <p:cxnSp>
        <p:nvCxnSpPr>
          <p:cNvPr id="61" name="Straight Connector 60"/>
          <p:cNvCxnSpPr>
            <a:stCxn id="72" idx="1"/>
          </p:cNvCxnSpPr>
          <p:nvPr/>
        </p:nvCxnSpPr>
        <p:spPr>
          <a:xfrm flipH="1">
            <a:off x="2876550" y="3630613"/>
            <a:ext cx="1806575" cy="3873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72" idx="1"/>
          </p:cNvCxnSpPr>
          <p:nvPr/>
        </p:nvCxnSpPr>
        <p:spPr>
          <a:xfrm flipH="1" flipV="1">
            <a:off x="2882900" y="3181350"/>
            <a:ext cx="1800225" cy="4492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94"/>
          <p:cNvGrpSpPr>
            <a:grpSpLocks/>
          </p:cNvGrpSpPr>
          <p:nvPr/>
        </p:nvGrpSpPr>
        <p:grpSpPr bwMode="auto">
          <a:xfrm>
            <a:off x="850900" y="4046538"/>
            <a:ext cx="1754188" cy="276225"/>
            <a:chOff x="1488031" y="4960678"/>
            <a:chExt cx="1753444" cy="276999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2482972" y="5091218"/>
              <a:ext cx="758503" cy="1114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1488031" y="4960678"/>
              <a:ext cx="990180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OPN Primary</a:t>
              </a:r>
            </a:p>
          </p:txBody>
        </p:sp>
      </p:grp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717550" y="3162300"/>
            <a:ext cx="1876425" cy="277813"/>
            <a:chOff x="1354469" y="5227802"/>
            <a:chExt cx="1876733" cy="276999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2472252" y="5368676"/>
              <a:ext cx="758950" cy="1107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354469" y="5227802"/>
              <a:ext cx="115271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rPr>
                <a:t>OPN Secondary</a:t>
              </a:r>
            </a:p>
          </p:txBody>
        </p:sp>
      </p:grpSp>
      <p:grpSp>
        <p:nvGrpSpPr>
          <p:cNvPr id="5" name="Group 91"/>
          <p:cNvGrpSpPr>
            <a:grpSpLocks/>
          </p:cNvGrpSpPr>
          <p:nvPr/>
        </p:nvGrpSpPr>
        <p:grpSpPr bwMode="auto">
          <a:xfrm>
            <a:off x="2587625" y="2909888"/>
            <a:ext cx="1684338" cy="3016250"/>
            <a:chOff x="3224964" y="1296676"/>
            <a:chExt cx="1683946" cy="3017060"/>
          </a:xfrm>
        </p:grpSpPr>
        <p:grpSp>
          <p:nvGrpSpPr>
            <p:cNvPr id="6" name="Group 82"/>
            <p:cNvGrpSpPr>
              <a:grpSpLocks/>
            </p:cNvGrpSpPr>
            <p:nvPr/>
          </p:nvGrpSpPr>
          <p:grpSpPr bwMode="auto">
            <a:xfrm rot="3642969">
              <a:off x="3179831" y="3220918"/>
              <a:ext cx="1723970" cy="461665"/>
              <a:chOff x="3775732" y="2316792"/>
              <a:chExt cx="1723970" cy="461665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 flipV="1">
                <a:off x="3773798" y="2547814"/>
                <a:ext cx="519251" cy="14285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51" name="TextBox 125"/>
              <p:cNvSpPr txBox="1">
                <a:spLocks noChangeArrowheads="1"/>
              </p:cNvSpPr>
              <p:nvPr/>
            </p:nvSpPr>
            <p:spPr bwMode="auto">
              <a:xfrm>
                <a:off x="4227815" y="2316792"/>
                <a:ext cx="127188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BCE Access</a:t>
                </a:r>
              </a:p>
              <a:p>
                <a:r>
                  <a:rPr lang="en-GB" sz="1200">
                    <a:solidFill>
                      <a:srgbClr val="00B050"/>
                    </a:solidFill>
                    <a:latin typeface="Calibri" pitchFamily="34" charset="0"/>
                  </a:rPr>
                  <a:t>Border Controller</a:t>
                </a:r>
              </a:p>
            </p:txBody>
          </p:sp>
        </p:grpSp>
        <p:grpSp>
          <p:nvGrpSpPr>
            <p:cNvPr id="7" name="Group 101"/>
            <p:cNvGrpSpPr>
              <a:grpSpLocks/>
            </p:cNvGrpSpPr>
            <p:nvPr/>
          </p:nvGrpSpPr>
          <p:grpSpPr bwMode="auto">
            <a:xfrm>
              <a:off x="3224964" y="1296676"/>
              <a:ext cx="1683946" cy="1427096"/>
              <a:chOff x="3224964" y="1296676"/>
              <a:chExt cx="1683946" cy="1427096"/>
            </a:xfrm>
          </p:grpSpPr>
          <p:cxnSp>
            <p:nvCxnSpPr>
              <p:cNvPr id="96" name="Straight Connector 95"/>
              <p:cNvCxnSpPr>
                <a:stCxn id="98" idx="0"/>
                <a:endCxn id="123" idx="4"/>
              </p:cNvCxnSpPr>
              <p:nvPr/>
            </p:nvCxnSpPr>
            <p:spPr>
              <a:xfrm flipH="1" flipV="1">
                <a:off x="3512235" y="1874681"/>
                <a:ext cx="3174" cy="26835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Oval 97"/>
              <p:cNvSpPr/>
              <p:nvPr/>
            </p:nvSpPr>
            <p:spPr>
              <a:xfrm>
                <a:off x="3226552" y="2143040"/>
                <a:ext cx="576128" cy="5764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100" name="Straight Connector 99"/>
              <p:cNvCxnSpPr>
                <a:stCxn id="119" idx="0"/>
                <a:endCxn id="121" idx="4"/>
              </p:cNvCxnSpPr>
              <p:nvPr/>
            </p:nvCxnSpPr>
            <p:spPr>
              <a:xfrm flipV="1">
                <a:off x="4618465" y="1873093"/>
                <a:ext cx="3174" cy="27471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62"/>
              <p:cNvGrpSpPr>
                <a:grpSpLocks/>
              </p:cNvGrpSpPr>
              <p:nvPr/>
            </p:nvGrpSpPr>
            <p:grpSpPr bwMode="auto">
              <a:xfrm>
                <a:off x="3224964" y="1298386"/>
                <a:ext cx="576064" cy="576064"/>
                <a:chOff x="3214690" y="1298386"/>
                <a:chExt cx="576064" cy="576064"/>
              </a:xfrm>
            </p:grpSpPr>
            <p:sp>
              <p:nvSpPr>
                <p:cNvPr id="123" name="Oval 122"/>
                <p:cNvSpPr/>
                <p:nvPr/>
              </p:nvSpPr>
              <p:spPr>
                <a:xfrm>
                  <a:off x="3214690" y="1298263"/>
                  <a:ext cx="576129" cy="5764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9" name="TextBox 123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R2</a:t>
                  </a:r>
                </a:p>
              </p:txBody>
            </p:sp>
          </p:grpSp>
          <p:grpSp>
            <p:nvGrpSpPr>
              <p:cNvPr id="9" name="Group 67"/>
              <p:cNvGrpSpPr>
                <a:grpSpLocks/>
              </p:cNvGrpSpPr>
              <p:nvPr/>
            </p:nvGrpSpPr>
            <p:grpSpPr bwMode="auto">
              <a:xfrm>
                <a:off x="4332846" y="1296676"/>
                <a:ext cx="576064" cy="576064"/>
                <a:chOff x="3214690" y="1298386"/>
                <a:chExt cx="576064" cy="576064"/>
              </a:xfrm>
            </p:grpSpPr>
            <p:sp>
              <p:nvSpPr>
                <p:cNvPr id="121" name="Oval 120"/>
                <p:cNvSpPr/>
                <p:nvPr/>
              </p:nvSpPr>
              <p:spPr>
                <a:xfrm>
                  <a:off x="3214625" y="1298386"/>
                  <a:ext cx="576129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7" name="TextBox 121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R4</a:t>
                  </a:r>
                </a:p>
              </p:txBody>
            </p:sp>
          </p:grpSp>
          <p:grpSp>
            <p:nvGrpSpPr>
              <p:cNvPr id="10" name="Group 71"/>
              <p:cNvGrpSpPr>
                <a:grpSpLocks/>
              </p:cNvGrpSpPr>
              <p:nvPr/>
            </p:nvGrpSpPr>
            <p:grpSpPr bwMode="auto">
              <a:xfrm>
                <a:off x="4331136" y="2147708"/>
                <a:ext cx="576064" cy="576064"/>
                <a:chOff x="3214690" y="1298386"/>
                <a:chExt cx="576064" cy="576064"/>
              </a:xfrm>
            </p:grpSpPr>
            <p:sp>
              <p:nvSpPr>
                <p:cNvPr id="119" name="Oval 118"/>
                <p:cNvSpPr/>
                <p:nvPr/>
              </p:nvSpPr>
              <p:spPr>
                <a:xfrm>
                  <a:off x="3214748" y="1298482"/>
                  <a:ext cx="576128" cy="57641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8245" name="TextBox 119"/>
                <p:cNvSpPr txBox="1">
                  <a:spLocks noChangeArrowheads="1"/>
                </p:cNvSpPr>
                <p:nvPr/>
              </p:nvSpPr>
              <p:spPr bwMode="auto">
                <a:xfrm>
                  <a:off x="3308243" y="1387006"/>
                  <a:ext cx="42672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solidFill>
                        <a:srgbClr val="FF0000"/>
                      </a:solidFill>
                      <a:latin typeface="Calibri" pitchFamily="34" charset="0"/>
                    </a:rPr>
                    <a:t>R3</a:t>
                  </a:r>
                </a:p>
              </p:txBody>
            </p:sp>
          </p:grpSp>
          <p:cxnSp>
            <p:nvCxnSpPr>
              <p:cNvPr id="116" name="Straight Connector 115"/>
              <p:cNvCxnSpPr>
                <a:stCxn id="123" idx="6"/>
                <a:endCxn id="121" idx="2"/>
              </p:cNvCxnSpPr>
              <p:nvPr/>
            </p:nvCxnSpPr>
            <p:spPr>
              <a:xfrm flipV="1">
                <a:off x="3801093" y="1584090"/>
                <a:ext cx="531688" cy="31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stCxn id="98" idx="6"/>
                <a:endCxn id="119" idx="2"/>
              </p:cNvCxnSpPr>
              <p:nvPr/>
            </p:nvCxnSpPr>
            <p:spPr>
              <a:xfrm>
                <a:off x="3802680" y="2430455"/>
                <a:ext cx="528515" cy="6352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43" name="TextBox 117"/>
              <p:cNvSpPr txBox="1">
                <a:spLocks noChangeArrowheads="1"/>
              </p:cNvSpPr>
              <p:nvPr/>
            </p:nvSpPr>
            <p:spPr bwMode="auto">
              <a:xfrm>
                <a:off x="3308279" y="2239767"/>
                <a:ext cx="42672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alibri" pitchFamily="34" charset="0"/>
                  </a:rPr>
                  <a:t>R1</a:t>
                </a:r>
              </a:p>
            </p:txBody>
          </p:sp>
        </p:grpSp>
      </p:grpSp>
      <p:sp>
        <p:nvSpPr>
          <p:cNvPr id="72" name="Rectangle 71"/>
          <p:cNvSpPr/>
          <p:nvPr/>
        </p:nvSpPr>
        <p:spPr>
          <a:xfrm>
            <a:off x="4683125" y="3470275"/>
            <a:ext cx="349250" cy="3190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07" name="Straight Connector 106"/>
          <p:cNvCxnSpPr>
            <a:stCxn id="73" idx="1"/>
          </p:cNvCxnSpPr>
          <p:nvPr/>
        </p:nvCxnSpPr>
        <p:spPr>
          <a:xfrm flipH="1">
            <a:off x="5907088" y="3179763"/>
            <a:ext cx="481012" cy="152558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32" name="TextBox 66"/>
          <p:cNvSpPr txBox="1">
            <a:spLocks noChangeArrowheads="1"/>
          </p:cNvSpPr>
          <p:nvPr/>
        </p:nvSpPr>
        <p:spPr bwMode="auto">
          <a:xfrm>
            <a:off x="4208463" y="44450"/>
            <a:ext cx="4540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RAL Core Network Implementation Plan</a:t>
            </a:r>
          </a:p>
          <a:p>
            <a:endParaRPr lang="en-GB" sz="900" b="1" dirty="0">
              <a:solidFill>
                <a:schemeClr val="bg1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Security Layer Scope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39552" y="2564904"/>
            <a:ext cx="3960440" cy="32403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6300192" y="2636912"/>
            <a:ext cx="1944216" cy="2088232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860032" y="4509120"/>
            <a:ext cx="1944216" cy="2088232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-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STFC-1</Template>
  <TotalTime>263</TotalTime>
  <Words>497</Words>
  <Application>Microsoft Office PowerPoint</Application>
  <PresentationFormat>On-screen Show (4:3)</PresentationFormat>
  <Paragraphs>165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STFC-1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Robin Tasker</dc:creator>
  <cp:lastModifiedBy> Robin Tasker</cp:lastModifiedBy>
  <cp:revision>3</cp:revision>
  <dcterms:created xsi:type="dcterms:W3CDTF">2012-06-19T09:57:59Z</dcterms:created>
  <dcterms:modified xsi:type="dcterms:W3CDTF">2012-06-19T15:42:57Z</dcterms:modified>
</cp:coreProperties>
</file>