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2"/>
  </p:notesMasterIdLst>
  <p:handoutMasterIdLst>
    <p:handoutMasterId r:id="rId53"/>
  </p:handoutMasterIdLst>
  <p:sldIdLst>
    <p:sldId id="495" r:id="rId2"/>
    <p:sldId id="497" r:id="rId3"/>
    <p:sldId id="498" r:id="rId4"/>
    <p:sldId id="499" r:id="rId5"/>
    <p:sldId id="500" r:id="rId6"/>
    <p:sldId id="501" r:id="rId7"/>
    <p:sldId id="502" r:id="rId8"/>
    <p:sldId id="503" r:id="rId9"/>
    <p:sldId id="504" r:id="rId10"/>
    <p:sldId id="545" r:id="rId11"/>
    <p:sldId id="506" r:id="rId12"/>
    <p:sldId id="507" r:id="rId13"/>
    <p:sldId id="508" r:id="rId14"/>
    <p:sldId id="509" r:id="rId15"/>
    <p:sldId id="510" r:id="rId16"/>
    <p:sldId id="511" r:id="rId17"/>
    <p:sldId id="512" r:id="rId18"/>
    <p:sldId id="513" r:id="rId19"/>
    <p:sldId id="547" r:id="rId20"/>
    <p:sldId id="514" r:id="rId21"/>
    <p:sldId id="515" r:id="rId22"/>
    <p:sldId id="516" r:id="rId23"/>
    <p:sldId id="517" r:id="rId24"/>
    <p:sldId id="518" r:id="rId25"/>
    <p:sldId id="519" r:id="rId26"/>
    <p:sldId id="520" r:id="rId27"/>
    <p:sldId id="521" r:id="rId28"/>
    <p:sldId id="522" r:id="rId29"/>
    <p:sldId id="523" r:id="rId30"/>
    <p:sldId id="524" r:id="rId31"/>
    <p:sldId id="525" r:id="rId32"/>
    <p:sldId id="548" r:id="rId33"/>
    <p:sldId id="527" r:id="rId34"/>
    <p:sldId id="528" r:id="rId35"/>
    <p:sldId id="529" r:id="rId36"/>
    <p:sldId id="530" r:id="rId37"/>
    <p:sldId id="531" r:id="rId38"/>
    <p:sldId id="532" r:id="rId39"/>
    <p:sldId id="533" r:id="rId40"/>
    <p:sldId id="534" r:id="rId41"/>
    <p:sldId id="535" r:id="rId42"/>
    <p:sldId id="536" r:id="rId43"/>
    <p:sldId id="537" r:id="rId44"/>
    <p:sldId id="538" r:id="rId45"/>
    <p:sldId id="539" r:id="rId46"/>
    <p:sldId id="540" r:id="rId47"/>
    <p:sldId id="549" r:id="rId48"/>
    <p:sldId id="542" r:id="rId49"/>
    <p:sldId id="543" r:id="rId50"/>
    <p:sldId id="544" r:id="rId51"/>
  </p:sldIdLst>
  <p:sldSz cx="9144000" cy="6858000" type="screen4x3"/>
  <p:notesSz cx="7099300" cy="10234613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1pPr>
    <a:lvl2pPr marL="4572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2pPr>
    <a:lvl3pPr marL="9144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3pPr>
    <a:lvl4pPr marL="13716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4pPr>
    <a:lvl5pPr marL="1828800" algn="ctr" rtl="0" fontAlgn="base">
      <a:spcBef>
        <a:spcPct val="20000"/>
      </a:spcBef>
      <a:spcAft>
        <a:spcPct val="0"/>
      </a:spcAft>
      <a:buFont typeface="Times New Roman" pitchFamily="18" charset="0"/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5pPr>
    <a:lvl6pPr marL="22860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6pPr>
    <a:lvl7pPr marL="27432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7pPr>
    <a:lvl8pPr marL="32004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8pPr>
    <a:lvl9pPr marL="3657600" algn="l" defTabSz="914400" rtl="0" eaLnBrk="1" latinLnBrk="0" hangingPunct="1">
      <a:defRPr sz="2400" b="1" kern="1200">
        <a:solidFill>
          <a:schemeClr val="accent1"/>
        </a:solidFill>
        <a:latin typeface="Arial" charset="0"/>
        <a:ea typeface="+mn-ea"/>
        <a:cs typeface="+mn-cs"/>
        <a:sym typeface="Wingdings 2" pitchFamily="18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CC0000"/>
    <a:srgbClr val="1C1C1C"/>
    <a:srgbClr val="0066CC"/>
    <a:srgbClr val="0000FF"/>
    <a:srgbClr val="292929"/>
    <a:srgbClr val="6600FF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9" autoAdjust="0"/>
    <p:restoredTop sz="85300" autoAdjust="0"/>
  </p:normalViewPr>
  <p:slideViewPr>
    <p:cSldViewPr snapToGrid="0">
      <p:cViewPr varScale="1">
        <p:scale>
          <a:sx n="109" d="100"/>
          <a:sy n="109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1992" y="-84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875AA1E-2894-41CB-A3C7-E74E02CC5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53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FB3F6B6-95BB-4247-A35B-1C6C5BBD34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035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Timing</a:t>
            </a:r>
            <a:r>
              <a:rPr lang="en-US" dirty="0" smtClean="0"/>
              <a:t>:</a:t>
            </a:r>
            <a:r>
              <a:rPr lang="en-US" baseline="0" dirty="0" smtClean="0"/>
              <a:t> 90mins (incl. </a:t>
            </a:r>
            <a:r>
              <a:rPr lang="en-US" baseline="0" smtClean="0"/>
              <a:t>questions)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B3F6B6-95BB-4247-A35B-1C6C5BBD345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01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https://service-cert.web.cern.ch/service-cert/wiki/doku.php?id=documents:team-structure</a:t>
            </a: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804763" indent="-30952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238098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733337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228576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723815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3219054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714293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4209532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0FEFB3CD-7136-426B-8808-35470788F576}" type="slidenum">
              <a:rPr lang="en-US" sz="1300" b="0">
                <a:solidFill>
                  <a:schemeClr val="tx1"/>
                </a:solidFill>
              </a:rPr>
              <a:pPr eaLnBrk="1" hangingPunct="1"/>
              <a:t>47</a:t>
            </a:fld>
            <a:endParaRPr lang="en-US" sz="13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804763" indent="-30952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238098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733337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228576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723815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3219054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714293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4209532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71F052F0-D92E-484E-A715-44E320D70347}" type="slidenum">
              <a:rPr lang="en-US" sz="1300" b="0">
                <a:solidFill>
                  <a:schemeClr val="tx1"/>
                </a:solidFill>
              </a:rPr>
              <a:pPr eaLnBrk="1" hangingPunct="1"/>
              <a:t>5</a:t>
            </a:fld>
            <a:endParaRPr lang="en-US" sz="1300" b="0">
              <a:solidFill>
                <a:schemeClr val="tx1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7763" y="4870326"/>
            <a:ext cx="4907062" cy="41755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 smtClean="0"/>
              <a:t>OPTIONAL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/>
              <a:t>OPTIONAL/TECHNICAL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40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804763" indent="-309524" defTabSz="96640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238098" indent="-247620" defTabSz="96640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733337" indent="-247620" defTabSz="96640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228576" indent="-247620" defTabSz="96640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723815" indent="-247620" algn="ctr" defTabSz="966404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3219054" indent="-247620" algn="ctr" defTabSz="966404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714293" indent="-247620" algn="ctr" defTabSz="966404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4209532" indent="-247620" algn="ctr" defTabSz="966404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052A2A57-8372-4913-AB17-A984FC58ABCF}" type="slidenum">
              <a:rPr lang="en-US" sz="1300" b="0">
                <a:solidFill>
                  <a:schemeClr val="tx1"/>
                </a:solidFill>
              </a:rPr>
              <a:pPr eaLnBrk="1" hangingPunct="1"/>
              <a:t>25</a:t>
            </a:fld>
            <a:endParaRPr lang="en-US" sz="13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B3F6B6-95BB-4247-A35B-1C6C5BBD345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685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804763" indent="-30952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238098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733337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228576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723815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3219054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714293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4209532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36F19655-FBAF-48E9-BD47-41628F3B4848}" type="slidenum">
              <a:rPr lang="en-US" sz="1300" b="0">
                <a:solidFill>
                  <a:schemeClr val="tx1"/>
                </a:solidFill>
              </a:rPr>
              <a:pPr eaLnBrk="1" hangingPunct="1"/>
              <a:t>36</a:t>
            </a:fld>
            <a:endParaRPr lang="en-US" sz="13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804763" indent="-30952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238098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733337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228576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723815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3219054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714293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4209532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C59B10F8-4E47-4581-B827-8126524E8B9B}" type="slidenum">
              <a:rPr lang="en-US" sz="1300" b="0">
                <a:solidFill>
                  <a:schemeClr val="tx1"/>
                </a:solidFill>
              </a:rPr>
              <a:pPr eaLnBrk="1" hangingPunct="1"/>
              <a:t>38</a:t>
            </a:fld>
            <a:endParaRPr lang="en-US" sz="13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804763" indent="-30952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238098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733337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228576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723815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3219054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714293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4209532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CED7DA0E-8729-448B-9355-ED9A6449847C}" type="slidenum">
              <a:rPr lang="en-US" sz="1300" b="0">
                <a:solidFill>
                  <a:schemeClr val="tx1"/>
                </a:solidFill>
              </a:rPr>
              <a:pPr eaLnBrk="1" hangingPunct="1"/>
              <a:t>40</a:t>
            </a:fld>
            <a:endParaRPr lang="en-US" sz="13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804763" indent="-30952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238098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733337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228576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723815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3219054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714293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4209532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A3F7471D-60D2-4541-90A9-9AA92E31B0F0}" type="slidenum">
              <a:rPr lang="en-US" sz="1300" b="0">
                <a:solidFill>
                  <a:schemeClr val="tx1"/>
                </a:solidFill>
              </a:rPr>
              <a:pPr eaLnBrk="1" hangingPunct="1"/>
              <a:t>42</a:t>
            </a:fld>
            <a:endParaRPr lang="en-US" sz="13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https://service-cert.web.cern.ch/service-cert/wiki/doku.php?id=documents:team-structure</a:t>
            </a: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804763" indent="-309524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238098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733337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228576" indent="-247620" eaLnBrk="0" hangingPunct="0"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723815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3219054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714293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4209532" indent="-24762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6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fld id="{0FEFB3CD-7136-426B-8808-35470788F576}" type="slidenum">
              <a:rPr lang="en-US" sz="1300" b="0">
                <a:solidFill>
                  <a:schemeClr val="tx1"/>
                </a:solidFill>
              </a:rPr>
              <a:pPr eaLnBrk="1" hangingPunct="1"/>
              <a:t>46</a:t>
            </a:fld>
            <a:endParaRPr lang="en-US" sz="13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logan_se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9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gray">
          <a:xfrm>
            <a:off x="2895600" y="3694113"/>
            <a:ext cx="6248400" cy="1143000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600200" y="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black">
          <a:xfrm>
            <a:off x="0" y="2787650"/>
            <a:ext cx="9144000" cy="71438"/>
          </a:xfrm>
          <a:prstGeom prst="rect">
            <a:avLst/>
          </a:prstGeom>
          <a:solidFill>
            <a:srgbClr val="0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2628" name="Rectangle 4"/>
          <p:cNvSpPr>
            <a:spLocks noGrp="1" noChangeArrowheads="1"/>
          </p:cNvSpPr>
          <p:nvPr>
            <p:ph type="subTitle" idx="1"/>
          </p:nvPr>
        </p:nvSpPr>
        <p:spPr bwMode="grayWhite">
          <a:xfrm>
            <a:off x="2895600" y="4854388"/>
            <a:ext cx="6248400" cy="416012"/>
          </a:xfrm>
        </p:spPr>
        <p:txBody>
          <a:bodyPr/>
          <a:lstStyle>
            <a:lvl1pPr marL="0" indent="0">
              <a:defRPr sz="2000">
                <a:solidFill>
                  <a:srgbClr val="1C1C1C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22632" name="Rectangle 8"/>
          <p:cNvSpPr>
            <a:spLocks noGrp="1" noChangeArrowheads="1"/>
          </p:cNvSpPr>
          <p:nvPr>
            <p:ph type="ctrTitle"/>
          </p:nvPr>
        </p:nvSpPr>
        <p:spPr bwMode="ltGray">
          <a:xfrm>
            <a:off x="2971800" y="3769659"/>
            <a:ext cx="6172200" cy="990600"/>
          </a:xfrm>
          <a:prstGeom prst="rect">
            <a:avLst/>
          </a:prstGeom>
          <a:noFill/>
        </p:spPr>
        <p:txBody>
          <a:bodyPr/>
          <a:lstStyle>
            <a:lvl1pPr algn="just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791200"/>
            <a:ext cx="990600" cy="98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2895600" y="5791200"/>
            <a:ext cx="5181600" cy="989013"/>
          </a:xfrm>
        </p:spPr>
        <p:txBody>
          <a:bodyPr/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32330"/>
      </p:ext>
    </p:extLst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94257"/>
      </p:ext>
    </p:extLst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8550" y="228600"/>
            <a:ext cx="1619250" cy="64770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228600"/>
            <a:ext cx="47053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51303"/>
      </p:ext>
    </p:extLst>
  </p:cSld>
  <p:clrMapOvr>
    <a:masterClrMapping/>
  </p:clrMapOvr>
  <p:transition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371600"/>
            <a:ext cx="21336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0" y="1371600"/>
            <a:ext cx="21336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04444"/>
      </p:ext>
    </p:extLst>
  </p:cSld>
  <p:clrMapOvr>
    <a:masterClrMapping/>
  </p:clrMapOvr>
  <p:transition>
    <p:cov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0" y="1371600"/>
            <a:ext cx="21336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0" y="1371600"/>
            <a:ext cx="21336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0" y="4114800"/>
            <a:ext cx="21336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58000" y="4114800"/>
            <a:ext cx="21336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531325"/>
      </p:ext>
    </p:extLst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5961" y="228600"/>
            <a:ext cx="6670623" cy="533400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/>
          <a:lstStyle>
            <a:lvl1pPr algn="r"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886768"/>
      </p:ext>
    </p:extLst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9163787"/>
      </p:ext>
    </p:extLst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371600"/>
            <a:ext cx="21336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0" y="1371600"/>
            <a:ext cx="21336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307109"/>
      </p:ext>
    </p:extLst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8932"/>
      </p:ext>
    </p:extLst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018367"/>
      </p:ext>
    </p:extLst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333838"/>
      </p:ext>
    </p:extLst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7672295"/>
      </p:ext>
    </p:extLst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Wingdings 2" pitchFamily="18" charset="2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4610266"/>
      </p:ext>
    </p:extLst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8839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>
                <a:sym typeface="Wingdings 2" pitchFamily="18" charset="2"/>
              </a:rPr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pic>
        <p:nvPicPr>
          <p:cNvPr id="1027" name="Picture 6" descr="slogan_sec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82"/>
          <a:stretch>
            <a:fillRect/>
          </a:stretch>
        </p:blipFill>
        <p:spPr bwMode="auto">
          <a:xfrm>
            <a:off x="0" y="0"/>
            <a:ext cx="9148763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64" name="Text Box 16"/>
          <p:cNvSpPr txBox="1">
            <a:spLocks noChangeArrowheads="1"/>
          </p:cNvSpPr>
          <p:nvPr userDrawn="1"/>
        </p:nvSpPr>
        <p:spPr bwMode="auto">
          <a:xfrm>
            <a:off x="2590800" y="1096963"/>
            <a:ext cx="6553200" cy="19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FontTx/>
              <a:buNone/>
              <a:defRPr/>
            </a:pPr>
            <a:r>
              <a:rPr lang="en-US" sz="700" b="0">
                <a:solidFill>
                  <a:schemeClr val="bg1"/>
                </a:solidFill>
              </a:rPr>
              <a:t>Dr. Stefan Lüders (CERN IT/CO) </a:t>
            </a:r>
            <a:r>
              <a:rPr lang="en-US" sz="700" b="0">
                <a:solidFill>
                  <a:schemeClr val="bg1"/>
                </a:solidFill>
                <a:cs typeface="Arial" charset="0"/>
              </a:rPr>
              <a:t>― </a:t>
            </a:r>
            <a:r>
              <a:rPr lang="fr-FR" sz="700" b="0">
                <a:solidFill>
                  <a:schemeClr val="bg1"/>
                </a:solidFill>
                <a:cs typeface="Arial" charset="0"/>
              </a:rPr>
              <a:t>DESY</a:t>
            </a:r>
            <a:r>
              <a:rPr lang="en-US" sz="700" b="0">
                <a:solidFill>
                  <a:schemeClr val="bg1"/>
                </a:solidFill>
                <a:cs typeface="Arial" charset="0"/>
              </a:rPr>
              <a:t> ― 20. </a:t>
            </a:r>
            <a:r>
              <a:rPr lang="de-DE" sz="700" b="0">
                <a:solidFill>
                  <a:schemeClr val="bg1"/>
                </a:solidFill>
                <a:cs typeface="Arial" charset="0"/>
              </a:rPr>
              <a:t>Februar</a:t>
            </a:r>
            <a:r>
              <a:rPr lang="en-US" sz="700" b="0">
                <a:solidFill>
                  <a:schemeClr val="bg1"/>
                </a:solidFill>
                <a:cs typeface="Arial" charset="0"/>
              </a:rPr>
              <a:t> 2007</a:t>
            </a:r>
          </a:p>
        </p:txBody>
      </p:sp>
      <p:pic>
        <p:nvPicPr>
          <p:cNvPr id="1029" name="Picture 21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63246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Group 13"/>
          <p:cNvGrpSpPr>
            <a:grpSpLocks/>
          </p:cNvGrpSpPr>
          <p:nvPr/>
        </p:nvGrpSpPr>
        <p:grpSpPr bwMode="auto">
          <a:xfrm>
            <a:off x="0" y="1109663"/>
            <a:ext cx="9144000" cy="185737"/>
            <a:chOff x="0" y="699"/>
            <a:chExt cx="5760" cy="117"/>
          </a:xfrm>
        </p:grpSpPr>
        <p:sp>
          <p:nvSpPr>
            <p:cNvPr id="923662" name="Rectangle 14"/>
            <p:cNvSpPr>
              <a:spLocks noChangeArrowheads="1"/>
            </p:cNvSpPr>
            <p:nvPr userDrawn="1"/>
          </p:nvSpPr>
          <p:spPr bwMode="gray">
            <a:xfrm>
              <a:off x="0" y="699"/>
              <a:ext cx="5760" cy="45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663" name="Rectangle 15"/>
            <p:cNvSpPr>
              <a:spLocks noChangeArrowheads="1"/>
            </p:cNvSpPr>
            <p:nvPr userDrawn="1"/>
          </p:nvSpPr>
          <p:spPr bwMode="gray">
            <a:xfrm>
              <a:off x="1476" y="723"/>
              <a:ext cx="4284" cy="93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 algn="r">
                <a:lnSpc>
                  <a:spcPct val="50000"/>
                </a:lnSpc>
                <a:spcBef>
                  <a:spcPct val="0"/>
                </a:spcBef>
                <a:defRPr/>
              </a:pPr>
              <a:r>
                <a:rPr lang="de-DE" sz="1000" dirty="0" smtClean="0">
                  <a:solidFill>
                    <a:schemeClr val="bg1"/>
                  </a:solidFill>
                  <a:cs typeface="Arial" charset="0"/>
                </a:rPr>
                <a:t>Computer.Security@cern.ch </a:t>
              </a:r>
              <a:r>
                <a:rPr lang="de-DE" sz="1000" dirty="0" smtClean="0">
                  <a:solidFill>
                    <a:schemeClr val="bg1"/>
                  </a:solidFill>
                </a:rPr>
                <a:t> </a:t>
              </a:r>
              <a:r>
                <a:rPr lang="de-DE" sz="1000" dirty="0" smtClean="0">
                  <a:solidFill>
                    <a:schemeClr val="bg1"/>
                  </a:solidFill>
                  <a:cs typeface="Arial" charset="0"/>
                </a:rPr>
                <a:t>—  Openlab Summer Student Lectures</a:t>
              </a:r>
              <a:r>
                <a:rPr lang="de-DE" sz="1000" baseline="0" dirty="0" smtClean="0">
                  <a:solidFill>
                    <a:schemeClr val="bg1"/>
                  </a:solidFill>
                  <a:cs typeface="Arial" charset="0"/>
                </a:rPr>
                <a:t> </a:t>
              </a:r>
              <a:r>
                <a:rPr lang="de-DE" sz="1000" dirty="0" smtClean="0">
                  <a:solidFill>
                    <a:schemeClr val="bg1"/>
                  </a:solidFill>
                  <a:cs typeface="Arial" charset="0"/>
                </a:rPr>
                <a:t>—  </a:t>
              </a:r>
              <a:r>
                <a:rPr lang="de-DE" sz="1000" dirty="0" err="1" smtClean="0">
                  <a:solidFill>
                    <a:schemeClr val="bg1"/>
                  </a:solidFill>
                  <a:cs typeface="Arial" charset="0"/>
                </a:rPr>
                <a:t>July</a:t>
              </a:r>
              <a:r>
                <a:rPr lang="de-DE" sz="1000" baseline="0" dirty="0" smtClean="0">
                  <a:solidFill>
                    <a:schemeClr val="bg1"/>
                  </a:solidFill>
                  <a:cs typeface="Arial" charset="0"/>
                </a:rPr>
                <a:t> 3rd </a:t>
              </a:r>
              <a:r>
                <a:rPr lang="en-US" sz="1000" baseline="0" dirty="0" smtClean="0">
                  <a:solidFill>
                    <a:schemeClr val="bg1"/>
                  </a:solidFill>
                </a:rPr>
                <a:t>2012</a:t>
              </a:r>
              <a:r>
                <a:rPr lang="de-DE" sz="1000" dirty="0" smtClean="0">
                  <a:solidFill>
                    <a:schemeClr val="bg1"/>
                  </a:solidFill>
                </a:rPr>
                <a:t> </a:t>
              </a:r>
              <a:endParaRPr lang="de-DE" sz="1000" dirty="0">
                <a:solidFill>
                  <a:schemeClr val="bg1"/>
                </a:solidFill>
                <a:cs typeface="Arial" charset="0"/>
              </a:endParaRPr>
            </a:p>
          </p:txBody>
        </p:sp>
      </p:grpSp>
      <p:sp>
        <p:nvSpPr>
          <p:cNvPr id="1031" name="Title Placeholder 14"/>
          <p:cNvSpPr>
            <a:spLocks noGrp="1"/>
          </p:cNvSpPr>
          <p:nvPr>
            <p:ph type="title"/>
          </p:nvPr>
        </p:nvSpPr>
        <p:spPr bwMode="auto">
          <a:xfrm>
            <a:off x="231775" y="274638"/>
            <a:ext cx="8791575" cy="625475"/>
          </a:xfrm>
          <a:prstGeom prst="rect">
            <a:avLst/>
          </a:prstGeom>
          <a:solidFill>
            <a:schemeClr val="bg1">
              <a:alpha val="3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25" r:id="rId1"/>
    <p:sldLayoutId id="2147485013" r:id="rId2"/>
    <p:sldLayoutId id="2147485014" r:id="rId3"/>
    <p:sldLayoutId id="2147485015" r:id="rId4"/>
    <p:sldLayoutId id="2147485016" r:id="rId5"/>
    <p:sldLayoutId id="2147485017" r:id="rId6"/>
    <p:sldLayoutId id="2147485018" r:id="rId7"/>
    <p:sldLayoutId id="2147485019" r:id="rId8"/>
    <p:sldLayoutId id="2147485020" r:id="rId9"/>
    <p:sldLayoutId id="2147485021" r:id="rId10"/>
    <p:sldLayoutId id="2147485022" r:id="rId11"/>
    <p:sldLayoutId id="2147485023" r:id="rId12"/>
    <p:sldLayoutId id="2147485024" r:id="rId13"/>
  </p:sldLayoutIdLst>
  <p:transition>
    <p:cover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400" b="1">
          <a:solidFill>
            <a:srgbClr val="008080"/>
          </a:solidFill>
          <a:latin typeface="+mn-lt"/>
          <a:ea typeface="+mn-ea"/>
          <a:cs typeface="+mn-cs"/>
          <a:sym typeface="Wingdings 2" pitchFamily="18" charset="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►"/>
        <a:defRPr sz="2000">
          <a:solidFill>
            <a:srgbClr val="00003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 2" pitchFamily="18" charset="2"/>
        <a:buChar char="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.imgur.com/rGtgr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39.png"/><Relationship Id="rId7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png"/><Relationship Id="rId5" Type="http://schemas.openxmlformats.org/officeDocument/2006/relationships/image" Target="../media/image41.png"/><Relationship Id="rId10" Type="http://schemas.openxmlformats.org/officeDocument/2006/relationships/image" Target="../media/image43.jpeg"/><Relationship Id="rId4" Type="http://schemas.openxmlformats.org/officeDocument/2006/relationships/image" Target="../media/image40.png"/><Relationship Id="rId9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.imgur.com/rGtgr.jpg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3" Type="http://schemas.openxmlformats.org/officeDocument/2006/relationships/image" Target="../media/image58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The CERN CERT as an example</a:t>
            </a:r>
            <a:endParaRPr lang="de-DE" smtClean="0"/>
          </a:p>
          <a:p>
            <a:endParaRPr lang="en-US" dirty="0" smtClean="0"/>
          </a:p>
        </p:txBody>
      </p:sp>
      <p:sp>
        <p:nvSpPr>
          <p:cNvPr id="3075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Setting up a Security Team</a:t>
            </a:r>
            <a:r>
              <a:rPr lang="en-US" smtClean="0"/>
              <a:t>	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965533" y="5791200"/>
            <a:ext cx="6111667" cy="989013"/>
          </a:xfrm>
        </p:spPr>
        <p:txBody>
          <a:bodyPr/>
          <a:lstStyle/>
          <a:p>
            <a:r>
              <a:rPr lang="en-US" dirty="0" smtClean="0"/>
              <a:t>Dr. Stefan Lüders</a:t>
            </a:r>
            <a:br>
              <a:rPr lang="en-US" dirty="0" smtClean="0"/>
            </a:br>
            <a:r>
              <a:rPr lang="en-US" b="0" dirty="0"/>
              <a:t>(CERN Computer Security Officer)</a:t>
            </a:r>
            <a:br>
              <a:rPr lang="en-US" b="0" dirty="0"/>
            </a:br>
            <a:r>
              <a:rPr lang="en-US" b="0" dirty="0"/>
              <a:t> Openlab Summer Student </a:t>
            </a:r>
            <a:r>
              <a:rPr lang="en-US" b="0" dirty="0" smtClean="0"/>
              <a:t>Lectures, July 3</a:t>
            </a:r>
            <a:r>
              <a:rPr lang="en-US" b="0" baseline="30000" dirty="0" smtClean="0"/>
              <a:t>rd</a:t>
            </a:r>
            <a:r>
              <a:rPr lang="en-US" b="0" dirty="0" smtClean="0"/>
              <a:t> 2012</a:t>
            </a:r>
          </a:p>
          <a:p>
            <a:endParaRPr lang="en-GB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79375" y="1263650"/>
            <a:ext cx="8991600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lvl="1" indent="-265113" algn="l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>
              <a:solidFill>
                <a:srgbClr val="000036"/>
              </a:solidFill>
              <a:latin typeface="+mn-lt"/>
            </a:endParaRPr>
          </a:p>
          <a:p>
            <a:pPr marL="265113" indent="-265113" algn="l" eaLnBrk="0" hangingPunct="0">
              <a:lnSpc>
                <a:spcPct val="90000"/>
              </a:lnSpc>
              <a:defRPr/>
            </a:pPr>
            <a:r>
              <a:rPr lang="en-US" kern="0" dirty="0">
                <a:solidFill>
                  <a:srgbClr val="008080"/>
                </a:solidFill>
                <a:latin typeface="Arial"/>
              </a:rPr>
              <a:t>CERN’s Users:</a:t>
            </a:r>
            <a:endParaRPr lang="en-US" sz="2000" b="0" kern="0" dirty="0">
              <a:solidFill>
                <a:srgbClr val="008080"/>
              </a:solidFill>
              <a:latin typeface="Arial"/>
            </a:endParaRP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…from 100s of universities worldwide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Pupils, students, post-docs, professors,</a:t>
            </a:r>
            <a:br>
              <a:rPr lang="en-US" sz="2000" b="0" kern="0" dirty="0">
                <a:solidFill>
                  <a:srgbClr val="008080"/>
                </a:solidFill>
                <a:latin typeface="Arial"/>
              </a:rPr>
            </a:b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technicians, engineers, physicists, …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High turn-over</a:t>
            </a:r>
            <a:r>
              <a:rPr lang="en-GB" sz="2000" b="0" kern="0" dirty="0">
                <a:solidFill>
                  <a:srgbClr val="0066CC"/>
                </a:solidFill>
                <a:latin typeface="Arial"/>
              </a:rPr>
              <a:t> </a:t>
            </a: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(~10k per year</a:t>
            </a:r>
            <a:r>
              <a:rPr lang="en-GB" sz="2000" b="0" kern="0" dirty="0" smtClean="0">
                <a:solidFill>
                  <a:srgbClr val="008080"/>
                </a:solidFill>
                <a:latin typeface="Arial"/>
              </a:rPr>
              <a:t>)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rgbClr val="FF0000"/>
                </a:solidFill>
                <a:latin typeface="Arial"/>
              </a:rPr>
              <a:t>Merge of professional and private life:</a:t>
            </a:r>
            <a:br>
              <a:rPr lang="en-US" sz="2000" b="0" kern="0" dirty="0">
                <a:solidFill>
                  <a:srgbClr val="FF0000"/>
                </a:solidFill>
                <a:latin typeface="Arial"/>
              </a:rPr>
            </a:b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Social Networks, </a:t>
            </a:r>
            <a:r>
              <a:rPr lang="en-US" sz="2000" b="0" kern="0" dirty="0" err="1">
                <a:solidFill>
                  <a:srgbClr val="008080"/>
                </a:solidFill>
                <a:latin typeface="Arial"/>
              </a:rPr>
              <a:t>Dropbox</a:t>
            </a: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, </a:t>
            </a:r>
            <a:r>
              <a:rPr lang="en-US" sz="2000" b="0" kern="0" dirty="0" smtClean="0">
                <a:solidFill>
                  <a:srgbClr val="008080"/>
                </a:solidFill>
                <a:latin typeface="Arial"/>
              </a:rPr>
              <a:t>Gmail,</a:t>
            </a:r>
            <a:br>
              <a:rPr lang="en-US" sz="2000" b="0" kern="0" dirty="0" smtClean="0">
                <a:solidFill>
                  <a:srgbClr val="008080"/>
                </a:solidFill>
                <a:latin typeface="Arial"/>
              </a:rPr>
            </a:br>
            <a:r>
              <a:rPr lang="en-US" sz="2000" b="0" kern="0" dirty="0" smtClean="0">
                <a:solidFill>
                  <a:srgbClr val="008080"/>
                </a:solidFill>
                <a:latin typeface="Arial"/>
              </a:rPr>
              <a:t>LinkedIn</a:t>
            </a: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, …</a:t>
            </a:r>
          </a:p>
          <a:p>
            <a:pPr marL="0" lvl="1" algn="l" eaLnBrk="0" hangingPunct="0">
              <a:lnSpc>
                <a:spcPct val="90000"/>
              </a:lnSpc>
              <a:buSzPct val="100000"/>
              <a:defRPr/>
            </a:pPr>
            <a:endParaRPr lang="en-US" sz="2000" b="0" kern="0" dirty="0">
              <a:solidFill>
                <a:srgbClr val="000036"/>
              </a:solidFill>
              <a:latin typeface="Arial"/>
            </a:endParaRPr>
          </a:p>
          <a:p>
            <a:pPr marL="265113" indent="-265113" algn="l" eaLnBrk="0" hangingPunct="0">
              <a:lnSpc>
                <a:spcPct val="90000"/>
              </a:lnSpc>
              <a:defRPr/>
            </a:pPr>
            <a:r>
              <a:rPr lang="en-GB" kern="0" dirty="0">
                <a:solidFill>
                  <a:srgbClr val="008080"/>
                </a:solidFill>
                <a:latin typeface="Arial"/>
              </a:rPr>
              <a:t>Academic Freedom in Research: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No limitations </a:t>
            </a: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and boundaries if possible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Free</a:t>
            </a:r>
            <a:r>
              <a:rPr lang="en-GB" sz="2000" b="0" kern="0" dirty="0">
                <a:solidFill>
                  <a:srgbClr val="000036"/>
                </a:solidFill>
                <a:latin typeface="Arial"/>
              </a:rPr>
              <a:t> </a:t>
            </a: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communication &amp; </a:t>
            </a: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freedom</a:t>
            </a: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 to </a:t>
            </a:r>
            <a:r>
              <a:rPr lang="en-GB" sz="2000" b="0" kern="0" dirty="0" smtClean="0">
                <a:solidFill>
                  <a:srgbClr val="008080"/>
                </a:solidFill>
                <a:latin typeface="Arial"/>
              </a:rPr>
              <a:t>publish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 smtClean="0">
                <a:solidFill>
                  <a:srgbClr val="008080"/>
                </a:solidFill>
                <a:latin typeface="Arial"/>
              </a:rPr>
              <a:t>Difficult to change people, impossible to force them</a:t>
            </a:r>
            <a:endParaRPr lang="en-GB" sz="2000" b="0" kern="0" dirty="0">
              <a:solidFill>
                <a:srgbClr val="008080"/>
              </a:solidFill>
              <a:latin typeface="Arial"/>
            </a:endParaRP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Trial of the new, no/very fast life-cycles, all-time </a:t>
            </a:r>
            <a:r>
              <a:rPr lang="en-GB" sz="2000" b="0" kern="0" dirty="0" smtClean="0">
                <a:solidFill>
                  <a:srgbClr val="008080"/>
                </a:solidFill>
                <a:latin typeface="Arial"/>
              </a:rPr>
              <a:t>prototypes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rgbClr val="FF0000"/>
                </a:solidFill>
                <a:latin typeface="Arial"/>
              </a:rPr>
              <a:t>Open campus attitude: </a:t>
            </a: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I consider CERN being an ISP!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 smtClean="0">
              <a:solidFill>
                <a:srgbClr val="0066CC"/>
              </a:solidFill>
              <a:latin typeface="Arial"/>
            </a:endParaRP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>
              <a:solidFill>
                <a:srgbClr val="0066CC"/>
              </a:solidFill>
              <a:latin typeface="+mn-lt"/>
            </a:endParaRPr>
          </a:p>
          <a:p>
            <a:pPr marL="265113" lvl="1" indent="-265113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 smtClean="0">
              <a:solidFill>
                <a:srgbClr val="000036"/>
              </a:solidFill>
              <a:latin typeface="+mn-lt"/>
            </a:endParaRPr>
          </a:p>
          <a:p>
            <a:pPr marL="265113" indent="-265113">
              <a:lnSpc>
                <a:spcPct val="90000"/>
              </a:lnSpc>
              <a:defRPr/>
            </a:pPr>
            <a:endParaRPr lang="en-GB" sz="2000" b="0" kern="0" dirty="0">
              <a:solidFill>
                <a:srgbClr val="000036"/>
              </a:solidFill>
              <a:latin typeface="Arial"/>
            </a:endParaRPr>
          </a:p>
          <a:p>
            <a:pPr marL="265113" lvl="1" indent="-265113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>
              <a:solidFill>
                <a:srgbClr val="000036"/>
              </a:solidFill>
              <a:latin typeface="Arial"/>
            </a:endParaRPr>
          </a:p>
          <a:p>
            <a:pPr marL="265113" lvl="1" indent="-265113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US" sz="2000" b="0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defRPr/>
            </a:pPr>
            <a:endParaRPr lang="en-GB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defRPr/>
            </a:pPr>
            <a:endParaRPr lang="en-GB" sz="2000" b="0" kern="0" dirty="0">
              <a:solidFill>
                <a:schemeClr val="tx2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buFont typeface="Times New Roman" pitchFamily="18" charset="0"/>
              <a:buChar char="►"/>
              <a:defRPr/>
            </a:pPr>
            <a:endParaRPr lang="en-GB" kern="0" dirty="0">
              <a:solidFill>
                <a:schemeClr val="tx2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buFont typeface="Times New Roman" pitchFamily="18" charset="0"/>
              <a:buChar char="►"/>
              <a:defRPr/>
            </a:pPr>
            <a:endParaRPr lang="en-GB" kern="0" dirty="0">
              <a:solidFill>
                <a:schemeClr val="tx2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defRPr/>
            </a:pPr>
            <a:endParaRPr lang="en-US" sz="2000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defRPr/>
            </a:pPr>
            <a:endParaRPr lang="en-GB" kern="0" dirty="0">
              <a:solidFill>
                <a:srgbClr val="000036"/>
              </a:solidFill>
              <a:latin typeface="+mn-lt"/>
            </a:endParaRPr>
          </a:p>
          <a:p>
            <a:pPr marL="265113" indent="-265113" eaLnBrk="0" hangingPunct="0">
              <a:lnSpc>
                <a:spcPct val="90000"/>
              </a:lnSpc>
              <a:defRPr/>
            </a:pPr>
            <a:endParaRPr lang="en-US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>
              <a:lnSpc>
                <a:spcPct val="90000"/>
              </a:lnSpc>
              <a:buSzPct val="50000"/>
              <a:defRPr/>
            </a:pPr>
            <a:endParaRPr lang="en-GB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>
              <a:lnSpc>
                <a:spcPct val="90000"/>
              </a:lnSpc>
              <a:buSzPct val="50000"/>
              <a:buFont typeface="Times New Roman" pitchFamily="18" charset="0"/>
              <a:buChar char="►"/>
              <a:defRPr/>
            </a:pPr>
            <a:endParaRPr lang="en-US" sz="2000" b="0" kern="0" dirty="0">
              <a:solidFill>
                <a:srgbClr val="000036"/>
              </a:solidFill>
              <a:latin typeface="+mn-lt"/>
            </a:endParaRPr>
          </a:p>
          <a:p>
            <a:pPr marL="265113" indent="-265113" eaLnBrk="0" hangingPunct="0">
              <a:lnSpc>
                <a:spcPct val="90000"/>
              </a:lnSpc>
              <a:defRPr/>
            </a:pPr>
            <a:endParaRPr lang="en-US" kern="0" dirty="0">
              <a:solidFill>
                <a:srgbClr val="000036"/>
              </a:solidFill>
              <a:latin typeface="+mn-lt"/>
            </a:endParaRPr>
          </a:p>
          <a:p>
            <a:pPr marL="265113" indent="-265113" eaLnBrk="0" hangingPunct="0">
              <a:lnSpc>
                <a:spcPct val="90000"/>
              </a:lnSpc>
              <a:defRPr/>
            </a:pPr>
            <a:endParaRPr lang="en-US" kern="0" dirty="0">
              <a:solidFill>
                <a:srgbClr val="000036"/>
              </a:solidFill>
              <a:latin typeface="+mn-lt"/>
            </a:endParaRPr>
          </a:p>
        </p:txBody>
      </p:sp>
      <p:pic>
        <p:nvPicPr>
          <p:cNvPr id="7175" name="Picture 7" descr="http://doc.cern.ch/archive/electronic/cern/others/PHO/photo-bul/bul-pho-2009-101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" t="1613" r="4077" b="11275"/>
          <a:stretch>
            <a:fillRect/>
          </a:stretch>
        </p:blipFill>
        <p:spPr bwMode="auto">
          <a:xfrm>
            <a:off x="5048250" y="1371600"/>
            <a:ext cx="4095750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Academic Freedom at CERN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-31750" y="3097213"/>
            <a:ext cx="9274175" cy="3118044"/>
            <a:chOff x="-31750" y="3097213"/>
            <a:chExt cx="9274175" cy="3118044"/>
          </a:xfrm>
        </p:grpSpPr>
        <p:sp>
          <p:nvSpPr>
            <p:cNvPr id="6" name="AutoShape 19"/>
            <p:cNvSpPr>
              <a:spLocks noChangeArrowheads="1"/>
            </p:cNvSpPr>
            <p:nvPr/>
          </p:nvSpPr>
          <p:spPr bwMode="auto">
            <a:xfrm rot="-1434863">
              <a:off x="-31750" y="3097213"/>
              <a:ext cx="9274175" cy="180816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sz="3200" dirty="0" smtClean="0">
                  <a:solidFill>
                    <a:srgbClr val="FF0000"/>
                  </a:solidFill>
                </a:rPr>
                <a:t>The threat is already inside.</a:t>
              </a:r>
            </a:p>
            <a:p>
              <a:pPr algn="r"/>
              <a:r>
                <a:rPr lang="en-US" sz="3200" dirty="0" smtClean="0">
                  <a:solidFill>
                    <a:srgbClr val="000000"/>
                  </a:solidFill>
                </a:rPr>
                <a:t>A good security paradigm must</a:t>
              </a:r>
              <a:br>
                <a:rPr lang="en-US" sz="3200" dirty="0" smtClean="0">
                  <a:solidFill>
                    <a:srgbClr val="000000"/>
                  </a:solidFill>
                </a:rPr>
              </a:br>
              <a:r>
                <a:rPr lang="en-US" sz="3200" dirty="0" smtClean="0">
                  <a:solidFill>
                    <a:srgbClr val="000000"/>
                  </a:solidFill>
                </a:rPr>
                <a:t>balance this “Academic Freedom”</a:t>
              </a:r>
              <a:br>
                <a:rPr lang="en-US" sz="3200" dirty="0" smtClean="0">
                  <a:solidFill>
                    <a:srgbClr val="000000"/>
                  </a:solidFill>
                </a:rPr>
              </a:br>
              <a:endParaRPr lang="en-US" sz="3200" dirty="0">
                <a:solidFill>
                  <a:srgbClr val="000000"/>
                </a:solidFill>
              </a:endParaRPr>
            </a:p>
          </p:txBody>
        </p:sp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13" t="44865" r="41956" b="27232"/>
            <a:stretch>
              <a:fillRect/>
            </a:stretch>
          </p:blipFill>
          <p:spPr bwMode="auto">
            <a:xfrm rot="20146063">
              <a:off x="560795" y="4620532"/>
              <a:ext cx="1617785" cy="1594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5188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5513" y="228600"/>
            <a:ext cx="7648487" cy="533400"/>
          </a:xfrm>
        </p:spPr>
        <p:txBody>
          <a:bodyPr/>
          <a:lstStyle/>
          <a:p>
            <a:r>
              <a:rPr lang="en-US" dirty="0" smtClean="0"/>
              <a:t>Do you know your security foot-print?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3663" y="533936"/>
            <a:ext cx="3318537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0" b="1" cap="all" spc="0" dirty="0" smtClean="0">
                <a:ln/>
                <a:solidFill>
                  <a:srgbClr val="00808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40000" b="1" cap="all" spc="0" dirty="0">
              <a:ln/>
              <a:solidFill>
                <a:srgbClr val="00808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665160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CERN Sectors of Operations</a:t>
            </a:r>
          </a:p>
        </p:txBody>
      </p:sp>
      <p:pic>
        <p:nvPicPr>
          <p:cNvPr id="108546" name="Picture 2" descr="Cern scientists look at computer screens during LHC switch-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0" y="4822825"/>
            <a:ext cx="2620963" cy="1573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8548" name="Picture 4" descr="http://inapcache.boston.com/universal/site_graphics/blogs/bigpicture/lhc_11_20/l12_00809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963" y="4043363"/>
            <a:ext cx="2489200" cy="1712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8550" name="Picture 6" descr="http://cdn.physorg.com/newman/gfx/news/hires/worldsbig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475" y="5072063"/>
            <a:ext cx="2517775" cy="167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8552" name="Picture 8" descr="http://blogs.fayobserver.com/techsassy/files/2008/10/cer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66913" y="4868863"/>
            <a:ext cx="2303462" cy="1531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51" name="TextBox 18"/>
          <p:cNvSpPr txBox="1">
            <a:spLocks noChangeArrowheads="1"/>
          </p:cNvSpPr>
          <p:nvPr/>
        </p:nvSpPr>
        <p:spPr bwMode="auto">
          <a:xfrm>
            <a:off x="76200" y="3584575"/>
            <a:ext cx="4459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l" eaLnBrk="1" hangingPunct="1"/>
            <a:r>
              <a:rPr lang="en-GB" dirty="0">
                <a:solidFill>
                  <a:srgbClr val="008080"/>
                </a:solidFill>
              </a:rPr>
              <a:t>Computing Services Security</a:t>
            </a:r>
          </a:p>
        </p:txBody>
      </p:sp>
      <p:sp>
        <p:nvSpPr>
          <p:cNvPr id="6152" name="TextBox 19"/>
          <p:cNvSpPr txBox="1">
            <a:spLocks noChangeArrowheads="1"/>
          </p:cNvSpPr>
          <p:nvPr/>
        </p:nvSpPr>
        <p:spPr bwMode="auto">
          <a:xfrm>
            <a:off x="5051425" y="3592513"/>
            <a:ext cx="3930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hangingPunct="1"/>
            <a:r>
              <a:rPr lang="en-GB" dirty="0">
                <a:solidFill>
                  <a:srgbClr val="008080"/>
                </a:solidFill>
              </a:rPr>
              <a:t>Control Systems Security</a:t>
            </a:r>
          </a:p>
        </p:txBody>
      </p:sp>
      <p:pic>
        <p:nvPicPr>
          <p:cNvPr id="108556" name="Picture 12" descr="http://www.linearcollider.org/newsline/images/2007/20070111_feature1_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8300" y="1392238"/>
            <a:ext cx="2097088" cy="1595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6318250" y="5287963"/>
            <a:ext cx="2246313" cy="1497012"/>
            <a:chOff x="96" y="912"/>
            <a:chExt cx="4128" cy="2754"/>
          </a:xfrm>
        </p:grpSpPr>
        <p:pic>
          <p:nvPicPr>
            <p:cNvPr id="8" name="Picture 4" descr="LHC-PHO-2002-02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6" y="912"/>
              <a:ext cx="4128" cy="275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381" name="Line 5"/>
            <p:cNvSpPr>
              <a:spLocks noChangeShapeType="1"/>
            </p:cNvSpPr>
            <p:nvPr/>
          </p:nvSpPr>
          <p:spPr bwMode="auto">
            <a:xfrm flipH="1">
              <a:off x="96" y="2496"/>
              <a:ext cx="1826" cy="672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82" name="Line 6"/>
            <p:cNvSpPr>
              <a:spLocks noChangeShapeType="1"/>
            </p:cNvSpPr>
            <p:nvPr/>
          </p:nvSpPr>
          <p:spPr bwMode="auto">
            <a:xfrm flipH="1">
              <a:off x="96" y="2448"/>
              <a:ext cx="1538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" name="Group 3"/>
          <p:cNvGrpSpPr>
            <a:grpSpLocks noChangeAspect="1"/>
          </p:cNvGrpSpPr>
          <p:nvPr/>
        </p:nvGrpSpPr>
        <p:grpSpPr bwMode="auto">
          <a:xfrm>
            <a:off x="6621463" y="4048125"/>
            <a:ext cx="2468562" cy="1262063"/>
            <a:chOff x="-768" y="816"/>
            <a:chExt cx="6528" cy="3339"/>
          </a:xfrm>
        </p:grpSpPr>
        <p:pic>
          <p:nvPicPr>
            <p:cNvPr id="23" name="Picture 4" descr="MVOH8FI9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90" y="816"/>
              <a:ext cx="4941" cy="333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378" name="Line 5"/>
            <p:cNvSpPr>
              <a:spLocks noChangeShapeType="1"/>
            </p:cNvSpPr>
            <p:nvPr/>
          </p:nvSpPr>
          <p:spPr bwMode="auto">
            <a:xfrm flipH="1" flipV="1">
              <a:off x="-768" y="1385"/>
              <a:ext cx="2880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379" name="Line 6"/>
            <p:cNvSpPr>
              <a:spLocks noChangeShapeType="1"/>
            </p:cNvSpPr>
            <p:nvPr/>
          </p:nvSpPr>
          <p:spPr bwMode="auto">
            <a:xfrm flipH="1" flipV="1">
              <a:off x="2112" y="2057"/>
              <a:ext cx="3648" cy="87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156" name="TextBox 25"/>
          <p:cNvSpPr txBox="1">
            <a:spLocks noChangeArrowheads="1"/>
          </p:cNvSpPr>
          <p:nvPr/>
        </p:nvSpPr>
        <p:spPr bwMode="auto">
          <a:xfrm>
            <a:off x="5176838" y="3138488"/>
            <a:ext cx="3822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r" eaLnBrk="1" hangingPunct="1"/>
            <a:r>
              <a:rPr lang="en-GB" dirty="0">
                <a:solidFill>
                  <a:srgbClr val="008080"/>
                </a:solidFill>
              </a:rPr>
              <a:t>Grid Computing Security</a:t>
            </a:r>
          </a:p>
        </p:txBody>
      </p:sp>
      <p:pic>
        <p:nvPicPr>
          <p:cNvPr id="6157" name="Picture 14" descr="http://www.gridcafe.org/version1/GridatCERN/images/cdstack-top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349375"/>
            <a:ext cx="2209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62" name="Picture 18" descr="http://mediaarchive.cern.ch/MediaArchive/Photo/Public/2005/0507030/0507030_06/0507030_06-A5-at-72-dpi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0650" y="1219200"/>
            <a:ext cx="2287588" cy="176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8560" name="Picture 16" descr="http://mediaarchive.cern.ch/MediaArchive/Photo/Public/2002/0204018/0204018_01/0204018_01-A4-at-144-dpi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30350" y="1524000"/>
            <a:ext cx="2281238" cy="1490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60" name="TextBox 29"/>
          <p:cNvSpPr txBox="1">
            <a:spLocks noChangeArrowheads="1"/>
          </p:cNvSpPr>
          <p:nvPr/>
        </p:nvSpPr>
        <p:spPr bwMode="auto">
          <a:xfrm>
            <a:off x="76200" y="3114675"/>
            <a:ext cx="406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l" eaLnBrk="1" hangingPunct="1"/>
            <a:r>
              <a:rPr lang="en-GB" dirty="0">
                <a:solidFill>
                  <a:srgbClr val="008080"/>
                </a:solidFill>
              </a:rPr>
              <a:t>Office Computing Security</a:t>
            </a:r>
          </a:p>
        </p:txBody>
      </p:sp>
    </p:spTree>
    <p:extLst>
      <p:ext uri="{BB962C8B-B14F-4D97-AF65-F5344CB8AC3E}">
        <p14:creationId xmlns:p14="http://schemas.microsoft.com/office/powerpoint/2010/main" val="75398248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8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8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8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  <p:bldP spid="6156" grpId="0"/>
      <p:bldP spid="61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Office Computing Footprint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55738"/>
            <a:ext cx="8991600" cy="5478462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  <a:defRPr/>
            </a:pPr>
            <a:r>
              <a:rPr lang="en-US" dirty="0" smtClean="0"/>
              <a:t>General network architecture for </a:t>
            </a:r>
            <a:r>
              <a:rPr lang="en-US" i="1" dirty="0" smtClean="0"/>
              <a:t>all</a:t>
            </a:r>
            <a:r>
              <a:rPr lang="en-US" dirty="0" smtClean="0"/>
              <a:t> sectors:</a:t>
            </a:r>
          </a:p>
          <a:p>
            <a:pPr marL="265113" lvl="1" indent="-265113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3 Class-B IP networks </a:t>
            </a:r>
            <a:r>
              <a:rPr lang="en-US" dirty="0" smtClean="0">
                <a:solidFill>
                  <a:srgbClr val="008080"/>
                </a:solidFill>
              </a:rPr>
              <a:t>with &gt;20 </a:t>
            </a:r>
            <a:r>
              <a:rPr lang="en-US" dirty="0" err="1" smtClean="0">
                <a:solidFill>
                  <a:srgbClr val="008080"/>
                </a:solidFill>
              </a:rPr>
              <a:t>Gbps</a:t>
            </a:r>
            <a:r>
              <a:rPr lang="en-US" dirty="0" smtClean="0">
                <a:solidFill>
                  <a:srgbClr val="008080"/>
                </a:solidFill>
              </a:rPr>
              <a:t> bandwidth incl. DHCP/wireless</a:t>
            </a:r>
          </a:p>
          <a:p>
            <a:pPr marL="0" lvl="1" indent="-265113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Several non-routable Class-B IP networks with &gt;20 </a:t>
            </a:r>
            <a:r>
              <a:rPr lang="en-US" dirty="0" err="1" smtClean="0">
                <a:solidFill>
                  <a:srgbClr val="008080"/>
                </a:solidFill>
              </a:rPr>
              <a:t>Gbps</a:t>
            </a:r>
            <a:r>
              <a:rPr lang="en-US" dirty="0" smtClean="0">
                <a:solidFill>
                  <a:srgbClr val="008080"/>
                </a:solidFill>
              </a:rPr>
              <a:t> bandwidth</a:t>
            </a:r>
          </a:p>
          <a:p>
            <a:pPr marL="0" lvl="1" indent="-265113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>
                <a:solidFill>
                  <a:srgbClr val="008080"/>
                </a:solidFill>
              </a:rPr>
              <a:t>&gt;3000 switches, </a:t>
            </a:r>
            <a:r>
              <a:rPr lang="en-US" dirty="0" smtClean="0">
                <a:solidFill>
                  <a:srgbClr val="FF0000"/>
                </a:solidFill>
              </a:rPr>
              <a:t>~40k devices </a:t>
            </a:r>
            <a:r>
              <a:rPr lang="en-US" dirty="0" smtClean="0">
                <a:solidFill>
                  <a:srgbClr val="008080"/>
                </a:solidFill>
              </a:rPr>
              <a:t>on Ethernet/DHCP/wireless networks</a:t>
            </a:r>
          </a:p>
          <a:p>
            <a:pPr marL="0" lvl="1" indent="-265113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6k firewall openings</a:t>
            </a:r>
          </a:p>
          <a:p>
            <a:pPr marL="0" indent="0" eaLnBrk="1" hangingPunct="1">
              <a:lnSpc>
                <a:spcPct val="90000"/>
              </a:lnSpc>
              <a:spcBef>
                <a:spcPts val="1800"/>
              </a:spcBef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One flat office / wireless network…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Visitor’s laptops and office PCs on same network</a:t>
            </a:r>
          </a:p>
          <a:p>
            <a:pPr marL="0" indent="0" eaLnBrk="1" hangingPunct="1">
              <a:spcBef>
                <a:spcPts val="1800"/>
              </a:spcBef>
              <a:buNone/>
              <a:defRPr/>
            </a:pPr>
            <a:r>
              <a:rPr lang="en-US" dirty="0" smtClean="0"/>
              <a:t>…for a liberal (i.e. </a:t>
            </a:r>
            <a:r>
              <a:rPr lang="en-US" dirty="0" smtClean="0">
                <a:solidFill>
                  <a:srgbClr val="FF0000"/>
                </a:solidFill>
              </a:rPr>
              <a:t>heterogeneous) user world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GB" dirty="0" smtClean="0">
                <a:solidFill>
                  <a:srgbClr val="FF0000"/>
                </a:solidFill>
              </a:rPr>
              <a:t>Any type of </a:t>
            </a:r>
            <a:r>
              <a:rPr lang="en-GB" dirty="0" smtClean="0">
                <a:solidFill>
                  <a:srgbClr val="008080"/>
                </a:solidFill>
              </a:rPr>
              <a:t>personal/external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laptops, PCs, PDAs, phones, devices, ...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Any type of O/S</a:t>
            </a:r>
            <a:r>
              <a:rPr lang="en-US" dirty="0" smtClean="0">
                <a:solidFill>
                  <a:srgbClr val="008080"/>
                </a:solidFill>
              </a:rPr>
              <a:t>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8080"/>
                </a:solidFill>
              </a:rPr>
              <a:t>Mac OSX, </a:t>
            </a:r>
            <a:r>
              <a:rPr lang="en-US" dirty="0" err="1" smtClean="0">
                <a:solidFill>
                  <a:srgbClr val="008080"/>
                </a:solidFill>
              </a:rPr>
              <a:t>Debian</a:t>
            </a:r>
            <a:r>
              <a:rPr lang="en-US" dirty="0" smtClean="0">
                <a:solidFill>
                  <a:srgbClr val="008080"/>
                </a:solidFill>
              </a:rPr>
              <a:t>, </a:t>
            </a:r>
            <a:r>
              <a:rPr lang="en-US" dirty="0" err="1" smtClean="0">
                <a:solidFill>
                  <a:srgbClr val="008080"/>
                </a:solidFill>
              </a:rPr>
              <a:t>Ubuntu</a:t>
            </a:r>
            <a:r>
              <a:rPr lang="en-US" dirty="0" smtClean="0">
                <a:solidFill>
                  <a:srgbClr val="008080"/>
                </a:solidFill>
              </a:rPr>
              <a:t>, Windows 98, </a:t>
            </a:r>
            <a:r>
              <a:rPr lang="en-US" dirty="0" err="1" smtClean="0">
                <a:solidFill>
                  <a:srgbClr val="008080"/>
                </a:solidFill>
              </a:rPr>
              <a:t>RedHat</a:t>
            </a:r>
            <a:r>
              <a:rPr lang="en-US" dirty="0" smtClean="0">
                <a:solidFill>
                  <a:srgbClr val="008080"/>
                </a:solidFill>
              </a:rPr>
              <a:t>, …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GB" dirty="0" smtClean="0">
                <a:solidFill>
                  <a:srgbClr val="FF0000"/>
                </a:solidFill>
              </a:rPr>
              <a:t>Any type of application, </a:t>
            </a:r>
            <a:r>
              <a:rPr lang="en-GB" dirty="0" smtClean="0">
                <a:solidFill>
                  <a:srgbClr val="008080"/>
                </a:solidFill>
              </a:rPr>
              <a:t>programming language, tools, Web sites, ...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Hundreds of Web servers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8080"/>
                </a:solidFill>
              </a:rPr>
              <a:t>for dedicated purposes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~23k user accounts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buFont typeface="Times New Roman" pitchFamily="18" charset="0"/>
              <a:buNone/>
              <a:defRPr/>
            </a:pPr>
            <a:endParaRPr lang="en-GB" dirty="0" smtClean="0"/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endParaRPr lang="en-GB" dirty="0" smtClean="0"/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Font typeface="Times New Roman" pitchFamily="18" charset="0"/>
              <a:buNone/>
              <a:defRPr/>
            </a:pPr>
            <a:endParaRPr lang="en-US" dirty="0" smtClean="0"/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Font typeface="Times New Roman" pitchFamily="18" charset="0"/>
              <a:buNone/>
              <a:defRPr/>
            </a:pPr>
            <a:endParaRPr lang="en-US" dirty="0" smtClean="0"/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defRPr/>
            </a:pPr>
            <a:endParaRPr lang="en-GB" dirty="0" smtClean="0"/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defRPr/>
            </a:pPr>
            <a:endParaRPr lang="en-US" dirty="0" smtClean="0"/>
          </a:p>
          <a:p>
            <a:pPr marL="0" eaLnBrk="1" hangingPunct="1">
              <a:spcBef>
                <a:spcPts val="600"/>
              </a:spcBef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14208890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344738" y="228600"/>
            <a:ext cx="6769100" cy="533400"/>
          </a:xfrm>
        </p:spPr>
        <p:txBody>
          <a:bodyPr/>
          <a:lstStyle/>
          <a:p>
            <a:pPr eaLnBrk="1" hangingPunct="1"/>
            <a:r>
              <a:rPr lang="en-GB" smtClean="0"/>
              <a:t>Computer Services Footprint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73175"/>
            <a:ext cx="8991600" cy="5478463"/>
          </a:xfrm>
        </p:spPr>
        <p:txBody>
          <a:bodyPr/>
          <a:lstStyle/>
          <a:p>
            <a:pPr marL="6350" indent="0" eaLnBrk="1" hangingPunct="1">
              <a:lnSpc>
                <a:spcPct val="90000"/>
              </a:lnSpc>
              <a:spcBef>
                <a:spcPts val="600"/>
              </a:spcBef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7</a:t>
            </a:r>
            <a:r>
              <a:rPr lang="en-US" dirty="0" smtClean="0">
                <a:solidFill>
                  <a:srgbClr val="FF0000"/>
                </a:solidFill>
              </a:rPr>
              <a:t> computer centers</a:t>
            </a:r>
          </a:p>
          <a:p>
            <a:pPr marL="111126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each with </a:t>
            </a:r>
            <a:r>
              <a:rPr lang="en-US" dirty="0" smtClean="0">
                <a:solidFill>
                  <a:srgbClr val="FF0000"/>
                </a:solidFill>
              </a:rPr>
              <a:t>up to ~10k nodes </a:t>
            </a:r>
            <a:r>
              <a:rPr lang="en-US" dirty="0" smtClean="0">
                <a:solidFill>
                  <a:srgbClr val="008080"/>
                </a:solidFill>
              </a:rPr>
              <a:t>(~64k cores, ~64k HDDs)</a:t>
            </a:r>
          </a:p>
          <a:p>
            <a:pPr marL="111126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for central computing, accelerator operations, and physics experiments</a:t>
            </a:r>
          </a:p>
          <a:p>
            <a:pPr marL="0" indent="0" eaLnBrk="1" hangingPunct="1">
              <a:spcBef>
                <a:spcPts val="1800"/>
              </a:spcBef>
              <a:buNone/>
              <a:defRPr/>
            </a:pPr>
            <a:r>
              <a:rPr lang="en-US" dirty="0" smtClean="0"/>
              <a:t>Serving a </a:t>
            </a:r>
            <a:r>
              <a:rPr lang="en-US" dirty="0" smtClean="0">
                <a:solidFill>
                  <a:srgbClr val="FF0000"/>
                </a:solidFill>
              </a:rPr>
              <a:t>multitude of services &amp; systems</a:t>
            </a:r>
            <a:r>
              <a:rPr lang="en-US" dirty="0" smtClean="0"/>
              <a:t>…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Central O/S: 	Windows XP/7 </a:t>
            </a:r>
            <a:r>
              <a:rPr lang="en-US" dirty="0">
                <a:solidFill>
                  <a:srgbClr val="008080"/>
                </a:solidFill>
              </a:rPr>
              <a:t>(~6500 PCs), </a:t>
            </a:r>
            <a:r>
              <a:rPr lang="en-US" dirty="0" smtClean="0">
                <a:solidFill>
                  <a:srgbClr val="008080"/>
                </a:solidFill>
              </a:rPr>
              <a:t>Windows Server 2008++, 			Scientific Linux 5/6, Mac OS X </a:t>
            </a:r>
          </a:p>
          <a:p>
            <a:pPr marL="274638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~2M mails per day: </a:t>
            </a:r>
            <a:r>
              <a:rPr lang="en-US" dirty="0" smtClean="0">
                <a:solidFill>
                  <a:srgbClr val="FF0000"/>
                </a:solidFill>
              </a:rPr>
              <a:t>95% SPAM</a:t>
            </a:r>
            <a:r>
              <a:rPr lang="en-US" dirty="0" smtClean="0">
                <a:solidFill>
                  <a:srgbClr val="008080"/>
                </a:solidFill>
              </a:rPr>
              <a:t>, </a:t>
            </a:r>
            <a:r>
              <a:rPr lang="en-US" dirty="0">
                <a:solidFill>
                  <a:srgbClr val="008080"/>
                </a:solidFill>
              </a:rPr>
              <a:t>1</a:t>
            </a:r>
            <a:r>
              <a:rPr lang="en-US" dirty="0" smtClean="0">
                <a:solidFill>
                  <a:srgbClr val="008080"/>
                </a:solidFill>
              </a:rPr>
              <a:t>% unidentified SPAM, </a:t>
            </a:r>
            <a:r>
              <a:rPr lang="en-US" dirty="0">
                <a:solidFill>
                  <a:srgbClr val="008080"/>
                </a:solidFill>
              </a:rPr>
              <a:t>4</a:t>
            </a:r>
            <a:r>
              <a:rPr lang="en-US" dirty="0" smtClean="0">
                <a:solidFill>
                  <a:srgbClr val="008080"/>
                </a:solidFill>
              </a:rPr>
              <a:t>% regular</a:t>
            </a:r>
          </a:p>
          <a:p>
            <a:pPr marL="274638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AV, file systems (AFS, DFS), disk pools (~63PB), tape stores (~15PB/</a:t>
            </a:r>
            <a:r>
              <a:rPr lang="en-US" dirty="0" err="1" smtClean="0">
                <a:solidFill>
                  <a:srgbClr val="008080"/>
                </a:solidFill>
              </a:rPr>
              <a:t>yr</a:t>
            </a:r>
            <a:r>
              <a:rPr lang="en-US" dirty="0" smtClean="0">
                <a:solidFill>
                  <a:srgbClr val="008080"/>
                </a:solidFill>
              </a:rPr>
              <a:t>), DBs, </a:t>
            </a:r>
            <a:r>
              <a:rPr lang="en-US" dirty="0">
                <a:solidFill>
                  <a:srgbClr val="008080"/>
                </a:solidFill>
              </a:rPr>
              <a:t>versioning systems</a:t>
            </a:r>
            <a:r>
              <a:rPr lang="en-US" dirty="0" smtClean="0">
                <a:solidFill>
                  <a:srgbClr val="008080"/>
                </a:solidFill>
              </a:rPr>
              <a:t>, document </a:t>
            </a:r>
            <a:r>
              <a:rPr lang="en-US" dirty="0">
                <a:solidFill>
                  <a:srgbClr val="008080"/>
                </a:solidFill>
              </a:rPr>
              <a:t>servers, </a:t>
            </a:r>
            <a:r>
              <a:rPr lang="en-US" dirty="0" smtClean="0">
                <a:solidFill>
                  <a:srgbClr val="008080"/>
                </a:solidFill>
              </a:rPr>
              <a:t>HR/FI/engineering app’s, collaboration tools, </a:t>
            </a:r>
            <a:r>
              <a:rPr lang="en-US" dirty="0" err="1" smtClean="0">
                <a:solidFill>
                  <a:srgbClr val="008080"/>
                </a:solidFill>
              </a:rPr>
              <a:t>PaaS</a:t>
            </a:r>
            <a:r>
              <a:rPr lang="en-US" dirty="0" smtClean="0">
                <a:solidFill>
                  <a:srgbClr val="008080"/>
                </a:solidFill>
              </a:rPr>
              <a:t> virtualization service (~4k VMs), …</a:t>
            </a:r>
          </a:p>
          <a:p>
            <a:pPr marL="274638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FF0000"/>
                </a:solidFill>
              </a:rPr>
              <a:t>~10k Web sites </a:t>
            </a:r>
            <a:r>
              <a:rPr lang="en-US" dirty="0" smtClean="0">
                <a:solidFill>
                  <a:srgbClr val="008080"/>
                </a:solidFill>
              </a:rPr>
              <a:t>on 50 Web servers + </a:t>
            </a:r>
            <a:r>
              <a:rPr lang="en-US" dirty="0">
                <a:solidFill>
                  <a:srgbClr val="008080"/>
                </a:solidFill>
              </a:rPr>
              <a:t>m</a:t>
            </a:r>
            <a:r>
              <a:rPr lang="en-US" dirty="0" smtClean="0">
                <a:solidFill>
                  <a:srgbClr val="008080"/>
                </a:solidFill>
              </a:rPr>
              <a:t>any more for dedicated purposes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CERN Internet Exchange Point (22 European ISPs + </a:t>
            </a:r>
            <a:r>
              <a:rPr lang="en-US" dirty="0" err="1" smtClean="0">
                <a:solidFill>
                  <a:srgbClr val="008080"/>
                </a:solidFill>
              </a:rPr>
              <a:t>Telcom</a:t>
            </a:r>
            <a:r>
              <a:rPr lang="en-US" dirty="0" smtClean="0">
                <a:solidFill>
                  <a:srgbClr val="008080"/>
                </a:solidFill>
              </a:rPr>
              <a:t> providers)</a:t>
            </a:r>
          </a:p>
          <a:p>
            <a:pPr marL="6350" indent="0" eaLnBrk="1" hangingPunct="1">
              <a:spcBef>
                <a:spcPts val="1800"/>
              </a:spcBef>
              <a:buNone/>
              <a:defRPr/>
            </a:pPr>
            <a:r>
              <a:rPr lang="en-US" dirty="0" smtClean="0"/>
              <a:t>…incl. </a:t>
            </a:r>
            <a:r>
              <a:rPr lang="en-US" dirty="0" smtClean="0">
                <a:solidFill>
                  <a:srgbClr val="FF0000"/>
                </a:solidFill>
              </a:rPr>
              <a:t>GRID Computing</a:t>
            </a:r>
          </a:p>
          <a:p>
            <a:pPr marL="111126" lvl="1" indent="-265113" eaLnBrk="1" hangingPunct="1">
              <a:lnSpc>
                <a:spcPct val="90000"/>
              </a:lnSpc>
              <a:spcBef>
                <a:spcPts val="600"/>
              </a:spcBef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Tier-0 (~7k nodes), Tier-1, and Tier-2</a:t>
            </a:r>
          </a:p>
          <a:p>
            <a:pPr marL="0" lvl="1" indent="-265113" eaLnBrk="1" hangingPunct="1">
              <a:lnSpc>
                <a:spcPct val="90000"/>
              </a:lnSpc>
              <a:spcBef>
                <a:spcPts val="600"/>
              </a:spcBef>
              <a:defRPr/>
            </a:pPr>
            <a:endParaRPr lang="en-US" dirty="0" smtClean="0"/>
          </a:p>
          <a:p>
            <a:pPr marL="0" eaLnBrk="1" hangingPunct="1">
              <a:spcBef>
                <a:spcPts val="600"/>
              </a:spcBef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16879360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Control Systems Footprint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76200" y="1425575"/>
            <a:ext cx="1828800" cy="5334000"/>
          </a:xfrm>
          <a:prstGeom prst="wedgeRoundRectCallout">
            <a:avLst>
              <a:gd name="adj1" fmla="val 50000"/>
              <a:gd name="adj2" fmla="val 14769"/>
              <a:gd name="adj3" fmla="val 16667"/>
            </a:avLst>
          </a:prstGeom>
          <a:solidFill>
            <a:srgbClr val="33CCCC">
              <a:alpha val="50195"/>
            </a:srgbClr>
          </a:solidFill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>
                <a:solidFill>
                  <a:srgbClr val="000000"/>
                </a:solidFill>
              </a:rPr>
              <a:t>Experiment:</a:t>
            </a:r>
          </a:p>
          <a:p>
            <a:endParaRPr lang="en-US" sz="2000">
              <a:solidFill>
                <a:srgbClr val="000000"/>
              </a:solidFill>
            </a:endParaRPr>
          </a:p>
          <a:p>
            <a:r>
              <a:rPr lang="en-US" sz="1400">
                <a:solidFill>
                  <a:srgbClr val="000000"/>
                </a:solidFill>
              </a:rPr>
              <a:t>ALICE, ATLAS, CMS, LHCb, LHCf and TOTEM</a:t>
            </a:r>
          </a:p>
          <a:p>
            <a:endParaRPr lang="en-US" sz="1400">
              <a:solidFill>
                <a:srgbClr val="000000"/>
              </a:solidFill>
            </a:endParaRPr>
          </a:p>
          <a:p>
            <a:r>
              <a:rPr lang="en-US" sz="1400">
                <a:solidFill>
                  <a:srgbClr val="000000"/>
                </a:solidFill>
              </a:rPr>
              <a:t>ALPHA (AD-5), Cast, Collaps, Compass, Dirac, Gamma Irradiation Facility, ISOLTRAP,  MICE R&amp;D, Miniball, Mistral, NA48/3, NA49, NA60, nTOF, Witch, …</a:t>
            </a:r>
          </a:p>
          <a:p>
            <a:endParaRPr lang="en-US" sz="1400">
              <a:solidFill>
                <a:srgbClr val="000000"/>
              </a:solidFill>
            </a:endParaRPr>
          </a:p>
          <a:p>
            <a:r>
              <a:rPr lang="en-US" sz="1400">
                <a:solidFill>
                  <a:srgbClr val="000000"/>
                </a:solidFill>
              </a:rPr>
              <a:t>GCS, MCS, MSS, and Cryogenics System</a:t>
            </a:r>
          </a:p>
          <a:p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334000" y="4244975"/>
            <a:ext cx="3733800" cy="2514600"/>
          </a:xfrm>
          <a:prstGeom prst="wedgeRoundRectCallout">
            <a:avLst>
              <a:gd name="adj1" fmla="val -49944"/>
              <a:gd name="adj2" fmla="val -10324"/>
              <a:gd name="adj3" fmla="val 16667"/>
            </a:avLst>
          </a:prstGeom>
          <a:solidFill>
            <a:srgbClr val="FF9900">
              <a:alpha val="50195"/>
            </a:srgbClr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>
                <a:solidFill>
                  <a:srgbClr val="000000"/>
                </a:solidFill>
              </a:rPr>
              <a:t>Accelerator Infrastructure:</a:t>
            </a:r>
          </a:p>
          <a:p>
            <a:r>
              <a:rPr lang="en-US" sz="1400">
                <a:solidFill>
                  <a:srgbClr val="000000"/>
                </a:solidFill>
              </a:rPr>
              <a:t>ADT, ACS, BQE, BPAWT, BDI, BIC, BLM, BOF, BPM, BOB, BSRT, BTV, BRA, CWAT, Cryo (Frigo, SM18 &amp; Tunnel), BCTDC, BCTF, FGC, LEIR Low Level RF, LHC Beam Control System, LBDS, HC, LHC Logging Service, LTI, MKQA, APWL, BPL, OASIS, PIC, QDS/QPS,  BQS, SPS BT, BQK, Vacuum System, WIC, and BWS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590800" y="4244975"/>
            <a:ext cx="2057400" cy="2514600"/>
          </a:xfrm>
          <a:prstGeom prst="wedgeRoundRectCallout">
            <a:avLst>
              <a:gd name="adj1" fmla="val -50171"/>
              <a:gd name="adj2" fmla="val 25819"/>
              <a:gd name="adj3" fmla="val 16667"/>
            </a:avLst>
          </a:prstGeom>
          <a:solidFill>
            <a:srgbClr val="00FF00">
              <a:alpha val="50195"/>
            </a:srgbClr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>
                <a:solidFill>
                  <a:srgbClr val="000000"/>
                </a:solidFill>
              </a:rPr>
              <a:t>Accelerators:</a:t>
            </a:r>
            <a:endParaRPr lang="en-US" sz="1400">
              <a:solidFill>
                <a:srgbClr val="000000"/>
              </a:solidFill>
            </a:endParaRPr>
          </a:p>
          <a:p>
            <a:r>
              <a:rPr lang="en-US" sz="1400">
                <a:solidFill>
                  <a:srgbClr val="000000"/>
                </a:solidFill>
              </a:rPr>
              <a:t>AB/OP, AD, CNGS, CCC, CLIC, ISOLDE, ISOLDE offline, LEIR, LHC, Linac 2, Linac 3, PS, PS Booster, REX, SM18, and SPS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2590800" y="1425575"/>
            <a:ext cx="6477000" cy="2133600"/>
          </a:xfrm>
          <a:prstGeom prst="wedgeRoundRectCallout">
            <a:avLst>
              <a:gd name="adj1" fmla="val -14287"/>
              <a:gd name="adj2" fmla="val 49921"/>
              <a:gd name="adj3" fmla="val 16667"/>
            </a:avLst>
          </a:prstGeom>
          <a:solidFill>
            <a:srgbClr val="FF0000">
              <a:alpha val="39999"/>
            </a:srgb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>
                <a:solidFill>
                  <a:srgbClr val="000000"/>
                </a:solidFill>
              </a:rPr>
              <a:t>Safety:</a:t>
            </a:r>
            <a:endParaRPr lang="en-US" sz="1400">
              <a:solidFill>
                <a:srgbClr val="000000"/>
              </a:solidFill>
            </a:endParaRPr>
          </a:p>
          <a:p>
            <a:r>
              <a:rPr lang="en-US" sz="1400">
                <a:solidFill>
                  <a:srgbClr val="000000"/>
                </a:solidFill>
              </a:rPr>
              <a:t>ACIS, AC PS1, AC PS2, AC SPS1, AC SPS2, Alarm Repeater, ARCON, ADS, CSA, SGGAZ, SFDIN, CSAM, CESAR, DSS, LACS, LASS, LASER, Radmon, RAMSES, MSAT, Radio Protection Service, Sniffer System, SUSI, TIM, and Video Surveillance</a:t>
            </a:r>
          </a:p>
          <a:p>
            <a:r>
              <a:rPr lang="en-US" sz="2000">
                <a:solidFill>
                  <a:srgbClr val="000000"/>
                </a:solidFill>
              </a:rPr>
              <a:t>Infrastructure:</a:t>
            </a:r>
          </a:p>
          <a:p>
            <a:r>
              <a:rPr lang="en-US" sz="1400">
                <a:solidFill>
                  <a:srgbClr val="000000"/>
                </a:solidFill>
              </a:rPr>
              <a:t>CV, ENS, FM, DBR, Gamma Spectroscopy, TS/CSE, and YAMS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981200" y="2035175"/>
            <a:ext cx="533400" cy="914400"/>
          </a:xfrm>
          <a:prstGeom prst="leftRightArrow">
            <a:avLst>
              <a:gd name="adj1" fmla="val 56944"/>
              <a:gd name="adj2" fmla="val 29463"/>
            </a:avLst>
          </a:prstGeom>
          <a:gradFill rotWithShape="1">
            <a:gsLst>
              <a:gs pos="0">
                <a:srgbClr val="99CCFF"/>
              </a:gs>
              <a:gs pos="100000">
                <a:srgbClr val="FF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1981200" y="5006975"/>
            <a:ext cx="533400" cy="914400"/>
          </a:xfrm>
          <a:prstGeom prst="leftRightArrow">
            <a:avLst>
              <a:gd name="adj1" fmla="val 56944"/>
              <a:gd name="adj2" fmla="val 29463"/>
            </a:avLst>
          </a:prstGeom>
          <a:gradFill rotWithShape="1">
            <a:gsLst>
              <a:gs pos="0">
                <a:srgbClr val="80B1B7"/>
              </a:gs>
              <a:gs pos="100000">
                <a:srgbClr val="00FF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4724400" y="5006975"/>
            <a:ext cx="533400" cy="914400"/>
          </a:xfrm>
          <a:prstGeom prst="leftRightArrow">
            <a:avLst>
              <a:gd name="adj1" fmla="val 56944"/>
              <a:gd name="adj2" fmla="val 29463"/>
            </a:avLst>
          </a:prstGeom>
          <a:gradFill rotWithShape="1">
            <a:gsLst>
              <a:gs pos="0">
                <a:srgbClr val="00FF00"/>
              </a:gs>
              <a:gs pos="100000">
                <a:srgbClr val="FF99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 rot="-5400000">
            <a:off x="3314700" y="3444875"/>
            <a:ext cx="533400" cy="914400"/>
          </a:xfrm>
          <a:prstGeom prst="leftRightArrow">
            <a:avLst>
              <a:gd name="adj1" fmla="val 56944"/>
              <a:gd name="adj2" fmla="val 29463"/>
            </a:avLst>
          </a:prstGeom>
          <a:gradFill rotWithShape="1">
            <a:gsLst>
              <a:gs pos="0">
                <a:srgbClr val="00FF00"/>
              </a:gs>
              <a:gs pos="100000">
                <a:srgbClr val="FF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 rot="-5400000">
            <a:off x="6743700" y="3444875"/>
            <a:ext cx="533400" cy="914400"/>
          </a:xfrm>
          <a:prstGeom prst="leftRightArrow">
            <a:avLst>
              <a:gd name="adj1" fmla="val 56944"/>
              <a:gd name="adj2" fmla="val 29463"/>
            </a:avLst>
          </a:prstGeom>
          <a:gradFill rotWithShape="1">
            <a:gsLst>
              <a:gs pos="0">
                <a:srgbClr val="FF9900"/>
              </a:gs>
              <a:gs pos="100000">
                <a:srgbClr val="FF00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62710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371600"/>
            <a:ext cx="6477000" cy="990600"/>
            <a:chOff x="152400" y="1371600"/>
            <a:chExt cx="6477000" cy="990600"/>
          </a:xfrm>
        </p:grpSpPr>
        <p:sp>
          <p:nvSpPr>
            <p:cNvPr id="46095" name="AutoShape 19"/>
            <p:cNvSpPr>
              <a:spLocks noChangeArrowheads="1"/>
            </p:cNvSpPr>
            <p:nvPr/>
          </p:nvSpPr>
          <p:spPr bwMode="auto">
            <a:xfrm>
              <a:off x="152400" y="1371600"/>
              <a:ext cx="64770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1. Understand your environment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&amp; security footprint.</a:t>
              </a:r>
            </a:p>
            <a:p>
              <a:pPr algn="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6" name="Picture 2" descr="http://thegelf.files.wordpress.com/2008/09/footprint-sand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76275" y="1133475"/>
              <a:ext cx="714375" cy="143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57200" y="2438400"/>
            <a:ext cx="5105400" cy="990600"/>
            <a:chOff x="685800" y="2438400"/>
            <a:chExt cx="5105400" cy="990600"/>
          </a:xfrm>
        </p:grpSpPr>
        <p:sp>
          <p:nvSpPr>
            <p:cNvPr id="46093" name="AutoShape 19"/>
            <p:cNvSpPr>
              <a:spLocks noChangeArrowheads="1"/>
            </p:cNvSpPr>
            <p:nvPr/>
          </p:nvSpPr>
          <p:spPr bwMode="auto">
            <a:xfrm>
              <a:off x="685800" y="2438400"/>
              <a:ext cx="51054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</a:rPr>
                <a:t>2. Assess your threats!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4" name="Picture 14" descr="Picture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481922"/>
              <a:ext cx="1295400" cy="870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3533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28600"/>
            <a:ext cx="6629400" cy="533400"/>
          </a:xfrm>
        </p:spPr>
        <p:txBody>
          <a:bodyPr/>
          <a:lstStyle/>
          <a:p>
            <a:r>
              <a:rPr lang="en-US" dirty="0" smtClean="0"/>
              <a:t>Do you know your threats?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3663" y="533936"/>
            <a:ext cx="3318537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0" b="1" cap="all" spc="0" dirty="0" smtClean="0">
                <a:ln/>
                <a:solidFill>
                  <a:srgbClr val="00808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40000" b="1" cap="all" spc="0" dirty="0">
              <a:ln/>
              <a:solidFill>
                <a:srgbClr val="00808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656169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31763" y="1412875"/>
            <a:ext cx="9012237" cy="534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5113" indent="-265113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265113" indent="-265113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dirty="0">
                <a:solidFill>
                  <a:srgbClr val="008080"/>
                </a:solidFill>
              </a:rPr>
              <a:t>CERN is </a:t>
            </a:r>
            <a:r>
              <a:rPr lang="en-US" dirty="0">
                <a:solidFill>
                  <a:srgbClr val="FF0000"/>
                </a:solidFill>
              </a:rPr>
              <a:t>under permanent attack… </a:t>
            </a:r>
            <a:r>
              <a:rPr lang="en-US" dirty="0">
                <a:solidFill>
                  <a:srgbClr val="008080"/>
                </a:solidFill>
              </a:rPr>
              <a:t>even now.</a:t>
            </a:r>
          </a:p>
          <a:p>
            <a:pPr algn="l" eaLnBrk="1" hangingPunct="1">
              <a:lnSpc>
                <a:spcPct val="90000"/>
              </a:lnSpc>
            </a:pPr>
            <a:r>
              <a:rPr lang="en-GB" dirty="0">
                <a:solidFill>
                  <a:srgbClr val="008080"/>
                </a:solidFill>
              </a:rPr>
              <a:t>Servers </a:t>
            </a:r>
            <a:r>
              <a:rPr lang="en-GB" dirty="0">
                <a:solidFill>
                  <a:srgbClr val="FF0000"/>
                </a:solidFill>
              </a:rPr>
              <a:t>accessible</a:t>
            </a:r>
            <a:r>
              <a:rPr lang="en-GB" dirty="0">
                <a:solidFill>
                  <a:srgbClr val="000036"/>
                </a:solidFill>
              </a:rPr>
              <a:t> </a:t>
            </a:r>
            <a:r>
              <a:rPr lang="en-GB" dirty="0">
                <a:solidFill>
                  <a:srgbClr val="008080"/>
                </a:solidFill>
              </a:rPr>
              <a:t>from Internet are </a:t>
            </a:r>
            <a:r>
              <a:rPr lang="en-GB" dirty="0">
                <a:solidFill>
                  <a:srgbClr val="FF0000"/>
                </a:solidFill>
              </a:rPr>
              <a:t>permanently probed: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GB" sz="2000" b="0" dirty="0">
                <a:solidFill>
                  <a:srgbClr val="008080"/>
                </a:solidFill>
              </a:rPr>
              <a:t>…attackers trying to </a:t>
            </a:r>
            <a:r>
              <a:rPr lang="en-GB" sz="2000" b="0" dirty="0">
                <a:solidFill>
                  <a:srgbClr val="FF0000"/>
                </a:solidFill>
              </a:rPr>
              <a:t>brute-force passwords;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GB" sz="2000" b="0" dirty="0">
                <a:solidFill>
                  <a:srgbClr val="008080"/>
                </a:solidFill>
              </a:rPr>
              <a:t>…attackers trying to </a:t>
            </a:r>
            <a:r>
              <a:rPr lang="en-GB" sz="2000" b="0" dirty="0">
                <a:solidFill>
                  <a:srgbClr val="FF0000"/>
                </a:solidFill>
              </a:rPr>
              <a:t>break Web applications;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GB" sz="2000" b="0" dirty="0">
                <a:solidFill>
                  <a:srgbClr val="008080"/>
                </a:solidFill>
              </a:rPr>
              <a:t>…attackers trying to </a:t>
            </a:r>
            <a:r>
              <a:rPr lang="en-GB" sz="2000" b="0" dirty="0">
                <a:solidFill>
                  <a:srgbClr val="FF0000"/>
                </a:solidFill>
              </a:rPr>
              <a:t>break-in servers and obtain administrator rights.</a:t>
            </a:r>
          </a:p>
          <a:p>
            <a:pPr lvl="1" algn="l" eaLnBrk="1" hangingPunct="1">
              <a:lnSpc>
                <a:spcPct val="90000"/>
              </a:lnSpc>
            </a:pPr>
            <a:endParaRPr lang="en-GB" sz="2000" b="0" dirty="0">
              <a:solidFill>
                <a:schemeClr val="tx2"/>
              </a:solidFill>
            </a:endParaRPr>
          </a:p>
          <a:p>
            <a:pPr lvl="1" algn="l" eaLnBrk="1" hangingPunct="1">
              <a:lnSpc>
                <a:spcPct val="90000"/>
              </a:lnSpc>
            </a:pPr>
            <a:r>
              <a:rPr lang="en-GB" dirty="0">
                <a:solidFill>
                  <a:srgbClr val="FF0000"/>
                </a:solidFill>
              </a:rPr>
              <a:t>Users are not always aware/cautious/proactive enough: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…attackers trying to </a:t>
            </a:r>
            <a:r>
              <a:rPr lang="en-US" sz="2000" b="0" dirty="0">
                <a:solidFill>
                  <a:srgbClr val="FF0000"/>
                </a:solidFill>
              </a:rPr>
              <a:t>harvest credentials </a:t>
            </a:r>
            <a:r>
              <a:rPr lang="en-US" sz="2000" b="0" dirty="0">
                <a:solidFill>
                  <a:srgbClr val="008080"/>
                </a:solidFill>
              </a:rPr>
              <a:t>outside CERN;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…attackers trying to </a:t>
            </a:r>
            <a:r>
              <a:rPr lang="en-US" sz="2000" b="0" dirty="0">
                <a:solidFill>
                  <a:srgbClr val="FF0000"/>
                </a:solidFill>
              </a:rPr>
              <a:t>“phish” user passwords.</a:t>
            </a:r>
          </a:p>
          <a:p>
            <a:pPr lvl="1" algn="l" eaLnBrk="1" hangingPunct="1">
              <a:lnSpc>
                <a:spcPct val="90000"/>
              </a:lnSpc>
            </a:pPr>
            <a:endParaRPr lang="en-US" sz="2000" b="0" dirty="0">
              <a:solidFill>
                <a:schemeClr val="tx2"/>
              </a:solidFill>
            </a:endParaRPr>
          </a:p>
          <a:p>
            <a:pPr lvl="1" algn="l" eaLnBrk="1" hangingPunct="1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</a:rPr>
              <a:t>Security events happen: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Web sites &amp; web servers, data-base interfaces,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computing nodes, mail accounts, …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The office network is very liberal: free connection policy and lots of visitors.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Thus, there are always </a:t>
            </a:r>
            <a:r>
              <a:rPr lang="en-US" sz="2000" b="0" dirty="0">
                <a:solidFill>
                  <a:srgbClr val="FF0000"/>
                </a:solidFill>
              </a:rPr>
              <a:t>devices being infected/compromised</a:t>
            </a:r>
            <a:r>
              <a:rPr lang="en-US" sz="2000" b="0" dirty="0">
                <a:solidFill>
                  <a:srgbClr val="008080"/>
                </a:solidFill>
              </a:rPr>
              <a:t>.</a:t>
            </a:r>
            <a:endParaRPr lang="en-GB" sz="2000" b="0" dirty="0">
              <a:solidFill>
                <a:srgbClr val="008080"/>
              </a:solidFill>
            </a:endParaRPr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Under Permanent Attack</a:t>
            </a:r>
          </a:p>
        </p:txBody>
      </p:sp>
      <p:pic>
        <p:nvPicPr>
          <p:cNvPr id="41986" name="Picture 2" descr="http://www.alsa.at/static/images/chemiereport/Fie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4305300"/>
            <a:ext cx="3116263" cy="166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61361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31763" y="1412875"/>
            <a:ext cx="9012237" cy="534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65113" indent="-265113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265113" indent="-265113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l" eaLnBrk="1" hangingPunct="1">
              <a:lnSpc>
                <a:spcPct val="90000"/>
              </a:lnSpc>
            </a:pPr>
            <a:r>
              <a:rPr lang="en-US" dirty="0">
                <a:solidFill>
                  <a:srgbClr val="008080"/>
                </a:solidFill>
              </a:rPr>
              <a:t>CERN is </a:t>
            </a:r>
            <a:r>
              <a:rPr lang="en-US" dirty="0">
                <a:solidFill>
                  <a:srgbClr val="FF0000"/>
                </a:solidFill>
              </a:rPr>
              <a:t>under permanent attack… </a:t>
            </a:r>
            <a:r>
              <a:rPr lang="en-US" dirty="0">
                <a:solidFill>
                  <a:srgbClr val="008080"/>
                </a:solidFill>
              </a:rPr>
              <a:t>even now.</a:t>
            </a:r>
          </a:p>
          <a:p>
            <a:pPr algn="l" eaLnBrk="1" hangingPunct="1">
              <a:lnSpc>
                <a:spcPct val="90000"/>
              </a:lnSpc>
            </a:pPr>
            <a:r>
              <a:rPr lang="en-GB" dirty="0">
                <a:solidFill>
                  <a:srgbClr val="008080"/>
                </a:solidFill>
              </a:rPr>
              <a:t>Servers </a:t>
            </a:r>
            <a:r>
              <a:rPr lang="en-GB" dirty="0">
                <a:solidFill>
                  <a:srgbClr val="FF0000"/>
                </a:solidFill>
              </a:rPr>
              <a:t>accessible</a:t>
            </a:r>
            <a:r>
              <a:rPr lang="en-GB" dirty="0">
                <a:solidFill>
                  <a:srgbClr val="000036"/>
                </a:solidFill>
              </a:rPr>
              <a:t> </a:t>
            </a:r>
            <a:r>
              <a:rPr lang="en-GB" dirty="0">
                <a:solidFill>
                  <a:srgbClr val="008080"/>
                </a:solidFill>
              </a:rPr>
              <a:t>from Internet are </a:t>
            </a:r>
            <a:r>
              <a:rPr lang="en-GB" dirty="0">
                <a:solidFill>
                  <a:srgbClr val="FF0000"/>
                </a:solidFill>
              </a:rPr>
              <a:t>permanently probed: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GB" sz="2000" b="0" dirty="0">
                <a:solidFill>
                  <a:srgbClr val="008080"/>
                </a:solidFill>
              </a:rPr>
              <a:t>…attackers trying to </a:t>
            </a:r>
            <a:r>
              <a:rPr lang="en-GB" sz="2000" b="0" dirty="0">
                <a:solidFill>
                  <a:srgbClr val="FF0000"/>
                </a:solidFill>
              </a:rPr>
              <a:t>brute-force passwords;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GB" sz="2000" b="0" dirty="0">
                <a:solidFill>
                  <a:srgbClr val="008080"/>
                </a:solidFill>
              </a:rPr>
              <a:t>…attackers trying to </a:t>
            </a:r>
            <a:r>
              <a:rPr lang="en-GB" sz="2000" b="0" dirty="0">
                <a:solidFill>
                  <a:srgbClr val="FF0000"/>
                </a:solidFill>
              </a:rPr>
              <a:t>break Web applications;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GB" sz="2000" b="0" dirty="0">
                <a:solidFill>
                  <a:srgbClr val="008080"/>
                </a:solidFill>
              </a:rPr>
              <a:t>…attackers trying to </a:t>
            </a:r>
            <a:r>
              <a:rPr lang="en-GB" sz="2000" b="0" dirty="0">
                <a:solidFill>
                  <a:srgbClr val="FF0000"/>
                </a:solidFill>
              </a:rPr>
              <a:t>break-in servers and obtain administrator rights.</a:t>
            </a:r>
          </a:p>
          <a:p>
            <a:pPr lvl="1" algn="l" eaLnBrk="1" hangingPunct="1">
              <a:lnSpc>
                <a:spcPct val="90000"/>
              </a:lnSpc>
            </a:pPr>
            <a:endParaRPr lang="en-GB" sz="2000" b="0" dirty="0">
              <a:solidFill>
                <a:schemeClr val="tx2"/>
              </a:solidFill>
            </a:endParaRPr>
          </a:p>
          <a:p>
            <a:pPr lvl="1" algn="l" eaLnBrk="1" hangingPunct="1">
              <a:lnSpc>
                <a:spcPct val="90000"/>
              </a:lnSpc>
            </a:pPr>
            <a:r>
              <a:rPr lang="en-GB" dirty="0">
                <a:solidFill>
                  <a:srgbClr val="FF0000"/>
                </a:solidFill>
              </a:rPr>
              <a:t>Users are not always aware/cautious/proactive enough: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…attackers trying to </a:t>
            </a:r>
            <a:r>
              <a:rPr lang="en-US" sz="2000" b="0" dirty="0">
                <a:solidFill>
                  <a:srgbClr val="FF0000"/>
                </a:solidFill>
              </a:rPr>
              <a:t>harvest credentials </a:t>
            </a:r>
            <a:r>
              <a:rPr lang="en-US" sz="2000" b="0" dirty="0">
                <a:solidFill>
                  <a:srgbClr val="008080"/>
                </a:solidFill>
              </a:rPr>
              <a:t>outside CERN;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…attackers trying to </a:t>
            </a:r>
            <a:r>
              <a:rPr lang="en-US" sz="2000" b="0" dirty="0">
                <a:solidFill>
                  <a:srgbClr val="FF0000"/>
                </a:solidFill>
              </a:rPr>
              <a:t>“phish” user passwords.</a:t>
            </a:r>
          </a:p>
          <a:p>
            <a:pPr lvl="1" algn="l" eaLnBrk="1" hangingPunct="1">
              <a:lnSpc>
                <a:spcPct val="90000"/>
              </a:lnSpc>
            </a:pPr>
            <a:endParaRPr lang="en-US" sz="2000" b="0" dirty="0">
              <a:solidFill>
                <a:schemeClr val="tx2"/>
              </a:solidFill>
            </a:endParaRPr>
          </a:p>
          <a:p>
            <a:pPr lvl="1" algn="l" eaLnBrk="1" hangingPunct="1">
              <a:lnSpc>
                <a:spcPct val="90000"/>
              </a:lnSpc>
            </a:pPr>
            <a:r>
              <a:rPr lang="en-US" dirty="0">
                <a:solidFill>
                  <a:srgbClr val="FF0000"/>
                </a:solidFill>
              </a:rPr>
              <a:t>Security events happen: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Web sites &amp; web servers, data-base interfaces,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computing nodes, mail accounts, …</a:t>
            </a:r>
          </a:p>
          <a:p>
            <a:pPr lvl="1" algn="l" eaLnBrk="1" hangingPunct="1">
              <a:lnSpc>
                <a:spcPct val="90000"/>
              </a:lnSpc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The office network is very liberal: free connection policy and lots of visitors.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Thus, there are always </a:t>
            </a:r>
            <a:r>
              <a:rPr lang="en-US" sz="2000" b="0" dirty="0">
                <a:solidFill>
                  <a:srgbClr val="FF0000"/>
                </a:solidFill>
              </a:rPr>
              <a:t>devices being infected/compromised</a:t>
            </a:r>
            <a:r>
              <a:rPr lang="en-US" sz="2000" b="0" dirty="0">
                <a:solidFill>
                  <a:srgbClr val="008080"/>
                </a:solidFill>
              </a:rPr>
              <a:t>.</a:t>
            </a:r>
            <a:endParaRPr lang="en-GB" sz="2000" b="0" dirty="0">
              <a:solidFill>
                <a:srgbClr val="008080"/>
              </a:solidFill>
            </a:endParaRPr>
          </a:p>
        </p:txBody>
      </p:sp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Under Permanent Attack</a:t>
            </a:r>
          </a:p>
        </p:txBody>
      </p:sp>
      <p:pic>
        <p:nvPicPr>
          <p:cNvPr id="41986" name="Picture 2" descr="http://www.alsa.at/static/images/chemiereport/Fie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4305300"/>
            <a:ext cx="3116263" cy="166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9"/>
          <p:cNvSpPr>
            <a:spLocks noChangeArrowheads="1"/>
          </p:cNvSpPr>
          <p:nvPr/>
        </p:nvSpPr>
        <p:spPr bwMode="auto">
          <a:xfrm rot="-1434863">
            <a:off x="-31750" y="3097213"/>
            <a:ext cx="9274175" cy="18081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3200">
                <a:solidFill>
                  <a:schemeClr val="tx2"/>
                </a:solidFill>
              </a:rPr>
              <a:t>Coming up:</a:t>
            </a:r>
          </a:p>
          <a:p>
            <a:pPr algn="l"/>
            <a:r>
              <a:rPr lang="en-US" sz="3200">
                <a:solidFill>
                  <a:schemeClr val="tx2"/>
                </a:solidFill>
              </a:rPr>
              <a:t>My top-12 security events of the last 5yrs</a:t>
            </a:r>
            <a:br>
              <a:rPr lang="en-US" sz="3200">
                <a:solidFill>
                  <a:schemeClr val="tx2"/>
                </a:solidFill>
              </a:rPr>
            </a:br>
            <a:r>
              <a:rPr lang="en-US" sz="3200">
                <a:solidFill>
                  <a:schemeClr val="tx2"/>
                </a:solidFill>
              </a:rPr>
              <a:t>(There weren’t much more) </a:t>
            </a:r>
            <a:br>
              <a:rPr lang="en-US" sz="3200">
                <a:solidFill>
                  <a:schemeClr val="tx2"/>
                </a:solidFill>
              </a:rPr>
            </a:br>
            <a:endParaRPr lang="en-GB" sz="3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9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Attackers vs. Defense</a:t>
            </a:r>
            <a:endParaRPr lang="en-GB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76200" y="1298575"/>
            <a:ext cx="8991600" cy="5410200"/>
          </a:xfrm>
        </p:spPr>
        <p:txBody>
          <a:bodyPr/>
          <a:lstStyle/>
          <a:p>
            <a:pPr>
              <a:buFont typeface="Wingdings 3" pitchFamily="18" charset="2"/>
              <a:buChar char="u"/>
            </a:pPr>
            <a:r>
              <a:rPr lang="en-US" smtClean="0"/>
              <a:t>There is no 100% security.</a:t>
            </a:r>
          </a:p>
          <a:p>
            <a:pPr>
              <a:buFont typeface="Wingdings 3" pitchFamily="18" charset="2"/>
              <a:buChar char="u"/>
            </a:pPr>
            <a:r>
              <a:rPr lang="en-US" smtClean="0">
                <a:solidFill>
                  <a:srgbClr val="FF0000"/>
                </a:solidFill>
              </a:rPr>
              <a:t>Security is as good as weakest link:</a:t>
            </a:r>
            <a:br>
              <a:rPr lang="en-US" smtClean="0">
                <a:solidFill>
                  <a:srgbClr val="FF0000"/>
                </a:solidFill>
              </a:rPr>
            </a:br>
            <a:r>
              <a:rPr lang="en-US" smtClean="0"/>
              <a:t>Attacker chooses time, place, method</a:t>
            </a:r>
            <a:br>
              <a:rPr lang="en-US" smtClean="0"/>
            </a:br>
            <a:r>
              <a:rPr lang="en-US" smtClean="0"/>
              <a:t>Defender needs to protect against all…</a:t>
            </a:r>
          </a:p>
          <a:p>
            <a:pPr>
              <a:buFont typeface="Wingdings 3" pitchFamily="18" charset="2"/>
              <a:buChar char="u"/>
            </a:pPr>
            <a:endParaRPr lang="en-US" smtClean="0"/>
          </a:p>
          <a:p>
            <a:endParaRPr lang="en-GB" smtClean="0"/>
          </a:p>
        </p:txBody>
      </p:sp>
      <p:pic>
        <p:nvPicPr>
          <p:cNvPr id="19" name="Picture 13" descr="http://i.imgur.com/rGtg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9"/>
          <a:stretch>
            <a:fillRect/>
          </a:stretch>
        </p:blipFill>
        <p:spPr bwMode="auto">
          <a:xfrm>
            <a:off x="6321425" y="1350963"/>
            <a:ext cx="27273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" t="15466" r="26234" b="33691"/>
          <a:stretch>
            <a:fillRect/>
          </a:stretch>
        </p:blipFill>
        <p:spPr bwMode="auto">
          <a:xfrm>
            <a:off x="4357688" y="3613150"/>
            <a:ext cx="4691062" cy="356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6688" y="3043238"/>
            <a:ext cx="4071937" cy="4284662"/>
            <a:chOff x="5860179" y="3965874"/>
            <a:chExt cx="3227290" cy="3509215"/>
          </a:xfrm>
        </p:grpSpPr>
        <p:pic>
          <p:nvPicPr>
            <p:cNvPr id="9223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0" t="21864" r="50000" b="74356"/>
            <a:stretch>
              <a:fillRect/>
            </a:stretch>
          </p:blipFill>
          <p:spPr bwMode="auto">
            <a:xfrm>
              <a:off x="5869804" y="3965874"/>
              <a:ext cx="3217665" cy="2816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224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0" t="49055" r="50000" b="8443"/>
            <a:stretch>
              <a:fillRect/>
            </a:stretch>
          </p:blipFill>
          <p:spPr bwMode="auto">
            <a:xfrm>
              <a:off x="5860179" y="4306736"/>
              <a:ext cx="3217665" cy="3168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8509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23577170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Phishing (1)</a:t>
            </a:r>
            <a:endParaRPr lang="en-GB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" y="1447800"/>
            <a:ext cx="5451475" cy="405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slueders\AppData\Local\Microsoft\Windows\Temporary Internet Files\Content.Outlook\GM43ARWP\webproxy1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2057400"/>
            <a:ext cx="5834063" cy="404653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19400"/>
            <a:ext cx="6496050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5638800" y="1438275"/>
            <a:ext cx="3429000" cy="1066800"/>
            <a:chOff x="5334000" y="1371600"/>
            <a:chExt cx="3429000" cy="1066800"/>
          </a:xfrm>
        </p:grpSpPr>
        <p:sp>
          <p:nvSpPr>
            <p:cNvPr id="21517" name="AutoShape 9"/>
            <p:cNvSpPr>
              <a:spLocks noChangeArrowheads="1"/>
            </p:cNvSpPr>
            <p:nvPr/>
          </p:nvSpPr>
          <p:spPr bwMode="auto">
            <a:xfrm>
              <a:off x="5334000" y="1371600"/>
              <a:ext cx="3429000" cy="1066800"/>
            </a:xfrm>
            <a:prstGeom prst="wedgeRoundRectCallout">
              <a:avLst>
                <a:gd name="adj1" fmla="val -127227"/>
                <a:gd name="adj2" fmla="val -1079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Targeted and untargeted “Phishing” attacks in English &amp; French…</a:t>
              </a:r>
            </a:p>
            <a:p>
              <a:endParaRPr lang="en-US" b="0">
                <a:solidFill>
                  <a:srgbClr val="000000"/>
                </a:solidFill>
              </a:endParaRPr>
            </a:p>
          </p:txBody>
        </p:sp>
        <p:pic>
          <p:nvPicPr>
            <p:cNvPr id="21518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0" y="1752600"/>
              <a:ext cx="685800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5715000" y="2819400"/>
            <a:ext cx="3429000" cy="762000"/>
            <a:chOff x="5334000" y="1371600"/>
            <a:chExt cx="3429000" cy="762000"/>
          </a:xfrm>
        </p:grpSpPr>
        <p:sp>
          <p:nvSpPr>
            <p:cNvPr id="21515" name="AutoShape 9"/>
            <p:cNvSpPr>
              <a:spLocks noChangeArrowheads="1"/>
            </p:cNvSpPr>
            <p:nvPr/>
          </p:nvSpPr>
          <p:spPr bwMode="auto">
            <a:xfrm>
              <a:off x="5334000" y="1371600"/>
              <a:ext cx="3429000" cy="762000"/>
            </a:xfrm>
            <a:prstGeom prst="wedgeRoundRectCallout">
              <a:avLst>
                <a:gd name="adj1" fmla="val -153616"/>
                <a:gd name="adj2" fmla="val -106972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Spoofed login pages…</a:t>
              </a:r>
            </a:p>
            <a:p>
              <a:endParaRPr lang="en-US" b="0">
                <a:solidFill>
                  <a:srgbClr val="000000"/>
                </a:solidFill>
              </a:endParaRPr>
            </a:p>
          </p:txBody>
        </p:sp>
        <p:pic>
          <p:nvPicPr>
            <p:cNvPr id="21516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0" y="1447800"/>
              <a:ext cx="685800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Group 9"/>
          <p:cNvGrpSpPr>
            <a:grpSpLocks/>
          </p:cNvGrpSpPr>
          <p:nvPr/>
        </p:nvGrpSpPr>
        <p:grpSpPr bwMode="auto">
          <a:xfrm>
            <a:off x="5724525" y="3733800"/>
            <a:ext cx="3429000" cy="762000"/>
            <a:chOff x="5334000" y="1371600"/>
            <a:chExt cx="3429000" cy="762000"/>
          </a:xfrm>
        </p:grpSpPr>
        <p:sp>
          <p:nvSpPr>
            <p:cNvPr id="21513" name="AutoShape 9"/>
            <p:cNvSpPr>
              <a:spLocks noChangeArrowheads="1"/>
            </p:cNvSpPr>
            <p:nvPr/>
          </p:nvSpPr>
          <p:spPr bwMode="auto">
            <a:xfrm>
              <a:off x="5334000" y="1371600"/>
              <a:ext cx="3429000" cy="762000"/>
            </a:xfrm>
            <a:prstGeom prst="wedgeRoundRectCallout">
              <a:avLst>
                <a:gd name="adj1" fmla="val -83060"/>
                <a:gd name="adj2" fmla="val 13677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…on “trusted” hoster!</a:t>
              </a:r>
            </a:p>
            <a:p>
              <a:endParaRPr lang="en-US" b="0">
                <a:solidFill>
                  <a:srgbClr val="000000"/>
                </a:solidFill>
              </a:endParaRPr>
            </a:p>
          </p:txBody>
        </p:sp>
        <p:pic>
          <p:nvPicPr>
            <p:cNvPr id="21514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0" y="1447800"/>
              <a:ext cx="685800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8411954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Leakage (1)</a:t>
            </a:r>
            <a:endParaRPr lang="en-GB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28750"/>
            <a:ext cx="4691063" cy="470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5605463" y="1600200"/>
            <a:ext cx="3429000" cy="835025"/>
            <a:chOff x="5643563" y="4324290"/>
            <a:chExt cx="3429000" cy="835684"/>
          </a:xfrm>
        </p:grpSpPr>
        <p:sp>
          <p:nvSpPr>
            <p:cNvPr id="23564" name="AutoShape 19"/>
            <p:cNvSpPr>
              <a:spLocks noChangeArrowheads="1"/>
            </p:cNvSpPr>
            <p:nvPr/>
          </p:nvSpPr>
          <p:spPr bwMode="auto">
            <a:xfrm>
              <a:off x="5643563" y="4324290"/>
              <a:ext cx="3429000" cy="835684"/>
            </a:xfrm>
            <a:prstGeom prst="wedgeRoundRectCallout">
              <a:avLst>
                <a:gd name="adj1" fmla="val -108153"/>
                <a:gd name="adj2" fmla="val 187639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Confidential data on</a:t>
              </a:r>
              <a:br>
                <a:rPr lang="en-US" sz="2000" b="0">
                  <a:solidFill>
                    <a:srgbClr val="000000"/>
                  </a:solidFill>
                </a:rPr>
              </a:br>
              <a:r>
                <a:rPr lang="en-US" sz="2000" b="0">
                  <a:solidFill>
                    <a:srgbClr val="000000"/>
                  </a:solidFill>
                </a:rPr>
                <a:t>Wikis, Webs, CVS…</a:t>
              </a:r>
            </a:p>
          </p:txBody>
        </p:sp>
        <p:pic>
          <p:nvPicPr>
            <p:cNvPr id="23565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0563" y="4533209"/>
              <a:ext cx="684901" cy="570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609600" y="2435225"/>
            <a:ext cx="5181600" cy="4270375"/>
            <a:chOff x="914400" y="2209800"/>
            <a:chExt cx="4771069" cy="388620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/>
            <a:srcRect b="7273"/>
            <a:stretch>
              <a:fillRect/>
            </a:stretch>
          </p:blipFill>
          <p:spPr bwMode="auto">
            <a:xfrm>
              <a:off x="914400" y="2209800"/>
              <a:ext cx="4771069" cy="3886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3562" name="Rectangle 28"/>
            <p:cNvSpPr>
              <a:spLocks noChangeArrowheads="1"/>
            </p:cNvSpPr>
            <p:nvPr/>
          </p:nvSpPr>
          <p:spPr bwMode="auto">
            <a:xfrm>
              <a:off x="1905000" y="4191000"/>
              <a:ext cx="3581400" cy="381000"/>
            </a:xfrm>
            <a:prstGeom prst="rect">
              <a:avLst/>
            </a:prstGeom>
            <a:solidFill>
              <a:srgbClr val="FF0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  <p:sp>
          <p:nvSpPr>
            <p:cNvPr id="23563" name="Rectangle 29"/>
            <p:cNvSpPr>
              <a:spLocks noChangeArrowheads="1"/>
            </p:cNvSpPr>
            <p:nvPr/>
          </p:nvSpPr>
          <p:spPr bwMode="auto">
            <a:xfrm>
              <a:off x="1905000" y="5638800"/>
              <a:ext cx="3581400" cy="304800"/>
            </a:xfrm>
            <a:prstGeom prst="rect">
              <a:avLst/>
            </a:prstGeom>
            <a:solidFill>
              <a:srgbClr val="FF000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342900" indent="-342900"/>
              <a:endParaRPr lang="en-GB"/>
            </a:p>
          </p:txBody>
        </p:sp>
      </p:grpSp>
      <p:grpSp>
        <p:nvGrpSpPr>
          <p:cNvPr id="12" name="Group 19"/>
          <p:cNvGrpSpPr>
            <a:grpSpLocks/>
          </p:cNvGrpSpPr>
          <p:nvPr/>
        </p:nvGrpSpPr>
        <p:grpSpPr bwMode="auto">
          <a:xfrm>
            <a:off x="5680075" y="2944813"/>
            <a:ext cx="3429000" cy="835025"/>
            <a:chOff x="5643563" y="4324290"/>
            <a:chExt cx="3429000" cy="835684"/>
          </a:xfrm>
        </p:grpSpPr>
        <p:sp>
          <p:nvSpPr>
            <p:cNvPr id="23559" name="AutoShape 19"/>
            <p:cNvSpPr>
              <a:spLocks noChangeArrowheads="1"/>
            </p:cNvSpPr>
            <p:nvPr/>
          </p:nvSpPr>
          <p:spPr bwMode="auto">
            <a:xfrm>
              <a:off x="5643563" y="4324290"/>
              <a:ext cx="3429000" cy="835684"/>
            </a:xfrm>
            <a:prstGeom prst="wedgeRoundRectCallout">
              <a:avLst>
                <a:gd name="adj1" fmla="val -79264"/>
                <a:gd name="adj2" fmla="val 171671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Sensitivity levels are</a:t>
              </a:r>
            </a:p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user dependent!</a:t>
              </a:r>
            </a:p>
          </p:txBody>
        </p:sp>
        <p:pic>
          <p:nvPicPr>
            <p:cNvPr id="23560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0563" y="4533209"/>
              <a:ext cx="684901" cy="570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1495083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5400"/>
            <a:ext cx="4962525" cy="353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2286000" y="228600"/>
            <a:ext cx="6781800" cy="533400"/>
          </a:xfrm>
        </p:spPr>
        <p:txBody>
          <a:bodyPr/>
          <a:lstStyle/>
          <a:p>
            <a:r>
              <a:rPr lang="en-US" smtClean="0"/>
              <a:t>Data Leakage (2) </a:t>
            </a:r>
            <a:endParaRPr lang="en-GB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88"/>
          <a:stretch>
            <a:fillRect/>
          </a:stretch>
        </p:blipFill>
        <p:spPr bwMode="auto">
          <a:xfrm>
            <a:off x="752475" y="1919288"/>
            <a:ext cx="8010525" cy="387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2667000"/>
            <a:ext cx="6415087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2" name="Content Placeholder 2"/>
          <p:cNvSpPr>
            <a:spLocks noGrp="1"/>
          </p:cNvSpPr>
          <p:nvPr>
            <p:ph idx="1"/>
          </p:nvPr>
        </p:nvSpPr>
        <p:spPr>
          <a:xfrm>
            <a:off x="542925" y="5715000"/>
            <a:ext cx="8991600" cy="1143000"/>
          </a:xfrm>
        </p:spPr>
        <p:txBody>
          <a:bodyPr/>
          <a:lstStyle/>
          <a:p>
            <a:endParaRPr lang="en-US" smtClean="0"/>
          </a:p>
          <a:p>
            <a:endParaRPr lang="en-GB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8438" y="3429000"/>
            <a:ext cx="6964362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19"/>
          <p:cNvSpPr>
            <a:spLocks noChangeArrowheads="1"/>
          </p:cNvSpPr>
          <p:nvPr/>
        </p:nvSpPr>
        <p:spPr bwMode="auto">
          <a:xfrm rot="-1434863">
            <a:off x="-31750" y="3097213"/>
            <a:ext cx="9274175" cy="18081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A month earlier, he reported to the</a:t>
            </a:r>
            <a:br>
              <a:rPr lang="en-US" sz="3200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0000"/>
                </a:solidFill>
              </a:rPr>
              <a:t>U.S. Department of Homeland Security</a:t>
            </a:r>
            <a:br>
              <a:rPr lang="en-US" sz="3200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000000"/>
                </a:solidFill>
              </a:rPr>
              <a:t>who informed us plus SWITCH and MELANI.</a:t>
            </a:r>
          </a:p>
        </p:txBody>
      </p:sp>
    </p:spTree>
    <p:extLst>
      <p:ext uri="{BB962C8B-B14F-4D97-AF65-F5344CB8AC3E}">
        <p14:creationId xmlns:p14="http://schemas.microsoft.com/office/powerpoint/2010/main" val="195068092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Suboptimal configuration (1)</a:t>
            </a:r>
            <a:endParaRPr lang="en-GB" smtClean="0"/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52400" y="1447800"/>
            <a:ext cx="5562600" cy="3252788"/>
            <a:chOff x="381000" y="2385783"/>
            <a:chExt cx="5562600" cy="3253017"/>
          </a:xfrm>
        </p:grpSpPr>
        <p:grpSp>
          <p:nvGrpSpPr>
            <p:cNvPr id="25616" name="Group 26"/>
            <p:cNvGrpSpPr>
              <a:grpSpLocks/>
            </p:cNvGrpSpPr>
            <p:nvPr/>
          </p:nvGrpSpPr>
          <p:grpSpPr bwMode="auto">
            <a:xfrm>
              <a:off x="381000" y="2385783"/>
              <a:ext cx="5562600" cy="3253017"/>
              <a:chOff x="369944" y="2523058"/>
              <a:chExt cx="6686620" cy="4629179"/>
            </a:xfrm>
          </p:grpSpPr>
          <p:pic>
            <p:nvPicPr>
              <p:cNvPr id="7" name="Picture 2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69944" y="3862787"/>
                <a:ext cx="6686620" cy="328945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8" name="Picture 2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3761" y="2523058"/>
                <a:ext cx="6678987" cy="148432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pic>
          <p:nvPicPr>
            <p:cNvPr id="6" name="Picture 2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62263" y="3809871"/>
              <a:ext cx="2776537" cy="13685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5638800" y="1419225"/>
            <a:ext cx="3429000" cy="785813"/>
            <a:chOff x="5638800" y="2667000"/>
            <a:chExt cx="3429000" cy="785812"/>
          </a:xfrm>
        </p:grpSpPr>
        <p:sp>
          <p:nvSpPr>
            <p:cNvPr id="25614" name="AutoShape 19"/>
            <p:cNvSpPr>
              <a:spLocks noChangeArrowheads="1"/>
            </p:cNvSpPr>
            <p:nvPr/>
          </p:nvSpPr>
          <p:spPr bwMode="auto">
            <a:xfrm>
              <a:off x="5638800" y="2667000"/>
              <a:ext cx="3429000" cy="785812"/>
            </a:xfrm>
            <a:prstGeom prst="wedgeRoundRectCallout">
              <a:avLst>
                <a:gd name="adj1" fmla="val -83782"/>
                <a:gd name="adj2" fmla="val 189769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Lack of input</a:t>
              </a:r>
              <a:br>
                <a:rPr lang="en-US" sz="2000" b="0">
                  <a:solidFill>
                    <a:srgbClr val="000000"/>
                  </a:solidFill>
                </a:rPr>
              </a:br>
              <a:r>
                <a:rPr lang="en-US" sz="2000" b="0">
                  <a:solidFill>
                    <a:srgbClr val="000000"/>
                  </a:solidFill>
                </a:rPr>
                <a:t>validation/sanitization </a:t>
              </a:r>
            </a:p>
          </p:txBody>
        </p:sp>
        <p:pic>
          <p:nvPicPr>
            <p:cNvPr id="25615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2743200"/>
              <a:ext cx="685800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38"/>
          <p:cNvGrpSpPr>
            <a:grpSpLocks/>
          </p:cNvGrpSpPr>
          <p:nvPr/>
        </p:nvGrpSpPr>
        <p:grpSpPr bwMode="auto">
          <a:xfrm>
            <a:off x="304800" y="2590800"/>
            <a:ext cx="7696200" cy="3822700"/>
            <a:chOff x="3969810" y="29390"/>
            <a:chExt cx="3609732" cy="1824136"/>
          </a:xfrm>
        </p:grpSpPr>
        <p:grpSp>
          <p:nvGrpSpPr>
            <p:cNvPr id="25610" name="Group 10"/>
            <p:cNvGrpSpPr>
              <a:grpSpLocks/>
            </p:cNvGrpSpPr>
            <p:nvPr/>
          </p:nvGrpSpPr>
          <p:grpSpPr bwMode="auto">
            <a:xfrm>
              <a:off x="4337874" y="43766"/>
              <a:ext cx="3241668" cy="1809760"/>
              <a:chOff x="2728" y="1806"/>
              <a:chExt cx="2783" cy="1654"/>
            </a:xfrm>
          </p:grpSpPr>
          <p:graphicFrame>
            <p:nvGraphicFramePr>
              <p:cNvPr id="25612" name="Object 11"/>
              <p:cNvGraphicFramePr>
                <a:graphicFrameLocks noChangeAspect="1"/>
              </p:cNvGraphicFramePr>
              <p:nvPr/>
            </p:nvGraphicFramePr>
            <p:xfrm>
              <a:off x="2728" y="1806"/>
              <a:ext cx="2783" cy="16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6329" name="Chart" r:id="rId7" imgW="4915069" imgH="2514747" progId="Excel.Chart.8">
                      <p:embed/>
                    </p:oleObj>
                  </mc:Choice>
                  <mc:Fallback>
                    <p:oleObj name="Chart" r:id="rId7" imgW="4915069" imgH="2514747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21606" t="16750" r="27319" b="27200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28" y="1806"/>
                            <a:ext cx="2783" cy="1654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15373" name="Picture 12" descr="logo_nessus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4711" y="1850"/>
                <a:ext cx="750" cy="56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5611" name="TextBox 37"/>
            <p:cNvSpPr txBox="1">
              <a:spLocks noChangeArrowheads="1"/>
            </p:cNvSpPr>
            <p:nvPr/>
          </p:nvSpPr>
          <p:spPr bwMode="auto">
            <a:xfrm>
              <a:off x="3969810" y="29390"/>
              <a:ext cx="127631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US" sz="1600">
                  <a:solidFill>
                    <a:schemeClr val="tx2"/>
                  </a:solidFill>
                </a:rPr>
                <a:t>CERN 2007</a:t>
              </a:r>
            </a:p>
          </p:txBody>
        </p:sp>
      </p:grpSp>
      <p:pic>
        <p:nvPicPr>
          <p:cNvPr id="17" name="Picture 11" descr="http://www.gasdetectorsusa.com/GDUSA/pictures/PLC_Automation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-76200" y="4876800"/>
            <a:ext cx="2436813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5562600" y="4306888"/>
            <a:ext cx="3429000" cy="785812"/>
            <a:chOff x="5638800" y="2667000"/>
            <a:chExt cx="3429000" cy="785812"/>
          </a:xfrm>
        </p:grpSpPr>
        <p:sp>
          <p:nvSpPr>
            <p:cNvPr id="25608" name="AutoShape 19"/>
            <p:cNvSpPr>
              <a:spLocks noChangeArrowheads="1"/>
            </p:cNvSpPr>
            <p:nvPr/>
          </p:nvSpPr>
          <p:spPr bwMode="auto">
            <a:xfrm>
              <a:off x="5638800" y="2667000"/>
              <a:ext cx="3429000" cy="785812"/>
            </a:xfrm>
            <a:prstGeom prst="wedgeRoundRectCallout">
              <a:avLst>
                <a:gd name="adj1" fmla="val -92671"/>
                <a:gd name="adj2" fmla="val -136292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Lack of robustness </a:t>
              </a:r>
              <a:r>
                <a:rPr lang="en-US" sz="2000" b="0">
                  <a:solidFill>
                    <a:srgbClr val="000000"/>
                  </a:solidFill>
                  <a:sym typeface="Wingdings" pitchFamily="2" charset="2"/>
                </a:rPr>
                <a:t></a:t>
              </a:r>
              <a:endParaRPr lang="en-US" sz="2000" b="0">
                <a:solidFill>
                  <a:srgbClr val="000000"/>
                </a:solidFill>
              </a:endParaRPr>
            </a:p>
          </p:txBody>
        </p:sp>
        <p:pic>
          <p:nvPicPr>
            <p:cNvPr id="25609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2743200"/>
              <a:ext cx="685800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03084910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ture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13" y="1341438"/>
            <a:ext cx="8081962" cy="543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8"/>
          <p:cNvSpPr>
            <a:spLocks noChangeArrowheads="1"/>
          </p:cNvSpPr>
          <p:nvPr/>
        </p:nvSpPr>
        <p:spPr bwMode="auto">
          <a:xfrm>
            <a:off x="2019300" y="2328863"/>
            <a:ext cx="473075" cy="14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endParaRPr lang="en-GB"/>
          </a:p>
        </p:txBody>
      </p:sp>
      <p:sp>
        <p:nvSpPr>
          <p:cNvPr id="26628" name="Rectangle 9"/>
          <p:cNvSpPr>
            <a:spLocks noChangeArrowheads="1"/>
          </p:cNvSpPr>
          <p:nvPr/>
        </p:nvSpPr>
        <p:spPr bwMode="auto">
          <a:xfrm>
            <a:off x="1974850" y="2286000"/>
            <a:ext cx="474663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endParaRPr lang="en-GB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210300" y="1647825"/>
            <a:ext cx="2820988" cy="1171575"/>
            <a:chOff x="6211020" y="1633538"/>
            <a:chExt cx="2820838" cy="1171442"/>
          </a:xfrm>
        </p:grpSpPr>
        <p:sp>
          <p:nvSpPr>
            <p:cNvPr id="26634" name="AutoShape 7"/>
            <p:cNvSpPr>
              <a:spLocks noChangeArrowheads="1"/>
            </p:cNvSpPr>
            <p:nvPr/>
          </p:nvSpPr>
          <p:spPr bwMode="auto">
            <a:xfrm>
              <a:off x="6211020" y="1633538"/>
              <a:ext cx="2820838" cy="1171442"/>
            </a:xfrm>
            <a:prstGeom prst="wedgeRoundRectCallout">
              <a:avLst>
                <a:gd name="adj1" fmla="val -126153"/>
                <a:gd name="adj2" fmla="val -37394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chemeClr val="tx2"/>
                  </a:solidFill>
                </a:rPr>
                <a:t>A defaced</a:t>
              </a:r>
              <a:br>
                <a:rPr lang="en-US" sz="2000" b="0">
                  <a:solidFill>
                    <a:schemeClr val="tx2"/>
                  </a:solidFill>
                </a:rPr>
              </a:br>
              <a:r>
                <a:rPr lang="en-US" sz="2000" b="0">
                  <a:solidFill>
                    <a:schemeClr val="tx2"/>
                  </a:solidFill>
                </a:rPr>
                <a:t>(added)</a:t>
              </a:r>
              <a:br>
                <a:rPr lang="en-US" sz="2000" b="0">
                  <a:solidFill>
                    <a:schemeClr val="tx2"/>
                  </a:solidFill>
                </a:rPr>
              </a:br>
              <a:r>
                <a:rPr lang="en-US" sz="2000" b="0">
                  <a:solidFill>
                    <a:schemeClr val="tx2"/>
                  </a:solidFill>
                </a:rPr>
                <a:t>web-page…</a:t>
              </a:r>
            </a:p>
          </p:txBody>
        </p:sp>
        <p:pic>
          <p:nvPicPr>
            <p:cNvPr id="26635" name="Picture 14" descr="http://www.bytelove.com/images/uploads/Gadgets/gadgets/panic-butto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5784" y="1870450"/>
              <a:ext cx="767050" cy="705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6202363" y="3657600"/>
            <a:ext cx="2838450" cy="806450"/>
            <a:chOff x="6202392" y="4981007"/>
            <a:chExt cx="2838091" cy="807318"/>
          </a:xfrm>
        </p:grpSpPr>
        <p:sp>
          <p:nvSpPr>
            <p:cNvPr id="26632" name="AutoShape 7"/>
            <p:cNvSpPr>
              <a:spLocks noChangeArrowheads="1"/>
            </p:cNvSpPr>
            <p:nvPr/>
          </p:nvSpPr>
          <p:spPr bwMode="auto">
            <a:xfrm>
              <a:off x="6202392" y="4981007"/>
              <a:ext cx="2838091" cy="807318"/>
            </a:xfrm>
            <a:prstGeom prst="wedgeRoundRectCallout">
              <a:avLst>
                <a:gd name="adj1" fmla="val -81347"/>
                <a:gd name="adj2" fmla="val 98481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chemeClr val="tx2"/>
                  </a:solidFill>
                </a:rPr>
                <a:t>Oops !!???</a:t>
              </a:r>
              <a:br>
                <a:rPr lang="en-US" sz="2000" b="0">
                  <a:solidFill>
                    <a:schemeClr val="tx2"/>
                  </a:solidFill>
                </a:rPr>
              </a:br>
              <a:r>
                <a:rPr lang="en-US" sz="2000" b="0">
                  <a:solidFill>
                    <a:schemeClr val="tx2"/>
                  </a:solidFill>
                </a:rPr>
                <a:t>…a user listing</a:t>
              </a:r>
            </a:p>
          </p:txBody>
        </p:sp>
        <p:pic>
          <p:nvPicPr>
            <p:cNvPr id="26633" name="Picture 14" descr="http://www.bytelove.com/images/uploads/Gadgets/gadgets/panic-butto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1666" y="5046452"/>
              <a:ext cx="767050" cy="705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3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Suboptimal configuration (2)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76031103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1275" y="1312863"/>
            <a:ext cx="3094038" cy="18669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Picture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263" y="2603500"/>
            <a:ext cx="3905250" cy="347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21263"/>
            <a:ext cx="4295775" cy="1414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260350" y="5440363"/>
            <a:ext cx="2876550" cy="430212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342900" indent="-342900"/>
            <a:endParaRPr lang="en-GB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270500" y="3424238"/>
            <a:ext cx="3741738" cy="803275"/>
            <a:chOff x="5244862" y="2415566"/>
            <a:chExt cx="3740875" cy="802420"/>
          </a:xfrm>
        </p:grpSpPr>
        <p:sp>
          <p:nvSpPr>
            <p:cNvPr id="27662" name="AutoShape 11"/>
            <p:cNvSpPr>
              <a:spLocks noChangeArrowheads="1"/>
            </p:cNvSpPr>
            <p:nvPr/>
          </p:nvSpPr>
          <p:spPr bwMode="auto">
            <a:xfrm>
              <a:off x="5244862" y="2415566"/>
              <a:ext cx="3740875" cy="802420"/>
            </a:xfrm>
            <a:prstGeom prst="wedgeRoundRectCallout">
              <a:avLst>
                <a:gd name="adj1" fmla="val -100829"/>
                <a:gd name="adj2" fmla="val -54963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chemeClr val="tx2"/>
                  </a:solidFill>
                </a:rPr>
                <a:t>Configuration well</a:t>
              </a:r>
              <a:br>
                <a:rPr lang="en-US" sz="2000" b="0">
                  <a:solidFill>
                    <a:schemeClr val="tx2"/>
                  </a:solidFill>
                </a:rPr>
              </a:br>
              <a:r>
                <a:rPr lang="en-US" sz="2000" b="0">
                  <a:solidFill>
                    <a:schemeClr val="tx2"/>
                  </a:solidFill>
                </a:rPr>
                <a:t>documented in Google…</a:t>
              </a:r>
            </a:p>
          </p:txBody>
        </p:sp>
        <p:pic>
          <p:nvPicPr>
            <p:cNvPr id="27663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4355" y="2524082"/>
              <a:ext cx="684901" cy="570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486275" y="1498600"/>
            <a:ext cx="4529138" cy="1209675"/>
            <a:chOff x="4485925" y="1497990"/>
            <a:chExt cx="4529979" cy="1210704"/>
          </a:xfrm>
        </p:grpSpPr>
        <p:sp>
          <p:nvSpPr>
            <p:cNvPr id="27660" name="AutoShape 11"/>
            <p:cNvSpPr>
              <a:spLocks noChangeArrowheads="1"/>
            </p:cNvSpPr>
            <p:nvPr/>
          </p:nvSpPr>
          <p:spPr bwMode="auto">
            <a:xfrm>
              <a:off x="4485925" y="1497990"/>
              <a:ext cx="4529979" cy="1210704"/>
            </a:xfrm>
            <a:prstGeom prst="wedgeRoundRectCallout">
              <a:avLst>
                <a:gd name="adj1" fmla="val -84546"/>
                <a:gd name="adj2" fmla="val 27843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i="1">
                  <a:solidFill>
                    <a:schemeClr val="tx2"/>
                  </a:solidFill>
                </a:rPr>
                <a:t>Neglected</a:t>
              </a:r>
              <a:r>
                <a:rPr lang="en-US" sz="2000" b="0">
                  <a:solidFill>
                    <a:schemeClr val="tx2"/>
                  </a:solidFill>
                </a:rPr>
                <a:t> “Rule of Least Privileges”:</a:t>
              </a:r>
            </a:p>
            <a:p>
              <a:pPr algn="l"/>
              <a:r>
                <a:rPr lang="en-US" sz="2000" b="0">
                  <a:solidFill>
                    <a:schemeClr val="tx2"/>
                  </a:solidFill>
                </a:rPr>
                <a:t>Everyone could upload</a:t>
              </a:r>
              <a:br>
                <a:rPr lang="en-US" sz="2000" b="0">
                  <a:solidFill>
                    <a:schemeClr val="tx2"/>
                  </a:solidFill>
                </a:rPr>
              </a:br>
              <a:r>
                <a:rPr lang="en-US" sz="2000" b="0">
                  <a:solidFill>
                    <a:schemeClr val="tx2"/>
                  </a:solidFill>
                </a:rPr>
                <a:t>whatever he/she wants…</a:t>
              </a:r>
            </a:p>
          </p:txBody>
        </p:sp>
        <p:pic>
          <p:nvPicPr>
            <p:cNvPr id="27661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9366" y="2009595"/>
              <a:ext cx="684901" cy="570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280025" y="4692650"/>
            <a:ext cx="3752850" cy="785813"/>
            <a:chOff x="5305244" y="2829463"/>
            <a:chExt cx="3753031" cy="785005"/>
          </a:xfrm>
        </p:grpSpPr>
        <p:sp>
          <p:nvSpPr>
            <p:cNvPr id="27658" name="AutoShape 19"/>
            <p:cNvSpPr>
              <a:spLocks noChangeArrowheads="1"/>
            </p:cNvSpPr>
            <p:nvPr/>
          </p:nvSpPr>
          <p:spPr bwMode="auto">
            <a:xfrm>
              <a:off x="5305244" y="2829463"/>
              <a:ext cx="3753031" cy="785005"/>
            </a:xfrm>
            <a:prstGeom prst="wedgeRoundRectCallout">
              <a:avLst>
                <a:gd name="adj1" fmla="val -102824"/>
                <a:gd name="adj2" fmla="val 62495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Lack of input</a:t>
              </a:r>
              <a:br>
                <a:rPr lang="en-US" sz="2000" b="0">
                  <a:solidFill>
                    <a:srgbClr val="000000"/>
                  </a:solidFill>
                </a:rPr>
              </a:br>
              <a:r>
                <a:rPr lang="en-US" sz="2000" b="0">
                  <a:solidFill>
                    <a:srgbClr val="000000"/>
                  </a:solidFill>
                </a:rPr>
                <a:t>validation &amp; sanitization </a:t>
              </a:r>
            </a:p>
          </p:txBody>
        </p:sp>
        <p:pic>
          <p:nvPicPr>
            <p:cNvPr id="27659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4362" y="2937322"/>
              <a:ext cx="684901" cy="570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Suboptimal configuration (3)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428218744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Break-Ins (1)</a:t>
            </a:r>
            <a:endParaRPr lang="en-GB" smtClean="0"/>
          </a:p>
        </p:txBody>
      </p:sp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114425"/>
            <a:ext cx="8736013" cy="497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5" descr="http://www.testequipmentconnection.com/images/products/Lecroy_Wavesurf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2362200"/>
            <a:ext cx="2298700" cy="187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443538" y="1371600"/>
            <a:ext cx="3656012" cy="862013"/>
            <a:chOff x="5411095" y="1371601"/>
            <a:chExt cx="3656705" cy="862642"/>
          </a:xfrm>
        </p:grpSpPr>
        <p:sp>
          <p:nvSpPr>
            <p:cNvPr id="28682" name="AutoShape 17"/>
            <p:cNvSpPr>
              <a:spLocks noChangeArrowheads="1"/>
            </p:cNvSpPr>
            <p:nvPr/>
          </p:nvSpPr>
          <p:spPr bwMode="auto">
            <a:xfrm>
              <a:off x="5411095" y="1371601"/>
              <a:ext cx="3656705" cy="862642"/>
            </a:xfrm>
            <a:prstGeom prst="wedgeRoundRectCallout">
              <a:avLst>
                <a:gd name="adj1" fmla="val -59894"/>
                <a:gd name="adj2" fmla="val 76431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Unpatched oscilloscope</a:t>
              </a:r>
              <a:br>
                <a:rPr lang="en-US" sz="2000" b="0">
                  <a:solidFill>
                    <a:srgbClr val="000000"/>
                  </a:solidFill>
                </a:rPr>
              </a:br>
              <a:r>
                <a:rPr lang="en-US" sz="2000" b="0">
                  <a:solidFill>
                    <a:srgbClr val="000000"/>
                  </a:solidFill>
                </a:rPr>
                <a:t>(running Win XP SP2)</a:t>
              </a:r>
            </a:p>
          </p:txBody>
        </p:sp>
        <p:pic>
          <p:nvPicPr>
            <p:cNvPr id="28683" name="Picture 14" descr="http://www.bytelove.com/images/uploads/Gadgets/gadgets/panic-button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6275" y="1449238"/>
              <a:ext cx="767050" cy="705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2" descr="Picture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2867025"/>
            <a:ext cx="7086600" cy="292417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2" name="Group 17"/>
          <p:cNvGrpSpPr>
            <a:grpSpLocks/>
          </p:cNvGrpSpPr>
          <p:nvPr/>
        </p:nvGrpSpPr>
        <p:grpSpPr bwMode="auto">
          <a:xfrm>
            <a:off x="5360988" y="5867400"/>
            <a:ext cx="3656012" cy="862013"/>
            <a:chOff x="5411095" y="1371601"/>
            <a:chExt cx="3656705" cy="862642"/>
          </a:xfrm>
        </p:grpSpPr>
        <p:sp>
          <p:nvSpPr>
            <p:cNvPr id="28680" name="AutoShape 17"/>
            <p:cNvSpPr>
              <a:spLocks noChangeArrowheads="1"/>
            </p:cNvSpPr>
            <p:nvPr/>
          </p:nvSpPr>
          <p:spPr bwMode="auto">
            <a:xfrm>
              <a:off x="5411095" y="1371601"/>
              <a:ext cx="3656705" cy="862642"/>
            </a:xfrm>
            <a:prstGeom prst="wedgeRoundRectCallout">
              <a:avLst>
                <a:gd name="adj1" fmla="val -77870"/>
                <a:gd name="adj2" fmla="val -57273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Undocumented feature</a:t>
              </a:r>
            </a:p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in SCADA application</a:t>
              </a:r>
            </a:p>
          </p:txBody>
        </p:sp>
        <p:pic>
          <p:nvPicPr>
            <p:cNvPr id="28681" name="Picture 14" descr="http://www.bytelove.com/images/uploads/Gadgets/gadgets/panic-button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6275" y="1449238"/>
              <a:ext cx="767050" cy="705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8145140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Break-Ins (2)</a:t>
            </a:r>
            <a:endParaRPr lang="en-GB" smtClean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692275"/>
            <a:ext cx="8393113" cy="447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5335588" y="3279775"/>
            <a:ext cx="3656012" cy="862013"/>
            <a:chOff x="5411095" y="1371601"/>
            <a:chExt cx="3656705" cy="862642"/>
          </a:xfrm>
        </p:grpSpPr>
        <p:sp>
          <p:nvSpPr>
            <p:cNvPr id="29705" name="AutoShape 17"/>
            <p:cNvSpPr>
              <a:spLocks noChangeArrowheads="1"/>
            </p:cNvSpPr>
            <p:nvPr/>
          </p:nvSpPr>
          <p:spPr bwMode="auto">
            <a:xfrm>
              <a:off x="5411095" y="1371601"/>
              <a:ext cx="3656705" cy="862642"/>
            </a:xfrm>
            <a:prstGeom prst="wedgeRoundRectCallout">
              <a:avLst>
                <a:gd name="adj1" fmla="val -116949"/>
                <a:gd name="adj2" fmla="val 32231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Unpatched web server</a:t>
              </a:r>
              <a:br>
                <a:rPr lang="en-US" sz="2000" b="0">
                  <a:solidFill>
                    <a:srgbClr val="000000"/>
                  </a:solidFill>
                </a:rPr>
              </a:br>
              <a:r>
                <a:rPr lang="en-US" sz="2000" b="0">
                  <a:solidFill>
                    <a:srgbClr val="000000"/>
                  </a:solidFill>
                </a:rPr>
                <a:t>(running LX)</a:t>
              </a:r>
            </a:p>
          </p:txBody>
        </p:sp>
        <p:pic>
          <p:nvPicPr>
            <p:cNvPr id="29706" name="Picture 14" descr="http://www.bytelove.com/images/uploads/Gadgets/gadgets/panic-butto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6275" y="1449238"/>
              <a:ext cx="767050" cy="705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5257800" y="1371600"/>
            <a:ext cx="3752850" cy="785813"/>
            <a:chOff x="5305244" y="2829463"/>
            <a:chExt cx="3753031" cy="785005"/>
          </a:xfrm>
        </p:grpSpPr>
        <p:sp>
          <p:nvSpPr>
            <p:cNvPr id="29703" name="AutoShape 19"/>
            <p:cNvSpPr>
              <a:spLocks noChangeArrowheads="1"/>
            </p:cNvSpPr>
            <p:nvPr/>
          </p:nvSpPr>
          <p:spPr bwMode="auto">
            <a:xfrm>
              <a:off x="5305244" y="2829463"/>
              <a:ext cx="3753031" cy="785005"/>
            </a:xfrm>
            <a:prstGeom prst="wedgeRoundRectCallout">
              <a:avLst>
                <a:gd name="adj1" fmla="val -125412"/>
                <a:gd name="adj2" fmla="val 49162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l"/>
              <a:r>
                <a:rPr lang="en-US" sz="2000" b="0">
                  <a:solidFill>
                    <a:srgbClr val="000000"/>
                  </a:solidFill>
                </a:rPr>
                <a:t>Lack of input</a:t>
              </a:r>
              <a:br>
                <a:rPr lang="en-US" sz="2000" b="0">
                  <a:solidFill>
                    <a:srgbClr val="000000"/>
                  </a:solidFill>
                </a:rPr>
              </a:br>
              <a:r>
                <a:rPr lang="en-US" sz="2000" b="0">
                  <a:solidFill>
                    <a:srgbClr val="000000"/>
                  </a:solidFill>
                </a:rPr>
                <a:t>validation &amp; sanitization </a:t>
              </a:r>
            </a:p>
          </p:txBody>
        </p:sp>
        <p:pic>
          <p:nvPicPr>
            <p:cNvPr id="29704" name="Picture 21" descr="http://wiki.piratenpartei.de/images/thumb/d/d2/Achtung-Schild.svg/600px-Achtung-Schild.svg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4362" y="2937322"/>
              <a:ext cx="684901" cy="570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46304891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2444750" y="228600"/>
            <a:ext cx="6623050" cy="533400"/>
          </a:xfrm>
        </p:spPr>
        <p:txBody>
          <a:bodyPr/>
          <a:lstStyle/>
          <a:p>
            <a:pPr eaLnBrk="1" hangingPunct="1"/>
            <a:r>
              <a:rPr lang="en-GB" smtClean="0"/>
              <a:t>Policy Violations &amp; Events</a:t>
            </a:r>
          </a:p>
        </p:txBody>
      </p:sp>
      <p:sp>
        <p:nvSpPr>
          <p:cNvPr id="30723" name="AutoShape 5" descr="https://security.web.cern.ch/security/reports/images/statistics.png"/>
          <p:cNvSpPr>
            <a:spLocks noChangeAspect="1" noChangeArrowheads="1"/>
          </p:cNvSpPr>
          <p:nvPr/>
        </p:nvSpPr>
        <p:spPr bwMode="auto">
          <a:xfrm>
            <a:off x="453866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4" name="AutoShape 7" descr="https://security.web.cern.ch/security/reports/images/statistics.png"/>
          <p:cNvSpPr>
            <a:spLocks noChangeAspect="1" noChangeArrowheads="1"/>
          </p:cNvSpPr>
          <p:nvPr/>
        </p:nvSpPr>
        <p:spPr bwMode="auto">
          <a:xfrm>
            <a:off x="4691063" y="-301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5" name="AutoShape 10" descr="https://security.web.cern.ch/security/reports/images/statistics.png"/>
          <p:cNvSpPr>
            <a:spLocks noChangeAspect="1" noChangeArrowheads="1"/>
          </p:cNvSpPr>
          <p:nvPr/>
        </p:nvSpPr>
        <p:spPr bwMode="auto">
          <a:xfrm>
            <a:off x="4843463" y="1222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3903" y="1295400"/>
            <a:ext cx="7274606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1324220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3505200"/>
            <a:ext cx="6657975" cy="990600"/>
            <a:chOff x="1572342" y="2511109"/>
            <a:chExt cx="6658432" cy="990252"/>
          </a:xfrm>
        </p:grpSpPr>
        <p:sp>
          <p:nvSpPr>
            <p:cNvPr id="46097" name="AutoShape 19"/>
            <p:cNvSpPr>
              <a:spLocks noChangeArrowheads="1"/>
            </p:cNvSpPr>
            <p:nvPr/>
          </p:nvSpPr>
          <p:spPr bwMode="auto">
            <a:xfrm>
              <a:off x="1572342" y="2511109"/>
              <a:ext cx="6658432" cy="99025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3. Develop your security paradigm</a:t>
              </a:r>
              <a:r>
                <a:rPr lang="en-US" dirty="0" smtClean="0">
                  <a:solidFill>
                    <a:srgbClr val="000000"/>
                  </a:solidFill>
                </a:rPr>
                <a:t>.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8" name="Picture 6" descr="http://www.mindcipher.net/puzzle_pictures/0000/0002/ist2_366762-balanced-brass-scal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4752" y="2543447"/>
              <a:ext cx="1084344" cy="881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371600"/>
            <a:ext cx="6477000" cy="990600"/>
            <a:chOff x="152400" y="1371600"/>
            <a:chExt cx="6477000" cy="990600"/>
          </a:xfrm>
        </p:grpSpPr>
        <p:sp>
          <p:nvSpPr>
            <p:cNvPr id="46095" name="AutoShape 19"/>
            <p:cNvSpPr>
              <a:spLocks noChangeArrowheads="1"/>
            </p:cNvSpPr>
            <p:nvPr/>
          </p:nvSpPr>
          <p:spPr bwMode="auto">
            <a:xfrm>
              <a:off x="152400" y="1371600"/>
              <a:ext cx="64770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1. Understand your environment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&amp; security footprint.</a:t>
              </a:r>
            </a:p>
            <a:p>
              <a:pPr algn="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6" name="Picture 2" descr="http://thegelf.files.wordpress.com/2008/09/footprint-sand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76275" y="1133475"/>
              <a:ext cx="714375" cy="143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57200" y="2438400"/>
            <a:ext cx="5105400" cy="990600"/>
            <a:chOff x="685800" y="2438400"/>
            <a:chExt cx="5105400" cy="990600"/>
          </a:xfrm>
        </p:grpSpPr>
        <p:sp>
          <p:nvSpPr>
            <p:cNvPr id="46093" name="AutoShape 19"/>
            <p:cNvSpPr>
              <a:spLocks noChangeArrowheads="1"/>
            </p:cNvSpPr>
            <p:nvPr/>
          </p:nvSpPr>
          <p:spPr bwMode="auto">
            <a:xfrm>
              <a:off x="685800" y="2438400"/>
              <a:ext cx="51054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</a:rPr>
                <a:t>2. Assess your threats!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4" name="Picture 14" descr="Picture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481922"/>
              <a:ext cx="1295400" cy="870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3025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Attackers vs. Defense</a:t>
            </a:r>
            <a:endParaRPr lang="en-GB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76200" y="1303338"/>
            <a:ext cx="8991600" cy="5410200"/>
          </a:xfrm>
        </p:spPr>
        <p:txBody>
          <a:bodyPr/>
          <a:lstStyle/>
          <a:p>
            <a:pPr>
              <a:buFont typeface="Wingdings 3" pitchFamily="18" charset="2"/>
              <a:buChar char="u"/>
            </a:pPr>
            <a:r>
              <a:rPr lang="en-US" dirty="0" smtClean="0"/>
              <a:t>There is no 100% security.</a:t>
            </a:r>
          </a:p>
          <a:p>
            <a:pPr>
              <a:buFont typeface="Wingdings 3" pitchFamily="18" charset="2"/>
              <a:buChar char="u"/>
            </a:pPr>
            <a:r>
              <a:rPr lang="en-US" dirty="0" smtClean="0">
                <a:solidFill>
                  <a:srgbClr val="FF0000"/>
                </a:solidFill>
              </a:rPr>
              <a:t>Security is as good as weakest link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Attacker chooses time, place, method</a:t>
            </a:r>
            <a:br>
              <a:rPr lang="en-US" dirty="0" smtClean="0"/>
            </a:br>
            <a:r>
              <a:rPr lang="en-US" dirty="0" smtClean="0"/>
              <a:t>Defender needs to protect against all…</a:t>
            </a:r>
          </a:p>
          <a:p>
            <a:pPr>
              <a:buFont typeface="Wingdings 3" pitchFamily="18" charset="2"/>
              <a:buChar char="u"/>
            </a:pPr>
            <a:endParaRPr lang="en-US" dirty="0" smtClean="0"/>
          </a:p>
          <a:p>
            <a:pPr>
              <a:buFont typeface="Wingdings 3" pitchFamily="18" charset="2"/>
              <a:buChar char="u"/>
            </a:pPr>
            <a:r>
              <a:rPr lang="en-US" dirty="0" smtClean="0"/>
              <a:t>Targeted attackers (</a:t>
            </a:r>
            <a:r>
              <a:rPr lang="en-US" dirty="0" smtClean="0">
                <a:sym typeface="Wingdings 3" pitchFamily="18" charset="2"/>
              </a:rPr>
              <a:t>APTs)</a:t>
            </a:r>
            <a:r>
              <a:rPr lang="en-US" dirty="0" smtClean="0"/>
              <a:t> are </a:t>
            </a:r>
            <a:r>
              <a:rPr lang="en-US" dirty="0" smtClean="0">
                <a:solidFill>
                  <a:srgbClr val="FF0000"/>
                </a:solidFill>
              </a:rPr>
              <a:t>focused and keen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have </a:t>
            </a:r>
            <a:r>
              <a:rPr lang="en-US" dirty="0" smtClean="0">
                <a:solidFill>
                  <a:srgbClr val="FF0000"/>
                </a:solidFill>
              </a:rPr>
              <a:t>better skills/networks</a:t>
            </a:r>
            <a:r>
              <a:rPr lang="en-US" dirty="0" smtClean="0"/>
              <a:t>, are </a:t>
            </a:r>
            <a:r>
              <a:rPr lang="en-US" dirty="0" smtClean="0">
                <a:solidFill>
                  <a:srgbClr val="FF0000"/>
                </a:solidFill>
              </a:rPr>
              <a:t>better financed/resourced</a:t>
            </a:r>
          </a:p>
          <a:p>
            <a:pPr>
              <a:buFont typeface="Wingdings 3" pitchFamily="18" charset="2"/>
              <a:buChar char="u"/>
            </a:pPr>
            <a:r>
              <a:rPr lang="en-US" dirty="0" smtClean="0"/>
              <a:t>The untargeted/stupid</a:t>
            </a:r>
            <a:br>
              <a:rPr lang="en-US" dirty="0" smtClean="0"/>
            </a:br>
            <a:r>
              <a:rPr lang="en-US" dirty="0" smtClean="0"/>
              <a:t>attackers might be caught…</a:t>
            </a:r>
          </a:p>
          <a:p>
            <a:pPr>
              <a:buFont typeface="Wingdings 3" pitchFamily="18" charset="2"/>
              <a:buChar char="u"/>
            </a:pPr>
            <a:r>
              <a:rPr lang="en-US" dirty="0" smtClean="0"/>
              <a:t>Automatisms, at least, can be fought.</a:t>
            </a:r>
          </a:p>
          <a:p>
            <a:pPr>
              <a:buFont typeface="Wingdings 3" pitchFamily="18" charset="2"/>
              <a:buChar char="u"/>
            </a:pPr>
            <a:endParaRPr lang="en-US" dirty="0" smtClean="0"/>
          </a:p>
          <a:p>
            <a:pPr>
              <a:buFont typeface="Wingdings 3" pitchFamily="18" charset="2"/>
              <a:buChar char="u"/>
            </a:pPr>
            <a:r>
              <a:rPr lang="en-US" dirty="0" smtClean="0"/>
              <a:t>Defense usually lacks money/resources/networks.</a:t>
            </a:r>
          </a:p>
          <a:p>
            <a:pPr>
              <a:buFont typeface="Wingdings 3" pitchFamily="18" charset="2"/>
              <a:buChar char="u"/>
            </a:pPr>
            <a:r>
              <a:rPr lang="en-US" dirty="0" smtClean="0"/>
              <a:t>(International) </a:t>
            </a:r>
            <a:r>
              <a:rPr lang="en-US" dirty="0" smtClean="0">
                <a:solidFill>
                  <a:srgbClr val="FF0000"/>
                </a:solidFill>
              </a:rPr>
              <a:t>Law is always a step behind.</a:t>
            </a:r>
          </a:p>
          <a:p>
            <a:pPr>
              <a:buFont typeface="Wingdings 3" pitchFamily="18" charset="2"/>
              <a:buChar char="u"/>
            </a:pPr>
            <a:endParaRPr lang="en-US" dirty="0" smtClean="0"/>
          </a:p>
          <a:p>
            <a:endParaRPr lang="en-GB" dirty="0" smtClean="0"/>
          </a:p>
        </p:txBody>
      </p:sp>
      <p:pic>
        <p:nvPicPr>
          <p:cNvPr id="10244" name="Picture 13" descr="http://i.imgur.com/rGtg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9"/>
          <a:stretch>
            <a:fillRect/>
          </a:stretch>
        </p:blipFill>
        <p:spPr bwMode="auto">
          <a:xfrm>
            <a:off x="6321425" y="1350963"/>
            <a:ext cx="27273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80000" y="4167188"/>
            <a:ext cx="3968750" cy="831850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0" dirty="0">
                <a:solidFill>
                  <a:schemeClr val="tx2"/>
                </a:solidFill>
              </a:rPr>
              <a:t>“Anonymous is a handful of geniuses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>
                <a:solidFill>
                  <a:schemeClr val="tx2"/>
                </a:solidFill>
              </a:rPr>
              <a:t>surrounded by a legion of idiots.”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200" b="0" dirty="0">
                <a:solidFill>
                  <a:schemeClr val="tx2"/>
                </a:solidFill>
              </a:rPr>
              <a:t>Cole Stryker</a:t>
            </a:r>
            <a:endParaRPr lang="en-GB" sz="12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7587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28600"/>
            <a:ext cx="6629400" cy="533400"/>
          </a:xfrm>
        </p:spPr>
        <p:txBody>
          <a:bodyPr/>
          <a:lstStyle/>
          <a:p>
            <a:r>
              <a:rPr lang="en-US" dirty="0" smtClean="0"/>
              <a:t>What would be your strategy?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3663" y="533936"/>
            <a:ext cx="3318537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0" b="1" cap="all" spc="0" dirty="0" smtClean="0">
                <a:ln/>
                <a:solidFill>
                  <a:srgbClr val="00808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40000" b="1" cap="all" spc="0" dirty="0">
              <a:ln/>
              <a:solidFill>
                <a:srgbClr val="00808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1309598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Security Paradigm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9067800" cy="54102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Find balance </a:t>
            </a:r>
            <a:r>
              <a:rPr lang="en-US" dirty="0" smtClean="0"/>
              <a:t>between “Academic Freedom”,</a:t>
            </a:r>
            <a:br>
              <a:rPr lang="en-US" dirty="0" smtClean="0"/>
            </a:br>
            <a:r>
              <a:rPr lang="en-US" dirty="0" smtClean="0"/>
              <a:t>“Operations” and “Computer Security”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“Academic </a:t>
            </a:r>
            <a:r>
              <a:rPr lang="en-US" dirty="0"/>
              <a:t>Freedom” means “</a:t>
            </a:r>
            <a:r>
              <a:rPr lang="en-US" dirty="0" smtClean="0"/>
              <a:t>Responsibility”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00808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I, as Security Officer, decline </a:t>
            </a:r>
            <a:r>
              <a:rPr lang="en-US" dirty="0" smtClean="0">
                <a:solidFill>
                  <a:srgbClr val="008080"/>
                </a:solidFill>
              </a:rPr>
              <a:t>to accept that responsibility)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008080"/>
                </a:solidFill>
              </a:rPr>
              <a:t>Instead,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omputer security at CERN is delegated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to all users of computing resources.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008080"/>
                </a:solidFill>
              </a:rPr>
              <a:t>If </a:t>
            </a:r>
            <a:r>
              <a:rPr lang="en-US" dirty="0">
                <a:solidFill>
                  <a:srgbClr val="008080"/>
                </a:solidFill>
              </a:rPr>
              <a:t>they don’t feel </a:t>
            </a:r>
            <a:r>
              <a:rPr lang="en-US" dirty="0" smtClean="0">
                <a:solidFill>
                  <a:srgbClr val="008080"/>
                </a:solidFill>
              </a:rPr>
              <a:t>ready,</a:t>
            </a:r>
            <a:br>
              <a:rPr lang="en-US" dirty="0" smtClean="0">
                <a:solidFill>
                  <a:srgbClr val="00808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they </a:t>
            </a:r>
            <a:r>
              <a:rPr lang="en-US" dirty="0">
                <a:solidFill>
                  <a:srgbClr val="008080"/>
                </a:solidFill>
              </a:rPr>
              <a:t>can </a:t>
            </a:r>
            <a:r>
              <a:rPr lang="en-US" dirty="0" smtClean="0">
                <a:solidFill>
                  <a:srgbClr val="008080"/>
                </a:solidFill>
              </a:rPr>
              <a:t>pass that responsibility </a:t>
            </a:r>
            <a:r>
              <a:rPr lang="en-US" dirty="0">
                <a:solidFill>
                  <a:srgbClr val="008080"/>
                </a:solidFill>
              </a:rPr>
              <a:t>to </a:t>
            </a:r>
            <a:r>
              <a:rPr lang="en-US" dirty="0" smtClean="0">
                <a:solidFill>
                  <a:srgbClr val="008080"/>
                </a:solidFill>
              </a:rPr>
              <a:t>the</a:t>
            </a:r>
            <a:br>
              <a:rPr lang="en-US" dirty="0" smtClean="0">
                <a:solidFill>
                  <a:srgbClr val="00808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IT department using central services.</a:t>
            </a:r>
          </a:p>
          <a:p>
            <a:pPr marL="257175" lvl="1" indent="-257175">
              <a:spcBef>
                <a:spcPts val="0"/>
              </a:spcBef>
            </a:pPr>
            <a:endParaRPr lang="en-US" dirty="0" smtClean="0"/>
          </a:p>
          <a:p>
            <a:pPr marL="9525" indent="0">
              <a:spcBef>
                <a:spcPts val="0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Change of culture &amp; a new mind set: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008080"/>
                </a:solidFill>
              </a:rPr>
              <a:t>Enable users to fully assume this responsibility.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Make </a:t>
            </a:r>
            <a:r>
              <a:rPr lang="en-US" dirty="0">
                <a:solidFill>
                  <a:srgbClr val="FF0000"/>
                </a:solidFill>
              </a:rPr>
              <a:t>security integral part of the overall.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(Plus a </a:t>
            </a:r>
            <a:r>
              <a:rPr lang="en-US" dirty="0" smtClean="0">
                <a:solidFill>
                  <a:srgbClr val="FF0000"/>
                </a:solidFill>
              </a:rPr>
              <a:t>Defense-In-Depth</a:t>
            </a:r>
            <a:r>
              <a:rPr lang="en-US" dirty="0" smtClean="0"/>
              <a:t> approach, </a:t>
            </a:r>
            <a:r>
              <a:rPr lang="en-US" dirty="0"/>
              <a:t>still</a:t>
            </a:r>
            <a:r>
              <a:rPr lang="en-US" dirty="0" smtClean="0"/>
              <a:t>.)</a:t>
            </a:r>
            <a:endParaRPr lang="en-US" dirty="0"/>
          </a:p>
          <a:p>
            <a:pPr>
              <a:buFont typeface="Wingdings 3" pitchFamily="18" charset="2"/>
              <a:buChar char="u"/>
            </a:pPr>
            <a:endParaRPr lang="en-US" dirty="0"/>
          </a:p>
          <a:p>
            <a:pPr>
              <a:buFont typeface="Wingdings 3" pitchFamily="18" charset="2"/>
              <a:buChar char="u"/>
            </a:pPr>
            <a:endParaRPr lang="en-US" dirty="0"/>
          </a:p>
          <a:p>
            <a:pPr>
              <a:buFont typeface="Wingdings 3" pitchFamily="18" charset="2"/>
              <a:buChar char="u"/>
            </a:pPr>
            <a:endParaRPr lang="en-GB" dirty="0"/>
          </a:p>
        </p:txBody>
      </p:sp>
      <p:pic>
        <p:nvPicPr>
          <p:cNvPr id="6" name="Picture 6" descr="http://www.mindcipher.net/puzzle_pictures/0000/0002/ist2_366762-balanced-brass-sc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376263"/>
            <a:ext cx="1926387" cy="156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hildren can't judge speed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457575"/>
            <a:ext cx="21050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http://www.wasc.info/uploads/32_x600_swimminglesson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5334000"/>
            <a:ext cx="25527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92771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CERN Security Paradigm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9067800" cy="54102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 smtClean="0">
                <a:solidFill>
                  <a:srgbClr val="FF0000"/>
                </a:solidFill>
              </a:rPr>
              <a:t>Find balance </a:t>
            </a:r>
            <a:r>
              <a:rPr lang="en-US" dirty="0" smtClean="0"/>
              <a:t>between “Academic Freedom”,</a:t>
            </a:r>
            <a:br>
              <a:rPr lang="en-US" dirty="0" smtClean="0"/>
            </a:br>
            <a:r>
              <a:rPr lang="en-US" dirty="0" smtClean="0"/>
              <a:t>“Operations” and “Computer Security”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“Academic </a:t>
            </a:r>
            <a:r>
              <a:rPr lang="en-US" dirty="0"/>
              <a:t>Freedom” means “</a:t>
            </a:r>
            <a:r>
              <a:rPr lang="en-US" dirty="0" smtClean="0"/>
              <a:t>Responsibility”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00808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I, as Security Officer, decline </a:t>
            </a:r>
            <a:r>
              <a:rPr lang="en-US" dirty="0" smtClean="0">
                <a:solidFill>
                  <a:srgbClr val="008080"/>
                </a:solidFill>
              </a:rPr>
              <a:t>to accept that responsibility)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008080"/>
                </a:solidFill>
              </a:rPr>
              <a:t>Instead,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omputer security at CERN is delegated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to all users of computing resources.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008080"/>
                </a:solidFill>
              </a:rPr>
              <a:t>If </a:t>
            </a:r>
            <a:r>
              <a:rPr lang="en-US" dirty="0">
                <a:solidFill>
                  <a:srgbClr val="008080"/>
                </a:solidFill>
              </a:rPr>
              <a:t>they don’t feel </a:t>
            </a:r>
            <a:r>
              <a:rPr lang="en-US" dirty="0" smtClean="0">
                <a:solidFill>
                  <a:srgbClr val="008080"/>
                </a:solidFill>
              </a:rPr>
              <a:t>ready,</a:t>
            </a:r>
            <a:br>
              <a:rPr lang="en-US" dirty="0" smtClean="0">
                <a:solidFill>
                  <a:srgbClr val="00808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they </a:t>
            </a:r>
            <a:r>
              <a:rPr lang="en-US" dirty="0">
                <a:solidFill>
                  <a:srgbClr val="008080"/>
                </a:solidFill>
              </a:rPr>
              <a:t>can </a:t>
            </a:r>
            <a:r>
              <a:rPr lang="en-US" dirty="0" smtClean="0">
                <a:solidFill>
                  <a:srgbClr val="008080"/>
                </a:solidFill>
              </a:rPr>
              <a:t>pass that responsibility </a:t>
            </a:r>
            <a:r>
              <a:rPr lang="en-US" dirty="0">
                <a:solidFill>
                  <a:srgbClr val="008080"/>
                </a:solidFill>
              </a:rPr>
              <a:t>to </a:t>
            </a:r>
            <a:r>
              <a:rPr lang="en-US" dirty="0" smtClean="0">
                <a:solidFill>
                  <a:srgbClr val="008080"/>
                </a:solidFill>
              </a:rPr>
              <a:t>the</a:t>
            </a:r>
            <a:br>
              <a:rPr lang="en-US" dirty="0" smtClean="0">
                <a:solidFill>
                  <a:srgbClr val="00808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IT department using central services.</a:t>
            </a:r>
          </a:p>
          <a:p>
            <a:pPr marL="257175" lvl="1" indent="-257175">
              <a:spcBef>
                <a:spcPts val="0"/>
              </a:spcBef>
            </a:pPr>
            <a:endParaRPr lang="en-US" dirty="0" smtClean="0"/>
          </a:p>
          <a:p>
            <a:pPr marL="9525" indent="0">
              <a:spcBef>
                <a:spcPts val="0"/>
              </a:spcBef>
              <a:buNone/>
            </a:pPr>
            <a:r>
              <a:rPr lang="en-US" dirty="0">
                <a:solidFill>
                  <a:srgbClr val="FF0000"/>
                </a:solidFill>
              </a:rPr>
              <a:t>Change of culture &amp; a new mind set: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008080"/>
                </a:solidFill>
              </a:rPr>
              <a:t>Enable users to fully assume this responsibility.</a:t>
            </a:r>
          </a:p>
          <a:p>
            <a:pPr marL="257175" lvl="1" indent="-257175"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Make </a:t>
            </a:r>
            <a:r>
              <a:rPr lang="en-US" dirty="0">
                <a:solidFill>
                  <a:srgbClr val="FF0000"/>
                </a:solidFill>
              </a:rPr>
              <a:t>security integral part of the overall.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(Plus a </a:t>
            </a:r>
            <a:r>
              <a:rPr lang="en-US" dirty="0" smtClean="0">
                <a:solidFill>
                  <a:srgbClr val="FF0000"/>
                </a:solidFill>
              </a:rPr>
              <a:t>Defense-In-Depth</a:t>
            </a:r>
            <a:r>
              <a:rPr lang="en-US" dirty="0" smtClean="0"/>
              <a:t> approach, </a:t>
            </a:r>
            <a:r>
              <a:rPr lang="en-US" dirty="0"/>
              <a:t>still</a:t>
            </a:r>
            <a:r>
              <a:rPr lang="en-US" dirty="0" smtClean="0"/>
              <a:t>.)</a:t>
            </a:r>
            <a:endParaRPr lang="en-US" dirty="0"/>
          </a:p>
          <a:p>
            <a:pPr>
              <a:buFont typeface="Wingdings 3" pitchFamily="18" charset="2"/>
              <a:buChar char="u"/>
            </a:pPr>
            <a:endParaRPr lang="en-US" dirty="0"/>
          </a:p>
          <a:p>
            <a:pPr>
              <a:buFont typeface="Wingdings 3" pitchFamily="18" charset="2"/>
              <a:buChar char="u"/>
            </a:pPr>
            <a:endParaRPr lang="en-US" dirty="0"/>
          </a:p>
          <a:p>
            <a:pPr>
              <a:buFont typeface="Wingdings 3" pitchFamily="18" charset="2"/>
              <a:buChar char="u"/>
            </a:pPr>
            <a:endParaRPr lang="en-GB" dirty="0"/>
          </a:p>
        </p:txBody>
      </p:sp>
      <p:pic>
        <p:nvPicPr>
          <p:cNvPr id="6" name="Picture 6" descr="http://www.mindcipher.net/puzzle_pictures/0000/0002/ist2_366762-balanced-brass-sc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376263"/>
            <a:ext cx="1926387" cy="156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hildren can't judge speed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457575"/>
            <a:ext cx="21050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http://www.wasc.info/uploads/32_x600_swimminglesson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5334000"/>
            <a:ext cx="25527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19"/>
          <p:cNvSpPr>
            <a:spLocks noChangeArrowheads="1"/>
          </p:cNvSpPr>
          <p:nvPr/>
        </p:nvSpPr>
        <p:spPr bwMode="auto">
          <a:xfrm rot="-1434863">
            <a:off x="-31750" y="3097213"/>
            <a:ext cx="9274175" cy="18081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This is a “people” problem!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A good Security Team becomes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facilitator and enabler!</a:t>
            </a:r>
            <a:endParaRPr lang="en-US" sz="32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56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3505200"/>
            <a:ext cx="6657975" cy="990600"/>
            <a:chOff x="1572342" y="2511109"/>
            <a:chExt cx="6658432" cy="990252"/>
          </a:xfrm>
        </p:grpSpPr>
        <p:sp>
          <p:nvSpPr>
            <p:cNvPr id="46097" name="AutoShape 19"/>
            <p:cNvSpPr>
              <a:spLocks noChangeArrowheads="1"/>
            </p:cNvSpPr>
            <p:nvPr/>
          </p:nvSpPr>
          <p:spPr bwMode="auto">
            <a:xfrm>
              <a:off x="1572342" y="2511109"/>
              <a:ext cx="6658432" cy="99025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3. Develop your security paradigm</a:t>
              </a:r>
              <a:r>
                <a:rPr lang="en-US" dirty="0" smtClean="0">
                  <a:solidFill>
                    <a:srgbClr val="000000"/>
                  </a:solidFill>
                </a:rPr>
                <a:t>.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8" name="Picture 6" descr="http://www.mindcipher.net/puzzle_pictures/0000/0002/ist2_366762-balanced-brass-scal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4752" y="2543447"/>
              <a:ext cx="1084344" cy="881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371600"/>
            <a:ext cx="6477000" cy="990600"/>
            <a:chOff x="152400" y="1371600"/>
            <a:chExt cx="6477000" cy="990600"/>
          </a:xfrm>
        </p:grpSpPr>
        <p:sp>
          <p:nvSpPr>
            <p:cNvPr id="46095" name="AutoShape 19"/>
            <p:cNvSpPr>
              <a:spLocks noChangeArrowheads="1"/>
            </p:cNvSpPr>
            <p:nvPr/>
          </p:nvSpPr>
          <p:spPr bwMode="auto">
            <a:xfrm>
              <a:off x="152400" y="1371600"/>
              <a:ext cx="64770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1. Understand your environment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&amp; security footprint.</a:t>
              </a:r>
            </a:p>
            <a:p>
              <a:pPr algn="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6" name="Picture 2" descr="http://thegelf.files.wordpress.com/2008/09/footprint-sand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76275" y="1133475"/>
              <a:ext cx="714375" cy="143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57200" y="2438400"/>
            <a:ext cx="5105400" cy="990600"/>
            <a:chOff x="685800" y="2438400"/>
            <a:chExt cx="5105400" cy="990600"/>
          </a:xfrm>
        </p:grpSpPr>
        <p:sp>
          <p:nvSpPr>
            <p:cNvPr id="46093" name="AutoShape 19"/>
            <p:cNvSpPr>
              <a:spLocks noChangeArrowheads="1"/>
            </p:cNvSpPr>
            <p:nvPr/>
          </p:nvSpPr>
          <p:spPr bwMode="auto">
            <a:xfrm>
              <a:off x="685800" y="2438400"/>
              <a:ext cx="51054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</a:rPr>
                <a:t>2. Assess your threats!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4" name="Picture 14" descr="Picture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481922"/>
              <a:ext cx="1295400" cy="870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1066800" y="4572000"/>
            <a:ext cx="6400800" cy="990600"/>
            <a:chOff x="533400" y="4572000"/>
            <a:chExt cx="6400800" cy="990600"/>
          </a:xfrm>
        </p:grpSpPr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>
              <a:off x="533400" y="4572000"/>
              <a:ext cx="64008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4.</a:t>
              </a: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 </a:t>
              </a:r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The Permanent Mitigation Cycle 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pic>
          <p:nvPicPr>
            <p:cNvPr id="20" name="Picture 11" descr="Picture1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50" y="4572000"/>
              <a:ext cx="108255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571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Permanent Mitigation Cycle</a:t>
            </a:r>
            <a:endParaRPr lang="en-GB" dirty="0"/>
          </a:p>
        </p:txBody>
      </p:sp>
      <p:pic>
        <p:nvPicPr>
          <p:cNvPr id="4" name="Picture 11" descr="Pictur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20291"/>
            <a:ext cx="6629400" cy="60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1030419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for “Prevention“?</a:t>
            </a:r>
          </a:p>
        </p:txBody>
      </p:sp>
      <p:sp>
        <p:nvSpPr>
          <p:cNvPr id="2" name="Rectangle 1"/>
          <p:cNvSpPr/>
          <p:nvPr/>
        </p:nvSpPr>
        <p:spPr>
          <a:xfrm>
            <a:off x="2853663" y="305336"/>
            <a:ext cx="3318537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0" b="1" cap="all" spc="0" dirty="0" smtClean="0">
                <a:ln/>
                <a:solidFill>
                  <a:srgbClr val="00808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40000" b="1" cap="all" spc="0" dirty="0">
              <a:ln/>
              <a:solidFill>
                <a:srgbClr val="00808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3076584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1" name="Text Box 31"/>
          <p:cNvSpPr txBox="1">
            <a:spLocks noChangeArrowheads="1"/>
          </p:cNvSpPr>
          <p:nvPr/>
        </p:nvSpPr>
        <p:spPr bwMode="auto">
          <a:xfrm>
            <a:off x="76200" y="1241425"/>
            <a:ext cx="8972550" cy="5616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 algn="l">
              <a:spcBef>
                <a:spcPts val="600"/>
              </a:spcBef>
              <a:defRPr/>
            </a:pPr>
            <a:r>
              <a:rPr lang="en-US" u="sng" dirty="0">
                <a:solidFill>
                  <a:srgbClr val="008080"/>
                </a:solidFill>
              </a:rPr>
              <a:t>Prevention: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Definition and communication of security policies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Security </a:t>
            </a:r>
            <a:r>
              <a:rPr lang="en-US" sz="2000" b="0" dirty="0" err="1">
                <a:solidFill>
                  <a:srgbClr val="FF0000"/>
                </a:solidFill>
              </a:rPr>
              <a:t>Baselining</a:t>
            </a:r>
            <a:r>
              <a:rPr lang="en-US" sz="2000" b="0" dirty="0">
                <a:solidFill>
                  <a:srgbClr val="FF0000"/>
                </a:solidFill>
              </a:rPr>
              <a:t> </a:t>
            </a:r>
            <a:r>
              <a:rPr lang="en-US" sz="2000" b="0" dirty="0">
                <a:solidFill>
                  <a:srgbClr val="008080"/>
                </a:solidFill>
              </a:rPr>
              <a:t>for systems &amp; services: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Contract between owner &amp; Security Officer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Assessments &amp; reviews 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Training</a:t>
            </a:r>
            <a:r>
              <a:rPr lang="en-US" sz="2000" b="0" dirty="0">
                <a:solidFill>
                  <a:srgbClr val="0066CC"/>
                </a:solidFill>
              </a:rPr>
              <a:t> </a:t>
            </a:r>
            <a:r>
              <a:rPr lang="en-US" sz="2000" b="0" dirty="0">
                <a:solidFill>
                  <a:srgbClr val="008080"/>
                </a:solidFill>
              </a:rPr>
              <a:t>for secure coding &amp; configuration practices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Provisioning of </a:t>
            </a:r>
            <a:r>
              <a:rPr lang="en-US" sz="2000" b="0" dirty="0">
                <a:solidFill>
                  <a:srgbClr val="FF0000"/>
                </a:solidFill>
              </a:rPr>
              <a:t>static code analyzers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Vulnerability scanning:</a:t>
            </a:r>
            <a:r>
              <a:rPr lang="en-US" sz="2000" b="0" dirty="0">
                <a:solidFill>
                  <a:srgbClr val="0066CC"/>
                </a:solidFill>
              </a:rPr>
              <a:t/>
            </a:r>
            <a:br>
              <a:rPr lang="en-US" sz="2000" b="0" dirty="0">
                <a:solidFill>
                  <a:srgbClr val="0066CC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w3af/Wapiti/</a:t>
            </a:r>
            <a:r>
              <a:rPr lang="en-US" sz="2000" b="0" dirty="0" err="1">
                <a:solidFill>
                  <a:srgbClr val="008080"/>
                </a:solidFill>
              </a:rPr>
              <a:t>Skipfish</a:t>
            </a:r>
            <a:r>
              <a:rPr lang="en-US" sz="2000" b="0" dirty="0">
                <a:solidFill>
                  <a:srgbClr val="008080"/>
                </a:solidFill>
              </a:rPr>
              <a:t> (Web apps), Nessus/</a:t>
            </a:r>
            <a:r>
              <a:rPr lang="en-US" sz="2000" b="0" dirty="0" err="1">
                <a:solidFill>
                  <a:srgbClr val="008080"/>
                </a:solidFill>
              </a:rPr>
              <a:t>nmap</a:t>
            </a:r>
            <a:r>
              <a:rPr lang="en-US" sz="2000" b="0" dirty="0">
                <a:solidFill>
                  <a:srgbClr val="008080"/>
                </a:solidFill>
              </a:rPr>
              <a:t> (hosts), John the Ripper (passwords), “Prodder”-scans (e.g. for Open Shares, </a:t>
            </a:r>
            <a:r>
              <a:rPr lang="en-US" sz="2000" b="0" dirty="0" err="1">
                <a:solidFill>
                  <a:srgbClr val="008080"/>
                </a:solidFill>
              </a:rPr>
              <a:t>MyPhpAdmin</a:t>
            </a:r>
            <a:r>
              <a:rPr lang="en-US" sz="2000" b="0" dirty="0">
                <a:solidFill>
                  <a:srgbClr val="008080"/>
                </a:solidFill>
              </a:rPr>
              <a:t>)…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“Credential hunts” </a:t>
            </a:r>
            <a:r>
              <a:rPr lang="en-US" sz="2000" b="0" dirty="0">
                <a:solidFill>
                  <a:srgbClr val="008080"/>
                </a:solidFill>
              </a:rPr>
              <a:t>(e.g. unprotected clear text passwords on AFS)</a:t>
            </a:r>
          </a:p>
          <a:p>
            <a:pPr marL="265113" indent="-265113" algn="l">
              <a:spcBef>
                <a:spcPts val="600"/>
              </a:spcBef>
              <a:defRPr/>
            </a:pPr>
            <a:r>
              <a:rPr lang="en-US" sz="2000" b="0" u="sng" dirty="0">
                <a:solidFill>
                  <a:srgbClr val="008080"/>
                </a:solidFill>
              </a:rPr>
              <a:t>Plus: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Deployment of an integrated identity management system,  </a:t>
            </a:r>
            <a:r>
              <a:rPr lang="en-US" sz="2000" b="0" dirty="0" err="1">
                <a:solidFill>
                  <a:srgbClr val="008080"/>
                </a:solidFill>
              </a:rPr>
              <a:t>AuthZ</a:t>
            </a:r>
            <a:r>
              <a:rPr lang="en-US" sz="2000" b="0" dirty="0">
                <a:solidFill>
                  <a:srgbClr val="008080"/>
                </a:solidFill>
              </a:rPr>
              <a:t> &amp; </a:t>
            </a:r>
            <a:r>
              <a:rPr lang="en-US" sz="2000" b="0" dirty="0" err="1">
                <a:solidFill>
                  <a:srgbClr val="008080"/>
                </a:solidFill>
              </a:rPr>
              <a:t>AuthN</a:t>
            </a:r>
            <a:endParaRPr lang="en-US" sz="2000" b="0" dirty="0">
              <a:solidFill>
                <a:srgbClr val="008080"/>
              </a:solidFill>
            </a:endParaRPr>
          </a:p>
          <a:p>
            <a:pPr marL="271463" indent="-27146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Central PC management &amp; immediate patching</a:t>
            </a:r>
          </a:p>
          <a:p>
            <a:pPr marL="271463" indent="-27146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Active research (e.g. Siemens/CERN </a:t>
            </a:r>
            <a:r>
              <a:rPr lang="en-US" sz="2000" b="0" dirty="0" err="1">
                <a:solidFill>
                  <a:srgbClr val="008080"/>
                </a:solidFill>
              </a:rPr>
              <a:t>openlab</a:t>
            </a:r>
            <a:r>
              <a:rPr lang="en-US" sz="2000" b="0" dirty="0">
                <a:solidFill>
                  <a:srgbClr val="008080"/>
                </a:solidFill>
              </a:rPr>
              <a:t> collaboration)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2466975" y="228600"/>
            <a:ext cx="6600825" cy="533400"/>
          </a:xfrm>
        </p:spPr>
        <p:txBody>
          <a:bodyPr/>
          <a:lstStyle/>
          <a:p>
            <a:pPr eaLnBrk="1" hangingPunct="1"/>
            <a:r>
              <a:rPr lang="en-US" dirty="0" smtClean="0"/>
              <a:t>Permanent Mitigation Cycle (1)</a:t>
            </a:r>
          </a:p>
        </p:txBody>
      </p:sp>
      <p:grpSp>
        <p:nvGrpSpPr>
          <p:cNvPr id="36868" name="Group 16"/>
          <p:cNvGrpSpPr>
            <a:grpSpLocks/>
          </p:cNvGrpSpPr>
          <p:nvPr/>
        </p:nvGrpSpPr>
        <p:grpSpPr bwMode="auto">
          <a:xfrm>
            <a:off x="5905500" y="1182688"/>
            <a:ext cx="3314700" cy="3160712"/>
            <a:chOff x="5584944" y="1110581"/>
            <a:chExt cx="3314635" cy="3160294"/>
          </a:xfrm>
        </p:grpSpPr>
        <p:pic>
          <p:nvPicPr>
            <p:cNvPr id="36875" name="Picture 29" descr="j043958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9067" y="1553375"/>
              <a:ext cx="2157123" cy="215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6" name="Rectangle 12"/>
            <p:cNvSpPr>
              <a:spLocks noChangeArrowheads="1"/>
            </p:cNvSpPr>
            <p:nvPr/>
          </p:nvSpPr>
          <p:spPr bwMode="auto">
            <a:xfrm rot="-2674220">
              <a:off x="5584944" y="1668987"/>
              <a:ext cx="17748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57200" indent="-457200"/>
              <a:r>
                <a:rPr lang="en-US">
                  <a:solidFill>
                    <a:srgbClr val="FF0000"/>
                  </a:solidFill>
                </a:rPr>
                <a:t>Prevention</a:t>
              </a:r>
            </a:p>
          </p:txBody>
        </p:sp>
        <p:sp>
          <p:nvSpPr>
            <p:cNvPr id="36877" name="Rectangle 13"/>
            <p:cNvSpPr>
              <a:spLocks noChangeArrowheads="1"/>
            </p:cNvSpPr>
            <p:nvPr/>
          </p:nvSpPr>
          <p:spPr bwMode="auto">
            <a:xfrm rot="2700000">
              <a:off x="7365620" y="1732881"/>
              <a:ext cx="17065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Protection</a:t>
              </a:r>
            </a:p>
          </p:txBody>
        </p:sp>
        <p:sp>
          <p:nvSpPr>
            <p:cNvPr id="36878" name="Rectangle 14"/>
            <p:cNvSpPr>
              <a:spLocks noChangeArrowheads="1"/>
            </p:cNvSpPr>
            <p:nvPr/>
          </p:nvSpPr>
          <p:spPr bwMode="auto">
            <a:xfrm rot="-2700000">
              <a:off x="7312079" y="3189474"/>
              <a:ext cx="15875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Detection</a:t>
              </a:r>
            </a:p>
          </p:txBody>
        </p:sp>
        <p:sp>
          <p:nvSpPr>
            <p:cNvPr id="36879" name="Rectangle 15"/>
            <p:cNvSpPr>
              <a:spLocks noChangeArrowheads="1"/>
            </p:cNvSpPr>
            <p:nvPr/>
          </p:nvSpPr>
          <p:spPr bwMode="auto">
            <a:xfrm rot="2700000">
              <a:off x="5796867" y="3212013"/>
              <a:ext cx="1655763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Response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3124200" y="3886200"/>
            <a:ext cx="2819400" cy="385763"/>
            <a:chOff x="4343400" y="4642907"/>
            <a:chExt cx="2819400" cy="386293"/>
          </a:xfrm>
        </p:grpSpPr>
        <p:grpSp>
          <p:nvGrpSpPr>
            <p:cNvPr id="36870" name="Group 22"/>
            <p:cNvGrpSpPr>
              <a:grpSpLocks/>
            </p:cNvGrpSpPr>
            <p:nvPr/>
          </p:nvGrpSpPr>
          <p:grpSpPr bwMode="auto">
            <a:xfrm>
              <a:off x="4343400" y="4648200"/>
              <a:ext cx="1905000" cy="381000"/>
              <a:chOff x="3184656" y="3725611"/>
              <a:chExt cx="2309301" cy="524347"/>
            </a:xfrm>
          </p:grpSpPr>
          <p:pic>
            <p:nvPicPr>
              <p:cNvPr id="36872" name="Picture 2" descr="\\cern.ch\dfs\Users\s\slopiens\Documents\Computer Security\Presentations\Security Team\wapiti2.g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84656" y="3725611"/>
                <a:ext cx="519078" cy="507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873" name="Picture 3" descr="\\cern.ch\dfs\Users\s\slopiens\Documents\Computer Security\Presentations\Security Team\nessus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3304" y="3766795"/>
                <a:ext cx="500653" cy="483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874" name="Picture 1" descr="\\cern.ch\dfs\Users\s\slopiens\Documents\Computer Security\Presentations\Security Team\w3af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5614" y="3817654"/>
                <a:ext cx="1269580" cy="388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6871" name="Picture 2" descr="http://www.hagen-bauer.de/blog/201009/201009-skipfish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642907"/>
              <a:ext cx="838200" cy="384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40574171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1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14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14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14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14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14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14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for “Protection“?</a:t>
            </a:r>
          </a:p>
        </p:txBody>
      </p:sp>
      <p:sp>
        <p:nvSpPr>
          <p:cNvPr id="2" name="Rectangle 1"/>
          <p:cNvSpPr/>
          <p:nvPr/>
        </p:nvSpPr>
        <p:spPr>
          <a:xfrm>
            <a:off x="2853663" y="305336"/>
            <a:ext cx="3318537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0" b="1" cap="all" spc="0" dirty="0" smtClean="0">
                <a:ln/>
                <a:solidFill>
                  <a:srgbClr val="00808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40000" b="1" cap="all" spc="0" dirty="0">
              <a:ln/>
              <a:solidFill>
                <a:srgbClr val="00808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8155121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1" name="Text Box 31"/>
          <p:cNvSpPr txBox="1">
            <a:spLocks noChangeArrowheads="1"/>
          </p:cNvSpPr>
          <p:nvPr/>
        </p:nvSpPr>
        <p:spPr bwMode="auto">
          <a:xfrm>
            <a:off x="79375" y="1243013"/>
            <a:ext cx="5864225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algn="l" eaLnBrk="1" hangingPunct="1">
              <a:spcBef>
                <a:spcPts val="600"/>
              </a:spcBef>
            </a:pPr>
            <a:r>
              <a:rPr lang="en-US" u="sng" dirty="0">
                <a:solidFill>
                  <a:srgbClr val="008080"/>
                </a:solidFill>
              </a:rPr>
              <a:t>Protection:</a:t>
            </a:r>
          </a:p>
          <a:p>
            <a:pPr algn="l" eaLnBrk="1" hangingPunct="1">
              <a:spcBef>
                <a:spcPts val="600"/>
              </a:spcBef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“</a:t>
            </a:r>
            <a:r>
              <a:rPr lang="en-US" sz="2000" b="0" dirty="0">
                <a:solidFill>
                  <a:srgbClr val="FF0000"/>
                </a:solidFill>
              </a:rPr>
              <a:t>Defense-in-Depth</a:t>
            </a:r>
            <a:r>
              <a:rPr lang="en-US" sz="2000" b="0" dirty="0">
                <a:solidFill>
                  <a:srgbClr val="008080"/>
                </a:solidFill>
              </a:rPr>
              <a:t>”,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in particular for control systems</a:t>
            </a:r>
          </a:p>
          <a:p>
            <a:pPr algn="l" eaLnBrk="1" hangingPunct="1">
              <a:spcBef>
                <a:spcPts val="600"/>
              </a:spcBef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FF0000"/>
                </a:solidFill>
              </a:rPr>
              <a:t>Tightened </a:t>
            </a:r>
            <a:r>
              <a:rPr lang="en-US" sz="2000" b="0" dirty="0">
                <a:solidFill>
                  <a:srgbClr val="008080"/>
                </a:solidFill>
              </a:rPr>
              <a:t>outer perimeter </a:t>
            </a:r>
            <a:r>
              <a:rPr lang="en-US" sz="2000" b="0" dirty="0">
                <a:solidFill>
                  <a:srgbClr val="FF0000"/>
                </a:solidFill>
              </a:rPr>
              <a:t>firewall</a:t>
            </a:r>
            <a:r>
              <a:rPr lang="en-US" sz="2000" b="0" dirty="0">
                <a:solidFill>
                  <a:srgbClr val="0066CC"/>
                </a:solidFill>
              </a:rPr>
              <a:t/>
            </a:r>
            <a:br>
              <a:rPr lang="en-US" sz="2000" b="0" dirty="0">
                <a:solidFill>
                  <a:srgbClr val="0066CC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with life-cycle, scanning &amp; opening approval</a:t>
            </a:r>
          </a:p>
          <a:p>
            <a:pPr algn="l" eaLnBrk="1" hangingPunct="1">
              <a:spcBef>
                <a:spcPts val="600"/>
              </a:spcBef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FF0000"/>
                </a:solidFill>
              </a:rPr>
              <a:t>Awareness raising</a:t>
            </a:r>
            <a:r>
              <a:rPr lang="en-US" sz="2000" b="0" dirty="0">
                <a:solidFill>
                  <a:srgbClr val="008080"/>
                </a:solidFill>
              </a:rPr>
              <a:t>: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Dedicated awareness sessions,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Introduction sessions for newcomers,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Leaf sheets &amp; posters</a:t>
            </a:r>
          </a:p>
          <a:p>
            <a:pPr algn="l" eaLnBrk="1" hangingPunct="1">
              <a:spcBef>
                <a:spcPts val="600"/>
              </a:spcBef>
            </a:pPr>
            <a:r>
              <a:rPr lang="en-GB" sz="2000" b="0" u="sng" dirty="0">
                <a:solidFill>
                  <a:srgbClr val="008080"/>
                </a:solidFill>
              </a:rPr>
              <a:t>Plus:</a:t>
            </a:r>
          </a:p>
          <a:p>
            <a:pPr algn="l" eaLnBrk="1" hangingPunct="1">
              <a:spcBef>
                <a:spcPts val="600"/>
              </a:spcBef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FF0000"/>
                </a:solidFill>
              </a:rPr>
              <a:t>Segregated networks</a:t>
            </a:r>
            <a:r>
              <a:rPr lang="en-US" sz="2000" b="0" dirty="0">
                <a:solidFill>
                  <a:srgbClr val="008080"/>
                </a:solidFill>
              </a:rPr>
              <a:t> for dedicated purposes</a:t>
            </a:r>
          </a:p>
          <a:p>
            <a:pPr algn="l" eaLnBrk="1" hangingPunct="1">
              <a:spcBef>
                <a:spcPts val="600"/>
              </a:spcBef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Inter-network filtering and access control</a:t>
            </a:r>
          </a:p>
          <a:p>
            <a:pPr algn="l" eaLnBrk="1" hangingPunct="1">
              <a:spcBef>
                <a:spcPts val="600"/>
              </a:spcBef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Deployment of </a:t>
            </a:r>
            <a:r>
              <a:rPr lang="en-US" sz="2000" b="0" dirty="0">
                <a:solidFill>
                  <a:srgbClr val="FF0000"/>
                </a:solidFill>
              </a:rPr>
              <a:t>local firewalls</a:t>
            </a:r>
            <a:endParaRPr lang="en-GB" sz="2000" b="0" u="sng" dirty="0">
              <a:solidFill>
                <a:srgbClr val="0066CC"/>
              </a:solidFill>
            </a:endParaRPr>
          </a:p>
          <a:p>
            <a:pPr algn="l" eaLnBrk="1" hangingPunct="1">
              <a:spcBef>
                <a:spcPts val="600"/>
              </a:spcBef>
              <a:buFont typeface="Times New Roman" pitchFamily="18" charset="0"/>
              <a:buChar char="►"/>
            </a:pPr>
            <a:r>
              <a:rPr lang="en-US" sz="2000" b="0" dirty="0">
                <a:solidFill>
                  <a:srgbClr val="008080"/>
                </a:solidFill>
              </a:rPr>
              <a:t>Centralized anti-virus </a:t>
            </a:r>
            <a:r>
              <a:rPr lang="en-US" sz="2000" b="0" dirty="0" smtClean="0">
                <a:solidFill>
                  <a:srgbClr val="008080"/>
                </a:solidFill>
              </a:rPr>
              <a:t>software</a:t>
            </a:r>
            <a:br>
              <a:rPr lang="en-US" sz="2000" b="0" dirty="0" smtClean="0">
                <a:solidFill>
                  <a:srgbClr val="008080"/>
                </a:solidFill>
              </a:rPr>
            </a:br>
            <a:r>
              <a:rPr lang="en-US" sz="2000" b="0" dirty="0" smtClean="0">
                <a:solidFill>
                  <a:srgbClr val="008080"/>
                </a:solidFill>
              </a:rPr>
              <a:t>(on IT </a:t>
            </a:r>
            <a:r>
              <a:rPr lang="en-US" sz="2000" b="0" dirty="0">
                <a:solidFill>
                  <a:srgbClr val="008080"/>
                </a:solidFill>
              </a:rPr>
              <a:t>managed Windows PCs &amp; servers)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2466975" y="228600"/>
            <a:ext cx="6600825" cy="533400"/>
          </a:xfrm>
        </p:spPr>
        <p:txBody>
          <a:bodyPr/>
          <a:lstStyle/>
          <a:p>
            <a:pPr eaLnBrk="1" hangingPunct="1"/>
            <a:r>
              <a:rPr lang="en-US" smtClean="0"/>
              <a:t>Permanent Mitigation Cycle (2)</a:t>
            </a:r>
          </a:p>
        </p:txBody>
      </p:sp>
      <p:grpSp>
        <p:nvGrpSpPr>
          <p:cNvPr id="38916" name="Group 16"/>
          <p:cNvGrpSpPr>
            <a:grpSpLocks/>
          </p:cNvGrpSpPr>
          <p:nvPr/>
        </p:nvGrpSpPr>
        <p:grpSpPr bwMode="auto">
          <a:xfrm>
            <a:off x="5905500" y="1182688"/>
            <a:ext cx="3314700" cy="3160712"/>
            <a:chOff x="5584944" y="1110581"/>
            <a:chExt cx="3314635" cy="3160294"/>
          </a:xfrm>
        </p:grpSpPr>
        <p:pic>
          <p:nvPicPr>
            <p:cNvPr id="38928" name="Picture 29" descr="j043958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9067" y="1553375"/>
              <a:ext cx="2157123" cy="215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29" name="Rectangle 12"/>
            <p:cNvSpPr>
              <a:spLocks noChangeArrowheads="1"/>
            </p:cNvSpPr>
            <p:nvPr/>
          </p:nvSpPr>
          <p:spPr bwMode="auto">
            <a:xfrm rot="-2674220">
              <a:off x="5584944" y="1668987"/>
              <a:ext cx="17748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57200" indent="-457200"/>
              <a:r>
                <a:rPr lang="en-US">
                  <a:solidFill>
                    <a:srgbClr val="FF0000"/>
                  </a:solidFill>
                </a:rPr>
                <a:t>Prevention</a:t>
              </a:r>
            </a:p>
          </p:txBody>
        </p:sp>
        <p:sp>
          <p:nvSpPr>
            <p:cNvPr id="38930" name="Rectangle 13"/>
            <p:cNvSpPr>
              <a:spLocks noChangeArrowheads="1"/>
            </p:cNvSpPr>
            <p:nvPr/>
          </p:nvSpPr>
          <p:spPr bwMode="auto">
            <a:xfrm rot="2700000">
              <a:off x="7365620" y="1732881"/>
              <a:ext cx="17065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Protection</a:t>
              </a:r>
            </a:p>
          </p:txBody>
        </p:sp>
        <p:sp>
          <p:nvSpPr>
            <p:cNvPr id="38931" name="Rectangle 14"/>
            <p:cNvSpPr>
              <a:spLocks noChangeArrowheads="1"/>
            </p:cNvSpPr>
            <p:nvPr/>
          </p:nvSpPr>
          <p:spPr bwMode="auto">
            <a:xfrm rot="-2700000">
              <a:off x="7312079" y="3189474"/>
              <a:ext cx="15875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Detection</a:t>
              </a:r>
            </a:p>
          </p:txBody>
        </p:sp>
        <p:sp>
          <p:nvSpPr>
            <p:cNvPr id="38932" name="Rectangle 15"/>
            <p:cNvSpPr>
              <a:spLocks noChangeArrowheads="1"/>
            </p:cNvSpPr>
            <p:nvPr/>
          </p:nvSpPr>
          <p:spPr bwMode="auto">
            <a:xfrm rot="2700000">
              <a:off x="5796867" y="3212013"/>
              <a:ext cx="1655763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Response</a:t>
              </a:r>
            </a:p>
          </p:txBody>
        </p:sp>
      </p:grpSp>
      <p:pic>
        <p:nvPicPr>
          <p:cNvPr id="18451" name="Picture 19" descr="\\cern.ch\dfs\Websites\s\security\training\en\posters\computers\computers-viruse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1352550"/>
            <a:ext cx="25431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5" name="Picture 23" descr="\\cern.ch\dfs\Websites\s\security\training\en\posters\files-data\files-data-diar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88" y="1733550"/>
            <a:ext cx="254476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9" name="Picture 17" descr="\\cern.ch\dfs\Websites\s\security\training\en\posters\copyright\copyright-pirac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313" y="2160588"/>
            <a:ext cx="2540000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8" name="Picture 16" descr="\\cern.ch\dfs\Websites\s\security\training\en\posters\copyright\copyright-movies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388" y="2520950"/>
            <a:ext cx="2524125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0" name="Picture 28" descr="\\cern.ch\dfs\Websites\s\security\training\en\posters\rules\rules-road-sign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914650"/>
            <a:ext cx="2544763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8" name="Picture 26" descr="\\cern.ch\dfs\Websites\s\security\training\en\posters\passwords\passwords-keys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38" y="3300413"/>
            <a:ext cx="254476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9" name="Picture 27" descr="\\cern.ch\dfs\Websites\s\security\training\en\posters\passwords\passwords-pirat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3678238"/>
            <a:ext cx="254476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3" name="Picture 21" descr="\\cern.ch\dfs\Websites\s\security\training\en\posters\email-web\email-web-pineappl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00" y="4040188"/>
            <a:ext cx="254476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2" name="Picture 20" descr="\\cern.ch\dfs\Websites\s\security\training\en\posters\email-web\email-web-surf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4365625"/>
            <a:ext cx="2544762" cy="359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4" name="Picture 22" descr="\\cern.ch\dfs\Websites\s\security\training\en\posters\email-web\email-web-sheep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4745038"/>
            <a:ext cx="254476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88" y="2133600"/>
            <a:ext cx="27082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818613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61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1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14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14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614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1" grpId="0" build="p" bldLvl="2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for “Detection“?</a:t>
            </a:r>
          </a:p>
        </p:txBody>
      </p:sp>
      <p:sp>
        <p:nvSpPr>
          <p:cNvPr id="2" name="Rectangle 1"/>
          <p:cNvSpPr/>
          <p:nvPr/>
        </p:nvSpPr>
        <p:spPr>
          <a:xfrm>
            <a:off x="2853663" y="305336"/>
            <a:ext cx="3318537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0" b="1" cap="all" spc="0" dirty="0" smtClean="0">
                <a:ln/>
                <a:solidFill>
                  <a:srgbClr val="00808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40000" b="1" cap="all" spc="0" dirty="0">
              <a:ln/>
              <a:solidFill>
                <a:srgbClr val="00808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7622603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Attackers vs. Defense</a:t>
            </a:r>
            <a:endParaRPr lang="en-GB" smtClean="0"/>
          </a:p>
        </p:txBody>
      </p:sp>
      <p:pic>
        <p:nvPicPr>
          <p:cNvPr id="6" name="Picture 7" descr="http://csnamibiablog.files.wordpress.com/2011/02/desert-lion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74" y="1600200"/>
            <a:ext cx="8928926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73551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1" name="Text Box 31"/>
          <p:cNvSpPr txBox="1">
            <a:spLocks noChangeArrowheads="1"/>
          </p:cNvSpPr>
          <p:nvPr/>
        </p:nvSpPr>
        <p:spPr bwMode="auto">
          <a:xfrm>
            <a:off x="79349" y="1235869"/>
            <a:ext cx="9064651" cy="615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 algn="l">
              <a:spcBef>
                <a:spcPts val="600"/>
              </a:spcBef>
              <a:defRPr/>
            </a:pPr>
            <a:r>
              <a:rPr lang="en-US" u="sng" dirty="0">
                <a:solidFill>
                  <a:srgbClr val="008080"/>
                </a:solidFill>
              </a:rPr>
              <a:t>Detection:</a:t>
            </a:r>
          </a:p>
          <a:p>
            <a:pPr marL="265113" lvl="8" indent="-265113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Statistical analysis</a:t>
            </a:r>
            <a:r>
              <a:rPr lang="en-US" sz="2000" b="0" dirty="0">
                <a:solidFill>
                  <a:srgbClr val="0066CC"/>
                </a:solidFill>
              </a:rPr>
              <a:t> </a:t>
            </a:r>
            <a:r>
              <a:rPr lang="en-US" sz="2000" b="0" dirty="0">
                <a:solidFill>
                  <a:srgbClr val="008080"/>
                </a:solidFill>
              </a:rPr>
              <a:t>of network flows: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e.g. number of peers (→ P2P),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multiple SSH/SNMP/Web connections,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infected devices (ports 137/</a:t>
            </a:r>
            <a:r>
              <a:rPr lang="en-US" sz="2000" b="0" dirty="0" err="1">
                <a:solidFill>
                  <a:srgbClr val="008080"/>
                </a:solidFill>
              </a:rPr>
              <a:t>tcp</a:t>
            </a:r>
            <a:r>
              <a:rPr lang="en-US" sz="2000" b="0" dirty="0">
                <a:solidFill>
                  <a:srgbClr val="008080"/>
                </a:solidFill>
              </a:rPr>
              <a:t>, 139/</a:t>
            </a:r>
            <a:r>
              <a:rPr lang="en-US" sz="2000" b="0" dirty="0" err="1">
                <a:solidFill>
                  <a:srgbClr val="008080"/>
                </a:solidFill>
              </a:rPr>
              <a:t>tcp</a:t>
            </a:r>
            <a:r>
              <a:rPr lang="en-US" sz="2000" b="0" dirty="0">
                <a:solidFill>
                  <a:srgbClr val="008080"/>
                </a:solidFill>
              </a:rPr>
              <a:t>, 445/</a:t>
            </a:r>
            <a:r>
              <a:rPr lang="en-US" sz="2000" b="0" dirty="0" err="1">
                <a:solidFill>
                  <a:srgbClr val="008080"/>
                </a:solidFill>
              </a:rPr>
              <a:t>tcp</a:t>
            </a:r>
            <a:r>
              <a:rPr lang="en-US" sz="2000" b="0" dirty="0">
                <a:solidFill>
                  <a:srgbClr val="008080"/>
                </a:solidFill>
              </a:rPr>
              <a:t>)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Analysis of DNS queries</a:t>
            </a:r>
            <a:r>
              <a:rPr lang="en-US" sz="2000" b="0" dirty="0">
                <a:solidFill>
                  <a:srgbClr val="008080"/>
                </a:solidFill>
              </a:rPr>
              <a:t> (→ </a:t>
            </a:r>
            <a:r>
              <a:rPr lang="en-US" sz="2000" b="0" dirty="0" err="1">
                <a:solidFill>
                  <a:srgbClr val="008080"/>
                </a:solidFill>
              </a:rPr>
              <a:t>Conficker</a:t>
            </a:r>
            <a:r>
              <a:rPr lang="en-US" sz="2000" b="0" dirty="0">
                <a:solidFill>
                  <a:srgbClr val="008080"/>
                </a:solidFill>
              </a:rPr>
              <a:t> worm)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Packet inspection </a:t>
            </a:r>
            <a:r>
              <a:rPr lang="en-US" sz="2000" b="0" dirty="0">
                <a:solidFill>
                  <a:srgbClr val="FF0000"/>
                </a:solidFill>
              </a:rPr>
              <a:t>IDS</a:t>
            </a:r>
            <a:r>
              <a:rPr lang="en-US" sz="2000" b="0" dirty="0">
                <a:solidFill>
                  <a:srgbClr val="008080"/>
                </a:solidFill>
              </a:rPr>
              <a:t>: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~12k rules from VRT and ET for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detection of </a:t>
            </a:r>
            <a:r>
              <a:rPr lang="en-US" sz="2000" b="0" dirty="0" smtClean="0">
                <a:solidFill>
                  <a:srgbClr val="008080"/>
                </a:solidFill>
              </a:rPr>
              <a:t>e.g. IRC, </a:t>
            </a:r>
            <a:r>
              <a:rPr lang="en-US" sz="2000" b="0" dirty="0">
                <a:solidFill>
                  <a:srgbClr val="008080"/>
                </a:solidFill>
              </a:rPr>
              <a:t>…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Automatic log analysis</a:t>
            </a:r>
            <a:r>
              <a:rPr lang="en-US" sz="2000" b="0" dirty="0">
                <a:solidFill>
                  <a:srgbClr val="008080"/>
                </a:solidFill>
              </a:rPr>
              <a:t>:</a:t>
            </a:r>
            <a:r>
              <a:rPr lang="en-US" sz="2000" b="0" dirty="0">
                <a:solidFill>
                  <a:srgbClr val="0066CC"/>
                </a:solidFill>
              </a:rPr>
              <a:t/>
            </a:r>
            <a:br>
              <a:rPr lang="en-US" sz="2000" b="0" dirty="0">
                <a:solidFill>
                  <a:srgbClr val="0066CC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logins, kernel panic, critical commands (“</a:t>
            </a:r>
            <a:r>
              <a:rPr lang="en-US" sz="2000" b="0" dirty="0" err="1">
                <a:solidFill>
                  <a:srgbClr val="008080"/>
                </a:solidFill>
              </a:rPr>
              <a:t>uname</a:t>
            </a:r>
            <a:r>
              <a:rPr lang="en-US" sz="2000" b="0" dirty="0">
                <a:solidFill>
                  <a:srgbClr val="008080"/>
                </a:solidFill>
              </a:rPr>
              <a:t> –a; id”), …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“</a:t>
            </a:r>
            <a:r>
              <a:rPr lang="en-US" sz="2000" b="0" dirty="0">
                <a:solidFill>
                  <a:srgbClr val="FF0000"/>
                </a:solidFill>
              </a:rPr>
              <a:t>SSH </a:t>
            </a:r>
            <a:r>
              <a:rPr lang="en-US" sz="2000" b="0" dirty="0" smtClean="0">
                <a:solidFill>
                  <a:srgbClr val="FF0000"/>
                </a:solidFill>
              </a:rPr>
              <a:t>receipts</a:t>
            </a:r>
            <a:r>
              <a:rPr lang="en-US" sz="2000" b="0" dirty="0">
                <a:solidFill>
                  <a:srgbClr val="008080"/>
                </a:solidFill>
              </a:rPr>
              <a:t>” for remote connections from “strange” locations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Training of users to report phishing emails</a:t>
            </a:r>
          </a:p>
          <a:p>
            <a:pPr marL="265113" indent="-265113" algn="l">
              <a:spcBef>
                <a:spcPts val="600"/>
              </a:spcBef>
              <a:defRPr/>
            </a:pPr>
            <a:r>
              <a:rPr lang="en-GB" sz="2000" b="0" u="sng" dirty="0">
                <a:solidFill>
                  <a:srgbClr val="008080"/>
                </a:solidFill>
              </a:rPr>
              <a:t>Plus: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Centralized anti-virus software (on IT managed Windows PCs &amp; servers)</a:t>
            </a:r>
          </a:p>
          <a:p>
            <a:pPr marL="265113" indent="-265113" algn="l">
              <a:spcBef>
                <a:spcPts val="600"/>
              </a:spcBef>
              <a:defRPr/>
            </a:pPr>
            <a:endParaRPr lang="en-US" sz="2000" b="0" dirty="0">
              <a:solidFill>
                <a:srgbClr val="0066CC"/>
              </a:solidFill>
            </a:endParaRPr>
          </a:p>
          <a:p>
            <a:pPr marL="265113" indent="-265113" algn="l">
              <a:spcBef>
                <a:spcPts val="600"/>
              </a:spcBef>
              <a:defRPr/>
            </a:pPr>
            <a:endParaRPr lang="en-US" sz="2000" b="0" dirty="0">
              <a:solidFill>
                <a:srgbClr val="0066CC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2466975" y="228600"/>
            <a:ext cx="6600825" cy="533400"/>
          </a:xfrm>
        </p:spPr>
        <p:txBody>
          <a:bodyPr/>
          <a:lstStyle/>
          <a:p>
            <a:pPr eaLnBrk="1" hangingPunct="1"/>
            <a:r>
              <a:rPr lang="en-US" smtClean="0"/>
              <a:t>Permanent Mitigation Cycle (3)</a:t>
            </a:r>
          </a:p>
        </p:txBody>
      </p:sp>
      <p:grpSp>
        <p:nvGrpSpPr>
          <p:cNvPr id="40964" name="Group 16"/>
          <p:cNvGrpSpPr>
            <a:grpSpLocks/>
          </p:cNvGrpSpPr>
          <p:nvPr/>
        </p:nvGrpSpPr>
        <p:grpSpPr bwMode="auto">
          <a:xfrm>
            <a:off x="5905500" y="1184275"/>
            <a:ext cx="3314700" cy="3159125"/>
            <a:chOff x="5584944" y="1110581"/>
            <a:chExt cx="3314635" cy="3160294"/>
          </a:xfrm>
        </p:grpSpPr>
        <p:pic>
          <p:nvPicPr>
            <p:cNvPr id="40966" name="Picture 29" descr="j043958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9067" y="1553375"/>
              <a:ext cx="2157123" cy="215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7" name="Rectangle 12"/>
            <p:cNvSpPr>
              <a:spLocks noChangeArrowheads="1"/>
            </p:cNvSpPr>
            <p:nvPr/>
          </p:nvSpPr>
          <p:spPr bwMode="auto">
            <a:xfrm rot="-2674220">
              <a:off x="5584944" y="1668987"/>
              <a:ext cx="17748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57200" indent="-457200"/>
              <a:r>
                <a:rPr lang="en-US">
                  <a:solidFill>
                    <a:srgbClr val="FF0000"/>
                  </a:solidFill>
                </a:rPr>
                <a:t>Prevention</a:t>
              </a:r>
            </a:p>
          </p:txBody>
        </p:sp>
        <p:sp>
          <p:nvSpPr>
            <p:cNvPr id="40968" name="Rectangle 13"/>
            <p:cNvSpPr>
              <a:spLocks noChangeArrowheads="1"/>
            </p:cNvSpPr>
            <p:nvPr/>
          </p:nvSpPr>
          <p:spPr bwMode="auto">
            <a:xfrm rot="2700000">
              <a:off x="7365620" y="1732881"/>
              <a:ext cx="17065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Protection</a:t>
              </a:r>
            </a:p>
          </p:txBody>
        </p:sp>
        <p:sp>
          <p:nvSpPr>
            <p:cNvPr id="40969" name="Rectangle 14"/>
            <p:cNvSpPr>
              <a:spLocks noChangeArrowheads="1"/>
            </p:cNvSpPr>
            <p:nvPr/>
          </p:nvSpPr>
          <p:spPr bwMode="auto">
            <a:xfrm rot="-2700000">
              <a:off x="7312079" y="3189474"/>
              <a:ext cx="15875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Detection</a:t>
              </a:r>
            </a:p>
          </p:txBody>
        </p:sp>
        <p:sp>
          <p:nvSpPr>
            <p:cNvPr id="40970" name="Rectangle 15"/>
            <p:cNvSpPr>
              <a:spLocks noChangeArrowheads="1"/>
            </p:cNvSpPr>
            <p:nvPr/>
          </p:nvSpPr>
          <p:spPr bwMode="auto">
            <a:xfrm rot="2700000">
              <a:off x="5796867" y="3212013"/>
              <a:ext cx="1655763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Response</a:t>
              </a:r>
            </a:p>
          </p:txBody>
        </p:sp>
      </p:grpSp>
      <p:pic>
        <p:nvPicPr>
          <p:cNvPr id="10" name="Picture 1" descr="\\cern.ch\dfs\Users\s\slopiens\Documents\Computer Security\Presentations\Security Team\snor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675" y="3505200"/>
            <a:ext cx="173672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6072453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1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1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14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14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14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1" grpId="0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do “Response“?</a:t>
            </a:r>
          </a:p>
        </p:txBody>
      </p:sp>
      <p:sp>
        <p:nvSpPr>
          <p:cNvPr id="2" name="Rectangle 1"/>
          <p:cNvSpPr/>
          <p:nvPr/>
        </p:nvSpPr>
        <p:spPr>
          <a:xfrm>
            <a:off x="2853663" y="305336"/>
            <a:ext cx="3318537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0" b="1" cap="all" spc="0" dirty="0" smtClean="0">
                <a:ln/>
                <a:solidFill>
                  <a:srgbClr val="00808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40000" b="1" cap="all" spc="0" dirty="0">
              <a:ln/>
              <a:solidFill>
                <a:srgbClr val="00808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001704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1" name="Text Box 31"/>
          <p:cNvSpPr txBox="1">
            <a:spLocks noChangeArrowheads="1"/>
          </p:cNvSpPr>
          <p:nvPr/>
        </p:nvSpPr>
        <p:spPr bwMode="auto">
          <a:xfrm>
            <a:off x="76200" y="1243013"/>
            <a:ext cx="7904163" cy="538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 algn="l">
              <a:spcBef>
                <a:spcPts val="600"/>
              </a:spcBef>
              <a:defRPr/>
            </a:pPr>
            <a:r>
              <a:rPr lang="en-US" u="sng" dirty="0">
                <a:solidFill>
                  <a:srgbClr val="008080"/>
                </a:solidFill>
              </a:rPr>
              <a:t>Response:</a:t>
            </a:r>
          </a:p>
          <a:p>
            <a:pPr marL="271463" indent="-27146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Provisioning of CSIRT/CERT, and</a:t>
            </a:r>
            <a:br>
              <a:rPr lang="en-US" sz="2000" b="0" dirty="0">
                <a:solidFill>
                  <a:srgbClr val="008080"/>
                </a:solidFill>
              </a:rPr>
            </a:br>
            <a:r>
              <a:rPr lang="en-US" sz="2000" b="0" dirty="0">
                <a:solidFill>
                  <a:srgbClr val="008080"/>
                </a:solidFill>
              </a:rPr>
              <a:t>WLCG Grid Security Officer</a:t>
            </a:r>
          </a:p>
          <a:p>
            <a:pPr marL="271463" indent="-27146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Containment</a:t>
            </a:r>
          </a:p>
          <a:p>
            <a:pPr marL="271463" indent="-27146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Impact analysis </a:t>
            </a:r>
            <a:r>
              <a:rPr lang="en-US" sz="2000" b="0" dirty="0">
                <a:solidFill>
                  <a:srgbClr val="008080"/>
                </a:solidFill>
              </a:rPr>
              <a:t>/ classification / prioritization</a:t>
            </a:r>
          </a:p>
          <a:p>
            <a:pPr marL="271463" indent="-27146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Incident </a:t>
            </a:r>
            <a:r>
              <a:rPr lang="en-US" sz="2000" b="0" dirty="0">
                <a:solidFill>
                  <a:srgbClr val="FF0000"/>
                </a:solidFill>
              </a:rPr>
              <a:t>forensics</a:t>
            </a:r>
            <a:r>
              <a:rPr lang="en-US" sz="2000" b="0" dirty="0">
                <a:solidFill>
                  <a:srgbClr val="0066CC"/>
                </a:solidFill>
              </a:rPr>
              <a:t> </a:t>
            </a:r>
            <a:r>
              <a:rPr lang="en-US" sz="2000" b="0" dirty="0">
                <a:solidFill>
                  <a:srgbClr val="008080"/>
                </a:solidFill>
              </a:rPr>
              <a:t>(above a certain impact)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Interaction with third parties: e.g. universities, SWITCH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Recovery </a:t>
            </a:r>
            <a:r>
              <a:rPr lang="en-US" sz="2000" b="0" dirty="0">
                <a:solidFill>
                  <a:srgbClr val="008080"/>
                </a:solidFill>
              </a:rPr>
              <a:t>(i.e. usually reinstallation)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Application of </a:t>
            </a:r>
            <a:r>
              <a:rPr lang="en-US" sz="2000" b="0" dirty="0">
                <a:solidFill>
                  <a:srgbClr val="FF0000"/>
                </a:solidFill>
              </a:rPr>
              <a:t>lessons learned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008080"/>
                </a:solidFill>
              </a:rPr>
              <a:t>Costing</a:t>
            </a: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endParaRPr lang="en-US" sz="2000" b="0" dirty="0">
              <a:solidFill>
                <a:srgbClr val="008080"/>
              </a:solidFill>
            </a:endParaRPr>
          </a:p>
          <a:p>
            <a:pPr marL="265113" indent="-265113" algn="l">
              <a:spcBef>
                <a:spcPts val="600"/>
              </a:spcBef>
              <a:defRPr/>
            </a:pPr>
            <a:r>
              <a:rPr lang="en-GB" sz="2000" b="0" u="sng" dirty="0">
                <a:solidFill>
                  <a:srgbClr val="008080"/>
                </a:solidFill>
              </a:rPr>
              <a:t>Plus:</a:t>
            </a:r>
            <a:endParaRPr lang="en-US" sz="2000" b="0" u="sng" dirty="0">
              <a:solidFill>
                <a:srgbClr val="008080"/>
              </a:solidFill>
            </a:endParaRP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US" sz="2000" b="0" dirty="0">
                <a:solidFill>
                  <a:srgbClr val="FF0000"/>
                </a:solidFill>
              </a:rPr>
              <a:t>Business continuity planning </a:t>
            </a:r>
            <a:r>
              <a:rPr lang="en-US" sz="2000" b="0" dirty="0">
                <a:solidFill>
                  <a:srgbClr val="008080"/>
                </a:solidFill>
              </a:rPr>
              <a:t>/ Disaster recovery planning</a:t>
            </a:r>
            <a:endParaRPr lang="en-GB" sz="2000" b="0" dirty="0">
              <a:solidFill>
                <a:srgbClr val="008080"/>
              </a:solidFill>
            </a:endParaRPr>
          </a:p>
          <a:p>
            <a:pPr marL="265113" indent="-265113" algn="l">
              <a:spcBef>
                <a:spcPts val="600"/>
              </a:spcBef>
              <a:buFont typeface="Times New Roman" pitchFamily="18" charset="0"/>
              <a:buChar char="►"/>
              <a:defRPr/>
            </a:pPr>
            <a:r>
              <a:rPr lang="en-GB" sz="2000" b="0" dirty="0">
                <a:solidFill>
                  <a:srgbClr val="008080"/>
                </a:solidFill>
              </a:rPr>
              <a:t>Verification: Annual Security Challenges inside the WLCG Grid  </a:t>
            </a:r>
            <a:endParaRPr lang="en-US" sz="2000" b="0" dirty="0">
              <a:solidFill>
                <a:srgbClr val="008080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2466975" y="228600"/>
            <a:ext cx="6600825" cy="533400"/>
          </a:xfrm>
        </p:spPr>
        <p:txBody>
          <a:bodyPr/>
          <a:lstStyle/>
          <a:p>
            <a:pPr eaLnBrk="1" hangingPunct="1"/>
            <a:r>
              <a:rPr lang="en-US" smtClean="0"/>
              <a:t>Permanent Mitigation Cycle (4)</a:t>
            </a:r>
          </a:p>
        </p:txBody>
      </p:sp>
      <p:grpSp>
        <p:nvGrpSpPr>
          <p:cNvPr id="43012" name="Group 16"/>
          <p:cNvGrpSpPr>
            <a:grpSpLocks/>
          </p:cNvGrpSpPr>
          <p:nvPr/>
        </p:nvGrpSpPr>
        <p:grpSpPr bwMode="auto">
          <a:xfrm>
            <a:off x="5905500" y="1182688"/>
            <a:ext cx="3314700" cy="3160712"/>
            <a:chOff x="5584944" y="1110581"/>
            <a:chExt cx="3314635" cy="3160294"/>
          </a:xfrm>
        </p:grpSpPr>
        <p:pic>
          <p:nvPicPr>
            <p:cNvPr id="43013" name="Picture 29" descr="j043958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9067" y="1553375"/>
              <a:ext cx="2157123" cy="2157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4" name="Rectangle 12"/>
            <p:cNvSpPr>
              <a:spLocks noChangeArrowheads="1"/>
            </p:cNvSpPr>
            <p:nvPr/>
          </p:nvSpPr>
          <p:spPr bwMode="auto">
            <a:xfrm rot="-2674220">
              <a:off x="5584944" y="1668987"/>
              <a:ext cx="17748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57200" indent="-457200"/>
              <a:r>
                <a:rPr lang="en-US">
                  <a:solidFill>
                    <a:srgbClr val="FF0000"/>
                  </a:solidFill>
                </a:rPr>
                <a:t>Prevention</a:t>
              </a:r>
            </a:p>
          </p:txBody>
        </p:sp>
        <p:sp>
          <p:nvSpPr>
            <p:cNvPr id="43015" name="Rectangle 13"/>
            <p:cNvSpPr>
              <a:spLocks noChangeArrowheads="1"/>
            </p:cNvSpPr>
            <p:nvPr/>
          </p:nvSpPr>
          <p:spPr bwMode="auto">
            <a:xfrm rot="2700000">
              <a:off x="7365620" y="1732881"/>
              <a:ext cx="17065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Protection</a:t>
              </a:r>
            </a:p>
          </p:txBody>
        </p:sp>
        <p:sp>
          <p:nvSpPr>
            <p:cNvPr id="43016" name="Rectangle 14"/>
            <p:cNvSpPr>
              <a:spLocks noChangeArrowheads="1"/>
            </p:cNvSpPr>
            <p:nvPr/>
          </p:nvSpPr>
          <p:spPr bwMode="auto">
            <a:xfrm rot="-2700000">
              <a:off x="7312079" y="3189474"/>
              <a:ext cx="15875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Detection</a:t>
              </a:r>
            </a:p>
          </p:txBody>
        </p:sp>
        <p:sp>
          <p:nvSpPr>
            <p:cNvPr id="43017" name="Rectangle 15"/>
            <p:cNvSpPr>
              <a:spLocks noChangeArrowheads="1"/>
            </p:cNvSpPr>
            <p:nvPr/>
          </p:nvSpPr>
          <p:spPr bwMode="auto">
            <a:xfrm rot="2700000">
              <a:off x="5796867" y="3212013"/>
              <a:ext cx="1655763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Response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987431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1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1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14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14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14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14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614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14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1" grpId="0" build="p" bldLvl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 smtClean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3505200"/>
            <a:ext cx="6657975" cy="990600"/>
            <a:chOff x="1572342" y="2511109"/>
            <a:chExt cx="6658432" cy="990252"/>
          </a:xfrm>
        </p:grpSpPr>
        <p:sp>
          <p:nvSpPr>
            <p:cNvPr id="46097" name="AutoShape 19"/>
            <p:cNvSpPr>
              <a:spLocks noChangeArrowheads="1"/>
            </p:cNvSpPr>
            <p:nvPr/>
          </p:nvSpPr>
          <p:spPr bwMode="auto">
            <a:xfrm>
              <a:off x="1572342" y="2511109"/>
              <a:ext cx="6658432" cy="99025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3. Develop your security paradigm</a:t>
              </a:r>
              <a:r>
                <a:rPr lang="en-US" dirty="0" smtClean="0">
                  <a:solidFill>
                    <a:srgbClr val="000000"/>
                  </a:solidFill>
                </a:rPr>
                <a:t>.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8" name="Picture 6" descr="http://www.mindcipher.net/puzzle_pictures/0000/0002/ist2_366762-balanced-brass-scal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4752" y="2543447"/>
              <a:ext cx="1084344" cy="881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371600"/>
            <a:ext cx="6477000" cy="990600"/>
            <a:chOff x="152400" y="1371600"/>
            <a:chExt cx="6477000" cy="990600"/>
          </a:xfrm>
        </p:grpSpPr>
        <p:sp>
          <p:nvSpPr>
            <p:cNvPr id="46095" name="AutoShape 19"/>
            <p:cNvSpPr>
              <a:spLocks noChangeArrowheads="1"/>
            </p:cNvSpPr>
            <p:nvPr/>
          </p:nvSpPr>
          <p:spPr bwMode="auto">
            <a:xfrm>
              <a:off x="152400" y="1371600"/>
              <a:ext cx="64770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1. Understand your environment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&amp; security footprint.</a:t>
              </a:r>
            </a:p>
            <a:p>
              <a:pPr algn="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6" name="Picture 2" descr="http://thegelf.files.wordpress.com/2008/09/footprint-sand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76275" y="1133475"/>
              <a:ext cx="714375" cy="143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57200" y="2438400"/>
            <a:ext cx="5105400" cy="990600"/>
            <a:chOff x="685800" y="2438400"/>
            <a:chExt cx="5105400" cy="990600"/>
          </a:xfrm>
        </p:grpSpPr>
        <p:sp>
          <p:nvSpPr>
            <p:cNvPr id="46093" name="AutoShape 19"/>
            <p:cNvSpPr>
              <a:spLocks noChangeArrowheads="1"/>
            </p:cNvSpPr>
            <p:nvPr/>
          </p:nvSpPr>
          <p:spPr bwMode="auto">
            <a:xfrm>
              <a:off x="685800" y="2438400"/>
              <a:ext cx="51054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</a:rPr>
                <a:t>2. Assess your threats!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4" name="Picture 14" descr="Picture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481922"/>
              <a:ext cx="1295400" cy="870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1066800" y="4572000"/>
            <a:ext cx="6400800" cy="990600"/>
            <a:chOff x="533400" y="4572000"/>
            <a:chExt cx="6400800" cy="990600"/>
          </a:xfrm>
        </p:grpSpPr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>
              <a:off x="533400" y="4572000"/>
              <a:ext cx="64008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4.</a:t>
              </a: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 </a:t>
              </a:r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The Permanent Mitigation Cycle 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pic>
          <p:nvPicPr>
            <p:cNvPr id="20" name="Picture 11" descr="Picture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50" y="4572000"/>
              <a:ext cx="108255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6"/>
          <p:cNvGrpSpPr>
            <a:grpSpLocks/>
          </p:cNvGrpSpPr>
          <p:nvPr/>
        </p:nvGrpSpPr>
        <p:grpSpPr bwMode="auto">
          <a:xfrm>
            <a:off x="1295400" y="5638800"/>
            <a:ext cx="4267200" cy="990600"/>
            <a:chOff x="1600200" y="5638800"/>
            <a:chExt cx="4267200" cy="990600"/>
          </a:xfrm>
        </p:grpSpPr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1600200" y="5638800"/>
              <a:ext cx="42672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5. Set up your Team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66" t="3467" r="19148" b="6657"/>
            <a:stretch>
              <a:fillRect/>
            </a:stretch>
          </p:blipFill>
          <p:spPr bwMode="auto">
            <a:xfrm>
              <a:off x="1752600" y="5681411"/>
              <a:ext cx="838200" cy="916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51558225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1777525" y="228600"/>
            <a:ext cx="7239060" cy="533400"/>
          </a:xfrm>
        </p:spPr>
        <p:txBody>
          <a:bodyPr/>
          <a:lstStyle/>
          <a:p>
            <a:r>
              <a:rPr lang="en-US" dirty="0" smtClean="0"/>
              <a:t>What makes a good Security Team?</a:t>
            </a:r>
          </a:p>
        </p:txBody>
      </p:sp>
      <p:sp>
        <p:nvSpPr>
          <p:cNvPr id="2" name="Rectangle 1"/>
          <p:cNvSpPr/>
          <p:nvPr/>
        </p:nvSpPr>
        <p:spPr>
          <a:xfrm>
            <a:off x="2853663" y="305336"/>
            <a:ext cx="3318537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0" b="1" cap="all" spc="0" dirty="0" smtClean="0">
                <a:ln/>
                <a:solidFill>
                  <a:srgbClr val="00808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40000" b="1" cap="all" spc="0" dirty="0">
              <a:ln/>
              <a:solidFill>
                <a:srgbClr val="00808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499461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good Security Team</a:t>
            </a:r>
            <a:endParaRPr lang="en-GB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dirty="0"/>
              <a:t>A good Security Team </a:t>
            </a:r>
            <a:r>
              <a:rPr lang="en-US" dirty="0" smtClean="0"/>
              <a:t>is </a:t>
            </a:r>
            <a:r>
              <a:rPr lang="en-US" dirty="0" smtClean="0">
                <a:solidFill>
                  <a:srgbClr val="FF0000"/>
                </a:solidFill>
              </a:rPr>
              <a:t>mainly </a:t>
            </a:r>
            <a:r>
              <a:rPr lang="en-US" dirty="0">
                <a:solidFill>
                  <a:srgbClr val="FF0000"/>
                </a:solidFill>
              </a:rPr>
              <a:t>facilitator and </a:t>
            </a:r>
            <a:r>
              <a:rPr lang="en-US" dirty="0" smtClean="0">
                <a:solidFill>
                  <a:srgbClr val="FF0000"/>
                </a:solidFill>
              </a:rPr>
              <a:t>enabler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sometime enforcer, and (</a:t>
            </a:r>
            <a:r>
              <a:rPr lang="en-US" dirty="0"/>
              <a:t>h</a:t>
            </a:r>
            <a:r>
              <a:rPr lang="en-US" dirty="0" smtClean="0"/>
              <a:t>opefully) rarely punisher.</a:t>
            </a:r>
            <a:endParaRPr lang="de-DE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Members of the Team </a:t>
            </a:r>
            <a:r>
              <a:rPr lang="en-US" dirty="0" smtClean="0">
                <a:solidFill>
                  <a:srgbClr val="FF0000"/>
                </a:solidFill>
              </a:rPr>
              <a:t>cover all social and technical aspects</a:t>
            </a:r>
            <a:r>
              <a:rPr lang="en-US" dirty="0" smtClean="0"/>
              <a:t>: </a:t>
            </a:r>
            <a:r>
              <a:rPr lang="en-US" sz="1600" dirty="0" smtClean="0"/>
              <a:t>(see </a:t>
            </a:r>
            <a:r>
              <a:rPr lang="en-US" sz="1600" dirty="0" err="1"/>
              <a:t>Belbin</a:t>
            </a:r>
            <a:r>
              <a:rPr lang="en-US" sz="1600" dirty="0"/>
              <a:t> Team Role </a:t>
            </a:r>
            <a:r>
              <a:rPr lang="en-US" sz="1600" dirty="0" smtClean="0"/>
              <a:t>Inventory)</a:t>
            </a:r>
          </a:p>
          <a:p>
            <a:pPr marL="265113" lvl="1" indent="-265113">
              <a:spcBef>
                <a:spcPts val="600"/>
              </a:spcBef>
              <a:buFont typeface="Wingdings 3" pitchFamily="18" charset="2"/>
              <a:buChar char="u"/>
            </a:pPr>
            <a:r>
              <a:rPr lang="en-US" b="0" dirty="0" smtClean="0">
                <a:solidFill>
                  <a:srgbClr val="008080"/>
                </a:solidFill>
              </a:rPr>
              <a:t>“Resource Investigator” to reach out into the environment;</a:t>
            </a:r>
          </a:p>
          <a:p>
            <a:pPr marL="265113" lvl="1" indent="-265113">
              <a:spcBef>
                <a:spcPts val="600"/>
              </a:spcBef>
              <a:buFont typeface="Wingdings 3" pitchFamily="18" charset="2"/>
              <a:buChar char="u"/>
            </a:pPr>
            <a:r>
              <a:rPr lang="en-US" sz="2000" b="0" dirty="0" smtClean="0">
                <a:solidFill>
                  <a:srgbClr val="008080"/>
                </a:solidFill>
              </a:rPr>
              <a:t>“Co-</a:t>
            </a:r>
            <a:r>
              <a:rPr lang="en-US" sz="2000" b="0" dirty="0" err="1" smtClean="0">
                <a:solidFill>
                  <a:srgbClr val="008080"/>
                </a:solidFill>
              </a:rPr>
              <a:t>ordinator</a:t>
            </a:r>
            <a:r>
              <a:rPr lang="en-US" sz="2000" b="0" dirty="0" smtClean="0">
                <a:solidFill>
                  <a:srgbClr val="008080"/>
                </a:solidFill>
              </a:rPr>
              <a:t>” to manage the Team and its priorities;</a:t>
            </a:r>
          </a:p>
          <a:p>
            <a:pPr marL="265113" lvl="1" indent="-265113">
              <a:spcBef>
                <a:spcPts val="600"/>
              </a:spcBef>
              <a:buFont typeface="Wingdings 3" pitchFamily="18" charset="2"/>
              <a:buChar char="u"/>
            </a:pPr>
            <a:r>
              <a:rPr lang="en-US" dirty="0" smtClean="0">
                <a:solidFill>
                  <a:srgbClr val="008080"/>
                </a:solidFill>
              </a:rPr>
              <a:t>“Evaluator” to develop and deploy security policies;</a:t>
            </a:r>
            <a:endParaRPr lang="en-US" sz="2000" b="0" dirty="0" smtClean="0">
              <a:solidFill>
                <a:srgbClr val="008080"/>
              </a:solidFill>
            </a:endParaRPr>
          </a:p>
          <a:p>
            <a:pPr marL="265113" lvl="1" indent="-265113">
              <a:spcBef>
                <a:spcPts val="600"/>
              </a:spcBef>
              <a:buFont typeface="Wingdings 3" pitchFamily="18" charset="2"/>
              <a:buChar char="u"/>
            </a:pPr>
            <a:r>
              <a:rPr lang="en-US" dirty="0" smtClean="0">
                <a:solidFill>
                  <a:srgbClr val="008080"/>
                </a:solidFill>
              </a:rPr>
              <a:t>“Team Worker” to run security audits and provide consulting;</a:t>
            </a:r>
            <a:endParaRPr lang="en-US" sz="2000" b="0" dirty="0" smtClean="0">
              <a:solidFill>
                <a:srgbClr val="008080"/>
              </a:solidFill>
            </a:endParaRPr>
          </a:p>
          <a:p>
            <a:pPr marL="265113" lvl="1" indent="-265113">
              <a:spcBef>
                <a:spcPts val="600"/>
              </a:spcBef>
              <a:buFont typeface="Wingdings 3" pitchFamily="18" charset="2"/>
              <a:buChar char="u"/>
            </a:pPr>
            <a:r>
              <a:rPr lang="en-US" dirty="0" smtClean="0">
                <a:solidFill>
                  <a:srgbClr val="008080"/>
                </a:solidFill>
              </a:rPr>
              <a:t>“Implementer” to maintain the infrastructure;</a:t>
            </a:r>
          </a:p>
          <a:p>
            <a:pPr marL="265113" lvl="1" indent="-265113">
              <a:spcBef>
                <a:spcPts val="600"/>
              </a:spcBef>
              <a:buFont typeface="Wingdings 3" pitchFamily="18" charset="2"/>
              <a:buChar char="u"/>
            </a:pPr>
            <a:r>
              <a:rPr lang="en-US" dirty="0" smtClean="0">
                <a:solidFill>
                  <a:srgbClr val="008080"/>
                </a:solidFill>
              </a:rPr>
              <a:t>“Specialist” to dig into the forensics and deal with challenging technicalities. </a:t>
            </a:r>
            <a:endParaRPr lang="en-US" sz="2000" b="0" dirty="0"/>
          </a:p>
          <a:p>
            <a:pPr marL="0" indent="0">
              <a:spcBef>
                <a:spcPts val="1800"/>
              </a:spcBef>
              <a:buNone/>
            </a:pPr>
            <a:r>
              <a:rPr lang="en-US" dirty="0" smtClean="0"/>
              <a:t>Of course,</a:t>
            </a:r>
            <a:br>
              <a:rPr lang="en-US" dirty="0" smtClean="0"/>
            </a:br>
            <a:r>
              <a:rPr lang="en-US" dirty="0" smtClean="0"/>
              <a:t>any key function can be assumed by anyone anytime!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14799412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10600" cy="868363"/>
          </a:xfrm>
        </p:spPr>
        <p:txBody>
          <a:bodyPr/>
          <a:lstStyle/>
          <a:p>
            <a:pPr eaLnBrk="1" hangingPunct="1"/>
            <a:r>
              <a:rPr lang="en-US" smtClean="0"/>
              <a:t>CERN Computer Security Team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063875" y="1295400"/>
            <a:ext cx="6080125" cy="4724400"/>
            <a:chOff x="3063875" y="1295400"/>
            <a:chExt cx="6080125" cy="4724400"/>
          </a:xfrm>
        </p:grpSpPr>
        <p:pic>
          <p:nvPicPr>
            <p:cNvPr id="34822" name="Picture 2" descr="\\cern.ch\dfs\Users\s\slopiens\Documents\Computer Security\Presentations\Security Team\team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0" r="20284" b="72350"/>
            <a:stretch>
              <a:fillRect/>
            </a:stretch>
          </p:blipFill>
          <p:spPr bwMode="auto">
            <a:xfrm>
              <a:off x="3063875" y="1295400"/>
              <a:ext cx="6080125" cy="132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3" name="Picture 2" descr="\\cern.ch\dfs\Users\s\slopiens\Documents\Computer Security\Presentations\Security Team\team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54" t="3520" r="20284" b="10637"/>
            <a:stretch>
              <a:fillRect/>
            </a:stretch>
          </p:blipFill>
          <p:spPr bwMode="auto">
            <a:xfrm>
              <a:off x="6019800" y="1298575"/>
              <a:ext cx="3124200" cy="472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2" descr="\\cern.ch\dfs\Users\s\slopiens\Documents\Computer Security\Presentations\Security Team\tea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0" r="20284" b="10577"/>
          <a:stretch>
            <a:fillRect/>
          </a:stretch>
        </p:blipFill>
        <p:spPr bwMode="auto">
          <a:xfrm>
            <a:off x="3063875" y="1295400"/>
            <a:ext cx="608012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76200" y="1531938"/>
            <a:ext cx="8991600" cy="5478462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/>
              <a:t>CSO:</a:t>
            </a:r>
            <a:r>
              <a:rPr lang="en-US" sz="2000" b="0" dirty="0" smtClean="0"/>
              <a:t> Computer Security Officer</a:t>
            </a:r>
          </a:p>
          <a:p>
            <a:pPr eaLnBrk="1" hangingPunct="1">
              <a:defRPr/>
            </a:pPr>
            <a:r>
              <a:rPr lang="en-US" sz="2000" dirty="0" smtClean="0"/>
              <a:t>SEC: </a:t>
            </a:r>
            <a:r>
              <a:rPr lang="en-US" sz="2000" b="0" dirty="0" smtClean="0"/>
              <a:t>Security Escalator</a:t>
            </a:r>
          </a:p>
          <a:p>
            <a:pPr eaLnBrk="1" hangingPunct="1">
              <a:tabLst>
                <a:tab pos="688975" algn="l"/>
              </a:tabLst>
              <a:defRPr/>
            </a:pPr>
            <a:r>
              <a:rPr lang="en-US" sz="2000" dirty="0" err="1" smtClean="0"/>
              <a:t>GoD</a:t>
            </a:r>
            <a:r>
              <a:rPr lang="en-US" sz="2000" dirty="0" smtClean="0"/>
              <a:t>: </a:t>
            </a:r>
            <a:r>
              <a:rPr lang="en-US" sz="2000" b="0" dirty="0" smtClean="0"/>
              <a:t> first line </a:t>
            </a:r>
            <a:r>
              <a:rPr lang="en-US" sz="2000" b="0" dirty="0"/>
              <a:t>s</a:t>
            </a:r>
            <a:r>
              <a:rPr lang="en-US" sz="2000" b="0" dirty="0" smtClean="0"/>
              <a:t>upport (“Guy on Duty”)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dirty="0" smtClean="0"/>
              <a:t>Manpower: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>
                <a:solidFill>
                  <a:srgbClr val="008080"/>
                </a:solidFill>
              </a:rPr>
              <a:t>4</a:t>
            </a:r>
            <a:r>
              <a:rPr lang="en-US" dirty="0" smtClean="0">
                <a:solidFill>
                  <a:srgbClr val="008080"/>
                </a:solidFill>
              </a:rPr>
              <a:t> staff</a:t>
            </a:r>
            <a:br>
              <a:rPr lang="en-US" dirty="0" smtClean="0">
                <a:solidFill>
                  <a:srgbClr val="00808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i.e. CSO and SEC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1 fellow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2-3 students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5 external contributions</a:t>
            </a:r>
            <a:br>
              <a:rPr lang="en-US" dirty="0" smtClean="0">
                <a:solidFill>
                  <a:srgbClr val="00808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of 10% for first line</a:t>
            </a:r>
          </a:p>
          <a:p>
            <a:pPr marL="271463" indent="-271463" eaLnBrk="1" hangingPunct="1">
              <a:spcBef>
                <a:spcPts val="1800"/>
              </a:spcBef>
              <a:defRPr/>
            </a:pPr>
            <a:r>
              <a:rPr lang="en-US" dirty="0" smtClean="0"/>
              <a:t>Pipeline: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About 40 different on-going and pending projects</a:t>
            </a:r>
          </a:p>
          <a:p>
            <a:pPr marL="111126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incl. coordination of external efforts (Web services, </a:t>
            </a:r>
            <a:r>
              <a:rPr lang="en-US" dirty="0" err="1" smtClean="0">
                <a:solidFill>
                  <a:srgbClr val="008080"/>
                </a:solidFill>
              </a:rPr>
              <a:t>comp’g</a:t>
            </a:r>
            <a:r>
              <a:rPr lang="en-US" dirty="0" smtClean="0">
                <a:solidFill>
                  <a:srgbClr val="008080"/>
                </a:solidFill>
              </a:rPr>
              <a:t> clusters, …)</a:t>
            </a:r>
          </a:p>
        </p:txBody>
      </p:sp>
    </p:spTree>
    <p:extLst>
      <p:ext uri="{BB962C8B-B14F-4D97-AF65-F5344CB8AC3E}">
        <p14:creationId xmlns:p14="http://schemas.microsoft.com/office/powerpoint/2010/main" val="38408555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610600" cy="868363"/>
          </a:xfrm>
        </p:spPr>
        <p:txBody>
          <a:bodyPr/>
          <a:lstStyle/>
          <a:p>
            <a:pPr eaLnBrk="1" hangingPunct="1"/>
            <a:r>
              <a:rPr lang="en-US" smtClean="0"/>
              <a:t>CERN Computer Security Team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063875" y="1295400"/>
            <a:ext cx="6080125" cy="4724400"/>
            <a:chOff x="3063875" y="1295400"/>
            <a:chExt cx="6080125" cy="4724400"/>
          </a:xfrm>
        </p:grpSpPr>
        <p:pic>
          <p:nvPicPr>
            <p:cNvPr id="34822" name="Picture 2" descr="\\cern.ch\dfs\Users\s\slopiens\Documents\Computer Security\Presentations\Security Team\team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20" r="20284" b="72350"/>
            <a:stretch>
              <a:fillRect/>
            </a:stretch>
          </p:blipFill>
          <p:spPr bwMode="auto">
            <a:xfrm>
              <a:off x="3063875" y="1295400"/>
              <a:ext cx="6080125" cy="132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3" name="Picture 2" descr="\\cern.ch\dfs\Users\s\slopiens\Documents\Computer Security\Presentations\Security Team\team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54" t="3520" r="20284" b="10637"/>
            <a:stretch>
              <a:fillRect/>
            </a:stretch>
          </p:blipFill>
          <p:spPr bwMode="auto">
            <a:xfrm>
              <a:off x="6019800" y="1298575"/>
              <a:ext cx="3124200" cy="472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2" descr="\\cern.ch\dfs\Users\s\slopiens\Documents\Computer Security\Presentations\Security Team\tea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0" r="20284" b="10577"/>
          <a:stretch>
            <a:fillRect/>
          </a:stretch>
        </p:blipFill>
        <p:spPr bwMode="auto">
          <a:xfrm>
            <a:off x="3063875" y="1295400"/>
            <a:ext cx="6080125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76200" y="1531938"/>
            <a:ext cx="8991600" cy="5478462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/>
              <a:t>CSO:</a:t>
            </a:r>
            <a:r>
              <a:rPr lang="en-US" sz="2000" b="0" dirty="0" smtClean="0"/>
              <a:t> Computer Security Officer</a:t>
            </a:r>
          </a:p>
          <a:p>
            <a:pPr eaLnBrk="1" hangingPunct="1">
              <a:defRPr/>
            </a:pPr>
            <a:r>
              <a:rPr lang="en-US" sz="2000" dirty="0" smtClean="0"/>
              <a:t>SEC: </a:t>
            </a:r>
            <a:r>
              <a:rPr lang="en-US" sz="2000" b="0" dirty="0" smtClean="0"/>
              <a:t>Security Escalator</a:t>
            </a:r>
          </a:p>
          <a:p>
            <a:pPr eaLnBrk="1" hangingPunct="1">
              <a:tabLst>
                <a:tab pos="688975" algn="l"/>
              </a:tabLst>
              <a:defRPr/>
            </a:pPr>
            <a:r>
              <a:rPr lang="en-US" sz="2000" dirty="0" err="1" smtClean="0"/>
              <a:t>GoD</a:t>
            </a:r>
            <a:r>
              <a:rPr lang="en-US" sz="2000" dirty="0" smtClean="0"/>
              <a:t>: </a:t>
            </a:r>
            <a:r>
              <a:rPr lang="en-US" sz="2000" b="0" dirty="0" smtClean="0"/>
              <a:t> first line </a:t>
            </a:r>
            <a:r>
              <a:rPr lang="en-US" sz="2000" b="0" dirty="0"/>
              <a:t>s</a:t>
            </a:r>
            <a:r>
              <a:rPr lang="en-US" sz="2000" b="0" dirty="0" smtClean="0"/>
              <a:t>upport (“Guy on Duty”)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dirty="0" smtClean="0"/>
              <a:t>Manpower: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>
                <a:solidFill>
                  <a:srgbClr val="008080"/>
                </a:solidFill>
              </a:rPr>
              <a:t>4</a:t>
            </a:r>
            <a:r>
              <a:rPr lang="en-US" dirty="0" smtClean="0">
                <a:solidFill>
                  <a:srgbClr val="008080"/>
                </a:solidFill>
              </a:rPr>
              <a:t> staff</a:t>
            </a:r>
            <a:br>
              <a:rPr lang="en-US" dirty="0" smtClean="0">
                <a:solidFill>
                  <a:srgbClr val="00808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i.e. CSO and SEC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1 fellow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2-3 students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5 external contributions</a:t>
            </a:r>
            <a:br>
              <a:rPr lang="en-US" dirty="0" smtClean="0">
                <a:solidFill>
                  <a:srgbClr val="00808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of 10% for first line</a:t>
            </a:r>
          </a:p>
          <a:p>
            <a:pPr marL="271463" indent="-271463" eaLnBrk="1" hangingPunct="1">
              <a:spcBef>
                <a:spcPts val="1800"/>
              </a:spcBef>
              <a:defRPr/>
            </a:pPr>
            <a:r>
              <a:rPr lang="en-US" dirty="0" smtClean="0"/>
              <a:t>Pipeline:</a:t>
            </a:r>
          </a:p>
          <a:p>
            <a:pPr marL="271463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About 40 different on-going and pending projects</a:t>
            </a:r>
          </a:p>
          <a:p>
            <a:pPr marL="111126" lvl="1" indent="-271463" eaLnBrk="1" hangingPunct="1">
              <a:buSzPct val="100000"/>
              <a:defRPr/>
            </a:pPr>
            <a:r>
              <a:rPr lang="en-US" dirty="0" smtClean="0">
                <a:solidFill>
                  <a:srgbClr val="008080"/>
                </a:solidFill>
              </a:rPr>
              <a:t>incl. coordination of external efforts (Web services, </a:t>
            </a:r>
            <a:r>
              <a:rPr lang="en-US" dirty="0" err="1" smtClean="0">
                <a:solidFill>
                  <a:srgbClr val="008080"/>
                </a:solidFill>
              </a:rPr>
              <a:t>comp’g</a:t>
            </a:r>
            <a:r>
              <a:rPr lang="en-US" dirty="0" smtClean="0">
                <a:solidFill>
                  <a:srgbClr val="008080"/>
                </a:solidFill>
              </a:rPr>
              <a:t> clusters, …)</a:t>
            </a:r>
          </a:p>
        </p:txBody>
      </p:sp>
      <p:sp>
        <p:nvSpPr>
          <p:cNvPr id="8" name="AutoShape 19"/>
          <p:cNvSpPr>
            <a:spLocks noChangeArrowheads="1"/>
          </p:cNvSpPr>
          <p:nvPr/>
        </p:nvSpPr>
        <p:spPr bwMode="auto">
          <a:xfrm rot="-1434863">
            <a:off x="-31750" y="3097213"/>
            <a:ext cx="9274175" cy="1808162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Eight — but not more!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Better having the Team “spread” over all computing services and sectors of operation.</a:t>
            </a:r>
            <a:endParaRPr lang="en-US" sz="32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3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US" dirty="0" smtClean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3505200"/>
            <a:ext cx="8153400" cy="990600"/>
            <a:chOff x="1572342" y="2511109"/>
            <a:chExt cx="8153960" cy="990252"/>
          </a:xfrm>
        </p:grpSpPr>
        <p:sp>
          <p:nvSpPr>
            <p:cNvPr id="46097" name="AutoShape 19"/>
            <p:cNvSpPr>
              <a:spLocks noChangeArrowheads="1"/>
            </p:cNvSpPr>
            <p:nvPr/>
          </p:nvSpPr>
          <p:spPr bwMode="auto">
            <a:xfrm>
              <a:off x="1572342" y="2511109"/>
              <a:ext cx="8153960" cy="99025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 smtClean="0">
                  <a:solidFill>
                    <a:srgbClr val="000000"/>
                  </a:solidFill>
                </a:rPr>
                <a:t>Iterate on </a:t>
              </a:r>
              <a:r>
                <a:rPr lang="en-US" dirty="0">
                  <a:solidFill>
                    <a:srgbClr val="000000"/>
                  </a:solidFill>
                </a:rPr>
                <a:t>the </a:t>
              </a:r>
              <a:r>
                <a:rPr lang="en-US" dirty="0">
                  <a:solidFill>
                    <a:srgbClr val="FF0000"/>
                  </a:solidFill>
                </a:rPr>
                <a:t>right balance:</a:t>
              </a:r>
              <a:endParaRPr lang="en-US" dirty="0">
                <a:solidFill>
                  <a:srgbClr val="000000"/>
                </a:solidFill>
              </a:endParaRPr>
            </a:p>
            <a:p>
              <a:pPr algn="r">
                <a:spcBef>
                  <a:spcPct val="0"/>
                </a:spcBef>
              </a:pPr>
              <a:r>
                <a:rPr lang="en-US" dirty="0">
                  <a:solidFill>
                    <a:srgbClr val="000000"/>
                  </a:solidFill>
                </a:rPr>
                <a:t>Academic Freedom vs. Operation vs. Security</a:t>
              </a:r>
            </a:p>
          </p:txBody>
        </p:sp>
        <p:pic>
          <p:nvPicPr>
            <p:cNvPr id="46098" name="Picture 6" descr="http://www.mindcipher.net/puzzle_pictures/0000/0002/ist2_366762-balanced-brass-scal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4752" y="2543447"/>
              <a:ext cx="1084344" cy="881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371600"/>
            <a:ext cx="5638800" cy="990600"/>
            <a:chOff x="152400" y="1371600"/>
            <a:chExt cx="5638800" cy="990600"/>
          </a:xfrm>
        </p:grpSpPr>
        <p:sp>
          <p:nvSpPr>
            <p:cNvPr id="46095" name="AutoShape 19"/>
            <p:cNvSpPr>
              <a:spLocks noChangeArrowheads="1"/>
            </p:cNvSpPr>
            <p:nvPr/>
          </p:nvSpPr>
          <p:spPr bwMode="auto">
            <a:xfrm>
              <a:off x="152400" y="1371600"/>
              <a:ext cx="56388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CERN’s Security Footprint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is </a:t>
              </a:r>
              <a:r>
                <a:rPr lang="en-US" dirty="0">
                  <a:solidFill>
                    <a:srgbClr val="FF0000"/>
                  </a:solidFill>
                </a:rPr>
                <a:t>heterogeneous and vast</a:t>
              </a:r>
              <a:endParaRPr lang="en-US" dirty="0">
                <a:solidFill>
                  <a:srgbClr val="000000"/>
                </a:solidFill>
              </a:endParaRPr>
            </a:p>
            <a:p>
              <a:pPr algn="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6" name="Picture 2" descr="http://thegelf.files.wordpress.com/2008/09/footprint-sand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76275" y="1133475"/>
              <a:ext cx="714375" cy="143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57200" y="2438400"/>
            <a:ext cx="6477000" cy="990600"/>
            <a:chOff x="685800" y="2438400"/>
            <a:chExt cx="6477000" cy="990600"/>
          </a:xfrm>
        </p:grpSpPr>
        <p:sp>
          <p:nvSpPr>
            <p:cNvPr id="46093" name="AutoShape 19"/>
            <p:cNvSpPr>
              <a:spLocks noChangeArrowheads="1"/>
            </p:cNvSpPr>
            <p:nvPr/>
          </p:nvSpPr>
          <p:spPr bwMode="auto">
            <a:xfrm>
              <a:off x="685800" y="2438400"/>
              <a:ext cx="64770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</a:rPr>
                <a:t>However,</a:t>
              </a:r>
              <a:r>
                <a:rPr lang="en-US" dirty="0">
                  <a:solidFill>
                    <a:srgbClr val="FF0000"/>
                  </a:solidFill>
                </a:rPr>
                <a:t> security events</a:t>
              </a:r>
              <a:r>
                <a:rPr lang="en-US" dirty="0">
                  <a:solidFill>
                    <a:srgbClr val="000000"/>
                  </a:solidFill>
                </a:rPr>
                <a:t> happen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and </a:t>
              </a:r>
              <a:r>
                <a:rPr lang="en-US" dirty="0">
                  <a:solidFill>
                    <a:srgbClr val="FF0000"/>
                  </a:solidFill>
                </a:rPr>
                <a:t>will continue </a:t>
              </a:r>
              <a:r>
                <a:rPr lang="en-US" dirty="0">
                  <a:solidFill>
                    <a:srgbClr val="000000"/>
                  </a:solidFill>
                </a:rPr>
                <a:t>to happen</a:t>
              </a:r>
            </a:p>
          </p:txBody>
        </p:sp>
        <p:pic>
          <p:nvPicPr>
            <p:cNvPr id="46094" name="Picture 14" descr="Picture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481922"/>
              <a:ext cx="1295400" cy="870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1066800" y="4572000"/>
            <a:ext cx="7924800" cy="990600"/>
            <a:chOff x="533400" y="4572000"/>
            <a:chExt cx="7924800" cy="990600"/>
          </a:xfrm>
        </p:grpSpPr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>
              <a:off x="533400" y="4572000"/>
              <a:ext cx="79248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Lot’s of </a:t>
              </a: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efforts on </a:t>
              </a:r>
              <a:r>
                <a:rPr lang="en-US" i="1" dirty="0">
                  <a:solidFill>
                    <a:srgbClr val="FF0000"/>
                  </a:solidFill>
                  <a:sym typeface="Wingdings" pitchFamily="2" charset="2"/>
                </a:rPr>
                <a:t>prevention &amp; protection</a:t>
              </a:r>
              <a:r>
                <a:rPr lang="en-US" i="1" dirty="0">
                  <a:solidFill>
                    <a:schemeClr val="tx2"/>
                  </a:solidFill>
                  <a:sym typeface="Wingdings" pitchFamily="2" charset="2"/>
                </a:rPr>
                <a:t/>
              </a:r>
              <a:br>
                <a:rPr lang="en-US" i="1" dirty="0">
                  <a:solidFill>
                    <a:schemeClr val="tx2"/>
                  </a:solidFill>
                  <a:sym typeface="Wingdings" pitchFamily="2" charset="2"/>
                </a:rPr>
              </a:br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while maintaining good </a:t>
              </a:r>
              <a:r>
                <a:rPr lang="en-US" i="1" dirty="0">
                  <a:solidFill>
                    <a:schemeClr val="tx2"/>
                  </a:solidFill>
                  <a:sym typeface="Wingdings" pitchFamily="2" charset="2"/>
                </a:rPr>
                <a:t>detection &amp; response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20" name="Picture 11" descr="Picture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50" y="4572000"/>
              <a:ext cx="108255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6"/>
          <p:cNvGrpSpPr>
            <a:grpSpLocks/>
          </p:cNvGrpSpPr>
          <p:nvPr/>
        </p:nvGrpSpPr>
        <p:grpSpPr bwMode="auto">
          <a:xfrm>
            <a:off x="1295400" y="5638800"/>
            <a:ext cx="7467600" cy="990600"/>
            <a:chOff x="1600200" y="5638800"/>
            <a:chExt cx="7467600" cy="990600"/>
          </a:xfrm>
        </p:grpSpPr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1600200" y="5638800"/>
              <a:ext cx="74676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 smtClean="0">
                  <a:solidFill>
                    <a:srgbClr val="FF0000"/>
                  </a:solidFill>
                  <a:sym typeface="Wingdings" pitchFamily="2" charset="2"/>
                </a:rPr>
                <a:t>Enable users </a:t>
              </a: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assuming </a:t>
              </a:r>
              <a:r>
                <a:rPr lang="en-US" dirty="0" smtClean="0">
                  <a:solidFill>
                    <a:srgbClr val="FF0000"/>
                  </a:solidFill>
                  <a:sym typeface="Wingdings" pitchFamily="2" charset="2"/>
                </a:rPr>
                <a:t>responsibility.</a:t>
              </a:r>
              <a:br>
                <a:rPr lang="en-US" dirty="0" smtClean="0">
                  <a:solidFill>
                    <a:srgbClr val="FF0000"/>
                  </a:solidFill>
                  <a:sym typeface="Wingdings" pitchFamily="2" charset="2"/>
                </a:rPr>
              </a:br>
              <a: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  <a:t>Provoke a Change-of-Mind!!!   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66" t="3467" r="19148" b="6657"/>
            <a:stretch>
              <a:fillRect/>
            </a:stretch>
          </p:blipFill>
          <p:spPr bwMode="auto">
            <a:xfrm>
              <a:off x="1752600" y="5681411"/>
              <a:ext cx="838200" cy="916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0067009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US" dirty="0" smtClean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3505200"/>
            <a:ext cx="8153400" cy="990600"/>
            <a:chOff x="1572342" y="2511109"/>
            <a:chExt cx="8153960" cy="990252"/>
          </a:xfrm>
        </p:grpSpPr>
        <p:sp>
          <p:nvSpPr>
            <p:cNvPr id="46097" name="AutoShape 19"/>
            <p:cNvSpPr>
              <a:spLocks noChangeArrowheads="1"/>
            </p:cNvSpPr>
            <p:nvPr/>
          </p:nvSpPr>
          <p:spPr bwMode="auto">
            <a:xfrm>
              <a:off x="1572342" y="2511109"/>
              <a:ext cx="8153960" cy="99025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 smtClean="0">
                  <a:solidFill>
                    <a:srgbClr val="000000"/>
                  </a:solidFill>
                </a:rPr>
                <a:t>Iterate on </a:t>
              </a:r>
              <a:r>
                <a:rPr lang="en-US" dirty="0">
                  <a:solidFill>
                    <a:srgbClr val="000000"/>
                  </a:solidFill>
                </a:rPr>
                <a:t>the </a:t>
              </a:r>
              <a:r>
                <a:rPr lang="en-US" dirty="0">
                  <a:solidFill>
                    <a:srgbClr val="FF0000"/>
                  </a:solidFill>
                </a:rPr>
                <a:t>right balance:</a:t>
              </a:r>
              <a:endParaRPr lang="en-US" dirty="0">
                <a:solidFill>
                  <a:srgbClr val="000000"/>
                </a:solidFill>
              </a:endParaRPr>
            </a:p>
            <a:p>
              <a:pPr algn="r">
                <a:spcBef>
                  <a:spcPct val="0"/>
                </a:spcBef>
              </a:pPr>
              <a:r>
                <a:rPr lang="en-US" dirty="0">
                  <a:solidFill>
                    <a:srgbClr val="000000"/>
                  </a:solidFill>
                </a:rPr>
                <a:t>Academic Freedom vs. Operation vs. Security</a:t>
              </a:r>
            </a:p>
          </p:txBody>
        </p:sp>
        <p:pic>
          <p:nvPicPr>
            <p:cNvPr id="46098" name="Picture 6" descr="http://www.mindcipher.net/puzzle_pictures/0000/0002/ist2_366762-balanced-brass-scal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4752" y="2543447"/>
              <a:ext cx="1084344" cy="881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371600"/>
            <a:ext cx="5638800" cy="990600"/>
            <a:chOff x="152400" y="1371600"/>
            <a:chExt cx="5638800" cy="990600"/>
          </a:xfrm>
        </p:grpSpPr>
        <p:sp>
          <p:nvSpPr>
            <p:cNvPr id="46095" name="AutoShape 19"/>
            <p:cNvSpPr>
              <a:spLocks noChangeArrowheads="1"/>
            </p:cNvSpPr>
            <p:nvPr/>
          </p:nvSpPr>
          <p:spPr bwMode="auto">
            <a:xfrm>
              <a:off x="152400" y="1371600"/>
              <a:ext cx="56388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CERN’s Security Footprint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is </a:t>
              </a:r>
              <a:r>
                <a:rPr lang="en-US" dirty="0">
                  <a:solidFill>
                    <a:srgbClr val="FF0000"/>
                  </a:solidFill>
                </a:rPr>
                <a:t>heterogeneous and vast</a:t>
              </a:r>
              <a:endParaRPr lang="en-US" dirty="0">
                <a:solidFill>
                  <a:srgbClr val="000000"/>
                </a:solidFill>
              </a:endParaRPr>
            </a:p>
            <a:p>
              <a:pPr algn="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6" name="Picture 2" descr="http://thegelf.files.wordpress.com/2008/09/footprint-sand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76275" y="1133475"/>
              <a:ext cx="714375" cy="143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57200" y="2438400"/>
            <a:ext cx="6477000" cy="990600"/>
            <a:chOff x="685800" y="2438400"/>
            <a:chExt cx="6477000" cy="990600"/>
          </a:xfrm>
        </p:grpSpPr>
        <p:sp>
          <p:nvSpPr>
            <p:cNvPr id="46093" name="AutoShape 19"/>
            <p:cNvSpPr>
              <a:spLocks noChangeArrowheads="1"/>
            </p:cNvSpPr>
            <p:nvPr/>
          </p:nvSpPr>
          <p:spPr bwMode="auto">
            <a:xfrm>
              <a:off x="685800" y="2438400"/>
              <a:ext cx="64770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</a:rPr>
                <a:t>However,</a:t>
              </a:r>
              <a:r>
                <a:rPr lang="en-US" dirty="0">
                  <a:solidFill>
                    <a:srgbClr val="FF0000"/>
                  </a:solidFill>
                </a:rPr>
                <a:t> security events</a:t>
              </a:r>
              <a:r>
                <a:rPr lang="en-US" dirty="0">
                  <a:solidFill>
                    <a:srgbClr val="000000"/>
                  </a:solidFill>
                </a:rPr>
                <a:t> happen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and </a:t>
              </a:r>
              <a:r>
                <a:rPr lang="en-US" dirty="0">
                  <a:solidFill>
                    <a:srgbClr val="FF0000"/>
                  </a:solidFill>
                </a:rPr>
                <a:t>will continue </a:t>
              </a:r>
              <a:r>
                <a:rPr lang="en-US" dirty="0">
                  <a:solidFill>
                    <a:srgbClr val="000000"/>
                  </a:solidFill>
                </a:rPr>
                <a:t>to happen</a:t>
              </a:r>
            </a:p>
          </p:txBody>
        </p:sp>
        <p:pic>
          <p:nvPicPr>
            <p:cNvPr id="46094" name="Picture 14" descr="Picture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481922"/>
              <a:ext cx="1295400" cy="870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1066800" y="4572000"/>
            <a:ext cx="7924800" cy="990600"/>
            <a:chOff x="533400" y="4572000"/>
            <a:chExt cx="7924800" cy="990600"/>
          </a:xfrm>
        </p:grpSpPr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>
              <a:off x="533400" y="4572000"/>
              <a:ext cx="79248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Lot’s of </a:t>
              </a: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efforts on </a:t>
              </a:r>
              <a:r>
                <a:rPr lang="en-US" i="1" dirty="0">
                  <a:solidFill>
                    <a:srgbClr val="FF0000"/>
                  </a:solidFill>
                  <a:sym typeface="Wingdings" pitchFamily="2" charset="2"/>
                </a:rPr>
                <a:t>prevention &amp; protection</a:t>
              </a:r>
              <a:r>
                <a:rPr lang="en-US" i="1" dirty="0">
                  <a:solidFill>
                    <a:schemeClr val="tx2"/>
                  </a:solidFill>
                  <a:sym typeface="Wingdings" pitchFamily="2" charset="2"/>
                </a:rPr>
                <a:t/>
              </a:r>
              <a:br>
                <a:rPr lang="en-US" i="1" dirty="0">
                  <a:solidFill>
                    <a:schemeClr val="tx2"/>
                  </a:solidFill>
                  <a:sym typeface="Wingdings" pitchFamily="2" charset="2"/>
                </a:rPr>
              </a:br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while maintaining good </a:t>
              </a:r>
              <a:r>
                <a:rPr lang="en-US" i="1" dirty="0">
                  <a:solidFill>
                    <a:schemeClr val="tx2"/>
                  </a:solidFill>
                  <a:sym typeface="Wingdings" pitchFamily="2" charset="2"/>
                </a:rPr>
                <a:t>detection &amp; response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20" name="Picture 11" descr="Picture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50" y="4572000"/>
              <a:ext cx="108255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6"/>
          <p:cNvGrpSpPr>
            <a:grpSpLocks/>
          </p:cNvGrpSpPr>
          <p:nvPr/>
        </p:nvGrpSpPr>
        <p:grpSpPr bwMode="auto">
          <a:xfrm>
            <a:off x="1295400" y="5638800"/>
            <a:ext cx="7467600" cy="990600"/>
            <a:chOff x="1600200" y="5638800"/>
            <a:chExt cx="7467600" cy="990600"/>
          </a:xfrm>
        </p:grpSpPr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1600200" y="5638800"/>
              <a:ext cx="74676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 smtClean="0">
                  <a:solidFill>
                    <a:srgbClr val="FF0000"/>
                  </a:solidFill>
                  <a:sym typeface="Wingdings" pitchFamily="2" charset="2"/>
                </a:rPr>
                <a:t>Enable users </a:t>
              </a: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assuming </a:t>
              </a:r>
              <a:r>
                <a:rPr lang="en-US" dirty="0" smtClean="0">
                  <a:solidFill>
                    <a:srgbClr val="FF0000"/>
                  </a:solidFill>
                  <a:sym typeface="Wingdings" pitchFamily="2" charset="2"/>
                </a:rPr>
                <a:t>responsibility.</a:t>
              </a:r>
              <a:br>
                <a:rPr lang="en-US" dirty="0" smtClean="0">
                  <a:solidFill>
                    <a:srgbClr val="FF0000"/>
                  </a:solidFill>
                  <a:sym typeface="Wingdings" pitchFamily="2" charset="2"/>
                </a:rPr>
              </a:br>
              <a:r>
                <a:rPr lang="en-US" dirty="0" smtClean="0">
                  <a:solidFill>
                    <a:schemeClr val="tx2"/>
                  </a:solidFill>
                  <a:sym typeface="Wingdings" pitchFamily="2" charset="2"/>
                </a:rPr>
                <a:t>Provoke a Change-of-Mind!!!   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66" t="3467" r="19148" b="6657"/>
            <a:stretch>
              <a:fillRect/>
            </a:stretch>
          </p:blipFill>
          <p:spPr bwMode="auto">
            <a:xfrm>
              <a:off x="1752600" y="5681411"/>
              <a:ext cx="838200" cy="916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AutoShape 19"/>
          <p:cNvSpPr>
            <a:spLocks noChangeArrowheads="1"/>
          </p:cNvSpPr>
          <p:nvPr/>
        </p:nvSpPr>
        <p:spPr bwMode="auto">
          <a:xfrm rot="-1434863">
            <a:off x="-141288" y="3538538"/>
            <a:ext cx="9274176" cy="1265237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</a:rPr>
              <a:t>“Computer Security” is rather a</a:t>
            </a:r>
            <a:br>
              <a:rPr lang="en-US" sz="3200" dirty="0">
                <a:solidFill>
                  <a:srgbClr val="000000"/>
                </a:solidFill>
              </a:rPr>
            </a:br>
            <a:r>
              <a:rPr lang="en-US" sz="3200" dirty="0">
                <a:solidFill>
                  <a:srgbClr val="FF0000"/>
                </a:solidFill>
              </a:rPr>
              <a:t>sociological problem</a:t>
            </a:r>
            <a:r>
              <a:rPr lang="en-US" sz="3200" dirty="0">
                <a:solidFill>
                  <a:srgbClr val="000000"/>
                </a:solidFill>
              </a:rPr>
              <a:t>, less a technical one!</a:t>
            </a:r>
          </a:p>
        </p:txBody>
      </p:sp>
    </p:spTree>
    <p:extLst>
      <p:ext uri="{BB962C8B-B14F-4D97-AF65-F5344CB8AC3E}">
        <p14:creationId xmlns:p14="http://schemas.microsoft.com/office/powerpoint/2010/main" val="413809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377950"/>
            <a:ext cx="8863013" cy="2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small quiz.</a:t>
            </a:r>
            <a:endParaRPr lang="en-GB" dirty="0" smtClean="0"/>
          </a:p>
        </p:txBody>
      </p:sp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261938" y="3562350"/>
            <a:ext cx="8062912" cy="3175000"/>
          </a:xfrm>
          <a:prstGeom prst="wedgeRoundRectCallout">
            <a:avLst>
              <a:gd name="adj1" fmla="val 20500"/>
              <a:gd name="adj2" fmla="val -104759"/>
              <a:gd name="adj3" fmla="val 16667"/>
            </a:avLst>
          </a:prstGeom>
          <a:solidFill>
            <a:schemeClr val="bg1">
              <a:alpha val="85097"/>
            </a:schemeClr>
          </a:solidFill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marL="0" lvl="1" algn="l">
              <a:defRPr/>
            </a:pPr>
            <a:r>
              <a:rPr lang="en-US" dirty="0">
                <a:solidFill>
                  <a:srgbClr val="000000"/>
                </a:solidFill>
              </a:rPr>
              <a:t>Quiz: Which URL leads you to www.ebay.com ?</a:t>
            </a:r>
          </a:p>
          <a:p>
            <a:pPr marL="284163" indent="-284163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en-US" sz="1800" b="0" dirty="0">
                <a:solidFill>
                  <a:schemeClr val="tx2"/>
                </a:solidFill>
              </a:rPr>
              <a:t>http://www.ebay.com\cgi-bin\login?ds=1%204324@%31%33%37 %2e%31%33%38%2e%31%33%37%2e%31%37%37/p?uh3f223d</a:t>
            </a:r>
          </a:p>
          <a:p>
            <a:pPr marL="284163" indent="-284163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en-US" sz="1800" b="0" dirty="0">
                <a:solidFill>
                  <a:schemeClr val="tx2"/>
                </a:solidFill>
              </a:rPr>
              <a:t>http://</a:t>
            </a:r>
            <a:r>
              <a:rPr lang="en-US" sz="1800" b="0" dirty="0" err="1">
                <a:solidFill>
                  <a:schemeClr val="tx2"/>
                </a:solidFill>
              </a:rPr>
              <a:t>www.ebaỵ.com</a:t>
            </a:r>
            <a:r>
              <a:rPr lang="en-US" sz="1800" b="0" dirty="0">
                <a:solidFill>
                  <a:schemeClr val="tx2"/>
                </a:solidFill>
              </a:rPr>
              <a:t>/</a:t>
            </a:r>
            <a:r>
              <a:rPr lang="en-US" sz="1800" b="0" dirty="0" err="1">
                <a:solidFill>
                  <a:schemeClr val="tx2"/>
                </a:solidFill>
              </a:rPr>
              <a:t>ws</a:t>
            </a:r>
            <a:r>
              <a:rPr lang="en-US" sz="1800" b="0" dirty="0">
                <a:solidFill>
                  <a:schemeClr val="tx2"/>
                </a:solidFill>
              </a:rPr>
              <a:t>/</a:t>
            </a:r>
            <a:r>
              <a:rPr lang="en-US" sz="1800" b="0" dirty="0" err="1">
                <a:solidFill>
                  <a:schemeClr val="tx2"/>
                </a:solidFill>
              </a:rPr>
              <a:t>eBayISAPI.dll?SignIn</a:t>
            </a:r>
            <a:endParaRPr lang="en-US" sz="1800" b="0" dirty="0">
              <a:solidFill>
                <a:schemeClr val="tx2"/>
              </a:solidFill>
            </a:endParaRPr>
          </a:p>
          <a:p>
            <a:pPr marL="284163" indent="-284163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en-US" sz="1800" b="0" dirty="0">
                <a:solidFill>
                  <a:schemeClr val="tx2"/>
                </a:solidFill>
              </a:rPr>
              <a:t>http://scgi.ebay.com/ws/eBayISAPI.dll?RegisterEnterInfo&amp;siteid=0&amp;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 err="1">
                <a:solidFill>
                  <a:schemeClr val="tx2"/>
                </a:solidFill>
              </a:rPr>
              <a:t>co_partnerid</a:t>
            </a:r>
            <a:r>
              <a:rPr lang="en-US" sz="1800" b="0" dirty="0">
                <a:solidFill>
                  <a:schemeClr val="tx2"/>
                </a:solidFill>
              </a:rPr>
              <a:t>=2&amp;usage=0&amp;ru=http%3A%2F%2Fwww.ebay.com&amp;rafId=0</a:t>
            </a:r>
            <a:br>
              <a:rPr lang="en-US" sz="1800" b="0" dirty="0">
                <a:solidFill>
                  <a:schemeClr val="tx2"/>
                </a:solidFill>
              </a:rPr>
            </a:br>
            <a:r>
              <a:rPr lang="en-US" sz="1800" b="0" dirty="0">
                <a:solidFill>
                  <a:schemeClr val="tx2"/>
                </a:solidFill>
              </a:rPr>
              <a:t>&amp;</a:t>
            </a:r>
            <a:r>
              <a:rPr lang="en-US" sz="1800" b="0" dirty="0" err="1">
                <a:solidFill>
                  <a:schemeClr val="tx2"/>
                </a:solidFill>
              </a:rPr>
              <a:t>encRafId</a:t>
            </a:r>
            <a:r>
              <a:rPr lang="en-US" sz="1800" b="0" dirty="0">
                <a:solidFill>
                  <a:schemeClr val="tx2"/>
                </a:solidFill>
              </a:rPr>
              <a:t>=default </a:t>
            </a:r>
          </a:p>
          <a:p>
            <a:pPr marL="284163" indent="-284163" algn="l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►"/>
              <a:defRPr/>
            </a:pPr>
            <a:r>
              <a:rPr lang="en-US" sz="1800" b="0" dirty="0">
                <a:solidFill>
                  <a:schemeClr val="tx2"/>
                </a:solidFill>
              </a:rPr>
              <a:t>http://secure-ebay.com</a:t>
            </a:r>
          </a:p>
          <a:p>
            <a:pPr marL="284163" indent="-103188">
              <a:spcAft>
                <a:spcPts val="600"/>
              </a:spcAft>
              <a:buClr>
                <a:schemeClr val="tx2"/>
              </a:buClr>
              <a:defRPr/>
            </a:pPr>
            <a:endParaRPr lang="en-US" sz="1800" b="0" dirty="0">
              <a:solidFill>
                <a:schemeClr val="tx2"/>
              </a:solidFill>
            </a:endParaRPr>
          </a:p>
          <a:p>
            <a:pPr marL="0" lvl="1">
              <a:defRPr/>
            </a:pPr>
            <a:endParaRPr lang="en-US" b="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4663" y="6167438"/>
            <a:ext cx="287337" cy="41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bIns="0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1000" y="5211763"/>
            <a:ext cx="425450" cy="460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>
                <a:solidFill>
                  <a:srgbClr val="00B050"/>
                </a:solidFill>
                <a:sym typeface="Wingdings" pitchFamily="2" charset="2"/>
              </a:rPr>
              <a:t>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1638" y="4110038"/>
            <a:ext cx="37941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8463" y="4757738"/>
            <a:ext cx="37941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1pPr>
            <a:lvl2pPr marL="742950" indent="-28575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2pPr>
            <a:lvl3pPr marL="11430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3pPr>
            <a:lvl4pPr marL="16002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4pPr>
            <a:lvl5pPr marL="2057400" indent="-228600" eaLnBrk="0" hangingPunct="0"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Font typeface="Times New Roman" pitchFamily="18" charset="0"/>
              <a:defRPr sz="2400" b="1">
                <a:solidFill>
                  <a:schemeClr val="accent1"/>
                </a:solidFill>
                <a:latin typeface="Arial" charset="0"/>
                <a:sym typeface="Wingdings 2" pitchFamily="18" charset="2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  <a:sym typeface="Wingdings" pitchFamily="2" charset="2"/>
              </a:rPr>
              <a:t></a:t>
            </a:r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8718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bldLvl="2" animBg="1" autoUpdateAnimBg="0"/>
      <p:bldP spid="5" grpId="0" animBg="1"/>
      <p:bldP spid="6" grpId="0" animBg="1"/>
      <p:bldP spid="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971800"/>
            <a:ext cx="1920875" cy="3139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50" y="1676400"/>
            <a:ext cx="1974850" cy="32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62200"/>
            <a:ext cx="2028825" cy="324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5400"/>
            <a:ext cx="1916420" cy="3139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85097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35" y="5943600"/>
            <a:ext cx="84048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>
                <a:solidFill>
                  <a:srgbClr val="008080"/>
                </a:solidFill>
              </a:rPr>
              <a:t>…and, of course,</a:t>
            </a:r>
            <a:br>
              <a:rPr lang="en-US" dirty="0" smtClean="0">
                <a:solidFill>
                  <a:srgbClr val="008080"/>
                </a:solidFill>
              </a:rPr>
            </a:br>
            <a:r>
              <a:rPr lang="en-US" dirty="0" smtClean="0">
                <a:solidFill>
                  <a:srgbClr val="008080"/>
                </a:solidFill>
              </a:rPr>
              <a:t>there are plenty of (good) books on computer security!!!</a:t>
            </a:r>
            <a:endParaRPr lang="en-GB" dirty="0"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13912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US" dirty="0" smtClean="0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62000" y="3505200"/>
            <a:ext cx="6657975" cy="990600"/>
            <a:chOff x="1572342" y="2511109"/>
            <a:chExt cx="6658432" cy="990252"/>
          </a:xfrm>
        </p:grpSpPr>
        <p:sp>
          <p:nvSpPr>
            <p:cNvPr id="46097" name="AutoShape 19"/>
            <p:cNvSpPr>
              <a:spLocks noChangeArrowheads="1"/>
            </p:cNvSpPr>
            <p:nvPr/>
          </p:nvSpPr>
          <p:spPr bwMode="auto">
            <a:xfrm>
              <a:off x="1572342" y="2511109"/>
              <a:ext cx="6658432" cy="990252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3. Develop your security paradigm</a:t>
              </a:r>
              <a:r>
                <a:rPr lang="en-US" dirty="0" smtClean="0">
                  <a:solidFill>
                    <a:srgbClr val="000000"/>
                  </a:solidFill>
                </a:rPr>
                <a:t>.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8" name="Picture 6" descr="http://www.mindcipher.net/puzzle_pictures/0000/0002/ist2_366762-balanced-brass-scal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4752" y="2543447"/>
              <a:ext cx="1084344" cy="881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371600"/>
            <a:ext cx="6477000" cy="990600"/>
            <a:chOff x="152400" y="1371600"/>
            <a:chExt cx="6477000" cy="990600"/>
          </a:xfrm>
        </p:grpSpPr>
        <p:sp>
          <p:nvSpPr>
            <p:cNvPr id="46095" name="AutoShape 19"/>
            <p:cNvSpPr>
              <a:spLocks noChangeArrowheads="1"/>
            </p:cNvSpPr>
            <p:nvPr/>
          </p:nvSpPr>
          <p:spPr bwMode="auto">
            <a:xfrm>
              <a:off x="152400" y="1371600"/>
              <a:ext cx="64770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1. Understand your environment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&amp; security footprint.</a:t>
              </a:r>
            </a:p>
            <a:p>
              <a:pPr algn="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6" name="Picture 2" descr="http://thegelf.files.wordpress.com/2008/09/footprint-sand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76275" y="1133475"/>
              <a:ext cx="714375" cy="143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57200" y="2438400"/>
            <a:ext cx="5105400" cy="990600"/>
            <a:chOff x="685800" y="2438400"/>
            <a:chExt cx="5105400" cy="990600"/>
          </a:xfrm>
        </p:grpSpPr>
        <p:sp>
          <p:nvSpPr>
            <p:cNvPr id="46093" name="AutoShape 19"/>
            <p:cNvSpPr>
              <a:spLocks noChangeArrowheads="1"/>
            </p:cNvSpPr>
            <p:nvPr/>
          </p:nvSpPr>
          <p:spPr bwMode="auto">
            <a:xfrm>
              <a:off x="685800" y="2438400"/>
              <a:ext cx="51054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</a:rPr>
                <a:t>2. Assess your threats!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4" name="Picture 14" descr="Picture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481922"/>
              <a:ext cx="1295400" cy="870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1066800" y="4572000"/>
            <a:ext cx="6400800" cy="990600"/>
            <a:chOff x="533400" y="4572000"/>
            <a:chExt cx="6400800" cy="990600"/>
          </a:xfrm>
        </p:grpSpPr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>
              <a:off x="533400" y="4572000"/>
              <a:ext cx="64008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4.</a:t>
              </a:r>
              <a:r>
                <a:rPr lang="en-US" dirty="0">
                  <a:solidFill>
                    <a:srgbClr val="FF0000"/>
                  </a:solidFill>
                  <a:sym typeface="Wingdings" pitchFamily="2" charset="2"/>
                </a:rPr>
                <a:t> </a:t>
              </a:r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The Permanent Mitigation Cycle 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pic>
          <p:nvPicPr>
            <p:cNvPr id="20" name="Picture 11" descr="Picture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050" y="4572000"/>
              <a:ext cx="108255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Group 26"/>
          <p:cNvGrpSpPr>
            <a:grpSpLocks/>
          </p:cNvGrpSpPr>
          <p:nvPr/>
        </p:nvGrpSpPr>
        <p:grpSpPr bwMode="auto">
          <a:xfrm>
            <a:off x="1295400" y="5638800"/>
            <a:ext cx="4267200" cy="990600"/>
            <a:chOff x="1600200" y="5638800"/>
            <a:chExt cx="4267200" cy="990600"/>
          </a:xfrm>
        </p:grpSpPr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1600200" y="5638800"/>
              <a:ext cx="42672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r"/>
              <a:r>
                <a:rPr lang="en-US" dirty="0">
                  <a:solidFill>
                    <a:schemeClr val="tx2"/>
                  </a:solidFill>
                  <a:sym typeface="Wingdings" pitchFamily="2" charset="2"/>
                </a:rPr>
                <a:t>5. Set up your Team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66" t="3467" r="19148" b="6657"/>
            <a:stretch>
              <a:fillRect/>
            </a:stretch>
          </p:blipFill>
          <p:spPr bwMode="auto">
            <a:xfrm>
              <a:off x="1752600" y="5681411"/>
              <a:ext cx="838200" cy="916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48561675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1371600"/>
            <a:ext cx="6477000" cy="990600"/>
            <a:chOff x="152400" y="1371600"/>
            <a:chExt cx="6477000" cy="990600"/>
          </a:xfrm>
        </p:grpSpPr>
        <p:sp>
          <p:nvSpPr>
            <p:cNvPr id="46095" name="AutoShape 19"/>
            <p:cNvSpPr>
              <a:spLocks noChangeArrowheads="1"/>
            </p:cNvSpPr>
            <p:nvPr/>
          </p:nvSpPr>
          <p:spPr bwMode="auto">
            <a:xfrm>
              <a:off x="152400" y="1371600"/>
              <a:ext cx="6477000" cy="990600"/>
            </a:xfrm>
            <a:prstGeom prst="wedgeRoundRectCallout">
              <a:avLst>
                <a:gd name="adj1" fmla="val -21102"/>
                <a:gd name="adj2" fmla="val 49898"/>
                <a:gd name="adj3" fmla="val 16667"/>
              </a:avLst>
            </a:prstGeom>
            <a:solidFill>
              <a:schemeClr val="bg1">
                <a:alpha val="85097"/>
              </a:schemeClr>
            </a:solidFill>
            <a:ln w="381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n-US" dirty="0">
                  <a:solidFill>
                    <a:srgbClr val="000000"/>
                  </a:solidFill>
                </a:rPr>
                <a:t>1. Understand your environment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&amp; security footprint.</a:t>
              </a:r>
            </a:p>
            <a:p>
              <a:pPr algn="r"/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46096" name="Picture 2" descr="http://thegelf.files.wordpress.com/2008/09/footprint-sand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76275" y="1133475"/>
              <a:ext cx="714375" cy="143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2777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28600"/>
            <a:ext cx="6629400" cy="533400"/>
          </a:xfrm>
        </p:spPr>
        <p:txBody>
          <a:bodyPr/>
          <a:lstStyle/>
          <a:p>
            <a:r>
              <a:rPr lang="en-US" dirty="0" smtClean="0"/>
              <a:t>Do you know your environment?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3663" y="533936"/>
            <a:ext cx="3318537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0" b="1" cap="all" spc="0" dirty="0" smtClean="0">
                <a:ln/>
                <a:solidFill>
                  <a:srgbClr val="00808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40000" b="1" cap="all" spc="0" dirty="0">
              <a:ln/>
              <a:solidFill>
                <a:srgbClr val="00808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8627296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79375" y="1263650"/>
            <a:ext cx="8991600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lvl="1" indent="-265113" algn="l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>
              <a:solidFill>
                <a:srgbClr val="000036"/>
              </a:solidFill>
              <a:latin typeface="+mn-lt"/>
            </a:endParaRPr>
          </a:p>
          <a:p>
            <a:pPr marL="265113" indent="-265113" algn="l" eaLnBrk="0" hangingPunct="0">
              <a:lnSpc>
                <a:spcPct val="90000"/>
              </a:lnSpc>
              <a:defRPr/>
            </a:pPr>
            <a:r>
              <a:rPr lang="en-US" kern="0" dirty="0">
                <a:solidFill>
                  <a:srgbClr val="008080"/>
                </a:solidFill>
                <a:latin typeface="Arial"/>
              </a:rPr>
              <a:t>CERN’s Users:</a:t>
            </a:r>
            <a:endParaRPr lang="en-US" sz="2000" b="0" kern="0" dirty="0">
              <a:solidFill>
                <a:srgbClr val="008080"/>
              </a:solidFill>
              <a:latin typeface="Arial"/>
            </a:endParaRP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…from 100s of universities worldwide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Pupils, students, post-docs, professors,</a:t>
            </a:r>
            <a:br>
              <a:rPr lang="en-US" sz="2000" b="0" kern="0" dirty="0">
                <a:solidFill>
                  <a:srgbClr val="008080"/>
                </a:solidFill>
                <a:latin typeface="Arial"/>
              </a:rPr>
            </a:b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technicians, engineers, physicists, …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High turn-over</a:t>
            </a:r>
            <a:r>
              <a:rPr lang="en-GB" sz="2000" b="0" kern="0" dirty="0">
                <a:solidFill>
                  <a:srgbClr val="0066CC"/>
                </a:solidFill>
                <a:latin typeface="Arial"/>
              </a:rPr>
              <a:t> </a:t>
            </a: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(~10k per year</a:t>
            </a:r>
            <a:r>
              <a:rPr lang="en-GB" sz="2000" b="0" kern="0" dirty="0" smtClean="0">
                <a:solidFill>
                  <a:srgbClr val="008080"/>
                </a:solidFill>
                <a:latin typeface="Arial"/>
              </a:rPr>
              <a:t>)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rgbClr val="FF0000"/>
                </a:solidFill>
                <a:latin typeface="Arial"/>
              </a:rPr>
              <a:t>Merge of professional and private life:</a:t>
            </a:r>
            <a:br>
              <a:rPr lang="en-US" sz="2000" b="0" kern="0" dirty="0">
                <a:solidFill>
                  <a:srgbClr val="FF0000"/>
                </a:solidFill>
                <a:latin typeface="Arial"/>
              </a:rPr>
            </a:b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Social Networks, </a:t>
            </a:r>
            <a:r>
              <a:rPr lang="en-US" sz="2000" b="0" kern="0" dirty="0" err="1">
                <a:solidFill>
                  <a:srgbClr val="008080"/>
                </a:solidFill>
                <a:latin typeface="Arial"/>
              </a:rPr>
              <a:t>Dropbox</a:t>
            </a: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, </a:t>
            </a:r>
            <a:r>
              <a:rPr lang="en-US" sz="2000" b="0" kern="0" dirty="0" smtClean="0">
                <a:solidFill>
                  <a:srgbClr val="008080"/>
                </a:solidFill>
                <a:latin typeface="Arial"/>
              </a:rPr>
              <a:t>Gmail,</a:t>
            </a:r>
            <a:br>
              <a:rPr lang="en-US" sz="2000" b="0" kern="0" dirty="0" smtClean="0">
                <a:solidFill>
                  <a:srgbClr val="008080"/>
                </a:solidFill>
                <a:latin typeface="Arial"/>
              </a:rPr>
            </a:br>
            <a:r>
              <a:rPr lang="en-US" sz="2000" b="0" kern="0" dirty="0" smtClean="0">
                <a:solidFill>
                  <a:srgbClr val="008080"/>
                </a:solidFill>
                <a:latin typeface="Arial"/>
              </a:rPr>
              <a:t>LinkedIn</a:t>
            </a: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, …</a:t>
            </a:r>
          </a:p>
          <a:p>
            <a:pPr marL="0" lvl="1" algn="l" eaLnBrk="0" hangingPunct="0">
              <a:lnSpc>
                <a:spcPct val="90000"/>
              </a:lnSpc>
              <a:buSzPct val="100000"/>
              <a:defRPr/>
            </a:pPr>
            <a:endParaRPr lang="en-US" sz="2000" b="0" kern="0" dirty="0">
              <a:solidFill>
                <a:srgbClr val="000036"/>
              </a:solidFill>
              <a:latin typeface="Arial"/>
            </a:endParaRPr>
          </a:p>
          <a:p>
            <a:pPr marL="265113" indent="-265113" algn="l" eaLnBrk="0" hangingPunct="0">
              <a:lnSpc>
                <a:spcPct val="90000"/>
              </a:lnSpc>
              <a:defRPr/>
            </a:pPr>
            <a:r>
              <a:rPr lang="en-GB" kern="0" dirty="0">
                <a:solidFill>
                  <a:srgbClr val="008080"/>
                </a:solidFill>
                <a:latin typeface="Arial"/>
              </a:rPr>
              <a:t>Academic Freedom in Research: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No limitations </a:t>
            </a: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and boundaries if possible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Free</a:t>
            </a:r>
            <a:r>
              <a:rPr lang="en-GB" sz="2000" b="0" kern="0" dirty="0">
                <a:solidFill>
                  <a:srgbClr val="000036"/>
                </a:solidFill>
                <a:latin typeface="Arial"/>
              </a:rPr>
              <a:t> </a:t>
            </a: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communication &amp; </a:t>
            </a:r>
            <a:r>
              <a:rPr lang="en-GB" sz="2000" b="0" kern="0" dirty="0">
                <a:solidFill>
                  <a:srgbClr val="FF0000"/>
                </a:solidFill>
                <a:latin typeface="Arial"/>
              </a:rPr>
              <a:t>freedom</a:t>
            </a: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 to </a:t>
            </a:r>
            <a:r>
              <a:rPr lang="en-GB" sz="2000" b="0" kern="0" dirty="0" smtClean="0">
                <a:solidFill>
                  <a:srgbClr val="008080"/>
                </a:solidFill>
                <a:latin typeface="Arial"/>
              </a:rPr>
              <a:t>publish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 smtClean="0">
                <a:solidFill>
                  <a:srgbClr val="008080"/>
                </a:solidFill>
                <a:latin typeface="Arial"/>
              </a:rPr>
              <a:t>Difficult to change people, impossible to force them</a:t>
            </a:r>
            <a:endParaRPr lang="en-GB" sz="2000" b="0" kern="0" dirty="0">
              <a:solidFill>
                <a:srgbClr val="008080"/>
              </a:solidFill>
              <a:latin typeface="Arial"/>
            </a:endParaRP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GB" sz="2000" b="0" kern="0" dirty="0">
                <a:solidFill>
                  <a:srgbClr val="008080"/>
                </a:solidFill>
                <a:latin typeface="Arial"/>
              </a:rPr>
              <a:t>Trial of the new, no/very fast life-cycles, all-time </a:t>
            </a:r>
            <a:r>
              <a:rPr lang="en-GB" sz="2000" b="0" kern="0" dirty="0" smtClean="0">
                <a:solidFill>
                  <a:srgbClr val="008080"/>
                </a:solidFill>
                <a:latin typeface="Arial"/>
              </a:rPr>
              <a:t>prototypes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r>
              <a:rPr lang="en-US" sz="2000" b="0" kern="0" dirty="0">
                <a:solidFill>
                  <a:srgbClr val="FF0000"/>
                </a:solidFill>
                <a:latin typeface="Arial"/>
              </a:rPr>
              <a:t>Open campus attitude: </a:t>
            </a:r>
            <a:r>
              <a:rPr lang="en-US" sz="2000" b="0" kern="0" dirty="0">
                <a:solidFill>
                  <a:srgbClr val="008080"/>
                </a:solidFill>
                <a:latin typeface="Arial"/>
              </a:rPr>
              <a:t>I consider CERN being an ISP!</a:t>
            </a: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 smtClean="0">
              <a:solidFill>
                <a:srgbClr val="0066CC"/>
              </a:solidFill>
              <a:latin typeface="Arial"/>
            </a:endParaRPr>
          </a:p>
          <a:p>
            <a:pPr marL="265113" lvl="1" indent="-265113" algn="l" eaLnBrk="0" hangingPunct="0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>
              <a:solidFill>
                <a:srgbClr val="0066CC"/>
              </a:solidFill>
              <a:latin typeface="+mn-lt"/>
            </a:endParaRPr>
          </a:p>
          <a:p>
            <a:pPr marL="265113" lvl="1" indent="-265113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 smtClean="0">
              <a:solidFill>
                <a:srgbClr val="000036"/>
              </a:solidFill>
              <a:latin typeface="+mn-lt"/>
            </a:endParaRPr>
          </a:p>
          <a:p>
            <a:pPr marL="265113" indent="-265113">
              <a:lnSpc>
                <a:spcPct val="90000"/>
              </a:lnSpc>
              <a:defRPr/>
            </a:pPr>
            <a:endParaRPr lang="en-GB" sz="2000" b="0" kern="0" dirty="0">
              <a:solidFill>
                <a:srgbClr val="000036"/>
              </a:solidFill>
              <a:latin typeface="Arial"/>
            </a:endParaRPr>
          </a:p>
          <a:p>
            <a:pPr marL="265113" lvl="1" indent="-265113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>
              <a:solidFill>
                <a:srgbClr val="000036"/>
              </a:solidFill>
              <a:latin typeface="Arial"/>
            </a:endParaRPr>
          </a:p>
          <a:p>
            <a:pPr marL="265113" lvl="1" indent="-265113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GB" sz="2000" b="0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>
              <a:lnSpc>
                <a:spcPct val="90000"/>
              </a:lnSpc>
              <a:buSzPct val="100000"/>
              <a:buFont typeface="Times New Roman" pitchFamily="18" charset="0"/>
              <a:buChar char="►"/>
              <a:defRPr/>
            </a:pPr>
            <a:endParaRPr lang="en-US" sz="2000" b="0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defRPr/>
            </a:pPr>
            <a:endParaRPr lang="en-GB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defRPr/>
            </a:pPr>
            <a:endParaRPr lang="en-GB" sz="2000" b="0" kern="0" dirty="0">
              <a:solidFill>
                <a:schemeClr val="tx2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buFont typeface="Times New Roman" pitchFamily="18" charset="0"/>
              <a:buChar char="►"/>
              <a:defRPr/>
            </a:pPr>
            <a:endParaRPr lang="en-GB" kern="0" dirty="0">
              <a:solidFill>
                <a:schemeClr val="tx2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buFont typeface="Times New Roman" pitchFamily="18" charset="0"/>
              <a:buChar char="►"/>
              <a:defRPr/>
            </a:pPr>
            <a:endParaRPr lang="en-GB" kern="0" dirty="0">
              <a:solidFill>
                <a:schemeClr val="tx2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defRPr/>
            </a:pPr>
            <a:endParaRPr lang="en-US" sz="2000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 eaLnBrk="0" hangingPunct="0">
              <a:lnSpc>
                <a:spcPct val="90000"/>
              </a:lnSpc>
              <a:buSzPct val="50000"/>
              <a:defRPr/>
            </a:pPr>
            <a:endParaRPr lang="en-GB" kern="0" dirty="0">
              <a:solidFill>
                <a:srgbClr val="000036"/>
              </a:solidFill>
              <a:latin typeface="+mn-lt"/>
            </a:endParaRPr>
          </a:p>
          <a:p>
            <a:pPr marL="265113" indent="-265113" eaLnBrk="0" hangingPunct="0">
              <a:lnSpc>
                <a:spcPct val="90000"/>
              </a:lnSpc>
              <a:defRPr/>
            </a:pPr>
            <a:endParaRPr lang="en-US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>
              <a:lnSpc>
                <a:spcPct val="90000"/>
              </a:lnSpc>
              <a:buSzPct val="50000"/>
              <a:defRPr/>
            </a:pPr>
            <a:endParaRPr lang="en-GB" kern="0" dirty="0">
              <a:solidFill>
                <a:srgbClr val="000036"/>
              </a:solidFill>
              <a:latin typeface="+mn-lt"/>
            </a:endParaRPr>
          </a:p>
          <a:p>
            <a:pPr marL="265113" lvl="1" indent="-265113">
              <a:lnSpc>
                <a:spcPct val="90000"/>
              </a:lnSpc>
              <a:buSzPct val="50000"/>
              <a:buFont typeface="Times New Roman" pitchFamily="18" charset="0"/>
              <a:buChar char="►"/>
              <a:defRPr/>
            </a:pPr>
            <a:endParaRPr lang="en-US" sz="2000" b="0" kern="0" dirty="0">
              <a:solidFill>
                <a:srgbClr val="000036"/>
              </a:solidFill>
              <a:latin typeface="+mn-lt"/>
            </a:endParaRPr>
          </a:p>
          <a:p>
            <a:pPr marL="265113" indent="-265113" eaLnBrk="0" hangingPunct="0">
              <a:lnSpc>
                <a:spcPct val="90000"/>
              </a:lnSpc>
              <a:defRPr/>
            </a:pPr>
            <a:endParaRPr lang="en-US" kern="0" dirty="0">
              <a:solidFill>
                <a:srgbClr val="000036"/>
              </a:solidFill>
              <a:latin typeface="+mn-lt"/>
            </a:endParaRPr>
          </a:p>
          <a:p>
            <a:pPr marL="265113" indent="-265113" eaLnBrk="0" hangingPunct="0">
              <a:lnSpc>
                <a:spcPct val="90000"/>
              </a:lnSpc>
              <a:defRPr/>
            </a:pPr>
            <a:endParaRPr lang="en-US" kern="0" dirty="0">
              <a:solidFill>
                <a:srgbClr val="000036"/>
              </a:solidFill>
              <a:latin typeface="+mn-lt"/>
            </a:endParaRPr>
          </a:p>
        </p:txBody>
      </p:sp>
      <p:pic>
        <p:nvPicPr>
          <p:cNvPr id="5" name="Picture 2" descr="https://mediastream.cern.ch/MediaArchive/Photo/Public/2012/1201067/1201067_01/1201067_01-A4-at-144-dp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" t="1474" r="4423" b="10523"/>
          <a:stretch/>
        </p:blipFill>
        <p:spPr bwMode="auto">
          <a:xfrm>
            <a:off x="5048250" y="1371599"/>
            <a:ext cx="4102343" cy="279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Academic Freedom at CERN</a:t>
            </a:r>
          </a:p>
        </p:txBody>
      </p:sp>
    </p:spTree>
    <p:extLst>
      <p:ext uri="{BB962C8B-B14F-4D97-AF65-F5344CB8AC3E}">
        <p14:creationId xmlns:p14="http://schemas.microsoft.com/office/powerpoint/2010/main" val="3062085517"/>
      </p:ext>
    </p:extLst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utoUpdateAnimBg="0"/>
    </p:bldLst>
  </p:timing>
</p:sld>
</file>

<file path=ppt/theme/theme1.xml><?xml version="1.0" encoding="utf-8"?>
<a:theme xmlns:a="http://schemas.openxmlformats.org/drawingml/2006/main" name="1_Prelude">
  <a:themeElements>
    <a:clrScheme name="1_Prelude 1">
      <a:dk1>
        <a:srgbClr val="1D528D"/>
      </a:dk1>
      <a:lt1>
        <a:srgbClr val="FFFFFF"/>
      </a:lt1>
      <a:dk2>
        <a:srgbClr val="000000"/>
      </a:dk2>
      <a:lt2>
        <a:srgbClr val="B2B2B2"/>
      </a:lt2>
      <a:accent1>
        <a:srgbClr val="2D6BC7"/>
      </a:accent1>
      <a:accent2>
        <a:srgbClr val="FF9900"/>
      </a:accent2>
      <a:accent3>
        <a:srgbClr val="FFFFFF"/>
      </a:accent3>
      <a:accent4>
        <a:srgbClr val="174578"/>
      </a:accent4>
      <a:accent5>
        <a:srgbClr val="ADBAE0"/>
      </a:accent5>
      <a:accent6>
        <a:srgbClr val="E78A00"/>
      </a:accent6>
      <a:hlink>
        <a:srgbClr val="9999FF"/>
      </a:hlink>
      <a:folHlink>
        <a:srgbClr val="969696"/>
      </a:folHlink>
    </a:clrScheme>
    <a:fontScheme name="1_Prelu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Times New Roman" pitchFamily="18" charset="0"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charset="0"/>
            <a:sym typeface="Wingdings 2" pitchFamily="18" charset="2"/>
          </a:defRPr>
        </a:defPPr>
      </a:lstStyle>
    </a:lnDef>
  </a:objectDefaults>
  <a:extraClrSchemeLst>
    <a:extraClrScheme>
      <a:clrScheme name="1_Prelude 1">
        <a:dk1>
          <a:srgbClr val="1D528D"/>
        </a:dk1>
        <a:lt1>
          <a:srgbClr val="FFFFFF"/>
        </a:lt1>
        <a:dk2>
          <a:srgbClr val="000000"/>
        </a:dk2>
        <a:lt2>
          <a:srgbClr val="B2B2B2"/>
        </a:lt2>
        <a:accent1>
          <a:srgbClr val="2D6BC7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DBA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2">
        <a:dk1>
          <a:srgbClr val="808080"/>
        </a:dk1>
        <a:lt1>
          <a:srgbClr val="FFFFFF"/>
        </a:lt1>
        <a:dk2>
          <a:srgbClr val="000000"/>
        </a:dk2>
        <a:lt2>
          <a:srgbClr val="B2B2B2"/>
        </a:lt2>
        <a:accent1>
          <a:srgbClr val="058089"/>
        </a:accent1>
        <a:accent2>
          <a:srgbClr val="66BE0E"/>
        </a:accent2>
        <a:accent3>
          <a:srgbClr val="FFFFFF"/>
        </a:accent3>
        <a:accent4>
          <a:srgbClr val="6C6C6C"/>
        </a:accent4>
        <a:accent5>
          <a:srgbClr val="AAC0C4"/>
        </a:accent5>
        <a:accent6>
          <a:srgbClr val="5CAC0C"/>
        </a:accent6>
        <a:hlink>
          <a:srgbClr val="2CA9D0"/>
        </a:hlink>
        <a:folHlink>
          <a:srgbClr val="4841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lude 3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8BC84E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7DB54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5333</TotalTime>
  <Words>1398</Words>
  <Application>Microsoft Office PowerPoint</Application>
  <PresentationFormat>On-screen Show (4:3)</PresentationFormat>
  <Paragraphs>399</Paragraphs>
  <Slides>50</Slides>
  <Notes>10</Notes>
  <HiddenSlides>4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2" baseType="lpstr">
      <vt:lpstr>1_Prelude</vt:lpstr>
      <vt:lpstr>Chart</vt:lpstr>
      <vt:lpstr>Setting up a Security Team </vt:lpstr>
      <vt:lpstr>Attackers vs. Defense</vt:lpstr>
      <vt:lpstr>Attackers vs. Defense</vt:lpstr>
      <vt:lpstr>Attackers vs. Defense</vt:lpstr>
      <vt:lpstr>A small quiz.</vt:lpstr>
      <vt:lpstr>Overview</vt:lpstr>
      <vt:lpstr>PowerPoint Presentation</vt:lpstr>
      <vt:lpstr>Do you know your environment?</vt:lpstr>
      <vt:lpstr>Academic Freedom at CERN</vt:lpstr>
      <vt:lpstr>Academic Freedom at CERN</vt:lpstr>
      <vt:lpstr>Do you know your security foot-print?</vt:lpstr>
      <vt:lpstr>CERN Sectors of Operations</vt:lpstr>
      <vt:lpstr>Office Computing Footprint</vt:lpstr>
      <vt:lpstr>Computer Services Footprint</vt:lpstr>
      <vt:lpstr>Control Systems Footprint</vt:lpstr>
      <vt:lpstr>PowerPoint Presentation</vt:lpstr>
      <vt:lpstr>Do you know your threats?</vt:lpstr>
      <vt:lpstr>Under Permanent Attack</vt:lpstr>
      <vt:lpstr>Under Permanent Attack</vt:lpstr>
      <vt:lpstr>Phishing (1)</vt:lpstr>
      <vt:lpstr>Data Leakage (1)</vt:lpstr>
      <vt:lpstr>Data Leakage (2) </vt:lpstr>
      <vt:lpstr>Suboptimal configuration (1)</vt:lpstr>
      <vt:lpstr>Suboptimal configuration (2)</vt:lpstr>
      <vt:lpstr>Suboptimal configuration (3)</vt:lpstr>
      <vt:lpstr>Break-Ins (1)</vt:lpstr>
      <vt:lpstr>Break-Ins (2)</vt:lpstr>
      <vt:lpstr>Policy Violations &amp; Events</vt:lpstr>
      <vt:lpstr>PowerPoint Presentation</vt:lpstr>
      <vt:lpstr>What would be your strategy?</vt:lpstr>
      <vt:lpstr>CERN Security Paradigm</vt:lpstr>
      <vt:lpstr>CERN Security Paradigm</vt:lpstr>
      <vt:lpstr>PowerPoint Presentation</vt:lpstr>
      <vt:lpstr>Permanent Mitigation Cycle</vt:lpstr>
      <vt:lpstr>Examples for “Prevention“?</vt:lpstr>
      <vt:lpstr>Permanent Mitigation Cycle (1)</vt:lpstr>
      <vt:lpstr>Examples for “Protection“?</vt:lpstr>
      <vt:lpstr>Permanent Mitigation Cycle (2)</vt:lpstr>
      <vt:lpstr>Examples for “Detection“?</vt:lpstr>
      <vt:lpstr>Permanent Mitigation Cycle (3)</vt:lpstr>
      <vt:lpstr>How to do “Response“?</vt:lpstr>
      <vt:lpstr>Permanent Mitigation Cycle (4)</vt:lpstr>
      <vt:lpstr>PowerPoint Presentation</vt:lpstr>
      <vt:lpstr>What makes a good Security Team?</vt:lpstr>
      <vt:lpstr>A good Security Team</vt:lpstr>
      <vt:lpstr>CERN Computer Security Team</vt:lpstr>
      <vt:lpstr>CERN Computer Security Team</vt:lpstr>
      <vt:lpstr>Summary</vt:lpstr>
      <vt:lpstr>Summary</vt:lpstr>
      <vt:lpstr>Literature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at CERN</dc:title>
  <dc:creator>Dr. Stefan Lüders</dc:creator>
  <cp:lastModifiedBy>Dr. Stefan Lueders</cp:lastModifiedBy>
  <cp:revision>1091</cp:revision>
  <dcterms:created xsi:type="dcterms:W3CDTF">2004-11-17T08:17:40Z</dcterms:created>
  <dcterms:modified xsi:type="dcterms:W3CDTF">2012-07-04T06:22:58Z</dcterms:modified>
</cp:coreProperties>
</file>