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7" r:id="rId2"/>
    <p:sldId id="298" r:id="rId3"/>
    <p:sldId id="341" r:id="rId4"/>
    <p:sldId id="301" r:id="rId5"/>
    <p:sldId id="305" r:id="rId6"/>
    <p:sldId id="308" r:id="rId7"/>
    <p:sldId id="261" r:id="rId8"/>
    <p:sldId id="263" r:id="rId9"/>
    <p:sldId id="264" r:id="rId10"/>
    <p:sldId id="306" r:id="rId11"/>
    <p:sldId id="265" r:id="rId12"/>
    <p:sldId id="266" r:id="rId13"/>
    <p:sldId id="269" r:id="rId14"/>
    <p:sldId id="270" r:id="rId15"/>
    <p:sldId id="347" r:id="rId16"/>
    <p:sldId id="274" r:id="rId17"/>
    <p:sldId id="348" r:id="rId18"/>
    <p:sldId id="330" r:id="rId19"/>
    <p:sldId id="278" r:id="rId20"/>
    <p:sldId id="331" r:id="rId21"/>
    <p:sldId id="332" r:id="rId22"/>
    <p:sldId id="333" r:id="rId23"/>
    <p:sldId id="334" r:id="rId24"/>
    <p:sldId id="312" r:id="rId25"/>
    <p:sldId id="313" r:id="rId26"/>
    <p:sldId id="338" r:id="rId27"/>
    <p:sldId id="281" r:id="rId28"/>
    <p:sldId id="303" r:id="rId29"/>
    <p:sldId id="310" r:id="rId30"/>
    <p:sldId id="311" r:id="rId31"/>
    <p:sldId id="355" r:id="rId32"/>
    <p:sldId id="283" r:id="rId33"/>
    <p:sldId id="353" r:id="rId34"/>
    <p:sldId id="315" r:id="rId35"/>
    <p:sldId id="356" r:id="rId36"/>
    <p:sldId id="317" r:id="rId37"/>
    <p:sldId id="318" r:id="rId38"/>
    <p:sldId id="319" r:id="rId39"/>
    <p:sldId id="320" r:id="rId40"/>
    <p:sldId id="321" r:id="rId41"/>
    <p:sldId id="357" r:id="rId42"/>
    <p:sldId id="354" r:id="rId43"/>
    <p:sldId id="342" r:id="rId44"/>
    <p:sldId id="323" r:id="rId45"/>
    <p:sldId id="324" r:id="rId46"/>
    <p:sldId id="358" r:id="rId47"/>
    <p:sldId id="359" r:id="rId48"/>
    <p:sldId id="291" r:id="rId49"/>
    <p:sldId id="326" r:id="rId50"/>
    <p:sldId id="327" r:id="rId51"/>
    <p:sldId id="328" r:id="rId52"/>
    <p:sldId id="290" r:id="rId53"/>
    <p:sldId id="339" r:id="rId54"/>
    <p:sldId id="340" r:id="rId55"/>
    <p:sldId id="329" r:id="rId56"/>
    <p:sldId id="302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6A28F-E151-4BFB-8837-28DAB22B84FD}" type="datetimeFigureOut">
              <a:rPr lang="en-GB" smtClean="0"/>
              <a:pPr/>
              <a:t>21/05/2012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13EF3-0F69-440F-A91E-EA80C90976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178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EE695477-F032-4497-83FF-ECDE2B23F34A}" type="slidenum">
              <a:rPr lang="en-US" sz="1200" b="0">
                <a:solidFill>
                  <a:prstClr val="black"/>
                </a:solidFill>
              </a:rPr>
              <a:pPr eaLnBrk="1" hangingPunct="1"/>
              <a:t>1</a:t>
            </a:fld>
            <a:endParaRPr lang="en-US" sz="1200" b="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883" indent="-285724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2898" indent="-22858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057" indent="-22858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217" indent="-22858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376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535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8695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5854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BAE6775B-FDBA-4924-8E79-E375631528B6}" type="slidenum">
              <a:rPr lang="en-US" sz="1200" b="0">
                <a:solidFill>
                  <a:schemeClr val="tx1"/>
                </a:solidFill>
              </a:rPr>
              <a:pPr eaLnBrk="1" hangingPunct="1"/>
              <a:t>25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4A2CB85B-46AD-4A9B-B312-E04AB74B9463}" type="slidenum">
              <a:rPr lang="en-US" sz="1200" b="0" smtClean="0">
                <a:solidFill>
                  <a:schemeClr val="tx1"/>
                </a:solidFill>
              </a:rPr>
              <a:pPr eaLnBrk="1" hangingPunct="1"/>
              <a:t>27</a:t>
            </a:fld>
            <a:endParaRPr lang="en-US" sz="1200" b="0" smtClean="0">
              <a:solidFill>
                <a:schemeClr val="tx1"/>
              </a:solidFill>
            </a:endParaRPr>
          </a:p>
        </p:txBody>
      </p:sp>
      <p:sp>
        <p:nvSpPr>
          <p:cNvPr id="5120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D4C99EE-5449-43BC-A529-363206D512BA}" type="slidenum">
              <a:rPr lang="en-US" sz="1200" b="0">
                <a:solidFill>
                  <a:schemeClr val="tx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A27374-53A8-4063-B402-44ABEAD03C6A}" type="slidenum">
              <a:rPr lang="en-US"/>
              <a:pPr/>
              <a:t>56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685817" indent="-263776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055103" indent="-211021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477145" indent="-211021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1899186" indent="-211021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321227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743269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165310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587351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E0887BD8-310D-4405-B341-C67CB999230B}" type="slidenum">
              <a:rPr lang="en-US" sz="1200" b="0">
                <a:solidFill>
                  <a:schemeClr val="tx1"/>
                </a:solidFill>
              </a:rPr>
              <a:pPr eaLnBrk="1" hangingPunct="1"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685817" indent="-263776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055103" indent="-211021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477145" indent="-211021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1899186" indent="-211021" defTabSz="892442" eaLnBrk="0" hangingPunct="0"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321227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743269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165310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587351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E0887BD8-310D-4405-B341-C67CB999230B}" type="slidenum">
              <a:rPr lang="en-US" sz="1200" b="0">
                <a:solidFill>
                  <a:schemeClr val="tx1"/>
                </a:solidFill>
              </a:rPr>
              <a:pPr eaLnBrk="1" hangingPunct="1"/>
              <a:t>3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442" eaLnBrk="0" hangingPunct="0"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1pPr>
            <a:lvl2pPr marL="685817" indent="-263776" defTabSz="892442" eaLnBrk="0" hangingPunct="0"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2pPr>
            <a:lvl3pPr marL="1055103" indent="-211021" defTabSz="892442" eaLnBrk="0" hangingPunct="0"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3pPr>
            <a:lvl4pPr marL="1477145" indent="-211021" defTabSz="892442" eaLnBrk="0" hangingPunct="0"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4pPr>
            <a:lvl5pPr marL="1899186" indent="-211021" defTabSz="892442" eaLnBrk="0" hangingPunct="0"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5pPr>
            <a:lvl6pPr marL="2321227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6pPr>
            <a:lvl7pPr marL="2743269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7pPr>
            <a:lvl8pPr marL="3165310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8pPr>
            <a:lvl9pPr marL="3587351" indent="-211021" algn="ctr" defTabSz="892442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2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9pPr>
          </a:lstStyle>
          <a:p>
            <a:pPr eaLnBrk="1" hangingPunct="1"/>
            <a:fld id="{57DCFC22-F3DC-409A-9391-6A795D134B22}" type="slidenum">
              <a:rPr lang="en-US" sz="1200" b="0">
                <a:solidFill>
                  <a:schemeClr val="tx1"/>
                </a:solidFill>
              </a:rPr>
              <a:pPr eaLnBrk="1" hangingPunct="1"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1212" y="4351449"/>
            <a:ext cx="4740179" cy="3730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9EDDC165-EACE-4865-A9A0-A22E18B9335C}" type="slidenum">
              <a:rPr lang="en-US" sz="1200" b="0" smtClean="0">
                <a:solidFill>
                  <a:schemeClr val="tx1"/>
                </a:solidFill>
              </a:rPr>
              <a:pPr eaLnBrk="1" hangingPunct="1"/>
              <a:t>7</a:t>
            </a:fld>
            <a:endParaRPr lang="en-US" sz="1200" b="0" smtClean="0">
              <a:solidFill>
                <a:schemeClr val="tx1"/>
              </a:solidFill>
            </a:endParaRPr>
          </a:p>
        </p:txBody>
      </p:sp>
      <p:sp>
        <p:nvSpPr>
          <p:cNvPr id="4505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1192927-F152-4639-87B4-B58C2487B1A3}" type="slidenum">
              <a:rPr lang="en-US" sz="1200" b="0">
                <a:solidFill>
                  <a:schemeClr val="tx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D5DE48A1-3BBC-448A-9480-4677A1DC8190}" type="slidenum">
              <a:rPr lang="en-US" sz="1200" b="0" smtClean="0">
                <a:solidFill>
                  <a:schemeClr val="tx1"/>
                </a:solidFill>
              </a:rPr>
              <a:pPr eaLnBrk="1" hangingPunct="1"/>
              <a:t>12</a:t>
            </a:fld>
            <a:endParaRPr lang="en-US" sz="1200" b="0" smtClean="0">
              <a:solidFill>
                <a:schemeClr val="tx1"/>
              </a:solidFill>
            </a:endParaRPr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7D28A12-6972-4468-96D1-AAAE592D3AFE}" type="slidenum">
              <a:rPr lang="en-US" sz="1200" b="0">
                <a:solidFill>
                  <a:schemeClr val="tx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725D75F6-6D00-429B-B400-A7026BC3FDCA}" type="slidenum">
              <a:rPr lang="en-US" sz="1200" b="0" smtClean="0">
                <a:solidFill>
                  <a:schemeClr val="tx1"/>
                </a:solidFill>
              </a:rPr>
              <a:pPr eaLnBrk="1" hangingPunct="1"/>
              <a:t>13</a:t>
            </a:fld>
            <a:endParaRPr lang="en-US" sz="1200" b="0" smtClean="0">
              <a:solidFill>
                <a:schemeClr val="tx1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</a:t>
            </a:r>
            <a:r>
              <a:rPr lang="en-US" baseline="0" dirty="0" smtClean="0"/>
              <a:t> version of the next three slides.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13EF3-0F69-440F-A91E-EA80C90976F7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344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883" indent="-285724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2898" indent="-22858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057" indent="-22858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217" indent="-22858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376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535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8695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5854" indent="-22858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BAE6775B-FDBA-4924-8E79-E375631528B6}" type="slidenum">
              <a:rPr lang="en-US" sz="1200" b="0">
                <a:solidFill>
                  <a:schemeClr val="tx1"/>
                </a:solidFill>
              </a:rPr>
              <a:pPr eaLnBrk="1" hangingPunct="1"/>
              <a:t>24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GB" sz="2400" b="1">
              <a:solidFill>
                <a:srgbClr val="2D6BC7"/>
              </a:solidFill>
              <a:sym typeface="Wingdings 2" pitchFamily="18" charset="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gray">
          <a:xfrm>
            <a:off x="2895600" y="2819400"/>
            <a:ext cx="6248400" cy="1143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GB" sz="2400" b="1">
              <a:solidFill>
                <a:srgbClr val="2D6BC7"/>
              </a:solidFill>
              <a:sym typeface="Wingdings 2" pitchFamily="18" charset="2"/>
            </a:endParaRPr>
          </a:p>
        </p:txBody>
      </p:sp>
      <p:pic>
        <p:nvPicPr>
          <p:cNvPr id="6" name="Picture 11" descr="cardeskPS"/>
          <p:cNvPicPr>
            <a:picLocks noChangeAspect="1" noChangeArrowheads="1"/>
          </p:cNvPicPr>
          <p:nvPr userDrawn="1"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95600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0"/>
            <a:ext cx="2895600" cy="2819400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GB" sz="2400" b="1">
              <a:solidFill>
                <a:srgbClr val="2D6BC7"/>
              </a:solidFill>
              <a:sym typeface="Wingdings 2" pitchFamily="18" charset="2"/>
            </a:endParaRPr>
          </a:p>
        </p:txBody>
      </p:sp>
      <p:pic>
        <p:nvPicPr>
          <p:cNvPr id="8" name="Picture 13" descr="viru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0"/>
            <a:ext cx="3200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GB" sz="2400" b="1">
              <a:solidFill>
                <a:srgbClr val="2D6BC7"/>
              </a:solidFill>
              <a:sym typeface="Wingdings 2" pitchFamily="18" charset="2"/>
            </a:endParaRPr>
          </a:p>
        </p:txBody>
      </p:sp>
      <p:pic>
        <p:nvPicPr>
          <p:cNvPr id="10" name="Picture 17" descr="Outag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675" y="0"/>
            <a:ext cx="311150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2"/>
          <p:cNvSpPr>
            <a:spLocks noChangeArrowheads="1"/>
          </p:cNvSpPr>
          <p:nvPr/>
        </p:nvSpPr>
        <p:spPr bwMode="black">
          <a:xfrm>
            <a:off x="0" y="2787650"/>
            <a:ext cx="9144000" cy="714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GB" sz="2400" b="1">
              <a:solidFill>
                <a:srgbClr val="2D6BC7"/>
              </a:solidFill>
              <a:sym typeface="Wingdings 2" pitchFamily="18" charset="2"/>
            </a:endParaRPr>
          </a:p>
        </p:txBody>
      </p:sp>
      <p:sp>
        <p:nvSpPr>
          <p:cNvPr id="922628" name="Rectangle 4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2895600" y="3962400"/>
            <a:ext cx="6172200" cy="2895600"/>
          </a:xfrm>
        </p:spPr>
        <p:txBody>
          <a:bodyPr/>
          <a:lstStyle>
            <a:lvl1pPr marL="0" indent="0"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632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2971800" y="2895600"/>
            <a:ext cx="6172200" cy="990600"/>
          </a:xfrm>
          <a:solidFill>
            <a:srgbClr val="FF9900"/>
          </a:solidFill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56662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80528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286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2286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057320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41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419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52900"/>
            <a:ext cx="4419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777800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" y="1371600"/>
            <a:ext cx="441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419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52900"/>
            <a:ext cx="4419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352512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941080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759208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419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19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06956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523313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327724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5518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0867894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Wingdings 2" pitchFamily="18" charset="2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614403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 userDrawn="1"/>
        </p:nvSpPr>
        <p:spPr bwMode="ltGray">
          <a:xfrm>
            <a:off x="11113" y="0"/>
            <a:ext cx="9132887" cy="11255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GB" sz="2400" b="1">
              <a:solidFill>
                <a:srgbClr val="2D6BC7"/>
              </a:solidFill>
              <a:sym typeface="Wingdings 2" pitchFamily="18" charset="2"/>
            </a:endParaRPr>
          </a:p>
        </p:txBody>
      </p:sp>
      <p:grpSp>
        <p:nvGrpSpPr>
          <p:cNvPr id="1027" name="Group 4"/>
          <p:cNvGrpSpPr>
            <a:grpSpLocks/>
          </p:cNvGrpSpPr>
          <p:nvPr userDrawn="1"/>
        </p:nvGrpSpPr>
        <p:grpSpPr bwMode="auto">
          <a:xfrm>
            <a:off x="0" y="879475"/>
            <a:ext cx="9144000" cy="144463"/>
            <a:chOff x="1519" y="554"/>
            <a:chExt cx="4241" cy="91"/>
          </a:xfrm>
        </p:grpSpPr>
        <p:sp>
          <p:nvSpPr>
            <p:cNvPr id="1037" name="Line 5"/>
            <p:cNvSpPr>
              <a:spLocks noChangeShapeType="1"/>
            </p:cNvSpPr>
            <p:nvPr userDrawn="1"/>
          </p:nvSpPr>
          <p:spPr bwMode="white">
            <a:xfrm>
              <a:off x="1519" y="554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buNone/>
              </a:pPr>
              <a:endParaRPr lang="en-GB" sz="2400" b="1">
                <a:solidFill>
                  <a:srgbClr val="2D6BC7"/>
                </a:solidFill>
                <a:sym typeface="Wingdings 2" pitchFamily="18" charset="2"/>
              </a:endParaRPr>
            </a:p>
          </p:txBody>
        </p:sp>
        <p:sp>
          <p:nvSpPr>
            <p:cNvPr id="1038" name="Line 6"/>
            <p:cNvSpPr>
              <a:spLocks noChangeShapeType="1"/>
            </p:cNvSpPr>
            <p:nvPr userDrawn="1"/>
          </p:nvSpPr>
          <p:spPr bwMode="white">
            <a:xfrm>
              <a:off x="1519" y="599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buNone/>
              </a:pPr>
              <a:endParaRPr lang="en-GB" sz="2400" b="1">
                <a:solidFill>
                  <a:srgbClr val="2D6BC7"/>
                </a:solidFill>
                <a:sym typeface="Wingdings 2" pitchFamily="18" charset="2"/>
              </a:endParaRPr>
            </a:p>
          </p:txBody>
        </p:sp>
        <p:sp>
          <p:nvSpPr>
            <p:cNvPr id="1039" name="Line 7"/>
            <p:cNvSpPr>
              <a:spLocks noChangeShapeType="1"/>
            </p:cNvSpPr>
            <p:nvPr userDrawn="1"/>
          </p:nvSpPr>
          <p:spPr bwMode="white">
            <a:xfrm>
              <a:off x="1519" y="645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buNone/>
              </a:pPr>
              <a:endParaRPr lang="en-GB" sz="2400" b="1">
                <a:solidFill>
                  <a:srgbClr val="2D6BC7"/>
                </a:solidFill>
                <a:sym typeface="Wingdings 2" pitchFamily="18" charset="2"/>
              </a:endParaRPr>
            </a:p>
          </p:txBody>
        </p:sp>
      </p:grp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228600"/>
            <a:ext cx="6477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371600"/>
            <a:ext cx="8991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Wingdings 2" pitchFamily="18" charset="2"/>
              </a:rPr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30" name="Text Box 16"/>
          <p:cNvSpPr txBox="1">
            <a:spLocks noChangeArrowheads="1"/>
          </p:cNvSpPr>
          <p:nvPr userDrawn="1"/>
        </p:nvSpPr>
        <p:spPr bwMode="auto">
          <a:xfrm>
            <a:off x="2590800" y="1096963"/>
            <a:ext cx="65532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700" b="0">
                <a:solidFill>
                  <a:srgbClr val="FFFFFF"/>
                </a:solidFill>
              </a:rPr>
              <a:t>Dr. Stefan Lüders (CERN IT/CO) </a:t>
            </a:r>
            <a:r>
              <a:rPr lang="en-US" sz="700" b="0">
                <a:solidFill>
                  <a:srgbClr val="FFFFFF"/>
                </a:solidFill>
                <a:cs typeface="Arial" charset="0"/>
              </a:rPr>
              <a:t>― </a:t>
            </a:r>
            <a:r>
              <a:rPr lang="fr-FR" sz="700" b="0">
                <a:solidFill>
                  <a:srgbClr val="FFFFFF"/>
                </a:solidFill>
                <a:cs typeface="Arial" charset="0"/>
              </a:rPr>
              <a:t>DESY</a:t>
            </a:r>
            <a:r>
              <a:rPr lang="en-US" sz="700" b="0">
                <a:solidFill>
                  <a:srgbClr val="FFFFFF"/>
                </a:solidFill>
                <a:cs typeface="Arial" charset="0"/>
              </a:rPr>
              <a:t> ― 20. </a:t>
            </a:r>
            <a:r>
              <a:rPr lang="de-DE" sz="700" b="0">
                <a:solidFill>
                  <a:srgbClr val="FFFFFF"/>
                </a:solidFill>
                <a:cs typeface="Arial" charset="0"/>
              </a:rPr>
              <a:t>Februar</a:t>
            </a:r>
            <a:r>
              <a:rPr lang="en-US" sz="700" b="0">
                <a:solidFill>
                  <a:srgbClr val="FFFFFF"/>
                </a:solidFill>
                <a:cs typeface="Arial" charset="0"/>
              </a:rPr>
              <a:t> 2007</a:t>
            </a:r>
          </a:p>
        </p:txBody>
      </p:sp>
      <p:pic>
        <p:nvPicPr>
          <p:cNvPr id="1031" name="Picture 17" descr="Outage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213" y="0"/>
            <a:ext cx="1219200" cy="11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6400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8" descr="virus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3"/>
          <p:cNvGrpSpPr>
            <a:grpSpLocks/>
          </p:cNvGrpSpPr>
          <p:nvPr userDrawn="1"/>
        </p:nvGrpSpPr>
        <p:grpSpPr bwMode="auto">
          <a:xfrm>
            <a:off x="0" y="1109672"/>
            <a:ext cx="9144000" cy="177801"/>
            <a:chOff x="0" y="699"/>
            <a:chExt cx="5760" cy="112"/>
          </a:xfrm>
        </p:grpSpPr>
        <p:sp>
          <p:nvSpPr>
            <p:cNvPr id="1035" name="Rectangle 14"/>
            <p:cNvSpPr>
              <a:spLocks noChangeArrowheads="1"/>
            </p:cNvSpPr>
            <p:nvPr userDrawn="1"/>
          </p:nvSpPr>
          <p:spPr bwMode="gray">
            <a:xfrm>
              <a:off x="0" y="699"/>
              <a:ext cx="5760" cy="4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buNone/>
              </a:pPr>
              <a:endParaRPr lang="en-GB" sz="2400" b="1">
                <a:solidFill>
                  <a:srgbClr val="2D6BC7"/>
                </a:solidFill>
                <a:sym typeface="Wingdings 2" pitchFamily="18" charset="2"/>
              </a:endParaRPr>
            </a:p>
          </p:txBody>
        </p:sp>
        <p:sp>
          <p:nvSpPr>
            <p:cNvPr id="1036" name="Rectangle 15"/>
            <p:cNvSpPr>
              <a:spLocks noChangeArrowheads="1"/>
            </p:cNvSpPr>
            <p:nvPr userDrawn="1"/>
          </p:nvSpPr>
          <p:spPr bwMode="gray">
            <a:xfrm>
              <a:off x="1476" y="718"/>
              <a:ext cx="4284" cy="9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342900" indent="-342900" algn="r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buFont typeface="Times New Roman" pitchFamily="18" charset="0"/>
                <a:buNone/>
              </a:pPr>
              <a:r>
                <a:rPr lang="de-DE" sz="1000" b="1" dirty="0">
                  <a:solidFill>
                    <a:srgbClr val="FFFFFF"/>
                  </a:solidFill>
                  <a:sym typeface="Wingdings 2" pitchFamily="18" charset="2"/>
                </a:rPr>
                <a:t> </a:t>
              </a:r>
              <a:r>
                <a:rPr lang="en-US" sz="1000" b="1" dirty="0">
                  <a:solidFill>
                    <a:srgbClr val="FFFFFF"/>
                  </a:solidFill>
                  <a:sym typeface="Wingdings 2" pitchFamily="18" charset="2"/>
                </a:rPr>
                <a:t>“Control Systems Under Attack !?” </a:t>
              </a:r>
              <a:r>
                <a:rPr lang="de-DE" sz="1000" b="1" dirty="0">
                  <a:solidFill>
                    <a:srgbClr val="FFFFFF"/>
                  </a:solidFill>
                  <a:cs typeface="Arial" charset="0"/>
                  <a:sym typeface="Wingdings 2" pitchFamily="18" charset="2"/>
                </a:rPr>
                <a:t>— </a:t>
              </a:r>
              <a:r>
                <a:rPr lang="de-DE" sz="1000" b="1" dirty="0">
                  <a:solidFill>
                    <a:srgbClr val="FFFFFF"/>
                  </a:solidFill>
                  <a:sym typeface="Wingdings 2" pitchFamily="18" charset="2"/>
                </a:rPr>
                <a:t>Dr. Stefan Lüders </a:t>
              </a:r>
              <a:r>
                <a:rPr lang="de-DE" sz="1000" b="1" dirty="0">
                  <a:solidFill>
                    <a:srgbClr val="FFFFFF"/>
                  </a:solidFill>
                  <a:cs typeface="Arial" charset="0"/>
                  <a:sym typeface="Wingdings 2" pitchFamily="18" charset="2"/>
                </a:rPr>
                <a:t>—</a:t>
              </a:r>
              <a:r>
                <a:rPr lang="en-US" sz="1000" b="1" dirty="0">
                  <a:solidFill>
                    <a:srgbClr val="FFFFFF"/>
                  </a:solidFill>
                  <a:cs typeface="Arial" charset="0"/>
                  <a:sym typeface="Wingdings 2" pitchFamily="18" charset="2"/>
                </a:rPr>
                <a:t> </a:t>
              </a:r>
              <a:r>
                <a:rPr lang="en-US" sz="1000" b="1" dirty="0" smtClean="0">
                  <a:solidFill>
                    <a:srgbClr val="FFFFFF"/>
                  </a:solidFill>
                  <a:cs typeface="Arial" charset="0"/>
                  <a:sym typeface="Wingdings 2" pitchFamily="18" charset="2"/>
                </a:rPr>
                <a:t> July 23</a:t>
              </a:r>
              <a:r>
                <a:rPr lang="en-US" sz="1000" b="1" baseline="30000" dirty="0" smtClean="0">
                  <a:solidFill>
                    <a:srgbClr val="FFFFFF"/>
                  </a:solidFill>
                  <a:cs typeface="Arial" charset="0"/>
                  <a:sym typeface="Wingdings 2" pitchFamily="18" charset="2"/>
                </a:rPr>
                <a:t>rd</a:t>
              </a:r>
              <a:r>
                <a:rPr lang="en-US" sz="1000" b="1" dirty="0" smtClean="0">
                  <a:solidFill>
                    <a:srgbClr val="FFFFFF"/>
                  </a:solidFill>
                  <a:cs typeface="Arial" charset="0"/>
                  <a:sym typeface="Wingdings 2" pitchFamily="18" charset="2"/>
                </a:rPr>
                <a:t> 2012</a:t>
              </a:r>
              <a:endParaRPr lang="de-DE" sz="1000" b="1" dirty="0">
                <a:solidFill>
                  <a:srgbClr val="FFFFFF"/>
                </a:solidFill>
                <a:cs typeface="Arial" charset="0"/>
                <a:sym typeface="Wingdings 2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81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defRPr sz="2400" b="1">
          <a:solidFill>
            <a:srgbClr val="000036"/>
          </a:solidFill>
          <a:latin typeface="+mn-lt"/>
          <a:ea typeface="+mn-ea"/>
          <a:cs typeface="+mn-cs"/>
          <a:sym typeface="Wingdings 2" pitchFamily="18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50000"/>
        <a:buFont typeface="Times New Roman" pitchFamily="18" charset="0"/>
        <a:buChar char="►"/>
        <a:defRPr sz="2000">
          <a:solidFill>
            <a:srgbClr val="00003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://www.pharmaceutical-technology.com/projects/ballydine/index.html" TargetMode="External"/><Relationship Id="rId4" Type="http://schemas.openxmlformats.org/officeDocument/2006/relationships/image" Target="../media/image33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17.jpeg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15.png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49.png"/><Relationship Id="rId10" Type="http://schemas.openxmlformats.org/officeDocument/2006/relationships/image" Target="../media/image81.png"/><Relationship Id="rId4" Type="http://schemas.openxmlformats.org/officeDocument/2006/relationships/image" Target="../media/image76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.imgur.com/rGtgr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hyperlink" Target="//upload.wikimedia.org/wikipedia/commons/9/9b/Step7_communicating_with_plc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hyperlink" Target="//upload.wikimedia.org/wikipedia/commons/1/16/Stuxnet_modifying_plc.sv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7" Type="http://schemas.openxmlformats.org/officeDocument/2006/relationships/image" Target="../media/image93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8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15.png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.imgur.com/rGtgr.jpg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8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117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116.png"/><Relationship Id="rId5" Type="http://schemas.openxmlformats.org/officeDocument/2006/relationships/image" Target="../media/image111.png"/><Relationship Id="rId10" Type="http://schemas.openxmlformats.org/officeDocument/2006/relationships/image" Target="../media/image75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11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11" Type="http://schemas.openxmlformats.org/officeDocument/2006/relationships/image" Target="../media/image131.png"/><Relationship Id="rId5" Type="http://schemas.openxmlformats.org/officeDocument/2006/relationships/image" Target="../media/image125.jpeg"/><Relationship Id="rId10" Type="http://schemas.openxmlformats.org/officeDocument/2006/relationships/image" Target="../media/image130.png"/><Relationship Id="rId4" Type="http://schemas.openxmlformats.org/officeDocument/2006/relationships/image" Target="../media/image124.png"/><Relationship Id="rId9" Type="http://schemas.openxmlformats.org/officeDocument/2006/relationships/image" Target="../media/image12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13" Type="http://schemas.openxmlformats.org/officeDocument/2006/relationships/image" Target="../media/image140.jpeg"/><Relationship Id="rId3" Type="http://schemas.openxmlformats.org/officeDocument/2006/relationships/image" Target="../media/image134.png"/><Relationship Id="rId7" Type="http://schemas.openxmlformats.org/officeDocument/2006/relationships/image" Target="../media/image137.png"/><Relationship Id="rId12" Type="http://schemas.openxmlformats.org/officeDocument/2006/relationships/image" Target="../media/image13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6.png"/><Relationship Id="rId11" Type="http://schemas.openxmlformats.org/officeDocument/2006/relationships/oleObject" Target="../embeddings/Microsoft_Excel_97-2003_Worksheet1.xls"/><Relationship Id="rId5" Type="http://schemas.openxmlformats.org/officeDocument/2006/relationships/image" Target="../media/image135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14.png"/><Relationship Id="rId9" Type="http://schemas.openxmlformats.org/officeDocument/2006/relationships/image" Target="../media/image1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png"/><Relationship Id="rId11" Type="http://schemas.openxmlformats.org/officeDocument/2006/relationships/image" Target="../media/image150.png"/><Relationship Id="rId5" Type="http://schemas.openxmlformats.org/officeDocument/2006/relationships/image" Target="../media/image144.png"/><Relationship Id="rId10" Type="http://schemas.openxmlformats.org/officeDocument/2006/relationships/image" Target="../media/image149.jpeg"/><Relationship Id="rId4" Type="http://schemas.openxmlformats.org/officeDocument/2006/relationships/image" Target="../media/image143.png"/><Relationship Id="rId9" Type="http://schemas.openxmlformats.org/officeDocument/2006/relationships/image" Target="../media/image14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4.png"/><Relationship Id="rId4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image" Target="../media/image159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si.de/index.htm" TargetMode="External"/><Relationship Id="rId13" Type="http://schemas.openxmlformats.org/officeDocument/2006/relationships/image" Target="../media/image170.png"/><Relationship Id="rId18" Type="http://schemas.openxmlformats.org/officeDocument/2006/relationships/image" Target="../media/image174.png"/><Relationship Id="rId26" Type="http://schemas.openxmlformats.org/officeDocument/2006/relationships/image" Target="../media/image182.png"/><Relationship Id="rId3" Type="http://schemas.openxmlformats.org/officeDocument/2006/relationships/image" Target="../media/image163.png"/><Relationship Id="rId21" Type="http://schemas.openxmlformats.org/officeDocument/2006/relationships/image" Target="../media/image177.jpeg"/><Relationship Id="rId7" Type="http://schemas.openxmlformats.org/officeDocument/2006/relationships/image" Target="../media/image166.png"/><Relationship Id="rId12" Type="http://schemas.openxmlformats.org/officeDocument/2006/relationships/hyperlink" Target="http://www.isasecure.org/Home.aspx" TargetMode="External"/><Relationship Id="rId17" Type="http://schemas.openxmlformats.org/officeDocument/2006/relationships/image" Target="../media/image173.jpeg"/><Relationship Id="rId25" Type="http://schemas.openxmlformats.org/officeDocument/2006/relationships/image" Target="../media/image181.jpeg"/><Relationship Id="rId2" Type="http://schemas.openxmlformats.org/officeDocument/2006/relationships/hyperlink" Target="http://www.samentegencybercrime.nl/" TargetMode="External"/><Relationship Id="rId16" Type="http://schemas.openxmlformats.org/officeDocument/2006/relationships/image" Target="../media/image172.png"/><Relationship Id="rId20" Type="http://schemas.openxmlformats.org/officeDocument/2006/relationships/image" Target="../media/image17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sbmyndigheten.se/default____138.aspx?epslanguage=SV" TargetMode="External"/><Relationship Id="rId11" Type="http://schemas.openxmlformats.org/officeDocument/2006/relationships/image" Target="../media/image169.png"/><Relationship Id="rId24" Type="http://schemas.openxmlformats.org/officeDocument/2006/relationships/image" Target="../media/image180.jpeg"/><Relationship Id="rId5" Type="http://schemas.openxmlformats.org/officeDocument/2006/relationships/image" Target="../media/image165.png"/><Relationship Id="rId15" Type="http://schemas.openxmlformats.org/officeDocument/2006/relationships/hyperlink" Target="http://www.wurldtech.com/index.php" TargetMode="External"/><Relationship Id="rId23" Type="http://schemas.openxmlformats.org/officeDocument/2006/relationships/image" Target="../media/image179.png"/><Relationship Id="rId10" Type="http://schemas.openxmlformats.org/officeDocument/2006/relationships/image" Target="../media/image168.png"/><Relationship Id="rId19" Type="http://schemas.openxmlformats.org/officeDocument/2006/relationships/image" Target="../media/image175.jpeg"/><Relationship Id="rId4" Type="http://schemas.openxmlformats.org/officeDocument/2006/relationships/image" Target="../media/image164.png"/><Relationship Id="rId9" Type="http://schemas.openxmlformats.org/officeDocument/2006/relationships/image" Target="../media/image167.png"/><Relationship Id="rId14" Type="http://schemas.openxmlformats.org/officeDocument/2006/relationships/image" Target="../media/image171.png"/><Relationship Id="rId22" Type="http://schemas.openxmlformats.org/officeDocument/2006/relationships/image" Target="../media/image178.png"/><Relationship Id="rId27" Type="http://schemas.openxmlformats.org/officeDocument/2006/relationships/image" Target="../media/image183.jpe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87.jpeg"/><Relationship Id="rId7" Type="http://schemas.openxmlformats.org/officeDocument/2006/relationships/image" Target="../media/image185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4.png"/><Relationship Id="rId5" Type="http://schemas.openxmlformats.org/officeDocument/2006/relationships/image" Target="../media/image91.png"/><Relationship Id="rId4" Type="http://schemas.openxmlformats.org/officeDocument/2006/relationships/image" Target="../media/image88.png"/><Relationship Id="rId9" Type="http://schemas.openxmlformats.org/officeDocument/2006/relationships/image" Target="../media/image186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7" Type="http://schemas.openxmlformats.org/officeDocument/2006/relationships/image" Target="../media/image1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5" Type="http://schemas.openxmlformats.org/officeDocument/2006/relationships/image" Target="../media/image91.png"/><Relationship Id="rId4" Type="http://schemas.openxmlformats.org/officeDocument/2006/relationships/image" Target="../media/image8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8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9.jpeg"/><Relationship Id="rId5" Type="http://schemas.openxmlformats.org/officeDocument/2006/relationships/image" Target="../media/image18.png"/><Relationship Id="rId4" Type="http://schemas.openxmlformats.org/officeDocument/2006/relationships/image" Target="../media/image16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7.jpeg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388" y="2895600"/>
            <a:ext cx="6170612" cy="990600"/>
          </a:xfrm>
        </p:spPr>
        <p:txBody>
          <a:bodyPr/>
          <a:lstStyle/>
          <a:p>
            <a:pPr eaLnBrk="1" hangingPunct="1"/>
            <a:r>
              <a:rPr lang="en-GB" sz="3000" smtClean="0"/>
              <a:t>Control Systems Under Attack !?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3388" y="3962400"/>
            <a:ext cx="6094412" cy="914400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</a:pPr>
            <a:r>
              <a:rPr lang="en-GB" sz="2600" smtClean="0"/>
              <a:t>…about the Cyber-Security</a:t>
            </a:r>
          </a:p>
          <a:p>
            <a:pPr algn="r" eaLnBrk="1" hangingPunct="1">
              <a:spcBef>
                <a:spcPct val="0"/>
              </a:spcBef>
            </a:pPr>
            <a:r>
              <a:rPr lang="en-GB" sz="2600" smtClean="0"/>
              <a:t> of modern Control Systems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White">
          <a:xfrm>
            <a:off x="1143000" y="5791200"/>
            <a:ext cx="6858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36"/>
                </a:solidFill>
                <a:sym typeface="Wingdings 2" pitchFamily="18" charset="2"/>
              </a:rPr>
              <a:t>Dr. Stefan </a:t>
            </a:r>
            <a:r>
              <a:rPr lang="en-US" sz="2000" b="1" dirty="0" err="1">
                <a:solidFill>
                  <a:srgbClr val="000036"/>
                </a:solidFill>
                <a:sym typeface="Wingdings 2" pitchFamily="18" charset="2"/>
              </a:rPr>
              <a:t>L</a:t>
            </a:r>
            <a:r>
              <a:rPr lang="en-US" sz="2000" b="1" dirty="0" err="1">
                <a:solidFill>
                  <a:srgbClr val="000036"/>
                </a:solidFill>
                <a:cs typeface="Arial" charset="0"/>
                <a:sym typeface="Wingdings 2" pitchFamily="18" charset="2"/>
              </a:rPr>
              <a:t>üders</a:t>
            </a:r>
            <a:r>
              <a:rPr lang="en-US" sz="2000" b="1" dirty="0">
                <a:solidFill>
                  <a:srgbClr val="000036"/>
                </a:solidFill>
                <a:cs typeface="Arial" charset="0"/>
                <a:sym typeface="Wingdings 2" pitchFamily="18" charset="2"/>
              </a:rPr>
              <a:t> </a:t>
            </a:r>
            <a:r>
              <a:rPr lang="en-US" sz="2000" b="1" dirty="0" smtClean="0">
                <a:solidFill>
                  <a:srgbClr val="000036"/>
                </a:solidFill>
                <a:cs typeface="Arial" charset="0"/>
                <a:sym typeface="Wingdings 2" pitchFamily="18" charset="2"/>
              </a:rPr>
              <a:t>(CERN </a:t>
            </a:r>
            <a:r>
              <a:rPr lang="en-US" sz="2000" b="1" dirty="0">
                <a:solidFill>
                  <a:srgbClr val="000036"/>
                </a:solidFill>
                <a:cs typeface="Arial" charset="0"/>
                <a:sym typeface="Wingdings 2" pitchFamily="18" charset="2"/>
              </a:rPr>
              <a:t>Computer </a:t>
            </a:r>
            <a:r>
              <a:rPr lang="en-US" sz="2000" b="1" dirty="0" smtClean="0">
                <a:solidFill>
                  <a:srgbClr val="000036"/>
                </a:solidFill>
                <a:cs typeface="Arial" charset="0"/>
                <a:sym typeface="Wingdings 2" pitchFamily="18" charset="2"/>
              </a:rPr>
              <a:t>Security Officer)</a:t>
            </a:r>
            <a:r>
              <a:rPr lang="en-US" sz="2000" dirty="0">
                <a:solidFill>
                  <a:srgbClr val="000036"/>
                </a:solidFill>
                <a:cs typeface="Arial" charset="0"/>
                <a:sym typeface="Wingdings 2" pitchFamily="18" charset="2"/>
              </a:rPr>
              <a:t/>
            </a:r>
            <a:br>
              <a:rPr lang="en-US" sz="2000" dirty="0">
                <a:solidFill>
                  <a:srgbClr val="000036"/>
                </a:solidFill>
                <a:cs typeface="Arial" charset="0"/>
                <a:sym typeface="Wingdings 2" pitchFamily="18" charset="2"/>
              </a:rPr>
            </a:br>
            <a:r>
              <a:rPr lang="en-US" sz="2000" dirty="0">
                <a:solidFill>
                  <a:srgbClr val="000036"/>
                </a:solidFill>
                <a:cs typeface="Arial" charset="0"/>
                <a:sym typeface="Wingdings 2" pitchFamily="18" charset="2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Openlab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Summer Student </a:t>
            </a:r>
            <a:r>
              <a:rPr lang="en-GB" sz="2000" dirty="0" smtClean="0">
                <a:solidFill>
                  <a:schemeClr val="tx2"/>
                </a:solidFill>
                <a:cs typeface="Arial" charset="0"/>
              </a:rPr>
              <a:t>Lectures</a:t>
            </a:r>
            <a:endParaRPr lang="de-DE" sz="2000" dirty="0">
              <a:solidFill>
                <a:schemeClr val="tx2"/>
              </a:solidFill>
              <a:cs typeface="Arial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cs typeface="Arial" charset="0"/>
                <a:sym typeface="Wingdings 2" pitchFamily="18" charset="2"/>
              </a:rPr>
              <a:t>July 23</a:t>
            </a:r>
            <a:r>
              <a:rPr lang="en-GB" sz="2000" baseline="30000" dirty="0" smtClean="0">
                <a:solidFill>
                  <a:srgbClr val="000000"/>
                </a:solidFill>
                <a:cs typeface="Arial" charset="0"/>
                <a:sym typeface="Wingdings 2" pitchFamily="18" charset="2"/>
              </a:rPr>
              <a:t>rd</a:t>
            </a:r>
            <a:r>
              <a:rPr lang="en-GB" sz="2000" dirty="0" smtClean="0">
                <a:solidFill>
                  <a:srgbClr val="000000"/>
                </a:solidFill>
                <a:cs typeface="Arial" charset="0"/>
                <a:sym typeface="Wingdings 2" pitchFamily="18" charset="2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Arial" charset="0"/>
                <a:sym typeface="Wingdings 2" pitchFamily="18" charset="2"/>
              </a:rPr>
              <a:t>2012</a:t>
            </a:r>
            <a:endParaRPr lang="de-DE" sz="2000" dirty="0">
              <a:solidFill>
                <a:srgbClr val="000000"/>
              </a:solidFill>
              <a:cs typeface="Arial" charset="0"/>
              <a:sym typeface="Wingdings 2" pitchFamily="18" charset="2"/>
            </a:endParaRPr>
          </a:p>
        </p:txBody>
      </p:sp>
      <p:pic>
        <p:nvPicPr>
          <p:cNvPr id="307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990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7328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6963" y="228600"/>
            <a:ext cx="6705600" cy="533400"/>
          </a:xfrm>
        </p:spPr>
        <p:txBody>
          <a:bodyPr/>
          <a:lstStyle/>
          <a:p>
            <a:pPr eaLnBrk="1" hangingPunct="1"/>
            <a:r>
              <a:rPr lang="en-US" smtClean="0"/>
              <a:t>Control Systems for Living</a:t>
            </a:r>
          </a:p>
        </p:txBody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17174"/>
            <a:ext cx="4572000" cy="51816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dirty="0" smtClean="0"/>
              <a:t>…in the electricity sector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</a:t>
            </a:r>
            <a:r>
              <a:rPr lang="en-US" dirty="0" smtClean="0">
                <a:solidFill>
                  <a:schemeClr val="tx2"/>
                </a:solidFill>
              </a:rPr>
              <a:t>in the oil &amp; gas sector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…in the water &amp; waste sector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…in the chemical and</a:t>
            </a:r>
            <a:br>
              <a:rPr lang="en-US" dirty="0" smtClean="0"/>
            </a:br>
            <a:r>
              <a:rPr lang="en-US" dirty="0" smtClean="0"/>
              <a:t>pharmaceutical industry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…in the transport sector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…for production:</a:t>
            </a:r>
          </a:p>
          <a:p>
            <a:pPr marL="0" lvl="1" indent="363538" eaLnBrk="1" hangingPunct="1">
              <a:spcBef>
                <a:spcPts val="600"/>
              </a:spcBef>
              <a:buSzPct val="100000"/>
              <a:buNone/>
            </a:pPr>
            <a:r>
              <a:rPr lang="en-US" dirty="0" smtClean="0"/>
              <a:t>e.g. cars, planes, clothes, news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…in supermarkets</a:t>
            </a:r>
          </a:p>
          <a:p>
            <a:pPr marL="0" lvl="1" indent="363538" eaLnBrk="1" hangingPunct="1">
              <a:spcBef>
                <a:spcPts val="600"/>
              </a:spcBef>
              <a:buSzPct val="100000"/>
              <a:buNone/>
            </a:pPr>
            <a:r>
              <a:rPr lang="en-US" dirty="0" smtClean="0"/>
              <a:t>e.g. scales, fridges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…for facility management</a:t>
            </a:r>
          </a:p>
          <a:p>
            <a:pPr marL="0" lvl="1" indent="360363" eaLnBrk="1" hangingPunct="1">
              <a:spcBef>
                <a:spcPts val="600"/>
              </a:spcBef>
              <a:buSzPct val="100000"/>
              <a:buNone/>
            </a:pPr>
            <a:r>
              <a:rPr lang="en-US" dirty="0"/>
              <a:t>e</a:t>
            </a:r>
            <a:r>
              <a:rPr lang="en-US" dirty="0" smtClean="0"/>
              <a:t>lectricity, water, C&amp;V</a:t>
            </a:r>
          </a:p>
          <a:p>
            <a:pPr eaLnBrk="1" hangingPunct="1">
              <a:spcBef>
                <a:spcPts val="600"/>
              </a:spcBef>
            </a:pPr>
            <a:r>
              <a:rPr lang="en-US" dirty="0" smtClean="0"/>
              <a:t>…for accelerator controls</a:t>
            </a:r>
          </a:p>
          <a:p>
            <a:pPr lvl="1" eaLnBrk="1" hangingPunct="1">
              <a:spcBef>
                <a:spcPts val="600"/>
              </a:spcBef>
              <a:buSzPct val="100000"/>
            </a:pPr>
            <a:endParaRPr lang="en-US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48200" y="1336675"/>
            <a:ext cx="4495800" cy="3810000"/>
            <a:chOff x="1488" y="960"/>
            <a:chExt cx="2832" cy="2400"/>
          </a:xfrm>
        </p:grpSpPr>
        <p:pic>
          <p:nvPicPr>
            <p:cNvPr id="8220" name="Picture 5" descr="Super-Versailles Control Room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" y="960"/>
              <a:ext cx="2700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1" name="Text Box 6"/>
            <p:cNvSpPr txBox="1">
              <a:spLocks noChangeArrowheads="1"/>
            </p:cNvSpPr>
            <p:nvPr/>
          </p:nvSpPr>
          <p:spPr bwMode="auto">
            <a:xfrm>
              <a:off x="1488" y="960"/>
              <a:ext cx="2832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COBB County Electric, Georgia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72000" y="1717675"/>
            <a:ext cx="4572000" cy="4343400"/>
            <a:chOff x="2880" y="1584"/>
            <a:chExt cx="2880" cy="2736"/>
          </a:xfrm>
        </p:grpSpPr>
        <p:pic>
          <p:nvPicPr>
            <p:cNvPr id="8217" name="Picture 8" descr="Super-Versailles Control Roo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1632"/>
              <a:ext cx="2700" cy="1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8" name="Text Box 9"/>
            <p:cNvSpPr txBox="1">
              <a:spLocks noChangeArrowheads="1"/>
            </p:cNvSpPr>
            <p:nvPr/>
          </p:nvSpPr>
          <p:spPr bwMode="auto">
            <a:xfrm>
              <a:off x="2928" y="1584"/>
              <a:ext cx="2784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Middle European Raw Oil, Czech Republic</a:t>
              </a:r>
            </a:p>
          </p:txBody>
        </p:sp>
        <p:sp>
          <p:nvSpPr>
            <p:cNvPr id="8219" name="Rectangle 10"/>
            <p:cNvSpPr>
              <a:spLocks noChangeArrowheads="1"/>
            </p:cNvSpPr>
            <p:nvPr/>
          </p:nvSpPr>
          <p:spPr bwMode="auto">
            <a:xfrm>
              <a:off x="2880" y="3552"/>
              <a:ext cx="2880" cy="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724400" y="2098675"/>
            <a:ext cx="4343400" cy="3810000"/>
            <a:chOff x="2496" y="1920"/>
            <a:chExt cx="2736" cy="2400"/>
          </a:xfrm>
        </p:grpSpPr>
        <p:pic>
          <p:nvPicPr>
            <p:cNvPr id="8215" name="Picture 12" descr="Super-Versailles Control Room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920"/>
              <a:ext cx="2700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6" name="Text Box 13"/>
            <p:cNvSpPr txBox="1">
              <a:spLocks noChangeArrowheads="1"/>
            </p:cNvSpPr>
            <p:nvPr/>
          </p:nvSpPr>
          <p:spPr bwMode="auto">
            <a:xfrm>
              <a:off x="2496" y="1920"/>
              <a:ext cx="2736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Athens Water Supply &amp; Sewage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4648200" y="2479675"/>
            <a:ext cx="4495800" cy="3962400"/>
            <a:chOff x="2928" y="1824"/>
            <a:chExt cx="2832" cy="2496"/>
          </a:xfrm>
        </p:grpSpPr>
        <p:pic>
          <p:nvPicPr>
            <p:cNvPr id="8212" name="Picture 15" descr="The central control room in the Ballydine plant.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1844"/>
              <a:ext cx="2688" cy="1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3" name="Text Box 16"/>
            <p:cNvSpPr txBox="1">
              <a:spLocks noChangeArrowheads="1"/>
            </p:cNvSpPr>
            <p:nvPr/>
          </p:nvSpPr>
          <p:spPr bwMode="auto">
            <a:xfrm>
              <a:off x="2928" y="1824"/>
              <a:ext cx="2784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Merck Sharp &amp; Dohme, Ireland</a:t>
              </a:r>
            </a:p>
          </p:txBody>
        </p:sp>
        <p:sp>
          <p:nvSpPr>
            <p:cNvPr id="8214" name="Rectangle 17"/>
            <p:cNvSpPr>
              <a:spLocks noChangeArrowheads="1"/>
            </p:cNvSpPr>
            <p:nvPr/>
          </p:nvSpPr>
          <p:spPr bwMode="auto">
            <a:xfrm>
              <a:off x="2928" y="3504"/>
              <a:ext cx="2832" cy="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724400" y="2860675"/>
            <a:ext cx="4343400" cy="3429000"/>
            <a:chOff x="2976" y="2064"/>
            <a:chExt cx="2736" cy="2160"/>
          </a:xfrm>
        </p:grpSpPr>
        <p:pic>
          <p:nvPicPr>
            <p:cNvPr id="8210" name="Picture 19" descr="Super-Versailles Control Room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064"/>
              <a:ext cx="2700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1" name="Text Box 20"/>
            <p:cNvSpPr txBox="1">
              <a:spLocks noChangeArrowheads="1"/>
            </p:cNvSpPr>
            <p:nvPr/>
          </p:nvSpPr>
          <p:spPr bwMode="auto">
            <a:xfrm>
              <a:off x="2976" y="2064"/>
              <a:ext cx="2736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CCTV Control Room, UK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648200" y="3241675"/>
            <a:ext cx="4419600" cy="3048000"/>
            <a:chOff x="2928" y="2352"/>
            <a:chExt cx="2784" cy="1920"/>
          </a:xfrm>
        </p:grpSpPr>
        <p:pic>
          <p:nvPicPr>
            <p:cNvPr id="8208" name="Picture 22" descr="Super-Versailles Control Room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2352"/>
              <a:ext cx="2700" cy="1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23"/>
            <p:cNvSpPr txBox="1">
              <a:spLocks noChangeArrowheads="1"/>
            </p:cNvSpPr>
            <p:nvPr/>
          </p:nvSpPr>
          <p:spPr bwMode="auto">
            <a:xfrm>
              <a:off x="2928" y="2352"/>
              <a:ext cx="2784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Reuters TV Master Control Room</a:t>
              </a:r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4686300" y="3646488"/>
            <a:ext cx="4422775" cy="2746375"/>
            <a:chOff x="4686300" y="3646170"/>
            <a:chExt cx="4423410" cy="2747378"/>
          </a:xfrm>
        </p:grpSpPr>
        <p:pic>
          <p:nvPicPr>
            <p:cNvPr id="8206" name="Picture 27" descr="http://mediaarchive.cern.ch/MediaArchive/Photo/Public/2008/0809002/0809002_02/0809002_02-A4-at-144-dpi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9160" y="3646170"/>
              <a:ext cx="4286250" cy="2747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23"/>
            <p:cNvSpPr txBox="1">
              <a:spLocks noChangeArrowheads="1"/>
            </p:cNvSpPr>
            <p:nvPr/>
          </p:nvSpPr>
          <p:spPr bwMode="auto">
            <a:xfrm>
              <a:off x="4686300" y="3646170"/>
              <a:ext cx="4423410" cy="336550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CERN Control Centre</a:t>
              </a:r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204787" y="5160962"/>
            <a:ext cx="8734425" cy="1495425"/>
            <a:chOff x="333375" y="3686175"/>
            <a:chExt cx="8734425" cy="1495425"/>
          </a:xfrm>
        </p:grpSpPr>
        <p:sp>
          <p:nvSpPr>
            <p:cNvPr id="8204" name="AutoShape 7"/>
            <p:cNvSpPr>
              <a:spLocks noChangeArrowheads="1"/>
            </p:cNvSpPr>
            <p:nvPr/>
          </p:nvSpPr>
          <p:spPr bwMode="auto">
            <a:xfrm>
              <a:off x="333375" y="3686175"/>
              <a:ext cx="8734425" cy="1495425"/>
            </a:xfrm>
            <a:prstGeom prst="wedgeRoundRectCallout">
              <a:avLst>
                <a:gd name="adj1" fmla="val -16440"/>
                <a:gd name="adj2" fmla="val 45190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dirty="0" smtClean="0">
                  <a:solidFill>
                    <a:srgbClr val="000000"/>
                  </a:solidFill>
                </a:rPr>
                <a:t>The claimed No. 1 goal for cyber-security in the 21</a:t>
              </a:r>
              <a:r>
                <a:rPr lang="en-US" sz="2000" baseline="30000" dirty="0" smtClean="0">
                  <a:solidFill>
                    <a:srgbClr val="000000"/>
                  </a:solidFill>
                </a:rPr>
                <a:t>st</a:t>
              </a:r>
              <a:r>
                <a:rPr lang="en-US" sz="2000" dirty="0" smtClean="0">
                  <a:solidFill>
                    <a:srgbClr val="000000"/>
                  </a:solidFill>
                </a:rPr>
                <a:t> century: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8205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471379" y="4238625"/>
              <a:ext cx="8092737" cy="7124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GB" sz="3600" kern="10">
                  <a:ln w="19050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Critical Infrastructure Protection (CIP)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88444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1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1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1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1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1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1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1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218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218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218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218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218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6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This is how PCS can look like</a:t>
            </a:r>
          </a:p>
        </p:txBody>
      </p:sp>
      <p:pic>
        <p:nvPicPr>
          <p:cNvPr id="14340" name="Picture 7" descr="http://www.ksv.us/graphics/controlpan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838" y="1546225"/>
            <a:ext cx="2786062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76213" y="1333500"/>
            <a:ext cx="4538662" cy="2681288"/>
            <a:chOff x="166687" y="1323975"/>
            <a:chExt cx="4538663" cy="2681871"/>
          </a:xfrm>
        </p:grpSpPr>
        <p:pic>
          <p:nvPicPr>
            <p:cNvPr id="11275" name="Picture 5" descr="http://public.whut.edu.cn/cq/en/img/tu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87" y="1323975"/>
              <a:ext cx="3576637" cy="2681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AutoShape 7"/>
            <p:cNvSpPr>
              <a:spLocks noChangeArrowheads="1"/>
            </p:cNvSpPr>
            <p:nvPr/>
          </p:nvSpPr>
          <p:spPr bwMode="auto">
            <a:xfrm>
              <a:off x="1514475" y="1952625"/>
              <a:ext cx="1409700" cy="447675"/>
            </a:xfrm>
            <a:prstGeom prst="wedgeRoundRectCallout">
              <a:avLst>
                <a:gd name="adj1" fmla="val -16440"/>
                <a:gd name="adj2" fmla="val 45190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0">
                  <a:solidFill>
                    <a:srgbClr val="000000"/>
                  </a:solidFill>
                </a:rPr>
                <a:t>Controller</a:t>
              </a:r>
            </a:p>
          </p:txBody>
        </p:sp>
        <p:sp>
          <p:nvSpPr>
            <p:cNvPr id="11277" name="AutoShape 7"/>
            <p:cNvSpPr>
              <a:spLocks noChangeArrowheads="1"/>
            </p:cNvSpPr>
            <p:nvPr/>
          </p:nvSpPr>
          <p:spPr bwMode="auto">
            <a:xfrm>
              <a:off x="2152650" y="3095625"/>
              <a:ext cx="2552700" cy="790575"/>
            </a:xfrm>
            <a:prstGeom prst="wedgeRoundRectCallout">
              <a:avLst>
                <a:gd name="adj1" fmla="val -16440"/>
                <a:gd name="adj2" fmla="val 45190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n-US" sz="2000" b="0">
                  <a:solidFill>
                    <a:srgbClr val="000000"/>
                  </a:solidFill>
                </a:rPr>
                <a:t>Connections to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sensors &amp; actuators</a:t>
              </a:r>
            </a:p>
          </p:txBody>
        </p:sp>
      </p:grpSp>
      <p:pic>
        <p:nvPicPr>
          <p:cNvPr id="14341" name="Picture 9" descr="http://www.yastronics.net/Pictures/Siemens%20Pl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5513" y="1876425"/>
            <a:ext cx="3141662" cy="41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 descr="http://www.gasdetectorsusa.com/GDUSA/pictures/PLC_Automat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9863" y="2338388"/>
            <a:ext cx="3760787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885825" y="2840038"/>
            <a:ext cx="5819775" cy="3894137"/>
            <a:chOff x="866775" y="2792389"/>
            <a:chExt cx="5819775" cy="3894162"/>
          </a:xfrm>
        </p:grpSpPr>
        <p:pic>
          <p:nvPicPr>
            <p:cNvPr id="11272" name="Picture 6" descr="GCS CMS S1 4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775" y="2792389"/>
              <a:ext cx="5819775" cy="389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AutoShape 7"/>
            <p:cNvSpPr>
              <a:spLocks noChangeArrowheads="1"/>
            </p:cNvSpPr>
            <p:nvPr/>
          </p:nvSpPr>
          <p:spPr bwMode="auto">
            <a:xfrm>
              <a:off x="2371725" y="6143625"/>
              <a:ext cx="2552700" cy="466725"/>
            </a:xfrm>
            <a:prstGeom prst="wedgeRoundRectCallout">
              <a:avLst>
                <a:gd name="adj1" fmla="val -16440"/>
                <a:gd name="adj2" fmla="val 45190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n-US" sz="2000" b="0">
                  <a:solidFill>
                    <a:srgbClr val="000000"/>
                  </a:solidFill>
                </a:rPr>
                <a:t>Sensors &amp; actuators</a:t>
              </a:r>
            </a:p>
          </p:txBody>
        </p:sp>
        <p:sp>
          <p:nvSpPr>
            <p:cNvPr id="11274" name="AutoShape 7"/>
            <p:cNvSpPr>
              <a:spLocks noChangeArrowheads="1"/>
            </p:cNvSpPr>
            <p:nvPr/>
          </p:nvSpPr>
          <p:spPr bwMode="auto">
            <a:xfrm>
              <a:off x="1076325" y="4419600"/>
              <a:ext cx="1409700" cy="447675"/>
            </a:xfrm>
            <a:prstGeom prst="wedgeRoundRectCallout">
              <a:avLst>
                <a:gd name="adj1" fmla="val -16440"/>
                <a:gd name="adj2" fmla="val 45190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0">
                  <a:solidFill>
                    <a:srgbClr val="000000"/>
                  </a:solidFill>
                </a:rPr>
                <a:t>Controller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6140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3"/>
          <p:cNvGrpSpPr>
            <a:grpSpLocks/>
          </p:cNvGrpSpPr>
          <p:nvPr/>
        </p:nvGrpSpPr>
        <p:grpSpPr bwMode="auto">
          <a:xfrm>
            <a:off x="0" y="1635125"/>
            <a:ext cx="4419600" cy="5222875"/>
            <a:chOff x="76200" y="1983502"/>
            <a:chExt cx="4419600" cy="5223834"/>
          </a:xfrm>
        </p:grpSpPr>
        <p:grpSp>
          <p:nvGrpSpPr>
            <p:cNvPr id="14342" name="Group 22"/>
            <p:cNvGrpSpPr>
              <a:grpSpLocks/>
            </p:cNvGrpSpPr>
            <p:nvPr/>
          </p:nvGrpSpPr>
          <p:grpSpPr bwMode="auto">
            <a:xfrm>
              <a:off x="76200" y="1983502"/>
              <a:ext cx="4419600" cy="5214309"/>
              <a:chOff x="76200" y="1983502"/>
              <a:chExt cx="4419600" cy="5214309"/>
            </a:xfrm>
          </p:grpSpPr>
          <p:pic>
            <p:nvPicPr>
              <p:cNvPr id="14344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1983502"/>
                <a:ext cx="4419600" cy="4343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5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3578337" y="6343161"/>
                <a:ext cx="766762" cy="83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71" descr="http://upload.wikimedia.org/wikipedia/commons/0/02/Nordsee_Wellen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61834" y="6283411"/>
                <a:ext cx="1028700" cy="91440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69" name="Picture 68" descr="Cherries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76200" y="6146183"/>
              <a:ext cx="1066801" cy="106115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4339" name="Title 1"/>
          <p:cNvSpPr>
            <a:spLocks noGrp="1"/>
          </p:cNvSpPr>
          <p:nvPr>
            <p:ph type="title" idx="4294967295"/>
          </p:nvPr>
        </p:nvSpPr>
        <p:spPr>
          <a:xfrm>
            <a:off x="2286000" y="228600"/>
            <a:ext cx="6781800" cy="533400"/>
          </a:xfrm>
        </p:spPr>
        <p:txBody>
          <a:bodyPr/>
          <a:lstStyle/>
          <a:p>
            <a:pPr eaLnBrk="1" hangingPunct="1"/>
            <a:r>
              <a:rPr lang="en-GB" smtClean="0"/>
              <a:t>PCS omitted security aspects!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465638" y="1344613"/>
            <a:ext cx="4678362" cy="5410200"/>
          </a:xfrm>
          <a:prstGeom prst="rect">
            <a:avLst/>
          </a:prstGeom>
        </p:spPr>
        <p:txBody>
          <a:bodyPr/>
          <a:lstStyle/>
          <a:p>
            <a:pPr marL="182563" indent="-182563" algn="l">
              <a:defRPr/>
            </a:pPr>
            <a:r>
              <a:rPr lang="en-US" sz="2400" b="1" kern="0" dirty="0" smtClean="0">
                <a:solidFill>
                  <a:schemeClr val="tx2"/>
                </a:solidFill>
                <a:latin typeface="+mn-lt"/>
              </a:rPr>
              <a:t>In the past, PCS </a:t>
            </a:r>
            <a:r>
              <a:rPr lang="en-US" sz="2400" b="1" kern="0" dirty="0">
                <a:solidFill>
                  <a:schemeClr val="tx2"/>
                </a:solidFill>
                <a:latin typeface="+mn-lt"/>
              </a:rPr>
              <a:t>security was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</a:rPr>
              <a:t>hidden (“</a:t>
            </a:r>
            <a:r>
              <a:rPr lang="en-US" sz="2000" b="0" kern="0" dirty="0">
                <a:solidFill>
                  <a:srgbClr val="FF0000"/>
                </a:solidFill>
              </a:rPr>
              <a:t>security through obscurity</a:t>
            </a:r>
            <a:r>
              <a:rPr lang="en-US" sz="2000" b="0" kern="0" dirty="0">
                <a:solidFill>
                  <a:schemeClr val="tx2"/>
                </a:solidFill>
              </a:rPr>
              <a:t>”)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never a real concern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a target for nerds </a:t>
            </a:r>
          </a:p>
          <a:p>
            <a:pPr marL="285750" lvl="1" indent="-285750" algn="l">
              <a:buSzPct val="50000"/>
              <a:defRPr/>
            </a:pPr>
            <a:endParaRPr lang="en-US" sz="2000" b="0" kern="0" dirty="0" smtClean="0">
              <a:solidFill>
                <a:schemeClr val="tx2"/>
              </a:solidFill>
              <a:latin typeface="+mn-lt"/>
            </a:endParaRPr>
          </a:p>
          <a:p>
            <a:pPr marL="285750" lvl="1" indent="-285750" algn="l">
              <a:buSzPct val="50000"/>
              <a:defRPr/>
            </a:pPr>
            <a:endParaRPr lang="en-US" sz="2000" kern="0" dirty="0" smtClean="0">
              <a:solidFill>
                <a:schemeClr val="tx2"/>
              </a:solidFill>
            </a:endParaRPr>
          </a:p>
          <a:p>
            <a:pPr marL="285750" lvl="1" indent="-285750" algn="l">
              <a:buSzPct val="50000"/>
              <a:defRPr/>
            </a:pPr>
            <a:endParaRPr lang="en-US" sz="2000" kern="0" dirty="0">
              <a:solidFill>
                <a:schemeClr val="tx2"/>
              </a:solidFill>
            </a:endParaRPr>
          </a:p>
          <a:p>
            <a:pPr marL="285750" lvl="1" indent="-285750" algn="l">
              <a:buSzPct val="50000"/>
              <a:defRPr/>
            </a:pPr>
            <a:endParaRPr lang="en-US" sz="2000" b="0" kern="0" dirty="0">
              <a:solidFill>
                <a:schemeClr val="tx2"/>
              </a:solidFill>
              <a:latin typeface="+mn-lt"/>
            </a:endParaRPr>
          </a:p>
          <a:p>
            <a:pPr marL="285750" indent="-285750" algn="l">
              <a:defRPr/>
            </a:pPr>
            <a:endParaRPr lang="en-US" sz="2400" b="1" kern="0" dirty="0" smtClean="0">
              <a:solidFill>
                <a:schemeClr val="tx2"/>
              </a:solidFill>
              <a:latin typeface="+mn-lt"/>
            </a:endParaRPr>
          </a:p>
          <a:p>
            <a:pPr marL="285750" indent="-285750" algn="l">
              <a:defRPr/>
            </a:pPr>
            <a:r>
              <a:rPr lang="en-US" sz="2400" b="1" kern="0" dirty="0" smtClean="0">
                <a:solidFill>
                  <a:schemeClr val="tx2"/>
                </a:solidFill>
                <a:latin typeface="+mn-lt"/>
              </a:rPr>
              <a:t>Today</a:t>
            </a:r>
            <a:r>
              <a:rPr lang="en-US" sz="2400" b="1" kern="0" dirty="0">
                <a:solidFill>
                  <a:schemeClr val="tx2"/>
                </a:solidFill>
                <a:latin typeface="+mn-lt"/>
              </a:rPr>
              <a:t>, 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+mn-lt"/>
              </a:rPr>
              <a:t>Same “office IT”-</a:t>
            </a:r>
            <a:r>
              <a:rPr lang="en-GB" sz="2000" b="0" kern="0" dirty="0" smtClean="0">
                <a:solidFill>
                  <a:srgbClr val="FF0000"/>
                </a:solidFill>
                <a:latin typeface="+mn-lt"/>
              </a:rPr>
              <a:t>risks</a:t>
            </a:r>
            <a:br>
              <a:rPr lang="en-GB" sz="2000" b="0" kern="0" dirty="0" smtClean="0">
                <a:solidFill>
                  <a:srgbClr val="FF0000"/>
                </a:solidFill>
                <a:latin typeface="+mn-lt"/>
              </a:rPr>
            </a:br>
            <a:r>
              <a:rPr lang="en-GB" sz="2000" b="0" kern="0" dirty="0" smtClean="0">
                <a:solidFill>
                  <a:schemeClr val="tx2"/>
                </a:solidFill>
                <a:latin typeface="+mn-lt"/>
              </a:rPr>
              <a:t>inherent in PCS </a:t>
            </a:r>
            <a:r>
              <a:rPr lang="en-US" sz="2000" kern="0" dirty="0" smtClean="0">
                <a:solidFill>
                  <a:schemeClr val="tx2"/>
                </a:solidFill>
              </a:rPr>
              <a:t>(TCP/IP, Windows PCs, WWW &amp; mail, C++, …)</a:t>
            </a:r>
            <a:endParaRPr lang="en-GB" sz="2000" b="0" kern="0" dirty="0">
              <a:solidFill>
                <a:schemeClr val="tx2"/>
              </a:solidFill>
              <a:latin typeface="+mn-lt"/>
            </a:endParaRP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+mn-lt"/>
              </a:rPr>
              <a:t>Same “office IT”-</a:t>
            </a:r>
            <a:r>
              <a:rPr lang="en-GB" sz="2000" b="0" kern="0" dirty="0" smtClean="0">
                <a:solidFill>
                  <a:srgbClr val="FF0000"/>
                </a:solidFill>
                <a:latin typeface="+mn-lt"/>
              </a:rPr>
              <a:t>attackers</a:t>
            </a:r>
            <a:br>
              <a:rPr lang="en-GB" sz="2000" b="0" kern="0" dirty="0" smtClean="0">
                <a:solidFill>
                  <a:srgbClr val="FF0000"/>
                </a:solidFill>
                <a:latin typeface="+mn-lt"/>
              </a:rPr>
            </a:br>
            <a:r>
              <a:rPr lang="en-GB" sz="2000" b="0" kern="0" dirty="0" smtClean="0">
                <a:solidFill>
                  <a:schemeClr val="tx2"/>
                </a:solidFill>
                <a:latin typeface="+mn-lt"/>
              </a:rPr>
              <a:t>targeting PCS (viruses/worms, saboteurs, attacker, stupidity, …) </a:t>
            </a:r>
            <a:endParaRPr lang="en-GB" sz="2000" b="0" kern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6394" name="Picture 10" descr="http://blog.beliefnet.com/moviemom/wargam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1378" y="2494030"/>
            <a:ext cx="2189620" cy="155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6862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Why worry? The Risk Equation</a:t>
            </a:r>
          </a:p>
        </p:txBody>
      </p:sp>
      <p:grpSp>
        <p:nvGrpSpPr>
          <p:cNvPr id="17411" name="Group 9"/>
          <p:cNvGrpSpPr>
            <a:grpSpLocks/>
          </p:cNvGrpSpPr>
          <p:nvPr/>
        </p:nvGrpSpPr>
        <p:grpSpPr bwMode="auto">
          <a:xfrm>
            <a:off x="38100" y="1149350"/>
            <a:ext cx="4457700" cy="5327650"/>
            <a:chOff x="76199" y="1148647"/>
            <a:chExt cx="4457701" cy="5328353"/>
          </a:xfrm>
        </p:grpSpPr>
        <p:pic>
          <p:nvPicPr>
            <p:cNvPr id="22" name="Picture 21" descr="http://upload.wikimedia.org/wikipedia/commons/0/02/Nordsee_Wellen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" y="2133600"/>
              <a:ext cx="4457700" cy="43434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7417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636168" y="1374780"/>
              <a:ext cx="766763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8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99" y="1371600"/>
              <a:ext cx="838200" cy="766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Cherries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76199" y="1148647"/>
              <a:ext cx="1066801" cy="106115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029200" y="3200400"/>
            <a:ext cx="184785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2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Threat</a:t>
            </a:r>
          </a:p>
        </p:txBody>
      </p:sp>
      <p:sp>
        <p:nvSpPr>
          <p:cNvPr id="13" name="WordArt 24"/>
          <p:cNvSpPr>
            <a:spLocks noChangeArrowheads="1" noChangeShapeType="1" noTextEdit="1"/>
          </p:cNvSpPr>
          <p:nvPr/>
        </p:nvSpPr>
        <p:spPr bwMode="auto">
          <a:xfrm>
            <a:off x="5029200" y="4114800"/>
            <a:ext cx="399097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2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× Vulnerability</a:t>
            </a:r>
          </a:p>
        </p:txBody>
      </p:sp>
      <p:sp>
        <p:nvSpPr>
          <p:cNvPr id="14" name="WordArt 24"/>
          <p:cNvSpPr>
            <a:spLocks noChangeArrowheads="1" noChangeShapeType="1" noTextEdit="1"/>
          </p:cNvSpPr>
          <p:nvPr/>
        </p:nvSpPr>
        <p:spPr bwMode="auto">
          <a:xfrm>
            <a:off x="5029200" y="5029200"/>
            <a:ext cx="4038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2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× Consequence</a:t>
            </a: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4572000" y="2286000"/>
            <a:ext cx="17145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2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Risk =</a:t>
            </a:r>
          </a:p>
        </p:txBody>
      </p:sp>
    </p:spTree>
    <p:extLst>
      <p:ext uri="{BB962C8B-B14F-4D97-AF65-F5344CB8AC3E}">
        <p14:creationId xmlns:p14="http://schemas.microsoft.com/office/powerpoint/2010/main" val="26074071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0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4013" eaLnBrk="1" hangingPunct="1"/>
            <a:r>
              <a:rPr lang="en-US" dirty="0" smtClean="0"/>
              <a:t>Attacks performed by…</a:t>
            </a:r>
          </a:p>
          <a:p>
            <a:pPr marL="354013" lvl="1" indent="-342900" eaLnBrk="1" hangingPunct="1">
              <a:buSzPct val="100000"/>
            </a:pPr>
            <a:r>
              <a:rPr lang="en-US" dirty="0" smtClean="0"/>
              <a:t>Disgruntled (ex-)employees or </a:t>
            </a:r>
            <a:r>
              <a:rPr lang="en-US" dirty="0" smtClean="0">
                <a:solidFill>
                  <a:srgbClr val="FF0000"/>
                </a:solidFill>
              </a:rPr>
              <a:t>saboteurs</a:t>
            </a:r>
          </a:p>
          <a:p>
            <a:pPr marL="354013" lvl="1" indent="-342900" eaLnBrk="1" hangingPunct="1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Attackers</a:t>
            </a:r>
            <a:r>
              <a:rPr lang="en-US" dirty="0" smtClean="0"/>
              <a:t> and terrorists, but also since “</a:t>
            </a:r>
            <a:r>
              <a:rPr lang="en-US" dirty="0" err="1" smtClean="0"/>
              <a:t>Stuxnet</a:t>
            </a:r>
            <a:r>
              <a:rPr lang="en-US" dirty="0" smtClean="0"/>
              <a:t>”: (Western) countries</a:t>
            </a:r>
            <a:br>
              <a:rPr lang="en-US" dirty="0" smtClean="0"/>
            </a:br>
            <a:r>
              <a:rPr lang="en-US" dirty="0" smtClean="0"/>
              <a:t>(step-by-step instructions on </a:t>
            </a:r>
            <a:r>
              <a:rPr lang="en-US" dirty="0" err="1" smtClean="0"/>
              <a:t>BlackHat</a:t>
            </a:r>
            <a:r>
              <a:rPr lang="en-US" dirty="0" smtClean="0"/>
              <a:t> conferences;</a:t>
            </a:r>
            <a:br>
              <a:rPr lang="en-US" dirty="0" smtClean="0"/>
            </a:br>
            <a:r>
              <a:rPr lang="en-US" dirty="0" smtClean="0"/>
              <a:t>freeware hacking tools for “Script Kiddies”)</a:t>
            </a:r>
          </a:p>
          <a:p>
            <a:pPr marL="354013" lvl="1" indent="-342900" eaLnBrk="1" hangingPunct="1">
              <a:buSzPct val="100000"/>
            </a:pPr>
            <a:r>
              <a:rPr lang="en-US" dirty="0">
                <a:solidFill>
                  <a:srgbClr val="FF0000"/>
                </a:solidFill>
              </a:rPr>
              <a:t>Trojans, viruses, worms</a:t>
            </a:r>
            <a:r>
              <a:rPr lang="en-US" dirty="0"/>
              <a:t>, </a:t>
            </a:r>
            <a:r>
              <a:rPr lang="en-US" dirty="0" smtClean="0"/>
              <a:t>…</a:t>
            </a:r>
          </a:p>
          <a:p>
            <a:pPr marL="354013" lvl="1" indent="-342900" eaLnBrk="1" hangingPunct="1"/>
            <a:endParaRPr lang="en-US" dirty="0" smtClean="0"/>
          </a:p>
          <a:p>
            <a:pPr marL="354013" eaLnBrk="1" hangingPunct="1"/>
            <a:r>
              <a:rPr lang="en-US" dirty="0" smtClean="0">
                <a:solidFill>
                  <a:srgbClr val="FF0000"/>
                </a:solidFill>
              </a:rPr>
              <a:t>Lack of robustness </a:t>
            </a:r>
            <a:r>
              <a:rPr lang="en-US" dirty="0" smtClean="0"/>
              <a:t>&amp; lots of stupidity</a:t>
            </a:r>
          </a:p>
          <a:p>
            <a:pPr marL="354013" lvl="1" indent="-342900" eaLnBrk="1" hangingPunct="1">
              <a:buSzPct val="100000"/>
            </a:pPr>
            <a:r>
              <a:rPr lang="en-US" dirty="0" smtClean="0"/>
              <a:t>Mal-configured or broken devices flood the network</a:t>
            </a:r>
          </a:p>
          <a:p>
            <a:pPr marL="354013" lvl="1" indent="-342900" eaLnBrk="1" hangingPunct="1">
              <a:buSzPct val="100000"/>
            </a:pPr>
            <a:r>
              <a:rPr lang="en-US" dirty="0" smtClean="0"/>
              <a:t>Developer / operator “finger trouble”</a:t>
            </a:r>
          </a:p>
          <a:p>
            <a:pPr marL="354013" lvl="1" indent="-342900" eaLnBrk="1" hangingPunct="1"/>
            <a:endParaRPr lang="en-US" dirty="0" smtClean="0"/>
          </a:p>
          <a:p>
            <a:pPr marL="354013" eaLnBrk="1" hangingPunct="1"/>
            <a:r>
              <a:rPr lang="en-US" dirty="0" smtClean="0"/>
              <a:t>Lack of procedures</a:t>
            </a:r>
          </a:p>
          <a:p>
            <a:pPr marL="354013" lvl="1" indent="-342900" eaLnBrk="1" hangingPunct="1">
              <a:buSzPct val="100000"/>
            </a:pPr>
            <a:r>
              <a:rPr lang="en-US" dirty="0" smtClean="0"/>
              <a:t>Flawed updates or patches provided by third parties </a:t>
            </a:r>
          </a:p>
          <a:p>
            <a:pPr marL="354013" lvl="1" indent="-342900" eaLnBrk="1" hangingPunct="1">
              <a:buSzPct val="100000"/>
            </a:pPr>
            <a:r>
              <a:rPr lang="en-US" dirty="0" smtClean="0"/>
              <a:t>Inappropriate test &amp; maintenance rules / procedures</a:t>
            </a:r>
            <a:endParaRPr lang="fr-FR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0" y="228600"/>
            <a:ext cx="6781800" cy="533400"/>
          </a:xfrm>
        </p:spPr>
        <p:txBody>
          <a:bodyPr/>
          <a:lstStyle/>
          <a:p>
            <a:pPr eaLnBrk="1" hangingPunct="1"/>
            <a:r>
              <a:rPr lang="en-US" i="1" dirty="0" smtClean="0"/>
              <a:t>Who</a:t>
            </a:r>
            <a:r>
              <a:rPr lang="en-US" dirty="0" smtClean="0"/>
              <a:t> is the threat?</a:t>
            </a: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1676400" y="6400800"/>
            <a:ext cx="44196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5312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6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56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56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56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56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56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56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56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56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56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609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Damage by Insiders?</a:t>
            </a:r>
          </a:p>
        </p:txBody>
      </p:sp>
      <p:pic>
        <p:nvPicPr>
          <p:cNvPr id="21509" name="Picture 14" descr="Picture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52538"/>
            <a:ext cx="4676775" cy="40211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1849438" y="1781175"/>
            <a:ext cx="6819900" cy="3048000"/>
            <a:chOff x="713361" y="2577830"/>
            <a:chExt cx="7623243" cy="3408532"/>
          </a:xfrm>
        </p:grpSpPr>
        <p:pic>
          <p:nvPicPr>
            <p:cNvPr id="7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3361" y="2577830"/>
              <a:ext cx="7392558" cy="340853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78704" y="3192076"/>
              <a:ext cx="1857900" cy="37813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498" name="Rectangle 8"/>
            <p:cNvSpPr>
              <a:spLocks noChangeArrowheads="1"/>
            </p:cNvSpPr>
            <p:nvPr/>
          </p:nvSpPr>
          <p:spPr bwMode="auto">
            <a:xfrm>
              <a:off x="753200" y="4166864"/>
              <a:ext cx="4081446" cy="755332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3" name="Group 18"/>
          <p:cNvGrpSpPr>
            <a:grpSpLocks noChangeAspect="1"/>
          </p:cNvGrpSpPr>
          <p:nvPr/>
        </p:nvGrpSpPr>
        <p:grpSpPr bwMode="auto">
          <a:xfrm>
            <a:off x="809625" y="2809875"/>
            <a:ext cx="6892925" cy="2857500"/>
            <a:chOff x="-733425" y="3600450"/>
            <a:chExt cx="7077075" cy="2933700"/>
          </a:xfrm>
        </p:grpSpPr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733425" y="3753654"/>
              <a:ext cx="5660683" cy="278049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Picture 2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48162" y="3600450"/>
              <a:ext cx="3895488" cy="68616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495" name="Rectangle 17"/>
            <p:cNvSpPr>
              <a:spLocks noChangeArrowheads="1"/>
            </p:cNvSpPr>
            <p:nvPr/>
          </p:nvSpPr>
          <p:spPr bwMode="auto">
            <a:xfrm>
              <a:off x="-690199" y="4975385"/>
              <a:ext cx="5538424" cy="44434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4" name="Group 13"/>
          <p:cNvGrpSpPr>
            <a:grpSpLocks noChangeAspect="1"/>
          </p:cNvGrpSpPr>
          <p:nvPr/>
        </p:nvGrpSpPr>
        <p:grpSpPr bwMode="auto">
          <a:xfrm>
            <a:off x="2990850" y="3559175"/>
            <a:ext cx="5600700" cy="3127375"/>
            <a:chOff x="-742848" y="1819275"/>
            <a:chExt cx="6345237" cy="3543300"/>
          </a:xfrm>
        </p:grpSpPr>
        <p:pic>
          <p:nvPicPr>
            <p:cNvPr id="11" name="Picture 1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419111" y="1819275"/>
              <a:ext cx="6021500" cy="35433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1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-742848" y="2943419"/>
              <a:ext cx="1285954" cy="122846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492" name="Rectangle 12"/>
            <p:cNvSpPr>
              <a:spLocks noChangeArrowheads="1"/>
            </p:cNvSpPr>
            <p:nvPr/>
          </p:nvSpPr>
          <p:spPr bwMode="auto">
            <a:xfrm>
              <a:off x="2576876" y="3060860"/>
              <a:ext cx="2995249" cy="225409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73976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Damage by Attacker?</a:t>
            </a:r>
          </a:p>
        </p:txBody>
      </p:sp>
      <p:grpSp>
        <p:nvGrpSpPr>
          <p:cNvPr id="24" name="Group 13"/>
          <p:cNvGrpSpPr>
            <a:grpSpLocks noChangeAspect="1"/>
          </p:cNvGrpSpPr>
          <p:nvPr/>
        </p:nvGrpSpPr>
        <p:grpSpPr bwMode="auto">
          <a:xfrm>
            <a:off x="99082" y="1487217"/>
            <a:ext cx="4797425" cy="2794000"/>
            <a:chOff x="2419012" y="3276600"/>
            <a:chExt cx="5805826" cy="3381375"/>
          </a:xfrm>
        </p:grpSpPr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19012" y="3382269"/>
              <a:ext cx="5680949" cy="327570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2451286" y="4861581"/>
              <a:ext cx="5635439" cy="97724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  <p:pic>
          <p:nvPicPr>
            <p:cNvPr id="27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76755" y="3276600"/>
              <a:ext cx="1948083" cy="3419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17" name="Group 16"/>
          <p:cNvGrpSpPr>
            <a:grpSpLocks noChangeAspect="1"/>
          </p:cNvGrpSpPr>
          <p:nvPr/>
        </p:nvGrpSpPr>
        <p:grpSpPr bwMode="auto">
          <a:xfrm>
            <a:off x="2443576" y="1595678"/>
            <a:ext cx="5632450" cy="3390900"/>
            <a:chOff x="-144418" y="1354163"/>
            <a:chExt cx="5563076" cy="3348407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44418" y="1852662"/>
              <a:ext cx="4579974" cy="28499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20745" y="1354163"/>
              <a:ext cx="2097913" cy="81672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-69158" y="3646076"/>
              <a:ext cx="4391256" cy="521083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2" name="Group 12"/>
          <p:cNvGrpSpPr>
            <a:grpSpLocks noChangeAspect="1"/>
          </p:cNvGrpSpPr>
          <p:nvPr/>
        </p:nvGrpSpPr>
        <p:grpSpPr bwMode="auto">
          <a:xfrm>
            <a:off x="348319" y="3050382"/>
            <a:ext cx="5876925" cy="3043237"/>
            <a:chOff x="445175" y="3419475"/>
            <a:chExt cx="6308050" cy="3265859"/>
          </a:xfrm>
        </p:grpSpPr>
        <p:pic>
          <p:nvPicPr>
            <p:cNvPr id="10" name="Picture 2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5175" y="3419475"/>
              <a:ext cx="6115503" cy="326585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1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11470" y="4046411"/>
              <a:ext cx="841755" cy="76322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544" name="Rectangle 11"/>
            <p:cNvSpPr>
              <a:spLocks noChangeArrowheads="1"/>
            </p:cNvSpPr>
            <p:nvPr/>
          </p:nvSpPr>
          <p:spPr bwMode="auto">
            <a:xfrm>
              <a:off x="539742" y="6040766"/>
              <a:ext cx="5918208" cy="62673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pic>
        <p:nvPicPr>
          <p:cNvPr id="23" name="Picture 59"/>
          <p:cNvPicPr preferRelativeResize="0"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582" b="-732"/>
          <a:stretch>
            <a:fillRect/>
          </a:stretch>
        </p:blipFill>
        <p:spPr bwMode="auto">
          <a:xfrm>
            <a:off x="2921413" y="5500673"/>
            <a:ext cx="6061075" cy="852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4154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Damage due to CI No-P?</a:t>
            </a:r>
          </a:p>
        </p:txBody>
      </p:sp>
      <p:grpSp>
        <p:nvGrpSpPr>
          <p:cNvPr id="3" name="Group 9"/>
          <p:cNvGrpSpPr>
            <a:grpSpLocks noChangeAspect="1"/>
          </p:cNvGrpSpPr>
          <p:nvPr/>
        </p:nvGrpSpPr>
        <p:grpSpPr bwMode="auto">
          <a:xfrm>
            <a:off x="143943" y="1354553"/>
            <a:ext cx="4346575" cy="4935537"/>
            <a:chOff x="2854563" y="2152650"/>
            <a:chExt cx="5965587" cy="6772275"/>
          </a:xfrm>
        </p:grpSpPr>
        <p:pic>
          <p:nvPicPr>
            <p:cNvPr id="7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4563" y="2274634"/>
              <a:ext cx="5638765" cy="66502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522" name="Rectangle 7"/>
            <p:cNvSpPr>
              <a:spLocks noChangeArrowheads="1"/>
            </p:cNvSpPr>
            <p:nvPr/>
          </p:nvSpPr>
          <p:spPr bwMode="auto">
            <a:xfrm>
              <a:off x="2975161" y="7633356"/>
              <a:ext cx="5425889" cy="111059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  <p:pic>
          <p:nvPicPr>
            <p:cNvPr id="9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76650" y="2152650"/>
              <a:ext cx="1943500" cy="25703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8" name="Group 29"/>
          <p:cNvGrpSpPr>
            <a:grpSpLocks noChangeAspect="1"/>
          </p:cNvGrpSpPr>
          <p:nvPr/>
        </p:nvGrpSpPr>
        <p:grpSpPr bwMode="auto">
          <a:xfrm>
            <a:off x="478700" y="2192876"/>
            <a:ext cx="4724400" cy="3730625"/>
            <a:chOff x="504825" y="2552700"/>
            <a:chExt cx="4533900" cy="3581400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4825" y="2944368"/>
              <a:ext cx="4210921" cy="318973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0" name="Picture 2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0781" y="2552700"/>
              <a:ext cx="1617944" cy="6096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2223582" y="3724680"/>
              <a:ext cx="2462718" cy="2390369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32" name="Group 34"/>
          <p:cNvGrpSpPr>
            <a:grpSpLocks noChangeAspect="1"/>
          </p:cNvGrpSpPr>
          <p:nvPr/>
        </p:nvGrpSpPr>
        <p:grpSpPr bwMode="auto">
          <a:xfrm>
            <a:off x="879475" y="3866771"/>
            <a:ext cx="5207000" cy="2819400"/>
            <a:chOff x="2294717" y="3274750"/>
            <a:chExt cx="5872249" cy="3179729"/>
          </a:xfrm>
        </p:grpSpPr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94717" y="3274750"/>
              <a:ext cx="5487331" cy="317972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72793" y="4037455"/>
              <a:ext cx="2594173" cy="44222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5" name="Rectangle 33"/>
            <p:cNvSpPr>
              <a:spLocks noChangeAspect="1"/>
            </p:cNvSpPr>
            <p:nvPr/>
          </p:nvSpPr>
          <p:spPr bwMode="auto">
            <a:xfrm>
              <a:off x="2408440" y="4370468"/>
              <a:ext cx="3697286" cy="1099663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8" name="Group 23"/>
          <p:cNvGrpSpPr>
            <a:grpSpLocks noChangeAspect="1"/>
          </p:cNvGrpSpPr>
          <p:nvPr/>
        </p:nvGrpSpPr>
        <p:grpSpPr bwMode="auto">
          <a:xfrm>
            <a:off x="2713038" y="1496497"/>
            <a:ext cx="6337300" cy="2143125"/>
            <a:chOff x="-1041670" y="1950598"/>
            <a:chExt cx="6537595" cy="2209800"/>
          </a:xfrm>
        </p:grpSpPr>
        <p:pic>
          <p:nvPicPr>
            <p:cNvPr id="21" name="Picture 2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-1041670" y="2638091"/>
              <a:ext cx="5925105" cy="152230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77590" y="1950598"/>
              <a:ext cx="2918335" cy="95430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514" name="Rectangle 22"/>
            <p:cNvSpPr>
              <a:spLocks noChangeArrowheads="1"/>
            </p:cNvSpPr>
            <p:nvPr/>
          </p:nvSpPr>
          <p:spPr bwMode="auto">
            <a:xfrm>
              <a:off x="-1013573" y="3183266"/>
              <a:ext cx="5833223" cy="95058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6" name="Group 19"/>
          <p:cNvGrpSpPr>
            <a:grpSpLocks noChangeAspect="1"/>
          </p:cNvGrpSpPr>
          <p:nvPr/>
        </p:nvGrpSpPr>
        <p:grpSpPr bwMode="auto">
          <a:xfrm>
            <a:off x="3171825" y="3006485"/>
            <a:ext cx="6099175" cy="3190875"/>
            <a:chOff x="2400097" y="2466975"/>
            <a:chExt cx="6705803" cy="3508139"/>
          </a:xfrm>
        </p:grpSpPr>
        <p:pic>
          <p:nvPicPr>
            <p:cNvPr id="15" name="Picture 2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097" y="2466975"/>
              <a:ext cx="6553953" cy="350813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516" name="Rectangle 16"/>
            <p:cNvSpPr>
              <a:spLocks noChangeArrowheads="1"/>
            </p:cNvSpPr>
            <p:nvPr/>
          </p:nvSpPr>
          <p:spPr bwMode="auto">
            <a:xfrm>
              <a:off x="2432236" y="4147206"/>
              <a:ext cx="4054289" cy="101534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205277" y="2843969"/>
              <a:ext cx="900623" cy="1431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44" name="Group 43"/>
          <p:cNvGrpSpPr/>
          <p:nvPr/>
        </p:nvGrpSpPr>
        <p:grpSpPr>
          <a:xfrm>
            <a:off x="3744850" y="3910096"/>
            <a:ext cx="5330382" cy="2862236"/>
            <a:chOff x="2088895" y="2332709"/>
            <a:chExt cx="4356461" cy="2287293"/>
          </a:xfrm>
        </p:grpSpPr>
        <p:pic>
          <p:nvPicPr>
            <p:cNvPr id="45" name="Picture 8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088895" y="2332709"/>
              <a:ext cx="4356461" cy="22872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tangle 45"/>
            <p:cNvSpPr/>
            <p:nvPr/>
          </p:nvSpPr>
          <p:spPr bwMode="auto">
            <a:xfrm>
              <a:off x="2174033" y="4217437"/>
              <a:ext cx="4133461" cy="402565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314672" y="1354553"/>
            <a:ext cx="6548616" cy="5343662"/>
            <a:chOff x="565367" y="-518089"/>
            <a:chExt cx="6548616" cy="5343662"/>
          </a:xfrm>
        </p:grpSpPr>
        <p:pic>
          <p:nvPicPr>
            <p:cNvPr id="48" name="Picture 8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5367" y="-518089"/>
              <a:ext cx="5772150" cy="53436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oup 48"/>
            <p:cNvGrpSpPr/>
            <p:nvPr/>
          </p:nvGrpSpPr>
          <p:grpSpPr>
            <a:xfrm>
              <a:off x="1495821" y="2606100"/>
              <a:ext cx="5618162" cy="2098530"/>
              <a:chOff x="372523" y="4620002"/>
              <a:chExt cx="5618162" cy="2098530"/>
            </a:xfrm>
          </p:grpSpPr>
          <p:pic>
            <p:nvPicPr>
              <p:cNvPr id="50" name="Picture 9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2523" y="4620002"/>
                <a:ext cx="5618162" cy="209853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5097"/>
                      </a:schemeClr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" name="Rectangle 50"/>
              <p:cNvSpPr/>
              <p:nvPr/>
            </p:nvSpPr>
            <p:spPr bwMode="auto">
              <a:xfrm>
                <a:off x="3247053" y="5682343"/>
                <a:ext cx="2556588" cy="951722"/>
              </a:xfrm>
              <a:prstGeom prst="rect">
                <a:avLst/>
              </a:prstGeom>
              <a:solidFill>
                <a:schemeClr val="accent2">
                  <a:alpha val="38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Times New Roman" pitchFamily="18" charset="0"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charset="0"/>
                  <a:sym typeface="Wingdings 2" pitchFamily="18" charset="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03884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6200" y="1371600"/>
            <a:ext cx="5990943" cy="2956956"/>
            <a:chOff x="5562600" y="3075709"/>
            <a:chExt cx="5990943" cy="2956956"/>
          </a:xfrm>
        </p:grpSpPr>
        <p:grpSp>
          <p:nvGrpSpPr>
            <p:cNvPr id="25" name="Group 24"/>
            <p:cNvGrpSpPr/>
            <p:nvPr/>
          </p:nvGrpSpPr>
          <p:grpSpPr>
            <a:xfrm>
              <a:off x="5562600" y="3075709"/>
              <a:ext cx="5990943" cy="2956956"/>
              <a:chOff x="5562600" y="3075709"/>
              <a:chExt cx="5990943" cy="2956956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562600" y="3075709"/>
                <a:ext cx="4838700" cy="295695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153400" y="3605212"/>
                <a:ext cx="3400143" cy="96678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5613850" y="4724400"/>
              <a:ext cx="4673150" cy="60960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90800" y="1295400"/>
            <a:ext cx="5254041" cy="5334000"/>
            <a:chOff x="-2133600" y="838200"/>
            <a:chExt cx="5254041" cy="533400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133600" y="1143000"/>
              <a:ext cx="5086351" cy="5029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" y="838200"/>
              <a:ext cx="2434641" cy="495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-2082350" y="2571749"/>
              <a:ext cx="4825550" cy="781051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-2095500" y="4752975"/>
              <a:ext cx="4825550" cy="657225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Natanz</a:t>
            </a:r>
            <a:r>
              <a:rPr lang="en-US" dirty="0" smtClean="0"/>
              <a:t>, we have a problem.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4567238" y="1905000"/>
            <a:ext cx="5110162" cy="3819896"/>
            <a:chOff x="-793457" y="2799980"/>
            <a:chExt cx="5110162" cy="381989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793457" y="3429000"/>
              <a:ext cx="4500562" cy="31908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11555" y="2799980"/>
              <a:ext cx="3105150" cy="8572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-762000" y="5334000"/>
              <a:ext cx="4469105" cy="121920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3375" y="2525863"/>
            <a:ext cx="5000625" cy="4255937"/>
            <a:chOff x="2971800" y="1722784"/>
            <a:chExt cx="5381625" cy="4742953"/>
          </a:xfrm>
        </p:grpSpPr>
        <p:grpSp>
          <p:nvGrpSpPr>
            <p:cNvPr id="14" name="Group 13"/>
            <p:cNvGrpSpPr/>
            <p:nvPr/>
          </p:nvGrpSpPr>
          <p:grpSpPr>
            <a:xfrm>
              <a:off x="2971800" y="1722784"/>
              <a:ext cx="5381625" cy="4742953"/>
              <a:chOff x="3571875" y="2267447"/>
              <a:chExt cx="5381625" cy="4742953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571875" y="2438400"/>
                <a:ext cx="5238750" cy="4572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Picture 6"/>
              <p:cNvPicPr>
                <a:picLocks noChangeAspect="1" noChangeArrowheads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15075" y="2267447"/>
                <a:ext cx="2638425" cy="34190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048000" y="5638800"/>
              <a:ext cx="5029200" cy="76200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971800" y="4495800"/>
            <a:ext cx="5943600" cy="1844082"/>
            <a:chOff x="-3200400" y="4807708"/>
            <a:chExt cx="5943600" cy="1844082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00400" y="5334000"/>
              <a:ext cx="5924550" cy="1317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0475" y="4807708"/>
              <a:ext cx="2012725" cy="9834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14042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Stuxnet</a:t>
            </a:r>
            <a:endParaRPr lang="en-GB" dirty="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2274" y="1340768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60315" y="1357682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1698" y="1722647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434" y="1394161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310640"/>
            <a:ext cx="5863683" cy="5532120"/>
          </a:xfrm>
        </p:spPr>
        <p:txBody>
          <a:bodyPr/>
          <a:lstStyle/>
          <a:p>
            <a:pPr marL="361950" lvl="1" indent="-361950">
              <a:buSzPct val="100000"/>
              <a:defRPr/>
            </a:pPr>
            <a:r>
              <a:rPr lang="en-US" dirty="0" smtClean="0"/>
              <a:t>SCADA PC infected via USB stick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4(!) zero-day exploits </a:t>
            </a:r>
            <a:r>
              <a:rPr lang="en-US" dirty="0" smtClean="0"/>
              <a:t>(worth $100k-500k)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Hide, spread &amp; listen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Look for STEP7. If so, BINGO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Replace S7 drivers </a:t>
            </a:r>
            <a:r>
              <a:rPr lang="en-US" dirty="0" smtClean="0"/>
              <a:t>to hide &amp; start exploiting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Fingerprint PLC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If right configuration, download additional code</a:t>
            </a:r>
            <a:br>
              <a:rPr lang="en-US" dirty="0" smtClean="0"/>
            </a:br>
            <a:r>
              <a:rPr lang="en-US" dirty="0" smtClean="0"/>
              <a:t>(Insider knowledge necessary!!!)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Vary rotational speed of centrifuges to wear them out.</a:t>
            </a:r>
            <a:r>
              <a:rPr lang="en-US" dirty="0" smtClean="0"/>
              <a:t> GAME OVER.</a:t>
            </a:r>
            <a:endParaRPr lang="en-US" dirty="0"/>
          </a:p>
          <a:p>
            <a:pPr marL="0" lvl="1" indent="0">
              <a:buSzPct val="100000"/>
              <a:buNone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r>
              <a:rPr lang="en-US" dirty="0" smtClean="0"/>
              <a:t>Lots of hype in media (“First </a:t>
            </a:r>
            <a:r>
              <a:rPr lang="en-US" dirty="0" err="1" smtClean="0"/>
              <a:t>Cyberwar</a:t>
            </a:r>
            <a:r>
              <a:rPr lang="en-US" dirty="0" smtClean="0"/>
              <a:t>”)</a:t>
            </a:r>
            <a:br>
              <a:rPr lang="en-US" dirty="0" smtClean="0"/>
            </a:br>
            <a:r>
              <a:rPr lang="en-US" dirty="0" smtClean="0"/>
              <a:t>but just logical consequence of the past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Nothing new</a:t>
            </a:r>
            <a:r>
              <a:rPr lang="en-US" dirty="0" smtClean="0"/>
              <a:t>, apart from level of</a:t>
            </a:r>
            <a:br>
              <a:rPr lang="en-US" dirty="0" smtClean="0"/>
            </a:br>
            <a:r>
              <a:rPr lang="en-US" dirty="0" smtClean="0"/>
              <a:t>sophistication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Stay tuned for similar attacks!!!!</a:t>
            </a:r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endParaRPr lang="en-GB" dirty="0"/>
          </a:p>
        </p:txBody>
      </p:sp>
      <p:pic>
        <p:nvPicPr>
          <p:cNvPr id="20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5483" y="3369311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2693" y="1558404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5483" y="4161791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8" y="4992371"/>
            <a:ext cx="851850" cy="77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0885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http://i.imgur.com/rGtg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6238" y="1350963"/>
            <a:ext cx="2322512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2400" y="36576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endParaRPr lang="en-US" sz="2800">
              <a:solidFill>
                <a:srgbClr val="000036"/>
              </a:solidFill>
            </a:endParaRP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0813" y="1397000"/>
            <a:ext cx="8839200" cy="4408488"/>
          </a:xfrm>
        </p:spPr>
        <p:txBody>
          <a:bodyPr/>
          <a:lstStyle/>
          <a:p>
            <a:pPr marL="265113" indent="-265113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en-US" dirty="0" smtClean="0">
                <a:solidFill>
                  <a:schemeClr val="tx2"/>
                </a:solidFill>
              </a:rPr>
              <a:t>Security is </a:t>
            </a:r>
            <a:r>
              <a:rPr lang="en-US" dirty="0" smtClean="0">
                <a:solidFill>
                  <a:srgbClr val="FF0000"/>
                </a:solidFill>
              </a:rPr>
              <a:t>as good as the weakest link:</a:t>
            </a:r>
          </a:p>
          <a:p>
            <a:pPr marL="265113" lvl="1" indent="-265113" eaLnBrk="1" hangingPunct="1">
              <a:lnSpc>
                <a:spcPct val="90000"/>
              </a:lnSpc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Attacker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smtClean="0"/>
              <a:t>chooses the time, place, method</a:t>
            </a:r>
          </a:p>
          <a:p>
            <a:pPr marL="265113" lvl="1" indent="-265113" eaLnBrk="1" hangingPunct="1">
              <a:lnSpc>
                <a:spcPct val="90000"/>
              </a:lnSpc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Defende</a:t>
            </a:r>
            <a:r>
              <a:rPr lang="en-US" dirty="0" smtClean="0">
                <a:solidFill>
                  <a:srgbClr val="CC0000"/>
                </a:solidFill>
              </a:rPr>
              <a:t>r</a:t>
            </a:r>
            <a:r>
              <a:rPr lang="en-US" dirty="0" smtClean="0"/>
              <a:t> needs to protect against all possible attacks</a:t>
            </a:r>
            <a:br>
              <a:rPr lang="en-US" dirty="0" smtClean="0"/>
            </a:br>
            <a:r>
              <a:rPr lang="en-US" dirty="0" smtClean="0"/>
              <a:t>(currently known, and those yet to be discovered)</a:t>
            </a:r>
          </a:p>
          <a:p>
            <a:pPr marL="265113" lvl="1" indent="-265113" eaLnBrk="1" hangingPunct="1">
              <a:lnSpc>
                <a:spcPct val="90000"/>
              </a:lnSpc>
            </a:pPr>
            <a:endParaRPr lang="en-US" dirty="0" smtClean="0"/>
          </a:p>
          <a:p>
            <a:pPr marL="265113" lvl="1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GB" sz="2400" b="1" dirty="0" smtClean="0"/>
              <a:t>Security is a </a:t>
            </a:r>
            <a:r>
              <a:rPr lang="en-GB" sz="2400" b="1" dirty="0" smtClean="0">
                <a:solidFill>
                  <a:srgbClr val="FF0000"/>
                </a:solidFill>
              </a:rPr>
              <a:t>system property </a:t>
            </a:r>
            <a:r>
              <a:rPr lang="en-GB" sz="2400" b="1" dirty="0" smtClean="0"/>
              <a:t>(not a feature)</a:t>
            </a:r>
          </a:p>
          <a:p>
            <a:pPr marL="265113" lvl="1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GB" sz="2400" b="1" dirty="0" smtClean="0"/>
              <a:t>Security is a </a:t>
            </a:r>
            <a:r>
              <a:rPr lang="en-GB" sz="2400" b="1" dirty="0" smtClean="0">
                <a:solidFill>
                  <a:srgbClr val="FF0000"/>
                </a:solidFill>
              </a:rPr>
              <a:t>permanent process </a:t>
            </a:r>
            <a:r>
              <a:rPr lang="en-GB" sz="2400" b="1" dirty="0" smtClean="0"/>
              <a:t>(not a product)</a:t>
            </a:r>
          </a:p>
          <a:p>
            <a:pPr marL="265113" lvl="1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US" sz="2400" b="1" dirty="0" smtClean="0"/>
              <a:t>Security </a:t>
            </a:r>
            <a:r>
              <a:rPr lang="en-US" sz="2400" b="1" dirty="0" smtClean="0">
                <a:solidFill>
                  <a:srgbClr val="FF0000"/>
                </a:solidFill>
              </a:rPr>
              <a:t>cannot </a:t>
            </a:r>
            <a:r>
              <a:rPr lang="en-US" sz="2400" b="1" dirty="0" smtClean="0">
                <a:solidFill>
                  <a:schemeClr val="tx2"/>
                </a:solidFill>
              </a:rPr>
              <a:t>be proven (phase-space-problem)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US" dirty="0" smtClean="0"/>
              <a:t>Security </a:t>
            </a:r>
            <a:r>
              <a:rPr lang="en-US" dirty="0" smtClean="0">
                <a:solidFill>
                  <a:schemeClr val="tx2"/>
                </a:solidFill>
              </a:rPr>
              <a:t>is difficult to achieve, and only to 100%-</a:t>
            </a:r>
            <a:r>
              <a:rPr lang="el-GR" dirty="0" smtClean="0">
                <a:solidFill>
                  <a:schemeClr val="tx2"/>
                </a:solidFill>
                <a:cs typeface="Arial" charset="0"/>
              </a:rPr>
              <a:t>ε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marL="265113" lvl="1" indent="-265113">
              <a:spcBef>
                <a:spcPts val="200"/>
              </a:spcBef>
              <a:buSzPct val="100000"/>
            </a:pPr>
            <a:r>
              <a:rPr lang="en-US" dirty="0" smtClean="0">
                <a:solidFill>
                  <a:schemeClr val="tx2"/>
                </a:solidFill>
              </a:rPr>
              <a:t>At CERN, </a:t>
            </a:r>
            <a:r>
              <a:rPr lang="en-US" dirty="0" smtClean="0">
                <a:solidFill>
                  <a:srgbClr val="FF0000"/>
                </a:solidFill>
              </a:rPr>
              <a:t>every single computing resource owner defines </a:t>
            </a:r>
            <a:r>
              <a:rPr lang="el-GR" dirty="0" smtClean="0">
                <a:solidFill>
                  <a:srgbClr val="FF0000"/>
                </a:solidFill>
              </a:rPr>
              <a:t>ε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!!!</a:t>
            </a:r>
          </a:p>
          <a:p>
            <a:pPr marL="265113" lvl="1" indent="-265113">
              <a:spcBef>
                <a:spcPts val="200"/>
              </a:spcBef>
            </a:pPr>
            <a:endParaRPr lang="en-US" dirty="0" smtClean="0">
              <a:solidFill>
                <a:schemeClr val="tx2"/>
              </a:solidFill>
            </a:endParaRPr>
          </a:p>
          <a:p>
            <a:pPr marL="265113" lvl="1" indent="-265113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en-GB" sz="2400" b="1" dirty="0" smtClean="0"/>
          </a:p>
          <a:p>
            <a:pPr marL="265113" lvl="1" indent="-265113" eaLnBrk="1" hangingPunct="1">
              <a:lnSpc>
                <a:spcPct val="90000"/>
              </a:lnSpc>
            </a:pPr>
            <a:endParaRPr lang="en-US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</p:txBody>
      </p:sp>
      <p:pic>
        <p:nvPicPr>
          <p:cNvPr id="5128" name="Picture 8" descr="lb_airba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450" y="5903913"/>
            <a:ext cx="1503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 descr="070719_car_lo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902325"/>
            <a:ext cx="153193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2089150" y="5951538"/>
            <a:ext cx="4622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lnSpc>
                <a:spcPct val="90000"/>
              </a:lnSpc>
              <a:defRPr/>
            </a:pPr>
            <a:r>
              <a:rPr lang="de-DE" sz="2000" kern="0" dirty="0">
                <a:solidFill>
                  <a:srgbClr val="000036"/>
                </a:solidFill>
                <a:latin typeface="+mn-lt"/>
              </a:rPr>
              <a:t>BTW:</a:t>
            </a:r>
            <a:br>
              <a:rPr lang="de-DE" sz="2000" kern="0" dirty="0">
                <a:solidFill>
                  <a:srgbClr val="000036"/>
                </a:solidFill>
                <a:latin typeface="+mn-lt"/>
              </a:rPr>
            </a:br>
            <a:r>
              <a:rPr lang="de-DE" sz="2000" kern="0" dirty="0">
                <a:solidFill>
                  <a:srgbClr val="000036"/>
                </a:solidFill>
                <a:latin typeface="+mn-lt"/>
              </a:rPr>
              <a:t>Security </a:t>
            </a:r>
            <a:r>
              <a:rPr lang="de-DE" sz="2000" kern="0" dirty="0" err="1">
                <a:solidFill>
                  <a:srgbClr val="000036"/>
                </a:solidFill>
                <a:latin typeface="+mn-lt"/>
              </a:rPr>
              <a:t>is</a:t>
            </a:r>
            <a:r>
              <a:rPr lang="de-DE" sz="2000" kern="0" dirty="0">
                <a:solidFill>
                  <a:srgbClr val="000036"/>
                </a:solidFill>
                <a:latin typeface="+mn-lt"/>
              </a:rPr>
              <a:t> </a:t>
            </a:r>
            <a:r>
              <a:rPr lang="de-DE" sz="2000" i="1" kern="0" dirty="0">
                <a:solidFill>
                  <a:srgbClr val="FF0000"/>
                </a:solidFill>
                <a:latin typeface="+mn-lt"/>
              </a:rPr>
              <a:t>not</a:t>
            </a:r>
            <a:r>
              <a:rPr lang="de-DE" sz="2000" i="1" kern="0" dirty="0">
                <a:solidFill>
                  <a:srgbClr val="000036"/>
                </a:solidFill>
                <a:latin typeface="+mn-lt"/>
              </a:rPr>
              <a:t> </a:t>
            </a:r>
            <a:r>
              <a:rPr lang="de-DE" sz="2000" kern="0" dirty="0">
                <a:solidFill>
                  <a:srgbClr val="000036"/>
                </a:solidFill>
                <a:latin typeface="+mn-lt"/>
              </a:rPr>
              <a:t>a synonym for </a:t>
            </a:r>
            <a:r>
              <a:rPr lang="de-DE" sz="2000" kern="0" dirty="0" err="1">
                <a:solidFill>
                  <a:srgbClr val="000036"/>
                </a:solidFill>
                <a:latin typeface="+mn-lt"/>
              </a:rPr>
              <a:t>safety</a:t>
            </a:r>
            <a:r>
              <a:rPr lang="de-DE" sz="2000" kern="0" dirty="0">
                <a:solidFill>
                  <a:srgbClr val="000036"/>
                </a:solidFill>
                <a:latin typeface="+mn-lt"/>
              </a:rPr>
              <a:t>.</a:t>
            </a:r>
          </a:p>
          <a:p>
            <a:pPr marL="342900" indent="-342900" algn="l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in a Nutshell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2443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0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0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01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uiExpand="1" build="p" autoUpdateAnimBg="0"/>
      <p:bldP spid="1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Workings of </a:t>
            </a:r>
            <a:r>
              <a:rPr lang="en-US" dirty="0" err="1" smtClean="0"/>
              <a:t>Stuxnet</a:t>
            </a:r>
            <a:r>
              <a:rPr lang="en-US" dirty="0" smtClean="0"/>
              <a:t> (I)</a:t>
            </a:r>
            <a:endParaRPr lang="en-GB" dirty="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273629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31041" y="1312314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424" y="1677279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160" y="134879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310640"/>
            <a:ext cx="6156981" cy="5532120"/>
          </a:xfrm>
        </p:spPr>
        <p:txBody>
          <a:bodyPr/>
          <a:lstStyle/>
          <a:p>
            <a:pPr marL="361950" lvl="1" indent="-361950">
              <a:buSzPct val="100000"/>
              <a:defRPr/>
            </a:pPr>
            <a:r>
              <a:rPr lang="en-US" dirty="0" smtClean="0"/>
              <a:t>An infected USB stick was infiltrated</a:t>
            </a:r>
            <a:br>
              <a:rPr lang="en-US" dirty="0" smtClean="0"/>
            </a:br>
            <a:r>
              <a:rPr lang="en-US" dirty="0" smtClean="0"/>
              <a:t>into the plant either by </a:t>
            </a:r>
            <a:r>
              <a:rPr lang="en-US" dirty="0" smtClean="0">
                <a:solidFill>
                  <a:srgbClr val="FF0000"/>
                </a:solidFill>
              </a:rPr>
              <a:t>malicious act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or through </a:t>
            </a:r>
            <a:r>
              <a:rPr lang="en-US" dirty="0" smtClean="0">
                <a:solidFill>
                  <a:srgbClr val="FF0000"/>
                </a:solidFill>
              </a:rPr>
              <a:t>social engineering</a:t>
            </a:r>
            <a:r>
              <a:rPr lang="en-US" dirty="0" smtClean="0"/>
              <a:t>. 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Once inserted into a Windows PC, the stick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tried to </a:t>
            </a:r>
            <a:r>
              <a:rPr lang="en-US" dirty="0" err="1" smtClean="0">
                <a:solidFill>
                  <a:srgbClr val="FF0000"/>
                </a:solidFill>
              </a:rPr>
              <a:t>compromize</a:t>
            </a:r>
            <a:r>
              <a:rPr lang="en-US" dirty="0" smtClean="0">
                <a:solidFill>
                  <a:srgbClr val="FF0000"/>
                </a:solidFill>
              </a:rPr>
              <a:t> the O/S </a:t>
            </a:r>
            <a:r>
              <a:rPr lang="en-US" dirty="0" smtClean="0"/>
              <a:t>with up to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0000"/>
                </a:solidFill>
              </a:rPr>
              <a:t>4(!) zero-day exploits </a:t>
            </a:r>
            <a:r>
              <a:rPr lang="en-US" dirty="0" smtClean="0"/>
              <a:t>(worth </a:t>
            </a:r>
            <a:r>
              <a:rPr lang="en-US" dirty="0"/>
              <a:t>&gt;</a:t>
            </a:r>
            <a:r>
              <a:rPr lang="en-US" dirty="0" smtClean="0"/>
              <a:t>$100k).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There were 4-5 evolutions starting 6/2009.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Infected </a:t>
            </a:r>
            <a:r>
              <a:rPr lang="en-US" dirty="0"/>
              <a:t>1</a:t>
            </a:r>
            <a:r>
              <a:rPr lang="en-US" dirty="0" smtClean="0"/>
              <a:t>00.000 PCs (60% Iran,10% Indonesia).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Using “rootkit” technologies and two stolen certificates,</a:t>
            </a:r>
            <a:r>
              <a:rPr lang="en-US" dirty="0"/>
              <a:t> </a:t>
            </a:r>
            <a:r>
              <a:rPr lang="en-US" dirty="0" smtClean="0"/>
              <a:t>it </a:t>
            </a:r>
            <a:r>
              <a:rPr lang="en-US" dirty="0" smtClean="0">
                <a:solidFill>
                  <a:srgbClr val="FF0000"/>
                </a:solidFill>
              </a:rPr>
              <a:t>hid from being detected</a:t>
            </a:r>
            <a:r>
              <a:rPr lang="en-US" dirty="0" smtClean="0"/>
              <a:t>.</a:t>
            </a:r>
          </a:p>
          <a:p>
            <a:pPr marL="361950" lvl="1" indent="-361950">
              <a:buSzPct val="100000"/>
              <a:defRPr/>
            </a:pPr>
            <a:r>
              <a:rPr lang="en-US" dirty="0"/>
              <a:t>I</a:t>
            </a:r>
            <a:r>
              <a:rPr lang="en-US" dirty="0" smtClean="0"/>
              <a:t>t tried to infect other hosts and</a:t>
            </a:r>
            <a:br>
              <a:rPr lang="en-US" dirty="0" smtClean="0"/>
            </a:br>
            <a:r>
              <a:rPr lang="en-US" dirty="0" smtClean="0"/>
              <a:t>establish a P2P connection “home”.</a:t>
            </a:r>
            <a:endParaRPr lang="en-US" dirty="0" smtClean="0">
              <a:solidFill>
                <a:srgbClr val="FF0000"/>
              </a:solidFill>
            </a:endParaRPr>
          </a:p>
          <a:p>
            <a:pPr marL="0" lvl="1" indent="0">
              <a:buSzPct val="100000"/>
              <a:buNone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endParaRPr lang="en-GB" dirty="0"/>
          </a:p>
        </p:txBody>
      </p:sp>
      <p:pic>
        <p:nvPicPr>
          <p:cNvPr id="21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419" y="1513036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AutoShape 19"/>
          <p:cNvSpPr>
            <a:spLocks noChangeArrowheads="1"/>
          </p:cNvSpPr>
          <p:nvPr/>
        </p:nvSpPr>
        <p:spPr bwMode="auto">
          <a:xfrm>
            <a:off x="152400" y="5436054"/>
            <a:ext cx="4648200" cy="1269546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So far, nothing new: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A standard,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but expensive virus!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4064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Workings of </a:t>
            </a:r>
            <a:r>
              <a:rPr lang="en-US" dirty="0" err="1" smtClean="0"/>
              <a:t>Stuxnet</a:t>
            </a:r>
            <a:r>
              <a:rPr lang="en-US" dirty="0" smtClean="0"/>
              <a:t> (II)</a:t>
            </a:r>
            <a:endParaRPr lang="en-GB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310640"/>
            <a:ext cx="6877122" cy="5532120"/>
          </a:xfrm>
        </p:spPr>
        <p:txBody>
          <a:bodyPr/>
          <a:lstStyle/>
          <a:p>
            <a:pPr marL="361950" lvl="1" indent="-361950">
              <a:buSzPct val="100000"/>
              <a:defRPr/>
            </a:pPr>
            <a:r>
              <a:rPr lang="en-US" dirty="0" err="1" smtClean="0"/>
              <a:t>Stuxnet</a:t>
            </a:r>
            <a:r>
              <a:rPr lang="en-US" dirty="0" smtClean="0"/>
              <a:t> then checked the local configuration</a:t>
            </a:r>
            <a:br>
              <a:rPr lang="en-US" dirty="0" smtClean="0"/>
            </a:br>
            <a:r>
              <a:rPr lang="en-US" dirty="0" smtClean="0"/>
              <a:t>looking for the </a:t>
            </a:r>
            <a:r>
              <a:rPr lang="en-US" dirty="0" smtClean="0">
                <a:solidFill>
                  <a:srgbClr val="FF0000"/>
                </a:solidFill>
              </a:rPr>
              <a:t>presence 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Siemens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PCS7/STEP7/WINCC SCADA software</a:t>
            </a:r>
            <a:r>
              <a:rPr lang="en-US" dirty="0" smtClean="0"/>
              <a:t>.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If so, it copied itself into the local</a:t>
            </a:r>
            <a:br>
              <a:rPr lang="en-US" dirty="0" smtClean="0"/>
            </a:br>
            <a:r>
              <a:rPr lang="en-US" dirty="0" smtClean="0"/>
              <a:t>STEP7 project folder (to propagate further). 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It </a:t>
            </a:r>
            <a:r>
              <a:rPr lang="en-US" dirty="0" smtClean="0">
                <a:solidFill>
                  <a:srgbClr val="FF0000"/>
                </a:solidFill>
              </a:rPr>
              <a:t>replaced the S7 communication libraries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(DLLs) </a:t>
            </a:r>
            <a:r>
              <a:rPr lang="en-US" dirty="0" smtClean="0"/>
              <a:t>used for exchanging data with a PLC.</a:t>
            </a:r>
          </a:p>
          <a:p>
            <a:pPr marL="361950" lvl="1" indent="-361950">
              <a:buSzPct val="100000"/>
              <a:defRPr/>
            </a:pPr>
            <a:r>
              <a:rPr lang="en-US" dirty="0" err="1" smtClean="0"/>
              <a:t>Stuxnet</a:t>
            </a:r>
            <a:r>
              <a:rPr lang="en-US" dirty="0" smtClean="0"/>
              <a:t> </a:t>
            </a:r>
            <a:r>
              <a:rPr lang="en-US" dirty="0"/>
              <a:t>can now </a:t>
            </a:r>
            <a:r>
              <a:rPr lang="en-US" dirty="0">
                <a:solidFill>
                  <a:srgbClr val="FF0000"/>
                </a:solidFill>
              </a:rPr>
              <a:t>manipulate </a:t>
            </a:r>
            <a:r>
              <a:rPr lang="en-US" dirty="0" smtClean="0">
                <a:solidFill>
                  <a:srgbClr val="FF0000"/>
                </a:solidFill>
              </a:rPr>
              <a:t>values</a:t>
            </a:r>
            <a:r>
              <a:rPr lang="en-US" dirty="0" smtClean="0"/>
              <a:t> to be</a:t>
            </a:r>
            <a:br>
              <a:rPr lang="en-US" dirty="0" smtClean="0"/>
            </a:br>
            <a:r>
              <a:rPr lang="en-US" dirty="0" smtClean="0"/>
              <a:t>send </a:t>
            </a:r>
            <a:r>
              <a:rPr lang="en-US" dirty="0"/>
              <a:t>to the PLC or displayed by </a:t>
            </a:r>
            <a:r>
              <a:rPr lang="en-US" dirty="0" smtClean="0"/>
              <a:t>the SCADA.</a:t>
            </a:r>
          </a:p>
          <a:p>
            <a:pPr marL="361950" lvl="1" indent="-361950">
              <a:defRPr/>
            </a:pPr>
            <a:endParaRPr lang="en-US" dirty="0" smtClean="0"/>
          </a:p>
          <a:p>
            <a:pPr marL="361950" lvl="1" indent="-361950">
              <a:defRPr/>
            </a:pPr>
            <a:endParaRPr lang="en-US" dirty="0"/>
          </a:p>
          <a:p>
            <a:pPr marL="361950" lvl="1" indent="-361950">
              <a:defRPr/>
            </a:pPr>
            <a:endParaRPr lang="en-US" dirty="0" smtClean="0"/>
          </a:p>
          <a:p>
            <a:pPr marL="361950" lvl="1" indent="-361950">
              <a:defRPr/>
            </a:pPr>
            <a:endParaRPr lang="en-US" dirty="0"/>
          </a:p>
          <a:p>
            <a:pPr marL="0" lvl="1" indent="0">
              <a:spcBef>
                <a:spcPts val="2400"/>
              </a:spcBef>
              <a:buNone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r>
              <a:rPr lang="en-US" dirty="0" smtClean="0"/>
              <a:t>If not, </a:t>
            </a:r>
            <a:r>
              <a:rPr lang="en-US" dirty="0" err="1" smtClean="0"/>
              <a:t>Stuxnet</a:t>
            </a:r>
            <a:r>
              <a:rPr lang="en-US" dirty="0" smtClean="0"/>
              <a:t> got idle and would expire on 2</a:t>
            </a:r>
            <a:r>
              <a:rPr lang="en-GB" dirty="0" smtClean="0"/>
              <a:t>012/06/24.</a:t>
            </a: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0" lvl="1" indent="0">
              <a:buSzPct val="100000"/>
              <a:buNone/>
              <a:defRPr/>
            </a:pPr>
            <a:endParaRPr lang="en-US" dirty="0" smtClean="0"/>
          </a:p>
          <a:p>
            <a:pPr marL="0" lvl="1" indent="0">
              <a:buSzPct val="100000"/>
              <a:buNone/>
              <a:defRPr/>
            </a:pPr>
            <a:r>
              <a:rPr lang="en-US" dirty="0" smtClean="0"/>
              <a:t> </a:t>
            </a:r>
          </a:p>
          <a:p>
            <a:pPr marL="0" lvl="1" indent="0">
              <a:buSzPct val="100000"/>
              <a:buNone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152400" y="4548264"/>
            <a:ext cx="5286499" cy="1634836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err="1">
                <a:solidFill>
                  <a:srgbClr val="000000"/>
                </a:solidFill>
              </a:rPr>
              <a:t>Stuxnet</a:t>
            </a:r>
            <a:r>
              <a:rPr lang="en-US" sz="2400" b="1" dirty="0">
                <a:solidFill>
                  <a:srgbClr val="000000"/>
                </a:solidFill>
              </a:rPr>
              <a:t> is now the</a:t>
            </a:r>
            <a:br>
              <a:rPr lang="en-US" sz="2400" b="1" dirty="0">
                <a:solidFill>
                  <a:srgbClr val="000000"/>
                </a:solidFill>
              </a:rPr>
            </a:br>
            <a:r>
              <a:rPr lang="en-US" sz="2400" b="1" dirty="0">
                <a:solidFill>
                  <a:srgbClr val="000000"/>
                </a:solidFill>
              </a:rPr>
              <a:t>“Man in the Middle”</a:t>
            </a:r>
            <a:br>
              <a:rPr lang="en-US" sz="2400" b="1" dirty="0">
                <a:solidFill>
                  <a:srgbClr val="000000"/>
                </a:solidFill>
              </a:rPr>
            </a:br>
            <a:r>
              <a:rPr lang="en-US" sz="2400" b="1" dirty="0">
                <a:solidFill>
                  <a:srgbClr val="000000"/>
                </a:solidFill>
              </a:rPr>
              <a:t>controlling the communication between SCADA &amp; </a:t>
            </a:r>
            <a:r>
              <a:rPr lang="en-US" sz="2400" b="1" dirty="0" smtClean="0">
                <a:solidFill>
                  <a:srgbClr val="000000"/>
                </a:solidFill>
              </a:rPr>
              <a:t>PLC.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1026" name="Picture 2" descr="File:Step7 communicating with plc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4483" y="1371600"/>
            <a:ext cx="3675717" cy="195809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 2"/>
          <p:cNvGrpSpPr/>
          <p:nvPr/>
        </p:nvGrpSpPr>
        <p:grpSpPr>
          <a:xfrm>
            <a:off x="5544484" y="3528307"/>
            <a:ext cx="3675716" cy="1958093"/>
            <a:chOff x="5468284" y="4114800"/>
            <a:chExt cx="3675716" cy="1958093"/>
          </a:xfrm>
        </p:grpSpPr>
        <p:pic>
          <p:nvPicPr>
            <p:cNvPr id="1028" name="Picture 4" descr="File:Stuxnet modifying plc.sv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8284" y="4114800"/>
              <a:ext cx="3675716" cy="19580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Oval 12"/>
            <p:cNvSpPr/>
            <p:nvPr/>
          </p:nvSpPr>
          <p:spPr bwMode="auto">
            <a:xfrm>
              <a:off x="6134243" y="4167893"/>
              <a:ext cx="1485757" cy="1585208"/>
            </a:xfrm>
            <a:prstGeom prst="ellipse">
              <a:avLst/>
            </a:prstGeom>
            <a:solidFill>
              <a:srgbClr val="C00000">
                <a:alpha val="25000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7992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Workings of </a:t>
            </a:r>
            <a:r>
              <a:rPr lang="en-US" dirty="0" err="1" smtClean="0"/>
              <a:t>Stuxnet</a:t>
            </a:r>
            <a:r>
              <a:rPr lang="en-US" dirty="0" smtClean="0"/>
              <a:t> (III)</a:t>
            </a:r>
            <a:endParaRPr lang="en-GB" dirty="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31041" y="1312314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424" y="1677279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160" y="134879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310640"/>
            <a:ext cx="5863683" cy="5532120"/>
          </a:xfrm>
        </p:spPr>
        <p:txBody>
          <a:bodyPr/>
          <a:lstStyle/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Next, </a:t>
            </a:r>
            <a:r>
              <a:rPr lang="en-US" dirty="0" err="1" smtClean="0">
                <a:solidFill>
                  <a:schemeClr val="tx2"/>
                </a:solidFill>
              </a:rPr>
              <a:t>Stuxnet</a:t>
            </a:r>
            <a:r>
              <a:rPr lang="en-US" dirty="0" smtClean="0">
                <a:solidFill>
                  <a:schemeClr val="tx2"/>
                </a:solidFill>
              </a:rPr>
              <a:t> was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“fingerprinting” connected  PLCs.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If right PLC configuration, it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downloaded/replaced code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between 17 and 32 FBs &amp; </a:t>
            </a:r>
            <a:r>
              <a:rPr lang="en-US" dirty="0" err="1" smtClean="0"/>
              <a:t>DBs.</a:t>
            </a:r>
            <a:endParaRPr lang="en-US" dirty="0"/>
          </a:p>
          <a:p>
            <a:pPr marL="0" lvl="1" indent="0">
              <a:buSzPct val="100000"/>
              <a:buNone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endParaRPr lang="en-GB" dirty="0"/>
          </a:p>
        </p:txBody>
      </p:sp>
      <p:pic>
        <p:nvPicPr>
          <p:cNvPr id="20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209" y="332394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419" y="1513036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209" y="411642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114" y="4947003"/>
            <a:ext cx="851850" cy="77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419600" y="1326858"/>
            <a:ext cx="6248206" cy="4975807"/>
            <a:chOff x="4419600" y="1326858"/>
            <a:chExt cx="6248206" cy="4975807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326858"/>
              <a:ext cx="6248206" cy="4975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Oval 15"/>
            <p:cNvSpPr/>
            <p:nvPr/>
          </p:nvSpPr>
          <p:spPr bwMode="auto">
            <a:xfrm>
              <a:off x="5223456" y="5488310"/>
              <a:ext cx="1485757" cy="219606"/>
            </a:xfrm>
            <a:prstGeom prst="ellipse">
              <a:avLst/>
            </a:prstGeom>
            <a:solidFill>
              <a:srgbClr val="C00000">
                <a:alpha val="25000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5240332" y="5916969"/>
              <a:ext cx="1485757" cy="219606"/>
            </a:xfrm>
            <a:prstGeom prst="ellipse">
              <a:avLst/>
            </a:prstGeom>
            <a:solidFill>
              <a:srgbClr val="C00000">
                <a:alpha val="25000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  <p:pic>
        <p:nvPicPr>
          <p:cNvPr id="1028" name="Picture 4" descr="http://shop.artwelove.com/_img/_mngd/product/249-artwork-focus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4286" y="2843752"/>
            <a:ext cx="413124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152400" y="5488310"/>
            <a:ext cx="4648200" cy="1217290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The “Man </a:t>
            </a:r>
            <a:r>
              <a:rPr lang="en-US" sz="2400" b="1" dirty="0">
                <a:solidFill>
                  <a:srgbClr val="000000"/>
                </a:solidFill>
              </a:rPr>
              <a:t>in the Middle”</a:t>
            </a:r>
            <a:br>
              <a:rPr lang="en-US" sz="2400" b="1" dirty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made everything looked fine at the SCADA level…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152400" y="3182574"/>
            <a:ext cx="4648200" cy="220380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This code </a:t>
            </a:r>
            <a:r>
              <a:rPr lang="en-US" sz="2400" b="1" dirty="0" smtClean="0">
                <a:solidFill>
                  <a:srgbClr val="FF0000"/>
                </a:solidFill>
              </a:rPr>
              <a:t>varied the rotational speed </a:t>
            </a:r>
            <a:r>
              <a:rPr lang="en-US" sz="2400" b="1" dirty="0" smtClean="0">
                <a:solidFill>
                  <a:srgbClr val="000000"/>
                </a:solidFill>
              </a:rPr>
              <a:t>of the centrifuges over months </a:t>
            </a:r>
            <a:r>
              <a:rPr lang="en-US" sz="2400" b="1" dirty="0" smtClean="0">
                <a:solidFill>
                  <a:srgbClr val="FF0000"/>
                </a:solidFill>
              </a:rPr>
              <a:t>wearing them out </a:t>
            </a:r>
            <a:r>
              <a:rPr lang="en-US" sz="2400" b="1" dirty="0" smtClean="0">
                <a:solidFill>
                  <a:srgbClr val="000000"/>
                </a:solidFill>
              </a:rPr>
              <a:t>and  inhibiting uranium enrichment.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3083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Stuxnet</a:t>
            </a:r>
            <a:r>
              <a:rPr lang="en-US" dirty="0" smtClean="0"/>
              <a:t> was not the first one!</a:t>
            </a:r>
            <a:endParaRPr lang="en-GB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838200" y="1447800"/>
            <a:ext cx="7252343" cy="5257889"/>
            <a:chOff x="1740269" y="4171856"/>
            <a:chExt cx="4111854" cy="2981325"/>
          </a:xfrm>
        </p:grpSpPr>
        <p:pic>
          <p:nvPicPr>
            <p:cNvPr id="5" name="Picture 2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7916" y="4171856"/>
              <a:ext cx="4094207" cy="29813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740269" y="5503587"/>
              <a:ext cx="3127006" cy="164959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96312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1276350"/>
            <a:ext cx="6115050" cy="5410200"/>
          </a:xfrm>
        </p:spPr>
        <p:txBody>
          <a:bodyPr/>
          <a:lstStyle/>
          <a:p>
            <a:pPr marL="361950" lvl="1" indent="-361950">
              <a:buSzPct val="100000"/>
              <a:buFont typeface="Times New Roman" pitchFamily="18" charset="0"/>
              <a:buNone/>
              <a:defRPr/>
            </a:pPr>
            <a:r>
              <a:rPr lang="en-US" sz="2400" b="1" dirty="0" smtClean="0"/>
              <a:t>Use case: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Measuring your consumption at home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Online with the grid: Optimizing the power usage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Publicly accessible, off-the-shelf, open networks</a:t>
            </a:r>
          </a:p>
          <a:p>
            <a:pPr marL="361950" lvl="1" indent="-361950">
              <a:buSzPct val="100000"/>
              <a:defRPr/>
            </a:pPr>
            <a:endParaRPr lang="en-US" sz="1200" dirty="0" smtClean="0"/>
          </a:p>
          <a:p>
            <a:pPr marL="1438275">
              <a:defRPr/>
            </a:pPr>
            <a:r>
              <a:rPr lang="en-US" dirty="0" smtClean="0"/>
              <a:t>Risks: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Exploitation</a:t>
            </a:r>
            <a:r>
              <a:rPr lang="en-US" dirty="0" smtClean="0"/>
              <a:t> of meter vulnerabilities:</a:t>
            </a:r>
            <a:br>
              <a:rPr lang="en-US" dirty="0" smtClean="0"/>
            </a:br>
            <a:r>
              <a:rPr lang="en-US" dirty="0" smtClean="0"/>
              <a:t>registration process, firmware, data, …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Loss of confidentiality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customer data available to others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Loss of integrity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manipulation of reading data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Loss of availability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data not available in a timely manner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Misuse</a:t>
            </a:r>
            <a:r>
              <a:rPr lang="en-US" dirty="0" smtClean="0"/>
              <a:t> as attack platform</a:t>
            </a:r>
          </a:p>
          <a:p>
            <a:pPr marL="342900" lvl="1" indent="-342900">
              <a:buSzPct val="100000"/>
              <a:defRPr/>
            </a:pPr>
            <a:endParaRPr lang="en-US" dirty="0" smtClean="0"/>
          </a:p>
          <a:p>
            <a:pPr marL="361950" lvl="1">
              <a:buSzPct val="100000"/>
              <a:defRPr/>
            </a:pPr>
            <a:endParaRPr lang="en-US" dirty="0" smtClean="0"/>
          </a:p>
          <a:p>
            <a:pPr marL="361950" lvl="1">
              <a:buSzPct val="100000"/>
              <a:defRPr/>
            </a:pPr>
            <a:endParaRPr lang="en-US" dirty="0" smtClean="0"/>
          </a:p>
          <a:p>
            <a:pPr marL="361950" lvl="1">
              <a:buSzPct val="100000"/>
              <a:defRPr/>
            </a:pPr>
            <a:endParaRPr lang="en-US" dirty="0" smtClean="0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Smart Meters: Nothing Learned?</a:t>
            </a:r>
          </a:p>
        </p:txBody>
      </p:sp>
      <p:pic>
        <p:nvPicPr>
          <p:cNvPr id="28676" name="Picture 8" descr="http://1.bp.blogspot.com/_9XZeMkfhUGQ/Sxk3BWWIFbI/AAAAAAAAACY/Aa4A45oOYu8/s320/72smart+me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" y="1365250"/>
            <a:ext cx="1658938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5754688" y="6550025"/>
            <a:ext cx="2811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 sz="1400" b="0">
                <a:solidFill>
                  <a:schemeClr val="tx2"/>
                </a:solidFill>
              </a:rPr>
              <a:t>courtesy of  M. Tritschler (KEMA)</a:t>
            </a:r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103188" y="4105275"/>
            <a:ext cx="3946525" cy="1885950"/>
            <a:chOff x="-148759" y="4067175"/>
            <a:chExt cx="5197009" cy="2484160"/>
          </a:xfrm>
        </p:grpSpPr>
        <p:pic>
          <p:nvPicPr>
            <p:cNvPr id="27655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4126" y="4067175"/>
              <a:ext cx="4962872" cy="24674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7656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342" y="4506294"/>
              <a:ext cx="1914908" cy="5520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8681" name="Rectangle 20"/>
            <p:cNvSpPr>
              <a:spLocks noChangeArrowheads="1"/>
            </p:cNvSpPr>
            <p:nvPr/>
          </p:nvSpPr>
          <p:spPr bwMode="auto">
            <a:xfrm>
              <a:off x="-148759" y="6124575"/>
              <a:ext cx="4234984" cy="42676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627129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1276350"/>
            <a:ext cx="6115050" cy="5410200"/>
          </a:xfrm>
        </p:spPr>
        <p:txBody>
          <a:bodyPr/>
          <a:lstStyle/>
          <a:p>
            <a:pPr marL="361950" lvl="1" indent="-361950">
              <a:buSzPct val="100000"/>
              <a:buFont typeface="Times New Roman" pitchFamily="18" charset="0"/>
              <a:buNone/>
              <a:defRPr/>
            </a:pPr>
            <a:r>
              <a:rPr lang="en-US" sz="2400" b="1" dirty="0" smtClean="0"/>
              <a:t>Use case: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Measuring your consumption at home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Online with the grid: Optimizing the power usage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Publicly accessible, off-the-shelf, open networks</a:t>
            </a:r>
          </a:p>
          <a:p>
            <a:pPr marL="361950" lvl="1" indent="-361950">
              <a:buSzPct val="100000"/>
              <a:defRPr/>
            </a:pPr>
            <a:endParaRPr lang="en-US" sz="1200" dirty="0" smtClean="0"/>
          </a:p>
          <a:p>
            <a:pPr marL="1438275">
              <a:defRPr/>
            </a:pPr>
            <a:r>
              <a:rPr lang="en-US" dirty="0" smtClean="0"/>
              <a:t>Risks: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Exploitation</a:t>
            </a:r>
            <a:r>
              <a:rPr lang="en-US" dirty="0" smtClean="0"/>
              <a:t> of meter vulnerabilities:</a:t>
            </a:r>
            <a:br>
              <a:rPr lang="en-US" dirty="0" smtClean="0"/>
            </a:br>
            <a:r>
              <a:rPr lang="en-US" dirty="0" smtClean="0"/>
              <a:t>registration process, firmware, data, …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Loss of confidentiality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customer data available to others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Loss of integrity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manipulation of reading data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Loss of availability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data not available in a timely manner</a:t>
            </a:r>
          </a:p>
          <a:p>
            <a:pPr marL="1438275" lvl="1" indent="-34290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Misuse</a:t>
            </a:r>
            <a:r>
              <a:rPr lang="en-US" dirty="0" smtClean="0"/>
              <a:t> as attack platform</a:t>
            </a:r>
          </a:p>
          <a:p>
            <a:pPr marL="342900" lvl="1" indent="-342900">
              <a:buSzPct val="100000"/>
              <a:defRPr/>
            </a:pPr>
            <a:endParaRPr lang="en-US" dirty="0" smtClean="0"/>
          </a:p>
          <a:p>
            <a:pPr marL="361950" lvl="1">
              <a:buSzPct val="100000"/>
              <a:defRPr/>
            </a:pPr>
            <a:endParaRPr lang="en-US" dirty="0" smtClean="0"/>
          </a:p>
          <a:p>
            <a:pPr marL="361950" lvl="1">
              <a:buSzPct val="100000"/>
              <a:defRPr/>
            </a:pPr>
            <a:endParaRPr lang="en-US" dirty="0" smtClean="0"/>
          </a:p>
          <a:p>
            <a:pPr marL="361950" lvl="1">
              <a:buSzPct val="100000"/>
              <a:defRPr/>
            </a:pPr>
            <a:endParaRPr lang="en-US" dirty="0" smtClean="0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Smart Meters: Nothing Learned?</a:t>
            </a:r>
          </a:p>
        </p:txBody>
      </p:sp>
      <p:pic>
        <p:nvPicPr>
          <p:cNvPr id="28676" name="Picture 8" descr="http://1.bp.blogspot.com/_9XZeMkfhUGQ/Sxk3BWWIFbI/AAAAAAAAACY/Aa4A45oOYu8/s320/72smart+me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" y="1365250"/>
            <a:ext cx="1658938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5754688" y="6550025"/>
            <a:ext cx="2811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 sz="1400" b="0">
                <a:solidFill>
                  <a:schemeClr val="tx2"/>
                </a:solidFill>
              </a:rPr>
              <a:t>courtesy of  M. Tritschler (KEMA)</a:t>
            </a:r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103188" y="4105275"/>
            <a:ext cx="3946525" cy="1885950"/>
            <a:chOff x="-148759" y="4067175"/>
            <a:chExt cx="5197009" cy="2484160"/>
          </a:xfrm>
        </p:grpSpPr>
        <p:pic>
          <p:nvPicPr>
            <p:cNvPr id="27655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4126" y="4067175"/>
              <a:ext cx="4962872" cy="24674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7656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342" y="4506294"/>
              <a:ext cx="1914908" cy="5520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8681" name="Rectangle 20"/>
            <p:cNvSpPr>
              <a:spLocks noChangeArrowheads="1"/>
            </p:cNvSpPr>
            <p:nvPr/>
          </p:nvSpPr>
          <p:spPr bwMode="auto">
            <a:xfrm>
              <a:off x="-148759" y="6124575"/>
              <a:ext cx="4234984" cy="42676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31750" y="1862241"/>
            <a:ext cx="9274175" cy="3043134"/>
            <a:chOff x="-31750" y="1862241"/>
            <a:chExt cx="9274175" cy="3043134"/>
          </a:xfrm>
        </p:grpSpPr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 rot="20165137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rgbClr val="FF0000"/>
                  </a:solidFill>
                </a:rPr>
                <a:t>We had this before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 </a:t>
              </a:r>
              <a:r>
                <a:rPr lang="en-US" sz="2400" b="1" dirty="0" smtClean="0">
                  <a:solidFill>
                    <a:schemeClr val="tx2"/>
                  </a:solidFill>
                  <a:sym typeface="Wingdings" pitchFamily="2" charset="2"/>
                </a:rPr>
                <a:t>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:</a:t>
              </a:r>
            </a:p>
            <a:p>
              <a:pPr marL="342900" indent="-342900" algn="l">
                <a:buFont typeface="Wingdings 3" pitchFamily="18" charset="2"/>
                <a:buChar char="u"/>
              </a:pPr>
              <a:r>
                <a:rPr lang="en-US" sz="2400" b="1" dirty="0" smtClean="0">
                  <a:solidFill>
                    <a:schemeClr val="tx2"/>
                  </a:solidFill>
                </a:rPr>
                <a:t>Modems in the 80’s</a:t>
              </a:r>
            </a:p>
            <a:p>
              <a:pPr marL="342900" indent="-342900" algn="l">
                <a:buFont typeface="Wingdings 3" pitchFamily="18" charset="2"/>
                <a:buChar char="u"/>
              </a:pPr>
              <a:r>
                <a:rPr lang="en-US" sz="2400" b="1" dirty="0" smtClean="0">
                  <a:solidFill>
                    <a:schemeClr val="tx2"/>
                  </a:solidFill>
                </a:rPr>
                <a:t>Windows PCs in the 90’s (before XP SP2)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12" name="Picture 10" descr="http://blog.beliefnet.com/moviemom/wargames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136356">
              <a:off x="6362961" y="1862241"/>
              <a:ext cx="2363013" cy="167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419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care?</a:t>
            </a:r>
            <a:endParaRPr lang="en-GB" i="1" dirty="0" smtClean="0"/>
          </a:p>
        </p:txBody>
      </p:sp>
      <p:sp>
        <p:nvSpPr>
          <p:cNvPr id="8" name="Rectangle 7"/>
          <p:cNvSpPr/>
          <p:nvPr/>
        </p:nvSpPr>
        <p:spPr bwMode="auto">
          <a:xfrm>
            <a:off x="2827176" y="5859624"/>
            <a:ext cx="774440" cy="1586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7317" y="1353557"/>
            <a:ext cx="7608189" cy="7198772"/>
            <a:chOff x="2827176" y="1256227"/>
            <a:chExt cx="6439669" cy="6290284"/>
          </a:xfrm>
        </p:grpSpPr>
        <p:pic>
          <p:nvPicPr>
            <p:cNvPr id="6150" name="Picture 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571"/>
            <a:stretch/>
          </p:blipFill>
          <p:spPr bwMode="auto">
            <a:xfrm>
              <a:off x="2827176" y="1256227"/>
              <a:ext cx="6439669" cy="62902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3032446" y="6018245"/>
              <a:ext cx="3918857" cy="587829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532329" y="1497525"/>
            <a:ext cx="7519461" cy="1484665"/>
            <a:chOff x="3032446" y="6018245"/>
            <a:chExt cx="3918857" cy="590025"/>
          </a:xfrm>
        </p:grpSpPr>
        <p:pic>
          <p:nvPicPr>
            <p:cNvPr id="32" name="Picture 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32446" y="6018245"/>
              <a:ext cx="3918857" cy="5900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tangle 32"/>
            <p:cNvSpPr/>
            <p:nvPr/>
          </p:nvSpPr>
          <p:spPr bwMode="auto">
            <a:xfrm>
              <a:off x="3032446" y="6018245"/>
              <a:ext cx="3918857" cy="587829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93440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5303" name="Picture 2" descr="http://ocfundraising.com/mm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3886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8600" y="2286000"/>
            <a:ext cx="4191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Mitigation: Today’s Cacophony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2400" y="1143000"/>
            <a:ext cx="4114800" cy="1060450"/>
            <a:chOff x="114300" y="1149350"/>
            <a:chExt cx="4114800" cy="1061013"/>
          </a:xfrm>
        </p:grpSpPr>
        <p:pic>
          <p:nvPicPr>
            <p:cNvPr id="2970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900" y="1372274"/>
              <a:ext cx="838200" cy="766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Cherries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4300" y="1149350"/>
              <a:ext cx="1066801" cy="106101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9705" name="Picture 4" descr="flags"/>
            <p:cNvSpPr>
              <a:spLocks noChangeAspect="1" noChangeArrowheads="1"/>
            </p:cNvSpPr>
            <p:nvPr/>
          </p:nvSpPr>
          <p:spPr bwMode="auto">
            <a:xfrm>
              <a:off x="3390900" y="1377950"/>
              <a:ext cx="838200" cy="765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5" name="Picture 14" descr="http://upload.wikimedia.org/wikipedia/commons/0/02/Nordsee_Wellen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05000" y="1296006"/>
              <a:ext cx="1028699" cy="91379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465638" y="1487488"/>
            <a:ext cx="4554537" cy="54102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US" sz="2400" b="1" kern="0" dirty="0">
                <a:solidFill>
                  <a:schemeClr val="tx2"/>
                </a:solidFill>
              </a:rPr>
              <a:t>Using “</a:t>
            </a:r>
            <a:r>
              <a:rPr lang="en-US" sz="2400" b="1" kern="0" dirty="0" smtClean="0">
                <a:solidFill>
                  <a:schemeClr val="tx2"/>
                </a:solidFill>
              </a:rPr>
              <a:t>office-IT” </a:t>
            </a:r>
            <a:r>
              <a:rPr lang="en-US" sz="2400" b="1" i="1" kern="0" dirty="0">
                <a:solidFill>
                  <a:schemeClr val="tx2"/>
                </a:solidFill>
              </a:rPr>
              <a:t>must</a:t>
            </a:r>
            <a:r>
              <a:rPr lang="en-US" sz="2400" b="1" kern="0" dirty="0">
                <a:solidFill>
                  <a:schemeClr val="tx2"/>
                </a:solidFill>
              </a:rPr>
              <a:t> also mean using “</a:t>
            </a:r>
            <a:r>
              <a:rPr lang="en-US" sz="2400" b="1" kern="0" dirty="0" smtClean="0">
                <a:solidFill>
                  <a:schemeClr val="tx2"/>
                </a:solidFill>
              </a:rPr>
              <a:t>office-security </a:t>
            </a:r>
            <a:r>
              <a:rPr lang="en-US" sz="2400" b="1" kern="0" dirty="0">
                <a:solidFill>
                  <a:schemeClr val="tx2"/>
                </a:solidFill>
              </a:rPr>
              <a:t>technology”: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Apply same security measures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00"/>
                </a:solidFill>
                <a:latin typeface="Arial"/>
              </a:rPr>
              <a:t>Inherent differences need to be taken care of separately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Defence-in-Depth</a:t>
            </a:r>
            <a:r>
              <a:rPr lang="en-GB" sz="2000" b="0" kern="0" dirty="0">
                <a:solidFill>
                  <a:srgbClr val="000000"/>
                </a:solidFill>
                <a:latin typeface="Arial"/>
              </a:rPr>
              <a:t> as a basis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>
                <a:solidFill>
                  <a:srgbClr val="FF0000"/>
                </a:solidFill>
                <a:latin typeface="Arial"/>
              </a:rPr>
              <a:t>Influence</a:t>
            </a:r>
            <a:r>
              <a:rPr lang="en-GB" sz="2000" b="0" kern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kern="0" smtClean="0">
                <a:solidFill>
                  <a:srgbClr val="000000"/>
                </a:solidFill>
                <a:latin typeface="Arial"/>
              </a:rPr>
              <a:t>your </a:t>
            </a:r>
            <a:r>
              <a:rPr lang="en-GB" sz="2000" b="0" kern="0" dirty="0" smtClean="0">
                <a:solidFill>
                  <a:srgbClr val="000000"/>
                </a:solidFill>
                <a:latin typeface="Arial"/>
              </a:rPr>
              <a:t>vendor!!!</a:t>
            </a:r>
            <a:endParaRPr lang="en-GB" sz="2000" b="0" kern="0" dirty="0">
              <a:solidFill>
                <a:srgbClr val="000000"/>
              </a:solidFill>
              <a:latin typeface="Arial"/>
            </a:endParaRPr>
          </a:p>
          <a:p>
            <a:pPr marL="182563" indent="-182563" algn="l">
              <a:defRPr/>
            </a:pPr>
            <a:endParaRPr lang="en-US" kern="0" dirty="0">
              <a:solidFill>
                <a:schemeClr val="tx2"/>
              </a:solidFill>
            </a:endParaRPr>
          </a:p>
          <a:p>
            <a:pPr marL="182563" indent="-182563" algn="l">
              <a:defRPr/>
            </a:pPr>
            <a:r>
              <a:rPr lang="en-US" sz="2400" b="1" kern="0" dirty="0">
                <a:solidFill>
                  <a:srgbClr val="FF0000"/>
                </a:solidFill>
                <a:latin typeface="+mn-lt"/>
              </a:rPr>
              <a:t>Too many stakeholders</a:t>
            </a:r>
            <a:r>
              <a:rPr lang="en-US" sz="2400" b="1" kern="0" dirty="0">
                <a:solidFill>
                  <a:schemeClr val="tx2"/>
                </a:solidFill>
                <a:latin typeface="+mn-lt"/>
              </a:rPr>
              <a:t>: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A cacophony in</a:t>
            </a:r>
            <a:br>
              <a:rPr lang="en-US" sz="2000" b="0" kern="0" dirty="0">
                <a:solidFill>
                  <a:schemeClr val="tx2"/>
                </a:solidFill>
                <a:latin typeface="+mn-lt"/>
              </a:rPr>
            </a:b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standards &amp; guidelines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</a:rPr>
              <a:t>A cacophony in interest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No </a:t>
            </a:r>
            <a:r>
              <a:rPr lang="en-US" sz="2000" b="0" i="1" kern="0" dirty="0">
                <a:solidFill>
                  <a:schemeClr val="tx2"/>
                </a:solidFill>
                <a:latin typeface="+mn-lt"/>
              </a:rPr>
              <a:t>real</a:t>
            </a: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 directions by legislators</a:t>
            </a:r>
          </a:p>
          <a:p>
            <a:pPr marL="285750" lvl="1" indent="-285750" algn="l">
              <a:buSzPct val="50000"/>
              <a:defRPr/>
            </a:pPr>
            <a:endParaRPr lang="en-US" sz="2000" b="0" kern="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86112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335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Myths about Cyber-Security</a:t>
            </a:r>
          </a:p>
        </p:txBody>
      </p:sp>
      <p:sp>
        <p:nvSpPr>
          <p:cNvPr id="1130499" name="WordArt 3"/>
          <p:cNvSpPr>
            <a:spLocks noChangeArrowheads="1" noChangeShapeType="1" noTextEdit="1"/>
          </p:cNvSpPr>
          <p:nvPr/>
        </p:nvSpPr>
        <p:spPr bwMode="auto">
          <a:xfrm>
            <a:off x="4572000" y="1828800"/>
            <a:ext cx="4495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"The firewall makes you secure..."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0" name="WordArt 4"/>
          <p:cNvSpPr>
            <a:spLocks noChangeArrowheads="1" noChangeShapeType="1" noTextEdit="1"/>
          </p:cNvSpPr>
          <p:nvPr/>
        </p:nvSpPr>
        <p:spPr bwMode="auto">
          <a:xfrm>
            <a:off x="76200" y="1371600"/>
            <a:ext cx="4876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"Network security, that's it !"</a:t>
            </a:r>
          </a:p>
        </p:txBody>
      </p:sp>
      <p:sp>
        <p:nvSpPr>
          <p:cNvPr id="1130501" name="WordArt 5"/>
          <p:cNvSpPr>
            <a:spLocks noChangeArrowheads="1" noChangeShapeType="1" noTextEdit="1"/>
          </p:cNvSpPr>
          <p:nvPr/>
        </p:nvSpPr>
        <p:spPr bwMode="auto">
          <a:xfrm>
            <a:off x="1828800" y="6172200"/>
            <a:ext cx="5638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"Everything can be solved by technique !"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2" name="WordArt 6"/>
          <p:cNvSpPr>
            <a:spLocks noChangeArrowheads="1" noChangeShapeType="1" noTextEdit="1"/>
          </p:cNvSpPr>
          <p:nvPr/>
        </p:nvSpPr>
        <p:spPr bwMode="auto">
          <a:xfrm>
            <a:off x="152400" y="5486400"/>
            <a:ext cx="8839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"More and better gadgets can solve security problems..."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3" name="WordArt 7"/>
          <p:cNvSpPr>
            <a:spLocks noChangeArrowheads="1" noChangeShapeType="1" noTextEdit="1"/>
          </p:cNvSpPr>
          <p:nvPr/>
        </p:nvSpPr>
        <p:spPr bwMode="auto">
          <a:xfrm>
            <a:off x="381000" y="4343400"/>
            <a:ext cx="5334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"You are secure if attackers can’t get in..."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4" name="WordArt 8"/>
          <p:cNvSpPr>
            <a:spLocks noChangeArrowheads="1" noChangeShapeType="1" noTextEdit="1"/>
          </p:cNvSpPr>
          <p:nvPr/>
        </p:nvSpPr>
        <p:spPr bwMode="auto">
          <a:xfrm>
            <a:off x="2743200" y="4876800"/>
            <a:ext cx="6248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"You can keep hackers out..."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5" name="WordArt 9"/>
          <p:cNvSpPr>
            <a:spLocks noChangeArrowheads="1" noChangeShapeType="1" noTextEdit="1"/>
          </p:cNvSpPr>
          <p:nvPr/>
        </p:nvSpPr>
        <p:spPr bwMode="auto">
          <a:xfrm>
            <a:off x="228600" y="2895600"/>
            <a:ext cx="6172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"Field devices can't be hacked..."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6" name="WordArt 10"/>
          <p:cNvSpPr>
            <a:spLocks noChangeArrowheads="1" noChangeShapeType="1" noTextEdit="1"/>
          </p:cNvSpPr>
          <p:nvPr/>
        </p:nvSpPr>
        <p:spPr bwMode="auto">
          <a:xfrm>
            <a:off x="76200" y="3657600"/>
            <a:ext cx="899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US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"IDSs can identify possible control system attacks..."</a:t>
            </a:r>
            <a:endParaRPr lang="en-GB" sz="3600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30507" name="WordArt 11"/>
          <p:cNvSpPr>
            <a:spLocks noChangeArrowheads="1" noChangeShapeType="1" noTextEdit="1"/>
          </p:cNvSpPr>
          <p:nvPr/>
        </p:nvSpPr>
        <p:spPr bwMode="auto">
          <a:xfrm>
            <a:off x="533400" y="2286000"/>
            <a:ext cx="4495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"Encryption protects you..."</a:t>
            </a:r>
          </a:p>
        </p:txBody>
      </p:sp>
      <p:sp>
        <p:nvSpPr>
          <p:cNvPr id="1130508" name="WordArt 12"/>
          <p:cNvSpPr>
            <a:spLocks noChangeArrowheads="1" noChangeShapeType="1" noTextEdit="1"/>
          </p:cNvSpPr>
          <p:nvPr/>
        </p:nvSpPr>
        <p:spPr bwMode="auto">
          <a:xfrm>
            <a:off x="5257800" y="2362200"/>
            <a:ext cx="3810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en-GB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"VPNs protect you..."</a:t>
            </a:r>
          </a:p>
        </p:txBody>
      </p:sp>
    </p:spTree>
    <p:extLst>
      <p:ext uri="{BB962C8B-B14F-4D97-AF65-F5344CB8AC3E}">
        <p14:creationId xmlns:p14="http://schemas.microsoft.com/office/powerpoint/2010/main" val="23813375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3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3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3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3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3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3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3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3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499" grpId="0" animBg="1"/>
      <p:bldP spid="1130500" grpId="0" animBg="1"/>
      <p:bldP spid="1130501" grpId="0" animBg="1"/>
      <p:bldP spid="1130502" grpId="0" animBg="1"/>
      <p:bldP spid="1130503" grpId="0" animBg="1"/>
      <p:bldP spid="1130504" grpId="0" animBg="1"/>
      <p:bldP spid="1130505" grpId="0" animBg="1"/>
      <p:bldP spid="1130506" grpId="0" animBg="1"/>
      <p:bldP spid="1130507" grpId="0" animBg="1"/>
      <p:bldP spid="113050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6705600" cy="533400"/>
          </a:xfrm>
        </p:spPr>
        <p:txBody>
          <a:bodyPr/>
          <a:lstStyle/>
          <a:p>
            <a:pPr eaLnBrk="1" hangingPunct="1"/>
            <a:r>
              <a:rPr lang="en-GB" smtClean="0"/>
              <a:t>Ground Rules for Cyber-Security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719211" y="2522538"/>
            <a:ext cx="3673400" cy="1827212"/>
            <a:chOff x="800706" y="1384428"/>
            <a:chExt cx="3672757" cy="1827277"/>
          </a:xfrm>
        </p:grpSpPr>
        <p:sp>
          <p:nvSpPr>
            <p:cNvPr id="30740" name="Rectangle 11"/>
            <p:cNvSpPr>
              <a:spLocks noChangeArrowheads="1"/>
            </p:cNvSpPr>
            <p:nvPr/>
          </p:nvSpPr>
          <p:spPr bwMode="auto">
            <a:xfrm>
              <a:off x="800706" y="2089574"/>
              <a:ext cx="1569385" cy="646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 algn="r"/>
              <a:r>
                <a:rPr lang="en-US" dirty="0" smtClean="0">
                  <a:solidFill>
                    <a:schemeClr val="tx2"/>
                  </a:solidFill>
                </a:rPr>
                <a:t>Segregate</a:t>
              </a:r>
              <a:r>
                <a:rPr lang="en-US" dirty="0">
                  <a:solidFill>
                    <a:schemeClr val="tx2"/>
                  </a:solidFill>
                </a:rPr>
                <a:t/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networks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41" name="Puzzle3"/>
            <p:cNvSpPr>
              <a:spLocks noChangeAspect="1" noEditPoints="1" noChangeArrowheads="1"/>
            </p:cNvSpPr>
            <p:nvPr/>
          </p:nvSpPr>
          <p:spPr bwMode="auto">
            <a:xfrm flipH="1">
              <a:off x="2403871" y="1384428"/>
              <a:ext cx="2069592" cy="182727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73 w 21600"/>
                <a:gd name="T25" fmla="*/ 7719 h 21600"/>
                <a:gd name="T26" fmla="*/ 19149 w 21600"/>
                <a:gd name="T27" fmla="*/ 202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614255" y="3863974"/>
            <a:ext cx="4372083" cy="1663700"/>
            <a:chOff x="695615" y="2717582"/>
            <a:chExt cx="4371581" cy="1664208"/>
          </a:xfrm>
        </p:grpSpPr>
        <p:sp>
          <p:nvSpPr>
            <p:cNvPr id="30738" name="Rectangle 13"/>
            <p:cNvSpPr>
              <a:spLocks noChangeArrowheads="1"/>
            </p:cNvSpPr>
            <p:nvPr/>
          </p:nvSpPr>
          <p:spPr bwMode="auto">
            <a:xfrm>
              <a:off x="695615" y="3326739"/>
              <a:ext cx="1056579" cy="92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Control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(remote</a:t>
              </a:r>
              <a:r>
                <a:rPr lang="en-US" dirty="0">
                  <a:solidFill>
                    <a:schemeClr val="tx2"/>
                  </a:solidFill>
                </a:rPr>
                <a:t>)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access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39" name="Puzzle2"/>
            <p:cNvSpPr>
              <a:spLocks noChangeAspect="1" noEditPoints="1" noChangeArrowheads="1"/>
            </p:cNvSpPr>
            <p:nvPr/>
          </p:nvSpPr>
          <p:spPr bwMode="auto">
            <a:xfrm flipH="1">
              <a:off x="1763164" y="2717582"/>
              <a:ext cx="3304032" cy="166420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88 w 21600"/>
                <a:gd name="T25" fmla="*/ 6742 h 21600"/>
                <a:gd name="T26" fmla="*/ 16177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CCFF3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252912" y="3841750"/>
            <a:ext cx="3424307" cy="2127250"/>
            <a:chOff x="4335164" y="2695355"/>
            <a:chExt cx="3423262" cy="2127504"/>
          </a:xfrm>
        </p:grpSpPr>
        <p:sp>
          <p:nvSpPr>
            <p:cNvPr id="30736" name="Rectangle 14"/>
            <p:cNvSpPr>
              <a:spLocks noChangeArrowheads="1"/>
            </p:cNvSpPr>
            <p:nvPr/>
          </p:nvSpPr>
          <p:spPr bwMode="auto">
            <a:xfrm>
              <a:off x="6445647" y="3418962"/>
              <a:ext cx="1312779" cy="646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Increase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robustness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37" name="Puzzle4"/>
            <p:cNvSpPr>
              <a:spLocks noChangeAspect="1" noEditPoints="1" noChangeArrowheads="1"/>
            </p:cNvSpPr>
            <p:nvPr/>
          </p:nvSpPr>
          <p:spPr bwMode="auto">
            <a:xfrm flipH="1">
              <a:off x="4335164" y="2695355"/>
              <a:ext cx="1991869" cy="212750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6 w 21600"/>
                <a:gd name="T25" fmla="*/ 5664 h 21600"/>
                <a:gd name="T26" fmla="*/ 20203 w 21600"/>
                <a:gd name="T27" fmla="*/ 1598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602038" y="3078163"/>
            <a:ext cx="4346911" cy="1270000"/>
            <a:chOff x="3683521" y="1940995"/>
            <a:chExt cx="4347410" cy="1269492"/>
          </a:xfrm>
        </p:grpSpPr>
        <p:sp>
          <p:nvSpPr>
            <p:cNvPr id="30734" name="Rectangle 12"/>
            <p:cNvSpPr>
              <a:spLocks noChangeArrowheads="1"/>
            </p:cNvSpPr>
            <p:nvPr/>
          </p:nvSpPr>
          <p:spPr bwMode="auto">
            <a:xfrm>
              <a:off x="7089540" y="2070220"/>
              <a:ext cx="941391" cy="92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Patch,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patch</a:t>
              </a:r>
              <a:r>
                <a:rPr lang="en-US" dirty="0">
                  <a:solidFill>
                    <a:schemeClr val="tx2"/>
                  </a:solidFill>
                </a:rPr>
                <a:t>,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>
                  <a:solidFill>
                    <a:schemeClr val="tx2"/>
                  </a:solidFill>
                </a:rPr>
                <a:t>p</a:t>
              </a:r>
              <a:r>
                <a:rPr lang="en-US" dirty="0" smtClean="0">
                  <a:solidFill>
                    <a:schemeClr val="tx2"/>
                  </a:solidFill>
                </a:rPr>
                <a:t>atch!!!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1" name="Puzzle1"/>
            <p:cNvSpPr>
              <a:spLocks noChangeAspect="1" noEditPoints="1" noChangeArrowheads="1"/>
            </p:cNvSpPr>
            <p:nvPr/>
          </p:nvSpPr>
          <p:spPr bwMode="auto">
            <a:xfrm flipH="1">
              <a:off x="3683521" y="1940995"/>
              <a:ext cx="3345246" cy="126949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6 w 21600"/>
                <a:gd name="T25" fmla="*/ 2569 h 21600"/>
                <a:gd name="T26" fmla="*/ 16132 w 21600"/>
                <a:gd name="T27" fmla="*/ 1955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en-US" sz="32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07700" y="4918075"/>
            <a:ext cx="4075390" cy="1827213"/>
            <a:chOff x="396803" y="3763980"/>
            <a:chExt cx="4075150" cy="1827277"/>
          </a:xfrm>
        </p:grpSpPr>
        <p:sp>
          <p:nvSpPr>
            <p:cNvPr id="30732" name="Rectangle 15"/>
            <p:cNvSpPr>
              <a:spLocks noChangeArrowheads="1"/>
            </p:cNvSpPr>
            <p:nvPr/>
          </p:nvSpPr>
          <p:spPr bwMode="auto">
            <a:xfrm>
              <a:off x="396803" y="4383120"/>
              <a:ext cx="1967089" cy="923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 algn="r"/>
              <a:r>
                <a:rPr lang="en-US" dirty="0">
                  <a:solidFill>
                    <a:schemeClr val="tx2"/>
                  </a:solidFill>
                </a:rPr>
                <a:t>Review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development</a:t>
              </a:r>
              <a:r>
                <a:rPr lang="en-US" dirty="0">
                  <a:solidFill>
                    <a:schemeClr val="tx2"/>
                  </a:solidFill>
                </a:rPr>
                <a:t/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life-cycle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3" name="Puzzle3"/>
            <p:cNvSpPr>
              <a:spLocks noChangeAspect="1" noEditPoints="1" noChangeArrowheads="1"/>
            </p:cNvSpPr>
            <p:nvPr/>
          </p:nvSpPr>
          <p:spPr bwMode="auto">
            <a:xfrm flipH="1">
              <a:off x="2401974" y="3763980"/>
              <a:ext cx="2069979" cy="182727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73 w 21600"/>
                <a:gd name="T25" fmla="*/ 7719 h 21600"/>
                <a:gd name="T26" fmla="*/ 19149 w 21600"/>
                <a:gd name="T27" fmla="*/ 202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600450" y="5467350"/>
            <a:ext cx="4806805" cy="1268413"/>
            <a:chOff x="3682011" y="4320547"/>
            <a:chExt cx="4806845" cy="1269492"/>
          </a:xfrm>
        </p:grpSpPr>
        <p:sp>
          <p:nvSpPr>
            <p:cNvPr id="30730" name="Rectangle 16"/>
            <p:cNvSpPr>
              <a:spLocks noChangeArrowheads="1"/>
            </p:cNvSpPr>
            <p:nvPr/>
          </p:nvSpPr>
          <p:spPr bwMode="auto">
            <a:xfrm>
              <a:off x="6996128" y="4327290"/>
              <a:ext cx="1492728" cy="92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Deepen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collaboration</a:t>
              </a:r>
              <a:r>
                <a:rPr lang="en-US" dirty="0">
                  <a:solidFill>
                    <a:schemeClr val="tx2"/>
                  </a:solidFill>
                </a:rPr>
                <a:t/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>
                  <a:solidFill>
                    <a:schemeClr val="tx2"/>
                  </a:solidFill>
                </a:rPr>
                <a:t>&amp; </a:t>
              </a:r>
              <a:r>
                <a:rPr lang="en-US" dirty="0" smtClean="0">
                  <a:solidFill>
                    <a:schemeClr val="tx2"/>
                  </a:solidFill>
                </a:rPr>
                <a:t>policies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31" name="Puzzle1"/>
            <p:cNvSpPr>
              <a:spLocks noChangeAspect="1" noEditPoints="1" noChangeArrowheads="1"/>
            </p:cNvSpPr>
            <p:nvPr/>
          </p:nvSpPr>
          <p:spPr bwMode="auto">
            <a:xfrm flipH="1">
              <a:off x="3682011" y="4320547"/>
              <a:ext cx="3345180" cy="126949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6 w 21600"/>
                <a:gd name="T25" fmla="*/ 2569 h 21600"/>
                <a:gd name="T26" fmla="*/ 16132 w 21600"/>
                <a:gd name="T27" fmla="*/ 1955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76200" y="1304925"/>
            <a:ext cx="8991600" cy="561169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“Defence-in-Depth” protection on every layer:</a:t>
            </a:r>
          </a:p>
          <a:p>
            <a:pPr marL="179388" indent="-179388">
              <a:spcBef>
                <a:spcPts val="0"/>
              </a:spcBef>
              <a:tabLst>
                <a:tab pos="3598863" algn="l"/>
                <a:tab pos="5943600" algn="l"/>
              </a:tabLst>
            </a:pPr>
            <a:r>
              <a:rPr lang="en-GB" dirty="0" smtClean="0"/>
              <a:t>	</a:t>
            </a:r>
            <a:r>
              <a:rPr lang="en-GB" sz="2000" b="0" dirty="0" smtClean="0"/>
              <a:t>device/hardware/network 	firmware/operating systems/network protocols software/applications 	</a:t>
            </a:r>
            <a:r>
              <a:rPr lang="en-GB" sz="2000" b="0" dirty="0"/>
              <a:t> </a:t>
            </a:r>
            <a:r>
              <a:rPr lang="en-GB" sz="2000" b="0" dirty="0" smtClean="0"/>
              <a:t>                     user/integrator/developer/vendor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277503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http://i.imgur.com/rGtg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6238" y="1350963"/>
            <a:ext cx="2322512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2400" y="36576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endParaRPr lang="en-US" sz="2800">
              <a:solidFill>
                <a:srgbClr val="000036"/>
              </a:solidFill>
            </a:endParaRP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0813" y="1397000"/>
            <a:ext cx="8839200" cy="4408488"/>
          </a:xfrm>
        </p:spPr>
        <p:txBody>
          <a:bodyPr/>
          <a:lstStyle/>
          <a:p>
            <a:pPr marL="265113" indent="-265113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en-US" dirty="0" smtClean="0">
                <a:solidFill>
                  <a:schemeClr val="tx2"/>
                </a:solidFill>
              </a:rPr>
              <a:t>Security is </a:t>
            </a:r>
            <a:r>
              <a:rPr lang="en-US" dirty="0" smtClean="0">
                <a:solidFill>
                  <a:srgbClr val="FF0000"/>
                </a:solidFill>
              </a:rPr>
              <a:t>as good as the weakest link:</a:t>
            </a:r>
          </a:p>
          <a:p>
            <a:pPr marL="265113" lvl="1" indent="-265113" eaLnBrk="1" hangingPunct="1">
              <a:lnSpc>
                <a:spcPct val="90000"/>
              </a:lnSpc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Attacker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smtClean="0"/>
              <a:t>chooses the time, place, method</a:t>
            </a:r>
          </a:p>
          <a:p>
            <a:pPr marL="265113" lvl="1" indent="-265113" eaLnBrk="1" hangingPunct="1">
              <a:lnSpc>
                <a:spcPct val="90000"/>
              </a:lnSpc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Defende</a:t>
            </a:r>
            <a:r>
              <a:rPr lang="en-US" dirty="0" smtClean="0">
                <a:solidFill>
                  <a:srgbClr val="CC0000"/>
                </a:solidFill>
              </a:rPr>
              <a:t>r</a:t>
            </a:r>
            <a:r>
              <a:rPr lang="en-US" dirty="0" smtClean="0"/>
              <a:t> needs to protect against all possible attacks</a:t>
            </a:r>
            <a:br>
              <a:rPr lang="en-US" dirty="0" smtClean="0"/>
            </a:br>
            <a:r>
              <a:rPr lang="en-US" dirty="0" smtClean="0"/>
              <a:t>(currently known, and those yet to be discovered)</a:t>
            </a:r>
          </a:p>
          <a:p>
            <a:pPr marL="265113" lvl="1" indent="-265113" eaLnBrk="1" hangingPunct="1">
              <a:lnSpc>
                <a:spcPct val="90000"/>
              </a:lnSpc>
            </a:pPr>
            <a:endParaRPr lang="en-US" dirty="0" smtClean="0"/>
          </a:p>
          <a:p>
            <a:pPr marL="265113" lvl="1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GB" sz="2400" b="1" dirty="0" smtClean="0"/>
              <a:t>Security is a </a:t>
            </a:r>
            <a:r>
              <a:rPr lang="en-GB" sz="2400" b="1" dirty="0" smtClean="0">
                <a:solidFill>
                  <a:srgbClr val="FF0000"/>
                </a:solidFill>
              </a:rPr>
              <a:t>system property </a:t>
            </a:r>
            <a:r>
              <a:rPr lang="en-GB" sz="2400" b="1" dirty="0" smtClean="0"/>
              <a:t>(not a feature)</a:t>
            </a:r>
          </a:p>
          <a:p>
            <a:pPr marL="265113" lvl="1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GB" sz="2400" b="1" dirty="0" smtClean="0"/>
              <a:t>Security is a </a:t>
            </a:r>
            <a:r>
              <a:rPr lang="en-GB" sz="2400" b="1" dirty="0" smtClean="0">
                <a:solidFill>
                  <a:srgbClr val="FF0000"/>
                </a:solidFill>
              </a:rPr>
              <a:t>permanent process </a:t>
            </a:r>
            <a:r>
              <a:rPr lang="en-GB" sz="2400" b="1" dirty="0" smtClean="0"/>
              <a:t>(not a product)</a:t>
            </a:r>
          </a:p>
          <a:p>
            <a:pPr marL="265113" lvl="1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US" sz="2400" b="1" dirty="0" smtClean="0"/>
              <a:t>Security </a:t>
            </a:r>
            <a:r>
              <a:rPr lang="en-US" sz="2400" b="1" dirty="0" smtClean="0">
                <a:solidFill>
                  <a:srgbClr val="FF0000"/>
                </a:solidFill>
              </a:rPr>
              <a:t>cannot </a:t>
            </a:r>
            <a:r>
              <a:rPr lang="en-US" sz="2400" b="1" dirty="0" smtClean="0">
                <a:solidFill>
                  <a:schemeClr val="tx2"/>
                </a:solidFill>
              </a:rPr>
              <a:t>be proven (phase-space-problem)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r>
              <a:rPr lang="en-US" dirty="0" smtClean="0"/>
              <a:t>Security </a:t>
            </a:r>
            <a:r>
              <a:rPr lang="en-US" dirty="0" smtClean="0">
                <a:solidFill>
                  <a:schemeClr val="tx2"/>
                </a:solidFill>
              </a:rPr>
              <a:t>is difficult to achieve, and only to 100%-</a:t>
            </a:r>
            <a:r>
              <a:rPr lang="el-GR" dirty="0" smtClean="0">
                <a:solidFill>
                  <a:schemeClr val="tx2"/>
                </a:solidFill>
                <a:cs typeface="Arial" charset="0"/>
              </a:rPr>
              <a:t>ε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marL="265113" lvl="1" indent="-265113">
              <a:spcBef>
                <a:spcPts val="200"/>
              </a:spcBef>
              <a:buSzPct val="100000"/>
            </a:pPr>
            <a:r>
              <a:rPr lang="en-US" dirty="0" smtClean="0">
                <a:solidFill>
                  <a:schemeClr val="tx2"/>
                </a:solidFill>
              </a:rPr>
              <a:t>At CERN, </a:t>
            </a:r>
            <a:r>
              <a:rPr lang="en-US" dirty="0">
                <a:solidFill>
                  <a:srgbClr val="FF0000"/>
                </a:solidFill>
              </a:rPr>
              <a:t>every single computing resource </a:t>
            </a:r>
            <a:r>
              <a:rPr lang="en-US">
                <a:solidFill>
                  <a:srgbClr val="FF0000"/>
                </a:solidFill>
              </a:rPr>
              <a:t>owner </a:t>
            </a:r>
            <a:r>
              <a:rPr lang="en-US" smtClean="0">
                <a:solidFill>
                  <a:srgbClr val="FF0000"/>
                </a:solidFill>
              </a:rPr>
              <a:t>defines </a:t>
            </a:r>
            <a:r>
              <a:rPr lang="el-GR" dirty="0" smtClean="0">
                <a:solidFill>
                  <a:srgbClr val="FF0000"/>
                </a:solidFill>
              </a:rPr>
              <a:t>ε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!!!</a:t>
            </a:r>
          </a:p>
          <a:p>
            <a:pPr marL="265113" lvl="1" indent="-265113">
              <a:spcBef>
                <a:spcPts val="200"/>
              </a:spcBef>
            </a:pPr>
            <a:endParaRPr lang="en-US" dirty="0" smtClean="0">
              <a:solidFill>
                <a:schemeClr val="tx2"/>
              </a:solidFill>
            </a:endParaRPr>
          </a:p>
          <a:p>
            <a:pPr marL="265113" lvl="1" indent="-265113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en-GB" sz="2400" b="1" dirty="0" smtClean="0"/>
          </a:p>
          <a:p>
            <a:pPr marL="265113" lvl="1" indent="-265113" eaLnBrk="1" hangingPunct="1">
              <a:lnSpc>
                <a:spcPct val="90000"/>
              </a:lnSpc>
            </a:pPr>
            <a:endParaRPr lang="en-US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  <a:p>
            <a:pPr marL="265113" indent="-265113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</p:txBody>
      </p:sp>
      <p:pic>
        <p:nvPicPr>
          <p:cNvPr id="5128" name="Picture 8" descr="lb_airba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450" y="5903913"/>
            <a:ext cx="1503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 descr="070719_car_lo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902325"/>
            <a:ext cx="153193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2089150" y="5951538"/>
            <a:ext cx="4622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lnSpc>
                <a:spcPct val="90000"/>
              </a:lnSpc>
              <a:defRPr/>
            </a:pPr>
            <a:r>
              <a:rPr lang="de-DE" sz="2000" kern="0" dirty="0">
                <a:solidFill>
                  <a:srgbClr val="000036"/>
                </a:solidFill>
                <a:latin typeface="+mn-lt"/>
              </a:rPr>
              <a:t>BTW:</a:t>
            </a:r>
            <a:br>
              <a:rPr lang="de-DE" sz="2000" kern="0" dirty="0">
                <a:solidFill>
                  <a:srgbClr val="000036"/>
                </a:solidFill>
                <a:latin typeface="+mn-lt"/>
              </a:rPr>
            </a:br>
            <a:r>
              <a:rPr lang="de-DE" sz="2000" kern="0" dirty="0">
                <a:solidFill>
                  <a:srgbClr val="000036"/>
                </a:solidFill>
                <a:latin typeface="+mn-lt"/>
              </a:rPr>
              <a:t>Security </a:t>
            </a:r>
            <a:r>
              <a:rPr lang="de-DE" sz="2000" kern="0" dirty="0" err="1">
                <a:solidFill>
                  <a:srgbClr val="000036"/>
                </a:solidFill>
                <a:latin typeface="+mn-lt"/>
              </a:rPr>
              <a:t>is</a:t>
            </a:r>
            <a:r>
              <a:rPr lang="de-DE" sz="2000" kern="0" dirty="0">
                <a:solidFill>
                  <a:srgbClr val="000036"/>
                </a:solidFill>
                <a:latin typeface="+mn-lt"/>
              </a:rPr>
              <a:t> </a:t>
            </a:r>
            <a:r>
              <a:rPr lang="de-DE" sz="2000" i="1" kern="0" dirty="0">
                <a:solidFill>
                  <a:srgbClr val="FF0000"/>
                </a:solidFill>
                <a:latin typeface="+mn-lt"/>
              </a:rPr>
              <a:t>not</a:t>
            </a:r>
            <a:r>
              <a:rPr lang="de-DE" sz="2000" i="1" kern="0" dirty="0">
                <a:solidFill>
                  <a:srgbClr val="000036"/>
                </a:solidFill>
                <a:latin typeface="+mn-lt"/>
              </a:rPr>
              <a:t> </a:t>
            </a:r>
            <a:r>
              <a:rPr lang="de-DE" sz="2000" kern="0" dirty="0">
                <a:solidFill>
                  <a:srgbClr val="000036"/>
                </a:solidFill>
                <a:latin typeface="+mn-lt"/>
              </a:rPr>
              <a:t>a synonym for </a:t>
            </a:r>
            <a:r>
              <a:rPr lang="de-DE" sz="2000" kern="0" dirty="0" err="1">
                <a:solidFill>
                  <a:srgbClr val="000036"/>
                </a:solidFill>
                <a:latin typeface="+mn-lt"/>
              </a:rPr>
              <a:t>safety</a:t>
            </a:r>
            <a:r>
              <a:rPr lang="de-DE" sz="2000" kern="0" dirty="0">
                <a:solidFill>
                  <a:srgbClr val="000036"/>
                </a:solidFill>
                <a:latin typeface="+mn-lt"/>
              </a:rPr>
              <a:t>.</a:t>
            </a:r>
          </a:p>
          <a:p>
            <a:pPr marL="342900" indent="-342900" algn="l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01600" y="2741613"/>
            <a:ext cx="8955088" cy="2000250"/>
            <a:chOff x="101736" y="2740995"/>
            <a:chExt cx="8955236" cy="2000735"/>
          </a:xfrm>
        </p:grpSpPr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 rot="20725851">
              <a:off x="101736" y="3160197"/>
              <a:ext cx="8955236" cy="1581533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265113" indent="-265113" algn="l" eaLnBrk="0" hangingPunct="0">
                <a:spcBef>
                  <a:spcPts val="200"/>
                </a:spcBef>
                <a:defRPr/>
              </a:pPr>
              <a:r>
                <a:rPr lang="en-US" kern="0" dirty="0">
                  <a:solidFill>
                    <a:srgbClr val="FF0000"/>
                  </a:solidFill>
                  <a:latin typeface="Arial"/>
                </a:rPr>
                <a:t>YOU are responsible </a:t>
              </a:r>
              <a:r>
                <a:rPr lang="en-US" kern="0" dirty="0">
                  <a:solidFill>
                    <a:srgbClr val="000036"/>
                  </a:solidFill>
                  <a:latin typeface="Arial"/>
                </a:rPr>
                <a:t>for securing your services </a:t>
              </a:r>
              <a:r>
                <a:rPr lang="en-GB" kern="0" dirty="0">
                  <a:solidFill>
                    <a:srgbClr val="000036"/>
                  </a:solidFill>
                  <a:latin typeface="Arial"/>
                </a:rPr>
                <a:t>&amp; systems</a:t>
              </a:r>
              <a:r>
                <a:rPr lang="en-US" kern="0" dirty="0">
                  <a:solidFill>
                    <a:srgbClr val="000036"/>
                  </a:solidFill>
                  <a:latin typeface="Arial"/>
                </a:rPr>
                <a:t>:</a:t>
              </a:r>
            </a:p>
            <a:p>
              <a:pPr marL="265113" lvl="1" indent="-265113" algn="l" eaLnBrk="0" hangingPunct="0">
                <a:spcBef>
                  <a:spcPts val="200"/>
                </a:spcBef>
                <a:buFont typeface="Times New Roman" pitchFamily="18" charset="0"/>
                <a:buChar char="►"/>
                <a:defRPr/>
              </a:pPr>
              <a:r>
                <a:rPr lang="en-US" sz="2000" b="0" kern="0" dirty="0">
                  <a:solidFill>
                    <a:srgbClr val="000036"/>
                  </a:solidFill>
                  <a:latin typeface="Arial"/>
                </a:rPr>
                <a:t>As user, developer, system expert or administrator</a:t>
              </a:r>
            </a:p>
            <a:p>
              <a:pPr marL="265113" lvl="1" indent="-265113" algn="l" eaLnBrk="0" hangingPunct="0">
                <a:spcBef>
                  <a:spcPts val="200"/>
                </a:spcBef>
                <a:buFont typeface="Times New Roman" pitchFamily="18" charset="0"/>
                <a:buChar char="►"/>
                <a:defRPr/>
              </a:pPr>
              <a:r>
                <a:rPr lang="en-US" sz="2000" b="0" kern="0" dirty="0">
                  <a:solidFill>
                    <a:srgbClr val="000036"/>
                  </a:solidFill>
                  <a:latin typeface="Arial"/>
                </a:rPr>
                <a:t>As a project manager or line manager</a:t>
              </a:r>
            </a:p>
            <a:p>
              <a:pPr marL="265113" lvl="1" indent="-265113" algn="l" eaLnBrk="0" hangingPunct="0">
                <a:spcBef>
                  <a:spcPts val="200"/>
                </a:spcBef>
                <a:buFont typeface="Times New Roman" pitchFamily="18" charset="0"/>
                <a:buChar char="►"/>
                <a:defRPr/>
              </a:pPr>
              <a:r>
                <a:rPr lang="en-US" sz="2000" b="0" kern="0" dirty="0">
                  <a:solidFill>
                    <a:srgbClr val="000036"/>
                  </a:solidFill>
                  <a:latin typeface="Arial"/>
                </a:rPr>
                <a:t>As part of the CERN or your experiment hierarchy</a:t>
              </a:r>
            </a:p>
            <a:p>
              <a:pPr marL="0" lvl="1">
                <a:defRPr/>
              </a:pPr>
              <a:endParaRPr lang="en-GB" sz="3200" dirty="0">
                <a:solidFill>
                  <a:schemeClr val="tx2"/>
                </a:solidFill>
              </a:endParaRPr>
            </a:p>
          </p:txBody>
        </p:sp>
        <p:pic>
          <p:nvPicPr>
            <p:cNvPr id="4107" name="Picture 23" descr="http://upload.wikimedia.org/wikipedia/en/thumb/f/f1/Stop_hand_nuvola.svg/400px-Stop_hand_nuvola.svg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925929">
              <a:off x="7848276" y="2740995"/>
              <a:ext cx="1009246" cy="909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in a Nutshell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064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6705600" cy="533400"/>
          </a:xfrm>
        </p:spPr>
        <p:txBody>
          <a:bodyPr/>
          <a:lstStyle/>
          <a:p>
            <a:pPr eaLnBrk="1" hangingPunct="1"/>
            <a:r>
              <a:rPr lang="en-GB" smtClean="0"/>
              <a:t>Ground Rules for Cyber-Security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719211" y="2522538"/>
            <a:ext cx="3673400" cy="1827212"/>
            <a:chOff x="800706" y="1384428"/>
            <a:chExt cx="3672757" cy="1827277"/>
          </a:xfrm>
        </p:grpSpPr>
        <p:sp>
          <p:nvSpPr>
            <p:cNvPr id="30740" name="Rectangle 11"/>
            <p:cNvSpPr>
              <a:spLocks noChangeArrowheads="1"/>
            </p:cNvSpPr>
            <p:nvPr/>
          </p:nvSpPr>
          <p:spPr bwMode="auto">
            <a:xfrm>
              <a:off x="800706" y="2089574"/>
              <a:ext cx="1569385" cy="646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 algn="r"/>
              <a:r>
                <a:rPr lang="en-US" dirty="0" smtClean="0">
                  <a:solidFill>
                    <a:schemeClr val="tx2"/>
                  </a:solidFill>
                </a:rPr>
                <a:t>Segregate</a:t>
              </a:r>
              <a:r>
                <a:rPr lang="en-US" dirty="0">
                  <a:solidFill>
                    <a:schemeClr val="tx2"/>
                  </a:solidFill>
                </a:rPr>
                <a:t/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networks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41" name="Puzzle3"/>
            <p:cNvSpPr>
              <a:spLocks noChangeAspect="1" noEditPoints="1" noChangeArrowheads="1"/>
            </p:cNvSpPr>
            <p:nvPr/>
          </p:nvSpPr>
          <p:spPr bwMode="auto">
            <a:xfrm flipH="1">
              <a:off x="2403871" y="1384428"/>
              <a:ext cx="2069592" cy="182727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73 w 21600"/>
                <a:gd name="T25" fmla="*/ 7719 h 21600"/>
                <a:gd name="T26" fmla="*/ 19149 w 21600"/>
                <a:gd name="T27" fmla="*/ 202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614255" y="3863974"/>
            <a:ext cx="4372083" cy="1663700"/>
            <a:chOff x="695615" y="2717582"/>
            <a:chExt cx="4371581" cy="1664208"/>
          </a:xfrm>
        </p:grpSpPr>
        <p:sp>
          <p:nvSpPr>
            <p:cNvPr id="30738" name="Rectangle 13"/>
            <p:cNvSpPr>
              <a:spLocks noChangeArrowheads="1"/>
            </p:cNvSpPr>
            <p:nvPr/>
          </p:nvSpPr>
          <p:spPr bwMode="auto">
            <a:xfrm>
              <a:off x="695615" y="3326739"/>
              <a:ext cx="1056579" cy="92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Control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(remote</a:t>
              </a:r>
              <a:r>
                <a:rPr lang="en-US" dirty="0">
                  <a:solidFill>
                    <a:schemeClr val="tx2"/>
                  </a:solidFill>
                </a:rPr>
                <a:t>)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access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39" name="Puzzle2"/>
            <p:cNvSpPr>
              <a:spLocks noChangeAspect="1" noEditPoints="1" noChangeArrowheads="1"/>
            </p:cNvSpPr>
            <p:nvPr/>
          </p:nvSpPr>
          <p:spPr bwMode="auto">
            <a:xfrm flipH="1">
              <a:off x="1763164" y="2717582"/>
              <a:ext cx="3304032" cy="166420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88 w 21600"/>
                <a:gd name="T25" fmla="*/ 6742 h 21600"/>
                <a:gd name="T26" fmla="*/ 16177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CCFF3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252912" y="3841750"/>
            <a:ext cx="3424307" cy="2127250"/>
            <a:chOff x="4335164" y="2695355"/>
            <a:chExt cx="3423262" cy="2127504"/>
          </a:xfrm>
        </p:grpSpPr>
        <p:sp>
          <p:nvSpPr>
            <p:cNvPr id="30736" name="Rectangle 14"/>
            <p:cNvSpPr>
              <a:spLocks noChangeArrowheads="1"/>
            </p:cNvSpPr>
            <p:nvPr/>
          </p:nvSpPr>
          <p:spPr bwMode="auto">
            <a:xfrm>
              <a:off x="6445647" y="3418962"/>
              <a:ext cx="1312779" cy="646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Increase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robustness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37" name="Puzzle4"/>
            <p:cNvSpPr>
              <a:spLocks noChangeAspect="1" noEditPoints="1" noChangeArrowheads="1"/>
            </p:cNvSpPr>
            <p:nvPr/>
          </p:nvSpPr>
          <p:spPr bwMode="auto">
            <a:xfrm flipH="1">
              <a:off x="4335164" y="2695355"/>
              <a:ext cx="1991869" cy="212750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6 w 21600"/>
                <a:gd name="T25" fmla="*/ 5664 h 21600"/>
                <a:gd name="T26" fmla="*/ 20203 w 21600"/>
                <a:gd name="T27" fmla="*/ 1598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602038" y="3078163"/>
            <a:ext cx="4346911" cy="1270000"/>
            <a:chOff x="3683521" y="1940995"/>
            <a:chExt cx="4347410" cy="1269492"/>
          </a:xfrm>
        </p:grpSpPr>
        <p:sp>
          <p:nvSpPr>
            <p:cNvPr id="30734" name="Rectangle 12"/>
            <p:cNvSpPr>
              <a:spLocks noChangeArrowheads="1"/>
            </p:cNvSpPr>
            <p:nvPr/>
          </p:nvSpPr>
          <p:spPr bwMode="auto">
            <a:xfrm>
              <a:off x="7089540" y="2070220"/>
              <a:ext cx="941391" cy="92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Patch,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patch</a:t>
              </a:r>
              <a:r>
                <a:rPr lang="en-US" dirty="0">
                  <a:solidFill>
                    <a:schemeClr val="tx2"/>
                  </a:solidFill>
                </a:rPr>
                <a:t>,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>
                  <a:solidFill>
                    <a:schemeClr val="tx2"/>
                  </a:solidFill>
                </a:rPr>
                <a:t>p</a:t>
              </a:r>
              <a:r>
                <a:rPr lang="en-US" dirty="0" smtClean="0">
                  <a:solidFill>
                    <a:schemeClr val="tx2"/>
                  </a:solidFill>
                </a:rPr>
                <a:t>atch!!!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1" name="Puzzle1"/>
            <p:cNvSpPr>
              <a:spLocks noChangeAspect="1" noEditPoints="1" noChangeArrowheads="1"/>
            </p:cNvSpPr>
            <p:nvPr/>
          </p:nvSpPr>
          <p:spPr bwMode="auto">
            <a:xfrm flipH="1">
              <a:off x="3683521" y="1940995"/>
              <a:ext cx="3345246" cy="126949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6 w 21600"/>
                <a:gd name="T25" fmla="*/ 2569 h 21600"/>
                <a:gd name="T26" fmla="*/ 16132 w 21600"/>
                <a:gd name="T27" fmla="*/ 1955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en-US" sz="32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07700" y="4918075"/>
            <a:ext cx="4075390" cy="1827213"/>
            <a:chOff x="396803" y="3763980"/>
            <a:chExt cx="4075150" cy="1827277"/>
          </a:xfrm>
        </p:grpSpPr>
        <p:sp>
          <p:nvSpPr>
            <p:cNvPr id="30732" name="Rectangle 15"/>
            <p:cNvSpPr>
              <a:spLocks noChangeArrowheads="1"/>
            </p:cNvSpPr>
            <p:nvPr/>
          </p:nvSpPr>
          <p:spPr bwMode="auto">
            <a:xfrm>
              <a:off x="396803" y="4383120"/>
              <a:ext cx="1967089" cy="923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 algn="r"/>
              <a:r>
                <a:rPr lang="en-US" dirty="0">
                  <a:solidFill>
                    <a:schemeClr val="tx2"/>
                  </a:solidFill>
                </a:rPr>
                <a:t>Review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development</a:t>
              </a:r>
              <a:r>
                <a:rPr lang="en-US" dirty="0">
                  <a:solidFill>
                    <a:schemeClr val="tx2"/>
                  </a:solidFill>
                </a:rPr>
                <a:t/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life-cycle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3" name="Puzzle3"/>
            <p:cNvSpPr>
              <a:spLocks noChangeAspect="1" noEditPoints="1" noChangeArrowheads="1"/>
            </p:cNvSpPr>
            <p:nvPr/>
          </p:nvSpPr>
          <p:spPr bwMode="auto">
            <a:xfrm flipH="1">
              <a:off x="2401974" y="3763980"/>
              <a:ext cx="2069979" cy="182727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73 w 21600"/>
                <a:gd name="T25" fmla="*/ 7719 h 21600"/>
                <a:gd name="T26" fmla="*/ 19149 w 21600"/>
                <a:gd name="T27" fmla="*/ 202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600450" y="5467350"/>
            <a:ext cx="4806805" cy="1268413"/>
            <a:chOff x="3682011" y="4320547"/>
            <a:chExt cx="4806845" cy="1269492"/>
          </a:xfrm>
        </p:grpSpPr>
        <p:sp>
          <p:nvSpPr>
            <p:cNvPr id="30730" name="Rectangle 16"/>
            <p:cNvSpPr>
              <a:spLocks noChangeArrowheads="1"/>
            </p:cNvSpPr>
            <p:nvPr/>
          </p:nvSpPr>
          <p:spPr bwMode="auto">
            <a:xfrm>
              <a:off x="6996128" y="4327290"/>
              <a:ext cx="1492728" cy="92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Deepen</a:t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collaboration</a:t>
              </a:r>
              <a:r>
                <a:rPr lang="en-US" dirty="0">
                  <a:solidFill>
                    <a:schemeClr val="tx2"/>
                  </a:solidFill>
                </a:rPr>
                <a:t/>
              </a:r>
              <a:br>
                <a:rPr lang="en-US" dirty="0">
                  <a:solidFill>
                    <a:schemeClr val="tx2"/>
                  </a:solidFill>
                </a:rPr>
              </a:br>
              <a:r>
                <a:rPr lang="en-US" dirty="0">
                  <a:solidFill>
                    <a:schemeClr val="tx2"/>
                  </a:solidFill>
                </a:rPr>
                <a:t>&amp; </a:t>
              </a:r>
              <a:r>
                <a:rPr lang="en-US" dirty="0" smtClean="0">
                  <a:solidFill>
                    <a:schemeClr val="tx2"/>
                  </a:solidFill>
                </a:rPr>
                <a:t>policies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0731" name="Puzzle1"/>
            <p:cNvSpPr>
              <a:spLocks noChangeAspect="1" noEditPoints="1" noChangeArrowheads="1"/>
            </p:cNvSpPr>
            <p:nvPr/>
          </p:nvSpPr>
          <p:spPr bwMode="auto">
            <a:xfrm flipH="1">
              <a:off x="3682011" y="4320547"/>
              <a:ext cx="3345180" cy="126949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6 w 21600"/>
                <a:gd name="T25" fmla="*/ 2569 h 21600"/>
                <a:gd name="T26" fmla="*/ 16132 w 21600"/>
                <a:gd name="T27" fmla="*/ 1955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76200" y="1304925"/>
            <a:ext cx="8991600" cy="120015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“Defence-in-Depth” protection on every layer:</a:t>
            </a:r>
          </a:p>
          <a:p>
            <a:pPr marL="179388" indent="-179388">
              <a:spcBef>
                <a:spcPts val="0"/>
              </a:spcBef>
              <a:tabLst>
                <a:tab pos="3598863" algn="l"/>
                <a:tab pos="5943600" algn="l"/>
              </a:tabLst>
            </a:pPr>
            <a:r>
              <a:rPr lang="en-GB" dirty="0" smtClean="0"/>
              <a:t>	</a:t>
            </a:r>
            <a:r>
              <a:rPr lang="en-GB" sz="2000" b="0" dirty="0" smtClean="0"/>
              <a:t>device/hardware/network 	firmware/operating systems/network protocols software/applications 	</a:t>
            </a:r>
            <a:r>
              <a:rPr lang="en-GB" sz="2000" b="0" dirty="0"/>
              <a:t> </a:t>
            </a:r>
            <a:r>
              <a:rPr lang="en-GB" sz="2000" b="0" dirty="0" smtClean="0"/>
              <a:t>                     user/integrator/developer/vendor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-31750" y="1495670"/>
            <a:ext cx="9274175" cy="3409705"/>
            <a:chOff x="-31750" y="1495670"/>
            <a:chExt cx="9274175" cy="3409705"/>
          </a:xfrm>
        </p:grpSpPr>
        <p:sp>
          <p:nvSpPr>
            <p:cNvPr id="25" name="AutoShape 19"/>
            <p:cNvSpPr>
              <a:spLocks noChangeArrowheads="1"/>
            </p:cNvSpPr>
            <p:nvPr/>
          </p:nvSpPr>
          <p:spPr bwMode="auto">
            <a:xfrm rot="20165137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>Control Systems use COTS IT hard/software.</a:t>
              </a:r>
            </a:p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/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Control System Cyber-Security must</a:t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employ/allow for COTS IT security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 measures, too!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26" name="Picture 11" descr="Picture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049" y="1495670"/>
              <a:ext cx="2209800" cy="202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9389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397" y="228600"/>
            <a:ext cx="6699738" cy="533400"/>
          </a:xfrm>
        </p:spPr>
        <p:txBody>
          <a:bodyPr/>
          <a:lstStyle/>
          <a:p>
            <a:r>
              <a:rPr lang="en-US" dirty="0" smtClean="0"/>
              <a:t>Damage due to Interconnectivity?</a:t>
            </a:r>
            <a:endParaRPr lang="en-GB" dirty="0"/>
          </a:p>
        </p:txBody>
      </p:sp>
      <p:grpSp>
        <p:nvGrpSpPr>
          <p:cNvPr id="4" name="Group 25"/>
          <p:cNvGrpSpPr>
            <a:grpSpLocks noChangeAspect="1"/>
          </p:cNvGrpSpPr>
          <p:nvPr/>
        </p:nvGrpSpPr>
        <p:grpSpPr bwMode="auto">
          <a:xfrm>
            <a:off x="215340" y="1336422"/>
            <a:ext cx="5375275" cy="4471987"/>
            <a:chOff x="-3017601" y="2393004"/>
            <a:chExt cx="6577925" cy="547586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17601" y="2393004"/>
              <a:ext cx="6286523" cy="547586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7514" y="2853699"/>
              <a:ext cx="1802810" cy="28963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7" name="Rectangle 28"/>
            <p:cNvSpPr>
              <a:spLocks noChangeArrowheads="1"/>
            </p:cNvSpPr>
            <p:nvPr/>
          </p:nvSpPr>
          <p:spPr bwMode="auto">
            <a:xfrm>
              <a:off x="-2957208" y="7319254"/>
              <a:ext cx="6178888" cy="530967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705761" y="3434338"/>
            <a:ext cx="7015159" cy="2834330"/>
            <a:chOff x="308607" y="1802389"/>
            <a:chExt cx="7015159" cy="283433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8607" y="2717979"/>
              <a:ext cx="6310859" cy="19187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50389" y="1802389"/>
              <a:ext cx="2473377" cy="9829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715886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Segregation at CERN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idx="1"/>
          </p:nvPr>
        </p:nvSpPr>
        <p:spPr>
          <a:xfrm>
            <a:off x="76200" y="1449388"/>
            <a:ext cx="89916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FF0000"/>
                </a:solidFill>
              </a:rPr>
              <a:t>Different networks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for different purposes</a:t>
            </a:r>
            <a:r>
              <a:rPr lang="en-US" dirty="0" smtClean="0"/>
              <a:t>: 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…for accelerator operations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…and for experiments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Campus network for office computing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Additional </a:t>
            </a:r>
            <a:r>
              <a:rPr lang="en-US" dirty="0" smtClean="0">
                <a:solidFill>
                  <a:srgbClr val="FF0000"/>
                </a:solidFill>
              </a:rPr>
              <a:t>protective measures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where needed (“VPNs”, ACLs, …)</a:t>
            </a:r>
          </a:p>
          <a:p>
            <a:pPr lvl="1" eaLnBrk="1" hangingPunct="1">
              <a:lnSpc>
                <a:spcPct val="90000"/>
              </a:lnSpc>
              <a:buSzTx/>
              <a:defRPr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dirty="0" smtClean="0"/>
              <a:t>Restrictions on Controls Networks: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>
                <a:solidFill>
                  <a:srgbClr val="FF0000"/>
                </a:solidFill>
              </a:rPr>
              <a:t>Assignment of responsibilities </a:t>
            </a:r>
            <a:r>
              <a:rPr lang="en-US" dirty="0" smtClean="0"/>
              <a:t>and usage of authorization procedures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>
                <a:solidFill>
                  <a:srgbClr val="FF0000"/>
                </a:solidFill>
              </a:rPr>
              <a:t>No</a:t>
            </a:r>
            <a:r>
              <a:rPr lang="en-US" dirty="0" smtClean="0"/>
              <a:t> Internet, no (GPRS) modems, no wireless access points or laptops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>
                <a:solidFill>
                  <a:srgbClr val="FF0000"/>
                </a:solidFill>
              </a:rPr>
              <a:t>Controlled inter-communication </a:t>
            </a:r>
            <a:r>
              <a:rPr lang="en-US" dirty="0" smtClean="0"/>
              <a:t>between networks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>
                <a:solidFill>
                  <a:srgbClr val="FF0000"/>
                </a:solidFill>
              </a:rPr>
              <a:t>Blocked incoming emails &amp; control over visible web pages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Controlled remote access, e.g. for maintenance, development &amp; testing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Traffic monitoring &amp; intrusion detection at the gates</a:t>
            </a:r>
          </a:p>
          <a:p>
            <a:pPr lvl="1" eaLnBrk="1" hangingPunct="1">
              <a:lnSpc>
                <a:spcPct val="90000"/>
              </a:lnSpc>
              <a:buSzTx/>
              <a:defRPr/>
            </a:pPr>
            <a:endParaRPr lang="en-US" dirty="0" smtClean="0"/>
          </a:p>
          <a:p>
            <a:pPr marL="285750" indent="-285750">
              <a:defRPr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388" y="1358900"/>
            <a:ext cx="4240212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1149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24" descr="Picture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1168400"/>
            <a:ext cx="4391025" cy="3978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Damage by Viruses &amp; Worms?</a:t>
            </a:r>
          </a:p>
        </p:txBody>
      </p:sp>
      <p:grpSp>
        <p:nvGrpSpPr>
          <p:cNvPr id="2" name="Group 14"/>
          <p:cNvGrpSpPr>
            <a:grpSpLocks noChangeAspect="1"/>
          </p:cNvGrpSpPr>
          <p:nvPr/>
        </p:nvGrpSpPr>
        <p:grpSpPr bwMode="auto">
          <a:xfrm>
            <a:off x="590550" y="1857375"/>
            <a:ext cx="4591050" cy="3816350"/>
            <a:chOff x="4829175" y="3752850"/>
            <a:chExt cx="4505325" cy="3743325"/>
          </a:xfrm>
        </p:grpSpPr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9175" y="3752850"/>
              <a:ext cx="4142345" cy="37433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57282" y="4381928"/>
              <a:ext cx="1877218" cy="54187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478" name="Rectangle 12"/>
            <p:cNvSpPr>
              <a:spLocks noChangeArrowheads="1"/>
            </p:cNvSpPr>
            <p:nvPr/>
          </p:nvSpPr>
          <p:spPr bwMode="auto">
            <a:xfrm>
              <a:off x="4862512" y="5033962"/>
              <a:ext cx="3957637" cy="909638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3" name="Group 22"/>
          <p:cNvGrpSpPr>
            <a:grpSpLocks noChangeAspect="1"/>
          </p:cNvGrpSpPr>
          <p:nvPr/>
        </p:nvGrpSpPr>
        <p:grpSpPr bwMode="auto">
          <a:xfrm>
            <a:off x="2849563" y="2876550"/>
            <a:ext cx="6084887" cy="2946400"/>
            <a:chOff x="-276225" y="3257550"/>
            <a:chExt cx="6334125" cy="3067050"/>
          </a:xfrm>
        </p:grpSpPr>
        <p:pic>
          <p:nvPicPr>
            <p:cNvPr id="21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276225" y="3257550"/>
              <a:ext cx="5266594" cy="306705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2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42981" y="3571526"/>
              <a:ext cx="3514919" cy="72379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475" name="Rectangle 13"/>
            <p:cNvSpPr>
              <a:spLocks noChangeArrowheads="1"/>
            </p:cNvSpPr>
            <p:nvPr/>
          </p:nvSpPr>
          <p:spPr bwMode="auto">
            <a:xfrm>
              <a:off x="-238125" y="4757737"/>
              <a:ext cx="5181600" cy="1176338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6" name="Group 19"/>
          <p:cNvGrpSpPr>
            <a:grpSpLocks noChangeAspect="1"/>
          </p:cNvGrpSpPr>
          <p:nvPr/>
        </p:nvGrpSpPr>
        <p:grpSpPr bwMode="auto">
          <a:xfrm>
            <a:off x="314325" y="4200525"/>
            <a:ext cx="8416925" cy="2095500"/>
            <a:chOff x="1600200" y="3476624"/>
            <a:chExt cx="8840182" cy="2200276"/>
          </a:xfrm>
        </p:grpSpPr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00200" y="3581638"/>
              <a:ext cx="8601754" cy="209526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8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719698" y="3476624"/>
              <a:ext cx="1720684" cy="34004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472" name="Rectangle 18"/>
            <p:cNvSpPr>
              <a:spLocks noChangeArrowheads="1"/>
            </p:cNvSpPr>
            <p:nvPr/>
          </p:nvSpPr>
          <p:spPr bwMode="auto">
            <a:xfrm>
              <a:off x="1626395" y="4027885"/>
              <a:ext cx="8422480" cy="70604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819150" y="3646488"/>
            <a:ext cx="4648200" cy="3049587"/>
            <a:chOff x="314325" y="3305175"/>
            <a:chExt cx="5038725" cy="3305175"/>
          </a:xfrm>
        </p:grpSpPr>
        <p:pic>
          <p:nvPicPr>
            <p:cNvPr id="4" name="Picture 1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14325" y="3305175"/>
              <a:ext cx="4876963" cy="33051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" name="Picture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10560" y="3687137"/>
              <a:ext cx="2142490" cy="6090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469" name="Rectangle 5"/>
            <p:cNvSpPr>
              <a:spLocks noChangeArrowheads="1"/>
            </p:cNvSpPr>
            <p:nvPr/>
          </p:nvSpPr>
          <p:spPr bwMode="auto">
            <a:xfrm>
              <a:off x="400050" y="5638799"/>
              <a:ext cx="2162175" cy="904875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 bwMode="auto">
          <a:xfrm>
            <a:off x="2382838" y="4767263"/>
            <a:ext cx="6656387" cy="1776412"/>
            <a:chOff x="2352675" y="3019425"/>
            <a:chExt cx="5429250" cy="1448947"/>
          </a:xfrm>
        </p:grpSpPr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352675" y="3374216"/>
              <a:ext cx="4819382" cy="109415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429207" y="3019425"/>
              <a:ext cx="2352718" cy="4583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3" name="Group 8"/>
          <p:cNvGrpSpPr>
            <a:grpSpLocks/>
          </p:cNvGrpSpPr>
          <p:nvPr/>
        </p:nvGrpSpPr>
        <p:grpSpPr bwMode="auto">
          <a:xfrm>
            <a:off x="51814" y="1929219"/>
            <a:ext cx="8987998" cy="5263338"/>
            <a:chOff x="0" y="1728788"/>
            <a:chExt cx="8810625" cy="5319712"/>
          </a:xfrm>
        </p:grpSpPr>
        <p:pic>
          <p:nvPicPr>
            <p:cNvPr id="24" name="Picture 16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28788"/>
              <a:ext cx="8810625" cy="5319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5" descr="http://www.testequipmentconnection.com/images/products/Lecroy_Wavesurfer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475" y="4619019"/>
              <a:ext cx="2317750" cy="2008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10273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Patch, Patch, Patch!!!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				      </a:t>
            </a:r>
            <a:r>
              <a:rPr lang="en-GB" dirty="0" smtClean="0">
                <a:solidFill>
                  <a:srgbClr val="FF0000"/>
                </a:solidFill>
              </a:rPr>
              <a:t>but problematic:</a:t>
            </a:r>
          </a:p>
          <a:p>
            <a:pPr marL="268288" lvl="1" indent="-268288">
              <a:buSzPct val="100000"/>
            </a:pPr>
            <a:r>
              <a:rPr lang="en-US" dirty="0" smtClean="0"/>
              <a:t>Compliance statement needed (vendor-side testing) </a:t>
            </a:r>
          </a:p>
          <a:p>
            <a:pPr marL="268288" lvl="1" indent="-268288">
              <a:buSzPct val="100000"/>
            </a:pPr>
            <a:r>
              <a:rPr lang="en-US" dirty="0" smtClean="0"/>
              <a:t>Integrator might decline responsibility if PCS is</a:t>
            </a:r>
            <a:r>
              <a:rPr lang="en-US" dirty="0"/>
              <a:t> </a:t>
            </a:r>
            <a:r>
              <a:rPr lang="en-US" dirty="0" smtClean="0"/>
              <a:t>touched</a:t>
            </a:r>
          </a:p>
          <a:p>
            <a:pPr marL="268288" lvl="1" indent="-268288">
              <a:buSzPct val="100000"/>
            </a:pPr>
            <a:r>
              <a:rPr lang="en-US" dirty="0" smtClean="0"/>
              <a:t>PCS might need to be re-certified (e.g. </a:t>
            </a:r>
            <a:r>
              <a:rPr lang="en-US" dirty="0" err="1" smtClean="0"/>
              <a:t>SILx</a:t>
            </a:r>
            <a:r>
              <a:rPr lang="en-US" dirty="0" smtClean="0"/>
              <a:t>)</a:t>
            </a:r>
          </a:p>
          <a:p>
            <a:pPr marL="268288" lvl="1" indent="-268288">
              <a:buSzPct val="100000"/>
            </a:pPr>
            <a:r>
              <a:rPr lang="en-US" dirty="0">
                <a:solidFill>
                  <a:srgbClr val="FF0000"/>
                </a:solidFill>
              </a:rPr>
              <a:t>True impact on PCS unknown</a:t>
            </a:r>
            <a:r>
              <a:rPr lang="en-US" dirty="0"/>
              <a:t>: thorough on-site testing!</a:t>
            </a:r>
          </a:p>
          <a:p>
            <a:pPr marL="268288" lvl="1" indent="-268288">
              <a:buSzPct val="100000"/>
            </a:pPr>
            <a:r>
              <a:rPr lang="en-US" dirty="0" smtClean="0"/>
              <a:t>Difficult (impossible?) to patch embedded devices!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CERN delegates patching</a:t>
            </a:r>
            <a:r>
              <a:rPr lang="en-GB" dirty="0" smtClean="0"/>
              <a:t>:</a:t>
            </a:r>
          </a:p>
          <a:p>
            <a:pPr marL="268288" lvl="1" indent="-268288">
              <a:buSzPct val="100000"/>
            </a:pPr>
            <a:r>
              <a:rPr lang="en-US" dirty="0" smtClean="0"/>
              <a:t>Passing flexibility and responsibility to the experts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They decide </a:t>
            </a:r>
            <a:r>
              <a:rPr lang="en-US" i="1" dirty="0" smtClean="0">
                <a:solidFill>
                  <a:srgbClr val="FF0000"/>
                </a:solidFill>
              </a:rPr>
              <a:t>when</a:t>
            </a:r>
            <a:r>
              <a:rPr lang="en-US" dirty="0" smtClean="0">
                <a:solidFill>
                  <a:srgbClr val="FF0000"/>
                </a:solidFill>
              </a:rPr>
              <a:t> to install </a:t>
            </a:r>
            <a:r>
              <a:rPr lang="en-US" i="1" dirty="0" smtClean="0">
                <a:solidFill>
                  <a:srgbClr val="FF0000"/>
                </a:solidFill>
              </a:rPr>
              <a:t>what</a:t>
            </a:r>
            <a:r>
              <a:rPr lang="en-US" dirty="0" smtClean="0">
                <a:solidFill>
                  <a:srgbClr val="FF0000"/>
                </a:solidFill>
              </a:rPr>
              <a:t> on </a:t>
            </a:r>
            <a:r>
              <a:rPr lang="en-US" i="1" dirty="0" smtClean="0">
                <a:solidFill>
                  <a:srgbClr val="FF0000"/>
                </a:solidFill>
              </a:rPr>
              <a:t>which</a:t>
            </a:r>
            <a:r>
              <a:rPr lang="en-US" dirty="0" smtClean="0">
                <a:solidFill>
                  <a:srgbClr val="FF0000"/>
                </a:solidFill>
              </a:rPr>
              <a:t> control PC</a:t>
            </a:r>
          </a:p>
          <a:p>
            <a:pPr marL="268288" lvl="1" indent="-268288">
              <a:buSzPct val="100000"/>
            </a:pPr>
            <a:r>
              <a:rPr lang="en-GB" dirty="0" smtClean="0"/>
              <a:t>NOT patching is NOT an option, but delays are tolerated</a:t>
            </a:r>
          </a:p>
          <a:p>
            <a:pPr marL="268288" lvl="1" indent="-268288">
              <a:buSzPct val="100000"/>
            </a:pPr>
            <a:r>
              <a:rPr lang="en-US" dirty="0" smtClean="0"/>
              <a:t>Running up-to-date anti-virus software and local firewalls is a must</a:t>
            </a:r>
            <a:endParaRPr lang="en-GB" dirty="0" smtClean="0"/>
          </a:p>
          <a:p>
            <a:pPr marL="268288" lvl="1" indent="-268288">
              <a:buSzPct val="100000"/>
            </a:pPr>
            <a:r>
              <a:rPr lang="en-GB" dirty="0" smtClean="0"/>
              <a:t>However, processes are still not optimal: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Applications still depend too much on the O/S</a:t>
            </a:r>
            <a:r>
              <a:rPr lang="en-GB" dirty="0" smtClean="0"/>
              <a:t>!</a:t>
            </a:r>
            <a:br>
              <a:rPr lang="en-GB" dirty="0" smtClean="0"/>
            </a:br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 smtClean="0"/>
          </a:p>
          <a:p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752" y="1368642"/>
            <a:ext cx="4423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Prompt patching </a:t>
            </a:r>
            <a:r>
              <a:rPr lang="en-US" sz="2400" b="1" dirty="0" smtClean="0">
                <a:solidFill>
                  <a:schemeClr val="tx2"/>
                </a:solidFill>
              </a:rPr>
              <a:t>essential</a:t>
            </a:r>
            <a:r>
              <a:rPr lang="en-US" sz="2400" b="1" dirty="0">
                <a:solidFill>
                  <a:schemeClr val="tx2"/>
                </a:solidFill>
              </a:rPr>
              <a:t>…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5" name="Picture 10" descr="Nuke Power 4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3527" y="1353274"/>
            <a:ext cx="2387717" cy="286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486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utoUpdateAnimBg="0" advAuto="0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Patch, Patch, Patch!!!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				      </a:t>
            </a:r>
            <a:r>
              <a:rPr lang="en-GB" dirty="0" smtClean="0">
                <a:solidFill>
                  <a:srgbClr val="FF0000"/>
                </a:solidFill>
              </a:rPr>
              <a:t>but problematic:</a:t>
            </a:r>
          </a:p>
          <a:p>
            <a:pPr marL="268288" lvl="1" indent="-268288">
              <a:buSzPct val="100000"/>
            </a:pPr>
            <a:r>
              <a:rPr lang="en-US" dirty="0" smtClean="0"/>
              <a:t>Compliance statement needed (vendor-side testing) </a:t>
            </a:r>
          </a:p>
          <a:p>
            <a:pPr marL="268288" lvl="1" indent="-268288">
              <a:buSzPct val="100000"/>
            </a:pPr>
            <a:r>
              <a:rPr lang="en-US" dirty="0" smtClean="0"/>
              <a:t>Integrator might decline responsibility if PCS is</a:t>
            </a:r>
            <a:r>
              <a:rPr lang="en-US" dirty="0"/>
              <a:t> </a:t>
            </a:r>
            <a:r>
              <a:rPr lang="en-US" dirty="0" smtClean="0"/>
              <a:t>touched</a:t>
            </a:r>
          </a:p>
          <a:p>
            <a:pPr marL="268288" lvl="1" indent="-268288">
              <a:buSzPct val="100000"/>
            </a:pPr>
            <a:r>
              <a:rPr lang="en-US" dirty="0" smtClean="0"/>
              <a:t>PCS might need to be re-certified (e.g. </a:t>
            </a:r>
            <a:r>
              <a:rPr lang="en-US" dirty="0" err="1" smtClean="0"/>
              <a:t>SILx</a:t>
            </a:r>
            <a:r>
              <a:rPr lang="en-US" dirty="0" smtClean="0"/>
              <a:t>)</a:t>
            </a:r>
          </a:p>
          <a:p>
            <a:pPr marL="268288" lvl="1" indent="-268288">
              <a:buSzPct val="100000"/>
            </a:pPr>
            <a:r>
              <a:rPr lang="en-US" dirty="0">
                <a:solidFill>
                  <a:srgbClr val="FF0000"/>
                </a:solidFill>
              </a:rPr>
              <a:t>True impact on PCS unknown</a:t>
            </a:r>
            <a:r>
              <a:rPr lang="en-US" dirty="0"/>
              <a:t>: thorough on-site testing!</a:t>
            </a:r>
          </a:p>
          <a:p>
            <a:pPr marL="268288" lvl="1" indent="-268288">
              <a:buSzPct val="100000"/>
            </a:pPr>
            <a:r>
              <a:rPr lang="en-US" dirty="0" smtClean="0"/>
              <a:t>Difficult (impossible?) to patch embedded devices!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CERN delegates patching</a:t>
            </a:r>
            <a:r>
              <a:rPr lang="en-GB" dirty="0" smtClean="0"/>
              <a:t>:</a:t>
            </a:r>
          </a:p>
          <a:p>
            <a:pPr marL="268288" lvl="1" indent="-268288">
              <a:buSzPct val="100000"/>
            </a:pPr>
            <a:r>
              <a:rPr lang="en-US" dirty="0" smtClean="0"/>
              <a:t>Passing flexibility and responsibility to the experts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They decide </a:t>
            </a:r>
            <a:r>
              <a:rPr lang="en-US" i="1" dirty="0" smtClean="0">
                <a:solidFill>
                  <a:srgbClr val="FF0000"/>
                </a:solidFill>
              </a:rPr>
              <a:t>when</a:t>
            </a:r>
            <a:r>
              <a:rPr lang="en-US" dirty="0" smtClean="0">
                <a:solidFill>
                  <a:srgbClr val="FF0000"/>
                </a:solidFill>
              </a:rPr>
              <a:t> to install </a:t>
            </a:r>
            <a:r>
              <a:rPr lang="en-US" i="1" dirty="0" smtClean="0">
                <a:solidFill>
                  <a:srgbClr val="FF0000"/>
                </a:solidFill>
              </a:rPr>
              <a:t>what</a:t>
            </a:r>
            <a:r>
              <a:rPr lang="en-US" dirty="0" smtClean="0">
                <a:solidFill>
                  <a:srgbClr val="FF0000"/>
                </a:solidFill>
              </a:rPr>
              <a:t> on </a:t>
            </a:r>
            <a:r>
              <a:rPr lang="en-US" i="1" dirty="0" smtClean="0">
                <a:solidFill>
                  <a:srgbClr val="FF0000"/>
                </a:solidFill>
              </a:rPr>
              <a:t>which</a:t>
            </a:r>
            <a:r>
              <a:rPr lang="en-US" dirty="0" smtClean="0">
                <a:solidFill>
                  <a:srgbClr val="FF0000"/>
                </a:solidFill>
              </a:rPr>
              <a:t> control PC</a:t>
            </a:r>
          </a:p>
          <a:p>
            <a:pPr marL="268288" lvl="1" indent="-268288">
              <a:buSzPct val="100000"/>
            </a:pPr>
            <a:r>
              <a:rPr lang="en-GB" dirty="0" smtClean="0"/>
              <a:t>NOT patching is NOT an option, but delays are tolerated</a:t>
            </a:r>
          </a:p>
          <a:p>
            <a:pPr marL="268288" lvl="1" indent="-268288">
              <a:buSzPct val="100000"/>
            </a:pPr>
            <a:r>
              <a:rPr lang="en-US" dirty="0" smtClean="0"/>
              <a:t>Running up-to-date anti-virus software and local firewalls is a must</a:t>
            </a:r>
            <a:endParaRPr lang="en-GB" dirty="0" smtClean="0"/>
          </a:p>
          <a:p>
            <a:pPr marL="268288" lvl="1" indent="-268288">
              <a:buSzPct val="100000"/>
            </a:pPr>
            <a:r>
              <a:rPr lang="en-GB" dirty="0" smtClean="0"/>
              <a:t>However, processes are still not optimal: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Applications still depend too much on the O/S</a:t>
            </a:r>
            <a:r>
              <a:rPr lang="en-GB" dirty="0" smtClean="0"/>
              <a:t>!</a:t>
            </a:r>
            <a:br>
              <a:rPr lang="en-GB" dirty="0" smtClean="0"/>
            </a:br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 smtClean="0"/>
          </a:p>
          <a:p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76752" y="1368642"/>
            <a:ext cx="4423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Prompt patching </a:t>
            </a:r>
            <a:r>
              <a:rPr lang="en-US" sz="2400" b="1" dirty="0" smtClean="0">
                <a:solidFill>
                  <a:schemeClr val="tx2"/>
                </a:solidFill>
              </a:rPr>
              <a:t>essential</a:t>
            </a:r>
            <a:r>
              <a:rPr lang="en-US" sz="2400" b="1" dirty="0">
                <a:solidFill>
                  <a:schemeClr val="tx2"/>
                </a:solidFill>
              </a:rPr>
              <a:t>…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5" name="Picture 10" descr="Nuke Power 4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3527" y="1353274"/>
            <a:ext cx="2387717" cy="286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-31750" y="1860890"/>
            <a:ext cx="9274175" cy="3044485"/>
            <a:chOff x="-31750" y="1860890"/>
            <a:chExt cx="9274175" cy="3044485"/>
          </a:xfrm>
        </p:grpSpPr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 rot="20165137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>Review you PCS.</a:t>
              </a:r>
            </a:p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/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How can you make patching easier/quicker?</a:t>
              </a:r>
              <a:r>
                <a:rPr lang="en-US" sz="2400" b="1" dirty="0" smtClean="0">
                  <a:solidFill>
                    <a:schemeClr val="tx2"/>
                  </a:solidFill>
                </a:rPr>
                <a:t/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Do you have test systems in place?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8" name="Picture 11" descr="http://purpleblazer.files.wordpress.com/2009/01/computer_virus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170306">
              <a:off x="6504906" y="1860890"/>
              <a:ext cx="2177371" cy="1632516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5299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</p:spPr>
        <p:txBody>
          <a:bodyPr/>
          <a:lstStyle/>
          <a:p>
            <a:r>
              <a:rPr lang="en-US" dirty="0" smtClean="0"/>
              <a:t>Damage due to Openness?</a:t>
            </a:r>
            <a:endParaRPr lang="en-GB" dirty="0"/>
          </a:p>
        </p:txBody>
      </p:sp>
      <p:pic>
        <p:nvPicPr>
          <p:cNvPr id="5" name="Picture 2" descr="Kein Hack, wenn man es genau besieht: Die Botschaften an mobilen Verkehrsdisplays lassen sich kinderleicht ändern, wenn sie unzureichend geschützt si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52" y="1416050"/>
            <a:ext cx="3490912" cy="2876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3821235" y="1493470"/>
            <a:ext cx="5159375" cy="3371850"/>
            <a:chOff x="3347025" y="4999274"/>
            <a:chExt cx="6594643" cy="4310097"/>
          </a:xfrm>
        </p:grpSpPr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025" y="5242783"/>
              <a:ext cx="6127945" cy="4066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4930" y="4999274"/>
              <a:ext cx="3256738" cy="7995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364701" y="6719354"/>
              <a:ext cx="2950374" cy="843496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pic>
        <p:nvPicPr>
          <p:cNvPr id="15" name="Picture 6" descr="Remote Control of Pla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518343"/>
            <a:ext cx="2749550" cy="3300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0" name="Group 12"/>
          <p:cNvGrpSpPr>
            <a:grpSpLocks noChangeAspect="1"/>
          </p:cNvGrpSpPr>
          <p:nvPr/>
        </p:nvGrpSpPr>
        <p:grpSpPr bwMode="auto">
          <a:xfrm>
            <a:off x="3126218" y="2662287"/>
            <a:ext cx="5259332" cy="3922648"/>
            <a:chOff x="2693988" y="2047875"/>
            <a:chExt cx="6450012" cy="4810125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3988" y="2487060"/>
              <a:ext cx="5982014" cy="157113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3988" y="4060808"/>
              <a:ext cx="5982014" cy="279719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1986" y="2047875"/>
              <a:ext cx="5982014" cy="4757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2751534" y="4581525"/>
              <a:ext cx="5668565" cy="40005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16" name="Group 11"/>
          <p:cNvGrpSpPr>
            <a:grpSpLocks noChangeAspect="1"/>
          </p:cNvGrpSpPr>
          <p:nvPr/>
        </p:nvGrpSpPr>
        <p:grpSpPr bwMode="auto">
          <a:xfrm>
            <a:off x="3858176" y="4623611"/>
            <a:ext cx="5224463" cy="2171700"/>
            <a:chOff x="-895350" y="2095500"/>
            <a:chExt cx="3162300" cy="131445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-895350" y="2352049"/>
              <a:ext cx="2919194" cy="105790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27599" y="2095500"/>
              <a:ext cx="1539351" cy="40067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-847726" y="2838450"/>
              <a:ext cx="2752725" cy="55245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pic>
        <p:nvPicPr>
          <p:cNvPr id="4" name="Picture 2" descr="Picture1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04" y="2201695"/>
            <a:ext cx="8844536" cy="36494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52703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625" y="1347788"/>
            <a:ext cx="8991600" cy="5410200"/>
          </a:xfrm>
        </p:spPr>
        <p:txBody>
          <a:bodyPr/>
          <a:lstStyle/>
          <a:p>
            <a:pPr>
              <a:spcBef>
                <a:spcPts val="500"/>
              </a:spcBef>
              <a:defRPr/>
            </a:pPr>
            <a:r>
              <a:rPr lang="en-GB" dirty="0" smtClean="0"/>
              <a:t>Can’t follow the “Rule of Least Privilege”: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Default passwords still widely used </a:t>
            </a:r>
            <a:r>
              <a:rPr lang="en-US" dirty="0" smtClean="0">
                <a:solidFill>
                  <a:schemeClr val="tx2"/>
                </a:solidFill>
              </a:rPr>
              <a:t>– not incentive/force to change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Backdoors might be </a:t>
            </a:r>
            <a:r>
              <a:rPr lang="en-US" dirty="0">
                <a:solidFill>
                  <a:schemeClr val="tx2"/>
                </a:solidFill>
              </a:rPr>
              <a:t>present – </a:t>
            </a:r>
            <a:r>
              <a:rPr lang="en-US" dirty="0" smtClean="0">
                <a:solidFill>
                  <a:schemeClr val="tx2"/>
                </a:solidFill>
              </a:rPr>
              <a:t>not communicated to user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Still need for shared accounts instead of personal accounts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>
                <a:solidFill>
                  <a:srgbClr val="FF0000"/>
                </a:solidFill>
              </a:rPr>
              <a:t>modern access protection for PLCs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and field devices like certificates</a:t>
            </a:r>
            <a:r>
              <a:rPr lang="en-US" dirty="0">
                <a:solidFill>
                  <a:schemeClr val="tx2"/>
                </a:solidFill>
              </a:rPr>
              <a:t>, challenge/response</a:t>
            </a:r>
            <a:r>
              <a:rPr lang="en-US" dirty="0" smtClean="0">
                <a:solidFill>
                  <a:schemeClr val="tx2"/>
                </a:solidFill>
              </a:rPr>
              <a:t>, granular access control, …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(The RUN-P key switch disappeared again from Siemens S7-400 PLCs)</a:t>
            </a:r>
            <a:endParaRPr lang="en-US" dirty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Difficult to integrate into standard </a:t>
            </a:r>
            <a:r>
              <a:rPr lang="en-US" dirty="0" err="1" smtClean="0">
                <a:solidFill>
                  <a:schemeClr val="tx2"/>
                </a:solidFill>
              </a:rPr>
              <a:t>IdM</a:t>
            </a:r>
            <a:r>
              <a:rPr lang="en-US" dirty="0" smtClean="0">
                <a:solidFill>
                  <a:schemeClr val="tx2"/>
                </a:solidFill>
              </a:rPr>
              <a:t>: OIM, FIM, LDAP/AD/Kerberos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Cacophony of different solutions for remote access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Is this user or vendor driven???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lvl="0"/>
            <a:r>
              <a:rPr lang="en-US" dirty="0"/>
              <a:t>CERN </a:t>
            </a:r>
            <a:r>
              <a:rPr lang="en-US" dirty="0" smtClean="0"/>
              <a:t>uses PVSS (ETM/Siemens)</a:t>
            </a:r>
            <a:r>
              <a:rPr lang="en-GB" dirty="0" smtClean="0"/>
              <a:t>:</a:t>
            </a:r>
            <a:endParaRPr lang="en-GB" dirty="0"/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Full integration with CERN SSO/AD/LDAP </a:t>
            </a:r>
            <a:r>
              <a:rPr lang="en-US" dirty="0" smtClean="0">
                <a:solidFill>
                  <a:schemeClr val="tx2"/>
                </a:solidFill>
              </a:rPr>
              <a:t>(i.e. central </a:t>
            </a:r>
            <a:r>
              <a:rPr lang="en-US" dirty="0" err="1" smtClean="0">
                <a:solidFill>
                  <a:schemeClr val="tx2"/>
                </a:solidFill>
              </a:rPr>
              <a:t>IdP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Multi-factor to come (</a:t>
            </a:r>
            <a:r>
              <a:rPr lang="en-US" dirty="0" err="1" smtClean="0">
                <a:solidFill>
                  <a:schemeClr val="tx2"/>
                </a:solidFill>
              </a:rPr>
              <a:t>SmartChip</a:t>
            </a:r>
            <a:r>
              <a:rPr lang="en-US" dirty="0" smtClean="0">
                <a:solidFill>
                  <a:schemeClr val="tx2"/>
                </a:solidFill>
              </a:rPr>
              <a:t> certificates, </a:t>
            </a: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en-US" dirty="0" smtClean="0">
                <a:solidFill>
                  <a:schemeClr val="tx2"/>
                </a:solidFill>
              </a:rPr>
              <a:t>obile apps, </a:t>
            </a:r>
            <a:r>
              <a:rPr lang="en-US" dirty="0" err="1" smtClean="0">
                <a:solidFill>
                  <a:schemeClr val="tx2"/>
                </a:solidFill>
              </a:rPr>
              <a:t>Yubikeys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More difficult with home-grown SCADA software </a:t>
            </a:r>
            <a:r>
              <a:rPr lang="en-US" dirty="0" smtClean="0">
                <a:solidFill>
                  <a:schemeClr val="tx2"/>
                </a:solidFill>
                <a:sym typeface="Wingdings" pitchFamily="2" charset="2"/>
              </a:rPr>
              <a:t>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L="19050" lvl="1" indent="0">
              <a:spcBef>
                <a:spcPts val="500"/>
              </a:spcBef>
              <a:buSzPct val="100000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lvl="1">
              <a:lnSpc>
                <a:spcPct val="85000"/>
              </a:lnSpc>
              <a:defRPr/>
            </a:pPr>
            <a:endParaRPr lang="en-GB" dirty="0" smtClean="0"/>
          </a:p>
          <a:p>
            <a:pPr marL="0" indent="0" algn="just">
              <a:defRPr/>
            </a:pPr>
            <a:endParaRPr lang="en-GB" dirty="0"/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>
          <a:xfrm>
            <a:off x="2458891" y="228600"/>
            <a:ext cx="6678065" cy="533400"/>
          </a:xfrm>
        </p:spPr>
        <p:txBody>
          <a:bodyPr/>
          <a:lstStyle/>
          <a:p>
            <a:r>
              <a:rPr lang="en-GB" dirty="0"/>
              <a:t>Apply the Rule of Least </a:t>
            </a:r>
            <a:r>
              <a:rPr lang="en-GB" dirty="0" smtClean="0"/>
              <a:t>Privilege</a:t>
            </a:r>
          </a:p>
        </p:txBody>
      </p:sp>
    </p:spTree>
    <p:extLst>
      <p:ext uri="{BB962C8B-B14F-4D97-AF65-F5344CB8AC3E}">
        <p14:creationId xmlns:p14="http://schemas.microsoft.com/office/powerpoint/2010/main" val="36783763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625" y="1347788"/>
            <a:ext cx="8991600" cy="5410200"/>
          </a:xfrm>
        </p:spPr>
        <p:txBody>
          <a:bodyPr/>
          <a:lstStyle/>
          <a:p>
            <a:pPr>
              <a:spcBef>
                <a:spcPts val="500"/>
              </a:spcBef>
              <a:defRPr/>
            </a:pPr>
            <a:r>
              <a:rPr lang="en-GB" dirty="0" smtClean="0"/>
              <a:t>Can’t follow the “Rule of Least Privilege”: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Default passwords still widely used </a:t>
            </a:r>
            <a:r>
              <a:rPr lang="en-US" dirty="0" smtClean="0">
                <a:solidFill>
                  <a:schemeClr val="tx2"/>
                </a:solidFill>
              </a:rPr>
              <a:t>– not incentive/force to change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Backdoors might be </a:t>
            </a:r>
            <a:r>
              <a:rPr lang="en-US" dirty="0">
                <a:solidFill>
                  <a:schemeClr val="tx2"/>
                </a:solidFill>
              </a:rPr>
              <a:t>present – </a:t>
            </a:r>
            <a:r>
              <a:rPr lang="en-US" dirty="0" smtClean="0">
                <a:solidFill>
                  <a:schemeClr val="tx2"/>
                </a:solidFill>
              </a:rPr>
              <a:t>not communicated to user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Still need for shared accounts instead of personal accounts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>
                <a:solidFill>
                  <a:srgbClr val="FF0000"/>
                </a:solidFill>
              </a:rPr>
              <a:t>modern access protection for PLCs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and field devices like certificates</a:t>
            </a:r>
            <a:r>
              <a:rPr lang="en-US" dirty="0">
                <a:solidFill>
                  <a:schemeClr val="tx2"/>
                </a:solidFill>
              </a:rPr>
              <a:t>, challenge/response</a:t>
            </a:r>
            <a:r>
              <a:rPr lang="en-US" dirty="0" smtClean="0">
                <a:solidFill>
                  <a:schemeClr val="tx2"/>
                </a:solidFill>
              </a:rPr>
              <a:t>, granular access control, …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(The RUN-P key switch disappeared again from Siemens S7-400 PLCs)</a:t>
            </a:r>
            <a:endParaRPr lang="en-US" dirty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Difficult to integrate into standard </a:t>
            </a:r>
            <a:r>
              <a:rPr lang="en-US" dirty="0" err="1" smtClean="0">
                <a:solidFill>
                  <a:schemeClr val="tx2"/>
                </a:solidFill>
              </a:rPr>
              <a:t>IdM</a:t>
            </a:r>
            <a:r>
              <a:rPr lang="en-US" dirty="0" smtClean="0">
                <a:solidFill>
                  <a:schemeClr val="tx2"/>
                </a:solidFill>
              </a:rPr>
              <a:t>: OIM, FIM, LDAP/AD/Kerberos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Cacophony of different solutions for remote access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Is this user or vendor driven???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lvl="0"/>
            <a:r>
              <a:rPr lang="en-US" dirty="0"/>
              <a:t>CERN </a:t>
            </a:r>
            <a:r>
              <a:rPr lang="en-US" dirty="0" smtClean="0"/>
              <a:t>uses PVSS (ETM/Siemens)</a:t>
            </a:r>
            <a:r>
              <a:rPr lang="en-GB" dirty="0" smtClean="0"/>
              <a:t>:</a:t>
            </a:r>
            <a:endParaRPr lang="en-GB" dirty="0"/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Full integration with CERN SSO/AD/LDAP </a:t>
            </a:r>
            <a:r>
              <a:rPr lang="en-US" dirty="0" smtClean="0">
                <a:solidFill>
                  <a:schemeClr val="tx2"/>
                </a:solidFill>
              </a:rPr>
              <a:t>(i.e. central </a:t>
            </a:r>
            <a:r>
              <a:rPr lang="en-US" dirty="0" err="1" smtClean="0">
                <a:solidFill>
                  <a:schemeClr val="tx2"/>
                </a:solidFill>
              </a:rPr>
              <a:t>IdM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Multi-factor to come (</a:t>
            </a:r>
            <a:r>
              <a:rPr lang="en-US" dirty="0" err="1" smtClean="0">
                <a:solidFill>
                  <a:schemeClr val="tx2"/>
                </a:solidFill>
              </a:rPr>
              <a:t>SmartChip</a:t>
            </a:r>
            <a:r>
              <a:rPr lang="en-US" dirty="0" smtClean="0">
                <a:solidFill>
                  <a:schemeClr val="tx2"/>
                </a:solidFill>
              </a:rPr>
              <a:t> certificates, </a:t>
            </a: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en-US" dirty="0" smtClean="0">
                <a:solidFill>
                  <a:schemeClr val="tx2"/>
                </a:solidFill>
              </a:rPr>
              <a:t>obile apps, </a:t>
            </a:r>
            <a:r>
              <a:rPr lang="en-US" dirty="0" err="1" smtClean="0">
                <a:solidFill>
                  <a:schemeClr val="tx2"/>
                </a:solidFill>
              </a:rPr>
              <a:t>Yubikeys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More difficult with home-grown SCADA software </a:t>
            </a:r>
            <a:r>
              <a:rPr lang="en-US" dirty="0" smtClean="0">
                <a:solidFill>
                  <a:schemeClr val="tx2"/>
                </a:solidFill>
                <a:sym typeface="Wingdings" pitchFamily="2" charset="2"/>
              </a:rPr>
              <a:t>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L="19050" lvl="1" indent="0">
              <a:spcBef>
                <a:spcPts val="500"/>
              </a:spcBef>
              <a:buSzPct val="100000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500"/>
              </a:spcBef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lvl="1">
              <a:lnSpc>
                <a:spcPct val="85000"/>
              </a:lnSpc>
              <a:defRPr/>
            </a:pPr>
            <a:endParaRPr lang="en-GB" dirty="0" smtClean="0"/>
          </a:p>
          <a:p>
            <a:pPr marL="0" indent="0" algn="just">
              <a:defRPr/>
            </a:pPr>
            <a:endParaRPr lang="en-GB" dirty="0"/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553200" cy="533400"/>
          </a:xfrm>
        </p:spPr>
        <p:txBody>
          <a:bodyPr/>
          <a:lstStyle/>
          <a:p>
            <a:r>
              <a:rPr lang="en-GB" dirty="0"/>
              <a:t>Apply the Rule of Least Privilege</a:t>
            </a:r>
            <a:endParaRPr lang="en-GB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-31751" y="1891322"/>
            <a:ext cx="9274175" cy="3014052"/>
            <a:chOff x="-31751" y="1891322"/>
            <a:chExt cx="9274175" cy="3014052"/>
          </a:xfrm>
        </p:grpSpPr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 rot="20165137">
              <a:off x="-31751" y="3097212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>Review &amp; restrict access rights.</a:t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Access should be personalized.</a:t>
              </a:r>
              <a:br>
                <a:rPr lang="en-US" sz="2400" b="1" dirty="0" smtClean="0">
                  <a:solidFill>
                    <a:srgbClr val="FF0000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Keep passwords secret!</a:t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Ask your vendor of default/hidden accounts.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158452">
              <a:off x="6425591" y="1891322"/>
              <a:ext cx="2256744" cy="1592996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827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2787" y="228600"/>
            <a:ext cx="6724169" cy="533400"/>
          </a:xfrm>
        </p:spPr>
        <p:txBody>
          <a:bodyPr/>
          <a:lstStyle/>
          <a:p>
            <a:r>
              <a:rPr lang="en-US" dirty="0" smtClean="0"/>
              <a:t>Damage due to lack of resilience?</a:t>
            </a:r>
            <a:endParaRPr lang="en-GB" dirty="0"/>
          </a:p>
        </p:txBody>
      </p:sp>
      <p:grpSp>
        <p:nvGrpSpPr>
          <p:cNvPr id="9" name="Group 9"/>
          <p:cNvGrpSpPr>
            <a:grpSpLocks noChangeAspect="1"/>
          </p:cNvGrpSpPr>
          <p:nvPr/>
        </p:nvGrpSpPr>
        <p:grpSpPr bwMode="auto">
          <a:xfrm>
            <a:off x="158750" y="1504949"/>
            <a:ext cx="6119813" cy="2962275"/>
            <a:chOff x="2921000" y="3952875"/>
            <a:chExt cx="5451475" cy="2638425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1000" y="3952875"/>
              <a:ext cx="5355314" cy="26384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1177" y="4218697"/>
              <a:ext cx="1971298" cy="39024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960689" y="5169695"/>
              <a:ext cx="5202236" cy="141208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58011" y="2571256"/>
            <a:ext cx="8726382" cy="3295850"/>
            <a:chOff x="908050" y="2066411"/>
            <a:chExt cx="8035925" cy="2791339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050" y="2066411"/>
              <a:ext cx="2197100" cy="201771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6" name="Picture 2" descr="ole0.bmp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5450" y="2419350"/>
              <a:ext cx="2293938" cy="18002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7" name="Picture 8" descr="untitled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700" y="2562225"/>
              <a:ext cx="2282825" cy="21240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8" name="Picture 7" descr="Langner HackCC.bmp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6238" y="2800350"/>
              <a:ext cx="2217737" cy="2057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3" name="Picture 3" descr="Picture1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0133" y="3581400"/>
            <a:ext cx="6191006" cy="3224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642479" y="1464386"/>
            <a:ext cx="8068255" cy="4833135"/>
            <a:chOff x="4403119" y="103945"/>
            <a:chExt cx="3254465" cy="2005672"/>
          </a:xfrm>
        </p:grpSpPr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4415916" y="103945"/>
              <a:ext cx="3241668" cy="1809760"/>
              <a:chOff x="2795" y="1861"/>
              <a:chExt cx="2783" cy="1654"/>
            </a:xfrm>
          </p:grpSpPr>
          <p:graphicFrame>
            <p:nvGraphicFramePr>
              <p:cNvPr id="17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1750857"/>
                  </p:ext>
                </p:extLst>
              </p:nvPr>
            </p:nvGraphicFramePr>
            <p:xfrm>
              <a:off x="2795" y="1861"/>
              <a:ext cx="2783" cy="16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5" name="Chart" r:id="rId11" imgW="4915069" imgH="2514747" progId="Excel.Chart.8">
                      <p:embed/>
                    </p:oleObj>
                  </mc:Choice>
                  <mc:Fallback>
                    <p:oleObj name="Chart" r:id="rId11" imgW="4915069" imgH="2514747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21606" t="16750" r="27319" b="27200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95" y="1861"/>
                            <a:ext cx="2783" cy="165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8" name="Picture 12" descr="logo_nessus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0" y="1871"/>
                <a:ext cx="750" cy="5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" name="TextBox 37"/>
            <p:cNvSpPr txBox="1">
              <a:spLocks noChangeArrowheads="1"/>
            </p:cNvSpPr>
            <p:nvPr/>
          </p:nvSpPr>
          <p:spPr bwMode="auto">
            <a:xfrm>
              <a:off x="4403119" y="1771063"/>
              <a:ext cx="127631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chemeClr val="tx2"/>
                  </a:solidFill>
                </a:rPr>
                <a:t>CERN 2007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29247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1377950"/>
            <a:ext cx="8863013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261938" y="3562350"/>
            <a:ext cx="8062912" cy="3175000"/>
          </a:xfrm>
          <a:prstGeom prst="wedgeRoundRectCallout">
            <a:avLst>
              <a:gd name="adj1" fmla="val 20500"/>
              <a:gd name="adj2" fmla="val -104759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lvl="1" algn="l"/>
            <a:r>
              <a:rPr lang="en-US" b="1" dirty="0">
                <a:solidFill>
                  <a:srgbClr val="000000"/>
                </a:solidFill>
              </a:rPr>
              <a:t>What links to </a:t>
            </a:r>
            <a:r>
              <a:rPr lang="en-US" b="1" dirty="0" smtClean="0">
                <a:solidFill>
                  <a:srgbClr val="000000"/>
                </a:solidFill>
              </a:rPr>
              <a:t>www.ebay.com?</a:t>
            </a:r>
            <a:endParaRPr lang="en-US" b="1" dirty="0">
              <a:solidFill>
                <a:srgbClr val="000000"/>
              </a:solidFill>
            </a:endParaRPr>
          </a:p>
          <a:p>
            <a:pPr marL="285750" indent="-285750" algn="l">
              <a:spcBef>
                <a:spcPts val="1100"/>
              </a:spcBef>
              <a:buClr>
                <a:schemeClr val="tx2"/>
              </a:buClr>
              <a:buFont typeface="Wingdings 3" pitchFamily="18" charset="2"/>
              <a:buChar char="u"/>
            </a:pPr>
            <a:r>
              <a:rPr lang="en-US" sz="1800" b="0" dirty="0" smtClean="0">
                <a:solidFill>
                  <a:schemeClr val="tx2"/>
                </a:solidFill>
              </a:rPr>
              <a:t>http</a:t>
            </a:r>
            <a:r>
              <a:rPr lang="en-US" sz="1800" b="0" dirty="0">
                <a:solidFill>
                  <a:schemeClr val="tx2"/>
                </a:solidFill>
              </a:rPr>
              <a:t>://www.ebay.com\cgi-bin\login?ds=1%204324@%31%33%37 %2e%31%33%38%2e%31%33%37%2e%31%37%37/p?uh3f223d</a:t>
            </a:r>
          </a:p>
          <a:p>
            <a:pPr marL="285750" indent="-285750" algn="l">
              <a:spcBef>
                <a:spcPts val="1100"/>
              </a:spcBef>
              <a:buClr>
                <a:schemeClr val="tx2"/>
              </a:buClr>
              <a:buFont typeface="Wingdings 3" pitchFamily="18" charset="2"/>
              <a:buChar char="u"/>
            </a:pPr>
            <a:r>
              <a:rPr lang="en-US" sz="1800" b="0" dirty="0">
                <a:solidFill>
                  <a:schemeClr val="tx2"/>
                </a:solidFill>
              </a:rPr>
              <a:t>http://www.ebaỵ.com/ws/eBayISAPI.dll?SignIn</a:t>
            </a:r>
          </a:p>
          <a:p>
            <a:pPr marL="285750" indent="-285750" algn="l">
              <a:spcBef>
                <a:spcPts val="1100"/>
              </a:spcBef>
              <a:buClr>
                <a:schemeClr val="tx2"/>
              </a:buClr>
              <a:buFont typeface="Wingdings 3" pitchFamily="18" charset="2"/>
              <a:buChar char="u"/>
            </a:pPr>
            <a:r>
              <a:rPr lang="en-US" sz="1800" b="0" dirty="0">
                <a:solidFill>
                  <a:schemeClr val="tx2"/>
                </a:solidFill>
              </a:rPr>
              <a:t>http://scgi.ebay.com/ws/eBayISAPI.dll?RegisterEnterInfo&amp;siteid=0&amp;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 err="1">
                <a:solidFill>
                  <a:schemeClr val="tx2"/>
                </a:solidFill>
              </a:rPr>
              <a:t>co_partnerid</a:t>
            </a:r>
            <a:r>
              <a:rPr lang="en-US" sz="1800" b="0" dirty="0">
                <a:solidFill>
                  <a:schemeClr val="tx2"/>
                </a:solidFill>
              </a:rPr>
              <a:t>=2&amp;usage=0&amp;ru=http%3A%2F%2Fwww.ebay.com&amp;rafId=0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>
                <a:solidFill>
                  <a:schemeClr val="tx2"/>
                </a:solidFill>
              </a:rPr>
              <a:t>&amp;</a:t>
            </a:r>
            <a:r>
              <a:rPr lang="en-US" sz="1800" b="0" dirty="0" err="1">
                <a:solidFill>
                  <a:schemeClr val="tx2"/>
                </a:solidFill>
              </a:rPr>
              <a:t>encRafId</a:t>
            </a:r>
            <a:r>
              <a:rPr lang="en-US" sz="1800" b="0" dirty="0">
                <a:solidFill>
                  <a:schemeClr val="tx2"/>
                </a:solidFill>
              </a:rPr>
              <a:t>=default </a:t>
            </a:r>
          </a:p>
          <a:p>
            <a:pPr marL="285750" indent="-285750" algn="l">
              <a:spcBef>
                <a:spcPts val="1100"/>
              </a:spcBef>
              <a:buClr>
                <a:schemeClr val="tx2"/>
              </a:buClr>
              <a:buFont typeface="Wingdings 3" pitchFamily="18" charset="2"/>
              <a:buChar char="u"/>
            </a:pPr>
            <a:r>
              <a:rPr lang="en-US" sz="1800" b="0" dirty="0">
                <a:solidFill>
                  <a:schemeClr val="tx2"/>
                </a:solidFill>
              </a:rPr>
              <a:t>http://</a:t>
            </a:r>
            <a:r>
              <a:rPr lang="en-US" sz="1800" b="0" dirty="0" smtClean="0">
                <a:solidFill>
                  <a:schemeClr val="tx2"/>
                </a:solidFill>
              </a:rPr>
              <a:t>secure-ebay.com</a:t>
            </a:r>
            <a:endParaRPr lang="en-US" sz="1800" b="0" dirty="0">
              <a:solidFill>
                <a:schemeClr val="tx2"/>
              </a:solidFill>
            </a:endParaRPr>
          </a:p>
          <a:p>
            <a:pPr marL="0" lvl="1" algn="l"/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99107" y="6221907"/>
            <a:ext cx="19556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5863" y="5254535"/>
            <a:ext cx="242054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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99107" y="4138933"/>
            <a:ext cx="19556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99107" y="4836050"/>
            <a:ext cx="19556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pitchFamily="34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666939" y="3625850"/>
            <a:ext cx="4710682" cy="2979738"/>
            <a:chOff x="3606339" y="3426140"/>
            <a:chExt cx="5675146" cy="3308260"/>
          </a:xfrm>
        </p:grpSpPr>
        <p:pic>
          <p:nvPicPr>
            <p:cNvPr id="7178" name="Picture 47" descr="grunge-stamp-guarantee-thumb1952040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457" y="3426140"/>
              <a:ext cx="3631721" cy="330826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Rectangle 48"/>
            <p:cNvSpPr>
              <a:spLocks noChangeArrowheads="1"/>
            </p:cNvSpPr>
            <p:nvPr/>
          </p:nvSpPr>
          <p:spPr bwMode="auto">
            <a:xfrm rot="20029204">
              <a:off x="3606339" y="4796052"/>
              <a:ext cx="5675146" cy="870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342900" indent="-342900" algn="ctr">
                <a:spcBef>
                  <a:spcPct val="0"/>
                </a:spcBef>
              </a:pPr>
              <a:r>
                <a:rPr lang="en-GB" sz="2800" dirty="0">
                  <a:solidFill>
                    <a:srgbClr val="FF0000"/>
                  </a:solidFill>
                  <a:latin typeface="Stencil" pitchFamily="82" charset="0"/>
                </a:rPr>
                <a:t>This IS Not EVEN obvious </a:t>
              </a:r>
            </a:p>
            <a:p>
              <a:pPr marL="342900" indent="-342900">
                <a:spcBef>
                  <a:spcPct val="0"/>
                </a:spcBef>
              </a:pPr>
              <a:r>
                <a:rPr lang="en-GB" sz="2800" dirty="0">
                  <a:solidFill>
                    <a:srgbClr val="FF0000"/>
                  </a:solidFill>
                  <a:latin typeface="Stencil" pitchFamily="82" charset="0"/>
                </a:rPr>
                <a:t>FOR </a:t>
              </a:r>
              <a:r>
                <a:rPr lang="en-GB" sz="2800" dirty="0" smtClean="0">
                  <a:solidFill>
                    <a:srgbClr val="FF0000"/>
                  </a:solidFill>
                  <a:latin typeface="Stencil" pitchFamily="82" charset="0"/>
                </a:rPr>
                <a:t>professionals!</a:t>
              </a:r>
              <a:endParaRPr lang="en-GB" sz="2800" dirty="0">
                <a:solidFill>
                  <a:srgbClr val="FF0000"/>
                </a:solidFill>
                <a:latin typeface="Stencil" pitchFamily="82" charset="0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Warm-Up: A small quiz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9354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bldLvl="2" animBg="1" autoUpdateAnimBg="0"/>
      <p:bldP spid="15" grpId="0" animBg="1"/>
      <p:bldP spid="16" grpId="0" animBg="1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Robustify</a:t>
            </a:r>
            <a:r>
              <a:rPr lang="en-US" dirty="0" smtClean="0"/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Many PLCs, etc. are completely unprotected:</a:t>
            </a:r>
          </a:p>
          <a:p>
            <a:pPr marL="268288" lvl="1" indent="-268288">
              <a:buSzPct val="100000"/>
            </a:pPr>
            <a:r>
              <a:rPr lang="en-US" dirty="0" smtClean="0"/>
              <a:t>Legacy &amp; even today’s systems </a:t>
            </a:r>
            <a:r>
              <a:rPr lang="en-US" dirty="0" smtClean="0">
                <a:solidFill>
                  <a:srgbClr val="FF0000"/>
                </a:solidFill>
              </a:rPr>
              <a:t>fail basic security scans </a:t>
            </a:r>
            <a:r>
              <a:rPr lang="en-US" dirty="0" smtClean="0"/>
              <a:t>(</a:t>
            </a:r>
            <a:r>
              <a:rPr lang="en-US" dirty="0" err="1" smtClean="0"/>
              <a:t>nmap</a:t>
            </a:r>
            <a:r>
              <a:rPr lang="en-US" dirty="0" smtClean="0"/>
              <a:t>, Nessus).</a:t>
            </a:r>
          </a:p>
          <a:p>
            <a:pPr marL="268288" lvl="1" indent="-268288">
              <a:buSzPct val="100000"/>
            </a:pPr>
            <a:r>
              <a:rPr lang="en-US" dirty="0" smtClean="0"/>
              <a:t>No firewall, no anti-virus, nothing.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Wrong defaults</a:t>
            </a:r>
            <a:r>
              <a:rPr lang="en-US" dirty="0" smtClean="0"/>
              <a:t>: everything should be disabled, first.</a:t>
            </a:r>
          </a:p>
          <a:p>
            <a:pPr marL="268288" lvl="1" indent="-268288">
              <a:buSzPct val="100000"/>
            </a:pPr>
            <a:r>
              <a:rPr lang="en-US" dirty="0"/>
              <a:t>Violating standards: </a:t>
            </a:r>
            <a:r>
              <a:rPr lang="en-US" dirty="0">
                <a:solidFill>
                  <a:srgbClr val="FF0000"/>
                </a:solidFill>
              </a:rPr>
              <a:t>They fulfill use-cases, but not </a:t>
            </a:r>
            <a:r>
              <a:rPr lang="en-US" i="1" dirty="0">
                <a:solidFill>
                  <a:srgbClr val="FF0000"/>
                </a:solidFill>
              </a:rPr>
              <a:t>abuse</a:t>
            </a:r>
            <a:r>
              <a:rPr lang="en-US" dirty="0">
                <a:solidFill>
                  <a:srgbClr val="FF0000"/>
                </a:solidFill>
              </a:rPr>
              <a:t>-cases.</a:t>
            </a:r>
          </a:p>
          <a:p>
            <a:pPr marL="268288" lvl="1" indent="-268288">
              <a:buSzPct val="100000"/>
            </a:pPr>
            <a:r>
              <a:rPr lang="en-US" dirty="0" smtClean="0"/>
              <a:t>No data sheets of default configuration, open ports, default accounts.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There is no certification. </a:t>
            </a:r>
            <a:r>
              <a:rPr lang="en-US" dirty="0" smtClean="0"/>
              <a:t>Nothing mandatory.</a:t>
            </a:r>
            <a:br>
              <a:rPr lang="en-US" dirty="0" smtClean="0"/>
            </a:br>
            <a:r>
              <a:rPr lang="en-US" dirty="0" smtClean="0"/>
              <a:t>(INL &amp; </a:t>
            </a:r>
            <a:r>
              <a:rPr lang="en-US" dirty="0" err="1" smtClean="0"/>
              <a:t>Wurldtech</a:t>
            </a:r>
            <a:r>
              <a:rPr lang="en-US" dirty="0" smtClean="0"/>
              <a:t>/</a:t>
            </a:r>
            <a:r>
              <a:rPr lang="en-US" dirty="0" err="1" smtClean="0"/>
              <a:t>Archilles</a:t>
            </a:r>
            <a:r>
              <a:rPr lang="en-US" dirty="0"/>
              <a:t> </a:t>
            </a:r>
            <a:r>
              <a:rPr lang="en-US" dirty="0" smtClean="0"/>
              <a:t>procedures &amp; results are proprietary to vendors) </a:t>
            </a:r>
            <a:br>
              <a:rPr lang="en-US" dirty="0" smtClean="0"/>
            </a:b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defRPr/>
            </a:pPr>
            <a:r>
              <a:rPr lang="en-US" dirty="0" smtClean="0">
                <a:solidFill>
                  <a:schemeClr val="tx2"/>
                </a:solidFill>
              </a:rPr>
              <a:t>Understanding is the key at CERN:</a:t>
            </a:r>
            <a:endParaRPr lang="en-US" dirty="0">
              <a:solidFill>
                <a:schemeClr val="tx2"/>
              </a:solidFill>
            </a:endParaRP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>
                <a:solidFill>
                  <a:schemeClr val="tx2"/>
                </a:solidFill>
              </a:rPr>
              <a:t>Building asset inventory &amp; understanding dependencies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>
                <a:solidFill>
                  <a:srgbClr val="FF0000"/>
                </a:solidFill>
              </a:rPr>
              <a:t>Running vulnerability tools </a:t>
            </a:r>
            <a:r>
              <a:rPr lang="en-US" dirty="0"/>
              <a:t>on </a:t>
            </a:r>
            <a:r>
              <a:rPr lang="en-US" dirty="0" smtClean="0"/>
              <a:t>everything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Applying </a:t>
            </a:r>
            <a:r>
              <a:rPr lang="en-US" dirty="0"/>
              <a:t>“</a:t>
            </a:r>
            <a:r>
              <a:rPr lang="en-US" dirty="0">
                <a:solidFill>
                  <a:srgbClr val="FF0000"/>
                </a:solidFill>
              </a:rPr>
              <a:t>Security Baselines”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>i.e. a contract on security with recommendations</a:t>
            </a:r>
            <a:br>
              <a:rPr lang="en-US" dirty="0"/>
            </a:br>
            <a:r>
              <a:rPr lang="en-US" dirty="0"/>
              <a:t>for configuration settings, protective means, procedures &amp; training</a:t>
            </a:r>
          </a:p>
          <a:p>
            <a:pPr marL="268288" lvl="1" indent="-268288">
              <a:buSzPct val="100000"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4191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Robustify</a:t>
            </a:r>
            <a:r>
              <a:rPr lang="en-US" dirty="0" smtClean="0"/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Many PLCs, etc. are completely unprotected:</a:t>
            </a:r>
          </a:p>
          <a:p>
            <a:pPr marL="268288" lvl="1" indent="-268288">
              <a:buSzPct val="100000"/>
            </a:pPr>
            <a:r>
              <a:rPr lang="en-US" dirty="0" smtClean="0"/>
              <a:t>Legacy &amp; even today’s systems </a:t>
            </a:r>
            <a:r>
              <a:rPr lang="en-US" dirty="0" smtClean="0">
                <a:solidFill>
                  <a:srgbClr val="FF0000"/>
                </a:solidFill>
              </a:rPr>
              <a:t>fail basic security scans </a:t>
            </a:r>
            <a:r>
              <a:rPr lang="en-US" dirty="0" smtClean="0"/>
              <a:t>(</a:t>
            </a:r>
            <a:r>
              <a:rPr lang="en-US" dirty="0" err="1" smtClean="0"/>
              <a:t>nmap</a:t>
            </a:r>
            <a:r>
              <a:rPr lang="en-US" dirty="0" smtClean="0"/>
              <a:t>, Nessus).</a:t>
            </a:r>
          </a:p>
          <a:p>
            <a:pPr marL="268288" lvl="1" indent="-268288">
              <a:buSzPct val="100000"/>
            </a:pPr>
            <a:r>
              <a:rPr lang="en-US" dirty="0" smtClean="0"/>
              <a:t>No firewall, no anti-virus, nothing.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Wrong defaults</a:t>
            </a:r>
            <a:r>
              <a:rPr lang="en-US" dirty="0" smtClean="0"/>
              <a:t>: everything should be disabled, first.</a:t>
            </a:r>
          </a:p>
          <a:p>
            <a:pPr marL="268288" lvl="1" indent="-268288">
              <a:buSzPct val="100000"/>
            </a:pPr>
            <a:r>
              <a:rPr lang="en-US" dirty="0"/>
              <a:t>Violating standards: </a:t>
            </a:r>
            <a:r>
              <a:rPr lang="en-US" dirty="0">
                <a:solidFill>
                  <a:srgbClr val="FF0000"/>
                </a:solidFill>
              </a:rPr>
              <a:t>They fulfill use-cases, but not </a:t>
            </a:r>
            <a:r>
              <a:rPr lang="en-US" i="1" dirty="0">
                <a:solidFill>
                  <a:srgbClr val="FF0000"/>
                </a:solidFill>
              </a:rPr>
              <a:t>abuse</a:t>
            </a:r>
            <a:r>
              <a:rPr lang="en-US" dirty="0">
                <a:solidFill>
                  <a:srgbClr val="FF0000"/>
                </a:solidFill>
              </a:rPr>
              <a:t>-cases.</a:t>
            </a:r>
          </a:p>
          <a:p>
            <a:pPr marL="268288" lvl="1" indent="-268288">
              <a:buSzPct val="100000"/>
            </a:pPr>
            <a:r>
              <a:rPr lang="en-US" dirty="0" smtClean="0"/>
              <a:t>No data sheets of default configuration, open ports, default accounts.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There is no certification. </a:t>
            </a:r>
            <a:r>
              <a:rPr lang="en-US" dirty="0" smtClean="0"/>
              <a:t>Nothing mandatory.</a:t>
            </a:r>
            <a:br>
              <a:rPr lang="en-US" dirty="0" smtClean="0"/>
            </a:br>
            <a:r>
              <a:rPr lang="en-US" dirty="0" smtClean="0"/>
              <a:t>(INL &amp; </a:t>
            </a:r>
            <a:r>
              <a:rPr lang="en-US" dirty="0" err="1" smtClean="0"/>
              <a:t>Wurldtech</a:t>
            </a:r>
            <a:r>
              <a:rPr lang="en-US" dirty="0" smtClean="0"/>
              <a:t>/</a:t>
            </a:r>
            <a:r>
              <a:rPr lang="en-US" dirty="0" err="1" smtClean="0"/>
              <a:t>Archilles</a:t>
            </a:r>
            <a:r>
              <a:rPr lang="en-US" dirty="0"/>
              <a:t> </a:t>
            </a:r>
            <a:r>
              <a:rPr lang="en-US" dirty="0" smtClean="0"/>
              <a:t>procedures &amp; results are proprietary to vendors) </a:t>
            </a:r>
            <a:br>
              <a:rPr lang="en-US" dirty="0" smtClean="0"/>
            </a:b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defRPr/>
            </a:pPr>
            <a:r>
              <a:rPr lang="en-US" dirty="0" smtClean="0">
                <a:solidFill>
                  <a:schemeClr val="tx2"/>
                </a:solidFill>
              </a:rPr>
              <a:t>Understanding is the key at CERN:</a:t>
            </a:r>
            <a:endParaRPr lang="en-US" dirty="0">
              <a:solidFill>
                <a:schemeClr val="tx2"/>
              </a:solidFill>
            </a:endParaRP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>
                <a:solidFill>
                  <a:schemeClr val="tx2"/>
                </a:solidFill>
              </a:rPr>
              <a:t>Building asset inventory &amp; understanding dependencies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>
                <a:solidFill>
                  <a:srgbClr val="FF0000"/>
                </a:solidFill>
              </a:rPr>
              <a:t>Running vulnerability tools </a:t>
            </a:r>
            <a:r>
              <a:rPr lang="en-US" dirty="0"/>
              <a:t>on </a:t>
            </a:r>
            <a:r>
              <a:rPr lang="en-US" dirty="0" smtClean="0"/>
              <a:t>everything</a:t>
            </a:r>
          </a:p>
          <a:p>
            <a:pPr marL="285750" lvl="1" eaLnBrk="1" hangingPunct="1">
              <a:lnSpc>
                <a:spcPct val="90000"/>
              </a:lnSpc>
              <a:buSzTx/>
              <a:defRPr/>
            </a:pPr>
            <a:r>
              <a:rPr lang="en-US" dirty="0" smtClean="0"/>
              <a:t>Applying </a:t>
            </a:r>
            <a:r>
              <a:rPr lang="en-US" dirty="0"/>
              <a:t>“</a:t>
            </a:r>
            <a:r>
              <a:rPr lang="en-US" dirty="0">
                <a:solidFill>
                  <a:srgbClr val="FF0000"/>
                </a:solidFill>
              </a:rPr>
              <a:t>Security Baselines”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>i.e. a contract on security with recommendations</a:t>
            </a:r>
            <a:br>
              <a:rPr lang="en-US" dirty="0"/>
            </a:br>
            <a:r>
              <a:rPr lang="en-US" dirty="0"/>
              <a:t>for configuration settings, protective means, procedures &amp; training</a:t>
            </a:r>
          </a:p>
          <a:p>
            <a:pPr marL="268288" lvl="1" indent="-268288">
              <a:buSzPct val="100000"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31750" y="1969960"/>
            <a:ext cx="9274175" cy="2935415"/>
            <a:chOff x="-31750" y="1969960"/>
            <a:chExt cx="9274175" cy="2935415"/>
          </a:xfrm>
        </p:grpSpPr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 rot="20165137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>Review you field devices.</a:t>
              </a:r>
            </a:p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/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Scan them 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(if not in production ;-). </a:t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Return failing ones to your vendor!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56151">
              <a:off x="5836796" y="1969960"/>
              <a:ext cx="2977793" cy="1750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050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274169" y="228600"/>
            <a:ext cx="6901208" cy="533400"/>
          </a:xfrm>
        </p:spPr>
        <p:txBody>
          <a:bodyPr/>
          <a:lstStyle/>
          <a:p>
            <a:r>
              <a:rPr lang="en-GB" dirty="0" smtClean="0"/>
              <a:t>Damage due missing procedures?</a:t>
            </a:r>
          </a:p>
        </p:txBody>
      </p:sp>
      <p:grpSp>
        <p:nvGrpSpPr>
          <p:cNvPr id="3" name="Group 24"/>
          <p:cNvGrpSpPr>
            <a:grpSpLocks noChangeAspect="1"/>
          </p:cNvGrpSpPr>
          <p:nvPr/>
        </p:nvGrpSpPr>
        <p:grpSpPr bwMode="auto">
          <a:xfrm>
            <a:off x="4739245" y="1370470"/>
            <a:ext cx="4267200" cy="1746250"/>
            <a:chOff x="2247900" y="3181350"/>
            <a:chExt cx="5029132" cy="2056184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47900" y="3486040"/>
              <a:ext cx="5029132" cy="17514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63620" y="3181350"/>
              <a:ext cx="1219864" cy="6112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602" name="Rectangle 23"/>
            <p:cNvSpPr>
              <a:spLocks noChangeArrowheads="1"/>
            </p:cNvSpPr>
            <p:nvPr/>
          </p:nvSpPr>
          <p:spPr bwMode="auto">
            <a:xfrm>
              <a:off x="2290763" y="4343401"/>
              <a:ext cx="4948237" cy="84772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40" name="Group 21"/>
          <p:cNvGrpSpPr>
            <a:grpSpLocks noChangeAspect="1"/>
          </p:cNvGrpSpPr>
          <p:nvPr/>
        </p:nvGrpSpPr>
        <p:grpSpPr bwMode="auto">
          <a:xfrm>
            <a:off x="0" y="1289995"/>
            <a:ext cx="4495800" cy="4181475"/>
            <a:chOff x="1647623" y="2466975"/>
            <a:chExt cx="5077027" cy="4722577"/>
          </a:xfrm>
        </p:grpSpPr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47623" y="2466975"/>
              <a:ext cx="4342005" cy="472257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72362" y="2863213"/>
              <a:ext cx="1952288" cy="82833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3" name="Rectangle 20"/>
            <p:cNvSpPr>
              <a:spLocks noChangeArrowheads="1"/>
            </p:cNvSpPr>
            <p:nvPr/>
          </p:nvSpPr>
          <p:spPr bwMode="auto">
            <a:xfrm>
              <a:off x="1737807" y="5077230"/>
              <a:ext cx="4158168" cy="1190219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5" name="Group 20"/>
          <p:cNvGrpSpPr>
            <a:grpSpLocks noChangeAspect="1"/>
          </p:cNvGrpSpPr>
          <p:nvPr/>
        </p:nvGrpSpPr>
        <p:grpSpPr bwMode="auto">
          <a:xfrm>
            <a:off x="338015" y="3187912"/>
            <a:ext cx="4976812" cy="2635250"/>
            <a:chOff x="2109788" y="3543300"/>
            <a:chExt cx="5938837" cy="3143250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09788" y="3543300"/>
              <a:ext cx="5836541" cy="314325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81985" y="4037510"/>
              <a:ext cx="1566640" cy="40900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4599" name="Rectangle 19"/>
            <p:cNvSpPr>
              <a:spLocks noChangeArrowheads="1"/>
            </p:cNvSpPr>
            <p:nvPr/>
          </p:nvSpPr>
          <p:spPr bwMode="auto">
            <a:xfrm>
              <a:off x="2138362" y="5038726"/>
              <a:ext cx="4471988" cy="1647824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32" name="Group 18"/>
          <p:cNvGrpSpPr>
            <a:grpSpLocks/>
          </p:cNvGrpSpPr>
          <p:nvPr/>
        </p:nvGrpSpPr>
        <p:grpSpPr bwMode="auto">
          <a:xfrm>
            <a:off x="2084945" y="1889583"/>
            <a:ext cx="6842125" cy="4924425"/>
            <a:chOff x="1152525" y="1200149"/>
            <a:chExt cx="6842373" cy="4924426"/>
          </a:xfrm>
        </p:grpSpPr>
        <p:pic>
          <p:nvPicPr>
            <p:cNvPr id="33" name="Picture 1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25" y="2171699"/>
              <a:ext cx="6166073" cy="39528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4" name="Picture 1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525" y="1200149"/>
              <a:ext cx="3498977" cy="11795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4" name="Picture 7" descr="Boeing 747-437 landing at Heathrow during Sunse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890713"/>
            <a:ext cx="7613650" cy="479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6"/>
          <p:cNvGrpSpPr>
            <a:grpSpLocks/>
          </p:cNvGrpSpPr>
          <p:nvPr/>
        </p:nvGrpSpPr>
        <p:grpSpPr bwMode="auto">
          <a:xfrm>
            <a:off x="3305175" y="1371600"/>
            <a:ext cx="5610225" cy="790575"/>
            <a:chOff x="3305168" y="2162168"/>
            <a:chExt cx="5610256" cy="790575"/>
          </a:xfrm>
        </p:grpSpPr>
        <p:sp>
          <p:nvSpPr>
            <p:cNvPr id="26" name="AutoShape 7"/>
            <p:cNvSpPr>
              <a:spLocks noChangeArrowheads="1"/>
            </p:cNvSpPr>
            <p:nvPr/>
          </p:nvSpPr>
          <p:spPr bwMode="auto">
            <a:xfrm>
              <a:off x="3305168" y="2162168"/>
              <a:ext cx="5610256" cy="790575"/>
            </a:xfrm>
            <a:prstGeom prst="wedgeRoundRectCallout">
              <a:avLst>
                <a:gd name="adj1" fmla="val -33417"/>
                <a:gd name="adj2" fmla="val 192176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b="0">
                  <a:solidFill>
                    <a:srgbClr val="000000"/>
                  </a:solidFill>
                </a:rPr>
                <a:t>A Boeing 777 uses similar technologies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to Process Control Systems</a:t>
              </a:r>
            </a:p>
          </p:txBody>
        </p:sp>
        <p:pic>
          <p:nvPicPr>
            <p:cNvPr id="27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1032" y="2228839"/>
              <a:ext cx="684901" cy="57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65132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6200" y="1347788"/>
            <a:ext cx="8991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8000" indent="-342900" algn="l" eaLnBrk="0" hangingPunct="0">
              <a:spcBef>
                <a:spcPts val="600"/>
              </a:spcBef>
              <a:defRPr/>
            </a:pPr>
            <a:r>
              <a:rPr lang="en-GB" sz="2400" b="1" kern="0" dirty="0">
                <a:solidFill>
                  <a:srgbClr val="000036"/>
                </a:solidFill>
                <a:latin typeface="+mn-lt"/>
              </a:rPr>
              <a:t>Reviewing procedures for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36"/>
                </a:solidFill>
                <a:latin typeface="+mn-lt"/>
              </a:rPr>
              <a:t>...development of</a:t>
            </a:r>
            <a:br>
              <a:rPr lang="en-GB" sz="2000" b="0" kern="0" dirty="0">
                <a:solidFill>
                  <a:srgbClr val="000036"/>
                </a:solidFill>
                <a:latin typeface="+mn-lt"/>
              </a:rPr>
            </a:br>
            <a:r>
              <a:rPr lang="en-GB" sz="2000" b="0" kern="0" dirty="0">
                <a:solidFill>
                  <a:srgbClr val="000036"/>
                </a:solidFill>
                <a:latin typeface="+mn-lt"/>
              </a:rPr>
              <a:t>   hardware &amp; applications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36"/>
                </a:solidFill>
                <a:latin typeface="+mn-lt"/>
              </a:rPr>
              <a:t>...system testing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36"/>
                </a:solidFill>
                <a:latin typeface="+mn-lt"/>
              </a:rPr>
              <a:t>...deployment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36"/>
                </a:solidFill>
                <a:latin typeface="+mn-lt"/>
              </a:rPr>
              <a:t>...operations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36"/>
                </a:solidFill>
                <a:latin typeface="+mn-lt"/>
              </a:rPr>
              <a:t>...maintenance &amp; bug fixing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0036"/>
                </a:solidFill>
              </a:rPr>
              <a:t>Use of </a:t>
            </a:r>
            <a:r>
              <a:rPr lang="en-GB" sz="2000" b="0" kern="0" dirty="0">
                <a:solidFill>
                  <a:srgbClr val="FF0000"/>
                </a:solidFill>
              </a:rPr>
              <a:t>software versioning systems</a:t>
            </a:r>
            <a:r>
              <a:rPr lang="en-GB" sz="2000" b="0" kern="0" dirty="0">
                <a:solidFill>
                  <a:srgbClr val="000036"/>
                </a:solidFill>
              </a:rPr>
              <a:t>,</a:t>
            </a:r>
            <a:br>
              <a:rPr lang="en-GB" sz="2000" b="0" kern="0" dirty="0">
                <a:solidFill>
                  <a:srgbClr val="000036"/>
                </a:solidFill>
              </a:rPr>
            </a:br>
            <a:r>
              <a:rPr lang="en-GB" sz="2000" b="0" kern="0" dirty="0">
                <a:solidFill>
                  <a:srgbClr val="FF0000"/>
                </a:solidFill>
              </a:rPr>
              <a:t>configuration management</a:t>
            </a:r>
            <a:r>
              <a:rPr lang="en-GB" sz="2000" b="0" kern="0" dirty="0">
                <a:solidFill>
                  <a:srgbClr val="000036"/>
                </a:solidFill>
              </a:rPr>
              <a:t>, and</a:t>
            </a:r>
            <a:br>
              <a:rPr lang="en-GB" sz="2000" b="0" kern="0" dirty="0">
                <a:solidFill>
                  <a:srgbClr val="000036"/>
                </a:solidFill>
              </a:rPr>
            </a:br>
            <a:r>
              <a:rPr lang="en-GB" sz="2000" b="0" kern="0" dirty="0">
                <a:solidFill>
                  <a:srgbClr val="FF0000"/>
                </a:solidFill>
              </a:rPr>
              <a:t>integration frameworks </a:t>
            </a:r>
            <a:r>
              <a:rPr lang="en-GB" sz="2000" b="0" kern="0" dirty="0" smtClean="0">
                <a:solidFill>
                  <a:srgbClr val="000036"/>
                </a:solidFill>
              </a:rPr>
              <a:t>(</a:t>
            </a:r>
            <a:r>
              <a:rPr lang="en-GB" sz="2000" kern="0" dirty="0" smtClean="0">
                <a:solidFill>
                  <a:srgbClr val="000036"/>
                </a:solidFill>
              </a:rPr>
              <a:t>e.g.</a:t>
            </a:r>
            <a:r>
              <a:rPr lang="en-GB" sz="2000" b="0" kern="0" dirty="0" smtClean="0">
                <a:solidFill>
                  <a:srgbClr val="000036"/>
                </a:solidFill>
              </a:rPr>
              <a:t> </a:t>
            </a:r>
            <a:r>
              <a:rPr lang="en-GB" sz="2000" b="0" kern="0" dirty="0">
                <a:solidFill>
                  <a:srgbClr val="000036"/>
                </a:solidFill>
              </a:rPr>
              <a:t>Git)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defRPr/>
            </a:pPr>
            <a:endParaRPr lang="en-GB" sz="2000" b="0" kern="0" dirty="0">
              <a:solidFill>
                <a:srgbClr val="000036"/>
              </a:solidFill>
              <a:latin typeface="+mn-lt"/>
            </a:endParaRPr>
          </a:p>
          <a:p>
            <a:pPr marL="288000" indent="-342900" algn="l" eaLnBrk="0" hangingPunct="0">
              <a:spcBef>
                <a:spcPts val="600"/>
              </a:spcBef>
              <a:defRPr/>
            </a:pPr>
            <a:r>
              <a:rPr lang="en-GB" sz="2400" b="1" kern="0" dirty="0">
                <a:solidFill>
                  <a:srgbClr val="FF0000"/>
                </a:solidFill>
                <a:latin typeface="Arial"/>
              </a:rPr>
              <a:t>Protecting operations 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</a:rPr>
              <a:t>Keeping development separated </a:t>
            </a:r>
            <a:r>
              <a:rPr lang="en-GB" sz="2000" b="0" kern="0" dirty="0">
                <a:solidFill>
                  <a:srgbClr val="000036"/>
                </a:solidFill>
              </a:rPr>
              <a:t>from operations</a:t>
            </a:r>
            <a:br>
              <a:rPr lang="en-GB" sz="2000" b="0" kern="0" dirty="0">
                <a:solidFill>
                  <a:srgbClr val="000036"/>
                </a:solidFill>
              </a:rPr>
            </a:br>
            <a:r>
              <a:rPr lang="en-GB" sz="2000" b="0" kern="0" dirty="0">
                <a:solidFill>
                  <a:srgbClr val="000036"/>
                </a:solidFill>
              </a:rPr>
              <a:t>(eventually debugging might need access to full </a:t>
            </a:r>
            <a:r>
              <a:rPr lang="en-GB" sz="2000" b="0" kern="0" dirty="0" smtClean="0">
                <a:solidFill>
                  <a:srgbClr val="000036"/>
                </a:solidFill>
              </a:rPr>
              <a:t>hardware</a:t>
            </a:r>
            <a:r>
              <a:rPr lang="en-GB" sz="2000" b="0" kern="0" dirty="0">
                <a:solidFill>
                  <a:srgbClr val="000036"/>
                </a:solidFill>
              </a:rPr>
              <a:t>)</a:t>
            </a:r>
          </a:p>
          <a:p>
            <a:pPr marL="288000" lvl="1" indent="-285750" algn="l" eaLnBrk="0" hangingPunct="0">
              <a:lnSpc>
                <a:spcPct val="85000"/>
              </a:lnSpc>
              <a:spcBef>
                <a:spcPts val="600"/>
              </a:spcBef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</a:rPr>
              <a:t>Avoiding online changes </a:t>
            </a:r>
            <a:r>
              <a:rPr lang="en-GB" sz="2000" b="0" kern="0" dirty="0">
                <a:solidFill>
                  <a:srgbClr val="000036"/>
                </a:solidFill>
              </a:rPr>
              <a:t>for the sake of safe operations:</a:t>
            </a:r>
            <a:br>
              <a:rPr lang="en-GB" sz="2000" b="0" kern="0" dirty="0">
                <a:solidFill>
                  <a:srgbClr val="000036"/>
                </a:solidFill>
              </a:rPr>
            </a:br>
            <a:r>
              <a:rPr lang="en-GB" sz="2000" b="0" kern="0" dirty="0">
                <a:solidFill>
                  <a:srgbClr val="000036"/>
                </a:solidFill>
              </a:rPr>
              <a:t>Online changes must be </a:t>
            </a:r>
            <a:r>
              <a:rPr lang="en-GB" sz="2000" b="0" kern="0" dirty="0" smtClean="0">
                <a:solidFill>
                  <a:srgbClr val="000036"/>
                </a:solidFill>
              </a:rPr>
              <a:t>authorized</a:t>
            </a:r>
            <a:endParaRPr lang="en-GB" sz="2000" b="0" kern="0" dirty="0">
              <a:solidFill>
                <a:srgbClr val="000036"/>
              </a:solidFill>
            </a:endParaRPr>
          </a:p>
          <a:p>
            <a:pPr marL="285750" lvl="1" indent="-285750" algn="l" eaLnBrk="0" hangingPunct="0">
              <a:lnSpc>
                <a:spcPct val="85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+mn-lt"/>
            </a:endParaRPr>
          </a:p>
        </p:txBody>
      </p:sp>
      <p:sp>
        <p:nvSpPr>
          <p:cNvPr id="348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Review Development Life-Cycle</a:t>
            </a:r>
          </a:p>
        </p:txBody>
      </p:sp>
      <p:pic>
        <p:nvPicPr>
          <p:cNvPr id="9" name="Picture 12" descr="http://www.computer-protection-guide.com/images/home-computer-virus-protec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924" y="1637941"/>
            <a:ext cx="3800475" cy="28511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3763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ran's Bushehr nuclear power plant in Bushehr Po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0" y="1373548"/>
            <a:ext cx="6657975" cy="396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8" name="Group 5"/>
          <p:cNvGrpSpPr>
            <a:grpSpLocks noChangeAspect="1"/>
          </p:cNvGrpSpPr>
          <p:nvPr/>
        </p:nvGrpSpPr>
        <p:grpSpPr bwMode="auto">
          <a:xfrm>
            <a:off x="831301" y="1673939"/>
            <a:ext cx="7623819" cy="4152131"/>
            <a:chOff x="554038" y="3876675"/>
            <a:chExt cx="4817290" cy="2624138"/>
          </a:xfrm>
        </p:grpSpPr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4038" y="3876675"/>
              <a:ext cx="3712063" cy="26241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54" y="4105254"/>
              <a:ext cx="2513874" cy="42874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4" name="Rectangle 4"/>
            <p:cNvSpPr>
              <a:spLocks noChangeArrowheads="1"/>
            </p:cNvSpPr>
            <p:nvPr/>
          </p:nvSpPr>
          <p:spPr bwMode="auto">
            <a:xfrm>
              <a:off x="585787" y="5014912"/>
              <a:ext cx="2566987" cy="852488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due to Unawareness?</a:t>
            </a:r>
            <a:endParaRPr lang="en-GB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1661" y="2958354"/>
            <a:ext cx="3327185" cy="3814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6410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a People Problem! (I)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Bringing together experts:</a:t>
            </a:r>
          </a:p>
          <a:p>
            <a:pPr marL="268288" lvl="1" indent="-268288">
              <a:buSzPct val="100000"/>
            </a:pPr>
            <a:r>
              <a:rPr lang="en-GB" dirty="0" smtClean="0"/>
              <a:t>Control system experts know their systems</a:t>
            </a:r>
            <a:br>
              <a:rPr lang="en-GB" dirty="0" smtClean="0"/>
            </a:br>
            <a:r>
              <a:rPr lang="en-GB" dirty="0" smtClean="0"/>
              <a:t>by heart – but IT concepts? </a:t>
            </a:r>
          </a:p>
          <a:p>
            <a:pPr marL="268288" lvl="1" indent="-268288">
              <a:buSzPct val="100000"/>
            </a:pPr>
            <a:r>
              <a:rPr lang="en-GB" dirty="0" smtClean="0"/>
              <a:t>IT people (should) know </a:t>
            </a:r>
            <a:r>
              <a:rPr lang="en-GB" dirty="0"/>
              <a:t>IT </a:t>
            </a:r>
            <a:r>
              <a:rPr lang="en-GB" dirty="0" smtClean="0"/>
              <a:t>security</a:t>
            </a:r>
            <a:br>
              <a:rPr lang="en-GB" dirty="0" smtClean="0"/>
            </a:br>
            <a:r>
              <a:rPr lang="en-GB" dirty="0" smtClean="0"/>
              <a:t>– but don’t </a:t>
            </a:r>
            <a:r>
              <a:rPr lang="en-GB" dirty="0"/>
              <a:t>know </a:t>
            </a:r>
            <a:r>
              <a:rPr lang="en-GB" dirty="0" smtClean="0"/>
              <a:t>controls!</a:t>
            </a:r>
          </a:p>
          <a:p>
            <a:pPr marL="268288" lvl="1" indent="-268288">
              <a:buSzPct val="100000"/>
            </a:pPr>
            <a:r>
              <a:rPr lang="en-GB" dirty="0" smtClean="0">
                <a:solidFill>
                  <a:srgbClr val="FF0000"/>
                </a:solidFill>
              </a:rPr>
              <a:t>Synergy between both is often poorly/not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really exploited!</a:t>
            </a:r>
          </a:p>
          <a:p>
            <a:pPr lvl="1"/>
            <a:endParaRPr lang="en-GB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dirty="0" smtClean="0"/>
              <a:t>Openly discuss vulnerabilities: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Attackers are better networked than we are!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Attackers </a:t>
            </a:r>
            <a:r>
              <a:rPr lang="en-US" dirty="0"/>
              <a:t>know of </a:t>
            </a:r>
            <a:r>
              <a:rPr lang="en-US" dirty="0" err="1" smtClean="0"/>
              <a:t>vuln’s</a:t>
            </a:r>
            <a:r>
              <a:rPr lang="en-US" dirty="0" smtClean="0"/>
              <a:t> probably long </a:t>
            </a:r>
            <a:r>
              <a:rPr lang="en-US" dirty="0"/>
              <a:t>before </a:t>
            </a:r>
            <a:r>
              <a:rPr lang="en-US" dirty="0" smtClean="0"/>
              <a:t>we do.</a:t>
            </a:r>
            <a:endParaRPr lang="en-US" dirty="0" smtClean="0">
              <a:solidFill>
                <a:srgbClr val="FF0000"/>
              </a:solidFill>
            </a:endParaRPr>
          </a:p>
          <a:p>
            <a:pPr marL="268288" lvl="1" indent="-268288">
              <a:buSzPct val="100000"/>
            </a:pPr>
            <a:r>
              <a:rPr lang="en-US" dirty="0" smtClean="0"/>
              <a:t>“Responsible disclosure” also for PCS vulnerabilities.</a:t>
            </a:r>
          </a:p>
          <a:p>
            <a:pPr marL="268288" lvl="1" indent="-268288">
              <a:buSzPct val="100000"/>
            </a:pPr>
            <a:r>
              <a:rPr lang="en-US" dirty="0" smtClean="0"/>
              <a:t>Create “</a:t>
            </a:r>
            <a:r>
              <a:rPr lang="en-US" dirty="0" err="1" smtClean="0"/>
              <a:t>SCADA_BugTraq</a:t>
            </a:r>
            <a:r>
              <a:rPr lang="en-US" dirty="0" smtClean="0"/>
              <a:t>” (ideally join </a:t>
            </a:r>
            <a:r>
              <a:rPr lang="en-US" dirty="0" err="1" smtClean="0"/>
              <a:t>BugTraq</a:t>
            </a:r>
            <a:r>
              <a:rPr lang="en-US" dirty="0" smtClean="0"/>
              <a:t>, CVE, &amp; Co.).</a:t>
            </a:r>
          </a:p>
          <a:p>
            <a:pPr marL="268288" lvl="1" indent="-268288">
              <a:buSzPct val="100000"/>
            </a:pPr>
            <a:r>
              <a:rPr lang="en-US" dirty="0" smtClean="0"/>
              <a:t>Deploy/train CERT/CSIRTs to understand PCS.</a:t>
            </a:r>
          </a:p>
          <a:p>
            <a:pPr marL="268288" lvl="1" indent="-268288">
              <a:buSzPct val="100000"/>
            </a:pPr>
            <a:r>
              <a:rPr lang="en-US" dirty="0" smtClean="0"/>
              <a:t>More activism of the vendors needed (outside standardization bodies)!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5" descr="http://pupillageandhowtogetit.files.wordpress.com/2009/03/teamwork_teamwork_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5503" y="1358900"/>
            <a:ext cx="3421063" cy="20462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3795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a People Problem! (II)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CERN aims to for a </a:t>
            </a:r>
            <a:r>
              <a:rPr lang="en-US" dirty="0" smtClean="0">
                <a:solidFill>
                  <a:srgbClr val="FF0000"/>
                </a:solidFill>
              </a:rPr>
              <a:t>“change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culture” &amp; “a </a:t>
            </a:r>
            <a:r>
              <a:rPr lang="en-US" dirty="0">
                <a:solidFill>
                  <a:srgbClr val="FF0000"/>
                </a:solidFill>
              </a:rPr>
              <a:t>new mind </a:t>
            </a:r>
            <a:r>
              <a:rPr lang="en-US" dirty="0" smtClean="0">
                <a:solidFill>
                  <a:srgbClr val="FF0000"/>
                </a:solidFill>
              </a:rPr>
              <a:t>set”</a:t>
            </a:r>
            <a:endParaRPr lang="en-US" dirty="0">
              <a:solidFill>
                <a:srgbClr val="FF0000"/>
              </a:solidFill>
            </a:endParaRPr>
          </a:p>
          <a:p>
            <a:pPr marL="268288" lvl="1" indent="-268288">
              <a:buSzPct val="100000"/>
            </a:pPr>
            <a:endParaRPr lang="en-US" dirty="0" smtClean="0"/>
          </a:p>
          <a:p>
            <a:pPr marL="268288" lvl="1" indent="-268288">
              <a:buSzPct val="100000"/>
            </a:pPr>
            <a:endParaRPr lang="en-US" dirty="0"/>
          </a:p>
          <a:p>
            <a:pPr marL="268288" lvl="1" indent="-268288">
              <a:buSzPct val="100000"/>
            </a:pPr>
            <a:endParaRPr lang="en-US" dirty="0" smtClean="0"/>
          </a:p>
          <a:p>
            <a:pPr marL="268288" lvl="1" indent="-268288">
              <a:buSzPct val="100000"/>
            </a:pPr>
            <a:endParaRPr lang="en-US" dirty="0"/>
          </a:p>
          <a:p>
            <a:pPr marL="268288" lvl="1" indent="-268288">
              <a:buSzPct val="100000"/>
            </a:pPr>
            <a:endParaRPr lang="en-US" dirty="0" smtClean="0"/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Basic awareness training </a:t>
            </a:r>
            <a:r>
              <a:rPr lang="en-US" dirty="0" smtClean="0"/>
              <a:t>to everyone, esp. newcomers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Every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owner of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computer account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must follow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 online security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course every 3 years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268288" lvl="1" indent="-268288">
              <a:buSzPct val="100000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Provisioning of static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code analyzers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Dedicated training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on secure development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(Java, C/C++, Perl, Python, PHP, web, ...)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Baselines &amp; consulting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chemeClr val="tx2"/>
                </a:solidFill>
              </a:rPr>
              <a:t>The Security Team as facilitator and enabler: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Making security part of the overall.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5" name="Picture 5" descr="Children can't judge speed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2722" y="1883163"/>
            <a:ext cx="16954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ttp://www.wasc.info/uploads/32_x600_swimmingless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087" y="1883162"/>
            <a:ext cx="25527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:\Sebastian\MSSI\these\img\email-web-sheep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1213" y="3915015"/>
            <a:ext cx="2366683" cy="290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05221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a People Problem! (II)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CERN aims to for a </a:t>
            </a:r>
            <a:r>
              <a:rPr lang="en-US" dirty="0" smtClean="0">
                <a:solidFill>
                  <a:srgbClr val="FF0000"/>
                </a:solidFill>
              </a:rPr>
              <a:t>“change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culture” &amp; “a </a:t>
            </a:r>
            <a:r>
              <a:rPr lang="en-US" dirty="0">
                <a:solidFill>
                  <a:srgbClr val="FF0000"/>
                </a:solidFill>
              </a:rPr>
              <a:t>new mind </a:t>
            </a:r>
            <a:r>
              <a:rPr lang="en-US" dirty="0" smtClean="0">
                <a:solidFill>
                  <a:srgbClr val="FF0000"/>
                </a:solidFill>
              </a:rPr>
              <a:t>set”</a:t>
            </a:r>
            <a:endParaRPr lang="en-US" dirty="0">
              <a:solidFill>
                <a:srgbClr val="FF0000"/>
              </a:solidFill>
            </a:endParaRPr>
          </a:p>
          <a:p>
            <a:pPr marL="268288" lvl="1" indent="-268288">
              <a:buSzPct val="100000"/>
            </a:pPr>
            <a:endParaRPr lang="en-US" dirty="0" smtClean="0"/>
          </a:p>
          <a:p>
            <a:pPr marL="268288" lvl="1" indent="-268288">
              <a:buSzPct val="100000"/>
            </a:pPr>
            <a:endParaRPr lang="en-US" dirty="0"/>
          </a:p>
          <a:p>
            <a:pPr marL="268288" lvl="1" indent="-268288">
              <a:buSzPct val="100000"/>
            </a:pPr>
            <a:endParaRPr lang="en-US" dirty="0" smtClean="0"/>
          </a:p>
          <a:p>
            <a:pPr marL="268288" lvl="1" indent="-268288">
              <a:buSzPct val="100000"/>
            </a:pPr>
            <a:endParaRPr lang="en-US" dirty="0"/>
          </a:p>
          <a:p>
            <a:pPr marL="268288" lvl="1" indent="-268288">
              <a:buSzPct val="100000"/>
            </a:pPr>
            <a:endParaRPr lang="en-US" dirty="0" smtClean="0"/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Basic awareness training </a:t>
            </a:r>
            <a:r>
              <a:rPr lang="en-US" dirty="0" smtClean="0"/>
              <a:t>to everyone, esp. newcomers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Every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owner of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computer account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must follow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 online security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course every 3 years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268288" lvl="1" indent="-268288">
              <a:buSzPct val="100000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Provisioning of static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code analyzers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Dedicated training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on secure development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(Java, C/C++, Perl, Python, PHP, web, ...)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Baselines &amp; consulting</a:t>
            </a:r>
          </a:p>
          <a:p>
            <a:pPr marL="268288" lvl="1" indent="-268288">
              <a:buSzPct val="100000"/>
            </a:pPr>
            <a:r>
              <a:rPr lang="en-US" dirty="0" smtClean="0">
                <a:solidFill>
                  <a:schemeClr val="tx2"/>
                </a:solidFill>
              </a:rPr>
              <a:t>The Security Team as facilitator and enabler: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Making security part of the overall.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5" name="Picture 5" descr="Children can't judge speed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2722" y="1883163"/>
            <a:ext cx="16954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ttp://www.wasc.info/uploads/32_x600_swimmingless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087" y="1883162"/>
            <a:ext cx="25527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:\Sebastian\MSSI\these\img\email-web-sheep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1213" y="3915015"/>
            <a:ext cx="2366683" cy="290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/>
          <p:cNvGrpSpPr/>
          <p:nvPr/>
        </p:nvGrpSpPr>
        <p:grpSpPr>
          <a:xfrm>
            <a:off x="-31750" y="1939785"/>
            <a:ext cx="9274175" cy="2965590"/>
            <a:chOff x="-31750" y="1939785"/>
            <a:chExt cx="9274175" cy="2965590"/>
          </a:xfrm>
        </p:grpSpPr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 rot="20165137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rgbClr val="FF0000"/>
                  </a:solidFill>
                </a:rPr>
                <a:t>Communication is the key.</a:t>
              </a:r>
            </a:p>
            <a:p>
              <a:r>
                <a:rPr lang="en-US" sz="2400" b="1" dirty="0" smtClean="0">
                  <a:solidFill>
                    <a:schemeClr val="tx2"/>
                  </a:solidFill>
                </a:rPr>
                <a:t>Bring together experts.</a:t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Change the culture &amp; the mind set.</a:t>
              </a:r>
            </a:p>
            <a:p>
              <a:r>
                <a:rPr lang="en-US" sz="2400" b="1" dirty="0" smtClean="0">
                  <a:solidFill>
                    <a:schemeClr val="tx2"/>
                  </a:solidFill>
                </a:rPr>
                <a:t>Make “security” part of the overall!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11" name="Picture 10" descr="http://pupillageandhowtogetit.files.wordpress.com/2009/03/teamwork_teamwork_a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147735">
              <a:off x="6010219" y="1939785"/>
              <a:ext cx="2719782" cy="1626821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510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only(?) regulation</a:t>
            </a:r>
          </a:p>
        </p:txBody>
      </p:sp>
      <p:sp>
        <p:nvSpPr>
          <p:cNvPr id="1182729" name="Rectangle 9"/>
          <p:cNvSpPr>
            <a:spLocks noChangeArrowheads="1"/>
          </p:cNvSpPr>
          <p:nvPr/>
        </p:nvSpPr>
        <p:spPr bwMode="auto">
          <a:xfrm>
            <a:off x="76200" y="2254250"/>
            <a:ext cx="487680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algn="l"/>
            <a:endParaRPr lang="en-US" b="0" dirty="0" smtClean="0">
              <a:solidFill>
                <a:schemeClr val="tx2"/>
              </a:solidFill>
            </a:endParaRPr>
          </a:p>
          <a:p>
            <a:pPr marL="180975" indent="-180975" algn="l"/>
            <a:r>
              <a:rPr lang="en-US" b="0" dirty="0" smtClean="0">
                <a:solidFill>
                  <a:schemeClr val="tx2"/>
                </a:solidFill>
              </a:rPr>
              <a:t>NIST </a:t>
            </a:r>
            <a:r>
              <a:rPr lang="en-US" b="0" dirty="0">
                <a:solidFill>
                  <a:schemeClr val="tx2"/>
                </a:solidFill>
              </a:rPr>
              <a:t>800-53 &amp; </a:t>
            </a:r>
            <a:r>
              <a:rPr lang="en-US" b="0" dirty="0" smtClean="0">
                <a:solidFill>
                  <a:schemeClr val="tx2"/>
                </a:solidFill>
              </a:rPr>
              <a:t>53A</a:t>
            </a:r>
            <a:endParaRPr lang="en-US" b="0" dirty="0">
              <a:solidFill>
                <a:schemeClr val="tx2"/>
              </a:solidFill>
            </a:endParaRPr>
          </a:p>
          <a:p>
            <a:pPr marL="266700" lvl="1" indent="-266700" algn="l">
              <a:buSzPct val="100000"/>
              <a:buFont typeface="Times New Roman" pitchFamily="18" charset="0"/>
              <a:buChar char="►"/>
            </a:pPr>
            <a:r>
              <a:rPr lang="en-US" sz="2000" b="0" dirty="0">
                <a:solidFill>
                  <a:schemeClr val="tx2"/>
                </a:solidFill>
              </a:rPr>
              <a:t>Help to identify,</a:t>
            </a:r>
            <a:br>
              <a:rPr lang="en-US" sz="2000" b="0" dirty="0">
                <a:solidFill>
                  <a:schemeClr val="tx2"/>
                </a:solidFill>
              </a:rPr>
            </a:br>
            <a:r>
              <a:rPr lang="en-US" sz="2000" b="0" dirty="0">
                <a:solidFill>
                  <a:schemeClr val="tx2"/>
                </a:solidFill>
              </a:rPr>
              <a:t>control, mitigate risks</a:t>
            </a:r>
            <a:br>
              <a:rPr lang="en-US" sz="2000" b="0" dirty="0">
                <a:solidFill>
                  <a:schemeClr val="tx2"/>
                </a:solidFill>
              </a:rPr>
            </a:br>
            <a:r>
              <a:rPr lang="en-US" sz="2000" b="0" dirty="0">
                <a:solidFill>
                  <a:schemeClr val="tx2"/>
                </a:solidFill>
              </a:rPr>
              <a:t>to information and information systems</a:t>
            </a:r>
          </a:p>
          <a:p>
            <a:pPr marL="266700" lvl="1" indent="-266700" algn="l">
              <a:buSzPct val="100000"/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FF0000"/>
                </a:solidFill>
              </a:rPr>
              <a:t>Recommendations and guidelines </a:t>
            </a:r>
            <a:r>
              <a:rPr lang="en-US" sz="2000" b="0" dirty="0">
                <a:solidFill>
                  <a:schemeClr val="tx2"/>
                </a:solidFill>
              </a:rPr>
              <a:t>for selecting and specifying</a:t>
            </a:r>
            <a:br>
              <a:rPr lang="en-US" sz="2000" b="0" dirty="0">
                <a:solidFill>
                  <a:schemeClr val="tx2"/>
                </a:solidFill>
              </a:rPr>
            </a:br>
            <a:r>
              <a:rPr lang="en-US" sz="2000" b="0" dirty="0">
                <a:solidFill>
                  <a:schemeClr val="tx2"/>
                </a:solidFill>
              </a:rPr>
              <a:t>safeguards &amp; countermeasures</a:t>
            </a:r>
          </a:p>
          <a:p>
            <a:pPr marL="266700" lvl="1" indent="-266700" algn="l">
              <a:buSzPct val="100000"/>
              <a:buFont typeface="Times New Roman" pitchFamily="18" charset="0"/>
              <a:buChar char="►"/>
            </a:pPr>
            <a:r>
              <a:rPr lang="en-US" sz="2000" b="0" dirty="0">
                <a:solidFill>
                  <a:schemeClr val="tx2"/>
                </a:solidFill>
              </a:rPr>
              <a:t>Foundation for risk assessment</a:t>
            </a:r>
          </a:p>
          <a:p>
            <a:pPr marL="266700" lvl="1" indent="-266700" algn="l">
              <a:buSzPct val="100000"/>
              <a:buFont typeface="Times New Roman" pitchFamily="18" charset="0"/>
              <a:buChar char="►"/>
            </a:pPr>
            <a:endParaRPr lang="en-US" sz="2000" b="0" dirty="0">
              <a:solidFill>
                <a:schemeClr val="tx2"/>
              </a:solidFill>
            </a:endParaRPr>
          </a:p>
          <a:p>
            <a:pPr marL="266700" lvl="1" indent="-266700" algn="l">
              <a:buSzPct val="100000"/>
            </a:pPr>
            <a:r>
              <a:rPr lang="en-GB" sz="2000" i="1" dirty="0">
                <a:solidFill>
                  <a:srgbClr val="FF0000"/>
                </a:solidFill>
              </a:rPr>
              <a:t>…how does this apply to PCS</a:t>
            </a:r>
            <a:br>
              <a:rPr lang="en-GB" sz="2000" i="1" dirty="0">
                <a:solidFill>
                  <a:srgbClr val="FF0000"/>
                </a:solidFill>
              </a:rPr>
            </a:br>
            <a:r>
              <a:rPr lang="en-GB" sz="2000" i="1" dirty="0">
                <a:solidFill>
                  <a:srgbClr val="FF0000"/>
                </a:solidFill>
              </a:rPr>
              <a:t>(e.g. NIST SP800-82</a:t>
            </a:r>
            <a:r>
              <a:rPr lang="en-GB" sz="2000" i="1" dirty="0" smtClean="0">
                <a:solidFill>
                  <a:srgbClr val="FF0000"/>
                </a:solidFill>
              </a:rPr>
              <a:t>)?</a:t>
            </a:r>
            <a:endParaRPr lang="en-GB" sz="2000" i="1" dirty="0">
              <a:solidFill>
                <a:srgbClr val="FF0000"/>
              </a:solidFill>
            </a:endParaRPr>
          </a:p>
          <a:p>
            <a:pPr marL="266700" lvl="1" indent="-266700" algn="l">
              <a:buSzPct val="100000"/>
              <a:buFont typeface="Times New Roman" pitchFamily="18" charset="0"/>
              <a:buChar char="►"/>
            </a:pP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1182728" name="Rectangle 8"/>
          <p:cNvSpPr>
            <a:spLocks noChangeArrowheads="1"/>
          </p:cNvSpPr>
          <p:nvPr/>
        </p:nvSpPr>
        <p:spPr bwMode="auto">
          <a:xfrm>
            <a:off x="3114675" y="6480175"/>
            <a:ext cx="5607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/>
            <a:r>
              <a:rPr lang="en-US" sz="1400" b="0">
                <a:solidFill>
                  <a:srgbClr val="0066CC"/>
                </a:solidFill>
              </a:rPr>
              <a:t>http</a:t>
            </a:r>
            <a:r>
              <a:rPr lang="en-US" sz="1600" b="0">
                <a:solidFill>
                  <a:srgbClr val="0066CC"/>
                </a:solidFill>
              </a:rPr>
              <a:t>://</a:t>
            </a:r>
            <a:r>
              <a:rPr lang="en-US" sz="1400" b="0">
                <a:solidFill>
                  <a:srgbClr val="0066CC"/>
                </a:solidFill>
              </a:rPr>
              <a:t>csrc.nist.gov/publications/drafts/800-82/draft_sp800-82-fpd.pdf</a:t>
            </a:r>
            <a:endParaRPr lang="en-US" sz="1400" b="0">
              <a:solidFill>
                <a:schemeClr val="tx2"/>
              </a:solidFill>
            </a:endParaRPr>
          </a:p>
        </p:txBody>
      </p:sp>
      <p:pic>
        <p:nvPicPr>
          <p:cNvPr id="1182732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8" y="2209800"/>
            <a:ext cx="4335462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22238" y="1257300"/>
            <a:ext cx="2303462" cy="893763"/>
            <a:chOff x="78" y="931"/>
            <a:chExt cx="1451" cy="563"/>
          </a:xfrm>
        </p:grpSpPr>
        <p:pic>
          <p:nvPicPr>
            <p:cNvPr id="39950" name="Picture 6" descr="nist_logo_45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8524" b="25774"/>
            <a:stretch>
              <a:fillRect/>
            </a:stretch>
          </p:blipFill>
          <p:spPr bwMode="auto">
            <a:xfrm>
              <a:off x="78" y="931"/>
              <a:ext cx="109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1" name="Picture 20" descr="nist_logo_45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492" t="47937" r="5455" b="25774"/>
            <a:stretch>
              <a:fillRect/>
            </a:stretch>
          </p:blipFill>
          <p:spPr bwMode="auto">
            <a:xfrm>
              <a:off x="102" y="1341"/>
              <a:ext cx="1427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048000" y="1295400"/>
            <a:ext cx="6088063" cy="2057400"/>
            <a:chOff x="1920" y="816"/>
            <a:chExt cx="3835" cy="1296"/>
          </a:xfrm>
        </p:grpSpPr>
        <p:pic>
          <p:nvPicPr>
            <p:cNvPr id="39944" name="Picture 2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5486"/>
            <a:stretch>
              <a:fillRect/>
            </a:stretch>
          </p:blipFill>
          <p:spPr bwMode="auto">
            <a:xfrm>
              <a:off x="1920" y="816"/>
              <a:ext cx="3835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5" name="Rectangle 17"/>
            <p:cNvSpPr>
              <a:spLocks noChangeArrowheads="1"/>
            </p:cNvSpPr>
            <p:nvPr/>
          </p:nvSpPr>
          <p:spPr bwMode="auto">
            <a:xfrm>
              <a:off x="1968" y="1344"/>
              <a:ext cx="1056" cy="116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2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6" name="Rectangle 30"/>
            <p:cNvSpPr>
              <a:spLocks noChangeArrowheads="1"/>
            </p:cNvSpPr>
            <p:nvPr/>
          </p:nvSpPr>
          <p:spPr bwMode="auto">
            <a:xfrm>
              <a:off x="4272" y="1464"/>
              <a:ext cx="1344" cy="116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2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7" name="Rectangle 31"/>
            <p:cNvSpPr>
              <a:spLocks noChangeArrowheads="1"/>
            </p:cNvSpPr>
            <p:nvPr/>
          </p:nvSpPr>
          <p:spPr bwMode="auto">
            <a:xfrm>
              <a:off x="2016" y="1548"/>
              <a:ext cx="1584" cy="116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2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8" name="Rectangle 32"/>
            <p:cNvSpPr>
              <a:spLocks noChangeArrowheads="1"/>
            </p:cNvSpPr>
            <p:nvPr/>
          </p:nvSpPr>
          <p:spPr bwMode="auto">
            <a:xfrm>
              <a:off x="2016" y="1752"/>
              <a:ext cx="2784" cy="116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2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9" name="Rectangle 33"/>
            <p:cNvSpPr>
              <a:spLocks noChangeArrowheads="1"/>
            </p:cNvSpPr>
            <p:nvPr/>
          </p:nvSpPr>
          <p:spPr bwMode="auto">
            <a:xfrm>
              <a:off x="5040" y="1656"/>
              <a:ext cx="576" cy="116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2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497775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2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82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8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827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82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82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82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2729" grpId="0" build="p" bldLvl="2"/>
      <p:bldP spid="118272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2747963" y="228600"/>
            <a:ext cx="6324600" cy="533400"/>
          </a:xfrm>
        </p:spPr>
        <p:txBody>
          <a:bodyPr/>
          <a:lstStyle/>
          <a:p>
            <a:pPr eaLnBrk="1" hangingPunct="1"/>
            <a:r>
              <a:rPr lang="en-GB" dirty="0" smtClean="0"/>
              <a:t>(Too) Many Standards...? (I)</a:t>
            </a:r>
          </a:p>
        </p:txBody>
      </p:sp>
      <p:sp>
        <p:nvSpPr>
          <p:cNvPr id="37892" name="Oval 3"/>
          <p:cNvSpPr>
            <a:spLocks noChangeArrowheads="1"/>
          </p:cNvSpPr>
          <p:nvPr/>
        </p:nvSpPr>
        <p:spPr bwMode="auto">
          <a:xfrm>
            <a:off x="334963" y="1484313"/>
            <a:ext cx="5305425" cy="508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lang="en-GB"/>
          </a:p>
        </p:txBody>
      </p:sp>
      <p:pic>
        <p:nvPicPr>
          <p:cNvPr id="5" name="Picture 2" descr="Standa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196" y="1382715"/>
            <a:ext cx="8824686" cy="499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6469956" y="1992313"/>
            <a:ext cx="2674044" cy="43851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811126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3" y="4186238"/>
            <a:ext cx="37242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3" y="1981200"/>
            <a:ext cx="37242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6858000" cy="533400"/>
          </a:xfrm>
        </p:spPr>
        <p:txBody>
          <a:bodyPr/>
          <a:lstStyle/>
          <a:p>
            <a:pPr eaLnBrk="1" hangingPunct="1"/>
            <a:r>
              <a:rPr lang="en-GB" smtClean="0"/>
              <a:t>“Control Systems” in a Nutshell</a:t>
            </a:r>
          </a:p>
        </p:txBody>
      </p:sp>
      <p:sp>
        <p:nvSpPr>
          <p:cNvPr id="1201155" name="Rectangle 3"/>
          <p:cNvSpPr>
            <a:spLocks noChangeArrowheads="1"/>
          </p:cNvSpPr>
          <p:nvPr/>
        </p:nvSpPr>
        <p:spPr bwMode="auto">
          <a:xfrm>
            <a:off x="85725" y="1524000"/>
            <a:ext cx="4710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0"/>
              </a:spcBef>
            </a:pPr>
            <a:r>
              <a:rPr lang="fr-FR">
                <a:solidFill>
                  <a:schemeClr val="tx2"/>
                </a:solidFill>
              </a:rPr>
              <a:t>Process Control System (PCS)</a:t>
            </a:r>
          </a:p>
        </p:txBody>
      </p:sp>
      <p:sp>
        <p:nvSpPr>
          <p:cNvPr id="1201156" name="Rectangle 4"/>
          <p:cNvSpPr>
            <a:spLocks noChangeArrowheads="1"/>
          </p:cNvSpPr>
          <p:nvPr/>
        </p:nvSpPr>
        <p:spPr bwMode="auto">
          <a:xfrm>
            <a:off x="4951413" y="1524000"/>
            <a:ext cx="3505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0"/>
              </a:spcBef>
            </a:pPr>
            <a:r>
              <a:rPr lang="fr-FR">
                <a:solidFill>
                  <a:schemeClr val="tx2"/>
                </a:solidFill>
              </a:rPr>
              <a:t>Safety System</a:t>
            </a:r>
            <a:endParaRPr lang="en-US">
              <a:solidFill>
                <a:schemeClr val="tx2"/>
              </a:solidFill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38" y="1952625"/>
            <a:ext cx="37052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7781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0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0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1155" grpId="0"/>
      <p:bldP spid="120115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14450"/>
            <a:ext cx="9067800" cy="5419725"/>
          </a:xfrm>
        </p:spPr>
        <p:txBody>
          <a:bodyPr/>
          <a:lstStyle/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</a:t>
            </a:r>
            <a:r>
              <a:rPr lang="en-GB" b="1" dirty="0" smtClean="0"/>
              <a:t>Good Practice Guidelines Parts 1-7</a:t>
            </a:r>
            <a:r>
              <a:rPr lang="en-US" b="1" dirty="0" smtClean="0"/>
              <a:t>”</a:t>
            </a:r>
            <a:br>
              <a:rPr lang="en-US" b="1" dirty="0" smtClean="0"/>
            </a:br>
            <a:r>
              <a:rPr lang="en-US" sz="1400" dirty="0" smtClean="0"/>
              <a:t>U.K. Centre for the Protection of National Infrastructure (CPNI)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http://www.cpni.gov.uk/Products/guidelines.aspx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“Manufacturing and Control Systems Security”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ANSI/ISA SP99 TR99.00.01-04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http://www.isa.org/MSTemplate.cfm?MicrositeID=988&amp;</a:t>
            </a:r>
            <a:br>
              <a:rPr lang="en-US" sz="1400" dirty="0" smtClean="0">
                <a:solidFill>
                  <a:srgbClr val="0066CC"/>
                </a:solidFill>
              </a:rPr>
            </a:br>
            <a:r>
              <a:rPr lang="en-US" sz="1400" dirty="0" err="1" smtClean="0">
                <a:solidFill>
                  <a:srgbClr val="0066CC"/>
                </a:solidFill>
              </a:rPr>
              <a:t>CommitteeID</a:t>
            </a:r>
            <a:r>
              <a:rPr lang="en-US" sz="1400" dirty="0" smtClean="0">
                <a:solidFill>
                  <a:srgbClr val="0066CC"/>
                </a:solidFill>
              </a:rPr>
              <a:t>=6821 </a:t>
            </a:r>
            <a:br>
              <a:rPr lang="en-US" sz="1400" dirty="0" smtClean="0">
                <a:solidFill>
                  <a:srgbClr val="0066CC"/>
                </a:solidFill>
              </a:rPr>
            </a:br>
            <a:endParaRPr lang="en-US" sz="1400" dirty="0" smtClean="0">
              <a:solidFill>
                <a:srgbClr val="0066CC"/>
              </a:solidFill>
            </a:endParaRP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“Guide to SCADA and Industrial Control Systems Security”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NIST SP800-82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http://csrc.nist.gov/publications/drafts/800-82/draft_sp800-82-fpd.pdf 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“Critical Infrastructure Protection CIP-002 to CIP-009”</a:t>
            </a:r>
            <a:br>
              <a:rPr lang="en-US" b="1" dirty="0" smtClean="0"/>
            </a:br>
            <a:r>
              <a:rPr lang="en-US" sz="1400" dirty="0" smtClean="0"/>
              <a:t>U.S. Federal Energy Regulatory Commission (FERC) 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http://www.nerc.com/page.php?cid=2%7C20 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</a:t>
            </a:r>
            <a:r>
              <a:rPr lang="en-GB" b="1" dirty="0" smtClean="0"/>
              <a:t>Information Technology ― Security Techniques</a:t>
            </a:r>
            <a:r>
              <a:rPr lang="en-US" b="1" dirty="0" smtClean="0"/>
              <a:t>”</a:t>
            </a:r>
            <a:br>
              <a:rPr lang="en-US" b="1" dirty="0" smtClean="0"/>
            </a:br>
            <a:r>
              <a:rPr lang="en-US" sz="1400" dirty="0" smtClean="0"/>
              <a:t>ISO/IEC 27001:2005 and following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endParaRPr lang="en-US" sz="1400" dirty="0" smtClean="0"/>
          </a:p>
          <a:p>
            <a:pPr marL="0" lvl="1" indent="0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tabLst>
                <a:tab pos="1162050" algn="l"/>
              </a:tabLst>
              <a:defRPr/>
            </a:pPr>
            <a:r>
              <a:rPr lang="en-US" b="1" i="1" dirty="0" smtClean="0"/>
              <a:t>Plus standards of:</a:t>
            </a:r>
            <a:br>
              <a:rPr lang="en-US" b="1" i="1" dirty="0" smtClean="0"/>
            </a:br>
            <a:r>
              <a:rPr lang="en-US" sz="1400" dirty="0" smtClean="0"/>
              <a:t>American Gas Association (AGA)  			     Int’l Society for Pharmaceutical Engineering (ISPE)</a:t>
            </a:r>
            <a:br>
              <a:rPr lang="en-US" sz="1400" dirty="0" smtClean="0"/>
            </a:br>
            <a:r>
              <a:rPr lang="en-US" sz="1400" dirty="0" smtClean="0"/>
              <a:t>U.S. Chemical Industry (CIDX)			   	 </a:t>
            </a:r>
            <a:r>
              <a:rPr lang="en-GB" sz="1400" dirty="0" smtClean="0"/>
              <a:t>Norwegian Oil Industry Association (OLF)</a:t>
            </a:r>
            <a:br>
              <a:rPr lang="en-GB" sz="1400" dirty="0" smtClean="0"/>
            </a:br>
            <a:r>
              <a:rPr lang="en-GB" sz="1400" dirty="0" smtClean="0"/>
              <a:t>German Federal Association of the Gas and Water Industries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en-GB" sz="1400" dirty="0" smtClean="0"/>
              <a:t>        ...</a:t>
            </a:r>
            <a:endParaRPr lang="en-US" sz="1400" dirty="0" smtClean="0"/>
          </a:p>
          <a:p>
            <a:pPr marL="0" lvl="1" indent="0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tabLst>
                <a:tab pos="1162050" algn="l"/>
              </a:tabLst>
              <a:defRPr/>
            </a:pPr>
            <a:endParaRPr lang="en-US" sz="14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2747963" y="228600"/>
            <a:ext cx="6324600" cy="533400"/>
          </a:xfrm>
        </p:spPr>
        <p:txBody>
          <a:bodyPr/>
          <a:lstStyle/>
          <a:p>
            <a:pPr eaLnBrk="1" hangingPunct="1"/>
            <a:r>
              <a:rPr lang="en-GB" dirty="0" smtClean="0"/>
              <a:t>(Too) Many Standards...? (II)</a:t>
            </a:r>
          </a:p>
        </p:txBody>
      </p:sp>
      <p:sp>
        <p:nvSpPr>
          <p:cNvPr id="37892" name="Oval 3"/>
          <p:cNvSpPr>
            <a:spLocks noChangeArrowheads="1"/>
          </p:cNvSpPr>
          <p:nvPr/>
        </p:nvSpPr>
        <p:spPr bwMode="auto">
          <a:xfrm>
            <a:off x="334963" y="1484313"/>
            <a:ext cx="5305425" cy="508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1809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14450"/>
            <a:ext cx="9067800" cy="5419725"/>
          </a:xfrm>
        </p:spPr>
        <p:txBody>
          <a:bodyPr/>
          <a:lstStyle/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</a:t>
            </a:r>
            <a:r>
              <a:rPr lang="en-GB" b="1" dirty="0" smtClean="0"/>
              <a:t>Good Practice Guidelines Parts 1-7</a:t>
            </a:r>
            <a:r>
              <a:rPr lang="en-US" b="1" dirty="0" smtClean="0"/>
              <a:t>”</a:t>
            </a:r>
            <a:br>
              <a:rPr lang="en-US" b="1" dirty="0" smtClean="0"/>
            </a:br>
            <a:r>
              <a:rPr lang="en-US" sz="1400" dirty="0" smtClean="0"/>
              <a:t>U.K. Centre for the Protection of National Infrastructure (CPNI)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http://www.cpni.gov.uk/Products/guidelines.aspx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“Manufacturing and Control Systems Security”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ANSI/ISA SP99 TR99.00.01-04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http://www.isa.org/MSTemplate.cfm?MicrositeID=988&amp;</a:t>
            </a:r>
            <a:br>
              <a:rPr lang="en-US" sz="1400" dirty="0" smtClean="0">
                <a:solidFill>
                  <a:srgbClr val="0066CC"/>
                </a:solidFill>
              </a:rPr>
            </a:br>
            <a:r>
              <a:rPr lang="en-US" sz="1400" dirty="0" err="1" smtClean="0">
                <a:solidFill>
                  <a:srgbClr val="0066CC"/>
                </a:solidFill>
              </a:rPr>
              <a:t>CommitteeID</a:t>
            </a:r>
            <a:r>
              <a:rPr lang="en-US" sz="1400" dirty="0" smtClean="0">
                <a:solidFill>
                  <a:srgbClr val="0066CC"/>
                </a:solidFill>
              </a:rPr>
              <a:t>=6821 </a:t>
            </a:r>
            <a:br>
              <a:rPr lang="en-US" sz="1400" dirty="0" smtClean="0">
                <a:solidFill>
                  <a:srgbClr val="0066CC"/>
                </a:solidFill>
              </a:rPr>
            </a:br>
            <a:endParaRPr lang="en-US" sz="1400" dirty="0" smtClean="0">
              <a:solidFill>
                <a:srgbClr val="0066CC"/>
              </a:solidFill>
            </a:endParaRP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“Guide to SCADA and Industrial Control Systems Security”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NIST SP800-82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http://csrc.nist.gov/publications/drafts/800-82/draft_sp800-82-fpd.pdf 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“Critical Infrastructure Protection CIP-002 to CIP-009”</a:t>
            </a:r>
            <a:br>
              <a:rPr lang="en-US" b="1" dirty="0" smtClean="0"/>
            </a:br>
            <a:r>
              <a:rPr lang="en-US" sz="1400" dirty="0" smtClean="0"/>
              <a:t>U.S. Federal Energy Regulatory Commission (FERC) 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66CC"/>
                </a:solidFill>
              </a:rPr>
              <a:t>http://www.nerc.com/page.php?cid=2%7C20 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r>
              <a:rPr lang="en-US" b="1" dirty="0" smtClean="0"/>
              <a:t>“</a:t>
            </a:r>
            <a:r>
              <a:rPr lang="en-GB" b="1" dirty="0" smtClean="0"/>
              <a:t>Information Technology ― Security Techniques</a:t>
            </a:r>
            <a:r>
              <a:rPr lang="en-US" b="1" dirty="0" smtClean="0"/>
              <a:t>”</a:t>
            </a:r>
            <a:br>
              <a:rPr lang="en-US" b="1" dirty="0" smtClean="0"/>
            </a:br>
            <a:r>
              <a:rPr lang="en-US" sz="1400" dirty="0" smtClean="0"/>
              <a:t>ISO/IEC 27001:2005 and following</a:t>
            </a:r>
          </a:p>
          <a:p>
            <a:pPr marL="285750" lvl="1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defRPr/>
            </a:pPr>
            <a:endParaRPr lang="en-US" sz="1400" dirty="0" smtClean="0"/>
          </a:p>
          <a:p>
            <a:pPr marL="0" lvl="1" indent="0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tabLst>
                <a:tab pos="1162050" algn="l"/>
              </a:tabLst>
              <a:defRPr/>
            </a:pPr>
            <a:r>
              <a:rPr lang="en-US" b="1" i="1" dirty="0" smtClean="0"/>
              <a:t>Plus standards of:</a:t>
            </a:r>
            <a:br>
              <a:rPr lang="en-US" b="1" i="1" dirty="0" smtClean="0"/>
            </a:br>
            <a:r>
              <a:rPr lang="en-US" sz="1400" dirty="0" smtClean="0"/>
              <a:t>American Gas Association (AGA)  			     Int’l Society for Pharmaceutical Engineering (ISPE)</a:t>
            </a:r>
            <a:br>
              <a:rPr lang="en-US" sz="1400" dirty="0" smtClean="0"/>
            </a:br>
            <a:r>
              <a:rPr lang="en-US" sz="1400" dirty="0" smtClean="0"/>
              <a:t>U.S. Chemical Industry (CIDX)			   	 </a:t>
            </a:r>
            <a:r>
              <a:rPr lang="en-GB" sz="1400" dirty="0" smtClean="0"/>
              <a:t>Norwegian Oil Industry Association (OLF)</a:t>
            </a:r>
            <a:br>
              <a:rPr lang="en-GB" sz="1400" dirty="0" smtClean="0"/>
            </a:br>
            <a:r>
              <a:rPr lang="en-GB" sz="1400" dirty="0" smtClean="0"/>
              <a:t>German Federal Association of the Gas and Water Industries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en-GB" sz="1400" dirty="0" smtClean="0"/>
              <a:t>        ...</a:t>
            </a:r>
            <a:endParaRPr lang="en-US" sz="1400" dirty="0" smtClean="0"/>
          </a:p>
          <a:p>
            <a:pPr marL="0" lvl="1" indent="0" eaLnBrk="1" hangingPunct="1">
              <a:lnSpc>
                <a:spcPct val="90000"/>
              </a:lnSpc>
              <a:spcBef>
                <a:spcPct val="30000"/>
              </a:spcBef>
              <a:buFont typeface="Times New Roman" pitchFamily="18" charset="0"/>
              <a:buNone/>
              <a:tabLst>
                <a:tab pos="1162050" algn="l"/>
              </a:tabLst>
              <a:defRPr/>
            </a:pPr>
            <a:endParaRPr lang="en-US" sz="14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2747963" y="228600"/>
            <a:ext cx="6324600" cy="533400"/>
          </a:xfrm>
        </p:spPr>
        <p:txBody>
          <a:bodyPr/>
          <a:lstStyle/>
          <a:p>
            <a:pPr eaLnBrk="1" hangingPunct="1"/>
            <a:r>
              <a:rPr lang="en-GB" dirty="0" smtClean="0"/>
              <a:t>(Too) Many Standards...? (II)</a:t>
            </a:r>
          </a:p>
        </p:txBody>
      </p:sp>
      <p:sp>
        <p:nvSpPr>
          <p:cNvPr id="37892" name="Oval 3"/>
          <p:cNvSpPr>
            <a:spLocks noChangeArrowheads="1"/>
          </p:cNvSpPr>
          <p:nvPr/>
        </p:nvSpPr>
        <p:spPr bwMode="auto">
          <a:xfrm>
            <a:off x="334963" y="1484313"/>
            <a:ext cx="5305425" cy="508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-31750" y="1678193"/>
            <a:ext cx="9274175" cy="3227182"/>
            <a:chOff x="-31750" y="1678193"/>
            <a:chExt cx="9274175" cy="3227182"/>
          </a:xfrm>
        </p:grpSpPr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 rot="20165137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 anchorCtr="0"/>
            <a:lstStyle/>
            <a:p>
              <a:pPr algn="l"/>
              <a:r>
                <a:rPr lang="en-US" sz="2400" b="1" dirty="0" smtClean="0">
                  <a:solidFill>
                    <a:srgbClr val="FF0000"/>
                  </a:solidFill>
                </a:rPr>
                <a:t>Pick one. 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It doesn’t really matter which one.</a:t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rgbClr val="FF0000"/>
                  </a:solidFill>
                </a:rPr>
                <a:t>Apply its recommendations.</a:t>
              </a:r>
              <a:r>
                <a:rPr lang="en-US" sz="2400" b="1" dirty="0" smtClean="0">
                  <a:solidFill>
                    <a:schemeClr val="tx2"/>
                  </a:solidFill>
                </a:rPr>
                <a:t/>
              </a:r>
              <a:br>
                <a:rPr lang="en-US" sz="2400" b="1" dirty="0" smtClean="0">
                  <a:solidFill>
                    <a:schemeClr val="tx2"/>
                  </a:solidFill>
                </a:rPr>
              </a:br>
              <a:r>
                <a:rPr lang="en-US" sz="2400" b="1" dirty="0" smtClean="0">
                  <a:solidFill>
                    <a:schemeClr val="tx2"/>
                  </a:solidFill>
                </a:rPr>
                <a:t>Note down where you can’t.</a:t>
              </a:r>
            </a:p>
            <a:p>
              <a:pPr algn="l"/>
              <a:r>
                <a:rPr lang="en-US" sz="2400" b="1" dirty="0" smtClean="0">
                  <a:solidFill>
                    <a:schemeClr val="tx2"/>
                  </a:solidFill>
                </a:rPr>
                <a:t>Cross-check with a second one.</a:t>
              </a:r>
              <a:endParaRPr lang="en-GB" sz="2400" b="1" dirty="0" smtClean="0">
                <a:solidFill>
                  <a:schemeClr val="tx2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 rot="20141636">
              <a:off x="6689341" y="1678193"/>
              <a:ext cx="2478229" cy="1708764"/>
              <a:chOff x="3059" y="1471"/>
              <a:chExt cx="3181" cy="2740"/>
            </a:xfrm>
          </p:grpSpPr>
          <p:pic>
            <p:nvPicPr>
              <p:cNvPr id="9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2" y="1471"/>
                <a:ext cx="2160" cy="2496"/>
              </a:xfrm>
              <a:prstGeom prst="rect">
                <a:avLst/>
              </a:prstGeom>
              <a:noFill/>
              <a:ln w="9525" algn="ctr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3059" y="3951"/>
                <a:ext cx="3181" cy="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342900" indent="-342900">
                  <a:lnSpc>
                    <a:spcPct val="80000"/>
                  </a:lnSpc>
                </a:pPr>
                <a:r>
                  <a:rPr lang="en-US" sz="1200" b="0" dirty="0">
                    <a:solidFill>
                      <a:srgbClr val="0070C0"/>
                    </a:solidFill>
                  </a:rPr>
                  <a:t>http://www.msisac.org/scada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459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25" y="1311275"/>
            <a:ext cx="8915400" cy="5410200"/>
          </a:xfrm>
        </p:spPr>
        <p:txBody>
          <a:bodyPr/>
          <a:lstStyle/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r>
              <a:rPr lang="en-US" sz="2400" b="1" smtClean="0"/>
              <a:t>Government Initiatives: </a:t>
            </a:r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r>
              <a:rPr lang="en-US" sz="2400" b="1" smtClean="0"/>
              <a:t>Global Key Players:</a:t>
            </a:r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r>
              <a:rPr lang="en-US" sz="2400" b="1" smtClean="0"/>
              <a:t>Mixed Communities:</a:t>
            </a:r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r" eaLnBrk="1" hangingPunct="1">
              <a:buSzPct val="100000"/>
              <a:buFont typeface="Times New Roman" pitchFamily="18" charset="0"/>
              <a:buNone/>
            </a:pPr>
            <a:r>
              <a:rPr lang="en-US" sz="1400" smtClean="0"/>
              <a:t>(This list is not intended to be complete.)         	</a:t>
            </a:r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  <a:p>
            <a:pPr marL="381000" lvl="1" indent="-381000" algn="just" eaLnBrk="1" hangingPunct="1">
              <a:buSzPct val="100000"/>
              <a:buFont typeface="Times New Roman" pitchFamily="18" charset="0"/>
              <a:buNone/>
            </a:pPr>
            <a:endParaRPr lang="en-US" sz="2400" b="1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 </a:t>
            </a:r>
            <a:r>
              <a:rPr lang="en-US" dirty="0" err="1" smtClean="0"/>
              <a:t>keyplayers</a:t>
            </a:r>
            <a:r>
              <a:rPr lang="en-US" dirty="0" smtClean="0"/>
              <a:t>…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476500" y="1284288"/>
            <a:ext cx="6524625" cy="1400175"/>
            <a:chOff x="2457261" y="3857422"/>
            <a:chExt cx="6525271" cy="1399622"/>
          </a:xfrm>
        </p:grpSpPr>
        <p:pic>
          <p:nvPicPr>
            <p:cNvPr id="38935" name="Picture 17" descr="http://www.samentegencybercrime.nl/res/img/logo.gif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7159"/>
            <a:stretch>
              <a:fillRect/>
            </a:stretch>
          </p:blipFill>
          <p:spPr bwMode="auto">
            <a:xfrm>
              <a:off x="3653877" y="3885069"/>
              <a:ext cx="2167501" cy="61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6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5847" y="4555369"/>
              <a:ext cx="12954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7" name="Picture 22" descr="de_internet_isb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261" y="4560606"/>
              <a:ext cx="2667000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8" name="Picture 13" descr="Startsida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7857" y="3857422"/>
              <a:ext cx="1385652" cy="617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9" name="Picture 11" descr="Logo Bundesamt für Sicherheit in der Informationstechnik. Zurück zur Startseite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105" r="14668" b="11687"/>
            <a:stretch>
              <a:fillRect/>
            </a:stretch>
          </p:blipFill>
          <p:spPr bwMode="auto">
            <a:xfrm>
              <a:off x="5042781" y="4215929"/>
              <a:ext cx="1367073" cy="67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40" name="Picture 15" descr="http://mschaut.files.wordpress.com/2008/04/dhs-large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2440" y="4407544"/>
              <a:ext cx="780092" cy="780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238500" y="5324475"/>
            <a:ext cx="5295900" cy="1104900"/>
            <a:chOff x="3609975" y="3990975"/>
            <a:chExt cx="5295900" cy="1104900"/>
          </a:xfrm>
        </p:grpSpPr>
        <p:sp>
          <p:nvSpPr>
            <p:cNvPr id="38932" name="Text Box 5"/>
            <p:cNvSpPr txBox="1">
              <a:spLocks noChangeArrowheads="1"/>
            </p:cNvSpPr>
            <p:nvPr/>
          </p:nvSpPr>
          <p:spPr bwMode="auto">
            <a:xfrm>
              <a:off x="3897313" y="3990975"/>
              <a:ext cx="2667000" cy="58896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99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GB" sz="3200" i="1">
                  <a:solidFill>
                    <a:srgbClr val="800000"/>
                  </a:solidFill>
                  <a:latin typeface="Verdana" pitchFamily="34" charset="0"/>
                  <a:ea typeface="Times New Roman" pitchFamily="18" charset="0"/>
                  <a:cs typeface="Tahoma" pitchFamily="34" charset="0"/>
                </a:rPr>
                <a:t>EuroSCSIE</a:t>
              </a:r>
              <a:endParaRPr lang="en-US" sz="3200" i="1">
                <a:solidFill>
                  <a:srgbClr val="800000"/>
                </a:solidFill>
                <a:latin typeface="Verdana" pitchFamily="34" charset="0"/>
                <a:ea typeface="Times New Roman" pitchFamily="18" charset="0"/>
                <a:cs typeface="Tahoma" pitchFamily="34" charset="0"/>
              </a:endParaRPr>
            </a:p>
          </p:txBody>
        </p:sp>
        <p:pic>
          <p:nvPicPr>
            <p:cNvPr id="38933" name="Picture 19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9975" y="4665866"/>
              <a:ext cx="5295900" cy="430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4" name="Picture 21" descr="ISASecure">
              <a:hlinkClick r:id="rId12"/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400" y="4057650"/>
              <a:ext cx="2133600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1171575" y="3035300"/>
            <a:ext cx="7851775" cy="1744663"/>
            <a:chOff x="1171575" y="2835275"/>
            <a:chExt cx="7851775" cy="1744492"/>
          </a:xfrm>
        </p:grpSpPr>
        <p:pic>
          <p:nvPicPr>
            <p:cNvPr id="38919" name="Picture 8" descr="template_0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333" r="77000"/>
            <a:stretch>
              <a:fillRect/>
            </a:stretch>
          </p:blipFill>
          <p:spPr bwMode="auto">
            <a:xfrm>
              <a:off x="7675740" y="3332710"/>
              <a:ext cx="1347610" cy="359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0" name="Picture 10" descr="logo_wst">
              <a:hlinkClick r:id="rId15"/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1458" y="2997721"/>
              <a:ext cx="1026576" cy="243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1" name="Picture 28" descr="bcit_full_rgb_h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3362" y="3367778"/>
              <a:ext cx="2187557" cy="385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2" name="Picture 8" descr="image1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4499" y="2925562"/>
              <a:ext cx="839902" cy="681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3" name="Picture 48" descr="isa_logo_3_line_center_rgb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513" y="2835275"/>
              <a:ext cx="1334842" cy="76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4" name="Picture 19" descr="http://www.mtl-inst.com/images/uploads/product_images/logos_icons/byres-logo-col.jp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6293" y="2947990"/>
              <a:ext cx="1729447" cy="332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5" name="Picture 23" descr="http://www.keysystemsolutions.com/images/Honeywell.jp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6450" y="3817938"/>
              <a:ext cx="1977500" cy="517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6" name="Picture 25" descr="ABB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0425" y="3703637"/>
              <a:ext cx="952500" cy="37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7" name="Picture 29" descr="http://www.goodlogo.com/images/logos/ivensys_logo_3318.gif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7038" y="3657599"/>
              <a:ext cx="1007312" cy="478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8" name="Picture 31" descr="http://www.maier-mineraloele.de/sitecontrol/files/Shell-Logo.jpg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1575" y="3665537"/>
              <a:ext cx="828675" cy="770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9" name="Picture 33" descr="http://www.iecee.org/CBSCHEME/images/KEMA_LABEL_FC%20copy.jpg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951" y="3932238"/>
              <a:ext cx="1085849" cy="41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0" name="Picture 5" descr="INL_Logo_Blue2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925" y="3925888"/>
              <a:ext cx="828675" cy="63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1" name="Picture 35" descr="http://www.etit-tag.rwth-aachen.de/img/sponsoren/siemens.jpg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0840" y="4284663"/>
              <a:ext cx="1826836" cy="295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17718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74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74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74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74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4531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Stuxnet</a:t>
            </a:r>
            <a:r>
              <a:rPr lang="en-US" dirty="0" smtClean="0"/>
              <a:t>: Protective Measures (I)</a:t>
            </a:r>
            <a:endParaRPr lang="en-GB" dirty="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31041" y="1312314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424" y="1677279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160" y="134879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310640"/>
            <a:ext cx="5863683" cy="5532120"/>
          </a:xfrm>
        </p:spPr>
        <p:txBody>
          <a:bodyPr/>
          <a:lstStyle/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chemeClr val="tx2"/>
                </a:solidFill>
              </a:rPr>
              <a:t>Deploy a </a:t>
            </a:r>
            <a:r>
              <a:rPr lang="en-US" dirty="0" smtClean="0">
                <a:solidFill>
                  <a:srgbClr val="FF0000"/>
                </a:solidFill>
              </a:rPr>
              <a:t>Defense-in-Depth</a:t>
            </a:r>
            <a:r>
              <a:rPr lang="en-US" dirty="0" smtClean="0">
                <a:solidFill>
                  <a:schemeClr val="tx2"/>
                </a:solidFill>
              </a:rPr>
              <a:t> protection</a:t>
            </a:r>
          </a:p>
          <a:p>
            <a:pPr marL="361950" lvl="1" indent="-361950"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0" lvl="1" indent="0">
              <a:buSzPct val="100000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r>
              <a:rPr lang="en-US" dirty="0">
                <a:solidFill>
                  <a:schemeClr val="tx2"/>
                </a:solidFill>
              </a:rPr>
              <a:t>Establish security cells on your network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Forbid usage of USB keys </a:t>
            </a:r>
            <a:r>
              <a:rPr lang="en-US" dirty="0" smtClean="0">
                <a:solidFill>
                  <a:schemeClr val="tx2"/>
                </a:solidFill>
              </a:rPr>
              <a:t>or use Epoxy </a:t>
            </a:r>
            <a:r>
              <a:rPr lang="en-US" dirty="0" smtClean="0">
                <a:solidFill>
                  <a:schemeClr val="tx2"/>
                </a:solidFill>
                <a:sym typeface="Wingdings" pitchFamily="2" charset="2"/>
              </a:rPr>
              <a:t>;</a:t>
            </a:r>
            <a:br>
              <a:rPr lang="en-US" dirty="0" smtClean="0">
                <a:solidFill>
                  <a:schemeClr val="tx2"/>
                </a:solidFill>
                <a:sym typeface="Wingdings" pitchFamily="2" charset="2"/>
              </a:rPr>
            </a:br>
            <a:r>
              <a:rPr lang="en-US" dirty="0" smtClean="0">
                <a:solidFill>
                  <a:schemeClr val="tx2"/>
                </a:solidFill>
                <a:sym typeface="Wingdings" pitchFamily="2" charset="2"/>
              </a:rPr>
              <a:t>restrict usage of CDs, open shares &amp; DFS</a:t>
            </a:r>
            <a:endParaRPr lang="en-US" dirty="0" smtClean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r>
              <a:rPr lang="en-US" dirty="0" smtClean="0"/>
              <a:t>Teach your experts about </a:t>
            </a:r>
            <a:r>
              <a:rPr lang="en-US" dirty="0" smtClean="0">
                <a:solidFill>
                  <a:srgbClr val="FF0000"/>
                </a:solidFill>
              </a:rPr>
              <a:t>“Social Engineering”</a:t>
            </a:r>
          </a:p>
          <a:p>
            <a:pPr marL="361950" lvl="1" indent="-361950">
              <a:buSzPct val="100000"/>
              <a:defRPr/>
            </a:pPr>
            <a:r>
              <a:rPr lang="en-US" dirty="0" smtClean="0"/>
              <a:t>Screen your experts: alcohol/drugs,</a:t>
            </a:r>
            <a:br>
              <a:rPr lang="en-US" dirty="0" smtClean="0"/>
            </a:br>
            <a:r>
              <a:rPr lang="en-US" dirty="0" smtClean="0"/>
              <a:t>financial, psychological/social/family, … </a:t>
            </a:r>
            <a:endParaRPr lang="en-US" dirty="0"/>
          </a:p>
          <a:p>
            <a:pPr marL="361950" lvl="1" indent="-361950">
              <a:buSzPct val="100000"/>
              <a:defRPr/>
            </a:pPr>
            <a:r>
              <a:rPr lang="en-US" dirty="0">
                <a:solidFill>
                  <a:srgbClr val="FF0000"/>
                </a:solidFill>
              </a:rPr>
              <a:t>Patch, patch, patch</a:t>
            </a:r>
            <a:r>
              <a:rPr lang="en-US" dirty="0">
                <a:solidFill>
                  <a:schemeClr val="tx2"/>
                </a:solidFill>
              </a:rPr>
              <a:t>…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…and </a:t>
            </a:r>
            <a:r>
              <a:rPr lang="en-US" dirty="0">
                <a:solidFill>
                  <a:srgbClr val="FF0000"/>
                </a:solidFill>
              </a:rPr>
              <a:t>run up-to-date antivirus software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(wouldn’t have helped here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)</a:t>
            </a:r>
            <a:endParaRPr lang="en-US" dirty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endParaRPr lang="en-GB" dirty="0"/>
          </a:p>
        </p:txBody>
      </p:sp>
      <p:pic>
        <p:nvPicPr>
          <p:cNvPr id="20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209" y="332394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419" y="1513036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209" y="411642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114" y="4947003"/>
            <a:ext cx="851850" cy="77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152400" y="5925787"/>
            <a:ext cx="4648200" cy="8510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2500"/>
              </a:lnSpc>
            </a:pPr>
            <a:r>
              <a:rPr lang="en-US" sz="2400" b="1" dirty="0" smtClean="0">
                <a:solidFill>
                  <a:srgbClr val="000000"/>
                </a:solidFill>
              </a:rPr>
              <a:t>Apply Defense-in-Depth!!!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…and follow </a:t>
            </a:r>
            <a:r>
              <a:rPr lang="en-US" sz="2400" b="1" dirty="0">
                <a:solidFill>
                  <a:srgbClr val="000000"/>
                </a:solidFill>
              </a:rPr>
              <a:t>a standard</a:t>
            </a:r>
            <a:r>
              <a:rPr lang="en-US" sz="2400" b="1" dirty="0" smtClean="0">
                <a:solidFill>
                  <a:srgbClr val="000000"/>
                </a:solidFill>
              </a:rPr>
              <a:t>.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5530518" y="1162802"/>
            <a:ext cx="2393595" cy="1351797"/>
          </a:xfrm>
          <a:prstGeom prst="ellipse">
            <a:avLst/>
          </a:prstGeom>
          <a:solidFill>
            <a:srgbClr val="C00000">
              <a:alpha val="25000"/>
            </a:srgb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727315" y="1135093"/>
            <a:ext cx="1843333" cy="1351797"/>
          </a:xfrm>
          <a:prstGeom prst="ellipse">
            <a:avLst/>
          </a:prstGeom>
          <a:solidFill>
            <a:srgbClr val="C00000">
              <a:alpha val="25000"/>
            </a:srgb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6308" y="1626988"/>
            <a:ext cx="4883892" cy="1192412"/>
            <a:chOff x="533400" y="1614894"/>
            <a:chExt cx="4883892" cy="1192412"/>
          </a:xfrm>
        </p:grpSpPr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658307"/>
              <a:ext cx="1181100" cy="108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6" descr="http://upload.wikimedia.org/wikipedia/commons/0/02/Nordsee_Wellen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1614894"/>
              <a:ext cx="1342518" cy="119241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9" name="Picture 8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25396" y="1615410"/>
              <a:ext cx="1138891" cy="1244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 descr="http://ocfundraising.com/mmpoint.jp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129" y="1643665"/>
              <a:ext cx="1079013" cy="1163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894752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  <p:bldP spid="13" grpId="0" animBg="1"/>
      <p:bldP spid="3" grpId="0" animBg="1"/>
      <p:bldP spid="2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Stuxnet</a:t>
            </a:r>
            <a:r>
              <a:rPr lang="en-US" dirty="0" smtClean="0"/>
              <a:t>: Protective </a:t>
            </a:r>
            <a:r>
              <a:rPr lang="en-US" dirty="0"/>
              <a:t>Measures </a:t>
            </a:r>
            <a:r>
              <a:rPr lang="en-US" dirty="0" smtClean="0"/>
              <a:t>(II)</a:t>
            </a:r>
            <a:endParaRPr lang="en-GB" dirty="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31041" y="1312314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424" y="1677279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160" y="134879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310640"/>
            <a:ext cx="5863683" cy="5532120"/>
          </a:xfrm>
        </p:spPr>
        <p:txBody>
          <a:bodyPr/>
          <a:lstStyle/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Scan you PLCs </a:t>
            </a:r>
            <a:r>
              <a:rPr lang="en-US" dirty="0" smtClean="0">
                <a:solidFill>
                  <a:schemeClr val="tx2"/>
                </a:solidFill>
              </a:rPr>
              <a:t>on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vulnerabilities &amp; robustness</a:t>
            </a: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Lock down the PLC configuration: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Enable firewall, disable unneeded services</a:t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 smtClean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L="0" lvl="1" indent="0">
              <a:buSzPct val="100000"/>
              <a:buNone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L="361950" lvl="1" indent="-361950"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Enable PLC intrusion detection</a:t>
            </a:r>
            <a:endParaRPr lang="en-US" dirty="0">
              <a:solidFill>
                <a:srgbClr val="FF0000"/>
              </a:solidFill>
            </a:endParaRPr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 smtClean="0"/>
          </a:p>
          <a:p>
            <a:pPr marL="361950" lvl="1" indent="-361950">
              <a:buSzPct val="100000"/>
              <a:defRPr/>
            </a:pPr>
            <a:endParaRPr lang="en-US" dirty="0"/>
          </a:p>
          <a:p>
            <a:endParaRPr lang="en-GB" dirty="0"/>
          </a:p>
        </p:txBody>
      </p:sp>
      <p:pic>
        <p:nvPicPr>
          <p:cNvPr id="20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209" y="332394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419" y="1513036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209" y="411642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114" y="4947003"/>
            <a:ext cx="851850" cy="77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6053299" y="3323943"/>
            <a:ext cx="1457622" cy="1351797"/>
          </a:xfrm>
          <a:prstGeom prst="ellipse">
            <a:avLst/>
          </a:prstGeom>
          <a:solidFill>
            <a:srgbClr val="C00000">
              <a:alpha val="25000"/>
            </a:srgb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2667000"/>
            <a:ext cx="4114800" cy="130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4460840"/>
            <a:ext cx="4097977" cy="125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152400" y="5925787"/>
            <a:ext cx="4648200" cy="85106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2500"/>
              </a:lnSpc>
            </a:pPr>
            <a:r>
              <a:rPr lang="en-US" sz="2400" b="1" dirty="0" smtClean="0">
                <a:solidFill>
                  <a:srgbClr val="000000"/>
                </a:solidFill>
              </a:rPr>
              <a:t>Talk to your vendor!</a:t>
            </a:r>
          </a:p>
          <a:p>
            <a:pPr algn="ctr">
              <a:lnSpc>
                <a:spcPts val="2500"/>
              </a:lnSpc>
            </a:pPr>
            <a:r>
              <a:rPr lang="en-US" sz="2400" b="1" dirty="0" smtClean="0">
                <a:solidFill>
                  <a:srgbClr val="000000"/>
                </a:solidFill>
              </a:rPr>
              <a:t>Accept </a:t>
            </a:r>
            <a:r>
              <a:rPr lang="en-US" sz="2400" b="1" dirty="0">
                <a:solidFill>
                  <a:srgbClr val="000000"/>
                </a:solidFill>
              </a:rPr>
              <a:t>the residual </a:t>
            </a:r>
            <a:r>
              <a:rPr lang="en-US" sz="2400" b="1" dirty="0" smtClean="0">
                <a:solidFill>
                  <a:srgbClr val="000000"/>
                </a:solidFill>
              </a:rPr>
              <a:t>risk.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680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  <p:bldP spid="3" grpId="0" animBg="1"/>
      <p:bldP spid="1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US" smtClean="0"/>
          </a:p>
        </p:txBody>
      </p:sp>
      <p:grpSp>
        <p:nvGrpSpPr>
          <p:cNvPr id="7" name="Group 6"/>
          <p:cNvGrpSpPr/>
          <p:nvPr/>
        </p:nvGrpSpPr>
        <p:grpSpPr>
          <a:xfrm>
            <a:off x="76199" y="1371600"/>
            <a:ext cx="6645032" cy="990601"/>
            <a:chOff x="76199" y="1371600"/>
            <a:chExt cx="6645032" cy="990601"/>
          </a:xfrm>
        </p:grpSpPr>
        <p:sp>
          <p:nvSpPr>
            <p:cNvPr id="21518" name="AutoShape 19"/>
            <p:cNvSpPr>
              <a:spLocks noChangeArrowheads="1"/>
            </p:cNvSpPr>
            <p:nvPr/>
          </p:nvSpPr>
          <p:spPr bwMode="auto">
            <a:xfrm>
              <a:off x="76199" y="1371600"/>
              <a:ext cx="6645032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>
                <a:lnSpc>
                  <a:spcPct val="150000"/>
                </a:lnSpc>
              </a:pPr>
              <a:r>
                <a:rPr lang="en-US" dirty="0" smtClean="0">
                  <a:solidFill>
                    <a:srgbClr val="000000"/>
                  </a:solidFill>
                </a:rPr>
                <a:t>PCS are (still) not designed to be secure.</a:t>
              </a:r>
              <a:br>
                <a:rPr lang="en-US" dirty="0" smtClean="0">
                  <a:solidFill>
                    <a:srgbClr val="000000"/>
                  </a:solidFill>
                </a:rPr>
              </a:br>
              <a:r>
                <a:rPr lang="en-US" dirty="0" smtClean="0">
                  <a:solidFill>
                    <a:srgbClr val="FF0000"/>
                  </a:solidFill>
                </a:rPr>
                <a:t>They fulfill use-cases but not </a:t>
              </a:r>
              <a:r>
                <a:rPr lang="en-US" i="1" dirty="0" smtClean="0">
                  <a:solidFill>
                    <a:srgbClr val="FF0000"/>
                  </a:solidFill>
                </a:rPr>
                <a:t>abuse</a:t>
              </a:r>
              <a:r>
                <a:rPr lang="en-US" dirty="0" smtClean="0">
                  <a:solidFill>
                    <a:srgbClr val="FF0000"/>
                  </a:solidFill>
                </a:rPr>
                <a:t> cases.</a:t>
              </a:r>
            </a:p>
          </p:txBody>
        </p:sp>
        <p:pic>
          <p:nvPicPr>
            <p:cNvPr id="33" name="Picture 32" descr="http://upload.wikimedia.org/wikipedia/commons/0/02/Nordsee_Welle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27" y="1373027"/>
              <a:ext cx="1113695" cy="98917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388" y="1422045"/>
              <a:ext cx="983909" cy="900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358150" y="2438400"/>
            <a:ext cx="7918342" cy="990600"/>
            <a:chOff x="358150" y="2438400"/>
            <a:chExt cx="7918342" cy="990600"/>
          </a:xfrm>
        </p:grpSpPr>
        <p:sp>
          <p:nvSpPr>
            <p:cNvPr id="21520" name="AutoShape 19"/>
            <p:cNvSpPr>
              <a:spLocks noChangeArrowheads="1"/>
            </p:cNvSpPr>
            <p:nvPr/>
          </p:nvSpPr>
          <p:spPr bwMode="auto">
            <a:xfrm>
              <a:off x="358150" y="2438400"/>
              <a:ext cx="7918342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 err="1" smtClean="0">
                  <a:solidFill>
                    <a:srgbClr val="FF0000"/>
                  </a:solidFill>
                </a:rPr>
                <a:t>Defence</a:t>
              </a:r>
              <a:r>
                <a:rPr lang="en-US" dirty="0" smtClean="0">
                  <a:solidFill>
                    <a:srgbClr val="FF0000"/>
                  </a:solidFill>
                </a:rPr>
                <a:t>-in-Depth is the key.</a:t>
              </a:r>
              <a:br>
                <a:rPr lang="en-US" dirty="0" smtClean="0">
                  <a:solidFill>
                    <a:srgbClr val="FF0000"/>
                  </a:solidFill>
                </a:rPr>
              </a:br>
              <a:r>
                <a:rPr lang="en-US" dirty="0" smtClean="0">
                  <a:solidFill>
                    <a:srgbClr val="000000"/>
                  </a:solidFill>
                </a:rPr>
                <a:t>Protective means must be applied on </a:t>
              </a:r>
              <a:r>
                <a:rPr lang="en-US" i="1" dirty="0" smtClean="0">
                  <a:solidFill>
                    <a:srgbClr val="000000"/>
                  </a:solidFill>
                </a:rPr>
                <a:t>every</a:t>
              </a:r>
              <a:r>
                <a:rPr lang="en-US" dirty="0" smtClean="0">
                  <a:solidFill>
                    <a:srgbClr val="000000"/>
                  </a:solidFill>
                </a:rPr>
                <a:t> layer.</a:t>
              </a:r>
              <a:br>
                <a:rPr lang="en-US" dirty="0" smtClean="0">
                  <a:solidFill>
                    <a:srgbClr val="000000"/>
                  </a:solidFill>
                </a:rPr>
              </a:br>
              <a:r>
                <a:rPr lang="en-US" dirty="0" smtClean="0">
                  <a:solidFill>
                    <a:srgbClr val="000000"/>
                  </a:solidFill>
                </a:rPr>
                <a:t>Control System Cyber-Security should align with IT security.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66292" y="2443826"/>
              <a:ext cx="890954" cy="97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685799" y="3505200"/>
            <a:ext cx="7332785" cy="1006230"/>
            <a:chOff x="685799" y="3505200"/>
            <a:chExt cx="7332785" cy="1006230"/>
          </a:xfrm>
        </p:grpSpPr>
        <p:sp>
          <p:nvSpPr>
            <p:cNvPr id="21516" name="AutoShape 19"/>
            <p:cNvSpPr>
              <a:spLocks noChangeArrowheads="1"/>
            </p:cNvSpPr>
            <p:nvPr/>
          </p:nvSpPr>
          <p:spPr bwMode="auto">
            <a:xfrm>
              <a:off x="685799" y="3505200"/>
              <a:ext cx="7332785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 smtClean="0">
                  <a:solidFill>
                    <a:schemeClr val="tx2"/>
                  </a:solidFill>
                </a:rPr>
                <a:t>Patch procedures, access protection,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smtClean="0">
                  <a:solidFill>
                    <a:schemeClr val="tx2"/>
                  </a:solidFill>
                </a:rPr>
                <a:t>robustness,</a:t>
              </a:r>
              <a:br>
                <a:rPr lang="en-US" dirty="0" smtClean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security certification &amp; documentation</a:t>
              </a:r>
            </a:p>
            <a:p>
              <a:pPr algn="r"/>
              <a:r>
                <a:rPr lang="en-US" dirty="0" smtClean="0">
                  <a:solidFill>
                    <a:schemeClr val="tx2"/>
                  </a:solidFill>
                </a:rPr>
                <a:t>need </a:t>
              </a:r>
              <a:r>
                <a:rPr lang="en-US" dirty="0" smtClean="0">
                  <a:solidFill>
                    <a:srgbClr val="FF0000"/>
                  </a:solidFill>
                </a:rPr>
                <a:t>significant improvement</a:t>
              </a:r>
              <a:r>
                <a:rPr lang="en-US" dirty="0" smtClean="0">
                  <a:solidFill>
                    <a:schemeClr val="tx2"/>
                  </a:solidFill>
                </a:rPr>
                <a:t>. 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1151" y="3561288"/>
              <a:ext cx="1616557" cy="950142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990600" y="4572000"/>
            <a:ext cx="6832600" cy="990600"/>
            <a:chOff x="990600" y="4572000"/>
            <a:chExt cx="6832600" cy="990600"/>
          </a:xfrm>
        </p:grpSpPr>
        <p:sp>
          <p:nvSpPr>
            <p:cNvPr id="21514" name="AutoShape 19"/>
            <p:cNvSpPr>
              <a:spLocks noChangeArrowheads="1"/>
            </p:cNvSpPr>
            <p:nvPr/>
          </p:nvSpPr>
          <p:spPr bwMode="auto">
            <a:xfrm>
              <a:off x="990600" y="4572000"/>
              <a:ext cx="68326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>
                <a:lnSpc>
                  <a:spcPct val="150000"/>
                </a:lnSpc>
              </a:pP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Open communication, e.g. on </a:t>
              </a:r>
              <a:r>
                <a:rPr lang="en-US" dirty="0" err="1">
                  <a:solidFill>
                    <a:srgbClr val="FF0000"/>
                  </a:solidFill>
                  <a:sym typeface="Wingdings" pitchFamily="2" charset="2"/>
                </a:rPr>
                <a:t>vuln’s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, is </a:t>
              </a:r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essential.</a:t>
              </a:r>
              <a:endParaRPr lang="en-US" dirty="0" smtClean="0">
                <a:solidFill>
                  <a:schemeClr val="tx2"/>
                </a:solidFill>
                <a:sym typeface="Wingdings" pitchFamily="2" charset="2"/>
              </a:endParaRPr>
            </a:p>
            <a:p>
              <a:pPr algn="r"/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>Get your vendors/integrators/IT people on board.</a:t>
              </a:r>
              <a:endParaRPr lang="en-US" dirty="0" smtClean="0">
                <a:solidFill>
                  <a:srgbClr val="FF0000"/>
                </a:solidFill>
                <a:sym typeface="Wingdings" pitchFamily="2" charset="2"/>
              </a:endParaRPr>
            </a:p>
          </p:txBody>
        </p:sp>
        <p:pic>
          <p:nvPicPr>
            <p:cNvPr id="38" name="Picture 37" descr="http://pupillageandhowtogetit.files.wordpress.com/2009/03/teamwork_teamwork_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9297" y="4632060"/>
              <a:ext cx="1455301" cy="87048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1287585" y="5638800"/>
            <a:ext cx="7246815" cy="990600"/>
            <a:chOff x="1287585" y="5638800"/>
            <a:chExt cx="7246815" cy="990600"/>
          </a:xfrm>
        </p:grpSpPr>
        <p:sp>
          <p:nvSpPr>
            <p:cNvPr id="21512" name="AutoShape 19"/>
            <p:cNvSpPr>
              <a:spLocks noChangeArrowheads="1"/>
            </p:cNvSpPr>
            <p:nvPr/>
          </p:nvSpPr>
          <p:spPr bwMode="auto">
            <a:xfrm>
              <a:off x="1287585" y="5638800"/>
              <a:ext cx="7246815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>There was (is?) lots of hype on PCS security since </a:t>
              </a:r>
              <a:r>
                <a:rPr lang="en-US" dirty="0" err="1" smtClean="0">
                  <a:solidFill>
                    <a:schemeClr val="tx2"/>
                  </a:solidFill>
                  <a:sym typeface="Wingdings" pitchFamily="2" charset="2"/>
                </a:rPr>
                <a:t>Stuxnet</a:t>
              </a:r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>.</a:t>
              </a:r>
              <a:b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</a:br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>Many vendors quickly rolled out “security solutions”.</a:t>
              </a:r>
              <a:b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</a:br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Assess first. Choose a standard and 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a</a:t>
              </a:r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pply.</a:t>
              </a:r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/>
              </a:r>
              <a:b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</a:b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39" name="Picture 18" descr="\\cern.ch\dfs\Users\s\slueders\Desktop\warning-bio-hazard-md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8712" y="5744308"/>
              <a:ext cx="875914" cy="79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239206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3945" name="Picture 9" descr="B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1219200"/>
            <a:ext cx="9296400" cy="56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Thanks a lot !</a:t>
            </a:r>
          </a:p>
        </p:txBody>
      </p:sp>
    </p:spTree>
    <p:extLst>
      <p:ext uri="{BB962C8B-B14F-4D97-AF65-F5344CB8AC3E}">
        <p14:creationId xmlns:p14="http://schemas.microsoft.com/office/powerpoint/2010/main" val="10918836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63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63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6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81288" y="228600"/>
            <a:ext cx="6391275" cy="533400"/>
          </a:xfrm>
        </p:spPr>
        <p:txBody>
          <a:bodyPr/>
          <a:lstStyle/>
          <a:p>
            <a:pPr eaLnBrk="1" hangingPunct="1"/>
            <a:r>
              <a:rPr lang="en-GB" dirty="0" smtClean="0"/>
              <a:t>Roadmap for </a:t>
            </a:r>
            <a:r>
              <a:rPr lang="en-GB" dirty="0"/>
              <a:t>T</a:t>
            </a:r>
            <a:r>
              <a:rPr lang="en-GB" dirty="0" smtClean="0"/>
              <a:t>oday</a:t>
            </a:r>
          </a:p>
        </p:txBody>
      </p:sp>
      <p:pic>
        <p:nvPicPr>
          <p:cNvPr id="15" name="Picture 14" descr="Cherri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976" y="1371844"/>
            <a:ext cx="2324315" cy="23092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7114" y="1672917"/>
            <a:ext cx="2092033" cy="191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352606" y="4243598"/>
            <a:ext cx="1850606" cy="202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 descr="http://upload.wikimedia.org/wikipedia/commons/0/02/Nordsee_Well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722" y="1640915"/>
            <a:ext cx="2227389" cy="1978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022" y="4395544"/>
            <a:ext cx="2980288" cy="1751683"/>
          </a:xfrm>
          <a:prstGeom prst="rect">
            <a:avLst/>
          </a:prstGeom>
        </p:spPr>
      </p:pic>
      <p:pic>
        <p:nvPicPr>
          <p:cNvPr id="26" name="Picture 25" descr="http://pupillageandhowtogetit.files.wordpress.com/2009/03/teamwork_teamwork_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4771" y="4395543"/>
            <a:ext cx="2719782" cy="162682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4721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2286000" y="228600"/>
            <a:ext cx="6781800" cy="533400"/>
          </a:xfrm>
        </p:spPr>
        <p:txBody>
          <a:bodyPr/>
          <a:lstStyle/>
          <a:p>
            <a:pPr eaLnBrk="1" hangingPunct="1"/>
            <a:r>
              <a:rPr lang="en-GB" smtClean="0"/>
              <a:t>“Control Systems” go “IT”...</a:t>
            </a:r>
          </a:p>
        </p:txBody>
      </p:sp>
      <p:grpSp>
        <p:nvGrpSpPr>
          <p:cNvPr id="7171" name="Group 15"/>
          <p:cNvGrpSpPr>
            <a:grpSpLocks/>
          </p:cNvGrpSpPr>
          <p:nvPr/>
        </p:nvGrpSpPr>
        <p:grpSpPr bwMode="auto">
          <a:xfrm>
            <a:off x="-100013" y="1143000"/>
            <a:ext cx="4521201" cy="5715000"/>
            <a:chOff x="-99317" y="1143000"/>
            <a:chExt cx="4519728" cy="5715000"/>
          </a:xfrm>
        </p:grpSpPr>
        <p:grpSp>
          <p:nvGrpSpPr>
            <p:cNvPr id="7174" name="Group 14"/>
            <p:cNvGrpSpPr>
              <a:grpSpLocks/>
            </p:cNvGrpSpPr>
            <p:nvPr/>
          </p:nvGrpSpPr>
          <p:grpSpPr bwMode="auto">
            <a:xfrm>
              <a:off x="1767932" y="5943600"/>
              <a:ext cx="2590502" cy="914400"/>
              <a:chOff x="1767932" y="5943600"/>
              <a:chExt cx="2590502" cy="914400"/>
            </a:xfrm>
          </p:grpSpPr>
          <p:pic>
            <p:nvPicPr>
              <p:cNvPr id="7176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7932" y="6019800"/>
                <a:ext cx="838200" cy="766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77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3555952" y="5979318"/>
                <a:ext cx="766763" cy="83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3" descr="http://upload.wikimedia.org/wikipedia/commons/0/02/Nordsee_Wellen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67713" y="5943600"/>
                <a:ext cx="1028700" cy="91440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15" name="Picture 14" descr="Cherries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-99317" y="1143000"/>
              <a:ext cx="4519728" cy="44958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465638" y="1344613"/>
            <a:ext cx="4554537" cy="5410200"/>
          </a:xfrm>
          <a:prstGeom prst="rect">
            <a:avLst/>
          </a:prstGeom>
        </p:spPr>
        <p:txBody>
          <a:bodyPr/>
          <a:lstStyle/>
          <a:p>
            <a:pPr marL="182563" indent="-182563" algn="l">
              <a:defRPr/>
            </a:pPr>
            <a:r>
              <a:rPr lang="en-US" sz="2400" b="1" kern="0" dirty="0">
                <a:solidFill>
                  <a:schemeClr val="tx2"/>
                </a:solidFill>
                <a:latin typeface="+mn-lt"/>
              </a:rPr>
              <a:t>In the past, PCS were</a:t>
            </a:r>
          </a:p>
          <a:p>
            <a:pPr marL="285750" lvl="1" indent="-285750">
              <a:buSzPct val="100000"/>
              <a:buFont typeface="Times New Roman" pitchFamily="18" charset="0"/>
              <a:buChar char="►"/>
              <a:defRPr/>
            </a:pPr>
            <a:r>
              <a:rPr lang="en-US" sz="2000" kern="0" dirty="0" smtClean="0">
                <a:solidFill>
                  <a:srgbClr val="FF0000"/>
                </a:solidFill>
              </a:rPr>
              <a:t>largely proprietary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 smtClean="0">
                <a:solidFill>
                  <a:srgbClr val="FF0000"/>
                </a:solidFill>
                <a:latin typeface="+mn-lt"/>
              </a:rPr>
              <a:t>stand-alone</a:t>
            </a:r>
            <a:r>
              <a:rPr lang="en-US" sz="2000" b="0" kern="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&amp; interconnected using </a:t>
            </a:r>
            <a:r>
              <a:rPr lang="en-US" sz="2000" b="0" kern="0" dirty="0">
                <a:solidFill>
                  <a:srgbClr val="292929"/>
                </a:solidFill>
                <a:latin typeface="+mn-lt"/>
              </a:rPr>
              <a:t>proprietary </a:t>
            </a: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networks only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accessed via modems, if at all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using </a:t>
            </a:r>
            <a:r>
              <a:rPr lang="en-US" sz="2000" b="0" kern="0" dirty="0">
                <a:solidFill>
                  <a:srgbClr val="FF0000"/>
                </a:solidFill>
                <a:latin typeface="+mn-lt"/>
              </a:rPr>
              <a:t>own standards</a:t>
            </a: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,</a:t>
            </a:r>
            <a:br>
              <a:rPr lang="en-US" sz="2000" b="0" kern="0" dirty="0">
                <a:solidFill>
                  <a:schemeClr val="tx2"/>
                </a:solidFill>
                <a:latin typeface="+mn-lt"/>
              </a:rPr>
            </a:b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technologies &amp; means</a:t>
            </a:r>
          </a:p>
          <a:p>
            <a:pPr marL="285750" lvl="1" indent="-285750" algn="l">
              <a:buSzPct val="50000"/>
              <a:defRPr/>
            </a:pPr>
            <a:endParaRPr lang="en-US" sz="2000" b="0" kern="0" dirty="0" smtClean="0">
              <a:solidFill>
                <a:schemeClr val="tx2"/>
              </a:solidFill>
              <a:latin typeface="+mn-lt"/>
            </a:endParaRPr>
          </a:p>
          <a:p>
            <a:pPr marL="285750" lvl="1" indent="-285750" algn="l">
              <a:buSzPct val="50000"/>
              <a:defRPr/>
            </a:pPr>
            <a:endParaRPr lang="en-US" sz="2000" kern="0" dirty="0">
              <a:solidFill>
                <a:schemeClr val="tx2"/>
              </a:solidFill>
            </a:endParaRPr>
          </a:p>
          <a:p>
            <a:pPr marL="285750" lvl="1" indent="-285750" algn="l">
              <a:buSzPct val="50000"/>
              <a:defRPr/>
            </a:pPr>
            <a:endParaRPr lang="de-DE" sz="2000" b="0" kern="0" dirty="0" smtClean="0">
              <a:solidFill>
                <a:schemeClr val="tx2"/>
              </a:solidFill>
              <a:latin typeface="+mn-lt"/>
            </a:endParaRPr>
          </a:p>
          <a:p>
            <a:pPr marL="285750" lvl="1" indent="-285750" algn="l">
              <a:buSzPct val="50000"/>
              <a:defRPr/>
            </a:pPr>
            <a:endParaRPr lang="en-US" sz="2000" b="0" kern="0" dirty="0">
              <a:solidFill>
                <a:schemeClr val="tx2"/>
              </a:solidFill>
              <a:latin typeface="+mn-lt"/>
            </a:endParaRPr>
          </a:p>
          <a:p>
            <a:pPr marL="285750" indent="-285750" algn="l">
              <a:defRPr/>
            </a:pPr>
            <a:r>
              <a:rPr lang="en-US" sz="2400" b="1" kern="0" dirty="0">
                <a:solidFill>
                  <a:schemeClr val="tx2"/>
                </a:solidFill>
                <a:latin typeface="+mn-lt"/>
              </a:rPr>
              <a:t>Today, PCS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base on </a:t>
            </a:r>
            <a:r>
              <a:rPr lang="en-US" sz="2000" b="0" kern="0" dirty="0">
                <a:solidFill>
                  <a:srgbClr val="FF0000"/>
                </a:solidFill>
                <a:latin typeface="+mn-lt"/>
              </a:rPr>
              <a:t>custom-of-the-shelf </a:t>
            </a:r>
            <a:r>
              <a:rPr lang="en-US" sz="2000" b="0" kern="0" dirty="0">
                <a:solidFill>
                  <a:schemeClr val="tx2"/>
                </a:solidFill>
                <a:latin typeface="+mn-lt"/>
              </a:rPr>
              <a:t>hardware and software (“office IT”)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chemeClr val="tx2"/>
                </a:solidFill>
                <a:latin typeface="+mn-lt"/>
              </a:rPr>
              <a:t>are </a:t>
            </a:r>
            <a:r>
              <a:rPr lang="en-GB" sz="2000" b="0" kern="0" dirty="0">
                <a:solidFill>
                  <a:srgbClr val="FF0000"/>
                </a:solidFill>
                <a:latin typeface="+mn-lt"/>
              </a:rPr>
              <a:t>highly inter-connected</a:t>
            </a:r>
          </a:p>
          <a:p>
            <a:pPr marL="285750" lvl="1" indent="-285750" algn="l"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+mn-lt"/>
              </a:rPr>
              <a:t>determine &amp; impact widely</a:t>
            </a:r>
            <a:br>
              <a:rPr lang="en-GB" sz="2000" b="0" kern="0" dirty="0">
                <a:solidFill>
                  <a:srgbClr val="FF0000"/>
                </a:solidFill>
                <a:latin typeface="+mn-lt"/>
              </a:rPr>
            </a:br>
            <a:r>
              <a:rPr lang="en-GB" sz="2000" b="0" kern="0" dirty="0">
                <a:solidFill>
                  <a:srgbClr val="FF0000"/>
                </a:solidFill>
                <a:latin typeface="+mn-lt"/>
              </a:rPr>
              <a:t>on our daily life</a:t>
            </a:r>
          </a:p>
        </p:txBody>
      </p:sp>
      <p:pic>
        <p:nvPicPr>
          <p:cNvPr id="10" name="Picture 2" descr="Break glass in case of emergenc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405" y="2994476"/>
            <a:ext cx="159067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72288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25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688" y="4191000"/>
            <a:ext cx="217805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2610" name="Picture 1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4194175"/>
            <a:ext cx="8120062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>
          <a:xfrm>
            <a:off x="2681288" y="228600"/>
            <a:ext cx="6391275" cy="533400"/>
          </a:xfrm>
        </p:spPr>
        <p:txBody>
          <a:bodyPr/>
          <a:lstStyle/>
          <a:p>
            <a:pPr eaLnBrk="1" hangingPunct="1"/>
            <a:r>
              <a:rPr lang="en-US" smtClean="0"/>
              <a:t>(R)Evolution: The Past</a:t>
            </a:r>
          </a:p>
        </p:txBody>
      </p:sp>
      <p:pic>
        <p:nvPicPr>
          <p:cNvPr id="1262602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13" y="2967038"/>
            <a:ext cx="8142287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4813" y="1365250"/>
            <a:ext cx="6954837" cy="543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3815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2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6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262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62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262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62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7350" y="1362075"/>
            <a:ext cx="6953250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36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8" y="1376363"/>
            <a:ext cx="7986712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75" y="1311275"/>
            <a:ext cx="7831138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362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763" y="1309688"/>
            <a:ext cx="6908800" cy="549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524000" y="1312863"/>
            <a:ext cx="6908800" cy="5489575"/>
            <a:chOff x="1524000" y="1312863"/>
            <a:chExt cx="6908800" cy="5489575"/>
          </a:xfrm>
        </p:grpSpPr>
        <p:pic>
          <p:nvPicPr>
            <p:cNvPr id="10248" name="Picture 6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1312863"/>
              <a:ext cx="6908800" cy="548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249" name="Straight Connector 9"/>
            <p:cNvCxnSpPr>
              <a:cxnSpLocks noChangeShapeType="1"/>
            </p:cNvCxnSpPr>
            <p:nvPr/>
          </p:nvCxnSpPr>
          <p:spPr bwMode="auto">
            <a:xfrm rot="5400000" flipH="1" flipV="1">
              <a:off x="3531388" y="3874039"/>
              <a:ext cx="90488" cy="1588"/>
            </a:xfrm>
            <a:prstGeom prst="line">
              <a:avLst/>
            </a:prstGeom>
            <a:noFill/>
            <a:ln w="25400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247" name="Rectangle 6"/>
          <p:cNvSpPr>
            <a:spLocks noGrp="1" noChangeArrowheads="1"/>
          </p:cNvSpPr>
          <p:nvPr>
            <p:ph type="title"/>
          </p:nvPr>
        </p:nvSpPr>
        <p:spPr>
          <a:xfrm>
            <a:off x="2681288" y="228600"/>
            <a:ext cx="6391275" cy="533400"/>
          </a:xfrm>
        </p:spPr>
        <p:txBody>
          <a:bodyPr/>
          <a:lstStyle/>
          <a:p>
            <a:pPr eaLnBrk="1" hangingPunct="1"/>
            <a:r>
              <a:rPr lang="en-US" smtClean="0"/>
              <a:t>(R)Evolution: Today</a:t>
            </a:r>
          </a:p>
        </p:txBody>
      </p:sp>
    </p:spTree>
    <p:extLst>
      <p:ext uri="{BB962C8B-B14F-4D97-AF65-F5344CB8AC3E}">
        <p14:creationId xmlns:p14="http://schemas.microsoft.com/office/powerpoint/2010/main" val="235984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6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263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63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63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Prelude">
  <a:themeElements>
    <a:clrScheme name="1_Prelude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1_Prelu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lnDef>
  </a:objectDefaults>
  <a:extraClrSchemeLst>
    <a:extraClrScheme>
      <a:clrScheme name="1_Prelude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1490</Words>
  <Application>Microsoft Office PowerPoint</Application>
  <PresentationFormat>On-screen Show (4:3)</PresentationFormat>
  <Paragraphs>555</Paragraphs>
  <Slides>56</Slides>
  <Notes>12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1_Prelude</vt:lpstr>
      <vt:lpstr>Chart</vt:lpstr>
      <vt:lpstr>Control Systems Under Attack !?</vt:lpstr>
      <vt:lpstr>Security in a Nutshell</vt:lpstr>
      <vt:lpstr>Security in a Nutshell</vt:lpstr>
      <vt:lpstr>Warm-Up: A small quiz</vt:lpstr>
      <vt:lpstr>“Control Systems” in a Nutshell</vt:lpstr>
      <vt:lpstr>Roadmap for Today</vt:lpstr>
      <vt:lpstr>“Control Systems” go “IT”...</vt:lpstr>
      <vt:lpstr>(R)Evolution: The Past</vt:lpstr>
      <vt:lpstr>(R)Evolution: Today</vt:lpstr>
      <vt:lpstr>Control Systems for Living</vt:lpstr>
      <vt:lpstr>This is how PCS can look like</vt:lpstr>
      <vt:lpstr>PCS omitted security aspects!</vt:lpstr>
      <vt:lpstr>Why worry? The Risk Equation</vt:lpstr>
      <vt:lpstr>Who is the threat?</vt:lpstr>
      <vt:lpstr>Damage by Insiders?</vt:lpstr>
      <vt:lpstr>Damage by Attacker?</vt:lpstr>
      <vt:lpstr>Damage due to CI No-P?</vt:lpstr>
      <vt:lpstr>Natanz, we have a problem.</vt:lpstr>
      <vt:lpstr>Stuxnet</vt:lpstr>
      <vt:lpstr>The Workings of Stuxnet (I)</vt:lpstr>
      <vt:lpstr>The Workings of Stuxnet (II)</vt:lpstr>
      <vt:lpstr>The Workings of Stuxnet (III)</vt:lpstr>
      <vt:lpstr>Stuxnet was not the first one!</vt:lpstr>
      <vt:lpstr>Smart Meters: Nothing Learned?</vt:lpstr>
      <vt:lpstr>Smart Meters: Nothing Learned?</vt:lpstr>
      <vt:lpstr>Why care?</vt:lpstr>
      <vt:lpstr>Mitigation: Today’s Cacophony</vt:lpstr>
      <vt:lpstr>Myths about Cyber-Security</vt:lpstr>
      <vt:lpstr>Ground Rules for Cyber-Security</vt:lpstr>
      <vt:lpstr>Ground Rules for Cyber-Security</vt:lpstr>
      <vt:lpstr>Damage due to Interconnectivity?</vt:lpstr>
      <vt:lpstr>Network Segregation at CERN</vt:lpstr>
      <vt:lpstr>Damage by Viruses &amp; Worms?</vt:lpstr>
      <vt:lpstr>Patch, Patch, Patch!!!</vt:lpstr>
      <vt:lpstr>Patch, Patch, Patch!!!</vt:lpstr>
      <vt:lpstr>Damage due to Openness?</vt:lpstr>
      <vt:lpstr>Apply the Rule of Least Privilege</vt:lpstr>
      <vt:lpstr>Apply the Rule of Least Privilege</vt:lpstr>
      <vt:lpstr>Damage due to lack of resilience?</vt:lpstr>
      <vt:lpstr>Robustify!</vt:lpstr>
      <vt:lpstr>Robustify!</vt:lpstr>
      <vt:lpstr>Damage due missing procedures?</vt:lpstr>
      <vt:lpstr>Review Development Life-Cycle</vt:lpstr>
      <vt:lpstr>Damage due to Unawareness?</vt:lpstr>
      <vt:lpstr>This is a People Problem! (I)</vt:lpstr>
      <vt:lpstr>This is a People Problem! (II)</vt:lpstr>
      <vt:lpstr>This is a People Problem! (II)</vt:lpstr>
      <vt:lpstr>Today’s only(?) regulation</vt:lpstr>
      <vt:lpstr>(Too) Many Standards...? (I)</vt:lpstr>
      <vt:lpstr>(Too) Many Standards...? (II)</vt:lpstr>
      <vt:lpstr>(Too) Many Standards...? (II)</vt:lpstr>
      <vt:lpstr>Some keyplayers…</vt:lpstr>
      <vt:lpstr>Stuxnet: Protective Measures (I)</vt:lpstr>
      <vt:lpstr>Stuxnet: Protective Measures (II)</vt:lpstr>
      <vt:lpstr>Summary</vt:lpstr>
      <vt:lpstr>Thanks a lot 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Stefan Lueders</dc:creator>
  <cp:lastModifiedBy>Dr. Stefan Lueders</cp:lastModifiedBy>
  <cp:revision>72</cp:revision>
  <dcterms:created xsi:type="dcterms:W3CDTF">2011-03-22T11:13:40Z</dcterms:created>
  <dcterms:modified xsi:type="dcterms:W3CDTF">2012-05-21T09:51:16Z</dcterms:modified>
</cp:coreProperties>
</file>