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embeddings/oleObject1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46"/>
  </p:notesMasterIdLst>
  <p:handoutMasterIdLst>
    <p:handoutMasterId r:id="rId47"/>
  </p:handoutMasterIdLst>
  <p:sldIdLst>
    <p:sldId id="298" r:id="rId2"/>
    <p:sldId id="299" r:id="rId3"/>
    <p:sldId id="301" r:id="rId4"/>
    <p:sldId id="327" r:id="rId5"/>
    <p:sldId id="309" r:id="rId6"/>
    <p:sldId id="328" r:id="rId7"/>
    <p:sldId id="303" r:id="rId8"/>
    <p:sldId id="304" r:id="rId9"/>
    <p:sldId id="308" r:id="rId10"/>
    <p:sldId id="346" r:id="rId11"/>
    <p:sldId id="329" r:id="rId12"/>
    <p:sldId id="348" r:id="rId13"/>
    <p:sldId id="349" r:id="rId14"/>
    <p:sldId id="350" r:id="rId15"/>
    <p:sldId id="326" r:id="rId16"/>
    <p:sldId id="338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9" r:id="rId26"/>
    <p:sldId id="340" r:id="rId27"/>
    <p:sldId id="341" r:id="rId28"/>
    <p:sldId id="342" r:id="rId29"/>
    <p:sldId id="343" r:id="rId30"/>
    <p:sldId id="344" r:id="rId31"/>
    <p:sldId id="345" r:id="rId32"/>
    <p:sldId id="305" r:id="rId33"/>
    <p:sldId id="351" r:id="rId34"/>
    <p:sldId id="321" r:id="rId35"/>
    <p:sldId id="322" r:id="rId36"/>
    <p:sldId id="318" r:id="rId37"/>
    <p:sldId id="316" r:id="rId38"/>
    <p:sldId id="352" r:id="rId39"/>
    <p:sldId id="354" r:id="rId40"/>
    <p:sldId id="353" r:id="rId41"/>
    <p:sldId id="314" r:id="rId42"/>
    <p:sldId id="315" r:id="rId43"/>
    <p:sldId id="319" r:id="rId44"/>
    <p:sldId id="323" r:id="rId45"/>
  </p:sldIdLst>
  <p:sldSz cx="9144000" cy="6858000" type="screen4x3"/>
  <p:notesSz cx="6669088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539C"/>
    <a:srgbClr val="FF0066"/>
    <a:srgbClr val="00CC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567" autoAdjust="0"/>
    <p:restoredTop sz="86435" autoAdjust="0"/>
  </p:normalViewPr>
  <p:slideViewPr>
    <p:cSldViewPr>
      <p:cViewPr varScale="1">
        <p:scale>
          <a:sx n="75" d="100"/>
          <a:sy n="75" d="100"/>
        </p:scale>
        <p:origin x="-14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3192"/>
    </p:cViewPr>
  </p:sorterViewPr>
  <p:notesViewPr>
    <p:cSldViewPr>
      <p:cViewPr varScale="1">
        <p:scale>
          <a:sx n="64" d="100"/>
          <a:sy n="64" d="100"/>
        </p:scale>
        <p:origin x="-2928" y="-102"/>
      </p:cViewPr>
      <p:guideLst>
        <p:guide orient="horz" pos="3127"/>
        <p:guide pos="2101"/>
      </p:guideLst>
    </p:cSldViewPr>
  </p:notesViewPr>
  <p:gridSpacing cx="144018" cy="14401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handoutMaster" Target="handoutMasters/handout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Documents%20and%20Settings\skapusta\Local%20Settings\Temporary%20Internet%20Files\Content.Outlook\B655AOVT\CompressionTests%20(3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Measured</a:t>
            </a:r>
            <a:r>
              <a:rPr lang="en-US" baseline="0" dirty="0" smtClean="0"/>
              <a:t> Compression factor for selected Physics Apps.</a:t>
            </a:r>
            <a:endParaRPr lang="en-GB" dirty="0"/>
          </a:p>
        </c:rich>
      </c:tx>
      <c:layout/>
      <c:overlay val="0"/>
    </c:title>
    <c:autoTitleDeleted val="0"/>
    <c:view3D>
      <c:rotX val="15"/>
      <c:rotY val="3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1"/>
          <c:order val="0"/>
          <c:tx>
            <c:strRef>
              <c:f>'Sheet2 (2)'!$A$63</c:f>
              <c:strCache>
                <c:ptCount val="1"/>
                <c:pt idx="0">
                  <c:v>PVSS (261M rows, 18GB)</c:v>
                </c:pt>
              </c:strCache>
            </c:strRef>
          </c:tx>
          <c:spPr>
            <a:solidFill>
              <a:srgbClr val="F79646"/>
            </a:solidFill>
          </c:spPr>
          <c:invertIfNegative val="0"/>
          <c:cat>
            <c:strRef>
              <c:f>'Sheet2 (2)'!$B$63:$B$68</c:f>
              <c:strCache>
                <c:ptCount val="6"/>
                <c:pt idx="0">
                  <c:v>No compression</c:v>
                </c:pt>
                <c:pt idx="1">
                  <c:v>OLTP compression</c:v>
                </c:pt>
                <c:pt idx="2">
                  <c:v>Columnar for Query Low</c:v>
                </c:pt>
                <c:pt idx="3">
                  <c:v>Columnar for Query High</c:v>
                </c:pt>
                <c:pt idx="4">
                  <c:v>Columnar for Archive Low</c:v>
                </c:pt>
                <c:pt idx="5">
                  <c:v>Columnar for Archive High</c:v>
                </c:pt>
              </c:strCache>
            </c:strRef>
          </c:cat>
          <c:val>
            <c:numRef>
              <c:f>'Sheet2 (2)'!$L$63:$L$68</c:f>
              <c:numCache>
                <c:formatCode>0.00</c:formatCode>
                <c:ptCount val="6"/>
                <c:pt idx="0">
                  <c:v>1.0</c:v>
                </c:pt>
                <c:pt idx="1">
                  <c:v>3.14554073033708</c:v>
                </c:pt>
                <c:pt idx="2">
                  <c:v>6.828124999999964</c:v>
                </c:pt>
                <c:pt idx="3">
                  <c:v>12.75231316725977</c:v>
                </c:pt>
                <c:pt idx="4">
                  <c:v>13.99765625000013</c:v>
                </c:pt>
                <c:pt idx="5">
                  <c:v>19.30711206896552</c:v>
                </c:pt>
              </c:numCache>
            </c:numRef>
          </c:val>
        </c:ser>
        <c:ser>
          <c:idx val="2"/>
          <c:order val="1"/>
          <c:tx>
            <c:strRef>
              <c:f>'Sheet2 (2)'!$A$79</c:f>
              <c:strCache>
                <c:ptCount val="1"/>
                <c:pt idx="0">
                  <c:v>LCG GRID Monitoring (275M rows, 7GB)</c:v>
                </c:pt>
              </c:strCache>
            </c:strRef>
          </c:tx>
          <c:spPr>
            <a:solidFill>
              <a:srgbClr val="9BBB59"/>
            </a:solidFill>
          </c:spPr>
          <c:invertIfNegative val="0"/>
          <c:cat>
            <c:strRef>
              <c:f>'Sheet2 (2)'!$B$63:$B$68</c:f>
              <c:strCache>
                <c:ptCount val="6"/>
                <c:pt idx="0">
                  <c:v>No compression</c:v>
                </c:pt>
                <c:pt idx="1">
                  <c:v>OLTP compression</c:v>
                </c:pt>
                <c:pt idx="2">
                  <c:v>Columnar for Query Low</c:v>
                </c:pt>
                <c:pt idx="3">
                  <c:v>Columnar for Query High</c:v>
                </c:pt>
                <c:pt idx="4">
                  <c:v>Columnar for Archive Low</c:v>
                </c:pt>
                <c:pt idx="5">
                  <c:v>Columnar for Archive High</c:v>
                </c:pt>
              </c:strCache>
            </c:strRef>
          </c:cat>
          <c:val>
            <c:numRef>
              <c:f>'Sheet2 (2)'!$L$79:$L$84</c:f>
              <c:numCache>
                <c:formatCode>0.00</c:formatCode>
                <c:ptCount val="6"/>
                <c:pt idx="0">
                  <c:v>1.0</c:v>
                </c:pt>
                <c:pt idx="1">
                  <c:v>1.857142857142857</c:v>
                </c:pt>
                <c:pt idx="2">
                  <c:v>12.23529411764707</c:v>
                </c:pt>
                <c:pt idx="3">
                  <c:v>24.47058823529412</c:v>
                </c:pt>
                <c:pt idx="4">
                  <c:v>23.77142857142857</c:v>
                </c:pt>
                <c:pt idx="5">
                  <c:v>25.21212121212085</c:v>
                </c:pt>
              </c:numCache>
            </c:numRef>
          </c:val>
        </c:ser>
        <c:ser>
          <c:idx val="0"/>
          <c:order val="2"/>
          <c:tx>
            <c:strRef>
              <c:f>'Sheet2 (2)'!$A$87</c:f>
              <c:strCache>
                <c:ptCount val="1"/>
                <c:pt idx="0">
                  <c:v>LCG TESTDATA 2007 (103M rows, 75GB)</c:v>
                </c:pt>
              </c:strCache>
            </c:strRef>
          </c:tx>
          <c:spPr>
            <a:solidFill>
              <a:srgbClr val="EEECE1"/>
            </a:solidFill>
          </c:spPr>
          <c:invertIfNegative val="0"/>
          <c:cat>
            <c:strRef>
              <c:f>'Sheet2 (2)'!$B$63:$B$68</c:f>
              <c:strCache>
                <c:ptCount val="6"/>
                <c:pt idx="0">
                  <c:v>No compression</c:v>
                </c:pt>
                <c:pt idx="1">
                  <c:v>OLTP compression</c:v>
                </c:pt>
                <c:pt idx="2">
                  <c:v>Columnar for Query Low</c:v>
                </c:pt>
                <c:pt idx="3">
                  <c:v>Columnar for Query High</c:v>
                </c:pt>
                <c:pt idx="4">
                  <c:v>Columnar for Archive Low</c:v>
                </c:pt>
                <c:pt idx="5">
                  <c:v>Columnar for Archive High</c:v>
                </c:pt>
              </c:strCache>
            </c:strRef>
          </c:cat>
          <c:val>
            <c:numRef>
              <c:f>'Sheet2 (2)'!$L$87:$L$92</c:f>
              <c:numCache>
                <c:formatCode>0.00</c:formatCode>
                <c:ptCount val="6"/>
                <c:pt idx="0">
                  <c:v>1.0</c:v>
                </c:pt>
                <c:pt idx="1">
                  <c:v>1.013927623384479</c:v>
                </c:pt>
                <c:pt idx="2">
                  <c:v>4.103106929514545</c:v>
                </c:pt>
                <c:pt idx="3">
                  <c:v>7.419106803597763</c:v>
                </c:pt>
                <c:pt idx="4">
                  <c:v>9.00237783375315</c:v>
                </c:pt>
                <c:pt idx="5">
                  <c:v>10.50418528097813</c:v>
                </c:pt>
              </c:numCache>
            </c:numRef>
          </c:val>
        </c:ser>
        <c:ser>
          <c:idx val="4"/>
          <c:order val="3"/>
          <c:tx>
            <c:strRef>
              <c:f>'Sheet2 (2)'!$A$96</c:f>
              <c:strCache>
                <c:ptCount val="1"/>
                <c:pt idx="0">
                  <c:v>ATLAS PANDA FILESTABLE (381M rows, 120GB)</c:v>
                </c:pt>
              </c:strCache>
            </c:strRef>
          </c:tx>
          <c:spPr>
            <a:solidFill>
              <a:srgbClr val="4BACC6"/>
            </a:solidFill>
          </c:spPr>
          <c:invertIfNegative val="0"/>
          <c:cat>
            <c:strRef>
              <c:f>'Sheet2 (2)'!$B$63:$B$68</c:f>
              <c:strCache>
                <c:ptCount val="6"/>
                <c:pt idx="0">
                  <c:v>No compression</c:v>
                </c:pt>
                <c:pt idx="1">
                  <c:v>OLTP compression</c:v>
                </c:pt>
                <c:pt idx="2">
                  <c:v>Columnar for Query Low</c:v>
                </c:pt>
                <c:pt idx="3">
                  <c:v>Columnar for Query High</c:v>
                </c:pt>
                <c:pt idx="4">
                  <c:v>Columnar for Archive Low</c:v>
                </c:pt>
                <c:pt idx="5">
                  <c:v>Columnar for Archive High</c:v>
                </c:pt>
              </c:strCache>
            </c:strRef>
          </c:cat>
          <c:val>
            <c:numRef>
              <c:f>'Sheet2 (2)'!$L$95:$L$100</c:f>
              <c:numCache>
                <c:formatCode>0.00</c:formatCode>
                <c:ptCount val="6"/>
                <c:pt idx="0">
                  <c:v>1.0</c:v>
                </c:pt>
                <c:pt idx="1">
                  <c:v>2.113804474110987</c:v>
                </c:pt>
                <c:pt idx="2">
                  <c:v>3.625458620609777</c:v>
                </c:pt>
                <c:pt idx="3">
                  <c:v>5.485910458527965</c:v>
                </c:pt>
                <c:pt idx="4">
                  <c:v>8.88426166197749</c:v>
                </c:pt>
                <c:pt idx="5">
                  <c:v>9.814856941239821</c:v>
                </c:pt>
              </c:numCache>
            </c:numRef>
          </c:val>
        </c:ser>
        <c:ser>
          <c:idx val="3"/>
          <c:order val="4"/>
          <c:tx>
            <c:strRef>
              <c:f>'Sheet2 (2)'!$A$71</c:f>
              <c:strCache>
                <c:ptCount val="1"/>
                <c:pt idx="0">
                  <c:v>ATLAS LOG MESSAGES (323M rows, 66GB)</c:v>
                </c:pt>
              </c:strCache>
            </c:strRef>
          </c:tx>
          <c:spPr>
            <a:solidFill>
              <a:srgbClr val="C0504D">
                <a:lumMod val="75000"/>
              </a:srgbClr>
            </a:solidFill>
          </c:spPr>
          <c:invertIfNegative val="0"/>
          <c:cat>
            <c:strRef>
              <c:f>'Sheet2 (2)'!$B$63:$B$68</c:f>
              <c:strCache>
                <c:ptCount val="6"/>
                <c:pt idx="0">
                  <c:v>No compression</c:v>
                </c:pt>
                <c:pt idx="1">
                  <c:v>OLTP compression</c:v>
                </c:pt>
                <c:pt idx="2">
                  <c:v>Columnar for Query Low</c:v>
                </c:pt>
                <c:pt idx="3">
                  <c:v>Columnar for Query High</c:v>
                </c:pt>
                <c:pt idx="4">
                  <c:v>Columnar for Archive Low</c:v>
                </c:pt>
                <c:pt idx="5">
                  <c:v>Columnar for Archive High</c:v>
                </c:pt>
              </c:strCache>
            </c:strRef>
          </c:cat>
          <c:val>
            <c:numRef>
              <c:f>'Sheet2 (2)'!$L$71:$L$76</c:f>
              <c:numCache>
                <c:formatCode>0.00</c:formatCode>
                <c:ptCount val="6"/>
                <c:pt idx="0">
                  <c:v>1.0</c:v>
                </c:pt>
                <c:pt idx="1">
                  <c:v>3.130897351236368</c:v>
                </c:pt>
                <c:pt idx="2">
                  <c:v>15.68786764705882</c:v>
                </c:pt>
                <c:pt idx="3">
                  <c:v>37.04079861111111</c:v>
                </c:pt>
                <c:pt idx="4">
                  <c:v>47.62388392857201</c:v>
                </c:pt>
                <c:pt idx="5">
                  <c:v>70.18256578947368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-2106889864"/>
        <c:axId val="-2106886616"/>
        <c:axId val="-2106883256"/>
      </c:bar3DChart>
      <c:catAx>
        <c:axId val="-210688986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-2106886616"/>
        <c:crosses val="autoZero"/>
        <c:auto val="1"/>
        <c:lblAlgn val="ctr"/>
        <c:lblOffset val="100"/>
        <c:noMultiLvlLbl val="0"/>
      </c:catAx>
      <c:valAx>
        <c:axId val="-2106886616"/>
        <c:scaling>
          <c:orientation val="minMax"/>
          <c:max val="70.0"/>
        </c:scaling>
        <c:delete val="0"/>
        <c:axPos val="l"/>
        <c:majorGridlines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lang="en-GB"/>
            </a:pPr>
            <a:endParaRPr lang="en-US"/>
          </a:p>
        </c:txPr>
        <c:crossAx val="-2106889864"/>
        <c:crosses val="autoZero"/>
        <c:crossBetween val="between"/>
      </c:valAx>
      <c:serAx>
        <c:axId val="-2106883256"/>
        <c:scaling>
          <c:orientation val="minMax"/>
        </c:scaling>
        <c:delete val="1"/>
        <c:axPos val="b"/>
        <c:majorTickMark val="out"/>
        <c:minorTickMark val="none"/>
        <c:tickLblPos val="none"/>
        <c:crossAx val="-2106886616"/>
        <c:crosses val="autoZero"/>
      </c:ser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7607" y="0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93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1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3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7607" y="9430091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34F9FB-1757-4C16-B913-5DC396B0C0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2419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607" y="0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3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6125"/>
            <a:ext cx="4960938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3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909" y="4715909"/>
            <a:ext cx="5335270" cy="446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3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3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607" y="9430091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F79042F-CF48-4A25-8040-C744929F57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10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GB" smtClean="0"/>
              <a:t>Databases at CERN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9F3BC7-5648-438B-B883-769D76D18FDB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38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0" y="0"/>
            <a:ext cx="1566" cy="1600"/>
          </a:xfrm>
          <a:ln>
            <a:round/>
          </a:ln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defRPr/>
            </a:pPr>
            <a:endParaRPr lang="it-CH" sz="18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0"/>
            <a:ext cx="1566" cy="1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38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39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0" y="0"/>
            <a:ext cx="1566" cy="1600"/>
          </a:xfrm>
          <a:ln>
            <a:round/>
          </a:ln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defRPr/>
            </a:pPr>
            <a:endParaRPr lang="it-CH" sz="18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0"/>
            <a:ext cx="1566" cy="1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39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EC975-6C86-49E0-A5B1-EC09377E05A0}" type="slidenum">
              <a:rPr lang="it-CH" smtClean="0">
                <a:latin typeface="Arial" pitchFamily="34" charset="0"/>
                <a:cs typeface="Arial" pitchFamily="34" charset="0"/>
              </a:rPr>
              <a:pPr/>
              <a:t>40</a:t>
            </a:fld>
            <a:endParaRPr lang="it-CH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/>
        </p:spPr>
      </p:sp>
      <p:sp>
        <p:nvSpPr>
          <p:cNvPr id="1126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0" y="0"/>
            <a:ext cx="1566" cy="1600"/>
          </a:xfrm>
          <a:ln>
            <a:round/>
          </a:ln>
        </p:spPr>
        <p:txBody>
          <a:bodyPr lIns="90000" tIns="45000" rIns="90000" bIns="45000"/>
          <a:lstStyle/>
          <a:p>
            <a:pPr eaLnBrk="1">
              <a:spcBef>
                <a:spcPct val="0"/>
              </a:spcBef>
              <a:defRPr/>
            </a:pPr>
            <a:endParaRPr lang="it-CH" sz="1800" dirty="0">
              <a:ea typeface="+mn-ea" charset="0"/>
              <a:cs typeface="+mn-ea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0"/>
            <a:ext cx="1566" cy="1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defRPr/>
            </a:pPr>
            <a:fld id="{00D748C8-CEA9-4A4D-9DAC-C9465D1AD9FC}" type="slidenum">
              <a:rPr lang="it-CH">
                <a:solidFill>
                  <a:srgbClr val="000000"/>
                </a:solidFill>
                <a:ea typeface="+mn-ea" charset="0"/>
                <a:cs typeface="+mn-ea" charset="0"/>
              </a:rPr>
              <a:pPr>
                <a:defRPr/>
              </a:pPr>
              <a:t>40</a:t>
            </a:fld>
            <a:endParaRPr lang="it-CH">
              <a:solidFill>
                <a:srgbClr val="000000"/>
              </a:solidFill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D592F25-2EFA-40A9-A8F5-1D16E7D3BED8}" type="slidenum">
              <a:rPr lang="en-US" smtClean="0"/>
              <a:pPr/>
              <a:t>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28DEB-0D10-7B4D-B8C0-2D1E0BE86473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28DEB-0D10-7B4D-B8C0-2D1E0BE86473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FD0CAF-FB06-4162-882D-C743A2A881E6}" type="slidenum">
              <a:rPr lang="en-US"/>
              <a:pPr/>
              <a:t>19</a:t>
            </a:fld>
            <a:endParaRPr lang="en-US"/>
          </a:p>
        </p:txBody>
      </p:sp>
      <p:sp>
        <p:nvSpPr>
          <p:cNvPr id="35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Db file sequential read = DB does the single I/O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EDF4A2-37E3-4EBD-8B33-541519AB908C}" type="slidenum">
              <a:rPr lang="en-US"/>
              <a:pPr/>
              <a:t>20</a:t>
            </a:fld>
            <a:endParaRPr lang="en-US"/>
          </a:p>
        </p:txBody>
      </p:sp>
      <p:sp>
        <p:nvSpPr>
          <p:cNvPr id="31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ETL = Extraction Transforming and Loading</a:t>
            </a:r>
          </a:p>
          <a:p>
            <a:r>
              <a:rPr lang="en-GB"/>
              <a:t>Gc buffer busy = </a:t>
            </a:r>
            <a:r>
              <a:rPr lang="en-US"/>
              <a:t>Instance waits to get a block from other isntance cache.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767EEC-EDA5-494C-AA70-ED57C68B3E17}" type="slidenum">
              <a:rPr lang="en-US"/>
              <a:pPr/>
              <a:t>22</a:t>
            </a:fld>
            <a:endParaRPr lang="en-US"/>
          </a:p>
        </p:txBody>
      </p:sp>
      <p:sp>
        <p:nvSpPr>
          <p:cNvPr id="422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part was maybe the most difficult, </a:t>
            </a:r>
          </a:p>
          <a:p>
            <a:r>
              <a:rPr lang="en-US"/>
              <a:t>Due to a lack of instrumentation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6402C7-E196-4DE8-986F-5EF05192CAF2}" type="slidenum">
              <a:rPr lang="en-US"/>
              <a:pPr/>
              <a:t>24</a:t>
            </a:fld>
            <a:endParaRPr lang="en-US"/>
          </a:p>
        </p:txBody>
      </p:sp>
      <p:sp>
        <p:nvSpPr>
          <p:cNvPr id="423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difficult but key improvement</a:t>
            </a:r>
          </a:p>
          <a:p>
            <a:r>
              <a:rPr lang="en-US"/>
              <a:t>Mostly in the application,</a:t>
            </a:r>
          </a:p>
          <a:p>
            <a:r>
              <a:rPr lang="en-US"/>
              <a:t>We had to add hw (disks, servers) to have the correct setup</a:t>
            </a:r>
          </a:p>
          <a:p>
            <a:r>
              <a:rPr lang="en-US"/>
              <a:t>Joint work with colleagues from the IT physics database team as well as the controls group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smtClean="0">
                <a:latin typeface="Helvetica" pitchFamily="34" charset="0"/>
              </a:rPr>
              <a:t>Compass PVSS columns: 6 number, 4 TS(9) , 5 varchar2 , 3 binary_double</a:t>
            </a:r>
          </a:p>
          <a:p>
            <a:r>
              <a:rPr lang="en-US" smtClean="0">
                <a:latin typeface="Helvetica" pitchFamily="34" charset="0"/>
              </a:rPr>
              <a:t>LCG SERVICESTATUS columns: 5 number</a:t>
            </a:r>
          </a:p>
          <a:p>
            <a:r>
              <a:rPr lang="en-US" smtClean="0">
                <a:latin typeface="Helvetica" pitchFamily="34" charset="0"/>
              </a:rPr>
              <a:t>LCG TESTDATA 2007 columns: 6 number(38), 1 varchar2, 1 CLOB</a:t>
            </a:r>
          </a:p>
          <a:p>
            <a:r>
              <a:rPr lang="en-US" smtClean="0">
                <a:latin typeface="Helvetica" pitchFamily="34" charset="0"/>
              </a:rPr>
              <a:t>ATLAS PANDA FILESTABLE columns: 3 number, 12 varchar2, 2 date, 2 char</a:t>
            </a:r>
          </a:p>
          <a:p>
            <a:r>
              <a:rPr lang="en-US" smtClean="0">
                <a:latin typeface="Helvetica" pitchFamily="34" charset="0"/>
              </a:rPr>
              <a:t>LCG MESSAGES columns: 5 number, 7 varchar2, 1 TS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D848068-17C5-4AE0-8A55-83D384582EF5}" type="slidenum">
              <a:rPr lang="en-GB" smtClean="0"/>
              <a:pPr/>
              <a:t>36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8098EB9-4302-43EA-8E04-619D2D0F75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10FE8B0-11A1-4EAE-88E7-2974C55555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1717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627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F797F0-1E94-446A-9E9C-7FA2A13B77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5626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438400" y="6553200"/>
            <a:ext cx="6477000" cy="457200"/>
          </a:xfrm>
        </p:spPr>
        <p:txBody>
          <a:bodyPr/>
          <a:lstStyle>
            <a:lvl1pPr>
              <a:defRPr/>
            </a:lvl1pPr>
          </a:lstStyle>
          <a:p>
            <a:fld id="{54597BEC-4B02-412E-B9ED-A388F4E6BB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9708C4B-770D-4D9F-8180-326B0E5FE5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C5CCB7-0A48-4A3E-A66C-3210540E81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11F9BAB-9444-4829-A68B-D06CD8612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0180640-2AC7-42F1-97D2-2EA6B80D25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F5CBA7C-4723-42F2-B8BD-3C24284935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ECA374-1186-4CA0-B76D-0E1E7B37DD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AAECEC6-CEF4-4AE3-8102-B54ABF8CED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53A0A0-3405-4352-91B0-C2D7A77379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vmlDrawing" Target="../drawings/vmlDrawing1.vml"/><Relationship Id="rId15" Type="http://schemas.openxmlformats.org/officeDocument/2006/relationships/image" Target="../media/image2.jpeg"/><Relationship Id="rId16" Type="http://schemas.openxmlformats.org/officeDocument/2006/relationships/oleObject" Target="../embeddings/oleObject1.bin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378" name="Picture 7" descr="banner-ITonl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7379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738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1D3D6B20-CE68-47C5-BB81-1BBC8C58B586}" type="slidenum">
              <a:rPr lang="en-US" smtClean="0"/>
              <a:pPr/>
              <a:t>‹#›</a:t>
            </a:fld>
            <a:endParaRPr lang="en-US" dirty="0"/>
          </a:p>
        </p:txBody>
      </p:sp>
      <p:graphicFrame>
        <p:nvGraphicFramePr>
          <p:cNvPr id="357382" name="Object 14"/>
          <p:cNvGraphicFramePr>
            <a:graphicFrameLocks noChangeAspect="1"/>
          </p:cNvGraphicFramePr>
          <p:nvPr/>
        </p:nvGraphicFramePr>
        <p:xfrm>
          <a:off x="0" y="0"/>
          <a:ext cx="1196975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592" name="Image" r:id="rId16" imgW="2006349" imgH="1422222" progId="">
                  <p:embed/>
                </p:oleObj>
              </mc:Choice>
              <mc:Fallback>
                <p:oleObj name="Image" r:id="rId16" imgW="2006349" imgH="1422222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6975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hyperlink" Target="..%5C..%5Catopurov%5CLocal%20Settings%5Copenlab%5C200701_quaterly%5Cawrrpt_1_5489_5490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..%5C..%5Catopurov%5CLocal%20Settings%5Copenlab%5C200701_quaterly%5Ctest5_rac_node1_8709_8710.html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..%5C..%5Catopurov%5CLocal%20Settings%5Copenlab%5C200701_quaterly%5Crate75000_awrrpt_2_872_873.html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onferenceDisplay.py?confId=130874" TargetMode="External"/><Relationship Id="rId4" Type="http://schemas.openxmlformats.org/officeDocument/2006/relationships/hyperlink" Target="https://indico.cern.ch/event/132486" TargetMode="External"/><Relationship Id="rId5" Type="http://schemas.openxmlformats.org/officeDocument/2006/relationships/hyperlink" Target="http://canali.web.cern.ch/canali/docs/CERN_IT-DB_deployment_GAIA_Workshop_March2011.pptx" TargetMode="External"/><Relationship Id="rId6" Type="http://schemas.openxmlformats.org/officeDocument/2006/relationships/hyperlink" Target="http://cern.ch/openlab/" TargetMode="External"/><Relationship Id="rId7" Type="http://schemas.openxmlformats.org/officeDocument/2006/relationships/hyperlink" Target="http://portal.acm.org/citation.cfm?id=564601" TargetMode="External"/><Relationship Id="rId8" Type="http://schemas.openxmlformats.org/officeDocument/2006/relationships/hyperlink" Target="http://portal.acm.org/citation.cfm?id=291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osabook.org/en/nosql.html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9.gif"/><Relationship Id="rId5" Type="http://schemas.openxmlformats.org/officeDocument/2006/relationships/image" Target="../media/image10.gif"/><Relationship Id="rId6" Type="http://schemas.openxmlformats.org/officeDocument/2006/relationships/image" Target="../media/image11.gif"/><Relationship Id="rId7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5" name="Text Box 5"/>
          <p:cNvSpPr txBox="1">
            <a:spLocks noChangeArrowheads="1"/>
          </p:cNvSpPr>
          <p:nvPr/>
        </p:nvSpPr>
        <p:spPr bwMode="auto">
          <a:xfrm>
            <a:off x="-180594" y="4725162"/>
            <a:ext cx="9143999" cy="15696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GB" sz="2400" dirty="0" smtClean="0"/>
              <a:t>Eric Grancher</a:t>
            </a:r>
          </a:p>
          <a:p>
            <a:pPr algn="r"/>
            <a:r>
              <a:rPr lang="en-GB" sz="2400" dirty="0" smtClean="0"/>
              <a:t>eric.grancher@cern.ch</a:t>
            </a:r>
            <a:br>
              <a:rPr lang="en-GB" sz="2400" dirty="0" smtClean="0"/>
            </a:br>
            <a:r>
              <a:rPr lang="en-GB" sz="2400" dirty="0" smtClean="0"/>
              <a:t>CERN IT department</a:t>
            </a:r>
          </a:p>
          <a:p>
            <a:pPr algn="ctr"/>
            <a:endParaRPr lang="en-GB" sz="2400" dirty="0" smtClean="0"/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1268730"/>
            <a:ext cx="9144000" cy="1220986"/>
          </a:xfrm>
          <a:noFill/>
          <a:ln/>
        </p:spPr>
        <p:txBody>
          <a:bodyPr lIns="92075" tIns="46038" rIns="92075" bIns="46038" anchor="b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Oracle at CERN</a:t>
            </a:r>
            <a:br>
              <a:rPr lang="en-GB" b="1" dirty="0" smtClean="0">
                <a:solidFill>
                  <a:schemeClr val="tx1"/>
                </a:solidFill>
              </a:rPr>
            </a:br>
            <a:r>
              <a:rPr lang="en-GB" b="1" dirty="0" smtClean="0">
                <a:solidFill>
                  <a:schemeClr val="tx1"/>
                </a:solidFill>
              </a:rPr>
              <a:t>Database technologies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" name="AutoShape 2" descr="Comparing Upsilons in PbPb and pp collisi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Comparing Upsilons in PbPb and pp collisi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 descr="x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98" y="2928934"/>
            <a:ext cx="2801090" cy="354804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429396"/>
            <a:ext cx="24288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i="1" dirty="0" smtClean="0"/>
              <a:t>Image courtesy of </a:t>
            </a:r>
            <a:r>
              <a:rPr lang="en-GB" sz="800" i="1" dirty="0" err="1" smtClean="0"/>
              <a:t>Forschungszentrum</a:t>
            </a:r>
            <a:r>
              <a:rPr lang="en-GB" sz="800" i="1" dirty="0" smtClean="0"/>
              <a:t> </a:t>
            </a:r>
            <a:r>
              <a:rPr lang="en-GB" sz="800" i="1" dirty="0" err="1" smtClean="0"/>
              <a:t>Jülich</a:t>
            </a:r>
            <a:r>
              <a:rPr lang="en-GB" sz="800" i="1" dirty="0" smtClean="0"/>
              <a:t> / </a:t>
            </a:r>
            <a:r>
              <a:rPr lang="en-GB" sz="800" i="1" dirty="0" err="1" smtClean="0"/>
              <a:t>Seitenplan</a:t>
            </a:r>
            <a:r>
              <a:rPr lang="en-GB" sz="800" i="1" dirty="0" smtClean="0"/>
              <a:t>, with material from NASA, ESA and AURA/Caltech</a:t>
            </a:r>
            <a:endParaRPr lang="en-GB" sz="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C6ECA374-1186-4CA0-B76D-0E1E7B37DD9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Oracle is fully instrumented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dirty="0" smtClean="0"/>
              <a:t>All actions</a:t>
            </a:r>
          </a:p>
          <a:p>
            <a:pPr lvl="1"/>
            <a:r>
              <a:rPr lang="en-GB" dirty="0" smtClean="0"/>
              <a:t>Network related</a:t>
            </a:r>
          </a:p>
          <a:p>
            <a:pPr lvl="1"/>
            <a:r>
              <a:rPr lang="en-GB" dirty="0" smtClean="0"/>
              <a:t>IO related</a:t>
            </a:r>
          </a:p>
          <a:p>
            <a:pPr lvl="1"/>
            <a:r>
              <a:rPr lang="en-GB" dirty="0" smtClean="0"/>
              <a:t>Internals (cluster</a:t>
            </a:r>
            <a:r>
              <a:rPr lang="en-GB" baseline="0" dirty="0" smtClean="0"/>
              <a:t> communication, space management, etc.)</a:t>
            </a:r>
          </a:p>
          <a:p>
            <a:pPr lvl="1"/>
            <a:r>
              <a:rPr lang="en-GB" dirty="0" smtClean="0"/>
              <a:t>Application</a:t>
            </a:r>
            <a:r>
              <a:rPr lang="en-GB" baseline="0" dirty="0" smtClean="0"/>
              <a:t> related (transaction locks, etc.)</a:t>
            </a:r>
          </a:p>
          <a:p>
            <a:pPr lvl="1"/>
            <a:r>
              <a:rPr lang="en-GB" baseline="0" dirty="0" smtClean="0"/>
              <a:t>etc.</a:t>
            </a:r>
            <a:endParaRPr lang="en-GB" dirty="0" smtClean="0"/>
          </a:p>
          <a:p>
            <a:r>
              <a:rPr lang="en-GB" dirty="0" smtClean="0"/>
              <a:t>Key for “scientific” performance</a:t>
            </a:r>
            <a:r>
              <a:rPr lang="en-GB" baseline="0" dirty="0" smtClean="0"/>
              <a:t> understanding.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79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UKOUG Conference 2007 - </a:t>
            </a:r>
            <a:fld id="{EAF5CCBB-6486-4393-B9F0-B32789E70825}" type="slidenum">
              <a:rPr lang="en-US"/>
              <a:pPr/>
              <a:t>11</a:t>
            </a:fld>
            <a:endParaRPr lang="en-US"/>
          </a:p>
        </p:txBody>
      </p:sp>
      <p:sp>
        <p:nvSpPr>
          <p:cNvPr id="26932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Tuning Process</a:t>
            </a:r>
          </a:p>
        </p:txBody>
      </p:sp>
      <p:sp>
        <p:nvSpPr>
          <p:cNvPr id="269328" name="Rectangle 16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GB"/>
          </a:p>
          <a:p>
            <a:endParaRPr lang="en-US"/>
          </a:p>
        </p:txBody>
      </p:sp>
      <p:pic>
        <p:nvPicPr>
          <p:cNvPr id="269332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900" y="2708275"/>
            <a:ext cx="3673475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9334" name="Text Box 22"/>
          <p:cNvSpPr txBox="1">
            <a:spLocks noChangeArrowheads="1"/>
          </p:cNvSpPr>
          <p:nvPr/>
        </p:nvSpPr>
        <p:spPr bwMode="auto">
          <a:xfrm>
            <a:off x="3060700" y="1196975"/>
            <a:ext cx="2663825" cy="13112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3E282B"/>
              </a:buClr>
            </a:pPr>
            <a:r>
              <a:rPr lang="en-GB" sz="2000"/>
              <a:t>1. run the workload, gather ASH/AWR information, 10046…</a:t>
            </a:r>
          </a:p>
          <a:p>
            <a:endParaRPr lang="en-US" sz="2000"/>
          </a:p>
        </p:txBody>
      </p:sp>
      <p:sp>
        <p:nvSpPr>
          <p:cNvPr id="269335" name="Text Box 23"/>
          <p:cNvSpPr txBox="1">
            <a:spLocks noChangeArrowheads="1"/>
          </p:cNvSpPr>
          <p:nvPr/>
        </p:nvSpPr>
        <p:spPr bwMode="auto">
          <a:xfrm>
            <a:off x="6388100" y="2708275"/>
            <a:ext cx="2108200" cy="13112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3E282B"/>
              </a:buClr>
            </a:pPr>
            <a:r>
              <a:rPr lang="en-GB" sz="2000"/>
              <a:t>2. find the top event that slows down </a:t>
            </a:r>
            <a:br>
              <a:rPr lang="en-GB" sz="2000"/>
            </a:br>
            <a:r>
              <a:rPr lang="en-GB" sz="2000"/>
              <a:t>the processing</a:t>
            </a:r>
            <a:endParaRPr lang="en-US" sz="2000"/>
          </a:p>
        </p:txBody>
      </p:sp>
      <p:sp>
        <p:nvSpPr>
          <p:cNvPr id="269336" name="Text Box 24"/>
          <p:cNvSpPr txBox="1">
            <a:spLocks noChangeArrowheads="1"/>
          </p:cNvSpPr>
          <p:nvPr/>
        </p:nvSpPr>
        <p:spPr bwMode="auto">
          <a:xfrm>
            <a:off x="3060700" y="5084763"/>
            <a:ext cx="3024188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3E282B"/>
              </a:buClr>
            </a:pPr>
            <a:r>
              <a:rPr lang="en-GB" sz="2000"/>
              <a:t>3. understand why time is spent on this event</a:t>
            </a:r>
            <a:endParaRPr lang="en-US" sz="2000"/>
          </a:p>
        </p:txBody>
      </p:sp>
      <p:sp>
        <p:nvSpPr>
          <p:cNvPr id="269337" name="Text Box 25"/>
          <p:cNvSpPr txBox="1">
            <a:spLocks noChangeArrowheads="1"/>
          </p:cNvSpPr>
          <p:nvPr/>
        </p:nvSpPr>
        <p:spPr bwMode="auto">
          <a:xfrm>
            <a:off x="611188" y="2924175"/>
            <a:ext cx="2233612" cy="1920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3E282B"/>
              </a:buClr>
            </a:pPr>
            <a:r>
              <a:rPr lang="en-GB" sz="2000"/>
              <a:t>4. modify client code, database schema, database code, hardware configuration</a:t>
            </a:r>
          </a:p>
        </p:txBody>
      </p:sp>
    </p:spTree>
    <p:extLst>
      <p:ext uri="{BB962C8B-B14F-4D97-AF65-F5344CB8AC3E}">
        <p14:creationId xmlns:p14="http://schemas.microsoft.com/office/powerpoint/2010/main" val="1452506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C6ECA374-1186-4CA0-B76D-0E1E7B37DD9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/>
              <a:t>Demo 1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dirty="0" smtClean="0"/>
              <a:t>Single.java</a:t>
            </a:r>
          </a:p>
          <a:p>
            <a:pPr lvl="1"/>
            <a:r>
              <a:rPr lang="en-GB" dirty="0" err="1" smtClean="0"/>
              <a:t>Tanel</a:t>
            </a:r>
            <a:r>
              <a:rPr lang="en-GB" dirty="0" smtClean="0"/>
              <a:t> </a:t>
            </a:r>
            <a:r>
              <a:rPr lang="en-GB" dirty="0" err="1" smtClean="0"/>
              <a:t>Poder’s</a:t>
            </a:r>
            <a:r>
              <a:rPr lang="en-GB" dirty="0" smtClean="0"/>
              <a:t> </a:t>
            </a:r>
            <a:r>
              <a:rPr lang="en-GB" dirty="0" err="1" smtClean="0"/>
              <a:t>snapper.sql</a:t>
            </a:r>
            <a:endParaRPr lang="en-GB" dirty="0" smtClean="0"/>
          </a:p>
          <a:p>
            <a:pPr lvl="1"/>
            <a:r>
              <a:rPr lang="en-GB" dirty="0" smtClean="0"/>
              <a:t>Disable </a:t>
            </a:r>
            <a:r>
              <a:rPr lang="en-GB" dirty="0" err="1" smtClean="0"/>
              <a:t>autocommit</a:t>
            </a:r>
            <a:endParaRPr lang="en-GB" dirty="0" smtClean="0"/>
          </a:p>
          <a:p>
            <a:pPr lvl="1"/>
            <a:r>
              <a:rPr lang="en-GB" dirty="0" err="1"/>
              <a:t>Tanel</a:t>
            </a:r>
            <a:r>
              <a:rPr lang="en-GB" dirty="0"/>
              <a:t> </a:t>
            </a:r>
            <a:r>
              <a:rPr lang="en-GB" dirty="0" err="1"/>
              <a:t>Poder’s</a:t>
            </a:r>
            <a:r>
              <a:rPr lang="en-GB" dirty="0"/>
              <a:t> </a:t>
            </a:r>
            <a:r>
              <a:rPr lang="en-GB" dirty="0" err="1"/>
              <a:t>snapper.sql</a:t>
            </a:r>
            <a:endParaRPr lang="en-GB" dirty="0" smtClean="0"/>
          </a:p>
          <a:p>
            <a:r>
              <a:rPr lang="en-GB" dirty="0" smtClean="0"/>
              <a:t>Batch.java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 rot="20056507">
            <a:off x="4372247" y="3586155"/>
            <a:ext cx="2262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DEMO</a:t>
            </a:r>
            <a:endParaRPr lang="en-GB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2684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C6ECA374-1186-4CA0-B76D-0E1E7B37DD99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972081"/>
              </p:ext>
            </p:extLst>
          </p:nvPr>
        </p:nvGraphicFramePr>
        <p:xfrm>
          <a:off x="787392" y="1397000"/>
          <a:ext cx="8105148" cy="375132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26287"/>
                <a:gridCol w="2026287"/>
                <a:gridCol w="2026287"/>
                <a:gridCol w="2026287"/>
              </a:tblGrid>
              <a:tr h="591820">
                <a:tc>
                  <a:txBody>
                    <a:bodyPr/>
                    <a:lstStyle/>
                    <a:p>
                      <a:r>
                        <a:rPr lang="en-GB" dirty="0" smtClean="0"/>
                        <a:t>Program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Time</a:t>
                      </a:r>
                      <a:r>
                        <a:rPr lang="en-GB" baseline="0" dirty="0" smtClean="0"/>
                        <a:t> per row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Top wait event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Notable statistics</a:t>
                      </a:r>
                      <a:endParaRPr lang="en-GB" dirty="0"/>
                    </a:p>
                  </a:txBody>
                  <a:tcPr/>
                </a:tc>
              </a:tr>
              <a:tr h="1008126">
                <a:tc>
                  <a:txBody>
                    <a:bodyPr/>
                    <a:lstStyle/>
                    <a:p>
                      <a:r>
                        <a:rPr lang="en-GB" dirty="0" smtClean="0"/>
                        <a:t>Single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0.76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ms</a:t>
                      </a:r>
                      <a:r>
                        <a:rPr lang="en-GB" baseline="0" dirty="0" smtClean="0"/>
                        <a:t> / row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log file sync 57.1%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User commits=user</a:t>
                      </a:r>
                      <a:r>
                        <a:rPr lang="en-GB" baseline="0" dirty="0" smtClean="0"/>
                        <a:t> calls=1.4k/s</a:t>
                      </a:r>
                      <a:endParaRPr lang="en-GB" dirty="0"/>
                    </a:p>
                  </a:txBody>
                  <a:tcPr/>
                </a:tc>
              </a:tr>
              <a:tr h="432959">
                <a:tc>
                  <a:txBody>
                    <a:bodyPr/>
                    <a:lstStyle/>
                    <a:p>
                      <a:r>
                        <a:rPr lang="en-GB" dirty="0" smtClean="0"/>
                        <a:t>Single </a:t>
                      </a:r>
                      <a:r>
                        <a:rPr lang="en-GB" dirty="0" err="1" smtClean="0"/>
                        <a:t>autocommit</a:t>
                      </a:r>
                      <a:r>
                        <a:rPr lang="en-GB" dirty="0" smtClean="0"/>
                        <a:t>=false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0.31 </a:t>
                      </a:r>
                      <a:r>
                        <a:rPr lang="en-GB" dirty="0" err="1" smtClean="0"/>
                        <a:t>ms</a:t>
                      </a:r>
                      <a:r>
                        <a:rPr lang="en-GB" dirty="0" smtClean="0"/>
                        <a:t>/row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SQL*Net message from client 69.9%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Requests to/from client = execute count=</a:t>
                      </a:r>
                      <a:r>
                        <a:rPr lang="en-GB" baseline="0" dirty="0" smtClean="0"/>
                        <a:t> 3.69k/s</a:t>
                      </a:r>
                      <a:endParaRPr lang="en-GB" dirty="0"/>
                    </a:p>
                  </a:txBody>
                  <a:tcPr/>
                </a:tc>
              </a:tr>
              <a:tr h="432959">
                <a:tc>
                  <a:txBody>
                    <a:bodyPr/>
                    <a:lstStyle/>
                    <a:p>
                      <a:r>
                        <a:rPr lang="en-GB" dirty="0" smtClean="0"/>
                        <a:t>Batch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0.00116 </a:t>
                      </a:r>
                      <a:r>
                        <a:rPr lang="en-GB" dirty="0" err="1" smtClean="0"/>
                        <a:t>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log file sync 18.4%, SQL*Net message from client 19.0%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-1" y="281586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 2.45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-2" y="386105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 267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762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C6ECA374-1186-4CA0-B76D-0E1E7B37DD99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594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2" y="1556766"/>
            <a:ext cx="8774020" cy="2448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Oracle Linux</a:t>
            </a:r>
            <a:r>
              <a:rPr lang="en-GB" baseline="0" dirty="0" smtClean="0"/>
              <a:t> “</a:t>
            </a:r>
            <a:r>
              <a:rPr lang="en-GB" baseline="0" dirty="0" err="1" smtClean="0"/>
              <a:t>perf</a:t>
            </a:r>
            <a:r>
              <a:rPr lang="en-GB" baseline="0" dirty="0" smtClean="0"/>
              <a:t> top”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0235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C6ECA374-1186-4CA0-B76D-0E1E7B37DD9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295400" y="0"/>
            <a:ext cx="6589014" cy="838200"/>
          </a:xfrm>
        </p:spPr>
        <p:txBody>
          <a:bodyPr/>
          <a:lstStyle/>
          <a:p>
            <a:r>
              <a:rPr lang="en-GB" dirty="0" smtClean="0"/>
              <a:t>Oracle Real Application Cluster</a:t>
            </a:r>
            <a:endParaRPr lang="en-GB" dirty="0"/>
          </a:p>
        </p:txBody>
      </p:sp>
      <p:pic>
        <p:nvPicPr>
          <p:cNvPr id="3584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2" y="1556766"/>
            <a:ext cx="7418070" cy="4450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en-GB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b="1" dirty="0"/>
          </a:p>
          <a:p>
            <a:endParaRPr lang="en-GB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b="1" dirty="0"/>
          </a:p>
          <a:p>
            <a:endParaRPr lang="en-GB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b="1" dirty="0"/>
          </a:p>
          <a:p>
            <a:endParaRPr lang="en-GB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b="1" dirty="0"/>
          </a:p>
          <a:p>
            <a:endParaRPr lang="en-GB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03604" y="6516100"/>
            <a:ext cx="7443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from </a:t>
            </a:r>
            <a:r>
              <a:rPr lang="en-GB" dirty="0"/>
              <a:t>Oracle9i Real Application Clusters Deployment and </a:t>
            </a:r>
            <a:r>
              <a:rPr lang="en-GB" dirty="0" smtClean="0"/>
              <a:t>Performance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262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fld id="{4481119B-4F59-421E-8955-B729D0B339C1}" type="slidenum">
              <a:rPr lang="en-US" smtClean="0">
                <a:solidFill>
                  <a:srgbClr val="004F9E"/>
                </a:solidFill>
              </a:rPr>
              <a:pPr/>
              <a:t>16</a:t>
            </a:fld>
            <a:endParaRPr lang="en-US" dirty="0" smtClean="0">
              <a:solidFill>
                <a:srgbClr val="004F9E"/>
              </a:solidFill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PVSS Oracle scalability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Target = </a:t>
            </a:r>
            <a:r>
              <a:rPr lang="en-US" sz="2400" dirty="0" smtClean="0">
                <a:solidFill>
                  <a:srgbClr val="00B050"/>
                </a:solidFill>
              </a:rPr>
              <a:t>150 000 changes per second </a:t>
            </a:r>
            <a:r>
              <a:rPr lang="en-US" sz="2400" dirty="0" smtClean="0"/>
              <a:t>(tested with 160k)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3 000 changes per client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5 nodes RAC 10.2.0.4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2 NAS 3040, each </a:t>
            </a:r>
            <a:br>
              <a:rPr lang="en-US" sz="2400" dirty="0" smtClean="0"/>
            </a:br>
            <a:r>
              <a:rPr lang="en-US" sz="2400" dirty="0" smtClean="0"/>
              <a:t>with one aggregate of </a:t>
            </a:r>
            <a:br>
              <a:rPr lang="en-US" sz="2400" dirty="0" smtClean="0"/>
            </a:br>
            <a:r>
              <a:rPr lang="en-US" sz="2400" dirty="0" smtClean="0"/>
              <a:t>13 disks (10k rpm FC)</a:t>
            </a:r>
          </a:p>
        </p:txBody>
      </p:sp>
      <p:pic>
        <p:nvPicPr>
          <p:cNvPr id="5" name="Picture 4" descr="PVSS_R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892" y="2115240"/>
            <a:ext cx="5326380" cy="439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756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UKOUG Conference 2007 - </a:t>
            </a:r>
            <a:fld id="{8B11399E-45B2-4C03-A7D7-75E12967ED1E}" type="slidenum">
              <a:rPr lang="en-US"/>
              <a:pPr/>
              <a:t>17</a:t>
            </a:fld>
            <a:endParaRPr lang="en-US"/>
          </a:p>
        </p:txBody>
      </p:sp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PVSS Tuning (1/6)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789363"/>
            <a:ext cx="8686800" cy="2808287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GB" sz="2400" b="1"/>
          </a:p>
          <a:p>
            <a:pPr>
              <a:lnSpc>
                <a:spcPct val="90000"/>
              </a:lnSpc>
            </a:pPr>
            <a:r>
              <a:rPr lang="en-GB" sz="2400" b="1"/>
              <a:t>Shared resource</a:t>
            </a:r>
            <a:r>
              <a:rPr lang="en-GB" sz="2400"/>
              <a:t>: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r>
              <a:rPr lang="en-GB" sz="2000"/>
              <a:t>EVENTS_HISTORY (ELEMENT_ID, VALUE…)</a:t>
            </a:r>
          </a:p>
          <a:p>
            <a:pPr>
              <a:lnSpc>
                <a:spcPct val="90000"/>
              </a:lnSpc>
            </a:pPr>
            <a:r>
              <a:rPr lang="en-GB" sz="2400"/>
              <a:t>Each client “measures” input and registers history with a “merge” operation in the EVENTS_HISTORY table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2400"/>
              <a:t>Performance:</a:t>
            </a:r>
          </a:p>
          <a:p>
            <a:pPr>
              <a:lnSpc>
                <a:spcPct val="90000"/>
              </a:lnSpc>
            </a:pPr>
            <a:r>
              <a:rPr lang="en-GB" sz="2400" b="1">
                <a:solidFill>
                  <a:srgbClr val="FF0066"/>
                </a:solidFill>
              </a:rPr>
              <a:t>100</a:t>
            </a:r>
            <a:r>
              <a:rPr lang="en-GB" sz="2400"/>
              <a:t> “changes” per second</a:t>
            </a:r>
          </a:p>
        </p:txBody>
      </p:sp>
      <p:sp>
        <p:nvSpPr>
          <p:cNvPr id="227394" name="AutoShape 66"/>
          <p:cNvSpPr>
            <a:spLocks noChangeArrowheads="1"/>
          </p:cNvSpPr>
          <p:nvPr/>
        </p:nvSpPr>
        <p:spPr bwMode="auto">
          <a:xfrm>
            <a:off x="3059113" y="1052513"/>
            <a:ext cx="1143000" cy="23764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27396" name="Picture 68" descr="datab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2276475"/>
            <a:ext cx="1150937" cy="1150938"/>
          </a:xfrm>
          <a:prstGeom prst="rect">
            <a:avLst/>
          </a:prstGeom>
          <a:noFill/>
        </p:spPr>
      </p:pic>
      <p:sp>
        <p:nvSpPr>
          <p:cNvPr id="227397" name="AutoShape 69"/>
          <p:cNvSpPr>
            <a:spLocks noChangeArrowheads="1"/>
          </p:cNvSpPr>
          <p:nvPr/>
        </p:nvSpPr>
        <p:spPr bwMode="auto">
          <a:xfrm>
            <a:off x="5867400" y="981075"/>
            <a:ext cx="1371600" cy="253206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27398" name="Picture 70" descr="datab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1125538"/>
            <a:ext cx="1150937" cy="1150937"/>
          </a:xfrm>
          <a:prstGeom prst="rect">
            <a:avLst/>
          </a:prstGeom>
          <a:noFill/>
        </p:spPr>
      </p:pic>
      <p:sp>
        <p:nvSpPr>
          <p:cNvPr id="227399" name="AutoShape 71"/>
          <p:cNvSpPr>
            <a:spLocks noChangeArrowheads="1"/>
          </p:cNvSpPr>
          <p:nvPr/>
        </p:nvSpPr>
        <p:spPr bwMode="auto">
          <a:xfrm rot="5400000">
            <a:off x="6695282" y="2458244"/>
            <a:ext cx="1008062" cy="933450"/>
          </a:xfrm>
          <a:prstGeom prst="roundRect">
            <a:avLst>
              <a:gd name="adj" fmla="val 16667"/>
            </a:avLst>
          </a:prstGeom>
          <a:solidFill>
            <a:schemeClr val="bg2">
              <a:alpha val="42999"/>
            </a:schemeClr>
          </a:solidFill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marL="447675" indent="-447675" algn="ctr">
              <a:lnSpc>
                <a:spcPct val="90000"/>
              </a:lnSpc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en-US" b="1"/>
              <a:t>Table</a:t>
            </a:r>
          </a:p>
          <a:p>
            <a:pPr marL="447675" indent="-447675" algn="ctr">
              <a:lnSpc>
                <a:spcPct val="90000"/>
              </a:lnSpc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en-US" b="1"/>
              <a:t> events_</a:t>
            </a:r>
          </a:p>
          <a:p>
            <a:pPr marL="447675" indent="-447675" algn="ctr">
              <a:lnSpc>
                <a:spcPct val="90000"/>
              </a:lnSpc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en-US" b="1"/>
              <a:t> history</a:t>
            </a:r>
          </a:p>
        </p:txBody>
      </p:sp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611188" y="2636838"/>
            <a:ext cx="3270250" cy="828675"/>
            <a:chOff x="884" y="1707"/>
            <a:chExt cx="2060" cy="522"/>
          </a:xfrm>
        </p:grpSpPr>
        <p:pic>
          <p:nvPicPr>
            <p:cNvPr id="227401" name="Picture 73" descr="rai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08" y="1752"/>
              <a:ext cx="336" cy="336"/>
            </a:xfrm>
            <a:prstGeom prst="rect">
              <a:avLst/>
            </a:prstGeom>
            <a:noFill/>
          </p:spPr>
        </p:pic>
        <p:pic>
          <p:nvPicPr>
            <p:cNvPr id="227402" name="Picture 74" descr="mycomput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84" y="1707"/>
              <a:ext cx="522" cy="522"/>
            </a:xfrm>
            <a:prstGeom prst="rect">
              <a:avLst/>
            </a:prstGeom>
            <a:noFill/>
          </p:spPr>
        </p:pic>
        <p:sp>
          <p:nvSpPr>
            <p:cNvPr id="227403" name="AutoShape 75"/>
            <p:cNvSpPr>
              <a:spLocks noChangeArrowheads="1"/>
            </p:cNvSpPr>
            <p:nvPr/>
          </p:nvSpPr>
          <p:spPr bwMode="auto">
            <a:xfrm rot="-5400000">
              <a:off x="1876" y="1395"/>
              <a:ext cx="240" cy="1043"/>
            </a:xfrm>
            <a:prstGeom prst="downArrow">
              <a:avLst>
                <a:gd name="adj1" fmla="val 50000"/>
                <a:gd name="adj2" fmla="val 108646"/>
              </a:avLst>
            </a:prstGeom>
            <a:solidFill>
              <a:srgbClr val="EAEAEA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GB"/>
            </a:p>
          </p:txBody>
        </p:sp>
      </p:grpSp>
      <p:grpSp>
        <p:nvGrpSpPr>
          <p:cNvPr id="3" name="Group 76"/>
          <p:cNvGrpSpPr>
            <a:grpSpLocks/>
          </p:cNvGrpSpPr>
          <p:nvPr/>
        </p:nvGrpSpPr>
        <p:grpSpPr bwMode="auto">
          <a:xfrm>
            <a:off x="611188" y="1844675"/>
            <a:ext cx="3270250" cy="828675"/>
            <a:chOff x="884" y="1707"/>
            <a:chExt cx="2060" cy="522"/>
          </a:xfrm>
        </p:grpSpPr>
        <p:pic>
          <p:nvPicPr>
            <p:cNvPr id="227405" name="Picture 77" descr="rai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08" y="1752"/>
              <a:ext cx="336" cy="336"/>
            </a:xfrm>
            <a:prstGeom prst="rect">
              <a:avLst/>
            </a:prstGeom>
            <a:noFill/>
          </p:spPr>
        </p:pic>
        <p:pic>
          <p:nvPicPr>
            <p:cNvPr id="227406" name="Picture 78" descr="mycomput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84" y="1707"/>
              <a:ext cx="522" cy="522"/>
            </a:xfrm>
            <a:prstGeom prst="rect">
              <a:avLst/>
            </a:prstGeom>
            <a:noFill/>
          </p:spPr>
        </p:pic>
        <p:sp>
          <p:nvSpPr>
            <p:cNvPr id="227407" name="AutoShape 79"/>
            <p:cNvSpPr>
              <a:spLocks noChangeArrowheads="1"/>
            </p:cNvSpPr>
            <p:nvPr/>
          </p:nvSpPr>
          <p:spPr bwMode="auto">
            <a:xfrm rot="-5400000">
              <a:off x="1876" y="1395"/>
              <a:ext cx="240" cy="1043"/>
            </a:xfrm>
            <a:prstGeom prst="downArrow">
              <a:avLst>
                <a:gd name="adj1" fmla="val 50000"/>
                <a:gd name="adj2" fmla="val 108646"/>
              </a:avLst>
            </a:prstGeom>
            <a:solidFill>
              <a:srgbClr val="EAEAEA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GB"/>
            </a:p>
          </p:txBody>
        </p:sp>
      </p:grpSp>
      <p:grpSp>
        <p:nvGrpSpPr>
          <p:cNvPr id="4" name="Group 80"/>
          <p:cNvGrpSpPr>
            <a:grpSpLocks/>
          </p:cNvGrpSpPr>
          <p:nvPr/>
        </p:nvGrpSpPr>
        <p:grpSpPr bwMode="auto">
          <a:xfrm>
            <a:off x="611188" y="1052513"/>
            <a:ext cx="3270250" cy="828675"/>
            <a:chOff x="884" y="1707"/>
            <a:chExt cx="2060" cy="522"/>
          </a:xfrm>
        </p:grpSpPr>
        <p:pic>
          <p:nvPicPr>
            <p:cNvPr id="227409" name="Picture 81" descr="rai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08" y="1752"/>
              <a:ext cx="336" cy="336"/>
            </a:xfrm>
            <a:prstGeom prst="rect">
              <a:avLst/>
            </a:prstGeom>
            <a:noFill/>
          </p:spPr>
        </p:pic>
        <p:pic>
          <p:nvPicPr>
            <p:cNvPr id="227410" name="Picture 82" descr="mycomput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84" y="1707"/>
              <a:ext cx="522" cy="522"/>
            </a:xfrm>
            <a:prstGeom prst="rect">
              <a:avLst/>
            </a:prstGeom>
            <a:noFill/>
          </p:spPr>
        </p:pic>
        <p:sp>
          <p:nvSpPr>
            <p:cNvPr id="227411" name="AutoShape 83"/>
            <p:cNvSpPr>
              <a:spLocks noChangeArrowheads="1"/>
            </p:cNvSpPr>
            <p:nvPr/>
          </p:nvSpPr>
          <p:spPr bwMode="auto">
            <a:xfrm rot="-5400000">
              <a:off x="1876" y="1395"/>
              <a:ext cx="240" cy="1043"/>
            </a:xfrm>
            <a:prstGeom prst="downArrow">
              <a:avLst>
                <a:gd name="adj1" fmla="val 50000"/>
                <a:gd name="adj2" fmla="val 108646"/>
              </a:avLst>
            </a:prstGeom>
            <a:solidFill>
              <a:srgbClr val="EAEAEA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GB"/>
            </a:p>
          </p:txBody>
        </p:sp>
      </p:grpSp>
      <p:sp>
        <p:nvSpPr>
          <p:cNvPr id="227412" name="AutoShape 84"/>
          <p:cNvSpPr>
            <a:spLocks noChangeArrowheads="1"/>
          </p:cNvSpPr>
          <p:nvPr/>
        </p:nvSpPr>
        <p:spPr bwMode="auto">
          <a:xfrm rot="16200000">
            <a:off x="4885532" y="523081"/>
            <a:ext cx="381000" cy="1728787"/>
          </a:xfrm>
          <a:prstGeom prst="downArrow">
            <a:avLst>
              <a:gd name="adj1" fmla="val 50000"/>
              <a:gd name="adj2" fmla="val 113437"/>
            </a:avLst>
          </a:prstGeom>
          <a:solidFill>
            <a:srgbClr val="EAEAEA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GB"/>
          </a:p>
        </p:txBody>
      </p:sp>
      <p:sp>
        <p:nvSpPr>
          <p:cNvPr id="227413" name="AutoShape 85"/>
          <p:cNvSpPr>
            <a:spLocks noChangeArrowheads="1"/>
          </p:cNvSpPr>
          <p:nvPr/>
        </p:nvSpPr>
        <p:spPr bwMode="auto">
          <a:xfrm rot="16200000">
            <a:off x="4885532" y="1315244"/>
            <a:ext cx="381000" cy="1728787"/>
          </a:xfrm>
          <a:prstGeom prst="downArrow">
            <a:avLst>
              <a:gd name="adj1" fmla="val 50000"/>
              <a:gd name="adj2" fmla="val 113437"/>
            </a:avLst>
          </a:prstGeom>
          <a:solidFill>
            <a:srgbClr val="EAEAEA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GB"/>
          </a:p>
        </p:txBody>
      </p:sp>
      <p:sp>
        <p:nvSpPr>
          <p:cNvPr id="227414" name="AutoShape 86"/>
          <p:cNvSpPr>
            <a:spLocks noChangeArrowheads="1"/>
          </p:cNvSpPr>
          <p:nvPr/>
        </p:nvSpPr>
        <p:spPr bwMode="auto">
          <a:xfrm rot="16200000">
            <a:off x="4885532" y="2107406"/>
            <a:ext cx="381000" cy="1728787"/>
          </a:xfrm>
          <a:prstGeom prst="downArrow">
            <a:avLst>
              <a:gd name="adj1" fmla="val 50000"/>
              <a:gd name="adj2" fmla="val 113437"/>
            </a:avLst>
          </a:prstGeom>
          <a:solidFill>
            <a:srgbClr val="EAEAEA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GB"/>
          </a:p>
        </p:txBody>
      </p:sp>
      <p:sp>
        <p:nvSpPr>
          <p:cNvPr id="227415" name="AutoShape 87"/>
          <p:cNvSpPr>
            <a:spLocks noChangeArrowheads="1"/>
          </p:cNvSpPr>
          <p:nvPr/>
        </p:nvSpPr>
        <p:spPr bwMode="auto">
          <a:xfrm>
            <a:off x="7308850" y="1052513"/>
            <a:ext cx="1584325" cy="1149350"/>
          </a:xfrm>
          <a:prstGeom prst="roundRect">
            <a:avLst>
              <a:gd name="adj" fmla="val 16667"/>
            </a:avLst>
          </a:prstGeom>
          <a:solidFill>
            <a:srgbClr val="C0C0C0"/>
          </a:solidFill>
          <a:ln w="28575">
            <a:solidFill>
              <a:srgbClr val="C0C0C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marL="447675" indent="-447675" algn="ctr"/>
            <a:r>
              <a:rPr kumimoji="1" lang="en-US" sz="1600" b="1"/>
              <a:t>trigger on </a:t>
            </a:r>
            <a:br>
              <a:rPr kumimoji="1" lang="en-US" sz="1600" b="1"/>
            </a:br>
            <a:r>
              <a:rPr kumimoji="1" lang="en-US" sz="1600" b="1"/>
              <a:t>update eventlast</a:t>
            </a:r>
          </a:p>
          <a:p>
            <a:pPr marL="447675" indent="-447675" algn="ctr"/>
            <a:r>
              <a:rPr kumimoji="1" lang="en-US" sz="1600" b="1"/>
              <a:t>… merge (…)</a:t>
            </a:r>
            <a:endParaRPr lang="en-US" sz="2400"/>
          </a:p>
        </p:txBody>
      </p:sp>
      <p:sp>
        <p:nvSpPr>
          <p:cNvPr id="227416" name="Text Box 88"/>
          <p:cNvSpPr txBox="1">
            <a:spLocks noChangeArrowheads="1"/>
          </p:cNvSpPr>
          <p:nvPr/>
        </p:nvSpPr>
        <p:spPr bwMode="auto">
          <a:xfrm>
            <a:off x="179388" y="3357563"/>
            <a:ext cx="23050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kumimoji="1" lang="en-US" sz="2400">
                <a:solidFill>
                  <a:srgbClr val="0066FF"/>
                </a:solidFill>
              </a:rPr>
              <a:t>150 Clients</a:t>
            </a:r>
          </a:p>
        </p:txBody>
      </p:sp>
      <p:sp>
        <p:nvSpPr>
          <p:cNvPr id="227417" name="Text Box 89"/>
          <p:cNvSpPr txBox="1">
            <a:spLocks noChangeArrowheads="1"/>
          </p:cNvSpPr>
          <p:nvPr/>
        </p:nvSpPr>
        <p:spPr bwMode="auto">
          <a:xfrm>
            <a:off x="2771775" y="3357563"/>
            <a:ext cx="174307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1" lang="en-US" sz="2400">
                <a:solidFill>
                  <a:srgbClr val="0066FF"/>
                </a:solidFill>
              </a:rPr>
              <a:t>DB Servers</a:t>
            </a:r>
          </a:p>
        </p:txBody>
      </p:sp>
      <p:sp>
        <p:nvSpPr>
          <p:cNvPr id="227418" name="Text Box 90"/>
          <p:cNvSpPr txBox="1">
            <a:spLocks noChangeArrowheads="1"/>
          </p:cNvSpPr>
          <p:nvPr/>
        </p:nvSpPr>
        <p:spPr bwMode="auto">
          <a:xfrm>
            <a:off x="5940425" y="3357563"/>
            <a:ext cx="1295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kumimoji="1" lang="en-US" sz="2400">
                <a:solidFill>
                  <a:srgbClr val="0066FF"/>
                </a:solidFill>
              </a:rPr>
              <a:t>Storage</a:t>
            </a:r>
          </a:p>
        </p:txBody>
      </p:sp>
      <p:sp>
        <p:nvSpPr>
          <p:cNvPr id="227420" name="Text Box 92"/>
          <p:cNvSpPr txBox="1">
            <a:spLocks noChangeArrowheads="1"/>
          </p:cNvSpPr>
          <p:nvPr/>
        </p:nvSpPr>
        <p:spPr bwMode="auto">
          <a:xfrm>
            <a:off x="1116013" y="1628775"/>
            <a:ext cx="2447925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kumimoji="1" lang="en-US" sz="1400" b="1"/>
              <a:t>Update eventlastval set</a:t>
            </a:r>
            <a:r>
              <a:rPr kumimoji="1" lang="en-US" sz="1200" b="1"/>
              <a:t> …</a:t>
            </a:r>
          </a:p>
        </p:txBody>
      </p:sp>
      <p:sp>
        <p:nvSpPr>
          <p:cNvPr id="227421" name="Text Box 93"/>
          <p:cNvSpPr txBox="1">
            <a:spLocks noChangeArrowheads="1"/>
          </p:cNvSpPr>
          <p:nvPr/>
        </p:nvSpPr>
        <p:spPr bwMode="auto">
          <a:xfrm>
            <a:off x="1116013" y="2492375"/>
            <a:ext cx="2447925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kumimoji="1" lang="en-US" sz="1400" b="1"/>
              <a:t>Update eventlastval set</a:t>
            </a:r>
            <a:r>
              <a:rPr kumimoji="1" lang="en-US" sz="1200" b="1"/>
              <a:t> …</a:t>
            </a:r>
          </a:p>
        </p:txBody>
      </p:sp>
      <p:sp>
        <p:nvSpPr>
          <p:cNvPr id="227422" name="AutoShape 94"/>
          <p:cNvSpPr>
            <a:spLocks noChangeArrowheads="1"/>
          </p:cNvSpPr>
          <p:nvPr/>
        </p:nvSpPr>
        <p:spPr bwMode="auto">
          <a:xfrm rot="5400000">
            <a:off x="5758656" y="945357"/>
            <a:ext cx="1008063" cy="933450"/>
          </a:xfrm>
          <a:prstGeom prst="roundRect">
            <a:avLst>
              <a:gd name="adj" fmla="val 16667"/>
            </a:avLst>
          </a:prstGeom>
          <a:solidFill>
            <a:schemeClr val="bg2">
              <a:alpha val="42999"/>
            </a:schemeClr>
          </a:solidFill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marL="447675" indent="-447675" algn="ctr">
              <a:lnSpc>
                <a:spcPct val="90000"/>
              </a:lnSpc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en-US" b="1"/>
              <a:t>Table</a:t>
            </a:r>
          </a:p>
          <a:p>
            <a:pPr marL="447675" indent="-447675" algn="ctr">
              <a:lnSpc>
                <a:spcPct val="90000"/>
              </a:lnSpc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en-US" b="1"/>
              <a:t> event</a:t>
            </a:r>
          </a:p>
          <a:p>
            <a:pPr marL="447675" indent="-447675" algn="ctr">
              <a:lnSpc>
                <a:spcPct val="90000"/>
              </a:lnSpc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en-US" b="1"/>
              <a:t> lastval</a:t>
            </a:r>
          </a:p>
        </p:txBody>
      </p:sp>
      <p:sp>
        <p:nvSpPr>
          <p:cNvPr id="227450" name="Line 122"/>
          <p:cNvSpPr>
            <a:spLocks noChangeShapeType="1"/>
          </p:cNvSpPr>
          <p:nvPr/>
        </p:nvSpPr>
        <p:spPr bwMode="auto">
          <a:xfrm>
            <a:off x="7010400" y="2819400"/>
            <a:ext cx="0" cy="2286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27451" name="AutoShape 123"/>
          <p:cNvSpPr>
            <a:spLocks noChangeArrowheads="1"/>
          </p:cNvSpPr>
          <p:nvPr/>
        </p:nvSpPr>
        <p:spPr bwMode="auto">
          <a:xfrm rot="-2234893">
            <a:off x="6804025" y="1557338"/>
            <a:ext cx="381000" cy="1008062"/>
          </a:xfrm>
          <a:prstGeom prst="downArrow">
            <a:avLst>
              <a:gd name="adj1" fmla="val 50000"/>
              <a:gd name="adj2" fmla="val 66146"/>
            </a:avLst>
          </a:prstGeom>
          <a:solidFill>
            <a:srgbClr val="EAEAEA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107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UKOUG Conference 2007 - </a:t>
            </a:r>
            <a:fld id="{E0DCC408-C778-4E51-AAD5-CD3C8E1D99A9}" type="slidenum">
              <a:rPr lang="en-US"/>
              <a:pPr/>
              <a:t>18</a:t>
            </a:fld>
            <a:endParaRPr lang="en-US"/>
          </a:p>
        </p:txBody>
      </p:sp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PVSS Tuning (2/6)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/>
              <a:t>Initial state observation: </a:t>
            </a:r>
          </a:p>
          <a:p>
            <a:endParaRPr lang="en-GB"/>
          </a:p>
          <a:p>
            <a:r>
              <a:rPr lang="en-GB"/>
              <a:t>database is waiting on the clients </a:t>
            </a:r>
          </a:p>
          <a:p>
            <a:pPr lvl="1">
              <a:buFont typeface="Arial" charset="0"/>
              <a:buNone/>
            </a:pPr>
            <a:r>
              <a:rPr lang="en-GB"/>
              <a:t>	“</a:t>
            </a:r>
            <a:r>
              <a:rPr lang="en-GB" b="1">
                <a:solidFill>
                  <a:srgbClr val="FF0066"/>
                </a:solidFill>
              </a:rPr>
              <a:t>SQL*Net message from client</a:t>
            </a:r>
            <a:r>
              <a:rPr lang="en-GB"/>
              <a:t>”</a:t>
            </a:r>
          </a:p>
          <a:p>
            <a:pPr lvl="1">
              <a:buFont typeface="Arial" charset="0"/>
              <a:buNone/>
            </a:pPr>
            <a:endParaRPr lang="en-GB"/>
          </a:p>
          <a:p>
            <a:r>
              <a:rPr lang="en-GB"/>
              <a:t>Use of a generic library C++/DB</a:t>
            </a:r>
          </a:p>
          <a:p>
            <a:r>
              <a:rPr lang="en-GB"/>
              <a:t>Individual insert (one statement per entry) </a:t>
            </a:r>
          </a:p>
          <a:p>
            <a:r>
              <a:rPr lang="en-GB"/>
              <a:t>Update of a table which keeps “latest state” through a trigger</a:t>
            </a:r>
          </a:p>
        </p:txBody>
      </p:sp>
    </p:spTree>
    <p:extLst>
      <p:ext uri="{BB962C8B-B14F-4D97-AF65-F5344CB8AC3E}">
        <p14:creationId xmlns:p14="http://schemas.microsoft.com/office/powerpoint/2010/main" val="1035242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UKOUG Conference 2007 - </a:t>
            </a:r>
            <a:fld id="{DA224B73-CFF5-4940-B83A-8743FB29A1AF}" type="slidenum">
              <a:rPr lang="en-US"/>
              <a:pPr/>
              <a:t>19</a:t>
            </a:fld>
            <a:endParaRPr lang="en-US"/>
          </a:p>
        </p:txBody>
      </p:sp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PVSS Tuning (3/6)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981075"/>
            <a:ext cx="8928100" cy="33115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400"/>
              <a:t>Changes: </a:t>
            </a:r>
          </a:p>
          <a:p>
            <a:pPr>
              <a:lnSpc>
                <a:spcPct val="90000"/>
              </a:lnSpc>
            </a:pPr>
            <a:r>
              <a:rPr lang="en-GB" sz="2400"/>
              <a:t>bulk insert to a temporary table with OCCI, then call PL/SQL to load data into history table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2400"/>
          </a:p>
          <a:p>
            <a:pPr>
              <a:lnSpc>
                <a:spcPct val="90000"/>
              </a:lnSpc>
              <a:buFontTx/>
              <a:buNone/>
            </a:pPr>
            <a:r>
              <a:rPr lang="en-GB" sz="2400"/>
              <a:t>Performance:</a:t>
            </a:r>
          </a:p>
          <a:p>
            <a:pPr>
              <a:lnSpc>
                <a:spcPct val="90000"/>
              </a:lnSpc>
            </a:pPr>
            <a:r>
              <a:rPr lang="en-GB" sz="2400" b="1">
                <a:solidFill>
                  <a:srgbClr val="FF0066"/>
                </a:solidFill>
              </a:rPr>
              <a:t> 2000</a:t>
            </a:r>
            <a:r>
              <a:rPr lang="en-GB" sz="2400"/>
              <a:t> changes per second</a:t>
            </a:r>
          </a:p>
          <a:p>
            <a:pPr>
              <a:lnSpc>
                <a:spcPct val="90000"/>
              </a:lnSpc>
            </a:pPr>
            <a:endParaRPr lang="en-GB" sz="2400"/>
          </a:p>
          <a:p>
            <a:pPr>
              <a:lnSpc>
                <a:spcPct val="90000"/>
              </a:lnSpc>
              <a:buFontTx/>
              <a:buNone/>
            </a:pPr>
            <a:r>
              <a:rPr lang="en-GB" sz="2400"/>
              <a:t>Now top event: “</a:t>
            </a:r>
            <a:r>
              <a:rPr lang="en-GB" sz="2400" b="1">
                <a:solidFill>
                  <a:srgbClr val="FF0066"/>
                </a:solidFill>
              </a:rPr>
              <a:t>db file sequential read</a:t>
            </a:r>
            <a:r>
              <a:rPr lang="en-GB" sz="2400"/>
              <a:t>”</a:t>
            </a:r>
          </a:p>
        </p:txBody>
      </p:sp>
      <p:graphicFrame>
        <p:nvGraphicFramePr>
          <p:cNvPr id="229380" name="Group 4"/>
          <p:cNvGraphicFramePr>
            <a:graphicFrameLocks noGrp="1"/>
          </p:cNvGraphicFramePr>
          <p:nvPr/>
        </p:nvGraphicFramePr>
        <p:xfrm>
          <a:off x="179388" y="4508500"/>
          <a:ext cx="8785225" cy="2232026"/>
        </p:xfrm>
        <a:graphic>
          <a:graphicData uri="http://schemas.openxmlformats.org/drawingml/2006/table">
            <a:tbl>
              <a:tblPr/>
              <a:tblGrid>
                <a:gridCol w="2573337"/>
                <a:gridCol w="938213"/>
                <a:gridCol w="1060450"/>
                <a:gridCol w="2787650"/>
                <a:gridCol w="142557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Event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Waits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Time(s)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Percent Total DB Time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Wait Class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db file sequential read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29,242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137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42.56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User I/O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enq: TX - contention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41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37.22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CPU time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61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18.88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log file parallel write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1,133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5.81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System I/O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db file parallel write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3,951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3.73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System I/O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</a:tbl>
          </a:graphicData>
        </a:graphic>
      </p:graphicFrame>
      <p:sp>
        <p:nvSpPr>
          <p:cNvPr id="229424" name="Rectangle 48"/>
          <p:cNvSpPr>
            <a:spLocks noChangeArrowheads="1"/>
          </p:cNvSpPr>
          <p:nvPr/>
        </p:nvSpPr>
        <p:spPr bwMode="auto">
          <a:xfrm>
            <a:off x="6594475" y="4221163"/>
            <a:ext cx="2549525" cy="3667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3E282B"/>
              </a:buClr>
            </a:pPr>
            <a:r>
              <a:rPr lang="en-GB" sz="1600">
                <a:hlinkClick r:id="rId3" action="ppaction://hlinkfile"/>
              </a:rPr>
              <a:t>awrrpt_1_5489_5490.htm</a:t>
            </a:r>
            <a:r>
              <a:rPr lang="en-GB">
                <a:hlinkClick r:id="rId3" action="ppaction://hlinkfile"/>
              </a:rPr>
              <a:t>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990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Experience at CERN</a:t>
            </a:r>
          </a:p>
          <a:p>
            <a:pPr lvl="1"/>
            <a:r>
              <a:rPr lang="en-GB" dirty="0" smtClean="0"/>
              <a:t>Current usage and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deployment</a:t>
            </a:r>
          </a:p>
          <a:p>
            <a:pPr lvl="1"/>
            <a:r>
              <a:rPr lang="en-GB" dirty="0" smtClean="0"/>
              <a:t>Replication</a:t>
            </a:r>
          </a:p>
          <a:p>
            <a:pPr lvl="1"/>
            <a:r>
              <a:rPr lang="en-GB" dirty="0" smtClean="0"/>
              <a:t>Lessons from last 15 years</a:t>
            </a:r>
          </a:p>
          <a:p>
            <a:r>
              <a:rPr lang="en-GB" dirty="0" smtClean="0"/>
              <a:t>Oracle and MySQL</a:t>
            </a:r>
          </a:p>
          <a:p>
            <a:r>
              <a:rPr lang="en-GB" dirty="0" smtClean="0"/>
              <a:t>Trends</a:t>
            </a:r>
          </a:p>
          <a:p>
            <a:pPr lvl="1"/>
            <a:r>
              <a:rPr lang="en-GB" dirty="0" smtClean="0"/>
              <a:t>Flash</a:t>
            </a:r>
          </a:p>
          <a:p>
            <a:pPr lvl="1"/>
            <a:r>
              <a:rPr lang="en-GB" dirty="0" smtClean="0"/>
              <a:t>Compression</a:t>
            </a:r>
          </a:p>
          <a:p>
            <a:pPr lvl="1"/>
            <a:r>
              <a:rPr lang="en-GB" dirty="0"/>
              <a:t>Open </a:t>
            </a:r>
            <a:r>
              <a:rPr lang="en-GB" dirty="0" smtClean="0"/>
              <a:t>source “relational” </a:t>
            </a:r>
            <a:br>
              <a:rPr lang="en-GB" dirty="0" smtClean="0"/>
            </a:br>
            <a:r>
              <a:rPr lang="en-GB" dirty="0" smtClean="0"/>
              <a:t>databases</a:t>
            </a:r>
            <a:endParaRPr lang="en-GB" dirty="0"/>
          </a:p>
          <a:p>
            <a:pPr lvl="1"/>
            <a:r>
              <a:rPr lang="en-GB" dirty="0" err="1" smtClean="0"/>
              <a:t>NoSQL</a:t>
            </a:r>
            <a:r>
              <a:rPr lang="en-GB" dirty="0" smtClean="0"/>
              <a:t> databases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594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85082" y="1806142"/>
            <a:ext cx="6021324" cy="4082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740396" y="6623822"/>
            <a:ext cx="15696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>
                <a:latin typeface="+mn-lt"/>
              </a:rPr>
              <a:t>http://</a:t>
            </a:r>
            <a:r>
              <a:rPr lang="en-GB" sz="1050" dirty="0" smtClean="0">
                <a:latin typeface="+mn-lt"/>
              </a:rPr>
              <a:t>www.wordle.net/</a:t>
            </a:r>
            <a:endParaRPr lang="en-GB" sz="10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0938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UKOUG Conference 2007 - </a:t>
            </a:r>
            <a:fld id="{3EE3EFB8-A615-4EE5-B5E7-179D62F4564D}" type="slidenum">
              <a:rPr lang="en-US"/>
              <a:pPr/>
              <a:t>20</a:t>
            </a:fld>
            <a:endParaRPr lang="en-US"/>
          </a:p>
        </p:txBody>
      </p:sp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PVSS Tuning (4/6)</a:t>
            </a:r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08050"/>
            <a:ext cx="8856662" cy="34575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GB" sz="2400"/>
              <a:t>Changes: </a:t>
            </a:r>
          </a:p>
          <a:p>
            <a:pPr>
              <a:lnSpc>
                <a:spcPct val="80000"/>
              </a:lnSpc>
            </a:pPr>
            <a:r>
              <a:rPr lang="en-GB" sz="2400"/>
              <a:t>Index usage analysis and reduction</a:t>
            </a:r>
          </a:p>
          <a:p>
            <a:pPr>
              <a:lnSpc>
                <a:spcPct val="80000"/>
              </a:lnSpc>
            </a:pPr>
            <a:r>
              <a:rPr lang="en-GB" sz="2400"/>
              <a:t>Table structure changes. IOT. </a:t>
            </a:r>
          </a:p>
          <a:p>
            <a:pPr>
              <a:lnSpc>
                <a:spcPct val="80000"/>
              </a:lnSpc>
            </a:pPr>
            <a:r>
              <a:rPr lang="en-GB" sz="2400"/>
              <a:t>Replacement of merge by insert. </a:t>
            </a:r>
          </a:p>
          <a:p>
            <a:pPr>
              <a:lnSpc>
                <a:spcPct val="80000"/>
              </a:lnSpc>
            </a:pPr>
            <a:r>
              <a:rPr lang="en-GB" sz="2400"/>
              <a:t>Use of “direct path load” with ETL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/>
              <a:t>Performance:</a:t>
            </a:r>
          </a:p>
          <a:p>
            <a:pPr>
              <a:lnSpc>
                <a:spcPct val="80000"/>
              </a:lnSpc>
            </a:pPr>
            <a:r>
              <a:rPr lang="en-GB" sz="2400" b="1">
                <a:solidFill>
                  <a:srgbClr val="FF0066"/>
                </a:solidFill>
              </a:rPr>
              <a:t>16 000</a:t>
            </a:r>
            <a:r>
              <a:rPr lang="en-GB" sz="2400"/>
              <a:t> “changes” per second </a:t>
            </a:r>
          </a:p>
          <a:p>
            <a:pPr>
              <a:lnSpc>
                <a:spcPct val="80000"/>
              </a:lnSpc>
            </a:pPr>
            <a:r>
              <a:rPr lang="en-GB" sz="2400"/>
              <a:t>Now top event: </a:t>
            </a:r>
            <a:r>
              <a:rPr lang="en-GB" sz="2400" b="1">
                <a:solidFill>
                  <a:srgbClr val="FF0066"/>
                </a:solidFill>
              </a:rPr>
              <a:t>cluster related wait event</a:t>
            </a:r>
            <a:r>
              <a:rPr lang="en-GB" sz="2400"/>
              <a:t> </a:t>
            </a:r>
            <a:endParaRPr lang="en-GB" sz="1600"/>
          </a:p>
          <a:p>
            <a:pPr algn="r">
              <a:lnSpc>
                <a:spcPct val="80000"/>
              </a:lnSpc>
              <a:buFontTx/>
              <a:buNone/>
            </a:pPr>
            <a:r>
              <a:rPr lang="en-GB" sz="1600">
                <a:hlinkClick r:id="rId3" action="ppaction://hlinkfile"/>
              </a:rPr>
              <a:t>test5_rac_node1_8709_8710.html</a:t>
            </a:r>
            <a:endParaRPr lang="en-GB" sz="1600"/>
          </a:p>
        </p:txBody>
      </p:sp>
      <p:graphicFrame>
        <p:nvGraphicFramePr>
          <p:cNvPr id="230459" name="Group 59"/>
          <p:cNvGraphicFramePr>
            <a:graphicFrameLocks noGrp="1"/>
          </p:cNvGraphicFramePr>
          <p:nvPr/>
        </p:nvGraphicFramePr>
        <p:xfrm>
          <a:off x="179388" y="4076700"/>
          <a:ext cx="8785225" cy="2621279"/>
        </p:xfrm>
        <a:graphic>
          <a:graphicData uri="http://schemas.openxmlformats.org/drawingml/2006/table">
            <a:tbl>
              <a:tblPr/>
              <a:tblGrid>
                <a:gridCol w="2439987"/>
                <a:gridCol w="1187450"/>
                <a:gridCol w="819150"/>
                <a:gridCol w="1600200"/>
                <a:gridCol w="1136650"/>
                <a:gridCol w="1601788"/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Event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Waits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Time(s)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Avg Wait(ms)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% Total Call Time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Wait Class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gc buffer busy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27,883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728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31.6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Cluster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CPU time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369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16.0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gc current block busy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6,818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255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11.1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Cluster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gc current grant busy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24,370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9.9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Cluster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gc current block 2-way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118,454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8.6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Cluster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0149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UKOUG Conference 2007 - </a:t>
            </a:r>
            <a:fld id="{F71DC83C-BB3D-419B-A6CC-AEEF512DAAEC}" type="slidenum">
              <a:rPr lang="en-US"/>
              <a:pPr/>
              <a:t>21</a:t>
            </a:fld>
            <a:endParaRPr lang="en-US"/>
          </a:p>
        </p:txBody>
      </p:sp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PVSS Tuning (5/6)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836613"/>
            <a:ext cx="8785225" cy="3744912"/>
          </a:xfrm>
        </p:spPr>
        <p:txBody>
          <a:bodyPr/>
          <a:lstStyle/>
          <a:p>
            <a:pPr>
              <a:buFontTx/>
              <a:buNone/>
            </a:pPr>
            <a:r>
              <a:rPr lang="en-GB" sz="2400"/>
              <a:t>Changes:</a:t>
            </a:r>
          </a:p>
          <a:p>
            <a:r>
              <a:rPr lang="en-GB" sz="2400"/>
              <a:t>Each “client” receives a unique number.</a:t>
            </a:r>
          </a:p>
          <a:p>
            <a:r>
              <a:rPr lang="en-GB" sz="2400"/>
              <a:t>Partitioned table. </a:t>
            </a:r>
          </a:p>
          <a:p>
            <a:r>
              <a:rPr lang="en-GB" sz="2400"/>
              <a:t>Use of “direct path load” to the partition with </a:t>
            </a:r>
            <a:r>
              <a:rPr lang="en-US" sz="2400"/>
              <a:t>ETL </a:t>
            </a:r>
            <a:endParaRPr lang="en-GB" sz="2400"/>
          </a:p>
          <a:p>
            <a:pPr>
              <a:buFontTx/>
              <a:buNone/>
            </a:pPr>
            <a:r>
              <a:rPr lang="en-GB" sz="2400"/>
              <a:t>Performance:</a:t>
            </a:r>
          </a:p>
          <a:p>
            <a:r>
              <a:rPr lang="en-GB" sz="2400" b="1">
                <a:solidFill>
                  <a:srgbClr val="FF0066"/>
                </a:solidFill>
              </a:rPr>
              <a:t>150 000</a:t>
            </a:r>
            <a:r>
              <a:rPr lang="en-GB" sz="2400"/>
              <a:t> changes per second </a:t>
            </a:r>
          </a:p>
          <a:p>
            <a:r>
              <a:rPr lang="en-GB" sz="2400"/>
              <a:t>Now top event : “</a:t>
            </a:r>
            <a:r>
              <a:rPr lang="en-GB" sz="2400" b="1">
                <a:solidFill>
                  <a:srgbClr val="FF0066"/>
                </a:solidFill>
              </a:rPr>
              <a:t>freezes</a:t>
            </a:r>
            <a:r>
              <a:rPr lang="en-GB" sz="2400"/>
              <a:t>” once upon a while </a:t>
            </a:r>
          </a:p>
          <a:p>
            <a:pPr algn="r">
              <a:buFontTx/>
              <a:buNone/>
            </a:pPr>
            <a:endParaRPr lang="en-GB" sz="1000"/>
          </a:p>
          <a:p>
            <a:pPr algn="r">
              <a:buFontTx/>
              <a:buNone/>
            </a:pPr>
            <a:endParaRPr lang="en-GB" sz="1000"/>
          </a:p>
          <a:p>
            <a:pPr algn="r">
              <a:buFontTx/>
              <a:buNone/>
            </a:pPr>
            <a:r>
              <a:rPr lang="en-GB" sz="1600">
                <a:hlinkClick r:id="rId2" action="ppaction://hlinkfile"/>
              </a:rPr>
              <a:t>rate75000_awrrpt_2_872_873.html</a:t>
            </a:r>
            <a:endParaRPr lang="en-GB" sz="1600"/>
          </a:p>
        </p:txBody>
      </p:sp>
      <p:graphicFrame>
        <p:nvGraphicFramePr>
          <p:cNvPr id="231483" name="Group 59"/>
          <p:cNvGraphicFramePr>
            <a:graphicFrameLocks noGrp="1"/>
          </p:cNvGraphicFramePr>
          <p:nvPr/>
        </p:nvGraphicFramePr>
        <p:xfrm>
          <a:off x="179388" y="4652963"/>
          <a:ext cx="8785225" cy="2089151"/>
        </p:xfrm>
        <a:graphic>
          <a:graphicData uri="http://schemas.openxmlformats.org/drawingml/2006/table">
            <a:tbl>
              <a:tblPr/>
              <a:tblGrid>
                <a:gridCol w="2509837"/>
                <a:gridCol w="896938"/>
                <a:gridCol w="896937"/>
                <a:gridCol w="1254125"/>
                <a:gridCol w="1793875"/>
                <a:gridCol w="1433513"/>
              </a:tblGrid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Event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Waits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Time(s)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Avg Wait(ms)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% Total Call Time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Wait Class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row cache lock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813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665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818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27.6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Concurrency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gc current multi block request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7,218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155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6.4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Cluster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CPU time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5.1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log file parallel write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1,542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109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71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4.5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System I/O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undo segment extension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785,439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88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Configuration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447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UKOUG Conference 2007 - </a:t>
            </a:r>
            <a:fld id="{F2C11393-336C-427D-8522-76F91D2B5094}" type="slidenum">
              <a:rPr lang="en-US"/>
              <a:pPr/>
              <a:t>22</a:t>
            </a:fld>
            <a:endParaRPr lang="en-US"/>
          </a:p>
        </p:txBody>
      </p:sp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PVSS Tuning (6/6)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08050"/>
            <a:ext cx="8713787" cy="51847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GB" sz="2400"/>
              <a:t>Problem investigation:</a:t>
            </a:r>
          </a:p>
          <a:p>
            <a:pPr>
              <a:lnSpc>
                <a:spcPct val="80000"/>
              </a:lnSpc>
            </a:pPr>
            <a:r>
              <a:rPr lang="en-GB" sz="2400"/>
              <a:t>Link between foreground process and ASM processes</a:t>
            </a:r>
          </a:p>
          <a:p>
            <a:pPr>
              <a:lnSpc>
                <a:spcPct val="80000"/>
              </a:lnSpc>
            </a:pPr>
            <a:r>
              <a:rPr lang="en-GB" sz="2400"/>
              <a:t>Difficult to interpret ASH report, 10046 trace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2400"/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/>
              <a:t>Problem identification:</a:t>
            </a:r>
          </a:p>
          <a:p>
            <a:pPr>
              <a:lnSpc>
                <a:spcPct val="80000"/>
              </a:lnSpc>
            </a:pPr>
            <a:r>
              <a:rPr lang="en-GB" sz="2400"/>
              <a:t>ASM space allocation is blocking some operations</a:t>
            </a:r>
          </a:p>
          <a:p>
            <a:pPr>
              <a:lnSpc>
                <a:spcPct val="80000"/>
              </a:lnSpc>
            </a:pPr>
            <a:endParaRPr lang="en-GB" sz="2400"/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/>
              <a:t>Changes: </a:t>
            </a:r>
          </a:p>
          <a:p>
            <a:pPr>
              <a:lnSpc>
                <a:spcPct val="80000"/>
              </a:lnSpc>
            </a:pPr>
            <a:r>
              <a:rPr lang="en-GB" sz="2400"/>
              <a:t>Space pre-allocation, background task.</a:t>
            </a:r>
          </a:p>
          <a:p>
            <a:pPr>
              <a:lnSpc>
                <a:spcPct val="80000"/>
              </a:lnSpc>
            </a:pPr>
            <a:endParaRPr lang="en-GB" sz="2400"/>
          </a:p>
          <a:p>
            <a:pPr>
              <a:lnSpc>
                <a:spcPct val="80000"/>
              </a:lnSpc>
              <a:buFontTx/>
              <a:buNone/>
            </a:pPr>
            <a:r>
              <a:rPr lang="en-GB" sz="2400"/>
              <a:t>Result:</a:t>
            </a:r>
          </a:p>
          <a:p>
            <a:pPr>
              <a:lnSpc>
                <a:spcPct val="80000"/>
              </a:lnSpc>
            </a:pPr>
            <a:r>
              <a:rPr lang="en-GB">
                <a:solidFill>
                  <a:srgbClr val="FF0066"/>
                </a:solidFill>
              </a:rPr>
              <a:t>Stable 150 000</a:t>
            </a:r>
            <a:r>
              <a:rPr lang="en-GB" sz="2400"/>
              <a:t> “changes” per second.</a:t>
            </a:r>
            <a:br>
              <a:rPr lang="en-GB" sz="2400"/>
            </a:b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3209421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UKOUG Conference 2007 - </a:t>
            </a:r>
            <a:fld id="{5B33DFDF-4CE6-4749-BFE7-F3190335BF39}" type="slidenum">
              <a:rPr lang="en-US"/>
              <a:pPr/>
              <a:t>23</a:t>
            </a:fld>
            <a:endParaRPr lang="en-US"/>
          </a:p>
        </p:txBody>
      </p:sp>
      <p:sp>
        <p:nvSpPr>
          <p:cNvPr id="406603" name="AutoShape 75"/>
          <p:cNvSpPr>
            <a:spLocks noChangeArrowheads="1"/>
          </p:cNvSpPr>
          <p:nvPr/>
        </p:nvSpPr>
        <p:spPr bwMode="auto">
          <a:xfrm>
            <a:off x="3059113" y="1052513"/>
            <a:ext cx="1143000" cy="23764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0653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PVSS Tuning Schema</a:t>
            </a:r>
          </a:p>
        </p:txBody>
      </p:sp>
      <p:pic>
        <p:nvPicPr>
          <p:cNvPr id="406567" name="Picture 39" descr="datab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3450" y="2276475"/>
            <a:ext cx="1150938" cy="1150938"/>
          </a:xfrm>
          <a:prstGeom prst="rect">
            <a:avLst/>
          </a:prstGeom>
          <a:noFill/>
        </p:spPr>
      </p:pic>
      <p:sp>
        <p:nvSpPr>
          <p:cNvPr id="406569" name="AutoShape 41"/>
          <p:cNvSpPr>
            <a:spLocks noChangeArrowheads="1"/>
          </p:cNvSpPr>
          <p:nvPr/>
        </p:nvSpPr>
        <p:spPr bwMode="auto">
          <a:xfrm>
            <a:off x="5868988" y="981075"/>
            <a:ext cx="1371600" cy="253206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406570" name="Picture 42" descr="datab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3450" y="1125538"/>
            <a:ext cx="1150938" cy="1150937"/>
          </a:xfrm>
          <a:prstGeom prst="rect">
            <a:avLst/>
          </a:prstGeom>
          <a:noFill/>
        </p:spPr>
      </p:pic>
      <p:grpSp>
        <p:nvGrpSpPr>
          <p:cNvPr id="2" name="Group 60"/>
          <p:cNvGrpSpPr>
            <a:grpSpLocks/>
          </p:cNvGrpSpPr>
          <p:nvPr/>
        </p:nvGrpSpPr>
        <p:grpSpPr bwMode="auto">
          <a:xfrm>
            <a:off x="611188" y="2636838"/>
            <a:ext cx="3270250" cy="828675"/>
            <a:chOff x="884" y="1707"/>
            <a:chExt cx="2060" cy="522"/>
          </a:xfrm>
        </p:grpSpPr>
        <p:pic>
          <p:nvPicPr>
            <p:cNvPr id="406573" name="Picture 45" descr="rai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08" y="1752"/>
              <a:ext cx="336" cy="336"/>
            </a:xfrm>
            <a:prstGeom prst="rect">
              <a:avLst/>
            </a:prstGeom>
            <a:noFill/>
          </p:spPr>
        </p:pic>
        <p:pic>
          <p:nvPicPr>
            <p:cNvPr id="406576" name="Picture 48" descr="mycomput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84" y="1707"/>
              <a:ext cx="522" cy="522"/>
            </a:xfrm>
            <a:prstGeom prst="rect">
              <a:avLst/>
            </a:prstGeom>
            <a:noFill/>
          </p:spPr>
        </p:pic>
        <p:sp>
          <p:nvSpPr>
            <p:cNvPr id="406587" name="AutoShape 59"/>
            <p:cNvSpPr>
              <a:spLocks noChangeArrowheads="1"/>
            </p:cNvSpPr>
            <p:nvPr/>
          </p:nvSpPr>
          <p:spPr bwMode="auto">
            <a:xfrm rot="-5400000">
              <a:off x="1876" y="1395"/>
              <a:ext cx="240" cy="1043"/>
            </a:xfrm>
            <a:prstGeom prst="downArrow">
              <a:avLst>
                <a:gd name="adj1" fmla="val 50000"/>
                <a:gd name="adj2" fmla="val 108646"/>
              </a:avLst>
            </a:prstGeom>
            <a:solidFill>
              <a:srgbClr val="EAEAEA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GB"/>
            </a:p>
          </p:txBody>
        </p:sp>
      </p:grpSp>
      <p:grpSp>
        <p:nvGrpSpPr>
          <p:cNvPr id="3" name="Group 61"/>
          <p:cNvGrpSpPr>
            <a:grpSpLocks/>
          </p:cNvGrpSpPr>
          <p:nvPr/>
        </p:nvGrpSpPr>
        <p:grpSpPr bwMode="auto">
          <a:xfrm>
            <a:off x="611188" y="1844675"/>
            <a:ext cx="3270250" cy="828675"/>
            <a:chOff x="884" y="1707"/>
            <a:chExt cx="2060" cy="522"/>
          </a:xfrm>
        </p:grpSpPr>
        <p:pic>
          <p:nvPicPr>
            <p:cNvPr id="406590" name="Picture 62" descr="rai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08" y="1752"/>
              <a:ext cx="336" cy="336"/>
            </a:xfrm>
            <a:prstGeom prst="rect">
              <a:avLst/>
            </a:prstGeom>
            <a:noFill/>
          </p:spPr>
        </p:pic>
        <p:pic>
          <p:nvPicPr>
            <p:cNvPr id="406591" name="Picture 63" descr="mycomput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84" y="1707"/>
              <a:ext cx="522" cy="522"/>
            </a:xfrm>
            <a:prstGeom prst="rect">
              <a:avLst/>
            </a:prstGeom>
            <a:noFill/>
          </p:spPr>
        </p:pic>
        <p:sp>
          <p:nvSpPr>
            <p:cNvPr id="406592" name="AutoShape 64"/>
            <p:cNvSpPr>
              <a:spLocks noChangeArrowheads="1"/>
            </p:cNvSpPr>
            <p:nvPr/>
          </p:nvSpPr>
          <p:spPr bwMode="auto">
            <a:xfrm rot="-5400000">
              <a:off x="1876" y="1395"/>
              <a:ext cx="240" cy="1043"/>
            </a:xfrm>
            <a:prstGeom prst="downArrow">
              <a:avLst>
                <a:gd name="adj1" fmla="val 50000"/>
                <a:gd name="adj2" fmla="val 108646"/>
              </a:avLst>
            </a:prstGeom>
            <a:solidFill>
              <a:srgbClr val="EAEAEA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GB"/>
            </a:p>
          </p:txBody>
        </p:sp>
      </p:grpSp>
      <p:grpSp>
        <p:nvGrpSpPr>
          <p:cNvPr id="4" name="Group 65"/>
          <p:cNvGrpSpPr>
            <a:grpSpLocks/>
          </p:cNvGrpSpPr>
          <p:nvPr/>
        </p:nvGrpSpPr>
        <p:grpSpPr bwMode="auto">
          <a:xfrm>
            <a:off x="611188" y="1052513"/>
            <a:ext cx="3270250" cy="828675"/>
            <a:chOff x="884" y="1707"/>
            <a:chExt cx="2060" cy="522"/>
          </a:xfrm>
        </p:grpSpPr>
        <p:pic>
          <p:nvPicPr>
            <p:cNvPr id="406594" name="Picture 66" descr="rai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08" y="1752"/>
              <a:ext cx="336" cy="336"/>
            </a:xfrm>
            <a:prstGeom prst="rect">
              <a:avLst/>
            </a:prstGeom>
            <a:noFill/>
          </p:spPr>
        </p:pic>
        <p:pic>
          <p:nvPicPr>
            <p:cNvPr id="406595" name="Picture 67" descr="mycomput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84" y="1707"/>
              <a:ext cx="522" cy="522"/>
            </a:xfrm>
            <a:prstGeom prst="rect">
              <a:avLst/>
            </a:prstGeom>
            <a:noFill/>
          </p:spPr>
        </p:pic>
        <p:sp>
          <p:nvSpPr>
            <p:cNvPr id="406596" name="AutoShape 68"/>
            <p:cNvSpPr>
              <a:spLocks noChangeArrowheads="1"/>
            </p:cNvSpPr>
            <p:nvPr/>
          </p:nvSpPr>
          <p:spPr bwMode="auto">
            <a:xfrm rot="-5400000">
              <a:off x="1876" y="1395"/>
              <a:ext cx="240" cy="1043"/>
            </a:xfrm>
            <a:prstGeom prst="downArrow">
              <a:avLst>
                <a:gd name="adj1" fmla="val 50000"/>
                <a:gd name="adj2" fmla="val 108646"/>
              </a:avLst>
            </a:prstGeom>
            <a:solidFill>
              <a:srgbClr val="EAEAEA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GB"/>
            </a:p>
          </p:txBody>
        </p:sp>
      </p:grpSp>
      <p:sp>
        <p:nvSpPr>
          <p:cNvPr id="406599" name="AutoShape 71"/>
          <p:cNvSpPr>
            <a:spLocks noChangeArrowheads="1"/>
          </p:cNvSpPr>
          <p:nvPr/>
        </p:nvSpPr>
        <p:spPr bwMode="auto">
          <a:xfrm rot="16200000">
            <a:off x="4885532" y="523081"/>
            <a:ext cx="381000" cy="1728787"/>
          </a:xfrm>
          <a:prstGeom prst="downArrow">
            <a:avLst>
              <a:gd name="adj1" fmla="val 50000"/>
              <a:gd name="adj2" fmla="val 113437"/>
            </a:avLst>
          </a:prstGeom>
          <a:solidFill>
            <a:srgbClr val="EAEAEA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GB"/>
          </a:p>
        </p:txBody>
      </p:sp>
      <p:sp>
        <p:nvSpPr>
          <p:cNvPr id="406601" name="AutoShape 73"/>
          <p:cNvSpPr>
            <a:spLocks noChangeArrowheads="1"/>
          </p:cNvSpPr>
          <p:nvPr/>
        </p:nvSpPr>
        <p:spPr bwMode="auto">
          <a:xfrm rot="16200000">
            <a:off x="4885532" y="1315244"/>
            <a:ext cx="381000" cy="1728787"/>
          </a:xfrm>
          <a:prstGeom prst="downArrow">
            <a:avLst>
              <a:gd name="adj1" fmla="val 50000"/>
              <a:gd name="adj2" fmla="val 113437"/>
            </a:avLst>
          </a:prstGeom>
          <a:solidFill>
            <a:srgbClr val="EAEAEA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GB"/>
          </a:p>
        </p:txBody>
      </p:sp>
      <p:sp>
        <p:nvSpPr>
          <p:cNvPr id="406602" name="AutoShape 74"/>
          <p:cNvSpPr>
            <a:spLocks noChangeArrowheads="1"/>
          </p:cNvSpPr>
          <p:nvPr/>
        </p:nvSpPr>
        <p:spPr bwMode="auto">
          <a:xfrm rot="16200000">
            <a:off x="4885532" y="2107406"/>
            <a:ext cx="381000" cy="1728787"/>
          </a:xfrm>
          <a:prstGeom prst="downArrow">
            <a:avLst>
              <a:gd name="adj1" fmla="val 50000"/>
              <a:gd name="adj2" fmla="val 113437"/>
            </a:avLst>
          </a:prstGeom>
          <a:solidFill>
            <a:srgbClr val="EAEAEA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GB"/>
          </a:p>
        </p:txBody>
      </p:sp>
      <p:sp>
        <p:nvSpPr>
          <p:cNvPr id="406605" name="Text Box 77"/>
          <p:cNvSpPr txBox="1">
            <a:spLocks noChangeArrowheads="1"/>
          </p:cNvSpPr>
          <p:nvPr/>
        </p:nvSpPr>
        <p:spPr bwMode="auto">
          <a:xfrm>
            <a:off x="179388" y="3357563"/>
            <a:ext cx="23050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kumimoji="1" lang="en-US" sz="2400">
                <a:solidFill>
                  <a:srgbClr val="0066FF"/>
                </a:solidFill>
              </a:rPr>
              <a:t>150 Clients</a:t>
            </a:r>
          </a:p>
        </p:txBody>
      </p:sp>
      <p:sp>
        <p:nvSpPr>
          <p:cNvPr id="406606" name="Text Box 78"/>
          <p:cNvSpPr txBox="1">
            <a:spLocks noChangeArrowheads="1"/>
          </p:cNvSpPr>
          <p:nvPr/>
        </p:nvSpPr>
        <p:spPr bwMode="auto">
          <a:xfrm>
            <a:off x="2771775" y="3357563"/>
            <a:ext cx="174307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1" lang="en-US" sz="2400">
                <a:solidFill>
                  <a:srgbClr val="0066FF"/>
                </a:solidFill>
              </a:rPr>
              <a:t>DB Servers</a:t>
            </a:r>
          </a:p>
        </p:txBody>
      </p:sp>
      <p:sp>
        <p:nvSpPr>
          <p:cNvPr id="406607" name="Text Box 79"/>
          <p:cNvSpPr txBox="1">
            <a:spLocks noChangeArrowheads="1"/>
          </p:cNvSpPr>
          <p:nvPr/>
        </p:nvSpPr>
        <p:spPr bwMode="auto">
          <a:xfrm>
            <a:off x="5940425" y="3357563"/>
            <a:ext cx="1295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kumimoji="1" lang="en-US" sz="2400">
                <a:solidFill>
                  <a:srgbClr val="0066FF"/>
                </a:solidFill>
              </a:rPr>
              <a:t>Storage</a:t>
            </a:r>
          </a:p>
        </p:txBody>
      </p:sp>
      <p:sp>
        <p:nvSpPr>
          <p:cNvPr id="406612" name="Line 84"/>
          <p:cNvSpPr>
            <a:spLocks noChangeShapeType="1"/>
          </p:cNvSpPr>
          <p:nvPr/>
        </p:nvSpPr>
        <p:spPr bwMode="auto">
          <a:xfrm>
            <a:off x="0" y="3789363"/>
            <a:ext cx="91440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diamond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6613" name="AutoShape 85"/>
          <p:cNvSpPr>
            <a:spLocks noChangeArrowheads="1"/>
          </p:cNvSpPr>
          <p:nvPr/>
        </p:nvSpPr>
        <p:spPr bwMode="auto">
          <a:xfrm>
            <a:off x="3057525" y="4005263"/>
            <a:ext cx="1143000" cy="23764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406615" name="Picture 87" descr="datab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5229225"/>
            <a:ext cx="1150937" cy="1150938"/>
          </a:xfrm>
          <a:prstGeom prst="rect">
            <a:avLst/>
          </a:prstGeom>
          <a:noFill/>
        </p:spPr>
      </p:pic>
      <p:sp>
        <p:nvSpPr>
          <p:cNvPr id="406616" name="AutoShape 88"/>
          <p:cNvSpPr>
            <a:spLocks noChangeArrowheads="1"/>
          </p:cNvSpPr>
          <p:nvPr/>
        </p:nvSpPr>
        <p:spPr bwMode="auto">
          <a:xfrm>
            <a:off x="5867400" y="3933825"/>
            <a:ext cx="1371600" cy="253206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406617" name="Picture 89" descr="datab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4078288"/>
            <a:ext cx="1150937" cy="1150937"/>
          </a:xfrm>
          <a:prstGeom prst="rect">
            <a:avLst/>
          </a:prstGeom>
          <a:noFill/>
        </p:spPr>
      </p:pic>
      <p:sp>
        <p:nvSpPr>
          <p:cNvPr id="406618" name="AutoShape 90"/>
          <p:cNvSpPr>
            <a:spLocks noChangeArrowheads="1"/>
          </p:cNvSpPr>
          <p:nvPr/>
        </p:nvSpPr>
        <p:spPr bwMode="auto">
          <a:xfrm rot="5400000">
            <a:off x="6406357" y="5122069"/>
            <a:ext cx="1008062" cy="933450"/>
          </a:xfrm>
          <a:prstGeom prst="roundRect">
            <a:avLst>
              <a:gd name="adj" fmla="val 16667"/>
            </a:avLst>
          </a:prstGeom>
          <a:solidFill>
            <a:schemeClr val="bg2">
              <a:alpha val="42999"/>
            </a:schemeClr>
          </a:solidFill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marL="447675" indent="-447675" algn="ctr">
              <a:lnSpc>
                <a:spcPct val="90000"/>
              </a:lnSpc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en-US" b="1"/>
              <a:t>Table</a:t>
            </a:r>
          </a:p>
          <a:p>
            <a:pPr marL="447675" indent="-447675" algn="ctr">
              <a:lnSpc>
                <a:spcPct val="90000"/>
              </a:lnSpc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en-US" b="1"/>
              <a:t> events_</a:t>
            </a:r>
          </a:p>
          <a:p>
            <a:pPr marL="447675" indent="-447675" algn="ctr">
              <a:lnSpc>
                <a:spcPct val="90000"/>
              </a:lnSpc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en-US" b="1"/>
              <a:t> history</a:t>
            </a:r>
          </a:p>
        </p:txBody>
      </p:sp>
      <p:grpSp>
        <p:nvGrpSpPr>
          <p:cNvPr id="5" name="Group 91"/>
          <p:cNvGrpSpPr>
            <a:grpSpLocks/>
          </p:cNvGrpSpPr>
          <p:nvPr/>
        </p:nvGrpSpPr>
        <p:grpSpPr bwMode="auto">
          <a:xfrm>
            <a:off x="609600" y="5589588"/>
            <a:ext cx="3270250" cy="828675"/>
            <a:chOff x="884" y="1707"/>
            <a:chExt cx="2060" cy="522"/>
          </a:xfrm>
        </p:grpSpPr>
        <p:pic>
          <p:nvPicPr>
            <p:cNvPr id="406620" name="Picture 92" descr="rai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08" y="1752"/>
              <a:ext cx="336" cy="336"/>
            </a:xfrm>
            <a:prstGeom prst="rect">
              <a:avLst/>
            </a:prstGeom>
            <a:noFill/>
          </p:spPr>
        </p:pic>
        <p:pic>
          <p:nvPicPr>
            <p:cNvPr id="406621" name="Picture 93" descr="mycomput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84" y="1707"/>
              <a:ext cx="522" cy="522"/>
            </a:xfrm>
            <a:prstGeom prst="rect">
              <a:avLst/>
            </a:prstGeom>
            <a:noFill/>
          </p:spPr>
        </p:pic>
        <p:sp>
          <p:nvSpPr>
            <p:cNvPr id="406622" name="AutoShape 94"/>
            <p:cNvSpPr>
              <a:spLocks noChangeArrowheads="1"/>
            </p:cNvSpPr>
            <p:nvPr/>
          </p:nvSpPr>
          <p:spPr bwMode="auto">
            <a:xfrm rot="-5400000">
              <a:off x="1876" y="1395"/>
              <a:ext cx="240" cy="1043"/>
            </a:xfrm>
            <a:prstGeom prst="downArrow">
              <a:avLst>
                <a:gd name="adj1" fmla="val 50000"/>
                <a:gd name="adj2" fmla="val 108646"/>
              </a:avLst>
            </a:prstGeom>
            <a:solidFill>
              <a:srgbClr val="EAEAEA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GB"/>
            </a:p>
          </p:txBody>
        </p:sp>
      </p:grpSp>
      <p:grpSp>
        <p:nvGrpSpPr>
          <p:cNvPr id="6" name="Group 95"/>
          <p:cNvGrpSpPr>
            <a:grpSpLocks/>
          </p:cNvGrpSpPr>
          <p:nvPr/>
        </p:nvGrpSpPr>
        <p:grpSpPr bwMode="auto">
          <a:xfrm>
            <a:off x="609600" y="4797425"/>
            <a:ext cx="3270250" cy="828675"/>
            <a:chOff x="884" y="1707"/>
            <a:chExt cx="2060" cy="522"/>
          </a:xfrm>
        </p:grpSpPr>
        <p:pic>
          <p:nvPicPr>
            <p:cNvPr id="406624" name="Picture 96" descr="rai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08" y="1752"/>
              <a:ext cx="336" cy="336"/>
            </a:xfrm>
            <a:prstGeom prst="rect">
              <a:avLst/>
            </a:prstGeom>
            <a:noFill/>
          </p:spPr>
        </p:pic>
        <p:pic>
          <p:nvPicPr>
            <p:cNvPr id="406625" name="Picture 97" descr="mycomput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84" y="1707"/>
              <a:ext cx="522" cy="522"/>
            </a:xfrm>
            <a:prstGeom prst="rect">
              <a:avLst/>
            </a:prstGeom>
            <a:noFill/>
          </p:spPr>
        </p:pic>
        <p:sp>
          <p:nvSpPr>
            <p:cNvPr id="406626" name="AutoShape 98"/>
            <p:cNvSpPr>
              <a:spLocks noChangeArrowheads="1"/>
            </p:cNvSpPr>
            <p:nvPr/>
          </p:nvSpPr>
          <p:spPr bwMode="auto">
            <a:xfrm rot="-5400000">
              <a:off x="1876" y="1395"/>
              <a:ext cx="240" cy="1043"/>
            </a:xfrm>
            <a:prstGeom prst="downArrow">
              <a:avLst>
                <a:gd name="adj1" fmla="val 50000"/>
                <a:gd name="adj2" fmla="val 108646"/>
              </a:avLst>
            </a:prstGeom>
            <a:solidFill>
              <a:srgbClr val="EAEAEA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GB"/>
            </a:p>
          </p:txBody>
        </p:sp>
      </p:grpSp>
      <p:grpSp>
        <p:nvGrpSpPr>
          <p:cNvPr id="7" name="Group 99"/>
          <p:cNvGrpSpPr>
            <a:grpSpLocks/>
          </p:cNvGrpSpPr>
          <p:nvPr/>
        </p:nvGrpSpPr>
        <p:grpSpPr bwMode="auto">
          <a:xfrm>
            <a:off x="609600" y="4005263"/>
            <a:ext cx="3270250" cy="828675"/>
            <a:chOff x="884" y="1707"/>
            <a:chExt cx="2060" cy="522"/>
          </a:xfrm>
        </p:grpSpPr>
        <p:pic>
          <p:nvPicPr>
            <p:cNvPr id="406628" name="Picture 100" descr="rai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08" y="1752"/>
              <a:ext cx="336" cy="336"/>
            </a:xfrm>
            <a:prstGeom prst="rect">
              <a:avLst/>
            </a:prstGeom>
            <a:noFill/>
          </p:spPr>
        </p:pic>
        <p:pic>
          <p:nvPicPr>
            <p:cNvPr id="406629" name="Picture 101" descr="mycomput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84" y="1707"/>
              <a:ext cx="522" cy="522"/>
            </a:xfrm>
            <a:prstGeom prst="rect">
              <a:avLst/>
            </a:prstGeom>
            <a:noFill/>
          </p:spPr>
        </p:pic>
        <p:sp>
          <p:nvSpPr>
            <p:cNvPr id="406630" name="AutoShape 102"/>
            <p:cNvSpPr>
              <a:spLocks noChangeArrowheads="1"/>
            </p:cNvSpPr>
            <p:nvPr/>
          </p:nvSpPr>
          <p:spPr bwMode="auto">
            <a:xfrm rot="-5400000">
              <a:off x="1876" y="1395"/>
              <a:ext cx="240" cy="1043"/>
            </a:xfrm>
            <a:prstGeom prst="downArrow">
              <a:avLst>
                <a:gd name="adj1" fmla="val 50000"/>
                <a:gd name="adj2" fmla="val 108646"/>
              </a:avLst>
            </a:prstGeom>
            <a:solidFill>
              <a:srgbClr val="EAEAEA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GB"/>
            </a:p>
          </p:txBody>
        </p:sp>
      </p:grpSp>
      <p:sp>
        <p:nvSpPr>
          <p:cNvPr id="406634" name="AutoShape 106"/>
          <p:cNvSpPr>
            <a:spLocks noChangeArrowheads="1"/>
          </p:cNvSpPr>
          <p:nvPr/>
        </p:nvSpPr>
        <p:spPr bwMode="auto">
          <a:xfrm>
            <a:off x="7559675" y="4005263"/>
            <a:ext cx="1584325" cy="1581150"/>
          </a:xfrm>
          <a:prstGeom prst="roundRect">
            <a:avLst>
              <a:gd name="adj" fmla="val 16667"/>
            </a:avLst>
          </a:prstGeom>
          <a:solidFill>
            <a:srgbClr val="C0C0C0"/>
          </a:solidFill>
          <a:ln w="28575">
            <a:solidFill>
              <a:srgbClr val="C0C0C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marL="447675" indent="-447675" algn="ctr"/>
            <a:r>
              <a:rPr kumimoji="1" lang="en-US" sz="1400" b="1"/>
              <a:t>PL/SQL: </a:t>
            </a:r>
            <a:br>
              <a:rPr kumimoji="1" lang="en-US" sz="1400" b="1"/>
            </a:br>
            <a:r>
              <a:rPr kumimoji="1" lang="en-US" sz="1400" b="1"/>
              <a:t>insert /*+ APPEND */</a:t>
            </a:r>
            <a:br>
              <a:rPr kumimoji="1" lang="en-US" sz="1400" b="1"/>
            </a:br>
            <a:r>
              <a:rPr kumimoji="1" lang="en-US" sz="1400" b="1"/>
              <a:t>into eventh (…) </a:t>
            </a:r>
            <a:br>
              <a:rPr kumimoji="1" lang="en-US" sz="1400" b="1"/>
            </a:br>
            <a:r>
              <a:rPr kumimoji="1" lang="en-US" sz="1400" b="1"/>
              <a:t>partition </a:t>
            </a:r>
          </a:p>
          <a:p>
            <a:pPr marL="447675" indent="-447675" algn="ctr"/>
            <a:r>
              <a:rPr kumimoji="1" lang="en-US" sz="1400" b="1"/>
              <a:t>PARTITION (1)</a:t>
            </a:r>
            <a:br>
              <a:rPr kumimoji="1" lang="en-US" sz="1400" b="1"/>
            </a:br>
            <a:r>
              <a:rPr kumimoji="1" lang="en-US" sz="1400" b="1"/>
              <a:t>select …</a:t>
            </a:r>
            <a:br>
              <a:rPr kumimoji="1" lang="en-US" sz="1400" b="1"/>
            </a:br>
            <a:r>
              <a:rPr kumimoji="1" lang="en-US" sz="1400" b="1"/>
              <a:t>from temp</a:t>
            </a:r>
            <a:endParaRPr lang="en-US" sz="2400" b="1"/>
          </a:p>
        </p:txBody>
      </p:sp>
      <p:sp>
        <p:nvSpPr>
          <p:cNvPr id="406635" name="AutoShape 107"/>
          <p:cNvSpPr>
            <a:spLocks noChangeArrowheads="1"/>
          </p:cNvSpPr>
          <p:nvPr/>
        </p:nvSpPr>
        <p:spPr bwMode="auto">
          <a:xfrm rot="5400000">
            <a:off x="4968082" y="4833144"/>
            <a:ext cx="1871662" cy="647700"/>
          </a:xfrm>
          <a:prstGeom prst="roundRect">
            <a:avLst>
              <a:gd name="adj" fmla="val 16667"/>
            </a:avLst>
          </a:prstGeom>
          <a:solidFill>
            <a:schemeClr val="bg2">
              <a:alpha val="42999"/>
            </a:schemeClr>
          </a:solidFill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marL="447675" indent="-447675" algn="ctr">
              <a:lnSpc>
                <a:spcPct val="90000"/>
              </a:lnSpc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en-US" b="1"/>
              <a:t>Temp</a:t>
            </a:r>
          </a:p>
          <a:p>
            <a:pPr marL="447675" indent="-447675" algn="ctr">
              <a:lnSpc>
                <a:spcPct val="90000"/>
              </a:lnSpc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en-US" b="1"/>
              <a:t>table</a:t>
            </a:r>
          </a:p>
        </p:txBody>
      </p:sp>
      <p:sp>
        <p:nvSpPr>
          <p:cNvPr id="406633" name="AutoShape 105"/>
          <p:cNvSpPr>
            <a:spLocks noChangeArrowheads="1"/>
          </p:cNvSpPr>
          <p:nvPr/>
        </p:nvSpPr>
        <p:spPr bwMode="auto">
          <a:xfrm rot="16200000">
            <a:off x="4740275" y="5203825"/>
            <a:ext cx="381000" cy="1441450"/>
          </a:xfrm>
          <a:prstGeom prst="downArrow">
            <a:avLst>
              <a:gd name="adj1" fmla="val 50000"/>
              <a:gd name="adj2" fmla="val 94583"/>
            </a:avLst>
          </a:prstGeom>
          <a:solidFill>
            <a:srgbClr val="EAEAEA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GB"/>
          </a:p>
        </p:txBody>
      </p:sp>
      <p:sp>
        <p:nvSpPr>
          <p:cNvPr id="406631" name="AutoShape 103"/>
          <p:cNvSpPr>
            <a:spLocks noChangeArrowheads="1"/>
          </p:cNvSpPr>
          <p:nvPr/>
        </p:nvSpPr>
        <p:spPr bwMode="auto">
          <a:xfrm rot="16200000">
            <a:off x="4740275" y="3619500"/>
            <a:ext cx="381000" cy="1441450"/>
          </a:xfrm>
          <a:prstGeom prst="downArrow">
            <a:avLst>
              <a:gd name="adj1" fmla="val 50000"/>
              <a:gd name="adj2" fmla="val 94583"/>
            </a:avLst>
          </a:prstGeom>
          <a:solidFill>
            <a:srgbClr val="EAEAEA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GB"/>
          </a:p>
        </p:txBody>
      </p:sp>
      <p:sp>
        <p:nvSpPr>
          <p:cNvPr id="406632" name="AutoShape 104"/>
          <p:cNvSpPr>
            <a:spLocks noChangeArrowheads="1"/>
          </p:cNvSpPr>
          <p:nvPr/>
        </p:nvSpPr>
        <p:spPr bwMode="auto">
          <a:xfrm rot="16200000">
            <a:off x="4740275" y="4411663"/>
            <a:ext cx="381000" cy="1441450"/>
          </a:xfrm>
          <a:prstGeom prst="downArrow">
            <a:avLst>
              <a:gd name="adj1" fmla="val 50000"/>
              <a:gd name="adj2" fmla="val 94583"/>
            </a:avLst>
          </a:prstGeom>
          <a:solidFill>
            <a:srgbClr val="EAEAEA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GB"/>
          </a:p>
        </p:txBody>
      </p:sp>
      <p:sp>
        <p:nvSpPr>
          <p:cNvPr id="406636" name="AutoShape 108"/>
          <p:cNvSpPr>
            <a:spLocks noChangeArrowheads="1"/>
          </p:cNvSpPr>
          <p:nvPr/>
        </p:nvSpPr>
        <p:spPr bwMode="auto">
          <a:xfrm rot="5400000">
            <a:off x="6695282" y="2458244"/>
            <a:ext cx="1008062" cy="933450"/>
          </a:xfrm>
          <a:prstGeom prst="roundRect">
            <a:avLst>
              <a:gd name="adj" fmla="val 16667"/>
            </a:avLst>
          </a:prstGeom>
          <a:solidFill>
            <a:schemeClr val="bg2">
              <a:alpha val="42999"/>
            </a:schemeClr>
          </a:solidFill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marL="447675" indent="-447675" algn="ctr">
              <a:lnSpc>
                <a:spcPct val="90000"/>
              </a:lnSpc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en-US" b="1"/>
              <a:t>Table</a:t>
            </a:r>
          </a:p>
          <a:p>
            <a:pPr marL="447675" indent="-447675" algn="ctr">
              <a:lnSpc>
                <a:spcPct val="90000"/>
              </a:lnSpc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en-US" b="1"/>
              <a:t> events_</a:t>
            </a:r>
          </a:p>
          <a:p>
            <a:pPr marL="447675" indent="-447675" algn="ctr">
              <a:lnSpc>
                <a:spcPct val="90000"/>
              </a:lnSpc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en-US" b="1"/>
              <a:t> history</a:t>
            </a:r>
          </a:p>
        </p:txBody>
      </p:sp>
      <p:sp>
        <p:nvSpPr>
          <p:cNvPr id="406637" name="AutoShape 109"/>
          <p:cNvSpPr>
            <a:spLocks noChangeArrowheads="1"/>
          </p:cNvSpPr>
          <p:nvPr/>
        </p:nvSpPr>
        <p:spPr bwMode="auto">
          <a:xfrm>
            <a:off x="7308850" y="1052513"/>
            <a:ext cx="1584325" cy="1149350"/>
          </a:xfrm>
          <a:prstGeom prst="roundRect">
            <a:avLst>
              <a:gd name="adj" fmla="val 16667"/>
            </a:avLst>
          </a:prstGeom>
          <a:solidFill>
            <a:srgbClr val="C0C0C0"/>
          </a:solidFill>
          <a:ln w="28575">
            <a:solidFill>
              <a:srgbClr val="C0C0C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marL="447675" indent="-447675" algn="ctr"/>
            <a:r>
              <a:rPr kumimoji="1" lang="en-US" sz="1600" b="1"/>
              <a:t>trigger on </a:t>
            </a:r>
            <a:br>
              <a:rPr kumimoji="1" lang="en-US" sz="1600" b="1"/>
            </a:br>
            <a:r>
              <a:rPr kumimoji="1" lang="en-US" sz="1600" b="1"/>
              <a:t>update eventlast</a:t>
            </a:r>
          </a:p>
          <a:p>
            <a:pPr marL="447675" indent="-447675" algn="ctr"/>
            <a:r>
              <a:rPr kumimoji="1" lang="en-US" sz="1600" b="1"/>
              <a:t>… merge (…)</a:t>
            </a:r>
            <a:endParaRPr lang="en-US" sz="2400"/>
          </a:p>
        </p:txBody>
      </p:sp>
      <p:sp>
        <p:nvSpPr>
          <p:cNvPr id="406638" name="AutoShape 110"/>
          <p:cNvSpPr>
            <a:spLocks noChangeArrowheads="1"/>
          </p:cNvSpPr>
          <p:nvPr/>
        </p:nvSpPr>
        <p:spPr bwMode="auto">
          <a:xfrm rot="5400000">
            <a:off x="5758656" y="945357"/>
            <a:ext cx="1008063" cy="933450"/>
          </a:xfrm>
          <a:prstGeom prst="roundRect">
            <a:avLst>
              <a:gd name="adj" fmla="val 16667"/>
            </a:avLst>
          </a:prstGeom>
          <a:solidFill>
            <a:schemeClr val="bg2">
              <a:alpha val="42999"/>
            </a:schemeClr>
          </a:solidFill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marL="447675" indent="-447675" algn="ctr">
              <a:lnSpc>
                <a:spcPct val="90000"/>
              </a:lnSpc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en-US" b="1"/>
              <a:t>Table</a:t>
            </a:r>
          </a:p>
          <a:p>
            <a:pPr marL="447675" indent="-447675" algn="ctr">
              <a:lnSpc>
                <a:spcPct val="90000"/>
              </a:lnSpc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en-US" b="1"/>
              <a:t> event</a:t>
            </a:r>
          </a:p>
          <a:p>
            <a:pPr marL="447675" indent="-447675" algn="ctr">
              <a:lnSpc>
                <a:spcPct val="90000"/>
              </a:lnSpc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en-US" b="1"/>
              <a:t> lastval</a:t>
            </a:r>
          </a:p>
        </p:txBody>
      </p:sp>
      <p:sp>
        <p:nvSpPr>
          <p:cNvPr id="406639" name="AutoShape 111"/>
          <p:cNvSpPr>
            <a:spLocks noChangeArrowheads="1"/>
          </p:cNvSpPr>
          <p:nvPr/>
        </p:nvSpPr>
        <p:spPr bwMode="auto">
          <a:xfrm rot="-2234893">
            <a:off x="6804025" y="1557338"/>
            <a:ext cx="381000" cy="1008062"/>
          </a:xfrm>
          <a:prstGeom prst="downArrow">
            <a:avLst>
              <a:gd name="adj1" fmla="val 50000"/>
              <a:gd name="adj2" fmla="val 66146"/>
            </a:avLst>
          </a:prstGeom>
          <a:solidFill>
            <a:srgbClr val="EAEAEA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GB"/>
          </a:p>
        </p:txBody>
      </p:sp>
      <p:sp>
        <p:nvSpPr>
          <p:cNvPr id="406640" name="AutoShape 112"/>
          <p:cNvSpPr>
            <a:spLocks noChangeArrowheads="1"/>
          </p:cNvSpPr>
          <p:nvPr/>
        </p:nvSpPr>
        <p:spPr bwMode="auto">
          <a:xfrm rot="-24498651">
            <a:off x="6182519" y="4410869"/>
            <a:ext cx="381000" cy="865188"/>
          </a:xfrm>
          <a:prstGeom prst="downArrow">
            <a:avLst>
              <a:gd name="adj1" fmla="val 50000"/>
              <a:gd name="adj2" fmla="val 56771"/>
            </a:avLst>
          </a:prstGeom>
          <a:solidFill>
            <a:srgbClr val="EAEAEA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GB"/>
          </a:p>
        </p:txBody>
      </p:sp>
      <p:sp>
        <p:nvSpPr>
          <p:cNvPr id="406641" name="Text Box 113"/>
          <p:cNvSpPr txBox="1">
            <a:spLocks noChangeArrowheads="1"/>
          </p:cNvSpPr>
          <p:nvPr/>
        </p:nvSpPr>
        <p:spPr bwMode="auto">
          <a:xfrm>
            <a:off x="1116013" y="1628775"/>
            <a:ext cx="2447925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kumimoji="1" lang="en-US" sz="1400" b="1"/>
              <a:t>Update eventlastval set</a:t>
            </a:r>
            <a:r>
              <a:rPr kumimoji="1" lang="en-US" sz="1200" b="1"/>
              <a:t> …</a:t>
            </a:r>
          </a:p>
        </p:txBody>
      </p:sp>
      <p:sp>
        <p:nvSpPr>
          <p:cNvPr id="406642" name="Text Box 114"/>
          <p:cNvSpPr txBox="1">
            <a:spLocks noChangeArrowheads="1"/>
          </p:cNvSpPr>
          <p:nvPr/>
        </p:nvSpPr>
        <p:spPr bwMode="auto">
          <a:xfrm>
            <a:off x="1116013" y="2420938"/>
            <a:ext cx="2447925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kumimoji="1" lang="en-US" sz="1400" b="1"/>
              <a:t>Update eventlastval set</a:t>
            </a:r>
            <a:r>
              <a:rPr kumimoji="1" lang="en-US" sz="1200" b="1"/>
              <a:t> …</a:t>
            </a:r>
          </a:p>
        </p:txBody>
      </p:sp>
      <p:sp>
        <p:nvSpPr>
          <p:cNvPr id="406643" name="Text Box 115"/>
          <p:cNvSpPr txBox="1">
            <a:spLocks noChangeArrowheads="1"/>
          </p:cNvSpPr>
          <p:nvPr/>
        </p:nvSpPr>
        <p:spPr bwMode="auto">
          <a:xfrm>
            <a:off x="1116013" y="4581525"/>
            <a:ext cx="2447925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kumimoji="1" lang="en-US" sz="1400" b="1"/>
              <a:t>Bulk insert into temp table</a:t>
            </a:r>
            <a:endParaRPr kumimoji="1" lang="en-US" sz="1200" b="1"/>
          </a:p>
        </p:txBody>
      </p:sp>
      <p:sp>
        <p:nvSpPr>
          <p:cNvPr id="406644" name="Text Box 116"/>
          <p:cNvSpPr txBox="1">
            <a:spLocks noChangeArrowheads="1"/>
          </p:cNvSpPr>
          <p:nvPr/>
        </p:nvSpPr>
        <p:spPr bwMode="auto">
          <a:xfrm>
            <a:off x="1116013" y="5373688"/>
            <a:ext cx="2447925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kumimoji="1" lang="en-US" sz="1400" b="1"/>
              <a:t>Bulk insert into temp table</a:t>
            </a:r>
            <a:endParaRPr kumimoji="1" lang="en-US" sz="1200" b="1"/>
          </a:p>
        </p:txBody>
      </p:sp>
    </p:spTree>
    <p:extLst>
      <p:ext uri="{BB962C8B-B14F-4D97-AF65-F5344CB8AC3E}">
        <p14:creationId xmlns:p14="http://schemas.microsoft.com/office/powerpoint/2010/main" val="3518338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UKOUG Conference 2007 - </a:t>
            </a:r>
            <a:fld id="{E7711B15-285A-44E2-9E4E-0DB3BDDC06E0}" type="slidenum">
              <a:rPr lang="en-US"/>
              <a:pPr/>
              <a:t>24</a:t>
            </a:fld>
            <a:endParaRPr lang="en-US"/>
          </a:p>
        </p:txBody>
      </p:sp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PVSS Tuning Summary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/>
              <a:t>Conclusion: </a:t>
            </a:r>
          </a:p>
          <a:p>
            <a:pPr>
              <a:lnSpc>
                <a:spcPct val="90000"/>
              </a:lnSpc>
            </a:pPr>
            <a:r>
              <a:rPr lang="en-GB"/>
              <a:t>from </a:t>
            </a:r>
            <a:r>
              <a:rPr lang="en-GB" b="1">
                <a:solidFill>
                  <a:srgbClr val="FF0066"/>
                </a:solidFill>
              </a:rPr>
              <a:t>100</a:t>
            </a:r>
            <a:r>
              <a:rPr lang="en-GB"/>
              <a:t> changes per second to </a:t>
            </a:r>
            <a:r>
              <a:rPr lang="en-GB" b="1">
                <a:solidFill>
                  <a:srgbClr val="FF0066"/>
                </a:solidFill>
              </a:rPr>
              <a:t>150 000</a:t>
            </a:r>
            <a:r>
              <a:rPr lang="en-GB"/>
              <a:t> “changes” per second </a:t>
            </a:r>
          </a:p>
          <a:p>
            <a:pPr>
              <a:lnSpc>
                <a:spcPct val="90000"/>
              </a:lnSpc>
            </a:pPr>
            <a:r>
              <a:rPr lang="en-GB" b="1">
                <a:solidFill>
                  <a:srgbClr val="FF0066"/>
                </a:solidFill>
              </a:rPr>
              <a:t>6 nodes RAC</a:t>
            </a:r>
            <a:r>
              <a:rPr lang="en-GB"/>
              <a:t> (dual CPU, 4GB RAM), 32 disks SATA with FCP link to host</a:t>
            </a:r>
          </a:p>
          <a:p>
            <a:pPr>
              <a:lnSpc>
                <a:spcPct val="90000"/>
              </a:lnSpc>
            </a:pPr>
            <a:r>
              <a:rPr lang="en-GB" b="1">
                <a:solidFill>
                  <a:srgbClr val="FF0066"/>
                </a:solidFill>
              </a:rPr>
              <a:t>4 months effort:</a:t>
            </a:r>
          </a:p>
          <a:p>
            <a:pPr lvl="1">
              <a:lnSpc>
                <a:spcPct val="90000"/>
              </a:lnSpc>
            </a:pPr>
            <a:r>
              <a:rPr lang="en-GB"/>
              <a:t> Re-writing of part of the application with changes interface (C++ code)</a:t>
            </a:r>
          </a:p>
          <a:p>
            <a:pPr lvl="1">
              <a:lnSpc>
                <a:spcPct val="90000"/>
              </a:lnSpc>
            </a:pPr>
            <a:r>
              <a:rPr lang="en-GB"/>
              <a:t>Changes of the database code (PL/SQL)</a:t>
            </a:r>
          </a:p>
          <a:p>
            <a:pPr lvl="1">
              <a:lnSpc>
                <a:spcPct val="90000"/>
              </a:lnSpc>
            </a:pPr>
            <a:r>
              <a:rPr lang="en-GB"/>
              <a:t>Schema change</a:t>
            </a:r>
          </a:p>
          <a:p>
            <a:pPr lvl="1">
              <a:lnSpc>
                <a:spcPct val="90000"/>
              </a:lnSpc>
            </a:pPr>
            <a:r>
              <a:rPr lang="en-GB"/>
              <a:t>Numerous work sessions, joint work with other CERN IT groups</a:t>
            </a:r>
          </a:p>
        </p:txBody>
      </p:sp>
    </p:spTree>
    <p:extLst>
      <p:ext uri="{BB962C8B-B14F-4D97-AF65-F5344CB8AC3E}">
        <p14:creationId xmlns:p14="http://schemas.microsoft.com/office/powerpoint/2010/main" val="2106590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Overload at CPU level (1/)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Observed many times: “the storage is slow” (and storage administrators/specialists say “storage is fine / not loaded”)</a:t>
            </a:r>
          </a:p>
          <a:p>
            <a:r>
              <a:rPr lang="en-GB" smtClean="0"/>
              <a:t>Typically happens that observed (from Oracle </a:t>
            </a:r>
            <a:r>
              <a:rPr lang="en-GB" err="1" smtClean="0"/>
              <a:t>rdbms</a:t>
            </a:r>
            <a:r>
              <a:rPr lang="en-GB" smtClean="0"/>
              <a:t> point of view) IO wait times are long if CPU load is high</a:t>
            </a:r>
          </a:p>
          <a:p>
            <a:r>
              <a:rPr lang="en-GB" smtClean="0"/>
              <a:t>Instrumentation / on-off </a:t>
            </a:r>
            <a:r>
              <a:rPr lang="en-GB" err="1" smtClean="0"/>
              <a:t>cpu</a:t>
            </a:r>
            <a:r>
              <a:rPr lang="en-GB" smtClean="0"/>
              <a:t> 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782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062682" cy="838200"/>
          </a:xfrm>
        </p:spPr>
        <p:txBody>
          <a:bodyPr/>
          <a:lstStyle/>
          <a:p>
            <a:r>
              <a:rPr lang="en-GB" sz="2800" dirty="0" smtClean="0"/>
              <a:t>Overload at CPU level (2/) example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Content Placeholder 6" descr="pvss_Exadata_explosion_execti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60195" y="1066800"/>
            <a:ext cx="7223610" cy="5334000"/>
          </a:xfrm>
        </p:spPr>
      </p:pic>
      <p:sp>
        <p:nvSpPr>
          <p:cNvPr id="9" name="Left-Right Arrow 8"/>
          <p:cNvSpPr/>
          <p:nvPr/>
        </p:nvSpPr>
        <p:spPr bwMode="auto">
          <a:xfrm>
            <a:off x="1071538" y="1214422"/>
            <a:ext cx="4214842" cy="928694"/>
          </a:xfrm>
          <a:prstGeom prst="leftRightArrow">
            <a:avLst/>
          </a:prstGeom>
          <a:solidFill>
            <a:schemeClr val="accent3">
              <a:lumMod val="95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800" smtClean="0"/>
              <a:t> load growing</a:t>
            </a: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Left-Right Arrow 9"/>
          <p:cNvSpPr/>
          <p:nvPr/>
        </p:nvSpPr>
        <p:spPr bwMode="auto">
          <a:xfrm>
            <a:off x="5429256" y="1214422"/>
            <a:ext cx="3357586" cy="928694"/>
          </a:xfrm>
          <a:prstGeom prst="leftRightArrow">
            <a:avLst/>
          </a:prstGeom>
          <a:solidFill>
            <a:schemeClr val="accent3">
              <a:lumMod val="95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800" smtClean="0"/>
              <a:t> hit load limit !</a:t>
            </a: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56915" y="6286520"/>
            <a:ext cx="6691255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smtClean="0"/>
              <a:t>15k... 30k ... 60k... 90k... 120k ...135k... || 150k (insertions per second)</a:t>
            </a:r>
            <a:endParaRPr lang="en-GB" sz="1600"/>
          </a:p>
        </p:txBody>
      </p:sp>
      <p:sp>
        <p:nvSpPr>
          <p:cNvPr id="12" name="TextBox 11"/>
          <p:cNvSpPr txBox="1"/>
          <p:nvPr/>
        </p:nvSpPr>
        <p:spPr>
          <a:xfrm>
            <a:off x="428596" y="1500174"/>
            <a:ext cx="430887" cy="44204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vert270" wrap="none" rtlCol="0">
            <a:spAutoFit/>
          </a:bodyPr>
          <a:lstStyle/>
          <a:p>
            <a:r>
              <a:rPr lang="en-GB" sz="1600" smtClean="0"/>
              <a:t>Insertion time (ms), has to be less than 1000ms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1531838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OS level / high-load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27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960425" y="3716338"/>
            <a:ext cx="7512076" cy="1588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triangle" w="lg" len="lg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8429670" y="3493057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960425" y="1693856"/>
            <a:ext cx="722315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1682740" y="2417759"/>
            <a:ext cx="144463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2549518" y="1695444"/>
            <a:ext cx="1589093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93647" y="1470575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Oracle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3647" y="219289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3647" y="2915205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IO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1827203" y="3138486"/>
            <a:ext cx="577852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2405055" y="2416171"/>
            <a:ext cx="144463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rot="5400000">
            <a:off x="1322376" y="2055808"/>
            <a:ext cx="722318" cy="1589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rot="5400000">
            <a:off x="1466839" y="2778123"/>
            <a:ext cx="722317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rot="5400000">
            <a:off x="2043898" y="2778918"/>
            <a:ext cx="722315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 rot="5400000">
            <a:off x="2188362" y="2056602"/>
            <a:ext cx="722312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4138611" y="2416963"/>
            <a:ext cx="144463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5005389" y="1693856"/>
            <a:ext cx="1444630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4283074" y="3137690"/>
            <a:ext cx="577852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4860926" y="2415375"/>
            <a:ext cx="144463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 rot="5400000">
            <a:off x="3778247" y="2055012"/>
            <a:ext cx="722318" cy="1589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 rot="5400000">
            <a:off x="3922710" y="2777327"/>
            <a:ext cx="722317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 rot="5400000">
            <a:off x="4499769" y="2778122"/>
            <a:ext cx="722315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 rot="5400000">
            <a:off x="4644233" y="2055806"/>
            <a:ext cx="722312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6450019" y="2416963"/>
            <a:ext cx="144463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6594482" y="3137690"/>
            <a:ext cx="577852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7172334" y="2415375"/>
            <a:ext cx="144463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 rot="5400000">
            <a:off x="6089655" y="2055012"/>
            <a:ext cx="722318" cy="1589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 rot="5400000">
            <a:off x="6234118" y="2777327"/>
            <a:ext cx="722317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 rot="5400000">
            <a:off x="6811177" y="2778122"/>
            <a:ext cx="722315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 rot="5400000">
            <a:off x="6955641" y="2055806"/>
            <a:ext cx="722312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4" name="Rectangular Callout 83"/>
          <p:cNvSpPr/>
          <p:nvPr/>
        </p:nvSpPr>
        <p:spPr bwMode="auto">
          <a:xfrm>
            <a:off x="1104888" y="1262055"/>
            <a:ext cx="577852" cy="288926"/>
          </a:xfrm>
          <a:prstGeom prst="wedgeRectCallout">
            <a:avLst>
              <a:gd name="adj1" fmla="val 26969"/>
              <a:gd name="adj2" fmla="val 82281"/>
            </a:avLst>
          </a:prstGeom>
          <a:solidFill>
            <a:schemeClr val="bg1">
              <a:lumMod val="95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t1</a:t>
            </a:r>
          </a:p>
        </p:txBody>
      </p:sp>
      <p:sp>
        <p:nvSpPr>
          <p:cNvPr id="85" name="Rectangular Callout 84"/>
          <p:cNvSpPr/>
          <p:nvPr/>
        </p:nvSpPr>
        <p:spPr bwMode="auto">
          <a:xfrm>
            <a:off x="2549518" y="1262055"/>
            <a:ext cx="577852" cy="288926"/>
          </a:xfrm>
          <a:prstGeom prst="wedgeRectCallout">
            <a:avLst>
              <a:gd name="adj1" fmla="val -24130"/>
              <a:gd name="adj2" fmla="val 82281"/>
            </a:avLst>
          </a:prstGeom>
          <a:solidFill>
            <a:schemeClr val="bg1">
              <a:lumMod val="95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t2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7724349" y="2562222"/>
            <a:ext cx="132600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Acceptable</a:t>
            </a:r>
          </a:p>
          <a:p>
            <a:pPr algn="ctr"/>
            <a:r>
              <a:rPr lang="en-GB" dirty="0" smtClean="0"/>
              <a:t> load</a:t>
            </a:r>
            <a:endParaRPr lang="en-GB" dirty="0"/>
          </a:p>
        </p:txBody>
      </p:sp>
      <p:cxnSp>
        <p:nvCxnSpPr>
          <p:cNvPr id="95" name="Straight Connector 94"/>
          <p:cNvCxnSpPr/>
          <p:nvPr/>
        </p:nvCxnSpPr>
        <p:spPr bwMode="auto">
          <a:xfrm>
            <a:off x="960425" y="4583116"/>
            <a:ext cx="722315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96" name="Straight Connector 95"/>
          <p:cNvCxnSpPr/>
          <p:nvPr/>
        </p:nvCxnSpPr>
        <p:spPr bwMode="auto">
          <a:xfrm>
            <a:off x="1682740" y="5307019"/>
            <a:ext cx="144463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>
            <a:off x="3849685" y="4584704"/>
            <a:ext cx="1589093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8" name="TextBox 97"/>
          <p:cNvSpPr txBox="1"/>
          <p:nvPr/>
        </p:nvSpPr>
        <p:spPr>
          <a:xfrm>
            <a:off x="93647" y="4359835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Oracle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93647" y="508215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93647" y="5804465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IO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101" name="Straight Connector 100"/>
          <p:cNvCxnSpPr/>
          <p:nvPr/>
        </p:nvCxnSpPr>
        <p:spPr bwMode="auto">
          <a:xfrm>
            <a:off x="1827203" y="6027746"/>
            <a:ext cx="577852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 rot="5400000">
            <a:off x="1322376" y="4945068"/>
            <a:ext cx="722318" cy="1589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 rot="5400000">
            <a:off x="1466839" y="5667383"/>
            <a:ext cx="722317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 rot="5400000">
            <a:off x="2043898" y="5668178"/>
            <a:ext cx="722315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6" name="Straight Connector 105"/>
          <p:cNvCxnSpPr/>
          <p:nvPr/>
        </p:nvCxnSpPr>
        <p:spPr bwMode="auto">
          <a:xfrm rot="5400000">
            <a:off x="3488529" y="4945862"/>
            <a:ext cx="722312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7" name="Straight Connector 106"/>
          <p:cNvCxnSpPr/>
          <p:nvPr/>
        </p:nvCxnSpPr>
        <p:spPr bwMode="auto">
          <a:xfrm>
            <a:off x="5438778" y="5306223"/>
            <a:ext cx="144463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8" name="Straight Connector 107"/>
          <p:cNvCxnSpPr/>
          <p:nvPr/>
        </p:nvCxnSpPr>
        <p:spPr bwMode="auto">
          <a:xfrm>
            <a:off x="7605723" y="4583116"/>
            <a:ext cx="866778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>
            <a:off x="5583241" y="6026950"/>
            <a:ext cx="577852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 rot="5400000">
            <a:off x="5078414" y="4944272"/>
            <a:ext cx="722318" cy="1589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2" name="Straight Connector 111"/>
          <p:cNvCxnSpPr/>
          <p:nvPr/>
        </p:nvCxnSpPr>
        <p:spPr bwMode="auto">
          <a:xfrm rot="5400000">
            <a:off x="5222877" y="5666587"/>
            <a:ext cx="722317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 rot="5400000">
            <a:off x="5799936" y="5667382"/>
            <a:ext cx="722315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4" name="Straight Connector 113"/>
          <p:cNvCxnSpPr/>
          <p:nvPr/>
        </p:nvCxnSpPr>
        <p:spPr bwMode="auto">
          <a:xfrm rot="5400000">
            <a:off x="7244567" y="4945066"/>
            <a:ext cx="722312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23" name="Rectangular Callout 122"/>
          <p:cNvSpPr/>
          <p:nvPr/>
        </p:nvSpPr>
        <p:spPr bwMode="auto">
          <a:xfrm>
            <a:off x="1104888" y="4151315"/>
            <a:ext cx="577852" cy="288926"/>
          </a:xfrm>
          <a:prstGeom prst="wedgeRectCallout">
            <a:avLst>
              <a:gd name="adj1" fmla="val 22024"/>
              <a:gd name="adj2" fmla="val 82281"/>
            </a:avLst>
          </a:prstGeom>
          <a:solidFill>
            <a:schemeClr val="bg1">
              <a:lumMod val="95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t1</a:t>
            </a:r>
          </a:p>
        </p:txBody>
      </p:sp>
      <p:sp>
        <p:nvSpPr>
          <p:cNvPr id="124" name="Rectangular Callout 123"/>
          <p:cNvSpPr/>
          <p:nvPr/>
        </p:nvSpPr>
        <p:spPr bwMode="auto">
          <a:xfrm>
            <a:off x="3849685" y="4151315"/>
            <a:ext cx="577852" cy="288926"/>
          </a:xfrm>
          <a:prstGeom prst="wedgeRectCallout">
            <a:avLst>
              <a:gd name="adj1" fmla="val -25778"/>
              <a:gd name="adj2" fmla="val 78984"/>
            </a:avLst>
          </a:prstGeom>
          <a:solidFill>
            <a:schemeClr val="bg1">
              <a:lumMod val="95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t2</a:t>
            </a:r>
          </a:p>
        </p:txBody>
      </p:sp>
      <p:sp>
        <p:nvSpPr>
          <p:cNvPr id="125" name="Rectangular Callout 124"/>
          <p:cNvSpPr/>
          <p:nvPr/>
        </p:nvSpPr>
        <p:spPr bwMode="auto">
          <a:xfrm>
            <a:off x="4860926" y="4151315"/>
            <a:ext cx="577852" cy="288926"/>
          </a:xfrm>
          <a:prstGeom prst="wedgeRectCallout">
            <a:avLst>
              <a:gd name="adj1" fmla="val 33562"/>
              <a:gd name="adj2" fmla="val 88874"/>
            </a:avLst>
          </a:prstGeom>
          <a:solidFill>
            <a:schemeClr val="bg1">
              <a:lumMod val="95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t1</a:t>
            </a:r>
          </a:p>
        </p:txBody>
      </p:sp>
      <p:sp>
        <p:nvSpPr>
          <p:cNvPr id="126" name="Rectangular Callout 125"/>
          <p:cNvSpPr/>
          <p:nvPr/>
        </p:nvSpPr>
        <p:spPr bwMode="auto">
          <a:xfrm>
            <a:off x="7605723" y="4151315"/>
            <a:ext cx="577852" cy="288926"/>
          </a:xfrm>
          <a:prstGeom prst="wedgeRectCallout">
            <a:avLst>
              <a:gd name="adj1" fmla="val -30723"/>
              <a:gd name="adj2" fmla="val 92171"/>
            </a:avLst>
          </a:prstGeom>
          <a:solidFill>
            <a:schemeClr val="bg1">
              <a:lumMod val="95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t2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7891061" y="5451482"/>
            <a:ext cx="115929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High load</a:t>
            </a:r>
            <a:endParaRPr lang="en-GB" dirty="0"/>
          </a:p>
        </p:txBody>
      </p:sp>
      <p:cxnSp>
        <p:nvCxnSpPr>
          <p:cNvPr id="130" name="Straight Connector 129"/>
          <p:cNvCxnSpPr/>
          <p:nvPr/>
        </p:nvCxnSpPr>
        <p:spPr bwMode="auto">
          <a:xfrm>
            <a:off x="2405055" y="5307019"/>
            <a:ext cx="1444630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sp>
        <p:nvSpPr>
          <p:cNvPr id="132" name="Rectangular Callout 131"/>
          <p:cNvSpPr/>
          <p:nvPr/>
        </p:nvSpPr>
        <p:spPr bwMode="auto">
          <a:xfrm>
            <a:off x="2693980" y="5595945"/>
            <a:ext cx="1155705" cy="288926"/>
          </a:xfrm>
          <a:prstGeom prst="wedgeRectCallout">
            <a:avLst>
              <a:gd name="adj1" fmla="val -53800"/>
              <a:gd name="adj2" fmla="val -125411"/>
            </a:avLst>
          </a:prstGeom>
          <a:solidFill>
            <a:schemeClr val="bg1">
              <a:lumMod val="95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Off </a:t>
            </a:r>
            <a:r>
              <a:rPr kumimoji="0" lang="en-GB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cpu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5" name="Straight Connector 134"/>
          <p:cNvCxnSpPr/>
          <p:nvPr/>
        </p:nvCxnSpPr>
        <p:spPr bwMode="auto">
          <a:xfrm>
            <a:off x="6161093" y="5307019"/>
            <a:ext cx="1444630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cxnSp>
        <p:nvCxnSpPr>
          <p:cNvPr id="137" name="Straight Arrow Connector 136"/>
          <p:cNvCxnSpPr/>
          <p:nvPr/>
        </p:nvCxnSpPr>
        <p:spPr bwMode="auto">
          <a:xfrm rot="5400000">
            <a:off x="743732" y="2489989"/>
            <a:ext cx="1589093" cy="2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40" name="Straight Arrow Connector 139"/>
          <p:cNvCxnSpPr/>
          <p:nvPr/>
        </p:nvCxnSpPr>
        <p:spPr bwMode="auto">
          <a:xfrm rot="5400000">
            <a:off x="1899433" y="2489990"/>
            <a:ext cx="1589093" cy="2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41" name="Straight Arrow Connector 140"/>
          <p:cNvCxnSpPr/>
          <p:nvPr/>
        </p:nvCxnSpPr>
        <p:spPr bwMode="auto">
          <a:xfrm>
            <a:off x="1538277" y="3284537"/>
            <a:ext cx="1155704" cy="158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43" name="Straight Arrow Connector 142"/>
          <p:cNvCxnSpPr/>
          <p:nvPr/>
        </p:nvCxnSpPr>
        <p:spPr bwMode="auto">
          <a:xfrm rot="5400000">
            <a:off x="3199603" y="2489990"/>
            <a:ext cx="1589093" cy="2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44" name="Straight Arrow Connector 143"/>
          <p:cNvCxnSpPr/>
          <p:nvPr/>
        </p:nvCxnSpPr>
        <p:spPr bwMode="auto">
          <a:xfrm rot="5400000">
            <a:off x="4355304" y="2489991"/>
            <a:ext cx="1589093" cy="2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45" name="Straight Arrow Connector 144"/>
          <p:cNvCxnSpPr/>
          <p:nvPr/>
        </p:nvCxnSpPr>
        <p:spPr bwMode="auto">
          <a:xfrm>
            <a:off x="3994148" y="3284538"/>
            <a:ext cx="1155704" cy="158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46" name="Straight Arrow Connector 145"/>
          <p:cNvCxnSpPr/>
          <p:nvPr/>
        </p:nvCxnSpPr>
        <p:spPr bwMode="auto">
          <a:xfrm rot="5400000">
            <a:off x="5511011" y="2489990"/>
            <a:ext cx="1589093" cy="2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47" name="Straight Arrow Connector 146"/>
          <p:cNvCxnSpPr/>
          <p:nvPr/>
        </p:nvCxnSpPr>
        <p:spPr bwMode="auto">
          <a:xfrm rot="5400000">
            <a:off x="6666712" y="2489991"/>
            <a:ext cx="1589093" cy="2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48" name="Straight Arrow Connector 147"/>
          <p:cNvCxnSpPr/>
          <p:nvPr/>
        </p:nvCxnSpPr>
        <p:spPr bwMode="auto">
          <a:xfrm>
            <a:off x="6305556" y="3284538"/>
            <a:ext cx="1155704" cy="158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49" name="Rectangular Callout 148"/>
          <p:cNvSpPr/>
          <p:nvPr/>
        </p:nvSpPr>
        <p:spPr bwMode="auto">
          <a:xfrm>
            <a:off x="3560759" y="1262055"/>
            <a:ext cx="577852" cy="288926"/>
          </a:xfrm>
          <a:prstGeom prst="wedgeRectCallout">
            <a:avLst>
              <a:gd name="adj1" fmla="val 26969"/>
              <a:gd name="adj2" fmla="val 82281"/>
            </a:avLst>
          </a:prstGeom>
          <a:solidFill>
            <a:schemeClr val="bg1">
              <a:lumMod val="95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t1</a:t>
            </a:r>
          </a:p>
        </p:txBody>
      </p:sp>
      <p:sp>
        <p:nvSpPr>
          <p:cNvPr id="150" name="Rectangular Callout 149"/>
          <p:cNvSpPr/>
          <p:nvPr/>
        </p:nvSpPr>
        <p:spPr bwMode="auto">
          <a:xfrm>
            <a:off x="5005389" y="1262055"/>
            <a:ext cx="577852" cy="288926"/>
          </a:xfrm>
          <a:prstGeom prst="wedgeRectCallout">
            <a:avLst>
              <a:gd name="adj1" fmla="val -24130"/>
              <a:gd name="adj2" fmla="val 82281"/>
            </a:avLst>
          </a:prstGeom>
          <a:solidFill>
            <a:schemeClr val="bg1">
              <a:lumMod val="95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t2</a:t>
            </a:r>
          </a:p>
        </p:txBody>
      </p:sp>
      <p:sp>
        <p:nvSpPr>
          <p:cNvPr id="151" name="Rectangular Callout 150"/>
          <p:cNvSpPr/>
          <p:nvPr/>
        </p:nvSpPr>
        <p:spPr bwMode="auto">
          <a:xfrm>
            <a:off x="5872167" y="1262055"/>
            <a:ext cx="577852" cy="288926"/>
          </a:xfrm>
          <a:prstGeom prst="wedgeRectCallout">
            <a:avLst>
              <a:gd name="adj1" fmla="val 26969"/>
              <a:gd name="adj2" fmla="val 82281"/>
            </a:avLst>
          </a:prstGeom>
          <a:solidFill>
            <a:schemeClr val="bg1">
              <a:lumMod val="95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t1</a:t>
            </a:r>
          </a:p>
        </p:txBody>
      </p:sp>
      <p:sp>
        <p:nvSpPr>
          <p:cNvPr id="152" name="Rectangular Callout 151"/>
          <p:cNvSpPr/>
          <p:nvPr/>
        </p:nvSpPr>
        <p:spPr bwMode="auto">
          <a:xfrm>
            <a:off x="7316797" y="1262055"/>
            <a:ext cx="577852" cy="288926"/>
          </a:xfrm>
          <a:prstGeom prst="wedgeRectCallout">
            <a:avLst>
              <a:gd name="adj1" fmla="val -24130"/>
              <a:gd name="adj2" fmla="val 82281"/>
            </a:avLst>
          </a:prstGeom>
          <a:solidFill>
            <a:schemeClr val="bg1">
              <a:lumMod val="95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t2</a:t>
            </a:r>
          </a:p>
        </p:txBody>
      </p:sp>
      <p:cxnSp>
        <p:nvCxnSpPr>
          <p:cNvPr id="153" name="Straight Connector 152"/>
          <p:cNvCxnSpPr/>
          <p:nvPr/>
        </p:nvCxnSpPr>
        <p:spPr bwMode="auto">
          <a:xfrm>
            <a:off x="7316797" y="1695444"/>
            <a:ext cx="1155704" cy="1588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4" name="Straight Arrow Connector 153"/>
          <p:cNvCxnSpPr/>
          <p:nvPr/>
        </p:nvCxnSpPr>
        <p:spPr bwMode="auto">
          <a:xfrm rot="5400000">
            <a:off x="743732" y="5377661"/>
            <a:ext cx="1589093" cy="2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55" name="Straight Arrow Connector 154"/>
          <p:cNvCxnSpPr/>
          <p:nvPr/>
        </p:nvCxnSpPr>
        <p:spPr bwMode="auto">
          <a:xfrm>
            <a:off x="1538277" y="6172209"/>
            <a:ext cx="2455871" cy="158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56" name="Straight Arrow Connector 155"/>
          <p:cNvCxnSpPr/>
          <p:nvPr/>
        </p:nvCxnSpPr>
        <p:spPr bwMode="auto">
          <a:xfrm rot="5400000">
            <a:off x="3199603" y="5379250"/>
            <a:ext cx="1589093" cy="2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59" name="Straight Arrow Connector 158"/>
          <p:cNvCxnSpPr/>
          <p:nvPr/>
        </p:nvCxnSpPr>
        <p:spPr bwMode="auto">
          <a:xfrm rot="5400000">
            <a:off x="4499767" y="5379250"/>
            <a:ext cx="1589093" cy="2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60" name="Straight Arrow Connector 159"/>
          <p:cNvCxnSpPr/>
          <p:nvPr/>
        </p:nvCxnSpPr>
        <p:spPr bwMode="auto">
          <a:xfrm>
            <a:off x="5294312" y="6173798"/>
            <a:ext cx="2455871" cy="158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61" name="Straight Arrow Connector 160"/>
          <p:cNvCxnSpPr/>
          <p:nvPr/>
        </p:nvCxnSpPr>
        <p:spPr bwMode="auto">
          <a:xfrm rot="5400000">
            <a:off x="6955638" y="5380839"/>
            <a:ext cx="1589093" cy="2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42628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Overload at CPU level (3/), </a:t>
            </a:r>
            <a:r>
              <a:rPr lang="en-GB" dirty="0" err="1" smtClean="0"/>
              <a:t>Dtrace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Dtrace</a:t>
            </a:r>
            <a:r>
              <a:rPr lang="en-GB" dirty="0" smtClean="0"/>
              <a:t> (Solaris) can be used at OS level to get (detailed) information at OS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2143116"/>
            <a:ext cx="87154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syscall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pread:entry</a:t>
            </a:r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pid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== $target &amp;&amp; self-&gt;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traceme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== 0 /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self-&gt;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traceme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= 1;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self-&gt;on = timestamp;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self-&gt;off= timestamp;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self-&gt;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io_start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=timestamp;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syscall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pread:entry</a:t>
            </a:r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/self-&gt;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traceme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== 1 /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self-&gt;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io_start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=timestamp;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syscall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pread:return</a:t>
            </a:r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/self-&gt;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traceme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== 1 /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@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avgs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["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avg_io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"] =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avg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(timestamp-self-&gt;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io_start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@[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tid,"time_io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"] = quantize(timestamp-self-&gt;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io_start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@counts["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count_io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"] = count();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029572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Dtrace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857232"/>
            <a:ext cx="871543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sched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:::on-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cpu</a:t>
            </a:r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pid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== $target &amp;&amp; self-&gt;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traceme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== 1 /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self-&gt;on = timestamp;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@[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tid,"off-cpu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"] = quantize(self-&gt;on - self-&gt;off);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@totals["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total_cpu_off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"] = sum(self-&gt;on - self-&gt;off);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@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avgs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["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avg_cpu_off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"] =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avg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(self-&gt;on - self-&gt;off);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@counts["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count_cpu_on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"] = count();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sched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:::off-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cpu</a:t>
            </a:r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/self-&gt;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traceme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== 1/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self-&gt;off= timestamp;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@totals["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total_cpu_on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"] = sum(self-&gt;off - self-&gt;on);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@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avgs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["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avg_cpu_on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"] =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avg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(self-&gt;off - self-&gt;on);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@[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tid,"on-cpu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"] = quantize(self-&gt;off - self-&gt;on);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@counts["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count_cpu_off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"] = count();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tick-1sec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++ &gt;= 5/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exit(0);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454026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charset="0"/>
              </a:rPr>
              <a:t>CERN IT-DB Services - Luca Canali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848600" y="6553200"/>
            <a:ext cx="990600" cy="304800"/>
          </a:xfrm>
          <a:prstGeom prst="rect">
            <a:avLst/>
          </a:prstGeom>
          <a:noFill/>
        </p:spPr>
        <p:txBody>
          <a:bodyPr/>
          <a:lstStyle/>
          <a:p>
            <a:fld id="{765ECB9D-63DA-47A8-873E-C15A1DBB5121}" type="slidenum">
              <a:rPr lang="en-GB" smtClean="0">
                <a:latin typeface="Arial" charset="0"/>
              </a:rPr>
              <a:pPr/>
              <a:t>3</a:t>
            </a:fld>
            <a:endParaRPr lang="en-GB" smtClean="0">
              <a:latin typeface="Arial" charset="0"/>
            </a:endParaRPr>
          </a:p>
        </p:txBody>
      </p:sp>
      <p:pic>
        <p:nvPicPr>
          <p:cNvPr id="19460" name="Picture 8" descr="DBposte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5875"/>
            <a:ext cx="91440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5495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Dtrace</a:t>
            </a:r>
            <a:r>
              <a:rPr lang="en-GB" dirty="0" smtClean="0"/>
              <a:t>, “normal load”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-32" y="928670"/>
            <a:ext cx="87154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-bash-3.00$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sudo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./cpu.d4 -p 15854</a:t>
            </a:r>
          </a:p>
          <a:p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dtrace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: script './cpu.d4' matched 7 probes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CPU     ID                    FUNCTION:NAME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3  52078                       :tick-1sec</a:t>
            </a:r>
          </a:p>
          <a:p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avg_cpu_on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                                        169114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avg_cpu_off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                                      6768876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avg_io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                                           6850397</a:t>
            </a:r>
          </a:p>
          <a:p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[...]</a:t>
            </a:r>
          </a:p>
          <a:p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1  off-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cpu</a:t>
            </a:r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value  ------------- Distribution ------------- count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524288 |                                         0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1048576 |                                         2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2097152 |@@@@                                     86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4194304 |@@@@@@@@@@@@@@@@@@@@@@@@@@@              577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8388608 |@@@@@@@@@                                189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16777216 |                                         2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33554432 |                                         0</a:t>
            </a:r>
          </a:p>
          <a:p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[...]</a:t>
            </a:r>
          </a:p>
          <a:p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count_cpu_on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                                         856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count_io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                                             856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count_cpu_off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                                        857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total_cpu_on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                                   144931300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total_cpu_off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                                 5794158700</a:t>
            </a:r>
          </a:p>
        </p:txBody>
      </p:sp>
    </p:spTree>
    <p:extLst>
      <p:ext uri="{BB962C8B-B14F-4D97-AF65-F5344CB8AC3E}">
        <p14:creationId xmlns:p14="http://schemas.microsoft.com/office/powerpoint/2010/main" val="1749771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Dtrace</a:t>
            </a:r>
            <a:r>
              <a:rPr lang="en-GB" dirty="0" smtClean="0"/>
              <a:t>, “high load”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-32" y="928670"/>
            <a:ext cx="871543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-bash-3.00$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sudo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./cpu.d4 -p 15854</a:t>
            </a:r>
          </a:p>
          <a:p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dtrace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: script './cpu.d4' matched 7 probes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CPU     ID                    FUNCTION:NAME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2  52078                       :tick-1sec</a:t>
            </a:r>
          </a:p>
          <a:p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avg_cpu_on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                                        210391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600" b="1" dirty="0" err="1" smtClean="0">
                <a:latin typeface="Courier New" pitchFamily="49" charset="0"/>
                <a:cs typeface="Courier New" pitchFamily="49" charset="0"/>
              </a:rPr>
              <a:t>avg_cpu_off</a:t>
            </a:r>
            <a:r>
              <a:rPr lang="en-GB" sz="1600" b="1" dirty="0" smtClean="0">
                <a:latin typeface="Courier New" pitchFamily="49" charset="0"/>
                <a:cs typeface="Courier New" pitchFamily="49" charset="0"/>
              </a:rPr>
              <a:t>                                10409057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avg_io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                                          10889597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[...]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1  off-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cpu</a:t>
            </a:r>
            <a:endParaRPr lang="en-GB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value  ------------- Distribution ------------- count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 8192 |                                         0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16384 |                                         4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32768 |@                                        11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65536 |                                         2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131072 |                                         0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262144 |                                         0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524288 |                                         0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1048576 |                                         0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2097152 |@                                        15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4194304 |@@@@@@@@@@@@@@                           177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8388608 |@@@@@@@@@@@@@@@@@@@@                     249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16777216 |@@@                                      41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33554432 |                                         4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67108864 |                                         0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[...]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count_io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                                             486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count_cpu_on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                                         503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count_cpu_off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                                        504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total_cpu_on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                                   106037500</a:t>
            </a:r>
          </a:p>
          <a:p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total_cpu_off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                                            5235756100</a:t>
            </a:r>
          </a:p>
        </p:txBody>
      </p:sp>
    </p:spTree>
    <p:extLst>
      <p:ext uri="{BB962C8B-B14F-4D97-AF65-F5344CB8AC3E}">
        <p14:creationId xmlns:p14="http://schemas.microsoft.com/office/powerpoint/2010/main" val="1013733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C6ECA374-1186-4CA0-B76D-0E1E7B37DD99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Lessons learnt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sz="2400" b="0" i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Aiming for high-availability</a:t>
            </a:r>
            <a:r>
              <a:rPr lang="en-GB" sz="2400" b="0" i="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(often) adding c</a:t>
            </a:r>
            <a:r>
              <a:rPr lang="en-GB" sz="2400" b="0" i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omplexity</a:t>
            </a:r>
            <a:r>
              <a:rPr lang="en-GB" sz="2000" b="0" i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 and complexity is the enemy of availability</a:t>
            </a:r>
          </a:p>
          <a:p>
            <a:r>
              <a:rPr lang="en-GB" sz="2400" dirty="0" smtClean="0"/>
              <a:t>Scalability can be achieved with Oracle Real Application Cluster (150k entries/s for</a:t>
            </a:r>
            <a:r>
              <a:rPr lang="en-GB" sz="2400" baseline="0" dirty="0" smtClean="0"/>
              <a:t> PVSS)</a:t>
            </a:r>
          </a:p>
          <a:p>
            <a:pPr lvl="0"/>
            <a:r>
              <a:rPr lang="en-GB" sz="2400" dirty="0" smtClean="0"/>
              <a:t>Database /</a:t>
            </a:r>
            <a:r>
              <a:rPr lang="en-GB" sz="2400" dirty="0"/>
              <a:t> </a:t>
            </a:r>
            <a:r>
              <a:rPr lang="en-GB" sz="2400" dirty="0" smtClean="0"/>
              <a:t>application instrumentation is key for understanding/improving performance</a:t>
            </a:r>
          </a:p>
          <a:p>
            <a:pPr lvl="0"/>
            <a:r>
              <a:rPr lang="en-GB" sz="2400" dirty="0" smtClean="0"/>
              <a:t>NFS/D-NFS/</a:t>
            </a:r>
            <a:r>
              <a:rPr lang="en-GB" sz="2400" dirty="0" err="1" smtClean="0"/>
              <a:t>pNFS</a:t>
            </a:r>
            <a:r>
              <a:rPr lang="en-GB" sz="2400" dirty="0" smtClean="0"/>
              <a:t> are solutions to be considered for stability and scalability (very positive</a:t>
            </a:r>
            <a:r>
              <a:rPr lang="en-GB" sz="2400" baseline="0" dirty="0" smtClean="0"/>
              <a:t> </a:t>
            </a:r>
            <a:r>
              <a:rPr lang="en-GB" sz="2400" dirty="0" smtClean="0"/>
              <a:t>experience with </a:t>
            </a:r>
            <a:r>
              <a:rPr lang="en-GB" sz="2400" dirty="0" err="1" smtClean="0"/>
              <a:t>NetApp</a:t>
            </a:r>
            <a:r>
              <a:rPr lang="en-GB" sz="2400" dirty="0" smtClean="0"/>
              <a:t>, snapshots, scrubbing, etc.)</a:t>
            </a:r>
          </a:p>
          <a:p>
            <a:pPr lvl="0"/>
            <a:r>
              <a:rPr lang="en-GB" sz="2400" dirty="0" smtClean="0"/>
              <a:t>Database independence is very complex if performance is required</a:t>
            </a:r>
          </a:p>
          <a:p>
            <a:pPr lvl="0"/>
            <a:r>
              <a:rPr lang="en-GB" sz="2400" dirty="0" smtClean="0"/>
              <a:t>Hiding IO errors from the database leaves the database handle what it is best at (transactions, query optimisation, coherency, etc.)</a:t>
            </a:r>
          </a:p>
        </p:txBody>
      </p:sp>
    </p:spTree>
    <p:extLst>
      <p:ext uri="{BB962C8B-B14F-4D97-AF65-F5344CB8AC3E}">
        <p14:creationId xmlns:p14="http://schemas.microsoft.com/office/powerpoint/2010/main" val="3023589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016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Flash</a:t>
            </a:r>
          </a:p>
          <a:p>
            <a:pPr lvl="0"/>
            <a:r>
              <a:rPr lang="en-GB" dirty="0" smtClean="0"/>
              <a:t>Large memory systems</a:t>
            </a:r>
            <a:endParaRPr lang="en-GB" dirty="0"/>
          </a:p>
          <a:p>
            <a:pPr lvl="0"/>
            <a:r>
              <a:rPr lang="en-GB" dirty="0" smtClean="0"/>
              <a:t>Compression</a:t>
            </a:r>
          </a:p>
          <a:p>
            <a:pPr lvl="0"/>
            <a:r>
              <a:rPr lang="en-GB" dirty="0" smtClean="0"/>
              <a:t>Open source “relational” databases</a:t>
            </a:r>
          </a:p>
          <a:p>
            <a:pPr lvl="0"/>
            <a:r>
              <a:rPr lang="en-GB" dirty="0" err="1" smtClean="0"/>
              <a:t>NoSQL</a:t>
            </a:r>
            <a:r>
              <a:rPr lang="en-GB" dirty="0" smtClean="0"/>
              <a:t> databases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00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838200"/>
          </a:xfrm>
        </p:spPr>
        <p:txBody>
          <a:bodyPr/>
          <a:lstStyle/>
          <a:p>
            <a:pPr lvl="0"/>
            <a:r>
              <a:rPr lang="en-GB" dirty="0" smtClean="0"/>
              <a:t>Flash, memory and compression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Flash changes the picture in the database area IO</a:t>
            </a:r>
          </a:p>
          <a:p>
            <a:pPr lvl="1"/>
            <a:r>
              <a:rPr lang="en-GB" smtClean="0"/>
              <a:t>Sizing for IO Operations Per Second</a:t>
            </a:r>
          </a:p>
          <a:p>
            <a:pPr lvl="1"/>
            <a:r>
              <a:rPr lang="en-GB" smtClean="0"/>
              <a:t>Usage of fast disks for high number of IOPS and latency</a:t>
            </a:r>
          </a:p>
          <a:p>
            <a:r>
              <a:rPr lang="en-GB" smtClean="0"/>
              <a:t>Large amount of memory</a:t>
            </a:r>
          </a:p>
          <a:p>
            <a:pPr lvl="1"/>
            <a:r>
              <a:rPr lang="en-GB" smtClean="0"/>
              <a:t>Enables consolidation and virtualisation (less nodes)</a:t>
            </a:r>
          </a:p>
          <a:p>
            <a:pPr lvl="1"/>
            <a:r>
              <a:rPr lang="en-GB" smtClean="0"/>
              <a:t>Some databases fully in memory</a:t>
            </a:r>
          </a:p>
          <a:p>
            <a:r>
              <a:rPr lang="en-GB" smtClean="0"/>
              <a:t>Compression is gaining momentum for databases</a:t>
            </a:r>
          </a:p>
          <a:p>
            <a:pPr lvl="1"/>
            <a:r>
              <a:rPr lang="en-GB" smtClean="0"/>
              <a:t>For example Oracle’s hybrid columnar compression</a:t>
            </a:r>
          </a:p>
          <a:p>
            <a:pPr lvl="1"/>
            <a:r>
              <a:rPr lang="en-GB" smtClean="0"/>
              <a:t>Tiering of storage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171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/>
          </p:nvPr>
        </p:nvSpPr>
        <p:spPr>
          <a:xfrm>
            <a:off x="1219200" y="76200"/>
            <a:ext cx="7924800" cy="762000"/>
          </a:xfrm>
          <a:solidFill>
            <a:srgbClr val="15539C"/>
          </a:solidFill>
        </p:spPr>
        <p:txBody>
          <a:bodyPr/>
          <a:lstStyle/>
          <a:p>
            <a:pPr algn="l"/>
            <a:r>
              <a:rPr lang="en-US" sz="2300" dirty="0" err="1" smtClean="0">
                <a:latin typeface="Helvetica" pitchFamily="34" charset="0"/>
                <a:cs typeface="Helvetica" pitchFamily="34" charset="0"/>
              </a:rPr>
              <a:t>Exadata</a:t>
            </a:r>
            <a:r>
              <a:rPr lang="en-US" sz="2300" dirty="0" smtClean="0">
                <a:latin typeface="Helvetica" pitchFamily="34" charset="0"/>
                <a:cs typeface="Helvetica" pitchFamily="34" charset="0"/>
              </a:rPr>
              <a:t> Hybrid Columnar Compression on Oracle 11gR2</a:t>
            </a:r>
            <a:endParaRPr lang="en-GB" sz="2300" dirty="0" smtClean="0">
              <a:latin typeface="Helvetica" pitchFamily="34" charset="0"/>
              <a:cs typeface="Helvetica" pitchFamily="34" charset="0"/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423863" y="838200"/>
          <a:ext cx="9144000" cy="5381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Espace réservé du contenu 2"/>
          <p:cNvSpPr txBox="1">
            <a:spLocks/>
          </p:cNvSpPr>
          <p:nvPr/>
        </p:nvSpPr>
        <p:spPr bwMode="auto">
          <a:xfrm rot="16200000">
            <a:off x="-642937" y="2674938"/>
            <a:ext cx="27146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en-US" sz="1400" b="1" kern="0" dirty="0">
                <a:latin typeface="Helvetica" pitchFamily="34" charset="0"/>
                <a:cs typeface="Helvetica" pitchFamily="34" charset="0"/>
              </a:rPr>
              <a:t>Compression  factor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438400" y="6553200"/>
            <a:ext cx="6477000" cy="457200"/>
          </a:xfrm>
        </p:spPr>
        <p:txBody>
          <a:bodyPr/>
          <a:lstStyle/>
          <a:p>
            <a:fld id="{C6ECA374-1186-4CA0-B76D-0E1E7B37DD99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81043" y="6516100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slide </a:t>
            </a:r>
            <a:r>
              <a:rPr lang="en-GB" dirty="0"/>
              <a:t>by </a:t>
            </a:r>
            <a:r>
              <a:rPr lang="en-GB" dirty="0" err="1"/>
              <a:t>Svetozar</a:t>
            </a:r>
            <a:r>
              <a:rPr lang="en-GB" dirty="0"/>
              <a:t> </a:t>
            </a:r>
            <a:r>
              <a:rPr lang="en-GB" dirty="0" err="1" smtClean="0"/>
              <a:t>Kapusta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861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Local analysis of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buFontTx/>
              <a:buChar char="•"/>
              <a:tabLst/>
              <a:defRPr/>
            </a:pPr>
            <a:r>
              <a:rPr lang="en-GB" sz="28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“Big Data”, analysis of large amount of data in reasonable of time</a:t>
            </a:r>
            <a:endParaRPr lang="en-GB" sz="2800" dirty="0" smtClean="0">
              <a:effectLst/>
            </a:endParaRPr>
          </a:p>
          <a:p>
            <a:r>
              <a:rPr lang="en-GB" dirty="0" smtClean="0"/>
              <a:t>Goole </a:t>
            </a:r>
            <a:r>
              <a:rPr lang="en-GB" dirty="0" err="1" smtClean="0"/>
              <a:t>MapReduce</a:t>
            </a:r>
            <a:r>
              <a:rPr lang="en-GB" dirty="0" smtClean="0"/>
              <a:t>, Apache </a:t>
            </a:r>
            <a:r>
              <a:rPr lang="en-GB" dirty="0" err="1" smtClean="0"/>
              <a:t>Hadoop</a:t>
            </a:r>
            <a:r>
              <a:rPr lang="en-GB" dirty="0" smtClean="0"/>
              <a:t> implementation</a:t>
            </a:r>
          </a:p>
          <a:p>
            <a:r>
              <a:rPr lang="en-GB" dirty="0" smtClean="0"/>
              <a:t>Oracle </a:t>
            </a:r>
            <a:r>
              <a:rPr lang="en-GB" dirty="0" err="1" smtClean="0"/>
              <a:t>Exadata</a:t>
            </a:r>
            <a:endParaRPr lang="en-GB" dirty="0" smtClean="0"/>
          </a:p>
          <a:p>
            <a:pPr lvl="1"/>
            <a:r>
              <a:rPr lang="en-GB" dirty="0" smtClean="0"/>
              <a:t>Storage cells perform some of the operations locally (</a:t>
            </a:r>
            <a:r>
              <a:rPr lang="en-GB" dirty="0"/>
              <a:t>S</a:t>
            </a:r>
            <a:r>
              <a:rPr lang="en-GB" dirty="0" smtClean="0"/>
              <a:t>mart Scans, storage index, column filtering, etc.)</a:t>
            </a:r>
          </a:p>
          <a:p>
            <a:r>
              <a:rPr lang="en-GB" dirty="0" err="1" smtClean="0"/>
              <a:t>Greenplum</a:t>
            </a:r>
            <a:endParaRPr lang="en-GB" dirty="0" smtClean="0"/>
          </a:p>
          <a:p>
            <a:pPr lvl="1"/>
            <a:r>
              <a:rPr lang="en-GB" dirty="0" smtClean="0"/>
              <a:t>shared-nothing </a:t>
            </a:r>
            <a:r>
              <a:rPr lang="en-GB" dirty="0"/>
              <a:t>massively parallel </a:t>
            </a:r>
            <a:r>
              <a:rPr lang="en-GB" dirty="0" smtClean="0"/>
              <a:t>processing architecture for Business Intelligence and analytical processing </a:t>
            </a:r>
          </a:p>
          <a:p>
            <a:r>
              <a:rPr lang="en-GB" dirty="0" smtClean="0"/>
              <a:t>Important direction for </a:t>
            </a:r>
            <a:r>
              <a:rPr lang="en-GB" i="1" dirty="0" smtClean="0"/>
              <a:t>at least</a:t>
            </a:r>
            <a:r>
              <a:rPr lang="en-GB" dirty="0" smtClean="0"/>
              <a:t> the first level of selection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21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676400"/>
            <a:ext cx="9170886" cy="4800600"/>
            <a:chOff x="145896" y="1828800"/>
            <a:chExt cx="9170886" cy="4800600"/>
          </a:xfrm>
        </p:grpSpPr>
        <p:sp>
          <p:nvSpPr>
            <p:cNvPr id="13" name="Rectangle 12"/>
            <p:cNvSpPr/>
            <p:nvPr/>
          </p:nvSpPr>
          <p:spPr>
            <a:xfrm>
              <a:off x="145896" y="4521131"/>
              <a:ext cx="9155420" cy="21082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pPr marL="1587">
                <a:spcBef>
                  <a:spcPts val="563"/>
                </a:spcBef>
                <a:buClr>
                  <a:srgbClr val="003399"/>
                </a:buCl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</a:pPr>
              <a:r>
                <a:rPr lang="en-US" sz="1400" i="1" dirty="0" smtClean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select MLIMPER.PHYSANALYSIS.</a:t>
              </a:r>
              <a:r>
                <a:rPr lang="en-US" sz="1400" b="1" i="1" dirty="0" smtClean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INV_MASS_LEPTONS(</a:t>
              </a:r>
              <a:r>
                <a:rPr lang="en-US" sz="1400" i="1" dirty="0" smtClean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mu1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."E",mu2."E",mu1."px",mu2."px",mu1."py</a:t>
              </a:r>
              <a:r>
                <a:rPr lang="en-US" sz="1400" i="1" dirty="0" smtClean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 mu2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."py",mu1."pz",mu2."pz")/1000. as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DiMuonMass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 MLIMPER.PHYSANALYSIS.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INV_MASS_JETS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(jet1."E",jet2."E",jet1."pt",jet2."pt",jet1."phi",jet2."phi",jet1."eta",jet2."eta")/1000. as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DiJetMass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 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from 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selectedmuon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 mu1, 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selectedmuon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 mu2, 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selectedbjet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 jet1, 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selectedbjet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 jet2, 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selectedevents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 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evSel</a:t>
              </a:r>
              <a:endParaRPr lang="en-US" sz="1400" b="1" i="1" dirty="0">
                <a:solidFill>
                  <a:schemeClr val="bg1">
                    <a:lumMod val="65000"/>
                  </a:schemeClr>
                </a:solidFill>
                <a:ea typeface="DejaVu Sans Condensed"/>
                <a:cs typeface="DejaVu Sans Condensed"/>
              </a:endParaRPr>
            </a:p>
            <a:p>
              <a:pPr marL="1587">
                <a:spcBef>
                  <a:spcPts val="563"/>
                </a:spcBef>
                <a:buClr>
                  <a:srgbClr val="003399"/>
                </a:buCl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</a:pP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where mu1."muon_i"&lt;mu2."muon_i" and mu1."EventNumber"=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evSel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."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EventNumber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 and mu2."EventNumber"=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evSel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."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EventNumber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 and jet1."jet_i"&lt;jet2."jet_i" and jet1."EventNumber"=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evSel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."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EventNumber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 and jet2."EventNumber"=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evSel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."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EventNumber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 and jet1."pt"/1000.&gt;45.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58904" y="1828800"/>
              <a:ext cx="9142412" cy="116955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pPr marL="1587">
                <a:spcBef>
                  <a:spcPts val="563"/>
                </a:spcBef>
                <a:buClr>
                  <a:srgbClr val="003399"/>
                </a:buCl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</a:pP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with 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selectedmuon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 as 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(select "muon_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i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EventNumber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RunNumber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","E","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px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py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pz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 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from "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muon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 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where MLIMPER.PHYSANALYSIS.IS_MUON("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muon_i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pt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 "eta", "phi", "E",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me_qoverp_exPV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 "id_qoverp_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exPV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me_theta_exPV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id_theta_exPV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 "id_theta","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isCombinedMuon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isLowPtReconstructedMuon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","tight","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expectBLayerHit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nBLHits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nPixHits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nPixelDeadSensors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nPixHoles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nSCTHits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nSCTDeadSensors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nSCTHoles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nTRTHits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 "nTRTOutliers",0,20000.,2.4) = 1 ),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58904" y="2971800"/>
              <a:ext cx="9137496" cy="52322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marL="1587">
                <a:spcBef>
                  <a:spcPts val="563"/>
                </a:spcBef>
                <a:buClr>
                  <a:srgbClr val="003399"/>
                </a:buCl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</a:pP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selectedeventsmuon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 as 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(select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EventNumber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 COUNT(*) as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mu_sel_n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 from 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selectedmuon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 group by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EventNumber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 HAVING COUNT(*)=2),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58904" y="3515380"/>
              <a:ext cx="9148916" cy="5232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pPr marL="1587">
                <a:spcBef>
                  <a:spcPts val="563"/>
                </a:spcBef>
                <a:buClr>
                  <a:srgbClr val="003399"/>
                </a:buCl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</a:pP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selectedbjet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 as 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(select "jet_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i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EventNumber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RunNumber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","E","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pt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phi","eta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 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from "jet" INNER JOIN 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selectedeventsmuon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 USING("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EventNumber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") 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where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pt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"/</a:t>
              </a:r>
              <a:r>
                <a:rPr lang="en-US" sz="1400" i="1" dirty="0" smtClean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1000&gt;25 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and abs("eta")&lt;2.5 and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fl_w_Comb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"&gt;1.55 ),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61362" y="4045565"/>
              <a:ext cx="9155420" cy="52322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marL="1587">
                <a:spcBef>
                  <a:spcPts val="563"/>
                </a:spcBef>
                <a:buClr>
                  <a:srgbClr val="003399"/>
                </a:buCl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</a:pP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selectedevents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 as 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(select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EventNumber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", COUNT(*) as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jet_sel_n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 </a:t>
              </a:r>
              <a:r>
                <a:rPr lang="en-US" sz="1400" b="1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from </a:t>
              </a:r>
              <a:r>
                <a:rPr lang="en-US" sz="1400" b="1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selectedbjet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 group by "</a:t>
              </a:r>
              <a:r>
                <a:rPr lang="en-US" sz="1400" i="1" dirty="0" err="1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EventNumber</a:t>
              </a:r>
              <a:r>
                <a:rPr lang="en-US" sz="1400" i="1" dirty="0">
                  <a:solidFill>
                    <a:schemeClr val="bg1">
                      <a:lumMod val="65000"/>
                    </a:schemeClr>
                  </a:solidFill>
                  <a:ea typeface="DejaVu Sans Condensed"/>
                  <a:cs typeface="DejaVu Sans Condensed"/>
                </a:rPr>
                <a:t>" HAVING COUNT(*)=2)</a:t>
              </a:r>
            </a:p>
          </p:txBody>
        </p:sp>
      </p:grpSp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b="1" dirty="0" smtClean="0"/>
              <a:t>Physics Analysis in SQL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600200" y="1066800"/>
            <a:ext cx="7848600" cy="6096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Done using SQL-query making temporary tables for different selections and joining data from different tables via “</a:t>
            </a:r>
            <a:r>
              <a:rPr lang="en-US" b="1" dirty="0" err="1" smtClean="0">
                <a:solidFill>
                  <a:srgbClr val="15539C"/>
                </a:solidFill>
                <a:ea typeface="DejaVu Sans Condensed"/>
                <a:cs typeface="DejaVu Sans Condensed"/>
              </a:rPr>
              <a:t>EventNumber</a:t>
            </a:r>
            <a:r>
              <a:rPr lang="en-US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”</a:t>
            </a:r>
          </a:p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b="1" dirty="0" smtClean="0">
              <a:solidFill>
                <a:srgbClr val="15539C"/>
              </a:solidFill>
              <a:ea typeface="DejaVu Sans Condensed"/>
              <a:cs typeface="DejaVu Sans Condensed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48600" y="6553200"/>
            <a:ext cx="990600" cy="304800"/>
          </a:xfrm>
          <a:prstGeom prst="rect">
            <a:avLst/>
          </a:prstGeom>
          <a:noFill/>
        </p:spPr>
        <p:txBody>
          <a:bodyPr/>
          <a:lstStyle/>
          <a:p>
            <a:fld id="{03AD149C-EFA0-4FF7-820C-E8D35B276BD0}" type="slidenum">
              <a:rPr lang="en-GB" smtClean="0">
                <a:latin typeface="Arial" pitchFamily="34" charset="0"/>
                <a:cs typeface="Arial" pitchFamily="34" charset="0"/>
              </a:rPr>
              <a:pPr/>
              <a:t>38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6504" y="4368731"/>
            <a:ext cx="9155420" cy="2108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400" i="1" dirty="0" smtClean="0">
                <a:ea typeface="DejaVu Sans Condensed"/>
                <a:cs typeface="DejaVu Sans Condensed"/>
              </a:rPr>
              <a:t>select MLIMPER.PHYSANALYSIS.</a:t>
            </a:r>
            <a:r>
              <a:rPr lang="en-US" sz="1400" b="1" i="1" dirty="0" smtClean="0">
                <a:solidFill>
                  <a:srgbClr val="C00000"/>
                </a:solidFill>
                <a:ea typeface="DejaVu Sans Condensed"/>
                <a:cs typeface="DejaVu Sans Condensed"/>
              </a:rPr>
              <a:t>INV_MASS_LEPTONS</a:t>
            </a:r>
            <a:r>
              <a:rPr lang="en-US" sz="1400" b="1" i="1" dirty="0" smtClean="0">
                <a:ea typeface="DejaVu Sans Condensed"/>
                <a:cs typeface="DejaVu Sans Condensed"/>
              </a:rPr>
              <a:t>(</a:t>
            </a:r>
            <a:r>
              <a:rPr lang="en-US" sz="1400" i="1" dirty="0" smtClean="0">
                <a:ea typeface="DejaVu Sans Condensed"/>
                <a:cs typeface="DejaVu Sans Condensed"/>
              </a:rPr>
              <a:t>mu1</a:t>
            </a:r>
            <a:r>
              <a:rPr lang="en-US" sz="1400" i="1" dirty="0">
                <a:ea typeface="DejaVu Sans Condensed"/>
                <a:cs typeface="DejaVu Sans Condensed"/>
              </a:rPr>
              <a:t>."E",mu2."E",mu1."px",mu2."px",mu1."py</a:t>
            </a:r>
            <a:r>
              <a:rPr lang="en-US" sz="1400" i="1" dirty="0" smtClean="0">
                <a:ea typeface="DejaVu Sans Condensed"/>
                <a:cs typeface="DejaVu Sans Condensed"/>
              </a:rPr>
              <a:t>", mu2</a:t>
            </a:r>
            <a:r>
              <a:rPr lang="en-US" sz="1400" i="1" dirty="0">
                <a:ea typeface="DejaVu Sans Condensed"/>
                <a:cs typeface="DejaVu Sans Condensed"/>
              </a:rPr>
              <a:t>."py",mu1."pz",mu2."pz")/1000. as "</a:t>
            </a:r>
            <a:r>
              <a:rPr lang="en-US" sz="1400" i="1" dirty="0" err="1">
                <a:ea typeface="DejaVu Sans Condensed"/>
                <a:cs typeface="DejaVu Sans Condensed"/>
              </a:rPr>
              <a:t>DiMuonMass</a:t>
            </a:r>
            <a:r>
              <a:rPr lang="en-US" sz="1400" i="1" dirty="0">
                <a:ea typeface="DejaVu Sans Condensed"/>
                <a:cs typeface="DejaVu Sans Condensed"/>
              </a:rPr>
              <a:t>", MLIMPER.PHYSANALYSIS.</a:t>
            </a:r>
            <a:r>
              <a:rPr lang="en-US" sz="1400" b="1" i="1" dirty="0">
                <a:solidFill>
                  <a:srgbClr val="C00000"/>
                </a:solidFill>
                <a:ea typeface="DejaVu Sans Condensed"/>
                <a:cs typeface="DejaVu Sans Condensed"/>
              </a:rPr>
              <a:t>INV_MASS_JETS</a:t>
            </a:r>
            <a:r>
              <a:rPr lang="en-US" sz="1400" i="1" dirty="0">
                <a:ea typeface="DejaVu Sans Condensed"/>
                <a:cs typeface="DejaVu Sans Condensed"/>
              </a:rPr>
              <a:t>(jet1."E",jet2."E",jet1."pt",jet2."pt",jet1."phi",jet2."phi",jet1."eta",jet2."eta")/1000. as "</a:t>
            </a:r>
            <a:r>
              <a:rPr lang="en-US" sz="1400" i="1" dirty="0" err="1">
                <a:ea typeface="DejaVu Sans Condensed"/>
                <a:cs typeface="DejaVu Sans Condensed"/>
              </a:rPr>
              <a:t>DiJetMass</a:t>
            </a:r>
            <a:r>
              <a:rPr lang="en-US" sz="1400" i="1" dirty="0">
                <a:ea typeface="DejaVu Sans Condensed"/>
                <a:cs typeface="DejaVu Sans Condensed"/>
              </a:rPr>
              <a:t>" </a:t>
            </a:r>
            <a:r>
              <a:rPr lang="en-US" sz="1400" b="1" i="1" dirty="0">
                <a:ea typeface="DejaVu Sans Condensed"/>
                <a:cs typeface="DejaVu Sans Condensed"/>
              </a:rPr>
              <a:t>from </a:t>
            </a:r>
            <a:r>
              <a:rPr lang="en-US" sz="1400" b="1" i="1" dirty="0" err="1">
                <a:ea typeface="DejaVu Sans Condensed"/>
                <a:cs typeface="DejaVu Sans Condensed"/>
              </a:rPr>
              <a:t>selectedmuon</a:t>
            </a:r>
            <a:r>
              <a:rPr lang="en-US" sz="1400" b="1" i="1" dirty="0">
                <a:ea typeface="DejaVu Sans Condensed"/>
                <a:cs typeface="DejaVu Sans Condensed"/>
              </a:rPr>
              <a:t> mu1, </a:t>
            </a:r>
            <a:r>
              <a:rPr lang="en-US" sz="1400" b="1" i="1" dirty="0" err="1">
                <a:ea typeface="DejaVu Sans Condensed"/>
                <a:cs typeface="DejaVu Sans Condensed"/>
              </a:rPr>
              <a:t>selectedmuon</a:t>
            </a:r>
            <a:r>
              <a:rPr lang="en-US" sz="1400" b="1" i="1" dirty="0">
                <a:ea typeface="DejaVu Sans Condensed"/>
                <a:cs typeface="DejaVu Sans Condensed"/>
              </a:rPr>
              <a:t> mu2, </a:t>
            </a:r>
            <a:r>
              <a:rPr lang="en-US" sz="1400" b="1" i="1" dirty="0" err="1">
                <a:ea typeface="DejaVu Sans Condensed"/>
                <a:cs typeface="DejaVu Sans Condensed"/>
              </a:rPr>
              <a:t>selectedbjet</a:t>
            </a:r>
            <a:r>
              <a:rPr lang="en-US" sz="1400" b="1" i="1" dirty="0">
                <a:ea typeface="DejaVu Sans Condensed"/>
                <a:cs typeface="DejaVu Sans Condensed"/>
              </a:rPr>
              <a:t> jet1, </a:t>
            </a:r>
            <a:r>
              <a:rPr lang="en-US" sz="1400" b="1" i="1" dirty="0" err="1">
                <a:ea typeface="DejaVu Sans Condensed"/>
                <a:cs typeface="DejaVu Sans Condensed"/>
              </a:rPr>
              <a:t>selectedbjet</a:t>
            </a:r>
            <a:r>
              <a:rPr lang="en-US" sz="1400" b="1" i="1" dirty="0">
                <a:ea typeface="DejaVu Sans Condensed"/>
                <a:cs typeface="DejaVu Sans Condensed"/>
              </a:rPr>
              <a:t> jet2, </a:t>
            </a:r>
            <a:r>
              <a:rPr lang="en-US" sz="1400" b="1" i="1" dirty="0" err="1">
                <a:ea typeface="DejaVu Sans Condensed"/>
                <a:cs typeface="DejaVu Sans Condensed"/>
              </a:rPr>
              <a:t>selectedevents</a:t>
            </a:r>
            <a:r>
              <a:rPr lang="en-US" sz="1400" b="1" i="1" dirty="0">
                <a:ea typeface="DejaVu Sans Condensed"/>
                <a:cs typeface="DejaVu Sans Condensed"/>
              </a:rPr>
              <a:t> </a:t>
            </a:r>
            <a:r>
              <a:rPr lang="en-US" sz="1400" b="1" i="1" dirty="0" err="1">
                <a:ea typeface="DejaVu Sans Condensed"/>
                <a:cs typeface="DejaVu Sans Condensed"/>
              </a:rPr>
              <a:t>evSel</a:t>
            </a:r>
            <a:endParaRPr lang="en-US" sz="1400" b="1" i="1" dirty="0">
              <a:ea typeface="DejaVu Sans Condensed"/>
              <a:cs typeface="DejaVu Sans Condensed"/>
            </a:endParaRPr>
          </a:p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400" b="1" i="1" dirty="0">
                <a:ea typeface="DejaVu Sans Condensed"/>
                <a:cs typeface="DejaVu Sans Condensed"/>
              </a:rPr>
              <a:t>where mu1."muon_i"&lt;mu2."muon_i" and mu1."EventNumber"=</a:t>
            </a:r>
            <a:r>
              <a:rPr lang="en-US" sz="1400" b="1" i="1" dirty="0" err="1">
                <a:ea typeface="DejaVu Sans Condensed"/>
                <a:cs typeface="DejaVu Sans Condensed"/>
              </a:rPr>
              <a:t>evSel</a:t>
            </a:r>
            <a:r>
              <a:rPr lang="en-US" sz="1400" b="1" i="1" dirty="0">
                <a:ea typeface="DejaVu Sans Condensed"/>
                <a:cs typeface="DejaVu Sans Condensed"/>
              </a:rPr>
              <a:t>."</a:t>
            </a:r>
            <a:r>
              <a:rPr lang="en-US" sz="1400" b="1" i="1" dirty="0" err="1">
                <a:ea typeface="DejaVu Sans Condensed"/>
                <a:cs typeface="DejaVu Sans Condensed"/>
              </a:rPr>
              <a:t>EventNumber</a:t>
            </a:r>
            <a:r>
              <a:rPr lang="en-US" sz="1400" b="1" i="1" dirty="0">
                <a:ea typeface="DejaVu Sans Condensed"/>
                <a:cs typeface="DejaVu Sans Condensed"/>
              </a:rPr>
              <a:t>" and mu2."EventNumber"=</a:t>
            </a:r>
            <a:r>
              <a:rPr lang="en-US" sz="1400" b="1" i="1" dirty="0" err="1">
                <a:ea typeface="DejaVu Sans Condensed"/>
                <a:cs typeface="DejaVu Sans Condensed"/>
              </a:rPr>
              <a:t>evSel</a:t>
            </a:r>
            <a:r>
              <a:rPr lang="en-US" sz="1400" b="1" i="1" dirty="0">
                <a:ea typeface="DejaVu Sans Condensed"/>
                <a:cs typeface="DejaVu Sans Condensed"/>
              </a:rPr>
              <a:t>."</a:t>
            </a:r>
            <a:r>
              <a:rPr lang="en-US" sz="1400" b="1" i="1" dirty="0" err="1">
                <a:ea typeface="DejaVu Sans Condensed"/>
                <a:cs typeface="DejaVu Sans Condensed"/>
              </a:rPr>
              <a:t>EventNumber</a:t>
            </a:r>
            <a:r>
              <a:rPr lang="en-US" sz="1400" b="1" i="1" dirty="0">
                <a:ea typeface="DejaVu Sans Condensed"/>
                <a:cs typeface="DejaVu Sans Condensed"/>
              </a:rPr>
              <a:t>" and jet1."jet_i"&lt;jet2."jet_i" and jet1."EventNumber"=</a:t>
            </a:r>
            <a:r>
              <a:rPr lang="en-US" sz="1400" b="1" i="1" dirty="0" err="1">
                <a:ea typeface="DejaVu Sans Condensed"/>
                <a:cs typeface="DejaVu Sans Condensed"/>
              </a:rPr>
              <a:t>evSel</a:t>
            </a:r>
            <a:r>
              <a:rPr lang="en-US" sz="1400" b="1" i="1" dirty="0">
                <a:ea typeface="DejaVu Sans Condensed"/>
                <a:cs typeface="DejaVu Sans Condensed"/>
              </a:rPr>
              <a:t>."</a:t>
            </a:r>
            <a:r>
              <a:rPr lang="en-US" sz="1400" b="1" i="1" dirty="0" err="1">
                <a:ea typeface="DejaVu Sans Condensed"/>
                <a:cs typeface="DejaVu Sans Condensed"/>
              </a:rPr>
              <a:t>EventNumber</a:t>
            </a:r>
            <a:r>
              <a:rPr lang="en-US" sz="1400" b="1" i="1" dirty="0">
                <a:ea typeface="DejaVu Sans Condensed"/>
                <a:cs typeface="DejaVu Sans Condensed"/>
              </a:rPr>
              <a:t>" and jet2."EventNumber"=</a:t>
            </a:r>
            <a:r>
              <a:rPr lang="en-US" sz="1400" b="1" i="1" dirty="0" err="1">
                <a:ea typeface="DejaVu Sans Condensed"/>
                <a:cs typeface="DejaVu Sans Condensed"/>
              </a:rPr>
              <a:t>evSel</a:t>
            </a:r>
            <a:r>
              <a:rPr lang="en-US" sz="1400" b="1" i="1" dirty="0">
                <a:ea typeface="DejaVu Sans Condensed"/>
                <a:cs typeface="DejaVu Sans Condensed"/>
              </a:rPr>
              <a:t>."</a:t>
            </a:r>
            <a:r>
              <a:rPr lang="en-US" sz="1400" b="1" i="1" dirty="0" err="1">
                <a:ea typeface="DejaVu Sans Condensed"/>
                <a:cs typeface="DejaVu Sans Condensed"/>
              </a:rPr>
              <a:t>EventNumber</a:t>
            </a:r>
            <a:r>
              <a:rPr lang="en-US" sz="1400" b="1" i="1" dirty="0">
                <a:ea typeface="DejaVu Sans Condensed"/>
                <a:cs typeface="DejaVu Sans Condensed"/>
              </a:rPr>
              <a:t>" and jet1."pt"/1000.&gt;45.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600200" y="6553200"/>
            <a:ext cx="6400800" cy="304800"/>
          </a:xfrm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LHC physics analysis and databases - M. Limper - 13 March 2012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04" y="1676400"/>
            <a:ext cx="914241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400" b="1" i="1" dirty="0">
                <a:solidFill>
                  <a:srgbClr val="FF0000"/>
                </a:solidFill>
                <a:ea typeface="DejaVu Sans Condensed"/>
                <a:cs typeface="DejaVu Sans Condensed"/>
              </a:rPr>
              <a:t>with </a:t>
            </a:r>
            <a:r>
              <a:rPr lang="en-US" sz="1400" b="1" i="1" dirty="0" err="1">
                <a:solidFill>
                  <a:srgbClr val="FF0000"/>
                </a:solidFill>
                <a:ea typeface="DejaVu Sans Condensed"/>
                <a:cs typeface="DejaVu Sans Condensed"/>
              </a:rPr>
              <a:t>selectedmuon</a:t>
            </a:r>
            <a:r>
              <a:rPr lang="en-US" sz="1400" b="1" i="1" dirty="0">
                <a:solidFill>
                  <a:srgbClr val="FF0000"/>
                </a:solidFill>
                <a:ea typeface="DejaVu Sans Condensed"/>
                <a:cs typeface="DejaVu Sans Condensed"/>
              </a:rPr>
              <a:t> as </a:t>
            </a:r>
            <a:r>
              <a:rPr lang="en-US" sz="1400" i="1" dirty="0">
                <a:ea typeface="DejaVu Sans Condensed"/>
                <a:cs typeface="DejaVu Sans Condensed"/>
              </a:rPr>
              <a:t>(select "muon_</a:t>
            </a:r>
            <a:r>
              <a:rPr lang="en-US" sz="1400" i="1" dirty="0" err="1">
                <a:ea typeface="DejaVu Sans Condensed"/>
                <a:cs typeface="DejaVu Sans Condensed"/>
              </a:rPr>
              <a:t>i</a:t>
            </a:r>
            <a:r>
              <a:rPr lang="en-US" sz="1400" i="1" dirty="0">
                <a:ea typeface="DejaVu Sans Condensed"/>
                <a:cs typeface="DejaVu Sans Condensed"/>
              </a:rPr>
              <a:t>","</a:t>
            </a:r>
            <a:r>
              <a:rPr lang="en-US" sz="1400" i="1" dirty="0" err="1">
                <a:ea typeface="DejaVu Sans Condensed"/>
                <a:cs typeface="DejaVu Sans Condensed"/>
              </a:rPr>
              <a:t>EventNumber</a:t>
            </a:r>
            <a:r>
              <a:rPr lang="en-US" sz="1400" i="1" dirty="0">
                <a:ea typeface="DejaVu Sans Condensed"/>
                <a:cs typeface="DejaVu Sans Condensed"/>
              </a:rPr>
              <a:t>","</a:t>
            </a:r>
            <a:r>
              <a:rPr lang="en-US" sz="1400" i="1" dirty="0" err="1">
                <a:ea typeface="DejaVu Sans Condensed"/>
                <a:cs typeface="DejaVu Sans Condensed"/>
              </a:rPr>
              <a:t>RunNumber</a:t>
            </a:r>
            <a:r>
              <a:rPr lang="en-US" sz="1400" i="1" dirty="0">
                <a:ea typeface="DejaVu Sans Condensed"/>
                <a:cs typeface="DejaVu Sans Condensed"/>
              </a:rPr>
              <a:t>","E","</a:t>
            </a:r>
            <a:r>
              <a:rPr lang="en-US" sz="1400" i="1" dirty="0" err="1">
                <a:ea typeface="DejaVu Sans Condensed"/>
                <a:cs typeface="DejaVu Sans Condensed"/>
              </a:rPr>
              <a:t>px</a:t>
            </a:r>
            <a:r>
              <a:rPr lang="en-US" sz="1400" i="1" dirty="0">
                <a:ea typeface="DejaVu Sans Condensed"/>
                <a:cs typeface="DejaVu Sans Condensed"/>
              </a:rPr>
              <a:t>","</a:t>
            </a:r>
            <a:r>
              <a:rPr lang="en-US" sz="1400" i="1" dirty="0" err="1">
                <a:ea typeface="DejaVu Sans Condensed"/>
                <a:cs typeface="DejaVu Sans Condensed"/>
              </a:rPr>
              <a:t>py</a:t>
            </a:r>
            <a:r>
              <a:rPr lang="en-US" sz="1400" i="1" dirty="0">
                <a:ea typeface="DejaVu Sans Condensed"/>
                <a:cs typeface="DejaVu Sans Condensed"/>
              </a:rPr>
              <a:t>","</a:t>
            </a:r>
            <a:r>
              <a:rPr lang="en-US" sz="1400" i="1" dirty="0" err="1">
                <a:ea typeface="DejaVu Sans Condensed"/>
                <a:cs typeface="DejaVu Sans Condensed"/>
              </a:rPr>
              <a:t>pz</a:t>
            </a:r>
            <a:r>
              <a:rPr lang="en-US" sz="1400" i="1" dirty="0">
                <a:ea typeface="DejaVu Sans Condensed"/>
                <a:cs typeface="DejaVu Sans Condensed"/>
              </a:rPr>
              <a:t>" </a:t>
            </a:r>
            <a:r>
              <a:rPr lang="en-US" sz="1400" b="1" i="1" dirty="0">
                <a:ea typeface="DejaVu Sans Condensed"/>
                <a:cs typeface="DejaVu Sans Condensed"/>
              </a:rPr>
              <a:t>from "</a:t>
            </a:r>
            <a:r>
              <a:rPr lang="en-US" sz="1400" b="1" i="1" dirty="0" err="1">
                <a:ea typeface="DejaVu Sans Condensed"/>
                <a:cs typeface="DejaVu Sans Condensed"/>
              </a:rPr>
              <a:t>muon</a:t>
            </a:r>
            <a:r>
              <a:rPr lang="en-US" sz="1400" b="1" i="1" dirty="0">
                <a:ea typeface="DejaVu Sans Condensed"/>
                <a:cs typeface="DejaVu Sans Condensed"/>
              </a:rPr>
              <a:t>" </a:t>
            </a:r>
            <a:r>
              <a:rPr lang="en-US" sz="1400" i="1" dirty="0">
                <a:ea typeface="DejaVu Sans Condensed"/>
                <a:cs typeface="DejaVu Sans Condensed"/>
              </a:rPr>
              <a:t>where MLIMPER.PHYSANALYSIS.IS_MUON("</a:t>
            </a:r>
            <a:r>
              <a:rPr lang="en-US" sz="1400" i="1" dirty="0" err="1">
                <a:ea typeface="DejaVu Sans Condensed"/>
                <a:cs typeface="DejaVu Sans Condensed"/>
              </a:rPr>
              <a:t>muon_i</a:t>
            </a:r>
            <a:r>
              <a:rPr lang="en-US" sz="1400" i="1" dirty="0">
                <a:ea typeface="DejaVu Sans Condensed"/>
                <a:cs typeface="DejaVu Sans Condensed"/>
              </a:rPr>
              <a:t>", "</a:t>
            </a:r>
            <a:r>
              <a:rPr lang="en-US" sz="1400" i="1" dirty="0" err="1">
                <a:ea typeface="DejaVu Sans Condensed"/>
                <a:cs typeface="DejaVu Sans Condensed"/>
              </a:rPr>
              <a:t>pt</a:t>
            </a:r>
            <a:r>
              <a:rPr lang="en-US" sz="1400" i="1" dirty="0">
                <a:ea typeface="DejaVu Sans Condensed"/>
                <a:cs typeface="DejaVu Sans Condensed"/>
              </a:rPr>
              <a:t>", "eta", "phi", "E", "</a:t>
            </a:r>
            <a:r>
              <a:rPr lang="en-US" sz="1400" i="1" dirty="0" err="1">
                <a:ea typeface="DejaVu Sans Condensed"/>
                <a:cs typeface="DejaVu Sans Condensed"/>
              </a:rPr>
              <a:t>me_qoverp_exPV</a:t>
            </a:r>
            <a:r>
              <a:rPr lang="en-US" sz="1400" i="1" dirty="0">
                <a:ea typeface="DejaVu Sans Condensed"/>
                <a:cs typeface="DejaVu Sans Condensed"/>
              </a:rPr>
              <a:t>", "id_qoverp_</a:t>
            </a:r>
            <a:r>
              <a:rPr lang="en-US" sz="1400" i="1" dirty="0" err="1">
                <a:ea typeface="DejaVu Sans Condensed"/>
                <a:cs typeface="DejaVu Sans Condensed"/>
              </a:rPr>
              <a:t>exPV</a:t>
            </a:r>
            <a:r>
              <a:rPr lang="en-US" sz="1400" i="1" dirty="0">
                <a:ea typeface="DejaVu Sans Condensed"/>
                <a:cs typeface="DejaVu Sans Condensed"/>
              </a:rPr>
              <a:t>","</a:t>
            </a:r>
            <a:r>
              <a:rPr lang="en-US" sz="1400" i="1" dirty="0" err="1">
                <a:ea typeface="DejaVu Sans Condensed"/>
                <a:cs typeface="DejaVu Sans Condensed"/>
              </a:rPr>
              <a:t>me_theta_exPV</a:t>
            </a:r>
            <a:r>
              <a:rPr lang="en-US" sz="1400" i="1" dirty="0">
                <a:ea typeface="DejaVu Sans Condensed"/>
                <a:cs typeface="DejaVu Sans Condensed"/>
              </a:rPr>
              <a:t>", "</a:t>
            </a:r>
            <a:r>
              <a:rPr lang="en-US" sz="1400" i="1" dirty="0" err="1">
                <a:ea typeface="DejaVu Sans Condensed"/>
                <a:cs typeface="DejaVu Sans Condensed"/>
              </a:rPr>
              <a:t>id_theta_exPV</a:t>
            </a:r>
            <a:r>
              <a:rPr lang="en-US" sz="1400" i="1" dirty="0">
                <a:ea typeface="DejaVu Sans Condensed"/>
                <a:cs typeface="DejaVu Sans Condensed"/>
              </a:rPr>
              <a:t>", "id_theta","</a:t>
            </a:r>
            <a:r>
              <a:rPr lang="en-US" sz="1400" i="1" dirty="0" err="1">
                <a:ea typeface="DejaVu Sans Condensed"/>
                <a:cs typeface="DejaVu Sans Condensed"/>
              </a:rPr>
              <a:t>isCombinedMuon</a:t>
            </a:r>
            <a:r>
              <a:rPr lang="en-US" sz="1400" i="1" dirty="0">
                <a:ea typeface="DejaVu Sans Condensed"/>
                <a:cs typeface="DejaVu Sans Condensed"/>
              </a:rPr>
              <a:t>", "</a:t>
            </a:r>
            <a:r>
              <a:rPr lang="en-US" sz="1400" i="1" dirty="0" err="1">
                <a:ea typeface="DejaVu Sans Condensed"/>
                <a:cs typeface="DejaVu Sans Condensed"/>
              </a:rPr>
              <a:t>isLowPtReconstructedMuon</a:t>
            </a:r>
            <a:r>
              <a:rPr lang="en-US" sz="1400" i="1" dirty="0">
                <a:ea typeface="DejaVu Sans Condensed"/>
                <a:cs typeface="DejaVu Sans Condensed"/>
              </a:rPr>
              <a:t>","tight","</a:t>
            </a:r>
            <a:r>
              <a:rPr lang="en-US" sz="1400" i="1" dirty="0" err="1">
                <a:ea typeface="DejaVu Sans Condensed"/>
                <a:cs typeface="DejaVu Sans Condensed"/>
              </a:rPr>
              <a:t>expectBLayerHit</a:t>
            </a:r>
            <a:r>
              <a:rPr lang="en-US" sz="1400" i="1" dirty="0">
                <a:ea typeface="DejaVu Sans Condensed"/>
                <a:cs typeface="DejaVu Sans Condensed"/>
              </a:rPr>
              <a:t>", "</a:t>
            </a:r>
            <a:r>
              <a:rPr lang="en-US" sz="1400" i="1" dirty="0" err="1">
                <a:ea typeface="DejaVu Sans Condensed"/>
                <a:cs typeface="DejaVu Sans Condensed"/>
              </a:rPr>
              <a:t>nBLHits</a:t>
            </a:r>
            <a:r>
              <a:rPr lang="en-US" sz="1400" i="1" dirty="0">
                <a:ea typeface="DejaVu Sans Condensed"/>
                <a:cs typeface="DejaVu Sans Condensed"/>
              </a:rPr>
              <a:t>", "</a:t>
            </a:r>
            <a:r>
              <a:rPr lang="en-US" sz="1400" i="1" dirty="0" err="1">
                <a:ea typeface="DejaVu Sans Condensed"/>
                <a:cs typeface="DejaVu Sans Condensed"/>
              </a:rPr>
              <a:t>nPixHits</a:t>
            </a:r>
            <a:r>
              <a:rPr lang="en-US" sz="1400" i="1" dirty="0">
                <a:ea typeface="DejaVu Sans Condensed"/>
                <a:cs typeface="DejaVu Sans Condensed"/>
              </a:rPr>
              <a:t>","</a:t>
            </a:r>
            <a:r>
              <a:rPr lang="en-US" sz="1400" i="1" dirty="0" err="1">
                <a:ea typeface="DejaVu Sans Condensed"/>
                <a:cs typeface="DejaVu Sans Condensed"/>
              </a:rPr>
              <a:t>nPixelDeadSensors</a:t>
            </a:r>
            <a:r>
              <a:rPr lang="en-US" sz="1400" i="1" dirty="0">
                <a:ea typeface="DejaVu Sans Condensed"/>
                <a:cs typeface="DejaVu Sans Condensed"/>
              </a:rPr>
              <a:t>", "</a:t>
            </a:r>
            <a:r>
              <a:rPr lang="en-US" sz="1400" i="1" dirty="0" err="1">
                <a:ea typeface="DejaVu Sans Condensed"/>
                <a:cs typeface="DejaVu Sans Condensed"/>
              </a:rPr>
              <a:t>nPixHoles</a:t>
            </a:r>
            <a:r>
              <a:rPr lang="en-US" sz="1400" i="1" dirty="0">
                <a:ea typeface="DejaVu Sans Condensed"/>
                <a:cs typeface="DejaVu Sans Condensed"/>
              </a:rPr>
              <a:t>", "</a:t>
            </a:r>
            <a:r>
              <a:rPr lang="en-US" sz="1400" i="1" dirty="0" err="1">
                <a:ea typeface="DejaVu Sans Condensed"/>
                <a:cs typeface="DejaVu Sans Condensed"/>
              </a:rPr>
              <a:t>nSCTHits</a:t>
            </a:r>
            <a:r>
              <a:rPr lang="en-US" sz="1400" i="1" dirty="0">
                <a:ea typeface="DejaVu Sans Condensed"/>
                <a:cs typeface="DejaVu Sans Condensed"/>
              </a:rPr>
              <a:t>","</a:t>
            </a:r>
            <a:r>
              <a:rPr lang="en-US" sz="1400" i="1" dirty="0" err="1">
                <a:ea typeface="DejaVu Sans Condensed"/>
                <a:cs typeface="DejaVu Sans Condensed"/>
              </a:rPr>
              <a:t>nSCTDeadSensors</a:t>
            </a:r>
            <a:r>
              <a:rPr lang="en-US" sz="1400" i="1" dirty="0">
                <a:ea typeface="DejaVu Sans Condensed"/>
                <a:cs typeface="DejaVu Sans Condensed"/>
              </a:rPr>
              <a:t>", "</a:t>
            </a:r>
            <a:r>
              <a:rPr lang="en-US" sz="1400" i="1" dirty="0" err="1">
                <a:ea typeface="DejaVu Sans Condensed"/>
                <a:cs typeface="DejaVu Sans Condensed"/>
              </a:rPr>
              <a:t>nSCTHoles</a:t>
            </a:r>
            <a:r>
              <a:rPr lang="en-US" sz="1400" i="1" dirty="0">
                <a:ea typeface="DejaVu Sans Condensed"/>
                <a:cs typeface="DejaVu Sans Condensed"/>
              </a:rPr>
              <a:t>","</a:t>
            </a:r>
            <a:r>
              <a:rPr lang="en-US" sz="1400" i="1" dirty="0" err="1">
                <a:ea typeface="DejaVu Sans Condensed"/>
                <a:cs typeface="DejaVu Sans Condensed"/>
              </a:rPr>
              <a:t>nTRTHits</a:t>
            </a:r>
            <a:r>
              <a:rPr lang="en-US" sz="1400" i="1" dirty="0">
                <a:ea typeface="DejaVu Sans Condensed"/>
                <a:cs typeface="DejaVu Sans Condensed"/>
              </a:rPr>
              <a:t>", "nTRTOutliers",0,20000.,2.4) = 1 ),</a:t>
            </a:r>
          </a:p>
        </p:txBody>
      </p:sp>
      <p:sp>
        <p:nvSpPr>
          <p:cNvPr id="4" name="Rectangle 3"/>
          <p:cNvSpPr/>
          <p:nvPr/>
        </p:nvSpPr>
        <p:spPr>
          <a:xfrm>
            <a:off x="6504" y="2819400"/>
            <a:ext cx="91374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400" b="1" i="1" dirty="0" err="1">
                <a:solidFill>
                  <a:srgbClr val="FF0000"/>
                </a:solidFill>
                <a:ea typeface="DejaVu Sans Condensed"/>
                <a:cs typeface="DejaVu Sans Condensed"/>
              </a:rPr>
              <a:t>selectedeventsmuon</a:t>
            </a:r>
            <a:r>
              <a:rPr lang="en-US" sz="1400" b="1" i="1" dirty="0">
                <a:solidFill>
                  <a:srgbClr val="FF0000"/>
                </a:solidFill>
                <a:ea typeface="DejaVu Sans Condensed"/>
                <a:cs typeface="DejaVu Sans Condensed"/>
              </a:rPr>
              <a:t> as </a:t>
            </a:r>
            <a:r>
              <a:rPr lang="en-US" sz="1400" i="1" dirty="0">
                <a:ea typeface="DejaVu Sans Condensed"/>
                <a:cs typeface="DejaVu Sans Condensed"/>
              </a:rPr>
              <a:t>(select "</a:t>
            </a:r>
            <a:r>
              <a:rPr lang="en-US" sz="1400" i="1" dirty="0" err="1">
                <a:ea typeface="DejaVu Sans Condensed"/>
                <a:cs typeface="DejaVu Sans Condensed"/>
              </a:rPr>
              <a:t>EventNumber</a:t>
            </a:r>
            <a:r>
              <a:rPr lang="en-US" sz="1400" i="1" dirty="0">
                <a:ea typeface="DejaVu Sans Condensed"/>
                <a:cs typeface="DejaVu Sans Condensed"/>
              </a:rPr>
              <a:t>", COUNT(*) as "</a:t>
            </a:r>
            <a:r>
              <a:rPr lang="en-US" sz="1400" i="1" dirty="0" err="1">
                <a:ea typeface="DejaVu Sans Condensed"/>
                <a:cs typeface="DejaVu Sans Condensed"/>
              </a:rPr>
              <a:t>mu_sel_n</a:t>
            </a:r>
            <a:r>
              <a:rPr lang="en-US" sz="1400" i="1" dirty="0">
                <a:ea typeface="DejaVu Sans Condensed"/>
                <a:cs typeface="DejaVu Sans Condensed"/>
              </a:rPr>
              <a:t>" from </a:t>
            </a:r>
            <a:r>
              <a:rPr lang="en-US" sz="1400" i="1" dirty="0" err="1">
                <a:ea typeface="DejaVu Sans Condensed"/>
                <a:cs typeface="DejaVu Sans Condensed"/>
              </a:rPr>
              <a:t>selectedmuon</a:t>
            </a:r>
            <a:r>
              <a:rPr lang="en-US" sz="1400" i="1" dirty="0">
                <a:ea typeface="DejaVu Sans Condensed"/>
                <a:cs typeface="DejaVu Sans Condensed"/>
              </a:rPr>
              <a:t> group by "</a:t>
            </a:r>
            <a:r>
              <a:rPr lang="en-US" sz="1400" i="1" dirty="0" err="1">
                <a:ea typeface="DejaVu Sans Condensed"/>
                <a:cs typeface="DejaVu Sans Condensed"/>
              </a:rPr>
              <a:t>EventNumber</a:t>
            </a:r>
            <a:r>
              <a:rPr lang="en-US" sz="1400" i="1" dirty="0">
                <a:ea typeface="DejaVu Sans Condensed"/>
                <a:cs typeface="DejaVu Sans Condensed"/>
              </a:rPr>
              <a:t>" HAVING COUNT(*)=2),</a:t>
            </a:r>
          </a:p>
        </p:txBody>
      </p:sp>
      <p:sp>
        <p:nvSpPr>
          <p:cNvPr id="5" name="Rectangle 4"/>
          <p:cNvSpPr/>
          <p:nvPr/>
        </p:nvSpPr>
        <p:spPr>
          <a:xfrm>
            <a:off x="6504" y="3362980"/>
            <a:ext cx="91489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400" b="1" i="1" dirty="0" err="1">
                <a:solidFill>
                  <a:srgbClr val="FF0000"/>
                </a:solidFill>
                <a:ea typeface="DejaVu Sans Condensed"/>
                <a:cs typeface="DejaVu Sans Condensed"/>
              </a:rPr>
              <a:t>selectedbjet</a:t>
            </a:r>
            <a:r>
              <a:rPr lang="en-US" sz="1400" b="1" i="1" dirty="0">
                <a:solidFill>
                  <a:srgbClr val="FF0000"/>
                </a:solidFill>
                <a:ea typeface="DejaVu Sans Condensed"/>
                <a:cs typeface="DejaVu Sans Condensed"/>
              </a:rPr>
              <a:t> as </a:t>
            </a:r>
            <a:r>
              <a:rPr lang="en-US" sz="1400" i="1" dirty="0">
                <a:ea typeface="DejaVu Sans Condensed"/>
                <a:cs typeface="DejaVu Sans Condensed"/>
              </a:rPr>
              <a:t>(select "jet_</a:t>
            </a:r>
            <a:r>
              <a:rPr lang="en-US" sz="1400" i="1" dirty="0" err="1">
                <a:ea typeface="DejaVu Sans Condensed"/>
                <a:cs typeface="DejaVu Sans Condensed"/>
              </a:rPr>
              <a:t>i</a:t>
            </a:r>
            <a:r>
              <a:rPr lang="en-US" sz="1400" i="1" dirty="0">
                <a:ea typeface="DejaVu Sans Condensed"/>
                <a:cs typeface="DejaVu Sans Condensed"/>
              </a:rPr>
              <a:t>","</a:t>
            </a:r>
            <a:r>
              <a:rPr lang="en-US" sz="1400" i="1" dirty="0" err="1">
                <a:ea typeface="DejaVu Sans Condensed"/>
                <a:cs typeface="DejaVu Sans Condensed"/>
              </a:rPr>
              <a:t>EventNumber</a:t>
            </a:r>
            <a:r>
              <a:rPr lang="en-US" sz="1400" i="1" dirty="0">
                <a:ea typeface="DejaVu Sans Condensed"/>
                <a:cs typeface="DejaVu Sans Condensed"/>
              </a:rPr>
              <a:t>","</a:t>
            </a:r>
            <a:r>
              <a:rPr lang="en-US" sz="1400" i="1" dirty="0" err="1">
                <a:ea typeface="DejaVu Sans Condensed"/>
                <a:cs typeface="DejaVu Sans Condensed"/>
              </a:rPr>
              <a:t>RunNumber</a:t>
            </a:r>
            <a:r>
              <a:rPr lang="en-US" sz="1400" i="1" dirty="0">
                <a:ea typeface="DejaVu Sans Condensed"/>
                <a:cs typeface="DejaVu Sans Condensed"/>
              </a:rPr>
              <a:t>","E","</a:t>
            </a:r>
            <a:r>
              <a:rPr lang="en-US" sz="1400" i="1" dirty="0" err="1">
                <a:ea typeface="DejaVu Sans Condensed"/>
                <a:cs typeface="DejaVu Sans Condensed"/>
              </a:rPr>
              <a:t>pt</a:t>
            </a:r>
            <a:r>
              <a:rPr lang="en-US" sz="1400" i="1" dirty="0">
                <a:ea typeface="DejaVu Sans Condensed"/>
                <a:cs typeface="DejaVu Sans Condensed"/>
              </a:rPr>
              <a:t>","</a:t>
            </a:r>
            <a:r>
              <a:rPr lang="en-US" sz="1400" i="1" dirty="0" err="1">
                <a:ea typeface="DejaVu Sans Condensed"/>
                <a:cs typeface="DejaVu Sans Condensed"/>
              </a:rPr>
              <a:t>phi","eta</a:t>
            </a:r>
            <a:r>
              <a:rPr lang="en-US" sz="1400" i="1" dirty="0">
                <a:ea typeface="DejaVu Sans Condensed"/>
                <a:cs typeface="DejaVu Sans Condensed"/>
              </a:rPr>
              <a:t>" </a:t>
            </a:r>
            <a:r>
              <a:rPr lang="en-US" sz="1400" b="1" i="1" dirty="0">
                <a:ea typeface="DejaVu Sans Condensed"/>
                <a:cs typeface="DejaVu Sans Condensed"/>
              </a:rPr>
              <a:t>from "jet" INNER JOIN </a:t>
            </a:r>
            <a:r>
              <a:rPr lang="en-US" sz="1400" b="1" i="1" dirty="0" err="1">
                <a:ea typeface="DejaVu Sans Condensed"/>
                <a:cs typeface="DejaVu Sans Condensed"/>
              </a:rPr>
              <a:t>selectedeventsmuon</a:t>
            </a:r>
            <a:r>
              <a:rPr lang="en-US" sz="1400" b="1" i="1" dirty="0">
                <a:ea typeface="DejaVu Sans Condensed"/>
                <a:cs typeface="DejaVu Sans Condensed"/>
              </a:rPr>
              <a:t> USING("</a:t>
            </a:r>
            <a:r>
              <a:rPr lang="en-US" sz="1400" b="1" i="1" dirty="0" err="1">
                <a:ea typeface="DejaVu Sans Condensed"/>
                <a:cs typeface="DejaVu Sans Condensed"/>
              </a:rPr>
              <a:t>EventNumber</a:t>
            </a:r>
            <a:r>
              <a:rPr lang="en-US" sz="1400" b="1" i="1" dirty="0">
                <a:ea typeface="DejaVu Sans Condensed"/>
                <a:cs typeface="DejaVu Sans Condensed"/>
              </a:rPr>
              <a:t>") </a:t>
            </a:r>
            <a:r>
              <a:rPr lang="en-US" sz="1400" i="1" dirty="0">
                <a:ea typeface="DejaVu Sans Condensed"/>
                <a:cs typeface="DejaVu Sans Condensed"/>
              </a:rPr>
              <a:t>where "</a:t>
            </a:r>
            <a:r>
              <a:rPr lang="en-US" sz="1400" i="1" dirty="0" err="1">
                <a:ea typeface="DejaVu Sans Condensed"/>
                <a:cs typeface="DejaVu Sans Condensed"/>
              </a:rPr>
              <a:t>pt</a:t>
            </a:r>
            <a:r>
              <a:rPr lang="en-US" sz="1400" i="1" dirty="0">
                <a:ea typeface="DejaVu Sans Condensed"/>
                <a:cs typeface="DejaVu Sans Condensed"/>
              </a:rPr>
              <a:t>"/</a:t>
            </a:r>
            <a:r>
              <a:rPr lang="en-US" sz="1400" i="1" dirty="0" smtClean="0">
                <a:ea typeface="DejaVu Sans Condensed"/>
                <a:cs typeface="DejaVu Sans Condensed"/>
              </a:rPr>
              <a:t>1000&gt;25 </a:t>
            </a:r>
            <a:r>
              <a:rPr lang="en-US" sz="1400" i="1" dirty="0">
                <a:ea typeface="DejaVu Sans Condensed"/>
                <a:cs typeface="DejaVu Sans Condensed"/>
              </a:rPr>
              <a:t>and abs("eta")&lt;2.5 and "</a:t>
            </a:r>
            <a:r>
              <a:rPr lang="en-US" sz="1400" i="1" dirty="0" err="1">
                <a:ea typeface="DejaVu Sans Condensed"/>
                <a:cs typeface="DejaVu Sans Condensed"/>
              </a:rPr>
              <a:t>fl_w_Comb</a:t>
            </a:r>
            <a:r>
              <a:rPr lang="en-US" sz="1400" i="1" dirty="0">
                <a:ea typeface="DejaVu Sans Condensed"/>
                <a:cs typeface="DejaVu Sans Condensed"/>
              </a:rPr>
              <a:t>"&gt;1.55 ),</a:t>
            </a:r>
          </a:p>
        </p:txBody>
      </p:sp>
      <p:sp>
        <p:nvSpPr>
          <p:cNvPr id="6" name="Rectangle 5"/>
          <p:cNvSpPr/>
          <p:nvPr/>
        </p:nvSpPr>
        <p:spPr>
          <a:xfrm>
            <a:off x="8962" y="3893165"/>
            <a:ext cx="91554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400" b="1" i="1" dirty="0" err="1">
                <a:solidFill>
                  <a:srgbClr val="FF0000"/>
                </a:solidFill>
                <a:ea typeface="DejaVu Sans Condensed"/>
                <a:cs typeface="DejaVu Sans Condensed"/>
              </a:rPr>
              <a:t>selectedevents</a:t>
            </a:r>
            <a:r>
              <a:rPr lang="en-US" sz="1400" b="1" i="1" dirty="0">
                <a:solidFill>
                  <a:srgbClr val="FF0000"/>
                </a:solidFill>
                <a:ea typeface="DejaVu Sans Condensed"/>
                <a:cs typeface="DejaVu Sans Condensed"/>
              </a:rPr>
              <a:t> as </a:t>
            </a:r>
            <a:r>
              <a:rPr lang="en-US" sz="1400" i="1" dirty="0">
                <a:ea typeface="DejaVu Sans Condensed"/>
                <a:cs typeface="DejaVu Sans Condensed"/>
              </a:rPr>
              <a:t>(select "</a:t>
            </a:r>
            <a:r>
              <a:rPr lang="en-US" sz="1400" i="1" dirty="0" err="1">
                <a:ea typeface="DejaVu Sans Condensed"/>
                <a:cs typeface="DejaVu Sans Condensed"/>
              </a:rPr>
              <a:t>EventNumber</a:t>
            </a:r>
            <a:r>
              <a:rPr lang="en-US" sz="1400" i="1" dirty="0">
                <a:ea typeface="DejaVu Sans Condensed"/>
                <a:cs typeface="DejaVu Sans Condensed"/>
              </a:rPr>
              <a:t>", COUNT(*) as "</a:t>
            </a:r>
            <a:r>
              <a:rPr lang="en-US" sz="1400" i="1" dirty="0" err="1">
                <a:ea typeface="DejaVu Sans Condensed"/>
                <a:cs typeface="DejaVu Sans Condensed"/>
              </a:rPr>
              <a:t>jet_sel_n</a:t>
            </a:r>
            <a:r>
              <a:rPr lang="en-US" sz="1400" i="1" dirty="0">
                <a:ea typeface="DejaVu Sans Condensed"/>
                <a:cs typeface="DejaVu Sans Condensed"/>
              </a:rPr>
              <a:t>" </a:t>
            </a:r>
            <a:r>
              <a:rPr lang="en-US" sz="1400" b="1" i="1" dirty="0">
                <a:ea typeface="DejaVu Sans Condensed"/>
                <a:cs typeface="DejaVu Sans Condensed"/>
              </a:rPr>
              <a:t>from </a:t>
            </a:r>
            <a:r>
              <a:rPr lang="en-US" sz="1400" b="1" i="1" dirty="0" err="1">
                <a:ea typeface="DejaVu Sans Condensed"/>
                <a:cs typeface="DejaVu Sans Condensed"/>
              </a:rPr>
              <a:t>selectedbjet</a:t>
            </a:r>
            <a:r>
              <a:rPr lang="en-US" sz="1400" i="1" dirty="0">
                <a:ea typeface="DejaVu Sans Condensed"/>
                <a:cs typeface="DejaVu Sans Condensed"/>
              </a:rPr>
              <a:t> group by "</a:t>
            </a:r>
            <a:r>
              <a:rPr lang="en-US" sz="1400" i="1" dirty="0" err="1">
                <a:ea typeface="DejaVu Sans Condensed"/>
                <a:cs typeface="DejaVu Sans Condensed"/>
              </a:rPr>
              <a:t>EventNumber</a:t>
            </a:r>
            <a:r>
              <a:rPr lang="en-US" sz="1400" i="1" dirty="0">
                <a:ea typeface="DejaVu Sans Condensed"/>
                <a:cs typeface="DejaVu Sans Condensed"/>
              </a:rPr>
              <a:t>" HAVING COUNT(*)=2)</a:t>
            </a:r>
          </a:p>
        </p:txBody>
      </p:sp>
    </p:spTree>
    <p:extLst>
      <p:ext uri="{BB962C8B-B14F-4D97-AF65-F5344CB8AC3E}">
        <p14:creationId xmlns:p14="http://schemas.microsoft.com/office/powerpoint/2010/main" val="365186449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b="1" dirty="0" smtClean="0"/>
              <a:t>Physics Analysis in DB 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37471" y="2667000"/>
            <a:ext cx="8534400" cy="1584573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600" b="1" dirty="0">
                <a:solidFill>
                  <a:srgbClr val="15539C"/>
                </a:solidFill>
                <a:ea typeface="DejaVu Sans Condensed"/>
                <a:cs typeface="DejaVu Sans Condensed"/>
              </a:rPr>
              <a:t>Possible space-gain for DB version of analysis data:</a:t>
            </a:r>
          </a:p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6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Each </a:t>
            </a:r>
            <a:r>
              <a:rPr lang="en-US" sz="1600" b="1" dirty="0">
                <a:solidFill>
                  <a:srgbClr val="15539C"/>
                </a:solidFill>
                <a:ea typeface="DejaVu Sans Condensed"/>
                <a:cs typeface="DejaVu Sans Condensed"/>
              </a:rPr>
              <a:t>physics group optimized their own </a:t>
            </a:r>
            <a:r>
              <a:rPr lang="en-US" sz="1600" b="1" dirty="0" err="1">
                <a:solidFill>
                  <a:srgbClr val="15539C"/>
                </a:solidFill>
                <a:ea typeface="DejaVu Sans Condensed"/>
                <a:cs typeface="DejaVu Sans Condensed"/>
              </a:rPr>
              <a:t>ntuple</a:t>
            </a:r>
            <a:r>
              <a:rPr lang="en-US" sz="1600" b="1" dirty="0">
                <a:solidFill>
                  <a:srgbClr val="15539C"/>
                </a:solidFill>
                <a:ea typeface="DejaVu Sans Condensed"/>
                <a:cs typeface="DejaVu Sans Condensed"/>
              </a:rPr>
              <a:t>-size based on physics and level of detail required for their analysis, but sum of different </a:t>
            </a:r>
            <a:r>
              <a:rPr lang="en-US" sz="1600" b="1" dirty="0" err="1">
                <a:solidFill>
                  <a:srgbClr val="15539C"/>
                </a:solidFill>
                <a:ea typeface="DejaVu Sans Condensed"/>
                <a:cs typeface="DejaVu Sans Condensed"/>
              </a:rPr>
              <a:t>ntuple</a:t>
            </a:r>
            <a:r>
              <a:rPr lang="en-US" sz="1600" b="1" dirty="0">
                <a:solidFill>
                  <a:srgbClr val="15539C"/>
                </a:solidFill>
                <a:ea typeface="DejaVu Sans Condensed"/>
                <a:cs typeface="DejaVu Sans Condensed"/>
              </a:rPr>
              <a:t> contains duplicate info</a:t>
            </a:r>
          </a:p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600" dirty="0" smtClean="0">
                <a:solidFill>
                  <a:schemeClr val="accent2">
                    <a:lumMod val="40000"/>
                    <a:lumOff val="60000"/>
                  </a:schemeClr>
                </a:solidFill>
                <a:ea typeface="DejaVu Sans Condensed"/>
                <a:cs typeface="DejaVu Sans Condensed"/>
              </a:rPr>
              <a:t>Physics Analysis </a:t>
            </a:r>
            <a:r>
              <a:rPr lang="en-US" sz="1600" dirty="0">
                <a:solidFill>
                  <a:schemeClr val="accent2">
                    <a:lumMod val="40000"/>
                    <a:lumOff val="60000"/>
                  </a:schemeClr>
                </a:solidFill>
                <a:ea typeface="DejaVu Sans Condensed"/>
                <a:cs typeface="DejaVu Sans Condensed"/>
              </a:rPr>
              <a:t>DB would contains all physics objects, divided over multiple tables, each physics group can choose which tables to </a:t>
            </a:r>
            <a:r>
              <a:rPr lang="en-US" sz="1600" dirty="0" smtClean="0">
                <a:solidFill>
                  <a:schemeClr val="accent2">
                    <a:lumMod val="40000"/>
                    <a:lumOff val="60000"/>
                  </a:schemeClr>
                </a:solidFill>
                <a:ea typeface="DejaVu Sans Condensed"/>
                <a:cs typeface="DejaVu Sans Condensed"/>
              </a:rPr>
              <a:t>use</a:t>
            </a:r>
            <a:endParaRPr lang="en-US" sz="1600" dirty="0">
              <a:solidFill>
                <a:schemeClr val="accent2">
                  <a:lumMod val="40000"/>
                  <a:lumOff val="60000"/>
                </a:schemeClr>
              </a:solidFill>
              <a:ea typeface="DejaVu Sans Condensed"/>
              <a:cs typeface="DejaVu Sans Condensed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48600" y="6553200"/>
            <a:ext cx="990600" cy="304800"/>
          </a:xfrm>
          <a:prstGeom prst="rect">
            <a:avLst/>
          </a:prstGeom>
          <a:noFill/>
        </p:spPr>
        <p:txBody>
          <a:bodyPr/>
          <a:lstStyle/>
          <a:p>
            <a:fld id="{03AD149C-EFA0-4FF7-820C-E8D35B276BD0}" type="slidenum">
              <a:rPr lang="en-GB" smtClean="0">
                <a:latin typeface="Arial" pitchFamily="34" charset="0"/>
                <a:cs typeface="Arial" pitchFamily="34" charset="0"/>
              </a:rPr>
              <a:pPr/>
              <a:t>39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05000" y="914400"/>
            <a:ext cx="70104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b="1" dirty="0">
                <a:solidFill>
                  <a:srgbClr val="15539C"/>
                </a:solidFill>
                <a:ea typeface="DejaVu Sans Condensed"/>
                <a:cs typeface="DejaVu Sans Condensed"/>
              </a:rPr>
              <a:t>First </a:t>
            </a:r>
            <a:r>
              <a:rPr lang="en-US" sz="20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implementation of </a:t>
            </a:r>
            <a:r>
              <a:rPr lang="en-US" sz="2000" b="1" dirty="0">
                <a:solidFill>
                  <a:srgbClr val="15539C"/>
                </a:solidFill>
                <a:ea typeface="DejaVu Sans Condensed"/>
                <a:cs typeface="DejaVu Sans Condensed"/>
              </a:rPr>
              <a:t>Physics Analysis in Oracle DB </a:t>
            </a:r>
          </a:p>
          <a:p>
            <a:pPr marL="344487" indent="-342900">
              <a:spcBef>
                <a:spcPts val="563"/>
              </a:spcBef>
              <a:buClr>
                <a:srgbClr val="003399"/>
              </a:buCl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6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Data </a:t>
            </a:r>
            <a:r>
              <a:rPr lang="en-US" sz="1600" b="1" dirty="0">
                <a:solidFill>
                  <a:srgbClr val="15539C"/>
                </a:solidFill>
                <a:ea typeface="DejaVu Sans Condensed"/>
                <a:cs typeface="DejaVu Sans Condensed"/>
              </a:rPr>
              <a:t>in multiple tables</a:t>
            </a:r>
          </a:p>
          <a:p>
            <a:pPr marL="344487" indent="-342900">
              <a:spcBef>
                <a:spcPts val="563"/>
              </a:spcBef>
              <a:buClr>
                <a:srgbClr val="003399"/>
              </a:buCl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600" b="1" dirty="0">
                <a:solidFill>
                  <a:srgbClr val="15539C"/>
                </a:solidFill>
                <a:ea typeface="DejaVu Sans Condensed"/>
                <a:cs typeface="DejaVu Sans Condensed"/>
              </a:rPr>
              <a:t>SQL-query can reproduce selection in loop over events</a:t>
            </a:r>
          </a:p>
          <a:p>
            <a:pPr marL="344487" indent="-342900">
              <a:spcBef>
                <a:spcPts val="563"/>
              </a:spcBef>
              <a:buClr>
                <a:srgbClr val="003399"/>
              </a:buCl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600" b="1" dirty="0">
                <a:solidFill>
                  <a:srgbClr val="15539C"/>
                </a:solidFill>
                <a:ea typeface="DejaVu Sans Condensed"/>
                <a:cs typeface="DejaVu Sans Condensed"/>
              </a:rPr>
              <a:t>Analysis </a:t>
            </a:r>
            <a:r>
              <a:rPr lang="en-US" sz="16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from DB </a:t>
            </a:r>
            <a:r>
              <a:rPr lang="en-US" sz="1600" b="1" dirty="0">
                <a:solidFill>
                  <a:srgbClr val="15539C"/>
                </a:solidFill>
                <a:ea typeface="DejaVu Sans Condensed"/>
                <a:cs typeface="DejaVu Sans Condensed"/>
              </a:rPr>
              <a:t>slower than original </a:t>
            </a:r>
            <a:r>
              <a:rPr lang="en-US" sz="1600" b="1" dirty="0" err="1">
                <a:solidFill>
                  <a:srgbClr val="15539C"/>
                </a:solidFill>
                <a:ea typeface="DejaVu Sans Condensed"/>
                <a:cs typeface="DejaVu Sans Condensed"/>
              </a:rPr>
              <a:t>ntuple</a:t>
            </a:r>
            <a:r>
              <a:rPr lang="en-US" sz="1600" b="1" dirty="0">
                <a:solidFill>
                  <a:srgbClr val="15539C"/>
                </a:solidFill>
                <a:ea typeface="DejaVu Sans Condensed"/>
                <a:cs typeface="DejaVu Sans Condensed"/>
              </a:rPr>
              <a:t>-analysis and many complexities still not implemented…</a:t>
            </a:r>
          </a:p>
        </p:txBody>
      </p:sp>
      <p:sp>
        <p:nvSpPr>
          <p:cNvPr id="62" name="AutoShape 8"/>
          <p:cNvSpPr>
            <a:spLocks noChangeArrowheads="1"/>
          </p:cNvSpPr>
          <p:nvPr/>
        </p:nvSpPr>
        <p:spPr bwMode="auto">
          <a:xfrm>
            <a:off x="4601509" y="4581831"/>
            <a:ext cx="427037" cy="273050"/>
          </a:xfrm>
          <a:prstGeom prst="can">
            <a:avLst>
              <a:gd name="adj" fmla="val 25000"/>
            </a:avLst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grpSp>
        <p:nvGrpSpPr>
          <p:cNvPr id="64" name="Group 13"/>
          <p:cNvGrpSpPr>
            <a:grpSpLocks/>
          </p:cNvGrpSpPr>
          <p:nvPr/>
        </p:nvGrpSpPr>
        <p:grpSpPr bwMode="auto">
          <a:xfrm>
            <a:off x="2191684" y="4374289"/>
            <a:ext cx="1015404" cy="623896"/>
            <a:chOff x="2633" y="1558"/>
            <a:chExt cx="660" cy="568"/>
          </a:xfrm>
        </p:grpSpPr>
        <p:sp>
          <p:nvSpPr>
            <p:cNvPr id="65" name="Oval 14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Line 15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Line 16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Rectangle 17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Oval 18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Oval 19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Line 20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21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Rectangle 22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Oval 23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Oval 24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Line 25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Line 26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Rectangle 27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Oval 28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Oval 29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Line 30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Line 31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Rectangle 32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Oval 33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5" name="Arc 66"/>
          <p:cNvSpPr>
            <a:spLocks/>
          </p:cNvSpPr>
          <p:nvPr/>
        </p:nvSpPr>
        <p:spPr bwMode="auto">
          <a:xfrm>
            <a:off x="5665458" y="4771928"/>
            <a:ext cx="2012626" cy="624144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Rectangle 67"/>
          <p:cNvSpPr>
            <a:spLocks noChangeArrowheads="1"/>
          </p:cNvSpPr>
          <p:nvPr/>
        </p:nvSpPr>
        <p:spPr bwMode="auto">
          <a:xfrm>
            <a:off x="3813734" y="4049232"/>
            <a:ext cx="2106346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en-GB" sz="1200" b="1" dirty="0"/>
              <a:t>analysis objects</a:t>
            </a:r>
          </a:p>
          <a:p>
            <a:pPr algn="ctr" eaLnBrk="0" hangingPunct="0"/>
            <a:r>
              <a:rPr lang="en-GB" sz="1200" dirty="0"/>
              <a:t>(extracted </a:t>
            </a:r>
            <a:r>
              <a:rPr lang="en-GB" sz="1200" dirty="0" smtClean="0"/>
              <a:t>per </a:t>
            </a:r>
            <a:r>
              <a:rPr lang="en-GB" sz="1200" dirty="0"/>
              <a:t>physics topic)</a:t>
            </a:r>
          </a:p>
        </p:txBody>
      </p:sp>
      <p:sp>
        <p:nvSpPr>
          <p:cNvPr id="87" name="AutoShape 103"/>
          <p:cNvSpPr>
            <a:spLocks noChangeArrowheads="1"/>
          </p:cNvSpPr>
          <p:nvPr/>
        </p:nvSpPr>
        <p:spPr bwMode="auto">
          <a:xfrm>
            <a:off x="4553884" y="5094813"/>
            <a:ext cx="427037" cy="273050"/>
          </a:xfrm>
          <a:prstGeom prst="can">
            <a:avLst>
              <a:gd name="adj" fmla="val 25000"/>
            </a:avLst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88" name="AutoShape 104"/>
          <p:cNvSpPr>
            <a:spLocks noChangeArrowheads="1"/>
          </p:cNvSpPr>
          <p:nvPr/>
        </p:nvSpPr>
        <p:spPr bwMode="auto">
          <a:xfrm>
            <a:off x="4504671" y="5574443"/>
            <a:ext cx="430213" cy="273050"/>
          </a:xfrm>
          <a:prstGeom prst="can">
            <a:avLst>
              <a:gd name="adj" fmla="val 25000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89" name="Rectangle 49"/>
          <p:cNvSpPr>
            <a:spLocks noChangeArrowheads="1"/>
          </p:cNvSpPr>
          <p:nvPr/>
        </p:nvSpPr>
        <p:spPr bwMode="auto">
          <a:xfrm>
            <a:off x="1505884" y="4435442"/>
            <a:ext cx="1026903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GB" sz="1200" b="1" dirty="0"/>
              <a:t>event </a:t>
            </a:r>
          </a:p>
          <a:p>
            <a:pPr eaLnBrk="0" hangingPunct="0"/>
            <a:r>
              <a:rPr lang="en-GB" sz="1200" b="1" dirty="0"/>
              <a:t> </a:t>
            </a:r>
            <a:r>
              <a:rPr lang="en-GB" sz="1200" b="1" dirty="0" smtClean="0"/>
              <a:t>summary</a:t>
            </a:r>
            <a:endParaRPr lang="en-GB" sz="1200" b="1" dirty="0"/>
          </a:p>
          <a:p>
            <a:pPr eaLnBrk="0" hangingPunct="0"/>
            <a:r>
              <a:rPr lang="en-GB" sz="1200" b="1" dirty="0"/>
              <a:t>            data</a:t>
            </a:r>
          </a:p>
        </p:txBody>
      </p:sp>
      <p:sp>
        <p:nvSpPr>
          <p:cNvPr id="90" name="Rectangle 49"/>
          <p:cNvSpPr>
            <a:spLocks noChangeArrowheads="1"/>
          </p:cNvSpPr>
          <p:nvPr/>
        </p:nvSpPr>
        <p:spPr bwMode="auto">
          <a:xfrm>
            <a:off x="4962709" y="4615001"/>
            <a:ext cx="734175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GB" sz="1200" b="1" dirty="0" smtClean="0"/>
              <a:t>ntuple1</a:t>
            </a:r>
            <a:endParaRPr lang="en-GB" sz="1200" b="1" dirty="0"/>
          </a:p>
        </p:txBody>
      </p:sp>
      <p:sp>
        <p:nvSpPr>
          <p:cNvPr id="91" name="Rectangle 49"/>
          <p:cNvSpPr>
            <a:spLocks noChangeArrowheads="1"/>
          </p:cNvSpPr>
          <p:nvPr/>
        </p:nvSpPr>
        <p:spPr bwMode="auto">
          <a:xfrm>
            <a:off x="4962709" y="5114739"/>
            <a:ext cx="734175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GB" sz="1200" b="1" dirty="0" smtClean="0"/>
              <a:t>ntuple2</a:t>
            </a:r>
            <a:endParaRPr lang="en-GB" sz="1200" b="1" dirty="0"/>
          </a:p>
        </p:txBody>
      </p:sp>
      <p:sp>
        <p:nvSpPr>
          <p:cNvPr id="92" name="Rectangle 49"/>
          <p:cNvSpPr>
            <a:spLocks noChangeArrowheads="1"/>
          </p:cNvSpPr>
          <p:nvPr/>
        </p:nvSpPr>
        <p:spPr bwMode="auto">
          <a:xfrm>
            <a:off x="4934884" y="5578442"/>
            <a:ext cx="759823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GB" sz="1200" b="1" dirty="0" err="1" smtClean="0"/>
              <a:t>ntupleN</a:t>
            </a:r>
            <a:endParaRPr lang="en-GB" sz="1200" b="1" dirty="0"/>
          </a:p>
        </p:txBody>
      </p:sp>
      <p:pic>
        <p:nvPicPr>
          <p:cNvPr id="93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2565" y="5094813"/>
            <a:ext cx="545306" cy="47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4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56578" y="5228699"/>
            <a:ext cx="545306" cy="47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5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99752" y="5380827"/>
            <a:ext cx="545306" cy="47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94578" y="5502242"/>
            <a:ext cx="545306" cy="47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7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3178" y="5700872"/>
            <a:ext cx="545306" cy="47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8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44200" y="5853272"/>
            <a:ext cx="545306" cy="47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9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8831" y="6120966"/>
            <a:ext cx="545306" cy="47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0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1231" y="6273366"/>
            <a:ext cx="545306" cy="47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3631" y="6425766"/>
            <a:ext cx="545306" cy="47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" name="Picture 6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031" y="6578166"/>
            <a:ext cx="545306" cy="47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" name="Arc 66"/>
          <p:cNvSpPr>
            <a:spLocks/>
          </p:cNvSpPr>
          <p:nvPr/>
        </p:nvSpPr>
        <p:spPr bwMode="auto">
          <a:xfrm>
            <a:off x="5683624" y="4794837"/>
            <a:ext cx="1398190" cy="337018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" name="Arc 66"/>
          <p:cNvSpPr>
            <a:spLocks/>
          </p:cNvSpPr>
          <p:nvPr/>
        </p:nvSpPr>
        <p:spPr bwMode="auto">
          <a:xfrm>
            <a:off x="3258483" y="4640698"/>
            <a:ext cx="1343025" cy="45719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" name="Arc 66"/>
          <p:cNvSpPr>
            <a:spLocks/>
          </p:cNvSpPr>
          <p:nvPr/>
        </p:nvSpPr>
        <p:spPr bwMode="auto">
          <a:xfrm>
            <a:off x="5685717" y="5247667"/>
            <a:ext cx="881980" cy="279570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" name="Arc 66"/>
          <p:cNvSpPr>
            <a:spLocks/>
          </p:cNvSpPr>
          <p:nvPr/>
        </p:nvSpPr>
        <p:spPr bwMode="auto">
          <a:xfrm>
            <a:off x="5698831" y="5728660"/>
            <a:ext cx="484351" cy="544705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" name="Arc 66"/>
          <p:cNvSpPr>
            <a:spLocks/>
          </p:cNvSpPr>
          <p:nvPr/>
        </p:nvSpPr>
        <p:spPr bwMode="auto">
          <a:xfrm>
            <a:off x="5745259" y="5786100"/>
            <a:ext cx="149411" cy="371972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" name="Arc 66"/>
          <p:cNvSpPr>
            <a:spLocks/>
          </p:cNvSpPr>
          <p:nvPr/>
        </p:nvSpPr>
        <p:spPr bwMode="auto">
          <a:xfrm>
            <a:off x="5730115" y="5710968"/>
            <a:ext cx="605468" cy="714797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" name="Arc 66"/>
          <p:cNvSpPr>
            <a:spLocks/>
          </p:cNvSpPr>
          <p:nvPr/>
        </p:nvSpPr>
        <p:spPr bwMode="auto">
          <a:xfrm>
            <a:off x="5730115" y="5679978"/>
            <a:ext cx="829538" cy="953350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Arc 66"/>
          <p:cNvSpPr>
            <a:spLocks/>
          </p:cNvSpPr>
          <p:nvPr/>
        </p:nvSpPr>
        <p:spPr bwMode="auto">
          <a:xfrm>
            <a:off x="5730116" y="5271462"/>
            <a:ext cx="1122449" cy="445800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1" name="Arc 66"/>
          <p:cNvSpPr>
            <a:spLocks/>
          </p:cNvSpPr>
          <p:nvPr/>
        </p:nvSpPr>
        <p:spPr bwMode="auto">
          <a:xfrm>
            <a:off x="5685716" y="5271462"/>
            <a:ext cx="1396098" cy="627655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" name="Arc 66"/>
          <p:cNvSpPr>
            <a:spLocks/>
          </p:cNvSpPr>
          <p:nvPr/>
        </p:nvSpPr>
        <p:spPr bwMode="auto">
          <a:xfrm>
            <a:off x="5665458" y="4732139"/>
            <a:ext cx="1804477" cy="567416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" name="Arc 66"/>
          <p:cNvSpPr>
            <a:spLocks/>
          </p:cNvSpPr>
          <p:nvPr/>
        </p:nvSpPr>
        <p:spPr bwMode="auto">
          <a:xfrm>
            <a:off x="3258483" y="4776555"/>
            <a:ext cx="1295401" cy="355300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Arc 66"/>
          <p:cNvSpPr>
            <a:spLocks/>
          </p:cNvSpPr>
          <p:nvPr/>
        </p:nvSpPr>
        <p:spPr bwMode="auto">
          <a:xfrm>
            <a:off x="3258483" y="4919692"/>
            <a:ext cx="1241895" cy="699383"/>
          </a:xfrm>
          <a:custGeom>
            <a:avLst/>
            <a:gdLst>
              <a:gd name="G0" fmla="+- 20 0 0"/>
              <a:gd name="G1" fmla="+- 21600 0 0"/>
              <a:gd name="G2" fmla="+- 21600 0 0"/>
              <a:gd name="T0" fmla="*/ 0 w 21620"/>
              <a:gd name="T1" fmla="*/ 0 h 21600"/>
              <a:gd name="T2" fmla="*/ 21620 w 21620"/>
              <a:gd name="T3" fmla="*/ 21600 h 21600"/>
              <a:gd name="T4" fmla="*/ 20 w 2162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600200" y="6553200"/>
            <a:ext cx="6400800" cy="304800"/>
          </a:xfrm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LHC physics analysis and databases - M. Limper - 13 March 2012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70554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C6ECA374-1186-4CA0-B76D-0E1E7B37DD9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CERN databases services</a:t>
            </a:r>
          </a:p>
          <a:p>
            <a:pPr lvl="1"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~130 databases, most of them database clusters </a:t>
            </a:r>
            <a:br>
              <a:rPr lang="en-GB" dirty="0" smtClean="0">
                <a:latin typeface="Helvetica" pitchFamily="34" charset="0"/>
                <a:cs typeface="Helvetica" pitchFamily="34" charset="0"/>
              </a:rPr>
            </a:br>
            <a:r>
              <a:rPr lang="en-GB" dirty="0" smtClean="0">
                <a:latin typeface="Helvetica" pitchFamily="34" charset="0"/>
                <a:cs typeface="Helvetica" pitchFamily="34" charset="0"/>
              </a:rPr>
              <a:t>	(Oracle RAC technology RAC, 2 – 6 nodes)</a:t>
            </a:r>
          </a:p>
          <a:p>
            <a:pPr lvl="1"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Currently over 3</a:t>
            </a:r>
            <a:r>
              <a:rPr lang="pl-PL" dirty="0" smtClean="0">
                <a:latin typeface="Helvetica" pitchFamily="34" charset="0"/>
                <a:cs typeface="Helvetica" pitchFamily="34" charset="0"/>
              </a:rPr>
              <a:t>0</a:t>
            </a:r>
            <a:r>
              <a:rPr lang="en-GB" dirty="0" smtClean="0">
                <a:latin typeface="Helvetica" pitchFamily="34" charset="0"/>
                <a:cs typeface="Helvetica" pitchFamily="34" charset="0"/>
              </a:rPr>
              <a:t>00 disk spindles providing more than </a:t>
            </a:r>
            <a:r>
              <a:rPr lang="pl-PL" dirty="0" smtClean="0">
                <a:latin typeface="Helvetica" pitchFamily="34" charset="0"/>
                <a:cs typeface="Helvetica" pitchFamily="34" charset="0"/>
              </a:rPr>
              <a:t>~3</a:t>
            </a:r>
            <a:r>
              <a:rPr lang="en-GB" dirty="0" smtClean="0">
                <a:latin typeface="Helvetica" pitchFamily="34" charset="0"/>
                <a:cs typeface="Helvetica" pitchFamily="34" charset="0"/>
              </a:rPr>
              <a:t>PB</a:t>
            </a:r>
            <a:r>
              <a:rPr lang="pl-PL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GB" dirty="0" smtClean="0">
                <a:latin typeface="Helvetica" pitchFamily="34" charset="0"/>
                <a:cs typeface="Helvetica" pitchFamily="34" charset="0"/>
              </a:rPr>
              <a:t>raw disk space (NAS and SAN)</a:t>
            </a:r>
          </a:p>
          <a:p>
            <a:pPr lvl="1"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MySQL service </a:t>
            </a:r>
          </a:p>
          <a:p>
            <a:pPr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Some notable databases at CERN</a:t>
            </a:r>
          </a:p>
          <a:p>
            <a:pPr lvl="1"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Experiments’ databases – 14 production databases</a:t>
            </a:r>
          </a:p>
          <a:p>
            <a:pPr lvl="2"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Currently between 1 and </a:t>
            </a:r>
            <a:r>
              <a:rPr lang="pl-PL" dirty="0" smtClean="0">
                <a:latin typeface="Helvetica" pitchFamily="34" charset="0"/>
                <a:cs typeface="Helvetica" pitchFamily="34" charset="0"/>
              </a:rPr>
              <a:t>1</a:t>
            </a:r>
            <a:r>
              <a:rPr lang="en-GB" dirty="0" smtClean="0">
                <a:latin typeface="Helvetica" pitchFamily="34" charset="0"/>
                <a:cs typeface="Helvetica" pitchFamily="34" charset="0"/>
              </a:rPr>
              <a:t>2 TB in size</a:t>
            </a:r>
          </a:p>
          <a:p>
            <a:pPr lvl="2"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Expected growth between 1 and 10 TB / year</a:t>
            </a:r>
          </a:p>
          <a:p>
            <a:pPr lvl="1"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LHC accelerator logging database (ACCLOG) – ~120TB, &gt;3.8.10</a:t>
            </a:r>
            <a:r>
              <a:rPr lang="en-GB" baseline="30000" dirty="0" smtClean="0">
                <a:latin typeface="Helvetica" pitchFamily="34" charset="0"/>
                <a:cs typeface="Helvetica" pitchFamily="34" charset="0"/>
              </a:rPr>
              <a:t>12</a:t>
            </a:r>
            <a:r>
              <a:rPr lang="en-GB" dirty="0" smtClean="0">
                <a:latin typeface="Helvetica" pitchFamily="34" charset="0"/>
                <a:cs typeface="Helvetica" pitchFamily="34" charset="0"/>
              </a:rPr>
              <a:t> rows, expected growth up to 70TB / year</a:t>
            </a:r>
          </a:p>
          <a:p>
            <a:pPr lvl="1"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... Several more DBs in </a:t>
            </a:r>
            <a:r>
              <a:rPr lang="en-GB" dirty="0">
                <a:latin typeface="Helvetica" pitchFamily="34" charset="0"/>
                <a:cs typeface="Helvetica" pitchFamily="34" charset="0"/>
              </a:rPr>
              <a:t>the 1-2 </a:t>
            </a:r>
            <a:r>
              <a:rPr lang="en-GB" dirty="0" smtClean="0">
                <a:latin typeface="Helvetica" pitchFamily="34" charset="0"/>
                <a:cs typeface="Helvetica" pitchFamily="34" charset="0"/>
              </a:rPr>
              <a:t>TB</a:t>
            </a:r>
            <a:r>
              <a:rPr lang="en-GB" dirty="0" smtClean="0">
                <a:cs typeface="Helvetica" pitchFamily="34" charset="0"/>
              </a:rPr>
              <a:t> </a:t>
            </a:r>
            <a:r>
              <a:rPr lang="en-GB" dirty="0" smtClean="0">
                <a:latin typeface="Helvetica" pitchFamily="34" charset="0"/>
                <a:cs typeface="Helvetica" pitchFamily="34" charset="0"/>
              </a:rPr>
              <a:t>range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CERN databases in numbers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547257" y="6516100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original slide </a:t>
            </a:r>
            <a:r>
              <a:rPr lang="en-GB" dirty="0"/>
              <a:t>by </a:t>
            </a:r>
            <a:r>
              <a:rPr lang="en-GB" dirty="0" smtClean="0"/>
              <a:t>Luca Canali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5139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581" y="4214222"/>
            <a:ext cx="3140658" cy="2276662"/>
          </a:xfrm>
          <a:prstGeom prst="rect">
            <a:avLst/>
          </a:prstGeom>
        </p:spPr>
      </p:pic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b="1" dirty="0" smtClean="0"/>
              <a:t>Physics Analysis benchmark 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018309" y="1343891"/>
            <a:ext cx="3886200" cy="6096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6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Output of SQL-query send to ROOT to produce standard root-histograms: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endParaRPr lang="it-CH">
              <a:solidFill>
                <a:srgbClr val="000000"/>
              </a:solidFill>
              <a:ea typeface="DejaVu Sans Condensed"/>
              <a:cs typeface="DejaVu Sans Condensed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48600" y="6553200"/>
            <a:ext cx="990600" cy="304800"/>
          </a:xfrm>
          <a:prstGeom prst="rect">
            <a:avLst/>
          </a:prstGeom>
          <a:noFill/>
        </p:spPr>
        <p:txBody>
          <a:bodyPr/>
          <a:lstStyle/>
          <a:p>
            <a:fld id="{03AD149C-EFA0-4FF7-820C-E8D35B276BD0}" type="slidenum">
              <a:rPr lang="en-GB" smtClean="0">
                <a:latin typeface="Arial" pitchFamily="34" charset="0"/>
                <a:cs typeface="Arial" pitchFamily="34" charset="0"/>
              </a:rPr>
              <a:pPr/>
              <a:t>40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133109" y="1343891"/>
            <a:ext cx="4010891" cy="6096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pPr marL="1587">
              <a:spcBef>
                <a:spcPts val="563"/>
              </a:spcBef>
              <a:buClr>
                <a:srgbClr val="003399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16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ROOT-macro using original </a:t>
            </a:r>
            <a:r>
              <a:rPr lang="en-US" sz="1600" b="1" dirty="0" err="1" smtClean="0">
                <a:solidFill>
                  <a:srgbClr val="15539C"/>
                </a:solidFill>
                <a:ea typeface="DejaVu Sans Condensed"/>
                <a:cs typeface="DejaVu Sans Condensed"/>
              </a:rPr>
              <a:t>ntuples</a:t>
            </a:r>
            <a:r>
              <a:rPr lang="en-US" sz="1600" b="1" dirty="0" smtClean="0">
                <a:solidFill>
                  <a:srgbClr val="15539C"/>
                </a:solidFill>
                <a:ea typeface="DejaVu Sans Condensed"/>
                <a:cs typeface="DejaVu Sans Condensed"/>
              </a:rPr>
              <a:t> as input produces identical histograms: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389" y="4226656"/>
            <a:ext cx="3111741" cy="22556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473" y="1905000"/>
            <a:ext cx="3140658" cy="2276662"/>
          </a:xfrm>
          <a:prstGeom prst="rect">
            <a:avLst/>
          </a:prstGeom>
        </p:spPr>
      </p:pic>
      <p:sp>
        <p:nvSpPr>
          <p:cNvPr id="12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600200" y="6553200"/>
            <a:ext cx="6400800" cy="304800"/>
          </a:xfrm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cs typeface="Arial" pitchFamily="34" charset="0"/>
              </a:rPr>
              <a:t>LHC physics analysis and databases - M. Limper - 13 March 2012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109" y="1936604"/>
            <a:ext cx="3159130" cy="229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45827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Oracle </a:t>
            </a:r>
          </a:p>
          <a:p>
            <a:pPr lvl="1"/>
            <a:r>
              <a:rPr lang="en-GB" dirty="0" smtClean="0"/>
              <a:t>Critical component for LHC accelerator and physics</a:t>
            </a:r>
            <a:r>
              <a:rPr lang="en-GB" baseline="0" dirty="0" smtClean="0"/>
              <a:t> data processing</a:t>
            </a:r>
          </a:p>
          <a:p>
            <a:pPr lvl="1"/>
            <a:r>
              <a:rPr lang="en-GB" dirty="0" smtClean="0"/>
              <a:t>Scalable</a:t>
            </a:r>
            <a:r>
              <a:rPr lang="en-GB" baseline="0" dirty="0" smtClean="0"/>
              <a:t> and stable, including data replication</a:t>
            </a:r>
          </a:p>
          <a:p>
            <a:r>
              <a:rPr lang="en-GB" dirty="0" smtClean="0"/>
              <a:t>CERN central services run on Oracle, for which we have components and experience to build high availability, guaranteed data, scalability</a:t>
            </a:r>
          </a:p>
          <a:p>
            <a:r>
              <a:rPr lang="en-GB" baseline="0" dirty="0" smtClean="0"/>
              <a:t>MySQL as a</a:t>
            </a:r>
            <a:r>
              <a:rPr lang="en-GB" dirty="0" smtClean="0"/>
              <a:t> “</a:t>
            </a:r>
            <a:r>
              <a:rPr lang="en-GB" dirty="0" err="1" smtClean="0"/>
              <a:t>DataBase</a:t>
            </a:r>
            <a:r>
              <a:rPr lang="en-GB" dirty="0" smtClean="0"/>
              <a:t> On Demand” service</a:t>
            </a:r>
            <a:endParaRPr lang="en-GB" baseline="0" dirty="0" smtClean="0"/>
          </a:p>
          <a:p>
            <a:pPr lvl="1"/>
            <a:r>
              <a:rPr lang="en-GB" dirty="0"/>
              <a:t>N</a:t>
            </a:r>
            <a:r>
              <a:rPr lang="en-GB" dirty="0" smtClean="0"/>
              <a:t>ice features and light, lacks some scalability and High-Availability features for some service requirements</a:t>
            </a:r>
            <a:endParaRPr lang="en-GB" baseline="0" dirty="0" smtClean="0"/>
          </a:p>
          <a:p>
            <a:r>
              <a:rPr lang="en-GB" dirty="0" err="1" smtClean="0"/>
              <a:t>NoSQL</a:t>
            </a:r>
            <a:r>
              <a:rPr lang="en-GB" dirty="0" smtClean="0"/>
              <a:t> </a:t>
            </a:r>
            <a:r>
              <a:rPr lang="en-GB" dirty="0"/>
              <a:t>is being considered</a:t>
            </a:r>
          </a:p>
          <a:p>
            <a:pPr lvl="1"/>
            <a:r>
              <a:rPr lang="en-GB" dirty="0"/>
              <a:t>Ecosystem </a:t>
            </a:r>
            <a:r>
              <a:rPr lang="en-GB" dirty="0" smtClean="0"/>
              <a:t>is evolving rapidly (</a:t>
            </a:r>
            <a:r>
              <a:rPr lang="en-GB" dirty="0"/>
              <a:t>architecture, designs and interfaces </a:t>
            </a:r>
            <a:r>
              <a:rPr lang="en-GB" dirty="0" smtClean="0"/>
              <a:t>subject to </a:t>
            </a:r>
            <a:r>
              <a:rPr lang="en-GB" dirty="0"/>
              <a:t>change</a:t>
            </a:r>
            <a:r>
              <a:rPr lang="en-GB" dirty="0" smtClean="0"/>
              <a:t>!)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20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NoSQL</a:t>
            </a:r>
            <a:r>
              <a:rPr lang="en-GB" dirty="0" smtClean="0"/>
              <a:t> </a:t>
            </a:r>
            <a:r>
              <a:rPr lang="en-GB" dirty="0"/>
              <a:t>ecosystem, </a:t>
            </a:r>
            <a:r>
              <a:rPr lang="en-GB" sz="1100" dirty="0">
                <a:hlinkClick r:id="rId2"/>
              </a:rPr>
              <a:t>http://</a:t>
            </a:r>
            <a:r>
              <a:rPr lang="en-GB" sz="1100" dirty="0" smtClean="0">
                <a:hlinkClick r:id="rId2"/>
              </a:rPr>
              <a:t>www.aosabook.org/en/nosql.html</a:t>
            </a:r>
            <a:r>
              <a:rPr lang="en-GB" sz="1100" dirty="0" smtClean="0"/>
              <a:t> </a:t>
            </a:r>
          </a:p>
          <a:p>
            <a:r>
              <a:rPr lang="en-GB" dirty="0" smtClean="0"/>
              <a:t>Database workshop at CERN </a:t>
            </a:r>
            <a:r>
              <a:rPr lang="en-GB" sz="1000" u="sng" dirty="0">
                <a:hlinkClick r:id="rId3"/>
              </a:rPr>
              <a:t>https://indico.cern.ch/conferenceDisplay.py?confId=130874 </a:t>
            </a:r>
            <a:r>
              <a:rPr lang="en-GB" sz="1000" dirty="0" smtClean="0"/>
              <a:t> </a:t>
            </a:r>
            <a:r>
              <a:rPr lang="en-GB" dirty="0"/>
              <a:t>and ATLAS Computing Technical Interchange Meeting </a:t>
            </a:r>
            <a:r>
              <a:rPr lang="en-GB" sz="1000" dirty="0">
                <a:hlinkClick r:id="rId4"/>
              </a:rPr>
              <a:t>https://</a:t>
            </a:r>
            <a:r>
              <a:rPr lang="en-GB" sz="1000" dirty="0" smtClean="0">
                <a:hlinkClick r:id="rId4"/>
              </a:rPr>
              <a:t>indico.cern.ch/event/132486</a:t>
            </a:r>
            <a:r>
              <a:rPr lang="en-GB" dirty="0" smtClean="0"/>
              <a:t> </a:t>
            </a:r>
          </a:p>
          <a:p>
            <a:r>
              <a:rPr lang="en-GB" dirty="0"/>
              <a:t>Eva Dafonte Pérez, </a:t>
            </a:r>
            <a:r>
              <a:rPr lang="en-GB" dirty="0" smtClean="0"/>
              <a:t>UKOUG 2009 “Worldwide </a:t>
            </a:r>
            <a:r>
              <a:rPr lang="en-GB" dirty="0"/>
              <a:t>distribution of experimental physics data using Oracle </a:t>
            </a:r>
            <a:r>
              <a:rPr lang="en-GB" dirty="0" smtClean="0"/>
              <a:t>Streams” </a:t>
            </a:r>
          </a:p>
          <a:p>
            <a:r>
              <a:rPr lang="en-GB" dirty="0" smtClean="0"/>
              <a:t>Luca Canali</a:t>
            </a:r>
            <a:r>
              <a:rPr lang="en-GB" dirty="0"/>
              <a:t>, CERN IT-DB Deployment, Status, Outlook </a:t>
            </a:r>
            <a:r>
              <a:rPr lang="en-GB" sz="1000" dirty="0">
                <a:hlinkClick r:id="rId5"/>
              </a:rPr>
              <a:t>http://</a:t>
            </a:r>
            <a:r>
              <a:rPr lang="en-GB" sz="1000" dirty="0" smtClean="0">
                <a:hlinkClick r:id="rId5"/>
              </a:rPr>
              <a:t>canali.web.cern.ch/canali/docs/CERN_IT-DB_deployment_GAIA_Workshop_March2011.pptx</a:t>
            </a:r>
            <a:r>
              <a:rPr lang="en-GB" sz="1000" dirty="0" smtClean="0"/>
              <a:t> </a:t>
            </a:r>
          </a:p>
          <a:p>
            <a:r>
              <a:rPr lang="en-GB" dirty="0" smtClean="0"/>
              <a:t>CERN </a:t>
            </a:r>
            <a:r>
              <a:rPr lang="en-GB" dirty="0" err="1" smtClean="0"/>
              <a:t>openlab</a:t>
            </a:r>
            <a:r>
              <a:rPr lang="en-GB" dirty="0" smtClean="0"/>
              <a:t>, </a:t>
            </a:r>
            <a:r>
              <a:rPr lang="en-GB" sz="1000" dirty="0">
                <a:hlinkClick r:id="rId6"/>
              </a:rPr>
              <a:t>http://cern.ch/openlab</a:t>
            </a:r>
            <a:r>
              <a:rPr lang="en-GB" sz="1000" dirty="0" smtClean="0">
                <a:hlinkClick r:id="rId6"/>
              </a:rPr>
              <a:t>/</a:t>
            </a:r>
            <a:r>
              <a:rPr lang="en-GB" sz="1000" dirty="0" smtClean="0"/>
              <a:t> </a:t>
            </a:r>
          </a:p>
          <a:p>
            <a:r>
              <a:rPr lang="en-GB" dirty="0" smtClean="0"/>
              <a:t>CAP </a:t>
            </a:r>
            <a:r>
              <a:rPr lang="en-GB" dirty="0"/>
              <a:t>theorem, </a:t>
            </a:r>
            <a:r>
              <a:rPr lang="en-GB" sz="1000" dirty="0">
                <a:hlinkClick r:id="rId7"/>
              </a:rPr>
              <a:t>http://</a:t>
            </a:r>
            <a:r>
              <a:rPr lang="en-GB" sz="1000" dirty="0" smtClean="0">
                <a:hlinkClick r:id="rId7"/>
              </a:rPr>
              <a:t>portal.acm.org/citation.cfm?id=564601</a:t>
            </a:r>
            <a:r>
              <a:rPr lang="en-GB" sz="1000" dirty="0" smtClean="0"/>
              <a:t> </a:t>
            </a:r>
          </a:p>
          <a:p>
            <a:r>
              <a:rPr lang="en-GB" dirty="0"/>
              <a:t>ACID, </a:t>
            </a:r>
            <a:r>
              <a:rPr lang="en-GB" sz="1000" dirty="0">
                <a:hlinkClick r:id="rId8"/>
              </a:rPr>
              <a:t>http://</a:t>
            </a:r>
            <a:r>
              <a:rPr lang="en-GB" sz="1000" dirty="0" smtClean="0">
                <a:hlinkClick r:id="rId8"/>
              </a:rPr>
              <a:t>portal.acm.org/citation.cfm?id=291</a:t>
            </a:r>
            <a:r>
              <a:rPr lang="en-GB" sz="1000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019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 slides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31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Oracle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EU</a:t>
            </a:r>
            <a:r>
              <a:rPr lang="en-GB" baseline="0" dirty="0" smtClean="0"/>
              <a:t> director for research, Monica </a:t>
            </a:r>
            <a:r>
              <a:rPr lang="en-GB" baseline="0" dirty="0" err="1" smtClean="0"/>
              <a:t>Marinucci</a:t>
            </a:r>
            <a:endParaRPr lang="en-GB" baseline="0" dirty="0" smtClean="0"/>
          </a:p>
          <a:p>
            <a:r>
              <a:rPr lang="en-GB" baseline="0" dirty="0" smtClean="0"/>
              <a:t>Strong collaboration with CERN and universities</a:t>
            </a:r>
          </a:p>
          <a:p>
            <a:r>
              <a:rPr lang="en-GB" baseline="0" dirty="0" smtClean="0"/>
              <a:t>Well known solution, easy to find database administrators and developers, training available</a:t>
            </a:r>
          </a:p>
          <a:p>
            <a:r>
              <a:rPr lang="en-GB" baseline="0" dirty="0" smtClean="0"/>
              <a:t>Support and licensing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734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C6ECA374-1186-4CA0-B76D-0E1E7B37DD99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604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76" y="956929"/>
            <a:ext cx="9073134" cy="5928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LHC</a:t>
            </a:r>
            <a:r>
              <a:rPr lang="en-GB" baseline="0" dirty="0" smtClean="0"/>
              <a:t> logging service, &gt;2.10</a:t>
            </a:r>
            <a:r>
              <a:rPr lang="en-GB" baseline="30000" dirty="0" smtClean="0"/>
              <a:t>12</a:t>
            </a:r>
            <a:endParaRPr lang="en-GB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6156198" y="6516100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</a:t>
            </a:r>
            <a:r>
              <a:rPr lang="en-GB" dirty="0" smtClean="0"/>
              <a:t>raph by Ronny Billen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3059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012942" cy="838200"/>
          </a:xfrm>
        </p:spPr>
        <p:txBody>
          <a:bodyPr/>
          <a:lstStyle/>
          <a:p>
            <a:r>
              <a:rPr lang="en-GB" sz="2400" dirty="0" smtClean="0">
                <a:latin typeface="Helvetica" pitchFamily="34" charset="0"/>
                <a:cs typeface="Helvetica" pitchFamily="34" charset="0"/>
              </a:rPr>
              <a:t>Key role for LHC physics data processing</a:t>
            </a:r>
            <a:endParaRPr lang="en-US" sz="2400" dirty="0" smtClean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51460" y="1124744"/>
            <a:ext cx="8857044" cy="5441032"/>
          </a:xfrm>
        </p:spPr>
        <p:txBody>
          <a:bodyPr/>
          <a:lstStyle/>
          <a:p>
            <a:r>
              <a:rPr lang="en-US" dirty="0" smtClean="0">
                <a:latin typeface="Helvetica" pitchFamily="34" charset="0"/>
                <a:cs typeface="Helvetica" pitchFamily="34" charset="0"/>
              </a:rPr>
              <a:t>Online acquisition, offline production, data (re)processing, data distribution, analysis </a:t>
            </a:r>
          </a:p>
          <a:p>
            <a:pPr lvl="2"/>
            <a:r>
              <a:rPr lang="en-US" dirty="0" smtClean="0">
                <a:latin typeface="Helvetica" pitchFamily="34" charset="0"/>
                <a:cs typeface="Helvetica" pitchFamily="34" charset="0"/>
              </a:rPr>
              <a:t>SCADA, conditions, geometry,  alignment, calibration, file bookkeeping, file transfers, etc.. </a:t>
            </a:r>
          </a:p>
          <a:p>
            <a:r>
              <a:rPr lang="en-US" dirty="0" smtClean="0">
                <a:latin typeface="Helvetica" pitchFamily="34" charset="0"/>
                <a:cs typeface="Helvetica" pitchFamily="34" charset="0"/>
              </a:rPr>
              <a:t>Grid Infrastructure and Operation services</a:t>
            </a:r>
          </a:p>
          <a:p>
            <a:pPr lvl="2"/>
            <a:r>
              <a:rPr lang="en-US" dirty="0" smtClean="0">
                <a:latin typeface="Helvetica" pitchFamily="34" charset="0"/>
                <a:cs typeface="Helvetica" pitchFamily="34" charset="0"/>
              </a:rPr>
              <a:t>Monitoring, Dashboards, User-role management, ..</a:t>
            </a:r>
          </a:p>
          <a:p>
            <a:r>
              <a:rPr lang="en-US" dirty="0" smtClean="0">
                <a:latin typeface="Helvetica" pitchFamily="34" charset="0"/>
                <a:cs typeface="Helvetica" pitchFamily="34" charset="0"/>
              </a:rPr>
              <a:t>Data Management Services </a:t>
            </a:r>
          </a:p>
          <a:p>
            <a:pPr lvl="2"/>
            <a:r>
              <a:rPr lang="en-US" dirty="0" smtClean="0">
                <a:latin typeface="Helvetica" pitchFamily="34" charset="0"/>
                <a:cs typeface="Helvetica" pitchFamily="34" charset="0"/>
              </a:rPr>
              <a:t>File catalogues, file transfers and storage management, …  </a:t>
            </a:r>
          </a:p>
          <a:p>
            <a:r>
              <a:rPr lang="en-US" dirty="0" smtClean="0">
                <a:latin typeface="Helvetica" pitchFamily="34" charset="0"/>
                <a:cs typeface="Helvetica" pitchFamily="34" charset="0"/>
              </a:rPr>
              <a:t>Metadata and transaction processing for custom tape</a:t>
            </a:r>
            <a:r>
              <a:rPr lang="pl-PL" dirty="0" smtClean="0">
                <a:latin typeface="Helvetica" pitchFamily="34" charset="0"/>
                <a:cs typeface="Helvetica" pitchFamily="34" charset="0"/>
              </a:rPr>
              <a:t>-based</a:t>
            </a:r>
            <a:r>
              <a:rPr lang="en-US" dirty="0" smtClean="0">
                <a:latin typeface="Helvetica" pitchFamily="34" charset="0"/>
                <a:cs typeface="Helvetica" pitchFamily="34" charset="0"/>
              </a:rPr>
              <a:t> storage system of physics data</a:t>
            </a:r>
          </a:p>
          <a:p>
            <a:r>
              <a:rPr lang="en-US" dirty="0" smtClean="0">
                <a:latin typeface="Helvetica" pitchFamily="34" charset="0"/>
                <a:cs typeface="Helvetica" pitchFamily="34" charset="0"/>
              </a:rPr>
              <a:t>Accelerator control and logging systems</a:t>
            </a:r>
          </a:p>
          <a:p>
            <a:r>
              <a:rPr lang="en-US" dirty="0" smtClean="0">
                <a:latin typeface="Helvetica" pitchFamily="34" charset="0"/>
                <a:cs typeface="Helvetica" pitchFamily="34" charset="0"/>
              </a:rPr>
              <a:t>AMS as well: </a:t>
            </a:r>
            <a:r>
              <a:rPr lang="en-GB" dirty="0">
                <a:latin typeface="Helvetica" pitchFamily="34" charset="0"/>
                <a:cs typeface="Helvetica" pitchFamily="34" charset="0"/>
              </a:rPr>
              <a:t>data/mc production bookkeeping and slow control </a:t>
            </a:r>
            <a:r>
              <a:rPr lang="en-GB" dirty="0" smtClean="0">
                <a:latin typeface="Helvetica" pitchFamily="34" charset="0"/>
                <a:cs typeface="Helvetica" pitchFamily="34" charset="0"/>
              </a:rPr>
              <a:t>data</a:t>
            </a:r>
            <a:endParaRPr lang="en-US" dirty="0" smtClean="0">
              <a:latin typeface="Comic Sans MS" pitchFamily="66" charset="0"/>
              <a:cs typeface="Helvetica" pitchFamily="34" charset="0"/>
            </a:endParaRP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438400" y="6553200"/>
            <a:ext cx="6477000" cy="457200"/>
          </a:xfrm>
        </p:spPr>
        <p:txBody>
          <a:bodyPr/>
          <a:lstStyle/>
          <a:p>
            <a:fld id="{C6ECA374-1186-4CA0-B76D-0E1E7B37DD9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47257" y="6516100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original slide </a:t>
            </a:r>
            <a:r>
              <a:rPr lang="en-GB" dirty="0"/>
              <a:t>by </a:t>
            </a:r>
            <a:r>
              <a:rPr lang="en-GB" dirty="0" smtClean="0"/>
              <a:t>Luca Canali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541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012942" cy="838200"/>
          </a:xfrm>
        </p:spPr>
        <p:txBody>
          <a:bodyPr/>
          <a:lstStyle/>
          <a:p>
            <a:r>
              <a:rPr lang="en-GB" sz="2800" dirty="0" smtClean="0"/>
              <a:t>CERN </a:t>
            </a:r>
            <a:r>
              <a:rPr lang="en-GB" sz="2800" dirty="0" err="1" smtClean="0"/>
              <a:t>openlab</a:t>
            </a:r>
            <a:r>
              <a:rPr lang="en-GB" sz="2800" dirty="0" smtClean="0"/>
              <a:t> and Oracle Streams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81000" y="1219200"/>
            <a:ext cx="8229600" cy="990600"/>
          </a:xfrm>
        </p:spPr>
        <p:txBody>
          <a:bodyPr/>
          <a:lstStyle/>
          <a:p>
            <a:r>
              <a:rPr lang="en-GB" dirty="0" smtClean="0"/>
              <a:t>Worldwide distribution of experimental physics data using Oracle Streams</a:t>
            </a:r>
            <a:endParaRPr lang="en-GB" dirty="0" smtClean="0">
              <a:effectLst>
                <a:glow rad="101600">
                  <a:srgbClr val="FFFF00">
                    <a:alpha val="75000"/>
                  </a:srgbClr>
                </a:glo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6055614"/>
            <a:ext cx="8229600" cy="68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Huge effort,</a:t>
            </a:r>
            <a:r>
              <a:rPr kumimoji="0" lang="en-GB" sz="2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successful outcome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3437" y="2308391"/>
            <a:ext cx="5364163" cy="35689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438400" y="6553200"/>
            <a:ext cx="6477000" cy="457200"/>
          </a:xfrm>
        </p:spPr>
        <p:txBody>
          <a:bodyPr/>
          <a:lstStyle/>
          <a:p>
            <a:fld id="{C6ECA374-1186-4CA0-B76D-0E1E7B37DD9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81043" y="6516100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slide by Eva </a:t>
            </a:r>
            <a:r>
              <a:rPr lang="en-GB" dirty="0"/>
              <a:t>Dafonte Pérez</a:t>
            </a:r>
          </a:p>
        </p:txBody>
      </p:sp>
    </p:spTree>
    <p:extLst>
      <p:ext uri="{BB962C8B-B14F-4D97-AF65-F5344CB8AC3E}">
        <p14:creationId xmlns:p14="http://schemas.microsoft.com/office/powerpoint/2010/main" val="950611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mpass_topology_201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5425736"/>
            <a:ext cx="3429000" cy="573750"/>
          </a:xfrm>
          <a:prstGeom prst="rect">
            <a:avLst/>
          </a:prstGeom>
          <a:ln>
            <a:solidFill>
              <a:srgbClr val="660066"/>
            </a:solidFill>
          </a:ln>
        </p:spPr>
      </p:pic>
      <p:pic>
        <p:nvPicPr>
          <p:cNvPr id="7" name="Picture 6" descr="alice_topology_201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0" y="4537243"/>
            <a:ext cx="3429000" cy="568157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8" name="Picture 7" descr="lhcb_topology_201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200" y="2514600"/>
            <a:ext cx="3597705" cy="3886200"/>
          </a:xfrm>
          <a:prstGeom prst="rect">
            <a:avLst/>
          </a:prstGeom>
          <a:ln>
            <a:solidFill>
              <a:srgbClr val="008000"/>
            </a:solidFill>
          </a:ln>
        </p:spPr>
      </p:pic>
      <p:pic>
        <p:nvPicPr>
          <p:cNvPr id="9" name="Picture 8" descr="cms_topology_2011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6400" y="3705600"/>
            <a:ext cx="3429000" cy="55729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 descr="atlas_topology_2011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250" y="381000"/>
            <a:ext cx="5886550" cy="297180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-285650" y="3429000"/>
            <a:ext cx="1962050" cy="675643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73D5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CMS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373D5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045855" y="1915157"/>
            <a:ext cx="1962050" cy="675643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en-GB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73D5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LHCb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373D5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00" y="881123"/>
            <a:ext cx="1962050" cy="675643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73D5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ATLAS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373D5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-304800" y="5334000"/>
            <a:ext cx="1962050" cy="675643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73D5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COMPASS</a:t>
            </a:r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endParaRPr lang="en-GB" sz="1600" b="1" dirty="0" smtClean="0">
              <a:solidFill>
                <a:srgbClr val="373D54"/>
              </a:solidFill>
            </a:endParaRPr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373D5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-304800" y="4267200"/>
            <a:ext cx="1962050" cy="675643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73D5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ALICE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373D5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438400" y="6553200"/>
            <a:ext cx="6477000" cy="457200"/>
          </a:xfrm>
        </p:spPr>
        <p:txBody>
          <a:bodyPr/>
          <a:lstStyle/>
          <a:p>
            <a:fld id="{C6ECA374-1186-4CA0-B76D-0E1E7B37DD9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81043" y="6516100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slide by Eva </a:t>
            </a:r>
            <a:r>
              <a:rPr lang="en-GB" dirty="0"/>
              <a:t>Dafonte Pérez</a:t>
            </a:r>
          </a:p>
        </p:txBody>
      </p:sp>
    </p:spTree>
    <p:extLst>
      <p:ext uri="{BB962C8B-B14F-4D97-AF65-F5344CB8AC3E}">
        <p14:creationId xmlns:p14="http://schemas.microsoft.com/office/powerpoint/2010/main" val="2244207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C6ECA374-1186-4CA0-B76D-0E1E7B37DD99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594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702" y="-1"/>
            <a:ext cx="5450586" cy="6818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2570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Thème Offic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IT-template-new</Template>
  <TotalTime>16150</TotalTime>
  <Words>3983</Words>
  <Application>Microsoft Macintosh PowerPoint</Application>
  <PresentationFormat>On-screen Show (4:3)</PresentationFormat>
  <Paragraphs>622</Paragraphs>
  <Slides>44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Custom Design</vt:lpstr>
      <vt:lpstr>Image</vt:lpstr>
      <vt:lpstr>Oracle at CERN Database technologies</vt:lpstr>
      <vt:lpstr>Outline</vt:lpstr>
      <vt:lpstr>PowerPoint Presentation</vt:lpstr>
      <vt:lpstr>CERN databases in numbers</vt:lpstr>
      <vt:lpstr>LHC logging service, &gt;2.1012</vt:lpstr>
      <vt:lpstr>Key role for LHC physics data processing</vt:lpstr>
      <vt:lpstr>CERN openlab and Oracle Streams</vt:lpstr>
      <vt:lpstr>PowerPoint Presentation</vt:lpstr>
      <vt:lpstr>PowerPoint Presentation</vt:lpstr>
      <vt:lpstr>Oracle is fully instrumented</vt:lpstr>
      <vt:lpstr>The Tuning Process</vt:lpstr>
      <vt:lpstr>Demo 1</vt:lpstr>
      <vt:lpstr>PowerPoint Presentation</vt:lpstr>
      <vt:lpstr>Oracle Linux “perf top”</vt:lpstr>
      <vt:lpstr>Oracle Real Application Cluster</vt:lpstr>
      <vt:lpstr>PVSS Oracle scalability</vt:lpstr>
      <vt:lpstr>PVSS Tuning (1/6)</vt:lpstr>
      <vt:lpstr>PVSS Tuning (2/6)</vt:lpstr>
      <vt:lpstr>PVSS Tuning (3/6)</vt:lpstr>
      <vt:lpstr>PVSS Tuning (4/6)</vt:lpstr>
      <vt:lpstr>PVSS Tuning (5/6)</vt:lpstr>
      <vt:lpstr>PVSS Tuning (6/6)</vt:lpstr>
      <vt:lpstr>PVSS Tuning Schema</vt:lpstr>
      <vt:lpstr>PVSS Tuning Summary</vt:lpstr>
      <vt:lpstr>Overload at CPU level (1/)</vt:lpstr>
      <vt:lpstr>Overload at CPU level (2/) example</vt:lpstr>
      <vt:lpstr>OS level / high-load</vt:lpstr>
      <vt:lpstr>Overload at CPU level (3/), Dtrace</vt:lpstr>
      <vt:lpstr>Dtrace</vt:lpstr>
      <vt:lpstr>Dtrace, “normal load”</vt:lpstr>
      <vt:lpstr>Dtrace, “high load”</vt:lpstr>
      <vt:lpstr>Lessons learnt</vt:lpstr>
      <vt:lpstr>Storage operations</vt:lpstr>
      <vt:lpstr>Evolution</vt:lpstr>
      <vt:lpstr>Flash, memory and compression</vt:lpstr>
      <vt:lpstr>Exadata Hybrid Columnar Compression on Oracle 11gR2</vt:lpstr>
      <vt:lpstr>Local analysis of data</vt:lpstr>
      <vt:lpstr>Physics Analysis in SQL</vt:lpstr>
      <vt:lpstr>Physics Analysis in DB </vt:lpstr>
      <vt:lpstr>Physics Analysis benchmark </vt:lpstr>
      <vt:lpstr>Summary</vt:lpstr>
      <vt:lpstr>References</vt:lpstr>
      <vt:lpstr>Backup slides</vt:lpstr>
      <vt:lpstr>Oracle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Eric Grancher</cp:lastModifiedBy>
  <cp:revision>1136</cp:revision>
  <cp:lastPrinted>2011-05-29T13:13:15Z</cp:lastPrinted>
  <dcterms:created xsi:type="dcterms:W3CDTF">2006-06-05T16:08:53Z</dcterms:created>
  <dcterms:modified xsi:type="dcterms:W3CDTF">2012-07-24T15:31:32Z</dcterms:modified>
</cp:coreProperties>
</file>