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669" r:id="rId3"/>
    <p:sldId id="670" r:id="rId4"/>
    <p:sldId id="673" r:id="rId5"/>
    <p:sldId id="674" r:id="rId6"/>
    <p:sldId id="671" r:id="rId7"/>
    <p:sldId id="672" r:id="rId8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6317" autoAdjust="0"/>
  </p:normalViewPr>
  <p:slideViewPr>
    <p:cSldViewPr>
      <p:cViewPr>
        <p:scale>
          <a:sx n="100" d="100"/>
          <a:sy n="100" d="100"/>
        </p:scale>
        <p:origin x="-81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gijsbertderijk\Desktop\EuCARD-WP7%20%20-%20HFM\collaboration%20meetings\coll-meeting-2010-06-8&amp;9\!OLE_LINK2" TargetMode="External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>
                <a:solidFill>
                  <a:schemeClr val="bg2"/>
                </a:solidFill>
              </a:rPr>
              <a:t>HFM-meeting, June 8</a:t>
            </a:r>
            <a:r>
              <a:rPr lang="en-US" sz="1400" b="0" baseline="30000">
                <a:solidFill>
                  <a:schemeClr val="bg2"/>
                </a:solidFill>
              </a:rPr>
              <a:t>th</a:t>
            </a:r>
            <a:r>
              <a:rPr lang="en-US" sz="1400" b="0">
                <a:solidFill>
                  <a:schemeClr val="bg2"/>
                </a:solidFill>
              </a:rPr>
              <a:t> 2010, G. de Rijk, HFM-task1</a:t>
            </a: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6" name="Document" r:id="rId3" imgW="12647619" imgH="8228571" progId="Word.Document.12">
                  <p:link updateAutomatic="1"/>
                </p:oleObj>
              </mc:Choice>
              <mc:Fallback>
                <p:oleObj name="Document" r:id="rId3" imgW="12647619" imgH="8228571" progId="Word.Document.12">
                  <p:link updateAutomatic="1"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file:///\\localhost\Users\gijsbertderijk\Desktop\EuCARD-WP7%20%20-%20HFM\collaboration%20meetings\coll-meeting-2010-06-8&amp;9\!OLE_LINK2" TargetMode="Externa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853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>
                <a:solidFill>
                  <a:schemeClr val="bg2"/>
                </a:solidFill>
              </a:rPr>
              <a:t>HFM-meeting</a:t>
            </a:r>
            <a:r>
              <a:rPr lang="en-US" sz="1400" b="0" dirty="0" smtClean="0">
                <a:solidFill>
                  <a:schemeClr val="bg2"/>
                </a:solidFill>
              </a:rPr>
              <a:t>, 18</a:t>
            </a:r>
            <a:r>
              <a:rPr lang="en-US" sz="1400" b="0" baseline="30000" dirty="0" smtClean="0">
                <a:solidFill>
                  <a:schemeClr val="bg2"/>
                </a:solidFill>
              </a:rPr>
              <a:t>th</a:t>
            </a:r>
            <a:r>
              <a:rPr lang="en-US" sz="1400" b="0" baseline="0" dirty="0" smtClean="0">
                <a:solidFill>
                  <a:schemeClr val="bg2"/>
                </a:solidFill>
              </a:rPr>
              <a:t> Sept. </a:t>
            </a:r>
            <a:r>
              <a:rPr lang="en-US" sz="1400" b="0" dirty="0" smtClean="0">
                <a:solidFill>
                  <a:schemeClr val="bg2"/>
                </a:solidFill>
              </a:rPr>
              <a:t>2012, </a:t>
            </a:r>
            <a:r>
              <a:rPr lang="en-US" sz="1400" b="0" dirty="0" err="1" smtClean="0">
                <a:solidFill>
                  <a:schemeClr val="bg2"/>
                </a:solidFill>
              </a:rPr>
              <a:t>Gdr</a:t>
            </a:r>
            <a:r>
              <a:rPr lang="en-US" sz="1400" b="0" baseline="0" dirty="0" smtClean="0">
                <a:solidFill>
                  <a:schemeClr val="bg2"/>
                </a:solidFill>
              </a:rPr>
              <a:t> &amp;  FK</a:t>
            </a:r>
            <a:r>
              <a:rPr lang="en-US" sz="1400" b="0" dirty="0" smtClean="0">
                <a:solidFill>
                  <a:schemeClr val="bg2"/>
                </a:solidFill>
              </a:rPr>
              <a:t> , HFM</a:t>
            </a:r>
            <a:r>
              <a:rPr lang="en-US" sz="1400" b="0" dirty="0">
                <a:solidFill>
                  <a:schemeClr val="bg2"/>
                </a:solidFill>
              </a:rPr>
              <a:t>-task1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Document" r:id="rId14" imgW="12647619" imgH="8228571" progId="Word.Document.12">
                  <p:link updateAutomatic="1"/>
                </p:oleObj>
              </mc:Choice>
              <mc:Fallback>
                <p:oleObj name="Document" r:id="rId14" imgW="12647619" imgH="8228571" progId="Word.Document.12">
                  <p:link updateAutomatic="1"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768C6F-8B60-544A-8084-CE853B9143E3}" type="slidenum">
              <a:rPr lang="en-US" sz="1200" b="0">
                <a:latin typeface="Times New Roman" charset="0"/>
              </a:rPr>
              <a:pPr/>
              <a:t>1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r>
              <a:rPr lang="en-US" sz="2800">
                <a:latin typeface="Arial" charset="0"/>
                <a:ea typeface="ＭＳ Ｐゴシック" charset="0"/>
                <a:cs typeface="Arial" charset="0"/>
              </a:rPr>
              <a:t>WP7 HFM task 1</a:t>
            </a:r>
            <a:r>
              <a:rPr lang="en-GB" sz="2800">
                <a:latin typeface="Arial" charset="0"/>
                <a:ea typeface="ＭＳ Ｐゴシック" charset="0"/>
              </a:rPr>
              <a:t/>
            </a:r>
            <a:br>
              <a:rPr lang="en-GB" sz="2800">
                <a:latin typeface="Arial" charset="0"/>
                <a:ea typeface="ＭＳ Ｐゴシック" charset="0"/>
              </a:rPr>
            </a:br>
            <a:r>
              <a:rPr lang="en-US" sz="2800">
                <a:latin typeface="Arial" charset="0"/>
                <a:ea typeface="ＭＳ Ｐゴシック" charset="0"/>
                <a:cs typeface="Arial" charset="0"/>
              </a:rPr>
              <a:t> </a:t>
            </a:r>
            <a:endParaRPr lang="fr-FR" sz="280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1724025" y="4038600"/>
            <a:ext cx="56959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 err="1">
                <a:latin typeface="Arial" charset="0"/>
                <a:cs typeface="Arial" charset="0"/>
              </a:rPr>
              <a:t>Gijs</a:t>
            </a:r>
            <a:r>
              <a:rPr lang="en-US" sz="2000" dirty="0">
                <a:latin typeface="Arial" charset="0"/>
                <a:cs typeface="Arial" charset="0"/>
              </a:rPr>
              <a:t> de </a:t>
            </a:r>
            <a:r>
              <a:rPr lang="en-US" sz="2000" dirty="0" smtClean="0">
                <a:latin typeface="Arial" charset="0"/>
                <a:cs typeface="Arial" charset="0"/>
              </a:rPr>
              <a:t>Rijk &amp; Francois </a:t>
            </a:r>
            <a:r>
              <a:rPr lang="en-US" sz="2000" dirty="0" err="1" smtClean="0">
                <a:latin typeface="Arial" charset="0"/>
                <a:cs typeface="Arial" charset="0"/>
              </a:rPr>
              <a:t>Kircher</a:t>
            </a:r>
            <a:endParaRPr lang="en-US" sz="14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dirty="0">
                <a:latin typeface="Arial" charset="0"/>
                <a:cs typeface="Arial" charset="0"/>
              </a:rPr>
              <a:t> </a:t>
            </a:r>
          </a:p>
          <a:p>
            <a:pPr algn="ctr"/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18</a:t>
            </a:r>
            <a:r>
              <a:rPr lang="en-US" sz="2000" b="0" baseline="30000" dirty="0" smtClean="0">
                <a:latin typeface="Arial" charset="0"/>
                <a:cs typeface="Arial" charset="0"/>
              </a:rPr>
              <a:t>th</a:t>
            </a:r>
            <a:r>
              <a:rPr lang="en-US" sz="2000" b="0" dirty="0" smtClean="0">
                <a:latin typeface="Arial" charset="0"/>
                <a:cs typeface="Arial" charset="0"/>
              </a:rPr>
              <a:t> September 2012</a:t>
            </a:r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LASA </a:t>
            </a: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Milano</a:t>
            </a:r>
            <a:endParaRPr lang="fr-FR" sz="2000" dirty="0">
              <a:latin typeface="Arial" charset="0"/>
              <a:cs typeface="Arial" charset="0"/>
            </a:endParaRPr>
          </a:p>
        </p:txBody>
      </p:sp>
      <p:sp>
        <p:nvSpPr>
          <p:cNvPr id="15365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2255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Task 1 Activities in the last 6 months</a:t>
            </a: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83488" cy="5562600"/>
          </a:xfrm>
        </p:spPr>
        <p:txBody>
          <a:bodyPr/>
          <a:lstStyle/>
          <a:p>
            <a:r>
              <a:rPr lang="en-GB" dirty="0" smtClean="0">
                <a:latin typeface="Arial" charset="0"/>
                <a:ea typeface="ＭＳ Ｐゴシック" charset="0"/>
              </a:rPr>
              <a:t>Regular (2-3 weeks) phone meetings</a:t>
            </a: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 </a:t>
            </a: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Preparation of this collaboration meeting</a:t>
            </a: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Second period report to EC in May 2012</a:t>
            </a:r>
          </a:p>
          <a:p>
            <a:endParaRPr lang="en-GB" dirty="0" smtClean="0">
              <a:latin typeface="Arial" charset="0"/>
              <a:ea typeface="ＭＳ Ｐゴシック" charset="0"/>
            </a:endParaRP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Budget reshuffling discussions</a:t>
            </a: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9E06224-6FA2-204D-BEAF-600646D3117B}" type="slidenum">
              <a:rPr lang="en-US" sz="1200" b="0">
                <a:latin typeface="Times New Roman" charset="0"/>
              </a:rPr>
              <a:pPr/>
              <a:t>2</a:t>
            </a:fld>
            <a:endParaRPr lang="en-US" sz="1200" b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Task 1 Activities for the near future</a:t>
            </a: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Organize 3</a:t>
            </a:r>
            <a:r>
              <a:rPr lang="en-US" baseline="30000" dirty="0" smtClean="0">
                <a:latin typeface="Arial" charset="0"/>
                <a:ea typeface="ＭＳ Ｐゴシック" charset="0"/>
              </a:rPr>
              <a:t>rd</a:t>
            </a:r>
            <a:r>
              <a:rPr lang="en-US" dirty="0" smtClean="0">
                <a:latin typeface="Arial" charset="0"/>
                <a:ea typeface="ＭＳ Ｐゴシック" charset="0"/>
              </a:rPr>
              <a:t> task 3 ( combined with task 4)  review begin of 2013</a:t>
            </a:r>
          </a:p>
          <a:p>
            <a:endParaRPr lang="en-US" dirty="0">
              <a:latin typeface="Arial" charset="0"/>
              <a:ea typeface="ＭＳ Ｐゴシック" charset="0"/>
            </a:endParaRP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Organize 11</a:t>
            </a:r>
            <a:r>
              <a:rPr lang="en-US" baseline="30000" dirty="0" smtClean="0">
                <a:latin typeface="Arial" charset="0"/>
                <a:ea typeface="ＭＳ Ｐゴシック" charset="0"/>
              </a:rPr>
              <a:t>th</a:t>
            </a:r>
            <a:r>
              <a:rPr lang="en-US" dirty="0" smtClean="0">
                <a:latin typeface="Arial" charset="0"/>
                <a:ea typeface="ＭＳ Ｐゴシック" charset="0"/>
              </a:rPr>
              <a:t>  (and last official) collaboration meeting in March 2013at CERN</a:t>
            </a:r>
          </a:p>
          <a:p>
            <a:endParaRPr lang="en-GB" dirty="0" smtClean="0">
              <a:latin typeface="Arial" charset="0"/>
              <a:ea typeface="ＭＳ Ｐゴシック" charset="0"/>
            </a:endParaRP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Assist tasks in the redefinition of Deliverables where needed (they still need to be formalized)</a:t>
            </a:r>
          </a:p>
          <a:p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0DA5BC5-E638-7849-B19F-17334BFA12B8}" type="slidenum">
              <a:rPr lang="en-US" sz="1200" b="0">
                <a:latin typeface="Times New Roman" charset="0"/>
              </a:rPr>
              <a:pPr/>
              <a:t>3</a:t>
            </a:fld>
            <a:endParaRPr lang="en-US" sz="1200" b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reshuffle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Following the discussions during the first half of the year on budget spending we propose the following reshuffle:</a:t>
            </a:r>
            <a:endParaRPr lang="en-US" dirty="0"/>
          </a:p>
          <a:p>
            <a:r>
              <a:rPr lang="en-US" dirty="0" smtClean="0"/>
              <a:t>Task 2</a:t>
            </a:r>
          </a:p>
          <a:p>
            <a:pPr lvl="1"/>
            <a:r>
              <a:rPr lang="en-US" sz="1800" dirty="0" smtClean="0"/>
              <a:t>CERN has still to use (</a:t>
            </a:r>
            <a:r>
              <a:rPr lang="en-US" sz="1800" dirty="0"/>
              <a:t>until 31.03.2012) 50 k€ </a:t>
            </a:r>
            <a:r>
              <a:rPr lang="en-US" sz="1800" dirty="0" smtClean="0"/>
              <a:t>from the EC contribution. As PWR is doing the irradiations and not CERN they should be </a:t>
            </a:r>
            <a:r>
              <a:rPr lang="en-US" sz="1800" dirty="0" err="1" smtClean="0"/>
              <a:t>transfereed</a:t>
            </a:r>
            <a:r>
              <a:rPr lang="en-US" sz="1800" dirty="0" smtClean="0"/>
              <a:t> from </a:t>
            </a:r>
            <a:r>
              <a:rPr lang="en-US" sz="1800" dirty="0"/>
              <a:t>CERN to PWR</a:t>
            </a:r>
            <a:r>
              <a:rPr lang="en-US" sz="1800" dirty="0" smtClean="0"/>
              <a:t>.</a:t>
            </a:r>
            <a:endParaRPr lang="en-US" dirty="0"/>
          </a:p>
          <a:p>
            <a:r>
              <a:rPr lang="en-US" dirty="0" smtClean="0"/>
              <a:t>Task 4</a:t>
            </a:r>
          </a:p>
          <a:p>
            <a:pPr lvl="1"/>
            <a:r>
              <a:rPr lang="en-US" sz="1800" dirty="0"/>
              <a:t>KIT has spent so far (until 31.03.2012) 158 k€ out of 350 k€ total budget</a:t>
            </a:r>
            <a:r>
              <a:rPr lang="en-US" sz="1800" dirty="0" smtClean="0"/>
              <a:t>. They </a:t>
            </a:r>
            <a:r>
              <a:rPr lang="en-US" sz="1800" dirty="0"/>
              <a:t>have requested so far an EC contribution of 54 k€ out of 121 k€ (max.)</a:t>
            </a:r>
            <a:r>
              <a:rPr lang="en-US" sz="1800" dirty="0" smtClean="0"/>
              <a:t>. Therefore</a:t>
            </a:r>
            <a:r>
              <a:rPr lang="en-US" sz="1800" dirty="0"/>
              <a:t>, they have “at disposal” some 67 k€ of EC contribution which – if they agree – </a:t>
            </a:r>
            <a:r>
              <a:rPr lang="en-US" sz="1800" dirty="0" smtClean="0"/>
              <a:t>should </a:t>
            </a:r>
            <a:r>
              <a:rPr lang="en-US" sz="1800" dirty="0"/>
              <a:t>be transferred to CEA</a:t>
            </a:r>
            <a:r>
              <a:rPr lang="en-US" sz="1800" dirty="0" smtClean="0"/>
              <a:t>. (</a:t>
            </a:r>
            <a:r>
              <a:rPr lang="en-US" sz="1800" dirty="0"/>
              <a:t>or </a:t>
            </a:r>
            <a:r>
              <a:rPr lang="en-US" sz="1800" dirty="0" smtClean="0"/>
              <a:t>57 k</a:t>
            </a:r>
            <a:r>
              <a:rPr lang="en-US" sz="1800" dirty="0"/>
              <a:t>€ </a:t>
            </a:r>
            <a:r>
              <a:rPr lang="en-US" sz="1800" dirty="0" smtClean="0"/>
              <a:t>to CEA and </a:t>
            </a:r>
            <a:r>
              <a:rPr lang="en-US" sz="1800" dirty="0"/>
              <a:t>10 </a:t>
            </a:r>
            <a:r>
              <a:rPr lang="en-US" sz="1800"/>
              <a:t>k</a:t>
            </a:r>
            <a:r>
              <a:rPr lang="en-US" sz="1800" smtClean="0"/>
              <a:t>€ to </a:t>
            </a:r>
            <a:r>
              <a:rPr lang="en-US" sz="1800" dirty="0" smtClean="0"/>
              <a:t>CNRS-INPG)</a:t>
            </a:r>
            <a:endParaRPr lang="en-US" sz="1800" dirty="0" smtClean="0"/>
          </a:p>
          <a:p>
            <a:pPr lvl="1"/>
            <a:r>
              <a:rPr lang="en-US" sz="1800" dirty="0"/>
              <a:t>TUT has spent so far (until 31.03.2012) 60 k€ out of 90 k€ total </a:t>
            </a:r>
            <a:r>
              <a:rPr lang="en-US" sz="1800" dirty="0" smtClean="0"/>
              <a:t>budget. They </a:t>
            </a:r>
            <a:r>
              <a:rPr lang="en-US" sz="1800" dirty="0"/>
              <a:t>have requested so far an EC contribution of 22.8 k€ out of 26.7 k€ (max.)</a:t>
            </a:r>
            <a:r>
              <a:rPr lang="en-US" sz="1800" dirty="0" smtClean="0"/>
              <a:t>. Therefore</a:t>
            </a:r>
            <a:r>
              <a:rPr lang="en-US" sz="1800" dirty="0"/>
              <a:t>, they have “at disposal” some 3.9 k€ of EC contribution which – if they agree – </a:t>
            </a:r>
            <a:r>
              <a:rPr lang="en-US" sz="1800" dirty="0" smtClean="0"/>
              <a:t>should </a:t>
            </a:r>
            <a:r>
              <a:rPr lang="en-US" sz="1800" dirty="0"/>
              <a:t>be transferred to CNRS-INPG.</a:t>
            </a:r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174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reshuffle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Actions to get this implemented: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KIT </a:t>
            </a:r>
            <a:r>
              <a:rPr lang="en-US" dirty="0"/>
              <a:t>and TUT </a:t>
            </a:r>
            <a:r>
              <a:rPr lang="en-US" dirty="0" smtClean="0"/>
              <a:t>should let us and </a:t>
            </a:r>
            <a:r>
              <a:rPr lang="en-US" dirty="0" err="1" smtClean="0"/>
              <a:t>Svet</a:t>
            </a:r>
            <a:r>
              <a:rPr lang="en-US" dirty="0" smtClean="0"/>
              <a:t> </a:t>
            </a:r>
            <a:r>
              <a:rPr lang="en-US" dirty="0" err="1" smtClean="0"/>
              <a:t>Stavrev</a:t>
            </a:r>
            <a:r>
              <a:rPr lang="en-US" dirty="0" smtClean="0"/>
              <a:t> </a:t>
            </a:r>
            <a:r>
              <a:rPr lang="en-US" dirty="0"/>
              <a:t>know if they agree to transfer </a:t>
            </a:r>
            <a:r>
              <a:rPr lang="en-US" dirty="0" smtClean="0"/>
              <a:t>these </a:t>
            </a:r>
            <a:r>
              <a:rPr lang="en-US" dirty="0"/>
              <a:t>“remaining” EC </a:t>
            </a:r>
            <a:r>
              <a:rPr lang="en-US" dirty="0" smtClean="0"/>
              <a:t>contributions to </a:t>
            </a:r>
            <a:r>
              <a:rPr lang="en-US" dirty="0"/>
              <a:t>CEA and INPG, respectively</a:t>
            </a:r>
            <a:r>
              <a:rPr lang="en-US" dirty="0" smtClean="0"/>
              <a:t>.  This approval we need to have before 15 October 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Svet</a:t>
            </a:r>
            <a:r>
              <a:rPr lang="en-US" dirty="0" smtClean="0"/>
              <a:t> will prepare the documents for the governing board in December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53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A224BB7-049C-614B-9363-BCC3034A1A18}" type="slidenum">
              <a:rPr lang="en-US" sz="1200" b="0">
                <a:latin typeface="Times New Roman" charset="0"/>
              </a:rPr>
              <a:pPr/>
              <a:t>6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4403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Milestones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7" name="Slide Number Placeholder 3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/>
            <a:fld id="{2965074F-92D8-F34B-AA89-81D04FB7DE01}" type="slidenum">
              <a:rPr lang="en-US" sz="1200" b="0">
                <a:latin typeface="Times New Roman" charset="0"/>
              </a:rPr>
              <a:pPr algn="r"/>
              <a:t>6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4039" name="Rectangle 6"/>
          <p:cNvSpPr>
            <a:spLocks noChangeArrowheads="1"/>
          </p:cNvSpPr>
          <p:nvPr/>
        </p:nvSpPr>
        <p:spPr bwMode="auto">
          <a:xfrm>
            <a:off x="250825" y="5589588"/>
            <a:ext cx="8424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39750" y="5734050"/>
            <a:ext cx="8135938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4041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8" y="1143000"/>
            <a:ext cx="7396162" cy="437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16416" y="1628800"/>
            <a:ext cx="566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1800000"/>
            <a:ext cx="566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16416" y="4509120"/>
            <a:ext cx="552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16000" y="2492896"/>
            <a:ext cx="576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3068960"/>
            <a:ext cx="552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16416" y="4221088"/>
            <a:ext cx="566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16000" y="3429000"/>
            <a:ext cx="566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16416" y="1988840"/>
            <a:ext cx="566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16416" y="3717032"/>
            <a:ext cx="817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obsolete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26574" y="3933056"/>
            <a:ext cx="817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obsolete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16416" y="4725144"/>
            <a:ext cx="552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990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6357B-6A2F-6646-A898-56152AFF367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276872"/>
            <a:ext cx="6261100" cy="2476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96336" y="3212976"/>
            <a:ext cx="82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6336" y="3501008"/>
            <a:ext cx="82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done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0358537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19882</TotalTime>
  <Words>402</Words>
  <Application>Microsoft Macintosh PowerPoint</Application>
  <PresentationFormat>On-screen Show (4:3)</PresentationFormat>
  <Paragraphs>60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Modèle par défaut</vt:lpstr>
      <vt:lpstr>\\localhost\Users\gijsbertderijk\Desktop\EuCARD-WP7  - HFM\collaboration meetings\coll-meeting-2010-06-8&amp;9\!OLE_LINK2</vt:lpstr>
      <vt:lpstr>\\localhost\Users\gijsbertderijk\Desktop\EuCARD-WP7  - HFM\collaboration meetings\coll-meeting-2010-06-8&amp;9\!OLE_LINK2</vt:lpstr>
      <vt:lpstr>WP7 HFM task 1  </vt:lpstr>
      <vt:lpstr>Task 1 Activities in the last 6 months</vt:lpstr>
      <vt:lpstr>Task 1 Activities for the near future</vt:lpstr>
      <vt:lpstr>Budget reshuffle (1)</vt:lpstr>
      <vt:lpstr>Budget reshuffle (2)</vt:lpstr>
      <vt:lpstr>Milestones</vt:lpstr>
      <vt:lpstr>Deliverables</vt:lpstr>
    </vt:vector>
  </TitlesOfParts>
  <Company>DSM/DAPNIA/STCM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Gijsbert de Rijk</cp:lastModifiedBy>
  <cp:revision>1741</cp:revision>
  <cp:lastPrinted>2008-12-04T13:32:35Z</cp:lastPrinted>
  <dcterms:created xsi:type="dcterms:W3CDTF">2010-06-06T10:48:50Z</dcterms:created>
  <dcterms:modified xsi:type="dcterms:W3CDTF">2012-09-18T09:21:32Z</dcterms:modified>
</cp:coreProperties>
</file>