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8" r:id="rId3"/>
    <p:sldId id="269" r:id="rId4"/>
    <p:sldId id="257" r:id="rId5"/>
    <p:sldId id="258" r:id="rId6"/>
    <p:sldId id="259" r:id="rId7"/>
    <p:sldId id="277" r:id="rId8"/>
    <p:sldId id="261" r:id="rId9"/>
    <p:sldId id="264" r:id="rId10"/>
    <p:sldId id="265" r:id="rId11"/>
    <p:sldId id="267" r:id="rId12"/>
    <p:sldId id="275" r:id="rId13"/>
    <p:sldId id="278" r:id="rId14"/>
    <p:sldId id="288" r:id="rId15"/>
    <p:sldId id="276" r:id="rId16"/>
    <p:sldId id="289" r:id="rId17"/>
    <p:sldId id="290" r:id="rId18"/>
    <p:sldId id="291" r:id="rId19"/>
    <p:sldId id="292" r:id="rId20"/>
    <p:sldId id="29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5" autoAdjust="0"/>
  </p:normalViewPr>
  <p:slideViewPr>
    <p:cSldViewPr>
      <p:cViewPr varScale="1">
        <p:scale>
          <a:sx n="83" d="100"/>
          <a:sy n="8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E3C04-AAC1-429D-BF83-FA3ED0971DCF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ADABD-BBC9-49AC-8EC1-FBDF45B42CB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19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0DE60-F9B5-4CA1-AD4A-CACF3A55B91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CF540-2324-4E33-A4E3-C51D727BA7A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2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F540-2324-4E33-A4E3-C51D727BA7A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92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7"/>
          <p:cNvSpPr txBox="1">
            <a:spLocks noChangeArrowheads="1"/>
          </p:cNvSpPr>
          <p:nvPr/>
        </p:nvSpPr>
        <p:spPr bwMode="auto">
          <a:xfrm>
            <a:off x="1187450" y="6597650"/>
            <a:ext cx="7366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9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00" dirty="0" smtClean="0">
                <a:solidFill>
                  <a:srgbClr val="5F5F5F"/>
                </a:solidFill>
              </a:rPr>
              <a:t>CEA DSM </a:t>
            </a:r>
            <a:r>
              <a:rPr lang="fr-FR" sz="800" dirty="0" err="1" smtClean="0">
                <a:solidFill>
                  <a:srgbClr val="5F5F5F"/>
                </a:solidFill>
              </a:rPr>
              <a:t>Irfu</a:t>
            </a:r>
            <a:endParaRPr lang="fr-FR" sz="800" dirty="0" smtClean="0">
              <a:solidFill>
                <a:srgbClr val="5F5F5F"/>
              </a:solidFill>
            </a:endParaRPr>
          </a:p>
        </p:txBody>
      </p:sp>
      <p:sp>
        <p:nvSpPr>
          <p:cNvPr id="5" name="Freeform 28"/>
          <p:cNvSpPr>
            <a:spLocks/>
          </p:cNvSpPr>
          <p:nvPr/>
        </p:nvSpPr>
        <p:spPr bwMode="auto">
          <a:xfrm>
            <a:off x="0" y="-4763"/>
            <a:ext cx="9142413" cy="6637338"/>
          </a:xfrm>
          <a:custGeom>
            <a:avLst/>
            <a:gdLst>
              <a:gd name="T0" fmla="*/ 2147483647 w 5759"/>
              <a:gd name="T1" fmla="*/ 2147483647 h 4181"/>
              <a:gd name="T2" fmla="*/ 2147483647 w 5759"/>
              <a:gd name="T3" fmla="*/ 2147483647 h 4181"/>
              <a:gd name="T4" fmla="*/ 2147483647 w 5759"/>
              <a:gd name="T5" fmla="*/ 0 h 4181"/>
              <a:gd name="T6" fmla="*/ 2147483647 w 5759"/>
              <a:gd name="T7" fmla="*/ 0 h 4181"/>
              <a:gd name="T8" fmla="*/ 2147483647 w 5759"/>
              <a:gd name="T9" fmla="*/ 2147483647 h 4181"/>
              <a:gd name="T10" fmla="*/ 2147483647 w 5759"/>
              <a:gd name="T11" fmla="*/ 2147483647 h 4181"/>
              <a:gd name="T12" fmla="*/ 2147483647 w 5759"/>
              <a:gd name="T13" fmla="*/ 2147483647 h 4181"/>
              <a:gd name="T14" fmla="*/ 2147483647 w 5759"/>
              <a:gd name="T15" fmla="*/ 2147483647 h 4181"/>
              <a:gd name="T16" fmla="*/ 2147483647 w 5759"/>
              <a:gd name="T17" fmla="*/ 2147483647 h 4181"/>
              <a:gd name="T18" fmla="*/ 2147483647 w 5759"/>
              <a:gd name="T19" fmla="*/ 2147483647 h 4181"/>
              <a:gd name="T20" fmla="*/ 2147483647 w 5759"/>
              <a:gd name="T21" fmla="*/ 2147483647 h 4181"/>
              <a:gd name="T22" fmla="*/ 0 w 5759"/>
              <a:gd name="T23" fmla="*/ 2147483647 h 4181"/>
              <a:gd name="T24" fmla="*/ 0 w 5759"/>
              <a:gd name="T25" fmla="*/ 2147483647 h 4181"/>
              <a:gd name="T26" fmla="*/ 2147483647 w 5759"/>
              <a:gd name="T27" fmla="*/ 2147483647 h 418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759" h="4181">
                <a:moveTo>
                  <a:pt x="10" y="504"/>
                </a:moveTo>
                <a:lnTo>
                  <a:pt x="702" y="503"/>
                </a:lnTo>
                <a:lnTo>
                  <a:pt x="702" y="0"/>
                </a:lnTo>
                <a:lnTo>
                  <a:pt x="713" y="0"/>
                </a:lnTo>
                <a:lnTo>
                  <a:pt x="714" y="503"/>
                </a:lnTo>
                <a:lnTo>
                  <a:pt x="5759" y="503"/>
                </a:lnTo>
                <a:lnTo>
                  <a:pt x="5759" y="549"/>
                </a:lnTo>
                <a:lnTo>
                  <a:pt x="714" y="547"/>
                </a:lnTo>
                <a:lnTo>
                  <a:pt x="714" y="4181"/>
                </a:lnTo>
                <a:lnTo>
                  <a:pt x="701" y="4181"/>
                </a:lnTo>
                <a:lnTo>
                  <a:pt x="702" y="547"/>
                </a:lnTo>
                <a:lnTo>
                  <a:pt x="0" y="547"/>
                </a:lnTo>
                <a:lnTo>
                  <a:pt x="0" y="504"/>
                </a:lnTo>
                <a:lnTo>
                  <a:pt x="10" y="504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9525">
            <a:solidFill>
              <a:srgbClr val="80BBD0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6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188913"/>
            <a:ext cx="96202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1368425" y="1568450"/>
            <a:ext cx="7667625" cy="765175"/>
          </a:xfrm>
        </p:spPr>
        <p:txBody>
          <a:bodyPr/>
          <a:lstStyle>
            <a:lvl1pPr>
              <a:defRPr sz="4400">
                <a:solidFill>
                  <a:srgbClr val="80BBD0"/>
                </a:solidFill>
              </a:defRPr>
            </a:lvl1pPr>
          </a:lstStyle>
          <a:p>
            <a:pPr lvl="0"/>
            <a:r>
              <a:rPr lang="fr-FR" noProof="0" smtClean="0"/>
              <a:t>Modifiez le style du titre</a:t>
            </a:r>
          </a:p>
        </p:txBody>
      </p:sp>
      <p:sp>
        <p:nvSpPr>
          <p:cNvPr id="5429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68425" y="3598863"/>
            <a:ext cx="7667625" cy="1343025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rgbClr val="5F5F5F"/>
                </a:solidFill>
              </a:defRPr>
            </a:lvl1pPr>
          </a:lstStyle>
          <a:p>
            <a:pPr lvl="0"/>
            <a:r>
              <a:rPr lang="fr-FR" noProof="0" smtClean="0"/>
              <a:t>Modifiez le style des sous-titres du masque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9" name="Rectangle 3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78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55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37400" y="44450"/>
            <a:ext cx="1970088" cy="6527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25550" y="44450"/>
            <a:ext cx="5759450" cy="6527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9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9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79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25550" y="914400"/>
            <a:ext cx="3863975" cy="5657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41925" y="914400"/>
            <a:ext cx="3865563" cy="5657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35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8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3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56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8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6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3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6"/>
          <p:cNvSpPr>
            <a:spLocks/>
          </p:cNvSpPr>
          <p:nvPr/>
        </p:nvSpPr>
        <p:spPr bwMode="auto">
          <a:xfrm>
            <a:off x="0" y="-1588"/>
            <a:ext cx="9142413" cy="6637338"/>
          </a:xfrm>
          <a:custGeom>
            <a:avLst/>
            <a:gdLst>
              <a:gd name="T0" fmla="*/ 2147483647 w 5759"/>
              <a:gd name="T1" fmla="*/ 2147483647 h 4181"/>
              <a:gd name="T2" fmla="*/ 2147483647 w 5759"/>
              <a:gd name="T3" fmla="*/ 2147483647 h 4181"/>
              <a:gd name="T4" fmla="*/ 2147483647 w 5759"/>
              <a:gd name="T5" fmla="*/ 0 h 4181"/>
              <a:gd name="T6" fmla="*/ 2147483647 w 5759"/>
              <a:gd name="T7" fmla="*/ 0 h 4181"/>
              <a:gd name="T8" fmla="*/ 2147483647 w 5759"/>
              <a:gd name="T9" fmla="*/ 2147483647 h 4181"/>
              <a:gd name="T10" fmla="*/ 2147483647 w 5759"/>
              <a:gd name="T11" fmla="*/ 2147483647 h 4181"/>
              <a:gd name="T12" fmla="*/ 2147483647 w 5759"/>
              <a:gd name="T13" fmla="*/ 2147483647 h 4181"/>
              <a:gd name="T14" fmla="*/ 2147483647 w 5759"/>
              <a:gd name="T15" fmla="*/ 2147483647 h 4181"/>
              <a:gd name="T16" fmla="*/ 2147483647 w 5759"/>
              <a:gd name="T17" fmla="*/ 2147483647 h 4181"/>
              <a:gd name="T18" fmla="*/ 2147483647 w 5759"/>
              <a:gd name="T19" fmla="*/ 2147483647 h 4181"/>
              <a:gd name="T20" fmla="*/ 2147483647 w 5759"/>
              <a:gd name="T21" fmla="*/ 2147483647 h 4181"/>
              <a:gd name="T22" fmla="*/ 0 w 5759"/>
              <a:gd name="T23" fmla="*/ 2147483647 h 4181"/>
              <a:gd name="T24" fmla="*/ 0 w 5759"/>
              <a:gd name="T25" fmla="*/ 2147483647 h 4181"/>
              <a:gd name="T26" fmla="*/ 2147483647 w 5759"/>
              <a:gd name="T27" fmla="*/ 2147483647 h 418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759" h="4181">
                <a:moveTo>
                  <a:pt x="10" y="504"/>
                </a:moveTo>
                <a:lnTo>
                  <a:pt x="702" y="503"/>
                </a:lnTo>
                <a:lnTo>
                  <a:pt x="702" y="0"/>
                </a:lnTo>
                <a:lnTo>
                  <a:pt x="713" y="0"/>
                </a:lnTo>
                <a:lnTo>
                  <a:pt x="714" y="503"/>
                </a:lnTo>
                <a:lnTo>
                  <a:pt x="5759" y="503"/>
                </a:lnTo>
                <a:lnTo>
                  <a:pt x="5759" y="549"/>
                </a:lnTo>
                <a:lnTo>
                  <a:pt x="714" y="547"/>
                </a:lnTo>
                <a:lnTo>
                  <a:pt x="714" y="4181"/>
                </a:lnTo>
                <a:lnTo>
                  <a:pt x="701" y="4181"/>
                </a:lnTo>
                <a:lnTo>
                  <a:pt x="702" y="547"/>
                </a:lnTo>
                <a:lnTo>
                  <a:pt x="0" y="547"/>
                </a:lnTo>
                <a:lnTo>
                  <a:pt x="0" y="504"/>
                </a:lnTo>
                <a:lnTo>
                  <a:pt x="10" y="504"/>
                </a:lnTo>
                <a:close/>
              </a:path>
            </a:pathLst>
          </a:custGeom>
          <a:solidFill>
            <a:srgbClr val="F8D93D">
              <a:alpha val="50195"/>
            </a:srgbClr>
          </a:solidFill>
          <a:ln w="9525">
            <a:solidFill>
              <a:srgbClr val="F8D93D"/>
            </a:solidFill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27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227138" y="44450"/>
            <a:ext cx="761365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de cette diapositive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25550" y="914400"/>
            <a:ext cx="7881938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114" name="Rectangle 4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597650"/>
            <a:ext cx="11509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720" rIns="3600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5F5F5F"/>
                </a:solidFill>
              </a:defRPr>
            </a:lvl1pPr>
          </a:lstStyle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3115" name="Rectangle 4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93913" y="6597650"/>
            <a:ext cx="663257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5F5F5F"/>
                </a:solidFill>
              </a:defRPr>
            </a:lvl1pPr>
          </a:lstStyle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1031" name="Text Box 44"/>
          <p:cNvSpPr txBox="1">
            <a:spLocks noChangeArrowheads="1"/>
          </p:cNvSpPr>
          <p:nvPr/>
        </p:nvSpPr>
        <p:spPr bwMode="auto">
          <a:xfrm>
            <a:off x="1244600" y="6589713"/>
            <a:ext cx="7366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9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00" dirty="0" smtClean="0">
                <a:solidFill>
                  <a:srgbClr val="5F5F5F"/>
                </a:solidFill>
              </a:rPr>
              <a:t>CEA DSM </a:t>
            </a:r>
            <a:r>
              <a:rPr lang="fr-FR" sz="800" dirty="0" err="1" smtClean="0">
                <a:solidFill>
                  <a:srgbClr val="5F5F5F"/>
                </a:solidFill>
              </a:rPr>
              <a:t>Irfu</a:t>
            </a:r>
            <a:endParaRPr lang="fr-FR" sz="800" dirty="0" smtClean="0">
              <a:solidFill>
                <a:srgbClr val="5F5F5F"/>
              </a:solidFill>
            </a:endParaRPr>
          </a:p>
          <a:p>
            <a:pPr eaLnBrk="1" hangingPunct="1">
              <a:defRPr/>
            </a:pPr>
            <a:endParaRPr lang="fr-FR" sz="800" dirty="0" smtClean="0">
              <a:solidFill>
                <a:srgbClr val="5F5F5F"/>
              </a:solidFill>
            </a:endParaRPr>
          </a:p>
        </p:txBody>
      </p:sp>
      <p:sp>
        <p:nvSpPr>
          <p:cNvPr id="3117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3313" y="6597650"/>
            <a:ext cx="3857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5F5F5F"/>
                </a:solidFill>
              </a:defRPr>
            </a:lvl1pPr>
          </a:lstStyle>
          <a:p>
            <a:fld id="{C27E8ACD-8F15-47CC-9856-43F7BA32CA3E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033" name="Imag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188913"/>
            <a:ext cx="96202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>
          <a:xfrm>
            <a:off x="1331640" y="2348880"/>
            <a:ext cx="7667625" cy="765175"/>
          </a:xfrm>
        </p:spPr>
        <p:txBody>
          <a:bodyPr/>
          <a:lstStyle/>
          <a:p>
            <a:r>
              <a:rPr lang="fr-FR" dirty="0" smtClean="0"/>
              <a:t>WP 7.4 : Insert </a:t>
            </a:r>
            <a:r>
              <a:rPr lang="fr-FR" dirty="0"/>
              <a:t>design and construction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331640" y="4077072"/>
            <a:ext cx="7667625" cy="1343025"/>
          </a:xfrm>
        </p:spPr>
        <p:txBody>
          <a:bodyPr/>
          <a:lstStyle/>
          <a:p>
            <a:pPr algn="ctr"/>
            <a:r>
              <a:rPr lang="en-US" dirty="0" smtClean="0"/>
              <a:t>M. </a:t>
            </a:r>
            <a:r>
              <a:rPr lang="en-US" dirty="0" err="1" smtClean="0"/>
              <a:t>Devaux</a:t>
            </a:r>
            <a:endParaRPr lang="en-US" dirty="0" smtClean="0"/>
          </a:p>
          <a:p>
            <a:pPr algn="ctr"/>
            <a:r>
              <a:rPr lang="en-US" dirty="0" smtClean="0"/>
              <a:t>J-M Rey, M. Durante, P. </a:t>
            </a:r>
            <a:r>
              <a:rPr lang="en-US" dirty="0" err="1" smtClean="0"/>
              <a:t>Tixador</a:t>
            </a:r>
            <a:r>
              <a:rPr lang="en-US" dirty="0" smtClean="0"/>
              <a:t>, C. </a:t>
            </a:r>
            <a:r>
              <a:rPr lang="en-US" dirty="0" err="1" smtClean="0"/>
              <a:t>Pes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9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THE IRON POLE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 smtClean="0"/>
              <a:t>Hyp</a:t>
            </a:r>
            <a:r>
              <a:rPr lang="en-US" sz="1800" dirty="0" smtClean="0"/>
              <a:t>: We keep a wedge of 15 mm after one third of winding in the second coil and we play we the length of the iron pole. </a:t>
            </a:r>
            <a:endParaRPr lang="en-US" sz="18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769057"/>
              </p:ext>
            </p:extLst>
          </p:nvPr>
        </p:nvGraphicFramePr>
        <p:xfrm>
          <a:off x="323528" y="1700808"/>
          <a:ext cx="5688632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720080"/>
                <a:gridCol w="792088"/>
                <a:gridCol w="1368152"/>
              </a:tblGrid>
              <a:tr h="62730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Lpole</a:t>
                      </a:r>
                      <a:r>
                        <a:rPr lang="en-US" baseline="0" dirty="0" smtClean="0"/>
                        <a:t>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B0</a:t>
                      </a:r>
                      <a:r>
                        <a:rPr lang="en-US" baseline="0" dirty="0" smtClean="0"/>
                        <a:t>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Bmax</a:t>
                      </a:r>
                      <a:r>
                        <a:rPr lang="en-US" dirty="0" smtClean="0"/>
                        <a:t>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max head 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coil (T)</a:t>
                      </a:r>
                      <a:endParaRPr lang="en-US" dirty="0"/>
                    </a:p>
                  </a:txBody>
                  <a:tcPr/>
                </a:tc>
              </a:tr>
              <a:tr h="363436">
                <a:tc>
                  <a:txBody>
                    <a:bodyPr/>
                    <a:lstStyle/>
                    <a:p>
                      <a:r>
                        <a:rPr lang="en-US" dirty="0" smtClean="0"/>
                        <a:t>No pole (previous</a:t>
                      </a:r>
                      <a:r>
                        <a:rPr lang="en-US" baseline="0" dirty="0" smtClean="0"/>
                        <a:t> study)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5,82</a:t>
                      </a:r>
                      <a:endParaRPr lang="en-US" dirty="0"/>
                    </a:p>
                  </a:txBody>
                  <a:tcPr/>
                </a:tc>
              </a:tr>
              <a:tr h="393680">
                <a:tc>
                  <a:txBody>
                    <a:bodyPr/>
                    <a:lstStyle/>
                    <a:p>
                      <a:r>
                        <a:rPr lang="en-US" dirty="0" smtClean="0"/>
                        <a:t>Iron pole all along the straight</a:t>
                      </a:r>
                      <a:r>
                        <a:rPr lang="en-US" baseline="0" dirty="0" smtClean="0"/>
                        <a:t> section of the second coil (153 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5,66</a:t>
                      </a:r>
                      <a:endParaRPr lang="en-US" dirty="0"/>
                    </a:p>
                  </a:txBody>
                  <a:tcPr/>
                </a:tc>
              </a:tr>
              <a:tr h="363436">
                <a:tc>
                  <a:txBody>
                    <a:bodyPr/>
                    <a:lstStyle/>
                    <a:p>
                      <a:r>
                        <a:rPr lang="en-US" dirty="0" smtClean="0"/>
                        <a:t>120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5,71</a:t>
                      </a:r>
                      <a:endParaRPr lang="en-US" dirty="0"/>
                    </a:p>
                  </a:txBody>
                  <a:tcPr/>
                </a:tc>
              </a:tr>
              <a:tr h="363436">
                <a:tc>
                  <a:txBody>
                    <a:bodyPr/>
                    <a:lstStyle/>
                    <a:p>
                      <a:r>
                        <a:rPr lang="en-US" dirty="0" smtClean="0"/>
                        <a:t>80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5,75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6294830" y="2783328"/>
            <a:ext cx="2809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Benefit of the iron pole on B0 (10%)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2" name="Accolade fermante 11"/>
          <p:cNvSpPr/>
          <p:nvPr/>
        </p:nvSpPr>
        <p:spPr>
          <a:xfrm>
            <a:off x="6073577" y="2637927"/>
            <a:ext cx="142539" cy="56780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/>
          <p:cNvSpPr txBox="1"/>
          <p:nvPr/>
        </p:nvSpPr>
        <p:spPr>
          <a:xfrm>
            <a:off x="6292025" y="3203059"/>
            <a:ext cx="26650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The </a:t>
            </a:r>
            <a:r>
              <a:rPr lang="fr-FR" sz="1200" dirty="0" err="1" smtClean="0">
                <a:solidFill>
                  <a:srgbClr val="00B050"/>
                </a:solidFill>
              </a:rPr>
              <a:t>effect</a:t>
            </a:r>
            <a:r>
              <a:rPr lang="fr-FR" sz="1200" dirty="0" smtClean="0">
                <a:solidFill>
                  <a:srgbClr val="00B050"/>
                </a:solidFill>
              </a:rPr>
              <a:t> of the pole </a:t>
            </a:r>
            <a:r>
              <a:rPr lang="fr-FR" sz="1200" dirty="0" err="1" smtClean="0">
                <a:solidFill>
                  <a:srgbClr val="00B050"/>
                </a:solidFill>
              </a:rPr>
              <a:t>is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greater</a:t>
            </a:r>
            <a:r>
              <a:rPr lang="fr-FR" sz="1200" dirty="0" smtClean="0">
                <a:solidFill>
                  <a:srgbClr val="00B050"/>
                </a:solidFill>
              </a:rPr>
              <a:t>  </a:t>
            </a:r>
            <a:r>
              <a:rPr lang="fr-FR" sz="1200" dirty="0" err="1" smtClean="0">
                <a:solidFill>
                  <a:srgbClr val="00B050"/>
                </a:solidFill>
              </a:rPr>
              <a:t>compared</a:t>
            </a:r>
            <a:r>
              <a:rPr lang="fr-FR" sz="1200" dirty="0" smtClean="0">
                <a:solidFill>
                  <a:srgbClr val="00B050"/>
                </a:solidFill>
              </a:rPr>
              <a:t> to the </a:t>
            </a:r>
            <a:r>
              <a:rPr lang="fr-FR" sz="1200" dirty="0" err="1" smtClean="0">
                <a:solidFill>
                  <a:srgbClr val="00B050"/>
                </a:solidFill>
              </a:rPr>
              <a:t>field</a:t>
            </a:r>
            <a:r>
              <a:rPr lang="fr-FR" sz="1200" dirty="0" smtClean="0">
                <a:solidFill>
                  <a:srgbClr val="00B050"/>
                </a:solidFill>
              </a:rPr>
              <a:t> return of the </a:t>
            </a:r>
            <a:r>
              <a:rPr lang="fr-FR" sz="1200" dirty="0" err="1" smtClean="0">
                <a:solidFill>
                  <a:srgbClr val="00B050"/>
                </a:solidFill>
              </a:rPr>
              <a:t>heads</a:t>
            </a:r>
            <a:r>
              <a:rPr lang="fr-FR" sz="1200" dirty="0" smtClean="0">
                <a:solidFill>
                  <a:srgbClr val="00B050"/>
                </a:solidFill>
              </a:rPr>
              <a:t>: the </a:t>
            </a:r>
            <a:r>
              <a:rPr lang="fr-FR" sz="1200" dirty="0" err="1" smtClean="0">
                <a:solidFill>
                  <a:srgbClr val="00B050"/>
                </a:solidFill>
              </a:rPr>
              <a:t>peak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field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is</a:t>
            </a:r>
            <a:r>
              <a:rPr lang="fr-FR" sz="1200" dirty="0" smtClean="0">
                <a:solidFill>
                  <a:srgbClr val="00B050"/>
                </a:solidFill>
              </a:rPr>
              <a:t> not on the </a:t>
            </a:r>
            <a:r>
              <a:rPr lang="fr-FR" sz="1200" dirty="0" err="1" smtClean="0">
                <a:solidFill>
                  <a:srgbClr val="00B050"/>
                </a:solidFill>
              </a:rPr>
              <a:t>heads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dirty="0" err="1" smtClean="0">
                <a:solidFill>
                  <a:srgbClr val="00B050"/>
                </a:solidFill>
              </a:rPr>
              <a:t>When</a:t>
            </a:r>
            <a:r>
              <a:rPr lang="fr-FR" sz="1200" dirty="0" smtClean="0">
                <a:solidFill>
                  <a:srgbClr val="00B050"/>
                </a:solidFill>
              </a:rPr>
              <a:t> the </a:t>
            </a:r>
            <a:r>
              <a:rPr lang="fr-FR" sz="1200" dirty="0" err="1" smtClean="0">
                <a:solidFill>
                  <a:srgbClr val="00B050"/>
                </a:solidFill>
              </a:rPr>
              <a:t>length</a:t>
            </a:r>
            <a:r>
              <a:rPr lang="fr-FR" sz="1200" dirty="0" smtClean="0">
                <a:solidFill>
                  <a:srgbClr val="00B050"/>
                </a:solidFill>
              </a:rPr>
              <a:t> of the pole </a:t>
            </a:r>
            <a:r>
              <a:rPr lang="fr-FR" sz="1200" dirty="0" err="1" smtClean="0">
                <a:solidFill>
                  <a:srgbClr val="00B050"/>
                </a:solidFill>
              </a:rPr>
              <a:t>decreases</a:t>
            </a:r>
            <a:r>
              <a:rPr lang="fr-FR" sz="1200" dirty="0" smtClean="0">
                <a:solidFill>
                  <a:srgbClr val="00B050"/>
                </a:solidFill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fr-FR" sz="1200" dirty="0" smtClean="0">
                <a:solidFill>
                  <a:srgbClr val="00B050"/>
                </a:solidFill>
              </a:rPr>
              <a:t>The </a:t>
            </a:r>
            <a:r>
              <a:rPr lang="fr-FR" sz="1200" dirty="0" err="1" smtClean="0">
                <a:solidFill>
                  <a:srgbClr val="00B050"/>
                </a:solidFill>
              </a:rPr>
              <a:t>field</a:t>
            </a:r>
            <a:r>
              <a:rPr lang="fr-FR" sz="1200" dirty="0" smtClean="0">
                <a:solidFill>
                  <a:srgbClr val="00B050"/>
                </a:solidFill>
              </a:rPr>
              <a:t> return of the </a:t>
            </a:r>
            <a:r>
              <a:rPr lang="fr-FR" sz="1200" dirty="0" err="1" smtClean="0">
                <a:solidFill>
                  <a:srgbClr val="00B050"/>
                </a:solidFill>
              </a:rPr>
              <a:t>heads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is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greater</a:t>
            </a:r>
            <a:r>
              <a:rPr lang="fr-FR" sz="1200" dirty="0" smtClean="0">
                <a:solidFill>
                  <a:srgbClr val="00B050"/>
                </a:solidFill>
              </a:rPr>
              <a:t> and the </a:t>
            </a:r>
            <a:r>
              <a:rPr lang="fr-FR" sz="1200" dirty="0" err="1" smtClean="0">
                <a:solidFill>
                  <a:srgbClr val="00B050"/>
                </a:solidFill>
              </a:rPr>
              <a:t>field</a:t>
            </a:r>
            <a:r>
              <a:rPr lang="fr-FR" sz="1200" dirty="0" smtClean="0">
                <a:solidFill>
                  <a:srgbClr val="00B050"/>
                </a:solidFill>
              </a:rPr>
              <a:t> in the </a:t>
            </a:r>
            <a:r>
              <a:rPr lang="fr-FR" sz="1200" dirty="0" err="1" smtClean="0">
                <a:solidFill>
                  <a:srgbClr val="00B050"/>
                </a:solidFill>
              </a:rPr>
              <a:t>heads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increases</a:t>
            </a:r>
            <a:endParaRPr lang="fr-FR" sz="1200" dirty="0" smtClean="0">
              <a:solidFill>
                <a:srgbClr val="00B050"/>
              </a:solidFill>
            </a:endParaRPr>
          </a:p>
          <a:p>
            <a:pPr marL="171450" indent="-171450">
              <a:buFontTx/>
              <a:buChar char="-"/>
            </a:pPr>
            <a:r>
              <a:rPr lang="fr-FR" sz="1200" dirty="0" smtClean="0">
                <a:solidFill>
                  <a:srgbClr val="00B050"/>
                </a:solidFill>
              </a:rPr>
              <a:t>B0 </a:t>
            </a:r>
            <a:r>
              <a:rPr lang="fr-FR" sz="1200" dirty="0" err="1" smtClean="0">
                <a:solidFill>
                  <a:srgbClr val="00B050"/>
                </a:solidFill>
              </a:rPr>
              <a:t>increases</a:t>
            </a:r>
            <a:r>
              <a:rPr lang="fr-FR" sz="1200" dirty="0" smtClean="0">
                <a:solidFill>
                  <a:srgbClr val="00B050"/>
                </a:solidFill>
              </a:rPr>
              <a:t>: the </a:t>
            </a:r>
            <a:r>
              <a:rPr lang="fr-FR" sz="1200" dirty="0" err="1" smtClean="0">
                <a:solidFill>
                  <a:srgbClr val="00B050"/>
                </a:solidFill>
              </a:rPr>
              <a:t>fields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lines</a:t>
            </a:r>
            <a:r>
              <a:rPr lang="fr-FR" sz="1200" dirty="0">
                <a:solidFill>
                  <a:srgbClr val="00B050"/>
                </a:solidFill>
              </a:rPr>
              <a:t> </a:t>
            </a:r>
            <a:r>
              <a:rPr lang="fr-FR" sz="1200" dirty="0" err="1">
                <a:solidFill>
                  <a:srgbClr val="00B050"/>
                </a:solidFill>
              </a:rPr>
              <a:t>concentrate</a:t>
            </a:r>
            <a:r>
              <a:rPr lang="fr-FR" sz="1200" dirty="0">
                <a:solidFill>
                  <a:srgbClr val="00B050"/>
                </a:solidFill>
              </a:rPr>
              <a:t> </a:t>
            </a:r>
            <a:r>
              <a:rPr lang="fr-FR" sz="1200" dirty="0" err="1">
                <a:solidFill>
                  <a:srgbClr val="00B050"/>
                </a:solidFill>
              </a:rPr>
              <a:t>towards</a:t>
            </a:r>
            <a:r>
              <a:rPr lang="fr-FR" sz="1200" dirty="0">
                <a:solidFill>
                  <a:srgbClr val="00B050"/>
                </a:solidFill>
              </a:rPr>
              <a:t> the </a:t>
            </a:r>
            <a:r>
              <a:rPr lang="fr-FR" sz="1200" dirty="0" smtClean="0">
                <a:solidFill>
                  <a:srgbClr val="00B050"/>
                </a:solidFill>
              </a:rPr>
              <a:t>center</a:t>
            </a:r>
            <a:endParaRPr lang="fr-FR" sz="1200" dirty="0">
              <a:solidFill>
                <a:srgbClr val="00B050"/>
              </a:solidFill>
            </a:endParaRPr>
          </a:p>
        </p:txBody>
      </p:sp>
      <p:sp>
        <p:nvSpPr>
          <p:cNvPr id="14" name="Accolade fermante 13"/>
          <p:cNvSpPr/>
          <p:nvPr/>
        </p:nvSpPr>
        <p:spPr>
          <a:xfrm>
            <a:off x="6110997" y="3214324"/>
            <a:ext cx="67697" cy="1438811"/>
          </a:xfrm>
          <a:prstGeom prst="rightBrac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187624" y="551723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solution to decrease the length of the pole to decrease the field in the heads is not efficient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5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VALUES : IRON POLE + WEDGE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00365"/>
              </p:ext>
            </p:extLst>
          </p:nvPr>
        </p:nvGraphicFramePr>
        <p:xfrm>
          <a:off x="1043607" y="836712"/>
          <a:ext cx="7776863" cy="208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9394"/>
                <a:gridCol w="1299170"/>
                <a:gridCol w="888905"/>
                <a:gridCol w="855020"/>
                <a:gridCol w="1584176"/>
                <a:gridCol w="842916"/>
                <a:gridCol w="957282"/>
              </a:tblGrid>
              <a:tr h="7677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Bmax</a:t>
                      </a:r>
                      <a:r>
                        <a:rPr lang="en-US" baseline="0" dirty="0" smtClean="0"/>
                        <a:t> heads (2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coil)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r>
                        <a:rPr lang="en-US" baseline="-25000" dirty="0" smtClean="0"/>
                        <a:t>┴ straight section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r>
                        <a:rPr lang="en-US" baseline="-25000" dirty="0" smtClean="0"/>
                        <a:t>┴ heads</a:t>
                      </a:r>
                      <a:endParaRPr lang="en-US" baseline="-25000" dirty="0"/>
                    </a:p>
                  </a:txBody>
                  <a:tcPr/>
                </a:tc>
              </a:tr>
              <a:tr h="672378">
                <a:tc>
                  <a:txBody>
                    <a:bodyPr/>
                    <a:lstStyle/>
                    <a:p>
                      <a:r>
                        <a:rPr lang="en-US" dirty="0" smtClean="0"/>
                        <a:t>Iron pole alone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250A/mm</a:t>
                      </a:r>
                      <a:r>
                        <a:rPr lang="en-US" baseline="30000" dirty="0" smtClean="0"/>
                        <a:t>2</a:t>
                      </a:r>
                    </a:p>
                    <a:p>
                      <a:r>
                        <a:rPr lang="en-US" baseline="0" dirty="0" smtClean="0"/>
                        <a:t>I= 2800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6,08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6,11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5,89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2,7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1,47 T</a:t>
                      </a:r>
                      <a:endParaRPr lang="en-US" dirty="0"/>
                    </a:p>
                  </a:txBody>
                  <a:tcPr/>
                </a:tc>
              </a:tr>
              <a:tr h="620438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Iron pole+ wedge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250A/mm</a:t>
                      </a:r>
                      <a:r>
                        <a:rPr lang="en-US" baseline="30000" dirty="0" smtClean="0"/>
                        <a:t>2</a:t>
                      </a:r>
                    </a:p>
                    <a:p>
                      <a:r>
                        <a:rPr lang="en-US" baseline="0" dirty="0" smtClean="0"/>
                        <a:t>I= 2800 A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5,9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6,12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5,66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2,33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4355976" y="3429000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/>
              <a:t>The </a:t>
            </a:r>
            <a:r>
              <a:rPr lang="fr-FR" sz="2000" dirty="0" err="1" smtClean="0"/>
              <a:t>wedge</a:t>
            </a:r>
            <a:r>
              <a:rPr lang="fr-FR" sz="2000" dirty="0" smtClean="0"/>
              <a:t> </a:t>
            </a:r>
            <a:r>
              <a:rPr lang="fr-FR" sz="2000" dirty="0" err="1" smtClean="0"/>
              <a:t>can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a solution to </a:t>
            </a:r>
            <a:r>
              <a:rPr lang="fr-FR" sz="2000" dirty="0" err="1" smtClean="0"/>
              <a:t>decrease</a:t>
            </a:r>
            <a:r>
              <a:rPr lang="fr-FR" sz="2000" dirty="0" smtClean="0"/>
              <a:t> the </a:t>
            </a:r>
            <a:r>
              <a:rPr lang="fr-FR" sz="2000" dirty="0" err="1" smtClean="0"/>
              <a:t>field</a:t>
            </a:r>
            <a:r>
              <a:rPr lang="fr-FR" sz="2000" dirty="0" smtClean="0"/>
              <a:t> in the </a:t>
            </a:r>
            <a:r>
              <a:rPr lang="fr-FR" sz="2000" dirty="0" err="1" smtClean="0"/>
              <a:t>heads</a:t>
            </a:r>
            <a:r>
              <a:rPr lang="fr-FR" sz="2000" dirty="0" smtClean="0"/>
              <a:t>, and the stress if </a:t>
            </a:r>
            <a:r>
              <a:rPr lang="fr-FR" sz="2000" dirty="0" err="1" smtClean="0"/>
              <a:t>mechanical</a:t>
            </a:r>
            <a:r>
              <a:rPr lang="fr-FR" sz="2000" dirty="0" smtClean="0"/>
              <a:t> solutions are not </a:t>
            </a:r>
            <a:r>
              <a:rPr lang="fr-FR" sz="2000" dirty="0" err="1" smtClean="0"/>
              <a:t>found</a:t>
            </a:r>
            <a:r>
              <a:rPr lang="fr-FR" sz="2000" dirty="0" smtClean="0"/>
              <a:t>.</a:t>
            </a:r>
            <a:endParaRPr lang="fr-F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3672408" cy="2657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70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2708920"/>
            <a:ext cx="7772400" cy="1362075"/>
          </a:xfrm>
        </p:spPr>
        <p:txBody>
          <a:bodyPr/>
          <a:lstStyle/>
          <a:p>
            <a:r>
              <a:rPr lang="fr-FR" dirty="0" smtClean="0"/>
              <a:t>CONSTRUCTION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2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ASSEMBLY : WINDING (1/2)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980728"/>
            <a:ext cx="7704856" cy="3240360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fr-FR" sz="1800" dirty="0" smtClean="0"/>
              <a:t> </a:t>
            </a:r>
            <a:r>
              <a:rPr lang="fr-FR" sz="2000" dirty="0" smtClean="0"/>
              <a:t>The </a:t>
            </a:r>
            <a:r>
              <a:rPr lang="fr-FR" sz="2000" dirty="0" err="1" smtClean="0"/>
              <a:t>conductor</a:t>
            </a:r>
            <a:r>
              <a:rPr lang="fr-FR" sz="2000" dirty="0" smtClean="0"/>
              <a:t> </a:t>
            </a:r>
            <a:r>
              <a:rPr lang="fr-FR" sz="2000" dirty="0" err="1" smtClean="0"/>
              <a:t>will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in 3 parts:</a:t>
            </a:r>
          </a:p>
          <a:p>
            <a:pPr lvl="1">
              <a:buFont typeface="Arial" pitchFamily="34" charset="0"/>
              <a:buChar char="•"/>
            </a:pPr>
            <a:endParaRPr lang="fr-FR" sz="2000" dirty="0" smtClean="0"/>
          </a:p>
          <a:p>
            <a:pPr marL="457200" lvl="1" indent="0">
              <a:buNone/>
            </a:pPr>
            <a:r>
              <a:rPr lang="fr-FR" sz="2000" dirty="0"/>
              <a:t>	</a:t>
            </a:r>
            <a:r>
              <a:rPr lang="fr-FR" sz="2000" dirty="0" smtClean="0"/>
              <a:t>			- 1 Cu (+</a:t>
            </a:r>
            <a:r>
              <a:rPr lang="fr-FR" sz="2000" dirty="0" err="1" smtClean="0"/>
              <a:t>CuBe</a:t>
            </a:r>
            <a:r>
              <a:rPr lang="fr-FR" sz="2000" dirty="0" smtClean="0"/>
              <a:t>?)  </a:t>
            </a:r>
            <a:r>
              <a:rPr lang="fr-FR" sz="2000" dirty="0" err="1" smtClean="0"/>
              <a:t>insulated</a:t>
            </a:r>
            <a:r>
              <a:rPr lang="fr-FR" sz="2000" dirty="0" smtClean="0"/>
              <a:t> </a:t>
            </a:r>
            <a:r>
              <a:rPr lang="fr-FR" sz="2000" dirty="0" err="1" smtClean="0"/>
              <a:t>ribbon</a:t>
            </a:r>
            <a:endParaRPr lang="fr-FR" sz="2000" dirty="0" smtClean="0"/>
          </a:p>
          <a:p>
            <a:pPr marL="457200" lvl="1" indent="0">
              <a:buNone/>
            </a:pPr>
            <a:r>
              <a:rPr lang="fr-FR" sz="2000" dirty="0"/>
              <a:t>	</a:t>
            </a:r>
            <a:endParaRPr lang="fr-FR" sz="2000" dirty="0" smtClean="0"/>
          </a:p>
          <a:p>
            <a:pPr marL="457200" lvl="1" indent="0">
              <a:buNone/>
            </a:pPr>
            <a:endParaRPr lang="fr-FR" sz="2000" dirty="0" smtClean="0"/>
          </a:p>
          <a:p>
            <a:pPr marL="457200" lvl="1" indent="0">
              <a:buNone/>
            </a:pPr>
            <a:r>
              <a:rPr lang="fr-FR" sz="2000" dirty="0" smtClean="0"/>
              <a:t>				- 1 SC + Cu + SC </a:t>
            </a:r>
            <a:r>
              <a:rPr lang="fr-FR" sz="2000" dirty="0" err="1" smtClean="0"/>
              <a:t>ribbon</a:t>
            </a:r>
            <a:endParaRPr lang="fr-FR" sz="2000" dirty="0" smtClean="0"/>
          </a:p>
          <a:p>
            <a:pPr marL="457200" lvl="1" indent="0">
              <a:buNone/>
            </a:pPr>
            <a:r>
              <a:rPr lang="fr-FR" sz="2000" dirty="0"/>
              <a:t>	</a:t>
            </a:r>
          </a:p>
          <a:p>
            <a:pPr marL="457200" lvl="1" indent="0">
              <a:buNone/>
            </a:pPr>
            <a:r>
              <a:rPr lang="fr-FR" sz="2000" dirty="0" smtClean="0"/>
              <a:t>				- </a:t>
            </a:r>
            <a:r>
              <a:rPr lang="fr-FR" sz="2000" dirty="0"/>
              <a:t>1 Cu (+</a:t>
            </a:r>
            <a:r>
              <a:rPr lang="fr-FR" sz="2000" dirty="0" err="1"/>
              <a:t>CuBe</a:t>
            </a:r>
            <a:r>
              <a:rPr lang="fr-FR" sz="2000" dirty="0"/>
              <a:t>?)  </a:t>
            </a:r>
            <a:r>
              <a:rPr lang="fr-FR" sz="2000" dirty="0" err="1"/>
              <a:t>insulated</a:t>
            </a:r>
            <a:r>
              <a:rPr lang="fr-FR" sz="2000" dirty="0"/>
              <a:t> </a:t>
            </a:r>
            <a:r>
              <a:rPr lang="fr-FR" sz="2000" dirty="0" err="1" smtClean="0"/>
              <a:t>ribbon</a:t>
            </a:r>
            <a:endParaRPr lang="fr-FR" sz="2000" dirty="0"/>
          </a:p>
          <a:p>
            <a:pPr marL="457200" lvl="1" indent="0">
              <a:buNone/>
            </a:pPr>
            <a:endParaRPr lang="fr-FR" sz="2000" dirty="0" smtClean="0"/>
          </a:p>
          <a:p>
            <a:pPr lvl="1">
              <a:buFont typeface="Arial" pitchFamily="34" charset="0"/>
              <a:buChar char="•"/>
            </a:pPr>
            <a:endParaRPr lang="fr-FR" sz="200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92" r="1462"/>
          <a:stretch/>
        </p:blipFill>
        <p:spPr bwMode="auto">
          <a:xfrm>
            <a:off x="1049504" y="1545999"/>
            <a:ext cx="3885754" cy="2747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475656" y="4508249"/>
            <a:ext cx="7560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2000" dirty="0" err="1" smtClean="0"/>
              <a:t>Winding</a:t>
            </a:r>
            <a:r>
              <a:rPr lang="fr-FR" sz="2000" dirty="0" smtClean="0"/>
              <a:t> in pairs    → 6 </a:t>
            </a:r>
            <a:r>
              <a:rPr lang="fr-FR" sz="2000" dirty="0" err="1"/>
              <a:t>ribbons</a:t>
            </a:r>
            <a:r>
              <a:rPr lang="fr-FR" sz="2000" dirty="0"/>
              <a:t> to </a:t>
            </a:r>
            <a:r>
              <a:rPr lang="fr-FR" sz="2000" dirty="0" err="1"/>
              <a:t>wind</a:t>
            </a:r>
            <a:r>
              <a:rPr lang="fr-FR" sz="2000" dirty="0"/>
              <a:t> </a:t>
            </a:r>
            <a:r>
              <a:rPr lang="fr-FR" sz="2000" dirty="0" smtClean="0"/>
              <a:t>→ </a:t>
            </a: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unreelers</a:t>
            </a:r>
            <a:r>
              <a:rPr lang="fr-FR" sz="2000" dirty="0" smtClean="0"/>
              <a:t> to </a:t>
            </a:r>
            <a:r>
              <a:rPr lang="fr-FR" sz="2000" dirty="0" err="1" smtClean="0"/>
              <a:t>study</a:t>
            </a:r>
            <a:endParaRPr lang="fr-FR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fr-FR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fr-FR" sz="2000" dirty="0" smtClean="0"/>
              <a:t>Contact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the </a:t>
            </a:r>
            <a:r>
              <a:rPr lang="fr-FR" sz="2000" dirty="0" err="1" smtClean="0"/>
              <a:t>ribbons</a:t>
            </a:r>
            <a:r>
              <a:rPr lang="fr-FR" sz="2000" dirty="0" smtClean="0"/>
              <a:t> (</a:t>
            </a:r>
            <a:r>
              <a:rPr lang="fr-FR" sz="2000" dirty="0" err="1" smtClean="0"/>
              <a:t>magnetic</a:t>
            </a:r>
            <a:r>
              <a:rPr lang="fr-FR" sz="2000" dirty="0" smtClean="0"/>
              <a:t> efforts are </a:t>
            </a:r>
            <a:r>
              <a:rPr lang="fr-FR" sz="2000" dirty="0" err="1" smtClean="0"/>
              <a:t>sufficient</a:t>
            </a:r>
            <a:r>
              <a:rPr lang="fr-FR" sz="2000" dirty="0" smtClean="0"/>
              <a:t> to </a:t>
            </a:r>
            <a:r>
              <a:rPr lang="fr-FR" sz="2000" dirty="0" err="1" smtClean="0"/>
              <a:t>maintain</a:t>
            </a:r>
            <a:r>
              <a:rPr lang="fr-FR" sz="2000" dirty="0" smtClean="0"/>
              <a:t> </a:t>
            </a:r>
            <a:r>
              <a:rPr lang="fr-FR" sz="2000" dirty="0" err="1" smtClean="0"/>
              <a:t>themselves</a:t>
            </a:r>
            <a:r>
              <a:rPr lang="fr-FR" sz="2000" dirty="0" smtClean="0"/>
              <a:t>)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894371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ASSEMBLY : WINDING (2/2)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9" r="17645"/>
          <a:stretch/>
        </p:blipFill>
        <p:spPr bwMode="auto">
          <a:xfrm>
            <a:off x="6732240" y="956858"/>
            <a:ext cx="2253492" cy="2132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Arc 15"/>
          <p:cNvSpPr/>
          <p:nvPr/>
        </p:nvSpPr>
        <p:spPr>
          <a:xfrm rot="5400000">
            <a:off x="4101017" y="4450349"/>
            <a:ext cx="699230" cy="720082"/>
          </a:xfrm>
          <a:prstGeom prst="arc">
            <a:avLst>
              <a:gd name="adj1" fmla="val 16200000"/>
              <a:gd name="adj2" fmla="val 19032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19"/>
          <p:cNvCxnSpPr>
            <a:stCxn id="9" idx="0"/>
            <a:endCxn id="9" idx="0"/>
          </p:cNvCxnSpPr>
          <p:nvPr/>
        </p:nvCxnSpPr>
        <p:spPr>
          <a:xfrm>
            <a:off x="4427984" y="448635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stCxn id="9" idx="0"/>
            <a:endCxn id="9" idx="0"/>
          </p:cNvCxnSpPr>
          <p:nvPr/>
        </p:nvCxnSpPr>
        <p:spPr>
          <a:xfrm>
            <a:off x="4427984" y="448635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e 31"/>
          <p:cNvGrpSpPr/>
          <p:nvPr/>
        </p:nvGrpSpPr>
        <p:grpSpPr>
          <a:xfrm>
            <a:off x="1609691" y="4445937"/>
            <a:ext cx="6799977" cy="1027050"/>
            <a:chOff x="1609691" y="3757448"/>
            <a:chExt cx="6799977" cy="1027050"/>
          </a:xfrm>
        </p:grpSpPr>
        <p:sp>
          <p:nvSpPr>
            <p:cNvPr id="9" name="Ellipse 8"/>
            <p:cNvSpPr/>
            <p:nvPr/>
          </p:nvSpPr>
          <p:spPr>
            <a:xfrm>
              <a:off x="4067944" y="3797865"/>
              <a:ext cx="720080" cy="64807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4045084" y="409904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/>
            <p:nvPr/>
          </p:nvSpPr>
          <p:spPr>
            <a:xfrm flipH="1" flipV="1">
              <a:off x="4777988" y="4090216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>
              <a:off x="3707904" y="4099042"/>
              <a:ext cx="3371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1609691" y="3861168"/>
              <a:ext cx="22322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FF0000"/>
                  </a:solidFill>
                </a:rPr>
                <a:t>Starting</a:t>
              </a:r>
              <a:r>
                <a:rPr lang="fr-FR" dirty="0" smtClean="0">
                  <a:solidFill>
                    <a:srgbClr val="FF0000"/>
                  </a:solidFill>
                </a:rPr>
                <a:t> of the first </a:t>
              </a:r>
              <a:r>
                <a:rPr lang="fr-FR" dirty="0" err="1" smtClean="0">
                  <a:solidFill>
                    <a:srgbClr val="FF0000"/>
                  </a:solidFill>
                </a:rPr>
                <a:t>conductor</a:t>
              </a:r>
              <a:r>
                <a:rPr lang="fr-FR" dirty="0" smtClean="0">
                  <a:solidFill>
                    <a:srgbClr val="FF0000"/>
                  </a:solidFill>
                </a:rPr>
                <a:t> for </a:t>
              </a:r>
              <a:r>
                <a:rPr lang="fr-FR" dirty="0" err="1" smtClean="0">
                  <a:solidFill>
                    <a:srgbClr val="FF0000"/>
                  </a:solidFill>
                </a:rPr>
                <a:t>half</a:t>
              </a:r>
              <a:r>
                <a:rPr lang="fr-FR" dirty="0" smtClean="0">
                  <a:solidFill>
                    <a:srgbClr val="FF0000"/>
                  </a:solidFill>
                </a:rPr>
                <a:t> a </a:t>
              </a:r>
              <a:r>
                <a:rPr lang="fr-FR" dirty="0" err="1" smtClean="0">
                  <a:solidFill>
                    <a:srgbClr val="FF0000"/>
                  </a:solidFill>
                </a:rPr>
                <a:t>turn</a:t>
              </a:r>
              <a:r>
                <a:rPr lang="fr-FR" dirty="0" smtClean="0">
                  <a:solidFill>
                    <a:srgbClr val="FF0000"/>
                  </a:solidFill>
                </a:rPr>
                <a:t> </a:t>
              </a:r>
              <a:r>
                <a:rPr lang="fr-FR" dirty="0" err="1" smtClean="0">
                  <a:solidFill>
                    <a:srgbClr val="FF0000"/>
                  </a:solidFill>
                </a:rPr>
                <a:t>alone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5" name="Arc 14"/>
            <p:cNvSpPr/>
            <p:nvPr/>
          </p:nvSpPr>
          <p:spPr>
            <a:xfrm rot="10800000">
              <a:off x="4067943" y="3776331"/>
              <a:ext cx="699230" cy="720082"/>
            </a:xfrm>
            <a:prstGeom prst="arc">
              <a:avLst>
                <a:gd name="adj1" fmla="val 16200000"/>
                <a:gd name="adj2" fmla="val 19032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" name="Connecteur droit 17"/>
            <p:cNvCxnSpPr>
              <a:endCxn id="9" idx="0"/>
            </p:cNvCxnSpPr>
            <p:nvPr/>
          </p:nvCxnSpPr>
          <p:spPr>
            <a:xfrm>
              <a:off x="4343987" y="3757448"/>
              <a:ext cx="83997" cy="404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endCxn id="9" idx="0"/>
            </p:cNvCxnSpPr>
            <p:nvPr/>
          </p:nvCxnSpPr>
          <p:spPr>
            <a:xfrm flipV="1">
              <a:off x="4385985" y="3797865"/>
              <a:ext cx="41999" cy="8167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 flipH="1">
              <a:off x="4823707" y="4121901"/>
              <a:ext cx="626223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/>
            <p:cNvSpPr txBox="1"/>
            <p:nvPr/>
          </p:nvSpPr>
          <p:spPr>
            <a:xfrm>
              <a:off x="5440518" y="3802141"/>
              <a:ext cx="29691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00B050"/>
                  </a:solidFill>
                </a:rPr>
                <a:t>Starting</a:t>
              </a:r>
              <a:r>
                <a:rPr lang="fr-FR" dirty="0" smtClean="0">
                  <a:solidFill>
                    <a:srgbClr val="00B050"/>
                  </a:solidFill>
                </a:rPr>
                <a:t> of </a:t>
              </a:r>
              <a:r>
                <a:rPr lang="fr-FR" dirty="0" err="1" smtClean="0">
                  <a:solidFill>
                    <a:srgbClr val="00B050"/>
                  </a:solidFill>
                </a:rPr>
                <a:t>cowinding</a:t>
              </a:r>
              <a:r>
                <a:rPr lang="fr-FR" dirty="0" smtClean="0">
                  <a:solidFill>
                    <a:srgbClr val="00B050"/>
                  </a:solidFill>
                </a:rPr>
                <a:t> in pairs </a:t>
              </a:r>
              <a:r>
                <a:rPr lang="fr-FR" dirty="0" err="1" smtClean="0">
                  <a:solidFill>
                    <a:srgbClr val="00B050"/>
                  </a:solidFill>
                </a:rPr>
                <a:t>with</a:t>
              </a:r>
              <a:r>
                <a:rPr lang="fr-FR" dirty="0" smtClean="0">
                  <a:solidFill>
                    <a:srgbClr val="00B050"/>
                  </a:solidFill>
                </a:rPr>
                <a:t> the second </a:t>
              </a:r>
              <a:r>
                <a:rPr lang="fr-FR" dirty="0" err="1" smtClean="0">
                  <a:solidFill>
                    <a:srgbClr val="00B050"/>
                  </a:solidFill>
                </a:rPr>
                <a:t>conductor</a:t>
              </a:r>
              <a:endParaRPr lang="fr-FR" dirty="0">
                <a:solidFill>
                  <a:srgbClr val="00B050"/>
                </a:solidFill>
              </a:endParaRP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25550" y="914400"/>
            <a:ext cx="5794722" cy="565785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fr-FR" sz="2000" dirty="0" err="1"/>
              <a:t>Coils</a:t>
            </a:r>
            <a:r>
              <a:rPr lang="fr-FR" sz="2000" dirty="0"/>
              <a:t> 1 </a:t>
            </a:r>
            <a:r>
              <a:rPr lang="fr-FR" sz="2000" dirty="0" err="1" smtClean="0"/>
              <a:t>winded</a:t>
            </a:r>
            <a:r>
              <a:rPr lang="fr-FR" sz="2000" dirty="0" smtClean="0"/>
              <a:t> </a:t>
            </a:r>
            <a:r>
              <a:rPr lang="fr-FR" sz="2000" dirty="0" err="1"/>
              <a:t>together</a:t>
            </a:r>
            <a:r>
              <a:rPr lang="fr-FR" sz="2000" dirty="0"/>
              <a:t> </a:t>
            </a:r>
            <a:r>
              <a:rPr lang="fr-FR" sz="2000" dirty="0" err="1"/>
              <a:t>around</a:t>
            </a:r>
            <a:r>
              <a:rPr lang="fr-FR" sz="2000" dirty="0"/>
              <a:t> the compression </a:t>
            </a:r>
            <a:r>
              <a:rPr lang="fr-FR" sz="2000" dirty="0" smtClean="0"/>
              <a:t>plates</a:t>
            </a:r>
          </a:p>
          <a:p>
            <a:pPr marL="342900" lvl="1" indent="-342900">
              <a:buFontTx/>
              <a:buChar char="•"/>
            </a:pPr>
            <a:endParaRPr lang="fr-FR" sz="2000" dirty="0" smtClean="0"/>
          </a:p>
          <a:p>
            <a:pPr marL="342900" lvl="1" indent="-342900">
              <a:buFontTx/>
              <a:buChar char="•"/>
            </a:pPr>
            <a:r>
              <a:rPr lang="fr-FR" sz="2000" dirty="0" err="1"/>
              <a:t>Other</a:t>
            </a:r>
            <a:r>
              <a:rPr lang="fr-FR" sz="2000" dirty="0"/>
              <a:t> </a:t>
            </a:r>
            <a:r>
              <a:rPr lang="fr-FR" sz="2000" dirty="0" err="1"/>
              <a:t>coils</a:t>
            </a:r>
            <a:r>
              <a:rPr lang="fr-FR" sz="2000" dirty="0"/>
              <a:t> are </a:t>
            </a:r>
            <a:r>
              <a:rPr lang="fr-FR" sz="2000" dirty="0" err="1"/>
              <a:t>winded</a:t>
            </a:r>
            <a:r>
              <a:rPr lang="fr-FR" sz="2000" dirty="0"/>
              <a:t> </a:t>
            </a:r>
            <a:r>
              <a:rPr lang="fr-FR" sz="2000" dirty="0" err="1"/>
              <a:t>separately</a:t>
            </a:r>
            <a:r>
              <a:rPr lang="fr-FR" sz="2000" dirty="0"/>
              <a:t> </a:t>
            </a:r>
            <a:r>
              <a:rPr lang="fr-FR" sz="2000" dirty="0" err="1"/>
              <a:t>around</a:t>
            </a:r>
            <a:r>
              <a:rPr lang="fr-FR" sz="2000" dirty="0"/>
              <a:t> the </a:t>
            </a:r>
            <a:r>
              <a:rPr lang="fr-FR" sz="2000" dirty="0" err="1"/>
              <a:t>iron</a:t>
            </a:r>
            <a:r>
              <a:rPr lang="fr-FR" sz="2000" dirty="0"/>
              <a:t> pole and </a:t>
            </a:r>
            <a:r>
              <a:rPr lang="fr-FR" sz="2000" dirty="0" err="1"/>
              <a:t>piled</a:t>
            </a:r>
            <a:r>
              <a:rPr lang="fr-FR" sz="2000" dirty="0"/>
              <a:t> on the first </a:t>
            </a:r>
            <a:r>
              <a:rPr lang="fr-FR" sz="2000" dirty="0" err="1" smtClean="0"/>
              <a:t>coils</a:t>
            </a:r>
            <a:endParaRPr lang="fr-FR" sz="2000" dirty="0" smtClean="0"/>
          </a:p>
          <a:p>
            <a:pPr marL="342900" lvl="1" indent="-342900">
              <a:buFontTx/>
              <a:buChar char="•"/>
            </a:pPr>
            <a:endParaRPr lang="fr-FR" sz="2000" dirty="0"/>
          </a:p>
          <a:p>
            <a:pPr marL="342900" lvl="1" indent="-342900">
              <a:buFontTx/>
              <a:buChar char="•"/>
            </a:pPr>
            <a:r>
              <a:rPr lang="fr-FR" sz="2000" dirty="0" smtClean="0"/>
              <a:t>0,5 mm of G 10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</a:t>
            </a:r>
            <a:r>
              <a:rPr lang="fr-FR" sz="2000" dirty="0" err="1" smtClean="0"/>
              <a:t>each</a:t>
            </a:r>
            <a:r>
              <a:rPr lang="fr-FR" sz="2000" dirty="0" smtClean="0"/>
              <a:t> </a:t>
            </a:r>
            <a:r>
              <a:rPr lang="fr-FR" sz="2000" dirty="0" err="1" smtClean="0"/>
              <a:t>coils</a:t>
            </a:r>
            <a:r>
              <a:rPr lang="fr-FR" sz="2000" dirty="0" smtClean="0"/>
              <a:t> and </a:t>
            </a:r>
            <a:r>
              <a:rPr lang="fr-FR" sz="2000" dirty="0" err="1" smtClean="0"/>
              <a:t>around</a:t>
            </a:r>
            <a:r>
              <a:rPr lang="fr-FR" sz="2000" dirty="0" smtClean="0"/>
              <a:t> the </a:t>
            </a:r>
            <a:r>
              <a:rPr lang="fr-FR" sz="2000" dirty="0" err="1" smtClean="0"/>
              <a:t>finished</a:t>
            </a:r>
            <a:r>
              <a:rPr lang="fr-FR" sz="2000" dirty="0" smtClean="0"/>
              <a:t> </a:t>
            </a:r>
            <a:r>
              <a:rPr lang="fr-FR" sz="2000" dirty="0" err="1" smtClean="0"/>
              <a:t>coils</a:t>
            </a:r>
            <a:endParaRPr lang="fr-FR" sz="2000" dirty="0" smtClean="0"/>
          </a:p>
          <a:p>
            <a:pPr marL="342900" lvl="1" indent="-342900">
              <a:buFontTx/>
              <a:buChar char="•"/>
            </a:pPr>
            <a:endParaRPr lang="fr-FR" sz="2000" dirty="0"/>
          </a:p>
          <a:p>
            <a:pPr marL="342900" lvl="1" indent="-342900">
              <a:buFontTx/>
              <a:buChar char="•"/>
            </a:pPr>
            <a:r>
              <a:rPr lang="fr-FR" sz="2000" dirty="0" err="1" smtClean="0"/>
              <a:t>Winding</a:t>
            </a:r>
            <a:r>
              <a:rPr lang="fr-FR" sz="2000" dirty="0" smtClean="0"/>
              <a:t> in pairs </a:t>
            </a:r>
            <a:r>
              <a:rPr lang="fr-FR" sz="2000" dirty="0" err="1" smtClean="0"/>
              <a:t>with</a:t>
            </a:r>
            <a:r>
              <a:rPr lang="fr-FR" sz="2000" dirty="0" smtClean="0"/>
              <a:t> 2 </a:t>
            </a:r>
            <a:r>
              <a:rPr lang="fr-FR" sz="2000" dirty="0" err="1" smtClean="0"/>
              <a:t>junctions</a:t>
            </a:r>
            <a:r>
              <a:rPr lang="fr-FR" sz="2000" dirty="0" smtClean="0"/>
              <a:t> on the </a:t>
            </a:r>
            <a:r>
              <a:rPr lang="fr-FR" sz="2000" dirty="0" err="1" smtClean="0"/>
              <a:t>coils</a:t>
            </a:r>
            <a:r>
              <a:rPr lang="fr-FR" sz="2000" dirty="0" smtClean="0"/>
              <a:t>:</a:t>
            </a:r>
          </a:p>
          <a:p>
            <a:pPr marL="400050" lvl="2" indent="0">
              <a:buNone/>
            </a:pPr>
            <a:endParaRPr lang="fr-FR" sz="1400" dirty="0" smtClean="0"/>
          </a:p>
          <a:p>
            <a:pPr marL="342900" lvl="1" indent="-342900">
              <a:buFontTx/>
              <a:buChar char="•"/>
            </a:pPr>
            <a:endParaRPr lang="fr-FR" sz="1800" dirty="0"/>
          </a:p>
          <a:p>
            <a:pPr marL="342900" lvl="1" indent="-342900">
              <a:buFontTx/>
              <a:buChar char="•"/>
            </a:pPr>
            <a:endParaRPr lang="fr-FR" sz="1800" dirty="0" smtClean="0"/>
          </a:p>
          <a:p>
            <a:pPr marL="342900" lvl="1" indent="-342900">
              <a:buFontTx/>
              <a:buChar char="•"/>
            </a:pPr>
            <a:endParaRPr lang="fr-FR" sz="1800" dirty="0"/>
          </a:p>
          <a:p>
            <a:pPr marL="342900" lvl="1" indent="-342900">
              <a:buFontTx/>
              <a:buChar char="•"/>
            </a:pPr>
            <a:endParaRPr lang="fr-FR" sz="1800" dirty="0"/>
          </a:p>
          <a:p>
            <a:pPr marL="342900" lvl="1" indent="-342900">
              <a:buFontTx/>
              <a:buChar char="•"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9867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ASSEMBLING THE PADS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098" name="Picture 2" descr="C:\Users\mdevaux\AppData\Local\Microsoft\Windows\Temporary Internet Files\Content.Outlook\3OC9929O\DSC_01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3" t="11725" r="38034" b="7933"/>
          <a:stretch/>
        </p:blipFill>
        <p:spPr bwMode="auto">
          <a:xfrm>
            <a:off x="5868144" y="2996952"/>
            <a:ext cx="2903003" cy="337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174811" y="1124744"/>
            <a:ext cx="759633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2000" dirty="0"/>
              <a:t>Pads of 100 mm are </a:t>
            </a:r>
            <a:r>
              <a:rPr lang="fr-FR" sz="2000" dirty="0" smtClean="0"/>
              <a:t>fit </a:t>
            </a:r>
            <a:r>
              <a:rPr lang="fr-FR" sz="2000" dirty="0"/>
              <a:t>in </a:t>
            </a:r>
            <a:r>
              <a:rPr lang="fr-FR" sz="2000" dirty="0" err="1"/>
              <a:t>staggered</a:t>
            </a:r>
            <a:r>
              <a:rPr lang="fr-FR" sz="2000" dirty="0"/>
              <a:t> </a:t>
            </a:r>
            <a:r>
              <a:rPr lang="fr-FR" sz="2000" dirty="0" err="1" smtClean="0"/>
              <a:t>rows</a:t>
            </a:r>
            <a:r>
              <a:rPr lang="fr-FR" sz="2000" dirty="0" smtClean="0"/>
              <a:t> of 50 mm all </a:t>
            </a:r>
            <a:r>
              <a:rPr lang="fr-FR" sz="2000" dirty="0" err="1" smtClean="0"/>
              <a:t>along</a:t>
            </a:r>
            <a:r>
              <a:rPr lang="fr-FR" sz="2000" dirty="0" smtClean="0"/>
              <a:t> the </a:t>
            </a:r>
            <a:r>
              <a:rPr lang="fr-FR" sz="2000" dirty="0" err="1" smtClean="0"/>
              <a:t>coils</a:t>
            </a:r>
            <a:r>
              <a:rPr lang="fr-FR" sz="2000" dirty="0" smtClean="0"/>
              <a:t> (or </a:t>
            </a:r>
            <a:r>
              <a:rPr lang="fr-FR" sz="2000" dirty="0" err="1" smtClean="0"/>
              <a:t>steel</a:t>
            </a:r>
            <a:r>
              <a:rPr lang="fr-FR" sz="2000" dirty="0" smtClean="0"/>
              <a:t> </a:t>
            </a:r>
            <a:r>
              <a:rPr lang="fr-FR" sz="2000" dirty="0" err="1" smtClean="0"/>
              <a:t>pieces</a:t>
            </a:r>
            <a:r>
              <a:rPr lang="fr-FR" sz="2000" dirty="0" smtClean="0"/>
              <a:t> </a:t>
            </a:r>
            <a:r>
              <a:rPr lang="fr-FR" sz="2000" dirty="0" err="1" smtClean="0"/>
              <a:t>when</a:t>
            </a:r>
            <a:r>
              <a:rPr lang="fr-FR" sz="2000" dirty="0" smtClean="0"/>
              <a:t> </a:t>
            </a:r>
            <a:r>
              <a:rPr lang="fr-FR" sz="2000" dirty="0" err="1" smtClean="0"/>
              <a:t>there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no more </a:t>
            </a:r>
            <a:r>
              <a:rPr lang="fr-FR" sz="2000" dirty="0" err="1" smtClean="0"/>
              <a:t>coils</a:t>
            </a:r>
            <a:r>
              <a:rPr lang="fr-FR" sz="20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sz="2000" dirty="0" err="1" smtClean="0"/>
              <a:t>Then</a:t>
            </a:r>
            <a:r>
              <a:rPr lang="fr-FR" sz="2000" dirty="0" smtClean="0"/>
              <a:t> </a:t>
            </a:r>
            <a:r>
              <a:rPr lang="fr-FR" sz="2000" dirty="0" err="1" smtClean="0"/>
              <a:t>they</a:t>
            </a:r>
            <a:r>
              <a:rPr lang="fr-FR" sz="2000" dirty="0" smtClean="0"/>
              <a:t> are </a:t>
            </a:r>
            <a:r>
              <a:rPr lang="fr-FR" sz="2000" dirty="0" err="1" smtClean="0"/>
              <a:t>electron</a:t>
            </a:r>
            <a:r>
              <a:rPr lang="fr-FR" sz="2000" dirty="0" smtClean="0"/>
              <a:t> </a:t>
            </a:r>
            <a:r>
              <a:rPr lang="fr-FR" sz="2000" dirty="0" err="1" smtClean="0"/>
              <a:t>beam</a:t>
            </a:r>
            <a:r>
              <a:rPr lang="fr-FR" sz="2000" dirty="0" smtClean="0"/>
              <a:t> </a:t>
            </a:r>
            <a:r>
              <a:rPr lang="fr-FR" sz="2000" dirty="0" err="1" smtClean="0"/>
              <a:t>welded</a:t>
            </a:r>
            <a:r>
              <a:rPr lang="fr-FR" sz="2000" dirty="0" smtClean="0"/>
              <a:t> </a:t>
            </a:r>
            <a:r>
              <a:rPr lang="fr-FR" sz="2000" dirty="0" err="1" smtClean="0"/>
              <a:t>longitudinaly</a:t>
            </a:r>
            <a:endParaRPr lang="fr-FR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fr-FR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fr-FR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fr-FR" sz="2000" dirty="0" smtClean="0"/>
              <a:t>Pads </a:t>
            </a:r>
            <a:r>
              <a:rPr lang="fr-FR" sz="2000" dirty="0" err="1" smtClean="0"/>
              <a:t>will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cut</a:t>
            </a:r>
            <a:r>
              <a:rPr lang="fr-FR" sz="2000" dirty="0" smtClean="0"/>
              <a:t> by </a:t>
            </a:r>
            <a:r>
              <a:rPr lang="fr-FR" sz="2000" dirty="0" err="1" smtClean="0"/>
              <a:t>electro</a:t>
            </a:r>
            <a:r>
              <a:rPr lang="fr-FR" sz="2000" dirty="0" smtClean="0"/>
              <a:t> </a:t>
            </a:r>
            <a:r>
              <a:rPr lang="fr-FR" sz="2000" dirty="0" err="1" smtClean="0"/>
              <a:t>erosion</a:t>
            </a:r>
            <a:r>
              <a:rPr lang="fr-FR" sz="2000" dirty="0" smtClean="0"/>
              <a:t> </a:t>
            </a:r>
            <a:r>
              <a:rPr lang="fr-FR" sz="2000" dirty="0" err="1" smtClean="0"/>
              <a:t>at</a:t>
            </a:r>
            <a:r>
              <a:rPr lang="fr-FR" sz="2000" dirty="0" smtClean="0"/>
              <a:t> </a:t>
            </a:r>
          </a:p>
          <a:p>
            <a:r>
              <a:rPr lang="fr-FR" sz="2000" dirty="0" smtClean="0"/>
              <a:t>LNCMI- Grenoble :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000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fr-FR" sz="2000" dirty="0" smtClean="0"/>
              <a:t>First </a:t>
            </a:r>
            <a:r>
              <a:rPr lang="fr-FR" sz="2000" dirty="0" err="1" smtClean="0"/>
              <a:t>successful</a:t>
            </a:r>
            <a:r>
              <a:rPr lang="fr-FR" sz="2000" dirty="0" smtClean="0"/>
              <a:t> test of a size of </a:t>
            </a:r>
          </a:p>
          <a:p>
            <a:pPr lvl="1"/>
            <a:r>
              <a:rPr lang="fr-FR" sz="2000" dirty="0" smtClean="0"/>
              <a:t>100 mm </a:t>
            </a:r>
            <a:r>
              <a:rPr lang="fr-FR" sz="2000" dirty="0" err="1" smtClean="0"/>
              <a:t>this</a:t>
            </a:r>
            <a:r>
              <a:rPr lang="fr-FR" sz="2000" dirty="0" smtClean="0"/>
              <a:t> </a:t>
            </a:r>
            <a:r>
              <a:rPr lang="fr-FR" sz="2000" dirty="0" err="1" smtClean="0"/>
              <a:t>summer</a:t>
            </a:r>
            <a:endParaRPr lang="fr-FR" sz="2000" dirty="0" smtClean="0"/>
          </a:p>
          <a:p>
            <a:pPr lvl="1"/>
            <a:endParaRPr lang="fr-FR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fr-FR" sz="2000" dirty="0" smtClean="0"/>
              <a:t>Test </a:t>
            </a:r>
            <a:r>
              <a:rPr lang="fr-FR" sz="2000" dirty="0"/>
              <a:t>for the </a:t>
            </a:r>
            <a:r>
              <a:rPr lang="fr-FR" sz="2000" dirty="0" err="1"/>
              <a:t>electron</a:t>
            </a:r>
            <a:r>
              <a:rPr lang="fr-FR" sz="2000" dirty="0"/>
              <a:t> </a:t>
            </a:r>
            <a:r>
              <a:rPr lang="fr-FR" sz="2000" dirty="0" err="1"/>
              <a:t>beam</a:t>
            </a:r>
            <a:r>
              <a:rPr lang="fr-FR" sz="2000" dirty="0"/>
              <a:t> </a:t>
            </a:r>
            <a:endParaRPr lang="fr-FR" sz="2000" dirty="0" smtClean="0"/>
          </a:p>
          <a:p>
            <a:pPr lvl="1"/>
            <a:r>
              <a:rPr lang="fr-FR" sz="2000" dirty="0" err="1" smtClean="0"/>
              <a:t>welding</a:t>
            </a:r>
            <a:r>
              <a:rPr lang="fr-FR" sz="2000" dirty="0" smtClean="0"/>
              <a:t> </a:t>
            </a:r>
            <a:r>
              <a:rPr lang="fr-FR" sz="2000" dirty="0" err="1" smtClean="0"/>
              <a:t>at</a:t>
            </a:r>
            <a:r>
              <a:rPr lang="fr-FR" sz="2000" dirty="0" smtClean="0"/>
              <a:t> </a:t>
            </a:r>
            <a:r>
              <a:rPr lang="fr-FR" sz="2000" dirty="0" err="1"/>
              <a:t>Cern</a:t>
            </a:r>
            <a:r>
              <a:rPr lang="fr-FR" sz="2000" dirty="0"/>
              <a:t> </a:t>
            </a:r>
            <a:r>
              <a:rPr lang="fr-FR" sz="2000" dirty="0" smtClean="0"/>
              <a:t>in the </a:t>
            </a:r>
          </a:p>
          <a:p>
            <a:pPr lvl="1"/>
            <a:r>
              <a:rPr lang="fr-FR" sz="2000" dirty="0" err="1" smtClean="0"/>
              <a:t>following</a:t>
            </a:r>
            <a:r>
              <a:rPr lang="fr-FR" sz="2000" dirty="0" smtClean="0"/>
              <a:t> </a:t>
            </a:r>
            <a:r>
              <a:rPr lang="fr-FR" sz="2000" dirty="0" err="1"/>
              <a:t>weeks</a:t>
            </a:r>
            <a:endParaRPr lang="fr-FR" sz="2000" dirty="0"/>
          </a:p>
          <a:p>
            <a:pPr marL="742950" lvl="1" indent="-285750">
              <a:buFont typeface="Arial" pitchFamily="34" charset="0"/>
              <a:buChar char="•"/>
            </a:pPr>
            <a:endParaRPr lang="fr-FR" sz="20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538669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ASSEMBLING THE EXTERNALTUBE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 smtClean="0"/>
              <a:t>The </a:t>
            </a:r>
            <a:r>
              <a:rPr lang="fr-FR" sz="2000" dirty="0" err="1" smtClean="0"/>
              <a:t>external</a:t>
            </a:r>
            <a:r>
              <a:rPr lang="fr-FR" sz="2000" dirty="0" smtClean="0"/>
              <a:t> tube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divided</a:t>
            </a:r>
            <a:r>
              <a:rPr lang="fr-FR" sz="2000" dirty="0" smtClean="0"/>
              <a:t> in parts of 100 mm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thermally</a:t>
            </a:r>
            <a:r>
              <a:rPr lang="fr-FR" sz="2000" dirty="0" smtClean="0"/>
              <a:t> </a:t>
            </a:r>
            <a:r>
              <a:rPr lang="fr-FR" sz="2000" dirty="0" err="1" smtClean="0"/>
              <a:t>shrinked</a:t>
            </a:r>
            <a:r>
              <a:rPr lang="fr-FR" sz="2000" dirty="0" smtClean="0"/>
              <a:t> over the pads.</a:t>
            </a:r>
          </a:p>
          <a:p>
            <a:endParaRPr lang="fr-FR" sz="2000" dirty="0"/>
          </a:p>
          <a:p>
            <a:r>
              <a:rPr lang="fr-FR" sz="2000" dirty="0" smtClean="0"/>
              <a:t>Tubes are </a:t>
            </a:r>
            <a:r>
              <a:rPr lang="fr-FR" sz="2000" dirty="0" err="1" smtClean="0"/>
              <a:t>heated</a:t>
            </a:r>
            <a:r>
              <a:rPr lang="fr-FR" sz="2000" dirty="0" smtClean="0"/>
              <a:t> over 500 K and </a:t>
            </a:r>
            <a:r>
              <a:rPr lang="fr-FR" sz="2000" dirty="0" err="1" smtClean="0"/>
              <a:t>then</a:t>
            </a:r>
            <a:r>
              <a:rPr lang="fr-FR" sz="2000" dirty="0" smtClean="0"/>
              <a:t> </a:t>
            </a:r>
            <a:r>
              <a:rPr lang="fr-FR" sz="2000" dirty="0" err="1" smtClean="0"/>
              <a:t>slided</a:t>
            </a:r>
            <a:r>
              <a:rPr lang="fr-FR" sz="2000" dirty="0" smtClean="0"/>
              <a:t> </a:t>
            </a:r>
            <a:r>
              <a:rPr lang="fr-FR" sz="2000" dirty="0" err="1" smtClean="0"/>
              <a:t>vertically</a:t>
            </a:r>
            <a:r>
              <a:rPr lang="fr-FR" sz="2000" dirty="0" smtClean="0"/>
              <a:t> (and </a:t>
            </a:r>
            <a:r>
              <a:rPr lang="fr-FR" sz="2000" dirty="0" err="1" smtClean="0"/>
              <a:t>quickly</a:t>
            </a:r>
            <a:r>
              <a:rPr lang="fr-FR" sz="2000" dirty="0" smtClean="0"/>
              <a:t>) over the pads</a:t>
            </a:r>
          </a:p>
          <a:p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87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No instrumentation inside the magnet*, only in the exit of conductors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*Only 1 or 2 hall sensors in the central gap: the </a:t>
            </a:r>
            <a:r>
              <a:rPr lang="en-US" sz="2000" dirty="0" err="1" smtClean="0"/>
              <a:t>connexion</a:t>
            </a:r>
            <a:r>
              <a:rPr lang="en-US" sz="2000" dirty="0" smtClean="0"/>
              <a:t> will be maintained all along the internal compression plates</a:t>
            </a:r>
          </a:p>
          <a:p>
            <a:endParaRPr lang="en-US" sz="2000" dirty="0"/>
          </a:p>
          <a:p>
            <a:r>
              <a:rPr lang="en-US" sz="2000" dirty="0" smtClean="0"/>
              <a:t>Exit on the same side of the conductors (same side of the conductors of Fresca 2)</a:t>
            </a:r>
            <a:endParaRPr lang="en-US" sz="2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2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852937"/>
            <a:ext cx="5390422" cy="237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475656" y="908720"/>
            <a:ext cx="741682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Critical current measurements on a pancake winding as a function of field orientation to estimate the perpendicular field contribution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Will be winded at </a:t>
            </a:r>
            <a:r>
              <a:rPr lang="en-US" dirty="0" err="1" smtClean="0"/>
              <a:t>Saclay</a:t>
            </a:r>
            <a:r>
              <a:rPr lang="en-US" dirty="0" smtClean="0"/>
              <a:t> and tested at Grenoble in a cryostat of ᶲ = 300 mm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35 spires as the third coil of the insert (or less depending on force calculations)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/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Reduce the straight section of all the coils of the insert of 30 mm to have a prototype exactly the same as the third coil?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Can be used to assess the benefit of co-winding process on protection scheme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976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Several options have been studied to decrease the stresses on the conductors</a:t>
            </a:r>
          </a:p>
          <a:p>
            <a:endParaRPr lang="en-US" sz="2000" dirty="0" smtClean="0"/>
          </a:p>
          <a:p>
            <a:r>
              <a:rPr lang="en-US" sz="2000" dirty="0" smtClean="0"/>
              <a:t>Need to complete mechanical structure, however in good </a:t>
            </a:r>
            <a:r>
              <a:rPr lang="en-US" sz="2000" dirty="0" smtClean="0"/>
              <a:t>way</a:t>
            </a:r>
          </a:p>
          <a:p>
            <a:endParaRPr lang="fr-FR" sz="2000" dirty="0"/>
          </a:p>
          <a:p>
            <a:r>
              <a:rPr lang="fr-FR" sz="2000" dirty="0" smtClean="0"/>
              <a:t>Protection </a:t>
            </a:r>
            <a:r>
              <a:rPr lang="fr-FR" sz="2000" dirty="0" err="1" smtClean="0"/>
              <a:t>will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presented</a:t>
            </a:r>
            <a:r>
              <a:rPr lang="fr-FR" sz="2000" dirty="0" smtClean="0"/>
              <a:t> </a:t>
            </a:r>
            <a:r>
              <a:rPr lang="fr-FR" sz="2000" smtClean="0"/>
              <a:t>tomorrow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Study of the assembly in progress</a:t>
            </a:r>
          </a:p>
          <a:p>
            <a:endParaRPr lang="en-US" sz="2000" dirty="0"/>
          </a:p>
          <a:p>
            <a:r>
              <a:rPr lang="en-US" sz="2000" dirty="0" smtClean="0"/>
              <a:t>Fabrication of the prototype in progress</a:t>
            </a:r>
            <a:endParaRPr lang="en-US" sz="2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00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2000" dirty="0" smtClean="0"/>
          </a:p>
          <a:p>
            <a:r>
              <a:rPr lang="fr-FR" sz="2000" dirty="0" smtClean="0"/>
              <a:t>Modifications in the design</a:t>
            </a:r>
          </a:p>
          <a:p>
            <a:pPr lvl="1"/>
            <a:r>
              <a:rPr lang="fr-FR" sz="2000" dirty="0" smtClean="0"/>
              <a:t>Target: </a:t>
            </a:r>
            <a:r>
              <a:rPr lang="fr-FR" sz="2000" dirty="0" err="1" smtClean="0"/>
              <a:t>decrease</a:t>
            </a:r>
            <a:r>
              <a:rPr lang="fr-FR" sz="2000" dirty="0" smtClean="0"/>
              <a:t> the stress on the </a:t>
            </a:r>
            <a:r>
              <a:rPr lang="fr-FR" sz="2000" dirty="0" err="1" smtClean="0"/>
              <a:t>conductors</a:t>
            </a:r>
            <a:r>
              <a:rPr lang="fr-FR" sz="2000" dirty="0" smtClean="0"/>
              <a:t>, </a:t>
            </a:r>
            <a:r>
              <a:rPr lang="fr-FR" sz="2000" dirty="0" err="1" smtClean="0"/>
              <a:t>especially</a:t>
            </a:r>
            <a:r>
              <a:rPr lang="fr-FR" sz="2000" dirty="0" smtClean="0"/>
              <a:t> in the </a:t>
            </a:r>
            <a:r>
              <a:rPr lang="fr-FR" sz="2000" dirty="0" err="1" smtClean="0"/>
              <a:t>heads</a:t>
            </a:r>
            <a:endParaRPr lang="fr-FR" sz="2000" dirty="0" smtClean="0"/>
          </a:p>
          <a:p>
            <a:pPr lvl="1"/>
            <a:endParaRPr lang="fr-FR" sz="2000" dirty="0"/>
          </a:p>
          <a:p>
            <a:pPr lvl="1"/>
            <a:endParaRPr lang="fr-FR" sz="2000" dirty="0" smtClean="0"/>
          </a:p>
          <a:p>
            <a:pPr lvl="1"/>
            <a:endParaRPr lang="fr-FR" sz="2000" dirty="0"/>
          </a:p>
          <a:p>
            <a:pPr lvl="1"/>
            <a:endParaRPr lang="fr-FR" sz="2000" dirty="0" smtClean="0"/>
          </a:p>
          <a:p>
            <a:pPr lvl="1"/>
            <a:endParaRPr lang="fr-FR" sz="2000" dirty="0"/>
          </a:p>
          <a:p>
            <a:pPr marL="457200" lvl="1" indent="0">
              <a:buNone/>
            </a:pPr>
            <a:r>
              <a:rPr lang="fr-FR" sz="2000" dirty="0" smtClean="0"/>
              <a:t>	</a:t>
            </a:r>
            <a:r>
              <a:rPr lang="fr-FR" sz="2000" i="1" dirty="0"/>
              <a:t>	</a:t>
            </a:r>
            <a:r>
              <a:rPr lang="fr-FR" sz="1600" i="1" dirty="0" err="1" smtClean="0"/>
              <a:t>Results</a:t>
            </a:r>
            <a:r>
              <a:rPr lang="fr-FR" sz="1600" i="1" dirty="0" smtClean="0"/>
              <a:t> of the last HFM collaboration meeting - </a:t>
            </a:r>
            <a:r>
              <a:rPr lang="fr-FR" sz="1600" i="1" dirty="0" err="1" smtClean="0"/>
              <a:t>Warsaw</a:t>
            </a:r>
            <a:endParaRPr lang="fr-FR" sz="1600" i="1" dirty="0" smtClean="0"/>
          </a:p>
          <a:p>
            <a:pPr lvl="1"/>
            <a:endParaRPr lang="fr-FR" sz="2000" dirty="0"/>
          </a:p>
          <a:p>
            <a:pPr marL="457200" lvl="1" indent="0">
              <a:buNone/>
            </a:pPr>
            <a:endParaRPr lang="fr-FR" sz="2000" dirty="0" smtClean="0"/>
          </a:p>
          <a:p>
            <a:r>
              <a:rPr lang="fr-FR" sz="2000" dirty="0" smtClean="0"/>
              <a:t>Construction</a:t>
            </a:r>
            <a:endParaRPr lang="fr-FR" sz="2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261" y="2636912"/>
            <a:ext cx="2102662" cy="1394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954" y="2602065"/>
            <a:ext cx="2054122" cy="1393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902" y="2636912"/>
            <a:ext cx="2213448" cy="1512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3139923" y="2672609"/>
            <a:ext cx="75903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572</a:t>
            </a:r>
          </a:p>
          <a:p>
            <a:endParaRPr lang="fr-FR" sz="1600" dirty="0" smtClean="0"/>
          </a:p>
          <a:p>
            <a:r>
              <a:rPr lang="fr-FR" sz="1600" dirty="0" smtClean="0"/>
              <a:t>300</a:t>
            </a:r>
          </a:p>
          <a:p>
            <a:endParaRPr lang="fr-FR" sz="1600" dirty="0"/>
          </a:p>
          <a:p>
            <a:r>
              <a:rPr lang="fr-FR" sz="1600" dirty="0" smtClean="0"/>
              <a:t>0</a:t>
            </a:r>
            <a:endParaRPr lang="fr-FR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785496" y="2602065"/>
            <a:ext cx="637075" cy="14619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700</a:t>
            </a:r>
          </a:p>
          <a:p>
            <a:endParaRPr lang="fr-FR" sz="900" dirty="0"/>
          </a:p>
          <a:p>
            <a:r>
              <a:rPr lang="fr-FR" sz="1600" dirty="0" smtClean="0"/>
              <a:t>400</a:t>
            </a:r>
          </a:p>
          <a:p>
            <a:r>
              <a:rPr lang="fr-FR" sz="1600" dirty="0" smtClean="0"/>
              <a:t>300</a:t>
            </a:r>
          </a:p>
          <a:p>
            <a:endParaRPr lang="fr-FR" sz="1600" dirty="0"/>
          </a:p>
          <a:p>
            <a:r>
              <a:rPr lang="fr-FR" sz="1600" dirty="0" smtClean="0"/>
              <a:t>0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8512042" y="2672609"/>
            <a:ext cx="524454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520</a:t>
            </a:r>
          </a:p>
          <a:p>
            <a:endParaRPr lang="fr-FR" sz="800" dirty="0" smtClean="0"/>
          </a:p>
          <a:p>
            <a:endParaRPr lang="fr-FR" sz="800" dirty="0"/>
          </a:p>
          <a:p>
            <a:endParaRPr lang="fr-FR" sz="800" dirty="0" smtClean="0"/>
          </a:p>
          <a:p>
            <a:r>
              <a:rPr lang="fr-FR" sz="1600" dirty="0" smtClean="0"/>
              <a:t>300</a:t>
            </a:r>
          </a:p>
          <a:p>
            <a:endParaRPr lang="fr-FR" sz="1600" dirty="0"/>
          </a:p>
          <a:p>
            <a:r>
              <a:rPr lang="fr-FR" sz="1600" dirty="0" smtClean="0"/>
              <a:t>0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887764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79712" y="2996952"/>
            <a:ext cx="6226770" cy="1578496"/>
          </a:xfrm>
        </p:spPr>
        <p:txBody>
          <a:bodyPr/>
          <a:lstStyle/>
          <a:p>
            <a:pPr>
              <a:buNone/>
            </a:pPr>
            <a:r>
              <a:rPr lang="en-US" sz="3600" i="1" dirty="0" smtClean="0"/>
              <a:t>Thank you for your attention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0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7772400" cy="1362075"/>
          </a:xfrm>
        </p:spPr>
        <p:txBody>
          <a:bodyPr/>
          <a:lstStyle/>
          <a:p>
            <a:r>
              <a:rPr lang="fr-FR" dirty="0" smtClean="0"/>
              <a:t>DESIGN MODIFICATIONS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3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OF COILS LENGTH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32560" y="908720"/>
            <a:ext cx="7881938" cy="5657850"/>
          </a:xfrm>
        </p:spPr>
        <p:txBody>
          <a:bodyPr/>
          <a:lstStyle/>
          <a:p>
            <a:r>
              <a:rPr lang="en-US" sz="2000" b="1" dirty="0" smtClean="0"/>
              <a:t>New length for coils 2 and 3 :</a:t>
            </a:r>
          </a:p>
          <a:p>
            <a:pPr lvl="1"/>
            <a:r>
              <a:rPr lang="en-US" sz="2000" dirty="0" smtClean="0"/>
              <a:t>Coil 3 is now longer than coil 2 in order to keep the possibility to have </a:t>
            </a:r>
            <a:r>
              <a:rPr lang="en-US" sz="2000" dirty="0"/>
              <a:t>flared </a:t>
            </a:r>
            <a:r>
              <a:rPr lang="en-US" sz="2000" dirty="0" smtClean="0"/>
              <a:t>coil 1 heads </a:t>
            </a:r>
            <a:r>
              <a:rPr lang="en-US" sz="2000" dirty="0"/>
              <a:t>to clear the </a:t>
            </a:r>
            <a:r>
              <a:rPr lang="en-US" sz="2000" dirty="0" smtClean="0"/>
              <a:t>aperture</a:t>
            </a:r>
          </a:p>
          <a:p>
            <a:pPr lvl="1"/>
            <a:r>
              <a:rPr lang="en-US" sz="2000" dirty="0" smtClean="0"/>
              <a:t>Maximal length of coil 3 = 290 mm (dimension of the prototype which will be built and tested soon)</a:t>
            </a:r>
            <a:endParaRPr lang="en-US" sz="2000" dirty="0"/>
          </a:p>
          <a:p>
            <a:pPr lvl="1"/>
            <a:r>
              <a:rPr lang="en-US" sz="2000" dirty="0" smtClean="0"/>
              <a:t>Inclination angle of coils 1 heads will be at least 45 °: it imposes the length of coils 2, at least 2 x height of conductor (12 mm) less than coils 3. It has been chosen to have a length of coils 2 of 260 mm</a:t>
            </a:r>
          </a:p>
          <a:p>
            <a:pPr lvl="1"/>
            <a:r>
              <a:rPr lang="en-US" sz="2000" dirty="0" smtClean="0"/>
              <a:t>Coils 1 stay at 700 mm</a:t>
            </a:r>
            <a:endParaRPr lang="en-US" sz="2000" dirty="0"/>
          </a:p>
        </p:txBody>
      </p:sp>
      <p:grpSp>
        <p:nvGrpSpPr>
          <p:cNvPr id="22" name="Groupe 21"/>
          <p:cNvGrpSpPr/>
          <p:nvPr/>
        </p:nvGrpSpPr>
        <p:grpSpPr>
          <a:xfrm>
            <a:off x="539552" y="4768684"/>
            <a:ext cx="8018353" cy="1288290"/>
            <a:chOff x="460081" y="4359258"/>
            <a:chExt cx="8018353" cy="1288290"/>
          </a:xfrm>
        </p:grpSpPr>
        <p:sp>
          <p:nvSpPr>
            <p:cNvPr id="4" name="Rectangle 3"/>
            <p:cNvSpPr/>
            <p:nvPr/>
          </p:nvSpPr>
          <p:spPr>
            <a:xfrm>
              <a:off x="1709682" y="5215500"/>
              <a:ext cx="6768752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376405" y="4789777"/>
              <a:ext cx="3744416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807804" y="4367898"/>
              <a:ext cx="4680520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Connecteur droit 7"/>
            <p:cNvCxnSpPr/>
            <p:nvPr/>
          </p:nvCxnSpPr>
          <p:spPr>
            <a:xfrm flipV="1">
              <a:off x="7146286" y="4573753"/>
              <a:ext cx="684076" cy="6417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3717565" y="5255664"/>
              <a:ext cx="3744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Coil 1(700 mm)</a:t>
              </a:r>
              <a:endParaRPr lang="en-US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717565" y="4789777"/>
              <a:ext cx="3744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Coil 2 (260 mm)</a:t>
              </a:r>
              <a:endParaRPr lang="en-US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676131" y="4389087"/>
              <a:ext cx="3744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Coil 3 (290 mm)</a:t>
              </a:r>
              <a:endParaRPr lang="en-US" dirty="0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>
              <a:off x="1565666" y="5215500"/>
              <a:ext cx="0" cy="40949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460081" y="5255664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 mm</a:t>
              </a:r>
              <a:endParaRPr lang="en-US" dirty="0"/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>
              <a:off x="3005826" y="4806004"/>
              <a:ext cx="0" cy="40949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1684217" y="4789777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 mm</a:t>
              </a:r>
              <a:endParaRPr lang="en-US" dirty="0"/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2789802" y="4359258"/>
              <a:ext cx="0" cy="40949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1684217" y="4399422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 mm</a:t>
              </a:r>
              <a:endParaRPr lang="en-US" dirty="0"/>
            </a:p>
          </p:txBody>
        </p:sp>
        <p:sp>
          <p:nvSpPr>
            <p:cNvPr id="19" name="Arc 18"/>
            <p:cNvSpPr/>
            <p:nvPr/>
          </p:nvSpPr>
          <p:spPr>
            <a:xfrm>
              <a:off x="7146286" y="5030834"/>
              <a:ext cx="432048" cy="400690"/>
            </a:xfrm>
            <a:prstGeom prst="arc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7614338" y="4826086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45°</a:t>
              </a:r>
              <a:endParaRPr lang="en-US" dirty="0"/>
            </a:p>
          </p:txBody>
        </p:sp>
        <p:cxnSp>
          <p:nvCxnSpPr>
            <p:cNvPr id="24" name="Connecteur droit avec flèche 23"/>
            <p:cNvCxnSpPr/>
            <p:nvPr/>
          </p:nvCxnSpPr>
          <p:spPr>
            <a:xfrm>
              <a:off x="1562313" y="5215500"/>
              <a:ext cx="0" cy="40949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>
              <a:off x="3002473" y="4806004"/>
              <a:ext cx="0" cy="40949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>
              <a:off x="2786449" y="4359258"/>
              <a:ext cx="0" cy="40949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/>
            <p:nvPr/>
          </p:nvCxnSpPr>
          <p:spPr>
            <a:xfrm>
              <a:off x="3419030" y="5203257"/>
              <a:ext cx="3744416" cy="24485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>
              <a:off x="2780476" y="4789777"/>
              <a:ext cx="4682383" cy="36309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ZoneTexte 30"/>
          <p:cNvSpPr txBox="1"/>
          <p:nvPr/>
        </p:nvSpPr>
        <p:spPr>
          <a:xfrm>
            <a:off x="179512" y="4896958"/>
            <a:ext cx="1824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92D050"/>
                </a:solidFill>
              </a:rPr>
              <a:t>Inter coil distance = 0,5 mm</a:t>
            </a:r>
            <a:endParaRPr lang="en-US" sz="1400" dirty="0">
              <a:solidFill>
                <a:srgbClr val="92D050"/>
              </a:solidFill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21" name="Espace réservé du numéro de diapositive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</a:t>
            </a:r>
            <a:r>
              <a:rPr lang="en-US" dirty="0" smtClean="0"/>
              <a:t>OF IRON POLE GEOMTRY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314116" y="980728"/>
            <a:ext cx="77223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Suppression of </a:t>
            </a:r>
            <a:r>
              <a:rPr lang="fr-FR" dirty="0" err="1" smtClean="0"/>
              <a:t>circle</a:t>
            </a:r>
            <a:r>
              <a:rPr lang="fr-FR" dirty="0" smtClean="0"/>
              <a:t> arc : </a:t>
            </a:r>
          </a:p>
          <a:p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err="1" smtClean="0"/>
              <a:t>Easier</a:t>
            </a:r>
            <a:r>
              <a:rPr lang="fr-FR" dirty="0" smtClean="0"/>
              <a:t> </a:t>
            </a:r>
            <a:r>
              <a:rPr lang="fr-FR" dirty="0" err="1" smtClean="0"/>
              <a:t>manufacturing</a:t>
            </a:r>
            <a:r>
              <a:rPr lang="fr-FR" dirty="0" smtClean="0"/>
              <a:t>	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16" t="21396" r="52420" b="60358"/>
          <a:stretch/>
        </p:blipFill>
        <p:spPr bwMode="auto">
          <a:xfrm>
            <a:off x="5514690" y="2398741"/>
            <a:ext cx="1174467" cy="162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37" t="25907" r="53710" b="59879"/>
          <a:stretch/>
        </p:blipFill>
        <p:spPr bwMode="auto">
          <a:xfrm>
            <a:off x="2627784" y="2431175"/>
            <a:ext cx="1152128" cy="168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èche droite 2"/>
          <p:cNvSpPr/>
          <p:nvPr/>
        </p:nvSpPr>
        <p:spPr>
          <a:xfrm>
            <a:off x="4283968" y="3200199"/>
            <a:ext cx="576064" cy="2552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6"/>
          <p:cNvSpPr/>
          <p:nvPr/>
        </p:nvSpPr>
        <p:spPr>
          <a:xfrm>
            <a:off x="2723999" y="3789040"/>
            <a:ext cx="113223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8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DESIGN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31640" y="836712"/>
            <a:ext cx="7881938" cy="5657850"/>
          </a:xfrm>
        </p:spPr>
        <p:txBody>
          <a:bodyPr/>
          <a:lstStyle/>
          <a:p>
            <a:r>
              <a:rPr lang="en-US" sz="1800" dirty="0" smtClean="0"/>
              <a:t>Iron post with a length equals to the straight section of coils 2</a:t>
            </a:r>
          </a:p>
          <a:p>
            <a:r>
              <a:rPr lang="en-US" sz="1800" dirty="0" smtClean="0"/>
              <a:t>Je= 250 A/mm</a:t>
            </a:r>
            <a:r>
              <a:rPr lang="en-US" sz="1800" baseline="30000" dirty="0" smtClean="0"/>
              <a:t>2</a:t>
            </a:r>
            <a:endParaRPr lang="en-US" sz="1800" baseline="300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315858"/>
              </p:ext>
            </p:extLst>
          </p:nvPr>
        </p:nvGraphicFramePr>
        <p:xfrm>
          <a:off x="1551682" y="5373216"/>
          <a:ext cx="654870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2903"/>
                <a:gridCol w="2182903"/>
                <a:gridCol w="21829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Bhead</a:t>
                      </a:r>
                      <a:r>
                        <a:rPr lang="en-US" dirty="0" smtClean="0"/>
                        <a:t> max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6,11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5,89</a:t>
                      </a:r>
                      <a:r>
                        <a:rPr lang="en-US" baseline="0" dirty="0" smtClean="0"/>
                        <a:t> (2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coils)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5" r="28387" b="34779"/>
          <a:stretch/>
        </p:blipFill>
        <p:spPr bwMode="auto">
          <a:xfrm>
            <a:off x="107504" y="1614482"/>
            <a:ext cx="5832648" cy="339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4" r="59677" b="38408"/>
          <a:stretch/>
        </p:blipFill>
        <p:spPr bwMode="auto">
          <a:xfrm>
            <a:off x="5724128" y="1614482"/>
            <a:ext cx="3218180" cy="309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660232" y="4362647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Fields in the heads of coils 2 et 3</a:t>
            </a:r>
            <a:endParaRPr lang="en-US" i="1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4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 (C. </a:t>
            </a:r>
            <a:r>
              <a:rPr lang="fr-FR" dirty="0" err="1" smtClean="0"/>
              <a:t>Pes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 descr="C:\Users\mdevaux\AppData\Local\Microsoft\Windows\Temporary Internet Files\Content.Outlook\3OC9929O\insert_geomn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6" r="910"/>
          <a:stretch/>
        </p:blipFill>
        <p:spPr bwMode="auto">
          <a:xfrm>
            <a:off x="18897" y="945662"/>
            <a:ext cx="8843749" cy="316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>
            <a:off x="2326710" y="2041816"/>
            <a:ext cx="0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2326710" y="2041816"/>
            <a:ext cx="2016224" cy="7079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2326710" y="2041816"/>
            <a:ext cx="3744416" cy="259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462614" y="167179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Steel</a:t>
            </a:r>
            <a:r>
              <a:rPr lang="fr-FR" dirty="0" smtClean="0"/>
              <a:t> </a:t>
            </a:r>
            <a:r>
              <a:rPr lang="fr-FR" dirty="0" err="1" smtClean="0"/>
              <a:t>piece</a:t>
            </a:r>
            <a:endParaRPr lang="fr-FR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8450318" y="1791741"/>
            <a:ext cx="0" cy="11629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7956376" y="303565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Iron</a:t>
            </a:r>
            <a:r>
              <a:rPr lang="fr-FR" dirty="0" smtClean="0"/>
              <a:t> pole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275335" y="3861048"/>
            <a:ext cx="691276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fr-FR" sz="2000" dirty="0" err="1" smtClean="0"/>
              <a:t>Calculations</a:t>
            </a:r>
            <a:r>
              <a:rPr lang="fr-FR" sz="2000" dirty="0" smtClean="0"/>
              <a:t> of the stresses in </a:t>
            </a:r>
            <a:r>
              <a:rPr lang="fr-FR" sz="2000" dirty="0" err="1" smtClean="0"/>
              <a:t>progress</a:t>
            </a:r>
            <a:r>
              <a:rPr lang="fr-FR" sz="2000" dirty="0" smtClean="0"/>
              <a:t> :</a:t>
            </a:r>
          </a:p>
          <a:p>
            <a:pPr marL="285750" indent="-285750">
              <a:buFontTx/>
              <a:buChar char="-"/>
            </a:pPr>
            <a:r>
              <a:rPr lang="fr-FR" sz="2000" dirty="0" err="1" smtClean="0"/>
              <a:t>Some</a:t>
            </a:r>
            <a:r>
              <a:rPr lang="fr-FR" sz="2000" dirty="0" smtClean="0"/>
              <a:t> artefact </a:t>
            </a:r>
            <a:r>
              <a:rPr lang="fr-FR" sz="2000" dirty="0" err="1" smtClean="0"/>
              <a:t>calculations</a:t>
            </a:r>
            <a:r>
              <a:rPr lang="fr-FR" sz="2000" dirty="0" smtClean="0"/>
              <a:t> in the </a:t>
            </a:r>
            <a:r>
              <a:rPr lang="fr-FR" sz="2000" dirty="0" err="1" smtClean="0"/>
              <a:t>coils</a:t>
            </a:r>
            <a:r>
              <a:rPr lang="fr-FR" sz="2000" dirty="0" smtClean="0"/>
              <a:t>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corrected</a:t>
            </a:r>
            <a:endParaRPr lang="fr-FR" sz="2000" dirty="0" smtClean="0"/>
          </a:p>
          <a:p>
            <a:pPr marL="285750" indent="-285750">
              <a:buFontTx/>
              <a:buChar char="-"/>
            </a:pPr>
            <a:r>
              <a:rPr lang="fr-FR" sz="2000" dirty="0" smtClean="0"/>
              <a:t>Will </a:t>
            </a:r>
            <a:r>
              <a:rPr lang="fr-FR" sz="2000" dirty="0" err="1" smtClean="0"/>
              <a:t>confirm</a:t>
            </a:r>
            <a:r>
              <a:rPr lang="fr-FR" sz="2000" dirty="0" smtClean="0"/>
              <a:t> </a:t>
            </a:r>
            <a:r>
              <a:rPr lang="fr-FR" sz="2000" dirty="0" err="1" smtClean="0"/>
              <a:t>that</a:t>
            </a:r>
            <a:r>
              <a:rPr lang="fr-FR" sz="2000" dirty="0" smtClean="0"/>
              <a:t> stresses on the </a:t>
            </a:r>
            <a:r>
              <a:rPr lang="fr-FR" sz="2000" dirty="0" err="1" smtClean="0"/>
              <a:t>conductor</a:t>
            </a:r>
            <a:r>
              <a:rPr lang="fr-FR" sz="2000" dirty="0" smtClean="0"/>
              <a:t> &lt; 400 </a:t>
            </a:r>
            <a:r>
              <a:rPr lang="fr-FR" sz="2000" dirty="0" err="1" smtClean="0"/>
              <a:t>MPa</a:t>
            </a:r>
            <a:endParaRPr lang="fr-FR" sz="2000" dirty="0" smtClean="0"/>
          </a:p>
          <a:p>
            <a:pPr marL="285750" indent="-285750">
              <a:buFontTx/>
              <a:buChar char="-"/>
            </a:pPr>
            <a:endParaRPr lang="fr-FR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fr-FR" sz="2000" dirty="0" smtClean="0"/>
              <a:t>Solution to </a:t>
            </a:r>
            <a:r>
              <a:rPr lang="fr-FR" sz="2000" dirty="0" err="1" smtClean="0"/>
              <a:t>decrease</a:t>
            </a:r>
            <a:r>
              <a:rPr lang="fr-FR" sz="2000" dirty="0" smtClean="0"/>
              <a:t> the stresses on the </a:t>
            </a:r>
            <a:r>
              <a:rPr lang="fr-FR" sz="2000" dirty="0" err="1" smtClean="0"/>
              <a:t>conductor</a:t>
            </a:r>
            <a:r>
              <a:rPr lang="fr-FR" sz="2000" dirty="0" smtClean="0"/>
              <a:t> have been </a:t>
            </a:r>
            <a:r>
              <a:rPr lang="fr-FR" sz="2000" dirty="0" err="1" smtClean="0"/>
              <a:t>studied</a:t>
            </a:r>
            <a:r>
              <a:rPr lang="fr-FR" sz="2000" dirty="0" smtClean="0"/>
              <a:t>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r-FR" sz="2000" dirty="0" err="1"/>
              <a:t>Adding</a:t>
            </a:r>
            <a:r>
              <a:rPr lang="fr-FR" sz="2000" dirty="0"/>
              <a:t> a </a:t>
            </a:r>
            <a:r>
              <a:rPr lang="fr-FR" sz="2000" dirty="0" err="1"/>
              <a:t>wedge</a:t>
            </a:r>
            <a:r>
              <a:rPr lang="fr-FR" sz="2000" dirty="0"/>
              <a:t> on the </a:t>
            </a:r>
            <a:r>
              <a:rPr lang="fr-FR" sz="2000" dirty="0" err="1"/>
              <a:t>coils</a:t>
            </a:r>
            <a:endParaRPr lang="fr-FR" sz="20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fr-FR" sz="2000" dirty="0" err="1" smtClean="0"/>
              <a:t>Lenght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iron</a:t>
            </a:r>
            <a:r>
              <a:rPr lang="fr-FR" sz="2000" dirty="0" smtClean="0"/>
              <a:t> pole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cxnSp>
        <p:nvCxnSpPr>
          <p:cNvPr id="25" name="Connecteur droit avec flèche 24"/>
          <p:cNvCxnSpPr/>
          <p:nvPr/>
        </p:nvCxnSpPr>
        <p:spPr>
          <a:xfrm flipV="1">
            <a:off x="6876256" y="2373221"/>
            <a:ext cx="0" cy="5814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6084168" y="3012693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Compression plate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0260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WEDGE IN THE MIDDLE OF THE HEADS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Heads of the second coils are clearly the most exposed to the field </a:t>
            </a:r>
            <a:endParaRPr lang="en-US" sz="2000" dirty="0"/>
          </a:p>
          <a:p>
            <a:r>
              <a:rPr lang="en-US" sz="2000" dirty="0" smtClean="0"/>
              <a:t>A solution to reduce the fields at this place can be adding a wedge in the heads of the second coils. Other coils does not change.</a:t>
            </a:r>
          </a:p>
          <a:p>
            <a:r>
              <a:rPr lang="en-US" sz="2000" dirty="0" smtClean="0"/>
              <a:t>The length of the second coils is always the same: 260 mm</a:t>
            </a:r>
            <a:endParaRPr lang="en-US" sz="2000" dirty="0"/>
          </a:p>
          <a:p>
            <a:r>
              <a:rPr lang="en-US" sz="2000" dirty="0" smtClean="0"/>
              <a:t>je= 250 A/mm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without iron post to begin</a:t>
            </a:r>
            <a:endParaRPr lang="en-US" sz="2000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2" t="13717" r="53306" b="34677"/>
          <a:stretch/>
        </p:blipFill>
        <p:spPr bwMode="auto">
          <a:xfrm rot="10800000">
            <a:off x="1045828" y="3245770"/>
            <a:ext cx="920311" cy="2981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3779912" y="3573016"/>
            <a:ext cx="43204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 studies: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No wedge in the heads of second coil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A wedge after one third of the winding of the second coil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A wedge </a:t>
            </a:r>
            <a:r>
              <a:rPr lang="en-US" sz="2000" dirty="0" smtClean="0"/>
              <a:t>at </a:t>
            </a:r>
            <a:r>
              <a:rPr lang="en-US" sz="2000" dirty="0"/>
              <a:t>the </a:t>
            </a:r>
            <a:r>
              <a:rPr lang="en-US" sz="2000" dirty="0" smtClean="0"/>
              <a:t>mid-winding </a:t>
            </a:r>
            <a:r>
              <a:rPr lang="en-US" sz="2000" dirty="0"/>
              <a:t>of the second coil</a:t>
            </a:r>
          </a:p>
          <a:p>
            <a:pPr marL="285750" indent="-285750">
              <a:buFontTx/>
              <a:buChar char="-"/>
            </a:pPr>
            <a:endParaRPr lang="en-US" sz="2000" dirty="0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9" t="12574" r="52903" b="33543"/>
          <a:stretch/>
        </p:blipFill>
        <p:spPr bwMode="auto">
          <a:xfrm rot="10800000">
            <a:off x="2267744" y="3278566"/>
            <a:ext cx="977924" cy="291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Connecteur droit 23"/>
          <p:cNvCxnSpPr/>
          <p:nvPr/>
        </p:nvCxnSpPr>
        <p:spPr>
          <a:xfrm flipH="1">
            <a:off x="150253" y="3278566"/>
            <a:ext cx="30343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H="1">
            <a:off x="150253" y="6179940"/>
            <a:ext cx="30343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V="1">
            <a:off x="683568" y="3278566"/>
            <a:ext cx="0" cy="290137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 rot="16200000">
            <a:off x="-315834" y="4135724"/>
            <a:ext cx="163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260 mm</a:t>
            </a:r>
            <a:endParaRPr lang="en-US" dirty="0"/>
          </a:p>
        </p:txBody>
      </p:sp>
      <p:sp>
        <p:nvSpPr>
          <p:cNvPr id="30" name="ZoneTexte 29"/>
          <p:cNvSpPr txBox="1"/>
          <p:nvPr/>
        </p:nvSpPr>
        <p:spPr>
          <a:xfrm>
            <a:off x="827584" y="6309320"/>
            <a:ext cx="1929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2</a:t>
            </a:r>
            <a:r>
              <a:rPr lang="en-US" i="1" baseline="30000" dirty="0" smtClean="0"/>
              <a:t>nd</a:t>
            </a:r>
            <a:r>
              <a:rPr lang="en-US" i="1" dirty="0" smtClean="0"/>
              <a:t> coil</a:t>
            </a:r>
            <a:endParaRPr lang="en-US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WEDGE IN THE HEADS OF THE SECOND COIL (no iron pole)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392640"/>
              </p:ext>
            </p:extLst>
          </p:nvPr>
        </p:nvGraphicFramePr>
        <p:xfrm>
          <a:off x="539552" y="1052736"/>
          <a:ext cx="4752528" cy="5049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485"/>
                <a:gridCol w="799901"/>
                <a:gridCol w="864096"/>
                <a:gridCol w="11180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Characteristics</a:t>
                      </a:r>
                      <a:r>
                        <a:rPr lang="en-US" baseline="0" dirty="0" smtClean="0"/>
                        <a:t> wedge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B0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Bmax</a:t>
                      </a:r>
                      <a:r>
                        <a:rPr lang="en-US" dirty="0" smtClean="0"/>
                        <a:t>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Btete</a:t>
                      </a:r>
                      <a:r>
                        <a:rPr lang="en-US" dirty="0" smtClean="0"/>
                        <a:t> 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coil (T)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 wedge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6,08</a:t>
                      </a:r>
                      <a:endParaRPr lang="en-US" dirty="0"/>
                    </a:p>
                  </a:txBody>
                  <a:tcPr/>
                </a:tc>
              </a:tr>
              <a:tr h="1018416">
                <a:tc>
                  <a:txBody>
                    <a:bodyPr/>
                    <a:lstStyle/>
                    <a:p>
                      <a:r>
                        <a:rPr lang="en-US" dirty="0" smtClean="0"/>
                        <a:t>Wedge after one third of winding Size : 10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5,88</a:t>
                      </a:r>
                      <a:endParaRPr lang="en-US" dirty="0"/>
                    </a:p>
                  </a:txBody>
                  <a:tcPr/>
                </a:tc>
              </a:tr>
              <a:tr h="917312">
                <a:tc>
                  <a:txBody>
                    <a:bodyPr/>
                    <a:lstStyle/>
                    <a:p>
                      <a:r>
                        <a:rPr lang="en-US" dirty="0" smtClean="0"/>
                        <a:t>Wedge after the half of winding </a:t>
                      </a:r>
                    </a:p>
                    <a:p>
                      <a:r>
                        <a:rPr lang="en-US" dirty="0" smtClean="0"/>
                        <a:t>Size: 10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5,96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Wedge after one third of winding </a:t>
                      </a:r>
                    </a:p>
                    <a:p>
                      <a:r>
                        <a:rPr lang="en-US" dirty="0" smtClean="0"/>
                        <a:t>Size: 15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5,82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Wedge after one third of winding </a:t>
                      </a:r>
                    </a:p>
                    <a:p>
                      <a:r>
                        <a:rPr lang="en-US" dirty="0" smtClean="0"/>
                        <a:t>Size: 20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5,79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Accolade fermante 4"/>
          <p:cNvSpPr/>
          <p:nvPr/>
        </p:nvSpPr>
        <p:spPr>
          <a:xfrm>
            <a:off x="5364088" y="2348880"/>
            <a:ext cx="216024" cy="1944216"/>
          </a:xfrm>
          <a:prstGeom prst="rightBrac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724128" y="2443825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The benefit of adding a wedge in the head is to decrease the maximal field of the head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Maximal effect at one third of the winding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Accolade fermante 6"/>
          <p:cNvSpPr/>
          <p:nvPr/>
        </p:nvSpPr>
        <p:spPr>
          <a:xfrm>
            <a:off x="5365300" y="4293096"/>
            <a:ext cx="216024" cy="1800200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724128" y="4509120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The bigger the size of the wedge, the better its effect on the peak field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We impose a wedge of 15 mm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collaboration meeting WP 7 - Milano - M. Devaux</a:t>
            </a:r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8ACD-8F15-47CC-9856-43F7BA32CA3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simpl">
  <a:themeElements>
    <a:clrScheme name="Ronsard_Dapni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onsard_Dapn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nsard_Dapn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nsard_Dapni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nsard_Dapni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Presentationallegee-2</Template>
  <TotalTime>9148</TotalTime>
  <Words>1487</Words>
  <Application>Microsoft Office PowerPoint</Application>
  <PresentationFormat>Affichage à l'écran (4:3)</PresentationFormat>
  <Paragraphs>322</Paragraphs>
  <Slides>20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pressimpl</vt:lpstr>
      <vt:lpstr>WP 7.4 : Insert design and construction</vt:lpstr>
      <vt:lpstr>SUMMARY</vt:lpstr>
      <vt:lpstr>DESIGN MODIFICATIONS</vt:lpstr>
      <vt:lpstr>MODIFICATION OF COILS LENGTH</vt:lpstr>
      <vt:lpstr>MODIFICATION OF IRON POLE GEOMTRY</vt:lpstr>
      <vt:lpstr>MAGNETIC DESIGN</vt:lpstr>
      <vt:lpstr>STRUCTURE (C. Pes)</vt:lpstr>
      <vt:lpstr>ADDING A WEDGE IN THE MIDDLE OF THE HEADS</vt:lpstr>
      <vt:lpstr>WEDGE IN THE HEADS OF THE SECOND COIL (no iron pole)</vt:lpstr>
      <vt:lpstr>LENGTH OF THE IRON POLE</vt:lpstr>
      <vt:lpstr>VALUES : IRON POLE + WEDGE</vt:lpstr>
      <vt:lpstr>CONSTRUCTION</vt:lpstr>
      <vt:lpstr>ASSEMBLY : WINDING (1/2)</vt:lpstr>
      <vt:lpstr>ASSEMBLY : WINDING (2/2)</vt:lpstr>
      <vt:lpstr>ASSEMBLING THE PADS</vt:lpstr>
      <vt:lpstr>ASSEMBLING THE EXTERNALTUBE</vt:lpstr>
      <vt:lpstr>INSTRUMENTATION</vt:lpstr>
      <vt:lpstr>PROTOTYPE</vt:lpstr>
      <vt:lpstr>CONCLUSION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OPTIMISATION DE L’INSERT</dc:title>
  <dc:creator>DEVAUX Melanie</dc:creator>
  <cp:lastModifiedBy>DEVAUX Melanie</cp:lastModifiedBy>
  <cp:revision>120</cp:revision>
  <dcterms:created xsi:type="dcterms:W3CDTF">2012-07-13T13:17:58Z</dcterms:created>
  <dcterms:modified xsi:type="dcterms:W3CDTF">2012-09-18T09:08:01Z</dcterms:modified>
</cp:coreProperties>
</file>