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3" r:id="rId18"/>
    <p:sldId id="274" r:id="rId19"/>
    <p:sldId id="275" r:id="rId20"/>
    <p:sldId id="276" r:id="rId21"/>
    <p:sldId id="277" r:id="rId22"/>
    <p:sldId id="278" r:id="rId23"/>
    <p:sldId id="271" r:id="rId24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1000"/>
    </p:cViewPr>
  </p:sorterViewPr>
  <p:notesViewPr>
    <p:cSldViewPr snapToGrid="0" snapToObjects="1">
      <p:cViewPr varScale="1">
        <p:scale>
          <a:sx n="93" d="100"/>
          <a:sy n="93" d="100"/>
        </p:scale>
        <p:origin x="-3774" y="-120"/>
      </p:cViewPr>
      <p:guideLst>
        <p:guide orient="horz" pos="3109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353DB-9236-A74F-ADB2-9F7A62944028}" type="datetimeFigureOut">
              <a:rPr lang="en-US" smtClean="0"/>
              <a:t>9/18/12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7C39D-0F43-1641-8612-814440493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600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A6BD5-B53F-3E40-B75C-2D8F9C305055}" type="datetimeFigureOut">
              <a:rPr lang="en-US" smtClean="0"/>
              <a:t>9/18/12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B97751-66D8-154D-AD85-DB46DF602C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5686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02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99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6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08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99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6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00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245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6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2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9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598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September 18th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7492999" y="314029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J.C. Perez TE/MSC-MDT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8501" y="631462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A1DD1-5328-A040-8133-9FA65CEB217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 rot="16200000">
            <a:off x="-2314536" y="3081686"/>
            <a:ext cx="5178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Eucard</a:t>
            </a:r>
            <a:r>
              <a:rPr lang="en-US" baseline="0" dirty="0" smtClean="0"/>
              <a:t>-WP7-HFM 10</a:t>
            </a:r>
            <a:r>
              <a:rPr lang="en-US" baseline="30000" dirty="0" smtClean="0"/>
              <a:t>th</a:t>
            </a:r>
            <a:r>
              <a:rPr lang="en-US" baseline="0" dirty="0" smtClean="0"/>
              <a:t> Collaboration Meeting at LASA Milano</a:t>
            </a:r>
            <a:endParaRPr lang="en-US" dirty="0"/>
          </a:p>
        </p:txBody>
      </p:sp>
      <p:pic>
        <p:nvPicPr>
          <p:cNvPr id="11" name="Picture 10" descr="Logo Eucard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9200" y="6027030"/>
            <a:ext cx="1371600" cy="658639"/>
          </a:xfrm>
          <a:prstGeom prst="rect">
            <a:avLst/>
          </a:prstGeom>
        </p:spPr>
      </p:pic>
      <p:pic>
        <p:nvPicPr>
          <p:cNvPr id="12" name="Picture 11" descr="Logo-cern1.pdf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222" t="19841" r="17750" b="39154"/>
          <a:stretch/>
        </p:blipFill>
        <p:spPr>
          <a:xfrm>
            <a:off x="117476" y="5908674"/>
            <a:ext cx="771072" cy="77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07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200" b="1" kern="1200" cap="none" spc="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solidFill>
            <a:schemeClr val="tx2">
              <a:lumMod val="7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Relationship Id="rId3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Relationship Id="rId3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eg"/><Relationship Id="rId3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Relationship Id="rId3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4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7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1171536"/>
            <a:ext cx="7772400" cy="1470025"/>
          </a:xfrm>
        </p:spPr>
        <p:txBody>
          <a:bodyPr/>
          <a:lstStyle/>
          <a:p>
            <a:r>
              <a:rPr lang="en-US" dirty="0" smtClean="0"/>
              <a:t>EuCard-WP7-HFM</a:t>
            </a:r>
            <a:br>
              <a:rPr lang="en-US" dirty="0" smtClean="0"/>
            </a:br>
            <a:r>
              <a:rPr lang="en-US" sz="3600" dirty="0" smtClean="0"/>
              <a:t>10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Collaboration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200" dirty="0" smtClean="0"/>
              <a:t>Fresca2 Dipole construction status, assembly and tooling</a:t>
            </a:r>
          </a:p>
          <a:p>
            <a:endParaRPr lang="en-US" dirty="0"/>
          </a:p>
          <a:p>
            <a:r>
              <a:rPr lang="en-US" dirty="0" smtClean="0"/>
              <a:t>J.C Perez</a:t>
            </a:r>
          </a:p>
          <a:p>
            <a:r>
              <a:rPr lang="en-US" dirty="0" smtClean="0"/>
              <a:t> on behalf of Fresca2 collaboration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851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833" y="69607"/>
            <a:ext cx="8229600" cy="1143000"/>
          </a:xfrm>
        </p:spPr>
        <p:txBody>
          <a:bodyPr/>
          <a:lstStyle/>
          <a:p>
            <a:r>
              <a:rPr lang="en-GB" dirty="0" smtClean="0"/>
              <a:t>Real shell and yoke assembly (2/2)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457200" y="1183284"/>
            <a:ext cx="2743200" cy="3657600"/>
            <a:chOff x="457200" y="1183284"/>
            <a:chExt cx="2743200" cy="3657600"/>
          </a:xfrm>
        </p:grpSpPr>
        <p:pic>
          <p:nvPicPr>
            <p:cNvPr id="3" name="Picture 2" descr="DSCN1830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1183284"/>
              <a:ext cx="2743200" cy="36576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873961" y="4144824"/>
              <a:ext cx="20492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½ yokes assembly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019743" y="1417638"/>
            <a:ext cx="2743200" cy="3657600"/>
            <a:chOff x="2983931" y="1529612"/>
            <a:chExt cx="2743200" cy="3657600"/>
          </a:xfrm>
        </p:grpSpPr>
        <p:pic>
          <p:nvPicPr>
            <p:cNvPr id="11" name="Picture 10" descr="DSCN1832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83931" y="1529612"/>
              <a:ext cx="2743200" cy="36576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391343" y="4656218"/>
              <a:ext cx="20492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Instrumented Shell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346193" y="2114000"/>
            <a:ext cx="2743200" cy="3657600"/>
            <a:chOff x="4346193" y="2114000"/>
            <a:chExt cx="2743200" cy="3657600"/>
          </a:xfrm>
        </p:grpSpPr>
        <p:pic>
          <p:nvPicPr>
            <p:cNvPr id="19" name="Picture 18" descr="DSCN1865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46193" y="2114000"/>
              <a:ext cx="2743200" cy="365760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762943" y="5260365"/>
              <a:ext cx="20492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Sliding the shell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435352" y="2316023"/>
            <a:ext cx="3308081" cy="2481061"/>
            <a:chOff x="5435352" y="2316023"/>
            <a:chExt cx="3308081" cy="2481061"/>
          </a:xfrm>
        </p:grpSpPr>
        <p:pic>
          <p:nvPicPr>
            <p:cNvPr id="22" name="Picture 21" descr="DSCN1847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35352" y="2316023"/>
              <a:ext cx="3308081" cy="2481061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165793" y="4329490"/>
              <a:ext cx="20492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Guiding system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01469" y="1212607"/>
            <a:ext cx="7841092" cy="5176394"/>
            <a:chOff x="1878128" y="1183526"/>
            <a:chExt cx="7841092" cy="5176394"/>
          </a:xfrm>
        </p:grpSpPr>
        <p:grpSp>
          <p:nvGrpSpPr>
            <p:cNvPr id="26" name="Group 25"/>
            <p:cNvGrpSpPr/>
            <p:nvPr/>
          </p:nvGrpSpPr>
          <p:grpSpPr>
            <a:xfrm>
              <a:off x="1878128" y="1183526"/>
              <a:ext cx="7841092" cy="5176394"/>
              <a:chOff x="983390" y="1183526"/>
              <a:chExt cx="7841092" cy="5176394"/>
            </a:xfrm>
          </p:grpSpPr>
          <p:pic>
            <p:nvPicPr>
              <p:cNvPr id="21" name="Picture 20" descr="DSCN1883.JP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83390" y="1183526"/>
                <a:ext cx="3879618" cy="5172824"/>
              </a:xfrm>
              <a:prstGeom prst="rect">
                <a:avLst/>
              </a:prstGeom>
            </p:spPr>
          </p:pic>
          <p:pic>
            <p:nvPicPr>
              <p:cNvPr id="25" name="Picture 24" descr="DSCN1890.JP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44682" y="1186854"/>
                <a:ext cx="3879800" cy="5173066"/>
              </a:xfrm>
              <a:prstGeom prst="rect">
                <a:avLst/>
              </a:prstGeom>
            </p:spPr>
          </p:pic>
        </p:grpSp>
        <p:sp>
          <p:nvSpPr>
            <p:cNvPr id="27" name="TextBox 26"/>
            <p:cNvSpPr txBox="1"/>
            <p:nvPr/>
          </p:nvSpPr>
          <p:spPr>
            <a:xfrm>
              <a:off x="6382275" y="5875352"/>
              <a:ext cx="283566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tx2"/>
                  </a:solidFill>
                </a:rPr>
                <a:t>Assembly completed</a:t>
              </a:r>
              <a:endParaRPr lang="en-GB" sz="2400" dirty="0">
                <a:solidFill>
                  <a:schemeClr val="tx2"/>
                </a:solidFill>
              </a:endParaRPr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38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Shell pre-loading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526733" y="1481163"/>
            <a:ext cx="8406210" cy="2660921"/>
            <a:chOff x="526733" y="1481163"/>
            <a:chExt cx="8406210" cy="266092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85912" y="1481163"/>
              <a:ext cx="3247031" cy="266092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26733" y="1488185"/>
              <a:ext cx="579415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1F497D"/>
                  </a:solidFill>
                </a:rPr>
                <a:t>Two bladders will be used to push the ½ yokes towards the shell inner radius to allow gap keys insertion</a:t>
              </a:r>
            </a:p>
            <a:p>
              <a:endParaRPr lang="en-US" sz="2000" dirty="0">
                <a:solidFill>
                  <a:srgbClr val="1F497D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200" y="2862784"/>
            <a:ext cx="54740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1F497D"/>
                </a:solidFill>
              </a:rPr>
              <a:t>Standard hydraulic jacks can be used instead of bladders to perform this operation </a:t>
            </a:r>
            <a:endParaRPr lang="en-US" sz="2000" dirty="0">
              <a:solidFill>
                <a:srgbClr val="1F497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26735" y="4206811"/>
            <a:ext cx="6559008" cy="2149539"/>
            <a:chOff x="526735" y="4206811"/>
            <a:chExt cx="6559008" cy="2149539"/>
          </a:xfrm>
        </p:grpSpPr>
        <p:pic>
          <p:nvPicPr>
            <p:cNvPr id="8" name="Picture 7" descr="DSCN1937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6735" y="4206811"/>
              <a:ext cx="6559008" cy="174942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435903" y="5956240"/>
              <a:ext cx="54740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1F497D"/>
                  </a:solidFill>
                </a:rPr>
                <a:t>Bladders have been produced @ CERN </a:t>
              </a:r>
              <a:endParaRPr lang="en-US" sz="2000" dirty="0">
                <a:solidFill>
                  <a:srgbClr val="1F497D"/>
                </a:solidFill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03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Sliding the coil pack in the structure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57200" y="1417638"/>
            <a:ext cx="3870593" cy="3486837"/>
            <a:chOff x="457200" y="1417638"/>
            <a:chExt cx="3870593" cy="348683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200" y="1417638"/>
              <a:ext cx="2963765" cy="239696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71793" y="3888812"/>
              <a:ext cx="3556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1F497D"/>
                  </a:solidFill>
                </a:rPr>
                <a:t>The assembled parts will be rotated to horizontal position</a:t>
              </a:r>
            </a:p>
            <a:p>
              <a:endParaRPr lang="en-US" sz="2000" dirty="0">
                <a:solidFill>
                  <a:srgbClr val="1F497D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420965" y="1411152"/>
            <a:ext cx="5723035" cy="2403448"/>
            <a:chOff x="3420965" y="1411152"/>
            <a:chExt cx="5723035" cy="240344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0965" y="1411152"/>
              <a:ext cx="3506357" cy="240344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588000" y="1417638"/>
              <a:ext cx="3556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1F497D"/>
                  </a:solidFill>
                </a:rPr>
                <a:t>T</a:t>
              </a:r>
              <a:r>
                <a:rPr lang="en-US" sz="2000" dirty="0" smtClean="0">
                  <a:solidFill>
                    <a:srgbClr val="1F497D"/>
                  </a:solidFill>
                </a:rPr>
                <a:t>he coil-pack will be pushed into the yoke aperture</a:t>
              </a:r>
            </a:p>
            <a:p>
              <a:endParaRPr lang="en-US" sz="2000" dirty="0">
                <a:solidFill>
                  <a:srgbClr val="1F497D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688457" y="3913785"/>
            <a:ext cx="6998343" cy="2419921"/>
            <a:chOff x="1688457" y="3913785"/>
            <a:chExt cx="6998343" cy="241992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19458" y="3913785"/>
              <a:ext cx="2867342" cy="229813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688457" y="5625820"/>
              <a:ext cx="43293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1F497D"/>
                  </a:solidFill>
                </a:rPr>
                <a:t>Pumping bladders &amp; insertion of  keys </a:t>
              </a:r>
            </a:p>
            <a:p>
              <a:endParaRPr lang="en-US" sz="2000" dirty="0">
                <a:solidFill>
                  <a:srgbClr val="1F497D"/>
                </a:solidFill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138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Pictures of the coil-pack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pic>
        <p:nvPicPr>
          <p:cNvPr id="5" name="Picture 4" descr="DSCN163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653" y="1417638"/>
            <a:ext cx="3769621" cy="2892235"/>
          </a:xfrm>
          <a:prstGeom prst="rect">
            <a:avLst/>
          </a:prstGeom>
        </p:spPr>
      </p:pic>
      <p:pic>
        <p:nvPicPr>
          <p:cNvPr id="6" name="Picture 5" descr="DSCN165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8407" y="1417638"/>
            <a:ext cx="3856313" cy="2892235"/>
          </a:xfrm>
          <a:prstGeom prst="rect">
            <a:avLst/>
          </a:prstGeom>
        </p:spPr>
      </p:pic>
      <p:pic>
        <p:nvPicPr>
          <p:cNvPr id="7" name="Picture 6" descr="DSCN165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85" y="2938273"/>
            <a:ext cx="3657600" cy="2743200"/>
          </a:xfrm>
          <a:prstGeom prst="rect">
            <a:avLst/>
          </a:prstGeom>
        </p:spPr>
      </p:pic>
      <p:pic>
        <p:nvPicPr>
          <p:cNvPr id="8" name="Picture 7" descr="DSCN165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7362" y="3497707"/>
            <a:ext cx="3657600" cy="27432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895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664"/>
            <a:ext cx="8229600" cy="1143000"/>
          </a:xfrm>
        </p:spPr>
        <p:txBody>
          <a:bodyPr/>
          <a:lstStyle/>
          <a:p>
            <a:r>
              <a:rPr lang="fr-FR" dirty="0" smtClean="0"/>
              <a:t>Axial compression system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133"/>
          <a:stretch/>
        </p:blipFill>
        <p:spPr>
          <a:xfrm>
            <a:off x="1035985" y="1083568"/>
            <a:ext cx="2486628" cy="2379402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82958" y="1083568"/>
            <a:ext cx="8183222" cy="5272782"/>
            <a:chOff x="682958" y="1083568"/>
            <a:chExt cx="8183222" cy="527278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2958" y="3562551"/>
              <a:ext cx="3725065" cy="2793799"/>
            </a:xfrm>
            <a:prstGeom prst="ellipse">
              <a:avLst/>
            </a:prstGeom>
            <a:ln w="63500" cap="rnd">
              <a:solidFill>
                <a:srgbClr val="FF0000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359648" y="1727358"/>
              <a:ext cx="5150322" cy="3862742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 flipH="1">
              <a:off x="4408024" y="4502254"/>
              <a:ext cx="2143763" cy="317466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69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</a:t>
            </a:r>
            <a:r>
              <a:rPr lang="fr-FR" dirty="0" smtClean="0"/>
              <a:t> in the cryostat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775" y="1350135"/>
            <a:ext cx="1554631" cy="46511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4066" y="1197169"/>
            <a:ext cx="4186296" cy="4905166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513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Aluminium dummy coil assembly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1"/>
            <a:ext cx="8475743" cy="3955464"/>
          </a:xfrm>
        </p:spPr>
        <p:txBody>
          <a:bodyPr>
            <a:normAutofit/>
          </a:bodyPr>
          <a:lstStyle/>
          <a:p>
            <a:r>
              <a:rPr lang="en-US" sz="2000" dirty="0"/>
              <a:t>The first mechanical assembly will be performed using aluminum blocks replacing the real coils</a:t>
            </a:r>
          </a:p>
          <a:p>
            <a:r>
              <a:rPr lang="en-US" sz="2000" dirty="0"/>
              <a:t>This will qualify the support structure, the assembly and loading procedure and validate the FEM</a:t>
            </a:r>
          </a:p>
          <a:p>
            <a:r>
              <a:rPr lang="en-US" sz="2000" dirty="0"/>
              <a:t>6 stations will be placed on the shell mid-plane </a:t>
            </a:r>
            <a:r>
              <a:rPr lang="en-US" sz="2000" dirty="0" smtClean="0"/>
              <a:t>and 4 at 45° (20 </a:t>
            </a:r>
            <a:r>
              <a:rPr lang="en-US" sz="2000" dirty="0"/>
              <a:t>gauges</a:t>
            </a:r>
            <a:r>
              <a:rPr lang="en-US" sz="2000" dirty="0" smtClean="0"/>
              <a:t>). See detailed presentation from J.E. Muñoz Garcia</a:t>
            </a:r>
            <a:endParaRPr lang="en-US" sz="2000" dirty="0"/>
          </a:p>
          <a:p>
            <a:r>
              <a:rPr lang="en-US" sz="2000" dirty="0" smtClean="0"/>
              <a:t>The </a:t>
            </a:r>
            <a:r>
              <a:rPr lang="en-US" sz="2000" dirty="0"/>
              <a:t>aluminum dummy coils will be instrumented with </a:t>
            </a:r>
            <a:r>
              <a:rPr lang="en-US" sz="2000" dirty="0" smtClean="0"/>
              <a:t>14 strain </a:t>
            </a:r>
            <a:r>
              <a:rPr lang="en-US" sz="2000" dirty="0"/>
              <a:t>gauges </a:t>
            </a:r>
            <a:r>
              <a:rPr lang="en-US" sz="2000" dirty="0" smtClean="0"/>
              <a:t>stations measuring along azimuthal and longitudinal direction</a:t>
            </a:r>
            <a:endParaRPr lang="en-US" sz="2000" dirty="0"/>
          </a:p>
          <a:p>
            <a:r>
              <a:rPr lang="en-US" sz="2000" dirty="0"/>
              <a:t>Axial roads will be </a:t>
            </a:r>
            <a:r>
              <a:rPr lang="en-US" sz="2000" dirty="0" smtClean="0"/>
              <a:t>instrumented (</a:t>
            </a:r>
            <a:r>
              <a:rPr lang="en-US" sz="2000" dirty="0"/>
              <a:t>longitudinal direction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 The </a:t>
            </a:r>
            <a:r>
              <a:rPr lang="en-US" sz="2000" dirty="0"/>
              <a:t>way to cool-down the structure to 77 K in LN2 is under investigation</a:t>
            </a:r>
          </a:p>
          <a:p>
            <a:endParaRPr lang="en-US" sz="2000" dirty="0"/>
          </a:p>
          <a:p>
            <a:endParaRPr lang="fr-FR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01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iew 3D_3 cryostat test LN2 20_04_012.bmp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3161" y="838200"/>
            <a:ext cx="2684213" cy="51598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184"/>
            <a:ext cx="8229600" cy="1143000"/>
          </a:xfrm>
        </p:spPr>
        <p:txBody>
          <a:bodyPr/>
          <a:lstStyle/>
          <a:p>
            <a:r>
              <a:rPr lang="en-GB" dirty="0" smtClean="0"/>
              <a:t>Mechanical tests @ 77 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5140"/>
            <a:ext cx="6743993" cy="3248381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An existing cryostat will be used to cool-down the structure to </a:t>
            </a:r>
            <a:r>
              <a:rPr lang="en-GB" sz="2000" dirty="0" smtClean="0"/>
              <a:t>77 K </a:t>
            </a:r>
            <a:endParaRPr lang="en-GB" sz="2000" dirty="0" smtClean="0"/>
          </a:p>
          <a:p>
            <a:r>
              <a:rPr lang="en-GB" sz="2000" dirty="0" smtClean="0"/>
              <a:t>A dedicated structure has been designed to support the instrumented mechanical structure (delivery expected October 2012)</a:t>
            </a:r>
          </a:p>
          <a:p>
            <a:r>
              <a:rPr lang="en-GB" sz="2000" dirty="0" smtClean="0"/>
              <a:t>Shell, yokes, aluminium dummy coils and longitudinal rods will be equipped with temperature sensors</a:t>
            </a:r>
          </a:p>
          <a:p>
            <a:r>
              <a:rPr lang="en-GB" sz="2000" dirty="0" smtClean="0"/>
              <a:t>During cool-down the temperature gradient on different pieces will not exceed 20 K</a:t>
            </a:r>
          </a:p>
          <a:p>
            <a:r>
              <a:rPr lang="en-GB" sz="2000" dirty="0" smtClean="0"/>
              <a:t>A dedicated cooling control will be developed 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pic>
        <p:nvPicPr>
          <p:cNvPr id="5" name="Picture 4" descr="View 3D_1 cryostat test LN2 20_04_012.bmp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8923" y="4211185"/>
            <a:ext cx="1737630" cy="2289468"/>
          </a:xfrm>
          <a:prstGeom prst="rect">
            <a:avLst/>
          </a:prstGeom>
        </p:spPr>
      </p:pic>
      <p:pic>
        <p:nvPicPr>
          <p:cNvPr id="7" name="Picture 6" descr="View 3D_2 cryostat test LN2 20_04_012.bmp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5179" y="4191945"/>
            <a:ext cx="1687864" cy="2218718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101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ole4_Trace_bis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7626" y="3135261"/>
            <a:ext cx="6219054" cy="31554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Coils instrumentation and protection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62667" cy="1964084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 smtClean="0"/>
              <a:t>Each double pancake will be equipped with 2 traces </a:t>
            </a:r>
          </a:p>
          <a:p>
            <a:r>
              <a:rPr lang="en-GB" sz="2000" dirty="0" smtClean="0"/>
              <a:t>New traces have been designed and will be produced at CERN</a:t>
            </a:r>
          </a:p>
          <a:p>
            <a:r>
              <a:rPr lang="en-GB" sz="2000" dirty="0" smtClean="0"/>
              <a:t>Each coil layer will be protected by 2 independent quench-heater circuits</a:t>
            </a:r>
          </a:p>
          <a:p>
            <a:r>
              <a:rPr lang="en-GB" sz="2000" dirty="0" smtClean="0"/>
              <a:t>Voltages across the coil will be monitored thanks to 9 </a:t>
            </a:r>
            <a:r>
              <a:rPr lang="en-GB" sz="2000" dirty="0" err="1" smtClean="0"/>
              <a:t>V</a:t>
            </a:r>
            <a:r>
              <a:rPr lang="en-GB" sz="2000" baseline="-25000" dirty="0" err="1" smtClean="0"/>
              <a:t>taps</a:t>
            </a:r>
            <a:r>
              <a:rPr lang="en-GB" sz="2000" dirty="0" smtClean="0"/>
              <a:t> per side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pic>
        <p:nvPicPr>
          <p:cNvPr id="6" name="Picture 5" descr="Fresca Coils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1622" y="1503278"/>
            <a:ext cx="2735057" cy="153410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41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753"/>
            <a:ext cx="8229600" cy="1143000"/>
          </a:xfrm>
        </p:spPr>
        <p:txBody>
          <a:bodyPr/>
          <a:lstStyle/>
          <a:p>
            <a:r>
              <a:rPr lang="en-GB" dirty="0" smtClean="0"/>
              <a:t>Heat treatment furnace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8283"/>
            <a:ext cx="8229600" cy="108383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The heat treatment furnace ordered to GERO will be commissioned at the contractor premises by end of September 2012</a:t>
            </a:r>
          </a:p>
          <a:p>
            <a:r>
              <a:rPr lang="en-GB" sz="2000" dirty="0" smtClean="0"/>
              <a:t>Delivery to CERN is scheduled in October 2012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pic>
        <p:nvPicPr>
          <p:cNvPr id="5" name="Picture 4" descr="DSCN123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962" y="2287936"/>
            <a:ext cx="4492718" cy="3458929"/>
          </a:xfrm>
          <a:prstGeom prst="rect">
            <a:avLst/>
          </a:prstGeom>
        </p:spPr>
      </p:pic>
      <p:pic>
        <p:nvPicPr>
          <p:cNvPr id="7" name="Picture 6" descr="DSCN1237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0816" y="2287936"/>
            <a:ext cx="2832607" cy="3458929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679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Fresca 2 components delivery status</a:t>
            </a:r>
          </a:p>
          <a:p>
            <a:r>
              <a:rPr lang="en-GB" sz="2800" dirty="0" smtClean="0"/>
              <a:t>Assembly procedure and tooling </a:t>
            </a:r>
          </a:p>
          <a:p>
            <a:r>
              <a:rPr lang="en-GB" sz="2800" dirty="0" smtClean="0"/>
              <a:t>Traces fabrication</a:t>
            </a:r>
          </a:p>
          <a:p>
            <a:r>
              <a:rPr lang="en-GB" sz="2800" dirty="0" smtClean="0"/>
              <a:t>Heat treatment furnace</a:t>
            </a:r>
          </a:p>
          <a:p>
            <a:r>
              <a:rPr lang="en-GB" sz="2800" dirty="0" smtClean="0"/>
              <a:t>Vacuum Impregnation system</a:t>
            </a:r>
          </a:p>
          <a:p>
            <a:r>
              <a:rPr lang="en-GB" sz="2800" dirty="0" smtClean="0"/>
              <a:t>Next steps</a:t>
            </a:r>
          </a:p>
          <a:p>
            <a:r>
              <a:rPr lang="en-GB" sz="2800" dirty="0" smtClean="0"/>
              <a:t>Conclusion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861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Vacuum impregnation system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7446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The acceptance tests for the new vacuum impregnation tank will be held in Spain in October 2012</a:t>
            </a:r>
          </a:p>
          <a:p>
            <a:r>
              <a:rPr lang="en-GB" sz="2000" dirty="0" smtClean="0"/>
              <a:t>The system will be installed in 927 laboratory and commissioned in November 2012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pic>
        <p:nvPicPr>
          <p:cNvPr id="5" name="Picture 4" descr="P101007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091" y="2926091"/>
            <a:ext cx="2236494" cy="2981992"/>
          </a:xfrm>
          <a:prstGeom prst="rect">
            <a:avLst/>
          </a:prstGeom>
        </p:spPr>
      </p:pic>
      <p:pic>
        <p:nvPicPr>
          <p:cNvPr id="6" name="Picture 5" descr="P101008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1700" y="2926091"/>
            <a:ext cx="2236494" cy="2981992"/>
          </a:xfrm>
          <a:prstGeom prst="rect">
            <a:avLst/>
          </a:prstGeom>
        </p:spPr>
      </p:pic>
      <p:pic>
        <p:nvPicPr>
          <p:cNvPr id="7" name="Picture 6" descr="P101008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6150" y="2926091"/>
            <a:ext cx="2236494" cy="2981992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944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Next steps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907" y="1585931"/>
            <a:ext cx="8229600" cy="2751821"/>
          </a:xfrm>
        </p:spPr>
        <p:txBody>
          <a:bodyPr>
            <a:noAutofit/>
          </a:bodyPr>
          <a:lstStyle/>
          <a:p>
            <a:r>
              <a:rPr lang="en-GB" sz="2400" dirty="0" smtClean="0"/>
              <a:t>Pre-load shell-yoke sub-assembly and check gauges</a:t>
            </a:r>
          </a:p>
          <a:p>
            <a:r>
              <a:rPr lang="en-GB" sz="2400" dirty="0" smtClean="0"/>
              <a:t>Coil pack assembly with pressure sensitive paper</a:t>
            </a:r>
          </a:p>
          <a:p>
            <a:r>
              <a:rPr lang="en-GB" sz="2400" dirty="0" smtClean="0"/>
              <a:t>Rotation of shell-yoke</a:t>
            </a:r>
          </a:p>
          <a:p>
            <a:r>
              <a:rPr lang="en-GB" sz="2400" dirty="0" smtClean="0"/>
              <a:t>Coil pack re-assembly and insertion in the shell-yoke</a:t>
            </a:r>
          </a:p>
          <a:p>
            <a:r>
              <a:rPr lang="en-GB" sz="2400" dirty="0" smtClean="0"/>
              <a:t>Bladder operation</a:t>
            </a:r>
          </a:p>
          <a:p>
            <a:r>
              <a:rPr lang="en-GB" sz="2400" dirty="0" smtClean="0"/>
              <a:t>Axial loading operation</a:t>
            </a:r>
          </a:p>
          <a:p>
            <a:r>
              <a:rPr lang="en-GB" sz="2400" dirty="0" smtClean="0"/>
              <a:t>Cool-down to 77 K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712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All structure components have been delivered to CERN</a:t>
            </a:r>
          </a:p>
          <a:p>
            <a:r>
              <a:rPr lang="en-GB" sz="2000" dirty="0" smtClean="0"/>
              <a:t>Shell, rods and aluminium dummy coil are being instrumented</a:t>
            </a:r>
          </a:p>
          <a:p>
            <a:r>
              <a:rPr lang="en-GB" sz="2000" dirty="0" smtClean="0"/>
              <a:t>The shell has been slid around the yoke</a:t>
            </a:r>
          </a:p>
          <a:p>
            <a:r>
              <a:rPr lang="en-GB" sz="2000" dirty="0" smtClean="0"/>
              <a:t>First mechanical assembly using aluminium dummy coils planed in October 2012</a:t>
            </a:r>
          </a:p>
          <a:p>
            <a:r>
              <a:rPr lang="en-GB" sz="2000" dirty="0" smtClean="0"/>
              <a:t>The structure to support the magnet in the cryostat for cool-down using Ln will be delivered in November 2012</a:t>
            </a:r>
          </a:p>
          <a:p>
            <a:r>
              <a:rPr lang="en-GB" sz="2000" dirty="0" smtClean="0"/>
              <a:t>First cool-down of the structure to 77 K scheduled for end 2012</a:t>
            </a:r>
          </a:p>
          <a:p>
            <a:r>
              <a:rPr lang="en-GB" sz="2000" dirty="0" smtClean="0"/>
              <a:t>The heat treatment furnace will be operational in October 2012</a:t>
            </a:r>
          </a:p>
          <a:p>
            <a:r>
              <a:rPr lang="en-GB" sz="2000" dirty="0" smtClean="0"/>
              <a:t>The vacuum impregnation tank will be operational November 2012</a:t>
            </a:r>
          </a:p>
          <a:p>
            <a:r>
              <a:rPr lang="en-GB" sz="2000" dirty="0" smtClean="0"/>
              <a:t>First set of traces scheduled for December 2012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846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Fresca2 </a:t>
            </a:r>
            <a:r>
              <a:rPr lang="en-US" dirty="0"/>
              <a:t>C</a:t>
            </a:r>
            <a:r>
              <a:rPr lang="en-US" dirty="0" smtClean="0"/>
              <a:t>ollaboration Team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08895"/>
          </a:xfrm>
        </p:spPr>
        <p:txBody>
          <a:bodyPr/>
          <a:lstStyle/>
          <a:p>
            <a:r>
              <a:rPr lang="en-US" u="sng" dirty="0"/>
              <a:t>CEA/</a:t>
            </a:r>
            <a:r>
              <a:rPr lang="en-US" u="sng" dirty="0" err="1"/>
              <a:t>Saclay</a:t>
            </a:r>
            <a:r>
              <a:rPr lang="en-US" u="sng" dirty="0"/>
              <a:t>:</a:t>
            </a:r>
          </a:p>
          <a:p>
            <a:pPr marL="365760" lvl="1" indent="0">
              <a:buNone/>
            </a:pPr>
            <a:r>
              <a:rPr lang="en-US" sz="2000" dirty="0"/>
              <a:t>M. Durante, P. </a:t>
            </a:r>
            <a:r>
              <a:rPr lang="en-US" sz="2000" dirty="0" err="1"/>
              <a:t>Manil</a:t>
            </a:r>
            <a:r>
              <a:rPr lang="en-US" sz="2000" dirty="0"/>
              <a:t>, J.F. </a:t>
            </a:r>
            <a:r>
              <a:rPr lang="en-US" sz="2000" dirty="0" err="1"/>
              <a:t>Millot</a:t>
            </a:r>
            <a:r>
              <a:rPr lang="en-US" sz="2000" dirty="0"/>
              <a:t>, J.M. </a:t>
            </a:r>
            <a:r>
              <a:rPr lang="en-US" sz="2000" dirty="0" err="1"/>
              <a:t>Rifflet</a:t>
            </a:r>
            <a:r>
              <a:rPr lang="en-US" sz="2000" dirty="0"/>
              <a:t>, F. </a:t>
            </a:r>
            <a:r>
              <a:rPr lang="en-US" sz="2000" dirty="0" err="1"/>
              <a:t>Rondeaux</a:t>
            </a:r>
            <a:r>
              <a:rPr lang="en-US" sz="2000" dirty="0"/>
              <a:t>, </a:t>
            </a:r>
          </a:p>
          <a:p>
            <a:r>
              <a:rPr lang="en-US" sz="2000" dirty="0"/>
              <a:t> </a:t>
            </a:r>
            <a:r>
              <a:rPr lang="en-US" u="sng" dirty="0"/>
              <a:t>CERN:</a:t>
            </a:r>
            <a:endParaRPr lang="en-US" sz="2000" u="sng" dirty="0"/>
          </a:p>
          <a:p>
            <a:pPr marL="365760" lvl="1" indent="0">
              <a:buNone/>
            </a:pPr>
            <a:r>
              <a:rPr lang="en-US" sz="2000" dirty="0"/>
              <a:t>P. </a:t>
            </a:r>
            <a:r>
              <a:rPr lang="en-US" sz="2000" dirty="0" err="1"/>
              <a:t>Ferracin</a:t>
            </a:r>
            <a:r>
              <a:rPr lang="en-US" sz="2000" dirty="0"/>
              <a:t>, </a:t>
            </a:r>
            <a:r>
              <a:rPr lang="en-US" sz="2000" dirty="0" smtClean="0"/>
              <a:t>G. de </a:t>
            </a:r>
            <a:r>
              <a:rPr lang="en-US" sz="2000" dirty="0" err="1" smtClean="0"/>
              <a:t>Rijk</a:t>
            </a:r>
            <a:r>
              <a:rPr lang="en-US" sz="2000" dirty="0" smtClean="0"/>
              <a:t>, E</a:t>
            </a:r>
            <a:r>
              <a:rPr lang="en-US" sz="2000" dirty="0"/>
              <a:t>. </a:t>
            </a:r>
            <a:r>
              <a:rPr lang="en-US" sz="2000" dirty="0" err="1"/>
              <a:t>Fornassiere</a:t>
            </a:r>
            <a:r>
              <a:rPr lang="en-US" sz="2000" dirty="0"/>
              <a:t>, J. </a:t>
            </a:r>
            <a:r>
              <a:rPr lang="en-US" sz="2000" dirty="0" err="1"/>
              <a:t>Humbert</a:t>
            </a:r>
            <a:r>
              <a:rPr lang="en-US" sz="2000" dirty="0"/>
              <a:t>, A. Milanese,</a:t>
            </a:r>
          </a:p>
          <a:p>
            <a:pPr marL="365760" lvl="1" indent="0">
              <a:buNone/>
            </a:pPr>
            <a:r>
              <a:rPr lang="en-US" sz="2000" dirty="0"/>
              <a:t> L. </a:t>
            </a:r>
            <a:r>
              <a:rPr lang="en-US" sz="2000" dirty="0" err="1"/>
              <a:t>Oberli</a:t>
            </a:r>
            <a:r>
              <a:rPr lang="en-US" sz="2000" dirty="0"/>
              <a:t>, M. Timmins, G. </a:t>
            </a:r>
            <a:r>
              <a:rPr lang="en-US" sz="2000" dirty="0" err="1"/>
              <a:t>Villiger</a:t>
            </a:r>
            <a:r>
              <a:rPr lang="en-US" sz="2000" dirty="0"/>
              <a:t> </a:t>
            </a:r>
            <a:r>
              <a:rPr lang="en-US" sz="2000" dirty="0" smtClean="0"/>
              <a:t>, </a:t>
            </a:r>
            <a:r>
              <a:rPr lang="en-US" sz="2000" dirty="0"/>
              <a:t>TE/MSC-MDT Section</a:t>
            </a:r>
          </a:p>
          <a:p>
            <a:pPr marL="365760" lvl="1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97000" y="4802104"/>
            <a:ext cx="67491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Thanks for your attention</a:t>
            </a:r>
            <a:endParaRPr lang="en-US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609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delivery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Price </a:t>
            </a:r>
            <a:r>
              <a:rPr lang="en-US" sz="2000" dirty="0"/>
              <a:t>inquiry for the structure launched in September 2011</a:t>
            </a:r>
          </a:p>
          <a:p>
            <a:r>
              <a:rPr lang="en-US" sz="2000" dirty="0"/>
              <a:t>The order placed in November 2011 has been split between 3 European companies</a:t>
            </a:r>
          </a:p>
          <a:p>
            <a:pPr lvl="1"/>
            <a:r>
              <a:rPr lang="en-US" sz="2000" dirty="0"/>
              <a:t>Cold-mass to </a:t>
            </a:r>
            <a:r>
              <a:rPr lang="en-US" sz="2000" dirty="0" err="1"/>
              <a:t>Aratz</a:t>
            </a:r>
            <a:r>
              <a:rPr lang="en-US" sz="2000" dirty="0"/>
              <a:t> (Spain)</a:t>
            </a:r>
          </a:p>
          <a:p>
            <a:pPr lvl="1"/>
            <a:r>
              <a:rPr lang="en-US" sz="2000" dirty="0"/>
              <a:t>Coil-pack (&amp; dummy coil) to </a:t>
            </a:r>
            <a:r>
              <a:rPr lang="en-US" sz="2000" dirty="0" err="1"/>
              <a:t>Boessenkool</a:t>
            </a:r>
            <a:r>
              <a:rPr lang="en-US" sz="2000" dirty="0"/>
              <a:t> (Netherland)</a:t>
            </a:r>
          </a:p>
          <a:p>
            <a:pPr lvl="1"/>
            <a:r>
              <a:rPr lang="en-US" sz="2000" dirty="0"/>
              <a:t>Axial compression system to </a:t>
            </a:r>
            <a:r>
              <a:rPr lang="en-US" sz="2000" dirty="0" err="1"/>
              <a:t>Mectalent</a:t>
            </a:r>
            <a:r>
              <a:rPr lang="en-US" sz="2000" dirty="0"/>
              <a:t> (Finland)</a:t>
            </a:r>
          </a:p>
          <a:p>
            <a:r>
              <a:rPr lang="en-US" sz="2000" dirty="0" smtClean="0"/>
              <a:t>All components have been delivered and accepted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GB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80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908"/>
            <a:ext cx="8229600" cy="1143000"/>
          </a:xfrm>
        </p:spPr>
        <p:txBody>
          <a:bodyPr/>
          <a:lstStyle/>
          <a:p>
            <a:r>
              <a:rPr lang="en-GB" dirty="0" smtClean="0"/>
              <a:t>Assembly procedure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806188" y="1612793"/>
            <a:ext cx="7880612" cy="4611575"/>
            <a:chOff x="806188" y="1612793"/>
            <a:chExt cx="7880612" cy="4611575"/>
          </a:xfrm>
        </p:grpSpPr>
        <p:grpSp>
          <p:nvGrpSpPr>
            <p:cNvPr id="5" name="Group 4"/>
            <p:cNvGrpSpPr/>
            <p:nvPr/>
          </p:nvGrpSpPr>
          <p:grpSpPr>
            <a:xfrm>
              <a:off x="806188" y="1612793"/>
              <a:ext cx="7880612" cy="4611575"/>
              <a:chOff x="114300" y="919503"/>
              <a:chExt cx="8447116" cy="5323055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4300" y="1630983"/>
                <a:ext cx="4488872" cy="4111060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24172" y="919503"/>
                <a:ext cx="4137244" cy="5323055"/>
              </a:xfrm>
              <a:prstGeom prst="rect">
                <a:avLst/>
              </a:prstGeom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2126988" y="4472116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Coil layer 1-2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26988" y="2136519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Coil layer 3-4</a:t>
              </a:r>
              <a:endParaRPr lang="en-US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806188" y="3482548"/>
              <a:ext cx="4152900" cy="483632"/>
              <a:chOff x="622300" y="3276600"/>
              <a:chExt cx="4152900" cy="483632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622300" y="3390900"/>
                <a:ext cx="2667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Fiber glass cloth filler</a:t>
                </a:r>
                <a:endParaRPr lang="en-US" dirty="0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 flipV="1">
                <a:off x="3289300" y="3276600"/>
                <a:ext cx="1485900" cy="317500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triangle" w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29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Gap impregnation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2 facing surfaces of the coils will be mold released</a:t>
            </a:r>
          </a:p>
          <a:p>
            <a:r>
              <a:rPr lang="en-US" sz="2000" dirty="0"/>
              <a:t>Gap between coils will be filled with 0.9 mm fiber glass cloth</a:t>
            </a:r>
          </a:p>
          <a:p>
            <a:r>
              <a:rPr lang="en-US" sz="2000" dirty="0"/>
              <a:t>Impregnation of the fiber glass using the coils as cavity</a:t>
            </a:r>
          </a:p>
          <a:p>
            <a:r>
              <a:rPr lang="en-US" sz="2000" dirty="0"/>
              <a:t>This will guarantee a perfect contact between the 2 coils</a:t>
            </a:r>
          </a:p>
          <a:p>
            <a:r>
              <a:rPr lang="en-US" sz="2000" dirty="0"/>
              <a:t>This technique will allow to separate the coils in case of failure of one coil</a:t>
            </a:r>
          </a:p>
          <a:p>
            <a:r>
              <a:rPr lang="en-GB" sz="2000" dirty="0" smtClean="0"/>
              <a:t>Tests performed at CERN polymer laboratory confirm the feasibility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3472" y="3731925"/>
            <a:ext cx="6208502" cy="262442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48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908"/>
            <a:ext cx="8229600" cy="1143000"/>
          </a:xfrm>
        </p:spPr>
        <p:txBody>
          <a:bodyPr/>
          <a:lstStyle/>
          <a:p>
            <a:r>
              <a:rPr lang="en-GB" dirty="0" smtClean="0"/>
              <a:t>Coils assembly sequence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766488" y="1230048"/>
            <a:ext cx="3055249" cy="5303837"/>
            <a:chOff x="6666547" y="1417638"/>
            <a:chExt cx="2477453" cy="467896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66547" y="1417638"/>
              <a:ext cx="2477453" cy="180743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09479" y="3075837"/>
              <a:ext cx="1558718" cy="3020768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964710" y="1031963"/>
            <a:ext cx="3490139" cy="5295007"/>
            <a:chOff x="622767" y="1417638"/>
            <a:chExt cx="3040730" cy="493279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2767" y="1417638"/>
              <a:ext cx="2602776" cy="1813844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767080" y="3262891"/>
              <a:ext cx="2896417" cy="3087538"/>
              <a:chOff x="767080" y="3262891"/>
              <a:chExt cx="2896417" cy="308753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918549" y="3663001"/>
                <a:ext cx="1895543" cy="2258145"/>
                <a:chOff x="1816101" y="703279"/>
                <a:chExt cx="5545835" cy="5904023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822335" y="3628021"/>
                  <a:ext cx="5539601" cy="2979281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816101" y="703279"/>
                  <a:ext cx="5522145" cy="2979281"/>
                </a:xfrm>
                <a:prstGeom prst="rect">
                  <a:avLst/>
                </a:prstGeom>
              </p:spPr>
            </p:pic>
          </p:grpSp>
          <p:sp>
            <p:nvSpPr>
              <p:cNvPr id="11" name="TextBox 10"/>
              <p:cNvSpPr txBox="1"/>
              <p:nvPr/>
            </p:nvSpPr>
            <p:spPr>
              <a:xfrm>
                <a:off x="767080" y="3262891"/>
                <a:ext cx="1844977" cy="3727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1F497D"/>
                    </a:solidFill>
                  </a:rPr>
                  <a:t>Coil lifting tool</a:t>
                </a:r>
                <a:endParaRPr lang="en-US" sz="2000" dirty="0">
                  <a:solidFill>
                    <a:srgbClr val="1F497D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035985" y="5977689"/>
                <a:ext cx="2627512" cy="372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1F497D"/>
                    </a:solidFill>
                  </a:rPr>
                  <a:t>Coil rotation  tooling</a:t>
                </a:r>
                <a:endParaRPr lang="en-US" sz="2000" dirty="0">
                  <a:solidFill>
                    <a:srgbClr val="1F497D"/>
                  </a:solidFill>
                </a:endParaRPr>
              </a:p>
            </p:txBody>
          </p:sp>
        </p:grp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3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Coil pack assembly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13362" y="1417638"/>
            <a:ext cx="3623019" cy="2050359"/>
            <a:chOff x="691924" y="1398291"/>
            <a:chExt cx="4121908" cy="252800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1924" y="2348212"/>
              <a:ext cx="2727968" cy="157808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77269" y="1398291"/>
              <a:ext cx="2036563" cy="1211259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713362" y="3467997"/>
            <a:ext cx="2231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1F497D"/>
                </a:solidFill>
              </a:rPr>
              <a:t>Horizontal pads </a:t>
            </a:r>
            <a:endParaRPr lang="en-US" sz="2000" dirty="0">
              <a:solidFill>
                <a:srgbClr val="1F497D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250147" y="1414145"/>
            <a:ext cx="4685334" cy="3251696"/>
            <a:chOff x="4250147" y="1414145"/>
            <a:chExt cx="4685334" cy="32516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100732" y="1414145"/>
              <a:ext cx="2166707" cy="125743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250147" y="2357534"/>
              <a:ext cx="2256325" cy="190819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501182" y="4265731"/>
              <a:ext cx="35487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1F497D"/>
                  </a:solidFill>
                </a:rPr>
                <a:t>Coil-pack assembly lifting tool </a:t>
              </a:r>
              <a:endParaRPr lang="en-US" sz="2000" dirty="0">
                <a:solidFill>
                  <a:srgbClr val="1F497D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06472" y="2671581"/>
              <a:ext cx="24290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1F497D"/>
                  </a:solidFill>
                </a:rPr>
                <a:t>Coil-pack assembly </a:t>
              </a:r>
              <a:endParaRPr lang="en-US" sz="2000" dirty="0">
                <a:solidFill>
                  <a:srgbClr val="1F497D"/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186" y="3868107"/>
            <a:ext cx="2614248" cy="175161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93531" y="5682614"/>
            <a:ext cx="330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1F497D"/>
                </a:solidFill>
              </a:rPr>
              <a:t>Coil-pack rotating tooling</a:t>
            </a:r>
            <a:endParaRPr lang="en-US" sz="2000" dirty="0">
              <a:solidFill>
                <a:srgbClr val="1F497D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27105" y="4943950"/>
            <a:ext cx="40912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F497D"/>
                </a:solidFill>
              </a:rPr>
              <a:t>C</a:t>
            </a:r>
            <a:r>
              <a:rPr lang="en-GB" dirty="0" smtClean="0">
                <a:solidFill>
                  <a:srgbClr val="1F497D"/>
                </a:solidFill>
              </a:rPr>
              <a:t>onceptual design of all lifting tools is ready and price offers received. The official order will be placed end of September. Delivery scheduled for November 2012.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594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895821"/>
          </a:xfrm>
        </p:spPr>
        <p:txBody>
          <a:bodyPr/>
          <a:lstStyle/>
          <a:p>
            <a:r>
              <a:rPr lang="en-GB" dirty="0" smtClean="0"/>
              <a:t>Shell and Yoke assembly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443200" y="1264001"/>
            <a:ext cx="4532225" cy="4744198"/>
            <a:chOff x="4443200" y="1264001"/>
            <a:chExt cx="4532225" cy="474419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43200" y="1264001"/>
              <a:ext cx="4243600" cy="4744198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995125" y="1903180"/>
              <a:ext cx="19803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1F497D"/>
                  </a:solidFill>
                </a:rPr>
                <a:t>Sliding the aluminum shell </a:t>
              </a:r>
              <a:endParaRPr lang="en-US" sz="2000" dirty="0">
                <a:solidFill>
                  <a:srgbClr val="1F497D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867" y="1010121"/>
            <a:ext cx="6282882" cy="4216554"/>
            <a:chOff x="66867" y="1010121"/>
            <a:chExt cx="6282882" cy="4216554"/>
          </a:xfrm>
        </p:grpSpPr>
        <p:sp>
          <p:nvSpPr>
            <p:cNvPr id="8" name="TextBox 7"/>
            <p:cNvSpPr txBox="1"/>
            <p:nvPr/>
          </p:nvSpPr>
          <p:spPr>
            <a:xfrm>
              <a:off x="773999" y="4518789"/>
              <a:ext cx="40749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1F497D"/>
                  </a:solidFill>
                </a:rPr>
                <a:t>The 2 half yokes will be aligned with no gap in between </a:t>
              </a:r>
              <a:endParaRPr lang="en-US" sz="2000" dirty="0">
                <a:solidFill>
                  <a:srgbClr val="1F497D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6867" y="1010121"/>
              <a:ext cx="6282882" cy="3346639"/>
              <a:chOff x="66867" y="1010121"/>
              <a:chExt cx="6282882" cy="3346639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867" y="1010121"/>
                <a:ext cx="4415962" cy="3346639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3853281" y="1010121"/>
                <a:ext cx="249646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1F497D"/>
                    </a:solidFill>
                  </a:rPr>
                  <a:t>A CERN standard rotating device will be used to turn the magnet</a:t>
                </a:r>
                <a:endParaRPr lang="en-US" sz="2000" dirty="0">
                  <a:solidFill>
                    <a:srgbClr val="1F497D"/>
                  </a:solidFill>
                </a:endParaRPr>
              </a:p>
            </p:txBody>
          </p:sp>
        </p:grp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81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Real shell and yoke assembly (1/2)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September 18th 2012</a:t>
            </a:r>
            <a:endParaRPr lang="en-US"/>
          </a:p>
        </p:txBody>
      </p:sp>
      <p:pic>
        <p:nvPicPr>
          <p:cNvPr id="5" name="Picture 4" descr="DSCN150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968" y="1125563"/>
            <a:ext cx="3251200" cy="2438400"/>
          </a:xfrm>
          <a:prstGeom prst="rect">
            <a:avLst/>
          </a:prstGeom>
        </p:spPr>
      </p:pic>
      <p:pic>
        <p:nvPicPr>
          <p:cNvPr id="6" name="Picture 5" descr="DSCN150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940" y="1616194"/>
            <a:ext cx="1828800" cy="2438400"/>
          </a:xfrm>
          <a:prstGeom prst="rect">
            <a:avLst/>
          </a:prstGeom>
        </p:spPr>
      </p:pic>
      <p:pic>
        <p:nvPicPr>
          <p:cNvPr id="9" name="Picture 8" descr="DSCN151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385" y="3563963"/>
            <a:ext cx="3098132" cy="2323599"/>
          </a:xfrm>
          <a:prstGeom prst="rect">
            <a:avLst/>
          </a:prstGeom>
        </p:spPr>
      </p:pic>
      <p:pic>
        <p:nvPicPr>
          <p:cNvPr id="10" name="Picture 9" descr="DSCN150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6458" y="1417638"/>
            <a:ext cx="1828800" cy="2438400"/>
          </a:xfrm>
          <a:prstGeom prst="rect">
            <a:avLst/>
          </a:prstGeom>
        </p:spPr>
      </p:pic>
      <p:pic>
        <p:nvPicPr>
          <p:cNvPr id="7" name="Picture 6" descr="DSCN151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234" y="3737127"/>
            <a:ext cx="3098131" cy="2323598"/>
          </a:xfrm>
          <a:prstGeom prst="rect">
            <a:avLst/>
          </a:prstGeom>
        </p:spPr>
      </p:pic>
      <p:pic>
        <p:nvPicPr>
          <p:cNvPr id="8" name="Picture 7" descr="DSCN1516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476" y="4025732"/>
            <a:ext cx="2713324" cy="203499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J.C. Perez TE/MSC-MDT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1DD1-5328-A040-8133-9FA65CEB217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98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13363</TotalTime>
  <Words>1183</Words>
  <Application>Microsoft Macintosh PowerPoint</Application>
  <PresentationFormat>On-screen Show (4:3)</PresentationFormat>
  <Paragraphs>179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EuCard-WP7-HFM 10th Collaboration Meeting</vt:lpstr>
      <vt:lpstr>Outline</vt:lpstr>
      <vt:lpstr>Components delivery status</vt:lpstr>
      <vt:lpstr>Assembly procedure</vt:lpstr>
      <vt:lpstr>Gap impregnation</vt:lpstr>
      <vt:lpstr>Coils assembly sequence  </vt:lpstr>
      <vt:lpstr>Coil pack assembly</vt:lpstr>
      <vt:lpstr>Shell and Yoke assembly</vt:lpstr>
      <vt:lpstr>Real shell and yoke assembly (1/2)</vt:lpstr>
      <vt:lpstr>Real shell and yoke assembly (2/2)</vt:lpstr>
      <vt:lpstr>Shell pre-loading</vt:lpstr>
      <vt:lpstr>Sliding the coil pack in the structure</vt:lpstr>
      <vt:lpstr>Pictures of the coil-pack</vt:lpstr>
      <vt:lpstr>Axial compression system</vt:lpstr>
      <vt:lpstr>Magnet in the cryostat</vt:lpstr>
      <vt:lpstr>Aluminium dummy coil assembly</vt:lpstr>
      <vt:lpstr>Mechanical tests @ 77 K</vt:lpstr>
      <vt:lpstr>Coils instrumentation and protection </vt:lpstr>
      <vt:lpstr>Heat treatment furnace</vt:lpstr>
      <vt:lpstr>Vacuum impregnation system</vt:lpstr>
      <vt:lpstr>Next steps</vt:lpstr>
      <vt:lpstr>Conclusions</vt:lpstr>
      <vt:lpstr>Fresca2 Collaboration Team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Perez</dc:creator>
  <cp:lastModifiedBy>Juan Perez</cp:lastModifiedBy>
  <cp:revision>170</cp:revision>
  <cp:lastPrinted>2012-09-17T22:32:51Z</cp:lastPrinted>
  <dcterms:created xsi:type="dcterms:W3CDTF">2012-04-10T13:21:20Z</dcterms:created>
  <dcterms:modified xsi:type="dcterms:W3CDTF">2012-09-18T08:17:05Z</dcterms:modified>
</cp:coreProperties>
</file>