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311" r:id="rId4"/>
    <p:sldId id="313" r:id="rId5"/>
    <p:sldId id="315" r:id="rId6"/>
    <p:sldId id="312" r:id="rId7"/>
    <p:sldId id="319" r:id="rId8"/>
    <p:sldId id="316" r:id="rId9"/>
    <p:sldId id="332" r:id="rId10"/>
    <p:sldId id="317" r:id="rId11"/>
    <p:sldId id="333" r:id="rId12"/>
    <p:sldId id="318" r:id="rId13"/>
    <p:sldId id="320" r:id="rId14"/>
    <p:sldId id="334" r:id="rId15"/>
    <p:sldId id="321" r:id="rId16"/>
    <p:sldId id="323" r:id="rId17"/>
    <p:sldId id="324" r:id="rId18"/>
    <p:sldId id="331" r:id="rId19"/>
    <p:sldId id="325" r:id="rId20"/>
    <p:sldId id="322" r:id="rId21"/>
    <p:sldId id="310" r:id="rId22"/>
  </p:sldIdLst>
  <p:sldSz cx="9144000" cy="6858000" type="screen4x3"/>
  <p:notesSz cx="9906000" cy="6794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erre Manil" initials="P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0414" autoAdjust="0"/>
  </p:normalViewPr>
  <p:slideViewPr>
    <p:cSldViewPr>
      <p:cViewPr>
        <p:scale>
          <a:sx n="90" d="100"/>
          <a:sy n="90" d="100"/>
        </p:scale>
        <p:origin x="-1608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00" y="-84"/>
      </p:cViewPr>
      <p:guideLst>
        <p:guide orient="horz" pos="2140"/>
        <p:guide pos="3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293372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10316" y="1"/>
            <a:ext cx="4293372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27ABD-A9AF-4EE6-8320-B49F97485D73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6453686"/>
            <a:ext cx="4293372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10316" y="6453686"/>
            <a:ext cx="4293372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3E915-0B18-47D9-843E-D4B9D7FC835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09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11109" y="1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BFBB9-1760-46E3-936B-C524111CB410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54375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0600" y="3227388"/>
            <a:ext cx="7924800" cy="3057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11109" y="6453597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AE7A4-B47D-449B-9B49-A172F2C5EAF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5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4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281D7C-81B1-46B9-9D31-5E6A081820F8}" type="slidenum">
              <a:rPr lang="fr-FR"/>
              <a:pPr/>
              <a:t>2</a:t>
            </a:fld>
            <a:endParaRPr lang="fr-FR" dirty="0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281D7C-81B1-46B9-9D31-5E6A081820F8}" type="slidenum">
              <a:rPr lang="fr-FR"/>
              <a:pPr/>
              <a:t>11</a:t>
            </a:fld>
            <a:endParaRPr lang="fr-FR" dirty="0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281D7C-81B1-46B9-9D31-5E6A081820F8}" type="slidenum">
              <a:rPr lang="fr-FR"/>
              <a:pPr/>
              <a:t>14</a:t>
            </a:fld>
            <a:endParaRPr lang="fr-FR" dirty="0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488237" cy="1470025"/>
          </a:xfrm>
        </p:spPr>
        <p:txBody>
          <a:bodyPr/>
          <a:lstStyle>
            <a:lvl1pPr>
              <a:defRPr sz="4400" b="1" baseline="0">
                <a:solidFill>
                  <a:schemeClr val="accent6"/>
                </a:solidFill>
              </a:defRPr>
            </a:lvl1pPr>
          </a:lstStyle>
          <a:p>
            <a:r>
              <a:rPr lang="fr-FR" noProof="0" dirty="0" smtClean="0"/>
              <a:t>Modifiez le style du titre</a:t>
            </a:r>
            <a:endParaRPr lang="en-US" noProof="0" dirty="0"/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buFontTx/>
              <a:buNone/>
              <a:defRPr sz="2800" b="0" i="1">
                <a:solidFill>
                  <a:srgbClr val="5F5F5F"/>
                </a:solidFill>
              </a:defRPr>
            </a:lvl1pPr>
          </a:lstStyle>
          <a:p>
            <a:r>
              <a:rPr lang="fr-FR" noProof="0" smtClean="0"/>
              <a:t>Modifiez le style des sous-titres du masque</a:t>
            </a:r>
            <a:endParaRPr lang="en-US" noProof="0" dirty="0"/>
          </a:p>
        </p:txBody>
      </p:sp>
      <p:sp>
        <p:nvSpPr>
          <p:cNvPr id="23" name="Espace réservé de la date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2"/>
          </p:nvPr>
        </p:nvSpPr>
        <p:spPr>
          <a:xfrm>
            <a:off x="1478359" y="6525343"/>
            <a:ext cx="4389785" cy="215181"/>
          </a:xfrm>
        </p:spPr>
        <p:txBody>
          <a:bodyPr/>
          <a:lstStyle>
            <a:lvl1pPr algn="ctr">
              <a:defRPr/>
            </a:lvl1pPr>
          </a:lstStyle>
          <a:p>
            <a:pPr algn="l"/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sp>
        <p:nvSpPr>
          <p:cNvPr id="15" name="Line 8"/>
          <p:cNvSpPr>
            <a:spLocks noChangeShapeType="1"/>
          </p:cNvSpPr>
          <p:nvPr userDrawn="1"/>
        </p:nvSpPr>
        <p:spPr bwMode="auto">
          <a:xfrm>
            <a:off x="847725" y="6264275"/>
            <a:ext cx="8075613" cy="0"/>
          </a:xfrm>
          <a:prstGeom prst="line">
            <a:avLst/>
          </a:prstGeom>
          <a:noFill/>
          <a:ln w="19050">
            <a:solidFill>
              <a:srgbClr val="88B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6" name="Line 27"/>
          <p:cNvSpPr>
            <a:spLocks noChangeShapeType="1"/>
          </p:cNvSpPr>
          <p:nvPr userDrawn="1"/>
        </p:nvSpPr>
        <p:spPr bwMode="auto">
          <a:xfrm>
            <a:off x="849313" y="614363"/>
            <a:ext cx="8075612" cy="0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2" y="3573016"/>
            <a:ext cx="728032" cy="731283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6" y="2929333"/>
            <a:ext cx="813964" cy="386633"/>
          </a:xfrm>
          <a:prstGeom prst="rect">
            <a:avLst/>
          </a:prstGeom>
        </p:spPr>
      </p:pic>
      <p:pic>
        <p:nvPicPr>
          <p:cNvPr id="2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2" y="1844824"/>
            <a:ext cx="728032" cy="82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903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fr-FR" noProof="0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 smtClean="0"/>
              <a:t>Modifiez</a:t>
            </a:r>
            <a:r>
              <a:rPr lang="en-US" noProof="0" dirty="0" smtClean="0"/>
              <a:t>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Cinquième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14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1029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</a:t>
            </a:r>
            <a:r>
              <a:rPr lang="en-US" noProof="0" dirty="0" smtClean="0"/>
              <a:t>pour</a:t>
            </a:r>
            <a:r>
              <a:rPr lang="fr-FR" dirty="0" smtClean="0"/>
              <a:t> modifier le style du titre</a:t>
            </a:r>
          </a:p>
        </p:txBody>
      </p:sp>
      <p:sp>
        <p:nvSpPr>
          <p:cNvPr id="617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6996" y="6525343"/>
            <a:ext cx="4997212" cy="20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smtClean="0">
                <a:solidFill>
                  <a:srgbClr val="5F5F5F"/>
                </a:solidFill>
                <a:latin typeface="Arial" charset="0"/>
              </a:defRPr>
            </a:lvl1pPr>
          </a:lstStyle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sp>
        <p:nvSpPr>
          <p:cNvPr id="6180" name="Rectangle 10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6400" y="6509544"/>
            <a:ext cx="987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 smtClean="0">
                <a:solidFill>
                  <a:srgbClr val="5F5F5F"/>
                </a:solidFill>
                <a:latin typeface="Arial" charset="0"/>
              </a:defRPr>
            </a:lvl1pPr>
          </a:lstStyle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6181" name="Rectangle 10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04263" y="6509544"/>
            <a:ext cx="385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fld id="{F19A7042-CAC9-4D0A-AA7E-8732BC57D7DD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2" y="3573016"/>
            <a:ext cx="728032" cy="73128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6" y="2929333"/>
            <a:ext cx="813964" cy="3866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2" y="1844824"/>
            <a:ext cx="728032" cy="82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Line 27"/>
          <p:cNvSpPr>
            <a:spLocks noChangeShapeType="1"/>
          </p:cNvSpPr>
          <p:nvPr userDrawn="1"/>
        </p:nvSpPr>
        <p:spPr bwMode="auto">
          <a:xfrm>
            <a:off x="849313" y="614363"/>
            <a:ext cx="8075612" cy="0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6" name="Line 8"/>
          <p:cNvSpPr>
            <a:spLocks noChangeShapeType="1"/>
          </p:cNvSpPr>
          <p:nvPr userDrawn="1"/>
        </p:nvSpPr>
        <p:spPr bwMode="auto">
          <a:xfrm>
            <a:off x="847725" y="6264275"/>
            <a:ext cx="8075613" cy="0"/>
          </a:xfrm>
          <a:prstGeom prst="line">
            <a:avLst/>
          </a:prstGeom>
          <a:noFill/>
          <a:ln w="19050">
            <a:solidFill>
              <a:srgbClr val="88B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9pPr>
    </p:titleStyle>
    <p:bodyStyle>
      <a:lvl1pPr marL="342900" indent="-1524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accent6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accent6"/>
          </a:solidFill>
          <a:latin typeface="+mn-lt"/>
        </a:defRPr>
      </a:lvl2pPr>
      <a:lvl3pPr marL="11811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accent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accent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>
          <a:xfrm>
            <a:off x="1188219" y="764704"/>
            <a:ext cx="7488237" cy="417646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0" dirty="0"/>
              <a:t>EUCARD WP7 HFM </a:t>
            </a:r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sz="2800" b="0" dirty="0" smtClean="0"/>
              <a:t>collaboration meeting</a:t>
            </a:r>
            <a:r>
              <a:rPr lang="en-US" sz="3200" b="0" dirty="0" smtClean="0"/>
              <a:t/>
            </a:r>
            <a:br>
              <a:rPr lang="en-US" sz="3200" b="0" dirty="0" smtClean="0"/>
            </a:b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3200" b="0" dirty="0" smtClean="0"/>
              <a:t>Dipole coil fabrication and tooling</a:t>
            </a:r>
            <a:br>
              <a:rPr lang="en-GB" sz="3200" b="0" dirty="0" smtClean="0"/>
            </a:br>
            <a:endParaRPr lang="en-US" sz="2000" b="0" dirty="0">
              <a:solidFill>
                <a:srgbClr val="D60093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763688" y="5373216"/>
            <a:ext cx="6400800" cy="72008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i="0" dirty="0" smtClean="0"/>
              <a:t>F. Rondeaux</a:t>
            </a:r>
          </a:p>
          <a:p>
            <a:pPr>
              <a:lnSpc>
                <a:spcPct val="150000"/>
              </a:lnSpc>
            </a:pPr>
            <a:r>
              <a:rPr lang="en-US" sz="1400" i="0" dirty="0"/>
              <a:t>CEA-</a:t>
            </a:r>
            <a:r>
              <a:rPr lang="en-US" sz="1400" i="0" dirty="0" err="1"/>
              <a:t>Irfu</a:t>
            </a:r>
            <a:r>
              <a:rPr lang="en-US" sz="1400" i="0" dirty="0"/>
              <a:t>-SACM-LEAS</a:t>
            </a:r>
            <a:endParaRPr lang="en-US" sz="1400" i="0" dirty="0" smtClean="0"/>
          </a:p>
          <a:p>
            <a:endParaRPr lang="en-US" sz="1600" dirty="0" smtClean="0"/>
          </a:p>
          <a:p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2732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Impregnation tooling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4888" y="714375"/>
            <a:ext cx="7788275" cy="7704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Drawings completed – integration of the interconnection pieces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To be order by CERN 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" r="5992" b="14300"/>
          <a:stretch/>
        </p:blipFill>
        <p:spPr>
          <a:xfrm>
            <a:off x="971600" y="1772816"/>
            <a:ext cx="8019999" cy="403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85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87075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764704"/>
            <a:ext cx="7992888" cy="5400600"/>
          </a:xfrm>
        </p:spPr>
        <p:txBody>
          <a:bodyPr/>
          <a:lstStyle/>
          <a:p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Status of fabrication for </a:t>
            </a:r>
            <a:r>
              <a:rPr lang="en-GB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the </a:t>
            </a:r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prototype 3-4 with Cu cable</a:t>
            </a:r>
          </a:p>
          <a:p>
            <a:pPr lvl="1"/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Components</a:t>
            </a:r>
          </a:p>
          <a:p>
            <a:pPr lvl="1"/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Winding tooling</a:t>
            </a:r>
          </a:p>
          <a:p>
            <a:pPr lvl="1"/>
            <a:r>
              <a:rPr lang="en-GB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Reaction </a:t>
            </a:r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tooling</a:t>
            </a:r>
          </a:p>
          <a:p>
            <a:pPr lvl="1"/>
            <a:r>
              <a:rPr lang="en-GB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Impregnation tooling </a:t>
            </a:r>
            <a:endParaRPr lang="en-GB" sz="20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GB" sz="2000" dirty="0" smtClean="0"/>
          </a:p>
          <a:p>
            <a:r>
              <a:rPr lang="en-GB" sz="2000" dirty="0" smtClean="0"/>
              <a:t>Design of the coil 1-2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Tests program</a:t>
            </a:r>
          </a:p>
          <a:p>
            <a:pPr lvl="1"/>
            <a:r>
              <a:rPr lang="en-GB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Conductor </a:t>
            </a:r>
            <a:r>
              <a:rPr lang="en-GB" sz="2000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behavior</a:t>
            </a:r>
            <a:r>
              <a:rPr lang="en-GB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studies</a:t>
            </a:r>
          </a:p>
          <a:p>
            <a:pPr lvl="1"/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Mechanical tests</a:t>
            </a:r>
          </a:p>
          <a:p>
            <a:pPr lvl="1"/>
            <a:endParaRPr lang="en-GB" sz="20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Conclusion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coil 1-2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927" y="3786046"/>
            <a:ext cx="7357245" cy="237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" t="16990" r="5521" b="8319"/>
          <a:stretch/>
        </p:blipFill>
        <p:spPr>
          <a:xfrm>
            <a:off x="1979712" y="790421"/>
            <a:ext cx="6427737" cy="2783582"/>
          </a:xfrm>
        </p:spPr>
      </p:pic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683569" y="628651"/>
            <a:ext cx="8198604" cy="424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2pPr>
            <a:lvl3pPr marL="1181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6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Preliminary view of the double pancake 1-2 with part of its components:</a:t>
            </a:r>
            <a:endParaRPr lang="en-US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 bwMode="auto">
          <a:xfrm>
            <a:off x="958524" y="4018993"/>
            <a:ext cx="7141868" cy="424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2pPr>
            <a:lvl3pPr marL="1181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6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Coil 1-2 + coil 3-4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0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Wegdes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4888" y="714375"/>
            <a:ext cx="7788275" cy="765199"/>
          </a:xfrm>
        </p:spPr>
        <p:txBody>
          <a:bodyPr/>
          <a:lstStyle/>
          <a:p>
            <a:r>
              <a:rPr lang="en-US" dirty="0" smtClean="0"/>
              <a:t>How to adjust the contacts between coil, central post and wedges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Wedges impregnated with coil?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495" y="1628800"/>
            <a:ext cx="3188717" cy="2398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699792" y="1920775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Option 1</a:t>
            </a:r>
            <a:endParaRPr lang="en-US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7489483" y="1953425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Option 2</a:t>
            </a:r>
            <a:endParaRPr lang="en-US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7462500" y="5930437"/>
            <a:ext cx="150198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From </a:t>
            </a:r>
            <a:r>
              <a:rPr lang="en-US" sz="1200" dirty="0" err="1" smtClean="0"/>
              <a:t>P.Ferracin</a:t>
            </a:r>
            <a:endParaRPr lang="en-US" sz="12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74034"/>
            <a:ext cx="3261519" cy="2453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7351056" y="1953425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Option 2</a:t>
            </a:r>
            <a:endParaRPr lang="en-US" sz="14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325" y="3658602"/>
            <a:ext cx="3386175" cy="254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5940152" y="402751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Option 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048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87075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764704"/>
            <a:ext cx="7992888" cy="5400600"/>
          </a:xfrm>
        </p:spPr>
        <p:txBody>
          <a:bodyPr/>
          <a:lstStyle/>
          <a:p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Status of fabrication for </a:t>
            </a:r>
            <a:r>
              <a:rPr lang="en-GB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the </a:t>
            </a:r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prototype 3-4 with Cu cable</a:t>
            </a:r>
          </a:p>
          <a:p>
            <a:pPr lvl="1"/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Components</a:t>
            </a:r>
          </a:p>
          <a:p>
            <a:pPr lvl="1"/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Winding tooling</a:t>
            </a:r>
          </a:p>
          <a:p>
            <a:pPr lvl="1"/>
            <a:r>
              <a:rPr lang="en-GB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Reaction </a:t>
            </a:r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tooling</a:t>
            </a:r>
          </a:p>
          <a:p>
            <a:pPr lvl="1"/>
            <a:r>
              <a:rPr lang="en-GB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Impregnation tooling </a:t>
            </a:r>
            <a:endParaRPr lang="en-GB" sz="20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GB" sz="20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Design of the coil 1-2</a:t>
            </a:r>
            <a:endParaRPr lang="en-GB" sz="2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GB" sz="2000" dirty="0" smtClean="0"/>
          </a:p>
          <a:p>
            <a:r>
              <a:rPr lang="en-GB" sz="2000" dirty="0" smtClean="0"/>
              <a:t>Tests program</a:t>
            </a:r>
          </a:p>
          <a:p>
            <a:pPr lvl="1"/>
            <a:r>
              <a:rPr lang="en-GB" sz="2000" dirty="0"/>
              <a:t>Conductor </a:t>
            </a:r>
            <a:r>
              <a:rPr lang="en-GB" sz="2000" dirty="0" err="1"/>
              <a:t>behavior</a:t>
            </a:r>
            <a:r>
              <a:rPr lang="en-GB" sz="2000" dirty="0"/>
              <a:t> </a:t>
            </a:r>
            <a:r>
              <a:rPr lang="en-GB" sz="2000" dirty="0" smtClean="0"/>
              <a:t>studies</a:t>
            </a:r>
          </a:p>
          <a:p>
            <a:pPr lvl="1"/>
            <a:r>
              <a:rPr lang="en-GB" sz="2000" dirty="0" smtClean="0"/>
              <a:t>Mechanical tests</a:t>
            </a:r>
          </a:p>
          <a:p>
            <a:pPr lvl="1"/>
            <a:endParaRPr lang="en-GB" sz="2000" dirty="0" smtClean="0"/>
          </a:p>
          <a:p>
            <a:r>
              <a:rPr lang="en-GB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Conclusion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6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Conductor behavior studies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9" name="Espace réservé du contenu 6"/>
          <p:cNvPicPr>
            <a:picLocks noGrp="1"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76054" y="908720"/>
            <a:ext cx="3877233" cy="202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6588223" y="5697137"/>
            <a:ext cx="212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  <a:latin typeface="+mn-lt"/>
              </a:rPr>
              <a:t>Set-up to react 3 molds at same time</a:t>
            </a:r>
            <a:endParaRPr lang="en-US" sz="14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4888" y="714375"/>
            <a:ext cx="7788275" cy="1418481"/>
          </a:xfrm>
        </p:spPr>
        <p:txBody>
          <a:bodyPr/>
          <a:lstStyle/>
          <a:p>
            <a:r>
              <a:rPr lang="en-US" dirty="0" smtClean="0"/>
              <a:t>Multi-turn dilatation tests tooling with mandrel made up to 5 parts with removable central one.</a:t>
            </a:r>
          </a:p>
          <a:p>
            <a:r>
              <a:rPr lang="en-US" dirty="0"/>
              <a:t>3 materials available for the mandrel : </a:t>
            </a:r>
            <a:br>
              <a:rPr lang="en-US" dirty="0"/>
            </a:br>
            <a:r>
              <a:rPr lang="en-US" dirty="0"/>
              <a:t>	stainless steel, magnetic steel, titanium </a:t>
            </a:r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8" t="16129" r="18617" b="25403"/>
          <a:stretch/>
        </p:blipFill>
        <p:spPr bwMode="auto">
          <a:xfrm>
            <a:off x="1240858" y="3038929"/>
            <a:ext cx="5347365" cy="318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204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Conductor behavior studies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1347" y="620689"/>
            <a:ext cx="7788275" cy="504056"/>
          </a:xfrm>
        </p:spPr>
        <p:txBody>
          <a:bodyPr/>
          <a:lstStyle/>
          <a:p>
            <a:r>
              <a:rPr lang="en-US" dirty="0" smtClean="0"/>
              <a:t>Several possible configurations for the mandrel: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dirty="0" smtClean="0"/>
              <a:t>CEA-Irfu-SACM-LEAS -  F.Rondeaux - EUCARD WP7 HFM collaboration meeting</a:t>
            </a:r>
            <a:endParaRPr lang="en-US" dirty="0"/>
          </a:p>
        </p:txBody>
      </p:sp>
      <p:sp>
        <p:nvSpPr>
          <p:cNvPr id="7" name="Espace réservé du contenu 6"/>
          <p:cNvSpPr txBox="1">
            <a:spLocks/>
          </p:cNvSpPr>
          <p:nvPr/>
        </p:nvSpPr>
        <p:spPr>
          <a:xfrm>
            <a:off x="2584376" y="1405489"/>
            <a:ext cx="2790471" cy="25359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1400" dirty="0" smtClean="0">
              <a:solidFill>
                <a:schemeClr val="tx2"/>
              </a:solidFill>
            </a:endParaRPr>
          </a:p>
          <a:p>
            <a:pPr lvl="1">
              <a:spcAft>
                <a:spcPts val="3200"/>
              </a:spcAft>
            </a:pPr>
            <a:r>
              <a:rPr lang="fr-FR" sz="1400" dirty="0" smtClean="0"/>
              <a:t>Configuration 0</a:t>
            </a:r>
          </a:p>
          <a:p>
            <a:pPr lvl="1">
              <a:spcAft>
                <a:spcPts val="3200"/>
              </a:spcAft>
            </a:pPr>
            <a:r>
              <a:rPr lang="fr-FR" sz="1400" dirty="0" smtClean="0"/>
              <a:t>Configuration 1</a:t>
            </a:r>
          </a:p>
          <a:p>
            <a:pPr lvl="1">
              <a:spcAft>
                <a:spcPts val="3200"/>
              </a:spcAft>
            </a:pPr>
            <a:r>
              <a:rPr lang="fr-FR" sz="1400" dirty="0" smtClean="0"/>
              <a:t>Configuration 2</a:t>
            </a:r>
          </a:p>
          <a:p>
            <a:pPr lvl="1">
              <a:spcAft>
                <a:spcPts val="3200"/>
              </a:spcAft>
            </a:pPr>
            <a:r>
              <a:rPr lang="fr-FR" sz="1400" dirty="0" smtClean="0"/>
              <a:t>Configuration 3</a:t>
            </a:r>
          </a:p>
        </p:txBody>
      </p:sp>
      <p:sp>
        <p:nvSpPr>
          <p:cNvPr id="28" name="Espace réservé du contenu 2"/>
          <p:cNvSpPr txBox="1">
            <a:spLocks/>
          </p:cNvSpPr>
          <p:nvPr/>
        </p:nvSpPr>
        <p:spPr bwMode="auto">
          <a:xfrm>
            <a:off x="1031411" y="4437112"/>
            <a:ext cx="778827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2pPr>
            <a:lvl3pPr marL="1181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6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190500" indent="0">
              <a:spcAft>
                <a:spcPts val="600"/>
              </a:spcAft>
              <a:buNone/>
            </a:pPr>
            <a:r>
              <a:rPr lang="en-US" u="sng" dirty="0" smtClean="0"/>
              <a:t>Thermal </a:t>
            </a:r>
            <a:r>
              <a:rPr lang="en-US" u="sng" dirty="0"/>
              <a:t>treatment #1 </a:t>
            </a:r>
            <a:r>
              <a:rPr lang="en-US" u="sng" dirty="0" smtClean="0"/>
              <a:t>(in July):  </a:t>
            </a:r>
            <a:endParaRPr lang="en-US" u="sng" dirty="0"/>
          </a:p>
          <a:p>
            <a:pPr lvl="1"/>
            <a:r>
              <a:rPr lang="en-US" sz="1400" dirty="0"/>
              <a:t>Stainless steel mandrel configuration 0 (1.5 turns)</a:t>
            </a:r>
          </a:p>
          <a:p>
            <a:pPr lvl="1"/>
            <a:r>
              <a:rPr lang="en-US" sz="1400" dirty="0" smtClean="0"/>
              <a:t>Ti mandrel </a:t>
            </a:r>
            <a:r>
              <a:rPr lang="en-US" sz="1400" dirty="0"/>
              <a:t>configuration 0 (1.5 turns</a:t>
            </a:r>
            <a:r>
              <a:rPr lang="en-US" sz="1400" dirty="0" smtClean="0"/>
              <a:t>)</a:t>
            </a:r>
            <a:r>
              <a:rPr lang="en-US" sz="1400" dirty="0" smtClean="0">
                <a:sym typeface="Wingdings" pitchFamily="2" charset="2"/>
              </a:rPr>
              <a:t></a:t>
            </a:r>
            <a:r>
              <a:rPr lang="en-US" sz="1400" dirty="0" smtClean="0"/>
              <a:t> </a:t>
            </a:r>
            <a:r>
              <a:rPr lang="en-US" sz="1400" dirty="0"/>
              <a:t>choice of the central post 1-2 material after the treatment. </a:t>
            </a:r>
          </a:p>
          <a:p>
            <a:pPr lvl="1"/>
            <a:r>
              <a:rPr lang="en-US" sz="1400" dirty="0" smtClean="0"/>
              <a:t>Iron </a:t>
            </a:r>
            <a:r>
              <a:rPr lang="en-US" sz="1400" dirty="0"/>
              <a:t>mandrel configuration 1 (1.5 </a:t>
            </a:r>
            <a:r>
              <a:rPr lang="en-US" sz="1400" dirty="0" smtClean="0"/>
              <a:t>turns) </a:t>
            </a:r>
            <a:r>
              <a:rPr lang="en-US" sz="1400" dirty="0" smtClean="0">
                <a:sym typeface="Wingdings" pitchFamily="2" charset="2"/>
              </a:rPr>
              <a:t> </a:t>
            </a:r>
            <a:r>
              <a:rPr lang="en-US" sz="1400" dirty="0" smtClean="0"/>
              <a:t>to </a:t>
            </a:r>
            <a:r>
              <a:rPr lang="en-US" sz="1400" dirty="0"/>
              <a:t>measure the maximum displacement</a:t>
            </a:r>
            <a:r>
              <a:rPr lang="en-US" sz="14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TT : ramp at 50°C/h, 120 h at 620°C + 90 h at 650°C, </a:t>
            </a:r>
            <a:r>
              <a:rPr lang="en-US" sz="1400" dirty="0" err="1" smtClean="0"/>
              <a:t>Ar</a:t>
            </a:r>
            <a:endParaRPr lang="en-US" sz="1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06919"/>
            <a:ext cx="4085059" cy="3018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8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Conductor behavior studies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4888" y="714375"/>
            <a:ext cx="7788275" cy="410369"/>
          </a:xfrm>
        </p:spPr>
        <p:txBody>
          <a:bodyPr/>
          <a:lstStyle/>
          <a:p>
            <a:r>
              <a:rPr lang="en-US" dirty="0" smtClean="0"/>
              <a:t>First observations: deformation of the ends of conductors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8704263" y="6461919"/>
            <a:ext cx="385762" cy="215900"/>
          </a:xfrm>
        </p:spPr>
        <p:txBody>
          <a:bodyPr/>
          <a:lstStyle/>
          <a:p>
            <a:fld id="{F19A7042-CAC9-4D0A-AA7E-8732BC57D7D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>
          <a:xfrm>
            <a:off x="1446996" y="6477718"/>
            <a:ext cx="4997212" cy="202615"/>
          </a:xfrm>
        </p:spPr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" r="775"/>
          <a:stretch/>
        </p:blipFill>
        <p:spPr bwMode="auto">
          <a:xfrm>
            <a:off x="40829" y="1555182"/>
            <a:ext cx="9036496" cy="152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" r="775"/>
          <a:stretch/>
        </p:blipFill>
        <p:spPr bwMode="auto">
          <a:xfrm>
            <a:off x="40829" y="2805376"/>
            <a:ext cx="9036496" cy="1725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" r="775"/>
          <a:stretch/>
        </p:blipFill>
        <p:spPr bwMode="auto">
          <a:xfrm>
            <a:off x="40829" y="4163241"/>
            <a:ext cx="9036497" cy="175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477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Conductor behavior studies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2" y="681072"/>
            <a:ext cx="8946257" cy="5734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468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Conductor behavior studies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4888" y="714375"/>
            <a:ext cx="7788275" cy="4442817"/>
          </a:xfrm>
        </p:spPr>
        <p:txBody>
          <a:bodyPr/>
          <a:lstStyle/>
          <a:p>
            <a:r>
              <a:rPr lang="en-US" dirty="0" smtClean="0"/>
              <a:t>Next treatments : </a:t>
            </a:r>
          </a:p>
          <a:p>
            <a:pPr lvl="1"/>
            <a:r>
              <a:rPr lang="en-US" dirty="0" smtClean="0"/>
              <a:t>thermal </a:t>
            </a:r>
            <a:r>
              <a:rPr lang="en-US" dirty="0"/>
              <a:t>treatment #2 </a:t>
            </a:r>
            <a:r>
              <a:rPr lang="en-US" dirty="0" smtClean="0"/>
              <a:t>(under preparation):</a:t>
            </a:r>
            <a:endParaRPr lang="en-US" dirty="0"/>
          </a:p>
          <a:p>
            <a:pPr lvl="2"/>
            <a:r>
              <a:rPr lang="en-US" sz="1400" dirty="0" smtClean="0"/>
              <a:t>Ti </a:t>
            </a:r>
            <a:r>
              <a:rPr lang="en-US" sz="1400" dirty="0"/>
              <a:t>mandrel configuration 1 (1.5 </a:t>
            </a:r>
            <a:r>
              <a:rPr lang="en-US" sz="1400" dirty="0" smtClean="0"/>
              <a:t>turns) </a:t>
            </a:r>
            <a:r>
              <a:rPr lang="en-US" sz="1400" dirty="0" smtClean="0">
                <a:sym typeface="Wingdings" pitchFamily="2" charset="2"/>
              </a:rPr>
              <a:t> </a:t>
            </a:r>
            <a:r>
              <a:rPr lang="en-US" sz="1400" dirty="0" smtClean="0"/>
              <a:t>to </a:t>
            </a:r>
            <a:r>
              <a:rPr lang="en-US" sz="1400" dirty="0"/>
              <a:t>compare with LBNL results.</a:t>
            </a:r>
          </a:p>
          <a:p>
            <a:pPr lvl="2"/>
            <a:r>
              <a:rPr lang="en-US" sz="1400" dirty="0" smtClean="0"/>
              <a:t>Stainless </a:t>
            </a:r>
            <a:r>
              <a:rPr lang="en-US" sz="1400" dirty="0"/>
              <a:t>steel mandrel configuration 1 (1.5 turns)</a:t>
            </a:r>
          </a:p>
          <a:p>
            <a:pPr lvl="2"/>
            <a:r>
              <a:rPr lang="en-US" sz="1400" dirty="0" smtClean="0"/>
              <a:t>Iron </a:t>
            </a:r>
            <a:r>
              <a:rPr lang="en-US" sz="1400" dirty="0"/>
              <a:t>mandrel configuration 2 (1.5 </a:t>
            </a:r>
            <a:r>
              <a:rPr lang="en-US" sz="1400" dirty="0" smtClean="0"/>
              <a:t>turns) </a:t>
            </a:r>
            <a:r>
              <a:rPr lang="en-US" sz="1400" dirty="0" smtClean="0">
                <a:sym typeface="Wingdings" pitchFamily="2" charset="2"/>
              </a:rPr>
              <a:t> </a:t>
            </a:r>
            <a:r>
              <a:rPr lang="en-US" sz="1400" dirty="0" smtClean="0"/>
              <a:t>influence </a:t>
            </a:r>
            <a:r>
              <a:rPr lang="en-US" sz="1400" dirty="0"/>
              <a:t>of the gap position.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thermal </a:t>
            </a:r>
            <a:r>
              <a:rPr lang="en-US" dirty="0"/>
              <a:t>treatment #3 </a:t>
            </a:r>
            <a:r>
              <a:rPr lang="en-US" dirty="0" smtClean="0"/>
              <a:t>(in Oct</a:t>
            </a:r>
            <a:r>
              <a:rPr lang="en-US" dirty="0"/>
              <a:t>.):</a:t>
            </a:r>
          </a:p>
          <a:p>
            <a:pPr lvl="2"/>
            <a:r>
              <a:rPr lang="en-US" sz="1400" dirty="0" smtClean="0"/>
              <a:t>Iron </a:t>
            </a:r>
            <a:r>
              <a:rPr lang="en-US" sz="1400" dirty="0"/>
              <a:t>mandrel configuration </a:t>
            </a:r>
            <a:r>
              <a:rPr lang="en-US" sz="1400" dirty="0" smtClean="0"/>
              <a:t>0 </a:t>
            </a:r>
            <a:r>
              <a:rPr lang="en-US" sz="1400" dirty="0" smtClean="0">
                <a:sym typeface="Wingdings" pitchFamily="2" charset="2"/>
              </a:rPr>
              <a:t> </a:t>
            </a:r>
            <a:r>
              <a:rPr lang="en-US" sz="1400" dirty="0" smtClean="0"/>
              <a:t>to </a:t>
            </a:r>
            <a:r>
              <a:rPr lang="en-US" sz="1400" dirty="0"/>
              <a:t>compare open / closed mandrel.</a:t>
            </a:r>
          </a:p>
          <a:p>
            <a:pPr lvl="2"/>
            <a:r>
              <a:rPr lang="en-US" sz="1400" dirty="0" smtClean="0"/>
              <a:t>Other samples to be defined:</a:t>
            </a:r>
          </a:p>
          <a:p>
            <a:pPr lvl="3"/>
            <a:r>
              <a:rPr lang="en-US" sz="1400" dirty="0" smtClean="0"/>
              <a:t>Mandrel coil 1-2 in configuration </a:t>
            </a:r>
            <a:r>
              <a:rPr lang="en-US" sz="1400" dirty="0"/>
              <a:t>2? </a:t>
            </a:r>
          </a:p>
          <a:p>
            <a:pPr lvl="3"/>
            <a:r>
              <a:rPr lang="en-US" sz="1400" dirty="0" smtClean="0"/>
              <a:t>2-3 turns</a:t>
            </a:r>
            <a:r>
              <a:rPr lang="en-US" sz="1400" dirty="0"/>
              <a:t>?</a:t>
            </a:r>
            <a:endParaRPr lang="en-US" sz="1400" dirty="0" smtClean="0"/>
          </a:p>
          <a:p>
            <a:pPr lvl="3"/>
            <a:r>
              <a:rPr lang="en-US" sz="1400" dirty="0" smtClean="0"/>
              <a:t>Modify the cavity </a:t>
            </a:r>
            <a:r>
              <a:rPr lang="en-US" sz="1400" dirty="0"/>
              <a:t>size</a:t>
            </a:r>
            <a:r>
              <a:rPr lang="en-US" sz="1400" dirty="0" smtClean="0"/>
              <a:t>?</a:t>
            </a:r>
          </a:p>
          <a:p>
            <a:pPr lvl="3"/>
            <a:r>
              <a:rPr lang="en-US" sz="1400" dirty="0" smtClean="0"/>
              <a:t>Repeat an already tested configuration with mica sheet? </a:t>
            </a:r>
          </a:p>
          <a:p>
            <a:pPr lvl="3"/>
            <a:r>
              <a:rPr lang="en-US" sz="1400" dirty="0" smtClean="0"/>
              <a:t>Test on RRP cable</a:t>
            </a:r>
          </a:p>
          <a:p>
            <a:pPr lvl="3"/>
            <a:r>
              <a:rPr lang="en-US" sz="1400" dirty="0" smtClean="0"/>
              <a:t>…</a:t>
            </a:r>
            <a:endParaRPr lang="en-US" sz="1400" dirty="0"/>
          </a:p>
          <a:p>
            <a:pPr lvl="1"/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18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87075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764704"/>
            <a:ext cx="7992888" cy="5400600"/>
          </a:xfrm>
        </p:spPr>
        <p:txBody>
          <a:bodyPr/>
          <a:lstStyle/>
          <a:p>
            <a:r>
              <a:rPr lang="en-GB" sz="2000" dirty="0" smtClean="0"/>
              <a:t>Status of fabrication for </a:t>
            </a:r>
            <a:r>
              <a:rPr lang="en-GB" sz="2000" dirty="0"/>
              <a:t>the </a:t>
            </a:r>
            <a:r>
              <a:rPr lang="en-GB" sz="2000" dirty="0" smtClean="0"/>
              <a:t>prototype 3-4 with Cu cable</a:t>
            </a:r>
          </a:p>
          <a:p>
            <a:pPr lvl="1"/>
            <a:r>
              <a:rPr lang="en-GB" sz="2000" dirty="0" smtClean="0"/>
              <a:t>Components</a:t>
            </a:r>
          </a:p>
          <a:p>
            <a:pPr lvl="1"/>
            <a:r>
              <a:rPr lang="en-GB" sz="2000" dirty="0" smtClean="0"/>
              <a:t>Winding tooling</a:t>
            </a:r>
          </a:p>
          <a:p>
            <a:pPr lvl="1"/>
            <a:r>
              <a:rPr lang="en-GB" sz="2000" dirty="0"/>
              <a:t>Reaction </a:t>
            </a:r>
            <a:r>
              <a:rPr lang="en-GB" sz="2000" dirty="0" smtClean="0"/>
              <a:t>tooling</a:t>
            </a:r>
          </a:p>
          <a:p>
            <a:pPr lvl="1"/>
            <a:r>
              <a:rPr lang="en-GB" sz="2000" dirty="0"/>
              <a:t>Impregnation tooling 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Design of the coil 1-2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Tests program</a:t>
            </a:r>
          </a:p>
          <a:p>
            <a:pPr lvl="1"/>
            <a:r>
              <a:rPr lang="en-GB" sz="2000" dirty="0"/>
              <a:t>Conductor </a:t>
            </a:r>
            <a:r>
              <a:rPr lang="en-GB" sz="2000" dirty="0" err="1"/>
              <a:t>behavior</a:t>
            </a:r>
            <a:r>
              <a:rPr lang="en-GB" sz="2000" dirty="0"/>
              <a:t> </a:t>
            </a:r>
            <a:r>
              <a:rPr lang="en-GB" sz="2000" dirty="0" smtClean="0"/>
              <a:t>studies</a:t>
            </a:r>
          </a:p>
          <a:p>
            <a:pPr lvl="1"/>
            <a:r>
              <a:rPr lang="en-GB" sz="2000" dirty="0" smtClean="0"/>
              <a:t>Mechanical tests</a:t>
            </a:r>
          </a:p>
          <a:p>
            <a:pPr lvl="1"/>
            <a:endParaRPr lang="en-GB" sz="2000" dirty="0" smtClean="0"/>
          </a:p>
          <a:p>
            <a:r>
              <a:rPr lang="en-GB" sz="2000" dirty="0" smtClean="0"/>
              <a:t>Conclusion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tests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631114"/>
            <a:ext cx="7788275" cy="1778521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Compression tests on ten-stacks at room temperature and at 4.2 K.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Measure the thickness of the reacted insulation.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Reaction tooling: ready.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Impregnation tooling : return of call for tender for the insert mid-Sept.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Conductor delivery : October.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64904"/>
            <a:ext cx="2880000" cy="1978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2773363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802" y="3933056"/>
            <a:ext cx="1809838" cy="22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Connecteur droit avec flèche 13"/>
          <p:cNvCxnSpPr/>
          <p:nvPr/>
        </p:nvCxnSpPr>
        <p:spPr bwMode="auto">
          <a:xfrm flipV="1">
            <a:off x="4860032" y="3714130"/>
            <a:ext cx="1656184" cy="132412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63067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599422"/>
            <a:ext cx="7992888" cy="5616624"/>
          </a:xfrm>
        </p:spPr>
        <p:txBody>
          <a:bodyPr/>
          <a:lstStyle/>
          <a:p>
            <a:r>
              <a:rPr lang="en-US" dirty="0" smtClean="0"/>
              <a:t>Actual </a:t>
            </a:r>
            <a:r>
              <a:rPr lang="en-US" dirty="0"/>
              <a:t>process plan foresees to manufacture </a:t>
            </a:r>
            <a:r>
              <a:rPr lang="en-US" dirty="0" smtClean="0"/>
              <a:t>: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rgbClr val="FF0000"/>
                </a:solidFill>
              </a:rPr>
              <a:t>1 full scale type 3-4 copper coil,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rgbClr val="FF0000"/>
                </a:solidFill>
              </a:rPr>
              <a:t>2 full scale type 1-2 copper coils,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rgbClr val="FF0000"/>
                </a:solidFill>
              </a:rPr>
              <a:t>4 Nb3Sn coils, 1</a:t>
            </a:r>
            <a:r>
              <a:rPr lang="en-US" sz="1600" baseline="30000" dirty="0">
                <a:solidFill>
                  <a:srgbClr val="FF0000"/>
                </a:solidFill>
              </a:rPr>
              <a:t>st</a:t>
            </a:r>
            <a:r>
              <a:rPr lang="en-US" sz="1600" dirty="0">
                <a:solidFill>
                  <a:srgbClr val="FF0000"/>
                </a:solidFill>
              </a:rPr>
              <a:t> one type 3-4,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rgbClr val="333399"/>
                </a:solidFill>
              </a:rPr>
              <a:t>1</a:t>
            </a:r>
            <a:r>
              <a:rPr lang="en-US" sz="1600" baseline="30000" dirty="0">
                <a:solidFill>
                  <a:srgbClr val="333399"/>
                </a:solidFill>
              </a:rPr>
              <a:t>st</a:t>
            </a:r>
            <a:r>
              <a:rPr lang="en-US" sz="1600" dirty="0">
                <a:solidFill>
                  <a:srgbClr val="333399"/>
                </a:solidFill>
              </a:rPr>
              <a:t> type 3-4 Nb3Sn coil will be assembled and tested in </a:t>
            </a:r>
            <a:r>
              <a:rPr lang="en-US" sz="1600" dirty="0" err="1">
                <a:solidFill>
                  <a:srgbClr val="333399"/>
                </a:solidFill>
              </a:rPr>
              <a:t>LHe</a:t>
            </a:r>
            <a:r>
              <a:rPr lang="en-US" sz="1600" dirty="0">
                <a:solidFill>
                  <a:srgbClr val="333399"/>
                </a:solidFill>
              </a:rPr>
              <a:t> with the 3 copper coils,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rgbClr val="00B050"/>
                </a:solidFill>
              </a:rPr>
              <a:t>Cable and components for one spare coil are foreseen</a:t>
            </a:r>
            <a:r>
              <a:rPr lang="en-US" sz="1600" dirty="0" smtClean="0">
                <a:solidFill>
                  <a:srgbClr val="00B05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Material for the new winding table has been ordered and a call for tender was launched for the machining.</a:t>
            </a:r>
          </a:p>
          <a:p>
            <a:r>
              <a:rPr lang="en-US" dirty="0"/>
              <a:t>The winding of the first full scale prototype is foreseen for December or early </a:t>
            </a:r>
            <a:r>
              <a:rPr lang="en-US" dirty="0" smtClean="0"/>
              <a:t>January.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The delivery of the reaction </a:t>
            </a:r>
            <a:r>
              <a:rPr lang="en-US" dirty="0"/>
              <a:t>mold </a:t>
            </a:r>
            <a:r>
              <a:rPr lang="en-US" dirty="0" smtClean="0"/>
              <a:t>is expected for mi-September.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impregnation tooling drawings are completed.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/>
              <a:t>3D model for the coil 1-2 </a:t>
            </a:r>
            <a:r>
              <a:rPr lang="en-US" dirty="0" smtClean="0"/>
              <a:t>will be soon available.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next dilatation test with 1.5 turn is under preparation.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We are waiting the impregnation tooling for the ten-stacks preparation.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 marL="190500" indent="0">
              <a:buNone/>
            </a:pPr>
            <a:endParaRPr lang="fr-FR" dirty="0" smtClean="0"/>
          </a:p>
          <a:p>
            <a:pPr lvl="2"/>
            <a:endParaRPr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023" y="871824"/>
            <a:ext cx="7907337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952" y="3064645"/>
            <a:ext cx="4454953" cy="3172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Prototype fabrication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dirty="0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61" t="780" r="16494" b="2357"/>
          <a:stretch/>
        </p:blipFill>
        <p:spPr>
          <a:xfrm>
            <a:off x="804366" y="4418427"/>
            <a:ext cx="3500883" cy="1808189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9" y="628651"/>
            <a:ext cx="8198604" cy="424086"/>
          </a:xfrm>
        </p:spPr>
        <p:txBody>
          <a:bodyPr/>
          <a:lstStyle/>
          <a:p>
            <a:r>
              <a:rPr lang="en-US" dirty="0"/>
              <a:t>View of the double pancake </a:t>
            </a:r>
            <a:r>
              <a:rPr lang="en-US" dirty="0" smtClean="0"/>
              <a:t>3-4 with </a:t>
            </a:r>
            <a:r>
              <a:rPr lang="en-US" dirty="0"/>
              <a:t>its </a:t>
            </a:r>
            <a:r>
              <a:rPr lang="en-US" dirty="0" smtClean="0"/>
              <a:t>components:</a:t>
            </a:r>
            <a:endParaRPr lang="en-US" dirty="0"/>
          </a:p>
        </p:txBody>
      </p:sp>
      <p:sp>
        <p:nvSpPr>
          <p:cNvPr id="15" name="ZoneTexte 14"/>
          <p:cNvSpPr txBox="1"/>
          <p:nvPr/>
        </p:nvSpPr>
        <p:spPr>
          <a:xfrm>
            <a:off x="7118840" y="2132326"/>
            <a:ext cx="151221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Central post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6" name="Connecteur droit avec flèche 15"/>
          <p:cNvCxnSpPr>
            <a:stCxn id="15" idx="1"/>
          </p:cNvCxnSpPr>
          <p:nvPr/>
        </p:nvCxnSpPr>
        <p:spPr bwMode="auto">
          <a:xfrm flipH="1" flipV="1">
            <a:off x="5392216" y="1556793"/>
            <a:ext cx="1726624" cy="7294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ZoneTexte 13"/>
          <p:cNvSpPr txBox="1"/>
          <p:nvPr/>
        </p:nvSpPr>
        <p:spPr>
          <a:xfrm>
            <a:off x="1902317" y="1073014"/>
            <a:ext cx="1304981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Horseshoes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4" name="Connecteur droit avec flèche 23"/>
          <p:cNvCxnSpPr/>
          <p:nvPr/>
        </p:nvCxnSpPr>
        <p:spPr bwMode="auto">
          <a:xfrm>
            <a:off x="2589368" y="1412776"/>
            <a:ext cx="5943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Connecteur droit avec flèche 18"/>
          <p:cNvCxnSpPr/>
          <p:nvPr/>
        </p:nvCxnSpPr>
        <p:spPr bwMode="auto">
          <a:xfrm flipH="1">
            <a:off x="2255515" y="1412776"/>
            <a:ext cx="333853" cy="11936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Connecteur droit avec flèche 21"/>
          <p:cNvCxnSpPr>
            <a:stCxn id="21" idx="3"/>
          </p:cNvCxnSpPr>
          <p:nvPr/>
        </p:nvCxnSpPr>
        <p:spPr bwMode="auto">
          <a:xfrm>
            <a:off x="2531318" y="3917846"/>
            <a:ext cx="2860898" cy="5005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ZoneTexte 20"/>
          <p:cNvSpPr txBox="1"/>
          <p:nvPr/>
        </p:nvSpPr>
        <p:spPr>
          <a:xfrm>
            <a:off x="1024082" y="3656236"/>
            <a:ext cx="1507236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Nb3Sn NbTi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Splices region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5292081" y="5703396"/>
            <a:ext cx="3813330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Reserved space </a:t>
            </a:r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 max dimension 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of </a:t>
            </a:r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the reacted coil : </a:t>
            </a:r>
            <a:r>
              <a:rPr lang="en-US" sz="1400" dirty="0" smtClean="0">
                <a:solidFill>
                  <a:schemeClr val="accent6"/>
                </a:solidFill>
                <a:sym typeface="Wingdings" pitchFamily="2" charset="2"/>
              </a:rPr>
              <a:t>see how to fill the residual space</a:t>
            </a:r>
            <a:endParaRPr lang="en-US" sz="1400" i="1" dirty="0">
              <a:solidFill>
                <a:schemeClr val="accent6"/>
              </a:solidFill>
            </a:endParaRPr>
          </a:p>
        </p:txBody>
      </p:sp>
      <p:cxnSp>
        <p:nvCxnSpPr>
          <p:cNvPr id="17" name="Connecteur droit avec flèche 16"/>
          <p:cNvCxnSpPr>
            <a:stCxn id="15" idx="1"/>
          </p:cNvCxnSpPr>
          <p:nvPr/>
        </p:nvCxnSpPr>
        <p:spPr bwMode="auto">
          <a:xfrm>
            <a:off x="7118840" y="2286215"/>
            <a:ext cx="0" cy="13478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ZoneTexte 9"/>
          <p:cNvSpPr txBox="1"/>
          <p:nvPr/>
        </p:nvSpPr>
        <p:spPr>
          <a:xfrm>
            <a:off x="3694754" y="3312808"/>
            <a:ext cx="68457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Rails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8" name="Connecteur droit avec flèche 17"/>
          <p:cNvCxnSpPr>
            <a:stCxn id="10" idx="3"/>
          </p:cNvCxnSpPr>
          <p:nvPr/>
        </p:nvCxnSpPr>
        <p:spPr bwMode="auto">
          <a:xfrm>
            <a:off x="4379324" y="3466697"/>
            <a:ext cx="1451965" cy="983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Connecteur droit avec flèche 10"/>
          <p:cNvCxnSpPr>
            <a:stCxn id="10" idx="3"/>
          </p:cNvCxnSpPr>
          <p:nvPr/>
        </p:nvCxnSpPr>
        <p:spPr bwMode="auto">
          <a:xfrm>
            <a:off x="4379324" y="3466697"/>
            <a:ext cx="1012892" cy="7168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Connecteur droit avec flèche 22"/>
          <p:cNvCxnSpPr>
            <a:stCxn id="21" idx="3"/>
          </p:cNvCxnSpPr>
          <p:nvPr/>
        </p:nvCxnSpPr>
        <p:spPr bwMode="auto">
          <a:xfrm flipH="1">
            <a:off x="1979712" y="3917846"/>
            <a:ext cx="551606" cy="15993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Connecteur droit avec flèche 11"/>
          <p:cNvCxnSpPr>
            <a:stCxn id="10" idx="3"/>
          </p:cNvCxnSpPr>
          <p:nvPr/>
        </p:nvCxnSpPr>
        <p:spPr bwMode="auto">
          <a:xfrm flipV="1">
            <a:off x="4379324" y="2348881"/>
            <a:ext cx="48660" cy="11178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Connecteur droit avec flèche 55"/>
          <p:cNvCxnSpPr>
            <a:stCxn id="31" idx="0"/>
          </p:cNvCxnSpPr>
          <p:nvPr/>
        </p:nvCxnSpPr>
        <p:spPr bwMode="auto">
          <a:xfrm flipV="1">
            <a:off x="7198746" y="3655616"/>
            <a:ext cx="861897" cy="20477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Connecteur droit avec flèche 60"/>
          <p:cNvCxnSpPr>
            <a:stCxn id="31" idx="1"/>
          </p:cNvCxnSpPr>
          <p:nvPr/>
        </p:nvCxnSpPr>
        <p:spPr bwMode="auto">
          <a:xfrm flipH="1" flipV="1">
            <a:off x="4139953" y="5501330"/>
            <a:ext cx="1152128" cy="4636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Connecteur droit avec flèche 91"/>
          <p:cNvCxnSpPr>
            <a:stCxn id="21" idx="3"/>
          </p:cNvCxnSpPr>
          <p:nvPr/>
        </p:nvCxnSpPr>
        <p:spPr bwMode="auto">
          <a:xfrm flipV="1">
            <a:off x="2531318" y="3140968"/>
            <a:ext cx="240482" cy="7768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6558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delivery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620688"/>
            <a:ext cx="7961974" cy="5434013"/>
          </a:xfrm>
        </p:spPr>
        <p:txBody>
          <a:bodyPr/>
          <a:lstStyle/>
          <a:p>
            <a:r>
              <a:rPr lang="en-US" dirty="0" smtClean="0"/>
              <a:t>Cu cable </a:t>
            </a:r>
            <a:r>
              <a:rPr lang="en-US" dirty="0"/>
              <a:t>20.9 * 1.82 mm insulated with glass fiber braid  </a:t>
            </a:r>
            <a:r>
              <a:rPr lang="en-US" dirty="0" smtClean="0">
                <a:sym typeface="Wingdings" pitchFamily="2" charset="2"/>
              </a:rPr>
              <a:t>  in October.</a:t>
            </a:r>
            <a:endParaRPr lang="en-US" dirty="0"/>
          </a:p>
          <a:p>
            <a:r>
              <a:rPr lang="en-US" dirty="0" smtClean="0"/>
              <a:t>Coil parts have been treated with plasma coating:</a:t>
            </a:r>
          </a:p>
          <a:p>
            <a:pPr lvl="1"/>
            <a:r>
              <a:rPr lang="en-US" sz="1400" dirty="0" smtClean="0"/>
              <a:t>Central post, layer jump shim, horseshoes : delivered at CERN in July.</a:t>
            </a:r>
          </a:p>
          <a:p>
            <a:pPr lvl="1"/>
            <a:r>
              <a:rPr lang="en-US" sz="1400" dirty="0" smtClean="0"/>
              <a:t>Rails : internal faces not treated, </a:t>
            </a:r>
            <a:r>
              <a:rPr lang="en-US" sz="1400" dirty="0" smtClean="0">
                <a:sym typeface="Wingdings" pitchFamily="2" charset="2"/>
              </a:rPr>
              <a:t>returned to the company: at CERN now.</a:t>
            </a:r>
          </a:p>
          <a:p>
            <a:r>
              <a:rPr lang="en-US" dirty="0">
                <a:solidFill>
                  <a:schemeClr val="accent2"/>
                </a:solidFill>
              </a:rPr>
              <a:t>Tests on interlayer insulation </a:t>
            </a:r>
            <a:r>
              <a:rPr lang="en-US" dirty="0" smtClean="0">
                <a:solidFill>
                  <a:schemeClr val="accent2"/>
                </a:solidFill>
              </a:rPr>
              <a:t>OK : </a:t>
            </a:r>
            <a:r>
              <a:rPr lang="en-US" sz="1400" dirty="0" smtClean="0">
                <a:solidFill>
                  <a:schemeClr val="accent2"/>
                </a:solidFill>
              </a:rPr>
              <a:t>glass </a:t>
            </a:r>
            <a:r>
              <a:rPr lang="en-US" sz="1400" dirty="0">
                <a:solidFill>
                  <a:schemeClr val="accent2"/>
                </a:solidFill>
              </a:rPr>
              <a:t>fiber sheets with binder flexible enough to be prepared flat.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ym typeface="Wingdings" pitchFamily="2" charset="2"/>
              </a:rPr>
              <a:t>2 sets of components </a:t>
            </a:r>
            <a:r>
              <a:rPr lang="en-US" dirty="0">
                <a:sym typeface="Wingdings" pitchFamily="2" charset="2"/>
              </a:rPr>
              <a:t>for the coils </a:t>
            </a:r>
            <a:r>
              <a:rPr lang="en-US" dirty="0" smtClean="0">
                <a:sym typeface="Wingdings" pitchFamily="2" charset="2"/>
              </a:rPr>
              <a:t>3-4 ordered in August.</a:t>
            </a:r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60571"/>
            <a:ext cx="7779238" cy="3277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02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process – main steps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>
          <a:xfrm>
            <a:off x="1284015" y="6496769"/>
            <a:ext cx="6370638" cy="215900"/>
          </a:xfrm>
        </p:spPr>
        <p:txBody>
          <a:bodyPr/>
          <a:lstStyle/>
          <a:p>
            <a:r>
              <a:rPr lang="en-US" dirty="0" smtClean="0"/>
              <a:t>CEA-</a:t>
            </a:r>
            <a:r>
              <a:rPr lang="en-US" dirty="0" err="1" smtClean="0"/>
              <a:t>Irfu</a:t>
            </a:r>
            <a:r>
              <a:rPr lang="en-US" dirty="0" smtClean="0"/>
              <a:t>-SACM-LEAS -  </a:t>
            </a:r>
            <a:r>
              <a:rPr lang="en-US" dirty="0" err="1" smtClean="0"/>
              <a:t>F.Rondeaux</a:t>
            </a:r>
            <a:r>
              <a:rPr lang="en-US" dirty="0" smtClean="0"/>
              <a:t> - FRESCA 2 ESAC review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971600" y="637108"/>
            <a:ext cx="4752528" cy="5600203"/>
          </a:xfr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DF9F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200"/>
              </a:spcBef>
            </a:pPr>
            <a:r>
              <a:rPr lang="en-US" dirty="0"/>
              <a:t>Conductor </a:t>
            </a:r>
            <a:r>
              <a:rPr lang="en-US" dirty="0" smtClean="0"/>
              <a:t>insulation</a:t>
            </a:r>
          </a:p>
          <a:p>
            <a:pPr>
              <a:spcBef>
                <a:spcPts val="1200"/>
              </a:spcBef>
            </a:pPr>
            <a:r>
              <a:rPr lang="en-US" dirty="0">
                <a:solidFill>
                  <a:srgbClr val="FF0000"/>
                </a:solidFill>
              </a:rPr>
              <a:t>Conductor </a:t>
            </a:r>
            <a:r>
              <a:rPr lang="en-US" dirty="0" smtClean="0">
                <a:solidFill>
                  <a:srgbClr val="FF0000"/>
                </a:solidFill>
              </a:rPr>
              <a:t>preparation</a:t>
            </a: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FF0000"/>
                </a:solidFill>
              </a:rPr>
              <a:t>Winding</a:t>
            </a: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dirty="0">
                <a:solidFill>
                  <a:srgbClr val="FF0000"/>
                </a:solidFill>
              </a:rPr>
              <a:t>Preparation for the heat </a:t>
            </a:r>
            <a:r>
              <a:rPr lang="en-US" dirty="0" smtClean="0">
                <a:solidFill>
                  <a:srgbClr val="FF0000"/>
                </a:solidFill>
              </a:rPr>
              <a:t>treatment</a:t>
            </a:r>
            <a:r>
              <a:rPr lang="en-US" dirty="0" smtClean="0">
                <a:solidFill>
                  <a:srgbClr val="D60093"/>
                </a:solidFill>
              </a:rPr>
              <a:t>:</a:t>
            </a:r>
            <a:endParaRPr lang="en-US" dirty="0">
              <a:solidFill>
                <a:srgbClr val="D60093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Assembly of the reaction </a:t>
            </a:r>
            <a:r>
              <a:rPr lang="en-US" sz="1600" dirty="0">
                <a:solidFill>
                  <a:srgbClr val="FF0000"/>
                </a:solidFill>
              </a:rPr>
              <a:t>mold </a:t>
            </a:r>
            <a:r>
              <a:rPr lang="en-US" sz="1600" dirty="0" smtClean="0">
                <a:solidFill>
                  <a:srgbClr val="FF0000"/>
                </a:solidFill>
              </a:rPr>
              <a:t>around the wound coil</a:t>
            </a:r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Transport to CERN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accent2"/>
                </a:solidFill>
              </a:rPr>
              <a:t>Heat </a:t>
            </a:r>
            <a:r>
              <a:rPr lang="en-US" dirty="0">
                <a:solidFill>
                  <a:schemeClr val="accent2"/>
                </a:solidFill>
              </a:rPr>
              <a:t>treatment</a:t>
            </a:r>
          </a:p>
          <a:p>
            <a:pPr>
              <a:spcBef>
                <a:spcPts val="1200"/>
              </a:spcBef>
            </a:pPr>
            <a:r>
              <a:rPr lang="en-US" dirty="0"/>
              <a:t>Preparation for impregnation : 	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rgbClr val="0070C0"/>
                </a:solidFill>
              </a:rPr>
              <a:t>Nb</a:t>
            </a:r>
            <a:r>
              <a:rPr lang="en-US" sz="1600" baseline="-25000" dirty="0" smtClean="0">
                <a:solidFill>
                  <a:srgbClr val="0070C0"/>
                </a:solidFill>
              </a:rPr>
              <a:t>3</a:t>
            </a:r>
            <a:r>
              <a:rPr lang="en-US" sz="1600" dirty="0" smtClean="0">
                <a:solidFill>
                  <a:srgbClr val="0070C0"/>
                </a:solidFill>
              </a:rPr>
              <a:t>Sn/NbTi splice soldering</a:t>
            </a:r>
            <a:endParaRPr lang="en-US" sz="1600" dirty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rgbClr val="0070C0"/>
                </a:solidFill>
              </a:rPr>
              <a:t>I</a:t>
            </a:r>
            <a:r>
              <a:rPr lang="en-US" sz="1600" dirty="0" smtClean="0">
                <a:solidFill>
                  <a:srgbClr val="0070C0"/>
                </a:solidFill>
              </a:rPr>
              <a:t>nstrumentation</a:t>
            </a:r>
            <a:r>
              <a:rPr lang="en-US" sz="1600" dirty="0">
                <a:solidFill>
                  <a:srgbClr val="0070C0"/>
                </a:solidFill>
              </a:rPr>
              <a:t>, ground insulation and quench heaters integration</a:t>
            </a:r>
          </a:p>
          <a:p>
            <a:pPr>
              <a:spcBef>
                <a:spcPts val="1200"/>
              </a:spcBef>
            </a:pPr>
            <a:r>
              <a:rPr lang="en-US" dirty="0"/>
              <a:t>Impregnation</a:t>
            </a:r>
          </a:p>
          <a:p>
            <a:pPr>
              <a:spcBef>
                <a:spcPts val="1200"/>
              </a:spcBef>
            </a:pPr>
            <a:r>
              <a:rPr lang="en-US" dirty="0"/>
              <a:t>Coil assembly</a:t>
            </a:r>
          </a:p>
          <a:p>
            <a:pPr>
              <a:spcBef>
                <a:spcPts val="1200"/>
              </a:spcBef>
            </a:pPr>
            <a:r>
              <a:rPr lang="en-US" dirty="0"/>
              <a:t>Magnet assembly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199363" y="2051556"/>
            <a:ext cx="1261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 Saclay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 bwMode="auto">
          <a:xfrm>
            <a:off x="5767089" y="1124744"/>
            <a:ext cx="288032" cy="2160240"/>
          </a:xfrm>
          <a:prstGeom prst="righ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Accolade fermante 8"/>
          <p:cNvSpPr/>
          <p:nvPr/>
        </p:nvSpPr>
        <p:spPr bwMode="auto">
          <a:xfrm>
            <a:off x="5769049" y="3429000"/>
            <a:ext cx="288032" cy="2736304"/>
          </a:xfrm>
          <a:prstGeom prst="rightBrace">
            <a:avLst/>
          </a:prstGeom>
          <a:noFill/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145821" y="461248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accent6"/>
                </a:solidFill>
              </a:rPr>
              <a:t>At</a:t>
            </a:r>
            <a:r>
              <a:rPr lang="fr-FR" dirty="0" smtClean="0">
                <a:solidFill>
                  <a:schemeClr val="accent6"/>
                </a:solidFill>
              </a:rPr>
              <a:t>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 tooling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91108" y="714375"/>
            <a:ext cx="7788275" cy="410369"/>
          </a:xfrm>
        </p:spPr>
        <p:txBody>
          <a:bodyPr/>
          <a:lstStyle/>
          <a:p>
            <a:r>
              <a:rPr lang="en-US" dirty="0" smtClean="0"/>
              <a:t>Reception the 22</a:t>
            </a:r>
            <a:r>
              <a:rPr lang="en-US" baseline="30000" dirty="0" smtClean="0"/>
              <a:t>th</a:t>
            </a:r>
            <a:r>
              <a:rPr lang="en-US" dirty="0" smtClean="0"/>
              <a:t> of June: OK, </a:t>
            </a:r>
            <a:r>
              <a:rPr lang="en-US" dirty="0" smtClean="0">
                <a:solidFill>
                  <a:srgbClr val="FF0000"/>
                </a:solidFill>
              </a:rPr>
              <a:t>excepted for the winding table: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grpSp>
        <p:nvGrpSpPr>
          <p:cNvPr id="9" name="Groupe 8"/>
          <p:cNvGrpSpPr/>
          <p:nvPr/>
        </p:nvGrpSpPr>
        <p:grpSpPr>
          <a:xfrm>
            <a:off x="5724128" y="2132845"/>
            <a:ext cx="3240360" cy="4032459"/>
            <a:chOff x="5897438" y="1412776"/>
            <a:chExt cx="3067050" cy="368539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7" r="8300"/>
            <a:stretch/>
          </p:blipFill>
          <p:spPr bwMode="auto">
            <a:xfrm>
              <a:off x="5897438" y="1412776"/>
              <a:ext cx="3067050" cy="36853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Forme libre 7"/>
            <p:cNvSpPr/>
            <p:nvPr/>
          </p:nvSpPr>
          <p:spPr bwMode="auto">
            <a:xfrm>
              <a:off x="7089570" y="1742803"/>
              <a:ext cx="1066644" cy="909630"/>
            </a:xfrm>
            <a:custGeom>
              <a:avLst/>
              <a:gdLst>
                <a:gd name="connsiteX0" fmla="*/ 0 w 1039098"/>
                <a:gd name="connsiteY0" fmla="*/ 0 h 872836"/>
                <a:gd name="connsiteX1" fmla="*/ 344384 w 1039098"/>
                <a:gd name="connsiteY1" fmla="*/ 332509 h 872836"/>
                <a:gd name="connsiteX2" fmla="*/ 926275 w 1039098"/>
                <a:gd name="connsiteY2" fmla="*/ 617517 h 872836"/>
                <a:gd name="connsiteX3" fmla="*/ 1039091 w 1039098"/>
                <a:gd name="connsiteY3" fmla="*/ 872836 h 872836"/>
                <a:gd name="connsiteX4" fmla="*/ 1039091 w 1039098"/>
                <a:gd name="connsiteY4" fmla="*/ 872836 h 872836"/>
                <a:gd name="connsiteX5" fmla="*/ 890649 w 1039098"/>
                <a:gd name="connsiteY5" fmla="*/ 807522 h 872836"/>
                <a:gd name="connsiteX6" fmla="*/ 890649 w 1039098"/>
                <a:gd name="connsiteY6" fmla="*/ 807522 h 872836"/>
                <a:gd name="connsiteX7" fmla="*/ 890649 w 1039098"/>
                <a:gd name="connsiteY7" fmla="*/ 807522 h 872836"/>
                <a:gd name="connsiteX0" fmla="*/ 0 w 1039091"/>
                <a:gd name="connsiteY0" fmla="*/ 0 h 872836"/>
                <a:gd name="connsiteX1" fmla="*/ 428531 w 1039091"/>
                <a:gd name="connsiteY1" fmla="*/ 276411 h 872836"/>
                <a:gd name="connsiteX2" fmla="*/ 926275 w 1039091"/>
                <a:gd name="connsiteY2" fmla="*/ 617517 h 872836"/>
                <a:gd name="connsiteX3" fmla="*/ 1039091 w 1039091"/>
                <a:gd name="connsiteY3" fmla="*/ 872836 h 872836"/>
                <a:gd name="connsiteX4" fmla="*/ 1039091 w 1039091"/>
                <a:gd name="connsiteY4" fmla="*/ 872836 h 872836"/>
                <a:gd name="connsiteX5" fmla="*/ 890649 w 1039091"/>
                <a:gd name="connsiteY5" fmla="*/ 807522 h 872836"/>
                <a:gd name="connsiteX6" fmla="*/ 890649 w 1039091"/>
                <a:gd name="connsiteY6" fmla="*/ 807522 h 872836"/>
                <a:gd name="connsiteX7" fmla="*/ 890649 w 1039091"/>
                <a:gd name="connsiteY7" fmla="*/ 807522 h 872836"/>
                <a:gd name="connsiteX0" fmla="*/ 0 w 1039091"/>
                <a:gd name="connsiteY0" fmla="*/ 0 h 872836"/>
                <a:gd name="connsiteX1" fmla="*/ 428531 w 1039091"/>
                <a:gd name="connsiteY1" fmla="*/ 276411 h 872836"/>
                <a:gd name="connsiteX2" fmla="*/ 926275 w 1039091"/>
                <a:gd name="connsiteY2" fmla="*/ 522150 h 872836"/>
                <a:gd name="connsiteX3" fmla="*/ 1039091 w 1039091"/>
                <a:gd name="connsiteY3" fmla="*/ 872836 h 872836"/>
                <a:gd name="connsiteX4" fmla="*/ 1039091 w 1039091"/>
                <a:gd name="connsiteY4" fmla="*/ 872836 h 872836"/>
                <a:gd name="connsiteX5" fmla="*/ 890649 w 1039091"/>
                <a:gd name="connsiteY5" fmla="*/ 807522 h 872836"/>
                <a:gd name="connsiteX6" fmla="*/ 890649 w 1039091"/>
                <a:gd name="connsiteY6" fmla="*/ 807522 h 872836"/>
                <a:gd name="connsiteX7" fmla="*/ 890649 w 1039091"/>
                <a:gd name="connsiteY7" fmla="*/ 807522 h 872836"/>
                <a:gd name="connsiteX0" fmla="*/ 0 w 1041033"/>
                <a:gd name="connsiteY0" fmla="*/ 0 h 876733"/>
                <a:gd name="connsiteX1" fmla="*/ 428531 w 1041033"/>
                <a:gd name="connsiteY1" fmla="*/ 276411 h 876733"/>
                <a:gd name="connsiteX2" fmla="*/ 926275 w 1041033"/>
                <a:gd name="connsiteY2" fmla="*/ 522150 h 876733"/>
                <a:gd name="connsiteX3" fmla="*/ 1039091 w 1041033"/>
                <a:gd name="connsiteY3" fmla="*/ 872836 h 876733"/>
                <a:gd name="connsiteX4" fmla="*/ 994213 w 1041033"/>
                <a:gd name="connsiteY4" fmla="*/ 698932 h 876733"/>
                <a:gd name="connsiteX5" fmla="*/ 890649 w 1041033"/>
                <a:gd name="connsiteY5" fmla="*/ 807522 h 876733"/>
                <a:gd name="connsiteX6" fmla="*/ 890649 w 1041033"/>
                <a:gd name="connsiteY6" fmla="*/ 807522 h 876733"/>
                <a:gd name="connsiteX7" fmla="*/ 890649 w 1041033"/>
                <a:gd name="connsiteY7" fmla="*/ 807522 h 876733"/>
                <a:gd name="connsiteX0" fmla="*/ 0 w 1044326"/>
                <a:gd name="connsiteY0" fmla="*/ 0 h 875426"/>
                <a:gd name="connsiteX1" fmla="*/ 428531 w 1044326"/>
                <a:gd name="connsiteY1" fmla="*/ 276411 h 875426"/>
                <a:gd name="connsiteX2" fmla="*/ 926275 w 1044326"/>
                <a:gd name="connsiteY2" fmla="*/ 522150 h 875426"/>
                <a:gd name="connsiteX3" fmla="*/ 1039091 w 1044326"/>
                <a:gd name="connsiteY3" fmla="*/ 872836 h 875426"/>
                <a:gd name="connsiteX4" fmla="*/ 994213 w 1044326"/>
                <a:gd name="connsiteY4" fmla="*/ 698932 h 875426"/>
                <a:gd name="connsiteX5" fmla="*/ 890649 w 1044326"/>
                <a:gd name="connsiteY5" fmla="*/ 807522 h 875426"/>
                <a:gd name="connsiteX6" fmla="*/ 890649 w 1044326"/>
                <a:gd name="connsiteY6" fmla="*/ 807522 h 875426"/>
                <a:gd name="connsiteX7" fmla="*/ 890649 w 1044326"/>
                <a:gd name="connsiteY7" fmla="*/ 807522 h 875426"/>
                <a:gd name="connsiteX0" fmla="*/ 0 w 1040136"/>
                <a:gd name="connsiteY0" fmla="*/ 0 h 885402"/>
                <a:gd name="connsiteX1" fmla="*/ 428531 w 1040136"/>
                <a:gd name="connsiteY1" fmla="*/ 276411 h 885402"/>
                <a:gd name="connsiteX2" fmla="*/ 926275 w 1040136"/>
                <a:gd name="connsiteY2" fmla="*/ 522150 h 885402"/>
                <a:gd name="connsiteX3" fmla="*/ 1039091 w 1040136"/>
                <a:gd name="connsiteY3" fmla="*/ 872836 h 885402"/>
                <a:gd name="connsiteX4" fmla="*/ 890649 w 1040136"/>
                <a:gd name="connsiteY4" fmla="*/ 807522 h 885402"/>
                <a:gd name="connsiteX5" fmla="*/ 890649 w 1040136"/>
                <a:gd name="connsiteY5" fmla="*/ 807522 h 885402"/>
                <a:gd name="connsiteX6" fmla="*/ 890649 w 1040136"/>
                <a:gd name="connsiteY6" fmla="*/ 807522 h 885402"/>
                <a:gd name="connsiteX0" fmla="*/ 0 w 1000227"/>
                <a:gd name="connsiteY0" fmla="*/ 0 h 807522"/>
                <a:gd name="connsiteX1" fmla="*/ 428531 w 1000227"/>
                <a:gd name="connsiteY1" fmla="*/ 276411 h 807522"/>
                <a:gd name="connsiteX2" fmla="*/ 926275 w 1000227"/>
                <a:gd name="connsiteY2" fmla="*/ 522150 h 807522"/>
                <a:gd name="connsiteX3" fmla="*/ 994212 w 1000227"/>
                <a:gd name="connsiteY3" fmla="*/ 721371 h 807522"/>
                <a:gd name="connsiteX4" fmla="*/ 890649 w 1000227"/>
                <a:gd name="connsiteY4" fmla="*/ 807522 h 807522"/>
                <a:gd name="connsiteX5" fmla="*/ 890649 w 1000227"/>
                <a:gd name="connsiteY5" fmla="*/ 807522 h 807522"/>
                <a:gd name="connsiteX6" fmla="*/ 890649 w 1000227"/>
                <a:gd name="connsiteY6" fmla="*/ 807522 h 807522"/>
                <a:gd name="connsiteX0" fmla="*/ 0 w 1025285"/>
                <a:gd name="connsiteY0" fmla="*/ 0 h 886060"/>
                <a:gd name="connsiteX1" fmla="*/ 428531 w 1025285"/>
                <a:gd name="connsiteY1" fmla="*/ 276411 h 886060"/>
                <a:gd name="connsiteX2" fmla="*/ 926275 w 1025285"/>
                <a:gd name="connsiteY2" fmla="*/ 522150 h 886060"/>
                <a:gd name="connsiteX3" fmla="*/ 994212 w 1025285"/>
                <a:gd name="connsiteY3" fmla="*/ 721371 h 886060"/>
                <a:gd name="connsiteX4" fmla="*/ 890649 w 1025285"/>
                <a:gd name="connsiteY4" fmla="*/ 807522 h 886060"/>
                <a:gd name="connsiteX5" fmla="*/ 890649 w 1025285"/>
                <a:gd name="connsiteY5" fmla="*/ 807522 h 886060"/>
                <a:gd name="connsiteX6" fmla="*/ 1025285 w 1025285"/>
                <a:gd name="connsiteY6" fmla="*/ 886060 h 886060"/>
                <a:gd name="connsiteX0" fmla="*/ 0 w 1047724"/>
                <a:gd name="connsiteY0" fmla="*/ 0 h 886060"/>
                <a:gd name="connsiteX1" fmla="*/ 428531 w 1047724"/>
                <a:gd name="connsiteY1" fmla="*/ 276411 h 886060"/>
                <a:gd name="connsiteX2" fmla="*/ 926275 w 1047724"/>
                <a:gd name="connsiteY2" fmla="*/ 522150 h 886060"/>
                <a:gd name="connsiteX3" fmla="*/ 994212 w 1047724"/>
                <a:gd name="connsiteY3" fmla="*/ 721371 h 886060"/>
                <a:gd name="connsiteX4" fmla="*/ 890649 w 1047724"/>
                <a:gd name="connsiteY4" fmla="*/ 807522 h 886060"/>
                <a:gd name="connsiteX5" fmla="*/ 1047724 w 1047724"/>
                <a:gd name="connsiteY5" fmla="*/ 807522 h 886060"/>
                <a:gd name="connsiteX6" fmla="*/ 1025285 w 1047724"/>
                <a:gd name="connsiteY6" fmla="*/ 886060 h 886060"/>
                <a:gd name="connsiteX0" fmla="*/ 0 w 1025285"/>
                <a:gd name="connsiteY0" fmla="*/ 0 h 886060"/>
                <a:gd name="connsiteX1" fmla="*/ 428531 w 1025285"/>
                <a:gd name="connsiteY1" fmla="*/ 276411 h 886060"/>
                <a:gd name="connsiteX2" fmla="*/ 926275 w 1025285"/>
                <a:gd name="connsiteY2" fmla="*/ 522150 h 886060"/>
                <a:gd name="connsiteX3" fmla="*/ 994212 w 1025285"/>
                <a:gd name="connsiteY3" fmla="*/ 721371 h 886060"/>
                <a:gd name="connsiteX4" fmla="*/ 890649 w 1025285"/>
                <a:gd name="connsiteY4" fmla="*/ 807522 h 886060"/>
                <a:gd name="connsiteX5" fmla="*/ 1025285 w 1025285"/>
                <a:gd name="connsiteY5" fmla="*/ 886060 h 886060"/>
                <a:gd name="connsiteX0" fmla="*/ 0 w 1025285"/>
                <a:gd name="connsiteY0" fmla="*/ 0 h 886060"/>
                <a:gd name="connsiteX1" fmla="*/ 428531 w 1025285"/>
                <a:gd name="connsiteY1" fmla="*/ 276411 h 886060"/>
                <a:gd name="connsiteX2" fmla="*/ 926275 w 1025285"/>
                <a:gd name="connsiteY2" fmla="*/ 522150 h 886060"/>
                <a:gd name="connsiteX3" fmla="*/ 994212 w 1025285"/>
                <a:gd name="connsiteY3" fmla="*/ 721371 h 886060"/>
                <a:gd name="connsiteX4" fmla="*/ 1025285 w 1025285"/>
                <a:gd name="connsiteY4" fmla="*/ 886060 h 886060"/>
                <a:gd name="connsiteX0" fmla="*/ 0 w 1025285"/>
                <a:gd name="connsiteY0" fmla="*/ 0 h 886060"/>
                <a:gd name="connsiteX1" fmla="*/ 450970 w 1025285"/>
                <a:gd name="connsiteY1" fmla="*/ 214704 h 886060"/>
                <a:gd name="connsiteX2" fmla="*/ 926275 w 1025285"/>
                <a:gd name="connsiteY2" fmla="*/ 522150 h 886060"/>
                <a:gd name="connsiteX3" fmla="*/ 994212 w 1025285"/>
                <a:gd name="connsiteY3" fmla="*/ 721371 h 886060"/>
                <a:gd name="connsiteX4" fmla="*/ 1025285 w 1025285"/>
                <a:gd name="connsiteY4" fmla="*/ 886060 h 886060"/>
                <a:gd name="connsiteX0" fmla="*/ 0 w 1033518"/>
                <a:gd name="connsiteY0" fmla="*/ 0 h 886060"/>
                <a:gd name="connsiteX1" fmla="*/ 450970 w 1033518"/>
                <a:gd name="connsiteY1" fmla="*/ 214704 h 886060"/>
                <a:gd name="connsiteX2" fmla="*/ 926275 w 1033518"/>
                <a:gd name="connsiteY2" fmla="*/ 522150 h 886060"/>
                <a:gd name="connsiteX3" fmla="*/ 1027871 w 1033518"/>
                <a:gd name="connsiteY3" fmla="*/ 721371 h 886060"/>
                <a:gd name="connsiteX4" fmla="*/ 1025285 w 1033518"/>
                <a:gd name="connsiteY4" fmla="*/ 886060 h 886060"/>
                <a:gd name="connsiteX0" fmla="*/ 0 w 1025285"/>
                <a:gd name="connsiteY0" fmla="*/ 0 h 886060"/>
                <a:gd name="connsiteX1" fmla="*/ 450970 w 1025285"/>
                <a:gd name="connsiteY1" fmla="*/ 214704 h 886060"/>
                <a:gd name="connsiteX2" fmla="*/ 926275 w 1025285"/>
                <a:gd name="connsiteY2" fmla="*/ 522150 h 886060"/>
                <a:gd name="connsiteX3" fmla="*/ 1025285 w 1025285"/>
                <a:gd name="connsiteY3" fmla="*/ 886060 h 886060"/>
                <a:gd name="connsiteX0" fmla="*/ 0 w 1025285"/>
                <a:gd name="connsiteY0" fmla="*/ 0 h 886060"/>
                <a:gd name="connsiteX1" fmla="*/ 450970 w 1025285"/>
                <a:gd name="connsiteY1" fmla="*/ 214704 h 886060"/>
                <a:gd name="connsiteX2" fmla="*/ 926275 w 1025285"/>
                <a:gd name="connsiteY2" fmla="*/ 522150 h 886060"/>
                <a:gd name="connsiteX3" fmla="*/ 1002342 w 1025285"/>
                <a:gd name="connsiteY3" fmla="*/ 710433 h 886060"/>
                <a:gd name="connsiteX4" fmla="*/ 1025285 w 1025285"/>
                <a:gd name="connsiteY4" fmla="*/ 886060 h 886060"/>
                <a:gd name="connsiteX0" fmla="*/ 0 w 1025285"/>
                <a:gd name="connsiteY0" fmla="*/ 0 h 886060"/>
                <a:gd name="connsiteX1" fmla="*/ 450970 w 1025285"/>
                <a:gd name="connsiteY1" fmla="*/ 214704 h 886060"/>
                <a:gd name="connsiteX2" fmla="*/ 926275 w 1025285"/>
                <a:gd name="connsiteY2" fmla="*/ 522150 h 886060"/>
                <a:gd name="connsiteX3" fmla="*/ 935262 w 1025285"/>
                <a:gd name="connsiteY3" fmla="*/ 735147 h 886060"/>
                <a:gd name="connsiteX4" fmla="*/ 1025285 w 1025285"/>
                <a:gd name="connsiteY4" fmla="*/ 886060 h 886060"/>
                <a:gd name="connsiteX0" fmla="*/ 0 w 1025285"/>
                <a:gd name="connsiteY0" fmla="*/ 0 h 886060"/>
                <a:gd name="connsiteX1" fmla="*/ 450970 w 1025285"/>
                <a:gd name="connsiteY1" fmla="*/ 214704 h 886060"/>
                <a:gd name="connsiteX2" fmla="*/ 795646 w 1025285"/>
                <a:gd name="connsiteY2" fmla="*/ 508028 h 886060"/>
                <a:gd name="connsiteX3" fmla="*/ 935262 w 1025285"/>
                <a:gd name="connsiteY3" fmla="*/ 735147 h 886060"/>
                <a:gd name="connsiteX4" fmla="*/ 1025285 w 1025285"/>
                <a:gd name="connsiteY4" fmla="*/ 886060 h 886060"/>
                <a:gd name="connsiteX0" fmla="*/ 0 w 1046468"/>
                <a:gd name="connsiteY0" fmla="*/ 0 h 861346"/>
                <a:gd name="connsiteX1" fmla="*/ 450970 w 1046468"/>
                <a:gd name="connsiteY1" fmla="*/ 214704 h 861346"/>
                <a:gd name="connsiteX2" fmla="*/ 795646 w 1046468"/>
                <a:gd name="connsiteY2" fmla="*/ 508028 h 861346"/>
                <a:gd name="connsiteX3" fmla="*/ 935262 w 1046468"/>
                <a:gd name="connsiteY3" fmla="*/ 735147 h 861346"/>
                <a:gd name="connsiteX4" fmla="*/ 1046468 w 1046468"/>
                <a:gd name="connsiteY4" fmla="*/ 861346 h 861346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95646 w 1035876"/>
                <a:gd name="connsiteY2" fmla="*/ 508028 h 889590"/>
                <a:gd name="connsiteX3" fmla="*/ 935262 w 1035876"/>
                <a:gd name="connsiteY3" fmla="*/ 735147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95646 w 1035876"/>
                <a:gd name="connsiteY2" fmla="*/ 508028 h 889590"/>
                <a:gd name="connsiteX3" fmla="*/ 1009402 w 1035876"/>
                <a:gd name="connsiteY3" fmla="*/ 805757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1009402 w 1035876"/>
                <a:gd name="connsiteY3" fmla="*/ 805757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1009402 w 1035876"/>
                <a:gd name="connsiteY3" fmla="*/ 805757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1009402 w 1035876"/>
                <a:gd name="connsiteY3" fmla="*/ 805757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938792 w 1035876"/>
                <a:gd name="connsiteY3" fmla="*/ 809288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917609 w 1035876"/>
                <a:gd name="connsiteY3" fmla="*/ 773983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917609 w 1035876"/>
                <a:gd name="connsiteY3" fmla="*/ 773983 h 889590"/>
                <a:gd name="connsiteX4" fmla="*/ 977628 w 1035876"/>
                <a:gd name="connsiteY4" fmla="*/ 812818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854060 w 1035876"/>
                <a:gd name="connsiteY3" fmla="*/ 668068 h 889590"/>
                <a:gd name="connsiteX4" fmla="*/ 977628 w 1035876"/>
                <a:gd name="connsiteY4" fmla="*/ 812818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854060 w 1035876"/>
                <a:gd name="connsiteY3" fmla="*/ 668068 h 889590"/>
                <a:gd name="connsiteX4" fmla="*/ 977628 w 1035876"/>
                <a:gd name="connsiteY4" fmla="*/ 812818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854060 w 1035876"/>
                <a:gd name="connsiteY3" fmla="*/ 668068 h 889590"/>
                <a:gd name="connsiteX4" fmla="*/ 967037 w 1035876"/>
                <a:gd name="connsiteY4" fmla="*/ 83047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4463 w 1035876"/>
                <a:gd name="connsiteY2" fmla="*/ 546863 h 889590"/>
                <a:gd name="connsiteX3" fmla="*/ 726962 w 1035876"/>
                <a:gd name="connsiteY3" fmla="*/ 565683 h 889590"/>
                <a:gd name="connsiteX4" fmla="*/ 967037 w 1035876"/>
                <a:gd name="connsiteY4" fmla="*/ 83047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573224 w 1035876"/>
                <a:gd name="connsiteY2" fmla="*/ 391521 h 889590"/>
                <a:gd name="connsiteX3" fmla="*/ 726962 w 1035876"/>
                <a:gd name="connsiteY3" fmla="*/ 565683 h 889590"/>
                <a:gd name="connsiteX4" fmla="*/ 967037 w 1035876"/>
                <a:gd name="connsiteY4" fmla="*/ 83047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6962 w 1035876"/>
                <a:gd name="connsiteY2" fmla="*/ 565683 h 889590"/>
                <a:gd name="connsiteX3" fmla="*/ 967037 w 1035876"/>
                <a:gd name="connsiteY3" fmla="*/ 830471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49291 w 1035876"/>
                <a:gd name="connsiteY2" fmla="*/ 544500 h 889590"/>
                <a:gd name="connsiteX3" fmla="*/ 967037 w 1035876"/>
                <a:gd name="connsiteY3" fmla="*/ 830471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815224 w 1035876"/>
                <a:gd name="connsiteY2" fmla="*/ 477421 h 889590"/>
                <a:gd name="connsiteX3" fmla="*/ 967037 w 1035876"/>
                <a:gd name="connsiteY3" fmla="*/ 830471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815224 w 1035876"/>
                <a:gd name="connsiteY2" fmla="*/ 477421 h 889590"/>
                <a:gd name="connsiteX3" fmla="*/ 967037 w 1035876"/>
                <a:gd name="connsiteY3" fmla="*/ 830471 h 889590"/>
                <a:gd name="connsiteX4" fmla="*/ 974097 w 1035876"/>
                <a:gd name="connsiteY4" fmla="*/ 76692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815224 w 1035876"/>
                <a:gd name="connsiteY2" fmla="*/ 477421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815224 w 1035876"/>
                <a:gd name="connsiteY2" fmla="*/ 477421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815224 w 1035876"/>
                <a:gd name="connsiteY2" fmla="*/ 477421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2858 w 1035876"/>
                <a:gd name="connsiteY2" fmla="*/ 548031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2858 w 1035876"/>
                <a:gd name="connsiteY2" fmla="*/ 548031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2858 w 1035876"/>
                <a:gd name="connsiteY2" fmla="*/ 548031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2858 w 1035876"/>
                <a:gd name="connsiteY2" fmla="*/ 548031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2858 w 1035876"/>
                <a:gd name="connsiteY2" fmla="*/ 548031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72858 w 1035876"/>
                <a:gd name="connsiteY2" fmla="*/ 548031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967037 w 1035876"/>
                <a:gd name="connsiteY3" fmla="*/ 830471 h 889590"/>
                <a:gd name="connsiteX4" fmla="*/ 938792 w 1035876"/>
                <a:gd name="connsiteY4" fmla="*/ 79516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967037 w 1035876"/>
                <a:gd name="connsiteY3" fmla="*/ 830471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914080 w 1035876"/>
                <a:gd name="connsiteY3" fmla="*/ 759861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914080 w 1035876"/>
                <a:gd name="connsiteY3" fmla="*/ 759861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914080 w 1035876"/>
                <a:gd name="connsiteY3" fmla="*/ 759861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839939 w 1035876"/>
                <a:gd name="connsiteY3" fmla="*/ 795166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839939 w 1035876"/>
                <a:gd name="connsiteY3" fmla="*/ 795166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839939 w 1035876"/>
                <a:gd name="connsiteY3" fmla="*/ 795166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839939 w 1035876"/>
                <a:gd name="connsiteY3" fmla="*/ 795166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6370 w 1035876"/>
                <a:gd name="connsiteY2" fmla="*/ 540970 h 889590"/>
                <a:gd name="connsiteX3" fmla="*/ 839939 w 1035876"/>
                <a:gd name="connsiteY3" fmla="*/ 795166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24577 w 1035876"/>
                <a:gd name="connsiteY2" fmla="*/ 449177 h 889590"/>
                <a:gd name="connsiteX3" fmla="*/ 839939 w 1035876"/>
                <a:gd name="connsiteY3" fmla="*/ 795166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24577 w 1035876"/>
                <a:gd name="connsiteY2" fmla="*/ 449177 h 889590"/>
                <a:gd name="connsiteX3" fmla="*/ 839939 w 1035876"/>
                <a:gd name="connsiteY3" fmla="*/ 795166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24577 w 1035876"/>
                <a:gd name="connsiteY2" fmla="*/ 449177 h 889590"/>
                <a:gd name="connsiteX3" fmla="*/ 755207 w 1035876"/>
                <a:gd name="connsiteY3" fmla="*/ 717495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24577 w 1035876"/>
                <a:gd name="connsiteY2" fmla="*/ 449177 h 889590"/>
                <a:gd name="connsiteX3" fmla="*/ 825817 w 1035876"/>
                <a:gd name="connsiteY3" fmla="*/ 777513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24577 w 1035876"/>
                <a:gd name="connsiteY2" fmla="*/ 449177 h 889590"/>
                <a:gd name="connsiteX3" fmla="*/ 808164 w 1035876"/>
                <a:gd name="connsiteY3" fmla="*/ 798696 h 889590"/>
                <a:gd name="connsiteX4" fmla="*/ 1035876 w 1035876"/>
                <a:gd name="connsiteY4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24577 w 1035876"/>
                <a:gd name="connsiteY2" fmla="*/ 449177 h 889590"/>
                <a:gd name="connsiteX3" fmla="*/ 808164 w 1035876"/>
                <a:gd name="connsiteY3" fmla="*/ 798696 h 889590"/>
                <a:gd name="connsiteX4" fmla="*/ 981158 w 1035876"/>
                <a:gd name="connsiteY4" fmla="*/ 86577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28108 w 1035876"/>
                <a:gd name="connsiteY2" fmla="*/ 526848 h 889590"/>
                <a:gd name="connsiteX3" fmla="*/ 808164 w 1035876"/>
                <a:gd name="connsiteY3" fmla="*/ 798696 h 889590"/>
                <a:gd name="connsiteX4" fmla="*/ 981158 w 1035876"/>
                <a:gd name="connsiteY4" fmla="*/ 86577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7535 w 1035876"/>
                <a:gd name="connsiteY2" fmla="*/ 491543 h 889590"/>
                <a:gd name="connsiteX3" fmla="*/ 808164 w 1035876"/>
                <a:gd name="connsiteY3" fmla="*/ 798696 h 889590"/>
                <a:gd name="connsiteX4" fmla="*/ 981158 w 1035876"/>
                <a:gd name="connsiteY4" fmla="*/ 86577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7535 w 1035876"/>
                <a:gd name="connsiteY2" fmla="*/ 491543 h 889590"/>
                <a:gd name="connsiteX3" fmla="*/ 808164 w 1035876"/>
                <a:gd name="connsiteY3" fmla="*/ 752800 h 889590"/>
                <a:gd name="connsiteX4" fmla="*/ 981158 w 1035876"/>
                <a:gd name="connsiteY4" fmla="*/ 86577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7535 w 1035876"/>
                <a:gd name="connsiteY2" fmla="*/ 491543 h 889590"/>
                <a:gd name="connsiteX3" fmla="*/ 818755 w 1035876"/>
                <a:gd name="connsiteY3" fmla="*/ 749270 h 889590"/>
                <a:gd name="connsiteX4" fmla="*/ 981158 w 1035876"/>
                <a:gd name="connsiteY4" fmla="*/ 86577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7535 w 1035876"/>
                <a:gd name="connsiteY2" fmla="*/ 491543 h 889590"/>
                <a:gd name="connsiteX3" fmla="*/ 818755 w 1035876"/>
                <a:gd name="connsiteY3" fmla="*/ 749270 h 889590"/>
                <a:gd name="connsiteX4" fmla="*/ 981158 w 1035876"/>
                <a:gd name="connsiteY4" fmla="*/ 86577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91657 w 1035876"/>
                <a:gd name="connsiteY2" fmla="*/ 484482 h 889590"/>
                <a:gd name="connsiteX3" fmla="*/ 818755 w 1035876"/>
                <a:gd name="connsiteY3" fmla="*/ 749270 h 889590"/>
                <a:gd name="connsiteX4" fmla="*/ 981158 w 1035876"/>
                <a:gd name="connsiteY4" fmla="*/ 86577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91657 w 1035876"/>
                <a:gd name="connsiteY2" fmla="*/ 484482 h 889590"/>
                <a:gd name="connsiteX3" fmla="*/ 818755 w 1035876"/>
                <a:gd name="connsiteY3" fmla="*/ 749270 h 889590"/>
                <a:gd name="connsiteX4" fmla="*/ 978089 w 1035876"/>
                <a:gd name="connsiteY4" fmla="*/ 78599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91657 w 1035876"/>
                <a:gd name="connsiteY2" fmla="*/ 484482 h 889590"/>
                <a:gd name="connsiteX3" fmla="*/ 745112 w 1035876"/>
                <a:gd name="connsiteY3" fmla="*/ 684833 h 889590"/>
                <a:gd name="connsiteX4" fmla="*/ 978089 w 1035876"/>
                <a:gd name="connsiteY4" fmla="*/ 785995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91657 w 1035876"/>
                <a:gd name="connsiteY2" fmla="*/ 484482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51767 w 1035876"/>
                <a:gd name="connsiteY2" fmla="*/ 459934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82451 w 1035876"/>
                <a:gd name="connsiteY2" fmla="*/ 447660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82451 w 1035876"/>
                <a:gd name="connsiteY2" fmla="*/ 447660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82451 w 1035876"/>
                <a:gd name="connsiteY2" fmla="*/ 447660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82451 w 1035876"/>
                <a:gd name="connsiteY2" fmla="*/ 447660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82451 w 1035876"/>
                <a:gd name="connsiteY2" fmla="*/ 447660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82451 w 1035876"/>
                <a:gd name="connsiteY2" fmla="*/ 447660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97794 w 1035876"/>
                <a:gd name="connsiteY2" fmla="*/ 490618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54835 w 1035876"/>
                <a:gd name="connsiteY2" fmla="*/ 404702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707379 w 1035876"/>
                <a:gd name="connsiteY3" fmla="*/ 487964 h 889590"/>
                <a:gd name="connsiteX4" fmla="*/ 745112 w 1035876"/>
                <a:gd name="connsiteY4" fmla="*/ 684833 h 889590"/>
                <a:gd name="connsiteX5" fmla="*/ 968883 w 1035876"/>
                <a:gd name="connsiteY5" fmla="*/ 813611 h 889590"/>
                <a:gd name="connsiteX6" fmla="*/ 1035876 w 1035876"/>
                <a:gd name="connsiteY6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707379 w 1035876"/>
                <a:gd name="connsiteY3" fmla="*/ 487964 h 889590"/>
                <a:gd name="connsiteX4" fmla="*/ 745112 w 1035876"/>
                <a:gd name="connsiteY4" fmla="*/ 684833 h 889590"/>
                <a:gd name="connsiteX5" fmla="*/ 968883 w 1035876"/>
                <a:gd name="connsiteY5" fmla="*/ 813611 h 889590"/>
                <a:gd name="connsiteX6" fmla="*/ 1035876 w 1035876"/>
                <a:gd name="connsiteY6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745112 w 1035876"/>
                <a:gd name="connsiteY3" fmla="*/ 684833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766591 w 1035876"/>
                <a:gd name="connsiteY3" fmla="*/ 651080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766591 w 1035876"/>
                <a:gd name="connsiteY3" fmla="*/ 697107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679383 w 1035876"/>
                <a:gd name="connsiteY2" fmla="*/ 404702 h 889590"/>
                <a:gd name="connsiteX3" fmla="*/ 864782 w 1035876"/>
                <a:gd name="connsiteY3" fmla="*/ 59584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13136 w 1035876"/>
                <a:gd name="connsiteY2" fmla="*/ 380155 h 889590"/>
                <a:gd name="connsiteX3" fmla="*/ 864782 w 1035876"/>
                <a:gd name="connsiteY3" fmla="*/ 59584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68368 w 1035876"/>
                <a:gd name="connsiteY2" fmla="*/ 450729 h 889590"/>
                <a:gd name="connsiteX3" fmla="*/ 864782 w 1035876"/>
                <a:gd name="connsiteY3" fmla="*/ 59584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68368 w 1035876"/>
                <a:gd name="connsiteY2" fmla="*/ 450729 h 889590"/>
                <a:gd name="connsiteX3" fmla="*/ 900691 w 1035876"/>
                <a:gd name="connsiteY3" fmla="*/ 647524 h 889590"/>
                <a:gd name="connsiteX4" fmla="*/ 864782 w 1035876"/>
                <a:gd name="connsiteY4" fmla="*/ 595848 h 889590"/>
                <a:gd name="connsiteX5" fmla="*/ 968883 w 1035876"/>
                <a:gd name="connsiteY5" fmla="*/ 813611 h 889590"/>
                <a:gd name="connsiteX6" fmla="*/ 1035876 w 1035876"/>
                <a:gd name="connsiteY6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68368 w 1035876"/>
                <a:gd name="connsiteY2" fmla="*/ 450729 h 889590"/>
                <a:gd name="connsiteX3" fmla="*/ 864782 w 1035876"/>
                <a:gd name="connsiteY3" fmla="*/ 59584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68368 w 1035876"/>
                <a:gd name="connsiteY2" fmla="*/ 450729 h 889590"/>
                <a:gd name="connsiteX3" fmla="*/ 864782 w 1035876"/>
                <a:gd name="connsiteY3" fmla="*/ 59584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68368 w 1035876"/>
                <a:gd name="connsiteY2" fmla="*/ 450729 h 889590"/>
                <a:gd name="connsiteX3" fmla="*/ 864782 w 1035876"/>
                <a:gd name="connsiteY3" fmla="*/ 59584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68368 w 1035876"/>
                <a:gd name="connsiteY2" fmla="*/ 450729 h 889590"/>
                <a:gd name="connsiteX3" fmla="*/ 864782 w 1035876"/>
                <a:gd name="connsiteY3" fmla="*/ 59584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68368 w 1035876"/>
                <a:gd name="connsiteY2" fmla="*/ 469140 h 889590"/>
                <a:gd name="connsiteX3" fmla="*/ 864782 w 1035876"/>
                <a:gd name="connsiteY3" fmla="*/ 59584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64782 w 1035876"/>
                <a:gd name="connsiteY3" fmla="*/ 59584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64782 w 1035876"/>
                <a:gd name="connsiteY3" fmla="*/ 635738 h 889590"/>
                <a:gd name="connsiteX4" fmla="*/ 968883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64782 w 1035876"/>
                <a:gd name="connsiteY3" fmla="*/ 635738 h 889590"/>
                <a:gd name="connsiteX4" fmla="*/ 993431 w 1035876"/>
                <a:gd name="connsiteY4" fmla="*/ 813611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64782 w 1035876"/>
                <a:gd name="connsiteY3" fmla="*/ 635738 h 889590"/>
                <a:gd name="connsiteX4" fmla="*/ 947404 w 1035876"/>
                <a:gd name="connsiteY4" fmla="*/ 770653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64782 w 1035876"/>
                <a:gd name="connsiteY3" fmla="*/ 635738 h 889590"/>
                <a:gd name="connsiteX4" fmla="*/ 947404 w 1035876"/>
                <a:gd name="connsiteY4" fmla="*/ 770653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64782 w 1035876"/>
                <a:gd name="connsiteY3" fmla="*/ 635738 h 889590"/>
                <a:gd name="connsiteX4" fmla="*/ 944335 w 1035876"/>
                <a:gd name="connsiteY4" fmla="*/ 752242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64782 w 1035876"/>
                <a:gd name="connsiteY3" fmla="*/ 635738 h 889590"/>
                <a:gd name="connsiteX4" fmla="*/ 944335 w 1035876"/>
                <a:gd name="connsiteY4" fmla="*/ 752242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64782 w 1035876"/>
                <a:gd name="connsiteY3" fmla="*/ 635738 h 889590"/>
                <a:gd name="connsiteX4" fmla="*/ 944335 w 1035876"/>
                <a:gd name="connsiteY4" fmla="*/ 752242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83193 w 1035876"/>
                <a:gd name="connsiteY3" fmla="*/ 605054 h 889590"/>
                <a:gd name="connsiteX4" fmla="*/ 944335 w 1035876"/>
                <a:gd name="connsiteY4" fmla="*/ 752242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883193 w 1035876"/>
                <a:gd name="connsiteY3" fmla="*/ 605054 h 889590"/>
                <a:gd name="connsiteX4" fmla="*/ 981156 w 1035876"/>
                <a:gd name="connsiteY4" fmla="*/ 779858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901603 w 1035876"/>
                <a:gd name="connsiteY3" fmla="*/ 595849 h 889590"/>
                <a:gd name="connsiteX4" fmla="*/ 981156 w 1035876"/>
                <a:gd name="connsiteY4" fmla="*/ 779858 h 889590"/>
                <a:gd name="connsiteX5" fmla="*/ 1035876 w 1035876"/>
                <a:gd name="connsiteY5" fmla="*/ 889590 h 889590"/>
                <a:gd name="connsiteX0" fmla="*/ 0 w 1035876"/>
                <a:gd name="connsiteY0" fmla="*/ 0 h 889590"/>
                <a:gd name="connsiteX1" fmla="*/ 450970 w 1035876"/>
                <a:gd name="connsiteY1" fmla="*/ 214704 h 889590"/>
                <a:gd name="connsiteX2" fmla="*/ 725409 w 1035876"/>
                <a:gd name="connsiteY2" fmla="*/ 401634 h 889590"/>
                <a:gd name="connsiteX3" fmla="*/ 901603 w 1035876"/>
                <a:gd name="connsiteY3" fmla="*/ 595849 h 889590"/>
                <a:gd name="connsiteX4" fmla="*/ 981156 w 1035876"/>
                <a:gd name="connsiteY4" fmla="*/ 779858 h 889590"/>
                <a:gd name="connsiteX5" fmla="*/ 1035876 w 1035876"/>
                <a:gd name="connsiteY5" fmla="*/ 889590 h 889590"/>
                <a:gd name="connsiteX0" fmla="*/ 0 w 1008319"/>
                <a:gd name="connsiteY0" fmla="*/ 0 h 892095"/>
                <a:gd name="connsiteX1" fmla="*/ 450970 w 1008319"/>
                <a:gd name="connsiteY1" fmla="*/ 214704 h 892095"/>
                <a:gd name="connsiteX2" fmla="*/ 725409 w 1008319"/>
                <a:gd name="connsiteY2" fmla="*/ 401634 h 892095"/>
                <a:gd name="connsiteX3" fmla="*/ 901603 w 1008319"/>
                <a:gd name="connsiteY3" fmla="*/ 595849 h 892095"/>
                <a:gd name="connsiteX4" fmla="*/ 981156 w 1008319"/>
                <a:gd name="connsiteY4" fmla="*/ 779858 h 892095"/>
                <a:gd name="connsiteX5" fmla="*/ 1008319 w 1008319"/>
                <a:gd name="connsiteY5" fmla="*/ 892095 h 892095"/>
                <a:gd name="connsiteX0" fmla="*/ 0 w 1023350"/>
                <a:gd name="connsiteY0" fmla="*/ 0 h 892095"/>
                <a:gd name="connsiteX1" fmla="*/ 450970 w 1023350"/>
                <a:gd name="connsiteY1" fmla="*/ 214704 h 892095"/>
                <a:gd name="connsiteX2" fmla="*/ 725409 w 1023350"/>
                <a:gd name="connsiteY2" fmla="*/ 401634 h 892095"/>
                <a:gd name="connsiteX3" fmla="*/ 901603 w 1023350"/>
                <a:gd name="connsiteY3" fmla="*/ 595849 h 892095"/>
                <a:gd name="connsiteX4" fmla="*/ 981156 w 1023350"/>
                <a:gd name="connsiteY4" fmla="*/ 779858 h 892095"/>
                <a:gd name="connsiteX5" fmla="*/ 1023350 w 1023350"/>
                <a:gd name="connsiteY5" fmla="*/ 892095 h 892095"/>
                <a:gd name="connsiteX0" fmla="*/ 0 w 1088485"/>
                <a:gd name="connsiteY0" fmla="*/ 0 h 892095"/>
                <a:gd name="connsiteX1" fmla="*/ 450970 w 1088485"/>
                <a:gd name="connsiteY1" fmla="*/ 214704 h 892095"/>
                <a:gd name="connsiteX2" fmla="*/ 725409 w 1088485"/>
                <a:gd name="connsiteY2" fmla="*/ 401634 h 892095"/>
                <a:gd name="connsiteX3" fmla="*/ 901603 w 1088485"/>
                <a:gd name="connsiteY3" fmla="*/ 595849 h 892095"/>
                <a:gd name="connsiteX4" fmla="*/ 1083870 w 1088485"/>
                <a:gd name="connsiteY4" fmla="*/ 749795 h 892095"/>
                <a:gd name="connsiteX5" fmla="*/ 1023350 w 1088485"/>
                <a:gd name="connsiteY5" fmla="*/ 892095 h 892095"/>
                <a:gd name="connsiteX0" fmla="*/ 0 w 1088711"/>
                <a:gd name="connsiteY0" fmla="*/ 0 h 927167"/>
                <a:gd name="connsiteX1" fmla="*/ 450970 w 1088711"/>
                <a:gd name="connsiteY1" fmla="*/ 214704 h 927167"/>
                <a:gd name="connsiteX2" fmla="*/ 725409 w 1088711"/>
                <a:gd name="connsiteY2" fmla="*/ 401634 h 927167"/>
                <a:gd name="connsiteX3" fmla="*/ 901603 w 1088711"/>
                <a:gd name="connsiteY3" fmla="*/ 595849 h 927167"/>
                <a:gd name="connsiteX4" fmla="*/ 1083870 w 1088711"/>
                <a:gd name="connsiteY4" fmla="*/ 749795 h 927167"/>
                <a:gd name="connsiteX5" fmla="*/ 1028360 w 1088711"/>
                <a:gd name="connsiteY5" fmla="*/ 927167 h 927167"/>
                <a:gd name="connsiteX0" fmla="*/ 0 w 1088711"/>
                <a:gd name="connsiteY0" fmla="*/ 0 h 927167"/>
                <a:gd name="connsiteX1" fmla="*/ 450970 w 1088711"/>
                <a:gd name="connsiteY1" fmla="*/ 214704 h 927167"/>
                <a:gd name="connsiteX2" fmla="*/ 725409 w 1088711"/>
                <a:gd name="connsiteY2" fmla="*/ 401634 h 927167"/>
                <a:gd name="connsiteX3" fmla="*/ 901603 w 1088711"/>
                <a:gd name="connsiteY3" fmla="*/ 595849 h 927167"/>
                <a:gd name="connsiteX4" fmla="*/ 1083870 w 1088711"/>
                <a:gd name="connsiteY4" fmla="*/ 749795 h 927167"/>
                <a:gd name="connsiteX5" fmla="*/ 1028360 w 1088711"/>
                <a:gd name="connsiteY5" fmla="*/ 927167 h 927167"/>
                <a:gd name="connsiteX0" fmla="*/ 0 w 1088711"/>
                <a:gd name="connsiteY0" fmla="*/ 0 h 927167"/>
                <a:gd name="connsiteX1" fmla="*/ 450970 w 1088711"/>
                <a:gd name="connsiteY1" fmla="*/ 214704 h 927167"/>
                <a:gd name="connsiteX2" fmla="*/ 725409 w 1088711"/>
                <a:gd name="connsiteY2" fmla="*/ 401634 h 927167"/>
                <a:gd name="connsiteX3" fmla="*/ 901603 w 1088711"/>
                <a:gd name="connsiteY3" fmla="*/ 595849 h 927167"/>
                <a:gd name="connsiteX4" fmla="*/ 1083870 w 1088711"/>
                <a:gd name="connsiteY4" fmla="*/ 749795 h 927167"/>
                <a:gd name="connsiteX5" fmla="*/ 1028360 w 1088711"/>
                <a:gd name="connsiteY5" fmla="*/ 927167 h 927167"/>
                <a:gd name="connsiteX0" fmla="*/ 0 w 1101060"/>
                <a:gd name="connsiteY0" fmla="*/ 0 h 927167"/>
                <a:gd name="connsiteX1" fmla="*/ 450970 w 1101060"/>
                <a:gd name="connsiteY1" fmla="*/ 214704 h 927167"/>
                <a:gd name="connsiteX2" fmla="*/ 725409 w 1101060"/>
                <a:gd name="connsiteY2" fmla="*/ 401634 h 927167"/>
                <a:gd name="connsiteX3" fmla="*/ 901603 w 1101060"/>
                <a:gd name="connsiteY3" fmla="*/ 595849 h 927167"/>
                <a:gd name="connsiteX4" fmla="*/ 1083870 w 1101060"/>
                <a:gd name="connsiteY4" fmla="*/ 749795 h 927167"/>
                <a:gd name="connsiteX5" fmla="*/ 1028360 w 1101060"/>
                <a:gd name="connsiteY5" fmla="*/ 927167 h 927167"/>
                <a:gd name="connsiteX0" fmla="*/ 0 w 1066644"/>
                <a:gd name="connsiteY0" fmla="*/ 0 h 927167"/>
                <a:gd name="connsiteX1" fmla="*/ 450970 w 1066644"/>
                <a:gd name="connsiteY1" fmla="*/ 214704 h 927167"/>
                <a:gd name="connsiteX2" fmla="*/ 725409 w 1066644"/>
                <a:gd name="connsiteY2" fmla="*/ 401634 h 927167"/>
                <a:gd name="connsiteX3" fmla="*/ 901603 w 1066644"/>
                <a:gd name="connsiteY3" fmla="*/ 595849 h 927167"/>
                <a:gd name="connsiteX4" fmla="*/ 1043787 w 1066644"/>
                <a:gd name="connsiteY4" fmla="*/ 712217 h 927167"/>
                <a:gd name="connsiteX5" fmla="*/ 1028360 w 1066644"/>
                <a:gd name="connsiteY5" fmla="*/ 927167 h 927167"/>
                <a:gd name="connsiteX0" fmla="*/ 0 w 1064511"/>
                <a:gd name="connsiteY0" fmla="*/ 0 h 909630"/>
                <a:gd name="connsiteX1" fmla="*/ 450970 w 1064511"/>
                <a:gd name="connsiteY1" fmla="*/ 214704 h 909630"/>
                <a:gd name="connsiteX2" fmla="*/ 725409 w 1064511"/>
                <a:gd name="connsiteY2" fmla="*/ 401634 h 909630"/>
                <a:gd name="connsiteX3" fmla="*/ 901603 w 1064511"/>
                <a:gd name="connsiteY3" fmla="*/ 595849 h 909630"/>
                <a:gd name="connsiteX4" fmla="*/ 1043787 w 1064511"/>
                <a:gd name="connsiteY4" fmla="*/ 712217 h 909630"/>
                <a:gd name="connsiteX5" fmla="*/ 1015834 w 1064511"/>
                <a:gd name="connsiteY5" fmla="*/ 909630 h 909630"/>
                <a:gd name="connsiteX0" fmla="*/ 0 w 1066644"/>
                <a:gd name="connsiteY0" fmla="*/ 0 h 909630"/>
                <a:gd name="connsiteX1" fmla="*/ 450970 w 1066644"/>
                <a:gd name="connsiteY1" fmla="*/ 214704 h 909630"/>
                <a:gd name="connsiteX2" fmla="*/ 725409 w 1066644"/>
                <a:gd name="connsiteY2" fmla="*/ 401634 h 909630"/>
                <a:gd name="connsiteX3" fmla="*/ 901603 w 1066644"/>
                <a:gd name="connsiteY3" fmla="*/ 595849 h 909630"/>
                <a:gd name="connsiteX4" fmla="*/ 1043787 w 1066644"/>
                <a:gd name="connsiteY4" fmla="*/ 712217 h 909630"/>
                <a:gd name="connsiteX5" fmla="*/ 1028360 w 1066644"/>
                <a:gd name="connsiteY5" fmla="*/ 909630 h 909630"/>
                <a:gd name="connsiteX0" fmla="*/ 0 w 1066644"/>
                <a:gd name="connsiteY0" fmla="*/ 0 h 909630"/>
                <a:gd name="connsiteX1" fmla="*/ 450970 w 1066644"/>
                <a:gd name="connsiteY1" fmla="*/ 214704 h 909630"/>
                <a:gd name="connsiteX2" fmla="*/ 725409 w 1066644"/>
                <a:gd name="connsiteY2" fmla="*/ 401634 h 909630"/>
                <a:gd name="connsiteX3" fmla="*/ 876551 w 1066644"/>
                <a:gd name="connsiteY3" fmla="*/ 523198 h 909630"/>
                <a:gd name="connsiteX4" fmla="*/ 1043787 w 1066644"/>
                <a:gd name="connsiteY4" fmla="*/ 712217 h 909630"/>
                <a:gd name="connsiteX5" fmla="*/ 1028360 w 1066644"/>
                <a:gd name="connsiteY5" fmla="*/ 909630 h 909630"/>
                <a:gd name="connsiteX0" fmla="*/ 0 w 1066644"/>
                <a:gd name="connsiteY0" fmla="*/ 0 h 909630"/>
                <a:gd name="connsiteX1" fmla="*/ 450970 w 1066644"/>
                <a:gd name="connsiteY1" fmla="*/ 214704 h 909630"/>
                <a:gd name="connsiteX2" fmla="*/ 725409 w 1066644"/>
                <a:gd name="connsiteY2" fmla="*/ 401634 h 909630"/>
                <a:gd name="connsiteX3" fmla="*/ 1043787 w 1066644"/>
                <a:gd name="connsiteY3" fmla="*/ 712217 h 909630"/>
                <a:gd name="connsiteX4" fmla="*/ 1028360 w 1066644"/>
                <a:gd name="connsiteY4" fmla="*/ 909630 h 90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644" h="909630">
                  <a:moveTo>
                    <a:pt x="0" y="0"/>
                  </a:moveTo>
                  <a:cubicBezTo>
                    <a:pt x="95002" y="114795"/>
                    <a:pt x="330069" y="147765"/>
                    <a:pt x="450970" y="214704"/>
                  </a:cubicBezTo>
                  <a:cubicBezTo>
                    <a:pt x="571871" y="281643"/>
                    <a:pt x="626606" y="318715"/>
                    <a:pt x="725409" y="401634"/>
                  </a:cubicBezTo>
                  <a:cubicBezTo>
                    <a:pt x="824212" y="484553"/>
                    <a:pt x="993295" y="627551"/>
                    <a:pt x="1043787" y="712217"/>
                  </a:cubicBezTo>
                  <a:cubicBezTo>
                    <a:pt x="1104538" y="839596"/>
                    <a:pt x="1024536" y="908603"/>
                    <a:pt x="1028360" y="909630"/>
                  </a:cubicBezTo>
                </a:path>
              </a:pathLst>
            </a:custGeom>
            <a:noFill/>
            <a:ln w="15875" cap="flat" cmpd="sng" algn="ctr">
              <a:solidFill>
                <a:srgbClr val="99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8"/>
          <a:stretch/>
        </p:blipFill>
        <p:spPr bwMode="auto">
          <a:xfrm>
            <a:off x="1331640" y="1080784"/>
            <a:ext cx="542482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1115616" y="3133411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dirty="0" smtClean="0">
                <a:solidFill>
                  <a:schemeClr val="accent2"/>
                </a:solidFill>
              </a:rPr>
              <a:t>Table made with welded plates</a:t>
            </a:r>
          </a:p>
          <a:p>
            <a:pPr marL="0" lvl="1">
              <a:spcAft>
                <a:spcPts val="600"/>
              </a:spcAft>
            </a:pPr>
            <a:r>
              <a:rPr lang="en-US" dirty="0" smtClean="0">
                <a:solidFill>
                  <a:schemeClr val="accent2"/>
                </a:solidFill>
              </a:rPr>
              <a:t>Problem appear during heat </a:t>
            </a:r>
            <a:r>
              <a:rPr lang="en-US" dirty="0">
                <a:solidFill>
                  <a:schemeClr val="accent2"/>
                </a:solidFill>
              </a:rPr>
              <a:t>treatment </a:t>
            </a:r>
            <a:r>
              <a:rPr lang="en-US" dirty="0" smtClean="0">
                <a:solidFill>
                  <a:schemeClr val="accent2"/>
                </a:solidFill>
              </a:rPr>
              <a:t>after welding : irreversible </a:t>
            </a:r>
            <a:r>
              <a:rPr lang="en-US" dirty="0">
                <a:solidFill>
                  <a:schemeClr val="accent2"/>
                </a:solidFill>
              </a:rPr>
              <a:t>damage to the table </a:t>
            </a:r>
            <a:r>
              <a:rPr lang="en-US" dirty="0" smtClean="0">
                <a:solidFill>
                  <a:schemeClr val="accent2"/>
                </a:solidFill>
              </a:rPr>
              <a:t>has been introduced. </a:t>
            </a:r>
          </a:p>
          <a:p>
            <a:pPr marL="0" lvl="1"/>
            <a:endParaRPr lang="en-US" sz="800" dirty="0" smtClean="0">
              <a:solidFill>
                <a:schemeClr val="accent2"/>
              </a:solidFill>
            </a:endParaRPr>
          </a:p>
          <a:p>
            <a:pPr marL="0" lvl="1"/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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a new winding table has to be machined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 bwMode="auto">
          <a:xfrm>
            <a:off x="991108" y="5733256"/>
            <a:ext cx="4719604" cy="36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2pPr>
            <a:lvl3pPr marL="1181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6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Mica sheets </a:t>
            </a:r>
            <a:r>
              <a:rPr lang="en-US" dirty="0" smtClean="0">
                <a:solidFill>
                  <a:schemeClr val="accent2"/>
                </a:solidFill>
              </a:rPr>
              <a:t>received at Saclay</a:t>
            </a:r>
          </a:p>
        </p:txBody>
      </p:sp>
    </p:spTree>
    <p:extLst>
      <p:ext uri="{BB962C8B-B14F-4D97-AF65-F5344CB8AC3E}">
        <p14:creationId xmlns:p14="http://schemas.microsoft.com/office/powerpoint/2010/main" val="1845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Winding tooling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637314"/>
            <a:ext cx="8078165" cy="192479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Backup solution = machining in block(s) of 304 L forged 3D.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3 options have been studied : </a:t>
            </a:r>
            <a:r>
              <a:rPr lang="en-US" dirty="0" smtClean="0">
                <a:solidFill>
                  <a:srgbClr val="FF0000"/>
                </a:solidFill>
              </a:rPr>
              <a:t>3-block option </a:t>
            </a:r>
            <a:r>
              <a:rPr lang="en-US" dirty="0" smtClean="0"/>
              <a:t>chosen.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Material for the new winding table has been ordered and a call for tender was launched for the machining</a:t>
            </a:r>
            <a:r>
              <a:rPr lang="en-US" dirty="0" smtClean="0"/>
              <a:t>. </a:t>
            </a:r>
            <a:r>
              <a:rPr lang="en-US" dirty="0"/>
              <a:t>Delay = 5 + 5? </a:t>
            </a:r>
            <a:r>
              <a:rPr lang="en-US" dirty="0" smtClean="0"/>
              <a:t>weeks.</a:t>
            </a: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Annealing cycles to be confirmed.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" t="40648" r="3363" b="32694"/>
          <a:stretch/>
        </p:blipFill>
        <p:spPr>
          <a:xfrm>
            <a:off x="293631" y="4914980"/>
            <a:ext cx="8818164" cy="132633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038" y="2562110"/>
            <a:ext cx="5621129" cy="116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006" y="3771410"/>
            <a:ext cx="5397996" cy="1241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3533056" y="2837452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block</a:t>
            </a:r>
            <a:endParaRPr lang="en-US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735562" y="3925298"/>
            <a:ext cx="1133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 blocks</a:t>
            </a:r>
            <a:endParaRPr lang="en-US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320115" y="4730314"/>
            <a:ext cx="113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3 blocks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45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tooling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4888" y="714375"/>
            <a:ext cx="7788275" cy="5450929"/>
          </a:xfrm>
        </p:spPr>
        <p:txBody>
          <a:bodyPr/>
          <a:lstStyle/>
          <a:p>
            <a:r>
              <a:rPr lang="en-US" dirty="0" smtClean="0"/>
              <a:t>Delivery expected for mi-September at Saclay.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" t="18330" r="7613" b="8101"/>
          <a:stretch/>
        </p:blipFill>
        <p:spPr>
          <a:xfrm>
            <a:off x="899592" y="1689001"/>
            <a:ext cx="8201026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6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to CERN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3481" y="692696"/>
            <a:ext cx="7788275" cy="1080120"/>
          </a:xfrm>
        </p:spPr>
        <p:txBody>
          <a:bodyPr/>
          <a:lstStyle/>
          <a:p>
            <a:r>
              <a:rPr lang="en-US" dirty="0"/>
              <a:t>Draft of the transport </a:t>
            </a:r>
            <a:r>
              <a:rPr lang="en-US" dirty="0" smtClean="0"/>
              <a:t>box</a:t>
            </a:r>
          </a:p>
          <a:p>
            <a:r>
              <a:rPr lang="en-US" dirty="0" smtClean="0"/>
              <a:t>Don’t forget handling tools : M </a:t>
            </a:r>
            <a:r>
              <a:rPr lang="en-US" dirty="0">
                <a:cs typeface="Times New Roman" pitchFamily="18" charset="0"/>
              </a:rPr>
              <a:t>~ </a:t>
            </a:r>
            <a:r>
              <a:rPr lang="en-US" dirty="0" smtClean="0">
                <a:cs typeface="Times New Roman" pitchFamily="18" charset="0"/>
              </a:rPr>
              <a:t>600 </a:t>
            </a:r>
            <a:r>
              <a:rPr lang="en-US" dirty="0">
                <a:cs typeface="Times New Roman" pitchFamily="18" charset="0"/>
              </a:rPr>
              <a:t>kg</a:t>
            </a:r>
            <a:endParaRPr lang="en-US" dirty="0" smtClean="0"/>
          </a:p>
          <a:p>
            <a:pPr marL="190500" indent="0">
              <a:buNone/>
            </a:pP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18/09/2012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EUCARD WP7 HFM collaboration meeting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5652120" y="1052736"/>
            <a:ext cx="24629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  <a:cs typeface="Times New Roman" pitchFamily="18" charset="0"/>
              </a:rPr>
              <a:t>Coil ~ 130 - 150 kg</a:t>
            </a:r>
          </a:p>
          <a:p>
            <a:r>
              <a:rPr lang="en-US" sz="1400" dirty="0" smtClean="0">
                <a:solidFill>
                  <a:schemeClr val="accent6"/>
                </a:solidFill>
                <a:cs typeface="Times New Roman" pitchFamily="18" charset="0"/>
              </a:rPr>
              <a:t>Table </a:t>
            </a:r>
            <a:r>
              <a:rPr lang="en-US" sz="1400" dirty="0">
                <a:solidFill>
                  <a:schemeClr val="accent6"/>
                </a:solidFill>
                <a:cs typeface="Times New Roman" pitchFamily="18" charset="0"/>
              </a:rPr>
              <a:t>~ </a:t>
            </a:r>
            <a:r>
              <a:rPr lang="en-US" sz="1400" dirty="0" smtClean="0">
                <a:solidFill>
                  <a:schemeClr val="accent6"/>
                </a:solidFill>
                <a:cs typeface="Times New Roman" pitchFamily="18" charset="0"/>
              </a:rPr>
              <a:t>220 kg</a:t>
            </a:r>
          </a:p>
          <a:p>
            <a:r>
              <a:rPr lang="en-US" sz="1400" dirty="0" smtClean="0">
                <a:solidFill>
                  <a:schemeClr val="accent6"/>
                </a:solidFill>
                <a:cs typeface="Times New Roman" pitchFamily="18" charset="0"/>
              </a:rPr>
              <a:t>Reaction mold = 203 kg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0" t="2023" r="5581" b="2680"/>
          <a:stretch/>
        </p:blipFill>
        <p:spPr>
          <a:xfrm>
            <a:off x="1187624" y="1787048"/>
            <a:ext cx="7803345" cy="445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17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fu">
  <a:themeElements>
    <a:clrScheme name="modele_presentation_irfu_3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modele_presentation_irfu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_presentation_irfu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presentation_irfu_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23331</TotalTime>
  <Words>1149</Words>
  <Application>Microsoft Office PowerPoint</Application>
  <PresentationFormat>Affichage à l'écran (4:3)</PresentationFormat>
  <Paragraphs>247</Paragraphs>
  <Slides>21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Irfu</vt:lpstr>
      <vt:lpstr>EUCARD WP7 HFM  collaboration meeting  Dipole coil fabrication and tooling </vt:lpstr>
      <vt:lpstr>Outline</vt:lpstr>
      <vt:lpstr>Prototype fabrication</vt:lpstr>
      <vt:lpstr>Components delivery</vt:lpstr>
      <vt:lpstr>Fabrication process – main steps</vt:lpstr>
      <vt:lpstr>Winding tooling</vt:lpstr>
      <vt:lpstr>Winding tooling</vt:lpstr>
      <vt:lpstr>Reaction tooling</vt:lpstr>
      <vt:lpstr>Transport to CERN</vt:lpstr>
      <vt:lpstr>Impregnation tooling</vt:lpstr>
      <vt:lpstr>Outline</vt:lpstr>
      <vt:lpstr>Design of coil 1-2</vt:lpstr>
      <vt:lpstr>Wegdes</vt:lpstr>
      <vt:lpstr>Outline</vt:lpstr>
      <vt:lpstr>Conductor behavior studies</vt:lpstr>
      <vt:lpstr>Conductor behavior studies</vt:lpstr>
      <vt:lpstr>Conductor behavior studies</vt:lpstr>
      <vt:lpstr>Conductor behavior studies</vt:lpstr>
      <vt:lpstr>Conductor behavior studies</vt:lpstr>
      <vt:lpstr>Mechanical tests</vt:lpstr>
      <vt:lpstr>Conclusion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interfacing</dc:title>
  <dc:creator>FR</dc:creator>
  <cp:lastModifiedBy>Rondeaux</cp:lastModifiedBy>
  <cp:revision>489</cp:revision>
  <cp:lastPrinted>2012-09-13T11:38:43Z</cp:lastPrinted>
  <dcterms:created xsi:type="dcterms:W3CDTF">2010-12-22T09:14:29Z</dcterms:created>
  <dcterms:modified xsi:type="dcterms:W3CDTF">2012-09-14T12:33:11Z</dcterms:modified>
</cp:coreProperties>
</file>