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62" r:id="rId5"/>
    <p:sldId id="260" r:id="rId6"/>
    <p:sldId id="263" r:id="rId7"/>
    <p:sldId id="264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58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08" y="-6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19136-22B2-4886-BB7E-421F9B479532}" type="datetimeFigureOut">
              <a:rPr lang="en-GB" smtClean="0"/>
              <a:t>9/17/12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2838D-E2D1-4E8B-99AB-B4780FF1B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333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9BF4D-EAC6-4874-A258-9662DEB2013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85422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18/09/2012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85422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9BF4D-EAC6-4874-A258-9662DEB201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9BF4D-EAC6-4874-A258-9662DEB20135}" type="slidenum">
              <a:rPr lang="en-GB" smtClean="0"/>
              <a:t>‹#›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5422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18/09/2012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28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9"/>
    </mc:Choice>
    <mc:Fallback xmlns="">
      <p:transition xmlns:p14="http://schemas.microsoft.com/office/powerpoint/2010/main" spd="slow" advTm="12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shield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Actively cooled</a:t>
            </a:r>
          </a:p>
          <a:p>
            <a:endParaRPr lang="en-GB" dirty="0" smtClean="0"/>
          </a:p>
          <a:p>
            <a:r>
              <a:rPr lang="en-GB" dirty="0" smtClean="0"/>
              <a:t>Supported from above</a:t>
            </a:r>
          </a:p>
          <a:p>
            <a:endParaRPr lang="en-GB" dirty="0"/>
          </a:p>
          <a:p>
            <a:r>
              <a:rPr lang="en-GB" dirty="0" smtClean="0"/>
              <a:t>Stainless steel structure</a:t>
            </a:r>
          </a:p>
          <a:p>
            <a:endParaRPr lang="en-GB" dirty="0" smtClean="0"/>
          </a:p>
          <a:p>
            <a:r>
              <a:rPr lang="en-GB" dirty="0" smtClean="0"/>
              <a:t>Copper</a:t>
            </a:r>
          </a:p>
          <a:p>
            <a:pPr lvl="1"/>
            <a:r>
              <a:rPr lang="en-GB" dirty="0" smtClean="0"/>
              <a:t>Sheet</a:t>
            </a:r>
          </a:p>
          <a:p>
            <a:pPr lvl="1"/>
            <a:r>
              <a:rPr lang="en-GB" dirty="0"/>
              <a:t>Pipe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2050" name="Picture 2" descr="G:\Users\p\pmingine\Public\Fresca2\3D view\3D view 14_09_012\3D TS 14_09_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3" r="24262"/>
          <a:stretch/>
        </p:blipFill>
        <p:spPr bwMode="auto">
          <a:xfrm>
            <a:off x="6012160" y="1203606"/>
            <a:ext cx="2715697" cy="479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27984" y="5805264"/>
            <a:ext cx="2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P. </a:t>
            </a:r>
            <a:r>
              <a:rPr lang="en-US" dirty="0" err="1" smtClean="0"/>
              <a:t>Minginette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42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59"/>
    </mc:Choice>
    <mc:Fallback xmlns="">
      <p:transition xmlns:p14="http://schemas.microsoft.com/office/powerpoint/2010/main" spd="slow" advTm="323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Top plate</a:t>
            </a:r>
          </a:p>
          <a:p>
            <a:pPr lvl="1"/>
            <a:r>
              <a:rPr lang="en-GB" dirty="0" smtClean="0"/>
              <a:t>Current leads</a:t>
            </a:r>
          </a:p>
          <a:p>
            <a:pPr lvl="2"/>
            <a:r>
              <a:rPr lang="en-GB" dirty="0" smtClean="0"/>
              <a:t>20 kA</a:t>
            </a:r>
          </a:p>
          <a:p>
            <a:pPr lvl="2"/>
            <a:r>
              <a:rPr lang="en-GB" dirty="0" smtClean="0"/>
              <a:t>10 kA</a:t>
            </a:r>
          </a:p>
          <a:p>
            <a:pPr lvl="1"/>
            <a:r>
              <a:rPr lang="en-GB" dirty="0" smtClean="0"/>
              <a:t>Instrumentation</a:t>
            </a:r>
          </a:p>
          <a:p>
            <a:endParaRPr lang="en-GB" dirty="0" smtClean="0"/>
          </a:p>
          <a:p>
            <a:r>
              <a:rPr lang="en-GB" dirty="0" err="1" smtClean="0"/>
              <a:t>Radiative</a:t>
            </a:r>
            <a:r>
              <a:rPr lang="en-GB" dirty="0" smtClean="0"/>
              <a:t> screens</a:t>
            </a:r>
          </a:p>
          <a:p>
            <a:endParaRPr lang="en-GB" dirty="0"/>
          </a:p>
          <a:p>
            <a:r>
              <a:rPr lang="en-GB" dirty="0" smtClean="0"/>
              <a:t>Lambda plate</a:t>
            </a:r>
          </a:p>
          <a:p>
            <a:pPr lvl="1"/>
            <a:r>
              <a:rPr lang="en-GB" dirty="0" smtClean="0"/>
              <a:t>Lambda valve</a:t>
            </a:r>
          </a:p>
          <a:p>
            <a:pPr lvl="1"/>
            <a:r>
              <a:rPr lang="en-GB" dirty="0" smtClean="0"/>
              <a:t>Splices</a:t>
            </a:r>
          </a:p>
          <a:p>
            <a:pPr lvl="1"/>
            <a:r>
              <a:rPr lang="en-GB" dirty="0" smtClean="0"/>
              <a:t>Instrumentation</a:t>
            </a:r>
          </a:p>
          <a:p>
            <a:pPr lvl="1"/>
            <a:endParaRPr lang="en-GB" dirty="0"/>
          </a:p>
          <a:p>
            <a:r>
              <a:rPr lang="en-GB" dirty="0" smtClean="0"/>
              <a:t>Mechanical support</a:t>
            </a:r>
          </a:p>
          <a:p>
            <a:pPr lvl="1"/>
            <a:r>
              <a:rPr lang="en-GB" dirty="0" smtClean="0"/>
              <a:t>Lambda plate</a:t>
            </a:r>
          </a:p>
          <a:p>
            <a:pPr lvl="1"/>
            <a:r>
              <a:rPr lang="en-GB" dirty="0" smtClean="0"/>
              <a:t>Magnet (15 tons)</a:t>
            </a:r>
          </a:p>
          <a:p>
            <a:pPr lvl="1"/>
            <a:endParaRPr lang="en-GB" dirty="0"/>
          </a:p>
        </p:txBody>
      </p:sp>
      <p:pic>
        <p:nvPicPr>
          <p:cNvPr id="1026" name="Picture 2" descr="G:\Users\p\pmingine\Public\Fresca2\3D view\3D view 14_09_012\3D Insert 14_09_01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0" r="30680"/>
          <a:stretch/>
        </p:blipFill>
        <p:spPr bwMode="auto">
          <a:xfrm>
            <a:off x="6419973" y="764704"/>
            <a:ext cx="2400499" cy="548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27984" y="5805264"/>
            <a:ext cx="2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P. </a:t>
            </a:r>
            <a:r>
              <a:rPr lang="en-US" dirty="0" err="1" smtClean="0"/>
              <a:t>Minginette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07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014"/>
    </mc:Choice>
    <mc:Fallback xmlns="">
      <p:transition xmlns:p14="http://schemas.microsoft.com/office/powerpoint/2010/main" spd="slow" advTm="740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28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2"/>
    </mc:Choice>
    <mc:Fallback xmlns="">
      <p:transition xmlns:p14="http://schemas.microsoft.com/office/powerpoint/2010/main" spd="slow" advTm="207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vessel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Design : Finished</a:t>
            </a:r>
          </a:p>
          <a:p>
            <a:endParaRPr lang="en-GB" dirty="0"/>
          </a:p>
          <a:p>
            <a:r>
              <a:rPr lang="en-GB" dirty="0" smtClean="0"/>
              <a:t>Call for tender : </a:t>
            </a:r>
          </a:p>
          <a:p>
            <a:pPr lvl="1"/>
            <a:r>
              <a:rPr lang="en-GB" dirty="0" smtClean="0"/>
              <a:t>Answers received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Selection in progress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Order : October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Delivery : 6 months after order (May ?)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9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07"/>
    </mc:Choice>
    <mc:Fallback xmlns="">
      <p:transition xmlns:p14="http://schemas.microsoft.com/office/powerpoint/2010/main" spd="slow" advTm="236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Helium vessel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: October</a:t>
            </a:r>
          </a:p>
          <a:p>
            <a:endParaRPr lang="en-GB" dirty="0"/>
          </a:p>
          <a:p>
            <a:r>
              <a:rPr lang="en-GB" dirty="0" smtClean="0"/>
              <a:t>Call for tender : November</a:t>
            </a:r>
          </a:p>
          <a:p>
            <a:endParaRPr lang="en-GB" dirty="0"/>
          </a:p>
          <a:p>
            <a:r>
              <a:rPr lang="en-GB" dirty="0" smtClean="0"/>
              <a:t>Order : December</a:t>
            </a:r>
          </a:p>
          <a:p>
            <a:endParaRPr lang="en-GB" dirty="0"/>
          </a:p>
          <a:p>
            <a:r>
              <a:rPr lang="en-GB" dirty="0" smtClean="0"/>
              <a:t>Delivery : 6-7 months after order (August ?)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94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48"/>
    </mc:Choice>
    <mc:Fallback xmlns="">
      <p:transition xmlns:p14="http://schemas.microsoft.com/office/powerpoint/2010/main" spd="slow" advTm="1964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shield and Insert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Thermal Shield</a:t>
            </a:r>
          </a:p>
          <a:p>
            <a:pPr lvl="1"/>
            <a:r>
              <a:rPr lang="en-GB" dirty="0" smtClean="0"/>
              <a:t>Design in progress</a:t>
            </a:r>
          </a:p>
          <a:p>
            <a:pPr lvl="1"/>
            <a:r>
              <a:rPr lang="en-GB" dirty="0" smtClean="0"/>
              <a:t>Construction in the shadow of helium vessel </a:t>
            </a:r>
          </a:p>
          <a:p>
            <a:pPr lvl="1"/>
            <a:endParaRPr lang="en-GB" dirty="0"/>
          </a:p>
          <a:p>
            <a:r>
              <a:rPr lang="en-GB" dirty="0" smtClean="0"/>
              <a:t>Insert</a:t>
            </a:r>
          </a:p>
          <a:p>
            <a:pPr lvl="1"/>
            <a:r>
              <a:rPr lang="en-GB" dirty="0" smtClean="0"/>
              <a:t>Design in progress</a:t>
            </a:r>
          </a:p>
          <a:p>
            <a:pPr lvl="1"/>
            <a:r>
              <a:rPr lang="en-GB" dirty="0" smtClean="0"/>
              <a:t>Construction at CERN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20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9"/>
    </mc:Choice>
    <mc:Fallback xmlns="">
      <p:transition xmlns:p14="http://schemas.microsoft.com/office/powerpoint/2010/main" spd="slow" advTm="23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95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"/>
    </mc:Choice>
    <mc:Fallback xmlns="">
      <p:transition xmlns:p14="http://schemas.microsoft.com/office/powerpoint/2010/main" spd="slow" advTm="56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well advanced</a:t>
            </a:r>
          </a:p>
          <a:p>
            <a:endParaRPr lang="en-GB" dirty="0"/>
          </a:p>
          <a:p>
            <a:r>
              <a:rPr lang="en-GB" dirty="0" smtClean="0"/>
              <a:t>Components at CERN for next summer</a:t>
            </a:r>
          </a:p>
          <a:p>
            <a:endParaRPr lang="en-GB" dirty="0"/>
          </a:p>
          <a:p>
            <a:r>
              <a:rPr lang="en-GB" dirty="0" smtClean="0"/>
              <a:t>Assembly phase to be planned (during LS1)</a:t>
            </a:r>
          </a:p>
          <a:p>
            <a:pPr lvl="1"/>
            <a:r>
              <a:rPr lang="en-GB" dirty="0" smtClean="0"/>
              <a:t>Assembly of the cryostat</a:t>
            </a:r>
          </a:p>
          <a:p>
            <a:pPr lvl="1"/>
            <a:r>
              <a:rPr lang="en-GB" dirty="0" smtClean="0"/>
              <a:t>Connection to other components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91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08"/>
    </mc:Choice>
    <mc:Fallback xmlns="">
      <p:transition xmlns:p14="http://schemas.microsoft.com/office/powerpoint/2010/main" spd="slow" advTm="4650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M. Bajko </a:t>
            </a:r>
            <a:r>
              <a:rPr lang="en-GB" dirty="0" smtClean="0"/>
              <a:t>(TE-TF)</a:t>
            </a:r>
            <a:endParaRPr lang="en-GB" dirty="0"/>
          </a:p>
          <a:p>
            <a:r>
              <a:rPr lang="en-GB" dirty="0"/>
              <a:t>V. Benda </a:t>
            </a:r>
            <a:r>
              <a:rPr lang="en-GB" dirty="0" smtClean="0"/>
              <a:t>(TE-CRG)</a:t>
            </a:r>
            <a:endParaRPr lang="en-GB" dirty="0"/>
          </a:p>
          <a:p>
            <a:r>
              <a:rPr lang="en-GB" dirty="0"/>
              <a:t>G. De Rijk </a:t>
            </a:r>
            <a:r>
              <a:rPr lang="en-GB" smtClean="0"/>
              <a:t>(TE-MSC)</a:t>
            </a:r>
            <a:endParaRPr lang="en-GB" dirty="0"/>
          </a:p>
          <a:p>
            <a:r>
              <a:rPr lang="en-GB" dirty="0"/>
              <a:t>C. Giloux </a:t>
            </a:r>
            <a:r>
              <a:rPr lang="en-GB" dirty="0" smtClean="0"/>
              <a:t>(TE-TF)</a:t>
            </a:r>
            <a:endParaRPr lang="en-GB" dirty="0"/>
          </a:p>
          <a:p>
            <a:r>
              <a:rPr lang="en-GB" dirty="0"/>
              <a:t>P. Minginette </a:t>
            </a:r>
            <a:r>
              <a:rPr lang="en-GB" dirty="0" smtClean="0"/>
              <a:t>(EN-MME)</a:t>
            </a:r>
            <a:endParaRPr lang="en-GB" dirty="0"/>
          </a:p>
          <a:p>
            <a:r>
              <a:rPr lang="en-GB" dirty="0"/>
              <a:t>V. Parma </a:t>
            </a:r>
            <a:r>
              <a:rPr lang="en-GB" dirty="0" smtClean="0"/>
              <a:t>(TE-MSC)</a:t>
            </a:r>
            <a:endParaRPr lang="en-GB" dirty="0"/>
          </a:p>
          <a:p>
            <a:r>
              <a:rPr lang="en-GB" dirty="0" smtClean="0"/>
              <a:t>P. Perret (EN-MME)</a:t>
            </a:r>
          </a:p>
          <a:p>
            <a:r>
              <a:rPr lang="en-GB" dirty="0" smtClean="0"/>
              <a:t>P. Viret (TE-TF)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21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25"/>
    </mc:Choice>
    <mc:Fallback xmlns="">
      <p:transition xmlns:p14="http://schemas.microsoft.com/office/powerpoint/2010/main" spd="slow" advTm="1092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Grazie !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7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1"/>
    </mc:Choice>
    <mc:Fallback xmlns="">
      <p:transition xmlns:p14="http://schemas.microsoft.com/office/powerpoint/2010/main" spd="slow" advTm="286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HFM Test Station</a:t>
            </a:r>
            <a:br>
              <a:rPr lang="en-GB" dirty="0" smtClean="0"/>
            </a:br>
            <a:r>
              <a:rPr lang="en-GB" dirty="0" smtClean="0"/>
              <a:t>Main Cryostat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Arnaud Vande Craen (TE-MSC)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2</a:t>
            </a:fld>
            <a:endParaRPr lang="en-GB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467544" y="4869160"/>
            <a:ext cx="6629400" cy="106668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 </a:t>
            </a:r>
            <a:r>
              <a:rPr lang="en-GB" dirty="0"/>
              <a:t>: HFM Collaboration Meeting – LASA Milano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76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76"/>
    </mc:Choice>
    <mc:Fallback xmlns="">
      <p:transition xmlns:p14="http://schemas.microsoft.com/office/powerpoint/2010/main" spd="slow" advTm="61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2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"/>
    </mc:Choice>
    <mc:Fallback xmlns="">
      <p:transition xmlns:p14="http://schemas.microsoft.com/office/powerpoint/2010/main" spd="slow" advTm="56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Design </a:t>
            </a:r>
          </a:p>
          <a:p>
            <a:endParaRPr lang="en-GB" dirty="0"/>
          </a:p>
          <a:p>
            <a:r>
              <a:rPr lang="en-GB" dirty="0" smtClean="0"/>
              <a:t>Status</a:t>
            </a:r>
          </a:p>
          <a:p>
            <a:endParaRPr lang="en-GB" dirty="0"/>
          </a:p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35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37"/>
    </mc:Choice>
    <mc:Fallback xmlns="">
      <p:transition xmlns:p14="http://schemas.microsoft.com/office/powerpoint/2010/main" spd="slow" advTm="1383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75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2"/>
    </mc:Choice>
    <mc:Fallback xmlns="">
      <p:transition xmlns:p14="http://schemas.microsoft.com/office/powerpoint/2010/main" spd="slow" advTm="203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Vertical cryostat</a:t>
            </a:r>
          </a:p>
          <a:p>
            <a:pPr lvl="1"/>
            <a:r>
              <a:rPr lang="en-GB" dirty="0" smtClean="0"/>
              <a:t>“</a:t>
            </a:r>
            <a:r>
              <a:rPr lang="en-GB" dirty="0" err="1" smtClean="0"/>
              <a:t>Claudet</a:t>
            </a:r>
            <a:r>
              <a:rPr lang="en-GB" dirty="0" smtClean="0"/>
              <a:t> bath” principle</a:t>
            </a:r>
          </a:p>
          <a:p>
            <a:pPr lvl="1"/>
            <a:r>
              <a:rPr lang="en-GB" dirty="0" smtClean="0"/>
              <a:t>Few cryogenic connections</a:t>
            </a:r>
          </a:p>
          <a:p>
            <a:pPr lvl="1"/>
            <a:endParaRPr lang="en-GB" dirty="0"/>
          </a:p>
          <a:p>
            <a:r>
              <a:rPr lang="en-GB" dirty="0" smtClean="0"/>
              <a:t>4 parts</a:t>
            </a:r>
          </a:p>
          <a:p>
            <a:pPr lvl="1"/>
            <a:r>
              <a:rPr lang="en-GB" dirty="0" smtClean="0"/>
              <a:t>Vacuum vessel</a:t>
            </a:r>
          </a:p>
          <a:p>
            <a:pPr lvl="1"/>
            <a:r>
              <a:rPr lang="en-GB" dirty="0" smtClean="0"/>
              <a:t>Helium vessel</a:t>
            </a:r>
          </a:p>
          <a:p>
            <a:pPr lvl="1"/>
            <a:r>
              <a:rPr lang="en-GB" dirty="0" smtClean="0"/>
              <a:t>Thermal shield</a:t>
            </a:r>
          </a:p>
          <a:p>
            <a:pPr lvl="1"/>
            <a:r>
              <a:rPr lang="en-GB" dirty="0" smtClean="0"/>
              <a:t>Insert</a:t>
            </a:r>
          </a:p>
          <a:p>
            <a:endParaRPr lang="en-GB" dirty="0" smtClean="0"/>
          </a:p>
          <a:p>
            <a:r>
              <a:rPr lang="en-GB" dirty="0" smtClean="0"/>
              <a:t>Support structure in pit</a:t>
            </a:r>
          </a:p>
          <a:p>
            <a:endParaRPr lang="en-GB" dirty="0"/>
          </a:p>
        </p:txBody>
      </p:sp>
      <p:pic>
        <p:nvPicPr>
          <p:cNvPr id="5123" name="Picture 3" descr="F:\Project\HFM\Pictures\General 3D cut view 2 27_07_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1" r="32894" b="3446"/>
          <a:stretch/>
        </p:blipFill>
        <p:spPr bwMode="auto">
          <a:xfrm>
            <a:off x="5580112" y="260648"/>
            <a:ext cx="3168352" cy="581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27984" y="5805264"/>
            <a:ext cx="2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P. </a:t>
            </a:r>
            <a:r>
              <a:rPr lang="en-US" dirty="0" err="1" smtClean="0"/>
              <a:t>Minginette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37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179"/>
    </mc:Choice>
    <mc:Fallback xmlns="">
      <p:transition xmlns:p14="http://schemas.microsoft.com/office/powerpoint/2010/main" spd="slow" advTm="9117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Exhaust line</a:t>
            </a:r>
          </a:p>
          <a:p>
            <a:pPr lvl="1"/>
            <a:r>
              <a:rPr lang="en-GB" dirty="0"/>
              <a:t>Burst </a:t>
            </a:r>
            <a:r>
              <a:rPr lang="en-GB" dirty="0" smtClean="0"/>
              <a:t>disc</a:t>
            </a:r>
          </a:p>
          <a:p>
            <a:pPr lvl="1"/>
            <a:r>
              <a:rPr lang="en-GB" dirty="0" smtClean="0"/>
              <a:t>DN 300</a:t>
            </a:r>
          </a:p>
          <a:p>
            <a:pPr lvl="1"/>
            <a:endParaRPr lang="en-GB" dirty="0"/>
          </a:p>
          <a:p>
            <a:r>
              <a:rPr lang="en-GB" dirty="0" smtClean="0"/>
              <a:t>Current leads</a:t>
            </a:r>
          </a:p>
          <a:p>
            <a:pPr lvl="1"/>
            <a:r>
              <a:rPr lang="en-GB" dirty="0" smtClean="0"/>
              <a:t>20 kA</a:t>
            </a:r>
          </a:p>
          <a:p>
            <a:pPr lvl="1"/>
            <a:r>
              <a:rPr lang="en-GB" dirty="0" smtClean="0"/>
              <a:t>10 kA</a:t>
            </a:r>
          </a:p>
          <a:p>
            <a:pPr lvl="1"/>
            <a:endParaRPr lang="en-GB" dirty="0"/>
          </a:p>
          <a:p>
            <a:r>
              <a:rPr lang="en-GB" dirty="0" smtClean="0"/>
              <a:t>Jumper</a:t>
            </a:r>
            <a:endParaRPr lang="en-GB" dirty="0"/>
          </a:p>
        </p:txBody>
      </p:sp>
      <p:pic>
        <p:nvPicPr>
          <p:cNvPr id="4098" name="Picture 2" descr="F:\Project\HFM\Pictures\3D top view 27_07_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3" r="18916" b="5303"/>
          <a:stretch/>
        </p:blipFill>
        <p:spPr bwMode="auto">
          <a:xfrm>
            <a:off x="4788024" y="1412776"/>
            <a:ext cx="3944308" cy="417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27984" y="5805264"/>
            <a:ext cx="2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P. </a:t>
            </a:r>
            <a:r>
              <a:rPr lang="en-US" dirty="0" err="1" smtClean="0"/>
              <a:t>Minginette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4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5"/>
    </mc:Choice>
    <mc:Fallback xmlns="">
      <p:transition xmlns:p14="http://schemas.microsoft.com/office/powerpoint/2010/main" spd="slow" advTm="152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18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6"/>
    </mc:Choice>
    <mc:Fallback xmlns="">
      <p:transition xmlns:p14="http://schemas.microsoft.com/office/powerpoint/2010/main" spd="slow" advTm="11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vessel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Dimensions</a:t>
            </a:r>
          </a:p>
          <a:p>
            <a:pPr lvl="1"/>
            <a:r>
              <a:rPr lang="en-GB" dirty="0" smtClean="0"/>
              <a:t>4.6 m height</a:t>
            </a:r>
          </a:p>
          <a:p>
            <a:pPr lvl="1"/>
            <a:r>
              <a:rPr lang="en-GB" dirty="0" smtClean="0"/>
              <a:t>2.3 m diameter</a:t>
            </a:r>
          </a:p>
          <a:p>
            <a:pPr lvl="1"/>
            <a:r>
              <a:rPr lang="en-GB" dirty="0" smtClean="0"/>
              <a:t>4.8 tons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Stainless steel</a:t>
            </a:r>
          </a:p>
          <a:p>
            <a:endParaRPr lang="en-GB" dirty="0" smtClean="0"/>
          </a:p>
          <a:p>
            <a:r>
              <a:rPr lang="en-GB" dirty="0" smtClean="0"/>
              <a:t>Conical cover</a:t>
            </a:r>
          </a:p>
          <a:p>
            <a:endParaRPr lang="en-GB" dirty="0"/>
          </a:p>
          <a:p>
            <a:r>
              <a:rPr lang="en-GB" dirty="0" smtClean="0"/>
              <a:t>3 supports</a:t>
            </a:r>
          </a:p>
          <a:p>
            <a:endParaRPr lang="en-GB" dirty="0"/>
          </a:p>
          <a:p>
            <a:r>
              <a:rPr lang="en-GB" dirty="0" smtClean="0"/>
              <a:t>Static vacuum</a:t>
            </a:r>
          </a:p>
        </p:txBody>
      </p:sp>
      <p:pic>
        <p:nvPicPr>
          <p:cNvPr id="6146" name="Picture 2" descr="F:\Project\HFM\Pictures\3D view Vacuum Vessel 17_07_01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09336" y="980728"/>
            <a:ext cx="3085933" cy="51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427984" y="5805264"/>
            <a:ext cx="2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P. </a:t>
            </a:r>
            <a:r>
              <a:rPr lang="en-US" dirty="0" err="1" smtClean="0"/>
              <a:t>Minginette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0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682"/>
    </mc:Choice>
    <mc:Fallback xmlns="">
      <p:transition xmlns:p14="http://schemas.microsoft.com/office/powerpoint/2010/main" spd="slow" advTm="6768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Helium vessel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Neck </a:t>
            </a:r>
          </a:p>
          <a:p>
            <a:pPr lvl="1"/>
            <a:r>
              <a:rPr lang="en-GB" dirty="0" smtClean="0"/>
              <a:t>3 mm thick</a:t>
            </a:r>
          </a:p>
          <a:p>
            <a:pPr lvl="1"/>
            <a:r>
              <a:rPr lang="en-GB" dirty="0" smtClean="0"/>
              <a:t>1.6 m diameter</a:t>
            </a:r>
          </a:p>
          <a:p>
            <a:pPr lvl="1"/>
            <a:r>
              <a:rPr lang="en-GB" dirty="0" smtClean="0"/>
              <a:t>1.6 m long</a:t>
            </a:r>
          </a:p>
          <a:p>
            <a:endParaRPr lang="en-GB" dirty="0"/>
          </a:p>
          <a:p>
            <a:r>
              <a:rPr lang="en-GB" dirty="0" smtClean="0"/>
              <a:t>Lower volume</a:t>
            </a:r>
          </a:p>
          <a:p>
            <a:pPr lvl="1"/>
            <a:r>
              <a:rPr lang="en-GB" dirty="0" smtClean="0"/>
              <a:t>6 mm thick</a:t>
            </a:r>
          </a:p>
          <a:p>
            <a:pPr lvl="1"/>
            <a:r>
              <a:rPr lang="en-GB" dirty="0" smtClean="0"/>
              <a:t>1.5 m diameter</a:t>
            </a:r>
          </a:p>
          <a:p>
            <a:pPr lvl="1"/>
            <a:r>
              <a:rPr lang="en-GB" dirty="0" smtClean="0"/>
              <a:t>2.5 m long</a:t>
            </a:r>
          </a:p>
          <a:p>
            <a:endParaRPr lang="en-GB" dirty="0" smtClean="0"/>
          </a:p>
          <a:p>
            <a:r>
              <a:rPr lang="en-GB" dirty="0" smtClean="0"/>
              <a:t>Max </a:t>
            </a:r>
            <a:r>
              <a:rPr lang="en-GB" dirty="0"/>
              <a:t>pressure : 4 bar</a:t>
            </a:r>
          </a:p>
          <a:p>
            <a:endParaRPr lang="en-GB" dirty="0" smtClean="0"/>
          </a:p>
          <a:p>
            <a:r>
              <a:rPr lang="en-GB" dirty="0" smtClean="0"/>
              <a:t>Heat exchanger</a:t>
            </a:r>
          </a:p>
          <a:p>
            <a:pPr lvl="1"/>
            <a:r>
              <a:rPr lang="en-GB" dirty="0" smtClean="0"/>
              <a:t>30 x U shape</a:t>
            </a:r>
          </a:p>
          <a:p>
            <a:pPr lvl="1"/>
            <a:r>
              <a:rPr lang="en-GB" dirty="0"/>
              <a:t>OFE </a:t>
            </a:r>
            <a:r>
              <a:rPr lang="en-GB" dirty="0" smtClean="0"/>
              <a:t>Copper</a:t>
            </a:r>
          </a:p>
          <a:p>
            <a:pPr lvl="1"/>
            <a:r>
              <a:rPr lang="en-GB" dirty="0" smtClean="0"/>
              <a:t>Cooling power ≈ 100 W @ 1.9K (1.5 day Cool-Down)</a:t>
            </a:r>
          </a:p>
          <a:p>
            <a:pPr marL="749808" lvl="2" indent="0">
              <a:buNone/>
            </a:pPr>
            <a:r>
              <a:rPr lang="en-GB" dirty="0" smtClean="0"/>
              <a:t>		(25W nom, ; 40W </a:t>
            </a:r>
            <a:r>
              <a:rPr lang="en-GB" dirty="0" err="1" smtClean="0"/>
              <a:t>dyn</a:t>
            </a:r>
            <a:r>
              <a:rPr lang="en-GB" dirty="0" smtClean="0"/>
              <a:t>. )</a:t>
            </a:r>
            <a:endParaRPr lang="en-GB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3074" name="Picture 2" descr="G:\Users\p\pmingine\Public\Fresca2\3D view\3D view 14_09_012\3D view HEV 14_09_01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9" r="28364"/>
          <a:stretch/>
        </p:blipFill>
        <p:spPr bwMode="auto">
          <a:xfrm>
            <a:off x="5868144" y="1015806"/>
            <a:ext cx="3347863" cy="518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18/09/2012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539BF4D-EAC6-4874-A258-9662DEB20135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27984" y="5805264"/>
            <a:ext cx="2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P. </a:t>
            </a:r>
            <a:r>
              <a:rPr lang="en-US" dirty="0" err="1" smtClean="0"/>
              <a:t>Minginette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1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645"/>
    </mc:Choice>
    <mc:Fallback xmlns="">
      <p:transition xmlns:p14="http://schemas.microsoft.com/office/powerpoint/2010/main" spd="slow" advTm="1236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CERNPre╠üsentation1</Template>
  <TotalTime>3504</TotalTime>
  <Words>477</Words>
  <Application>Microsoft Macintosh PowerPoint</Application>
  <PresentationFormat>On-screen Show (4:3)</PresentationFormat>
  <Paragraphs>185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CERNPre╠üsentation1</vt:lpstr>
      <vt:lpstr>PowerPoint Presentation</vt:lpstr>
      <vt:lpstr>HFM Test Station Main Cryostat</vt:lpstr>
      <vt:lpstr>Summary</vt:lpstr>
      <vt:lpstr>Introduction</vt:lpstr>
      <vt:lpstr>Overview</vt:lpstr>
      <vt:lpstr>Integration</vt:lpstr>
      <vt:lpstr>Design</vt:lpstr>
      <vt:lpstr>Vacuum vessel</vt:lpstr>
      <vt:lpstr>Helium vessel</vt:lpstr>
      <vt:lpstr>Thermal shield</vt:lpstr>
      <vt:lpstr>Insert</vt:lpstr>
      <vt:lpstr>Status</vt:lpstr>
      <vt:lpstr>Vacuum vessel</vt:lpstr>
      <vt:lpstr>Helium vessel</vt:lpstr>
      <vt:lpstr>Thermal shield and Insert</vt:lpstr>
      <vt:lpstr>Conclusion</vt:lpstr>
      <vt:lpstr>Conclusion</vt:lpstr>
      <vt:lpstr>Acknowledgment</vt:lpstr>
      <vt:lpstr>Grazie !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avandecr</dc:creator>
  <cp:lastModifiedBy>Arnaud Vande Craen</cp:lastModifiedBy>
  <cp:revision>27</cp:revision>
  <cp:lastPrinted>2012-09-17T10:56:27Z</cp:lastPrinted>
  <dcterms:created xsi:type="dcterms:W3CDTF">2012-09-13T06:22:02Z</dcterms:created>
  <dcterms:modified xsi:type="dcterms:W3CDTF">2012-09-18T09:50:45Z</dcterms:modified>
</cp:coreProperties>
</file>