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8" r:id="rId2"/>
    <p:sldId id="330" r:id="rId3"/>
    <p:sldId id="331" r:id="rId4"/>
    <p:sldId id="332" r:id="rId5"/>
    <p:sldId id="333" r:id="rId6"/>
    <p:sldId id="334" r:id="rId7"/>
    <p:sldId id="336" r:id="rId8"/>
    <p:sldId id="337" r:id="rId9"/>
    <p:sldId id="338" r:id="rId10"/>
    <p:sldId id="339" r:id="rId11"/>
    <p:sldId id="340" r:id="rId12"/>
    <p:sldId id="342" r:id="rId13"/>
    <p:sldId id="343" r:id="rId14"/>
    <p:sldId id="329" r:id="rId15"/>
    <p:sldId id="266" r:id="rId16"/>
  </p:sldIdLst>
  <p:sldSz cx="9144000" cy="6858000" type="screen4x3"/>
  <p:notesSz cx="6794500" cy="9906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0A73055E-9528-40ED-8EE6-6FCC32B94A71}">
          <p14:sldIdLst>
            <p14:sldId id="258"/>
            <p14:sldId id="330"/>
            <p14:sldId id="331"/>
            <p14:sldId id="332"/>
            <p14:sldId id="333"/>
            <p14:sldId id="334"/>
            <p14:sldId id="336"/>
            <p14:sldId id="337"/>
            <p14:sldId id="338"/>
            <p14:sldId id="339"/>
            <p14:sldId id="340"/>
            <p14:sldId id="342"/>
            <p14:sldId id="343"/>
            <p14:sldId id="329"/>
            <p14:sldId id="266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ia durante" initials="m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FF0066"/>
    <a:srgbClr val="70BC1F"/>
    <a:srgbClr val="5F5F5F"/>
    <a:srgbClr val="FFDF9F"/>
    <a:srgbClr val="FEECA0"/>
    <a:srgbClr val="33CC33"/>
    <a:srgbClr val="8ABBD0"/>
    <a:srgbClr val="4F55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77" autoAdjust="0"/>
    <p:restoredTop sz="95941" autoAdjust="0"/>
  </p:normalViewPr>
  <p:slideViewPr>
    <p:cSldViewPr>
      <p:cViewPr varScale="1">
        <p:scale>
          <a:sx n="72" d="100"/>
          <a:sy n="72" d="100"/>
        </p:scale>
        <p:origin x="-8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382" y="-84"/>
      </p:cViewPr>
      <p:guideLst>
        <p:guide orient="horz" pos="3119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C3F96CE1-B8D3-43DA-9596-4B5AE003070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10366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05350"/>
            <a:ext cx="49847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10700"/>
            <a:ext cx="29432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537F9ACB-119A-4A69-AB9F-2936AA3E71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72180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86"/>
          <p:cNvGrpSpPr>
            <a:grpSpLocks/>
          </p:cNvGrpSpPr>
          <p:nvPr/>
        </p:nvGrpSpPr>
        <p:grpSpPr bwMode="auto">
          <a:xfrm>
            <a:off x="684213" y="349250"/>
            <a:ext cx="8351837" cy="6175375"/>
            <a:chOff x="431" y="220"/>
            <a:chExt cx="5261" cy="3890"/>
          </a:xfrm>
        </p:grpSpPr>
        <p:pic>
          <p:nvPicPr>
            <p:cNvPr id="5" name="Picture 1077" descr="barre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" y="220"/>
              <a:ext cx="523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078" descr="barre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3838"/>
              <a:ext cx="5261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84" name="Rectangle 1088"/>
          <p:cNvSpPr>
            <a:spLocks noGrp="1" noChangeArrowheads="1"/>
          </p:cNvSpPr>
          <p:nvPr>
            <p:ph type="ctrTitle" sz="quarter"/>
          </p:nvPr>
        </p:nvSpPr>
        <p:spPr>
          <a:xfrm>
            <a:off x="1116013" y="1196975"/>
            <a:ext cx="7742267" cy="1470025"/>
          </a:xfrm>
        </p:spPr>
        <p:txBody>
          <a:bodyPr/>
          <a:lstStyle>
            <a:lvl1pPr>
              <a:defRPr sz="5400" b="1">
                <a:solidFill>
                  <a:srgbClr val="8ABBD0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5185" name="Rectangle 108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42976" y="3143248"/>
            <a:ext cx="6400800" cy="1752600"/>
          </a:xfrm>
        </p:spPr>
        <p:txBody>
          <a:bodyPr/>
          <a:lstStyle>
            <a:lvl1pPr algn="ctr">
              <a:buFontTx/>
              <a:buNone/>
              <a:defRPr sz="3600" b="1" i="1">
                <a:solidFill>
                  <a:srgbClr val="5F5F5F"/>
                </a:solidFill>
              </a:defRPr>
            </a:lvl1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9" name="Rectangle 109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10" name="Rectangle 109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A49A2-F2D6-48D5-8AB5-2A1B2A7DBBB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1" name="Rectangle 105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73196" y="6526213"/>
            <a:ext cx="63706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noProof="0" dirty="0" smtClean="0"/>
              <a:t>CEA/DSM/Irfu/SACM – J.M. Rifflet - EuCARD HFM - Task 3 : High Field Magnet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46888" y="714356"/>
            <a:ext cx="1946275" cy="5434032"/>
          </a:xfrm>
        </p:spPr>
        <p:txBody>
          <a:bodyPr vert="eaVert"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04888" y="714356"/>
            <a:ext cx="5689600" cy="5434032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– J.M. Rifflet - EuCARD HFM - Task 3 : High Field Magnet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773AB-A894-40DF-A041-D96A9E37C30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0005" y="785794"/>
            <a:ext cx="7788275" cy="5434013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0" name="Rectangle 105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73196" y="6526213"/>
            <a:ext cx="63706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noProof="0" dirty="0" smtClean="0"/>
              <a:t>CEA/DSM/Irfu/SACM – J.M. Rifflet - EuCARD HFM - Task 3 : High Field Magnet</a:t>
            </a:r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5880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5880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1DA95-5D4D-4883-B6A8-EEE71F9703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7" name="Titre 1"/>
          <p:cNvSpPr txBox="1">
            <a:spLocks/>
          </p:cNvSpPr>
          <p:nvPr userDrawn="1"/>
        </p:nvSpPr>
        <p:spPr bwMode="auto">
          <a:xfrm>
            <a:off x="1004888" y="53975"/>
            <a:ext cx="777716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Cliquez pour modifier le style du titre</a:t>
            </a:r>
            <a:endParaRPr kumimoji="0" lang="fr-FR" sz="3600" b="0" i="0" u="none" strike="noStrike" kern="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105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73196" y="6526213"/>
            <a:ext cx="63706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noProof="0" dirty="0" smtClean="0"/>
              <a:t>CEA/DSM/Irfu/SACM – J.M. Rifflet - EuCARD HFM - Task 3 : High Field Magnet</a:t>
            </a:r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04888" y="714375"/>
            <a:ext cx="3817937" cy="5434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75225" y="714375"/>
            <a:ext cx="3817938" cy="5434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945B6-C0A9-46AD-8342-8368EEDD27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8" name="Rectangle 105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73196" y="6526213"/>
            <a:ext cx="63706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noProof="0" dirty="0" smtClean="0"/>
              <a:t>CEA/DSM/Irfu/SACM – J.M. Rifflet - EuCARD HFM - Task 3 : High Field Magnet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– J.M. Rifflet - EuCARD HFM - Task 3 : High Field Magnet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4DCDC-563A-4FCD-BD3C-06AA93382E1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– J.M. Rifflet - EuCARD HFM - Task 3 : High Field Magnet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A2809-C308-4B40-B801-D6E583FC21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20745" y="493678"/>
            <a:ext cx="3008313" cy="10064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00496" y="714356"/>
            <a:ext cx="4686304" cy="55007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28662" y="150017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– J.M. Rifflet - EuCARD HFM - Task 3 : High Field Magnet</a:t>
            </a:r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ECEE8-381E-496F-81EE-5F7A171218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2976" y="4800600"/>
            <a:ext cx="7429552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8599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2976" y="5367338"/>
            <a:ext cx="742955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– J.M. Rifflet - EuCARD HFM - Task 3 : High Field Magnet</a:t>
            </a:r>
            <a:endParaRPr lang="fr-FR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66B30-DAC5-432C-8D1B-8EED9C686A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CEA/DSM/Irfu/SACM – J.M. Rifflet - EuCARD HFM - Task 3 : High Field Magnet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F17E4-0507-4825-A9F5-15B664FB3FE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39" descr="barre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4213" y="349250"/>
            <a:ext cx="831691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1040" descr="barre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4213" y="6092825"/>
            <a:ext cx="83518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104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4888" y="714375"/>
            <a:ext cx="7788275" cy="543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Cliquez pour modifier les styles du texte du masque</a:t>
            </a:r>
          </a:p>
          <a:p>
            <a:pPr lvl="1"/>
            <a:r>
              <a:rPr lang="en-US" noProof="0" smtClean="0"/>
              <a:t>Deuxième niveau</a:t>
            </a:r>
          </a:p>
          <a:p>
            <a:pPr lvl="2"/>
            <a:r>
              <a:rPr lang="en-US" noProof="0" smtClean="0"/>
              <a:t>Troisième niveau</a:t>
            </a:r>
          </a:p>
          <a:p>
            <a:pPr lvl="3"/>
            <a:r>
              <a:rPr lang="en-US" noProof="0" smtClean="0"/>
              <a:t>Quatrième niveau</a:t>
            </a:r>
          </a:p>
          <a:p>
            <a:pPr lvl="4"/>
            <a:r>
              <a:rPr lang="en-US" noProof="0" smtClean="0"/>
              <a:t>Cinquième niveau</a:t>
            </a:r>
          </a:p>
        </p:txBody>
      </p:sp>
      <p:sp>
        <p:nvSpPr>
          <p:cNvPr id="2053" name="Rectangle 1044"/>
          <p:cNvSpPr>
            <a:spLocks noGrp="1" noChangeArrowheads="1"/>
          </p:cNvSpPr>
          <p:nvPr>
            <p:ph type="title"/>
          </p:nvPr>
        </p:nvSpPr>
        <p:spPr bwMode="auto">
          <a:xfrm>
            <a:off x="1004888" y="53975"/>
            <a:ext cx="777716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Cliquez pour modifier le style du titre</a:t>
            </a:r>
          </a:p>
        </p:txBody>
      </p:sp>
      <p:sp>
        <p:nvSpPr>
          <p:cNvPr id="6178" name="Rectangle 105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73196" y="6526213"/>
            <a:ext cx="63706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CEA/DSM/Irfu/SACM – J.M. Rifflet - EuCARD HFM - Task 3 : High Field Magnet</a:t>
            </a:r>
            <a:endParaRPr lang="en-US" dirty="0"/>
          </a:p>
        </p:txBody>
      </p:sp>
      <p:sp>
        <p:nvSpPr>
          <p:cNvPr id="6180" name="Rectangle 106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526213"/>
            <a:ext cx="987425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36000" bIns="45720" numCol="1" anchor="ctr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noProof="0" smtClean="0"/>
              <a:t>18/09/2012</a:t>
            </a:r>
            <a:endParaRPr lang="en-US" noProof="0"/>
          </a:p>
        </p:txBody>
      </p:sp>
      <p:sp>
        <p:nvSpPr>
          <p:cNvPr id="6181" name="Rectangle 10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04263" y="6526213"/>
            <a:ext cx="3857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fld id="{40922441-AA2E-4F3A-BE1E-D8EE28F6B24E}" type="slidenum">
              <a:rPr lang="en-US" noProof="0" smtClean="0"/>
              <a:pPr>
                <a:defRPr/>
              </a:pPr>
              <a:t>‹N°›</a:t>
            </a:fld>
            <a:endParaRPr lang="en-US" noProof="0"/>
          </a:p>
        </p:txBody>
      </p:sp>
      <p:pic>
        <p:nvPicPr>
          <p:cNvPr id="10" name="Picture 19" descr="Cern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6720" y="3068960"/>
            <a:ext cx="857224" cy="857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43063"/>
            <a:ext cx="979488" cy="414337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90" y="2132856"/>
            <a:ext cx="835685" cy="837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9pPr>
    </p:titleStyle>
    <p:bodyStyle>
      <a:lvl1pPr marL="342900" indent="-1524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6200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811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764705"/>
            <a:ext cx="7560443" cy="2376263"/>
          </a:xfrm>
        </p:spPr>
        <p:txBody>
          <a:bodyPr/>
          <a:lstStyle/>
          <a:p>
            <a:pPr algn="ctr"/>
            <a:r>
              <a:rPr lang="en-US" sz="4000" dirty="0"/>
              <a:t>EuCARD-WP7-HFM </a:t>
            </a:r>
            <a:r>
              <a:rPr lang="en-US" sz="4000" dirty="0" smtClean="0"/>
              <a:t>Collaboration </a:t>
            </a:r>
            <a:r>
              <a:rPr lang="en-US" sz="4000" dirty="0"/>
              <a:t>Meeting</a:t>
            </a:r>
            <a:r>
              <a:rPr lang="en-US" sz="4000" dirty="0" smtClean="0">
                <a:solidFill>
                  <a:srgbClr val="FFDF9F"/>
                </a:solidFill>
              </a:rPr>
              <a:t/>
            </a:r>
            <a:br>
              <a:rPr lang="en-US" sz="4000" dirty="0" smtClean="0">
                <a:solidFill>
                  <a:srgbClr val="FFDF9F"/>
                </a:solidFill>
              </a:rPr>
            </a:br>
            <a:r>
              <a:rPr lang="en-US" sz="4000" dirty="0" smtClean="0">
                <a:solidFill>
                  <a:srgbClr val="FFDF9F"/>
                </a:solidFill>
              </a:rPr>
              <a:t>18/09/2012</a:t>
            </a:r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624" y="3429000"/>
            <a:ext cx="7416824" cy="717800"/>
          </a:xfrm>
        </p:spPr>
        <p:txBody>
          <a:bodyPr/>
          <a:lstStyle/>
          <a:p>
            <a:pPr marL="0" indent="190500"/>
            <a:r>
              <a:rPr lang="en-US" dirty="0" smtClean="0"/>
              <a:t>Task 3 : High Field Magnet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Engineering and Realizations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Winding tooling and components for 1</a:t>
            </a:r>
            <a:r>
              <a:rPr lang="en-US" baseline="30000" dirty="0" smtClean="0"/>
              <a:t>st</a:t>
            </a:r>
            <a:r>
              <a:rPr lang="en-US" dirty="0" smtClean="0"/>
              <a:t> CU coil were ordered in view of winding operation in summer</a:t>
            </a:r>
          </a:p>
          <a:p>
            <a:r>
              <a:rPr lang="en-US" dirty="0" smtClean="0"/>
              <a:t>But (</a:t>
            </a:r>
            <a:r>
              <a:rPr lang="en-US" dirty="0" smtClean="0">
                <a:solidFill>
                  <a:srgbClr val="FF0000"/>
                </a:solidFill>
              </a:rPr>
              <a:t>see Françoise’s talk</a:t>
            </a:r>
            <a:r>
              <a:rPr lang="en-US" dirty="0" smtClean="0"/>
              <a:t>), due to huge deformations during last heat </a:t>
            </a:r>
            <a:r>
              <a:rPr lang="en-US" dirty="0" smtClean="0"/>
              <a:t>treatment of </a:t>
            </a:r>
            <a:r>
              <a:rPr lang="en-US" smtClean="0"/>
              <a:t>fabrication process,</a:t>
            </a:r>
            <a:endParaRPr lang="en-US" dirty="0" smtClean="0"/>
          </a:p>
          <a:p>
            <a:pPr lvl="2"/>
            <a:r>
              <a:rPr lang="en-US" dirty="0" smtClean="0"/>
              <a:t>New material has to be ordered</a:t>
            </a:r>
          </a:p>
          <a:p>
            <a:pPr lvl="2"/>
            <a:r>
              <a:rPr lang="en-US" dirty="0" smtClean="0"/>
              <a:t>Winding table split in 3 parts (possible in 1 part with a 10 weeks additional delay)</a:t>
            </a:r>
          </a:p>
          <a:p>
            <a:r>
              <a:rPr lang="en-US" dirty="0" smtClean="0"/>
              <a:t>Cu winding could only </a:t>
            </a:r>
            <a:r>
              <a:rPr lang="en-US" dirty="0" smtClean="0">
                <a:solidFill>
                  <a:srgbClr val="FF0000"/>
                </a:solidFill>
              </a:rPr>
              <a:t>start in December or early January</a:t>
            </a:r>
          </a:p>
          <a:p>
            <a:endParaRPr lang="en-US" dirty="0" smtClean="0"/>
          </a:p>
          <a:p>
            <a:pPr marL="952500" lvl="2" indent="0">
              <a:buNone/>
            </a:pP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CEA/DSM/Irfu/SACM – J.M. Rifflet - EuCARD HFM - Task 3 : High Field Magnet</a:t>
            </a:r>
            <a:endParaRPr lang="en-US" noProof="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4581712"/>
            <a:ext cx="5344591" cy="935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149080"/>
            <a:ext cx="3939613" cy="1661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74158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Engineering and Realizations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Tooling studies are well advanced:</a:t>
            </a:r>
          </a:p>
          <a:p>
            <a:pPr lvl="2"/>
            <a:r>
              <a:rPr lang="en-US" dirty="0" smtClean="0"/>
              <a:t>Reaction tooling</a:t>
            </a:r>
          </a:p>
          <a:p>
            <a:pPr lvl="2"/>
            <a:r>
              <a:rPr lang="en-US" dirty="0" smtClean="0"/>
              <a:t>Transport tooling</a:t>
            </a:r>
          </a:p>
          <a:p>
            <a:pPr lvl="2"/>
            <a:r>
              <a:rPr lang="en-US" dirty="0" smtClean="0"/>
              <a:t>Impregnation tooling</a:t>
            </a:r>
          </a:p>
          <a:p>
            <a:pPr marL="952500" lvl="2" indent="0">
              <a:buNone/>
            </a:pPr>
            <a:endParaRPr lang="en-US" dirty="0"/>
          </a:p>
          <a:p>
            <a:r>
              <a:rPr lang="en-US" dirty="0" smtClean="0"/>
              <a:t>Structure parts are delivered</a:t>
            </a:r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CEA/DSM/Irfu/SACM – J.M. Rifflet - EuCARD HFM - Task 3 : High Field Magnet</a:t>
            </a:r>
            <a:endParaRPr lang="en-US" noProof="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654" y="1124744"/>
            <a:ext cx="3907431" cy="1973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651920"/>
            <a:ext cx="345638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501008"/>
            <a:ext cx="2921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4115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Design report by </a:t>
            </a:r>
            <a:r>
              <a:rPr lang="en-US" dirty="0" smtClean="0">
                <a:solidFill>
                  <a:srgbClr val="0070C0"/>
                </a:solidFill>
              </a:rPr>
              <a:t>M45 (December 2012) :</a:t>
            </a:r>
          </a:p>
          <a:p>
            <a:pPr lvl="1"/>
            <a:r>
              <a:rPr lang="en-US" dirty="0" smtClean="0"/>
              <a:t>Studies almost finished</a:t>
            </a:r>
          </a:p>
          <a:p>
            <a:pPr lvl="1"/>
            <a:r>
              <a:rPr lang="en-US" dirty="0" smtClean="0"/>
              <a:t>We have 3 months to do the work : sufficient but we should start now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All </a:t>
            </a:r>
            <a:r>
              <a:rPr lang="en-US" dirty="0">
                <a:solidFill>
                  <a:srgbClr val="0070C0"/>
                </a:solidFill>
              </a:rPr>
              <a:t>components procured for the single </a:t>
            </a:r>
            <a:r>
              <a:rPr lang="en-US" dirty="0" err="1">
                <a:solidFill>
                  <a:srgbClr val="0070C0"/>
                </a:solidFill>
              </a:rPr>
              <a:t>sc</a:t>
            </a:r>
            <a:r>
              <a:rPr lang="en-US" dirty="0">
                <a:solidFill>
                  <a:srgbClr val="0070C0"/>
                </a:solidFill>
              </a:rPr>
              <a:t> coil magnet </a:t>
            </a:r>
            <a:r>
              <a:rPr lang="en-US" dirty="0" smtClean="0">
                <a:solidFill>
                  <a:srgbClr val="0070C0"/>
                </a:solidFill>
              </a:rPr>
              <a:t>M48 (March 2013) :</a:t>
            </a:r>
          </a:p>
          <a:p>
            <a:pPr lvl="1"/>
            <a:r>
              <a:rPr lang="en-US" dirty="0" smtClean="0"/>
              <a:t>Partly ordered (coated parts) or call for tender issued</a:t>
            </a:r>
          </a:p>
          <a:p>
            <a:pPr lvl="1"/>
            <a:r>
              <a:rPr lang="en-US" dirty="0" smtClean="0"/>
              <a:t>No problem if parts not modified (to manage axial contraction of conductor)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LN2 </a:t>
            </a:r>
            <a:r>
              <a:rPr lang="en-US" dirty="0">
                <a:solidFill>
                  <a:srgbClr val="0070C0"/>
                </a:solidFill>
              </a:rPr>
              <a:t>test of structure </a:t>
            </a:r>
            <a:r>
              <a:rPr lang="en-US" dirty="0" smtClean="0">
                <a:solidFill>
                  <a:srgbClr val="0070C0"/>
                </a:solidFill>
              </a:rPr>
              <a:t>M48 </a:t>
            </a:r>
            <a:r>
              <a:rPr lang="en-US" dirty="0">
                <a:solidFill>
                  <a:srgbClr val="0070C0"/>
                </a:solidFill>
              </a:rPr>
              <a:t>(March 2013</a:t>
            </a:r>
            <a:r>
              <a:rPr lang="en-US" dirty="0" smtClean="0">
                <a:solidFill>
                  <a:srgbClr val="0070C0"/>
                </a:solidFill>
              </a:rPr>
              <a:t>):</a:t>
            </a:r>
          </a:p>
          <a:p>
            <a:pPr lvl="1"/>
            <a:r>
              <a:rPr lang="en-US" dirty="0" smtClean="0"/>
              <a:t>Work well in progress at CERN </a:t>
            </a:r>
            <a:r>
              <a:rPr lang="en-US" dirty="0" smtClean="0">
                <a:sym typeface="Wingdings" pitchFamily="2" charset="2"/>
              </a:rPr>
              <a:t> should be OK</a:t>
            </a:r>
            <a:endParaRPr lang="en-US" dirty="0"/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CEA/DSM/Irfu/SACM – J.M. Rifflet - EuCARD HFM - Task 3 : High Field Magnet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05302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Realization </a:t>
            </a:r>
            <a:r>
              <a:rPr lang="en-US" dirty="0" smtClean="0"/>
              <a:t>and tests steps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 test : Aluminum parts to simulate the </a:t>
            </a:r>
            <a:r>
              <a:rPr lang="en-US" dirty="0" smtClean="0"/>
              <a:t>coils	</a:t>
            </a:r>
          </a:p>
          <a:p>
            <a:pPr marL="952500" lvl="2" indent="0">
              <a:buNone/>
            </a:pP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 LN2 test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/>
              <a:t>2 Cu coils mounted with 1 </a:t>
            </a:r>
            <a:r>
              <a:rPr lang="en-US" dirty="0" smtClean="0"/>
              <a:t>Al </a:t>
            </a:r>
            <a:r>
              <a:rPr lang="en-US" dirty="0" smtClean="0"/>
              <a:t>dummy pole in the structure</a:t>
            </a:r>
            <a:r>
              <a:rPr lang="en-US" dirty="0" smtClean="0"/>
              <a:t>.</a:t>
            </a:r>
          </a:p>
          <a:p>
            <a:pPr marL="952500" lvl="2" indent="0">
              <a:buNone/>
            </a:pP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LN2 test ?</a:t>
            </a:r>
          </a:p>
          <a:p>
            <a:pPr lvl="2"/>
            <a:r>
              <a:rPr lang="en-US" dirty="0" smtClean="0"/>
              <a:t> </a:t>
            </a:r>
            <a:r>
              <a:rPr lang="en-US" dirty="0" smtClean="0"/>
              <a:t>Is this step really necessary? (or </a:t>
            </a:r>
            <a:r>
              <a:rPr lang="en-US" dirty="0" smtClean="0"/>
              <a:t>can </a:t>
            </a:r>
            <a:r>
              <a:rPr lang="en-US" dirty="0" smtClean="0"/>
              <a:t>we stop if the pole assembly made with 2 Cu coils is correct ?)</a:t>
            </a:r>
          </a:p>
          <a:p>
            <a:r>
              <a:rPr lang="en-US" dirty="0" smtClean="0"/>
              <a:t>1 Nb3Sn coil (3-4) mounted with 3 Cu coils. Tested at cryogenic </a:t>
            </a:r>
            <a:r>
              <a:rPr lang="en-US" dirty="0" smtClean="0"/>
              <a:t>temperature</a:t>
            </a:r>
          </a:p>
          <a:p>
            <a:pPr lvl="2"/>
            <a:r>
              <a:rPr lang="fr-FR" dirty="0" smtClean="0">
                <a:sym typeface="Wingdings" pitchFamily="2" charset="2"/>
              </a:rPr>
              <a:t> </a:t>
            </a:r>
            <a:r>
              <a:rPr lang="fr-FR" dirty="0" err="1" smtClean="0">
                <a:solidFill>
                  <a:srgbClr val="00B050"/>
                </a:solidFill>
                <a:sym typeface="Wingdings" pitchFamily="2" charset="2"/>
              </a:rPr>
              <a:t>LHe</a:t>
            </a:r>
            <a:r>
              <a:rPr lang="fr-FR" dirty="0" smtClean="0">
                <a:solidFill>
                  <a:srgbClr val="00B050"/>
                </a:solidFill>
                <a:sym typeface="Wingdings" pitchFamily="2" charset="2"/>
              </a:rPr>
              <a:t> test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/>
              <a:t>4 Nb3Sn coils : 1</a:t>
            </a:r>
            <a:r>
              <a:rPr lang="en-US" baseline="30000" dirty="0" smtClean="0"/>
              <a:t>st</a:t>
            </a:r>
            <a:r>
              <a:rPr lang="en-US" dirty="0" smtClean="0"/>
              <a:t> real </a:t>
            </a:r>
            <a:r>
              <a:rPr lang="en-US" dirty="0" smtClean="0"/>
              <a:t>magnet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rgbClr val="00B050"/>
                </a:solidFill>
                <a:sym typeface="Wingdings" pitchFamily="2" charset="2"/>
              </a:rPr>
              <a:t>LHe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 test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/>
              <a:t>4 Nb3Sn coils : 2</a:t>
            </a:r>
            <a:r>
              <a:rPr lang="en-US" baseline="30000" dirty="0" smtClean="0"/>
              <a:t>nd</a:t>
            </a:r>
            <a:r>
              <a:rPr lang="en-US" dirty="0" smtClean="0"/>
              <a:t> real </a:t>
            </a:r>
            <a:r>
              <a:rPr lang="en-US" dirty="0" smtClean="0"/>
              <a:t>magnet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olidFill>
                  <a:srgbClr val="00B050"/>
                </a:solidFill>
                <a:sym typeface="Wingdings" pitchFamily="2" charset="2"/>
              </a:rPr>
              <a:t>LHe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 test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CEA/DSM/Irfu/SACM – J.M. Rifflet - EuCARD HFM - Task 3 : High Field Magnet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14606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e la date 10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1366838" y="53975"/>
            <a:ext cx="7777162" cy="404813"/>
          </a:xfrm>
        </p:spPr>
        <p:txBody>
          <a:bodyPr/>
          <a:lstStyle/>
          <a:p>
            <a:r>
              <a:rPr lang="fr-FR" smtClean="0"/>
              <a:t>Global Planning</a:t>
            </a:r>
            <a:endParaRPr lang="fr-FR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0" name="Rectangle 105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1273196" y="6526213"/>
            <a:ext cx="63706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noProof="0" dirty="0" smtClean="0"/>
              <a:t>CEA/DSM/Irfu/SACM – J.M. Rifflet - EuCARD HFM - Task 3 : High Field Magnet</a:t>
            </a:r>
            <a:endParaRPr lang="en-US" noProof="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75" y="1488442"/>
            <a:ext cx="8066754" cy="4172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630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a date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99AAC-E239-4E8D-87C6-C2A5FE681470}" type="slidenum">
              <a:rPr lang="fr-FR"/>
              <a:pPr>
                <a:defRPr/>
              </a:pPr>
              <a:t>15</a:t>
            </a:fld>
            <a:endParaRPr lang="fr-FR"/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66838" y="95250"/>
            <a:ext cx="7777162" cy="404813"/>
          </a:xfrm>
        </p:spPr>
        <p:txBody>
          <a:bodyPr/>
          <a:lstStyle/>
          <a:p>
            <a:r>
              <a:rPr lang="en-GB" sz="3200" smtClean="0"/>
              <a:t>Conclusions</a:t>
            </a:r>
            <a:endParaRPr lang="fr-FR" sz="3200" smtClean="0"/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87625" y="785813"/>
            <a:ext cx="7560839" cy="5307483"/>
          </a:xfrm>
        </p:spPr>
        <p:txBody>
          <a:bodyPr>
            <a:normAutofit fontScale="92500" lnSpcReduction="10000"/>
          </a:bodyPr>
          <a:lstStyle/>
          <a:p>
            <a:pPr marL="0" indent="1905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Fresca2 magnet design is quite finished. The design report will be issued this year</a:t>
            </a:r>
          </a:p>
          <a:p>
            <a:pPr marL="0" indent="1905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Winding has been delayed due to a fabrication issue.</a:t>
            </a:r>
          </a:p>
          <a:p>
            <a:pPr marL="0" indent="1905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Winding will start (Cu coil) end of 2012 or early 2013</a:t>
            </a:r>
          </a:p>
          <a:p>
            <a:pPr marL="0" indent="1905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The axial behaviour of Nb3Sn could induce tooling and components modification.</a:t>
            </a:r>
          </a:p>
          <a:p>
            <a:pPr marL="419100" lvl="1" indent="1905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It should be quantified (work in progress)</a:t>
            </a:r>
          </a:p>
          <a:p>
            <a:pPr marL="419100" lvl="1" indent="1905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Clear solution to manage this effect must be studied soon</a:t>
            </a:r>
          </a:p>
          <a:p>
            <a:pPr marL="0" indent="1905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EuCARD HFM deliverables should be OK </a:t>
            </a:r>
            <a:endParaRPr lang="en-GB" dirty="0"/>
          </a:p>
          <a:p>
            <a:pPr marL="0" indent="1905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/>
              <a:t>The work must continue after </a:t>
            </a:r>
            <a:r>
              <a:rPr lang="en-GB" dirty="0" smtClean="0"/>
              <a:t>EuCARD:</a:t>
            </a:r>
          </a:p>
          <a:p>
            <a:pPr marL="419100" lvl="1" indent="1905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 French contribution to CERN </a:t>
            </a:r>
            <a:r>
              <a:rPr lang="en-GB" dirty="0" smtClean="0">
                <a:sym typeface="Wingdings" pitchFamily="2" charset="2"/>
              </a:rPr>
              <a:t> end of 2013</a:t>
            </a:r>
          </a:p>
          <a:p>
            <a:pPr marL="419100" lvl="1" indent="19050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GB" dirty="0" smtClean="0"/>
              <a:t> Discussion have started to organise the collaboration after 2013</a:t>
            </a:r>
            <a:endParaRPr lang="en-GB" dirty="0"/>
          </a:p>
        </p:txBody>
      </p:sp>
      <p:sp>
        <p:nvSpPr>
          <p:cNvPr id="9" name="Rectangle 1058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1273196" y="6526213"/>
            <a:ext cx="63706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00">
                <a:solidFill>
                  <a:srgbClr val="5F5F5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noProof="0" dirty="0" smtClean="0"/>
              <a:t>CEA/DSM/Irfu/SACM – J.M. Rifflet - EuCARD HFM - Task 3 : High Field Magnet</a:t>
            </a:r>
            <a:endParaRPr lang="en-US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Outline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Nb3Sn Conductor</a:t>
            </a:r>
          </a:p>
          <a:p>
            <a:r>
              <a:rPr lang="en-US" dirty="0" smtClean="0"/>
              <a:t>One word on SMC/RMC programs</a:t>
            </a:r>
          </a:p>
          <a:p>
            <a:r>
              <a:rPr lang="en-US" dirty="0" smtClean="0"/>
              <a:t>Studies status</a:t>
            </a:r>
          </a:p>
          <a:p>
            <a:r>
              <a:rPr lang="en-US" dirty="0" smtClean="0"/>
              <a:t>Engineering and Realizations status</a:t>
            </a:r>
            <a:endParaRPr lang="en-US" dirty="0"/>
          </a:p>
          <a:p>
            <a:r>
              <a:rPr lang="en-US" dirty="0" smtClean="0"/>
              <a:t>Deliverables status</a:t>
            </a:r>
          </a:p>
          <a:p>
            <a:r>
              <a:rPr lang="en-US" dirty="0" smtClean="0"/>
              <a:t>Planning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18/09/2012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2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noProof="0" dirty="0" smtClean="0"/>
              <a:t>CEA/DSM/Irfu/SACM – J.M. Rifflet - EuCARD HFM - Task 3 : High Field Magnet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76114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Nb3Sn Conductor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71600" y="620688"/>
            <a:ext cx="7788275" cy="54006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See Christophe’s presentation</a:t>
            </a:r>
            <a:endParaRPr lang="en-US" dirty="0" smtClean="0"/>
          </a:p>
          <a:p>
            <a:r>
              <a:rPr lang="en-US" dirty="0" smtClean="0"/>
              <a:t>Strand ordered in sufficient quantity and in time for </a:t>
            </a:r>
            <a:r>
              <a:rPr lang="en-US" dirty="0"/>
              <a:t>the </a:t>
            </a:r>
            <a:r>
              <a:rPr lang="en-US" dirty="0" smtClean="0"/>
              <a:t>project (see </a:t>
            </a:r>
            <a:r>
              <a:rPr lang="en-US" dirty="0"/>
              <a:t>Christophe </a:t>
            </a:r>
            <a:r>
              <a:rPr lang="en-US" dirty="0" smtClean="0"/>
              <a:t>presentation)</a:t>
            </a:r>
            <a:endParaRPr lang="en-US" dirty="0"/>
          </a:p>
          <a:p>
            <a:r>
              <a:rPr lang="en-US" dirty="0" smtClean="0"/>
              <a:t>Cable dimension fixed (bare) : 20.9 x 1.82</a:t>
            </a:r>
          </a:p>
          <a:p>
            <a:pPr lvl="2"/>
            <a:r>
              <a:rPr lang="en-US" dirty="0" smtClean="0"/>
              <a:t>The cabling degradation is now mastered and well under 10 % (5% achieved)</a:t>
            </a:r>
          </a:p>
          <a:p>
            <a:r>
              <a:rPr lang="en-US" dirty="0" smtClean="0"/>
              <a:t>Insulation thickness (fiber glass braid) =0.2 mm. Could be 0.15 mm </a:t>
            </a:r>
            <a:r>
              <a:rPr lang="en-US" dirty="0" smtClean="0">
                <a:sym typeface="Wingdings" pitchFamily="2" charset="2"/>
              </a:rPr>
              <a:t> adaptation of the tooling and revision of magnetic calculations (Not an issue)</a:t>
            </a:r>
            <a:endParaRPr lang="en-US" dirty="0" smtClean="0"/>
          </a:p>
          <a:p>
            <a:r>
              <a:rPr lang="en-US" dirty="0" smtClean="0"/>
              <a:t>Cable dimension after reaction 21.4 x 1.90</a:t>
            </a:r>
          </a:p>
          <a:p>
            <a:pPr lvl="2"/>
            <a:r>
              <a:rPr lang="en-US" dirty="0" smtClean="0"/>
              <a:t>Cross section increased by 2% in width and 4% in thickness</a:t>
            </a:r>
          </a:p>
          <a:p>
            <a:pPr lvl="2"/>
            <a:r>
              <a:rPr lang="en-US" dirty="0" smtClean="0"/>
              <a:t>Axial contraction of the order of 3mm/m (Berkeley)         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But…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18/09/2012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3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noProof="0" dirty="0" smtClean="0"/>
              <a:t>CEA/DSM/Irfu/SACM – J.M. Rifflet - EuCARD HFM - Task 3 : High Field Magnet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51326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18/09/2012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noProof="0" dirty="0" smtClean="0"/>
              <a:t>CEA/DSM/Irfu/SACM – J.M. Rifflet - EuCARD HFM - Task 3 : High Field Magnet</a:t>
            </a:r>
            <a:endParaRPr lang="en-US" noProof="0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Nb3Sn Conductor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4" t="8034" b="5776"/>
          <a:stretch/>
        </p:blipFill>
        <p:spPr bwMode="auto">
          <a:xfrm>
            <a:off x="899592" y="3861048"/>
            <a:ext cx="3861360" cy="159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5173894" y="4240762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Reacted conductor (with </a:t>
            </a:r>
            <a:r>
              <a:rPr lang="en-US" u="sng" dirty="0" smtClean="0"/>
              <a:t>closed</a:t>
            </a:r>
            <a:r>
              <a:rPr lang="en-US" dirty="0" smtClean="0"/>
              <a:t> titanium mandrel)</a:t>
            </a:r>
            <a:endParaRPr lang="en-US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idx="1"/>
          </p:nvPr>
        </p:nvSpPr>
        <p:spPr>
          <a:xfrm>
            <a:off x="1043608" y="745089"/>
            <a:ext cx="7788275" cy="2683912"/>
          </a:xfrm>
        </p:spPr>
        <p:txBody>
          <a:bodyPr/>
          <a:lstStyle/>
          <a:p>
            <a:r>
              <a:rPr lang="en-US" dirty="0" smtClean="0"/>
              <a:t>Recent experiment (</a:t>
            </a:r>
            <a:r>
              <a:rPr lang="en-US" dirty="0">
                <a:solidFill>
                  <a:srgbClr val="FF0000"/>
                </a:solidFill>
              </a:rPr>
              <a:t>See </a:t>
            </a:r>
            <a:r>
              <a:rPr lang="en-US" dirty="0" smtClean="0">
                <a:solidFill>
                  <a:srgbClr val="FF0000"/>
                </a:solidFill>
              </a:rPr>
              <a:t>Françoise’s </a:t>
            </a:r>
            <a:r>
              <a:rPr lang="en-US" dirty="0">
                <a:solidFill>
                  <a:srgbClr val="FF0000"/>
                </a:solidFill>
              </a:rPr>
              <a:t>presentation</a:t>
            </a:r>
            <a:r>
              <a:rPr lang="en-US" dirty="0" smtClean="0"/>
              <a:t>) shows that axial </a:t>
            </a:r>
            <a:r>
              <a:rPr lang="en-US" dirty="0"/>
              <a:t>contraction </a:t>
            </a:r>
            <a:r>
              <a:rPr lang="en-US" dirty="0" smtClean="0"/>
              <a:t>could be ~1%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More analysis and more tests are needed and in course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Could have a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strong impact </a:t>
            </a:r>
            <a:r>
              <a:rPr lang="en-US" dirty="0" smtClean="0">
                <a:sym typeface="Wingdings" pitchFamily="2" charset="2"/>
              </a:rPr>
              <a:t>on winding, reaction and impregnation tooling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726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SMC &amp; RMC Programs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608" y="764704"/>
            <a:ext cx="7704856" cy="5434013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See </a:t>
            </a:r>
            <a:r>
              <a:rPr lang="en-US" dirty="0" smtClean="0">
                <a:solidFill>
                  <a:srgbClr val="FF0000"/>
                </a:solidFill>
              </a:rPr>
              <a:t>Juan Carlos’s </a:t>
            </a:r>
            <a:r>
              <a:rPr lang="en-US" dirty="0">
                <a:solidFill>
                  <a:srgbClr val="FF0000"/>
                </a:solidFill>
              </a:rPr>
              <a:t>presentation</a:t>
            </a:r>
            <a:endParaRPr lang="en-US" dirty="0" smtClean="0"/>
          </a:p>
          <a:p>
            <a:r>
              <a:rPr lang="en-US" dirty="0" smtClean="0"/>
              <a:t>These 2 programs are of first importance for the </a:t>
            </a:r>
            <a:r>
              <a:rPr lang="en-US" dirty="0" smtClean="0"/>
              <a:t>preparation </a:t>
            </a:r>
            <a:r>
              <a:rPr lang="en-US" dirty="0" smtClean="0"/>
              <a:t>of HFM Fresca2 dipole</a:t>
            </a:r>
          </a:p>
          <a:p>
            <a:r>
              <a:rPr lang="en-US" dirty="0" smtClean="0"/>
              <a:t> I feel that there is a lack of communication on this subject</a:t>
            </a:r>
          </a:p>
          <a:p>
            <a:r>
              <a:rPr lang="en-US" dirty="0" smtClean="0"/>
              <a:t>How can we improve this situation</a:t>
            </a:r>
            <a:r>
              <a:rPr lang="en-US" dirty="0"/>
              <a:t>, although everyone is already </a:t>
            </a:r>
            <a:r>
              <a:rPr lang="en-US" dirty="0" smtClean="0"/>
              <a:t>very busy?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CEA/DSM/Irfu/SACM – J.M. Rifflet - EuCARD HFM - Task 3 : High Field Magnet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19947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studies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Calculations already done</a:t>
            </a:r>
          </a:p>
          <a:p>
            <a:r>
              <a:rPr lang="en-US" dirty="0" smtClean="0"/>
              <a:t>Final adjustment with real insulated conductor dimensions</a:t>
            </a:r>
          </a:p>
          <a:p>
            <a:pPr lvl="2"/>
            <a:r>
              <a:rPr lang="en-US" dirty="0" smtClean="0"/>
              <a:t>Easy for 2D calculations (Roxie)</a:t>
            </a:r>
          </a:p>
          <a:p>
            <a:pPr lvl="2"/>
            <a:r>
              <a:rPr lang="en-US" dirty="0" smtClean="0"/>
              <a:t>A little more work for 3D calculations (Tosca)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CEA/DSM/Irfu/SACM – J.M. Rifflet - EuCARD HFM - Task 3 : High Field Magnet</a:t>
            </a:r>
            <a:endParaRPr lang="en-US" noProof="0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277912"/>
            <a:ext cx="3079764" cy="273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97397"/>
            <a:ext cx="4218235" cy="3019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204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studies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See </a:t>
            </a:r>
            <a:r>
              <a:rPr lang="en-US" dirty="0" smtClean="0">
                <a:solidFill>
                  <a:srgbClr val="FF0000"/>
                </a:solidFill>
              </a:rPr>
              <a:t>Philippe’s presentation</a:t>
            </a:r>
            <a:endParaRPr lang="en-US" dirty="0"/>
          </a:p>
          <a:p>
            <a:r>
              <a:rPr lang="en-US" dirty="0" smtClean="0"/>
              <a:t>Studies shows that the FRESCA2 magnet protection is mastered</a:t>
            </a:r>
          </a:p>
          <a:p>
            <a:r>
              <a:rPr lang="en-US" dirty="0" smtClean="0"/>
              <a:t>Study of the effect of adaptation of external resistance during discharge</a:t>
            </a:r>
          </a:p>
          <a:p>
            <a:r>
              <a:rPr lang="en-US" dirty="0" smtClean="0"/>
              <a:t>Design of trace with potential wires and quench heaters to be finalized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CEA/DSM/Irfu/SACM – J.M. Rifflet - EuCARD HFM - Task 3 : High Field Magnet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77475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 studies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01390" y="553482"/>
            <a:ext cx="7788275" cy="5434013"/>
          </a:xfrm>
        </p:spPr>
        <p:txBody>
          <a:bodyPr/>
          <a:lstStyle/>
          <a:p>
            <a:r>
              <a:rPr lang="en-US" dirty="0" smtClean="0"/>
              <a:t>The coil and magnet structure was already made before last meeting in Warsaw </a:t>
            </a:r>
            <a:r>
              <a:rPr lang="en-US" dirty="0" smtClean="0">
                <a:sym typeface="Wingdings" pitchFamily="2" charset="2"/>
              </a:rPr>
              <a:t> no major news</a:t>
            </a:r>
          </a:p>
          <a:p>
            <a:r>
              <a:rPr lang="en-US" dirty="0" smtClean="0">
                <a:sym typeface="Wingdings" pitchFamily="2" charset="2"/>
              </a:rPr>
              <a:t>Extensive studies by Jorge Enrique (</a:t>
            </a:r>
            <a:r>
              <a:rPr lang="en-US" dirty="0">
                <a:solidFill>
                  <a:srgbClr val="FF0000"/>
                </a:solidFill>
              </a:rPr>
              <a:t>See </a:t>
            </a:r>
            <a:r>
              <a:rPr lang="en-US" dirty="0" smtClean="0">
                <a:solidFill>
                  <a:srgbClr val="FF0000"/>
                </a:solidFill>
              </a:rPr>
              <a:t>Jorge Enrique’s presentation</a:t>
            </a:r>
            <a:r>
              <a:rPr lang="en-US" dirty="0"/>
              <a:t>) to prepare </a:t>
            </a:r>
            <a:r>
              <a:rPr lang="en-US" dirty="0" smtClean="0"/>
              <a:t>the structure test (stress calculations, choice of strain gages position, …)</a:t>
            </a:r>
          </a:p>
          <a:p>
            <a:r>
              <a:rPr lang="en-US" dirty="0" smtClean="0">
                <a:sym typeface="Wingdings" pitchFamily="2" charset="2"/>
              </a:rPr>
              <a:t>The </a:t>
            </a:r>
            <a:r>
              <a:rPr lang="en-US" dirty="0" err="1" smtClean="0">
                <a:sym typeface="Wingdings" pitchFamily="2" charset="2"/>
              </a:rPr>
              <a:t>prestress</a:t>
            </a:r>
            <a:r>
              <a:rPr lang="en-US" dirty="0" smtClean="0">
                <a:sym typeface="Wingdings" pitchFamily="2" charset="2"/>
              </a:rPr>
              <a:t> of axial rods </a:t>
            </a:r>
            <a:r>
              <a:rPr lang="en-US" dirty="0" smtClean="0">
                <a:sym typeface="Wingdings" pitchFamily="2" charset="2"/>
              </a:rPr>
              <a:t>is </a:t>
            </a:r>
            <a:r>
              <a:rPr lang="en-US" dirty="0" smtClean="0">
                <a:sym typeface="Wingdings" pitchFamily="2" charset="2"/>
              </a:rPr>
              <a:t>still to be discussed (reaction through coils or through iron )</a:t>
            </a:r>
            <a:endParaRPr lang="en-US" dirty="0">
              <a:sym typeface="Wingdings" pitchFamily="2" charset="2"/>
            </a:endParaRPr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CEA/DSM/Irfu/SACM – J.M. Rifflet - EuCARD HFM - Task 3 : High Field Magnet</a:t>
            </a:r>
            <a:endParaRPr lang="en-US" noProof="0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038" y="3717032"/>
            <a:ext cx="3273425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528" y="3724402"/>
            <a:ext cx="4248472" cy="225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2520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studies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new study since last collaboration meeting</a:t>
            </a:r>
          </a:p>
          <a:p>
            <a:r>
              <a:rPr lang="en-US" dirty="0" smtClean="0"/>
              <a:t>The studies made as part of </a:t>
            </a:r>
            <a:r>
              <a:rPr lang="en-US" dirty="0" smtClean="0"/>
              <a:t>HFM </a:t>
            </a:r>
            <a:r>
              <a:rPr lang="en-US" dirty="0" smtClean="0"/>
              <a:t>task </a:t>
            </a:r>
            <a:r>
              <a:rPr lang="en-US" dirty="0" smtClean="0"/>
              <a:t>7.2.2 </a:t>
            </a:r>
            <a:r>
              <a:rPr lang="en-US" dirty="0" smtClean="0"/>
              <a:t>will be included in the magnet design report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18/09/2012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0922441-AA2E-4F3A-BE1E-D8EE28F6B24E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CEA/DSM/Irfu/SACM – J.M. Rifflet - EuCARD HFM - Task 3 : High Field Magnet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3541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modele-presentation_irfu_1">
  <a:themeElements>
    <a:clrScheme name="modele-presentation_irfu_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ele-presentation_irfu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e-presentation_irfu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-presentation_irfu_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modele-presentation_irfu_1</Template>
  <TotalTime>12314</TotalTime>
  <Words>921</Words>
  <Application>Microsoft Office PowerPoint</Application>
  <PresentationFormat>Affichage à l'écran (4:3)</PresentationFormat>
  <Paragraphs>136</Paragraphs>
  <Slides>15</Slides>
  <Notes>0</Notes>
  <HiddenSlides>1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6" baseType="lpstr">
      <vt:lpstr>modele-presentation_irfu_1</vt:lpstr>
      <vt:lpstr>EuCARD-WP7-HFM Collaboration Meeting 18/09/2012</vt:lpstr>
      <vt:lpstr>Outline</vt:lpstr>
      <vt:lpstr>Nb3Sn Conductor</vt:lpstr>
      <vt:lpstr>Nb3Sn Conductor</vt:lpstr>
      <vt:lpstr>SMC &amp; RMC Programs</vt:lpstr>
      <vt:lpstr>Magnetic studies</vt:lpstr>
      <vt:lpstr>Protection studies</vt:lpstr>
      <vt:lpstr>Mechanical studies</vt:lpstr>
      <vt:lpstr>Thermal studies</vt:lpstr>
      <vt:lpstr>Engineering and Realizations</vt:lpstr>
      <vt:lpstr>Engineering and Realizations</vt:lpstr>
      <vt:lpstr>Deliverables</vt:lpstr>
      <vt:lpstr>Realization and tests steps</vt:lpstr>
      <vt:lpstr>Global Planning</vt:lpstr>
      <vt:lpstr>Conclusions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rifflet</dc:creator>
  <cp:lastModifiedBy>Rifflet Jean-Michel</cp:lastModifiedBy>
  <cp:revision>289</cp:revision>
  <cp:lastPrinted>2011-11-10T15:41:36Z</cp:lastPrinted>
  <dcterms:created xsi:type="dcterms:W3CDTF">2008-10-03T07:09:37Z</dcterms:created>
  <dcterms:modified xsi:type="dcterms:W3CDTF">2012-09-14T14:37:51Z</dcterms:modified>
</cp:coreProperties>
</file>