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docm" ContentType="application/vnd.ms-word.document.macroEnabled.12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5" r:id="rId4"/>
    <p:sldId id="261" r:id="rId5"/>
    <p:sldId id="278" r:id="rId6"/>
    <p:sldId id="273" r:id="rId7"/>
    <p:sldId id="258" r:id="rId8"/>
    <p:sldId id="271" r:id="rId9"/>
    <p:sldId id="274" r:id="rId10"/>
    <p:sldId id="275" r:id="rId11"/>
    <p:sldId id="277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8" autoAdjust="0"/>
    <p:restoredTop sz="94660"/>
  </p:normalViewPr>
  <p:slideViewPr>
    <p:cSldViewPr>
      <p:cViewPr varScale="1">
        <p:scale>
          <a:sx n="84" d="100"/>
          <a:sy n="84" d="100"/>
        </p:scale>
        <p:origin x="-139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F03F7-0C29-45A4-9526-BDFCE79C05FB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9277E6-7CC2-47B0-A14D-533F2D8E93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848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9277E6-7CC2-47B0-A14D-533F2D8E935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46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193D1-9541-4CF0-81DE-3CB7696CC7E3}" type="datetimeFigureOut">
              <a:rPr lang="en-US" smtClean="0"/>
              <a:t>17-Jul-12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81C73-CEE0-4F5A-B3F5-83C33AB7EBA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package" Target="../embeddings/Microsoft_Word_Macro-Enabled_Document1.docm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package" Target="../embeddings/Microsoft_Word_Macro-Enabled_Document2.docm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Macro-Enabled_Document3.docm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0"/>
            <a:ext cx="7467600" cy="68580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Speedup and Problems </a:t>
            </a:r>
            <a:r>
              <a:rPr lang="en-US" sz="5400" dirty="0" smtClean="0"/>
              <a:t>in </a:t>
            </a:r>
            <a:r>
              <a:rPr lang="en-US" sz="5400" dirty="0" smtClean="0"/>
              <a:t>Parallelization of </a:t>
            </a:r>
            <a:r>
              <a:rPr lang="en-US" sz="5400" dirty="0" smtClean="0"/>
              <a:t>Event Loop</a:t>
            </a:r>
            <a:r>
              <a:rPr lang="en-US" sz="6600" dirty="0" smtClean="0"/>
              <a:t/>
            </a:r>
            <a:br>
              <a:rPr lang="en-US" sz="6600" dirty="0" smtClean="0"/>
            </a:br>
            <a:endParaRPr lang="en-IN" sz="6600" dirty="0"/>
          </a:p>
        </p:txBody>
      </p:sp>
      <p:sp>
        <p:nvSpPr>
          <p:cNvPr id="3" name="TextBox 2"/>
          <p:cNvSpPr txBox="1"/>
          <p:nvPr/>
        </p:nvSpPr>
        <p:spPr>
          <a:xfrm>
            <a:off x="6570181" y="5646003"/>
            <a:ext cx="22690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 err="1" smtClean="0"/>
              <a:t>Pratick</a:t>
            </a:r>
            <a:r>
              <a:rPr lang="en-US" sz="2400" dirty="0" smtClean="0"/>
              <a:t> </a:t>
            </a:r>
            <a:r>
              <a:rPr lang="en-US" sz="2400" dirty="0" err="1" smtClean="0"/>
              <a:t>Chokhani</a:t>
            </a:r>
            <a:endParaRPr lang="en-US" sz="2400" dirty="0"/>
          </a:p>
          <a:p>
            <a:pPr algn="r"/>
            <a:r>
              <a:rPr lang="en-US" sz="2400" dirty="0" smtClean="0"/>
              <a:t>LNMIIT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/>
              <a:t>Correctness </a:t>
            </a:r>
            <a:r>
              <a:rPr lang="en-US" sz="3600" dirty="0" smtClean="0"/>
              <a:t>Report for </a:t>
            </a:r>
            <a:r>
              <a:rPr lang="en-US" sz="3600" dirty="0"/>
              <a:t>Event Loop</a:t>
            </a:r>
          </a:p>
        </p:txBody>
      </p:sp>
      <p:pic>
        <p:nvPicPr>
          <p:cNvPr id="14" name="Picture 2" descr="C:\Users\Demon\Desktop\cern\presentation\tests\latest\final\correctness\1 - Cop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8350"/>
            <a:ext cx="7948612" cy="593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76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Demon\Desktop\cern\presentation\tests\latest\final\correctness\2 - Cop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768350"/>
            <a:ext cx="7948611" cy="593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en-US" sz="3600" dirty="0"/>
              <a:t>Correctness </a:t>
            </a:r>
            <a:r>
              <a:rPr lang="en-US" sz="3600" dirty="0" smtClean="0"/>
              <a:t>Report for </a:t>
            </a:r>
            <a:r>
              <a:rPr lang="en-US" sz="3600" dirty="0"/>
              <a:t>Event </a:t>
            </a:r>
            <a:r>
              <a:rPr lang="en-US" sz="3600" dirty="0" smtClean="0"/>
              <a:t>Loop (</a:t>
            </a:r>
            <a:r>
              <a:rPr lang="en-US" sz="3600" dirty="0" err="1" smtClean="0"/>
              <a:t>cont</a:t>
            </a:r>
            <a:r>
              <a:rPr lang="en-US" sz="3600" dirty="0" smtClean="0"/>
              <a:t>…)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1818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Thank You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14574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</a:t>
            </a:r>
            <a:r>
              <a:rPr lang="en-US" dirty="0" smtClean="0"/>
              <a:t>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AliRoot</a:t>
            </a:r>
            <a:r>
              <a:rPr lang="en-US" sz="2800" dirty="0" smtClean="0"/>
              <a:t> (branches/v5-02-Release)</a:t>
            </a:r>
          </a:p>
          <a:p>
            <a:r>
              <a:rPr lang="en-US" sz="2800" dirty="0" smtClean="0"/>
              <a:t>Root (tags/v5-33-02b)</a:t>
            </a:r>
          </a:p>
          <a:p>
            <a:r>
              <a:rPr lang="en-US" sz="2800" dirty="0"/>
              <a:t>Intel's Advisor XE Beta </a:t>
            </a:r>
            <a:r>
              <a:rPr lang="en-US" sz="2800" dirty="0" smtClean="0"/>
              <a:t>2013</a:t>
            </a:r>
          </a:p>
          <a:p>
            <a:r>
              <a:rPr lang="en-US" sz="2800" dirty="0"/>
              <a:t>Run Number: </a:t>
            </a:r>
            <a:r>
              <a:rPr lang="en-US" sz="2800" b="1" dirty="0" smtClean="0"/>
              <a:t>180131</a:t>
            </a:r>
          </a:p>
          <a:p>
            <a:r>
              <a:rPr lang="en-US" sz="2800" dirty="0" smtClean="0"/>
              <a:t>Data: </a:t>
            </a:r>
            <a:r>
              <a:rPr lang="en-US" sz="2800" b="1" dirty="0" smtClean="0"/>
              <a:t>LHC12c/180131/raw/12000180131010.22.root</a:t>
            </a:r>
          </a:p>
          <a:p>
            <a:r>
              <a:rPr lang="en-US" sz="2800" dirty="0" smtClean="0"/>
              <a:t>CDB Storage: </a:t>
            </a:r>
            <a:r>
              <a:rPr lang="en-US" sz="2800" b="1" dirty="0" smtClean="0"/>
              <a:t>Local copy of year 2012</a:t>
            </a:r>
          </a:p>
          <a:p>
            <a:r>
              <a:rPr lang="en-US" sz="2800" dirty="0" smtClean="0"/>
              <a:t>Reconstruction Macro: </a:t>
            </a:r>
            <a:r>
              <a:rPr lang="en-US" sz="2800" b="1" dirty="0" err="1" smtClean="0"/>
              <a:t>rec.C</a:t>
            </a:r>
            <a:endParaRPr lang="en-US" sz="2800" b="1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3205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Steps in Parallelizing using </a:t>
            </a:r>
            <a:br>
              <a:rPr lang="en-US" sz="3600" dirty="0" smtClean="0"/>
            </a:br>
            <a:r>
              <a:rPr lang="en-US" sz="3600" dirty="0" smtClean="0"/>
              <a:t>Intel Advisor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Using the survey report check which sites of code is consuming substantial amount of time.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Annotate sites which consume substantial amount of time and run suitability test on them.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Using the suitability report check if parallelizing the annotated site in beneficial or not.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If suitability tests shows positive result, then run correctness test.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Remove all the problems shown in correctness report 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Run suitability test again to check the speedup after all the lock and synchronization is done.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Finally, add parallel framework by replacing annotations with parallel framework code.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273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Survey Report</a:t>
            </a:r>
            <a:endParaRPr lang="en-US" sz="4000" dirty="0"/>
          </a:p>
        </p:txBody>
      </p:sp>
      <p:pic>
        <p:nvPicPr>
          <p:cNvPr id="1029" name="Picture 5" descr="C:\Users\Demon\Desktop\cern\presentation\surveyReport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14400"/>
            <a:ext cx="7796213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53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Demon\Desktop\cern\presentation\surveyReport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" y="914401"/>
            <a:ext cx="7796212" cy="541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4000" dirty="0"/>
              <a:t>Survey Report (cont</a:t>
            </a:r>
            <a:r>
              <a:rPr lang="en-US" sz="4000" dirty="0" smtClean="0"/>
              <a:t>..)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9566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Annotations in </a:t>
            </a:r>
            <a:r>
              <a:rPr lang="en-US" sz="3600" dirty="0" smtClean="0"/>
              <a:t>AliReconstruction.cxx</a:t>
            </a:r>
            <a:endParaRPr lang="en-US" sz="36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454190"/>
              </p:ext>
            </p:extLst>
          </p:nvPr>
        </p:nvGraphicFramePr>
        <p:xfrm>
          <a:off x="228600" y="1371600"/>
          <a:ext cx="4876800" cy="3581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1" name="Macro-Enabled Template" r:id="rId3" imgW="6096943" imgH="4076315" progId="Word.DocumentMacroEnabled.12">
                  <p:embed/>
                </p:oleObj>
              </mc:Choice>
              <mc:Fallback>
                <p:oleObj name="Macro-Enabled Template" r:id="rId3" imgW="6096943" imgH="4076315" progId="Word.DocumentMacroEnabled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371600"/>
                        <a:ext cx="4876800" cy="35814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7133" y="838200"/>
            <a:ext cx="476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</a:t>
            </a:r>
            <a:r>
              <a:rPr lang="en-US" sz="2000" dirty="0"/>
              <a:t>Call of </a:t>
            </a:r>
            <a:r>
              <a:rPr lang="en-US" sz="2000" b="1" i="1" dirty="0" err="1" smtClean="0"/>
              <a:t>RunMuonTracking</a:t>
            </a:r>
            <a:r>
              <a:rPr lang="en-US" sz="2000" b="1" i="1" dirty="0" smtClean="0"/>
              <a:t> </a:t>
            </a:r>
            <a:r>
              <a:rPr lang="en-US" sz="2000" dirty="0" smtClean="0"/>
              <a:t>method</a:t>
            </a:r>
            <a:endParaRPr lang="en-US" sz="2000" b="1" i="1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0363357"/>
              </p:ext>
            </p:extLst>
          </p:nvPr>
        </p:nvGraphicFramePr>
        <p:xfrm>
          <a:off x="4572000" y="1371600"/>
          <a:ext cx="4700588" cy="31913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2" name="Macro-Enabled Template" r:id="rId5" imgW="6096943" imgH="4069826" progId="Word.DocumentMacroEnabled.12">
                  <p:embed/>
                </p:oleObj>
              </mc:Choice>
              <mc:Fallback>
                <p:oleObj name="Macro-Enabled Template" r:id="rId5" imgW="6096943" imgH="4069826" progId="Word.DocumentMacroEnabled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1371600"/>
                        <a:ext cx="4700588" cy="31913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495800" y="838200"/>
            <a:ext cx="476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</a:t>
            </a:r>
            <a:r>
              <a:rPr lang="en-US" sz="2000" dirty="0" smtClean="0"/>
              <a:t>. Loop for loading of clusters</a:t>
            </a:r>
            <a:endParaRPr lang="en-US" sz="2000" dirty="0"/>
          </a:p>
        </p:txBody>
      </p:sp>
      <p:pic>
        <p:nvPicPr>
          <p:cNvPr id="4103" name="Picture 7" descr="C:\Users\Demon\Desktop\cern\presentation\tests\latest\final\runMuonTracking2059 - Cop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33" y="4038600"/>
            <a:ext cx="2178867" cy="216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22590" y="4572000"/>
            <a:ext cx="2020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Site Gain:    </a:t>
            </a:r>
            <a:r>
              <a:rPr lang="en-US" sz="1600" dirty="0" smtClean="0"/>
              <a:t>1.08x</a:t>
            </a:r>
          </a:p>
          <a:p>
            <a:r>
              <a:rPr lang="en-US" sz="1600" dirty="0" smtClean="0"/>
              <a:t>Max </a:t>
            </a:r>
            <a:r>
              <a:rPr lang="en-US" sz="1600" dirty="0"/>
              <a:t>Total </a:t>
            </a:r>
            <a:r>
              <a:rPr lang="en-US" sz="1600" dirty="0" smtClean="0"/>
              <a:t>Gain:  1.00x</a:t>
            </a:r>
          </a:p>
        </p:txBody>
      </p:sp>
      <p:pic>
        <p:nvPicPr>
          <p:cNvPr id="4104" name="Picture 8" descr="C:\Users\Demon\Desktop\cern\presentation\tests\latest\final\runtrackingClusterLoop2936 - Copy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078" y="4038600"/>
            <a:ext cx="2206122" cy="214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970790" y="4572000"/>
            <a:ext cx="2020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Site Gain:    1</a:t>
            </a:r>
            <a:r>
              <a:rPr lang="en-US" sz="1600" dirty="0" smtClean="0"/>
              <a:t>.06x</a:t>
            </a:r>
          </a:p>
          <a:p>
            <a:r>
              <a:rPr lang="en-US" sz="1600" dirty="0" smtClean="0"/>
              <a:t>Max </a:t>
            </a:r>
            <a:r>
              <a:rPr lang="en-US" sz="1600" dirty="0"/>
              <a:t>Total </a:t>
            </a:r>
            <a:r>
              <a:rPr lang="en-US" sz="1600" dirty="0" smtClean="0"/>
              <a:t>Gain:  1.00x</a:t>
            </a:r>
          </a:p>
        </p:txBody>
      </p:sp>
    </p:spTree>
    <p:extLst>
      <p:ext uri="{BB962C8B-B14F-4D97-AF65-F5344CB8AC3E}">
        <p14:creationId xmlns:p14="http://schemas.microsoft.com/office/powerpoint/2010/main" val="84475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8510690"/>
              </p:ext>
            </p:extLst>
          </p:nvPr>
        </p:nvGraphicFramePr>
        <p:xfrm>
          <a:off x="228600" y="1447800"/>
          <a:ext cx="5257800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Macro-Enabled Template" r:id="rId3" imgW="6096943" imgH="6680297" progId="Word.DocumentMacroEnabled.12">
                  <p:embed/>
                </p:oleObj>
              </mc:Choice>
              <mc:Fallback>
                <p:oleObj name="Macro-Enabled Template" r:id="rId3" imgW="6096943" imgH="6680297" progId="Word.DocumentMacroEnabled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" y="1447800"/>
                        <a:ext cx="5257800" cy="472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1" name="Picture 7" descr="C:\Users\Demon\Desktop\cern\presentation\tests\latest\final\detectors2969 - Copy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689" y="1981200"/>
            <a:ext cx="2652712" cy="247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74640" y="4648200"/>
            <a:ext cx="2020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Site Gain:    </a:t>
            </a:r>
            <a:r>
              <a:rPr lang="en-US" sz="1600" dirty="0" smtClean="0"/>
              <a:t>2.29x</a:t>
            </a:r>
          </a:p>
          <a:p>
            <a:r>
              <a:rPr lang="en-US" sz="1600" dirty="0" smtClean="0"/>
              <a:t>Max </a:t>
            </a:r>
            <a:r>
              <a:rPr lang="en-US" sz="1600" dirty="0"/>
              <a:t>Total </a:t>
            </a:r>
            <a:r>
              <a:rPr lang="en-US" sz="1600" dirty="0" smtClean="0"/>
              <a:t>Gain:  1.06x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83820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3</a:t>
            </a:r>
            <a:r>
              <a:rPr lang="en-US" sz="2000" dirty="0" smtClean="0"/>
              <a:t>. Detectors Loop in </a:t>
            </a:r>
            <a:r>
              <a:rPr lang="en-US" sz="2000" b="1" i="1" dirty="0" err="1" smtClean="0"/>
              <a:t>RunTracking</a:t>
            </a:r>
            <a:r>
              <a:rPr lang="en-US" sz="2000" dirty="0"/>
              <a:t> </a:t>
            </a:r>
            <a:r>
              <a:rPr lang="en-US" sz="2000" dirty="0" smtClean="0"/>
              <a:t>method</a:t>
            </a:r>
            <a:endParaRPr lang="en-US" sz="2000" i="1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Annotations in </a:t>
            </a:r>
            <a:r>
              <a:rPr lang="en-US" sz="4000" dirty="0" smtClean="0"/>
              <a:t>AliReconstruction.cxx (cont..)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8201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Annotations in AliReconstruction.cxx for Event Loop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8597246"/>
              </p:ext>
            </p:extLst>
          </p:nvPr>
        </p:nvGraphicFramePr>
        <p:xfrm>
          <a:off x="838200" y="1524000"/>
          <a:ext cx="7467600" cy="495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3" name="Document" r:id="rId3" imgW="6117852" imgH="4081002" progId="Word.Document.12">
                  <p:embed/>
                </p:oleObj>
              </mc:Choice>
              <mc:Fallback>
                <p:oleObj name="Document" r:id="rId3" imgW="6117852" imgH="40810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1524000"/>
                        <a:ext cx="7467600" cy="4953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912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/>
              <a:t>Suitability Test for Event Loop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3400" y="990600"/>
            <a:ext cx="476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1. No. of Events = 10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219700" y="971490"/>
            <a:ext cx="476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2. </a:t>
            </a:r>
            <a:r>
              <a:rPr lang="en-US" sz="2000" dirty="0"/>
              <a:t>No. of Events = </a:t>
            </a:r>
            <a:r>
              <a:rPr lang="en-US" sz="2000" dirty="0" smtClean="0"/>
              <a:t>100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103390" y="3505200"/>
            <a:ext cx="2020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Site Gain:    </a:t>
            </a:r>
            <a:r>
              <a:rPr lang="en-US" sz="1600" dirty="0" smtClean="0"/>
              <a:t>6.54x</a:t>
            </a:r>
          </a:p>
          <a:p>
            <a:r>
              <a:rPr lang="en-US" sz="1600" dirty="0" smtClean="0"/>
              <a:t>Max </a:t>
            </a:r>
            <a:r>
              <a:rPr lang="en-US" sz="1600" dirty="0"/>
              <a:t>Total </a:t>
            </a:r>
            <a:r>
              <a:rPr lang="en-US" sz="1600" dirty="0" smtClean="0"/>
              <a:t>Gain:  1.94x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827790" y="3530025"/>
            <a:ext cx="2020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Site Gain:    </a:t>
            </a:r>
            <a:r>
              <a:rPr lang="en-US" sz="1600" dirty="0" smtClean="0"/>
              <a:t>7.22x</a:t>
            </a:r>
          </a:p>
          <a:p>
            <a:r>
              <a:rPr lang="en-US" sz="1600" dirty="0" smtClean="0"/>
              <a:t>Max </a:t>
            </a:r>
            <a:r>
              <a:rPr lang="en-US" sz="1600" dirty="0"/>
              <a:t>Total </a:t>
            </a:r>
            <a:r>
              <a:rPr lang="en-US" sz="1600" dirty="0" smtClean="0"/>
              <a:t>Gain:  4.47x</a:t>
            </a:r>
          </a:p>
        </p:txBody>
      </p:sp>
      <p:pic>
        <p:nvPicPr>
          <p:cNvPr id="11" name="Picture 2" descr="C:\Users\Demon\Desktop\cern\presentation\tests\latest\final\10initialMarkIteration\1.8 - Cop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47800"/>
            <a:ext cx="25908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Demon\Desktop\cern\presentation\tests\latest\final\100initialMarkIteration\1.8 - Cop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50" y="1447800"/>
            <a:ext cx="280035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0" y="41718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3. No. of Events = 1000</a:t>
            </a:r>
            <a:endParaRPr lang="en-US" sz="2000" dirty="0"/>
          </a:p>
        </p:txBody>
      </p:sp>
      <p:pic>
        <p:nvPicPr>
          <p:cNvPr id="6147" name="Picture 3" descr="C:\Users\Demon\Desktop\cern\presentation\tests\latest\final\1000initialMarkIteration\1.8 - Cop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656137"/>
            <a:ext cx="2743200" cy="197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648200" y="5029200"/>
            <a:ext cx="2020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Site Gain:    </a:t>
            </a:r>
            <a:r>
              <a:rPr lang="en-US" sz="1600" dirty="0" smtClean="0"/>
              <a:t>7.73x</a:t>
            </a:r>
          </a:p>
          <a:p>
            <a:r>
              <a:rPr lang="en-US" sz="1600" dirty="0" smtClean="0"/>
              <a:t>Max </a:t>
            </a:r>
            <a:r>
              <a:rPr lang="en-US" sz="1600" dirty="0"/>
              <a:t>Total </a:t>
            </a:r>
            <a:r>
              <a:rPr lang="en-US" sz="1600" dirty="0" smtClean="0"/>
              <a:t>Gain:  6.95x</a:t>
            </a:r>
          </a:p>
        </p:txBody>
      </p:sp>
    </p:spTree>
    <p:extLst>
      <p:ext uri="{BB962C8B-B14F-4D97-AF65-F5344CB8AC3E}">
        <p14:creationId xmlns:p14="http://schemas.microsoft.com/office/powerpoint/2010/main" val="252371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292</Words>
  <Application>Microsoft Office PowerPoint</Application>
  <PresentationFormat>On-screen Show (4:3)</PresentationFormat>
  <Paragraphs>47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Office Theme</vt:lpstr>
      <vt:lpstr>Macro-Enabled Template</vt:lpstr>
      <vt:lpstr>Document</vt:lpstr>
      <vt:lpstr>Speedup and Problems in Parallelization of Event Loop </vt:lpstr>
      <vt:lpstr>Software Used</vt:lpstr>
      <vt:lpstr>Steps in Parallelizing using  Intel Advisor</vt:lpstr>
      <vt:lpstr>Survey Report</vt:lpstr>
      <vt:lpstr>Survey Report (cont..)</vt:lpstr>
      <vt:lpstr>PowerPoint Presentation</vt:lpstr>
      <vt:lpstr>Annotations in AliReconstruction.cxx (cont..)</vt:lpstr>
      <vt:lpstr>Annotations in AliReconstruction.cxx for Event Loop</vt:lpstr>
      <vt:lpstr>Suitability Test for Event Loop</vt:lpstr>
      <vt:lpstr>Correctness Report for Event Loop</vt:lpstr>
      <vt:lpstr>Correctness Report for Event Loop (cont…)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Haizea</dc:title>
  <dc:creator>Demon</dc:creator>
  <cp:lastModifiedBy>Demon</cp:lastModifiedBy>
  <cp:revision>181</cp:revision>
  <dcterms:created xsi:type="dcterms:W3CDTF">2011-07-28T13:52:05Z</dcterms:created>
  <dcterms:modified xsi:type="dcterms:W3CDTF">2012-07-17T12:20:58Z</dcterms:modified>
</cp:coreProperties>
</file>