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1"/>
  </p:sldMasterIdLst>
  <p:notesMasterIdLst>
    <p:notesMasterId r:id="rId53"/>
  </p:notesMasterIdLst>
  <p:handoutMasterIdLst>
    <p:handoutMasterId r:id="rId54"/>
  </p:handoutMasterIdLst>
  <p:sldIdLst>
    <p:sldId id="323" r:id="rId2"/>
    <p:sldId id="530" r:id="rId3"/>
    <p:sldId id="940" r:id="rId4"/>
    <p:sldId id="907" r:id="rId5"/>
    <p:sldId id="908" r:id="rId6"/>
    <p:sldId id="909" r:id="rId7"/>
    <p:sldId id="910" r:id="rId8"/>
    <p:sldId id="912" r:id="rId9"/>
    <p:sldId id="1017" r:id="rId10"/>
    <p:sldId id="919" r:id="rId11"/>
    <p:sldId id="920" r:id="rId12"/>
    <p:sldId id="923" r:id="rId13"/>
    <p:sldId id="929" r:id="rId14"/>
    <p:sldId id="931" r:id="rId15"/>
    <p:sldId id="941" r:id="rId16"/>
    <p:sldId id="932" r:id="rId17"/>
    <p:sldId id="934" r:id="rId18"/>
    <p:sldId id="1024" r:id="rId19"/>
    <p:sldId id="1025" r:id="rId20"/>
    <p:sldId id="1026" r:id="rId21"/>
    <p:sldId id="1027" r:id="rId22"/>
    <p:sldId id="1028" r:id="rId23"/>
    <p:sldId id="1029" r:id="rId24"/>
    <p:sldId id="1030" r:id="rId25"/>
    <p:sldId id="1031" r:id="rId26"/>
    <p:sldId id="1032" r:id="rId27"/>
    <p:sldId id="1033" r:id="rId28"/>
    <p:sldId id="1034" r:id="rId29"/>
    <p:sldId id="1035" r:id="rId30"/>
    <p:sldId id="1036" r:id="rId31"/>
    <p:sldId id="1037" r:id="rId32"/>
    <p:sldId id="1038" r:id="rId33"/>
    <p:sldId id="1039" r:id="rId34"/>
    <p:sldId id="1040" r:id="rId35"/>
    <p:sldId id="1041" r:id="rId36"/>
    <p:sldId id="1042" r:id="rId37"/>
    <p:sldId id="1043" r:id="rId38"/>
    <p:sldId id="1044" r:id="rId39"/>
    <p:sldId id="1045" r:id="rId40"/>
    <p:sldId id="1046" r:id="rId41"/>
    <p:sldId id="1047" r:id="rId42"/>
    <p:sldId id="1048" r:id="rId43"/>
    <p:sldId id="1049" r:id="rId44"/>
    <p:sldId id="1050" r:id="rId45"/>
    <p:sldId id="1051" r:id="rId46"/>
    <p:sldId id="1052" r:id="rId47"/>
    <p:sldId id="1053" r:id="rId48"/>
    <p:sldId id="1054" r:id="rId49"/>
    <p:sldId id="1055" r:id="rId50"/>
    <p:sldId id="1056" r:id="rId51"/>
    <p:sldId id="1001" r:id="rId52"/>
  </p:sldIdLst>
  <p:sldSz cx="9144000" cy="6858000" type="screen4x3"/>
  <p:notesSz cx="9928225" cy="1435735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5A20"/>
    <a:srgbClr val="F2B01E"/>
    <a:srgbClr val="003865"/>
    <a:srgbClr val="73B632"/>
    <a:srgbClr val="CC006A"/>
    <a:srgbClr val="6C1869"/>
    <a:srgbClr val="349737"/>
    <a:srgbClr val="E12D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9" autoAdjust="0"/>
    <p:restoredTop sz="88484" autoAdjust="0"/>
  </p:normalViewPr>
  <p:slideViewPr>
    <p:cSldViewPr snapToGrid="0" snapToObjects="1">
      <p:cViewPr>
        <p:scale>
          <a:sx n="75" d="100"/>
          <a:sy n="75" d="100"/>
        </p:scale>
        <p:origin x="-1368" y="-222"/>
      </p:cViewPr>
      <p:guideLst>
        <p:guide orient="horz" pos="300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16"/>
    </p:cViewPr>
  </p:sorterViewPr>
  <p:notesViewPr>
    <p:cSldViewPr snapToGrid="0" snapToObjects="1">
      <p:cViewPr varScale="1">
        <p:scale>
          <a:sx n="83" d="100"/>
          <a:sy n="83" d="100"/>
        </p:scale>
        <p:origin x="-3108" y="-78"/>
      </p:cViewPr>
      <p:guideLst>
        <p:guide orient="horz" pos="452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F:\internationals\Key_Measures_September_2012%20(1)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0181132773675701E-2"/>
          <c:y val="3.1112802729018198E-2"/>
          <c:w val="0.955203015795827"/>
          <c:h val="0.9377743945419639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rgbClr val="4F81BD">
                  <a:lumMod val="40000"/>
                  <a:lumOff val="60000"/>
                </a:srgbClr>
              </a:solidFill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400" dirty="0" smtClean="0"/>
                      <a:t>36,153</a:t>
                    </a:r>
                    <a:endParaRPr lang="en-US" sz="2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lang="en-GB" sz="2400" b="1">
                        <a:solidFill>
                          <a:srgbClr val="1F497D"/>
                        </a:solidFill>
                        <a:latin typeface="Georgia" pitchFamily="18" charset="0"/>
                      </a:defRPr>
                    </a:pPr>
                    <a:r>
                      <a:rPr lang="en-US" sz="1600" dirty="0" smtClean="0"/>
                      <a:t>36,584</a:t>
                    </a:r>
                    <a:endParaRPr lang="en-US" sz="16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42,688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48,532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50,565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n-GB" sz="1600" b="1">
                    <a:solidFill>
                      <a:srgbClr val="1F497D"/>
                    </a:solidFill>
                    <a:latin typeface="Georgia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Sheet1!$B$58:$B$62</c:f>
              <c:strCache>
                <c:ptCount val="5"/>
                <c:pt idx="0">
                  <c:v>Washington Post</c:v>
                </c:pt>
                <c:pt idx="1">
                  <c:v>The Guardian</c:v>
                </c:pt>
                <c:pt idx="2">
                  <c:v>People's Daily</c:v>
                </c:pt>
                <c:pt idx="3">
                  <c:v>NYTimes</c:v>
                </c:pt>
                <c:pt idx="4">
                  <c:v>Mail online</c:v>
                </c:pt>
              </c:strCache>
            </c:strRef>
          </c:cat>
          <c:val>
            <c:numRef>
              <c:f>Sheet1!$C$58:$C$62</c:f>
              <c:numCache>
                <c:formatCode>#,##0</c:formatCode>
                <c:ptCount val="5"/>
                <c:pt idx="0">
                  <c:v>23063</c:v>
                </c:pt>
                <c:pt idx="1">
                  <c:v>34208</c:v>
                </c:pt>
                <c:pt idx="2">
                  <c:v>37470</c:v>
                </c:pt>
                <c:pt idx="3">
                  <c:v>40586</c:v>
                </c:pt>
                <c:pt idx="4">
                  <c:v>47825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086912"/>
        <c:axId val="38113280"/>
      </c:barChart>
      <c:catAx>
        <c:axId val="38086912"/>
        <c:scaling>
          <c:orientation val="minMax"/>
        </c:scaling>
        <c:delete val="1"/>
        <c:axPos val="l"/>
        <c:majorTickMark val="out"/>
        <c:minorTickMark val="none"/>
        <c:tickLblPos val="none"/>
        <c:crossAx val="38113280"/>
        <c:crosses val="autoZero"/>
        <c:auto val="1"/>
        <c:lblAlgn val="ctr"/>
        <c:lblOffset val="100"/>
        <c:noMultiLvlLbl val="0"/>
      </c:catAx>
      <c:valAx>
        <c:axId val="38113280"/>
        <c:scaling>
          <c:orientation val="minMax"/>
        </c:scaling>
        <c:delete val="1"/>
        <c:axPos val="b"/>
        <c:numFmt formatCode="#,##0" sourceLinked="1"/>
        <c:majorTickMark val="out"/>
        <c:minorTickMark val="none"/>
        <c:tickLblPos val="none"/>
        <c:crossAx val="380869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GB" sz="1599">
                <a:latin typeface="Trebuchet MS" pitchFamily="34" charset="0"/>
              </a:defRPr>
            </a:pPr>
            <a:r>
              <a:rPr lang="en-US" sz="1599" dirty="0">
                <a:latin typeface="Trebuchet MS" pitchFamily="34" charset="0"/>
              </a:rPr>
              <a:t>Client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Most important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lang="en-GB" sz="1099" b="1">
                    <a:latin typeface="Trebuchet MS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Relevance of audience</c:v>
                </c:pt>
                <c:pt idx="1">
                  <c:v>Used successfully in the past</c:v>
                </c:pt>
                <c:pt idx="2">
                  <c:v>Cost of advertising</c:v>
                </c:pt>
                <c:pt idx="3">
                  <c:v>Search Engine rankings</c:v>
                </c:pt>
                <c:pt idx="4">
                  <c:v>Number of unique users</c:v>
                </c:pt>
                <c:pt idx="5">
                  <c:v>Number of vacancies on the site</c:v>
                </c:pt>
                <c:pt idx="6">
                  <c:v>Highest profile marketing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0.56756756756756799</c:v>
                </c:pt>
                <c:pt idx="1">
                  <c:v>0.22522522522522501</c:v>
                </c:pt>
                <c:pt idx="2">
                  <c:v>0.14864864864864899</c:v>
                </c:pt>
                <c:pt idx="3">
                  <c:v>2.2522522522522501E-2</c:v>
                </c:pt>
                <c:pt idx="4">
                  <c:v>2.2522522522522501E-2</c:v>
                </c:pt>
                <c:pt idx="5">
                  <c:v>9.0090090090090107E-3</c:v>
                </c:pt>
                <c:pt idx="6">
                  <c:v>4.5045045045045001E-3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Least important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lang="en-GB" sz="1099" b="1">
                    <a:latin typeface="Trebuchet MS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Relevance of audience</c:v>
                </c:pt>
                <c:pt idx="1">
                  <c:v>Used successfully in the past</c:v>
                </c:pt>
                <c:pt idx="2">
                  <c:v>Cost of advertising</c:v>
                </c:pt>
                <c:pt idx="3">
                  <c:v>Search Engine rankings</c:v>
                </c:pt>
                <c:pt idx="4">
                  <c:v>Number of unique users</c:v>
                </c:pt>
                <c:pt idx="5">
                  <c:v>Number of vacancies on the site</c:v>
                </c:pt>
                <c:pt idx="6">
                  <c:v>Highest profile marketing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4.5045045045045001E-3</c:v>
                </c:pt>
                <c:pt idx="1">
                  <c:v>5.8558558558558599E-2</c:v>
                </c:pt>
                <c:pt idx="2">
                  <c:v>2.2522522522522501E-2</c:v>
                </c:pt>
                <c:pt idx="3">
                  <c:v>0.19369369369369399</c:v>
                </c:pt>
                <c:pt idx="4">
                  <c:v>0.23423423423423401</c:v>
                </c:pt>
                <c:pt idx="5">
                  <c:v>0.24324324324324301</c:v>
                </c:pt>
                <c:pt idx="6">
                  <c:v>0.24324324324324301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69114112"/>
        <c:axId val="69124096"/>
      </c:barChart>
      <c:catAx>
        <c:axId val="691141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GB" sz="1099" b="1">
                <a:latin typeface="Trebuchet MS" pitchFamily="34" charset="0"/>
              </a:defRPr>
            </a:pPr>
            <a:endParaRPr lang="en-US"/>
          </a:p>
        </c:txPr>
        <c:crossAx val="69124096"/>
        <c:crosses val="autoZero"/>
        <c:auto val="1"/>
        <c:lblAlgn val="ctr"/>
        <c:lblOffset val="100"/>
        <c:noMultiLvlLbl val="0"/>
      </c:catAx>
      <c:valAx>
        <c:axId val="6912409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69114112"/>
        <c:crosses val="autoZero"/>
        <c:crossBetween val="between"/>
      </c:valAx>
      <c:spPr>
        <a:noFill/>
        <a:ln w="25384">
          <a:noFill/>
        </a:ln>
      </c:spPr>
    </c:plotArea>
    <c:legend>
      <c:legendPos val="b"/>
      <c:overlay val="0"/>
      <c:txPr>
        <a:bodyPr/>
        <a:lstStyle/>
        <a:p>
          <a:pPr>
            <a:defRPr lang="en-GB" sz="999" b="0">
              <a:latin typeface="Trebuchet MS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 lang="en-GB" sz="1999">
                <a:latin typeface="Trebuchet MS" pitchFamily="34" charset="0"/>
              </a:defRPr>
            </a:pPr>
            <a:r>
              <a:rPr lang="en-US" sz="1599" dirty="0">
                <a:latin typeface="Trebuchet MS" pitchFamily="34" charset="0"/>
              </a:rPr>
              <a:t>Agency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Most important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txPr>
              <a:bodyPr/>
              <a:lstStyle/>
              <a:p>
                <a:pPr>
                  <a:defRPr lang="en-GB" sz="1099" b="1">
                    <a:latin typeface="Trebuchet MS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Relevance of audience</c:v>
                </c:pt>
                <c:pt idx="1">
                  <c:v>Used successfully in the past</c:v>
                </c:pt>
                <c:pt idx="2">
                  <c:v>Search Engine rankings</c:v>
                </c:pt>
                <c:pt idx="3">
                  <c:v>Number of unique users</c:v>
                </c:pt>
                <c:pt idx="4">
                  <c:v>Cost of advertising</c:v>
                </c:pt>
                <c:pt idx="5">
                  <c:v>Number of vacancies on the site</c:v>
                </c:pt>
                <c:pt idx="6">
                  <c:v>Highest profile marketing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0.60256410256410298</c:v>
                </c:pt>
                <c:pt idx="1">
                  <c:v>0.243589743589744</c:v>
                </c:pt>
                <c:pt idx="2">
                  <c:v>5.1282051282051301E-2</c:v>
                </c:pt>
                <c:pt idx="3">
                  <c:v>3.8461538461538498E-2</c:v>
                </c:pt>
                <c:pt idx="4">
                  <c:v>2.5641025641025599E-2</c:v>
                </c:pt>
                <c:pt idx="5">
                  <c:v>2.5641025641025599E-2</c:v>
                </c:pt>
                <c:pt idx="6">
                  <c:v>1.2820512820512799E-2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Least important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lang="en-GB" sz="1099" b="1">
                    <a:latin typeface="Trebuchet MS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Relevance of audience</c:v>
                </c:pt>
                <c:pt idx="1">
                  <c:v>Used successfully in the past</c:v>
                </c:pt>
                <c:pt idx="2">
                  <c:v>Search Engine rankings</c:v>
                </c:pt>
                <c:pt idx="3">
                  <c:v>Number of unique users</c:v>
                </c:pt>
                <c:pt idx="4">
                  <c:v>Cost of advertising</c:v>
                </c:pt>
                <c:pt idx="5">
                  <c:v>Number of vacancies on the site</c:v>
                </c:pt>
                <c:pt idx="6">
                  <c:v>Highest profile marketing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</c:v>
                </c:pt>
                <c:pt idx="1">
                  <c:v>5.1282051282051301E-2</c:v>
                </c:pt>
                <c:pt idx="2">
                  <c:v>0.128205128205128</c:v>
                </c:pt>
                <c:pt idx="3">
                  <c:v>0.17948717948717899</c:v>
                </c:pt>
                <c:pt idx="4">
                  <c:v>0.115384615384615</c:v>
                </c:pt>
                <c:pt idx="5">
                  <c:v>0.16666666666666699</c:v>
                </c:pt>
                <c:pt idx="6">
                  <c:v>0.35897435897435898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62605184"/>
        <c:axId val="69131264"/>
      </c:barChart>
      <c:catAx>
        <c:axId val="626051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GB" sz="1099" b="1">
                <a:latin typeface="Trebuchet MS" pitchFamily="34" charset="0"/>
              </a:defRPr>
            </a:pPr>
            <a:endParaRPr lang="en-US"/>
          </a:p>
        </c:txPr>
        <c:crossAx val="69131264"/>
        <c:crosses val="autoZero"/>
        <c:auto val="1"/>
        <c:lblAlgn val="ctr"/>
        <c:lblOffset val="100"/>
        <c:noMultiLvlLbl val="0"/>
      </c:catAx>
      <c:valAx>
        <c:axId val="69131264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62605184"/>
        <c:crosses val="autoZero"/>
        <c:crossBetween val="between"/>
      </c:valAx>
      <c:spPr>
        <a:noFill/>
        <a:ln w="25384">
          <a:noFill/>
        </a:ln>
      </c:spPr>
    </c:plotArea>
    <c:legend>
      <c:legendPos val="b"/>
      <c:overlay val="0"/>
      <c:txPr>
        <a:bodyPr/>
        <a:lstStyle/>
        <a:p>
          <a:pPr>
            <a:defRPr lang="en-GB" sz="999">
              <a:latin typeface="Trebuchet MS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5622925" y="0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fld id="{2D054CD7-30AC-4F73-8C86-79A030CC3425}" type="datetimeFigureOut">
              <a:rPr lang="en-US"/>
              <a:pPr>
                <a:defRPr/>
              </a:pPr>
              <a:t>2/20/2013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13636625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5622925" y="13636625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fld id="{5A6529DE-122A-4E64-BBC5-493D618086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005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622925" y="0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fld id="{978D3B4A-4595-48E5-836C-9BF84EA68E04}" type="datetimeFigureOut">
              <a:rPr lang="en-US"/>
              <a:pPr>
                <a:defRPr/>
              </a:pPr>
              <a:t>2/20/2013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076325"/>
            <a:ext cx="7178675" cy="5383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92188" y="6819900"/>
            <a:ext cx="7943850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13636625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622925" y="13636625"/>
            <a:ext cx="4303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 defTabSz="663575">
              <a:defRPr sz="1700">
                <a:latin typeface="Calibri" pitchFamily="34" charset="0"/>
              </a:defRPr>
            </a:lvl1pPr>
          </a:lstStyle>
          <a:p>
            <a:pPr>
              <a:defRPr/>
            </a:pPr>
            <a:fld id="{97BF8618-BF99-42A4-859D-E5F76C2784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502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85888" y="1074738"/>
            <a:ext cx="7183437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xfrm>
            <a:off x="1322388" y="6816725"/>
            <a:ext cx="7283450" cy="6465888"/>
          </a:xfrm>
          <a:noFill/>
          <a:ln/>
        </p:spPr>
        <p:txBody>
          <a:bodyPr lIns="134169" tIns="67082" rIns="134169" bIns="67082"/>
          <a:lstStyle/>
          <a:p>
            <a:endParaRPr lang="en-GB" b="1" dirty="0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5624513" y="13641388"/>
            <a:ext cx="4303712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69" tIns="67082" rIns="134169" bIns="67082" anchor="b"/>
          <a:lstStyle/>
          <a:p>
            <a:pPr algn="r" defTabSz="1341438" eaLnBrk="0" hangingPunct="0"/>
            <a:fld id="{7E4BF723-5902-4CE5-9911-CF024BE2832F}" type="slidenum">
              <a:rPr lang="en-GB" sz="1700">
                <a:latin typeface="Times New Roman" pitchFamily="18" charset="0"/>
              </a:rPr>
              <a:pPr algn="r" defTabSz="1341438" eaLnBrk="0" hangingPunct="0"/>
              <a:t>2</a:t>
            </a:fld>
            <a:endParaRPr lang="en-GB" sz="17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85888" y="1074738"/>
            <a:ext cx="7183437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21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88" y="6816725"/>
            <a:ext cx="7283450" cy="6465887"/>
          </a:xfrm>
          <a:noFill/>
          <a:ln/>
        </p:spPr>
        <p:txBody>
          <a:bodyPr lIns="135397" tIns="67695" rIns="135397" bIns="67695"/>
          <a:lstStyle/>
          <a:p>
            <a:pPr>
              <a:buFontTx/>
              <a:buChar char="•"/>
            </a:pPr>
            <a:endParaRPr lang="en-GB" b="1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Analysed so far…</a:t>
            </a:r>
          </a:p>
          <a:p>
            <a:r>
              <a:rPr lang="en-GB" dirty="0" smtClean="0"/>
              <a:t>408 different industries and sectors – 681,000</a:t>
            </a:r>
            <a:r>
              <a:rPr lang="en-GB" baseline="0" dirty="0" smtClean="0"/>
              <a:t> keywords</a:t>
            </a:r>
          </a:p>
          <a:p>
            <a:r>
              <a:rPr lang="en-GB" baseline="0" dirty="0" smtClean="0"/>
              <a:t>2,873 locations – 360,000 keywords</a:t>
            </a:r>
          </a:p>
          <a:p>
            <a:r>
              <a:rPr lang="en-GB" baseline="0" dirty="0" smtClean="0"/>
              <a:t>Next: the combination of sectors with locations!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F8618-BF99-42A4-859D-E5F76C2784B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13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85888" y="1074738"/>
            <a:ext cx="7183437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05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88" y="6816725"/>
            <a:ext cx="7283450" cy="6465887"/>
          </a:xfrm>
          <a:noFill/>
          <a:ln/>
        </p:spPr>
        <p:txBody>
          <a:bodyPr lIns="134158" tIns="67076" rIns="134158" bIns="67076"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85888" y="1074738"/>
            <a:ext cx="7183437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62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88" y="6816725"/>
            <a:ext cx="7283450" cy="6465887"/>
          </a:xfrm>
          <a:noFill/>
          <a:ln/>
        </p:spPr>
        <p:txBody>
          <a:bodyPr lIns="134158" tIns="67076" rIns="134158" bIns="67076"/>
          <a:lstStyle/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FFB040-D412-4741-B69E-6DEEBB77F352}" type="slidenum">
              <a:rPr lang="en-GB"/>
              <a:pPr eaLnBrk="1" hangingPunct="1"/>
              <a:t>18</a:t>
            </a:fld>
            <a:endParaRPr lang="en-GB"/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657003" y="1076802"/>
            <a:ext cx="6616518" cy="5381514"/>
          </a:xfrm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defTabSz="2014083" eaLnBrk="1" hangingPunct="1"/>
            <a:r>
              <a:rPr lang="en-GB" sz="2600" i="1" baseline="30000"/>
              <a:t>Approximation using ONS/ DWP July 2011 figures and Ipsos MORI poll on behalf of Aspire Global Network 2011/2012. Base: ALL those currently working (UK1419) </a:t>
            </a:r>
          </a:p>
          <a:p>
            <a:pPr defTabSz="2014083" eaLnBrk="1" hangingPunct="1"/>
            <a:endParaRPr lang="en-GB" sz="2600" i="1" baseline="30000"/>
          </a:p>
          <a:p>
            <a:pPr defTabSz="2014083" eaLnBrk="1" hangingPunct="1"/>
            <a:r>
              <a:rPr lang="en-GB" sz="2600" i="1" baseline="30000"/>
              <a:t>What has changed is</a:t>
            </a:r>
            <a:r>
              <a:rPr lang="en-GB" sz="2600" i="1"/>
              <a:t> the data that is available to us to do that targetting.</a:t>
            </a:r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66F5F12-F934-40BF-8592-0D784BCF9E6C}" type="slidenum">
              <a:rPr lang="en-GB" sz="17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18</a:t>
            </a:fld>
            <a:endParaRPr lang="en-GB" sz="17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D777997-12A2-4E87-8D2E-701AA95F3A29}" type="slidenum">
              <a:rPr lang="en-GB"/>
              <a:pPr eaLnBrk="1" hangingPunct="1"/>
              <a:t>19</a:t>
            </a:fld>
            <a:endParaRPr lang="en-GB"/>
          </a:p>
        </p:txBody>
      </p:sp>
      <p:sp>
        <p:nvSpPr>
          <p:cNvPr id="43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4301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defTabSz="2014083" eaLnBrk="1" hangingPunct="1"/>
            <a:r>
              <a:rPr lang="en-GB" sz="2600" i="1" baseline="30000"/>
              <a:t>Approximation using ONS/ DWP July 2012 figures and Ipsos MORI poll on behalf of Aspire Global Network 2012/2013. Base: ALL those currently working (UK1419) </a:t>
            </a:r>
          </a:p>
          <a:p>
            <a:pPr defTabSz="2014083" eaLnBrk="1" hangingPunct="1"/>
            <a:endParaRPr lang="en-GB" sz="2600" i="1" baseline="30000"/>
          </a:p>
          <a:p>
            <a:pPr defTabSz="2014083" eaLnBrk="1" hangingPunct="1"/>
            <a:r>
              <a:rPr lang="en-GB" sz="2600" i="1" baseline="30000"/>
              <a:t>Worth</a:t>
            </a:r>
            <a:r>
              <a:rPr lang="en-GB" sz="2600" i="1"/>
              <a:t> talking about why people want to target off a job board. </a:t>
            </a:r>
          </a:p>
        </p:txBody>
      </p:sp>
      <p:sp>
        <p:nvSpPr>
          <p:cNvPr id="43013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E0013EE5-681D-4E26-80A7-FE67AAA1DEE3}" type="slidenum">
              <a:rPr lang="en-GB" sz="17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19</a:t>
            </a:fld>
            <a:endParaRPr lang="en-GB" sz="17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FF9B31B-6F81-44EB-AE9B-E60DE8285890}" type="slidenum">
              <a:rPr lang="en-GB"/>
              <a:pPr eaLnBrk="1" hangingPunct="1"/>
              <a:t>20</a:t>
            </a:fld>
            <a:endParaRPr lang="en-GB"/>
          </a:p>
        </p:txBody>
      </p:sp>
      <p:sp>
        <p:nvSpPr>
          <p:cNvPr id="44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657003" y="1076802"/>
            <a:ext cx="6616518" cy="5381514"/>
          </a:xfrm>
          <a:ln/>
        </p:spPr>
      </p:sp>
      <p:sp>
        <p:nvSpPr>
          <p:cNvPr id="4403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defTabSz="2014083" eaLnBrk="1" hangingPunct="1"/>
            <a:r>
              <a:rPr lang="en-GB" sz="2600" i="1" baseline="30000"/>
              <a:t>Approximation using ONS/ DWP July 2011 figures and Ipsos MORI poll on behalf of Aspire Global Network 2011/2012. Base: ALL those currently working (UK1419) </a:t>
            </a: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C5E01BDB-A355-4B40-AC45-317871B11FB6}" type="slidenum">
              <a:rPr lang="en-GB" sz="17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20</a:t>
            </a:fld>
            <a:endParaRPr lang="en-GB" sz="17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982055E-4E6A-454F-BFBF-3A01C6FA3ABE}" type="slidenum">
              <a:rPr lang="en-GB"/>
              <a:pPr eaLnBrk="1" hangingPunct="1"/>
              <a:t>21</a:t>
            </a:fld>
            <a:endParaRPr lang="en-GB"/>
          </a:p>
        </p:txBody>
      </p:sp>
      <p:sp>
        <p:nvSpPr>
          <p:cNvPr id="45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4506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defTabSz="2014083" eaLnBrk="1" hangingPunct="1"/>
            <a:r>
              <a:rPr lang="en-GB" sz="2600" i="1" baseline="30000"/>
              <a:t>Approximation using ONS/ DWP July 2011 figures and Ipsos MORI poll on behalf of Aspire Global Network 2011/2012. Base: ALL those currently working (UK1419) </a:t>
            </a:r>
          </a:p>
          <a:p>
            <a:pPr defTabSz="2014083" eaLnBrk="1" hangingPunct="1"/>
            <a:endParaRPr lang="en-GB" sz="2600" i="1" baseline="30000"/>
          </a:p>
          <a:p>
            <a:pPr defTabSz="2014083" eaLnBrk="1" hangingPunct="1"/>
            <a:r>
              <a:rPr lang="en-GB" sz="2600" i="1" baseline="30000"/>
              <a:t>Let’s look</a:t>
            </a:r>
            <a:r>
              <a:rPr lang="en-GB" sz="2600" i="1"/>
              <a:t> at reach first. </a:t>
            </a:r>
          </a:p>
        </p:txBody>
      </p:sp>
      <p:sp>
        <p:nvSpPr>
          <p:cNvPr id="45061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CD3D50C-47F6-49E0-BEC3-2E75B24CAA05}" type="slidenum">
              <a:rPr lang="en-GB" sz="17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21</a:t>
            </a:fld>
            <a:endParaRPr lang="en-GB" sz="17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E7FEBA5-CD12-4482-BCEB-728B53BC0864}" type="slidenum">
              <a:rPr lang="en-GB"/>
              <a:pPr eaLnBrk="1" hangingPunct="1"/>
              <a:t>22</a:t>
            </a:fld>
            <a:endParaRPr lang="en-GB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Ironically a fairly Complicated proposition, not in terms of the hadron collider, but in relation to buying a simple text listing….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FFF01F1-5D6C-4479-8655-C06A01D9F265}" type="slidenum">
              <a:rPr lang="en-GB"/>
              <a:pPr eaLnBrk="1" hangingPunct="1"/>
              <a:t>27</a:t>
            </a:fld>
            <a:endParaRPr lang="en-GB"/>
          </a:p>
        </p:txBody>
      </p:sp>
      <p:sp>
        <p:nvSpPr>
          <p:cNvPr id="4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657003" y="1076802"/>
            <a:ext cx="6616518" cy="5381514"/>
          </a:xfrm>
          <a:ln/>
        </p:spPr>
      </p:sp>
      <p:sp>
        <p:nvSpPr>
          <p:cNvPr id="4710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eaLnBrk="1" hangingPunct="1"/>
            <a:r>
              <a:rPr lang="en-US" smtClean="0"/>
              <a:t>Global coverage stat + fb linked in</a:t>
            </a:r>
          </a:p>
        </p:txBody>
      </p:sp>
      <p:sp>
        <p:nvSpPr>
          <p:cNvPr id="47109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3E972B57-AA4A-4933-8C99-02FB11728437}" type="slidenum">
              <a:rPr lang="en-GB" sz="1700">
                <a:latin typeface="Calibri" pitchFamily="34" charset="0"/>
              </a:rPr>
              <a:pPr algn="r" eaLnBrk="1" hangingPunct="1"/>
              <a:t>27</a:t>
            </a:fld>
            <a:endParaRPr lang="en-GB" sz="17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46624" indent="-246624"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1078689" indent="-41488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659522" indent="-331904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2323330" indent="-331904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987139" indent="-331904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3650948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4314756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4978565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5642374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E9873A0-52DB-48AE-9C49-725A106CD84B}" type="slidenum">
              <a:rPr lang="en-GB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C903FA3-0330-4FF3-82C1-1F7A0DB6527E}" type="slidenum">
              <a:rPr lang="en-GB"/>
              <a:pPr eaLnBrk="1" hangingPunct="1"/>
              <a:t>28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235807E-B3C9-4D3C-94A1-4070153CD06E}" type="slidenum">
              <a:rPr lang="en-GB"/>
              <a:pPr eaLnBrk="1" hangingPunct="1"/>
              <a:t>31</a:t>
            </a:fld>
            <a:endParaRPr lang="en-GB"/>
          </a:p>
        </p:txBody>
      </p:sp>
      <p:sp>
        <p:nvSpPr>
          <p:cNvPr id="491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4915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eaLnBrk="1" hangingPunct="1"/>
            <a:r>
              <a:rPr lang="en-US" smtClean="0"/>
              <a:t>Circle Law</a:t>
            </a:r>
          </a:p>
        </p:txBody>
      </p:sp>
      <p:sp>
        <p:nvSpPr>
          <p:cNvPr id="49157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99A981A-48A0-429B-80A9-28D470AA0383}" type="slidenum">
              <a:rPr lang="en-GB" sz="1700">
                <a:latin typeface="Calibri" pitchFamily="34" charset="0"/>
              </a:rPr>
              <a:pPr algn="r" eaLnBrk="1" hangingPunct="1"/>
              <a:t>31</a:t>
            </a:fld>
            <a:endParaRPr lang="en-GB" sz="17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8D1B0AF-63F1-46B4-99C8-ED5B89D9D409}" type="slidenum">
              <a:rPr lang="en-GB"/>
              <a:pPr eaLnBrk="1" hangingPunct="1"/>
              <a:t>33</a:t>
            </a:fld>
            <a:endParaRPr lang="en-GB"/>
          </a:p>
        </p:txBody>
      </p:sp>
      <p:sp>
        <p:nvSpPr>
          <p:cNvPr id="501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5018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/>
          <a:lstStyle/>
          <a:p>
            <a:pPr eaLnBrk="1" hangingPunct="1"/>
            <a:r>
              <a:rPr lang="en-GB" smtClean="0"/>
              <a:t>Reaching an engaged 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Professional Communities where senior professionals can network, share ideas and keep up with the latest sector news and reports. </a:t>
            </a:r>
          </a:p>
        </p:txBody>
      </p:sp>
      <p:sp>
        <p:nvSpPr>
          <p:cNvPr id="50181" name="Slide Number Placeholder 3"/>
          <p:cNvSpPr txBox="1">
            <a:spLocks noGrp="1"/>
          </p:cNvSpPr>
          <p:nvPr/>
        </p:nvSpPr>
        <p:spPr bwMode="auto">
          <a:xfrm>
            <a:off x="5623697" y="13636990"/>
            <a:ext cx="4302231" cy="71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2755" tIns="66377" rIns="132755" bIns="66377" anchor="b"/>
          <a:lstStyle>
            <a:lvl1pPr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365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36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0F24166-2DC1-407A-A5B9-0A5432286C39}" type="slidenum">
              <a:rPr lang="en-GB" sz="1700">
                <a:latin typeface="Calibri" pitchFamily="34" charset="0"/>
              </a:rPr>
              <a:pPr algn="r" eaLnBrk="1" hangingPunct="1"/>
              <a:t>33</a:t>
            </a:fld>
            <a:endParaRPr lang="en-GB" sz="17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817B2E4-79D6-49A7-8CB0-4F16CA2EBD87}" type="slidenum">
              <a:rPr lang="en-GB"/>
              <a:pPr eaLnBrk="1" hangingPunct="1"/>
              <a:t>36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Law job from Laurence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401E7B1-CF96-4108-962A-7A887AB5561D}" type="slidenum">
              <a:rPr lang="en-GB"/>
              <a:pPr eaLnBrk="1" hangingPunct="1"/>
              <a:t>39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7950" y="1076325"/>
            <a:ext cx="7175500" cy="5381625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mtClean="0">
                <a:solidFill>
                  <a:srgbClr val="002060"/>
                </a:solidFill>
              </a:rPr>
              <a:t>The reverse of this is happening simultaneously by tracking those that look at these jobs but don’t apply and then removing these behaviours from the set. </a:t>
            </a:r>
          </a:p>
          <a:p>
            <a:pPr eaLnBrk="1" hangingPunct="1">
              <a:lnSpc>
                <a:spcPct val="80000"/>
              </a:lnSpc>
            </a:pPr>
            <a:endParaRPr lang="en-GB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GB" smtClean="0">
                <a:solidFill>
                  <a:srgbClr val="002060"/>
                </a:solidFill>
              </a:rPr>
              <a:t>Every time it does this it learns from the success’s of previous campaigns and refines the following targeting segments. </a:t>
            </a:r>
          </a:p>
          <a:p>
            <a:pPr eaLnBrk="1" hangingPunct="1"/>
            <a:endParaRPr lang="en-GB" smtClean="0">
              <a:solidFill>
                <a:srgbClr val="002060"/>
              </a:solidFill>
            </a:endParaRPr>
          </a:p>
          <a:p>
            <a:pPr eaLnBrk="1" hangingPunct="1"/>
            <a:r>
              <a:rPr lang="en-GB" smtClean="0">
                <a:solidFill>
                  <a:srgbClr val="002060"/>
                </a:solidFill>
              </a:rPr>
              <a:t>You are left with a segment of users that are almost identical in their online behaviour to your previous job applicants and don’t look like the people who viewed your jobs previously but DIDN’T apply. </a:t>
            </a:r>
          </a:p>
          <a:p>
            <a:pPr eaLnBrk="1" hangingPunct="1"/>
            <a:endParaRPr lang="en-GB" smtClean="0">
              <a:solidFill>
                <a:srgbClr val="002060"/>
              </a:solidFill>
            </a:endParaRPr>
          </a:p>
          <a:p>
            <a:pPr eaLnBrk="1" hangingPunct="1"/>
            <a:r>
              <a:rPr lang="en-GB" smtClean="0">
                <a:solidFill>
                  <a:srgbClr val="002060"/>
                </a:solidFill>
              </a:rPr>
              <a:t>When someone lands on guardian.co.uk or one of our partner sites we show them your latest Law job.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27501" indent="-43365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734617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428464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3122310" indent="-34692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81615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4510004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5203850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897697" indent="-3469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CDA5ABD-2C9E-4C31-99BD-61FE3EF9599B}" type="slidenum">
              <a:rPr lang="en-GB"/>
              <a:pPr eaLnBrk="1" hangingPunct="1"/>
              <a:t>44</a:t>
            </a:fld>
            <a:endParaRPr lang="en-GB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57003" y="1076802"/>
            <a:ext cx="6616518" cy="5381514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You need to burn a lot of money before you can see what works.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46624" indent="-246624"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1078689" indent="-41488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659522" indent="-331904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2323330" indent="-331904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987139" indent="-331904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3650948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4314756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4978565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5642374" indent="-331904" defTabSz="6638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E9873A0-52DB-48AE-9C49-725A106CD84B}" type="slidenum">
              <a:rPr lang="en-GB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57A2A1-84E1-4D42-98A0-006E457A175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F8618-BF99-42A4-859D-E5F76C2784B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616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85888" y="1074738"/>
            <a:ext cx="7183437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66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88" y="6816725"/>
            <a:ext cx="7283450" cy="6465888"/>
          </a:xfrm>
          <a:noFill/>
          <a:ln/>
        </p:spPr>
        <p:txBody>
          <a:bodyPr lIns="134169" tIns="67082" rIns="134169" bIns="67082"/>
          <a:lstStyle/>
          <a:p>
            <a:pPr>
              <a:lnSpc>
                <a:spcPct val="80000"/>
              </a:lnSpc>
            </a:pPr>
            <a:endParaRPr lang="en-GB" sz="80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F8618-BF99-42A4-859D-E5F76C2784B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81125" y="1074738"/>
            <a:ext cx="7185025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800" y="6818313"/>
            <a:ext cx="8977313" cy="6464300"/>
          </a:xfrm>
          <a:noFill/>
          <a:ln/>
        </p:spPr>
        <p:txBody>
          <a:bodyPr lIns="134169" tIns="67082" rIns="134169" bIns="67082"/>
          <a:lstStyle/>
          <a:p>
            <a:pPr marL="0" indent="0">
              <a:buFontTx/>
              <a:buNone/>
            </a:pPr>
            <a:endParaRPr lang="en-GB" sz="1600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85888" y="1074738"/>
            <a:ext cx="7183437" cy="5387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00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88" y="6816725"/>
            <a:ext cx="7283450" cy="6465888"/>
          </a:xfrm>
          <a:noFill/>
          <a:ln/>
        </p:spPr>
        <p:txBody>
          <a:bodyPr lIns="134169" tIns="67082" rIns="134169" bIns="67082"/>
          <a:lstStyle/>
          <a:p>
            <a:pPr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4" name="Straight Connector 15"/>
          <p:cNvCxnSpPr/>
          <p:nvPr userDrawn="1"/>
        </p:nvCxnSpPr>
        <p:spPr>
          <a:xfrm>
            <a:off x="339725" y="6240463"/>
            <a:ext cx="8440738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17" descr="frontslide_G.ai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70300" y="1944688"/>
            <a:ext cx="18034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lowerslide_tag_green.ai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2700" y="6135688"/>
            <a:ext cx="3594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picture_tag.ai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426325" y="6351588"/>
            <a:ext cx="1435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957198" y="3993326"/>
            <a:ext cx="7307837" cy="7175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lang="en-US" sz="32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6550" y="1548995"/>
            <a:ext cx="7479050" cy="514436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aseline="0">
                <a:solidFill>
                  <a:schemeClr val="tx1"/>
                </a:solidFill>
                <a:latin typeface="Georgia" pitchFamily="18" charset="0"/>
              </a:defRPr>
            </a:lvl1pPr>
            <a:lvl2pPr>
              <a:defRPr sz="2000">
                <a:solidFill>
                  <a:schemeClr val="bg1"/>
                </a:solidFill>
                <a:latin typeface="Georgia" pitchFamily="18" charset="0"/>
              </a:defRPr>
            </a:lvl2pPr>
            <a:lvl3pPr>
              <a:defRPr sz="2000">
                <a:solidFill>
                  <a:schemeClr val="bg1"/>
                </a:solidFill>
                <a:latin typeface="Georgia" pitchFamily="18" charset="0"/>
              </a:defRPr>
            </a:lvl3pPr>
            <a:lvl4pPr>
              <a:defRPr sz="2000">
                <a:solidFill>
                  <a:schemeClr val="bg1"/>
                </a:solidFill>
                <a:latin typeface="Georgia" pitchFamily="18" charset="0"/>
              </a:defRPr>
            </a:lvl4pPr>
            <a:lvl5pPr>
              <a:defRPr sz="2000">
                <a:solidFill>
                  <a:schemeClr val="bg1"/>
                </a:solidFill>
                <a:latin typeface="Georgia" pitchFamily="18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36550" y="886591"/>
            <a:ext cx="8634650" cy="6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00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t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" name="Straight Connector 8"/>
          <p:cNvCxnSpPr/>
          <p:nvPr userDrawn="1"/>
        </p:nvCxnSpPr>
        <p:spPr>
          <a:xfrm>
            <a:off x="339725" y="6240463"/>
            <a:ext cx="8440738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5"/>
          <p:cNvCxnSpPr/>
          <p:nvPr userDrawn="1"/>
        </p:nvCxnSpPr>
        <p:spPr>
          <a:xfrm>
            <a:off x="3036888" y="3930650"/>
            <a:ext cx="3154362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6" descr="lowerslide_tga.ai"/>
          <p:cNvPicPr>
            <a:picLocks noChangeAspect="1"/>
          </p:cNvPicPr>
          <p:nvPr userDrawn="1"/>
        </p:nvPicPr>
        <p:blipFill>
          <a:blip r:embed="rId2"/>
          <a:srcRect l="7881" t="25349" r="58340" b="31754"/>
          <a:stretch>
            <a:fillRect/>
          </a:stretch>
        </p:blipFill>
        <p:spPr bwMode="auto">
          <a:xfrm>
            <a:off x="2833688" y="2951163"/>
            <a:ext cx="352425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owerslide_tag_green.ai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2700" y="6135688"/>
            <a:ext cx="3594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picture_tag.ai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426325" y="6351588"/>
            <a:ext cx="1435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957198" y="3993326"/>
            <a:ext cx="7307837" cy="7175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lang="en-US" sz="32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83206" y="502539"/>
            <a:ext cx="7291388" cy="41606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300" b="1" baseline="0">
                <a:solidFill>
                  <a:schemeClr val="accent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83206" y="919007"/>
            <a:ext cx="7291388" cy="3499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7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83206" y="556504"/>
            <a:ext cx="7291388" cy="41606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300" b="1" baseline="0">
                <a:solidFill>
                  <a:schemeClr val="accent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9"/>
          <p:cNvCxnSpPr/>
          <p:nvPr userDrawn="1"/>
        </p:nvCxnSpPr>
        <p:spPr>
          <a:xfrm>
            <a:off x="339725" y="6240463"/>
            <a:ext cx="8440738" cy="0"/>
          </a:xfrm>
          <a:prstGeom prst="line">
            <a:avLst/>
          </a:prstGeom>
          <a:ln w="12700" cmpd="sng">
            <a:solidFill>
              <a:srgbClr val="73B6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68363" y="3270713"/>
            <a:ext cx="7089775" cy="84066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b="1" baseline="0">
                <a:solidFill>
                  <a:schemeClr val="accent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2ED860-97C0-4270-AAF2-5F02B43A364B}" type="datetime1">
              <a:rPr lang="en-US" smtClean="0"/>
              <a:pPr>
                <a:defRPr/>
              </a:pPr>
              <a:t>2/20/2013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NLB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613925D-10BE-4138-A186-63745DA666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889" y="736600"/>
            <a:ext cx="8634046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889" y="1241425"/>
            <a:ext cx="8623788" cy="1277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339725" y="6240463"/>
            <a:ext cx="8440738" cy="0"/>
          </a:xfrm>
          <a:prstGeom prst="line">
            <a:avLst/>
          </a:prstGeom>
          <a:ln w="12700" cmpd="sng">
            <a:solidFill>
              <a:schemeClr val="accent5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 userDrawn="1"/>
        </p:nvSpPr>
        <p:spPr>
          <a:xfrm>
            <a:off x="457200" y="274638"/>
            <a:ext cx="7194550" cy="85248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28" name="Picture 2" descr="frontslide_G.ai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723188" y="274638"/>
            <a:ext cx="10572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4" descr="lowerslide_tag_green.ai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11113" y="6134100"/>
            <a:ext cx="3594101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5" descr="picture_tag.ai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426325" y="6350000"/>
            <a:ext cx="1435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  <p:sldLayoutId id="2147493469" r:id="rId2"/>
    <p:sldLayoutId id="2147493467" r:id="rId3"/>
    <p:sldLayoutId id="2147493466" r:id="rId4"/>
    <p:sldLayoutId id="2147493470" r:id="rId5"/>
    <p:sldLayoutId id="2147493473" r:id="rId6"/>
    <p:sldLayoutId id="2147493465" r:id="rId7"/>
    <p:sldLayoutId id="2147493464" r:id="rId8"/>
    <p:sldLayoutId id="2147493463" r:id="rId9"/>
    <p:sldLayoutId id="2147493462" r:id="rId10"/>
    <p:sldLayoutId id="2147493474" r:id="rId11"/>
  </p:sldLayoutIdLst>
  <p:transition>
    <p:fade/>
  </p:transition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Georgia" pitchFamily="18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jpeg"/><Relationship Id="rId2" Type="http://schemas.openxmlformats.org/officeDocument/2006/relationships/image" Target="../media/image61.png"/><Relationship Id="rId16" Type="http://schemas.openxmlformats.org/officeDocument/2006/relationships/image" Target="../media/image7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image" Target="../media/image74.jpe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957263" y="3865562"/>
            <a:ext cx="7710487" cy="2179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400" dirty="0" smtClean="0"/>
              <a:t>Guardian Jobs</a:t>
            </a:r>
            <a:br>
              <a:rPr lang="en-GB" sz="2400" dirty="0" smtClean="0"/>
            </a:br>
            <a:endParaRPr lang="en-GB" sz="2400" dirty="0" smtClean="0"/>
          </a:p>
          <a:p>
            <a:pPr eaLnBrk="1" hangingPunct="1"/>
            <a:r>
              <a:rPr lang="en-GB" sz="2400" i="1" dirty="0" smtClean="0"/>
              <a:t>The Digital Journey</a:t>
            </a:r>
          </a:p>
          <a:p>
            <a:pPr eaLnBrk="1" hangingPunct="1"/>
            <a:endParaRPr lang="en-GB" sz="2400" b="0" i="1" dirty="0" smtClean="0"/>
          </a:p>
          <a:p>
            <a:pPr eaLnBrk="1" hangingPunct="1"/>
            <a:r>
              <a:rPr lang="en-GB" sz="1800" b="0" i="1" dirty="0" smtClean="0"/>
              <a:t>Nigel Bicknell – Director of Business and Product Development</a:t>
            </a:r>
          </a:p>
          <a:p>
            <a:pPr eaLnBrk="1" hangingPunct="1"/>
            <a:r>
              <a:rPr lang="en-GB" sz="1800" b="0" i="1" dirty="0" smtClean="0"/>
              <a:t>Josh Smith – Commercial and Schools Business Manager</a:t>
            </a:r>
            <a:endParaRPr lang="en-GB" sz="1800" b="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49" name="Group 3"/>
          <p:cNvGrpSpPr>
            <a:grpSpLocks/>
          </p:cNvGrpSpPr>
          <p:nvPr/>
        </p:nvGrpSpPr>
        <p:grpSpPr bwMode="auto">
          <a:xfrm>
            <a:off x="555625" y="1481138"/>
            <a:ext cx="8588375" cy="4589462"/>
            <a:chOff x="156" y="1200"/>
            <a:chExt cx="5980" cy="2976"/>
          </a:xfrm>
        </p:grpSpPr>
        <p:sp>
          <p:nvSpPr>
            <p:cNvPr id="667653" name="AutoShape 4"/>
            <p:cNvSpPr>
              <a:spLocks noChangeArrowheads="1"/>
            </p:cNvSpPr>
            <p:nvPr/>
          </p:nvSpPr>
          <p:spPr bwMode="auto">
            <a:xfrm rot="-5400000">
              <a:off x="1492" y="3180"/>
              <a:ext cx="468" cy="5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15 w 21600"/>
                <a:gd name="T13" fmla="*/ 2920 h 21600"/>
                <a:gd name="T14" fmla="*/ 18231 w 21600"/>
                <a:gd name="T15" fmla="*/ 924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C22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654" name="AutoShape 5"/>
            <p:cNvSpPr>
              <a:spLocks noChangeArrowheads="1"/>
            </p:cNvSpPr>
            <p:nvPr/>
          </p:nvSpPr>
          <p:spPr bwMode="auto">
            <a:xfrm rot="-5400000" flipH="1" flipV="1">
              <a:off x="4229" y="1530"/>
              <a:ext cx="468" cy="5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15 w 21600"/>
                <a:gd name="T13" fmla="*/ 2925 h 21600"/>
                <a:gd name="T14" fmla="*/ 18231 w 21600"/>
                <a:gd name="T15" fmla="*/ 92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C22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655" name="AutoShape 6"/>
            <p:cNvSpPr>
              <a:spLocks noChangeArrowheads="1"/>
            </p:cNvSpPr>
            <p:nvPr/>
          </p:nvSpPr>
          <p:spPr bwMode="auto">
            <a:xfrm flipH="1" flipV="1">
              <a:off x="4225" y="3264"/>
              <a:ext cx="507" cy="4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40 w 21600"/>
                <a:gd name="T13" fmla="*/ 2906 h 21600"/>
                <a:gd name="T14" fmla="*/ 18234 w 21600"/>
                <a:gd name="T15" fmla="*/ 923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C22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656" name="AutoShape 7"/>
            <p:cNvSpPr>
              <a:spLocks noChangeArrowheads="1"/>
            </p:cNvSpPr>
            <p:nvPr/>
          </p:nvSpPr>
          <p:spPr bwMode="auto">
            <a:xfrm>
              <a:off x="1456" y="1536"/>
              <a:ext cx="507" cy="4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40 w 21600"/>
                <a:gd name="T13" fmla="*/ 2906 h 21600"/>
                <a:gd name="T14" fmla="*/ 18234 w 21600"/>
                <a:gd name="T15" fmla="*/ 923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C228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67657" name="Group 8"/>
            <p:cNvGrpSpPr>
              <a:grpSpLocks/>
            </p:cNvGrpSpPr>
            <p:nvPr/>
          </p:nvGrpSpPr>
          <p:grpSpPr bwMode="auto">
            <a:xfrm>
              <a:off x="2132" y="1200"/>
              <a:ext cx="1924" cy="1080"/>
              <a:chOff x="1944" y="1200"/>
              <a:chExt cx="1776" cy="1080"/>
            </a:xfrm>
          </p:grpSpPr>
          <p:sp>
            <p:nvSpPr>
              <p:cNvPr id="667667" name="Oval 9"/>
              <p:cNvSpPr>
                <a:spLocks noChangeArrowheads="1"/>
              </p:cNvSpPr>
              <p:nvPr/>
            </p:nvSpPr>
            <p:spPr bwMode="auto">
              <a:xfrm>
                <a:off x="1944" y="1200"/>
                <a:ext cx="1776" cy="1080"/>
              </a:xfrm>
              <a:prstGeom prst="ellipse">
                <a:avLst/>
              </a:prstGeom>
              <a:solidFill>
                <a:srgbClr val="0C175E"/>
              </a:soli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defTabSz="914400"/>
                <a:endParaRPr lang="en-GB" sz="1000" b="1">
                  <a:solidFill>
                    <a:srgbClr val="0C175E"/>
                  </a:solidFill>
                  <a:latin typeface="Georgia" pitchFamily="18" charset="0"/>
                </a:endParaRPr>
              </a:p>
            </p:txBody>
          </p:sp>
          <p:sp>
            <p:nvSpPr>
              <p:cNvPr id="667668" name="Text Box 10"/>
              <p:cNvSpPr txBox="1">
                <a:spLocks noChangeArrowheads="1"/>
              </p:cNvSpPr>
              <p:nvPr/>
            </p:nvSpPr>
            <p:spPr bwMode="auto">
              <a:xfrm>
                <a:off x="1968" y="1391"/>
                <a:ext cx="1728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914400"/>
                <a:r>
                  <a:rPr lang="en-US" sz="2000" b="1">
                    <a:solidFill>
                      <a:schemeClr val="bg1"/>
                    </a:solidFill>
                    <a:latin typeface="Georgia" pitchFamily="18" charset="0"/>
                  </a:rPr>
                  <a:t>TECHNOLOGY</a:t>
                </a:r>
              </a:p>
              <a:p>
                <a:pPr algn="ctr" defTabSz="914400"/>
                <a:endParaRPr lang="en-US" sz="2000" b="1">
                  <a:solidFill>
                    <a:schemeClr val="bg1"/>
                  </a:solidFill>
                  <a:latin typeface="Georgia" pitchFamily="18" charset="0"/>
                </a:endParaRPr>
              </a:p>
              <a:p>
                <a:pPr defTabSz="914400">
                  <a:buFontTx/>
                  <a:buChar char="•"/>
                </a:pPr>
                <a:r>
                  <a:rPr lang="en-GB" sz="1400" b="1">
                    <a:solidFill>
                      <a:schemeClr val="bg1"/>
                    </a:solidFill>
                    <a:latin typeface="Georgia" pitchFamily="18" charset="0"/>
                  </a:rPr>
                  <a:t>Usability &amp; targeting</a:t>
                </a:r>
              </a:p>
            </p:txBody>
          </p:sp>
        </p:grpSp>
        <p:grpSp>
          <p:nvGrpSpPr>
            <p:cNvPr id="667658" name="Group 11"/>
            <p:cNvGrpSpPr>
              <a:grpSpLocks/>
            </p:cNvGrpSpPr>
            <p:nvPr/>
          </p:nvGrpSpPr>
          <p:grpSpPr bwMode="auto">
            <a:xfrm>
              <a:off x="2132" y="3096"/>
              <a:ext cx="1924" cy="1080"/>
              <a:chOff x="1944" y="1200"/>
              <a:chExt cx="1776" cy="1080"/>
            </a:xfrm>
          </p:grpSpPr>
          <p:sp>
            <p:nvSpPr>
              <p:cNvPr id="667665" name="Oval 12"/>
              <p:cNvSpPr>
                <a:spLocks noChangeArrowheads="1"/>
              </p:cNvSpPr>
              <p:nvPr/>
            </p:nvSpPr>
            <p:spPr bwMode="auto">
              <a:xfrm>
                <a:off x="1944" y="1200"/>
                <a:ext cx="1776" cy="1080"/>
              </a:xfrm>
              <a:prstGeom prst="ellipse">
                <a:avLst/>
              </a:prstGeom>
              <a:solidFill>
                <a:srgbClr val="0C175E"/>
              </a:soli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defTabSz="914400"/>
                <a:endParaRPr lang="en-GB" sz="1000" b="1">
                  <a:solidFill>
                    <a:srgbClr val="0C175E"/>
                  </a:solidFill>
                  <a:latin typeface="Georgia" pitchFamily="18" charset="0"/>
                </a:endParaRPr>
              </a:p>
            </p:txBody>
          </p:sp>
          <p:sp>
            <p:nvSpPr>
              <p:cNvPr id="667666" name="Text Box 13"/>
              <p:cNvSpPr txBox="1">
                <a:spLocks noChangeArrowheads="1"/>
              </p:cNvSpPr>
              <p:nvPr/>
            </p:nvSpPr>
            <p:spPr bwMode="auto">
              <a:xfrm>
                <a:off x="1968" y="1391"/>
                <a:ext cx="1728" cy="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9144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bg1"/>
                    </a:solidFill>
                    <a:latin typeface="Georgia" pitchFamily="18" charset="0"/>
                  </a:rPr>
                  <a:t>MARKETING</a:t>
                </a:r>
                <a:br>
                  <a:rPr lang="en-US" sz="2000" b="1">
                    <a:solidFill>
                      <a:schemeClr val="bg1"/>
                    </a:solidFill>
                    <a:latin typeface="Georgia" pitchFamily="18" charset="0"/>
                  </a:rPr>
                </a:br>
                <a:endParaRPr lang="en-US" sz="2000" b="1">
                  <a:solidFill>
                    <a:schemeClr val="bg1"/>
                  </a:solidFill>
                  <a:latin typeface="Georgia" pitchFamily="18" charset="0"/>
                </a:endParaRPr>
              </a:p>
              <a:p>
                <a:pPr defTabSz="914400">
                  <a:buFont typeface="Arial" charset="0"/>
                  <a:buChar char="•"/>
                </a:pPr>
                <a:r>
                  <a:rPr lang="en-GB" sz="1400" b="1">
                    <a:solidFill>
                      <a:schemeClr val="bg1"/>
                    </a:solidFill>
                    <a:latin typeface="Georgia" pitchFamily="18" charset="0"/>
                  </a:rPr>
                  <a:t>Grow, deepen, retain</a:t>
                </a:r>
              </a:p>
            </p:txBody>
          </p:sp>
        </p:grpSp>
        <p:grpSp>
          <p:nvGrpSpPr>
            <p:cNvPr id="667659" name="Group 14"/>
            <p:cNvGrpSpPr>
              <a:grpSpLocks/>
            </p:cNvGrpSpPr>
            <p:nvPr/>
          </p:nvGrpSpPr>
          <p:grpSpPr bwMode="auto">
            <a:xfrm>
              <a:off x="156" y="2112"/>
              <a:ext cx="1924" cy="1080"/>
              <a:chOff x="1944" y="1200"/>
              <a:chExt cx="1776" cy="1080"/>
            </a:xfrm>
          </p:grpSpPr>
          <p:sp>
            <p:nvSpPr>
              <p:cNvPr id="667663" name="Oval 15"/>
              <p:cNvSpPr>
                <a:spLocks noChangeArrowheads="1"/>
              </p:cNvSpPr>
              <p:nvPr/>
            </p:nvSpPr>
            <p:spPr bwMode="auto">
              <a:xfrm>
                <a:off x="1944" y="1200"/>
                <a:ext cx="1776" cy="1080"/>
              </a:xfrm>
              <a:prstGeom prst="ellipse">
                <a:avLst/>
              </a:prstGeom>
              <a:solidFill>
                <a:srgbClr val="0C175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 defTabSz="914400"/>
                <a:endParaRPr lang="en-GB" sz="1000" b="1">
                  <a:solidFill>
                    <a:srgbClr val="0C175E"/>
                  </a:solidFill>
                  <a:latin typeface="Georgia" pitchFamily="18" charset="0"/>
                </a:endParaRPr>
              </a:p>
            </p:txBody>
          </p:sp>
          <p:sp>
            <p:nvSpPr>
              <p:cNvPr id="667664" name="Text Box 16"/>
              <p:cNvSpPr txBox="1">
                <a:spLocks noChangeArrowheads="1"/>
              </p:cNvSpPr>
              <p:nvPr/>
            </p:nvSpPr>
            <p:spPr bwMode="auto">
              <a:xfrm>
                <a:off x="1968" y="1391"/>
                <a:ext cx="1728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914400"/>
                <a:r>
                  <a:rPr lang="en-US" sz="2000" b="1">
                    <a:solidFill>
                      <a:schemeClr val="bg1"/>
                    </a:solidFill>
                    <a:latin typeface="Georgia" pitchFamily="18" charset="0"/>
                  </a:rPr>
                  <a:t>CANDIDATES</a:t>
                </a:r>
                <a:br>
                  <a:rPr lang="en-US" sz="2000" b="1">
                    <a:solidFill>
                      <a:schemeClr val="bg1"/>
                    </a:solidFill>
                    <a:latin typeface="Georgia" pitchFamily="18" charset="0"/>
                  </a:rPr>
                </a:br>
                <a:r>
                  <a:rPr lang="en-US" sz="2000" b="1">
                    <a:solidFill>
                      <a:schemeClr val="bg1"/>
                    </a:solidFill>
                    <a:latin typeface="Georgia" pitchFamily="18" charset="0"/>
                  </a:rPr>
                  <a:t> </a:t>
                </a:r>
              </a:p>
              <a:p>
                <a:pPr defTabSz="914400">
                  <a:buFontTx/>
                  <a:buChar char="•"/>
                </a:pPr>
                <a:r>
                  <a:rPr lang="en-GB" sz="1400" b="1">
                    <a:solidFill>
                      <a:schemeClr val="bg1"/>
                    </a:solidFill>
                    <a:latin typeface="Georgia" pitchFamily="18" charset="0"/>
                  </a:rPr>
                  <a:t>Professional progressives</a:t>
                </a:r>
              </a:p>
            </p:txBody>
          </p:sp>
        </p:grpSp>
        <p:grpSp>
          <p:nvGrpSpPr>
            <p:cNvPr id="667660" name="Group 17"/>
            <p:cNvGrpSpPr>
              <a:grpSpLocks/>
            </p:cNvGrpSpPr>
            <p:nvPr/>
          </p:nvGrpSpPr>
          <p:grpSpPr bwMode="auto">
            <a:xfrm>
              <a:off x="4212" y="2112"/>
              <a:ext cx="1924" cy="1080"/>
              <a:chOff x="1944" y="1200"/>
              <a:chExt cx="1776" cy="1080"/>
            </a:xfrm>
          </p:grpSpPr>
          <p:sp>
            <p:nvSpPr>
              <p:cNvPr id="667661" name="Oval 18"/>
              <p:cNvSpPr>
                <a:spLocks noChangeArrowheads="1"/>
              </p:cNvSpPr>
              <p:nvPr/>
            </p:nvSpPr>
            <p:spPr bwMode="auto">
              <a:xfrm>
                <a:off x="1944" y="1200"/>
                <a:ext cx="1776" cy="1080"/>
              </a:xfrm>
              <a:prstGeom prst="ellipse">
                <a:avLst/>
              </a:prstGeom>
              <a:solidFill>
                <a:srgbClr val="0C175E"/>
              </a:soli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defTabSz="914400"/>
                <a:endParaRPr lang="en-GB" sz="1000" b="1">
                  <a:solidFill>
                    <a:srgbClr val="0C175E"/>
                  </a:solidFill>
                  <a:latin typeface="Georgia" pitchFamily="18" charset="0"/>
                </a:endParaRPr>
              </a:p>
            </p:txBody>
          </p:sp>
          <p:sp>
            <p:nvSpPr>
              <p:cNvPr id="667662" name="Text Box 19"/>
              <p:cNvSpPr txBox="1">
                <a:spLocks noChangeArrowheads="1"/>
              </p:cNvSpPr>
              <p:nvPr/>
            </p:nvSpPr>
            <p:spPr bwMode="auto">
              <a:xfrm>
                <a:off x="1968" y="1391"/>
                <a:ext cx="1728" cy="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9144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GB" sz="2000" b="1">
                    <a:solidFill>
                      <a:schemeClr val="bg1"/>
                    </a:solidFill>
                    <a:latin typeface="Georgia" pitchFamily="18" charset="0"/>
                  </a:rPr>
                  <a:t>RECRUITERS</a:t>
                </a:r>
                <a:br>
                  <a:rPr lang="en-GB" sz="2000" b="1">
                    <a:solidFill>
                      <a:schemeClr val="bg1"/>
                    </a:solidFill>
                    <a:latin typeface="Georgia" pitchFamily="18" charset="0"/>
                  </a:rPr>
                </a:br>
                <a:endParaRPr lang="en-GB" sz="2000" b="1">
                  <a:solidFill>
                    <a:schemeClr val="bg1"/>
                  </a:solidFill>
                  <a:latin typeface="Georgia" pitchFamily="18" charset="0"/>
                </a:endParaRPr>
              </a:p>
              <a:p>
                <a:pPr defTabSz="914400">
                  <a:buFontTx/>
                  <a:buChar char="•"/>
                </a:pPr>
                <a:r>
                  <a:rPr lang="en-GB" sz="1400" b="1">
                    <a:solidFill>
                      <a:schemeClr val="bg1"/>
                    </a:solidFill>
                    <a:latin typeface="Georgia" pitchFamily="18" charset="0"/>
                  </a:rPr>
                  <a:t>Client service &amp; response </a:t>
                </a:r>
              </a:p>
              <a:p>
                <a:pPr defTabSz="914400" eaLnBrk="0" hangingPunct="0"/>
                <a:endParaRPr lang="en-GB" sz="2000" b="1">
                  <a:solidFill>
                    <a:schemeClr val="bg1"/>
                  </a:solidFill>
                  <a:latin typeface="Georgia" pitchFamily="18" charset="0"/>
                </a:endParaRPr>
              </a:p>
            </p:txBody>
          </p:sp>
        </p:grpSp>
      </p:grpSp>
      <p:sp>
        <p:nvSpPr>
          <p:cNvPr id="667650" name="Rectangle 21"/>
          <p:cNvSpPr>
            <a:spLocks noChangeArrowheads="1"/>
          </p:cNvSpPr>
          <p:nvPr/>
        </p:nvSpPr>
        <p:spPr bwMode="auto">
          <a:xfrm>
            <a:off x="914400" y="630238"/>
            <a:ext cx="7229475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We are up-scaling our response operation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67651" name="AutoShape 23"/>
          <p:cNvSpPr>
            <a:spLocks noChangeArrowheads="1"/>
          </p:cNvSpPr>
          <p:nvPr/>
        </p:nvSpPr>
        <p:spPr bwMode="auto">
          <a:xfrm>
            <a:off x="3468688" y="2701925"/>
            <a:ext cx="2749550" cy="1998663"/>
          </a:xfrm>
          <a:prstGeom prst="irregularSeal1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en-GB" sz="1600" b="1" dirty="0" smtClean="0">
                <a:solidFill>
                  <a:schemeClr val="bg1"/>
                </a:solidFill>
                <a:latin typeface="Georgia" pitchFamily="18" charset="0"/>
              </a:rPr>
              <a:t>QUALITY</a:t>
            </a:r>
          </a:p>
          <a:p>
            <a:pPr algn="ctr" defTabSz="914400"/>
            <a:r>
              <a:rPr lang="en-GB" sz="1600" b="1" dirty="0" smtClean="0">
                <a:solidFill>
                  <a:schemeClr val="bg1"/>
                </a:solidFill>
                <a:latin typeface="Georgia" pitchFamily="18" charset="0"/>
              </a:rPr>
              <a:t>RESPONSE</a:t>
            </a:r>
            <a:endParaRPr lang="en-GB" sz="16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47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49" y="1381125"/>
            <a:ext cx="5778499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87463" y="304800"/>
            <a:ext cx="5275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>
                <a:solidFill>
                  <a:srgbClr val="002060"/>
                </a:solidFill>
                <a:latin typeface="Georgia" pitchFamily="18" charset="0"/>
              </a:rPr>
              <a:t>Response team</a:t>
            </a:r>
          </a:p>
        </p:txBody>
      </p:sp>
    </p:spTree>
    <p:extLst>
      <p:ext uri="{BB962C8B-B14F-4D97-AF65-F5344CB8AC3E}">
        <p14:creationId xmlns:p14="http://schemas.microsoft.com/office/powerpoint/2010/main" val="27358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4" t="65195" r="34275" b="6040"/>
          <a:stretch/>
        </p:blipFill>
        <p:spPr bwMode="auto">
          <a:xfrm>
            <a:off x="136186" y="1714501"/>
            <a:ext cx="8764357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87462" y="304800"/>
            <a:ext cx="652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Applications up 20% and outperforming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3" t="17271" r="73216" b="68791"/>
          <a:stretch/>
        </p:blipFill>
        <p:spPr bwMode="auto">
          <a:xfrm>
            <a:off x="7229474" y="4886325"/>
            <a:ext cx="1458521" cy="92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own Arrow 1"/>
          <p:cNvSpPr/>
          <p:nvPr/>
        </p:nvSpPr>
        <p:spPr>
          <a:xfrm>
            <a:off x="6905625" y="2209800"/>
            <a:ext cx="323849" cy="485775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20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86" name="Rectangle 2"/>
          <p:cNvSpPr>
            <a:spLocks noChangeArrowheads="1"/>
          </p:cNvSpPr>
          <p:nvPr/>
        </p:nvSpPr>
        <p:spPr bwMode="auto">
          <a:xfrm>
            <a:off x="1093788" y="304800"/>
            <a:ext cx="6837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007D"/>
                </a:solidFill>
                <a:latin typeface="Georgia" pitchFamily="18" charset="0"/>
              </a:rPr>
              <a:t>NPD </a:t>
            </a:r>
            <a:r>
              <a:rPr lang="en-GB" sz="2400" b="1" u="sng" dirty="0">
                <a:solidFill>
                  <a:srgbClr val="00007D"/>
                </a:solidFill>
                <a:latin typeface="Georgia" pitchFamily="18" charset="0"/>
              </a:rPr>
              <a:t>to increase UX and conversion</a:t>
            </a:r>
          </a:p>
        </p:txBody>
      </p:sp>
      <p:sp>
        <p:nvSpPr>
          <p:cNvPr id="562189" name="AutoShape 9" descr="?ui=2&amp;ik=88f7a70d0e&amp;view=att&amp;th=1376fd476dce3e77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62190" name="AutoShape 11" descr="?ui=2&amp;ik=88f7a70d0e&amp;view=att&amp;th=1376fd476dce3e77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62191" name="AutoShape 11" descr="?ui=2&amp;ik=88f7a70d0e&amp;view=att&amp;th=1381401361edbef8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62192" name="AutoShape 13" descr="?ui=2&amp;ik=88f7a70d0e&amp;view=att&amp;th=1381401361edbef8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3" t="7546" r="43855" b="45796"/>
          <a:stretch/>
        </p:blipFill>
        <p:spPr bwMode="auto">
          <a:xfrm>
            <a:off x="431346" y="1193798"/>
            <a:ext cx="1698172" cy="466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2194" name="Picture 24"/>
          <p:cNvPicPr>
            <a:picLocks noChangeAspect="1" noChangeArrowheads="1"/>
          </p:cNvPicPr>
          <p:nvPr/>
        </p:nvPicPr>
        <p:blipFill>
          <a:blip r:embed="rId4"/>
          <a:srcRect t="8350" r="80080" b="36540"/>
          <a:stretch>
            <a:fillRect/>
          </a:stretch>
        </p:blipFill>
        <p:spPr bwMode="auto">
          <a:xfrm>
            <a:off x="7112397" y="1447800"/>
            <a:ext cx="1637506" cy="2830749"/>
          </a:xfrm>
          <a:prstGeom prst="rect">
            <a:avLst/>
          </a:prstGeom>
          <a:noFill/>
          <a:ln w="9525">
            <a:solidFill>
              <a:srgbClr val="003865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4" t="18476" r="21666"/>
          <a:stretch/>
        </p:blipFill>
        <p:spPr bwMode="auto">
          <a:xfrm>
            <a:off x="2377576" y="1174748"/>
            <a:ext cx="4388848" cy="38890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/>
          <a:srcRect t="9810" r="33452" b="10953"/>
          <a:stretch>
            <a:fillRect/>
          </a:stretch>
        </p:blipFill>
        <p:spPr bwMode="auto">
          <a:xfrm>
            <a:off x="5162718" y="3724275"/>
            <a:ext cx="3207411" cy="2386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97284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6" name="Rectangle 2"/>
          <p:cNvSpPr>
            <a:spLocks noChangeArrowheads="1"/>
          </p:cNvSpPr>
          <p:nvPr/>
        </p:nvSpPr>
        <p:spPr bwMode="auto">
          <a:xfrm>
            <a:off x="1093788" y="304800"/>
            <a:ext cx="6837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Jobs is data-driven </a:t>
            </a:r>
            <a:r>
              <a:rPr lang="en-GB" sz="2400" b="1" u="sng" dirty="0">
                <a:solidFill>
                  <a:srgbClr val="002060"/>
                </a:solidFill>
                <a:latin typeface="Georgia" pitchFamily="18" charset="0"/>
              </a:rPr>
              <a:t>business</a:t>
            </a:r>
          </a:p>
        </p:txBody>
      </p:sp>
      <p:sp>
        <p:nvSpPr>
          <p:cNvPr id="498697" name="Rectangle 4"/>
          <p:cNvSpPr>
            <a:spLocks noChangeArrowheads="1"/>
          </p:cNvSpPr>
          <p:nvPr/>
        </p:nvSpPr>
        <p:spPr bwMode="auto">
          <a:xfrm>
            <a:off x="1093788" y="1203325"/>
            <a:ext cx="760888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14400"/>
            <a:r>
              <a:rPr lang="en-GB" sz="1600" b="1" i="1" dirty="0">
                <a:solidFill>
                  <a:srgbClr val="CC3300"/>
                </a:solidFill>
                <a:latin typeface="Georgia" pitchFamily="18" charset="0"/>
              </a:rPr>
              <a:t>Quant and </a:t>
            </a:r>
            <a:r>
              <a:rPr lang="en-GB" sz="1600" b="1" i="1" dirty="0" err="1" smtClean="0">
                <a:solidFill>
                  <a:srgbClr val="CC3300"/>
                </a:solidFill>
                <a:latin typeface="Georgia" pitchFamily="18" charset="0"/>
              </a:rPr>
              <a:t>qual</a:t>
            </a:r>
            <a:r>
              <a:rPr lang="en-GB" sz="1600" b="1" i="1" dirty="0" smtClean="0">
                <a:solidFill>
                  <a:srgbClr val="CC3300"/>
                </a:solidFill>
                <a:latin typeface="Georgia" pitchFamily="18" charset="0"/>
              </a:rPr>
              <a:t> </a:t>
            </a:r>
            <a:r>
              <a:rPr lang="en-GB" sz="1600" b="1" i="1" dirty="0">
                <a:solidFill>
                  <a:srgbClr val="CC3300"/>
                </a:solidFill>
                <a:latin typeface="Georgia" pitchFamily="18" charset="0"/>
              </a:rPr>
              <a:t>research </a:t>
            </a:r>
            <a:r>
              <a:rPr lang="en-GB" sz="1600" b="1" i="1" dirty="0" smtClean="0">
                <a:solidFill>
                  <a:srgbClr val="CC3300"/>
                </a:solidFill>
                <a:latin typeface="Georgia" pitchFamily="18" charset="0"/>
              </a:rPr>
              <a:t>to uncover user </a:t>
            </a:r>
            <a:r>
              <a:rPr lang="en-GB" sz="1600" b="1" i="1" dirty="0">
                <a:solidFill>
                  <a:srgbClr val="CC3300"/>
                </a:solidFill>
                <a:latin typeface="Georgia" pitchFamily="18" charset="0"/>
              </a:rPr>
              <a:t>needs</a:t>
            </a:r>
          </a:p>
        </p:txBody>
      </p:sp>
      <p:pic>
        <p:nvPicPr>
          <p:cNvPr id="498699" name="Picture 14"/>
          <p:cNvPicPr>
            <a:picLocks noChangeAspect="1" noChangeArrowheads="1"/>
          </p:cNvPicPr>
          <p:nvPr/>
        </p:nvPicPr>
        <p:blipFill>
          <a:blip r:embed="rId3"/>
          <a:srcRect l="12456" r="12170"/>
          <a:stretch>
            <a:fillRect/>
          </a:stretch>
        </p:blipFill>
        <p:spPr bwMode="auto">
          <a:xfrm>
            <a:off x="2102023" y="1714500"/>
            <a:ext cx="5089352" cy="457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38503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0" r="33000" b="17824"/>
          <a:stretch/>
        </p:blipFill>
        <p:spPr bwMode="auto">
          <a:xfrm>
            <a:off x="1142856" y="130175"/>
            <a:ext cx="626889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6373813" y="4432300"/>
            <a:ext cx="1287175" cy="1301750"/>
          </a:xfrm>
          <a:prstGeom prst="ellipse">
            <a:avLst/>
          </a:prstGeom>
          <a:noFill/>
          <a:ln w="9525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sp>
        <p:nvSpPr>
          <p:cNvPr id="4" name="Oval 8"/>
          <p:cNvSpPr>
            <a:spLocks noChangeArrowheads="1"/>
          </p:cNvSpPr>
          <p:nvPr/>
        </p:nvSpPr>
        <p:spPr bwMode="auto">
          <a:xfrm>
            <a:off x="3808413" y="5083175"/>
            <a:ext cx="1536700" cy="1612900"/>
          </a:xfrm>
          <a:prstGeom prst="ellipse">
            <a:avLst/>
          </a:prstGeom>
          <a:noFill/>
          <a:ln w="9525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696913" y="0"/>
            <a:ext cx="1536700" cy="1612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8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521" name="Picture 7"/>
          <p:cNvPicPr>
            <a:picLocks noChangeAspect="1" noChangeArrowheads="1"/>
          </p:cNvPicPr>
          <p:nvPr/>
        </p:nvPicPr>
        <p:blipFill>
          <a:blip r:embed="rId3"/>
          <a:srcRect r="27258"/>
          <a:stretch>
            <a:fillRect/>
          </a:stretch>
        </p:blipFill>
        <p:spPr bwMode="auto">
          <a:xfrm>
            <a:off x="1379538" y="2312988"/>
            <a:ext cx="5988050" cy="3744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9524" name="Oval 7"/>
          <p:cNvSpPr>
            <a:spLocks noChangeArrowheads="1"/>
          </p:cNvSpPr>
          <p:nvPr/>
        </p:nvSpPr>
        <p:spPr bwMode="auto">
          <a:xfrm>
            <a:off x="3111498" y="3067844"/>
            <a:ext cx="1535113" cy="2235200"/>
          </a:xfrm>
          <a:prstGeom prst="ellips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sp>
        <p:nvSpPr>
          <p:cNvPr id="619525" name="Oval 8"/>
          <p:cNvSpPr>
            <a:spLocks noChangeArrowheads="1"/>
          </p:cNvSpPr>
          <p:nvPr/>
        </p:nvSpPr>
        <p:spPr bwMode="auto">
          <a:xfrm>
            <a:off x="6272213" y="2609850"/>
            <a:ext cx="1536700" cy="1739900"/>
          </a:xfrm>
          <a:prstGeom prst="ellips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/>
          <a:srcRect l="20104" t="31558" r="20313" b="40138"/>
          <a:stretch/>
        </p:blipFill>
        <p:spPr bwMode="auto">
          <a:xfrm>
            <a:off x="2372628" y="1419547"/>
            <a:ext cx="4209147" cy="112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05728" y="294841"/>
            <a:ext cx="762647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Digital job hunting is multi-device experience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5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44" name="Rectangle 2"/>
          <p:cNvSpPr>
            <a:spLocks noChangeArrowheads="1"/>
          </p:cNvSpPr>
          <p:nvPr/>
        </p:nvSpPr>
        <p:spPr bwMode="auto">
          <a:xfrm>
            <a:off x="1093788" y="304800"/>
            <a:ext cx="6837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007D"/>
                </a:solidFill>
                <a:latin typeface="Georgia" pitchFamily="18" charset="0"/>
              </a:rPr>
              <a:t>Guardian Mobile Recruitment </a:t>
            </a:r>
            <a:endParaRPr lang="en-GB" sz="2400" b="1" u="sng" dirty="0">
              <a:solidFill>
                <a:srgbClr val="00007D"/>
              </a:solidFill>
              <a:latin typeface="Georgia" pitchFamily="18" charset="0"/>
            </a:endParaRPr>
          </a:p>
        </p:txBody>
      </p:sp>
      <p:sp>
        <p:nvSpPr>
          <p:cNvPr id="500747" name="AutoShape 9" descr="?ui=2&amp;ik=88f7a70d0e&amp;view=att&amp;th=1376fd476dce3e77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00748" name="AutoShape 11" descr="?ui=2&amp;ik=88f7a70d0e&amp;view=att&amp;th=1376fd476dce3e77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1196118" y="1201578"/>
            <a:ext cx="8050212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/>
            <a:r>
              <a:rPr lang="en-GB" sz="1600" b="1" i="1" dirty="0">
                <a:solidFill>
                  <a:srgbClr val="CC3300"/>
                </a:solidFill>
                <a:latin typeface="Georgia" pitchFamily="18" charset="0"/>
              </a:rPr>
              <a:t>M</a:t>
            </a:r>
            <a:r>
              <a:rPr lang="en-GB" sz="1600" b="1" i="1" dirty="0" smtClean="0">
                <a:solidFill>
                  <a:srgbClr val="CC3300"/>
                </a:solidFill>
                <a:latin typeface="Georgia" pitchFamily="18" charset="0"/>
              </a:rPr>
              <a:t>obile </a:t>
            </a:r>
            <a:r>
              <a:rPr lang="en-GB" sz="1600" b="1" i="1" dirty="0">
                <a:solidFill>
                  <a:srgbClr val="CC3300"/>
                </a:solidFill>
                <a:latin typeface="Georgia" pitchFamily="18" charset="0"/>
              </a:rPr>
              <a:t>recruitment technology </a:t>
            </a:r>
            <a:r>
              <a:rPr lang="en-GB" sz="1600" b="1" i="1" dirty="0" smtClean="0">
                <a:solidFill>
                  <a:srgbClr val="CC3300"/>
                </a:solidFill>
                <a:latin typeface="Georgia" pitchFamily="18" charset="0"/>
              </a:rPr>
              <a:t>with ATS integration</a:t>
            </a:r>
            <a:endParaRPr lang="en-GB" sz="1600" b="1" i="1" dirty="0">
              <a:solidFill>
                <a:srgbClr val="CC3300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8" t="8762" r="6114" b="52931"/>
          <a:stretch/>
        </p:blipFill>
        <p:spPr bwMode="auto">
          <a:xfrm>
            <a:off x="487121" y="2209800"/>
            <a:ext cx="8050696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972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smtClean="0">
                <a:solidFill>
                  <a:schemeClr val="tx2"/>
                </a:solidFill>
              </a:rPr>
              <a:t>What advertisers want is still the same</a:t>
            </a:r>
          </a:p>
        </p:txBody>
      </p:sp>
      <p:pic>
        <p:nvPicPr>
          <p:cNvPr id="5123" name="Picture 2" descr="ReachRel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32"/>
          <a:stretch>
            <a:fillRect/>
          </a:stretch>
        </p:blipFill>
        <p:spPr bwMode="auto">
          <a:xfrm>
            <a:off x="457200" y="2185988"/>
            <a:ext cx="81915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achRel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2" b="3416"/>
          <a:stretch>
            <a:fillRect/>
          </a:stretch>
        </p:blipFill>
        <p:spPr bwMode="auto">
          <a:xfrm>
            <a:off x="457200" y="3543300"/>
            <a:ext cx="81915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3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</p:spTree>
    <p:extLst>
      <p:ext uri="{BB962C8B-B14F-4D97-AF65-F5344CB8AC3E}">
        <p14:creationId xmlns:p14="http://schemas.microsoft.com/office/powerpoint/2010/main" val="2649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389"/>
          <p:cNvGrpSpPr>
            <a:grpSpLocks/>
          </p:cNvGrpSpPr>
          <p:nvPr/>
        </p:nvGrpSpPr>
        <p:grpSpPr bwMode="auto">
          <a:xfrm>
            <a:off x="3514725" y="2433638"/>
            <a:ext cx="2967038" cy="763587"/>
            <a:chOff x="3514210" y="2433626"/>
            <a:chExt cx="2968273" cy="763090"/>
          </a:xfrm>
        </p:grpSpPr>
        <p:grpSp>
          <p:nvGrpSpPr>
            <p:cNvPr id="7415" name="Group 1983"/>
            <p:cNvGrpSpPr>
              <a:grpSpLocks/>
            </p:cNvGrpSpPr>
            <p:nvPr/>
          </p:nvGrpSpPr>
          <p:grpSpPr bwMode="auto">
            <a:xfrm>
              <a:off x="3514210" y="2437145"/>
              <a:ext cx="281233" cy="756773"/>
              <a:chOff x="3514210" y="1580113"/>
              <a:chExt cx="281233" cy="756773"/>
            </a:xfrm>
          </p:grpSpPr>
          <p:sp>
            <p:nvSpPr>
              <p:cNvPr id="2111" name="Oval 2110"/>
              <p:cNvSpPr/>
              <p:nvPr/>
            </p:nvSpPr>
            <p:spPr>
              <a:xfrm>
                <a:off x="3747670" y="1952586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2" name="Oval 2111"/>
              <p:cNvSpPr/>
              <p:nvPr/>
            </p:nvSpPr>
            <p:spPr>
              <a:xfrm>
                <a:off x="3514210" y="1952586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3" name="Oval 2112"/>
              <p:cNvSpPr/>
              <p:nvPr/>
            </p:nvSpPr>
            <p:spPr>
              <a:xfrm>
                <a:off x="3666673" y="2279398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4" name="Oval 2113"/>
              <p:cNvSpPr/>
              <p:nvPr/>
            </p:nvSpPr>
            <p:spPr>
              <a:xfrm>
                <a:off x="3572972" y="2279398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5" name="Oval 2114"/>
              <p:cNvSpPr/>
              <p:nvPr/>
            </p:nvSpPr>
            <p:spPr>
              <a:xfrm>
                <a:off x="3574560" y="1579767"/>
                <a:ext cx="158816" cy="153887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6" name="Rectangle 2115"/>
              <p:cNvSpPr/>
              <p:nvPr/>
            </p:nvSpPr>
            <p:spPr>
              <a:xfrm>
                <a:off x="3514210" y="1768556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7" name="Rectangle 2116"/>
              <p:cNvSpPr/>
              <p:nvPr/>
            </p:nvSpPr>
            <p:spPr>
              <a:xfrm>
                <a:off x="3572972" y="1832015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8" name="Rectangle 2117"/>
              <p:cNvSpPr/>
              <p:nvPr/>
            </p:nvSpPr>
            <p:spPr>
              <a:xfrm>
                <a:off x="3572972" y="2001767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9" name="Oval 2118"/>
              <p:cNvSpPr/>
              <p:nvPr/>
            </p:nvSpPr>
            <p:spPr>
              <a:xfrm>
                <a:off x="3515799" y="1735241"/>
                <a:ext cx="69879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20" name="Oval 2119"/>
              <p:cNvSpPr/>
              <p:nvPr/>
            </p:nvSpPr>
            <p:spPr>
              <a:xfrm>
                <a:off x="3727024" y="1735241"/>
                <a:ext cx="68291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21" name="Rectangle 2120"/>
              <p:cNvSpPr/>
              <p:nvPr/>
            </p:nvSpPr>
            <p:spPr>
              <a:xfrm>
                <a:off x="3545973" y="1735241"/>
                <a:ext cx="227107" cy="128503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22" name="Rectangle 2121"/>
              <p:cNvSpPr/>
              <p:nvPr/>
            </p:nvSpPr>
            <p:spPr>
              <a:xfrm>
                <a:off x="3666673" y="2001767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23" name="Rectangle 2122"/>
              <p:cNvSpPr/>
              <p:nvPr/>
            </p:nvSpPr>
            <p:spPr>
              <a:xfrm>
                <a:off x="3747670" y="1768556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16" name="Group 1984"/>
            <p:cNvGrpSpPr>
              <a:grpSpLocks/>
            </p:cNvGrpSpPr>
            <p:nvPr/>
          </p:nvGrpSpPr>
          <p:grpSpPr bwMode="auto">
            <a:xfrm>
              <a:off x="3818371" y="2438544"/>
              <a:ext cx="281233" cy="756773"/>
              <a:chOff x="3818371" y="1581512"/>
              <a:chExt cx="281233" cy="756773"/>
            </a:xfrm>
          </p:grpSpPr>
          <p:sp>
            <p:nvSpPr>
              <p:cNvPr id="2098" name="Oval 2097"/>
              <p:cNvSpPr/>
              <p:nvPr/>
            </p:nvSpPr>
            <p:spPr>
              <a:xfrm>
                <a:off x="4052597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9" name="Oval 2098"/>
              <p:cNvSpPr/>
              <p:nvPr/>
            </p:nvSpPr>
            <p:spPr>
              <a:xfrm>
                <a:off x="3819137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0" name="Oval 2099"/>
              <p:cNvSpPr/>
              <p:nvPr/>
            </p:nvSpPr>
            <p:spPr>
              <a:xfrm>
                <a:off x="3971601" y="2280985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1" name="Oval 2100"/>
              <p:cNvSpPr/>
              <p:nvPr/>
            </p:nvSpPr>
            <p:spPr>
              <a:xfrm>
                <a:off x="3877900" y="2280985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2" name="Oval 2101"/>
              <p:cNvSpPr/>
              <p:nvPr/>
            </p:nvSpPr>
            <p:spPr>
              <a:xfrm>
                <a:off x="3879487" y="1581353"/>
                <a:ext cx="158816" cy="15388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3" name="Rectangle 2102"/>
              <p:cNvSpPr/>
              <p:nvPr/>
            </p:nvSpPr>
            <p:spPr>
              <a:xfrm>
                <a:off x="3819137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4" name="Rectangle 2103"/>
              <p:cNvSpPr/>
              <p:nvPr/>
            </p:nvSpPr>
            <p:spPr>
              <a:xfrm>
                <a:off x="3877900" y="1833602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5" name="Rectangle 2104"/>
              <p:cNvSpPr/>
              <p:nvPr/>
            </p:nvSpPr>
            <p:spPr>
              <a:xfrm>
                <a:off x="3877900" y="2003353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6" name="Oval 2105"/>
              <p:cNvSpPr/>
              <p:nvPr/>
            </p:nvSpPr>
            <p:spPr>
              <a:xfrm>
                <a:off x="3820726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7" name="Oval 2106"/>
              <p:cNvSpPr/>
              <p:nvPr/>
            </p:nvSpPr>
            <p:spPr>
              <a:xfrm>
                <a:off x="4031951" y="1736827"/>
                <a:ext cx="68291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8" name="Rectangle 2107"/>
              <p:cNvSpPr/>
              <p:nvPr/>
            </p:nvSpPr>
            <p:spPr>
              <a:xfrm>
                <a:off x="3850901" y="1736827"/>
                <a:ext cx="227107" cy="128504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9" name="Rectangle 2108"/>
              <p:cNvSpPr/>
              <p:nvPr/>
            </p:nvSpPr>
            <p:spPr>
              <a:xfrm>
                <a:off x="3971601" y="2003353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0" name="Rectangle 2109"/>
              <p:cNvSpPr/>
              <p:nvPr/>
            </p:nvSpPr>
            <p:spPr>
              <a:xfrm>
                <a:off x="4052597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17" name="Group 1985"/>
            <p:cNvGrpSpPr>
              <a:grpSpLocks/>
            </p:cNvGrpSpPr>
            <p:nvPr/>
          </p:nvGrpSpPr>
          <p:grpSpPr bwMode="auto">
            <a:xfrm>
              <a:off x="4122272" y="2438544"/>
              <a:ext cx="281233" cy="756773"/>
              <a:chOff x="4122272" y="1581512"/>
              <a:chExt cx="281233" cy="756773"/>
            </a:xfrm>
          </p:grpSpPr>
          <p:sp>
            <p:nvSpPr>
              <p:cNvPr id="2085" name="Oval 2084"/>
              <p:cNvSpPr/>
              <p:nvPr/>
            </p:nvSpPr>
            <p:spPr>
              <a:xfrm>
                <a:off x="4355935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6" name="Oval 2085"/>
              <p:cNvSpPr/>
              <p:nvPr/>
            </p:nvSpPr>
            <p:spPr>
              <a:xfrm>
                <a:off x="4122476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7" name="Oval 2086"/>
              <p:cNvSpPr/>
              <p:nvPr/>
            </p:nvSpPr>
            <p:spPr>
              <a:xfrm>
                <a:off x="4274940" y="2280985"/>
                <a:ext cx="71467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8" name="Oval 2087"/>
              <p:cNvSpPr/>
              <p:nvPr/>
            </p:nvSpPr>
            <p:spPr>
              <a:xfrm>
                <a:off x="4181238" y="2280985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9" name="Oval 2088"/>
              <p:cNvSpPr/>
              <p:nvPr/>
            </p:nvSpPr>
            <p:spPr>
              <a:xfrm>
                <a:off x="4182826" y="1581353"/>
                <a:ext cx="158816" cy="15388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0" name="Rectangle 2089"/>
              <p:cNvSpPr/>
              <p:nvPr/>
            </p:nvSpPr>
            <p:spPr>
              <a:xfrm>
                <a:off x="4122476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1" name="Rectangle 2090"/>
              <p:cNvSpPr/>
              <p:nvPr/>
            </p:nvSpPr>
            <p:spPr>
              <a:xfrm>
                <a:off x="4181238" y="1833602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2" name="Rectangle 2091"/>
              <p:cNvSpPr/>
              <p:nvPr/>
            </p:nvSpPr>
            <p:spPr>
              <a:xfrm>
                <a:off x="4181238" y="2003353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3" name="Oval 2092"/>
              <p:cNvSpPr/>
              <p:nvPr/>
            </p:nvSpPr>
            <p:spPr>
              <a:xfrm>
                <a:off x="4124064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4" name="Oval 2093"/>
              <p:cNvSpPr/>
              <p:nvPr/>
            </p:nvSpPr>
            <p:spPr>
              <a:xfrm>
                <a:off x="4335290" y="1736827"/>
                <a:ext cx="68290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5" name="Rectangle 2094"/>
              <p:cNvSpPr/>
              <p:nvPr/>
            </p:nvSpPr>
            <p:spPr>
              <a:xfrm>
                <a:off x="4154239" y="1736827"/>
                <a:ext cx="227106" cy="128504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6" name="Rectangle 2095"/>
              <p:cNvSpPr/>
              <p:nvPr/>
            </p:nvSpPr>
            <p:spPr>
              <a:xfrm>
                <a:off x="4274940" y="2003353"/>
                <a:ext cx="71467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97" name="Rectangle 2096"/>
              <p:cNvSpPr/>
              <p:nvPr/>
            </p:nvSpPr>
            <p:spPr>
              <a:xfrm>
                <a:off x="4355935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18" name="Group 1986"/>
            <p:cNvGrpSpPr>
              <a:grpSpLocks/>
            </p:cNvGrpSpPr>
            <p:nvPr/>
          </p:nvGrpSpPr>
          <p:grpSpPr bwMode="auto">
            <a:xfrm>
              <a:off x="4424638" y="2437145"/>
              <a:ext cx="281233" cy="756773"/>
              <a:chOff x="4424638" y="1580113"/>
              <a:chExt cx="281233" cy="756773"/>
            </a:xfrm>
          </p:grpSpPr>
          <p:sp>
            <p:nvSpPr>
              <p:cNvPr id="2072" name="Oval 2071"/>
              <p:cNvSpPr/>
              <p:nvPr/>
            </p:nvSpPr>
            <p:spPr>
              <a:xfrm>
                <a:off x="4657686" y="1952586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3" name="Oval 2072"/>
              <p:cNvSpPr/>
              <p:nvPr/>
            </p:nvSpPr>
            <p:spPr>
              <a:xfrm>
                <a:off x="4424227" y="1952586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4" name="Oval 2073"/>
              <p:cNvSpPr/>
              <p:nvPr/>
            </p:nvSpPr>
            <p:spPr>
              <a:xfrm>
                <a:off x="4576690" y="2279398"/>
                <a:ext cx="71467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5" name="Oval 2074"/>
              <p:cNvSpPr/>
              <p:nvPr/>
            </p:nvSpPr>
            <p:spPr>
              <a:xfrm>
                <a:off x="4482988" y="2279398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6" name="Oval 2075"/>
              <p:cNvSpPr/>
              <p:nvPr/>
            </p:nvSpPr>
            <p:spPr>
              <a:xfrm>
                <a:off x="4484577" y="1579767"/>
                <a:ext cx="158816" cy="153887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7" name="Rectangle 2076"/>
              <p:cNvSpPr/>
              <p:nvPr/>
            </p:nvSpPr>
            <p:spPr>
              <a:xfrm>
                <a:off x="4424227" y="1768556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8" name="Rectangle 2077"/>
              <p:cNvSpPr/>
              <p:nvPr/>
            </p:nvSpPr>
            <p:spPr>
              <a:xfrm>
                <a:off x="4482988" y="1832015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9" name="Rectangle 2078"/>
              <p:cNvSpPr/>
              <p:nvPr/>
            </p:nvSpPr>
            <p:spPr>
              <a:xfrm>
                <a:off x="4482988" y="2001767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0" name="Oval 2079"/>
              <p:cNvSpPr/>
              <p:nvPr/>
            </p:nvSpPr>
            <p:spPr>
              <a:xfrm>
                <a:off x="4425814" y="1735241"/>
                <a:ext cx="69879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1" name="Oval 2080"/>
              <p:cNvSpPr/>
              <p:nvPr/>
            </p:nvSpPr>
            <p:spPr>
              <a:xfrm>
                <a:off x="4637040" y="1735241"/>
                <a:ext cx="68290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2" name="Rectangle 2081"/>
              <p:cNvSpPr/>
              <p:nvPr/>
            </p:nvSpPr>
            <p:spPr>
              <a:xfrm>
                <a:off x="4455990" y="1735241"/>
                <a:ext cx="227106" cy="128503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3" name="Rectangle 2082"/>
              <p:cNvSpPr/>
              <p:nvPr/>
            </p:nvSpPr>
            <p:spPr>
              <a:xfrm>
                <a:off x="4576690" y="2001767"/>
                <a:ext cx="71467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4" name="Rectangle 2083"/>
              <p:cNvSpPr/>
              <p:nvPr/>
            </p:nvSpPr>
            <p:spPr>
              <a:xfrm>
                <a:off x="4657686" y="1768556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19" name="Group 1987"/>
            <p:cNvGrpSpPr>
              <a:grpSpLocks/>
            </p:cNvGrpSpPr>
            <p:nvPr/>
          </p:nvGrpSpPr>
          <p:grpSpPr bwMode="auto">
            <a:xfrm>
              <a:off x="4720332" y="2438544"/>
              <a:ext cx="281233" cy="756773"/>
              <a:chOff x="4720332" y="1581512"/>
              <a:chExt cx="281233" cy="756773"/>
            </a:xfrm>
          </p:grpSpPr>
          <p:sp>
            <p:nvSpPr>
              <p:cNvPr id="2059" name="Oval 2058"/>
              <p:cNvSpPr/>
              <p:nvPr/>
            </p:nvSpPr>
            <p:spPr>
              <a:xfrm>
                <a:off x="4954672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0" name="Oval 2059"/>
              <p:cNvSpPr/>
              <p:nvPr/>
            </p:nvSpPr>
            <p:spPr>
              <a:xfrm>
                <a:off x="4719625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1" name="Oval 2060"/>
              <p:cNvSpPr/>
              <p:nvPr/>
            </p:nvSpPr>
            <p:spPr>
              <a:xfrm>
                <a:off x="4873676" y="2280985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2" name="Oval 2061"/>
              <p:cNvSpPr/>
              <p:nvPr/>
            </p:nvSpPr>
            <p:spPr>
              <a:xfrm>
                <a:off x="4778386" y="2280985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3" name="Oval 2062"/>
              <p:cNvSpPr/>
              <p:nvPr/>
            </p:nvSpPr>
            <p:spPr>
              <a:xfrm>
                <a:off x="4779975" y="1581353"/>
                <a:ext cx="158816" cy="15388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4" name="Rectangle 2063"/>
              <p:cNvSpPr/>
              <p:nvPr/>
            </p:nvSpPr>
            <p:spPr>
              <a:xfrm>
                <a:off x="4719625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5" name="Rectangle 2064"/>
              <p:cNvSpPr/>
              <p:nvPr/>
            </p:nvSpPr>
            <p:spPr>
              <a:xfrm>
                <a:off x="4778386" y="1833602"/>
                <a:ext cx="166757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6" name="Rectangle 2065"/>
              <p:cNvSpPr/>
              <p:nvPr/>
            </p:nvSpPr>
            <p:spPr>
              <a:xfrm>
                <a:off x="4778386" y="2003353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7" name="Oval 2066"/>
              <p:cNvSpPr/>
              <p:nvPr/>
            </p:nvSpPr>
            <p:spPr>
              <a:xfrm>
                <a:off x="4721212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8" name="Oval 2067"/>
              <p:cNvSpPr/>
              <p:nvPr/>
            </p:nvSpPr>
            <p:spPr>
              <a:xfrm>
                <a:off x="4932438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69" name="Rectangle 2068"/>
              <p:cNvSpPr/>
              <p:nvPr/>
            </p:nvSpPr>
            <p:spPr>
              <a:xfrm>
                <a:off x="4751388" y="1736827"/>
                <a:ext cx="227106" cy="128504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0" name="Rectangle 2069"/>
              <p:cNvSpPr/>
              <p:nvPr/>
            </p:nvSpPr>
            <p:spPr>
              <a:xfrm>
                <a:off x="4873676" y="2003353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1" name="Rectangle 2070"/>
              <p:cNvSpPr/>
              <p:nvPr/>
            </p:nvSpPr>
            <p:spPr>
              <a:xfrm>
                <a:off x="4954672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20" name="Group 1988"/>
            <p:cNvGrpSpPr>
              <a:grpSpLocks/>
            </p:cNvGrpSpPr>
            <p:nvPr/>
          </p:nvGrpSpPr>
          <p:grpSpPr bwMode="auto">
            <a:xfrm>
              <a:off x="5015766" y="2438544"/>
              <a:ext cx="281233" cy="756773"/>
              <a:chOff x="5015766" y="1581512"/>
              <a:chExt cx="281233" cy="756773"/>
            </a:xfrm>
          </p:grpSpPr>
          <p:sp>
            <p:nvSpPr>
              <p:cNvPr id="2046" name="Oval 2045"/>
              <p:cNvSpPr/>
              <p:nvPr/>
            </p:nvSpPr>
            <p:spPr>
              <a:xfrm>
                <a:off x="5250070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7" name="Oval 2046"/>
              <p:cNvSpPr/>
              <p:nvPr/>
            </p:nvSpPr>
            <p:spPr>
              <a:xfrm>
                <a:off x="5015023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8" name="Oval 2047"/>
              <p:cNvSpPr/>
              <p:nvPr/>
            </p:nvSpPr>
            <p:spPr>
              <a:xfrm>
                <a:off x="5169074" y="2280985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9" name="Oval 2048"/>
              <p:cNvSpPr/>
              <p:nvPr/>
            </p:nvSpPr>
            <p:spPr>
              <a:xfrm>
                <a:off x="5073784" y="2280985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0" name="Oval 2049"/>
              <p:cNvSpPr/>
              <p:nvPr/>
            </p:nvSpPr>
            <p:spPr>
              <a:xfrm>
                <a:off x="5075373" y="1581353"/>
                <a:ext cx="158816" cy="15388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1" name="Rectangle 2050"/>
              <p:cNvSpPr/>
              <p:nvPr/>
            </p:nvSpPr>
            <p:spPr>
              <a:xfrm>
                <a:off x="5015023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2" name="Rectangle 2051"/>
              <p:cNvSpPr/>
              <p:nvPr/>
            </p:nvSpPr>
            <p:spPr>
              <a:xfrm>
                <a:off x="5073784" y="1833602"/>
                <a:ext cx="166757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3" name="Rectangle 2052"/>
              <p:cNvSpPr/>
              <p:nvPr/>
            </p:nvSpPr>
            <p:spPr>
              <a:xfrm>
                <a:off x="5073784" y="2003353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4" name="Oval 2053"/>
              <p:cNvSpPr/>
              <p:nvPr/>
            </p:nvSpPr>
            <p:spPr>
              <a:xfrm>
                <a:off x="5016610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5" name="Oval 2054"/>
              <p:cNvSpPr/>
              <p:nvPr/>
            </p:nvSpPr>
            <p:spPr>
              <a:xfrm>
                <a:off x="5227836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6" name="Rectangle 2055"/>
              <p:cNvSpPr/>
              <p:nvPr/>
            </p:nvSpPr>
            <p:spPr>
              <a:xfrm>
                <a:off x="5046786" y="1736827"/>
                <a:ext cx="227106" cy="128504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7" name="Rectangle 2056"/>
              <p:cNvSpPr/>
              <p:nvPr/>
            </p:nvSpPr>
            <p:spPr>
              <a:xfrm>
                <a:off x="5169074" y="2003353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8" name="Rectangle 2057"/>
              <p:cNvSpPr/>
              <p:nvPr/>
            </p:nvSpPr>
            <p:spPr>
              <a:xfrm>
                <a:off x="5250070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21" name="Group 1989"/>
            <p:cNvGrpSpPr>
              <a:grpSpLocks/>
            </p:cNvGrpSpPr>
            <p:nvPr/>
          </p:nvGrpSpPr>
          <p:grpSpPr bwMode="auto">
            <a:xfrm>
              <a:off x="5316223" y="2438544"/>
              <a:ext cx="281233" cy="756773"/>
              <a:chOff x="5316223" y="1581512"/>
              <a:chExt cx="281233" cy="756773"/>
            </a:xfrm>
          </p:grpSpPr>
          <p:sp>
            <p:nvSpPr>
              <p:cNvPr id="2033" name="Oval 2032"/>
              <p:cNvSpPr/>
              <p:nvPr/>
            </p:nvSpPr>
            <p:spPr>
              <a:xfrm>
                <a:off x="5550232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4" name="Oval 2033"/>
              <p:cNvSpPr/>
              <p:nvPr/>
            </p:nvSpPr>
            <p:spPr>
              <a:xfrm>
                <a:off x="5316773" y="195417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5" name="Oval 2034"/>
              <p:cNvSpPr/>
              <p:nvPr/>
            </p:nvSpPr>
            <p:spPr>
              <a:xfrm>
                <a:off x="5469237" y="2280985"/>
                <a:ext cx="71467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6" name="Oval 2035"/>
              <p:cNvSpPr/>
              <p:nvPr/>
            </p:nvSpPr>
            <p:spPr>
              <a:xfrm>
                <a:off x="5375535" y="2280985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7" name="Oval 2036"/>
              <p:cNvSpPr/>
              <p:nvPr/>
            </p:nvSpPr>
            <p:spPr>
              <a:xfrm>
                <a:off x="5377123" y="1581353"/>
                <a:ext cx="158816" cy="15388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8" name="Rectangle 2037"/>
              <p:cNvSpPr/>
              <p:nvPr/>
            </p:nvSpPr>
            <p:spPr>
              <a:xfrm>
                <a:off x="5316773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9" name="Rectangle 2038"/>
              <p:cNvSpPr/>
              <p:nvPr/>
            </p:nvSpPr>
            <p:spPr>
              <a:xfrm>
                <a:off x="5375535" y="1833602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0" name="Rectangle 2039"/>
              <p:cNvSpPr/>
              <p:nvPr/>
            </p:nvSpPr>
            <p:spPr>
              <a:xfrm>
                <a:off x="5375535" y="2003353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1" name="Oval 2040"/>
              <p:cNvSpPr/>
              <p:nvPr/>
            </p:nvSpPr>
            <p:spPr>
              <a:xfrm>
                <a:off x="5318361" y="1736827"/>
                <a:ext cx="69879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2" name="Oval 2041"/>
              <p:cNvSpPr/>
              <p:nvPr/>
            </p:nvSpPr>
            <p:spPr>
              <a:xfrm>
                <a:off x="5529587" y="1736827"/>
                <a:ext cx="68290" cy="68219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3" name="Rectangle 2042"/>
              <p:cNvSpPr/>
              <p:nvPr/>
            </p:nvSpPr>
            <p:spPr>
              <a:xfrm>
                <a:off x="5348536" y="1736827"/>
                <a:ext cx="227106" cy="128504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4" name="Rectangle 2043"/>
              <p:cNvSpPr/>
              <p:nvPr/>
            </p:nvSpPr>
            <p:spPr>
              <a:xfrm>
                <a:off x="5469237" y="2003353"/>
                <a:ext cx="71467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5" name="Rectangle 2044"/>
              <p:cNvSpPr/>
              <p:nvPr/>
            </p:nvSpPr>
            <p:spPr>
              <a:xfrm>
                <a:off x="5550232" y="1770143"/>
                <a:ext cx="47645" cy="211000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22" name="Group 1990"/>
            <p:cNvGrpSpPr>
              <a:grpSpLocks/>
            </p:cNvGrpSpPr>
            <p:nvPr/>
          </p:nvGrpSpPr>
          <p:grpSpPr bwMode="auto">
            <a:xfrm>
              <a:off x="5611917" y="2439943"/>
              <a:ext cx="281233" cy="756773"/>
              <a:chOff x="5611917" y="1582911"/>
              <a:chExt cx="281233" cy="756773"/>
            </a:xfrm>
          </p:grpSpPr>
          <p:sp>
            <p:nvSpPr>
              <p:cNvPr id="2020" name="Oval 2019"/>
              <p:cNvSpPr/>
              <p:nvPr/>
            </p:nvSpPr>
            <p:spPr>
              <a:xfrm>
                <a:off x="5845630" y="1955759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1" name="Oval 2020"/>
              <p:cNvSpPr/>
              <p:nvPr/>
            </p:nvSpPr>
            <p:spPr>
              <a:xfrm>
                <a:off x="5612171" y="1955759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2" name="Oval 2021"/>
              <p:cNvSpPr/>
              <p:nvPr/>
            </p:nvSpPr>
            <p:spPr>
              <a:xfrm>
                <a:off x="5764635" y="2282571"/>
                <a:ext cx="71467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3" name="Oval 2022"/>
              <p:cNvSpPr/>
              <p:nvPr/>
            </p:nvSpPr>
            <p:spPr>
              <a:xfrm>
                <a:off x="5670933" y="2282571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4" name="Oval 2023"/>
              <p:cNvSpPr/>
              <p:nvPr/>
            </p:nvSpPr>
            <p:spPr>
              <a:xfrm>
                <a:off x="5672521" y="1582940"/>
                <a:ext cx="158816" cy="153887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5" name="Rectangle 2024"/>
              <p:cNvSpPr/>
              <p:nvPr/>
            </p:nvSpPr>
            <p:spPr>
              <a:xfrm>
                <a:off x="5612171" y="1771729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6" name="Rectangle 2025"/>
              <p:cNvSpPr/>
              <p:nvPr/>
            </p:nvSpPr>
            <p:spPr>
              <a:xfrm>
                <a:off x="5670933" y="1835188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7" name="Rectangle 2026"/>
              <p:cNvSpPr/>
              <p:nvPr/>
            </p:nvSpPr>
            <p:spPr>
              <a:xfrm>
                <a:off x="5670933" y="2004940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8" name="Oval 2027"/>
              <p:cNvSpPr/>
              <p:nvPr/>
            </p:nvSpPr>
            <p:spPr>
              <a:xfrm>
                <a:off x="5613759" y="1738414"/>
                <a:ext cx="69879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29" name="Oval 2028"/>
              <p:cNvSpPr/>
              <p:nvPr/>
            </p:nvSpPr>
            <p:spPr>
              <a:xfrm>
                <a:off x="5824985" y="1738414"/>
                <a:ext cx="68290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0" name="Rectangle 2029"/>
              <p:cNvSpPr/>
              <p:nvPr/>
            </p:nvSpPr>
            <p:spPr>
              <a:xfrm>
                <a:off x="5643934" y="1738414"/>
                <a:ext cx="227106" cy="128503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1" name="Rectangle 2030"/>
              <p:cNvSpPr/>
              <p:nvPr/>
            </p:nvSpPr>
            <p:spPr>
              <a:xfrm>
                <a:off x="5764635" y="2004940"/>
                <a:ext cx="71467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32" name="Rectangle 2031"/>
              <p:cNvSpPr/>
              <p:nvPr/>
            </p:nvSpPr>
            <p:spPr>
              <a:xfrm>
                <a:off x="5845630" y="1771729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23" name="Group 1991"/>
            <p:cNvGrpSpPr>
              <a:grpSpLocks/>
            </p:cNvGrpSpPr>
            <p:nvPr/>
          </p:nvGrpSpPr>
          <p:grpSpPr bwMode="auto">
            <a:xfrm>
              <a:off x="5907351" y="2439943"/>
              <a:ext cx="281233" cy="756773"/>
              <a:chOff x="5907351" y="1582911"/>
              <a:chExt cx="281233" cy="756773"/>
            </a:xfrm>
          </p:grpSpPr>
          <p:sp>
            <p:nvSpPr>
              <p:cNvPr id="2007" name="Oval 2006"/>
              <p:cNvSpPr/>
              <p:nvPr/>
            </p:nvSpPr>
            <p:spPr>
              <a:xfrm>
                <a:off x="6141028" y="1955759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8" name="Oval 2007"/>
              <p:cNvSpPr/>
              <p:nvPr/>
            </p:nvSpPr>
            <p:spPr>
              <a:xfrm>
                <a:off x="5907569" y="1955759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9" name="Oval 2008"/>
              <p:cNvSpPr/>
              <p:nvPr/>
            </p:nvSpPr>
            <p:spPr>
              <a:xfrm>
                <a:off x="6060033" y="2282571"/>
                <a:ext cx="71467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0" name="Oval 2009"/>
              <p:cNvSpPr/>
              <p:nvPr/>
            </p:nvSpPr>
            <p:spPr>
              <a:xfrm>
                <a:off x="5966331" y="2282571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1" name="Oval 2010"/>
              <p:cNvSpPr/>
              <p:nvPr/>
            </p:nvSpPr>
            <p:spPr>
              <a:xfrm>
                <a:off x="5967919" y="1582940"/>
                <a:ext cx="158816" cy="153887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2" name="Rectangle 2011"/>
              <p:cNvSpPr/>
              <p:nvPr/>
            </p:nvSpPr>
            <p:spPr>
              <a:xfrm>
                <a:off x="5907569" y="1771729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3" name="Rectangle 2012"/>
              <p:cNvSpPr/>
              <p:nvPr/>
            </p:nvSpPr>
            <p:spPr>
              <a:xfrm>
                <a:off x="5966331" y="1835188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4" name="Rectangle 2013"/>
              <p:cNvSpPr/>
              <p:nvPr/>
            </p:nvSpPr>
            <p:spPr>
              <a:xfrm>
                <a:off x="5966331" y="2004940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5" name="Oval 2014"/>
              <p:cNvSpPr/>
              <p:nvPr/>
            </p:nvSpPr>
            <p:spPr>
              <a:xfrm>
                <a:off x="5909157" y="1738414"/>
                <a:ext cx="69879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6" name="Oval 2015"/>
              <p:cNvSpPr/>
              <p:nvPr/>
            </p:nvSpPr>
            <p:spPr>
              <a:xfrm>
                <a:off x="6120383" y="1738414"/>
                <a:ext cx="68290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7" name="Rectangle 2016"/>
              <p:cNvSpPr/>
              <p:nvPr/>
            </p:nvSpPr>
            <p:spPr>
              <a:xfrm>
                <a:off x="5939332" y="1738414"/>
                <a:ext cx="227106" cy="128503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8" name="Rectangle 2017"/>
              <p:cNvSpPr/>
              <p:nvPr/>
            </p:nvSpPr>
            <p:spPr>
              <a:xfrm>
                <a:off x="6060033" y="2004940"/>
                <a:ext cx="71467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9" name="Rectangle 2018"/>
              <p:cNvSpPr/>
              <p:nvPr/>
            </p:nvSpPr>
            <p:spPr>
              <a:xfrm>
                <a:off x="6141028" y="1771729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24" name="Group 1992"/>
            <p:cNvGrpSpPr>
              <a:grpSpLocks/>
            </p:cNvGrpSpPr>
            <p:nvPr/>
          </p:nvGrpSpPr>
          <p:grpSpPr bwMode="auto">
            <a:xfrm>
              <a:off x="6201250" y="2433626"/>
              <a:ext cx="281233" cy="756773"/>
              <a:chOff x="6201250" y="1576594"/>
              <a:chExt cx="281233" cy="756773"/>
            </a:xfrm>
          </p:grpSpPr>
          <p:sp>
            <p:nvSpPr>
              <p:cNvPr id="1994" name="Oval 1993"/>
              <p:cNvSpPr/>
              <p:nvPr/>
            </p:nvSpPr>
            <p:spPr>
              <a:xfrm>
                <a:off x="6434838" y="194941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95" name="Oval 1994"/>
              <p:cNvSpPr/>
              <p:nvPr/>
            </p:nvSpPr>
            <p:spPr>
              <a:xfrm>
                <a:off x="6201378" y="1949413"/>
                <a:ext cx="47645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96" name="Oval 1995"/>
              <p:cNvSpPr/>
              <p:nvPr/>
            </p:nvSpPr>
            <p:spPr>
              <a:xfrm>
                <a:off x="6353841" y="2276225"/>
                <a:ext cx="71468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97" name="Oval 1996"/>
              <p:cNvSpPr/>
              <p:nvPr/>
            </p:nvSpPr>
            <p:spPr>
              <a:xfrm>
                <a:off x="6260140" y="2276225"/>
                <a:ext cx="69879" cy="57113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98" name="Oval 1997"/>
              <p:cNvSpPr/>
              <p:nvPr/>
            </p:nvSpPr>
            <p:spPr>
              <a:xfrm>
                <a:off x="6261728" y="1576594"/>
                <a:ext cx="158816" cy="153887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99" name="Rectangle 1998"/>
              <p:cNvSpPr/>
              <p:nvPr/>
            </p:nvSpPr>
            <p:spPr>
              <a:xfrm>
                <a:off x="6201378" y="1765383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0" name="Rectangle 1999"/>
              <p:cNvSpPr/>
              <p:nvPr/>
            </p:nvSpPr>
            <p:spPr>
              <a:xfrm>
                <a:off x="6260140" y="1828842"/>
                <a:ext cx="165169" cy="212587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1" name="Rectangle 2000"/>
              <p:cNvSpPr/>
              <p:nvPr/>
            </p:nvSpPr>
            <p:spPr>
              <a:xfrm>
                <a:off x="6260140" y="1998594"/>
                <a:ext cx="69879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2" name="Oval 2001"/>
              <p:cNvSpPr/>
              <p:nvPr/>
            </p:nvSpPr>
            <p:spPr>
              <a:xfrm>
                <a:off x="6202967" y="1732068"/>
                <a:ext cx="69879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3" name="Oval 2002"/>
              <p:cNvSpPr/>
              <p:nvPr/>
            </p:nvSpPr>
            <p:spPr>
              <a:xfrm>
                <a:off x="6414192" y="1732068"/>
                <a:ext cx="68291" cy="68218"/>
              </a:xfrm>
              <a:prstGeom prst="ellipse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4" name="Rectangle 2003"/>
              <p:cNvSpPr/>
              <p:nvPr/>
            </p:nvSpPr>
            <p:spPr>
              <a:xfrm>
                <a:off x="6233141" y="1732068"/>
                <a:ext cx="227107" cy="128503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5" name="Rectangle 2004"/>
              <p:cNvSpPr/>
              <p:nvPr/>
            </p:nvSpPr>
            <p:spPr>
              <a:xfrm>
                <a:off x="6353841" y="1998594"/>
                <a:ext cx="71468" cy="304602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06" name="Rectangle 2005"/>
              <p:cNvSpPr/>
              <p:nvPr/>
            </p:nvSpPr>
            <p:spPr>
              <a:xfrm>
                <a:off x="6434838" y="1765383"/>
                <a:ext cx="47645" cy="211001"/>
              </a:xfrm>
              <a:prstGeom prst="rect">
                <a:avLst/>
              </a:prstGeom>
              <a:solidFill>
                <a:srgbClr val="4CC7F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147" name="Group 1691"/>
          <p:cNvGrpSpPr>
            <a:grpSpLocks/>
          </p:cNvGrpSpPr>
          <p:nvPr/>
        </p:nvGrpSpPr>
        <p:grpSpPr bwMode="auto">
          <a:xfrm>
            <a:off x="530225" y="2443163"/>
            <a:ext cx="280988" cy="757237"/>
            <a:chOff x="529770" y="1580113"/>
            <a:chExt cx="281233" cy="756773"/>
          </a:xfrm>
        </p:grpSpPr>
        <p:sp>
          <p:nvSpPr>
            <p:cNvPr id="1959" name="Oval 1958"/>
            <p:cNvSpPr/>
            <p:nvPr/>
          </p:nvSpPr>
          <p:spPr>
            <a:xfrm>
              <a:off x="763336" y="1952946"/>
              <a:ext cx="47667" cy="57115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0" name="Oval 1959"/>
            <p:cNvSpPr/>
            <p:nvPr/>
          </p:nvSpPr>
          <p:spPr>
            <a:xfrm>
              <a:off x="529770" y="1952946"/>
              <a:ext cx="47667" cy="57115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1" name="Oval 1960"/>
            <p:cNvSpPr/>
            <p:nvPr/>
          </p:nvSpPr>
          <p:spPr>
            <a:xfrm>
              <a:off x="682303" y="2279771"/>
              <a:ext cx="71500" cy="57115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2" name="Oval 1961"/>
            <p:cNvSpPr/>
            <p:nvPr/>
          </p:nvSpPr>
          <p:spPr>
            <a:xfrm>
              <a:off x="588559" y="2279771"/>
              <a:ext cx="69911" cy="57115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3" name="Oval 1962"/>
            <p:cNvSpPr/>
            <p:nvPr/>
          </p:nvSpPr>
          <p:spPr>
            <a:xfrm>
              <a:off x="590148" y="1580113"/>
              <a:ext cx="158888" cy="153893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4" name="Rectangle 1963"/>
            <p:cNvSpPr/>
            <p:nvPr/>
          </p:nvSpPr>
          <p:spPr>
            <a:xfrm>
              <a:off x="529770" y="1768909"/>
              <a:ext cx="47667" cy="21100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5" name="Rectangle 1964"/>
            <p:cNvSpPr/>
            <p:nvPr/>
          </p:nvSpPr>
          <p:spPr>
            <a:xfrm>
              <a:off x="588559" y="1832370"/>
              <a:ext cx="165244" cy="212595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6" name="Rectangle 1965"/>
            <p:cNvSpPr/>
            <p:nvPr/>
          </p:nvSpPr>
          <p:spPr>
            <a:xfrm>
              <a:off x="588559" y="2002129"/>
              <a:ext cx="69911" cy="30461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7" name="Oval 1966"/>
            <p:cNvSpPr/>
            <p:nvPr/>
          </p:nvSpPr>
          <p:spPr>
            <a:xfrm>
              <a:off x="531359" y="1735593"/>
              <a:ext cx="69911" cy="6822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8" name="Oval 1967"/>
            <p:cNvSpPr/>
            <p:nvPr/>
          </p:nvSpPr>
          <p:spPr>
            <a:xfrm>
              <a:off x="742680" y="1735593"/>
              <a:ext cx="68323" cy="6822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69" name="Rectangle 1968"/>
            <p:cNvSpPr/>
            <p:nvPr/>
          </p:nvSpPr>
          <p:spPr>
            <a:xfrm>
              <a:off x="561548" y="1735593"/>
              <a:ext cx="227211" cy="128508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70" name="Rectangle 1969"/>
            <p:cNvSpPr/>
            <p:nvPr/>
          </p:nvSpPr>
          <p:spPr>
            <a:xfrm>
              <a:off x="682303" y="2002129"/>
              <a:ext cx="71500" cy="30461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71" name="Rectangle 1970"/>
            <p:cNvSpPr/>
            <p:nvPr/>
          </p:nvSpPr>
          <p:spPr>
            <a:xfrm>
              <a:off x="763336" y="1768909"/>
              <a:ext cx="47667" cy="21100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48" name="Group 1692"/>
          <p:cNvGrpSpPr>
            <a:grpSpLocks/>
          </p:cNvGrpSpPr>
          <p:nvPr/>
        </p:nvGrpSpPr>
        <p:grpSpPr bwMode="auto">
          <a:xfrm>
            <a:off x="833438" y="2444750"/>
            <a:ext cx="280987" cy="757238"/>
            <a:chOff x="833931" y="1581512"/>
            <a:chExt cx="281233" cy="756773"/>
          </a:xfrm>
        </p:grpSpPr>
        <p:sp>
          <p:nvSpPr>
            <p:cNvPr id="1946" name="Oval 1945"/>
            <p:cNvSpPr/>
            <p:nvPr/>
          </p:nvSpPr>
          <p:spPr>
            <a:xfrm>
              <a:off x="1067497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7" name="Oval 1946"/>
            <p:cNvSpPr/>
            <p:nvPr/>
          </p:nvSpPr>
          <p:spPr>
            <a:xfrm>
              <a:off x="833931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8" name="Oval 1947"/>
            <p:cNvSpPr/>
            <p:nvPr/>
          </p:nvSpPr>
          <p:spPr>
            <a:xfrm>
              <a:off x="986464" y="2281170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9" name="Oval 1948"/>
            <p:cNvSpPr/>
            <p:nvPr/>
          </p:nvSpPr>
          <p:spPr>
            <a:xfrm>
              <a:off x="892719" y="2281170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0" name="Oval 1949"/>
            <p:cNvSpPr/>
            <p:nvPr/>
          </p:nvSpPr>
          <p:spPr>
            <a:xfrm>
              <a:off x="894309" y="1581512"/>
              <a:ext cx="158889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1" name="Rectangle 1950"/>
            <p:cNvSpPr/>
            <p:nvPr/>
          </p:nvSpPr>
          <p:spPr>
            <a:xfrm>
              <a:off x="833931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2" name="Rectangle 1951"/>
            <p:cNvSpPr/>
            <p:nvPr/>
          </p:nvSpPr>
          <p:spPr>
            <a:xfrm>
              <a:off x="892719" y="1833770"/>
              <a:ext cx="165245" cy="212594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3" name="Rectangle 1952"/>
            <p:cNvSpPr/>
            <p:nvPr/>
          </p:nvSpPr>
          <p:spPr>
            <a:xfrm>
              <a:off x="892719" y="2003528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4" name="Oval 1953"/>
            <p:cNvSpPr/>
            <p:nvPr/>
          </p:nvSpPr>
          <p:spPr>
            <a:xfrm>
              <a:off x="835519" y="1736991"/>
              <a:ext cx="69911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5" name="Oval 1954"/>
            <p:cNvSpPr/>
            <p:nvPr/>
          </p:nvSpPr>
          <p:spPr>
            <a:xfrm>
              <a:off x="1046842" y="1736991"/>
              <a:ext cx="68322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6" name="Rectangle 1955"/>
            <p:cNvSpPr/>
            <p:nvPr/>
          </p:nvSpPr>
          <p:spPr>
            <a:xfrm>
              <a:off x="865709" y="1736991"/>
              <a:ext cx="227211" cy="1285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7" name="Rectangle 1956"/>
            <p:cNvSpPr/>
            <p:nvPr/>
          </p:nvSpPr>
          <p:spPr>
            <a:xfrm>
              <a:off x="986464" y="2003528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58" name="Rectangle 1957"/>
            <p:cNvSpPr/>
            <p:nvPr/>
          </p:nvSpPr>
          <p:spPr>
            <a:xfrm>
              <a:off x="1067497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49" name="Group 1693"/>
          <p:cNvGrpSpPr>
            <a:grpSpLocks/>
          </p:cNvGrpSpPr>
          <p:nvPr/>
        </p:nvGrpSpPr>
        <p:grpSpPr bwMode="auto">
          <a:xfrm>
            <a:off x="1138238" y="2444750"/>
            <a:ext cx="280987" cy="757238"/>
            <a:chOff x="1137832" y="1581512"/>
            <a:chExt cx="281233" cy="756773"/>
          </a:xfrm>
        </p:grpSpPr>
        <p:sp>
          <p:nvSpPr>
            <p:cNvPr id="1933" name="Oval 1932"/>
            <p:cNvSpPr/>
            <p:nvPr/>
          </p:nvSpPr>
          <p:spPr>
            <a:xfrm>
              <a:off x="1371398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4" name="Oval 1933"/>
            <p:cNvSpPr/>
            <p:nvPr/>
          </p:nvSpPr>
          <p:spPr>
            <a:xfrm>
              <a:off x="1137832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5" name="Oval 1934"/>
            <p:cNvSpPr/>
            <p:nvPr/>
          </p:nvSpPr>
          <p:spPr>
            <a:xfrm>
              <a:off x="1290365" y="2281170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6" name="Oval 1935"/>
            <p:cNvSpPr/>
            <p:nvPr/>
          </p:nvSpPr>
          <p:spPr>
            <a:xfrm>
              <a:off x="1196620" y="2281170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7" name="Oval 1936"/>
            <p:cNvSpPr/>
            <p:nvPr/>
          </p:nvSpPr>
          <p:spPr>
            <a:xfrm>
              <a:off x="1198210" y="1581512"/>
              <a:ext cx="158889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8" name="Rectangle 1937"/>
            <p:cNvSpPr/>
            <p:nvPr/>
          </p:nvSpPr>
          <p:spPr>
            <a:xfrm>
              <a:off x="1137832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9" name="Rectangle 1938"/>
            <p:cNvSpPr/>
            <p:nvPr/>
          </p:nvSpPr>
          <p:spPr>
            <a:xfrm>
              <a:off x="1196620" y="1833770"/>
              <a:ext cx="165245" cy="212594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0" name="Rectangle 1939"/>
            <p:cNvSpPr/>
            <p:nvPr/>
          </p:nvSpPr>
          <p:spPr>
            <a:xfrm>
              <a:off x="1196620" y="2003528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1" name="Oval 1940"/>
            <p:cNvSpPr/>
            <p:nvPr/>
          </p:nvSpPr>
          <p:spPr>
            <a:xfrm>
              <a:off x="1139420" y="1736991"/>
              <a:ext cx="69911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2" name="Oval 1941"/>
            <p:cNvSpPr/>
            <p:nvPr/>
          </p:nvSpPr>
          <p:spPr>
            <a:xfrm>
              <a:off x="1350743" y="1736991"/>
              <a:ext cx="68322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3" name="Rectangle 1942"/>
            <p:cNvSpPr/>
            <p:nvPr/>
          </p:nvSpPr>
          <p:spPr>
            <a:xfrm>
              <a:off x="1169610" y="1736991"/>
              <a:ext cx="227211" cy="1285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4" name="Rectangle 1943"/>
            <p:cNvSpPr/>
            <p:nvPr/>
          </p:nvSpPr>
          <p:spPr>
            <a:xfrm>
              <a:off x="1290365" y="2003528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45" name="Rectangle 1944"/>
            <p:cNvSpPr/>
            <p:nvPr/>
          </p:nvSpPr>
          <p:spPr>
            <a:xfrm>
              <a:off x="1371398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0" name="Group 1694"/>
          <p:cNvGrpSpPr>
            <a:grpSpLocks/>
          </p:cNvGrpSpPr>
          <p:nvPr/>
        </p:nvGrpSpPr>
        <p:grpSpPr bwMode="auto">
          <a:xfrm>
            <a:off x="1439863" y="2443163"/>
            <a:ext cx="280987" cy="757237"/>
            <a:chOff x="1440198" y="1580113"/>
            <a:chExt cx="281233" cy="756773"/>
          </a:xfrm>
        </p:grpSpPr>
        <p:sp>
          <p:nvSpPr>
            <p:cNvPr id="1920" name="Oval 1919"/>
            <p:cNvSpPr/>
            <p:nvPr/>
          </p:nvSpPr>
          <p:spPr>
            <a:xfrm>
              <a:off x="1673764" y="19529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1" name="Oval 1920"/>
            <p:cNvSpPr/>
            <p:nvPr/>
          </p:nvSpPr>
          <p:spPr>
            <a:xfrm>
              <a:off x="1440198" y="19529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2" name="Oval 1921"/>
            <p:cNvSpPr/>
            <p:nvPr/>
          </p:nvSpPr>
          <p:spPr>
            <a:xfrm>
              <a:off x="1592731" y="2279771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3" name="Oval 1922"/>
            <p:cNvSpPr/>
            <p:nvPr/>
          </p:nvSpPr>
          <p:spPr>
            <a:xfrm>
              <a:off x="1498986" y="2279771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4" name="Oval 1923"/>
            <p:cNvSpPr/>
            <p:nvPr/>
          </p:nvSpPr>
          <p:spPr>
            <a:xfrm>
              <a:off x="1500576" y="1580113"/>
              <a:ext cx="158889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5" name="Rectangle 1924"/>
            <p:cNvSpPr/>
            <p:nvPr/>
          </p:nvSpPr>
          <p:spPr>
            <a:xfrm>
              <a:off x="1440198" y="1768909"/>
              <a:ext cx="47667" cy="2110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6" name="Rectangle 1925"/>
            <p:cNvSpPr/>
            <p:nvPr/>
          </p:nvSpPr>
          <p:spPr>
            <a:xfrm>
              <a:off x="1498986" y="1832370"/>
              <a:ext cx="165245" cy="212595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7" name="Rectangle 1926"/>
            <p:cNvSpPr/>
            <p:nvPr/>
          </p:nvSpPr>
          <p:spPr>
            <a:xfrm>
              <a:off x="1498986" y="2002129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8" name="Oval 1927"/>
            <p:cNvSpPr/>
            <p:nvPr/>
          </p:nvSpPr>
          <p:spPr>
            <a:xfrm>
              <a:off x="1441786" y="1735593"/>
              <a:ext cx="69911" cy="68220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29" name="Oval 1928"/>
            <p:cNvSpPr/>
            <p:nvPr/>
          </p:nvSpPr>
          <p:spPr>
            <a:xfrm>
              <a:off x="1653109" y="1735593"/>
              <a:ext cx="68322" cy="68220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0" name="Rectangle 1929"/>
            <p:cNvSpPr/>
            <p:nvPr/>
          </p:nvSpPr>
          <p:spPr>
            <a:xfrm>
              <a:off x="1471976" y="1735593"/>
              <a:ext cx="227211" cy="128508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1" name="Rectangle 1930"/>
            <p:cNvSpPr/>
            <p:nvPr/>
          </p:nvSpPr>
          <p:spPr>
            <a:xfrm>
              <a:off x="1592731" y="2002129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32" name="Rectangle 1931"/>
            <p:cNvSpPr/>
            <p:nvPr/>
          </p:nvSpPr>
          <p:spPr>
            <a:xfrm>
              <a:off x="1673764" y="1768909"/>
              <a:ext cx="47667" cy="2110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1" name="Group 1695"/>
          <p:cNvGrpSpPr>
            <a:grpSpLocks/>
          </p:cNvGrpSpPr>
          <p:nvPr/>
        </p:nvGrpSpPr>
        <p:grpSpPr bwMode="auto">
          <a:xfrm>
            <a:off x="1735138" y="2444750"/>
            <a:ext cx="282575" cy="757238"/>
            <a:chOff x="1735892" y="1581512"/>
            <a:chExt cx="281233" cy="756773"/>
          </a:xfrm>
        </p:grpSpPr>
        <p:sp>
          <p:nvSpPr>
            <p:cNvPr id="1907" name="Oval 1906"/>
            <p:cNvSpPr/>
            <p:nvPr/>
          </p:nvSpPr>
          <p:spPr>
            <a:xfrm>
              <a:off x="1969726" y="1954346"/>
              <a:ext cx="47399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8" name="Oval 1907"/>
            <p:cNvSpPr/>
            <p:nvPr/>
          </p:nvSpPr>
          <p:spPr>
            <a:xfrm>
              <a:off x="1735892" y="1954346"/>
              <a:ext cx="47399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9" name="Oval 1908"/>
            <p:cNvSpPr/>
            <p:nvPr/>
          </p:nvSpPr>
          <p:spPr>
            <a:xfrm>
              <a:off x="1889148" y="2281170"/>
              <a:ext cx="71099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0" name="Oval 1909"/>
            <p:cNvSpPr/>
            <p:nvPr/>
          </p:nvSpPr>
          <p:spPr>
            <a:xfrm>
              <a:off x="1794350" y="2281170"/>
              <a:ext cx="71099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1" name="Oval 1910"/>
            <p:cNvSpPr/>
            <p:nvPr/>
          </p:nvSpPr>
          <p:spPr>
            <a:xfrm>
              <a:off x="1795931" y="1581512"/>
              <a:ext cx="157996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2" name="Rectangle 1911"/>
            <p:cNvSpPr/>
            <p:nvPr/>
          </p:nvSpPr>
          <p:spPr>
            <a:xfrm>
              <a:off x="1735892" y="1770309"/>
              <a:ext cx="47399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3" name="Rectangle 1912"/>
            <p:cNvSpPr/>
            <p:nvPr/>
          </p:nvSpPr>
          <p:spPr>
            <a:xfrm>
              <a:off x="1794350" y="1833770"/>
              <a:ext cx="165896" cy="212594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4" name="Rectangle 1913"/>
            <p:cNvSpPr/>
            <p:nvPr/>
          </p:nvSpPr>
          <p:spPr>
            <a:xfrm>
              <a:off x="1794350" y="2003528"/>
              <a:ext cx="71099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5" name="Oval 1914"/>
            <p:cNvSpPr/>
            <p:nvPr/>
          </p:nvSpPr>
          <p:spPr>
            <a:xfrm>
              <a:off x="1737471" y="1736991"/>
              <a:ext cx="69518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6" name="Oval 1915"/>
            <p:cNvSpPr/>
            <p:nvPr/>
          </p:nvSpPr>
          <p:spPr>
            <a:xfrm>
              <a:off x="1947607" y="1736991"/>
              <a:ext cx="69518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7" name="Rectangle 1916"/>
            <p:cNvSpPr/>
            <p:nvPr/>
          </p:nvSpPr>
          <p:spPr>
            <a:xfrm>
              <a:off x="1767491" y="1736991"/>
              <a:ext cx="225934" cy="1285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8" name="Rectangle 1917"/>
            <p:cNvSpPr/>
            <p:nvPr/>
          </p:nvSpPr>
          <p:spPr>
            <a:xfrm>
              <a:off x="1889148" y="2003528"/>
              <a:ext cx="71099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19" name="Rectangle 1918"/>
            <p:cNvSpPr/>
            <p:nvPr/>
          </p:nvSpPr>
          <p:spPr>
            <a:xfrm>
              <a:off x="1969726" y="1770309"/>
              <a:ext cx="47399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2" name="Group 1696"/>
          <p:cNvGrpSpPr>
            <a:grpSpLocks/>
          </p:cNvGrpSpPr>
          <p:nvPr/>
        </p:nvGrpSpPr>
        <p:grpSpPr bwMode="auto">
          <a:xfrm>
            <a:off x="2032000" y="2444750"/>
            <a:ext cx="280988" cy="757238"/>
            <a:chOff x="2031326" y="1581512"/>
            <a:chExt cx="281233" cy="756773"/>
          </a:xfrm>
        </p:grpSpPr>
        <p:sp>
          <p:nvSpPr>
            <p:cNvPr id="1894" name="Oval 1893"/>
            <p:cNvSpPr/>
            <p:nvPr/>
          </p:nvSpPr>
          <p:spPr>
            <a:xfrm>
              <a:off x="2264892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5" name="Oval 1894"/>
            <p:cNvSpPr/>
            <p:nvPr/>
          </p:nvSpPr>
          <p:spPr>
            <a:xfrm>
              <a:off x="2031326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6" name="Oval 1895"/>
            <p:cNvSpPr/>
            <p:nvPr/>
          </p:nvSpPr>
          <p:spPr>
            <a:xfrm>
              <a:off x="2183859" y="2281170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7" name="Oval 1896"/>
            <p:cNvSpPr/>
            <p:nvPr/>
          </p:nvSpPr>
          <p:spPr>
            <a:xfrm>
              <a:off x="2090115" y="2281170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8" name="Oval 1897"/>
            <p:cNvSpPr/>
            <p:nvPr/>
          </p:nvSpPr>
          <p:spPr>
            <a:xfrm>
              <a:off x="2091704" y="1581512"/>
              <a:ext cx="158888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9" name="Rectangle 1898"/>
            <p:cNvSpPr/>
            <p:nvPr/>
          </p:nvSpPr>
          <p:spPr>
            <a:xfrm>
              <a:off x="2031326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0" name="Rectangle 1899"/>
            <p:cNvSpPr/>
            <p:nvPr/>
          </p:nvSpPr>
          <p:spPr>
            <a:xfrm>
              <a:off x="2090115" y="1833770"/>
              <a:ext cx="165244" cy="212594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1" name="Rectangle 1900"/>
            <p:cNvSpPr/>
            <p:nvPr/>
          </p:nvSpPr>
          <p:spPr>
            <a:xfrm>
              <a:off x="2090115" y="2003528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2" name="Oval 1901"/>
            <p:cNvSpPr/>
            <p:nvPr/>
          </p:nvSpPr>
          <p:spPr>
            <a:xfrm>
              <a:off x="2032915" y="1736991"/>
              <a:ext cx="69911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3" name="Oval 1902"/>
            <p:cNvSpPr/>
            <p:nvPr/>
          </p:nvSpPr>
          <p:spPr>
            <a:xfrm>
              <a:off x="2244236" y="1736991"/>
              <a:ext cx="68323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4" name="Rectangle 1903"/>
            <p:cNvSpPr/>
            <p:nvPr/>
          </p:nvSpPr>
          <p:spPr>
            <a:xfrm>
              <a:off x="2063104" y="1736991"/>
              <a:ext cx="227211" cy="1285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5" name="Rectangle 1904"/>
            <p:cNvSpPr/>
            <p:nvPr/>
          </p:nvSpPr>
          <p:spPr>
            <a:xfrm>
              <a:off x="2183859" y="2003528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06" name="Rectangle 1905"/>
            <p:cNvSpPr/>
            <p:nvPr/>
          </p:nvSpPr>
          <p:spPr>
            <a:xfrm>
              <a:off x="2264892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3" name="Group 1697"/>
          <p:cNvGrpSpPr>
            <a:grpSpLocks/>
          </p:cNvGrpSpPr>
          <p:nvPr/>
        </p:nvGrpSpPr>
        <p:grpSpPr bwMode="auto">
          <a:xfrm>
            <a:off x="2332038" y="2444750"/>
            <a:ext cx="280987" cy="757238"/>
            <a:chOff x="2331783" y="1581512"/>
            <a:chExt cx="281233" cy="756773"/>
          </a:xfrm>
        </p:grpSpPr>
        <p:sp>
          <p:nvSpPr>
            <p:cNvPr id="1881" name="Oval 1880"/>
            <p:cNvSpPr/>
            <p:nvPr/>
          </p:nvSpPr>
          <p:spPr>
            <a:xfrm>
              <a:off x="2565349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2" name="Oval 1881"/>
            <p:cNvSpPr/>
            <p:nvPr/>
          </p:nvSpPr>
          <p:spPr>
            <a:xfrm>
              <a:off x="2331783" y="1954346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3" name="Oval 1882"/>
            <p:cNvSpPr/>
            <p:nvPr/>
          </p:nvSpPr>
          <p:spPr>
            <a:xfrm>
              <a:off x="2484316" y="2281170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4" name="Oval 1883"/>
            <p:cNvSpPr/>
            <p:nvPr/>
          </p:nvSpPr>
          <p:spPr>
            <a:xfrm>
              <a:off x="2390571" y="2281170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5" name="Oval 1884"/>
            <p:cNvSpPr/>
            <p:nvPr/>
          </p:nvSpPr>
          <p:spPr>
            <a:xfrm>
              <a:off x="2392161" y="1581512"/>
              <a:ext cx="158889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6" name="Rectangle 1885"/>
            <p:cNvSpPr/>
            <p:nvPr/>
          </p:nvSpPr>
          <p:spPr>
            <a:xfrm>
              <a:off x="2331783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7" name="Rectangle 1886"/>
            <p:cNvSpPr/>
            <p:nvPr/>
          </p:nvSpPr>
          <p:spPr>
            <a:xfrm>
              <a:off x="2390571" y="1833770"/>
              <a:ext cx="165245" cy="212594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8" name="Rectangle 1887"/>
            <p:cNvSpPr/>
            <p:nvPr/>
          </p:nvSpPr>
          <p:spPr>
            <a:xfrm>
              <a:off x="2390571" y="2003528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9" name="Oval 1888"/>
            <p:cNvSpPr/>
            <p:nvPr/>
          </p:nvSpPr>
          <p:spPr>
            <a:xfrm>
              <a:off x="2333371" y="1736991"/>
              <a:ext cx="69911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0" name="Oval 1889"/>
            <p:cNvSpPr/>
            <p:nvPr/>
          </p:nvSpPr>
          <p:spPr>
            <a:xfrm>
              <a:off x="2544694" y="1736991"/>
              <a:ext cx="68322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1" name="Rectangle 1890"/>
            <p:cNvSpPr/>
            <p:nvPr/>
          </p:nvSpPr>
          <p:spPr>
            <a:xfrm>
              <a:off x="2363561" y="1736991"/>
              <a:ext cx="227211" cy="1285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2" name="Rectangle 1891"/>
            <p:cNvSpPr/>
            <p:nvPr/>
          </p:nvSpPr>
          <p:spPr>
            <a:xfrm>
              <a:off x="2484316" y="2003528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93" name="Rectangle 1892"/>
            <p:cNvSpPr/>
            <p:nvPr/>
          </p:nvSpPr>
          <p:spPr>
            <a:xfrm>
              <a:off x="2565349" y="1770309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4" name="Group 1698"/>
          <p:cNvGrpSpPr>
            <a:grpSpLocks/>
          </p:cNvGrpSpPr>
          <p:nvPr/>
        </p:nvGrpSpPr>
        <p:grpSpPr bwMode="auto">
          <a:xfrm>
            <a:off x="2627313" y="2446338"/>
            <a:ext cx="280987" cy="757237"/>
            <a:chOff x="2627477" y="1582911"/>
            <a:chExt cx="281233" cy="756773"/>
          </a:xfrm>
        </p:grpSpPr>
        <p:sp>
          <p:nvSpPr>
            <p:cNvPr id="1868" name="Oval 1867"/>
            <p:cNvSpPr/>
            <p:nvPr/>
          </p:nvSpPr>
          <p:spPr>
            <a:xfrm>
              <a:off x="2861043" y="1955744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9" name="Oval 1868"/>
            <p:cNvSpPr/>
            <p:nvPr/>
          </p:nvSpPr>
          <p:spPr>
            <a:xfrm>
              <a:off x="2627477" y="1955744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0" name="Oval 1869"/>
            <p:cNvSpPr/>
            <p:nvPr/>
          </p:nvSpPr>
          <p:spPr>
            <a:xfrm>
              <a:off x="2780010" y="2282569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1" name="Oval 1870"/>
            <p:cNvSpPr/>
            <p:nvPr/>
          </p:nvSpPr>
          <p:spPr>
            <a:xfrm>
              <a:off x="2686265" y="2282569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2" name="Oval 1871"/>
            <p:cNvSpPr/>
            <p:nvPr/>
          </p:nvSpPr>
          <p:spPr>
            <a:xfrm>
              <a:off x="2687855" y="1582911"/>
              <a:ext cx="158889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3" name="Rectangle 1872"/>
            <p:cNvSpPr/>
            <p:nvPr/>
          </p:nvSpPr>
          <p:spPr>
            <a:xfrm>
              <a:off x="2627477" y="1771707"/>
              <a:ext cx="47667" cy="2110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4" name="Rectangle 1873"/>
            <p:cNvSpPr/>
            <p:nvPr/>
          </p:nvSpPr>
          <p:spPr>
            <a:xfrm>
              <a:off x="2686265" y="1835168"/>
              <a:ext cx="165245" cy="212595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5" name="Rectangle 1874"/>
            <p:cNvSpPr/>
            <p:nvPr/>
          </p:nvSpPr>
          <p:spPr>
            <a:xfrm>
              <a:off x="2686265" y="2004927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6" name="Oval 1875"/>
            <p:cNvSpPr/>
            <p:nvPr/>
          </p:nvSpPr>
          <p:spPr>
            <a:xfrm>
              <a:off x="2629065" y="1738391"/>
              <a:ext cx="69911" cy="68220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7" name="Oval 1876"/>
            <p:cNvSpPr/>
            <p:nvPr/>
          </p:nvSpPr>
          <p:spPr>
            <a:xfrm>
              <a:off x="2840388" y="1738391"/>
              <a:ext cx="68322" cy="68220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8" name="Rectangle 1877"/>
            <p:cNvSpPr/>
            <p:nvPr/>
          </p:nvSpPr>
          <p:spPr>
            <a:xfrm>
              <a:off x="2659255" y="1738391"/>
              <a:ext cx="227211" cy="128508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79" name="Rectangle 1878"/>
            <p:cNvSpPr/>
            <p:nvPr/>
          </p:nvSpPr>
          <p:spPr>
            <a:xfrm>
              <a:off x="2780010" y="2004927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80" name="Rectangle 1879"/>
            <p:cNvSpPr/>
            <p:nvPr/>
          </p:nvSpPr>
          <p:spPr>
            <a:xfrm>
              <a:off x="2861043" y="1771707"/>
              <a:ext cx="47667" cy="2110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5" name="Group 1699"/>
          <p:cNvGrpSpPr>
            <a:grpSpLocks/>
          </p:cNvGrpSpPr>
          <p:nvPr/>
        </p:nvGrpSpPr>
        <p:grpSpPr bwMode="auto">
          <a:xfrm>
            <a:off x="3216275" y="2439988"/>
            <a:ext cx="280988" cy="757237"/>
            <a:chOff x="3216810" y="1576594"/>
            <a:chExt cx="281233" cy="756773"/>
          </a:xfrm>
        </p:grpSpPr>
        <p:sp>
          <p:nvSpPr>
            <p:cNvPr id="1855" name="Oval 1854"/>
            <p:cNvSpPr/>
            <p:nvPr/>
          </p:nvSpPr>
          <p:spPr>
            <a:xfrm>
              <a:off x="3450376" y="1949427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56" name="Oval 1855"/>
            <p:cNvSpPr/>
            <p:nvPr/>
          </p:nvSpPr>
          <p:spPr>
            <a:xfrm>
              <a:off x="3216810" y="1949427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57" name="Oval 1856"/>
            <p:cNvSpPr/>
            <p:nvPr/>
          </p:nvSpPr>
          <p:spPr>
            <a:xfrm>
              <a:off x="3369343" y="2276252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58" name="Oval 1857"/>
            <p:cNvSpPr/>
            <p:nvPr/>
          </p:nvSpPr>
          <p:spPr>
            <a:xfrm>
              <a:off x="3275599" y="2276252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59" name="Oval 1858"/>
            <p:cNvSpPr/>
            <p:nvPr/>
          </p:nvSpPr>
          <p:spPr>
            <a:xfrm>
              <a:off x="3277188" y="1576594"/>
              <a:ext cx="158888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0" name="Rectangle 1859"/>
            <p:cNvSpPr/>
            <p:nvPr/>
          </p:nvSpPr>
          <p:spPr>
            <a:xfrm>
              <a:off x="3216810" y="1765390"/>
              <a:ext cx="47667" cy="2110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1" name="Rectangle 1860"/>
            <p:cNvSpPr/>
            <p:nvPr/>
          </p:nvSpPr>
          <p:spPr>
            <a:xfrm>
              <a:off x="3275599" y="1828851"/>
              <a:ext cx="165244" cy="212595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2" name="Rectangle 1861"/>
            <p:cNvSpPr/>
            <p:nvPr/>
          </p:nvSpPr>
          <p:spPr>
            <a:xfrm>
              <a:off x="3275599" y="1998610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3" name="Oval 1862"/>
            <p:cNvSpPr/>
            <p:nvPr/>
          </p:nvSpPr>
          <p:spPr>
            <a:xfrm>
              <a:off x="3218399" y="1732074"/>
              <a:ext cx="69911" cy="68220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4" name="Oval 1863"/>
            <p:cNvSpPr/>
            <p:nvPr/>
          </p:nvSpPr>
          <p:spPr>
            <a:xfrm>
              <a:off x="3429720" y="1732074"/>
              <a:ext cx="68323" cy="68220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5" name="Rectangle 1864"/>
            <p:cNvSpPr/>
            <p:nvPr/>
          </p:nvSpPr>
          <p:spPr>
            <a:xfrm>
              <a:off x="3248588" y="1732074"/>
              <a:ext cx="227211" cy="128508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6" name="Rectangle 1865"/>
            <p:cNvSpPr/>
            <p:nvPr/>
          </p:nvSpPr>
          <p:spPr>
            <a:xfrm>
              <a:off x="3369343" y="1998610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67" name="Rectangle 1866"/>
            <p:cNvSpPr/>
            <p:nvPr/>
          </p:nvSpPr>
          <p:spPr>
            <a:xfrm>
              <a:off x="3450376" y="1765390"/>
              <a:ext cx="47667" cy="2110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6" name="Group 1710"/>
          <p:cNvGrpSpPr>
            <a:grpSpLocks/>
          </p:cNvGrpSpPr>
          <p:nvPr/>
        </p:nvGrpSpPr>
        <p:grpSpPr bwMode="auto">
          <a:xfrm>
            <a:off x="2924175" y="2438400"/>
            <a:ext cx="280988" cy="757238"/>
            <a:chOff x="2627477" y="1582911"/>
            <a:chExt cx="281233" cy="756773"/>
          </a:xfrm>
        </p:grpSpPr>
        <p:sp>
          <p:nvSpPr>
            <p:cNvPr id="1712" name="Oval 1711"/>
            <p:cNvSpPr/>
            <p:nvPr/>
          </p:nvSpPr>
          <p:spPr>
            <a:xfrm>
              <a:off x="2861043" y="1955745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3" name="Oval 1712"/>
            <p:cNvSpPr/>
            <p:nvPr/>
          </p:nvSpPr>
          <p:spPr>
            <a:xfrm>
              <a:off x="2627477" y="1955745"/>
              <a:ext cx="47667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4" name="Oval 1713"/>
            <p:cNvSpPr/>
            <p:nvPr/>
          </p:nvSpPr>
          <p:spPr>
            <a:xfrm>
              <a:off x="2780010" y="2282569"/>
              <a:ext cx="71500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5" name="Oval 1714"/>
            <p:cNvSpPr/>
            <p:nvPr/>
          </p:nvSpPr>
          <p:spPr>
            <a:xfrm>
              <a:off x="2686266" y="2282569"/>
              <a:ext cx="69911" cy="57115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6" name="Oval 1715"/>
            <p:cNvSpPr/>
            <p:nvPr/>
          </p:nvSpPr>
          <p:spPr>
            <a:xfrm>
              <a:off x="2687855" y="1582911"/>
              <a:ext cx="158888" cy="153893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7" name="Rectangle 1716"/>
            <p:cNvSpPr/>
            <p:nvPr/>
          </p:nvSpPr>
          <p:spPr>
            <a:xfrm>
              <a:off x="2627477" y="1771708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8" name="Rectangle 1717"/>
            <p:cNvSpPr/>
            <p:nvPr/>
          </p:nvSpPr>
          <p:spPr>
            <a:xfrm>
              <a:off x="2686266" y="1835169"/>
              <a:ext cx="165244" cy="212594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9" name="Rectangle 1718"/>
            <p:cNvSpPr/>
            <p:nvPr/>
          </p:nvSpPr>
          <p:spPr>
            <a:xfrm>
              <a:off x="2686266" y="2004927"/>
              <a:ext cx="69911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0" name="Oval 1719"/>
            <p:cNvSpPr/>
            <p:nvPr/>
          </p:nvSpPr>
          <p:spPr>
            <a:xfrm>
              <a:off x="2629066" y="1738390"/>
              <a:ext cx="69911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1" name="Oval 1720"/>
            <p:cNvSpPr/>
            <p:nvPr/>
          </p:nvSpPr>
          <p:spPr>
            <a:xfrm>
              <a:off x="2840387" y="1738390"/>
              <a:ext cx="68323" cy="68221"/>
            </a:xfrm>
            <a:prstGeom prst="ellipse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2" name="Rectangle 1721"/>
            <p:cNvSpPr/>
            <p:nvPr/>
          </p:nvSpPr>
          <p:spPr>
            <a:xfrm>
              <a:off x="2659255" y="1738390"/>
              <a:ext cx="227211" cy="128509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3" name="Rectangle 1722"/>
            <p:cNvSpPr/>
            <p:nvPr/>
          </p:nvSpPr>
          <p:spPr>
            <a:xfrm>
              <a:off x="2780010" y="2004927"/>
              <a:ext cx="71500" cy="304613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4" name="Rectangle 1723"/>
            <p:cNvSpPr/>
            <p:nvPr/>
          </p:nvSpPr>
          <p:spPr>
            <a:xfrm>
              <a:off x="2861043" y="1771708"/>
              <a:ext cx="47667" cy="211007"/>
            </a:xfrm>
            <a:prstGeom prst="rect">
              <a:avLst/>
            </a:prstGeom>
            <a:solidFill>
              <a:srgbClr val="0071C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157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97681" y="458788"/>
            <a:ext cx="8229600" cy="90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dirty="0" smtClean="0">
                <a:solidFill>
                  <a:schemeClr val="tx2"/>
                </a:solidFill>
              </a:rPr>
              <a:t>29m UK workforce July 2012</a:t>
            </a:r>
            <a:r>
              <a:rPr lang="en-GB" b="0" dirty="0" smtClean="0">
                <a:solidFill>
                  <a:schemeClr val="tx2"/>
                </a:solidFill>
              </a:rPr>
              <a:t/>
            </a:r>
            <a:br>
              <a:rPr lang="en-GB" b="0" dirty="0" smtClean="0">
                <a:solidFill>
                  <a:schemeClr val="tx2"/>
                </a:solidFill>
              </a:rPr>
            </a:br>
            <a:endParaRPr lang="en-GB" sz="1600" dirty="0" smtClean="0">
              <a:solidFill>
                <a:schemeClr val="tx2"/>
              </a:solidFill>
            </a:endParaRPr>
          </a:p>
        </p:txBody>
      </p:sp>
      <p:grpSp>
        <p:nvGrpSpPr>
          <p:cNvPr id="6158" name="Group 855"/>
          <p:cNvGrpSpPr>
            <a:grpSpLocks/>
          </p:cNvGrpSpPr>
          <p:nvPr/>
        </p:nvGrpSpPr>
        <p:grpSpPr bwMode="auto">
          <a:xfrm>
            <a:off x="2627313" y="4200525"/>
            <a:ext cx="280987" cy="757238"/>
            <a:chOff x="1574748" y="1508125"/>
            <a:chExt cx="428775" cy="1153795"/>
          </a:xfrm>
        </p:grpSpPr>
        <p:sp>
          <p:nvSpPr>
            <p:cNvPr id="1025" name="Oval 1024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" name="Oval 1025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7" name="Oval 1026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8" name="Oval 1027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9" name="Oval 1028"/>
            <p:cNvSpPr/>
            <p:nvPr/>
          </p:nvSpPr>
          <p:spPr>
            <a:xfrm>
              <a:off x="1666802" y="1508125"/>
              <a:ext cx="242246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0" name="Rectangle 1029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1" name="Rectangle 1030"/>
            <p:cNvSpPr/>
            <p:nvPr/>
          </p:nvSpPr>
          <p:spPr>
            <a:xfrm>
              <a:off x="1664378" y="1892724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2" name="Rectangle 1031"/>
            <p:cNvSpPr/>
            <p:nvPr/>
          </p:nvSpPr>
          <p:spPr>
            <a:xfrm>
              <a:off x="1664378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3" name="Oval 1032"/>
            <p:cNvSpPr/>
            <p:nvPr/>
          </p:nvSpPr>
          <p:spPr>
            <a:xfrm>
              <a:off x="1577170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4" name="Oval 1033"/>
            <p:cNvSpPr/>
            <p:nvPr/>
          </p:nvSpPr>
          <p:spPr>
            <a:xfrm>
              <a:off x="1899358" y="1745173"/>
              <a:ext cx="104165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5" name="Rectangle 1034"/>
            <p:cNvSpPr/>
            <p:nvPr/>
          </p:nvSpPr>
          <p:spPr>
            <a:xfrm>
              <a:off x="1623197" y="1745173"/>
              <a:ext cx="346411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6" name="Rectangle 1035"/>
            <p:cNvSpPr/>
            <p:nvPr/>
          </p:nvSpPr>
          <p:spPr>
            <a:xfrm>
              <a:off x="1807304" y="2151541"/>
              <a:ext cx="109010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7" name="Rectangle 1036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59" name="Group 856"/>
          <p:cNvGrpSpPr>
            <a:grpSpLocks/>
          </p:cNvGrpSpPr>
          <p:nvPr/>
        </p:nvGrpSpPr>
        <p:grpSpPr bwMode="auto">
          <a:xfrm>
            <a:off x="2922588" y="4200525"/>
            <a:ext cx="280987" cy="757238"/>
            <a:chOff x="1574748" y="1508125"/>
            <a:chExt cx="428775" cy="1153795"/>
          </a:xfrm>
        </p:grpSpPr>
        <p:sp>
          <p:nvSpPr>
            <p:cNvPr id="1012" name="Oval 1011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3" name="Oval 1012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4" name="Oval 1013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5" name="Oval 1014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6" name="Oval 1015"/>
            <p:cNvSpPr/>
            <p:nvPr/>
          </p:nvSpPr>
          <p:spPr>
            <a:xfrm>
              <a:off x="1666802" y="1508125"/>
              <a:ext cx="242246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7" name="Rectangle 1016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8" name="Rectangle 1017"/>
            <p:cNvSpPr/>
            <p:nvPr/>
          </p:nvSpPr>
          <p:spPr>
            <a:xfrm>
              <a:off x="1664378" y="1892724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9" name="Rectangle 1018"/>
            <p:cNvSpPr/>
            <p:nvPr/>
          </p:nvSpPr>
          <p:spPr>
            <a:xfrm>
              <a:off x="1664378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0" name="Oval 1019"/>
            <p:cNvSpPr/>
            <p:nvPr/>
          </p:nvSpPr>
          <p:spPr>
            <a:xfrm>
              <a:off x="1577170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1" name="Oval 1020"/>
            <p:cNvSpPr/>
            <p:nvPr/>
          </p:nvSpPr>
          <p:spPr>
            <a:xfrm>
              <a:off x="1899358" y="1745173"/>
              <a:ext cx="104165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2" name="Rectangle 1021"/>
            <p:cNvSpPr/>
            <p:nvPr/>
          </p:nvSpPr>
          <p:spPr>
            <a:xfrm>
              <a:off x="1623197" y="1745173"/>
              <a:ext cx="346411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3" name="Rectangle 1022"/>
            <p:cNvSpPr/>
            <p:nvPr/>
          </p:nvSpPr>
          <p:spPr>
            <a:xfrm>
              <a:off x="1807304" y="2151541"/>
              <a:ext cx="109010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4" name="Rectangle 1023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0" name="Group 857"/>
          <p:cNvGrpSpPr>
            <a:grpSpLocks/>
          </p:cNvGrpSpPr>
          <p:nvPr/>
        </p:nvGrpSpPr>
        <p:grpSpPr bwMode="auto">
          <a:xfrm>
            <a:off x="3216275" y="4194175"/>
            <a:ext cx="280988" cy="757238"/>
            <a:chOff x="1574748" y="1508125"/>
            <a:chExt cx="428775" cy="1153795"/>
          </a:xfrm>
        </p:grpSpPr>
        <p:sp>
          <p:nvSpPr>
            <p:cNvPr id="999" name="Oval 998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0" name="Oval 999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1" name="Oval 1000"/>
            <p:cNvSpPr/>
            <p:nvPr/>
          </p:nvSpPr>
          <p:spPr>
            <a:xfrm>
              <a:off x="1807304" y="2574841"/>
              <a:ext cx="109011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2" name="Oval 1001"/>
            <p:cNvSpPr/>
            <p:nvPr/>
          </p:nvSpPr>
          <p:spPr>
            <a:xfrm>
              <a:off x="1664380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3" name="Oval 1002"/>
            <p:cNvSpPr/>
            <p:nvPr/>
          </p:nvSpPr>
          <p:spPr>
            <a:xfrm>
              <a:off x="1666801" y="1508125"/>
              <a:ext cx="242245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4" name="Rectangle 1003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5" name="Rectangle 1004"/>
            <p:cNvSpPr/>
            <p:nvPr/>
          </p:nvSpPr>
          <p:spPr>
            <a:xfrm>
              <a:off x="1664380" y="1892724"/>
              <a:ext cx="251935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6" name="Rectangle 1005"/>
            <p:cNvSpPr/>
            <p:nvPr/>
          </p:nvSpPr>
          <p:spPr>
            <a:xfrm>
              <a:off x="1664380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7" name="Oval 1006"/>
            <p:cNvSpPr/>
            <p:nvPr/>
          </p:nvSpPr>
          <p:spPr>
            <a:xfrm>
              <a:off x="1577171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8" name="Oval 1007"/>
            <p:cNvSpPr/>
            <p:nvPr/>
          </p:nvSpPr>
          <p:spPr>
            <a:xfrm>
              <a:off x="1899357" y="1745173"/>
              <a:ext cx="104166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9" name="Rectangle 1008"/>
            <p:cNvSpPr/>
            <p:nvPr/>
          </p:nvSpPr>
          <p:spPr>
            <a:xfrm>
              <a:off x="1623197" y="1745173"/>
              <a:ext cx="346412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0" name="Rectangle 1009"/>
            <p:cNvSpPr/>
            <p:nvPr/>
          </p:nvSpPr>
          <p:spPr>
            <a:xfrm>
              <a:off x="1807304" y="2151541"/>
              <a:ext cx="109011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1" name="Rectangle 1010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1" name="Group 858"/>
          <p:cNvGrpSpPr>
            <a:grpSpLocks/>
          </p:cNvGrpSpPr>
          <p:nvPr/>
        </p:nvGrpSpPr>
        <p:grpSpPr bwMode="auto">
          <a:xfrm>
            <a:off x="3514725" y="4197350"/>
            <a:ext cx="280988" cy="757238"/>
            <a:chOff x="1574748" y="1508125"/>
            <a:chExt cx="428775" cy="1153795"/>
          </a:xfrm>
        </p:grpSpPr>
        <p:sp>
          <p:nvSpPr>
            <p:cNvPr id="986" name="Oval 985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7" name="Oval 986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8" name="Oval 987"/>
            <p:cNvSpPr/>
            <p:nvPr/>
          </p:nvSpPr>
          <p:spPr>
            <a:xfrm>
              <a:off x="1807304" y="2574841"/>
              <a:ext cx="109011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9" name="Oval 988"/>
            <p:cNvSpPr/>
            <p:nvPr/>
          </p:nvSpPr>
          <p:spPr>
            <a:xfrm>
              <a:off x="1664380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0" name="Oval 989"/>
            <p:cNvSpPr/>
            <p:nvPr/>
          </p:nvSpPr>
          <p:spPr>
            <a:xfrm>
              <a:off x="1666801" y="1508125"/>
              <a:ext cx="242245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1" name="Rectangle 990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2" name="Rectangle 991"/>
            <p:cNvSpPr/>
            <p:nvPr/>
          </p:nvSpPr>
          <p:spPr>
            <a:xfrm>
              <a:off x="1664380" y="1892724"/>
              <a:ext cx="251935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3" name="Rectangle 992"/>
            <p:cNvSpPr/>
            <p:nvPr/>
          </p:nvSpPr>
          <p:spPr>
            <a:xfrm>
              <a:off x="1664380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4" name="Oval 993"/>
            <p:cNvSpPr/>
            <p:nvPr/>
          </p:nvSpPr>
          <p:spPr>
            <a:xfrm>
              <a:off x="1577171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5" name="Oval 994"/>
            <p:cNvSpPr/>
            <p:nvPr/>
          </p:nvSpPr>
          <p:spPr>
            <a:xfrm>
              <a:off x="1899357" y="1745173"/>
              <a:ext cx="104166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6" name="Rectangle 995"/>
            <p:cNvSpPr/>
            <p:nvPr/>
          </p:nvSpPr>
          <p:spPr>
            <a:xfrm>
              <a:off x="1623197" y="1745173"/>
              <a:ext cx="346412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7" name="Rectangle 996"/>
            <p:cNvSpPr/>
            <p:nvPr/>
          </p:nvSpPr>
          <p:spPr>
            <a:xfrm>
              <a:off x="1807304" y="2151541"/>
              <a:ext cx="109011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8" name="Rectangle 997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2" name="Group 859"/>
          <p:cNvGrpSpPr>
            <a:grpSpLocks/>
          </p:cNvGrpSpPr>
          <p:nvPr/>
        </p:nvGrpSpPr>
        <p:grpSpPr bwMode="auto">
          <a:xfrm>
            <a:off x="3817938" y="4198938"/>
            <a:ext cx="280987" cy="757237"/>
            <a:chOff x="1574748" y="1508125"/>
            <a:chExt cx="428775" cy="1153795"/>
          </a:xfrm>
        </p:grpSpPr>
        <p:sp>
          <p:nvSpPr>
            <p:cNvPr id="973" name="Oval 972"/>
            <p:cNvSpPr/>
            <p:nvPr/>
          </p:nvSpPr>
          <p:spPr>
            <a:xfrm>
              <a:off x="1930849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4" name="Oval 973"/>
            <p:cNvSpPr/>
            <p:nvPr/>
          </p:nvSpPr>
          <p:spPr>
            <a:xfrm>
              <a:off x="1574748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5" name="Oval 974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6" name="Oval 975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7" name="Oval 976"/>
            <p:cNvSpPr/>
            <p:nvPr/>
          </p:nvSpPr>
          <p:spPr>
            <a:xfrm>
              <a:off x="1666802" y="1508125"/>
              <a:ext cx="242246" cy="234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8" name="Rectangle 977"/>
            <p:cNvSpPr/>
            <p:nvPr/>
          </p:nvSpPr>
          <p:spPr>
            <a:xfrm>
              <a:off x="1574748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9" name="Rectangle 978"/>
            <p:cNvSpPr/>
            <p:nvPr/>
          </p:nvSpPr>
          <p:spPr>
            <a:xfrm>
              <a:off x="1664378" y="1892723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0" name="Rectangle 979"/>
            <p:cNvSpPr/>
            <p:nvPr/>
          </p:nvSpPr>
          <p:spPr>
            <a:xfrm>
              <a:off x="1664378" y="2151542"/>
              <a:ext cx="106588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1" name="Oval 980"/>
            <p:cNvSpPr/>
            <p:nvPr/>
          </p:nvSpPr>
          <p:spPr>
            <a:xfrm>
              <a:off x="1577170" y="1745173"/>
              <a:ext cx="106588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2" name="Oval 981"/>
            <p:cNvSpPr/>
            <p:nvPr/>
          </p:nvSpPr>
          <p:spPr>
            <a:xfrm>
              <a:off x="1899358" y="1745173"/>
              <a:ext cx="104165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3" name="Rectangle 982"/>
            <p:cNvSpPr/>
            <p:nvPr/>
          </p:nvSpPr>
          <p:spPr>
            <a:xfrm>
              <a:off x="1623197" y="1745173"/>
              <a:ext cx="346411" cy="1959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4" name="Rectangle 983"/>
            <p:cNvSpPr/>
            <p:nvPr/>
          </p:nvSpPr>
          <p:spPr>
            <a:xfrm>
              <a:off x="1807304" y="2151542"/>
              <a:ext cx="109010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5" name="Rectangle 984"/>
            <p:cNvSpPr/>
            <p:nvPr/>
          </p:nvSpPr>
          <p:spPr>
            <a:xfrm>
              <a:off x="1930849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3" name="Group 860"/>
          <p:cNvGrpSpPr>
            <a:grpSpLocks/>
          </p:cNvGrpSpPr>
          <p:nvPr/>
        </p:nvGrpSpPr>
        <p:grpSpPr bwMode="auto">
          <a:xfrm>
            <a:off x="4122738" y="4198938"/>
            <a:ext cx="280987" cy="757237"/>
            <a:chOff x="1574748" y="1508125"/>
            <a:chExt cx="428775" cy="1153795"/>
          </a:xfrm>
        </p:grpSpPr>
        <p:sp>
          <p:nvSpPr>
            <p:cNvPr id="960" name="Oval 959"/>
            <p:cNvSpPr/>
            <p:nvPr/>
          </p:nvSpPr>
          <p:spPr>
            <a:xfrm>
              <a:off x="1930849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1" name="Oval 960"/>
            <p:cNvSpPr/>
            <p:nvPr/>
          </p:nvSpPr>
          <p:spPr>
            <a:xfrm>
              <a:off x="1574748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2" name="Oval 961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3" name="Oval 962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4" name="Oval 963"/>
            <p:cNvSpPr/>
            <p:nvPr/>
          </p:nvSpPr>
          <p:spPr>
            <a:xfrm>
              <a:off x="1666802" y="1508125"/>
              <a:ext cx="242246" cy="234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5" name="Rectangle 964"/>
            <p:cNvSpPr/>
            <p:nvPr/>
          </p:nvSpPr>
          <p:spPr>
            <a:xfrm>
              <a:off x="1574748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6" name="Rectangle 965"/>
            <p:cNvSpPr/>
            <p:nvPr/>
          </p:nvSpPr>
          <p:spPr>
            <a:xfrm>
              <a:off x="1664378" y="1892723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7" name="Rectangle 966"/>
            <p:cNvSpPr/>
            <p:nvPr/>
          </p:nvSpPr>
          <p:spPr>
            <a:xfrm>
              <a:off x="1664378" y="2151542"/>
              <a:ext cx="106588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8" name="Oval 967"/>
            <p:cNvSpPr/>
            <p:nvPr/>
          </p:nvSpPr>
          <p:spPr>
            <a:xfrm>
              <a:off x="1577170" y="1745173"/>
              <a:ext cx="106588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9" name="Oval 968"/>
            <p:cNvSpPr/>
            <p:nvPr/>
          </p:nvSpPr>
          <p:spPr>
            <a:xfrm>
              <a:off x="1899358" y="1745173"/>
              <a:ext cx="104165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0" name="Rectangle 969"/>
            <p:cNvSpPr/>
            <p:nvPr/>
          </p:nvSpPr>
          <p:spPr>
            <a:xfrm>
              <a:off x="1623197" y="1745173"/>
              <a:ext cx="346411" cy="1959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1" name="Rectangle 970"/>
            <p:cNvSpPr/>
            <p:nvPr/>
          </p:nvSpPr>
          <p:spPr>
            <a:xfrm>
              <a:off x="1807304" y="2151542"/>
              <a:ext cx="109010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2" name="Rectangle 971"/>
            <p:cNvSpPr/>
            <p:nvPr/>
          </p:nvSpPr>
          <p:spPr>
            <a:xfrm>
              <a:off x="1930849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4" name="Group 861"/>
          <p:cNvGrpSpPr>
            <a:grpSpLocks/>
          </p:cNvGrpSpPr>
          <p:nvPr/>
        </p:nvGrpSpPr>
        <p:grpSpPr bwMode="auto">
          <a:xfrm>
            <a:off x="4424363" y="4197350"/>
            <a:ext cx="280987" cy="757238"/>
            <a:chOff x="1574748" y="1508125"/>
            <a:chExt cx="428775" cy="1153795"/>
          </a:xfrm>
        </p:grpSpPr>
        <p:sp>
          <p:nvSpPr>
            <p:cNvPr id="947" name="Oval 946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8" name="Oval 947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9" name="Oval 948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0" name="Oval 949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1" name="Oval 950"/>
            <p:cNvSpPr/>
            <p:nvPr/>
          </p:nvSpPr>
          <p:spPr>
            <a:xfrm>
              <a:off x="1666802" y="1508125"/>
              <a:ext cx="242246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2" name="Rectangle 951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3" name="Rectangle 952"/>
            <p:cNvSpPr/>
            <p:nvPr/>
          </p:nvSpPr>
          <p:spPr>
            <a:xfrm>
              <a:off x="1664378" y="1892724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4" name="Rectangle 953"/>
            <p:cNvSpPr/>
            <p:nvPr/>
          </p:nvSpPr>
          <p:spPr>
            <a:xfrm>
              <a:off x="1664378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5" name="Oval 954"/>
            <p:cNvSpPr/>
            <p:nvPr/>
          </p:nvSpPr>
          <p:spPr>
            <a:xfrm>
              <a:off x="1577170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6" name="Oval 955"/>
            <p:cNvSpPr/>
            <p:nvPr/>
          </p:nvSpPr>
          <p:spPr>
            <a:xfrm>
              <a:off x="1899358" y="1745173"/>
              <a:ext cx="104165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7" name="Rectangle 956"/>
            <p:cNvSpPr/>
            <p:nvPr/>
          </p:nvSpPr>
          <p:spPr>
            <a:xfrm>
              <a:off x="1623197" y="1745173"/>
              <a:ext cx="346411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8" name="Rectangle 957"/>
            <p:cNvSpPr/>
            <p:nvPr/>
          </p:nvSpPr>
          <p:spPr>
            <a:xfrm>
              <a:off x="1807304" y="2151541"/>
              <a:ext cx="109010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9" name="Rectangle 958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5" name="Group 862"/>
          <p:cNvGrpSpPr>
            <a:grpSpLocks/>
          </p:cNvGrpSpPr>
          <p:nvPr/>
        </p:nvGrpSpPr>
        <p:grpSpPr bwMode="auto">
          <a:xfrm>
            <a:off x="4719638" y="4198938"/>
            <a:ext cx="282575" cy="757237"/>
            <a:chOff x="1574748" y="1508125"/>
            <a:chExt cx="428775" cy="1153795"/>
          </a:xfrm>
        </p:grpSpPr>
        <p:sp>
          <p:nvSpPr>
            <p:cNvPr id="934" name="Oval 933"/>
            <p:cNvSpPr/>
            <p:nvPr/>
          </p:nvSpPr>
          <p:spPr>
            <a:xfrm>
              <a:off x="1931258" y="2076556"/>
              <a:ext cx="72265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5" name="Oval 934"/>
            <p:cNvSpPr/>
            <p:nvPr/>
          </p:nvSpPr>
          <p:spPr>
            <a:xfrm>
              <a:off x="1574748" y="2076556"/>
              <a:ext cx="72265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6" name="Oval 935"/>
            <p:cNvSpPr/>
            <p:nvPr/>
          </p:nvSpPr>
          <p:spPr>
            <a:xfrm>
              <a:off x="1808406" y="2574841"/>
              <a:ext cx="108399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7" name="Oval 936"/>
            <p:cNvSpPr/>
            <p:nvPr/>
          </p:nvSpPr>
          <p:spPr>
            <a:xfrm>
              <a:off x="1663875" y="2574841"/>
              <a:ext cx="108399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8" name="Oval 937"/>
            <p:cNvSpPr/>
            <p:nvPr/>
          </p:nvSpPr>
          <p:spPr>
            <a:xfrm>
              <a:off x="1666284" y="1508125"/>
              <a:ext cx="240885" cy="234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9" name="Rectangle 938"/>
            <p:cNvSpPr/>
            <p:nvPr/>
          </p:nvSpPr>
          <p:spPr>
            <a:xfrm>
              <a:off x="1574748" y="1795968"/>
              <a:ext cx="72265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0" name="Rectangle 939"/>
            <p:cNvSpPr/>
            <p:nvPr/>
          </p:nvSpPr>
          <p:spPr>
            <a:xfrm>
              <a:off x="1663875" y="1892723"/>
              <a:ext cx="252930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1" name="Rectangle 940"/>
            <p:cNvSpPr/>
            <p:nvPr/>
          </p:nvSpPr>
          <p:spPr>
            <a:xfrm>
              <a:off x="1663875" y="2151542"/>
              <a:ext cx="108399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2" name="Oval 941"/>
            <p:cNvSpPr/>
            <p:nvPr/>
          </p:nvSpPr>
          <p:spPr>
            <a:xfrm>
              <a:off x="1577156" y="1745173"/>
              <a:ext cx="105989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3" name="Oval 942"/>
            <p:cNvSpPr/>
            <p:nvPr/>
          </p:nvSpPr>
          <p:spPr>
            <a:xfrm>
              <a:off x="1897534" y="1745173"/>
              <a:ext cx="105989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4" name="Rectangle 943"/>
            <p:cNvSpPr/>
            <p:nvPr/>
          </p:nvSpPr>
          <p:spPr>
            <a:xfrm>
              <a:off x="1622925" y="1745173"/>
              <a:ext cx="344465" cy="1959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5" name="Rectangle 944"/>
            <p:cNvSpPr/>
            <p:nvPr/>
          </p:nvSpPr>
          <p:spPr>
            <a:xfrm>
              <a:off x="1808406" y="2151542"/>
              <a:ext cx="108399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6" name="Rectangle 945"/>
            <p:cNvSpPr/>
            <p:nvPr/>
          </p:nvSpPr>
          <p:spPr>
            <a:xfrm>
              <a:off x="1931258" y="1795968"/>
              <a:ext cx="72265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6" name="Group 863"/>
          <p:cNvGrpSpPr>
            <a:grpSpLocks/>
          </p:cNvGrpSpPr>
          <p:nvPr/>
        </p:nvGrpSpPr>
        <p:grpSpPr bwMode="auto">
          <a:xfrm>
            <a:off x="5016500" y="4198938"/>
            <a:ext cx="280988" cy="757237"/>
            <a:chOff x="1574748" y="1508125"/>
            <a:chExt cx="428775" cy="1153795"/>
          </a:xfrm>
        </p:grpSpPr>
        <p:sp>
          <p:nvSpPr>
            <p:cNvPr id="921" name="Oval 920"/>
            <p:cNvSpPr/>
            <p:nvPr/>
          </p:nvSpPr>
          <p:spPr>
            <a:xfrm>
              <a:off x="1930849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2" name="Oval 921"/>
            <p:cNvSpPr/>
            <p:nvPr/>
          </p:nvSpPr>
          <p:spPr>
            <a:xfrm>
              <a:off x="1574748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3" name="Oval 922"/>
            <p:cNvSpPr/>
            <p:nvPr/>
          </p:nvSpPr>
          <p:spPr>
            <a:xfrm>
              <a:off x="1807304" y="2574841"/>
              <a:ext cx="109011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4" name="Oval 923"/>
            <p:cNvSpPr/>
            <p:nvPr/>
          </p:nvSpPr>
          <p:spPr>
            <a:xfrm>
              <a:off x="1664380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5" name="Oval 924"/>
            <p:cNvSpPr/>
            <p:nvPr/>
          </p:nvSpPr>
          <p:spPr>
            <a:xfrm>
              <a:off x="1666801" y="1508125"/>
              <a:ext cx="242245" cy="234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6" name="Rectangle 925"/>
            <p:cNvSpPr/>
            <p:nvPr/>
          </p:nvSpPr>
          <p:spPr>
            <a:xfrm>
              <a:off x="1574748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7" name="Rectangle 926"/>
            <p:cNvSpPr/>
            <p:nvPr/>
          </p:nvSpPr>
          <p:spPr>
            <a:xfrm>
              <a:off x="1664380" y="1892723"/>
              <a:ext cx="251935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8" name="Rectangle 927"/>
            <p:cNvSpPr/>
            <p:nvPr/>
          </p:nvSpPr>
          <p:spPr>
            <a:xfrm>
              <a:off x="1664380" y="2151542"/>
              <a:ext cx="106588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9" name="Oval 928"/>
            <p:cNvSpPr/>
            <p:nvPr/>
          </p:nvSpPr>
          <p:spPr>
            <a:xfrm>
              <a:off x="1577171" y="1745173"/>
              <a:ext cx="106588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0" name="Oval 929"/>
            <p:cNvSpPr/>
            <p:nvPr/>
          </p:nvSpPr>
          <p:spPr>
            <a:xfrm>
              <a:off x="1899357" y="1745173"/>
              <a:ext cx="104166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1" name="Rectangle 930"/>
            <p:cNvSpPr/>
            <p:nvPr/>
          </p:nvSpPr>
          <p:spPr>
            <a:xfrm>
              <a:off x="1623197" y="1745173"/>
              <a:ext cx="346412" cy="1959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2" name="Rectangle 931"/>
            <p:cNvSpPr/>
            <p:nvPr/>
          </p:nvSpPr>
          <p:spPr>
            <a:xfrm>
              <a:off x="1807304" y="2151542"/>
              <a:ext cx="109011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3" name="Rectangle 932"/>
            <p:cNvSpPr/>
            <p:nvPr/>
          </p:nvSpPr>
          <p:spPr>
            <a:xfrm>
              <a:off x="1930849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7" name="Group 864"/>
          <p:cNvGrpSpPr>
            <a:grpSpLocks/>
          </p:cNvGrpSpPr>
          <p:nvPr/>
        </p:nvGrpSpPr>
        <p:grpSpPr bwMode="auto">
          <a:xfrm>
            <a:off x="5316538" y="4198938"/>
            <a:ext cx="280987" cy="757237"/>
            <a:chOff x="1574748" y="1508125"/>
            <a:chExt cx="428775" cy="1153795"/>
          </a:xfrm>
        </p:grpSpPr>
        <p:sp>
          <p:nvSpPr>
            <p:cNvPr id="908" name="Oval 907"/>
            <p:cNvSpPr/>
            <p:nvPr/>
          </p:nvSpPr>
          <p:spPr>
            <a:xfrm>
              <a:off x="1930849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9" name="Oval 908"/>
            <p:cNvSpPr/>
            <p:nvPr/>
          </p:nvSpPr>
          <p:spPr>
            <a:xfrm>
              <a:off x="1574748" y="2076556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0" name="Oval 909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1" name="Oval 910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2" name="Oval 911"/>
            <p:cNvSpPr/>
            <p:nvPr/>
          </p:nvSpPr>
          <p:spPr>
            <a:xfrm>
              <a:off x="1666802" y="1508125"/>
              <a:ext cx="242246" cy="234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3" name="Rectangle 912"/>
            <p:cNvSpPr/>
            <p:nvPr/>
          </p:nvSpPr>
          <p:spPr>
            <a:xfrm>
              <a:off x="1574748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4" name="Rectangle 913"/>
            <p:cNvSpPr/>
            <p:nvPr/>
          </p:nvSpPr>
          <p:spPr>
            <a:xfrm>
              <a:off x="1664378" y="1892723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5" name="Rectangle 914"/>
            <p:cNvSpPr/>
            <p:nvPr/>
          </p:nvSpPr>
          <p:spPr>
            <a:xfrm>
              <a:off x="1664378" y="2151542"/>
              <a:ext cx="106588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6" name="Oval 915"/>
            <p:cNvSpPr/>
            <p:nvPr/>
          </p:nvSpPr>
          <p:spPr>
            <a:xfrm>
              <a:off x="1577170" y="1745173"/>
              <a:ext cx="106588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7" name="Oval 916"/>
            <p:cNvSpPr/>
            <p:nvPr/>
          </p:nvSpPr>
          <p:spPr>
            <a:xfrm>
              <a:off x="1899358" y="1745173"/>
              <a:ext cx="104165" cy="1040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8" name="Rectangle 917"/>
            <p:cNvSpPr/>
            <p:nvPr/>
          </p:nvSpPr>
          <p:spPr>
            <a:xfrm>
              <a:off x="1623197" y="1745173"/>
              <a:ext cx="346411" cy="1959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9" name="Rectangle 918"/>
            <p:cNvSpPr/>
            <p:nvPr/>
          </p:nvSpPr>
          <p:spPr>
            <a:xfrm>
              <a:off x="1807304" y="2151542"/>
              <a:ext cx="109010" cy="4644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0" name="Rectangle 919"/>
            <p:cNvSpPr/>
            <p:nvPr/>
          </p:nvSpPr>
          <p:spPr>
            <a:xfrm>
              <a:off x="1930849" y="1795968"/>
              <a:ext cx="72674" cy="32170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8" name="Group 865"/>
          <p:cNvGrpSpPr>
            <a:grpSpLocks/>
          </p:cNvGrpSpPr>
          <p:nvPr/>
        </p:nvGrpSpPr>
        <p:grpSpPr bwMode="auto">
          <a:xfrm>
            <a:off x="5611813" y="4200525"/>
            <a:ext cx="280987" cy="757238"/>
            <a:chOff x="1574748" y="1508125"/>
            <a:chExt cx="428775" cy="1153795"/>
          </a:xfrm>
        </p:grpSpPr>
        <p:sp>
          <p:nvSpPr>
            <p:cNvPr id="895" name="Oval 894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6" name="Oval 895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7" name="Oval 896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8" name="Oval 897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9" name="Oval 898"/>
            <p:cNvSpPr/>
            <p:nvPr/>
          </p:nvSpPr>
          <p:spPr>
            <a:xfrm>
              <a:off x="1666802" y="1508125"/>
              <a:ext cx="242246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0" name="Rectangle 899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" name="Rectangle 900"/>
            <p:cNvSpPr/>
            <p:nvPr/>
          </p:nvSpPr>
          <p:spPr>
            <a:xfrm>
              <a:off x="1664378" y="1892724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2" name="Rectangle 901"/>
            <p:cNvSpPr/>
            <p:nvPr/>
          </p:nvSpPr>
          <p:spPr>
            <a:xfrm>
              <a:off x="1664378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3" name="Oval 902"/>
            <p:cNvSpPr/>
            <p:nvPr/>
          </p:nvSpPr>
          <p:spPr>
            <a:xfrm>
              <a:off x="1577170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4" name="Oval 903"/>
            <p:cNvSpPr/>
            <p:nvPr/>
          </p:nvSpPr>
          <p:spPr>
            <a:xfrm>
              <a:off x="1899358" y="1745173"/>
              <a:ext cx="104165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5" name="Rectangle 904"/>
            <p:cNvSpPr/>
            <p:nvPr/>
          </p:nvSpPr>
          <p:spPr>
            <a:xfrm>
              <a:off x="1623197" y="1745173"/>
              <a:ext cx="346411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6" name="Rectangle 905"/>
            <p:cNvSpPr/>
            <p:nvPr/>
          </p:nvSpPr>
          <p:spPr>
            <a:xfrm>
              <a:off x="1807304" y="2151541"/>
              <a:ext cx="109010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7" name="Rectangle 906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69" name="Group 866"/>
          <p:cNvGrpSpPr>
            <a:grpSpLocks/>
          </p:cNvGrpSpPr>
          <p:nvPr/>
        </p:nvGrpSpPr>
        <p:grpSpPr bwMode="auto">
          <a:xfrm>
            <a:off x="5907088" y="4200525"/>
            <a:ext cx="280987" cy="757238"/>
            <a:chOff x="1574748" y="1508125"/>
            <a:chExt cx="428775" cy="1153795"/>
          </a:xfrm>
        </p:grpSpPr>
        <p:sp>
          <p:nvSpPr>
            <p:cNvPr id="882" name="Oval 881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3" name="Oval 882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4" name="Oval 883"/>
            <p:cNvSpPr/>
            <p:nvPr/>
          </p:nvSpPr>
          <p:spPr>
            <a:xfrm>
              <a:off x="1807304" y="2574841"/>
              <a:ext cx="109010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5" name="Oval 884"/>
            <p:cNvSpPr/>
            <p:nvPr/>
          </p:nvSpPr>
          <p:spPr>
            <a:xfrm>
              <a:off x="1664378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6" name="Oval 885"/>
            <p:cNvSpPr/>
            <p:nvPr/>
          </p:nvSpPr>
          <p:spPr>
            <a:xfrm>
              <a:off x="1666802" y="1508125"/>
              <a:ext cx="242246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7" name="Rectangle 886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8" name="Rectangle 887"/>
            <p:cNvSpPr/>
            <p:nvPr/>
          </p:nvSpPr>
          <p:spPr>
            <a:xfrm>
              <a:off x="1664378" y="1892724"/>
              <a:ext cx="251936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9" name="Rectangle 888"/>
            <p:cNvSpPr/>
            <p:nvPr/>
          </p:nvSpPr>
          <p:spPr>
            <a:xfrm>
              <a:off x="1664378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0" name="Oval 889"/>
            <p:cNvSpPr/>
            <p:nvPr/>
          </p:nvSpPr>
          <p:spPr>
            <a:xfrm>
              <a:off x="1577170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1" name="Oval 890"/>
            <p:cNvSpPr/>
            <p:nvPr/>
          </p:nvSpPr>
          <p:spPr>
            <a:xfrm>
              <a:off x="1899358" y="1745173"/>
              <a:ext cx="104165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2" name="Rectangle 891"/>
            <p:cNvSpPr/>
            <p:nvPr/>
          </p:nvSpPr>
          <p:spPr>
            <a:xfrm>
              <a:off x="1623197" y="1745173"/>
              <a:ext cx="346411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3" name="Rectangle 892"/>
            <p:cNvSpPr/>
            <p:nvPr/>
          </p:nvSpPr>
          <p:spPr>
            <a:xfrm>
              <a:off x="1807304" y="2151541"/>
              <a:ext cx="109010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4" name="Rectangle 893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0" name="Group 867"/>
          <p:cNvGrpSpPr>
            <a:grpSpLocks/>
          </p:cNvGrpSpPr>
          <p:nvPr/>
        </p:nvGrpSpPr>
        <p:grpSpPr bwMode="auto">
          <a:xfrm>
            <a:off x="6200775" y="4194175"/>
            <a:ext cx="280988" cy="757238"/>
            <a:chOff x="1574748" y="1508125"/>
            <a:chExt cx="428775" cy="1153795"/>
          </a:xfrm>
        </p:grpSpPr>
        <p:sp>
          <p:nvSpPr>
            <p:cNvPr id="869" name="Oval 868"/>
            <p:cNvSpPr/>
            <p:nvPr/>
          </p:nvSpPr>
          <p:spPr>
            <a:xfrm>
              <a:off x="1930849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0" name="Oval 869"/>
            <p:cNvSpPr/>
            <p:nvPr/>
          </p:nvSpPr>
          <p:spPr>
            <a:xfrm>
              <a:off x="1574748" y="2076557"/>
              <a:ext cx="72674" cy="870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1" name="Oval 870"/>
            <p:cNvSpPr/>
            <p:nvPr/>
          </p:nvSpPr>
          <p:spPr>
            <a:xfrm>
              <a:off x="1807304" y="2574841"/>
              <a:ext cx="109011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2" name="Oval 871"/>
            <p:cNvSpPr/>
            <p:nvPr/>
          </p:nvSpPr>
          <p:spPr>
            <a:xfrm>
              <a:off x="1664380" y="2574841"/>
              <a:ext cx="106588" cy="87079"/>
            </a:xfrm>
            <a:prstGeom prst="ellipse">
              <a:avLst/>
            </a:prstGeom>
            <a:solidFill>
              <a:srgbClr val="4FD2F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3" name="Oval 872"/>
            <p:cNvSpPr/>
            <p:nvPr/>
          </p:nvSpPr>
          <p:spPr>
            <a:xfrm>
              <a:off x="1666801" y="1508125"/>
              <a:ext cx="242245" cy="23463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4" name="Rectangle 873"/>
            <p:cNvSpPr/>
            <p:nvPr/>
          </p:nvSpPr>
          <p:spPr>
            <a:xfrm>
              <a:off x="1574748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5" name="Rectangle 874"/>
            <p:cNvSpPr/>
            <p:nvPr/>
          </p:nvSpPr>
          <p:spPr>
            <a:xfrm>
              <a:off x="1664380" y="1892724"/>
              <a:ext cx="251935" cy="32412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6" name="Rectangle 875"/>
            <p:cNvSpPr/>
            <p:nvPr/>
          </p:nvSpPr>
          <p:spPr>
            <a:xfrm>
              <a:off x="1664380" y="2151541"/>
              <a:ext cx="106588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7" name="Oval 876"/>
            <p:cNvSpPr/>
            <p:nvPr/>
          </p:nvSpPr>
          <p:spPr>
            <a:xfrm>
              <a:off x="1577171" y="1745173"/>
              <a:ext cx="106588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8" name="Oval 877"/>
            <p:cNvSpPr/>
            <p:nvPr/>
          </p:nvSpPr>
          <p:spPr>
            <a:xfrm>
              <a:off x="1899357" y="1745173"/>
              <a:ext cx="104166" cy="1040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9" name="Rectangle 878"/>
            <p:cNvSpPr/>
            <p:nvPr/>
          </p:nvSpPr>
          <p:spPr>
            <a:xfrm>
              <a:off x="1623197" y="1745173"/>
              <a:ext cx="346412" cy="19592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0" name="Rectangle 879"/>
            <p:cNvSpPr/>
            <p:nvPr/>
          </p:nvSpPr>
          <p:spPr>
            <a:xfrm>
              <a:off x="1807304" y="2151541"/>
              <a:ext cx="109011" cy="46442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1" name="Rectangle 880"/>
            <p:cNvSpPr/>
            <p:nvPr/>
          </p:nvSpPr>
          <p:spPr>
            <a:xfrm>
              <a:off x="1930849" y="1795970"/>
              <a:ext cx="72674" cy="3217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1" name="Group 2533"/>
          <p:cNvGrpSpPr>
            <a:grpSpLocks/>
          </p:cNvGrpSpPr>
          <p:nvPr/>
        </p:nvGrpSpPr>
        <p:grpSpPr bwMode="auto">
          <a:xfrm>
            <a:off x="530225" y="5040313"/>
            <a:ext cx="5951538" cy="763587"/>
            <a:chOff x="521654" y="1858971"/>
            <a:chExt cx="5952713" cy="763090"/>
          </a:xfrm>
        </p:grpSpPr>
        <p:grpSp>
          <p:nvGrpSpPr>
            <p:cNvPr id="6836" name="Group 2534"/>
            <p:cNvGrpSpPr>
              <a:grpSpLocks/>
            </p:cNvGrpSpPr>
            <p:nvPr/>
          </p:nvGrpSpPr>
          <p:grpSpPr bwMode="auto">
            <a:xfrm>
              <a:off x="521654" y="1862490"/>
              <a:ext cx="281233" cy="756773"/>
              <a:chOff x="1574748" y="1508125"/>
              <a:chExt cx="428775" cy="1153795"/>
            </a:xfrm>
          </p:grpSpPr>
          <p:sp>
            <p:nvSpPr>
              <p:cNvPr id="2802" name="Oval 2801"/>
              <p:cNvSpPr/>
              <p:nvPr/>
            </p:nvSpPr>
            <p:spPr>
              <a:xfrm>
                <a:off x="1930610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3" name="Oval 2802"/>
              <p:cNvSpPr/>
              <p:nvPr/>
            </p:nvSpPr>
            <p:spPr>
              <a:xfrm>
                <a:off x="1574748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4" name="Oval 2803"/>
              <p:cNvSpPr/>
              <p:nvPr/>
            </p:nvSpPr>
            <p:spPr>
              <a:xfrm>
                <a:off x="1807147" y="2574273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5" name="Oval 2804"/>
              <p:cNvSpPr/>
              <p:nvPr/>
            </p:nvSpPr>
            <p:spPr>
              <a:xfrm>
                <a:off x="1664319" y="2574273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6" name="Oval 2805"/>
              <p:cNvSpPr/>
              <p:nvPr/>
            </p:nvSpPr>
            <p:spPr>
              <a:xfrm>
                <a:off x="1666739" y="1507598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7" name="Rectangle 2806"/>
              <p:cNvSpPr/>
              <p:nvPr/>
            </p:nvSpPr>
            <p:spPr>
              <a:xfrm>
                <a:off x="1574748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8" name="Rectangle 2807"/>
              <p:cNvSpPr/>
              <p:nvPr/>
            </p:nvSpPr>
            <p:spPr>
              <a:xfrm>
                <a:off x="1664319" y="1892181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9" name="Rectangle 2808"/>
              <p:cNvSpPr/>
              <p:nvPr/>
            </p:nvSpPr>
            <p:spPr>
              <a:xfrm>
                <a:off x="1664319" y="2150990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10" name="Oval 2809"/>
              <p:cNvSpPr/>
              <p:nvPr/>
            </p:nvSpPr>
            <p:spPr>
              <a:xfrm>
                <a:off x="1577170" y="1744637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11" name="Oval 2810"/>
              <p:cNvSpPr/>
              <p:nvPr/>
            </p:nvSpPr>
            <p:spPr>
              <a:xfrm>
                <a:off x="1899139" y="1744637"/>
                <a:ext cx="10409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12" name="Rectangle 2811"/>
              <p:cNvSpPr/>
              <p:nvPr/>
            </p:nvSpPr>
            <p:spPr>
              <a:xfrm>
                <a:off x="1623165" y="1744637"/>
                <a:ext cx="346179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13" name="Rectangle 2812"/>
              <p:cNvSpPr/>
              <p:nvPr/>
            </p:nvSpPr>
            <p:spPr>
              <a:xfrm>
                <a:off x="1807147" y="2150990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14" name="Rectangle 2813"/>
              <p:cNvSpPr/>
              <p:nvPr/>
            </p:nvSpPr>
            <p:spPr>
              <a:xfrm>
                <a:off x="1930610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37" name="Group 2535"/>
            <p:cNvGrpSpPr>
              <a:grpSpLocks/>
            </p:cNvGrpSpPr>
            <p:nvPr/>
          </p:nvGrpSpPr>
          <p:grpSpPr bwMode="auto">
            <a:xfrm>
              <a:off x="825815" y="1863889"/>
              <a:ext cx="281233" cy="756773"/>
              <a:chOff x="1574748" y="1508125"/>
              <a:chExt cx="428775" cy="1153795"/>
            </a:xfrm>
          </p:grpSpPr>
          <p:sp>
            <p:nvSpPr>
              <p:cNvPr id="2789" name="Oval 2788"/>
              <p:cNvSpPr/>
              <p:nvPr/>
            </p:nvSpPr>
            <p:spPr>
              <a:xfrm>
                <a:off x="193167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0" name="Oval 2789"/>
              <p:cNvSpPr/>
              <p:nvPr/>
            </p:nvSpPr>
            <p:spPr>
              <a:xfrm>
                <a:off x="1575814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1" name="Oval 2790"/>
              <p:cNvSpPr/>
              <p:nvPr/>
            </p:nvSpPr>
            <p:spPr>
              <a:xfrm>
                <a:off x="1808213" y="2574559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2" name="Oval 2791"/>
              <p:cNvSpPr/>
              <p:nvPr/>
            </p:nvSpPr>
            <p:spPr>
              <a:xfrm>
                <a:off x="1665385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3" name="Oval 2792"/>
              <p:cNvSpPr/>
              <p:nvPr/>
            </p:nvSpPr>
            <p:spPr>
              <a:xfrm>
                <a:off x="1667805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4" name="Rectangle 2793"/>
              <p:cNvSpPr/>
              <p:nvPr/>
            </p:nvSpPr>
            <p:spPr>
              <a:xfrm>
                <a:off x="1575814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5" name="Rectangle 2794"/>
              <p:cNvSpPr/>
              <p:nvPr/>
            </p:nvSpPr>
            <p:spPr>
              <a:xfrm>
                <a:off x="1665385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6" name="Rectangle 2795"/>
              <p:cNvSpPr/>
              <p:nvPr/>
            </p:nvSpPr>
            <p:spPr>
              <a:xfrm>
                <a:off x="1665385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7" name="Oval 2796"/>
              <p:cNvSpPr/>
              <p:nvPr/>
            </p:nvSpPr>
            <p:spPr>
              <a:xfrm>
                <a:off x="1578236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8" name="Oval 2797"/>
              <p:cNvSpPr/>
              <p:nvPr/>
            </p:nvSpPr>
            <p:spPr>
              <a:xfrm>
                <a:off x="1900204" y="1744922"/>
                <a:ext cx="10409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99" name="Rectangle 2798"/>
              <p:cNvSpPr/>
              <p:nvPr/>
            </p:nvSpPr>
            <p:spPr>
              <a:xfrm>
                <a:off x="1624230" y="1744922"/>
                <a:ext cx="346179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0" name="Rectangle 2799"/>
              <p:cNvSpPr/>
              <p:nvPr/>
            </p:nvSpPr>
            <p:spPr>
              <a:xfrm>
                <a:off x="1808213" y="2151275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01" name="Rectangle 2800"/>
              <p:cNvSpPr/>
              <p:nvPr/>
            </p:nvSpPr>
            <p:spPr>
              <a:xfrm>
                <a:off x="193167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38" name="Group 2536"/>
            <p:cNvGrpSpPr>
              <a:grpSpLocks/>
            </p:cNvGrpSpPr>
            <p:nvPr/>
          </p:nvGrpSpPr>
          <p:grpSpPr bwMode="auto">
            <a:xfrm>
              <a:off x="1129716" y="1863889"/>
              <a:ext cx="281233" cy="756773"/>
              <a:chOff x="1574748" y="1508125"/>
              <a:chExt cx="428775" cy="1153795"/>
            </a:xfrm>
          </p:grpSpPr>
          <p:sp>
            <p:nvSpPr>
              <p:cNvPr id="2776" name="Oval 2775"/>
              <p:cNvSpPr/>
              <p:nvPr/>
            </p:nvSpPr>
            <p:spPr>
              <a:xfrm>
                <a:off x="1930717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7" name="Oval 2776"/>
              <p:cNvSpPr/>
              <p:nvPr/>
            </p:nvSpPr>
            <p:spPr>
              <a:xfrm>
                <a:off x="157485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8" name="Oval 2777"/>
              <p:cNvSpPr/>
              <p:nvPr/>
            </p:nvSpPr>
            <p:spPr>
              <a:xfrm>
                <a:off x="1807255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9" name="Oval 2778"/>
              <p:cNvSpPr/>
              <p:nvPr/>
            </p:nvSpPr>
            <p:spPr>
              <a:xfrm>
                <a:off x="1664426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0" name="Oval 2779"/>
              <p:cNvSpPr/>
              <p:nvPr/>
            </p:nvSpPr>
            <p:spPr>
              <a:xfrm>
                <a:off x="1666848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1" name="Rectangle 2780"/>
              <p:cNvSpPr/>
              <p:nvPr/>
            </p:nvSpPr>
            <p:spPr>
              <a:xfrm>
                <a:off x="157485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2" name="Rectangle 2781"/>
              <p:cNvSpPr/>
              <p:nvPr/>
            </p:nvSpPr>
            <p:spPr>
              <a:xfrm>
                <a:off x="1664426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3" name="Rectangle 2782"/>
              <p:cNvSpPr/>
              <p:nvPr/>
            </p:nvSpPr>
            <p:spPr>
              <a:xfrm>
                <a:off x="1664426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4" name="Oval 2783"/>
              <p:cNvSpPr/>
              <p:nvPr/>
            </p:nvSpPr>
            <p:spPr>
              <a:xfrm>
                <a:off x="1577276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5" name="Oval 2784"/>
              <p:cNvSpPr/>
              <p:nvPr/>
            </p:nvSpPr>
            <p:spPr>
              <a:xfrm>
                <a:off x="1899247" y="1744922"/>
                <a:ext cx="104095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6" name="Rectangle 2785"/>
              <p:cNvSpPr/>
              <p:nvPr/>
            </p:nvSpPr>
            <p:spPr>
              <a:xfrm>
                <a:off x="1623273" y="1744922"/>
                <a:ext cx="346177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7" name="Rectangle 2786"/>
              <p:cNvSpPr/>
              <p:nvPr/>
            </p:nvSpPr>
            <p:spPr>
              <a:xfrm>
                <a:off x="1807255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88" name="Rectangle 2787"/>
              <p:cNvSpPr/>
              <p:nvPr/>
            </p:nvSpPr>
            <p:spPr>
              <a:xfrm>
                <a:off x="1930717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39" name="Group 2537"/>
            <p:cNvGrpSpPr>
              <a:grpSpLocks/>
            </p:cNvGrpSpPr>
            <p:nvPr/>
          </p:nvGrpSpPr>
          <p:grpSpPr bwMode="auto">
            <a:xfrm>
              <a:off x="1432082" y="1862490"/>
              <a:ext cx="281233" cy="756773"/>
              <a:chOff x="1574748" y="1508125"/>
              <a:chExt cx="428775" cy="1153795"/>
            </a:xfrm>
          </p:grpSpPr>
          <p:sp>
            <p:nvSpPr>
              <p:cNvPr id="2763" name="Oval 2762"/>
              <p:cNvSpPr/>
              <p:nvPr/>
            </p:nvSpPr>
            <p:spPr>
              <a:xfrm>
                <a:off x="1932100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4" name="Oval 2763"/>
              <p:cNvSpPr/>
              <p:nvPr/>
            </p:nvSpPr>
            <p:spPr>
              <a:xfrm>
                <a:off x="1573818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5" name="Oval 2764"/>
              <p:cNvSpPr/>
              <p:nvPr/>
            </p:nvSpPr>
            <p:spPr>
              <a:xfrm>
                <a:off x="1808637" y="2574273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6" name="Oval 2765"/>
              <p:cNvSpPr/>
              <p:nvPr/>
            </p:nvSpPr>
            <p:spPr>
              <a:xfrm>
                <a:off x="1663388" y="2574273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7" name="Oval 2766"/>
              <p:cNvSpPr/>
              <p:nvPr/>
            </p:nvSpPr>
            <p:spPr>
              <a:xfrm>
                <a:off x="1665809" y="1507598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8" name="Rectangle 2767"/>
              <p:cNvSpPr/>
              <p:nvPr/>
            </p:nvSpPr>
            <p:spPr>
              <a:xfrm>
                <a:off x="1573818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9" name="Rectangle 2768"/>
              <p:cNvSpPr/>
              <p:nvPr/>
            </p:nvSpPr>
            <p:spPr>
              <a:xfrm>
                <a:off x="1663388" y="1892181"/>
                <a:ext cx="254187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0" name="Rectangle 2769"/>
              <p:cNvSpPr/>
              <p:nvPr/>
            </p:nvSpPr>
            <p:spPr>
              <a:xfrm>
                <a:off x="1663388" y="2150990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1" name="Oval 2770"/>
              <p:cNvSpPr/>
              <p:nvPr/>
            </p:nvSpPr>
            <p:spPr>
              <a:xfrm>
                <a:off x="1576238" y="1744637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2" name="Oval 2771"/>
              <p:cNvSpPr/>
              <p:nvPr/>
            </p:nvSpPr>
            <p:spPr>
              <a:xfrm>
                <a:off x="1898208" y="1744637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3" name="Rectangle 2772"/>
              <p:cNvSpPr/>
              <p:nvPr/>
            </p:nvSpPr>
            <p:spPr>
              <a:xfrm>
                <a:off x="1622234" y="1744637"/>
                <a:ext cx="346177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4" name="Rectangle 2773"/>
              <p:cNvSpPr/>
              <p:nvPr/>
            </p:nvSpPr>
            <p:spPr>
              <a:xfrm>
                <a:off x="1808637" y="2150990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5" name="Rectangle 2774"/>
              <p:cNvSpPr/>
              <p:nvPr/>
            </p:nvSpPr>
            <p:spPr>
              <a:xfrm>
                <a:off x="1932100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0" name="Group 2538"/>
            <p:cNvGrpSpPr>
              <a:grpSpLocks/>
            </p:cNvGrpSpPr>
            <p:nvPr/>
          </p:nvGrpSpPr>
          <p:grpSpPr bwMode="auto">
            <a:xfrm>
              <a:off x="1727776" y="1863889"/>
              <a:ext cx="281233" cy="756773"/>
              <a:chOff x="1574748" y="1508125"/>
              <a:chExt cx="428775" cy="1153795"/>
            </a:xfrm>
          </p:grpSpPr>
          <p:sp>
            <p:nvSpPr>
              <p:cNvPr id="2750" name="Oval 2749"/>
              <p:cNvSpPr/>
              <p:nvPr/>
            </p:nvSpPr>
            <p:spPr>
              <a:xfrm>
                <a:off x="1931549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1" name="Oval 2750"/>
              <p:cNvSpPr/>
              <p:nvPr/>
            </p:nvSpPr>
            <p:spPr>
              <a:xfrm>
                <a:off x="1575687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2" name="Oval 2751"/>
              <p:cNvSpPr/>
              <p:nvPr/>
            </p:nvSpPr>
            <p:spPr>
              <a:xfrm>
                <a:off x="1808087" y="2574559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3" name="Oval 2752"/>
              <p:cNvSpPr/>
              <p:nvPr/>
            </p:nvSpPr>
            <p:spPr>
              <a:xfrm>
                <a:off x="1665259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4" name="Oval 2753"/>
              <p:cNvSpPr/>
              <p:nvPr/>
            </p:nvSpPr>
            <p:spPr>
              <a:xfrm>
                <a:off x="1667679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5" name="Rectangle 2754"/>
              <p:cNvSpPr/>
              <p:nvPr/>
            </p:nvSpPr>
            <p:spPr>
              <a:xfrm>
                <a:off x="1575687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6" name="Rectangle 2755"/>
              <p:cNvSpPr/>
              <p:nvPr/>
            </p:nvSpPr>
            <p:spPr>
              <a:xfrm>
                <a:off x="1665259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7" name="Rectangle 2756"/>
              <p:cNvSpPr/>
              <p:nvPr/>
            </p:nvSpPr>
            <p:spPr>
              <a:xfrm>
                <a:off x="1665259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8" name="Oval 2757"/>
              <p:cNvSpPr/>
              <p:nvPr/>
            </p:nvSpPr>
            <p:spPr>
              <a:xfrm>
                <a:off x="1578109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9" name="Oval 2758"/>
              <p:cNvSpPr/>
              <p:nvPr/>
            </p:nvSpPr>
            <p:spPr>
              <a:xfrm>
                <a:off x="1900078" y="1744922"/>
                <a:ext cx="10409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0" name="Rectangle 2759"/>
              <p:cNvSpPr/>
              <p:nvPr/>
            </p:nvSpPr>
            <p:spPr>
              <a:xfrm>
                <a:off x="1624104" y="1744922"/>
                <a:ext cx="346179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1" name="Rectangle 2760"/>
              <p:cNvSpPr/>
              <p:nvPr/>
            </p:nvSpPr>
            <p:spPr>
              <a:xfrm>
                <a:off x="1808087" y="2151275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2" name="Rectangle 2761"/>
              <p:cNvSpPr/>
              <p:nvPr/>
            </p:nvSpPr>
            <p:spPr>
              <a:xfrm>
                <a:off x="1931549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1" name="Group 2539"/>
            <p:cNvGrpSpPr>
              <a:grpSpLocks/>
            </p:cNvGrpSpPr>
            <p:nvPr/>
          </p:nvGrpSpPr>
          <p:grpSpPr bwMode="auto">
            <a:xfrm>
              <a:off x="2023210" y="1863889"/>
              <a:ext cx="281233" cy="756773"/>
              <a:chOff x="1574748" y="1508125"/>
              <a:chExt cx="428775" cy="1153795"/>
            </a:xfrm>
          </p:grpSpPr>
          <p:sp>
            <p:nvSpPr>
              <p:cNvPr id="2737" name="Oval 2736"/>
              <p:cNvSpPr/>
              <p:nvPr/>
            </p:nvSpPr>
            <p:spPr>
              <a:xfrm>
                <a:off x="1931395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8" name="Oval 2737"/>
              <p:cNvSpPr/>
              <p:nvPr/>
            </p:nvSpPr>
            <p:spPr>
              <a:xfrm>
                <a:off x="1575533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9" name="Oval 2738"/>
              <p:cNvSpPr/>
              <p:nvPr/>
            </p:nvSpPr>
            <p:spPr>
              <a:xfrm>
                <a:off x="1807933" y="2574559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0" name="Oval 2739"/>
              <p:cNvSpPr/>
              <p:nvPr/>
            </p:nvSpPr>
            <p:spPr>
              <a:xfrm>
                <a:off x="1665105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1" name="Oval 2740"/>
              <p:cNvSpPr/>
              <p:nvPr/>
            </p:nvSpPr>
            <p:spPr>
              <a:xfrm>
                <a:off x="1667525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2" name="Rectangle 2741"/>
              <p:cNvSpPr/>
              <p:nvPr/>
            </p:nvSpPr>
            <p:spPr>
              <a:xfrm>
                <a:off x="1575533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3" name="Rectangle 2742"/>
              <p:cNvSpPr/>
              <p:nvPr/>
            </p:nvSpPr>
            <p:spPr>
              <a:xfrm>
                <a:off x="1665105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4" name="Rectangle 2743"/>
              <p:cNvSpPr/>
              <p:nvPr/>
            </p:nvSpPr>
            <p:spPr>
              <a:xfrm>
                <a:off x="1665105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5" name="Oval 2744"/>
              <p:cNvSpPr/>
              <p:nvPr/>
            </p:nvSpPr>
            <p:spPr>
              <a:xfrm>
                <a:off x="1577955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6" name="Oval 2745"/>
              <p:cNvSpPr/>
              <p:nvPr/>
            </p:nvSpPr>
            <p:spPr>
              <a:xfrm>
                <a:off x="1899924" y="1744922"/>
                <a:ext cx="10409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7" name="Rectangle 2746"/>
              <p:cNvSpPr/>
              <p:nvPr/>
            </p:nvSpPr>
            <p:spPr>
              <a:xfrm>
                <a:off x="1623950" y="1744922"/>
                <a:ext cx="346179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8" name="Rectangle 2747"/>
              <p:cNvSpPr/>
              <p:nvPr/>
            </p:nvSpPr>
            <p:spPr>
              <a:xfrm>
                <a:off x="1807933" y="2151275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49" name="Rectangle 2748"/>
              <p:cNvSpPr/>
              <p:nvPr/>
            </p:nvSpPr>
            <p:spPr>
              <a:xfrm>
                <a:off x="1931395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2" name="Group 2540"/>
            <p:cNvGrpSpPr>
              <a:grpSpLocks/>
            </p:cNvGrpSpPr>
            <p:nvPr/>
          </p:nvGrpSpPr>
          <p:grpSpPr bwMode="auto">
            <a:xfrm>
              <a:off x="2323667" y="1863889"/>
              <a:ext cx="281233" cy="756773"/>
              <a:chOff x="1574748" y="1508125"/>
              <a:chExt cx="428775" cy="1153795"/>
            </a:xfrm>
          </p:grpSpPr>
          <p:sp>
            <p:nvSpPr>
              <p:cNvPr id="2724" name="Oval 2723"/>
              <p:cNvSpPr/>
              <p:nvPr/>
            </p:nvSpPr>
            <p:spPr>
              <a:xfrm>
                <a:off x="193084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5" name="Oval 2724"/>
              <p:cNvSpPr/>
              <p:nvPr/>
            </p:nvSpPr>
            <p:spPr>
              <a:xfrm>
                <a:off x="157498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6" name="Oval 2725"/>
              <p:cNvSpPr/>
              <p:nvPr/>
            </p:nvSpPr>
            <p:spPr>
              <a:xfrm>
                <a:off x="1807385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7" name="Oval 2726"/>
              <p:cNvSpPr/>
              <p:nvPr/>
            </p:nvSpPr>
            <p:spPr>
              <a:xfrm>
                <a:off x="1664556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8" name="Oval 2727"/>
              <p:cNvSpPr/>
              <p:nvPr/>
            </p:nvSpPr>
            <p:spPr>
              <a:xfrm>
                <a:off x="1666977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9" name="Rectangle 2728"/>
              <p:cNvSpPr/>
              <p:nvPr/>
            </p:nvSpPr>
            <p:spPr>
              <a:xfrm>
                <a:off x="157498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0" name="Rectangle 2729"/>
              <p:cNvSpPr/>
              <p:nvPr/>
            </p:nvSpPr>
            <p:spPr>
              <a:xfrm>
                <a:off x="1664556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1" name="Rectangle 2730"/>
              <p:cNvSpPr/>
              <p:nvPr/>
            </p:nvSpPr>
            <p:spPr>
              <a:xfrm>
                <a:off x="1664556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2" name="Oval 2731"/>
              <p:cNvSpPr/>
              <p:nvPr/>
            </p:nvSpPr>
            <p:spPr>
              <a:xfrm>
                <a:off x="1577406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3" name="Oval 2732"/>
              <p:cNvSpPr/>
              <p:nvPr/>
            </p:nvSpPr>
            <p:spPr>
              <a:xfrm>
                <a:off x="1899376" y="1744922"/>
                <a:ext cx="104095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4" name="Rectangle 2733"/>
              <p:cNvSpPr/>
              <p:nvPr/>
            </p:nvSpPr>
            <p:spPr>
              <a:xfrm>
                <a:off x="1623402" y="1744922"/>
                <a:ext cx="346177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5" name="Rectangle 2734"/>
              <p:cNvSpPr/>
              <p:nvPr/>
            </p:nvSpPr>
            <p:spPr>
              <a:xfrm>
                <a:off x="1807385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6" name="Rectangle 2735"/>
              <p:cNvSpPr/>
              <p:nvPr/>
            </p:nvSpPr>
            <p:spPr>
              <a:xfrm>
                <a:off x="193084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3" name="Group 2541"/>
            <p:cNvGrpSpPr>
              <a:grpSpLocks/>
            </p:cNvGrpSpPr>
            <p:nvPr/>
          </p:nvGrpSpPr>
          <p:grpSpPr bwMode="auto">
            <a:xfrm>
              <a:off x="2619361" y="1865288"/>
              <a:ext cx="281233" cy="756773"/>
              <a:chOff x="1574748" y="1508125"/>
              <a:chExt cx="428775" cy="1153795"/>
            </a:xfrm>
          </p:grpSpPr>
          <p:sp>
            <p:nvSpPr>
              <p:cNvPr id="2711" name="Oval 2710"/>
              <p:cNvSpPr/>
              <p:nvPr/>
            </p:nvSpPr>
            <p:spPr>
              <a:xfrm>
                <a:off x="1930296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2" name="Oval 2711"/>
              <p:cNvSpPr/>
              <p:nvPr/>
            </p:nvSpPr>
            <p:spPr>
              <a:xfrm>
                <a:off x="1574435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3" name="Oval 2712"/>
              <p:cNvSpPr/>
              <p:nvPr/>
            </p:nvSpPr>
            <p:spPr>
              <a:xfrm>
                <a:off x="1806835" y="2574844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4" name="Oval 2713"/>
              <p:cNvSpPr/>
              <p:nvPr/>
            </p:nvSpPr>
            <p:spPr>
              <a:xfrm>
                <a:off x="1664005" y="2574844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5" name="Oval 2714"/>
              <p:cNvSpPr/>
              <p:nvPr/>
            </p:nvSpPr>
            <p:spPr>
              <a:xfrm>
                <a:off x="1666427" y="1508169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6" name="Rectangle 2715"/>
              <p:cNvSpPr/>
              <p:nvPr/>
            </p:nvSpPr>
            <p:spPr>
              <a:xfrm>
                <a:off x="1574435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7" name="Rectangle 2716"/>
              <p:cNvSpPr/>
              <p:nvPr/>
            </p:nvSpPr>
            <p:spPr>
              <a:xfrm>
                <a:off x="1664005" y="1892752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8" name="Rectangle 2717"/>
              <p:cNvSpPr/>
              <p:nvPr/>
            </p:nvSpPr>
            <p:spPr>
              <a:xfrm>
                <a:off x="1664005" y="2151561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9" name="Oval 2718"/>
              <p:cNvSpPr/>
              <p:nvPr/>
            </p:nvSpPr>
            <p:spPr>
              <a:xfrm>
                <a:off x="1576855" y="1745208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0" name="Oval 2719"/>
              <p:cNvSpPr/>
              <p:nvPr/>
            </p:nvSpPr>
            <p:spPr>
              <a:xfrm>
                <a:off x="1898826" y="1745208"/>
                <a:ext cx="104095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1" name="Rectangle 2720"/>
              <p:cNvSpPr/>
              <p:nvPr/>
            </p:nvSpPr>
            <p:spPr>
              <a:xfrm>
                <a:off x="1622852" y="1745208"/>
                <a:ext cx="346177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2" name="Rectangle 2721"/>
              <p:cNvSpPr/>
              <p:nvPr/>
            </p:nvSpPr>
            <p:spPr>
              <a:xfrm>
                <a:off x="1806835" y="2151561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3" name="Rectangle 2722"/>
              <p:cNvSpPr/>
              <p:nvPr/>
            </p:nvSpPr>
            <p:spPr>
              <a:xfrm>
                <a:off x="1930296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4" name="Group 2542"/>
            <p:cNvGrpSpPr>
              <a:grpSpLocks/>
            </p:cNvGrpSpPr>
            <p:nvPr/>
          </p:nvGrpSpPr>
          <p:grpSpPr bwMode="auto">
            <a:xfrm>
              <a:off x="2914795" y="1865288"/>
              <a:ext cx="281233" cy="756773"/>
              <a:chOff x="1574748" y="1508125"/>
              <a:chExt cx="428775" cy="1153795"/>
            </a:xfrm>
          </p:grpSpPr>
          <p:sp>
            <p:nvSpPr>
              <p:cNvPr id="2698" name="Oval 2697"/>
              <p:cNvSpPr/>
              <p:nvPr/>
            </p:nvSpPr>
            <p:spPr>
              <a:xfrm>
                <a:off x="1930142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9" name="Oval 2698"/>
              <p:cNvSpPr/>
              <p:nvPr/>
            </p:nvSpPr>
            <p:spPr>
              <a:xfrm>
                <a:off x="1574281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0" name="Oval 2699"/>
              <p:cNvSpPr/>
              <p:nvPr/>
            </p:nvSpPr>
            <p:spPr>
              <a:xfrm>
                <a:off x="1806681" y="2574844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1" name="Oval 2700"/>
              <p:cNvSpPr/>
              <p:nvPr/>
            </p:nvSpPr>
            <p:spPr>
              <a:xfrm>
                <a:off x="1663851" y="2574844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2" name="Oval 2701"/>
              <p:cNvSpPr/>
              <p:nvPr/>
            </p:nvSpPr>
            <p:spPr>
              <a:xfrm>
                <a:off x="1666273" y="1508169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3" name="Rectangle 2702"/>
              <p:cNvSpPr/>
              <p:nvPr/>
            </p:nvSpPr>
            <p:spPr>
              <a:xfrm>
                <a:off x="1574281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4" name="Rectangle 2703"/>
              <p:cNvSpPr/>
              <p:nvPr/>
            </p:nvSpPr>
            <p:spPr>
              <a:xfrm>
                <a:off x="1663851" y="1892752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5" name="Rectangle 2704"/>
              <p:cNvSpPr/>
              <p:nvPr/>
            </p:nvSpPr>
            <p:spPr>
              <a:xfrm>
                <a:off x="1663851" y="2151561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6" name="Oval 2705"/>
              <p:cNvSpPr/>
              <p:nvPr/>
            </p:nvSpPr>
            <p:spPr>
              <a:xfrm>
                <a:off x="1576701" y="1745208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7" name="Oval 2706"/>
              <p:cNvSpPr/>
              <p:nvPr/>
            </p:nvSpPr>
            <p:spPr>
              <a:xfrm>
                <a:off x="1898672" y="1745208"/>
                <a:ext cx="104095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8" name="Rectangle 2707"/>
              <p:cNvSpPr/>
              <p:nvPr/>
            </p:nvSpPr>
            <p:spPr>
              <a:xfrm>
                <a:off x="1622698" y="1745208"/>
                <a:ext cx="346177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09" name="Rectangle 2708"/>
              <p:cNvSpPr/>
              <p:nvPr/>
            </p:nvSpPr>
            <p:spPr>
              <a:xfrm>
                <a:off x="1806681" y="2151561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10" name="Rectangle 2709"/>
              <p:cNvSpPr/>
              <p:nvPr/>
            </p:nvSpPr>
            <p:spPr>
              <a:xfrm>
                <a:off x="1930142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5" name="Group 2543"/>
            <p:cNvGrpSpPr>
              <a:grpSpLocks/>
            </p:cNvGrpSpPr>
            <p:nvPr/>
          </p:nvGrpSpPr>
          <p:grpSpPr bwMode="auto">
            <a:xfrm>
              <a:off x="3208694" y="1858971"/>
              <a:ext cx="281233" cy="756773"/>
              <a:chOff x="1574748" y="1508125"/>
              <a:chExt cx="428775" cy="1153795"/>
            </a:xfrm>
          </p:grpSpPr>
          <p:sp>
            <p:nvSpPr>
              <p:cNvPr id="2685" name="Oval 2684"/>
              <p:cNvSpPr/>
              <p:nvPr/>
            </p:nvSpPr>
            <p:spPr>
              <a:xfrm>
                <a:off x="1929909" y="207653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6" name="Oval 2685"/>
              <p:cNvSpPr/>
              <p:nvPr/>
            </p:nvSpPr>
            <p:spPr>
              <a:xfrm>
                <a:off x="1574047" y="207653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7" name="Oval 2686"/>
              <p:cNvSpPr/>
              <p:nvPr/>
            </p:nvSpPr>
            <p:spPr>
              <a:xfrm>
                <a:off x="1806446" y="2574800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8" name="Oval 2687"/>
              <p:cNvSpPr/>
              <p:nvPr/>
            </p:nvSpPr>
            <p:spPr>
              <a:xfrm>
                <a:off x="1663618" y="2574800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9" name="Oval 2688"/>
              <p:cNvSpPr/>
              <p:nvPr/>
            </p:nvSpPr>
            <p:spPr>
              <a:xfrm>
                <a:off x="1666038" y="1508125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0" name="Rectangle 2689"/>
              <p:cNvSpPr/>
              <p:nvPr/>
            </p:nvSpPr>
            <p:spPr>
              <a:xfrm>
                <a:off x="1574047" y="1795957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1" name="Rectangle 2690"/>
              <p:cNvSpPr/>
              <p:nvPr/>
            </p:nvSpPr>
            <p:spPr>
              <a:xfrm>
                <a:off x="1663618" y="1892708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2" name="Rectangle 2691"/>
              <p:cNvSpPr/>
              <p:nvPr/>
            </p:nvSpPr>
            <p:spPr>
              <a:xfrm>
                <a:off x="1663618" y="2151517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3" name="Oval 2692"/>
              <p:cNvSpPr/>
              <p:nvPr/>
            </p:nvSpPr>
            <p:spPr>
              <a:xfrm>
                <a:off x="1576468" y="1745164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4" name="Oval 2693"/>
              <p:cNvSpPr/>
              <p:nvPr/>
            </p:nvSpPr>
            <p:spPr>
              <a:xfrm>
                <a:off x="1898437" y="1745164"/>
                <a:ext cx="10409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5" name="Rectangle 2694"/>
              <p:cNvSpPr/>
              <p:nvPr/>
            </p:nvSpPr>
            <p:spPr>
              <a:xfrm>
                <a:off x="1622463" y="1745164"/>
                <a:ext cx="346179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6" name="Rectangle 2695"/>
              <p:cNvSpPr/>
              <p:nvPr/>
            </p:nvSpPr>
            <p:spPr>
              <a:xfrm>
                <a:off x="1806446" y="2151517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7" name="Rectangle 2696"/>
              <p:cNvSpPr/>
              <p:nvPr/>
            </p:nvSpPr>
            <p:spPr>
              <a:xfrm>
                <a:off x="1929909" y="1795957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6" name="Group 2544"/>
            <p:cNvGrpSpPr>
              <a:grpSpLocks/>
            </p:cNvGrpSpPr>
            <p:nvPr/>
          </p:nvGrpSpPr>
          <p:grpSpPr bwMode="auto">
            <a:xfrm>
              <a:off x="3506094" y="1862490"/>
              <a:ext cx="281233" cy="756773"/>
              <a:chOff x="1574748" y="1508125"/>
              <a:chExt cx="428775" cy="1153795"/>
            </a:xfrm>
          </p:grpSpPr>
          <p:sp>
            <p:nvSpPr>
              <p:cNvPr id="2672" name="Oval 2671"/>
              <p:cNvSpPr/>
              <p:nvPr/>
            </p:nvSpPr>
            <p:spPr>
              <a:xfrm>
                <a:off x="1931600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3" name="Oval 2672"/>
              <p:cNvSpPr/>
              <p:nvPr/>
            </p:nvSpPr>
            <p:spPr>
              <a:xfrm>
                <a:off x="1575738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4" name="Oval 2673"/>
              <p:cNvSpPr/>
              <p:nvPr/>
            </p:nvSpPr>
            <p:spPr>
              <a:xfrm>
                <a:off x="1808137" y="2574273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5" name="Oval 2674"/>
              <p:cNvSpPr/>
              <p:nvPr/>
            </p:nvSpPr>
            <p:spPr>
              <a:xfrm>
                <a:off x="1665309" y="2574273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6" name="Oval 2675"/>
              <p:cNvSpPr/>
              <p:nvPr/>
            </p:nvSpPr>
            <p:spPr>
              <a:xfrm>
                <a:off x="1667729" y="1507598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7" name="Rectangle 2676"/>
              <p:cNvSpPr/>
              <p:nvPr/>
            </p:nvSpPr>
            <p:spPr>
              <a:xfrm>
                <a:off x="1575738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8" name="Rectangle 2677"/>
              <p:cNvSpPr/>
              <p:nvPr/>
            </p:nvSpPr>
            <p:spPr>
              <a:xfrm>
                <a:off x="1665309" y="1892181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9" name="Rectangle 2678"/>
              <p:cNvSpPr/>
              <p:nvPr/>
            </p:nvSpPr>
            <p:spPr>
              <a:xfrm>
                <a:off x="1665309" y="2150990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0" name="Oval 2679"/>
              <p:cNvSpPr/>
              <p:nvPr/>
            </p:nvSpPr>
            <p:spPr>
              <a:xfrm>
                <a:off x="1578159" y="1744637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1" name="Oval 2680"/>
              <p:cNvSpPr/>
              <p:nvPr/>
            </p:nvSpPr>
            <p:spPr>
              <a:xfrm>
                <a:off x="1900128" y="1744637"/>
                <a:ext cx="10409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2" name="Rectangle 2681"/>
              <p:cNvSpPr/>
              <p:nvPr/>
            </p:nvSpPr>
            <p:spPr>
              <a:xfrm>
                <a:off x="1624154" y="1744637"/>
                <a:ext cx="346179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3" name="Rectangle 2682"/>
              <p:cNvSpPr/>
              <p:nvPr/>
            </p:nvSpPr>
            <p:spPr>
              <a:xfrm>
                <a:off x="1808137" y="2150990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84" name="Rectangle 2683"/>
              <p:cNvSpPr/>
              <p:nvPr/>
            </p:nvSpPr>
            <p:spPr>
              <a:xfrm>
                <a:off x="1931600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7" name="Group 2545"/>
            <p:cNvGrpSpPr>
              <a:grpSpLocks/>
            </p:cNvGrpSpPr>
            <p:nvPr/>
          </p:nvGrpSpPr>
          <p:grpSpPr bwMode="auto">
            <a:xfrm>
              <a:off x="3810255" y="1863889"/>
              <a:ext cx="281233" cy="756773"/>
              <a:chOff x="1574748" y="1508125"/>
              <a:chExt cx="428775" cy="1153795"/>
            </a:xfrm>
          </p:grpSpPr>
          <p:sp>
            <p:nvSpPr>
              <p:cNvPr id="2659" name="Oval 2658"/>
              <p:cNvSpPr/>
              <p:nvPr/>
            </p:nvSpPr>
            <p:spPr>
              <a:xfrm>
                <a:off x="1930244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0" name="Oval 2659"/>
              <p:cNvSpPr/>
              <p:nvPr/>
            </p:nvSpPr>
            <p:spPr>
              <a:xfrm>
                <a:off x="1574384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1" name="Oval 2660"/>
              <p:cNvSpPr/>
              <p:nvPr/>
            </p:nvSpPr>
            <p:spPr>
              <a:xfrm>
                <a:off x="1806783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2" name="Oval 2661"/>
              <p:cNvSpPr/>
              <p:nvPr/>
            </p:nvSpPr>
            <p:spPr>
              <a:xfrm>
                <a:off x="1663953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3" name="Oval 2662"/>
              <p:cNvSpPr/>
              <p:nvPr/>
            </p:nvSpPr>
            <p:spPr>
              <a:xfrm>
                <a:off x="1666375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4" name="Rectangle 2663"/>
              <p:cNvSpPr/>
              <p:nvPr/>
            </p:nvSpPr>
            <p:spPr>
              <a:xfrm>
                <a:off x="1574384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5" name="Rectangle 2664"/>
              <p:cNvSpPr/>
              <p:nvPr/>
            </p:nvSpPr>
            <p:spPr>
              <a:xfrm>
                <a:off x="1663953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6" name="Rectangle 2665"/>
              <p:cNvSpPr/>
              <p:nvPr/>
            </p:nvSpPr>
            <p:spPr>
              <a:xfrm>
                <a:off x="1663953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7" name="Oval 2666"/>
              <p:cNvSpPr/>
              <p:nvPr/>
            </p:nvSpPr>
            <p:spPr>
              <a:xfrm>
                <a:off x="1576804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8" name="Oval 2667"/>
              <p:cNvSpPr/>
              <p:nvPr/>
            </p:nvSpPr>
            <p:spPr>
              <a:xfrm>
                <a:off x="1898774" y="1744922"/>
                <a:ext cx="104095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9" name="Rectangle 2668"/>
              <p:cNvSpPr/>
              <p:nvPr/>
            </p:nvSpPr>
            <p:spPr>
              <a:xfrm>
                <a:off x="1622800" y="1744922"/>
                <a:ext cx="346177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0" name="Rectangle 2669"/>
              <p:cNvSpPr/>
              <p:nvPr/>
            </p:nvSpPr>
            <p:spPr>
              <a:xfrm>
                <a:off x="1806783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1" name="Rectangle 2670"/>
              <p:cNvSpPr/>
              <p:nvPr/>
            </p:nvSpPr>
            <p:spPr>
              <a:xfrm>
                <a:off x="1930244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8" name="Group 2546"/>
            <p:cNvGrpSpPr>
              <a:grpSpLocks/>
            </p:cNvGrpSpPr>
            <p:nvPr/>
          </p:nvGrpSpPr>
          <p:grpSpPr bwMode="auto">
            <a:xfrm>
              <a:off x="4114156" y="1863889"/>
              <a:ext cx="281233" cy="756773"/>
              <a:chOff x="1574748" y="1508125"/>
              <a:chExt cx="428775" cy="1153795"/>
            </a:xfrm>
          </p:grpSpPr>
          <p:sp>
            <p:nvSpPr>
              <p:cNvPr id="2646" name="Oval 2645"/>
              <p:cNvSpPr/>
              <p:nvPr/>
            </p:nvSpPr>
            <p:spPr>
              <a:xfrm>
                <a:off x="193170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7" name="Oval 2646"/>
              <p:cNvSpPr/>
              <p:nvPr/>
            </p:nvSpPr>
            <p:spPr>
              <a:xfrm>
                <a:off x="157584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8" name="Oval 2647"/>
              <p:cNvSpPr/>
              <p:nvPr/>
            </p:nvSpPr>
            <p:spPr>
              <a:xfrm>
                <a:off x="1808245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9" name="Oval 2648"/>
              <p:cNvSpPr/>
              <p:nvPr/>
            </p:nvSpPr>
            <p:spPr>
              <a:xfrm>
                <a:off x="1665416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0" name="Oval 2649"/>
              <p:cNvSpPr/>
              <p:nvPr/>
            </p:nvSpPr>
            <p:spPr>
              <a:xfrm>
                <a:off x="1667837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1" name="Rectangle 2650"/>
              <p:cNvSpPr/>
              <p:nvPr/>
            </p:nvSpPr>
            <p:spPr>
              <a:xfrm>
                <a:off x="157584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2" name="Rectangle 2651"/>
              <p:cNvSpPr/>
              <p:nvPr/>
            </p:nvSpPr>
            <p:spPr>
              <a:xfrm>
                <a:off x="1665416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3" name="Rectangle 2652"/>
              <p:cNvSpPr/>
              <p:nvPr/>
            </p:nvSpPr>
            <p:spPr>
              <a:xfrm>
                <a:off x="1665416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4" name="Oval 2653"/>
              <p:cNvSpPr/>
              <p:nvPr/>
            </p:nvSpPr>
            <p:spPr>
              <a:xfrm>
                <a:off x="1578266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5" name="Oval 2654"/>
              <p:cNvSpPr/>
              <p:nvPr/>
            </p:nvSpPr>
            <p:spPr>
              <a:xfrm>
                <a:off x="1900236" y="1744922"/>
                <a:ext cx="104095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6" name="Rectangle 2655"/>
              <p:cNvSpPr/>
              <p:nvPr/>
            </p:nvSpPr>
            <p:spPr>
              <a:xfrm>
                <a:off x="1624262" y="1744922"/>
                <a:ext cx="346177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7" name="Rectangle 2656"/>
              <p:cNvSpPr/>
              <p:nvPr/>
            </p:nvSpPr>
            <p:spPr>
              <a:xfrm>
                <a:off x="1808245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58" name="Rectangle 2657"/>
              <p:cNvSpPr/>
              <p:nvPr/>
            </p:nvSpPr>
            <p:spPr>
              <a:xfrm>
                <a:off x="193170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49" name="Group 2547"/>
            <p:cNvGrpSpPr>
              <a:grpSpLocks/>
            </p:cNvGrpSpPr>
            <p:nvPr/>
          </p:nvGrpSpPr>
          <p:grpSpPr bwMode="auto">
            <a:xfrm>
              <a:off x="4416522" y="1862490"/>
              <a:ext cx="281233" cy="756773"/>
              <a:chOff x="1574748" y="1508125"/>
              <a:chExt cx="428775" cy="1153795"/>
            </a:xfrm>
          </p:grpSpPr>
          <p:sp>
            <p:nvSpPr>
              <p:cNvPr id="2633" name="Oval 2632"/>
              <p:cNvSpPr/>
              <p:nvPr/>
            </p:nvSpPr>
            <p:spPr>
              <a:xfrm>
                <a:off x="1930668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4" name="Oval 2633"/>
              <p:cNvSpPr/>
              <p:nvPr/>
            </p:nvSpPr>
            <p:spPr>
              <a:xfrm>
                <a:off x="1574807" y="2076007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5" name="Oval 2634"/>
              <p:cNvSpPr/>
              <p:nvPr/>
            </p:nvSpPr>
            <p:spPr>
              <a:xfrm>
                <a:off x="1807207" y="2574273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6" name="Oval 2635"/>
              <p:cNvSpPr/>
              <p:nvPr/>
            </p:nvSpPr>
            <p:spPr>
              <a:xfrm>
                <a:off x="1664377" y="2574273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7" name="Oval 2636"/>
              <p:cNvSpPr/>
              <p:nvPr/>
            </p:nvSpPr>
            <p:spPr>
              <a:xfrm>
                <a:off x="1666799" y="1507598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8" name="Rectangle 2637"/>
              <p:cNvSpPr/>
              <p:nvPr/>
            </p:nvSpPr>
            <p:spPr>
              <a:xfrm>
                <a:off x="1574807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9" name="Rectangle 2638"/>
              <p:cNvSpPr/>
              <p:nvPr/>
            </p:nvSpPr>
            <p:spPr>
              <a:xfrm>
                <a:off x="1664377" y="1892181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0" name="Rectangle 2639"/>
              <p:cNvSpPr/>
              <p:nvPr/>
            </p:nvSpPr>
            <p:spPr>
              <a:xfrm>
                <a:off x="1664377" y="2150990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1" name="Oval 2640"/>
              <p:cNvSpPr/>
              <p:nvPr/>
            </p:nvSpPr>
            <p:spPr>
              <a:xfrm>
                <a:off x="1577228" y="1744637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2" name="Oval 2641"/>
              <p:cNvSpPr/>
              <p:nvPr/>
            </p:nvSpPr>
            <p:spPr>
              <a:xfrm>
                <a:off x="1899198" y="1744637"/>
                <a:ext cx="104095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3" name="Rectangle 2642"/>
              <p:cNvSpPr/>
              <p:nvPr/>
            </p:nvSpPr>
            <p:spPr>
              <a:xfrm>
                <a:off x="1623224" y="1744637"/>
                <a:ext cx="346177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4" name="Rectangle 2643"/>
              <p:cNvSpPr/>
              <p:nvPr/>
            </p:nvSpPr>
            <p:spPr>
              <a:xfrm>
                <a:off x="1807207" y="2150990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5" name="Rectangle 2644"/>
              <p:cNvSpPr/>
              <p:nvPr/>
            </p:nvSpPr>
            <p:spPr>
              <a:xfrm>
                <a:off x="1930668" y="1795430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50" name="Group 2548"/>
            <p:cNvGrpSpPr>
              <a:grpSpLocks/>
            </p:cNvGrpSpPr>
            <p:nvPr/>
          </p:nvGrpSpPr>
          <p:grpSpPr bwMode="auto">
            <a:xfrm>
              <a:off x="4712216" y="1863889"/>
              <a:ext cx="281233" cy="756773"/>
              <a:chOff x="1574748" y="1508125"/>
              <a:chExt cx="428775" cy="1153795"/>
            </a:xfrm>
          </p:grpSpPr>
          <p:sp>
            <p:nvSpPr>
              <p:cNvPr id="2620" name="Oval 2619"/>
              <p:cNvSpPr/>
              <p:nvPr/>
            </p:nvSpPr>
            <p:spPr>
              <a:xfrm>
                <a:off x="1930117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1" name="Oval 2620"/>
              <p:cNvSpPr/>
              <p:nvPr/>
            </p:nvSpPr>
            <p:spPr>
              <a:xfrm>
                <a:off x="1574257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2" name="Oval 2621"/>
              <p:cNvSpPr/>
              <p:nvPr/>
            </p:nvSpPr>
            <p:spPr>
              <a:xfrm>
                <a:off x="1806656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3" name="Oval 2622"/>
              <p:cNvSpPr/>
              <p:nvPr/>
            </p:nvSpPr>
            <p:spPr>
              <a:xfrm>
                <a:off x="1663827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4" name="Oval 2623"/>
              <p:cNvSpPr/>
              <p:nvPr/>
            </p:nvSpPr>
            <p:spPr>
              <a:xfrm>
                <a:off x="1666248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5" name="Rectangle 2624"/>
              <p:cNvSpPr/>
              <p:nvPr/>
            </p:nvSpPr>
            <p:spPr>
              <a:xfrm>
                <a:off x="1574257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6" name="Rectangle 2625"/>
              <p:cNvSpPr/>
              <p:nvPr/>
            </p:nvSpPr>
            <p:spPr>
              <a:xfrm>
                <a:off x="1663827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7" name="Rectangle 2626"/>
              <p:cNvSpPr/>
              <p:nvPr/>
            </p:nvSpPr>
            <p:spPr>
              <a:xfrm>
                <a:off x="1663827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8" name="Oval 2627"/>
              <p:cNvSpPr/>
              <p:nvPr/>
            </p:nvSpPr>
            <p:spPr>
              <a:xfrm>
                <a:off x="1576677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9" name="Oval 2628"/>
              <p:cNvSpPr/>
              <p:nvPr/>
            </p:nvSpPr>
            <p:spPr>
              <a:xfrm>
                <a:off x="1898648" y="1744922"/>
                <a:ext cx="104095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0" name="Rectangle 2629"/>
              <p:cNvSpPr/>
              <p:nvPr/>
            </p:nvSpPr>
            <p:spPr>
              <a:xfrm>
                <a:off x="1622673" y="1744922"/>
                <a:ext cx="346177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1" name="Rectangle 2630"/>
              <p:cNvSpPr/>
              <p:nvPr/>
            </p:nvSpPr>
            <p:spPr>
              <a:xfrm>
                <a:off x="1806656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32" name="Rectangle 2631"/>
              <p:cNvSpPr/>
              <p:nvPr/>
            </p:nvSpPr>
            <p:spPr>
              <a:xfrm>
                <a:off x="1930117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51" name="Group 2549"/>
            <p:cNvGrpSpPr>
              <a:grpSpLocks/>
            </p:cNvGrpSpPr>
            <p:nvPr/>
          </p:nvGrpSpPr>
          <p:grpSpPr bwMode="auto">
            <a:xfrm>
              <a:off x="5007650" y="1863889"/>
              <a:ext cx="281233" cy="756773"/>
              <a:chOff x="1574748" y="1508125"/>
              <a:chExt cx="428775" cy="1153795"/>
            </a:xfrm>
          </p:grpSpPr>
          <p:sp>
            <p:nvSpPr>
              <p:cNvPr id="2607" name="Oval 2606"/>
              <p:cNvSpPr/>
              <p:nvPr/>
            </p:nvSpPr>
            <p:spPr>
              <a:xfrm>
                <a:off x="1929963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8" name="Oval 2607"/>
              <p:cNvSpPr/>
              <p:nvPr/>
            </p:nvSpPr>
            <p:spPr>
              <a:xfrm>
                <a:off x="1574103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9" name="Oval 2608"/>
              <p:cNvSpPr/>
              <p:nvPr/>
            </p:nvSpPr>
            <p:spPr>
              <a:xfrm>
                <a:off x="1806502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0" name="Oval 2609"/>
              <p:cNvSpPr/>
              <p:nvPr/>
            </p:nvSpPr>
            <p:spPr>
              <a:xfrm>
                <a:off x="1663673" y="2574559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1" name="Oval 2610"/>
              <p:cNvSpPr/>
              <p:nvPr/>
            </p:nvSpPr>
            <p:spPr>
              <a:xfrm>
                <a:off x="1666094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2" name="Rectangle 2611"/>
              <p:cNvSpPr/>
              <p:nvPr/>
            </p:nvSpPr>
            <p:spPr>
              <a:xfrm>
                <a:off x="1574103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3" name="Rectangle 2612"/>
              <p:cNvSpPr/>
              <p:nvPr/>
            </p:nvSpPr>
            <p:spPr>
              <a:xfrm>
                <a:off x="1663673" y="1892467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4" name="Rectangle 2613"/>
              <p:cNvSpPr/>
              <p:nvPr/>
            </p:nvSpPr>
            <p:spPr>
              <a:xfrm>
                <a:off x="1663673" y="2151275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5" name="Oval 2614"/>
              <p:cNvSpPr/>
              <p:nvPr/>
            </p:nvSpPr>
            <p:spPr>
              <a:xfrm>
                <a:off x="1576523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6" name="Oval 2615"/>
              <p:cNvSpPr/>
              <p:nvPr/>
            </p:nvSpPr>
            <p:spPr>
              <a:xfrm>
                <a:off x="1898494" y="1744922"/>
                <a:ext cx="104095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7" name="Rectangle 2616"/>
              <p:cNvSpPr/>
              <p:nvPr/>
            </p:nvSpPr>
            <p:spPr>
              <a:xfrm>
                <a:off x="1622519" y="1744922"/>
                <a:ext cx="346177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8" name="Rectangle 2617"/>
              <p:cNvSpPr/>
              <p:nvPr/>
            </p:nvSpPr>
            <p:spPr>
              <a:xfrm>
                <a:off x="1806502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19" name="Rectangle 2618"/>
              <p:cNvSpPr/>
              <p:nvPr/>
            </p:nvSpPr>
            <p:spPr>
              <a:xfrm>
                <a:off x="1929963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52" name="Group 2550"/>
            <p:cNvGrpSpPr>
              <a:grpSpLocks/>
            </p:cNvGrpSpPr>
            <p:nvPr/>
          </p:nvGrpSpPr>
          <p:grpSpPr bwMode="auto">
            <a:xfrm>
              <a:off x="5308107" y="1863889"/>
              <a:ext cx="281233" cy="756773"/>
              <a:chOff x="1574748" y="1508125"/>
              <a:chExt cx="428775" cy="1153795"/>
            </a:xfrm>
          </p:grpSpPr>
          <p:sp>
            <p:nvSpPr>
              <p:cNvPr id="2594" name="Oval 2593"/>
              <p:cNvSpPr/>
              <p:nvPr/>
            </p:nvSpPr>
            <p:spPr>
              <a:xfrm>
                <a:off x="1931836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5" name="Oval 2594"/>
              <p:cNvSpPr/>
              <p:nvPr/>
            </p:nvSpPr>
            <p:spPr>
              <a:xfrm>
                <a:off x="1573554" y="207629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6" name="Oval 2595"/>
              <p:cNvSpPr/>
              <p:nvPr/>
            </p:nvSpPr>
            <p:spPr>
              <a:xfrm>
                <a:off x="1808375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7" name="Oval 2596"/>
              <p:cNvSpPr/>
              <p:nvPr/>
            </p:nvSpPr>
            <p:spPr>
              <a:xfrm>
                <a:off x="1663125" y="2574559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8" name="Oval 2597"/>
              <p:cNvSpPr/>
              <p:nvPr/>
            </p:nvSpPr>
            <p:spPr>
              <a:xfrm>
                <a:off x="1665545" y="1507883"/>
                <a:ext cx="242083" cy="2346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9" name="Rectangle 2598"/>
              <p:cNvSpPr/>
              <p:nvPr/>
            </p:nvSpPr>
            <p:spPr>
              <a:xfrm>
                <a:off x="1573554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0" name="Rectangle 2599"/>
              <p:cNvSpPr/>
              <p:nvPr/>
            </p:nvSpPr>
            <p:spPr>
              <a:xfrm>
                <a:off x="1663125" y="1892467"/>
                <a:ext cx="25418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1" name="Rectangle 2600"/>
              <p:cNvSpPr/>
              <p:nvPr/>
            </p:nvSpPr>
            <p:spPr>
              <a:xfrm>
                <a:off x="1663125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2" name="Oval 2601"/>
              <p:cNvSpPr/>
              <p:nvPr/>
            </p:nvSpPr>
            <p:spPr>
              <a:xfrm>
                <a:off x="1575976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3" name="Oval 2602"/>
              <p:cNvSpPr/>
              <p:nvPr/>
            </p:nvSpPr>
            <p:spPr>
              <a:xfrm>
                <a:off x="1897945" y="1744922"/>
                <a:ext cx="106516" cy="1040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4" name="Rectangle 2603"/>
              <p:cNvSpPr/>
              <p:nvPr/>
            </p:nvSpPr>
            <p:spPr>
              <a:xfrm>
                <a:off x="1621970" y="1744922"/>
                <a:ext cx="346179" cy="1959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5" name="Rectangle 2604"/>
              <p:cNvSpPr/>
              <p:nvPr/>
            </p:nvSpPr>
            <p:spPr>
              <a:xfrm>
                <a:off x="1808375" y="2151275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06" name="Rectangle 2605"/>
              <p:cNvSpPr/>
              <p:nvPr/>
            </p:nvSpPr>
            <p:spPr>
              <a:xfrm>
                <a:off x="1931836" y="1795717"/>
                <a:ext cx="72625" cy="32169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53" name="Group 2551"/>
            <p:cNvGrpSpPr>
              <a:grpSpLocks/>
            </p:cNvGrpSpPr>
            <p:nvPr/>
          </p:nvGrpSpPr>
          <p:grpSpPr bwMode="auto">
            <a:xfrm>
              <a:off x="5603801" y="1865288"/>
              <a:ext cx="281233" cy="756773"/>
              <a:chOff x="1574748" y="1508125"/>
              <a:chExt cx="428775" cy="1153795"/>
            </a:xfrm>
          </p:grpSpPr>
          <p:sp>
            <p:nvSpPr>
              <p:cNvPr id="2581" name="Oval 2580"/>
              <p:cNvSpPr/>
              <p:nvPr/>
            </p:nvSpPr>
            <p:spPr>
              <a:xfrm>
                <a:off x="1931286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2" name="Oval 2581"/>
              <p:cNvSpPr/>
              <p:nvPr/>
            </p:nvSpPr>
            <p:spPr>
              <a:xfrm>
                <a:off x="1575425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3" name="Oval 2582"/>
              <p:cNvSpPr/>
              <p:nvPr/>
            </p:nvSpPr>
            <p:spPr>
              <a:xfrm>
                <a:off x="1807824" y="2574844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4" name="Oval 2583"/>
              <p:cNvSpPr/>
              <p:nvPr/>
            </p:nvSpPr>
            <p:spPr>
              <a:xfrm>
                <a:off x="1664995" y="2574844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5" name="Oval 2584"/>
              <p:cNvSpPr/>
              <p:nvPr/>
            </p:nvSpPr>
            <p:spPr>
              <a:xfrm>
                <a:off x="1667416" y="1508169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6" name="Rectangle 2585"/>
              <p:cNvSpPr/>
              <p:nvPr/>
            </p:nvSpPr>
            <p:spPr>
              <a:xfrm>
                <a:off x="1575425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7" name="Rectangle 2586"/>
              <p:cNvSpPr/>
              <p:nvPr/>
            </p:nvSpPr>
            <p:spPr>
              <a:xfrm>
                <a:off x="1664995" y="1892752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8" name="Rectangle 2587"/>
              <p:cNvSpPr/>
              <p:nvPr/>
            </p:nvSpPr>
            <p:spPr>
              <a:xfrm>
                <a:off x="1664995" y="2151561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9" name="Oval 2588"/>
              <p:cNvSpPr/>
              <p:nvPr/>
            </p:nvSpPr>
            <p:spPr>
              <a:xfrm>
                <a:off x="1577845" y="1745208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0" name="Oval 2589"/>
              <p:cNvSpPr/>
              <p:nvPr/>
            </p:nvSpPr>
            <p:spPr>
              <a:xfrm>
                <a:off x="1899816" y="1745208"/>
                <a:ext cx="104095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1" name="Rectangle 2590"/>
              <p:cNvSpPr/>
              <p:nvPr/>
            </p:nvSpPr>
            <p:spPr>
              <a:xfrm>
                <a:off x="1623842" y="1745208"/>
                <a:ext cx="346177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2" name="Rectangle 2591"/>
              <p:cNvSpPr/>
              <p:nvPr/>
            </p:nvSpPr>
            <p:spPr>
              <a:xfrm>
                <a:off x="1807824" y="2151561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3" name="Rectangle 2592"/>
              <p:cNvSpPr/>
              <p:nvPr/>
            </p:nvSpPr>
            <p:spPr>
              <a:xfrm>
                <a:off x="1931286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54" name="Group 2552"/>
            <p:cNvGrpSpPr>
              <a:grpSpLocks/>
            </p:cNvGrpSpPr>
            <p:nvPr/>
          </p:nvGrpSpPr>
          <p:grpSpPr bwMode="auto">
            <a:xfrm>
              <a:off x="5899235" y="1865288"/>
              <a:ext cx="281233" cy="756773"/>
              <a:chOff x="1574748" y="1508125"/>
              <a:chExt cx="428775" cy="1153795"/>
            </a:xfrm>
          </p:grpSpPr>
          <p:sp>
            <p:nvSpPr>
              <p:cNvPr id="2568" name="Oval 2567"/>
              <p:cNvSpPr/>
              <p:nvPr/>
            </p:nvSpPr>
            <p:spPr>
              <a:xfrm>
                <a:off x="1931132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9" name="Oval 2568"/>
              <p:cNvSpPr/>
              <p:nvPr/>
            </p:nvSpPr>
            <p:spPr>
              <a:xfrm>
                <a:off x="1575271" y="2076579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0" name="Oval 2569"/>
              <p:cNvSpPr/>
              <p:nvPr/>
            </p:nvSpPr>
            <p:spPr>
              <a:xfrm>
                <a:off x="1807670" y="2574844"/>
                <a:ext cx="10893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1" name="Oval 2570"/>
              <p:cNvSpPr/>
              <p:nvPr/>
            </p:nvSpPr>
            <p:spPr>
              <a:xfrm>
                <a:off x="1664841" y="2574844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2" name="Oval 2571"/>
              <p:cNvSpPr/>
              <p:nvPr/>
            </p:nvSpPr>
            <p:spPr>
              <a:xfrm>
                <a:off x="1667262" y="1508169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3" name="Rectangle 2572"/>
              <p:cNvSpPr/>
              <p:nvPr/>
            </p:nvSpPr>
            <p:spPr>
              <a:xfrm>
                <a:off x="1575271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4" name="Rectangle 2573"/>
              <p:cNvSpPr/>
              <p:nvPr/>
            </p:nvSpPr>
            <p:spPr>
              <a:xfrm>
                <a:off x="1664841" y="1892752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5" name="Rectangle 2574"/>
              <p:cNvSpPr/>
              <p:nvPr/>
            </p:nvSpPr>
            <p:spPr>
              <a:xfrm>
                <a:off x="1664841" y="2151561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6" name="Oval 2575"/>
              <p:cNvSpPr/>
              <p:nvPr/>
            </p:nvSpPr>
            <p:spPr>
              <a:xfrm>
                <a:off x="1577691" y="1745208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7" name="Oval 2576"/>
              <p:cNvSpPr/>
              <p:nvPr/>
            </p:nvSpPr>
            <p:spPr>
              <a:xfrm>
                <a:off x="1899662" y="1745208"/>
                <a:ext cx="104095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8" name="Rectangle 2577"/>
              <p:cNvSpPr/>
              <p:nvPr/>
            </p:nvSpPr>
            <p:spPr>
              <a:xfrm>
                <a:off x="1623688" y="1745208"/>
                <a:ext cx="346177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9" name="Rectangle 2578"/>
              <p:cNvSpPr/>
              <p:nvPr/>
            </p:nvSpPr>
            <p:spPr>
              <a:xfrm>
                <a:off x="1807670" y="2151561"/>
                <a:ext cx="10893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80" name="Rectangle 2579"/>
              <p:cNvSpPr/>
              <p:nvPr/>
            </p:nvSpPr>
            <p:spPr>
              <a:xfrm>
                <a:off x="1931132" y="1796002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55" name="Group 2553"/>
            <p:cNvGrpSpPr>
              <a:grpSpLocks/>
            </p:cNvGrpSpPr>
            <p:nvPr/>
          </p:nvGrpSpPr>
          <p:grpSpPr bwMode="auto">
            <a:xfrm>
              <a:off x="6193134" y="1858971"/>
              <a:ext cx="281233" cy="756773"/>
              <a:chOff x="1574748" y="1508125"/>
              <a:chExt cx="428775" cy="1153795"/>
            </a:xfrm>
          </p:grpSpPr>
          <p:sp>
            <p:nvSpPr>
              <p:cNvPr id="2555" name="Oval 2554"/>
              <p:cNvSpPr/>
              <p:nvPr/>
            </p:nvSpPr>
            <p:spPr>
              <a:xfrm>
                <a:off x="1930898" y="207653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6" name="Oval 2555"/>
              <p:cNvSpPr/>
              <p:nvPr/>
            </p:nvSpPr>
            <p:spPr>
              <a:xfrm>
                <a:off x="1575036" y="2076534"/>
                <a:ext cx="72625" cy="8707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7" name="Oval 2556"/>
              <p:cNvSpPr/>
              <p:nvPr/>
            </p:nvSpPr>
            <p:spPr>
              <a:xfrm>
                <a:off x="1807435" y="2574800"/>
                <a:ext cx="108938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8" name="Oval 2557"/>
              <p:cNvSpPr/>
              <p:nvPr/>
            </p:nvSpPr>
            <p:spPr>
              <a:xfrm>
                <a:off x="1664607" y="2574800"/>
                <a:ext cx="106516" cy="87076"/>
              </a:xfrm>
              <a:prstGeom prst="ellipse">
                <a:avLst/>
              </a:prstGeom>
              <a:solidFill>
                <a:srgbClr val="4FD2F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59" name="Oval 2558"/>
              <p:cNvSpPr/>
              <p:nvPr/>
            </p:nvSpPr>
            <p:spPr>
              <a:xfrm>
                <a:off x="1667028" y="1508125"/>
                <a:ext cx="242083" cy="2346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0" name="Rectangle 2559"/>
              <p:cNvSpPr/>
              <p:nvPr/>
            </p:nvSpPr>
            <p:spPr>
              <a:xfrm>
                <a:off x="1575036" y="1795957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1" name="Rectangle 2560"/>
              <p:cNvSpPr/>
              <p:nvPr/>
            </p:nvSpPr>
            <p:spPr>
              <a:xfrm>
                <a:off x="1664607" y="1892708"/>
                <a:ext cx="251766" cy="32411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2" name="Rectangle 2561"/>
              <p:cNvSpPr/>
              <p:nvPr/>
            </p:nvSpPr>
            <p:spPr>
              <a:xfrm>
                <a:off x="1664607" y="2151517"/>
                <a:ext cx="106516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3" name="Oval 2562"/>
              <p:cNvSpPr/>
              <p:nvPr/>
            </p:nvSpPr>
            <p:spPr>
              <a:xfrm>
                <a:off x="1577458" y="1745164"/>
                <a:ext cx="10651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4" name="Oval 2563"/>
              <p:cNvSpPr/>
              <p:nvPr/>
            </p:nvSpPr>
            <p:spPr>
              <a:xfrm>
                <a:off x="1899427" y="1745164"/>
                <a:ext cx="104096" cy="1040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5" name="Rectangle 2564"/>
              <p:cNvSpPr/>
              <p:nvPr/>
            </p:nvSpPr>
            <p:spPr>
              <a:xfrm>
                <a:off x="1623453" y="1745164"/>
                <a:ext cx="346179" cy="19591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6" name="Rectangle 2565"/>
              <p:cNvSpPr/>
              <p:nvPr/>
            </p:nvSpPr>
            <p:spPr>
              <a:xfrm>
                <a:off x="1807435" y="2151517"/>
                <a:ext cx="108938" cy="464403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67" name="Rectangle 2566"/>
              <p:cNvSpPr/>
              <p:nvPr/>
            </p:nvSpPr>
            <p:spPr>
              <a:xfrm>
                <a:off x="1930898" y="1795957"/>
                <a:ext cx="72625" cy="321697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172" name="Group 2261"/>
          <p:cNvGrpSpPr>
            <a:grpSpLocks/>
          </p:cNvGrpSpPr>
          <p:nvPr/>
        </p:nvGrpSpPr>
        <p:grpSpPr bwMode="auto">
          <a:xfrm>
            <a:off x="531813" y="3294063"/>
            <a:ext cx="280987" cy="757237"/>
            <a:chOff x="529770" y="1580113"/>
            <a:chExt cx="281233" cy="756773"/>
          </a:xfrm>
        </p:grpSpPr>
        <p:sp>
          <p:nvSpPr>
            <p:cNvPr id="2263" name="Oval 2262"/>
            <p:cNvSpPr/>
            <p:nvPr/>
          </p:nvSpPr>
          <p:spPr>
            <a:xfrm>
              <a:off x="763336" y="19529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64" name="Oval 2263"/>
            <p:cNvSpPr/>
            <p:nvPr/>
          </p:nvSpPr>
          <p:spPr>
            <a:xfrm>
              <a:off x="529770" y="19529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65" name="Oval 2264"/>
            <p:cNvSpPr/>
            <p:nvPr/>
          </p:nvSpPr>
          <p:spPr>
            <a:xfrm>
              <a:off x="682303" y="2279771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66" name="Oval 2265"/>
            <p:cNvSpPr/>
            <p:nvPr/>
          </p:nvSpPr>
          <p:spPr>
            <a:xfrm>
              <a:off x="588558" y="2279771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67" name="Oval 2266"/>
            <p:cNvSpPr/>
            <p:nvPr/>
          </p:nvSpPr>
          <p:spPr>
            <a:xfrm>
              <a:off x="590148" y="1580113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68" name="Rectangle 2267"/>
            <p:cNvSpPr/>
            <p:nvPr/>
          </p:nvSpPr>
          <p:spPr>
            <a:xfrm>
              <a:off x="529770" y="1768909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69" name="Rectangle 2268"/>
            <p:cNvSpPr/>
            <p:nvPr/>
          </p:nvSpPr>
          <p:spPr>
            <a:xfrm>
              <a:off x="588558" y="1832370"/>
              <a:ext cx="165245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0" name="Rectangle 2269"/>
            <p:cNvSpPr/>
            <p:nvPr/>
          </p:nvSpPr>
          <p:spPr>
            <a:xfrm>
              <a:off x="588558" y="2002129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1" name="Oval 2270"/>
            <p:cNvSpPr/>
            <p:nvPr/>
          </p:nvSpPr>
          <p:spPr>
            <a:xfrm>
              <a:off x="531358" y="1735593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2" name="Oval 2271"/>
            <p:cNvSpPr/>
            <p:nvPr/>
          </p:nvSpPr>
          <p:spPr>
            <a:xfrm>
              <a:off x="742681" y="1735593"/>
              <a:ext cx="68322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3" name="Rectangle 2272"/>
            <p:cNvSpPr/>
            <p:nvPr/>
          </p:nvSpPr>
          <p:spPr>
            <a:xfrm>
              <a:off x="561548" y="1735593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4" name="Rectangle 2273"/>
            <p:cNvSpPr/>
            <p:nvPr/>
          </p:nvSpPr>
          <p:spPr>
            <a:xfrm>
              <a:off x="682303" y="2002129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5" name="Rectangle 2274"/>
            <p:cNvSpPr/>
            <p:nvPr/>
          </p:nvSpPr>
          <p:spPr>
            <a:xfrm>
              <a:off x="763336" y="1768909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3" name="Group 2275"/>
          <p:cNvGrpSpPr>
            <a:grpSpLocks/>
          </p:cNvGrpSpPr>
          <p:nvPr/>
        </p:nvGrpSpPr>
        <p:grpSpPr bwMode="auto">
          <a:xfrm>
            <a:off x="836613" y="3295650"/>
            <a:ext cx="280987" cy="757238"/>
            <a:chOff x="833931" y="1581512"/>
            <a:chExt cx="281233" cy="756773"/>
          </a:xfrm>
        </p:grpSpPr>
        <p:sp>
          <p:nvSpPr>
            <p:cNvPr id="2277" name="Oval 2276"/>
            <p:cNvSpPr/>
            <p:nvPr/>
          </p:nvSpPr>
          <p:spPr>
            <a:xfrm>
              <a:off x="1067497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8" name="Oval 2277"/>
            <p:cNvSpPr/>
            <p:nvPr/>
          </p:nvSpPr>
          <p:spPr>
            <a:xfrm>
              <a:off x="833931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79" name="Oval 2278"/>
            <p:cNvSpPr/>
            <p:nvPr/>
          </p:nvSpPr>
          <p:spPr>
            <a:xfrm>
              <a:off x="986464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0" name="Oval 2279"/>
            <p:cNvSpPr/>
            <p:nvPr/>
          </p:nvSpPr>
          <p:spPr>
            <a:xfrm>
              <a:off x="892719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1" name="Oval 2280"/>
            <p:cNvSpPr/>
            <p:nvPr/>
          </p:nvSpPr>
          <p:spPr>
            <a:xfrm>
              <a:off x="894309" y="1581512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2" name="Rectangle 2281"/>
            <p:cNvSpPr/>
            <p:nvPr/>
          </p:nvSpPr>
          <p:spPr>
            <a:xfrm>
              <a:off x="833931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3" name="Rectangle 2282"/>
            <p:cNvSpPr/>
            <p:nvPr/>
          </p:nvSpPr>
          <p:spPr>
            <a:xfrm>
              <a:off x="892719" y="1833770"/>
              <a:ext cx="165245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4" name="Rectangle 2283"/>
            <p:cNvSpPr/>
            <p:nvPr/>
          </p:nvSpPr>
          <p:spPr>
            <a:xfrm>
              <a:off x="892719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5" name="Oval 2284"/>
            <p:cNvSpPr/>
            <p:nvPr/>
          </p:nvSpPr>
          <p:spPr>
            <a:xfrm>
              <a:off x="835519" y="1736991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6" name="Oval 2285"/>
            <p:cNvSpPr/>
            <p:nvPr/>
          </p:nvSpPr>
          <p:spPr>
            <a:xfrm>
              <a:off x="1046842" y="1736991"/>
              <a:ext cx="68322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7" name="Rectangle 2286"/>
            <p:cNvSpPr/>
            <p:nvPr/>
          </p:nvSpPr>
          <p:spPr>
            <a:xfrm>
              <a:off x="865709" y="1736991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8" name="Rectangle 2287"/>
            <p:cNvSpPr/>
            <p:nvPr/>
          </p:nvSpPr>
          <p:spPr>
            <a:xfrm>
              <a:off x="986464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89" name="Rectangle 2288"/>
            <p:cNvSpPr/>
            <p:nvPr/>
          </p:nvSpPr>
          <p:spPr>
            <a:xfrm>
              <a:off x="1067497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4" name="Group 2289"/>
          <p:cNvGrpSpPr>
            <a:grpSpLocks/>
          </p:cNvGrpSpPr>
          <p:nvPr/>
        </p:nvGrpSpPr>
        <p:grpSpPr bwMode="auto">
          <a:xfrm>
            <a:off x="1139825" y="3295650"/>
            <a:ext cx="280988" cy="757238"/>
            <a:chOff x="1137832" y="1581512"/>
            <a:chExt cx="281233" cy="756773"/>
          </a:xfrm>
        </p:grpSpPr>
        <p:sp>
          <p:nvSpPr>
            <p:cNvPr id="2291" name="Oval 2290"/>
            <p:cNvSpPr/>
            <p:nvPr/>
          </p:nvSpPr>
          <p:spPr>
            <a:xfrm>
              <a:off x="1371398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2" name="Oval 2291"/>
            <p:cNvSpPr/>
            <p:nvPr/>
          </p:nvSpPr>
          <p:spPr>
            <a:xfrm>
              <a:off x="1137832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3" name="Oval 2292"/>
            <p:cNvSpPr/>
            <p:nvPr/>
          </p:nvSpPr>
          <p:spPr>
            <a:xfrm>
              <a:off x="1290365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4" name="Oval 2293"/>
            <p:cNvSpPr/>
            <p:nvPr/>
          </p:nvSpPr>
          <p:spPr>
            <a:xfrm>
              <a:off x="1196621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5" name="Oval 2294"/>
            <p:cNvSpPr/>
            <p:nvPr/>
          </p:nvSpPr>
          <p:spPr>
            <a:xfrm>
              <a:off x="1198210" y="1581512"/>
              <a:ext cx="158888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6" name="Rectangle 2295"/>
            <p:cNvSpPr/>
            <p:nvPr/>
          </p:nvSpPr>
          <p:spPr>
            <a:xfrm>
              <a:off x="1137832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7" name="Rectangle 2296"/>
            <p:cNvSpPr/>
            <p:nvPr/>
          </p:nvSpPr>
          <p:spPr>
            <a:xfrm>
              <a:off x="1196621" y="1833770"/>
              <a:ext cx="165244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8" name="Rectangle 2297"/>
            <p:cNvSpPr/>
            <p:nvPr/>
          </p:nvSpPr>
          <p:spPr>
            <a:xfrm>
              <a:off x="1196621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99" name="Oval 2298"/>
            <p:cNvSpPr/>
            <p:nvPr/>
          </p:nvSpPr>
          <p:spPr>
            <a:xfrm>
              <a:off x="1139421" y="1736991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0" name="Oval 2299"/>
            <p:cNvSpPr/>
            <p:nvPr/>
          </p:nvSpPr>
          <p:spPr>
            <a:xfrm>
              <a:off x="1350742" y="1736991"/>
              <a:ext cx="68323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1" name="Rectangle 2300"/>
            <p:cNvSpPr/>
            <p:nvPr/>
          </p:nvSpPr>
          <p:spPr>
            <a:xfrm>
              <a:off x="1169610" y="1736991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2" name="Rectangle 2301"/>
            <p:cNvSpPr/>
            <p:nvPr/>
          </p:nvSpPr>
          <p:spPr>
            <a:xfrm>
              <a:off x="1290365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3" name="Rectangle 2302"/>
            <p:cNvSpPr/>
            <p:nvPr/>
          </p:nvSpPr>
          <p:spPr>
            <a:xfrm>
              <a:off x="1371398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5" name="Group 2303"/>
          <p:cNvGrpSpPr>
            <a:grpSpLocks/>
          </p:cNvGrpSpPr>
          <p:nvPr/>
        </p:nvGrpSpPr>
        <p:grpSpPr bwMode="auto">
          <a:xfrm>
            <a:off x="1443038" y="3294063"/>
            <a:ext cx="280987" cy="757237"/>
            <a:chOff x="1440198" y="1580113"/>
            <a:chExt cx="281233" cy="756773"/>
          </a:xfrm>
        </p:grpSpPr>
        <p:sp>
          <p:nvSpPr>
            <p:cNvPr id="2305" name="Oval 2304"/>
            <p:cNvSpPr/>
            <p:nvPr/>
          </p:nvSpPr>
          <p:spPr>
            <a:xfrm>
              <a:off x="1673764" y="19529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6" name="Oval 2305"/>
            <p:cNvSpPr/>
            <p:nvPr/>
          </p:nvSpPr>
          <p:spPr>
            <a:xfrm>
              <a:off x="1440198" y="19529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7" name="Oval 2306"/>
            <p:cNvSpPr/>
            <p:nvPr/>
          </p:nvSpPr>
          <p:spPr>
            <a:xfrm>
              <a:off x="1592731" y="2279771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8" name="Oval 2307"/>
            <p:cNvSpPr/>
            <p:nvPr/>
          </p:nvSpPr>
          <p:spPr>
            <a:xfrm>
              <a:off x="1498986" y="2279771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09" name="Oval 2308"/>
            <p:cNvSpPr/>
            <p:nvPr/>
          </p:nvSpPr>
          <p:spPr>
            <a:xfrm>
              <a:off x="1500576" y="1580113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0" name="Rectangle 2309"/>
            <p:cNvSpPr/>
            <p:nvPr/>
          </p:nvSpPr>
          <p:spPr>
            <a:xfrm>
              <a:off x="1440198" y="1768909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1" name="Rectangle 2310"/>
            <p:cNvSpPr/>
            <p:nvPr/>
          </p:nvSpPr>
          <p:spPr>
            <a:xfrm>
              <a:off x="1498986" y="1832370"/>
              <a:ext cx="165245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2" name="Rectangle 2311"/>
            <p:cNvSpPr/>
            <p:nvPr/>
          </p:nvSpPr>
          <p:spPr>
            <a:xfrm>
              <a:off x="1498986" y="2002129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3" name="Oval 2312"/>
            <p:cNvSpPr/>
            <p:nvPr/>
          </p:nvSpPr>
          <p:spPr>
            <a:xfrm>
              <a:off x="1441786" y="1735593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4" name="Oval 2313"/>
            <p:cNvSpPr/>
            <p:nvPr/>
          </p:nvSpPr>
          <p:spPr>
            <a:xfrm>
              <a:off x="1653109" y="1735593"/>
              <a:ext cx="68322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5" name="Rectangle 2314"/>
            <p:cNvSpPr/>
            <p:nvPr/>
          </p:nvSpPr>
          <p:spPr>
            <a:xfrm>
              <a:off x="1471976" y="1735593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6" name="Rectangle 2315"/>
            <p:cNvSpPr/>
            <p:nvPr/>
          </p:nvSpPr>
          <p:spPr>
            <a:xfrm>
              <a:off x="1592731" y="2002129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7" name="Rectangle 2316"/>
            <p:cNvSpPr/>
            <p:nvPr/>
          </p:nvSpPr>
          <p:spPr>
            <a:xfrm>
              <a:off x="1673764" y="1768909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6" name="Group 2317"/>
          <p:cNvGrpSpPr>
            <a:grpSpLocks/>
          </p:cNvGrpSpPr>
          <p:nvPr/>
        </p:nvGrpSpPr>
        <p:grpSpPr bwMode="auto">
          <a:xfrm>
            <a:off x="1738313" y="3295650"/>
            <a:ext cx="280987" cy="757238"/>
            <a:chOff x="1735892" y="1581512"/>
            <a:chExt cx="281233" cy="756773"/>
          </a:xfrm>
        </p:grpSpPr>
        <p:sp>
          <p:nvSpPr>
            <p:cNvPr id="2319" name="Oval 2318"/>
            <p:cNvSpPr/>
            <p:nvPr/>
          </p:nvSpPr>
          <p:spPr>
            <a:xfrm>
              <a:off x="1969458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0" name="Oval 2319"/>
            <p:cNvSpPr/>
            <p:nvPr/>
          </p:nvSpPr>
          <p:spPr>
            <a:xfrm>
              <a:off x="1735892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1" name="Oval 2320"/>
            <p:cNvSpPr/>
            <p:nvPr/>
          </p:nvSpPr>
          <p:spPr>
            <a:xfrm>
              <a:off x="1888425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2" name="Oval 2321"/>
            <p:cNvSpPr/>
            <p:nvPr/>
          </p:nvSpPr>
          <p:spPr>
            <a:xfrm>
              <a:off x="1794680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3" name="Oval 2322"/>
            <p:cNvSpPr/>
            <p:nvPr/>
          </p:nvSpPr>
          <p:spPr>
            <a:xfrm>
              <a:off x="1796270" y="1581512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4" name="Rectangle 2323"/>
            <p:cNvSpPr/>
            <p:nvPr/>
          </p:nvSpPr>
          <p:spPr>
            <a:xfrm>
              <a:off x="1735892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5" name="Rectangle 2324"/>
            <p:cNvSpPr/>
            <p:nvPr/>
          </p:nvSpPr>
          <p:spPr>
            <a:xfrm>
              <a:off x="1794680" y="1833770"/>
              <a:ext cx="165245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6" name="Rectangle 2325"/>
            <p:cNvSpPr/>
            <p:nvPr/>
          </p:nvSpPr>
          <p:spPr>
            <a:xfrm>
              <a:off x="1794680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7" name="Oval 2326"/>
            <p:cNvSpPr/>
            <p:nvPr/>
          </p:nvSpPr>
          <p:spPr>
            <a:xfrm>
              <a:off x="1737480" y="1736991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8" name="Oval 2327"/>
            <p:cNvSpPr/>
            <p:nvPr/>
          </p:nvSpPr>
          <p:spPr>
            <a:xfrm>
              <a:off x="1948803" y="1736991"/>
              <a:ext cx="68322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29" name="Rectangle 2328"/>
            <p:cNvSpPr/>
            <p:nvPr/>
          </p:nvSpPr>
          <p:spPr>
            <a:xfrm>
              <a:off x="1767670" y="1736991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0" name="Rectangle 2329"/>
            <p:cNvSpPr/>
            <p:nvPr/>
          </p:nvSpPr>
          <p:spPr>
            <a:xfrm>
              <a:off x="1888425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1" name="Rectangle 2330"/>
            <p:cNvSpPr/>
            <p:nvPr/>
          </p:nvSpPr>
          <p:spPr>
            <a:xfrm>
              <a:off x="1969458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7" name="Group 2331"/>
          <p:cNvGrpSpPr>
            <a:grpSpLocks/>
          </p:cNvGrpSpPr>
          <p:nvPr/>
        </p:nvGrpSpPr>
        <p:grpSpPr bwMode="auto">
          <a:xfrm>
            <a:off x="2033588" y="3295650"/>
            <a:ext cx="280987" cy="757238"/>
            <a:chOff x="2031326" y="1581512"/>
            <a:chExt cx="281233" cy="756773"/>
          </a:xfrm>
        </p:grpSpPr>
        <p:sp>
          <p:nvSpPr>
            <p:cNvPr id="2333" name="Oval 2332"/>
            <p:cNvSpPr/>
            <p:nvPr/>
          </p:nvSpPr>
          <p:spPr>
            <a:xfrm>
              <a:off x="2264892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4" name="Oval 2333"/>
            <p:cNvSpPr/>
            <p:nvPr/>
          </p:nvSpPr>
          <p:spPr>
            <a:xfrm>
              <a:off x="2031326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5" name="Oval 2334"/>
            <p:cNvSpPr/>
            <p:nvPr/>
          </p:nvSpPr>
          <p:spPr>
            <a:xfrm>
              <a:off x="2183859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6" name="Oval 2335"/>
            <p:cNvSpPr/>
            <p:nvPr/>
          </p:nvSpPr>
          <p:spPr>
            <a:xfrm>
              <a:off x="2090114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7" name="Oval 2336"/>
            <p:cNvSpPr/>
            <p:nvPr/>
          </p:nvSpPr>
          <p:spPr>
            <a:xfrm>
              <a:off x="2091704" y="1581512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8" name="Rectangle 2337"/>
            <p:cNvSpPr/>
            <p:nvPr/>
          </p:nvSpPr>
          <p:spPr>
            <a:xfrm>
              <a:off x="2031326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39" name="Rectangle 2338"/>
            <p:cNvSpPr/>
            <p:nvPr/>
          </p:nvSpPr>
          <p:spPr>
            <a:xfrm>
              <a:off x="2090114" y="1833770"/>
              <a:ext cx="165245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0" name="Rectangle 2339"/>
            <p:cNvSpPr/>
            <p:nvPr/>
          </p:nvSpPr>
          <p:spPr>
            <a:xfrm>
              <a:off x="2090114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1" name="Oval 2340"/>
            <p:cNvSpPr/>
            <p:nvPr/>
          </p:nvSpPr>
          <p:spPr>
            <a:xfrm>
              <a:off x="2032914" y="1736991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2" name="Oval 2341"/>
            <p:cNvSpPr/>
            <p:nvPr/>
          </p:nvSpPr>
          <p:spPr>
            <a:xfrm>
              <a:off x="2244237" y="1736991"/>
              <a:ext cx="68322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3" name="Rectangle 2342"/>
            <p:cNvSpPr/>
            <p:nvPr/>
          </p:nvSpPr>
          <p:spPr>
            <a:xfrm>
              <a:off x="2063104" y="1736991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4" name="Rectangle 2343"/>
            <p:cNvSpPr/>
            <p:nvPr/>
          </p:nvSpPr>
          <p:spPr>
            <a:xfrm>
              <a:off x="2183859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5" name="Rectangle 2344"/>
            <p:cNvSpPr/>
            <p:nvPr/>
          </p:nvSpPr>
          <p:spPr>
            <a:xfrm>
              <a:off x="2264892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8" name="Group 2345"/>
          <p:cNvGrpSpPr>
            <a:grpSpLocks/>
          </p:cNvGrpSpPr>
          <p:nvPr/>
        </p:nvGrpSpPr>
        <p:grpSpPr bwMode="auto">
          <a:xfrm>
            <a:off x="2333625" y="3295650"/>
            <a:ext cx="280988" cy="757238"/>
            <a:chOff x="2331783" y="1581512"/>
            <a:chExt cx="281233" cy="756773"/>
          </a:xfrm>
        </p:grpSpPr>
        <p:sp>
          <p:nvSpPr>
            <p:cNvPr id="2347" name="Oval 2346"/>
            <p:cNvSpPr/>
            <p:nvPr/>
          </p:nvSpPr>
          <p:spPr>
            <a:xfrm>
              <a:off x="2565349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8" name="Oval 2347"/>
            <p:cNvSpPr/>
            <p:nvPr/>
          </p:nvSpPr>
          <p:spPr>
            <a:xfrm>
              <a:off x="2331783" y="1954346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9" name="Oval 2348"/>
            <p:cNvSpPr/>
            <p:nvPr/>
          </p:nvSpPr>
          <p:spPr>
            <a:xfrm>
              <a:off x="2484316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0" name="Oval 2349"/>
            <p:cNvSpPr/>
            <p:nvPr/>
          </p:nvSpPr>
          <p:spPr>
            <a:xfrm>
              <a:off x="2390572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1" name="Oval 2350"/>
            <p:cNvSpPr/>
            <p:nvPr/>
          </p:nvSpPr>
          <p:spPr>
            <a:xfrm>
              <a:off x="2392161" y="1581512"/>
              <a:ext cx="158888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2" name="Rectangle 2351"/>
            <p:cNvSpPr/>
            <p:nvPr/>
          </p:nvSpPr>
          <p:spPr>
            <a:xfrm>
              <a:off x="2331783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3" name="Rectangle 2352"/>
            <p:cNvSpPr/>
            <p:nvPr/>
          </p:nvSpPr>
          <p:spPr>
            <a:xfrm>
              <a:off x="2390572" y="1833770"/>
              <a:ext cx="165244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4" name="Rectangle 2353"/>
            <p:cNvSpPr/>
            <p:nvPr/>
          </p:nvSpPr>
          <p:spPr>
            <a:xfrm>
              <a:off x="2390572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5" name="Oval 2354"/>
            <p:cNvSpPr/>
            <p:nvPr/>
          </p:nvSpPr>
          <p:spPr>
            <a:xfrm>
              <a:off x="2333372" y="1736991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6" name="Oval 2355"/>
            <p:cNvSpPr/>
            <p:nvPr/>
          </p:nvSpPr>
          <p:spPr>
            <a:xfrm>
              <a:off x="2544693" y="1736991"/>
              <a:ext cx="68323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7" name="Rectangle 2356"/>
            <p:cNvSpPr/>
            <p:nvPr/>
          </p:nvSpPr>
          <p:spPr>
            <a:xfrm>
              <a:off x="2363561" y="1736991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8" name="Rectangle 2357"/>
            <p:cNvSpPr/>
            <p:nvPr/>
          </p:nvSpPr>
          <p:spPr>
            <a:xfrm>
              <a:off x="2484316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59" name="Rectangle 2358"/>
            <p:cNvSpPr/>
            <p:nvPr/>
          </p:nvSpPr>
          <p:spPr>
            <a:xfrm>
              <a:off x="2565349" y="1770309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79" name="Group 2359"/>
          <p:cNvGrpSpPr>
            <a:grpSpLocks/>
          </p:cNvGrpSpPr>
          <p:nvPr/>
        </p:nvGrpSpPr>
        <p:grpSpPr bwMode="auto">
          <a:xfrm>
            <a:off x="2628900" y="3297238"/>
            <a:ext cx="282575" cy="757237"/>
            <a:chOff x="2627477" y="1582911"/>
            <a:chExt cx="281233" cy="756773"/>
          </a:xfrm>
        </p:grpSpPr>
        <p:sp>
          <p:nvSpPr>
            <p:cNvPr id="2361" name="Oval 2360"/>
            <p:cNvSpPr/>
            <p:nvPr/>
          </p:nvSpPr>
          <p:spPr>
            <a:xfrm>
              <a:off x="2861311" y="1955744"/>
              <a:ext cx="47399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2" name="Oval 2361"/>
            <p:cNvSpPr/>
            <p:nvPr/>
          </p:nvSpPr>
          <p:spPr>
            <a:xfrm>
              <a:off x="2627477" y="1955744"/>
              <a:ext cx="47399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3" name="Oval 2362"/>
            <p:cNvSpPr/>
            <p:nvPr/>
          </p:nvSpPr>
          <p:spPr>
            <a:xfrm>
              <a:off x="2780734" y="2282569"/>
              <a:ext cx="71098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4" name="Oval 2363"/>
            <p:cNvSpPr/>
            <p:nvPr/>
          </p:nvSpPr>
          <p:spPr>
            <a:xfrm>
              <a:off x="2685936" y="2282569"/>
              <a:ext cx="71098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5" name="Oval 2364"/>
            <p:cNvSpPr/>
            <p:nvPr/>
          </p:nvSpPr>
          <p:spPr>
            <a:xfrm>
              <a:off x="2687516" y="1582911"/>
              <a:ext cx="157996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6" name="Rectangle 2365"/>
            <p:cNvSpPr/>
            <p:nvPr/>
          </p:nvSpPr>
          <p:spPr>
            <a:xfrm>
              <a:off x="2627477" y="1771707"/>
              <a:ext cx="47399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7" name="Rectangle 2366"/>
            <p:cNvSpPr/>
            <p:nvPr/>
          </p:nvSpPr>
          <p:spPr>
            <a:xfrm>
              <a:off x="2685936" y="1835168"/>
              <a:ext cx="165895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8" name="Rectangle 2367"/>
            <p:cNvSpPr/>
            <p:nvPr/>
          </p:nvSpPr>
          <p:spPr>
            <a:xfrm>
              <a:off x="2685936" y="2004927"/>
              <a:ext cx="71098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69" name="Oval 2368"/>
            <p:cNvSpPr/>
            <p:nvPr/>
          </p:nvSpPr>
          <p:spPr>
            <a:xfrm>
              <a:off x="2629057" y="1738391"/>
              <a:ext cx="69518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0" name="Oval 2369"/>
            <p:cNvSpPr/>
            <p:nvPr/>
          </p:nvSpPr>
          <p:spPr>
            <a:xfrm>
              <a:off x="2839192" y="1738391"/>
              <a:ext cx="69518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1" name="Rectangle 2370"/>
            <p:cNvSpPr/>
            <p:nvPr/>
          </p:nvSpPr>
          <p:spPr>
            <a:xfrm>
              <a:off x="2659076" y="1738391"/>
              <a:ext cx="225935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2" name="Rectangle 2371"/>
            <p:cNvSpPr/>
            <p:nvPr/>
          </p:nvSpPr>
          <p:spPr>
            <a:xfrm>
              <a:off x="2780734" y="2004927"/>
              <a:ext cx="71098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3" name="Rectangle 2372"/>
            <p:cNvSpPr/>
            <p:nvPr/>
          </p:nvSpPr>
          <p:spPr>
            <a:xfrm>
              <a:off x="2861311" y="1771707"/>
              <a:ext cx="47399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0" name="Group 2373"/>
          <p:cNvGrpSpPr>
            <a:grpSpLocks/>
          </p:cNvGrpSpPr>
          <p:nvPr/>
        </p:nvGrpSpPr>
        <p:grpSpPr bwMode="auto">
          <a:xfrm>
            <a:off x="3219450" y="3290888"/>
            <a:ext cx="280988" cy="757237"/>
            <a:chOff x="3216810" y="1576594"/>
            <a:chExt cx="281233" cy="756773"/>
          </a:xfrm>
        </p:grpSpPr>
        <p:sp>
          <p:nvSpPr>
            <p:cNvPr id="2375" name="Oval 2374"/>
            <p:cNvSpPr/>
            <p:nvPr/>
          </p:nvSpPr>
          <p:spPr>
            <a:xfrm>
              <a:off x="3450376" y="1949427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6" name="Oval 2375"/>
            <p:cNvSpPr/>
            <p:nvPr/>
          </p:nvSpPr>
          <p:spPr>
            <a:xfrm>
              <a:off x="3216810" y="1949427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7" name="Oval 2376"/>
            <p:cNvSpPr/>
            <p:nvPr/>
          </p:nvSpPr>
          <p:spPr>
            <a:xfrm>
              <a:off x="3369343" y="2276252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8" name="Oval 2377"/>
            <p:cNvSpPr/>
            <p:nvPr/>
          </p:nvSpPr>
          <p:spPr>
            <a:xfrm>
              <a:off x="3275599" y="2276252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9" name="Oval 2378"/>
            <p:cNvSpPr/>
            <p:nvPr/>
          </p:nvSpPr>
          <p:spPr>
            <a:xfrm>
              <a:off x="3277188" y="1576594"/>
              <a:ext cx="158888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0" name="Rectangle 2379"/>
            <p:cNvSpPr/>
            <p:nvPr/>
          </p:nvSpPr>
          <p:spPr>
            <a:xfrm>
              <a:off x="3216810" y="1765390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1" name="Rectangle 2380"/>
            <p:cNvSpPr/>
            <p:nvPr/>
          </p:nvSpPr>
          <p:spPr>
            <a:xfrm>
              <a:off x="3275599" y="1828851"/>
              <a:ext cx="165244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2" name="Rectangle 2381"/>
            <p:cNvSpPr/>
            <p:nvPr/>
          </p:nvSpPr>
          <p:spPr>
            <a:xfrm>
              <a:off x="3275599" y="1998610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3" name="Oval 2382"/>
            <p:cNvSpPr/>
            <p:nvPr/>
          </p:nvSpPr>
          <p:spPr>
            <a:xfrm>
              <a:off x="3218399" y="1732074"/>
              <a:ext cx="69911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4" name="Oval 2383"/>
            <p:cNvSpPr/>
            <p:nvPr/>
          </p:nvSpPr>
          <p:spPr>
            <a:xfrm>
              <a:off x="3429720" y="1732074"/>
              <a:ext cx="68323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5" name="Rectangle 2384"/>
            <p:cNvSpPr/>
            <p:nvPr/>
          </p:nvSpPr>
          <p:spPr>
            <a:xfrm>
              <a:off x="3248588" y="1732074"/>
              <a:ext cx="227211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6" name="Rectangle 2385"/>
            <p:cNvSpPr/>
            <p:nvPr/>
          </p:nvSpPr>
          <p:spPr>
            <a:xfrm>
              <a:off x="3369343" y="1998610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7" name="Rectangle 2386"/>
            <p:cNvSpPr/>
            <p:nvPr/>
          </p:nvSpPr>
          <p:spPr>
            <a:xfrm>
              <a:off x="3450376" y="1765390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1" name="Group 2387"/>
          <p:cNvGrpSpPr>
            <a:grpSpLocks/>
          </p:cNvGrpSpPr>
          <p:nvPr/>
        </p:nvGrpSpPr>
        <p:grpSpPr bwMode="auto">
          <a:xfrm>
            <a:off x="3516313" y="3294063"/>
            <a:ext cx="280987" cy="757237"/>
            <a:chOff x="3514210" y="1580113"/>
            <a:chExt cx="281233" cy="756773"/>
          </a:xfrm>
        </p:grpSpPr>
        <p:sp>
          <p:nvSpPr>
            <p:cNvPr id="2389" name="Oval 2388"/>
            <p:cNvSpPr/>
            <p:nvPr/>
          </p:nvSpPr>
          <p:spPr>
            <a:xfrm>
              <a:off x="3747776" y="19529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0" name="Oval 2389"/>
            <p:cNvSpPr/>
            <p:nvPr/>
          </p:nvSpPr>
          <p:spPr>
            <a:xfrm>
              <a:off x="3514210" y="19529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1" name="Oval 2390"/>
            <p:cNvSpPr/>
            <p:nvPr/>
          </p:nvSpPr>
          <p:spPr>
            <a:xfrm>
              <a:off x="3666743" y="2279771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2" name="Oval 2391"/>
            <p:cNvSpPr/>
            <p:nvPr/>
          </p:nvSpPr>
          <p:spPr>
            <a:xfrm>
              <a:off x="3572998" y="2279771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3" name="Oval 2392"/>
            <p:cNvSpPr/>
            <p:nvPr/>
          </p:nvSpPr>
          <p:spPr>
            <a:xfrm>
              <a:off x="3574588" y="1580113"/>
              <a:ext cx="158889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4" name="Rectangle 2393"/>
            <p:cNvSpPr/>
            <p:nvPr/>
          </p:nvSpPr>
          <p:spPr>
            <a:xfrm>
              <a:off x="3514210" y="1768909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5" name="Rectangle 2394"/>
            <p:cNvSpPr/>
            <p:nvPr/>
          </p:nvSpPr>
          <p:spPr>
            <a:xfrm>
              <a:off x="3572998" y="1832370"/>
              <a:ext cx="165245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6" name="Rectangle 2395"/>
            <p:cNvSpPr/>
            <p:nvPr/>
          </p:nvSpPr>
          <p:spPr>
            <a:xfrm>
              <a:off x="3572998" y="2002129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7" name="Oval 2396"/>
            <p:cNvSpPr/>
            <p:nvPr/>
          </p:nvSpPr>
          <p:spPr>
            <a:xfrm>
              <a:off x="3515798" y="1735593"/>
              <a:ext cx="69911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8" name="Oval 2397"/>
            <p:cNvSpPr/>
            <p:nvPr/>
          </p:nvSpPr>
          <p:spPr>
            <a:xfrm>
              <a:off x="3727121" y="1735593"/>
              <a:ext cx="68322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99" name="Rectangle 2398"/>
            <p:cNvSpPr/>
            <p:nvPr/>
          </p:nvSpPr>
          <p:spPr>
            <a:xfrm>
              <a:off x="3545988" y="1735593"/>
              <a:ext cx="227211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0" name="Rectangle 2399"/>
            <p:cNvSpPr/>
            <p:nvPr/>
          </p:nvSpPr>
          <p:spPr>
            <a:xfrm>
              <a:off x="3666743" y="2002129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1" name="Rectangle 2400"/>
            <p:cNvSpPr/>
            <p:nvPr/>
          </p:nvSpPr>
          <p:spPr>
            <a:xfrm>
              <a:off x="3747776" y="1768909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2" name="Group 2401"/>
          <p:cNvGrpSpPr>
            <a:grpSpLocks/>
          </p:cNvGrpSpPr>
          <p:nvPr/>
        </p:nvGrpSpPr>
        <p:grpSpPr bwMode="auto">
          <a:xfrm>
            <a:off x="3821113" y="3295650"/>
            <a:ext cx="280987" cy="757238"/>
            <a:chOff x="3818371" y="1581512"/>
            <a:chExt cx="281233" cy="756773"/>
          </a:xfrm>
        </p:grpSpPr>
        <p:sp>
          <p:nvSpPr>
            <p:cNvPr id="2403" name="Oval 2402"/>
            <p:cNvSpPr/>
            <p:nvPr/>
          </p:nvSpPr>
          <p:spPr>
            <a:xfrm>
              <a:off x="4051937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4" name="Oval 2403"/>
            <p:cNvSpPr/>
            <p:nvPr/>
          </p:nvSpPr>
          <p:spPr>
            <a:xfrm>
              <a:off x="3818371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5" name="Oval 2404"/>
            <p:cNvSpPr/>
            <p:nvPr/>
          </p:nvSpPr>
          <p:spPr>
            <a:xfrm>
              <a:off x="3970904" y="2281170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6" name="Oval 2405"/>
            <p:cNvSpPr/>
            <p:nvPr/>
          </p:nvSpPr>
          <p:spPr>
            <a:xfrm>
              <a:off x="3877159" y="2281170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7" name="Oval 2406"/>
            <p:cNvSpPr/>
            <p:nvPr/>
          </p:nvSpPr>
          <p:spPr>
            <a:xfrm>
              <a:off x="3878749" y="1581512"/>
              <a:ext cx="158889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8" name="Rectangle 2407"/>
            <p:cNvSpPr/>
            <p:nvPr/>
          </p:nvSpPr>
          <p:spPr>
            <a:xfrm>
              <a:off x="3818371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9" name="Rectangle 2408"/>
            <p:cNvSpPr/>
            <p:nvPr/>
          </p:nvSpPr>
          <p:spPr>
            <a:xfrm>
              <a:off x="3877159" y="1833770"/>
              <a:ext cx="165245" cy="212594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0" name="Rectangle 2409"/>
            <p:cNvSpPr/>
            <p:nvPr/>
          </p:nvSpPr>
          <p:spPr>
            <a:xfrm>
              <a:off x="3877159" y="2003528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1" name="Oval 2410"/>
            <p:cNvSpPr/>
            <p:nvPr/>
          </p:nvSpPr>
          <p:spPr>
            <a:xfrm>
              <a:off x="3819959" y="1736991"/>
              <a:ext cx="69911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2" name="Oval 2411"/>
            <p:cNvSpPr/>
            <p:nvPr/>
          </p:nvSpPr>
          <p:spPr>
            <a:xfrm>
              <a:off x="4031282" y="1736991"/>
              <a:ext cx="68322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3" name="Rectangle 2412"/>
            <p:cNvSpPr/>
            <p:nvPr/>
          </p:nvSpPr>
          <p:spPr>
            <a:xfrm>
              <a:off x="3850149" y="1736991"/>
              <a:ext cx="227211" cy="1285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4" name="Rectangle 2413"/>
            <p:cNvSpPr/>
            <p:nvPr/>
          </p:nvSpPr>
          <p:spPr>
            <a:xfrm>
              <a:off x="3970904" y="2003528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5" name="Rectangle 2414"/>
            <p:cNvSpPr/>
            <p:nvPr/>
          </p:nvSpPr>
          <p:spPr>
            <a:xfrm>
              <a:off x="4051937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3" name="Group 2415"/>
          <p:cNvGrpSpPr>
            <a:grpSpLocks/>
          </p:cNvGrpSpPr>
          <p:nvPr/>
        </p:nvGrpSpPr>
        <p:grpSpPr bwMode="auto">
          <a:xfrm>
            <a:off x="4124325" y="3295650"/>
            <a:ext cx="280988" cy="757238"/>
            <a:chOff x="4122272" y="1581512"/>
            <a:chExt cx="281233" cy="756773"/>
          </a:xfrm>
        </p:grpSpPr>
        <p:sp>
          <p:nvSpPr>
            <p:cNvPr id="2417" name="Oval 2416"/>
            <p:cNvSpPr/>
            <p:nvPr/>
          </p:nvSpPr>
          <p:spPr>
            <a:xfrm>
              <a:off x="4355838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8" name="Oval 2417"/>
            <p:cNvSpPr/>
            <p:nvPr/>
          </p:nvSpPr>
          <p:spPr>
            <a:xfrm>
              <a:off x="4122272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19" name="Oval 2418"/>
            <p:cNvSpPr/>
            <p:nvPr/>
          </p:nvSpPr>
          <p:spPr>
            <a:xfrm>
              <a:off x="4274805" y="2281170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0" name="Oval 2419"/>
            <p:cNvSpPr/>
            <p:nvPr/>
          </p:nvSpPr>
          <p:spPr>
            <a:xfrm>
              <a:off x="4181061" y="2281170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1" name="Oval 2420"/>
            <p:cNvSpPr/>
            <p:nvPr/>
          </p:nvSpPr>
          <p:spPr>
            <a:xfrm>
              <a:off x="4182650" y="1581512"/>
              <a:ext cx="158888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2" name="Rectangle 2421"/>
            <p:cNvSpPr/>
            <p:nvPr/>
          </p:nvSpPr>
          <p:spPr>
            <a:xfrm>
              <a:off x="4122272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3" name="Rectangle 2422"/>
            <p:cNvSpPr/>
            <p:nvPr/>
          </p:nvSpPr>
          <p:spPr>
            <a:xfrm>
              <a:off x="4181061" y="1833770"/>
              <a:ext cx="165244" cy="212594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4" name="Rectangle 2423"/>
            <p:cNvSpPr/>
            <p:nvPr/>
          </p:nvSpPr>
          <p:spPr>
            <a:xfrm>
              <a:off x="4181061" y="2003528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5" name="Oval 2424"/>
            <p:cNvSpPr/>
            <p:nvPr/>
          </p:nvSpPr>
          <p:spPr>
            <a:xfrm>
              <a:off x="4123861" y="1736991"/>
              <a:ext cx="69911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6" name="Oval 2425"/>
            <p:cNvSpPr/>
            <p:nvPr/>
          </p:nvSpPr>
          <p:spPr>
            <a:xfrm>
              <a:off x="4335182" y="1736991"/>
              <a:ext cx="68323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7" name="Rectangle 2426"/>
            <p:cNvSpPr/>
            <p:nvPr/>
          </p:nvSpPr>
          <p:spPr>
            <a:xfrm>
              <a:off x="4154050" y="1736991"/>
              <a:ext cx="227211" cy="1285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8" name="Rectangle 2427"/>
            <p:cNvSpPr/>
            <p:nvPr/>
          </p:nvSpPr>
          <p:spPr>
            <a:xfrm>
              <a:off x="4274805" y="2003528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29" name="Rectangle 2428"/>
            <p:cNvSpPr/>
            <p:nvPr/>
          </p:nvSpPr>
          <p:spPr>
            <a:xfrm>
              <a:off x="4355838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4" name="Group 2429"/>
          <p:cNvGrpSpPr>
            <a:grpSpLocks/>
          </p:cNvGrpSpPr>
          <p:nvPr/>
        </p:nvGrpSpPr>
        <p:grpSpPr bwMode="auto">
          <a:xfrm>
            <a:off x="4427538" y="3294063"/>
            <a:ext cx="280987" cy="757237"/>
            <a:chOff x="4424638" y="1580113"/>
            <a:chExt cx="281233" cy="756773"/>
          </a:xfrm>
        </p:grpSpPr>
        <p:sp>
          <p:nvSpPr>
            <p:cNvPr id="2431" name="Oval 2430"/>
            <p:cNvSpPr/>
            <p:nvPr/>
          </p:nvSpPr>
          <p:spPr>
            <a:xfrm>
              <a:off x="4658204" y="19529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2" name="Oval 2431"/>
            <p:cNvSpPr/>
            <p:nvPr/>
          </p:nvSpPr>
          <p:spPr>
            <a:xfrm>
              <a:off x="4424638" y="19529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3" name="Oval 2432"/>
            <p:cNvSpPr/>
            <p:nvPr/>
          </p:nvSpPr>
          <p:spPr>
            <a:xfrm>
              <a:off x="4577171" y="2279771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4" name="Oval 2433"/>
            <p:cNvSpPr/>
            <p:nvPr/>
          </p:nvSpPr>
          <p:spPr>
            <a:xfrm>
              <a:off x="4483426" y="2279771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5" name="Oval 2434"/>
            <p:cNvSpPr/>
            <p:nvPr/>
          </p:nvSpPr>
          <p:spPr>
            <a:xfrm>
              <a:off x="4485016" y="1580113"/>
              <a:ext cx="158889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6" name="Rectangle 2435"/>
            <p:cNvSpPr/>
            <p:nvPr/>
          </p:nvSpPr>
          <p:spPr>
            <a:xfrm>
              <a:off x="4424638" y="1768909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7" name="Rectangle 2436"/>
            <p:cNvSpPr/>
            <p:nvPr/>
          </p:nvSpPr>
          <p:spPr>
            <a:xfrm>
              <a:off x="4483426" y="1832370"/>
              <a:ext cx="165245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8" name="Rectangle 2437"/>
            <p:cNvSpPr/>
            <p:nvPr/>
          </p:nvSpPr>
          <p:spPr>
            <a:xfrm>
              <a:off x="4483426" y="2002129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39" name="Oval 2438"/>
            <p:cNvSpPr/>
            <p:nvPr/>
          </p:nvSpPr>
          <p:spPr>
            <a:xfrm>
              <a:off x="4426226" y="1735593"/>
              <a:ext cx="69911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0" name="Oval 2439"/>
            <p:cNvSpPr/>
            <p:nvPr/>
          </p:nvSpPr>
          <p:spPr>
            <a:xfrm>
              <a:off x="4637549" y="1735593"/>
              <a:ext cx="68322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1" name="Rectangle 2440"/>
            <p:cNvSpPr/>
            <p:nvPr/>
          </p:nvSpPr>
          <p:spPr>
            <a:xfrm>
              <a:off x="4456416" y="1735593"/>
              <a:ext cx="227211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2" name="Rectangle 2441"/>
            <p:cNvSpPr/>
            <p:nvPr/>
          </p:nvSpPr>
          <p:spPr>
            <a:xfrm>
              <a:off x="4577171" y="2002129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3" name="Rectangle 2442"/>
            <p:cNvSpPr/>
            <p:nvPr/>
          </p:nvSpPr>
          <p:spPr>
            <a:xfrm>
              <a:off x="4658204" y="1768909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5" name="Group 2443"/>
          <p:cNvGrpSpPr>
            <a:grpSpLocks/>
          </p:cNvGrpSpPr>
          <p:nvPr/>
        </p:nvGrpSpPr>
        <p:grpSpPr bwMode="auto">
          <a:xfrm>
            <a:off x="4722813" y="3295650"/>
            <a:ext cx="280987" cy="757238"/>
            <a:chOff x="4720332" y="1581512"/>
            <a:chExt cx="281233" cy="756773"/>
          </a:xfrm>
        </p:grpSpPr>
        <p:sp>
          <p:nvSpPr>
            <p:cNvPr id="2445" name="Oval 2444"/>
            <p:cNvSpPr/>
            <p:nvPr/>
          </p:nvSpPr>
          <p:spPr>
            <a:xfrm>
              <a:off x="4953898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6" name="Oval 2445"/>
            <p:cNvSpPr/>
            <p:nvPr/>
          </p:nvSpPr>
          <p:spPr>
            <a:xfrm>
              <a:off x="4720332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7" name="Oval 2446"/>
            <p:cNvSpPr/>
            <p:nvPr/>
          </p:nvSpPr>
          <p:spPr>
            <a:xfrm>
              <a:off x="4872865" y="2281170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8" name="Oval 2447"/>
            <p:cNvSpPr/>
            <p:nvPr/>
          </p:nvSpPr>
          <p:spPr>
            <a:xfrm>
              <a:off x="4779120" y="2281170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49" name="Oval 2448"/>
            <p:cNvSpPr/>
            <p:nvPr/>
          </p:nvSpPr>
          <p:spPr>
            <a:xfrm>
              <a:off x="4780710" y="1581512"/>
              <a:ext cx="158889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0" name="Rectangle 2449"/>
            <p:cNvSpPr/>
            <p:nvPr/>
          </p:nvSpPr>
          <p:spPr>
            <a:xfrm>
              <a:off x="4720332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1" name="Rectangle 2450"/>
            <p:cNvSpPr/>
            <p:nvPr/>
          </p:nvSpPr>
          <p:spPr>
            <a:xfrm>
              <a:off x="4779120" y="1833770"/>
              <a:ext cx="165245" cy="212594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2" name="Rectangle 2451"/>
            <p:cNvSpPr/>
            <p:nvPr/>
          </p:nvSpPr>
          <p:spPr>
            <a:xfrm>
              <a:off x="4779120" y="2003528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3" name="Oval 2452"/>
            <p:cNvSpPr/>
            <p:nvPr/>
          </p:nvSpPr>
          <p:spPr>
            <a:xfrm>
              <a:off x="4721920" y="1736991"/>
              <a:ext cx="69911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4" name="Oval 2453"/>
            <p:cNvSpPr/>
            <p:nvPr/>
          </p:nvSpPr>
          <p:spPr>
            <a:xfrm>
              <a:off x="4933243" y="1736991"/>
              <a:ext cx="68322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5" name="Rectangle 2454"/>
            <p:cNvSpPr/>
            <p:nvPr/>
          </p:nvSpPr>
          <p:spPr>
            <a:xfrm>
              <a:off x="4752110" y="1736991"/>
              <a:ext cx="227211" cy="1285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6" name="Rectangle 2455"/>
            <p:cNvSpPr/>
            <p:nvPr/>
          </p:nvSpPr>
          <p:spPr>
            <a:xfrm>
              <a:off x="4872865" y="2003528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57" name="Rectangle 2456"/>
            <p:cNvSpPr/>
            <p:nvPr/>
          </p:nvSpPr>
          <p:spPr>
            <a:xfrm>
              <a:off x="4953898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6" name="Group 2457"/>
          <p:cNvGrpSpPr>
            <a:grpSpLocks/>
          </p:cNvGrpSpPr>
          <p:nvPr/>
        </p:nvGrpSpPr>
        <p:grpSpPr bwMode="auto">
          <a:xfrm>
            <a:off x="5018088" y="3295650"/>
            <a:ext cx="280987" cy="757238"/>
            <a:chOff x="5015766" y="1581512"/>
            <a:chExt cx="281233" cy="756773"/>
          </a:xfrm>
        </p:grpSpPr>
        <p:sp>
          <p:nvSpPr>
            <p:cNvPr id="2459" name="Oval 2458"/>
            <p:cNvSpPr/>
            <p:nvPr/>
          </p:nvSpPr>
          <p:spPr>
            <a:xfrm>
              <a:off x="5249332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0" name="Oval 2459"/>
            <p:cNvSpPr/>
            <p:nvPr/>
          </p:nvSpPr>
          <p:spPr>
            <a:xfrm>
              <a:off x="5015766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1" name="Oval 2460"/>
            <p:cNvSpPr/>
            <p:nvPr/>
          </p:nvSpPr>
          <p:spPr>
            <a:xfrm>
              <a:off x="5168299" y="2281170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2" name="Oval 2461"/>
            <p:cNvSpPr/>
            <p:nvPr/>
          </p:nvSpPr>
          <p:spPr>
            <a:xfrm>
              <a:off x="5074554" y="2281170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3" name="Oval 2462"/>
            <p:cNvSpPr/>
            <p:nvPr/>
          </p:nvSpPr>
          <p:spPr>
            <a:xfrm>
              <a:off x="5076144" y="1581512"/>
              <a:ext cx="158889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4" name="Rectangle 2463"/>
            <p:cNvSpPr/>
            <p:nvPr/>
          </p:nvSpPr>
          <p:spPr>
            <a:xfrm>
              <a:off x="5015766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5" name="Rectangle 2464"/>
            <p:cNvSpPr/>
            <p:nvPr/>
          </p:nvSpPr>
          <p:spPr>
            <a:xfrm>
              <a:off x="5074554" y="1833770"/>
              <a:ext cx="165245" cy="212594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6" name="Rectangle 2465"/>
            <p:cNvSpPr/>
            <p:nvPr/>
          </p:nvSpPr>
          <p:spPr>
            <a:xfrm>
              <a:off x="5074554" y="2003528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7" name="Oval 2466"/>
            <p:cNvSpPr/>
            <p:nvPr/>
          </p:nvSpPr>
          <p:spPr>
            <a:xfrm>
              <a:off x="5017354" y="1736991"/>
              <a:ext cx="69911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8" name="Oval 2467"/>
            <p:cNvSpPr/>
            <p:nvPr/>
          </p:nvSpPr>
          <p:spPr>
            <a:xfrm>
              <a:off x="5228677" y="1736991"/>
              <a:ext cx="68322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69" name="Rectangle 2468"/>
            <p:cNvSpPr/>
            <p:nvPr/>
          </p:nvSpPr>
          <p:spPr>
            <a:xfrm>
              <a:off x="5047544" y="1736991"/>
              <a:ext cx="227211" cy="1285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0" name="Rectangle 2469"/>
            <p:cNvSpPr/>
            <p:nvPr/>
          </p:nvSpPr>
          <p:spPr>
            <a:xfrm>
              <a:off x="5168299" y="2003528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1" name="Rectangle 2470"/>
            <p:cNvSpPr/>
            <p:nvPr/>
          </p:nvSpPr>
          <p:spPr>
            <a:xfrm>
              <a:off x="5249332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7" name="Group 2471"/>
          <p:cNvGrpSpPr>
            <a:grpSpLocks/>
          </p:cNvGrpSpPr>
          <p:nvPr/>
        </p:nvGrpSpPr>
        <p:grpSpPr bwMode="auto">
          <a:xfrm>
            <a:off x="5318125" y="3295650"/>
            <a:ext cx="280988" cy="757238"/>
            <a:chOff x="5316223" y="1581512"/>
            <a:chExt cx="281233" cy="756773"/>
          </a:xfrm>
        </p:grpSpPr>
        <p:sp>
          <p:nvSpPr>
            <p:cNvPr id="2473" name="Oval 2472"/>
            <p:cNvSpPr/>
            <p:nvPr/>
          </p:nvSpPr>
          <p:spPr>
            <a:xfrm>
              <a:off x="5549789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4" name="Oval 2473"/>
            <p:cNvSpPr/>
            <p:nvPr/>
          </p:nvSpPr>
          <p:spPr>
            <a:xfrm>
              <a:off x="5316223" y="1954346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5" name="Oval 2474"/>
            <p:cNvSpPr/>
            <p:nvPr/>
          </p:nvSpPr>
          <p:spPr>
            <a:xfrm>
              <a:off x="5468756" y="2281170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6" name="Oval 2475"/>
            <p:cNvSpPr/>
            <p:nvPr/>
          </p:nvSpPr>
          <p:spPr>
            <a:xfrm>
              <a:off x="5375012" y="2281170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7" name="Oval 2476"/>
            <p:cNvSpPr/>
            <p:nvPr/>
          </p:nvSpPr>
          <p:spPr>
            <a:xfrm>
              <a:off x="5376601" y="1581512"/>
              <a:ext cx="158888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8" name="Rectangle 2477"/>
            <p:cNvSpPr/>
            <p:nvPr/>
          </p:nvSpPr>
          <p:spPr>
            <a:xfrm>
              <a:off x="5316223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9" name="Rectangle 2478"/>
            <p:cNvSpPr/>
            <p:nvPr/>
          </p:nvSpPr>
          <p:spPr>
            <a:xfrm>
              <a:off x="5375012" y="1833770"/>
              <a:ext cx="165244" cy="212594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0" name="Rectangle 2479"/>
            <p:cNvSpPr/>
            <p:nvPr/>
          </p:nvSpPr>
          <p:spPr>
            <a:xfrm>
              <a:off x="5375012" y="2003528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1" name="Oval 2480"/>
            <p:cNvSpPr/>
            <p:nvPr/>
          </p:nvSpPr>
          <p:spPr>
            <a:xfrm>
              <a:off x="5317812" y="1736991"/>
              <a:ext cx="69911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2" name="Oval 2481"/>
            <p:cNvSpPr/>
            <p:nvPr/>
          </p:nvSpPr>
          <p:spPr>
            <a:xfrm>
              <a:off x="5529133" y="1736991"/>
              <a:ext cx="68323" cy="68221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3" name="Rectangle 2482"/>
            <p:cNvSpPr/>
            <p:nvPr/>
          </p:nvSpPr>
          <p:spPr>
            <a:xfrm>
              <a:off x="5348001" y="1736991"/>
              <a:ext cx="227211" cy="1285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4" name="Rectangle 2483"/>
            <p:cNvSpPr/>
            <p:nvPr/>
          </p:nvSpPr>
          <p:spPr>
            <a:xfrm>
              <a:off x="5468756" y="2003528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5" name="Rectangle 2484"/>
            <p:cNvSpPr/>
            <p:nvPr/>
          </p:nvSpPr>
          <p:spPr>
            <a:xfrm>
              <a:off x="5549789" y="1770309"/>
              <a:ext cx="47667" cy="211007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8" name="Group 2485"/>
          <p:cNvGrpSpPr>
            <a:grpSpLocks/>
          </p:cNvGrpSpPr>
          <p:nvPr/>
        </p:nvGrpSpPr>
        <p:grpSpPr bwMode="auto">
          <a:xfrm>
            <a:off x="5613400" y="3297238"/>
            <a:ext cx="282575" cy="757237"/>
            <a:chOff x="5611917" y="1582911"/>
            <a:chExt cx="281233" cy="756773"/>
          </a:xfrm>
        </p:grpSpPr>
        <p:sp>
          <p:nvSpPr>
            <p:cNvPr id="2487" name="Oval 2486"/>
            <p:cNvSpPr/>
            <p:nvPr/>
          </p:nvSpPr>
          <p:spPr>
            <a:xfrm>
              <a:off x="5845751" y="1955744"/>
              <a:ext cx="47399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8" name="Oval 2487"/>
            <p:cNvSpPr/>
            <p:nvPr/>
          </p:nvSpPr>
          <p:spPr>
            <a:xfrm>
              <a:off x="5611917" y="1955744"/>
              <a:ext cx="47399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89" name="Oval 2488"/>
            <p:cNvSpPr/>
            <p:nvPr/>
          </p:nvSpPr>
          <p:spPr>
            <a:xfrm>
              <a:off x="5765174" y="2282569"/>
              <a:ext cx="71098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0" name="Oval 2489"/>
            <p:cNvSpPr/>
            <p:nvPr/>
          </p:nvSpPr>
          <p:spPr>
            <a:xfrm>
              <a:off x="5670376" y="2282569"/>
              <a:ext cx="71098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1" name="Oval 2490"/>
            <p:cNvSpPr/>
            <p:nvPr/>
          </p:nvSpPr>
          <p:spPr>
            <a:xfrm>
              <a:off x="5671956" y="1582911"/>
              <a:ext cx="157996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2" name="Rectangle 2491"/>
            <p:cNvSpPr/>
            <p:nvPr/>
          </p:nvSpPr>
          <p:spPr>
            <a:xfrm>
              <a:off x="5611917" y="1771707"/>
              <a:ext cx="47399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3" name="Rectangle 2492"/>
            <p:cNvSpPr/>
            <p:nvPr/>
          </p:nvSpPr>
          <p:spPr>
            <a:xfrm>
              <a:off x="5670376" y="1835168"/>
              <a:ext cx="165895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4" name="Rectangle 2493"/>
            <p:cNvSpPr/>
            <p:nvPr/>
          </p:nvSpPr>
          <p:spPr>
            <a:xfrm>
              <a:off x="5670376" y="2004927"/>
              <a:ext cx="71098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5" name="Oval 2494"/>
            <p:cNvSpPr/>
            <p:nvPr/>
          </p:nvSpPr>
          <p:spPr>
            <a:xfrm>
              <a:off x="5613497" y="1738391"/>
              <a:ext cx="69518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6" name="Oval 2495"/>
            <p:cNvSpPr/>
            <p:nvPr/>
          </p:nvSpPr>
          <p:spPr>
            <a:xfrm>
              <a:off x="5823632" y="1738391"/>
              <a:ext cx="69518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7" name="Rectangle 2496"/>
            <p:cNvSpPr/>
            <p:nvPr/>
          </p:nvSpPr>
          <p:spPr>
            <a:xfrm>
              <a:off x="5643516" y="1738391"/>
              <a:ext cx="225935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8" name="Rectangle 2497"/>
            <p:cNvSpPr/>
            <p:nvPr/>
          </p:nvSpPr>
          <p:spPr>
            <a:xfrm>
              <a:off x="5765174" y="2004927"/>
              <a:ext cx="71098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99" name="Rectangle 2498"/>
            <p:cNvSpPr/>
            <p:nvPr/>
          </p:nvSpPr>
          <p:spPr>
            <a:xfrm>
              <a:off x="5845751" y="1771707"/>
              <a:ext cx="47399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89" name="Group 2499"/>
          <p:cNvGrpSpPr>
            <a:grpSpLocks/>
          </p:cNvGrpSpPr>
          <p:nvPr/>
        </p:nvGrpSpPr>
        <p:grpSpPr bwMode="auto">
          <a:xfrm>
            <a:off x="5908675" y="3297238"/>
            <a:ext cx="282575" cy="757237"/>
            <a:chOff x="5907351" y="1582911"/>
            <a:chExt cx="281233" cy="756773"/>
          </a:xfrm>
        </p:grpSpPr>
        <p:sp>
          <p:nvSpPr>
            <p:cNvPr id="2501" name="Oval 2500"/>
            <p:cNvSpPr/>
            <p:nvPr/>
          </p:nvSpPr>
          <p:spPr>
            <a:xfrm>
              <a:off x="6141185" y="1955744"/>
              <a:ext cx="47399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2" name="Oval 2501"/>
            <p:cNvSpPr/>
            <p:nvPr/>
          </p:nvSpPr>
          <p:spPr>
            <a:xfrm>
              <a:off x="5907351" y="1955744"/>
              <a:ext cx="47399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3" name="Oval 2502"/>
            <p:cNvSpPr/>
            <p:nvPr/>
          </p:nvSpPr>
          <p:spPr>
            <a:xfrm>
              <a:off x="6060608" y="2282569"/>
              <a:ext cx="71098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4" name="Oval 2503"/>
            <p:cNvSpPr/>
            <p:nvPr/>
          </p:nvSpPr>
          <p:spPr>
            <a:xfrm>
              <a:off x="5965810" y="2282569"/>
              <a:ext cx="71098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5" name="Oval 2504"/>
            <p:cNvSpPr/>
            <p:nvPr/>
          </p:nvSpPr>
          <p:spPr>
            <a:xfrm>
              <a:off x="5967390" y="1582911"/>
              <a:ext cx="157996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6" name="Rectangle 2505"/>
            <p:cNvSpPr/>
            <p:nvPr/>
          </p:nvSpPr>
          <p:spPr>
            <a:xfrm>
              <a:off x="5907351" y="1771707"/>
              <a:ext cx="47399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7" name="Rectangle 2506"/>
            <p:cNvSpPr/>
            <p:nvPr/>
          </p:nvSpPr>
          <p:spPr>
            <a:xfrm>
              <a:off x="5965810" y="1835168"/>
              <a:ext cx="165895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8" name="Rectangle 2507"/>
            <p:cNvSpPr/>
            <p:nvPr/>
          </p:nvSpPr>
          <p:spPr>
            <a:xfrm>
              <a:off x="5965810" y="2004927"/>
              <a:ext cx="71098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09" name="Oval 2508"/>
            <p:cNvSpPr/>
            <p:nvPr/>
          </p:nvSpPr>
          <p:spPr>
            <a:xfrm>
              <a:off x="5908931" y="1738391"/>
              <a:ext cx="69518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0" name="Oval 2509"/>
            <p:cNvSpPr/>
            <p:nvPr/>
          </p:nvSpPr>
          <p:spPr>
            <a:xfrm>
              <a:off x="6119066" y="1738391"/>
              <a:ext cx="69518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1" name="Rectangle 2510"/>
            <p:cNvSpPr/>
            <p:nvPr/>
          </p:nvSpPr>
          <p:spPr>
            <a:xfrm>
              <a:off x="5938950" y="1738391"/>
              <a:ext cx="225935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2" name="Rectangle 2511"/>
            <p:cNvSpPr/>
            <p:nvPr/>
          </p:nvSpPr>
          <p:spPr>
            <a:xfrm>
              <a:off x="6060608" y="2004927"/>
              <a:ext cx="71098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3" name="Rectangle 2512"/>
            <p:cNvSpPr/>
            <p:nvPr/>
          </p:nvSpPr>
          <p:spPr>
            <a:xfrm>
              <a:off x="6141185" y="1771707"/>
              <a:ext cx="47399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0" name="Group 2513"/>
          <p:cNvGrpSpPr>
            <a:grpSpLocks/>
          </p:cNvGrpSpPr>
          <p:nvPr/>
        </p:nvGrpSpPr>
        <p:grpSpPr bwMode="auto">
          <a:xfrm>
            <a:off x="6203950" y="3290888"/>
            <a:ext cx="280988" cy="757237"/>
            <a:chOff x="6201250" y="1576594"/>
            <a:chExt cx="281233" cy="756773"/>
          </a:xfrm>
        </p:grpSpPr>
        <p:sp>
          <p:nvSpPr>
            <p:cNvPr id="2515" name="Oval 2514"/>
            <p:cNvSpPr/>
            <p:nvPr/>
          </p:nvSpPr>
          <p:spPr>
            <a:xfrm>
              <a:off x="6434816" y="1949427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6" name="Oval 2515"/>
            <p:cNvSpPr/>
            <p:nvPr/>
          </p:nvSpPr>
          <p:spPr>
            <a:xfrm>
              <a:off x="6201250" y="1949427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7" name="Oval 2516"/>
            <p:cNvSpPr/>
            <p:nvPr/>
          </p:nvSpPr>
          <p:spPr>
            <a:xfrm>
              <a:off x="6353783" y="2276252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8" name="Oval 2517"/>
            <p:cNvSpPr/>
            <p:nvPr/>
          </p:nvSpPr>
          <p:spPr>
            <a:xfrm>
              <a:off x="6260039" y="2276252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19" name="Oval 2518"/>
            <p:cNvSpPr/>
            <p:nvPr/>
          </p:nvSpPr>
          <p:spPr>
            <a:xfrm>
              <a:off x="6261628" y="1576594"/>
              <a:ext cx="158888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0" name="Rectangle 2519"/>
            <p:cNvSpPr/>
            <p:nvPr/>
          </p:nvSpPr>
          <p:spPr>
            <a:xfrm>
              <a:off x="6201250" y="1765390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1" name="Rectangle 2520"/>
            <p:cNvSpPr/>
            <p:nvPr/>
          </p:nvSpPr>
          <p:spPr>
            <a:xfrm>
              <a:off x="6260039" y="1828851"/>
              <a:ext cx="165244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2" name="Rectangle 2521"/>
            <p:cNvSpPr/>
            <p:nvPr/>
          </p:nvSpPr>
          <p:spPr>
            <a:xfrm>
              <a:off x="6260039" y="1998610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3" name="Oval 2522"/>
            <p:cNvSpPr/>
            <p:nvPr/>
          </p:nvSpPr>
          <p:spPr>
            <a:xfrm>
              <a:off x="6202839" y="1732074"/>
              <a:ext cx="69911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4" name="Oval 2523"/>
            <p:cNvSpPr/>
            <p:nvPr/>
          </p:nvSpPr>
          <p:spPr>
            <a:xfrm>
              <a:off x="6414160" y="1732074"/>
              <a:ext cx="68323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5" name="Rectangle 2524"/>
            <p:cNvSpPr/>
            <p:nvPr/>
          </p:nvSpPr>
          <p:spPr>
            <a:xfrm>
              <a:off x="6233028" y="1732074"/>
              <a:ext cx="227211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6" name="Rectangle 2525"/>
            <p:cNvSpPr/>
            <p:nvPr/>
          </p:nvSpPr>
          <p:spPr>
            <a:xfrm>
              <a:off x="6353783" y="1998610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27" name="Rectangle 2526"/>
            <p:cNvSpPr/>
            <p:nvPr/>
          </p:nvSpPr>
          <p:spPr>
            <a:xfrm>
              <a:off x="6434816" y="1765390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1" name="Group 2527"/>
          <p:cNvGrpSpPr>
            <a:grpSpLocks/>
          </p:cNvGrpSpPr>
          <p:nvPr/>
        </p:nvGrpSpPr>
        <p:grpSpPr bwMode="auto">
          <a:xfrm>
            <a:off x="2921000" y="3297238"/>
            <a:ext cx="280988" cy="757237"/>
            <a:chOff x="3216810" y="1576594"/>
            <a:chExt cx="281233" cy="756773"/>
          </a:xfrm>
        </p:grpSpPr>
        <p:sp>
          <p:nvSpPr>
            <p:cNvPr id="2529" name="Oval 2528"/>
            <p:cNvSpPr/>
            <p:nvPr/>
          </p:nvSpPr>
          <p:spPr>
            <a:xfrm>
              <a:off x="3450376" y="1949427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30" name="Oval 2529"/>
            <p:cNvSpPr/>
            <p:nvPr/>
          </p:nvSpPr>
          <p:spPr>
            <a:xfrm>
              <a:off x="3216810" y="1949427"/>
              <a:ext cx="47667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31" name="Oval 2530"/>
            <p:cNvSpPr/>
            <p:nvPr/>
          </p:nvSpPr>
          <p:spPr>
            <a:xfrm>
              <a:off x="3369343" y="2276252"/>
              <a:ext cx="71500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32" name="Oval 2531"/>
            <p:cNvSpPr/>
            <p:nvPr/>
          </p:nvSpPr>
          <p:spPr>
            <a:xfrm>
              <a:off x="3275599" y="2276252"/>
              <a:ext cx="69911" cy="57115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33" name="Oval 2532"/>
            <p:cNvSpPr/>
            <p:nvPr/>
          </p:nvSpPr>
          <p:spPr>
            <a:xfrm>
              <a:off x="3277188" y="1576594"/>
              <a:ext cx="158888" cy="153893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15" name="Rectangle 2814"/>
            <p:cNvSpPr/>
            <p:nvPr/>
          </p:nvSpPr>
          <p:spPr>
            <a:xfrm>
              <a:off x="3216810" y="1765390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16" name="Rectangle 2815"/>
            <p:cNvSpPr/>
            <p:nvPr/>
          </p:nvSpPr>
          <p:spPr>
            <a:xfrm>
              <a:off x="3275599" y="1828851"/>
              <a:ext cx="165244" cy="212595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17" name="Rectangle 2816"/>
            <p:cNvSpPr/>
            <p:nvPr/>
          </p:nvSpPr>
          <p:spPr>
            <a:xfrm>
              <a:off x="3275599" y="1998610"/>
              <a:ext cx="69911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18" name="Oval 2817"/>
            <p:cNvSpPr/>
            <p:nvPr/>
          </p:nvSpPr>
          <p:spPr>
            <a:xfrm>
              <a:off x="3218399" y="1732074"/>
              <a:ext cx="69911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19" name="Oval 2818"/>
            <p:cNvSpPr/>
            <p:nvPr/>
          </p:nvSpPr>
          <p:spPr>
            <a:xfrm>
              <a:off x="3429720" y="1732074"/>
              <a:ext cx="68323" cy="68220"/>
            </a:xfrm>
            <a:prstGeom prst="ellipse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0" name="Rectangle 2819"/>
            <p:cNvSpPr/>
            <p:nvPr/>
          </p:nvSpPr>
          <p:spPr>
            <a:xfrm>
              <a:off x="3248588" y="1732074"/>
              <a:ext cx="227211" cy="128508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1" name="Rectangle 2820"/>
            <p:cNvSpPr/>
            <p:nvPr/>
          </p:nvSpPr>
          <p:spPr>
            <a:xfrm>
              <a:off x="3369343" y="1998610"/>
              <a:ext cx="71500" cy="304613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2" name="Rectangle 2821"/>
            <p:cNvSpPr/>
            <p:nvPr/>
          </p:nvSpPr>
          <p:spPr>
            <a:xfrm>
              <a:off x="3450376" y="1765390"/>
              <a:ext cx="47667" cy="211009"/>
            </a:xfrm>
            <a:prstGeom prst="rect">
              <a:avLst/>
            </a:prstGeom>
            <a:solidFill>
              <a:srgbClr val="4CC7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2" name="Group 2822"/>
          <p:cNvGrpSpPr>
            <a:grpSpLocks/>
          </p:cNvGrpSpPr>
          <p:nvPr/>
        </p:nvGrpSpPr>
        <p:grpSpPr bwMode="auto">
          <a:xfrm>
            <a:off x="531813" y="4197350"/>
            <a:ext cx="280987" cy="757238"/>
            <a:chOff x="529770" y="1580113"/>
            <a:chExt cx="281233" cy="756773"/>
          </a:xfrm>
        </p:grpSpPr>
        <p:sp>
          <p:nvSpPr>
            <p:cNvPr id="2824" name="Oval 2823"/>
            <p:cNvSpPr/>
            <p:nvPr/>
          </p:nvSpPr>
          <p:spPr>
            <a:xfrm>
              <a:off x="763336" y="1952947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5" name="Oval 2824"/>
            <p:cNvSpPr/>
            <p:nvPr/>
          </p:nvSpPr>
          <p:spPr>
            <a:xfrm>
              <a:off x="529770" y="1952947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6" name="Oval 2825"/>
            <p:cNvSpPr/>
            <p:nvPr/>
          </p:nvSpPr>
          <p:spPr>
            <a:xfrm>
              <a:off x="682303" y="2279771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7" name="Oval 2826"/>
            <p:cNvSpPr/>
            <p:nvPr/>
          </p:nvSpPr>
          <p:spPr>
            <a:xfrm>
              <a:off x="588558" y="2279771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8" name="Oval 2827"/>
            <p:cNvSpPr/>
            <p:nvPr/>
          </p:nvSpPr>
          <p:spPr>
            <a:xfrm>
              <a:off x="590148" y="1580113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29" name="Rectangle 2828"/>
            <p:cNvSpPr/>
            <p:nvPr/>
          </p:nvSpPr>
          <p:spPr>
            <a:xfrm>
              <a:off x="529770" y="1768910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0" name="Rectangle 2829"/>
            <p:cNvSpPr/>
            <p:nvPr/>
          </p:nvSpPr>
          <p:spPr>
            <a:xfrm>
              <a:off x="588558" y="1832371"/>
              <a:ext cx="165245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1" name="Rectangle 2830"/>
            <p:cNvSpPr/>
            <p:nvPr/>
          </p:nvSpPr>
          <p:spPr>
            <a:xfrm>
              <a:off x="588558" y="2002129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2" name="Oval 2831"/>
            <p:cNvSpPr/>
            <p:nvPr/>
          </p:nvSpPr>
          <p:spPr>
            <a:xfrm>
              <a:off x="531358" y="1735592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3" name="Oval 2832"/>
            <p:cNvSpPr/>
            <p:nvPr/>
          </p:nvSpPr>
          <p:spPr>
            <a:xfrm>
              <a:off x="742681" y="1735592"/>
              <a:ext cx="68322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4" name="Rectangle 2833"/>
            <p:cNvSpPr/>
            <p:nvPr/>
          </p:nvSpPr>
          <p:spPr>
            <a:xfrm>
              <a:off x="561548" y="1735592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5" name="Rectangle 2834"/>
            <p:cNvSpPr/>
            <p:nvPr/>
          </p:nvSpPr>
          <p:spPr>
            <a:xfrm>
              <a:off x="682303" y="2002129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6" name="Rectangle 2835"/>
            <p:cNvSpPr/>
            <p:nvPr/>
          </p:nvSpPr>
          <p:spPr>
            <a:xfrm>
              <a:off x="763336" y="1768910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3" name="Group 2836"/>
          <p:cNvGrpSpPr>
            <a:grpSpLocks/>
          </p:cNvGrpSpPr>
          <p:nvPr/>
        </p:nvGrpSpPr>
        <p:grpSpPr bwMode="auto">
          <a:xfrm>
            <a:off x="836613" y="4198938"/>
            <a:ext cx="280987" cy="757237"/>
            <a:chOff x="833931" y="1581512"/>
            <a:chExt cx="281233" cy="756773"/>
          </a:xfrm>
        </p:grpSpPr>
        <p:sp>
          <p:nvSpPr>
            <p:cNvPr id="2838" name="Oval 2837"/>
            <p:cNvSpPr/>
            <p:nvPr/>
          </p:nvSpPr>
          <p:spPr>
            <a:xfrm>
              <a:off x="1067497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39" name="Oval 2838"/>
            <p:cNvSpPr/>
            <p:nvPr/>
          </p:nvSpPr>
          <p:spPr>
            <a:xfrm>
              <a:off x="833931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0" name="Oval 2839"/>
            <p:cNvSpPr/>
            <p:nvPr/>
          </p:nvSpPr>
          <p:spPr>
            <a:xfrm>
              <a:off x="986464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1" name="Oval 2840"/>
            <p:cNvSpPr/>
            <p:nvPr/>
          </p:nvSpPr>
          <p:spPr>
            <a:xfrm>
              <a:off x="892719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2" name="Oval 2841"/>
            <p:cNvSpPr/>
            <p:nvPr/>
          </p:nvSpPr>
          <p:spPr>
            <a:xfrm>
              <a:off x="894309" y="1581512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3" name="Rectangle 2842"/>
            <p:cNvSpPr/>
            <p:nvPr/>
          </p:nvSpPr>
          <p:spPr>
            <a:xfrm>
              <a:off x="833931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4" name="Rectangle 2843"/>
            <p:cNvSpPr/>
            <p:nvPr/>
          </p:nvSpPr>
          <p:spPr>
            <a:xfrm>
              <a:off x="892719" y="1833769"/>
              <a:ext cx="165245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5" name="Rectangle 2844"/>
            <p:cNvSpPr/>
            <p:nvPr/>
          </p:nvSpPr>
          <p:spPr>
            <a:xfrm>
              <a:off x="892719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6" name="Oval 2845"/>
            <p:cNvSpPr/>
            <p:nvPr/>
          </p:nvSpPr>
          <p:spPr>
            <a:xfrm>
              <a:off x="835519" y="1736992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7" name="Oval 2846"/>
            <p:cNvSpPr/>
            <p:nvPr/>
          </p:nvSpPr>
          <p:spPr>
            <a:xfrm>
              <a:off x="1046842" y="1736992"/>
              <a:ext cx="68322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8" name="Rectangle 2847"/>
            <p:cNvSpPr/>
            <p:nvPr/>
          </p:nvSpPr>
          <p:spPr>
            <a:xfrm>
              <a:off x="865709" y="1736992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49" name="Rectangle 2848"/>
            <p:cNvSpPr/>
            <p:nvPr/>
          </p:nvSpPr>
          <p:spPr>
            <a:xfrm>
              <a:off x="986464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0" name="Rectangle 2849"/>
            <p:cNvSpPr/>
            <p:nvPr/>
          </p:nvSpPr>
          <p:spPr>
            <a:xfrm>
              <a:off x="1067497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4" name="Group 2850"/>
          <p:cNvGrpSpPr>
            <a:grpSpLocks/>
          </p:cNvGrpSpPr>
          <p:nvPr/>
        </p:nvGrpSpPr>
        <p:grpSpPr bwMode="auto">
          <a:xfrm>
            <a:off x="1139825" y="4198938"/>
            <a:ext cx="280988" cy="757237"/>
            <a:chOff x="1137832" y="1581512"/>
            <a:chExt cx="281233" cy="756773"/>
          </a:xfrm>
        </p:grpSpPr>
        <p:sp>
          <p:nvSpPr>
            <p:cNvPr id="2852" name="Oval 2851"/>
            <p:cNvSpPr/>
            <p:nvPr/>
          </p:nvSpPr>
          <p:spPr>
            <a:xfrm>
              <a:off x="1371398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3" name="Oval 2852"/>
            <p:cNvSpPr/>
            <p:nvPr/>
          </p:nvSpPr>
          <p:spPr>
            <a:xfrm>
              <a:off x="1137832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4" name="Oval 2853"/>
            <p:cNvSpPr/>
            <p:nvPr/>
          </p:nvSpPr>
          <p:spPr>
            <a:xfrm>
              <a:off x="1290365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5" name="Oval 2854"/>
            <p:cNvSpPr/>
            <p:nvPr/>
          </p:nvSpPr>
          <p:spPr>
            <a:xfrm>
              <a:off x="1196621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6" name="Oval 2855"/>
            <p:cNvSpPr/>
            <p:nvPr/>
          </p:nvSpPr>
          <p:spPr>
            <a:xfrm>
              <a:off x="1198210" y="1581512"/>
              <a:ext cx="158888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7" name="Rectangle 2856"/>
            <p:cNvSpPr/>
            <p:nvPr/>
          </p:nvSpPr>
          <p:spPr>
            <a:xfrm>
              <a:off x="1137832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8" name="Rectangle 2857"/>
            <p:cNvSpPr/>
            <p:nvPr/>
          </p:nvSpPr>
          <p:spPr>
            <a:xfrm>
              <a:off x="1196621" y="1833769"/>
              <a:ext cx="165244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59" name="Rectangle 2858"/>
            <p:cNvSpPr/>
            <p:nvPr/>
          </p:nvSpPr>
          <p:spPr>
            <a:xfrm>
              <a:off x="1196621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0" name="Oval 2859"/>
            <p:cNvSpPr/>
            <p:nvPr/>
          </p:nvSpPr>
          <p:spPr>
            <a:xfrm>
              <a:off x="1139421" y="1736992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1" name="Oval 2860"/>
            <p:cNvSpPr/>
            <p:nvPr/>
          </p:nvSpPr>
          <p:spPr>
            <a:xfrm>
              <a:off x="1350742" y="1736992"/>
              <a:ext cx="68323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2" name="Rectangle 2861"/>
            <p:cNvSpPr/>
            <p:nvPr/>
          </p:nvSpPr>
          <p:spPr>
            <a:xfrm>
              <a:off x="1169610" y="1736992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3" name="Rectangle 2862"/>
            <p:cNvSpPr/>
            <p:nvPr/>
          </p:nvSpPr>
          <p:spPr>
            <a:xfrm>
              <a:off x="1290365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4" name="Rectangle 2863"/>
            <p:cNvSpPr/>
            <p:nvPr/>
          </p:nvSpPr>
          <p:spPr>
            <a:xfrm>
              <a:off x="1371398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5" name="Group 2864"/>
          <p:cNvGrpSpPr>
            <a:grpSpLocks/>
          </p:cNvGrpSpPr>
          <p:nvPr/>
        </p:nvGrpSpPr>
        <p:grpSpPr bwMode="auto">
          <a:xfrm>
            <a:off x="1443038" y="4197350"/>
            <a:ext cx="280987" cy="757238"/>
            <a:chOff x="1440198" y="1580113"/>
            <a:chExt cx="281233" cy="756773"/>
          </a:xfrm>
        </p:grpSpPr>
        <p:sp>
          <p:nvSpPr>
            <p:cNvPr id="2866" name="Oval 2865"/>
            <p:cNvSpPr/>
            <p:nvPr/>
          </p:nvSpPr>
          <p:spPr>
            <a:xfrm>
              <a:off x="1673764" y="1952947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7" name="Oval 2866"/>
            <p:cNvSpPr/>
            <p:nvPr/>
          </p:nvSpPr>
          <p:spPr>
            <a:xfrm>
              <a:off x="1440198" y="1952947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8" name="Oval 2867"/>
            <p:cNvSpPr/>
            <p:nvPr/>
          </p:nvSpPr>
          <p:spPr>
            <a:xfrm>
              <a:off x="1592731" y="2279771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69" name="Oval 2868"/>
            <p:cNvSpPr/>
            <p:nvPr/>
          </p:nvSpPr>
          <p:spPr>
            <a:xfrm>
              <a:off x="1498986" y="2279771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0" name="Oval 2869"/>
            <p:cNvSpPr/>
            <p:nvPr/>
          </p:nvSpPr>
          <p:spPr>
            <a:xfrm>
              <a:off x="1500576" y="1580113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1" name="Rectangle 2870"/>
            <p:cNvSpPr/>
            <p:nvPr/>
          </p:nvSpPr>
          <p:spPr>
            <a:xfrm>
              <a:off x="1440198" y="1768910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2" name="Rectangle 2871"/>
            <p:cNvSpPr/>
            <p:nvPr/>
          </p:nvSpPr>
          <p:spPr>
            <a:xfrm>
              <a:off x="1498986" y="1832371"/>
              <a:ext cx="165245" cy="212594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3" name="Rectangle 2872"/>
            <p:cNvSpPr/>
            <p:nvPr/>
          </p:nvSpPr>
          <p:spPr>
            <a:xfrm>
              <a:off x="1498986" y="2002129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4" name="Oval 2873"/>
            <p:cNvSpPr/>
            <p:nvPr/>
          </p:nvSpPr>
          <p:spPr>
            <a:xfrm>
              <a:off x="1441786" y="1735592"/>
              <a:ext cx="69911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5" name="Oval 2874"/>
            <p:cNvSpPr/>
            <p:nvPr/>
          </p:nvSpPr>
          <p:spPr>
            <a:xfrm>
              <a:off x="1653109" y="1735592"/>
              <a:ext cx="68322" cy="68221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6" name="Rectangle 2875"/>
            <p:cNvSpPr/>
            <p:nvPr/>
          </p:nvSpPr>
          <p:spPr>
            <a:xfrm>
              <a:off x="1471976" y="1735592"/>
              <a:ext cx="227211" cy="1285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7" name="Rectangle 2876"/>
            <p:cNvSpPr/>
            <p:nvPr/>
          </p:nvSpPr>
          <p:spPr>
            <a:xfrm>
              <a:off x="1592731" y="2002129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78" name="Rectangle 2877"/>
            <p:cNvSpPr/>
            <p:nvPr/>
          </p:nvSpPr>
          <p:spPr>
            <a:xfrm>
              <a:off x="1673764" y="1768910"/>
              <a:ext cx="47667" cy="211007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6" name="Group 2878"/>
          <p:cNvGrpSpPr>
            <a:grpSpLocks/>
          </p:cNvGrpSpPr>
          <p:nvPr/>
        </p:nvGrpSpPr>
        <p:grpSpPr bwMode="auto">
          <a:xfrm>
            <a:off x="1738313" y="4198938"/>
            <a:ext cx="280987" cy="757237"/>
            <a:chOff x="1735892" y="1581512"/>
            <a:chExt cx="281233" cy="756773"/>
          </a:xfrm>
        </p:grpSpPr>
        <p:sp>
          <p:nvSpPr>
            <p:cNvPr id="2880" name="Oval 2879"/>
            <p:cNvSpPr/>
            <p:nvPr/>
          </p:nvSpPr>
          <p:spPr>
            <a:xfrm>
              <a:off x="1969458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1" name="Oval 2880"/>
            <p:cNvSpPr/>
            <p:nvPr/>
          </p:nvSpPr>
          <p:spPr>
            <a:xfrm>
              <a:off x="1735892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2" name="Oval 2881"/>
            <p:cNvSpPr/>
            <p:nvPr/>
          </p:nvSpPr>
          <p:spPr>
            <a:xfrm>
              <a:off x="1888425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3" name="Oval 2882"/>
            <p:cNvSpPr/>
            <p:nvPr/>
          </p:nvSpPr>
          <p:spPr>
            <a:xfrm>
              <a:off x="1794680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4" name="Oval 2883"/>
            <p:cNvSpPr/>
            <p:nvPr/>
          </p:nvSpPr>
          <p:spPr>
            <a:xfrm>
              <a:off x="1796270" y="1581512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5" name="Rectangle 2884"/>
            <p:cNvSpPr/>
            <p:nvPr/>
          </p:nvSpPr>
          <p:spPr>
            <a:xfrm>
              <a:off x="1735892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6" name="Rectangle 2885"/>
            <p:cNvSpPr/>
            <p:nvPr/>
          </p:nvSpPr>
          <p:spPr>
            <a:xfrm>
              <a:off x="1794680" y="1833769"/>
              <a:ext cx="165245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7" name="Rectangle 2886"/>
            <p:cNvSpPr/>
            <p:nvPr/>
          </p:nvSpPr>
          <p:spPr>
            <a:xfrm>
              <a:off x="1794680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8" name="Oval 2887"/>
            <p:cNvSpPr/>
            <p:nvPr/>
          </p:nvSpPr>
          <p:spPr>
            <a:xfrm>
              <a:off x="1737480" y="1736992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89" name="Oval 2888"/>
            <p:cNvSpPr/>
            <p:nvPr/>
          </p:nvSpPr>
          <p:spPr>
            <a:xfrm>
              <a:off x="1948803" y="1736992"/>
              <a:ext cx="68322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0" name="Rectangle 2889"/>
            <p:cNvSpPr/>
            <p:nvPr/>
          </p:nvSpPr>
          <p:spPr>
            <a:xfrm>
              <a:off x="1767670" y="1736992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1" name="Rectangle 2890"/>
            <p:cNvSpPr/>
            <p:nvPr/>
          </p:nvSpPr>
          <p:spPr>
            <a:xfrm>
              <a:off x="1888425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2" name="Rectangle 2891"/>
            <p:cNvSpPr/>
            <p:nvPr/>
          </p:nvSpPr>
          <p:spPr>
            <a:xfrm>
              <a:off x="1969458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7" name="Group 2892"/>
          <p:cNvGrpSpPr>
            <a:grpSpLocks/>
          </p:cNvGrpSpPr>
          <p:nvPr/>
        </p:nvGrpSpPr>
        <p:grpSpPr bwMode="auto">
          <a:xfrm>
            <a:off x="2033588" y="4198938"/>
            <a:ext cx="280987" cy="757237"/>
            <a:chOff x="2031326" y="1581512"/>
            <a:chExt cx="281233" cy="756773"/>
          </a:xfrm>
        </p:grpSpPr>
        <p:sp>
          <p:nvSpPr>
            <p:cNvPr id="2894" name="Oval 2893"/>
            <p:cNvSpPr/>
            <p:nvPr/>
          </p:nvSpPr>
          <p:spPr>
            <a:xfrm>
              <a:off x="2264892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5" name="Oval 2894"/>
            <p:cNvSpPr/>
            <p:nvPr/>
          </p:nvSpPr>
          <p:spPr>
            <a:xfrm>
              <a:off x="2031326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6" name="Oval 2895"/>
            <p:cNvSpPr/>
            <p:nvPr/>
          </p:nvSpPr>
          <p:spPr>
            <a:xfrm>
              <a:off x="2183859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7" name="Oval 2896"/>
            <p:cNvSpPr/>
            <p:nvPr/>
          </p:nvSpPr>
          <p:spPr>
            <a:xfrm>
              <a:off x="2090114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8" name="Oval 2897"/>
            <p:cNvSpPr/>
            <p:nvPr/>
          </p:nvSpPr>
          <p:spPr>
            <a:xfrm>
              <a:off x="2091704" y="1581512"/>
              <a:ext cx="158889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99" name="Rectangle 2898"/>
            <p:cNvSpPr/>
            <p:nvPr/>
          </p:nvSpPr>
          <p:spPr>
            <a:xfrm>
              <a:off x="2031326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0" name="Rectangle 2899"/>
            <p:cNvSpPr/>
            <p:nvPr/>
          </p:nvSpPr>
          <p:spPr>
            <a:xfrm>
              <a:off x="2090114" y="1833769"/>
              <a:ext cx="165245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1" name="Rectangle 2900"/>
            <p:cNvSpPr/>
            <p:nvPr/>
          </p:nvSpPr>
          <p:spPr>
            <a:xfrm>
              <a:off x="2090114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2" name="Oval 2901"/>
            <p:cNvSpPr/>
            <p:nvPr/>
          </p:nvSpPr>
          <p:spPr>
            <a:xfrm>
              <a:off x="2032914" y="1736992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3" name="Oval 2902"/>
            <p:cNvSpPr/>
            <p:nvPr/>
          </p:nvSpPr>
          <p:spPr>
            <a:xfrm>
              <a:off x="2244237" y="1736992"/>
              <a:ext cx="68322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4" name="Rectangle 2903"/>
            <p:cNvSpPr/>
            <p:nvPr/>
          </p:nvSpPr>
          <p:spPr>
            <a:xfrm>
              <a:off x="2063104" y="1736992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5" name="Rectangle 2904"/>
            <p:cNvSpPr/>
            <p:nvPr/>
          </p:nvSpPr>
          <p:spPr>
            <a:xfrm>
              <a:off x="2183859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6" name="Rectangle 2905"/>
            <p:cNvSpPr/>
            <p:nvPr/>
          </p:nvSpPr>
          <p:spPr>
            <a:xfrm>
              <a:off x="2264892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98" name="Group 2906"/>
          <p:cNvGrpSpPr>
            <a:grpSpLocks/>
          </p:cNvGrpSpPr>
          <p:nvPr/>
        </p:nvGrpSpPr>
        <p:grpSpPr bwMode="auto">
          <a:xfrm>
            <a:off x="2333625" y="4198938"/>
            <a:ext cx="280988" cy="757237"/>
            <a:chOff x="2331783" y="1581512"/>
            <a:chExt cx="281233" cy="756773"/>
          </a:xfrm>
        </p:grpSpPr>
        <p:sp>
          <p:nvSpPr>
            <p:cNvPr id="2908" name="Oval 2907"/>
            <p:cNvSpPr/>
            <p:nvPr/>
          </p:nvSpPr>
          <p:spPr>
            <a:xfrm>
              <a:off x="2565349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9" name="Oval 2908"/>
            <p:cNvSpPr/>
            <p:nvPr/>
          </p:nvSpPr>
          <p:spPr>
            <a:xfrm>
              <a:off x="2331783" y="1954345"/>
              <a:ext cx="47667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0" name="Oval 2909"/>
            <p:cNvSpPr/>
            <p:nvPr/>
          </p:nvSpPr>
          <p:spPr>
            <a:xfrm>
              <a:off x="2484316" y="2281170"/>
              <a:ext cx="71500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1" name="Oval 2910"/>
            <p:cNvSpPr/>
            <p:nvPr/>
          </p:nvSpPr>
          <p:spPr>
            <a:xfrm>
              <a:off x="2390572" y="2281170"/>
              <a:ext cx="69911" cy="57115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2" name="Oval 2911"/>
            <p:cNvSpPr/>
            <p:nvPr/>
          </p:nvSpPr>
          <p:spPr>
            <a:xfrm>
              <a:off x="2392161" y="1581512"/>
              <a:ext cx="158888" cy="153893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3" name="Rectangle 2912"/>
            <p:cNvSpPr/>
            <p:nvPr/>
          </p:nvSpPr>
          <p:spPr>
            <a:xfrm>
              <a:off x="2331783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4" name="Rectangle 2913"/>
            <p:cNvSpPr/>
            <p:nvPr/>
          </p:nvSpPr>
          <p:spPr>
            <a:xfrm>
              <a:off x="2390572" y="1833769"/>
              <a:ext cx="165244" cy="212595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5" name="Rectangle 2914"/>
            <p:cNvSpPr/>
            <p:nvPr/>
          </p:nvSpPr>
          <p:spPr>
            <a:xfrm>
              <a:off x="2390572" y="2003528"/>
              <a:ext cx="69911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6" name="Oval 2915"/>
            <p:cNvSpPr/>
            <p:nvPr/>
          </p:nvSpPr>
          <p:spPr>
            <a:xfrm>
              <a:off x="2333372" y="1736992"/>
              <a:ext cx="69911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7" name="Oval 2916"/>
            <p:cNvSpPr/>
            <p:nvPr/>
          </p:nvSpPr>
          <p:spPr>
            <a:xfrm>
              <a:off x="2544693" y="1736992"/>
              <a:ext cx="68323" cy="68220"/>
            </a:xfrm>
            <a:prstGeom prst="ellipse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8" name="Rectangle 2917"/>
            <p:cNvSpPr/>
            <p:nvPr/>
          </p:nvSpPr>
          <p:spPr>
            <a:xfrm>
              <a:off x="2363561" y="1736992"/>
              <a:ext cx="227211" cy="128508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9" name="Rectangle 2918"/>
            <p:cNvSpPr/>
            <p:nvPr/>
          </p:nvSpPr>
          <p:spPr>
            <a:xfrm>
              <a:off x="2484316" y="2003528"/>
              <a:ext cx="71500" cy="304613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20" name="Rectangle 2919"/>
            <p:cNvSpPr/>
            <p:nvPr/>
          </p:nvSpPr>
          <p:spPr>
            <a:xfrm>
              <a:off x="2565349" y="1770308"/>
              <a:ext cx="47667" cy="211009"/>
            </a:xfrm>
            <a:prstGeom prst="rect">
              <a:avLst/>
            </a:prstGeom>
            <a:solidFill>
              <a:srgbClr val="4DC7F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405" name="TextBox 1404"/>
          <p:cNvSpPr txBox="1"/>
          <p:nvPr/>
        </p:nvSpPr>
        <p:spPr>
          <a:xfrm>
            <a:off x="6718300" y="1365250"/>
            <a:ext cx="2286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2400" dirty="0">
                <a:solidFill>
                  <a:srgbClr val="505150"/>
                </a:solidFill>
                <a:latin typeface="+mn-lt"/>
              </a:rPr>
              <a:t>30% </a:t>
            </a:r>
          </a:p>
          <a:p>
            <a:pPr defTabSz="457200">
              <a:defRPr/>
            </a:pPr>
            <a:r>
              <a:rPr lang="en-US" sz="2400" dirty="0">
                <a:solidFill>
                  <a:srgbClr val="003865">
                    <a:lumMod val="75000"/>
                    <a:lumOff val="25000"/>
                  </a:srgbClr>
                </a:solidFill>
                <a:latin typeface="+mn-lt"/>
              </a:rPr>
              <a:t>‘active </a:t>
            </a:r>
          </a:p>
          <a:p>
            <a:pPr defTabSz="457200">
              <a:defRPr/>
            </a:pPr>
            <a:r>
              <a:rPr lang="en-US" sz="2400" dirty="0">
                <a:solidFill>
                  <a:srgbClr val="003865">
                    <a:lumMod val="75000"/>
                    <a:lumOff val="25000"/>
                  </a:srgbClr>
                </a:solidFill>
                <a:latin typeface="+mn-lt"/>
              </a:rPr>
              <a:t>job-seekers’ </a:t>
            </a:r>
          </a:p>
        </p:txBody>
      </p:sp>
      <p:sp>
        <p:nvSpPr>
          <p:cNvPr id="1406" name="TextBox 1405"/>
          <p:cNvSpPr txBox="1"/>
          <p:nvPr/>
        </p:nvSpPr>
        <p:spPr>
          <a:xfrm>
            <a:off x="6718300" y="3001963"/>
            <a:ext cx="2286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2400" dirty="0">
                <a:solidFill>
                  <a:srgbClr val="505150"/>
                </a:solidFill>
                <a:latin typeface="+mn-lt"/>
              </a:rPr>
              <a:t>37% </a:t>
            </a:r>
          </a:p>
          <a:p>
            <a:pPr defTabSz="457200">
              <a:defRPr/>
            </a:pPr>
            <a:r>
              <a:rPr lang="en-US" sz="2400" dirty="0">
                <a:solidFill>
                  <a:srgbClr val="4DBAFD"/>
                </a:solidFill>
                <a:latin typeface="+mn-lt"/>
              </a:rPr>
              <a:t>‘job </a:t>
            </a:r>
            <a:r>
              <a:rPr lang="en-US" sz="2400" dirty="0" err="1">
                <a:solidFill>
                  <a:srgbClr val="4DBAFD"/>
                </a:solidFill>
                <a:latin typeface="+mn-lt"/>
              </a:rPr>
              <a:t>receptives</a:t>
            </a:r>
            <a:r>
              <a:rPr lang="en-US" sz="2400" dirty="0">
                <a:solidFill>
                  <a:srgbClr val="4DBAFD"/>
                </a:solidFill>
                <a:latin typeface="+mn-lt"/>
              </a:rPr>
              <a:t>’ </a:t>
            </a:r>
          </a:p>
          <a:p>
            <a:pPr defTabSz="457200">
              <a:defRPr/>
            </a:pPr>
            <a:endParaRPr lang="en-US" sz="2400" dirty="0">
              <a:solidFill>
                <a:srgbClr val="505150"/>
              </a:solidFill>
              <a:latin typeface="+mn-lt"/>
            </a:endParaRPr>
          </a:p>
        </p:txBody>
      </p:sp>
      <p:grpSp>
        <p:nvGrpSpPr>
          <p:cNvPr id="6201" name="Group 1388"/>
          <p:cNvGrpSpPr>
            <a:grpSpLocks/>
          </p:cNvGrpSpPr>
          <p:nvPr/>
        </p:nvGrpSpPr>
        <p:grpSpPr bwMode="auto">
          <a:xfrm>
            <a:off x="530225" y="1574800"/>
            <a:ext cx="5951538" cy="765175"/>
            <a:chOff x="529770" y="1575115"/>
            <a:chExt cx="5952713" cy="764569"/>
          </a:xfrm>
        </p:grpSpPr>
        <p:grpSp>
          <p:nvGrpSpPr>
            <p:cNvPr id="6205" name="Group 7"/>
            <p:cNvGrpSpPr>
              <a:grpSpLocks/>
            </p:cNvGrpSpPr>
            <p:nvPr/>
          </p:nvGrpSpPr>
          <p:grpSpPr bwMode="auto">
            <a:xfrm>
              <a:off x="529770" y="1580113"/>
              <a:ext cx="281233" cy="756773"/>
              <a:chOff x="529770" y="1580113"/>
              <a:chExt cx="281233" cy="756773"/>
            </a:xfrm>
          </p:grpSpPr>
          <p:sp>
            <p:nvSpPr>
              <p:cNvPr id="1678" name="Oval 1677"/>
              <p:cNvSpPr/>
              <p:nvPr/>
            </p:nvSpPr>
            <p:spPr>
              <a:xfrm>
                <a:off x="763179" y="1952641"/>
                <a:ext cx="47634" cy="57105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9" name="Oval 1678"/>
              <p:cNvSpPr/>
              <p:nvPr/>
            </p:nvSpPr>
            <p:spPr>
              <a:xfrm>
                <a:off x="529770" y="1952641"/>
                <a:ext cx="47634" cy="57105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0" name="Oval 1679"/>
              <p:cNvSpPr/>
              <p:nvPr/>
            </p:nvSpPr>
            <p:spPr>
              <a:xfrm>
                <a:off x="682200" y="2279407"/>
                <a:ext cx="71452" cy="57105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1" name="Oval 1680"/>
              <p:cNvSpPr/>
              <p:nvPr/>
            </p:nvSpPr>
            <p:spPr>
              <a:xfrm>
                <a:off x="588520" y="2279407"/>
                <a:ext cx="69864" cy="57105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2" name="Oval 1681"/>
              <p:cNvSpPr/>
              <p:nvPr/>
            </p:nvSpPr>
            <p:spPr>
              <a:xfrm>
                <a:off x="590107" y="1579874"/>
                <a:ext cx="158782" cy="153865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3" name="Rectangle 1682"/>
              <p:cNvSpPr/>
              <p:nvPr/>
            </p:nvSpPr>
            <p:spPr>
              <a:xfrm>
                <a:off x="529770" y="1768637"/>
                <a:ext cx="47634" cy="210971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4" name="Rectangle 1683"/>
              <p:cNvSpPr/>
              <p:nvPr/>
            </p:nvSpPr>
            <p:spPr>
              <a:xfrm>
                <a:off x="588520" y="1832086"/>
                <a:ext cx="165133" cy="212556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5" name="Rectangle 1684"/>
              <p:cNvSpPr/>
              <p:nvPr/>
            </p:nvSpPr>
            <p:spPr>
              <a:xfrm>
                <a:off x="588520" y="2001815"/>
                <a:ext cx="69864" cy="304559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6" name="Oval 1685"/>
              <p:cNvSpPr/>
              <p:nvPr/>
            </p:nvSpPr>
            <p:spPr>
              <a:xfrm>
                <a:off x="531358" y="1735326"/>
                <a:ext cx="69864" cy="68208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7" name="Oval 1686"/>
              <p:cNvSpPr/>
              <p:nvPr/>
            </p:nvSpPr>
            <p:spPr>
              <a:xfrm>
                <a:off x="742537" y="1735326"/>
                <a:ext cx="68277" cy="68208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8" name="Rectangle 1687"/>
              <p:cNvSpPr/>
              <p:nvPr/>
            </p:nvSpPr>
            <p:spPr>
              <a:xfrm>
                <a:off x="561526" y="1735326"/>
                <a:ext cx="227058" cy="128485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9" name="Rectangle 1688"/>
              <p:cNvSpPr/>
              <p:nvPr/>
            </p:nvSpPr>
            <p:spPr>
              <a:xfrm>
                <a:off x="682200" y="2001815"/>
                <a:ext cx="71452" cy="304559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0" name="Rectangle 1689"/>
              <p:cNvSpPr/>
              <p:nvPr/>
            </p:nvSpPr>
            <p:spPr>
              <a:xfrm>
                <a:off x="763179" y="1768637"/>
                <a:ext cx="47634" cy="210971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06" name="Group 24"/>
            <p:cNvGrpSpPr>
              <a:grpSpLocks/>
            </p:cNvGrpSpPr>
            <p:nvPr/>
          </p:nvGrpSpPr>
          <p:grpSpPr bwMode="auto">
            <a:xfrm>
              <a:off x="833931" y="1581512"/>
              <a:ext cx="281233" cy="756773"/>
              <a:chOff x="833931" y="1581512"/>
              <a:chExt cx="281233" cy="756773"/>
            </a:xfrm>
          </p:grpSpPr>
          <p:sp>
            <p:nvSpPr>
              <p:cNvPr id="1665" name="Oval 1664"/>
              <p:cNvSpPr/>
              <p:nvPr/>
            </p:nvSpPr>
            <p:spPr>
              <a:xfrm>
                <a:off x="1068040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6" name="Oval 1665"/>
              <p:cNvSpPr/>
              <p:nvPr/>
            </p:nvSpPr>
            <p:spPr>
              <a:xfrm>
                <a:off x="834630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7" name="Oval 1666"/>
              <p:cNvSpPr/>
              <p:nvPr/>
            </p:nvSpPr>
            <p:spPr>
              <a:xfrm>
                <a:off x="987060" y="2280993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8" name="Oval 1667"/>
              <p:cNvSpPr/>
              <p:nvPr/>
            </p:nvSpPr>
            <p:spPr>
              <a:xfrm>
                <a:off x="893380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9" name="Oval 1668"/>
              <p:cNvSpPr/>
              <p:nvPr/>
            </p:nvSpPr>
            <p:spPr>
              <a:xfrm>
                <a:off x="894967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0" name="Rectangle 1669"/>
              <p:cNvSpPr/>
              <p:nvPr/>
            </p:nvSpPr>
            <p:spPr>
              <a:xfrm>
                <a:off x="834630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1" name="Rectangle 1670"/>
              <p:cNvSpPr/>
              <p:nvPr/>
            </p:nvSpPr>
            <p:spPr>
              <a:xfrm>
                <a:off x="893380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2" name="Rectangle 1671"/>
              <p:cNvSpPr/>
              <p:nvPr/>
            </p:nvSpPr>
            <p:spPr>
              <a:xfrm>
                <a:off x="893380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3" name="Oval 1672"/>
              <p:cNvSpPr/>
              <p:nvPr/>
            </p:nvSpPr>
            <p:spPr>
              <a:xfrm>
                <a:off x="836218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4" name="Oval 1673"/>
              <p:cNvSpPr/>
              <p:nvPr/>
            </p:nvSpPr>
            <p:spPr>
              <a:xfrm>
                <a:off x="1047398" y="1736912"/>
                <a:ext cx="68277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5" name="Rectangle 1674"/>
              <p:cNvSpPr/>
              <p:nvPr/>
            </p:nvSpPr>
            <p:spPr>
              <a:xfrm>
                <a:off x="866386" y="1736912"/>
                <a:ext cx="227058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6" name="Rectangle 1675"/>
              <p:cNvSpPr/>
              <p:nvPr/>
            </p:nvSpPr>
            <p:spPr>
              <a:xfrm>
                <a:off x="987060" y="2003401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7" name="Rectangle 1676"/>
              <p:cNvSpPr/>
              <p:nvPr/>
            </p:nvSpPr>
            <p:spPr>
              <a:xfrm>
                <a:off x="1068040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07" name="Group 25"/>
            <p:cNvGrpSpPr>
              <a:grpSpLocks/>
            </p:cNvGrpSpPr>
            <p:nvPr/>
          </p:nvGrpSpPr>
          <p:grpSpPr bwMode="auto">
            <a:xfrm>
              <a:off x="1137832" y="1581512"/>
              <a:ext cx="281233" cy="756773"/>
              <a:chOff x="1137832" y="1581512"/>
              <a:chExt cx="281233" cy="756773"/>
            </a:xfrm>
          </p:grpSpPr>
          <p:sp>
            <p:nvSpPr>
              <p:cNvPr id="1652" name="Oval 1651"/>
              <p:cNvSpPr/>
              <p:nvPr/>
            </p:nvSpPr>
            <p:spPr>
              <a:xfrm>
                <a:off x="1371311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3" name="Oval 1652"/>
              <p:cNvSpPr/>
              <p:nvPr/>
            </p:nvSpPr>
            <p:spPr>
              <a:xfrm>
                <a:off x="1137903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4" name="Oval 1653"/>
              <p:cNvSpPr/>
              <p:nvPr/>
            </p:nvSpPr>
            <p:spPr>
              <a:xfrm>
                <a:off x="1290333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5" name="Oval 1654"/>
              <p:cNvSpPr/>
              <p:nvPr/>
            </p:nvSpPr>
            <p:spPr>
              <a:xfrm>
                <a:off x="1196652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6" name="Oval 1655"/>
              <p:cNvSpPr/>
              <p:nvPr/>
            </p:nvSpPr>
            <p:spPr>
              <a:xfrm>
                <a:off x="1198240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7" name="Rectangle 1656"/>
              <p:cNvSpPr/>
              <p:nvPr/>
            </p:nvSpPr>
            <p:spPr>
              <a:xfrm>
                <a:off x="1137903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8" name="Rectangle 1657"/>
              <p:cNvSpPr/>
              <p:nvPr/>
            </p:nvSpPr>
            <p:spPr>
              <a:xfrm>
                <a:off x="1196652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9" name="Rectangle 1658"/>
              <p:cNvSpPr/>
              <p:nvPr/>
            </p:nvSpPr>
            <p:spPr>
              <a:xfrm>
                <a:off x="1196652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0" name="Oval 1659"/>
              <p:cNvSpPr/>
              <p:nvPr/>
            </p:nvSpPr>
            <p:spPr>
              <a:xfrm>
                <a:off x="1139490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1" name="Oval 1660"/>
              <p:cNvSpPr/>
              <p:nvPr/>
            </p:nvSpPr>
            <p:spPr>
              <a:xfrm>
                <a:off x="1350670" y="1736912"/>
                <a:ext cx="68276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2" name="Rectangle 1661"/>
              <p:cNvSpPr/>
              <p:nvPr/>
            </p:nvSpPr>
            <p:spPr>
              <a:xfrm>
                <a:off x="1169659" y="1736912"/>
                <a:ext cx="227057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3" name="Rectangle 1662"/>
              <p:cNvSpPr/>
              <p:nvPr/>
            </p:nvSpPr>
            <p:spPr>
              <a:xfrm>
                <a:off x="1290333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4" name="Rectangle 1663"/>
              <p:cNvSpPr/>
              <p:nvPr/>
            </p:nvSpPr>
            <p:spPr>
              <a:xfrm>
                <a:off x="1371311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08" name="Group 26"/>
            <p:cNvGrpSpPr>
              <a:grpSpLocks/>
            </p:cNvGrpSpPr>
            <p:nvPr/>
          </p:nvGrpSpPr>
          <p:grpSpPr bwMode="auto">
            <a:xfrm>
              <a:off x="1440198" y="1580113"/>
              <a:ext cx="281233" cy="756773"/>
              <a:chOff x="1440198" y="1580113"/>
              <a:chExt cx="281233" cy="756773"/>
            </a:xfrm>
          </p:grpSpPr>
          <p:sp>
            <p:nvSpPr>
              <p:cNvPr id="1639" name="Oval 1638"/>
              <p:cNvSpPr/>
              <p:nvPr/>
            </p:nvSpPr>
            <p:spPr>
              <a:xfrm>
                <a:off x="1674585" y="1952641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0" name="Oval 1639"/>
              <p:cNvSpPr/>
              <p:nvPr/>
            </p:nvSpPr>
            <p:spPr>
              <a:xfrm>
                <a:off x="1439588" y="1952641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1" name="Oval 1640"/>
              <p:cNvSpPr/>
              <p:nvPr/>
            </p:nvSpPr>
            <p:spPr>
              <a:xfrm>
                <a:off x="1593606" y="2279407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2" name="Oval 1641"/>
              <p:cNvSpPr/>
              <p:nvPr/>
            </p:nvSpPr>
            <p:spPr>
              <a:xfrm>
                <a:off x="1498337" y="2279407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3" name="Oval 1642"/>
              <p:cNvSpPr/>
              <p:nvPr/>
            </p:nvSpPr>
            <p:spPr>
              <a:xfrm>
                <a:off x="1499925" y="1579874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4" name="Rectangle 1643"/>
              <p:cNvSpPr/>
              <p:nvPr/>
            </p:nvSpPr>
            <p:spPr>
              <a:xfrm>
                <a:off x="1439588" y="1768637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5" name="Rectangle 1644"/>
              <p:cNvSpPr/>
              <p:nvPr/>
            </p:nvSpPr>
            <p:spPr>
              <a:xfrm>
                <a:off x="1498337" y="1832086"/>
                <a:ext cx="166721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6" name="Rectangle 1645"/>
              <p:cNvSpPr/>
              <p:nvPr/>
            </p:nvSpPr>
            <p:spPr>
              <a:xfrm>
                <a:off x="1498337" y="2001815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7" name="Oval 1646"/>
              <p:cNvSpPr/>
              <p:nvPr/>
            </p:nvSpPr>
            <p:spPr>
              <a:xfrm>
                <a:off x="1441175" y="1735326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8" name="Oval 1647"/>
              <p:cNvSpPr/>
              <p:nvPr/>
            </p:nvSpPr>
            <p:spPr>
              <a:xfrm>
                <a:off x="1652355" y="1735326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9" name="Rectangle 1648"/>
              <p:cNvSpPr/>
              <p:nvPr/>
            </p:nvSpPr>
            <p:spPr>
              <a:xfrm>
                <a:off x="1471344" y="1735326"/>
                <a:ext cx="227057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0" name="Rectangle 1649"/>
              <p:cNvSpPr/>
              <p:nvPr/>
            </p:nvSpPr>
            <p:spPr>
              <a:xfrm>
                <a:off x="1593606" y="2001815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1" name="Rectangle 1650"/>
              <p:cNvSpPr/>
              <p:nvPr/>
            </p:nvSpPr>
            <p:spPr>
              <a:xfrm>
                <a:off x="1674585" y="1768637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09" name="Group 27"/>
            <p:cNvGrpSpPr>
              <a:grpSpLocks/>
            </p:cNvGrpSpPr>
            <p:nvPr/>
          </p:nvGrpSpPr>
          <p:grpSpPr bwMode="auto">
            <a:xfrm>
              <a:off x="1735892" y="1581512"/>
              <a:ext cx="281233" cy="756773"/>
              <a:chOff x="1735892" y="1581512"/>
              <a:chExt cx="281233" cy="756773"/>
            </a:xfrm>
          </p:grpSpPr>
          <p:sp>
            <p:nvSpPr>
              <p:cNvPr id="1626" name="Oval 1625"/>
              <p:cNvSpPr/>
              <p:nvPr/>
            </p:nvSpPr>
            <p:spPr>
              <a:xfrm>
                <a:off x="1969918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7" name="Oval 1626"/>
              <p:cNvSpPr/>
              <p:nvPr/>
            </p:nvSpPr>
            <p:spPr>
              <a:xfrm>
                <a:off x="1736508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8" name="Oval 1627"/>
              <p:cNvSpPr/>
              <p:nvPr/>
            </p:nvSpPr>
            <p:spPr>
              <a:xfrm>
                <a:off x="1888938" y="2280993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9" name="Oval 1628"/>
              <p:cNvSpPr/>
              <p:nvPr/>
            </p:nvSpPr>
            <p:spPr>
              <a:xfrm>
                <a:off x="1795258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0" name="Oval 1629"/>
              <p:cNvSpPr/>
              <p:nvPr/>
            </p:nvSpPr>
            <p:spPr>
              <a:xfrm>
                <a:off x="1796845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1" name="Rectangle 1630"/>
              <p:cNvSpPr/>
              <p:nvPr/>
            </p:nvSpPr>
            <p:spPr>
              <a:xfrm>
                <a:off x="1736508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2" name="Rectangle 1631"/>
              <p:cNvSpPr/>
              <p:nvPr/>
            </p:nvSpPr>
            <p:spPr>
              <a:xfrm>
                <a:off x="1795258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3" name="Rectangle 1632"/>
              <p:cNvSpPr/>
              <p:nvPr/>
            </p:nvSpPr>
            <p:spPr>
              <a:xfrm>
                <a:off x="1795258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4" name="Oval 1633"/>
              <p:cNvSpPr/>
              <p:nvPr/>
            </p:nvSpPr>
            <p:spPr>
              <a:xfrm>
                <a:off x="1738096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5" name="Oval 1634"/>
              <p:cNvSpPr/>
              <p:nvPr/>
            </p:nvSpPr>
            <p:spPr>
              <a:xfrm>
                <a:off x="1949275" y="1736912"/>
                <a:ext cx="68277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6" name="Rectangle 1635"/>
              <p:cNvSpPr/>
              <p:nvPr/>
            </p:nvSpPr>
            <p:spPr>
              <a:xfrm>
                <a:off x="1768264" y="1736912"/>
                <a:ext cx="227058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7" name="Rectangle 1636"/>
              <p:cNvSpPr/>
              <p:nvPr/>
            </p:nvSpPr>
            <p:spPr>
              <a:xfrm>
                <a:off x="1888938" y="2003401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8" name="Rectangle 1637"/>
              <p:cNvSpPr/>
              <p:nvPr/>
            </p:nvSpPr>
            <p:spPr>
              <a:xfrm>
                <a:off x="1969918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0" name="Group 28"/>
            <p:cNvGrpSpPr>
              <a:grpSpLocks/>
            </p:cNvGrpSpPr>
            <p:nvPr/>
          </p:nvGrpSpPr>
          <p:grpSpPr bwMode="auto">
            <a:xfrm>
              <a:off x="2031326" y="1581512"/>
              <a:ext cx="281233" cy="756773"/>
              <a:chOff x="2031326" y="1581512"/>
              <a:chExt cx="281233" cy="756773"/>
            </a:xfrm>
          </p:grpSpPr>
          <p:sp>
            <p:nvSpPr>
              <p:cNvPr id="1613" name="Oval 1612"/>
              <p:cNvSpPr/>
              <p:nvPr/>
            </p:nvSpPr>
            <p:spPr>
              <a:xfrm>
                <a:off x="2265251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4" name="Oval 1613"/>
              <p:cNvSpPr/>
              <p:nvPr/>
            </p:nvSpPr>
            <p:spPr>
              <a:xfrm>
                <a:off x="2031841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5" name="Oval 1614"/>
              <p:cNvSpPr/>
              <p:nvPr/>
            </p:nvSpPr>
            <p:spPr>
              <a:xfrm>
                <a:off x="2184271" y="2280993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6" name="Oval 1615"/>
              <p:cNvSpPr/>
              <p:nvPr/>
            </p:nvSpPr>
            <p:spPr>
              <a:xfrm>
                <a:off x="2090591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7" name="Oval 1616"/>
              <p:cNvSpPr/>
              <p:nvPr/>
            </p:nvSpPr>
            <p:spPr>
              <a:xfrm>
                <a:off x="2092178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8" name="Rectangle 1617"/>
              <p:cNvSpPr/>
              <p:nvPr/>
            </p:nvSpPr>
            <p:spPr>
              <a:xfrm>
                <a:off x="2031841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9" name="Rectangle 1618"/>
              <p:cNvSpPr/>
              <p:nvPr/>
            </p:nvSpPr>
            <p:spPr>
              <a:xfrm>
                <a:off x="2090591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0" name="Rectangle 1619"/>
              <p:cNvSpPr/>
              <p:nvPr/>
            </p:nvSpPr>
            <p:spPr>
              <a:xfrm>
                <a:off x="2090591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1" name="Oval 1620"/>
              <p:cNvSpPr/>
              <p:nvPr/>
            </p:nvSpPr>
            <p:spPr>
              <a:xfrm>
                <a:off x="2033429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2" name="Oval 1621"/>
              <p:cNvSpPr/>
              <p:nvPr/>
            </p:nvSpPr>
            <p:spPr>
              <a:xfrm>
                <a:off x="2244608" y="1736912"/>
                <a:ext cx="68277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3" name="Rectangle 1622"/>
              <p:cNvSpPr/>
              <p:nvPr/>
            </p:nvSpPr>
            <p:spPr>
              <a:xfrm>
                <a:off x="2063597" y="1736912"/>
                <a:ext cx="227058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4" name="Rectangle 1623"/>
              <p:cNvSpPr/>
              <p:nvPr/>
            </p:nvSpPr>
            <p:spPr>
              <a:xfrm>
                <a:off x="2184271" y="2003401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5" name="Rectangle 1624"/>
              <p:cNvSpPr/>
              <p:nvPr/>
            </p:nvSpPr>
            <p:spPr>
              <a:xfrm>
                <a:off x="2265251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1" name="Group 29"/>
            <p:cNvGrpSpPr>
              <a:grpSpLocks/>
            </p:cNvGrpSpPr>
            <p:nvPr/>
          </p:nvGrpSpPr>
          <p:grpSpPr bwMode="auto">
            <a:xfrm>
              <a:off x="2331783" y="1581512"/>
              <a:ext cx="281233" cy="756773"/>
              <a:chOff x="2331783" y="1581512"/>
              <a:chExt cx="281233" cy="756773"/>
            </a:xfrm>
          </p:grpSpPr>
          <p:sp>
            <p:nvSpPr>
              <p:cNvPr id="1600" name="Oval 1599"/>
              <p:cNvSpPr/>
              <p:nvPr/>
            </p:nvSpPr>
            <p:spPr>
              <a:xfrm>
                <a:off x="2565348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1" name="Oval 1600"/>
              <p:cNvSpPr/>
              <p:nvPr/>
            </p:nvSpPr>
            <p:spPr>
              <a:xfrm>
                <a:off x="2331939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2" name="Oval 1601"/>
              <p:cNvSpPr/>
              <p:nvPr/>
            </p:nvSpPr>
            <p:spPr>
              <a:xfrm>
                <a:off x="2484369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3" name="Oval 1602"/>
              <p:cNvSpPr/>
              <p:nvPr/>
            </p:nvSpPr>
            <p:spPr>
              <a:xfrm>
                <a:off x="2390688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4" name="Oval 1603"/>
              <p:cNvSpPr/>
              <p:nvPr/>
            </p:nvSpPr>
            <p:spPr>
              <a:xfrm>
                <a:off x="2392276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5" name="Rectangle 1604"/>
              <p:cNvSpPr/>
              <p:nvPr/>
            </p:nvSpPr>
            <p:spPr>
              <a:xfrm>
                <a:off x="2331939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6" name="Rectangle 1605"/>
              <p:cNvSpPr/>
              <p:nvPr/>
            </p:nvSpPr>
            <p:spPr>
              <a:xfrm>
                <a:off x="2390688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7" name="Rectangle 1606"/>
              <p:cNvSpPr/>
              <p:nvPr/>
            </p:nvSpPr>
            <p:spPr>
              <a:xfrm>
                <a:off x="2390688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8" name="Oval 1607"/>
              <p:cNvSpPr/>
              <p:nvPr/>
            </p:nvSpPr>
            <p:spPr>
              <a:xfrm>
                <a:off x="2333526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9" name="Oval 1608"/>
              <p:cNvSpPr/>
              <p:nvPr/>
            </p:nvSpPr>
            <p:spPr>
              <a:xfrm>
                <a:off x="2544706" y="1736912"/>
                <a:ext cx="68276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0" name="Rectangle 1609"/>
              <p:cNvSpPr/>
              <p:nvPr/>
            </p:nvSpPr>
            <p:spPr>
              <a:xfrm>
                <a:off x="2363695" y="1736912"/>
                <a:ext cx="227057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1" name="Rectangle 1610"/>
              <p:cNvSpPr/>
              <p:nvPr/>
            </p:nvSpPr>
            <p:spPr>
              <a:xfrm>
                <a:off x="2484369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2" name="Rectangle 1611"/>
              <p:cNvSpPr/>
              <p:nvPr/>
            </p:nvSpPr>
            <p:spPr>
              <a:xfrm>
                <a:off x="2565348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2" name="Group 30"/>
            <p:cNvGrpSpPr>
              <a:grpSpLocks/>
            </p:cNvGrpSpPr>
            <p:nvPr/>
          </p:nvGrpSpPr>
          <p:grpSpPr bwMode="auto">
            <a:xfrm>
              <a:off x="2627477" y="1582911"/>
              <a:ext cx="281233" cy="756773"/>
              <a:chOff x="2627477" y="1582911"/>
              <a:chExt cx="281233" cy="756773"/>
            </a:xfrm>
          </p:grpSpPr>
          <p:sp>
            <p:nvSpPr>
              <p:cNvPr id="1587" name="Oval 1586"/>
              <p:cNvSpPr/>
              <p:nvPr/>
            </p:nvSpPr>
            <p:spPr>
              <a:xfrm>
                <a:off x="2860680" y="1955813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8" name="Oval 1587"/>
              <p:cNvSpPr/>
              <p:nvPr/>
            </p:nvSpPr>
            <p:spPr>
              <a:xfrm>
                <a:off x="2627272" y="1955813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9" name="Oval 1588"/>
              <p:cNvSpPr/>
              <p:nvPr/>
            </p:nvSpPr>
            <p:spPr>
              <a:xfrm>
                <a:off x="2779702" y="2282579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0" name="Oval 1589"/>
              <p:cNvSpPr/>
              <p:nvPr/>
            </p:nvSpPr>
            <p:spPr>
              <a:xfrm>
                <a:off x="2686021" y="2282579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1" name="Oval 1590"/>
              <p:cNvSpPr/>
              <p:nvPr/>
            </p:nvSpPr>
            <p:spPr>
              <a:xfrm>
                <a:off x="2687609" y="1583047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2" name="Rectangle 1591"/>
              <p:cNvSpPr/>
              <p:nvPr/>
            </p:nvSpPr>
            <p:spPr>
              <a:xfrm>
                <a:off x="2627272" y="1771809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3" name="Rectangle 1592"/>
              <p:cNvSpPr/>
              <p:nvPr/>
            </p:nvSpPr>
            <p:spPr>
              <a:xfrm>
                <a:off x="2686021" y="1835259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4" name="Rectangle 1593"/>
              <p:cNvSpPr/>
              <p:nvPr/>
            </p:nvSpPr>
            <p:spPr>
              <a:xfrm>
                <a:off x="2686021" y="2004987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5" name="Oval 1594"/>
              <p:cNvSpPr/>
              <p:nvPr/>
            </p:nvSpPr>
            <p:spPr>
              <a:xfrm>
                <a:off x="2628859" y="1738499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6" name="Oval 1595"/>
              <p:cNvSpPr/>
              <p:nvPr/>
            </p:nvSpPr>
            <p:spPr>
              <a:xfrm>
                <a:off x="2840039" y="1738499"/>
                <a:ext cx="68276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7" name="Rectangle 1596"/>
              <p:cNvSpPr/>
              <p:nvPr/>
            </p:nvSpPr>
            <p:spPr>
              <a:xfrm>
                <a:off x="2659028" y="1738499"/>
                <a:ext cx="227057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8" name="Rectangle 1597"/>
              <p:cNvSpPr/>
              <p:nvPr/>
            </p:nvSpPr>
            <p:spPr>
              <a:xfrm>
                <a:off x="2779702" y="2004987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9" name="Rectangle 1598"/>
              <p:cNvSpPr/>
              <p:nvPr/>
            </p:nvSpPr>
            <p:spPr>
              <a:xfrm>
                <a:off x="2860680" y="1771809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3" name="Group 1376"/>
            <p:cNvGrpSpPr>
              <a:grpSpLocks/>
            </p:cNvGrpSpPr>
            <p:nvPr/>
          </p:nvGrpSpPr>
          <p:grpSpPr bwMode="auto">
            <a:xfrm>
              <a:off x="3216810" y="1576594"/>
              <a:ext cx="281233" cy="756773"/>
              <a:chOff x="3216810" y="1576594"/>
              <a:chExt cx="281233" cy="756773"/>
            </a:xfrm>
          </p:grpSpPr>
          <p:sp>
            <p:nvSpPr>
              <p:cNvPr id="1561" name="Oval 1560"/>
              <p:cNvSpPr/>
              <p:nvPr/>
            </p:nvSpPr>
            <p:spPr>
              <a:xfrm>
                <a:off x="3449759" y="1949468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2" name="Oval 1561"/>
              <p:cNvSpPr/>
              <p:nvPr/>
            </p:nvSpPr>
            <p:spPr>
              <a:xfrm>
                <a:off x="3216350" y="1949468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3" name="Oval 1562"/>
              <p:cNvSpPr/>
              <p:nvPr/>
            </p:nvSpPr>
            <p:spPr>
              <a:xfrm>
                <a:off x="3368780" y="2276234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4" name="Oval 1563"/>
              <p:cNvSpPr/>
              <p:nvPr/>
            </p:nvSpPr>
            <p:spPr>
              <a:xfrm>
                <a:off x="3275100" y="2276234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5" name="Oval 1564"/>
              <p:cNvSpPr/>
              <p:nvPr/>
            </p:nvSpPr>
            <p:spPr>
              <a:xfrm>
                <a:off x="3276687" y="1576702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6" name="Rectangle 1565"/>
              <p:cNvSpPr/>
              <p:nvPr/>
            </p:nvSpPr>
            <p:spPr>
              <a:xfrm>
                <a:off x="3216350" y="1765464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7" name="Rectangle 1566"/>
              <p:cNvSpPr/>
              <p:nvPr/>
            </p:nvSpPr>
            <p:spPr>
              <a:xfrm>
                <a:off x="3275100" y="1828914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8" name="Rectangle 1567"/>
              <p:cNvSpPr/>
              <p:nvPr/>
            </p:nvSpPr>
            <p:spPr>
              <a:xfrm>
                <a:off x="3275100" y="1998642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9" name="Oval 1568"/>
              <p:cNvSpPr/>
              <p:nvPr/>
            </p:nvSpPr>
            <p:spPr>
              <a:xfrm>
                <a:off x="3217938" y="1732154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0" name="Oval 1569"/>
              <p:cNvSpPr/>
              <p:nvPr/>
            </p:nvSpPr>
            <p:spPr>
              <a:xfrm>
                <a:off x="3429117" y="1732154"/>
                <a:ext cx="68277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1" name="Rectangle 1570"/>
              <p:cNvSpPr/>
              <p:nvPr/>
            </p:nvSpPr>
            <p:spPr>
              <a:xfrm>
                <a:off x="3248106" y="1732154"/>
                <a:ext cx="227058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2" name="Rectangle 1571"/>
              <p:cNvSpPr/>
              <p:nvPr/>
            </p:nvSpPr>
            <p:spPr>
              <a:xfrm>
                <a:off x="3368780" y="1998642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3" name="Rectangle 1572"/>
              <p:cNvSpPr/>
              <p:nvPr/>
            </p:nvSpPr>
            <p:spPr>
              <a:xfrm>
                <a:off x="3449759" y="1765464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4" name="Group 1377"/>
            <p:cNvGrpSpPr>
              <a:grpSpLocks/>
            </p:cNvGrpSpPr>
            <p:nvPr/>
          </p:nvGrpSpPr>
          <p:grpSpPr bwMode="auto">
            <a:xfrm>
              <a:off x="3514210" y="1580113"/>
              <a:ext cx="281233" cy="756773"/>
              <a:chOff x="3514210" y="1580113"/>
              <a:chExt cx="281233" cy="756773"/>
            </a:xfrm>
          </p:grpSpPr>
          <p:sp>
            <p:nvSpPr>
              <p:cNvPr id="1548" name="Oval 1547"/>
              <p:cNvSpPr/>
              <p:nvPr/>
            </p:nvSpPr>
            <p:spPr>
              <a:xfrm>
                <a:off x="3748269" y="1952641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9" name="Oval 1548"/>
              <p:cNvSpPr/>
              <p:nvPr/>
            </p:nvSpPr>
            <p:spPr>
              <a:xfrm>
                <a:off x="3514859" y="1952641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0" name="Oval 1549"/>
              <p:cNvSpPr/>
              <p:nvPr/>
            </p:nvSpPr>
            <p:spPr>
              <a:xfrm>
                <a:off x="3667289" y="2279407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1" name="Oval 1550"/>
              <p:cNvSpPr/>
              <p:nvPr/>
            </p:nvSpPr>
            <p:spPr>
              <a:xfrm>
                <a:off x="3573609" y="2279407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2" name="Oval 1551"/>
              <p:cNvSpPr/>
              <p:nvPr/>
            </p:nvSpPr>
            <p:spPr>
              <a:xfrm>
                <a:off x="3575196" y="1579874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3" name="Rectangle 1552"/>
              <p:cNvSpPr/>
              <p:nvPr/>
            </p:nvSpPr>
            <p:spPr>
              <a:xfrm>
                <a:off x="3514859" y="1768637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4" name="Rectangle 1553"/>
              <p:cNvSpPr/>
              <p:nvPr/>
            </p:nvSpPr>
            <p:spPr>
              <a:xfrm>
                <a:off x="3573609" y="1832086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5" name="Rectangle 1554"/>
              <p:cNvSpPr/>
              <p:nvPr/>
            </p:nvSpPr>
            <p:spPr>
              <a:xfrm>
                <a:off x="3573609" y="2001815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6" name="Oval 1555"/>
              <p:cNvSpPr/>
              <p:nvPr/>
            </p:nvSpPr>
            <p:spPr>
              <a:xfrm>
                <a:off x="3516447" y="1735326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7" name="Oval 1556"/>
              <p:cNvSpPr/>
              <p:nvPr/>
            </p:nvSpPr>
            <p:spPr>
              <a:xfrm>
                <a:off x="3727626" y="1735326"/>
                <a:ext cx="68277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8" name="Rectangle 1557"/>
              <p:cNvSpPr/>
              <p:nvPr/>
            </p:nvSpPr>
            <p:spPr>
              <a:xfrm>
                <a:off x="3546615" y="1735326"/>
                <a:ext cx="227058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9" name="Rectangle 1558"/>
              <p:cNvSpPr/>
              <p:nvPr/>
            </p:nvSpPr>
            <p:spPr>
              <a:xfrm>
                <a:off x="3667289" y="2001815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0" name="Rectangle 1559"/>
              <p:cNvSpPr/>
              <p:nvPr/>
            </p:nvSpPr>
            <p:spPr>
              <a:xfrm>
                <a:off x="3748269" y="1768637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5" name="Group 1378"/>
            <p:cNvGrpSpPr>
              <a:grpSpLocks/>
            </p:cNvGrpSpPr>
            <p:nvPr/>
          </p:nvGrpSpPr>
          <p:grpSpPr bwMode="auto">
            <a:xfrm>
              <a:off x="3818371" y="1581512"/>
              <a:ext cx="281233" cy="756773"/>
              <a:chOff x="3818371" y="1581512"/>
              <a:chExt cx="281233" cy="756773"/>
            </a:xfrm>
          </p:grpSpPr>
          <p:sp>
            <p:nvSpPr>
              <p:cNvPr id="1535" name="Oval 1534"/>
              <p:cNvSpPr/>
              <p:nvPr/>
            </p:nvSpPr>
            <p:spPr>
              <a:xfrm>
                <a:off x="4051540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6" name="Oval 1535"/>
              <p:cNvSpPr/>
              <p:nvPr/>
            </p:nvSpPr>
            <p:spPr>
              <a:xfrm>
                <a:off x="3818132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7" name="Oval 1536"/>
              <p:cNvSpPr/>
              <p:nvPr/>
            </p:nvSpPr>
            <p:spPr>
              <a:xfrm>
                <a:off x="3970562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8" name="Oval 1537"/>
              <p:cNvSpPr/>
              <p:nvPr/>
            </p:nvSpPr>
            <p:spPr>
              <a:xfrm>
                <a:off x="3876881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9" name="Oval 1538"/>
              <p:cNvSpPr/>
              <p:nvPr/>
            </p:nvSpPr>
            <p:spPr>
              <a:xfrm>
                <a:off x="3878469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0" name="Rectangle 1539"/>
              <p:cNvSpPr/>
              <p:nvPr/>
            </p:nvSpPr>
            <p:spPr>
              <a:xfrm>
                <a:off x="3818132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1" name="Rectangle 1540"/>
              <p:cNvSpPr/>
              <p:nvPr/>
            </p:nvSpPr>
            <p:spPr>
              <a:xfrm>
                <a:off x="3876881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2" name="Rectangle 1541"/>
              <p:cNvSpPr/>
              <p:nvPr/>
            </p:nvSpPr>
            <p:spPr>
              <a:xfrm>
                <a:off x="3876881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3" name="Oval 1542"/>
              <p:cNvSpPr/>
              <p:nvPr/>
            </p:nvSpPr>
            <p:spPr>
              <a:xfrm>
                <a:off x="3819719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4" name="Oval 1543"/>
              <p:cNvSpPr/>
              <p:nvPr/>
            </p:nvSpPr>
            <p:spPr>
              <a:xfrm>
                <a:off x="4030899" y="1736912"/>
                <a:ext cx="68276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5" name="Rectangle 1544"/>
              <p:cNvSpPr/>
              <p:nvPr/>
            </p:nvSpPr>
            <p:spPr>
              <a:xfrm>
                <a:off x="3849888" y="1736912"/>
                <a:ext cx="227057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6" name="Rectangle 1545"/>
              <p:cNvSpPr/>
              <p:nvPr/>
            </p:nvSpPr>
            <p:spPr>
              <a:xfrm>
                <a:off x="3970562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7" name="Rectangle 1546"/>
              <p:cNvSpPr/>
              <p:nvPr/>
            </p:nvSpPr>
            <p:spPr>
              <a:xfrm>
                <a:off x="4051540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6" name="Group 1379"/>
            <p:cNvGrpSpPr>
              <a:grpSpLocks/>
            </p:cNvGrpSpPr>
            <p:nvPr/>
          </p:nvGrpSpPr>
          <p:grpSpPr bwMode="auto">
            <a:xfrm>
              <a:off x="4122272" y="1581512"/>
              <a:ext cx="281233" cy="756773"/>
              <a:chOff x="4122272" y="1581512"/>
              <a:chExt cx="281233" cy="756773"/>
            </a:xfrm>
          </p:grpSpPr>
          <p:sp>
            <p:nvSpPr>
              <p:cNvPr id="1522" name="Oval 1521"/>
              <p:cNvSpPr/>
              <p:nvPr/>
            </p:nvSpPr>
            <p:spPr>
              <a:xfrm>
                <a:off x="4356401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3" name="Oval 1522"/>
              <p:cNvSpPr/>
              <p:nvPr/>
            </p:nvSpPr>
            <p:spPr>
              <a:xfrm>
                <a:off x="4122992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4" name="Oval 1523"/>
              <p:cNvSpPr/>
              <p:nvPr/>
            </p:nvSpPr>
            <p:spPr>
              <a:xfrm>
                <a:off x="4275422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5" name="Oval 1524"/>
              <p:cNvSpPr/>
              <p:nvPr/>
            </p:nvSpPr>
            <p:spPr>
              <a:xfrm>
                <a:off x="4181741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6" name="Oval 1525"/>
              <p:cNvSpPr/>
              <p:nvPr/>
            </p:nvSpPr>
            <p:spPr>
              <a:xfrm>
                <a:off x="4183329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7" name="Rectangle 1526"/>
              <p:cNvSpPr/>
              <p:nvPr/>
            </p:nvSpPr>
            <p:spPr>
              <a:xfrm>
                <a:off x="4122992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8" name="Rectangle 1527"/>
              <p:cNvSpPr/>
              <p:nvPr/>
            </p:nvSpPr>
            <p:spPr>
              <a:xfrm>
                <a:off x="4181741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9" name="Rectangle 1528"/>
              <p:cNvSpPr/>
              <p:nvPr/>
            </p:nvSpPr>
            <p:spPr>
              <a:xfrm>
                <a:off x="4181741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0" name="Oval 1529"/>
              <p:cNvSpPr/>
              <p:nvPr/>
            </p:nvSpPr>
            <p:spPr>
              <a:xfrm>
                <a:off x="4124579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1" name="Oval 1530"/>
              <p:cNvSpPr/>
              <p:nvPr/>
            </p:nvSpPr>
            <p:spPr>
              <a:xfrm>
                <a:off x="4335760" y="1736912"/>
                <a:ext cx="68276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2" name="Rectangle 1531"/>
              <p:cNvSpPr/>
              <p:nvPr/>
            </p:nvSpPr>
            <p:spPr>
              <a:xfrm>
                <a:off x="4154748" y="1736912"/>
                <a:ext cx="227057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3" name="Rectangle 1532"/>
              <p:cNvSpPr/>
              <p:nvPr/>
            </p:nvSpPr>
            <p:spPr>
              <a:xfrm>
                <a:off x="4275422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4" name="Rectangle 1533"/>
              <p:cNvSpPr/>
              <p:nvPr/>
            </p:nvSpPr>
            <p:spPr>
              <a:xfrm>
                <a:off x="4356401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7" name="Group 1380"/>
            <p:cNvGrpSpPr>
              <a:grpSpLocks/>
            </p:cNvGrpSpPr>
            <p:nvPr/>
          </p:nvGrpSpPr>
          <p:grpSpPr bwMode="auto">
            <a:xfrm>
              <a:off x="4424638" y="1580113"/>
              <a:ext cx="281233" cy="756773"/>
              <a:chOff x="4424638" y="1580113"/>
              <a:chExt cx="281233" cy="756773"/>
            </a:xfrm>
          </p:grpSpPr>
          <p:sp>
            <p:nvSpPr>
              <p:cNvPr id="1509" name="Oval 1508"/>
              <p:cNvSpPr/>
              <p:nvPr/>
            </p:nvSpPr>
            <p:spPr>
              <a:xfrm>
                <a:off x="4658085" y="1952641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0" name="Oval 1509"/>
              <p:cNvSpPr/>
              <p:nvPr/>
            </p:nvSpPr>
            <p:spPr>
              <a:xfrm>
                <a:off x="4424677" y="1952641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1" name="Oval 1510"/>
              <p:cNvSpPr/>
              <p:nvPr/>
            </p:nvSpPr>
            <p:spPr>
              <a:xfrm>
                <a:off x="4577107" y="2279407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2" name="Oval 1511"/>
              <p:cNvSpPr/>
              <p:nvPr/>
            </p:nvSpPr>
            <p:spPr>
              <a:xfrm>
                <a:off x="4483426" y="2279407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3" name="Oval 1512"/>
              <p:cNvSpPr/>
              <p:nvPr/>
            </p:nvSpPr>
            <p:spPr>
              <a:xfrm>
                <a:off x="4485014" y="1579874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4" name="Rectangle 1513"/>
              <p:cNvSpPr/>
              <p:nvPr/>
            </p:nvSpPr>
            <p:spPr>
              <a:xfrm>
                <a:off x="4424677" y="1768637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5" name="Rectangle 1514"/>
              <p:cNvSpPr/>
              <p:nvPr/>
            </p:nvSpPr>
            <p:spPr>
              <a:xfrm>
                <a:off x="4483426" y="1832086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6" name="Rectangle 1515"/>
              <p:cNvSpPr/>
              <p:nvPr/>
            </p:nvSpPr>
            <p:spPr>
              <a:xfrm>
                <a:off x="4483426" y="2001815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7" name="Oval 1516"/>
              <p:cNvSpPr/>
              <p:nvPr/>
            </p:nvSpPr>
            <p:spPr>
              <a:xfrm>
                <a:off x="4426264" y="1735326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8" name="Oval 1517"/>
              <p:cNvSpPr/>
              <p:nvPr/>
            </p:nvSpPr>
            <p:spPr>
              <a:xfrm>
                <a:off x="4637444" y="1735326"/>
                <a:ext cx="68276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9" name="Rectangle 1518"/>
              <p:cNvSpPr/>
              <p:nvPr/>
            </p:nvSpPr>
            <p:spPr>
              <a:xfrm>
                <a:off x="4456433" y="1735326"/>
                <a:ext cx="227057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0" name="Rectangle 1519"/>
              <p:cNvSpPr/>
              <p:nvPr/>
            </p:nvSpPr>
            <p:spPr>
              <a:xfrm>
                <a:off x="4577107" y="2001815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1" name="Rectangle 1520"/>
              <p:cNvSpPr/>
              <p:nvPr/>
            </p:nvSpPr>
            <p:spPr>
              <a:xfrm>
                <a:off x="4658085" y="1768637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8" name="Group 1381"/>
            <p:cNvGrpSpPr>
              <a:grpSpLocks/>
            </p:cNvGrpSpPr>
            <p:nvPr/>
          </p:nvGrpSpPr>
          <p:grpSpPr bwMode="auto">
            <a:xfrm>
              <a:off x="4720332" y="1581512"/>
              <a:ext cx="281233" cy="756773"/>
              <a:chOff x="4720332" y="1581512"/>
              <a:chExt cx="281233" cy="756773"/>
            </a:xfrm>
          </p:grpSpPr>
          <p:sp>
            <p:nvSpPr>
              <p:cNvPr id="1496" name="Oval 1495"/>
              <p:cNvSpPr/>
              <p:nvPr/>
            </p:nvSpPr>
            <p:spPr>
              <a:xfrm>
                <a:off x="4953418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7" name="Oval 1496"/>
              <p:cNvSpPr/>
              <p:nvPr/>
            </p:nvSpPr>
            <p:spPr>
              <a:xfrm>
                <a:off x="4720010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8" name="Oval 1497"/>
              <p:cNvSpPr/>
              <p:nvPr/>
            </p:nvSpPr>
            <p:spPr>
              <a:xfrm>
                <a:off x="4872440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9" name="Oval 1498"/>
              <p:cNvSpPr/>
              <p:nvPr/>
            </p:nvSpPr>
            <p:spPr>
              <a:xfrm>
                <a:off x="4778759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0" name="Oval 1499"/>
              <p:cNvSpPr/>
              <p:nvPr/>
            </p:nvSpPr>
            <p:spPr>
              <a:xfrm>
                <a:off x="4780347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1" name="Rectangle 1500"/>
              <p:cNvSpPr/>
              <p:nvPr/>
            </p:nvSpPr>
            <p:spPr>
              <a:xfrm>
                <a:off x="4720010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2" name="Rectangle 1501"/>
              <p:cNvSpPr/>
              <p:nvPr/>
            </p:nvSpPr>
            <p:spPr>
              <a:xfrm>
                <a:off x="4778759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3" name="Rectangle 1502"/>
              <p:cNvSpPr/>
              <p:nvPr/>
            </p:nvSpPr>
            <p:spPr>
              <a:xfrm>
                <a:off x="4778759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4" name="Oval 1503"/>
              <p:cNvSpPr/>
              <p:nvPr/>
            </p:nvSpPr>
            <p:spPr>
              <a:xfrm>
                <a:off x="4721597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5" name="Oval 1504"/>
              <p:cNvSpPr/>
              <p:nvPr/>
            </p:nvSpPr>
            <p:spPr>
              <a:xfrm>
                <a:off x="4932777" y="1736912"/>
                <a:ext cx="68276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6" name="Rectangle 1505"/>
              <p:cNvSpPr/>
              <p:nvPr/>
            </p:nvSpPr>
            <p:spPr>
              <a:xfrm>
                <a:off x="4751766" y="1736912"/>
                <a:ext cx="227057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7" name="Rectangle 1506"/>
              <p:cNvSpPr/>
              <p:nvPr/>
            </p:nvSpPr>
            <p:spPr>
              <a:xfrm>
                <a:off x="4872440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8" name="Rectangle 1507"/>
              <p:cNvSpPr/>
              <p:nvPr/>
            </p:nvSpPr>
            <p:spPr>
              <a:xfrm>
                <a:off x="4953418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19" name="Group 1383"/>
            <p:cNvGrpSpPr>
              <a:grpSpLocks/>
            </p:cNvGrpSpPr>
            <p:nvPr/>
          </p:nvGrpSpPr>
          <p:grpSpPr bwMode="auto">
            <a:xfrm>
              <a:off x="5015766" y="1581512"/>
              <a:ext cx="281233" cy="756773"/>
              <a:chOff x="5015766" y="1581512"/>
              <a:chExt cx="281233" cy="756773"/>
            </a:xfrm>
          </p:grpSpPr>
          <p:sp>
            <p:nvSpPr>
              <p:cNvPr id="1483" name="Oval 1482"/>
              <p:cNvSpPr/>
              <p:nvPr/>
            </p:nvSpPr>
            <p:spPr>
              <a:xfrm>
                <a:off x="5248751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4" name="Oval 1483"/>
              <p:cNvSpPr/>
              <p:nvPr/>
            </p:nvSpPr>
            <p:spPr>
              <a:xfrm>
                <a:off x="5015343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5" name="Oval 1484"/>
              <p:cNvSpPr/>
              <p:nvPr/>
            </p:nvSpPr>
            <p:spPr>
              <a:xfrm>
                <a:off x="5167773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6" name="Oval 1485"/>
              <p:cNvSpPr/>
              <p:nvPr/>
            </p:nvSpPr>
            <p:spPr>
              <a:xfrm>
                <a:off x="5074092" y="2280993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7" name="Oval 1486"/>
              <p:cNvSpPr/>
              <p:nvPr/>
            </p:nvSpPr>
            <p:spPr>
              <a:xfrm>
                <a:off x="5075680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8" name="Rectangle 1487"/>
              <p:cNvSpPr/>
              <p:nvPr/>
            </p:nvSpPr>
            <p:spPr>
              <a:xfrm>
                <a:off x="5015343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9" name="Rectangle 1488"/>
              <p:cNvSpPr/>
              <p:nvPr/>
            </p:nvSpPr>
            <p:spPr>
              <a:xfrm>
                <a:off x="5074092" y="1833673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0" name="Rectangle 1489"/>
              <p:cNvSpPr/>
              <p:nvPr/>
            </p:nvSpPr>
            <p:spPr>
              <a:xfrm>
                <a:off x="5074092" y="200340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1" name="Oval 1490"/>
              <p:cNvSpPr/>
              <p:nvPr/>
            </p:nvSpPr>
            <p:spPr>
              <a:xfrm>
                <a:off x="5016930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2" name="Oval 1491"/>
              <p:cNvSpPr/>
              <p:nvPr/>
            </p:nvSpPr>
            <p:spPr>
              <a:xfrm>
                <a:off x="5228110" y="1736912"/>
                <a:ext cx="68276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3" name="Rectangle 1492"/>
              <p:cNvSpPr/>
              <p:nvPr/>
            </p:nvSpPr>
            <p:spPr>
              <a:xfrm>
                <a:off x="5047099" y="1736912"/>
                <a:ext cx="227057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4" name="Rectangle 1493"/>
              <p:cNvSpPr/>
              <p:nvPr/>
            </p:nvSpPr>
            <p:spPr>
              <a:xfrm>
                <a:off x="5167773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5" name="Rectangle 1494"/>
              <p:cNvSpPr/>
              <p:nvPr/>
            </p:nvSpPr>
            <p:spPr>
              <a:xfrm>
                <a:off x="5248751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20" name="Group 1384"/>
            <p:cNvGrpSpPr>
              <a:grpSpLocks/>
            </p:cNvGrpSpPr>
            <p:nvPr/>
          </p:nvGrpSpPr>
          <p:grpSpPr bwMode="auto">
            <a:xfrm>
              <a:off x="5316223" y="1581512"/>
              <a:ext cx="281233" cy="756773"/>
              <a:chOff x="5316223" y="1581512"/>
              <a:chExt cx="281233" cy="756773"/>
            </a:xfrm>
          </p:grpSpPr>
          <p:sp>
            <p:nvSpPr>
              <p:cNvPr id="1470" name="Oval 1469"/>
              <p:cNvSpPr/>
              <p:nvPr/>
            </p:nvSpPr>
            <p:spPr>
              <a:xfrm>
                <a:off x="5550437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1" name="Oval 1470"/>
              <p:cNvSpPr/>
              <p:nvPr/>
            </p:nvSpPr>
            <p:spPr>
              <a:xfrm>
                <a:off x="5315440" y="1954227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2" name="Oval 1471"/>
              <p:cNvSpPr/>
              <p:nvPr/>
            </p:nvSpPr>
            <p:spPr>
              <a:xfrm>
                <a:off x="5469459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3" name="Oval 1472"/>
              <p:cNvSpPr/>
              <p:nvPr/>
            </p:nvSpPr>
            <p:spPr>
              <a:xfrm>
                <a:off x="5374190" y="2280993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4" name="Oval 1473"/>
              <p:cNvSpPr/>
              <p:nvPr/>
            </p:nvSpPr>
            <p:spPr>
              <a:xfrm>
                <a:off x="5375777" y="1581460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5" name="Rectangle 1474"/>
              <p:cNvSpPr/>
              <p:nvPr/>
            </p:nvSpPr>
            <p:spPr>
              <a:xfrm>
                <a:off x="5315440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6" name="Rectangle 1475"/>
              <p:cNvSpPr/>
              <p:nvPr/>
            </p:nvSpPr>
            <p:spPr>
              <a:xfrm>
                <a:off x="5374190" y="1833673"/>
                <a:ext cx="166720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7" name="Rectangle 1476"/>
              <p:cNvSpPr/>
              <p:nvPr/>
            </p:nvSpPr>
            <p:spPr>
              <a:xfrm>
                <a:off x="5374190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8" name="Oval 1477"/>
              <p:cNvSpPr/>
              <p:nvPr/>
            </p:nvSpPr>
            <p:spPr>
              <a:xfrm>
                <a:off x="5317028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9" name="Oval 1478"/>
              <p:cNvSpPr/>
              <p:nvPr/>
            </p:nvSpPr>
            <p:spPr>
              <a:xfrm>
                <a:off x="5528207" y="1736912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0" name="Rectangle 1479"/>
              <p:cNvSpPr/>
              <p:nvPr/>
            </p:nvSpPr>
            <p:spPr>
              <a:xfrm>
                <a:off x="5347196" y="1736912"/>
                <a:ext cx="227058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1" name="Rectangle 1480"/>
              <p:cNvSpPr/>
              <p:nvPr/>
            </p:nvSpPr>
            <p:spPr>
              <a:xfrm>
                <a:off x="5469459" y="2003401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2" name="Rectangle 1481"/>
              <p:cNvSpPr/>
              <p:nvPr/>
            </p:nvSpPr>
            <p:spPr>
              <a:xfrm>
                <a:off x="5550437" y="1770223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21" name="Group 1385"/>
            <p:cNvGrpSpPr>
              <a:grpSpLocks/>
            </p:cNvGrpSpPr>
            <p:nvPr/>
          </p:nvGrpSpPr>
          <p:grpSpPr bwMode="auto">
            <a:xfrm>
              <a:off x="5611917" y="1582911"/>
              <a:ext cx="281233" cy="756773"/>
              <a:chOff x="5611917" y="1582911"/>
              <a:chExt cx="281233" cy="756773"/>
            </a:xfrm>
          </p:grpSpPr>
          <p:sp>
            <p:nvSpPr>
              <p:cNvPr id="1457" name="Oval 1456"/>
              <p:cNvSpPr/>
              <p:nvPr/>
            </p:nvSpPr>
            <p:spPr>
              <a:xfrm>
                <a:off x="5845770" y="1955813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8" name="Oval 1457"/>
              <p:cNvSpPr/>
              <p:nvPr/>
            </p:nvSpPr>
            <p:spPr>
              <a:xfrm>
                <a:off x="5612361" y="1955813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9" name="Oval 1458"/>
              <p:cNvSpPr/>
              <p:nvPr/>
            </p:nvSpPr>
            <p:spPr>
              <a:xfrm>
                <a:off x="5764791" y="2282579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0" name="Oval 1459"/>
              <p:cNvSpPr/>
              <p:nvPr/>
            </p:nvSpPr>
            <p:spPr>
              <a:xfrm>
                <a:off x="5671110" y="2282579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1" name="Oval 1460"/>
              <p:cNvSpPr/>
              <p:nvPr/>
            </p:nvSpPr>
            <p:spPr>
              <a:xfrm>
                <a:off x="5672698" y="1583047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2" name="Rectangle 1461"/>
              <p:cNvSpPr/>
              <p:nvPr/>
            </p:nvSpPr>
            <p:spPr>
              <a:xfrm>
                <a:off x="5612361" y="1771809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3" name="Rectangle 1462"/>
              <p:cNvSpPr/>
              <p:nvPr/>
            </p:nvSpPr>
            <p:spPr>
              <a:xfrm>
                <a:off x="5671110" y="1835259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4" name="Rectangle 1463"/>
              <p:cNvSpPr/>
              <p:nvPr/>
            </p:nvSpPr>
            <p:spPr>
              <a:xfrm>
                <a:off x="5671110" y="2004987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5" name="Oval 1464"/>
              <p:cNvSpPr/>
              <p:nvPr/>
            </p:nvSpPr>
            <p:spPr>
              <a:xfrm>
                <a:off x="5613948" y="1738499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6" name="Oval 1465"/>
              <p:cNvSpPr/>
              <p:nvPr/>
            </p:nvSpPr>
            <p:spPr>
              <a:xfrm>
                <a:off x="5825128" y="1738499"/>
                <a:ext cx="68276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7" name="Rectangle 1466"/>
              <p:cNvSpPr/>
              <p:nvPr/>
            </p:nvSpPr>
            <p:spPr>
              <a:xfrm>
                <a:off x="5644117" y="1738499"/>
                <a:ext cx="227057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8" name="Rectangle 1467"/>
              <p:cNvSpPr/>
              <p:nvPr/>
            </p:nvSpPr>
            <p:spPr>
              <a:xfrm>
                <a:off x="5764791" y="2004987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9" name="Rectangle 1468"/>
              <p:cNvSpPr/>
              <p:nvPr/>
            </p:nvSpPr>
            <p:spPr>
              <a:xfrm>
                <a:off x="5845770" y="1771809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22" name="Group 1386"/>
            <p:cNvGrpSpPr>
              <a:grpSpLocks/>
            </p:cNvGrpSpPr>
            <p:nvPr/>
          </p:nvGrpSpPr>
          <p:grpSpPr bwMode="auto">
            <a:xfrm>
              <a:off x="5907351" y="1582911"/>
              <a:ext cx="281233" cy="756773"/>
              <a:chOff x="5907351" y="1582911"/>
              <a:chExt cx="281233" cy="756773"/>
            </a:xfrm>
          </p:grpSpPr>
          <p:sp>
            <p:nvSpPr>
              <p:cNvPr id="1444" name="Oval 1443"/>
              <p:cNvSpPr/>
              <p:nvPr/>
            </p:nvSpPr>
            <p:spPr>
              <a:xfrm>
                <a:off x="6141103" y="1955813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5" name="Oval 1444"/>
              <p:cNvSpPr/>
              <p:nvPr/>
            </p:nvSpPr>
            <p:spPr>
              <a:xfrm>
                <a:off x="5907694" y="1955813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6" name="Oval 1445"/>
              <p:cNvSpPr/>
              <p:nvPr/>
            </p:nvSpPr>
            <p:spPr>
              <a:xfrm>
                <a:off x="6060124" y="2282579"/>
                <a:ext cx="71451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7" name="Oval 1446"/>
              <p:cNvSpPr/>
              <p:nvPr/>
            </p:nvSpPr>
            <p:spPr>
              <a:xfrm>
                <a:off x="5966443" y="2282579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8" name="Oval 1447"/>
              <p:cNvSpPr/>
              <p:nvPr/>
            </p:nvSpPr>
            <p:spPr>
              <a:xfrm>
                <a:off x="5968031" y="1583047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9" name="Rectangle 1448"/>
              <p:cNvSpPr/>
              <p:nvPr/>
            </p:nvSpPr>
            <p:spPr>
              <a:xfrm>
                <a:off x="5907694" y="1771809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0" name="Rectangle 1449"/>
              <p:cNvSpPr/>
              <p:nvPr/>
            </p:nvSpPr>
            <p:spPr>
              <a:xfrm>
                <a:off x="5966443" y="1835259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1" name="Rectangle 1450"/>
              <p:cNvSpPr/>
              <p:nvPr/>
            </p:nvSpPr>
            <p:spPr>
              <a:xfrm>
                <a:off x="5966443" y="2004987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2" name="Oval 1451"/>
              <p:cNvSpPr/>
              <p:nvPr/>
            </p:nvSpPr>
            <p:spPr>
              <a:xfrm>
                <a:off x="5909281" y="1738499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3" name="Oval 1452"/>
              <p:cNvSpPr/>
              <p:nvPr/>
            </p:nvSpPr>
            <p:spPr>
              <a:xfrm>
                <a:off x="6120461" y="1738499"/>
                <a:ext cx="68276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4" name="Rectangle 1453"/>
              <p:cNvSpPr/>
              <p:nvPr/>
            </p:nvSpPr>
            <p:spPr>
              <a:xfrm>
                <a:off x="5939450" y="1738499"/>
                <a:ext cx="227057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5" name="Rectangle 1454"/>
              <p:cNvSpPr/>
              <p:nvPr/>
            </p:nvSpPr>
            <p:spPr>
              <a:xfrm>
                <a:off x="6060124" y="2004987"/>
                <a:ext cx="71451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6" name="Rectangle 1455"/>
              <p:cNvSpPr/>
              <p:nvPr/>
            </p:nvSpPr>
            <p:spPr>
              <a:xfrm>
                <a:off x="6141103" y="1771809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23" name="Group 1387"/>
            <p:cNvGrpSpPr>
              <a:grpSpLocks/>
            </p:cNvGrpSpPr>
            <p:nvPr/>
          </p:nvGrpSpPr>
          <p:grpSpPr bwMode="auto">
            <a:xfrm>
              <a:off x="6201250" y="1576594"/>
              <a:ext cx="281233" cy="756773"/>
              <a:chOff x="6201250" y="1576594"/>
              <a:chExt cx="281233" cy="756773"/>
            </a:xfrm>
          </p:grpSpPr>
          <p:sp>
            <p:nvSpPr>
              <p:cNvPr id="1431" name="Oval 1430"/>
              <p:cNvSpPr/>
              <p:nvPr/>
            </p:nvSpPr>
            <p:spPr>
              <a:xfrm>
                <a:off x="6434849" y="1949468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2" name="Oval 1431"/>
              <p:cNvSpPr/>
              <p:nvPr/>
            </p:nvSpPr>
            <p:spPr>
              <a:xfrm>
                <a:off x="6201439" y="1949468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3" name="Oval 1432"/>
              <p:cNvSpPr/>
              <p:nvPr/>
            </p:nvSpPr>
            <p:spPr>
              <a:xfrm>
                <a:off x="6353869" y="2276234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4" name="Oval 1433"/>
              <p:cNvSpPr/>
              <p:nvPr/>
            </p:nvSpPr>
            <p:spPr>
              <a:xfrm>
                <a:off x="6260189" y="2276234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5" name="Oval 1434"/>
              <p:cNvSpPr/>
              <p:nvPr/>
            </p:nvSpPr>
            <p:spPr>
              <a:xfrm>
                <a:off x="6261776" y="1576702"/>
                <a:ext cx="158782" cy="15386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6" name="Rectangle 1435"/>
              <p:cNvSpPr/>
              <p:nvPr/>
            </p:nvSpPr>
            <p:spPr>
              <a:xfrm>
                <a:off x="6201439" y="1765464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7" name="Rectangle 1436"/>
              <p:cNvSpPr/>
              <p:nvPr/>
            </p:nvSpPr>
            <p:spPr>
              <a:xfrm>
                <a:off x="6260189" y="1828914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8" name="Rectangle 1437"/>
              <p:cNvSpPr/>
              <p:nvPr/>
            </p:nvSpPr>
            <p:spPr>
              <a:xfrm>
                <a:off x="6260189" y="1998642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9" name="Oval 1438"/>
              <p:cNvSpPr/>
              <p:nvPr/>
            </p:nvSpPr>
            <p:spPr>
              <a:xfrm>
                <a:off x="6203027" y="1732154"/>
                <a:ext cx="69864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0" name="Oval 1439"/>
              <p:cNvSpPr/>
              <p:nvPr/>
            </p:nvSpPr>
            <p:spPr>
              <a:xfrm>
                <a:off x="6414206" y="1732154"/>
                <a:ext cx="68277" cy="68208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1" name="Rectangle 1440"/>
              <p:cNvSpPr/>
              <p:nvPr/>
            </p:nvSpPr>
            <p:spPr>
              <a:xfrm>
                <a:off x="6233195" y="1732154"/>
                <a:ext cx="227058" cy="128485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2" name="Rectangle 1441"/>
              <p:cNvSpPr/>
              <p:nvPr/>
            </p:nvSpPr>
            <p:spPr>
              <a:xfrm>
                <a:off x="6353869" y="1998642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3" name="Rectangle 1442"/>
              <p:cNvSpPr/>
              <p:nvPr/>
            </p:nvSpPr>
            <p:spPr>
              <a:xfrm>
                <a:off x="6434849" y="1765464"/>
                <a:ext cx="47634" cy="210971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24" name="Group 1415"/>
            <p:cNvGrpSpPr>
              <a:grpSpLocks/>
            </p:cNvGrpSpPr>
            <p:nvPr/>
          </p:nvGrpSpPr>
          <p:grpSpPr bwMode="auto">
            <a:xfrm>
              <a:off x="2923963" y="1575115"/>
              <a:ext cx="281233" cy="756773"/>
              <a:chOff x="2627477" y="1582911"/>
              <a:chExt cx="281233" cy="756773"/>
            </a:xfrm>
          </p:grpSpPr>
          <p:sp>
            <p:nvSpPr>
              <p:cNvPr id="1417" name="Oval 1416"/>
              <p:cNvSpPr/>
              <p:nvPr/>
            </p:nvSpPr>
            <p:spPr>
              <a:xfrm>
                <a:off x="2861117" y="1955678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18" name="Oval 1417"/>
              <p:cNvSpPr/>
              <p:nvPr/>
            </p:nvSpPr>
            <p:spPr>
              <a:xfrm>
                <a:off x="2627707" y="1955678"/>
                <a:ext cx="4763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19" name="Oval 1418"/>
              <p:cNvSpPr/>
              <p:nvPr/>
            </p:nvSpPr>
            <p:spPr>
              <a:xfrm>
                <a:off x="2780137" y="2282444"/>
                <a:ext cx="71452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0" name="Oval 1419"/>
              <p:cNvSpPr/>
              <p:nvPr/>
            </p:nvSpPr>
            <p:spPr>
              <a:xfrm>
                <a:off x="2686457" y="2282444"/>
                <a:ext cx="69864" cy="57105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1" name="Oval 1420"/>
              <p:cNvSpPr/>
              <p:nvPr/>
            </p:nvSpPr>
            <p:spPr>
              <a:xfrm>
                <a:off x="2688044" y="1582911"/>
                <a:ext cx="158782" cy="153866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2" name="Rectangle 1421"/>
              <p:cNvSpPr/>
              <p:nvPr/>
            </p:nvSpPr>
            <p:spPr>
              <a:xfrm>
                <a:off x="2627707" y="1771674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3" name="Rectangle 1422"/>
              <p:cNvSpPr/>
              <p:nvPr/>
            </p:nvSpPr>
            <p:spPr>
              <a:xfrm>
                <a:off x="2686457" y="1835124"/>
                <a:ext cx="165133" cy="21255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4" name="Rectangle 1423"/>
              <p:cNvSpPr/>
              <p:nvPr/>
            </p:nvSpPr>
            <p:spPr>
              <a:xfrm>
                <a:off x="2686457" y="2004851"/>
                <a:ext cx="69864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5" name="Oval 1424"/>
              <p:cNvSpPr/>
              <p:nvPr/>
            </p:nvSpPr>
            <p:spPr>
              <a:xfrm>
                <a:off x="2629295" y="1738363"/>
                <a:ext cx="69864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6" name="Oval 1425"/>
              <p:cNvSpPr/>
              <p:nvPr/>
            </p:nvSpPr>
            <p:spPr>
              <a:xfrm>
                <a:off x="2840474" y="1738363"/>
                <a:ext cx="68277" cy="68209"/>
              </a:xfrm>
              <a:prstGeom prst="ellipse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7" name="Rectangle 1426"/>
              <p:cNvSpPr/>
              <p:nvPr/>
            </p:nvSpPr>
            <p:spPr>
              <a:xfrm>
                <a:off x="2659463" y="1738363"/>
                <a:ext cx="227058" cy="128486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8" name="Rectangle 1427"/>
              <p:cNvSpPr/>
              <p:nvPr/>
            </p:nvSpPr>
            <p:spPr>
              <a:xfrm>
                <a:off x="2780137" y="2004851"/>
                <a:ext cx="71452" cy="304559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9" name="Rectangle 1428"/>
              <p:cNvSpPr/>
              <p:nvPr/>
            </p:nvSpPr>
            <p:spPr>
              <a:xfrm>
                <a:off x="2861117" y="1771674"/>
                <a:ext cx="47634" cy="210970"/>
              </a:xfrm>
              <a:prstGeom prst="rect">
                <a:avLst/>
              </a:prstGeom>
              <a:solidFill>
                <a:srgbClr val="0071C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202" name="TextBox 1407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  <p:sp>
        <p:nvSpPr>
          <p:cNvPr id="1409" name="TextBox 1408"/>
          <p:cNvSpPr txBox="1"/>
          <p:nvPr/>
        </p:nvSpPr>
        <p:spPr>
          <a:xfrm>
            <a:off x="6718300" y="4584700"/>
            <a:ext cx="2286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2400" dirty="0">
                <a:solidFill>
                  <a:srgbClr val="505150"/>
                </a:solidFill>
                <a:latin typeface="+mn-lt"/>
              </a:rPr>
              <a:t>33% </a:t>
            </a:r>
          </a:p>
          <a:p>
            <a:pPr defTabSz="457200">
              <a:defRPr/>
            </a:pPr>
            <a:r>
              <a:rPr lang="en-US" sz="2400" dirty="0">
                <a:solidFill>
                  <a:prstClr val="white">
                    <a:lumMod val="50000"/>
                  </a:prstClr>
                </a:solidFill>
                <a:latin typeface="+mn-lt"/>
              </a:rPr>
              <a:t>‘job </a:t>
            </a:r>
          </a:p>
          <a:p>
            <a:pPr defTabSz="457200">
              <a:defRPr/>
            </a:pPr>
            <a:r>
              <a:rPr lang="en-US" sz="2400" dirty="0">
                <a:solidFill>
                  <a:prstClr val="white">
                    <a:lumMod val="50000"/>
                  </a:prstClr>
                </a:solidFill>
                <a:latin typeface="+mn-lt"/>
              </a:rPr>
              <a:t>satisfied’ </a:t>
            </a:r>
          </a:p>
          <a:p>
            <a:pPr defTabSz="457200">
              <a:defRPr/>
            </a:pPr>
            <a:endParaRPr lang="en-US" sz="2400" dirty="0">
              <a:solidFill>
                <a:srgbClr val="505150"/>
              </a:solidFill>
              <a:latin typeface="+mn-lt"/>
            </a:endParaRPr>
          </a:p>
        </p:txBody>
      </p:sp>
      <p:sp>
        <p:nvSpPr>
          <p:cNvPr id="6204" name="Rectangle 2"/>
          <p:cNvSpPr>
            <a:spLocks noChangeArrowheads="1"/>
          </p:cNvSpPr>
          <p:nvPr/>
        </p:nvSpPr>
        <p:spPr bwMode="auto">
          <a:xfrm>
            <a:off x="3351213" y="6221413"/>
            <a:ext cx="457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/>
            <a:r>
              <a:rPr lang="en-GB" sz="1200">
                <a:solidFill>
                  <a:srgbClr val="003865"/>
                </a:solidFill>
              </a:rPr>
              <a:t>Office of National Statistics / DWP</a:t>
            </a:r>
            <a:br>
              <a:rPr lang="en-GB" sz="1200">
                <a:solidFill>
                  <a:srgbClr val="003865"/>
                </a:solidFill>
              </a:rPr>
            </a:br>
            <a:endParaRPr lang="en-GB" sz="1200">
              <a:solidFill>
                <a:srgbClr val="5051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9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1057275" y="145143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Our Digital Journey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1506" name="AutoShape 4"/>
          <p:cNvSpPr>
            <a:spLocks noChangeArrowheads="1"/>
          </p:cNvSpPr>
          <p:nvPr/>
        </p:nvSpPr>
        <p:spPr bwMode="auto">
          <a:xfrm>
            <a:off x="623887" y="1426709"/>
            <a:ext cx="7481887" cy="4975225"/>
          </a:xfrm>
          <a:prstGeom prst="foldedCorner">
            <a:avLst>
              <a:gd name="adj" fmla="val 125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190500" indent="-190500" defTabSz="914400"/>
            <a:endParaRPr lang="en-GB" dirty="0"/>
          </a:p>
          <a:p>
            <a:pPr marL="190500" indent="-190500" defTabSz="914400">
              <a:buFontTx/>
              <a:buAutoNum type="arabicPeriod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 Guardian overview</a:t>
            </a:r>
            <a:b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</a:br>
            <a:endParaRPr lang="en-GB" sz="2400" b="1" dirty="0" smtClean="0">
              <a:solidFill>
                <a:srgbClr val="0C175E"/>
              </a:solidFill>
              <a:latin typeface="Georgia" pitchFamily="18" charset="0"/>
            </a:endParaRPr>
          </a:p>
          <a:p>
            <a:pPr marL="190500" indent="-190500" defTabSz="914400">
              <a:buFontTx/>
              <a:buAutoNum type="arabicPeriod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 Recruitment market</a:t>
            </a:r>
            <a:b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</a:br>
            <a:endParaRPr lang="en-GB" sz="2400" b="1" dirty="0">
              <a:solidFill>
                <a:srgbClr val="0C175E"/>
              </a:solidFill>
              <a:latin typeface="Georgia" pitchFamily="18" charset="0"/>
            </a:endParaRPr>
          </a:p>
          <a:p>
            <a:pPr marL="190500" indent="-190500" defTabSz="914400">
              <a:buFontTx/>
              <a:buAutoNum type="arabicPeriod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 Strategy </a:t>
            </a:r>
          </a:p>
          <a:p>
            <a:pPr marL="914400" lvl="1" indent="-457200" defTabSz="914400">
              <a:buFont typeface="+mj-lt"/>
              <a:buAutoNum type="alphaLcParenR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Response</a:t>
            </a:r>
          </a:p>
          <a:p>
            <a:pPr marL="914400" lvl="1" indent="-457200" defTabSz="914400">
              <a:buFont typeface="+mj-lt"/>
              <a:buAutoNum type="alphaLcParenR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Innovation/Data/Mobile</a:t>
            </a:r>
            <a:b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</a:br>
            <a:endParaRPr lang="en-GB" sz="2400" b="1" dirty="0" smtClean="0">
              <a:solidFill>
                <a:srgbClr val="0C175E"/>
              </a:solidFill>
              <a:latin typeface="Georgia" pitchFamily="18" charset="0"/>
            </a:endParaRPr>
          </a:p>
          <a:p>
            <a:pPr marL="457200" indent="-457200" defTabSz="914400">
              <a:buFont typeface="+mj-lt"/>
              <a:buAutoNum type="arabicPeriod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Intelligent targeting </a:t>
            </a:r>
          </a:p>
          <a:p>
            <a:pPr marL="914400" lvl="1" indent="-457200" defTabSz="914400">
              <a:buFont typeface="+mj-lt"/>
              <a:buAutoNum type="alphaLcParenR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Professional networks</a:t>
            </a:r>
          </a:p>
          <a:p>
            <a:pPr marL="914400" lvl="1" indent="-457200" defTabSz="914400">
              <a:buFont typeface="+mj-lt"/>
              <a:buAutoNum type="alphaLcParenR"/>
            </a:pPr>
            <a: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  <a:t>Social media</a:t>
            </a:r>
            <a:br>
              <a:rPr lang="en-GB" sz="2400" b="1" dirty="0" smtClean="0">
                <a:solidFill>
                  <a:srgbClr val="0C175E"/>
                </a:solidFill>
                <a:latin typeface="Georgia" pitchFamily="18" charset="0"/>
              </a:rPr>
            </a:br>
            <a:endParaRPr lang="en-GB" b="1" dirty="0">
              <a:solidFill>
                <a:srgbClr val="0C175E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dirty="0" smtClean="0">
                <a:solidFill>
                  <a:schemeClr val="tx2"/>
                </a:solidFill>
              </a:rPr>
              <a:t>What advertisers want</a:t>
            </a:r>
          </a:p>
        </p:txBody>
      </p:sp>
      <p:pic>
        <p:nvPicPr>
          <p:cNvPr id="8195" name="Picture 2" descr="ReachRel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32"/>
          <a:stretch>
            <a:fillRect/>
          </a:stretch>
        </p:blipFill>
        <p:spPr bwMode="auto">
          <a:xfrm>
            <a:off x="457200" y="2185988"/>
            <a:ext cx="81915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achRel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2" b="3416"/>
          <a:stretch>
            <a:fillRect/>
          </a:stretch>
        </p:blipFill>
        <p:spPr bwMode="auto">
          <a:xfrm>
            <a:off x="457200" y="3543300"/>
            <a:ext cx="81915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3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</p:spTree>
    <p:extLst>
      <p:ext uri="{BB962C8B-B14F-4D97-AF65-F5344CB8AC3E}">
        <p14:creationId xmlns:p14="http://schemas.microsoft.com/office/powerpoint/2010/main" val="41852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dirty="0" smtClean="0">
                <a:solidFill>
                  <a:schemeClr val="tx2"/>
                </a:solidFill>
                <a:latin typeface="+mn-lt"/>
              </a:rPr>
              <a:t>What advertisers want</a:t>
            </a:r>
          </a:p>
        </p:txBody>
      </p:sp>
      <p:pic>
        <p:nvPicPr>
          <p:cNvPr id="9219" name="Picture 2" descr="ReachRel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32"/>
          <a:stretch>
            <a:fillRect/>
          </a:stretch>
        </p:blipFill>
        <p:spPr bwMode="auto">
          <a:xfrm>
            <a:off x="457200" y="2185988"/>
            <a:ext cx="81915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achRel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2" b="3416"/>
          <a:stretch>
            <a:fillRect/>
          </a:stretch>
        </p:blipFill>
        <p:spPr bwMode="auto">
          <a:xfrm>
            <a:off x="457200" y="3543300"/>
            <a:ext cx="81915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3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95913" y="4533900"/>
            <a:ext cx="3748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4000" b="1" dirty="0">
                <a:solidFill>
                  <a:srgbClr val="002060"/>
                </a:solidFill>
                <a:latin typeface="+mn-lt"/>
              </a:rPr>
              <a:t>+ Simplicity</a:t>
            </a:r>
          </a:p>
        </p:txBody>
      </p:sp>
    </p:spTree>
    <p:extLst>
      <p:ext uri="{BB962C8B-B14F-4D97-AF65-F5344CB8AC3E}">
        <p14:creationId xmlns:p14="http://schemas.microsoft.com/office/powerpoint/2010/main" val="309304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EyeSlice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919788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4140200" y="48768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970,000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682625" y="698499"/>
            <a:ext cx="7315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Reach - through</a:t>
            </a:r>
            <a:r>
              <a:rPr lang="en-GB" sz="2400" b="1" u="sng" dirty="0">
                <a:solidFill>
                  <a:srgbClr val="002060"/>
                </a:solidFill>
                <a:latin typeface="Georgia" pitchFamily="18" charset="0"/>
              </a:rPr>
              <a:t>: ‘Audience Match’</a:t>
            </a:r>
          </a:p>
          <a:p>
            <a:pPr algn="ctr" eaLnBrk="1" hangingPunct="1"/>
            <a:endParaRPr lang="en-GB" sz="3600" dirty="0">
              <a:solidFill>
                <a:srgbClr val="5051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3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EyeSlice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919788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4140200" y="48768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970,000</a:t>
            </a:r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4140200" y="3810000"/>
            <a:ext cx="833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300,000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38150" y="1312863"/>
            <a:ext cx="37020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>
                <a:solidFill>
                  <a:srgbClr val="002060"/>
                </a:solidFill>
                <a:latin typeface="Georgia" pitchFamily="18" charset="0"/>
              </a:rPr>
              <a:t>15 Networks</a:t>
            </a:r>
          </a:p>
          <a:p>
            <a:pPr eaLnBrk="1" hangingPunct="1">
              <a:spcBef>
                <a:spcPct val="50000"/>
              </a:spcBef>
            </a:pPr>
            <a:r>
              <a:rPr lang="en-GB" sz="3200" dirty="0">
                <a:solidFill>
                  <a:srgbClr val="002060"/>
                </a:solidFill>
                <a:latin typeface="Georgia" pitchFamily="18" charset="0"/>
              </a:rPr>
              <a:t>300,000 members</a:t>
            </a:r>
          </a:p>
        </p:txBody>
      </p:sp>
    </p:spTree>
    <p:extLst>
      <p:ext uri="{BB962C8B-B14F-4D97-AF65-F5344CB8AC3E}">
        <p14:creationId xmlns:p14="http://schemas.microsoft.com/office/powerpoint/2010/main" val="115339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EyeSlice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919788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4140200" y="48768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970,000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4140200" y="38100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224,000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4114800" y="2895600"/>
            <a:ext cx="892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5 million</a:t>
            </a: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0663" y="454025"/>
            <a:ext cx="52657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200" dirty="0">
                <a:solidFill>
                  <a:srgbClr val="002060"/>
                </a:solidFill>
                <a:latin typeface="Georgia" pitchFamily="18" charset="0"/>
              </a:rPr>
              <a:t>A collection of the best independent blogs and websites across the UK</a:t>
            </a:r>
          </a:p>
        </p:txBody>
      </p:sp>
    </p:spTree>
    <p:extLst>
      <p:ext uri="{BB962C8B-B14F-4D97-AF65-F5344CB8AC3E}">
        <p14:creationId xmlns:p14="http://schemas.microsoft.com/office/powerpoint/2010/main" val="309131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EyeSlic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919788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4140200" y="48768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970,000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140200" y="38100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224,000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4114800" y="2895600"/>
            <a:ext cx="892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5 million</a:t>
            </a:r>
          </a:p>
        </p:txBody>
      </p:sp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4114800" y="1866900"/>
            <a:ext cx="950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11 million</a:t>
            </a:r>
          </a:p>
        </p:txBody>
      </p:sp>
      <p:sp>
        <p:nvSpPr>
          <p:cNvPr id="13319" name="TextBox 6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</p:spTree>
    <p:extLst>
      <p:ext uri="{BB962C8B-B14F-4D97-AF65-F5344CB8AC3E}">
        <p14:creationId xmlns:p14="http://schemas.microsoft.com/office/powerpoint/2010/main" val="195148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EyeSliceUniqu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304925"/>
            <a:ext cx="5483225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4140200" y="48768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970,000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140200" y="38100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224,000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4114800" y="2895600"/>
            <a:ext cx="892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5 million</a:t>
            </a:r>
          </a:p>
        </p:txBody>
      </p: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4114800" y="1866900"/>
            <a:ext cx="950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FF"/>
                </a:solidFill>
              </a:rPr>
              <a:t>11 million</a:t>
            </a: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</p:spTree>
    <p:extLst>
      <p:ext uri="{BB962C8B-B14F-4D97-AF65-F5344CB8AC3E}">
        <p14:creationId xmlns:p14="http://schemas.microsoft.com/office/powerpoint/2010/main" val="277899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EyeSli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919788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4DBAFD"/>
                </a:solidFill>
              </a:rPr>
              <a:t>Reach</a:t>
            </a:r>
            <a:r>
              <a:rPr lang="en-US" sz="1200">
                <a:solidFill>
                  <a:srgbClr val="505150"/>
                </a:solidFill>
              </a:rPr>
              <a:t>  |  Relevance | Response  </a:t>
            </a:r>
          </a:p>
        </p:txBody>
      </p:sp>
    </p:spTree>
    <p:extLst>
      <p:ext uri="{BB962C8B-B14F-4D97-AF65-F5344CB8AC3E}">
        <p14:creationId xmlns:p14="http://schemas.microsoft.com/office/powerpoint/2010/main" val="14829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39725" y="503237"/>
            <a:ext cx="8624888" cy="127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GB" sz="2400" b="1" u="sng" dirty="0" smtClean="0">
                <a:solidFill>
                  <a:srgbClr val="002060"/>
                </a:solidFill>
              </a:rPr>
              <a:t>Plenty of big digital networks out there… </a:t>
            </a:r>
          </a:p>
          <a:p>
            <a:pPr marL="0" indent="0">
              <a:buFont typeface="Arial" pitchFamily="34" charset="0"/>
              <a:buNone/>
            </a:pPr>
            <a:endParaRPr lang="en-GB" sz="2400" b="1" u="sng" dirty="0" smtClean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400" b="1" u="sng" dirty="0" smtClean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400" b="1" u="sng" dirty="0" smtClean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400" b="1" u="sng" dirty="0" smtClean="0">
              <a:solidFill>
                <a:srgbClr val="00206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GB" dirty="0" smtClean="0">
                <a:solidFill>
                  <a:srgbClr val="002060"/>
                </a:solidFill>
              </a:rPr>
              <a:t>So why are we different? </a:t>
            </a:r>
          </a:p>
        </p:txBody>
      </p:sp>
    </p:spTree>
    <p:extLst>
      <p:ext uri="{BB962C8B-B14F-4D97-AF65-F5344CB8AC3E}">
        <p14:creationId xmlns:p14="http://schemas.microsoft.com/office/powerpoint/2010/main" val="171096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889" y="1952624"/>
            <a:ext cx="8623788" cy="3432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Through:</a:t>
            </a:r>
            <a:br>
              <a:rPr lang="en-GB" dirty="0" smtClean="0">
                <a:solidFill>
                  <a:srgbClr val="002060"/>
                </a:solidFill>
              </a:rPr>
            </a:br>
            <a:endParaRPr lang="en-GB" dirty="0" smtClean="0">
              <a:solidFill>
                <a:srgbClr val="002060"/>
              </a:solidFill>
            </a:endParaRPr>
          </a:p>
          <a:p>
            <a:pPr lvl="1"/>
            <a:r>
              <a:rPr lang="en-GB" sz="3200" dirty="0" smtClean="0">
                <a:solidFill>
                  <a:srgbClr val="002060"/>
                </a:solidFill>
              </a:rPr>
              <a:t>Multiple Data Sources</a:t>
            </a:r>
          </a:p>
          <a:p>
            <a:pPr lvl="1"/>
            <a:r>
              <a:rPr lang="en-GB" sz="3200" dirty="0" smtClean="0">
                <a:solidFill>
                  <a:srgbClr val="002060"/>
                </a:solidFill>
              </a:rPr>
              <a:t>Technology (in-house and partnerships)</a:t>
            </a:r>
          </a:p>
          <a:p>
            <a:pPr lvl="1"/>
            <a:r>
              <a:rPr lang="en-GB" sz="3200" dirty="0" smtClean="0">
                <a:solidFill>
                  <a:srgbClr val="002060"/>
                </a:solidFill>
              </a:rPr>
              <a:t>In house dedicated performance team  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89489" y="691208"/>
            <a:ext cx="5937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1" u="sng" dirty="0">
                <a:solidFill>
                  <a:srgbClr val="002060"/>
                </a:solidFill>
                <a:latin typeface="Georgia" pitchFamily="18" charset="0"/>
              </a:rPr>
              <a:t>Relevance</a:t>
            </a:r>
          </a:p>
        </p:txBody>
      </p:sp>
    </p:spTree>
    <p:extLst>
      <p:ext uri="{BB962C8B-B14F-4D97-AF65-F5344CB8AC3E}">
        <p14:creationId xmlns:p14="http://schemas.microsoft.com/office/powerpoint/2010/main" val="27247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57275" y="304800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The Guardian has an ‘open’ strategy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" name="Pig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1500" y="1447800"/>
            <a:ext cx="7531100" cy="423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026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 descr="EyeSliceSe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5919788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166938" y="203200"/>
            <a:ext cx="1168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505150"/>
                </a:solidFill>
              </a:rPr>
              <a:t>Target</a:t>
            </a:r>
          </a:p>
          <a:p>
            <a:pPr algn="ctr" eaLnBrk="1" hangingPunct="1"/>
            <a:r>
              <a:rPr lang="en-US" sz="1200">
                <a:solidFill>
                  <a:srgbClr val="505150"/>
                </a:solidFill>
              </a:rPr>
              <a:t>Audience</a:t>
            </a:r>
          </a:p>
          <a:p>
            <a:pPr algn="ctr" eaLnBrk="1" hangingPunct="1"/>
            <a:r>
              <a:rPr lang="en-US" sz="1200">
                <a:solidFill>
                  <a:srgbClr val="505150"/>
                </a:solidFill>
              </a:rPr>
              <a:t>Segment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354263" y="203200"/>
            <a:ext cx="0" cy="11176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200400" y="203200"/>
            <a:ext cx="0" cy="4064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551113" y="1644650"/>
            <a:ext cx="215900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855913" y="1860550"/>
            <a:ext cx="215900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646363" y="2616200"/>
            <a:ext cx="215900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132138" y="3297238"/>
            <a:ext cx="215900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132138" y="4394200"/>
            <a:ext cx="215900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530600" y="4868863"/>
            <a:ext cx="215900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444" name="TextBox 13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505150"/>
                </a:solidFill>
              </a:rPr>
              <a:t>Reach  |  </a:t>
            </a:r>
            <a:r>
              <a:rPr lang="en-US" sz="1200">
                <a:solidFill>
                  <a:srgbClr val="4DBAFD"/>
                </a:solidFill>
              </a:rPr>
              <a:t>Relevance</a:t>
            </a:r>
            <a:r>
              <a:rPr lang="en-US" sz="1200">
                <a:solidFill>
                  <a:srgbClr val="505150"/>
                </a:solidFill>
              </a:rPr>
              <a:t> | Response  </a:t>
            </a:r>
          </a:p>
        </p:txBody>
      </p:sp>
      <p:sp>
        <p:nvSpPr>
          <p:cNvPr id="18445" name="Title 1"/>
          <p:cNvSpPr txBox="1">
            <a:spLocks/>
          </p:cNvSpPr>
          <p:nvPr/>
        </p:nvSpPr>
        <p:spPr bwMode="auto">
          <a:xfrm>
            <a:off x="322263" y="173038"/>
            <a:ext cx="8229600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2400" b="1" u="sng">
              <a:solidFill>
                <a:srgbClr val="003865"/>
              </a:solidFill>
              <a:latin typeface="Georgia" pitchFamily="18" charset="0"/>
            </a:endParaRPr>
          </a:p>
        </p:txBody>
      </p:sp>
      <p:pic>
        <p:nvPicPr>
          <p:cNvPr id="18446" name="Picture 6" descr="EyeSliceUniqu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49"/>
          <a:stretch>
            <a:fillRect/>
          </a:stretch>
        </p:blipFill>
        <p:spPr bwMode="auto">
          <a:xfrm>
            <a:off x="7223125" y="1481138"/>
            <a:ext cx="603250" cy="49212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659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323850" y="404813"/>
            <a:ext cx="8634413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dirty="0" smtClean="0">
                <a:solidFill>
                  <a:srgbClr val="002060"/>
                </a:solidFill>
              </a:rPr>
              <a:t>Our selection of Audience Match segments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20663" y="5875338"/>
            <a:ext cx="2282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505150"/>
                </a:solidFill>
              </a:rPr>
              <a:t>Reach  |  </a:t>
            </a:r>
            <a:r>
              <a:rPr lang="en-US" sz="1200">
                <a:solidFill>
                  <a:srgbClr val="4DBAFD"/>
                </a:solidFill>
              </a:rPr>
              <a:t>Relevance</a:t>
            </a:r>
            <a:r>
              <a:rPr lang="en-US" sz="1200">
                <a:solidFill>
                  <a:srgbClr val="505150"/>
                </a:solidFill>
              </a:rPr>
              <a:t> | Response  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68313" y="1149350"/>
          <a:ext cx="7488237" cy="47259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707"/>
                <a:gridCol w="1962707"/>
                <a:gridCol w="1962707"/>
                <a:gridCol w="1600116"/>
              </a:tblGrid>
              <a:tr h="441674">
                <a:tc gridSpan="4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9" marR="7139" marT="7139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9" marR="7139" marT="7139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9" marR="7139" marT="7139" marB="0" anchor="ctr"/>
                </a:tc>
              </a:tr>
              <a:tr h="159573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Government &amp; Public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Overseas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Commercial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All sector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5665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Central Government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Charities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Retail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Graduates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Civil service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Education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Retail management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Careers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Local Government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Environment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Sales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HR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Public Leaders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Fundraising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Publishing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Training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2006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Government Computing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Diversity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Journalism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Environment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2006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Finance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Graduate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Marketing 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Senior Exec (£100k +)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Environment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MBA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Media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Admin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Housing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Schools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IT &amp;Tech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SME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Social Enterprise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Senior Exec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SME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Sustainable Business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Sustainable Business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Law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Courses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TEFL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PR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Education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2006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UK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Charities</a:t>
                      </a:r>
                      <a:r>
                        <a:rPr lang="en-GB" sz="1000" b="1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 &amp; </a:t>
                      </a:r>
                      <a:r>
                        <a:rPr lang="en-GB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Not for Profit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Finance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HE Lecturer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Overseas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Voluntary sector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Energy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HE Support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Student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Volunteering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Social care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Teachers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2006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b="1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Health</a:t>
                      </a:r>
                      <a:endParaRPr lang="en-GB" sz="1000" b="1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7138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Fundraiser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Social Care (general)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Research &amp; Academic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Nursing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Housing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Adult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Education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908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Health Management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Trustee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CYP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FE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2006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Health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Arts and Heritage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Elderly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28487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1000" u="none" strike="noStrike" dirty="0"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</a:rPr>
                        <a:t>Teaching Support</a:t>
                      </a:r>
                      <a:endParaRPr lang="en-GB" sz="1000" b="0" i="0" u="none" strike="noStrike" dirty="0"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192731" marR="7138" marT="7141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51" name="Oval 95"/>
          <p:cNvSpPr>
            <a:spLocks noChangeArrowheads="1"/>
          </p:cNvSpPr>
          <p:nvPr/>
        </p:nvSpPr>
        <p:spPr bwMode="auto">
          <a:xfrm>
            <a:off x="4765675" y="3744913"/>
            <a:ext cx="914400" cy="198437"/>
          </a:xfrm>
          <a:prstGeom prst="ellipse">
            <a:avLst/>
          </a:prstGeom>
          <a:noFill/>
          <a:ln w="28575">
            <a:solidFill>
              <a:srgbClr val="CC006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4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Placeholder 1"/>
          <p:cNvSpPr>
            <a:spLocks noGrp="1"/>
          </p:cNvSpPr>
          <p:nvPr>
            <p:ph type="body" sz="quarter" idx="4294967295"/>
          </p:nvPr>
        </p:nvSpPr>
        <p:spPr bwMode="auto">
          <a:xfrm>
            <a:off x="482600" y="503238"/>
            <a:ext cx="7291388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GB" sz="2400" b="1" u="sng" smtClean="0">
                <a:solidFill>
                  <a:srgbClr val="002060"/>
                </a:solidFill>
              </a:rPr>
              <a:t>Professional Networks – 300k members across 16 Networks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3" t="13428" r="23691" b="2953"/>
          <a:stretch>
            <a:fillRect/>
          </a:stretch>
        </p:blipFill>
        <p:spPr bwMode="auto">
          <a:xfrm>
            <a:off x="2006600" y="1428750"/>
            <a:ext cx="4640263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16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/>
              <a:t>Member data</a:t>
            </a: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196975"/>
            <a:ext cx="3167062" cy="247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196975"/>
            <a:ext cx="36957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4427538" y="4005263"/>
            <a:ext cx="4608512" cy="1616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Type of organisation – </a:t>
            </a:r>
            <a:r>
              <a:rPr lang="en-GB" sz="2000" dirty="0" err="1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e.g</a:t>
            </a: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 Law firm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Seniority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Areas of  responsibility </a:t>
            </a:r>
            <a:r>
              <a:rPr lang="en-GB" sz="2000" dirty="0" err="1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e.g</a:t>
            </a: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 Legal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Location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Georgia" pitchFamily="18" charset="0"/>
                <a:ea typeface="ＭＳ Ｐゴシック"/>
                <a:cs typeface="ＭＳ Ｐゴシック"/>
              </a:rPr>
              <a:t>Are they an active job seeker?</a:t>
            </a:r>
          </a:p>
        </p:txBody>
      </p:sp>
      <p:sp>
        <p:nvSpPr>
          <p:cNvPr id="21510" name="Text Placeholder 1"/>
          <p:cNvSpPr txBox="1">
            <a:spLocks/>
          </p:cNvSpPr>
          <p:nvPr/>
        </p:nvSpPr>
        <p:spPr bwMode="auto">
          <a:xfrm>
            <a:off x="482600" y="503238"/>
            <a:ext cx="72913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GB" sz="2400" b="1" u="sng">
                <a:solidFill>
                  <a:srgbClr val="002060"/>
                </a:solidFill>
                <a:latin typeface="Georgia" pitchFamily="18" charset="0"/>
              </a:rPr>
              <a:t>Professional Networks</a:t>
            </a:r>
          </a:p>
        </p:txBody>
      </p:sp>
    </p:spTree>
    <p:extLst>
      <p:ext uri="{BB962C8B-B14F-4D97-AF65-F5344CB8AC3E}">
        <p14:creationId xmlns:p14="http://schemas.microsoft.com/office/powerpoint/2010/main" val="401044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 Single Corner Rectangle 27"/>
          <p:cNvSpPr/>
          <p:nvPr/>
        </p:nvSpPr>
        <p:spPr>
          <a:xfrm>
            <a:off x="4591105" y="2725011"/>
            <a:ext cx="1833218" cy="1651527"/>
          </a:xfrm>
          <a:prstGeom prst="round1Rect">
            <a:avLst/>
          </a:prstGeom>
          <a:solidFill>
            <a:srgbClr val="007D9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>
              <a:solidFill>
                <a:srgbClr val="FFFFFF"/>
              </a:solidFill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21" name="Round Single Corner Rectangle 20"/>
          <p:cNvSpPr/>
          <p:nvPr/>
        </p:nvSpPr>
        <p:spPr>
          <a:xfrm>
            <a:off x="6893148" y="2725011"/>
            <a:ext cx="1574006" cy="1651527"/>
          </a:xfrm>
          <a:prstGeom prst="round1Rect">
            <a:avLst/>
          </a:prstGeom>
          <a:solidFill>
            <a:srgbClr val="007D9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>
              <a:solidFill>
                <a:srgbClr val="FFFFFF"/>
              </a:solidFill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20" name="Round Single Corner Rectangle 19"/>
          <p:cNvSpPr/>
          <p:nvPr/>
        </p:nvSpPr>
        <p:spPr>
          <a:xfrm>
            <a:off x="2426020" y="2725011"/>
            <a:ext cx="1656512" cy="1651527"/>
          </a:xfrm>
          <a:prstGeom prst="round1Rect">
            <a:avLst/>
          </a:prstGeom>
          <a:solidFill>
            <a:srgbClr val="007D9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>
              <a:solidFill>
                <a:srgbClr val="FFFFFF"/>
              </a:solidFill>
              <a:latin typeface="Arial" pitchFamily="34" charset="0"/>
              <a:ea typeface="ヒラギノ角ゴ Pro W3" charset="-128"/>
            </a:endParaRPr>
          </a:p>
        </p:txBody>
      </p:sp>
      <p:grpSp>
        <p:nvGrpSpPr>
          <p:cNvPr id="22539" name="Round Single Corner Rectangle 18"/>
          <p:cNvGrpSpPr>
            <a:grpSpLocks/>
          </p:cNvGrpSpPr>
          <p:nvPr/>
        </p:nvGrpSpPr>
        <p:grpSpPr bwMode="auto">
          <a:xfrm>
            <a:off x="379413" y="2708275"/>
            <a:ext cx="1600200" cy="1682750"/>
            <a:chOff x="-12" y="1225"/>
            <a:chExt cx="1268" cy="1106"/>
          </a:xfrm>
        </p:grpSpPr>
        <p:pic>
          <p:nvPicPr>
            <p:cNvPr id="22552" name="Round Single Corner Rectangle 18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1225"/>
              <a:ext cx="1268" cy="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57" name="Text Box 13"/>
            <p:cNvSpPr txBox="1">
              <a:spLocks noChangeArrowheads="1"/>
            </p:cNvSpPr>
            <p:nvPr/>
          </p:nvSpPr>
          <p:spPr bwMode="auto">
            <a:xfrm>
              <a:off x="1" y="1236"/>
              <a:ext cx="1195" cy="108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  <a:latin typeface="+mn-lt"/>
                <a:ea typeface="ヒラギノ角ゴ Pro W3" charset="-128"/>
              </a:endParaRPr>
            </a:p>
          </p:txBody>
        </p:sp>
      </p:grpSp>
      <p:sp>
        <p:nvSpPr>
          <p:cNvPr id="22540" name="TextBox 20"/>
          <p:cNvSpPr txBox="1">
            <a:spLocks noChangeArrowheads="1"/>
          </p:cNvSpPr>
          <p:nvPr/>
        </p:nvSpPr>
        <p:spPr bwMode="auto">
          <a:xfrm>
            <a:off x="304800" y="555625"/>
            <a:ext cx="82280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u="sng" dirty="0">
                <a:solidFill>
                  <a:srgbClr val="002060"/>
                </a:solidFill>
                <a:latin typeface="Georgia" pitchFamily="18" charset="0"/>
                <a:ea typeface="ヒラギノ角ゴ Pro W3"/>
                <a:cs typeface="ヒラギノ角ゴ Pro W3"/>
              </a:rPr>
              <a:t>But not everyone is a member</a:t>
            </a:r>
          </a:p>
          <a:p>
            <a:pPr eaLnBrk="1" hangingPunct="1"/>
            <a:endParaRPr lang="en-US" sz="2400" b="1" u="sng" dirty="0">
              <a:solidFill>
                <a:srgbClr val="002060"/>
              </a:solidFill>
              <a:latin typeface="Georgia" pitchFamily="18" charset="0"/>
              <a:ea typeface="ヒラギノ角ゴ Pro W3"/>
              <a:cs typeface="ヒラギノ角ゴ Pro W3"/>
            </a:endParaRPr>
          </a:p>
          <a:p>
            <a:pPr eaLnBrk="1" hangingPunct="1"/>
            <a:r>
              <a:rPr lang="en-US" sz="3200" dirty="0">
                <a:solidFill>
                  <a:srgbClr val="002060"/>
                </a:solidFill>
                <a:latin typeface="Georgia" pitchFamily="18" charset="0"/>
                <a:ea typeface="ヒラギノ角ゴ Pro W3"/>
                <a:cs typeface="ヒラギノ角ゴ Pro W3"/>
              </a:rPr>
              <a:t>300,000 members/36,000,000 global users</a:t>
            </a:r>
          </a:p>
        </p:txBody>
      </p:sp>
      <p:sp>
        <p:nvSpPr>
          <p:cNvPr id="82959" name="TextBox 12"/>
          <p:cNvSpPr txBox="1">
            <a:spLocks noChangeArrowheads="1"/>
          </p:cNvSpPr>
          <p:nvPr/>
        </p:nvSpPr>
        <p:spPr bwMode="auto">
          <a:xfrm>
            <a:off x="1952625" y="4230688"/>
            <a:ext cx="5715000" cy="9842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endParaRPr lang="en-US" sz="1400" dirty="0">
              <a:solidFill>
                <a:srgbClr val="002060"/>
              </a:solidFill>
              <a:latin typeface="+mn-lt"/>
              <a:ea typeface="ヒラギノ角ゴ Pro W3" charset="-128"/>
            </a:endParaRPr>
          </a:p>
          <a:p>
            <a:pPr defTabSz="457200">
              <a:defRPr/>
            </a:pPr>
            <a:r>
              <a:rPr lang="en-US" sz="1600" b="1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A cookie </a:t>
            </a:r>
            <a:r>
              <a:rPr lang="en-US" sz="1400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is then created on the user’s computer ensuring that when the user next visits the </a:t>
            </a:r>
            <a:r>
              <a:rPr lang="en-US" sz="1400" b="1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Guardian network </a:t>
            </a:r>
            <a:r>
              <a:rPr lang="en-US" sz="1400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he or she is served job ads for  the relevant positions using </a:t>
            </a:r>
            <a:r>
              <a:rPr lang="en-US" sz="1400" dirty="0" err="1">
                <a:solidFill>
                  <a:srgbClr val="002060"/>
                </a:solidFill>
                <a:latin typeface="+mn-lt"/>
                <a:ea typeface="ヒラギノ角ゴ Pro W3" charset="-128"/>
              </a:rPr>
              <a:t>behavioural</a:t>
            </a:r>
            <a:r>
              <a:rPr lang="en-US" sz="1400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 targeting technology.</a:t>
            </a:r>
          </a:p>
        </p:txBody>
      </p:sp>
      <p:sp>
        <p:nvSpPr>
          <p:cNvPr id="82960" name="TextBox 3"/>
          <p:cNvSpPr txBox="1">
            <a:spLocks noChangeArrowheads="1"/>
          </p:cNvSpPr>
          <p:nvPr/>
        </p:nvSpPr>
        <p:spPr bwMode="auto">
          <a:xfrm>
            <a:off x="2211388" y="2016986"/>
            <a:ext cx="5976938" cy="7080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2000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Combining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ヒラギノ角ゴ Pro W3" charset="-128"/>
              </a:rPr>
              <a:t>member </a:t>
            </a:r>
            <a:r>
              <a:rPr lang="en-US" sz="2000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data with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ヒラギノ角ゴ Pro W3" charset="-128"/>
              </a:rPr>
              <a:t>online </a:t>
            </a:r>
            <a:r>
              <a:rPr lang="en-US" sz="2000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data</a:t>
            </a:r>
          </a:p>
          <a:p>
            <a:pPr algn="ctr" defTabSz="457200">
              <a:defRPr/>
            </a:pPr>
            <a:endParaRPr lang="en-US" sz="2000" dirty="0">
              <a:solidFill>
                <a:srgbClr val="002060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82961" name="TextBox 4"/>
          <p:cNvSpPr txBox="1">
            <a:spLocks noChangeArrowheads="1"/>
          </p:cNvSpPr>
          <p:nvPr/>
        </p:nvSpPr>
        <p:spPr bwMode="auto">
          <a:xfrm>
            <a:off x="250825" y="3187700"/>
            <a:ext cx="1905000" cy="701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1600" b="1">
                <a:solidFill>
                  <a:prstClr val="white"/>
                </a:solidFill>
                <a:latin typeface="+mn-lt"/>
                <a:ea typeface="ヒラギノ角ゴ Pro W3" charset="-128"/>
              </a:rPr>
              <a:t>IP addresses </a:t>
            </a:r>
          </a:p>
          <a:p>
            <a:pPr algn="ctr" defTabSz="457200">
              <a:defRPr/>
            </a:pPr>
            <a:r>
              <a:rPr lang="en-US" sz="1200">
                <a:solidFill>
                  <a:prstClr val="white"/>
                </a:solidFill>
                <a:latin typeface="+mn-lt"/>
                <a:ea typeface="ヒラギノ角ゴ Pro W3" charset="-128"/>
              </a:rPr>
              <a:t>Firm details help</a:t>
            </a:r>
          </a:p>
          <a:p>
            <a:pPr algn="ctr" defTabSz="457200">
              <a:defRPr/>
            </a:pPr>
            <a:r>
              <a:rPr lang="en-US" sz="1200">
                <a:solidFill>
                  <a:prstClr val="white"/>
                </a:solidFill>
                <a:latin typeface="+mn-lt"/>
                <a:ea typeface="ヒラギノ角ゴ Pro W3" charset="-128"/>
              </a:rPr>
              <a:t>clarify target user</a:t>
            </a:r>
          </a:p>
        </p:txBody>
      </p:sp>
      <p:sp>
        <p:nvSpPr>
          <p:cNvPr id="82962" name="TextBox 5"/>
          <p:cNvSpPr txBox="1">
            <a:spLocks noChangeArrowheads="1"/>
          </p:cNvSpPr>
          <p:nvPr/>
        </p:nvSpPr>
        <p:spPr bwMode="auto">
          <a:xfrm>
            <a:off x="2311400" y="3187700"/>
            <a:ext cx="1828800" cy="7635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1600" b="1">
                <a:solidFill>
                  <a:srgbClr val="FFFFFF"/>
                </a:solidFill>
                <a:latin typeface="+mn-lt"/>
                <a:ea typeface="ヒラギノ角ゴ Pro W3" charset="-128"/>
              </a:rPr>
              <a:t>Sections of </a:t>
            </a:r>
            <a:br>
              <a:rPr lang="en-US" sz="1600" b="1">
                <a:solidFill>
                  <a:srgbClr val="FFFFFF"/>
                </a:solidFill>
                <a:latin typeface="+mn-lt"/>
                <a:ea typeface="ヒラギノ角ゴ Pro W3" charset="-128"/>
              </a:rPr>
            </a:br>
            <a:r>
              <a:rPr lang="en-US" sz="1600" b="1">
                <a:solidFill>
                  <a:srgbClr val="FFFFFF"/>
                </a:solidFill>
                <a:latin typeface="+mn-lt"/>
                <a:ea typeface="ヒラギノ角ゴ Pro W3" charset="-128"/>
              </a:rPr>
              <a:t>the site visited</a:t>
            </a:r>
            <a:r>
              <a:rPr lang="en-US" sz="1600">
                <a:solidFill>
                  <a:srgbClr val="FFFFFF"/>
                </a:solidFill>
                <a:latin typeface="+mn-lt"/>
                <a:ea typeface="ヒラギノ角ゴ Pro W3" charset="-128"/>
              </a:rPr>
              <a:t> </a:t>
            </a:r>
            <a:br>
              <a:rPr lang="en-US" sz="1600">
                <a:solidFill>
                  <a:srgbClr val="FFFFFF"/>
                </a:solidFill>
                <a:latin typeface="+mn-lt"/>
                <a:ea typeface="ヒラギノ角ゴ Pro W3" charset="-128"/>
              </a:rPr>
            </a:br>
            <a:r>
              <a:rPr lang="en-US" sz="1200">
                <a:solidFill>
                  <a:srgbClr val="FFFFFF"/>
                </a:solidFill>
                <a:latin typeface="+mn-lt"/>
                <a:ea typeface="ヒラギノ角ゴ Pro W3" charset="-128"/>
              </a:rPr>
              <a:t>Within job sector</a:t>
            </a:r>
          </a:p>
        </p:txBody>
      </p:sp>
      <p:sp>
        <p:nvSpPr>
          <p:cNvPr id="82963" name="TextBox 6"/>
          <p:cNvSpPr txBox="1">
            <a:spLocks noChangeArrowheads="1"/>
          </p:cNvSpPr>
          <p:nvPr/>
        </p:nvSpPr>
        <p:spPr bwMode="auto">
          <a:xfrm>
            <a:off x="4643438" y="2921000"/>
            <a:ext cx="1878012" cy="1262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1600" b="1">
                <a:solidFill>
                  <a:srgbClr val="FFFFFF"/>
                </a:solidFill>
                <a:latin typeface="+mn-lt"/>
                <a:ea typeface="ヒラギノ角ゴ Pro W3" charset="-128"/>
              </a:rPr>
              <a:t>Keywords</a:t>
            </a:r>
            <a:r>
              <a:rPr lang="en-US" sz="1600">
                <a:solidFill>
                  <a:srgbClr val="FFFFFF"/>
                </a:solidFill>
                <a:latin typeface="+mn-lt"/>
                <a:ea typeface="ヒラギノ角ゴ Pro W3" charset="-128"/>
              </a:rPr>
              <a:t> </a:t>
            </a:r>
          </a:p>
          <a:p>
            <a:pPr algn="ctr" defTabSz="457200">
              <a:defRPr/>
            </a:pPr>
            <a:r>
              <a:rPr lang="en-US" sz="1200">
                <a:solidFill>
                  <a:srgbClr val="FFFFFF"/>
                </a:solidFill>
                <a:latin typeface="+mn-lt"/>
                <a:ea typeface="ヒラギノ角ゴ Pro W3" charset="-128"/>
              </a:rPr>
              <a:t>contained within an article, relevant to the job sector, provides a degree of certainty to target the user.</a:t>
            </a:r>
          </a:p>
        </p:txBody>
      </p:sp>
      <p:sp>
        <p:nvSpPr>
          <p:cNvPr id="22546" name="TextBox 23"/>
          <p:cNvSpPr txBox="1">
            <a:spLocks noChangeArrowheads="1"/>
          </p:cNvSpPr>
          <p:nvPr/>
        </p:nvSpPr>
        <p:spPr bwMode="auto">
          <a:xfrm>
            <a:off x="1957388" y="3225800"/>
            <a:ext cx="4572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+</a:t>
            </a:r>
            <a:endParaRPr lang="en-US" sz="4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2547" name="TextBox 25"/>
          <p:cNvSpPr txBox="1">
            <a:spLocks noChangeArrowheads="1"/>
          </p:cNvSpPr>
          <p:nvPr/>
        </p:nvSpPr>
        <p:spPr bwMode="auto">
          <a:xfrm>
            <a:off x="1343025" y="4294188"/>
            <a:ext cx="609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6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=</a:t>
            </a:r>
            <a:endParaRPr lang="en-US" sz="6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2548" name="TextBox 26"/>
          <p:cNvSpPr txBox="1">
            <a:spLocks noChangeArrowheads="1"/>
          </p:cNvSpPr>
          <p:nvPr/>
        </p:nvSpPr>
        <p:spPr bwMode="auto">
          <a:xfrm>
            <a:off x="4067175" y="3225800"/>
            <a:ext cx="45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+</a:t>
            </a:r>
            <a:endParaRPr lang="en-US" sz="4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2549" name="TextBox 28"/>
          <p:cNvSpPr txBox="1">
            <a:spLocks noChangeArrowheads="1"/>
          </p:cNvSpPr>
          <p:nvPr/>
        </p:nvSpPr>
        <p:spPr bwMode="auto">
          <a:xfrm>
            <a:off x="6419850" y="3225800"/>
            <a:ext cx="45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+</a:t>
            </a:r>
            <a:endParaRPr lang="en-US" sz="4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82968" name="TextBox 29"/>
          <p:cNvSpPr txBox="1">
            <a:spLocks noChangeArrowheads="1"/>
          </p:cNvSpPr>
          <p:nvPr/>
        </p:nvSpPr>
        <p:spPr bwMode="auto">
          <a:xfrm>
            <a:off x="6732588" y="3340100"/>
            <a:ext cx="1828800" cy="519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1600" b="1">
                <a:solidFill>
                  <a:srgbClr val="FFFFFF"/>
                </a:solidFill>
                <a:latin typeface="+mn-lt"/>
                <a:ea typeface="ヒラギノ角ゴ Pro W3" charset="-128"/>
              </a:rPr>
              <a:t>Search terms</a:t>
            </a:r>
            <a:r>
              <a:rPr lang="en-US" sz="1600">
                <a:solidFill>
                  <a:srgbClr val="FFFFFF"/>
                </a:solidFill>
                <a:latin typeface="+mn-lt"/>
                <a:ea typeface="ヒラギノ角ゴ Pro W3" charset="-128"/>
              </a:rPr>
              <a:t/>
            </a:r>
            <a:br>
              <a:rPr lang="en-US" sz="1600">
                <a:solidFill>
                  <a:srgbClr val="FFFFFF"/>
                </a:solidFill>
                <a:latin typeface="+mn-lt"/>
                <a:ea typeface="ヒラギノ角ゴ Pro W3" charset="-128"/>
              </a:rPr>
            </a:br>
            <a:r>
              <a:rPr lang="en-US" sz="1200">
                <a:solidFill>
                  <a:srgbClr val="FFFFFF"/>
                </a:solidFill>
                <a:latin typeface="+mn-lt"/>
                <a:ea typeface="ヒラギノ角ゴ Pro W3" charset="-128"/>
              </a:rPr>
              <a:t>used online</a:t>
            </a:r>
          </a:p>
        </p:txBody>
      </p:sp>
      <p:pic>
        <p:nvPicPr>
          <p:cNvPr id="225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3" t="8806" r="56276" b="82120"/>
          <a:stretch>
            <a:fillRect/>
          </a:stretch>
        </p:blipFill>
        <p:spPr bwMode="auto">
          <a:xfrm>
            <a:off x="415925" y="5408613"/>
            <a:ext cx="24733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216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Round Single Corner Rectangle 16"/>
          <p:cNvGrpSpPr>
            <a:grpSpLocks/>
          </p:cNvGrpSpPr>
          <p:nvPr/>
        </p:nvGrpSpPr>
        <p:grpSpPr bwMode="auto">
          <a:xfrm>
            <a:off x="6951663" y="1985963"/>
            <a:ext cx="1727200" cy="2532062"/>
            <a:chOff x="4500" y="1225"/>
            <a:chExt cx="1268" cy="1106"/>
          </a:xfrm>
        </p:grpSpPr>
        <p:pic>
          <p:nvPicPr>
            <p:cNvPr id="23577" name="Round Single Corner Rectangle 1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" y="1225"/>
              <a:ext cx="1268" cy="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8" name="Text Box 4"/>
            <p:cNvSpPr txBox="1">
              <a:spLocks noChangeArrowheads="1"/>
            </p:cNvSpPr>
            <p:nvPr/>
          </p:nvSpPr>
          <p:spPr bwMode="auto">
            <a:xfrm>
              <a:off x="4513" y="1236"/>
              <a:ext cx="1194" cy="1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endParaRPr lang="en-US">
                <a:solidFill>
                  <a:srgbClr val="FFFFFF"/>
                </a:solidFill>
                <a:ea typeface="ヒラギノ角ゴ Pro W3"/>
                <a:cs typeface="ヒラギノ角ゴ Pro W3"/>
              </a:endParaRPr>
            </a:p>
          </p:txBody>
        </p:sp>
      </p:grpSp>
      <p:sp>
        <p:nvSpPr>
          <p:cNvPr id="28" name="Round Single Corner Rectangle 27"/>
          <p:cNvSpPr/>
          <p:nvPr/>
        </p:nvSpPr>
        <p:spPr>
          <a:xfrm>
            <a:off x="4768848" y="2009250"/>
            <a:ext cx="1980000" cy="3150123"/>
          </a:xfrm>
          <a:prstGeom prst="round1Rect">
            <a:avLst/>
          </a:prstGeom>
          <a:solidFill>
            <a:srgbClr val="C40B27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>
              <a:solidFill>
                <a:srgbClr val="FFFFFF"/>
              </a:solidFill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20" name="Round Single Corner Rectangle 19"/>
          <p:cNvSpPr/>
          <p:nvPr/>
        </p:nvSpPr>
        <p:spPr>
          <a:xfrm>
            <a:off x="2578098" y="2009250"/>
            <a:ext cx="1980000" cy="3150123"/>
          </a:xfrm>
          <a:prstGeom prst="round1Rect">
            <a:avLst/>
          </a:prstGeom>
          <a:solidFill>
            <a:srgbClr val="C40B27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>
              <a:solidFill>
                <a:srgbClr val="FFFFFF"/>
              </a:solidFill>
              <a:latin typeface="Arial" pitchFamily="34" charset="0"/>
              <a:ea typeface="ヒラギノ角ゴ Pro W3" charset="-128"/>
            </a:endParaRPr>
          </a:p>
        </p:txBody>
      </p:sp>
      <p:grpSp>
        <p:nvGrpSpPr>
          <p:cNvPr id="23561" name="Round Single Corner Rectangle 18"/>
          <p:cNvGrpSpPr>
            <a:grpSpLocks/>
          </p:cNvGrpSpPr>
          <p:nvPr/>
        </p:nvGrpSpPr>
        <p:grpSpPr bwMode="auto">
          <a:xfrm>
            <a:off x="395288" y="908050"/>
            <a:ext cx="2012950" cy="4284663"/>
            <a:chOff x="-12" y="1225"/>
            <a:chExt cx="1268" cy="2024"/>
          </a:xfrm>
        </p:grpSpPr>
        <p:pic>
          <p:nvPicPr>
            <p:cNvPr id="23575" name="Round Single Corner Rectangle 1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" y="1225"/>
              <a:ext cx="12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1" name="Text Box 13"/>
            <p:cNvSpPr txBox="1">
              <a:spLocks noChangeArrowheads="1"/>
            </p:cNvSpPr>
            <p:nvPr/>
          </p:nvSpPr>
          <p:spPr bwMode="auto">
            <a:xfrm>
              <a:off x="0" y="1236"/>
              <a:ext cx="1187" cy="20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  <a:latin typeface="+mn-lt"/>
                <a:ea typeface="ヒラギノ角ゴ Pro W3" charset="-128"/>
              </a:endParaRPr>
            </a:p>
          </p:txBody>
        </p:sp>
      </p:grpSp>
      <p:sp>
        <p:nvSpPr>
          <p:cNvPr id="83983" name="TextBox 12"/>
          <p:cNvSpPr txBox="1">
            <a:spLocks noChangeArrowheads="1"/>
          </p:cNvSpPr>
          <p:nvPr/>
        </p:nvSpPr>
        <p:spPr bwMode="auto">
          <a:xfrm>
            <a:off x="7612063" y="4518025"/>
            <a:ext cx="1352550" cy="584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r>
              <a:rPr lang="en-US" sz="1600" b="1" dirty="0">
                <a:solidFill>
                  <a:srgbClr val="C40B27"/>
                </a:solidFill>
                <a:latin typeface="+mn-lt"/>
                <a:ea typeface="ヒラギノ角ゴ Pro W3" charset="-128"/>
              </a:rPr>
              <a:t>Targeted </a:t>
            </a:r>
          </a:p>
          <a:p>
            <a:pPr defTabSz="457200">
              <a:defRPr/>
            </a:pPr>
            <a:r>
              <a:rPr lang="en-US" sz="1600" b="1" dirty="0" smtClean="0">
                <a:solidFill>
                  <a:srgbClr val="C40B27"/>
                </a:solidFill>
                <a:latin typeface="+mn-lt"/>
                <a:ea typeface="ヒラギノ角ゴ Pro W3" charset="-128"/>
              </a:rPr>
              <a:t>cookie</a:t>
            </a:r>
            <a:endParaRPr lang="en-US" sz="1400" dirty="0">
              <a:solidFill>
                <a:srgbClr val="C40B27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83984" name="TextBox 3"/>
          <p:cNvSpPr txBox="1">
            <a:spLocks noChangeArrowheads="1"/>
          </p:cNvSpPr>
          <p:nvPr/>
        </p:nvSpPr>
        <p:spPr bwMode="auto">
          <a:xfrm>
            <a:off x="2628106" y="1116698"/>
            <a:ext cx="5213350" cy="89255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3200" b="1" dirty="0">
                <a:solidFill>
                  <a:srgbClr val="505150"/>
                </a:solidFill>
                <a:latin typeface="+mn-lt"/>
                <a:ea typeface="ヒラギノ角ゴ Pro W3" charset="-128"/>
              </a:rPr>
              <a:t>Example</a:t>
            </a:r>
            <a:r>
              <a:rPr lang="en-US" sz="3200" dirty="0">
                <a:solidFill>
                  <a:srgbClr val="505150"/>
                </a:solidFill>
                <a:latin typeface="+mn-lt"/>
                <a:ea typeface="ヒラギノ角ゴ Pro W3" charset="-128"/>
              </a:rPr>
              <a:t> </a:t>
            </a:r>
            <a:r>
              <a:rPr lang="en-US" sz="3200" dirty="0">
                <a:solidFill>
                  <a:srgbClr val="C40B27"/>
                </a:solidFill>
                <a:latin typeface="+mn-lt"/>
                <a:ea typeface="ヒラギノ角ゴ Pro W3" charset="-128"/>
              </a:rPr>
              <a:t>target set </a:t>
            </a:r>
            <a:r>
              <a:rPr lang="en-US" sz="3200" dirty="0" smtClean="0">
                <a:solidFill>
                  <a:srgbClr val="C40B27"/>
                </a:solidFill>
                <a:latin typeface="+mn-lt"/>
                <a:ea typeface="ヒラギノ角ゴ Pro W3" charset="-128"/>
              </a:rPr>
              <a:t>= LAW</a:t>
            </a:r>
            <a:endParaRPr lang="en-US" sz="3200" dirty="0">
              <a:solidFill>
                <a:srgbClr val="C40B27"/>
              </a:solidFill>
              <a:latin typeface="+mn-lt"/>
              <a:ea typeface="ヒラギノ角ゴ Pro W3" charset="-128"/>
            </a:endParaRPr>
          </a:p>
          <a:p>
            <a:pPr algn="ctr" defTabSz="457200">
              <a:defRPr/>
            </a:pPr>
            <a:endParaRPr lang="en-US" sz="2000" dirty="0">
              <a:solidFill>
                <a:srgbClr val="505150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83985" name="TextBox 4"/>
          <p:cNvSpPr txBox="1">
            <a:spLocks noChangeArrowheads="1"/>
          </p:cNvSpPr>
          <p:nvPr/>
        </p:nvSpPr>
        <p:spPr bwMode="auto">
          <a:xfrm>
            <a:off x="506413" y="1454150"/>
            <a:ext cx="1905000" cy="3292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r>
              <a:rPr lang="en-US" sz="1400" b="1">
                <a:solidFill>
                  <a:srgbClr val="FFFFFF"/>
                </a:solidFill>
                <a:latin typeface="+mn-lt"/>
                <a:ea typeface="ヒラギノ角ゴ Pro W3" charset="-128"/>
              </a:rPr>
              <a:t>User domains + sic codes: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cliffordchance.com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linklaters.com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freshfields.com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allenovery.com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dlapiper.com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lovells.com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herbertsmith.com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slaughterandmay.com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eversheds.com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ashurst.com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nortonrose.com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simmons-simmons.com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cms-cmck.com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sjberwin.com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pinsentmasons.com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addleshawgoddard.com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blplaw.com</a:t>
            </a:r>
          </a:p>
          <a:p>
            <a:pPr defTabSz="457200">
              <a:defRPr/>
            </a:pPr>
            <a:r>
              <a:rPr lang="en-US" sz="1000">
                <a:solidFill>
                  <a:srgbClr val="FFFFFF"/>
                </a:solidFill>
                <a:latin typeface="+mn-lt"/>
                <a:ea typeface="ヒラギノ角ゴ Pro W3" charset="-128"/>
              </a:rPr>
              <a:t>bakermckenzie.com</a:t>
            </a:r>
            <a:endParaRPr lang="en-US" sz="1000" b="1">
              <a:solidFill>
                <a:srgbClr val="FFFFFF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3565" name="TextBox 5"/>
          <p:cNvSpPr txBox="1">
            <a:spLocks noChangeArrowheads="1"/>
          </p:cNvSpPr>
          <p:nvPr/>
        </p:nvSpPr>
        <p:spPr bwMode="auto">
          <a:xfrm>
            <a:off x="2625725" y="2111375"/>
            <a:ext cx="2017713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FF"/>
                </a:solidFill>
                <a:latin typeface="Georgia" pitchFamily="18" charset="0"/>
                <a:ea typeface="ヒラギノ角ゴ Pro W3"/>
                <a:cs typeface="ヒラギノ角ゴ Pro W3"/>
              </a:rPr>
              <a:t>Viewed guardian.co.uk sections: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/law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/law/afua-hirsch-law-blog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/law/baby-barista-blog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/uk/series/justice-on-trial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/commentisfree/libertycentral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/law/series/guardian-legal-network</a:t>
            </a:r>
          </a:p>
          <a:p>
            <a:pPr eaLnBrk="1" hangingPunct="1"/>
            <a:r>
              <a:rPr lang="en-US" sz="1100">
                <a:solidFill>
                  <a:schemeClr val="bg1"/>
                </a:solidFill>
                <a:latin typeface="Georgia" pitchFamily="18" charset="0"/>
                <a:ea typeface="ヒラギノ角ゴ Pro W3"/>
                <a:cs typeface="ヒラギノ角ゴ Pro W3"/>
              </a:rPr>
              <a:t>law/series/the-bundle</a:t>
            </a:r>
          </a:p>
          <a:p>
            <a:pPr eaLnBrk="1" hangingPunct="1"/>
            <a:endParaRPr lang="en-US" sz="1000">
              <a:solidFill>
                <a:schemeClr val="bg1"/>
              </a:solidFill>
              <a:latin typeface="Georgia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83987" name="TextBox 6"/>
          <p:cNvSpPr txBox="1">
            <a:spLocks noChangeArrowheads="1"/>
          </p:cNvSpPr>
          <p:nvPr/>
        </p:nvSpPr>
        <p:spPr bwMode="auto">
          <a:xfrm>
            <a:off x="4764088" y="2111375"/>
            <a:ext cx="1878012" cy="1987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r>
              <a:rPr lang="en-US" sz="1400" b="1">
                <a:solidFill>
                  <a:srgbClr val="FFFFFF"/>
                </a:solidFill>
                <a:latin typeface="+mn-lt"/>
                <a:ea typeface="ヒラギノ角ゴ Pro W3" charset="-128"/>
              </a:rPr>
              <a:t>Keyword tags: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‘Law’‘Legal’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‘Contract Law’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‘Civil Law’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‘Property Law’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‘Contract Law’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‘Religious Law’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‘Constitutional and Administrative Law’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 ‘New Media Law’ </a:t>
            </a:r>
          </a:p>
          <a:p>
            <a:pPr defTabSz="457200">
              <a:defRPr/>
            </a:pPr>
            <a:r>
              <a:rPr lang="en-US" sz="1100">
                <a:solidFill>
                  <a:srgbClr val="FFFFFF"/>
                </a:solidFill>
                <a:latin typeface="+mn-lt"/>
                <a:ea typeface="ヒラギノ角ゴ Pro W3" charset="-128"/>
              </a:rPr>
              <a:t>‘Media Law’</a:t>
            </a:r>
          </a:p>
        </p:txBody>
      </p:sp>
      <p:sp>
        <p:nvSpPr>
          <p:cNvPr id="23567" name="TextBox 23"/>
          <p:cNvSpPr txBox="1">
            <a:spLocks noChangeArrowheads="1"/>
          </p:cNvSpPr>
          <p:nvPr/>
        </p:nvSpPr>
        <p:spPr bwMode="auto">
          <a:xfrm>
            <a:off x="2243138" y="2565400"/>
            <a:ext cx="45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+</a:t>
            </a:r>
            <a:endParaRPr lang="en-US" sz="4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3568" name="TextBox 25"/>
          <p:cNvSpPr txBox="1">
            <a:spLocks noChangeArrowheads="1"/>
          </p:cNvSpPr>
          <p:nvPr/>
        </p:nvSpPr>
        <p:spPr bwMode="auto">
          <a:xfrm>
            <a:off x="7042150" y="4200525"/>
            <a:ext cx="609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6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=</a:t>
            </a:r>
            <a:endParaRPr lang="en-US" sz="6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3569" name="TextBox 26"/>
          <p:cNvSpPr txBox="1">
            <a:spLocks noChangeArrowheads="1"/>
          </p:cNvSpPr>
          <p:nvPr/>
        </p:nvSpPr>
        <p:spPr bwMode="auto">
          <a:xfrm>
            <a:off x="4402138" y="2565400"/>
            <a:ext cx="45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+</a:t>
            </a:r>
            <a:endParaRPr lang="en-US" sz="4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3570" name="TextBox 28"/>
          <p:cNvSpPr txBox="1">
            <a:spLocks noChangeArrowheads="1"/>
          </p:cNvSpPr>
          <p:nvPr/>
        </p:nvSpPr>
        <p:spPr bwMode="auto">
          <a:xfrm>
            <a:off x="6588125" y="2565400"/>
            <a:ext cx="45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505150"/>
                </a:solidFill>
                <a:ea typeface="ヒラギノ角ゴ Pro W3"/>
                <a:cs typeface="ヒラギノ角ゴ Pro W3"/>
              </a:rPr>
              <a:t>+</a:t>
            </a:r>
            <a:endParaRPr lang="en-US" sz="4000">
              <a:solidFill>
                <a:srgbClr val="50515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83992" name="TextBox 29"/>
          <p:cNvSpPr txBox="1">
            <a:spLocks noChangeArrowheads="1"/>
          </p:cNvSpPr>
          <p:nvPr/>
        </p:nvSpPr>
        <p:spPr bwMode="auto">
          <a:xfrm>
            <a:off x="7019925" y="2122488"/>
            <a:ext cx="1981200" cy="6778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r>
              <a:rPr lang="en-US" sz="1400" b="1">
                <a:solidFill>
                  <a:srgbClr val="FFFFFF"/>
                </a:solidFill>
                <a:latin typeface="+mn-lt"/>
                <a:ea typeface="ヒラギノ角ゴ Pro W3" charset="-128"/>
              </a:rPr>
              <a:t>Jobs category</a:t>
            </a:r>
          </a:p>
          <a:p>
            <a:pPr defTabSz="457200">
              <a:defRPr/>
            </a:pPr>
            <a:r>
              <a:rPr lang="en-US" sz="1200">
                <a:solidFill>
                  <a:srgbClr val="FFFFFF"/>
                </a:solidFill>
                <a:latin typeface="+mn-lt"/>
                <a:ea typeface="ヒラギノ角ゴ Pro W3" charset="-128"/>
              </a:rPr>
              <a:t>jobs.guardian.co.uk/</a:t>
            </a:r>
          </a:p>
          <a:p>
            <a:pPr defTabSz="457200">
              <a:defRPr/>
            </a:pPr>
            <a:r>
              <a:rPr lang="en-US" sz="1200">
                <a:solidFill>
                  <a:srgbClr val="FFFFFF"/>
                </a:solidFill>
                <a:latin typeface="+mn-lt"/>
                <a:ea typeface="ヒラギノ角ゴ Pro W3" charset="-128"/>
              </a:rPr>
              <a:t>jobs/legal</a:t>
            </a:r>
          </a:p>
        </p:txBody>
      </p:sp>
      <p:sp>
        <p:nvSpPr>
          <p:cNvPr id="83993" name="TextBox 20"/>
          <p:cNvSpPr txBox="1">
            <a:spLocks noChangeArrowheads="1"/>
          </p:cNvSpPr>
          <p:nvPr/>
        </p:nvSpPr>
        <p:spPr bwMode="auto">
          <a:xfrm>
            <a:off x="7086600" y="2997200"/>
            <a:ext cx="1509713" cy="1416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GB" sz="1400">
                <a:solidFill>
                  <a:srgbClr val="F8F8F8"/>
                </a:solidFill>
                <a:latin typeface="+mn-lt"/>
                <a:ea typeface="ＭＳ Ｐゴシック" charset="-128"/>
              </a:rPr>
              <a:t>Search terms</a:t>
            </a:r>
          </a:p>
          <a:p>
            <a:pPr>
              <a:defRPr/>
            </a:pPr>
            <a:r>
              <a:rPr lang="en-GB" sz="1200">
                <a:solidFill>
                  <a:srgbClr val="F8F8F8"/>
                </a:solidFill>
                <a:latin typeface="+mn-lt"/>
                <a:ea typeface="ＭＳ Ｐゴシック" charset="-128"/>
              </a:rPr>
              <a:t>Law jobs</a:t>
            </a:r>
          </a:p>
          <a:p>
            <a:pPr>
              <a:defRPr/>
            </a:pPr>
            <a:r>
              <a:rPr lang="en-GB" sz="1200">
                <a:solidFill>
                  <a:srgbClr val="F8F8F8"/>
                </a:solidFill>
                <a:latin typeface="+mn-lt"/>
                <a:ea typeface="ＭＳ Ｐゴシック" charset="-128"/>
              </a:rPr>
              <a:t>Legal jobs</a:t>
            </a:r>
          </a:p>
          <a:p>
            <a:pPr>
              <a:defRPr/>
            </a:pPr>
            <a:r>
              <a:rPr lang="en-GB" sz="1200">
                <a:solidFill>
                  <a:srgbClr val="F8F8F8"/>
                </a:solidFill>
                <a:latin typeface="+mn-lt"/>
                <a:ea typeface="ＭＳ Ｐゴシック" charset="-128"/>
              </a:rPr>
              <a:t>Law</a:t>
            </a:r>
          </a:p>
          <a:p>
            <a:pPr>
              <a:defRPr/>
            </a:pPr>
            <a:r>
              <a:rPr lang="en-GB" sz="1200">
                <a:solidFill>
                  <a:srgbClr val="F8F8F8"/>
                </a:solidFill>
                <a:latin typeface="+mn-lt"/>
                <a:ea typeface="ＭＳ Ｐゴシック" charset="-128"/>
              </a:rPr>
              <a:t>Solicitor</a:t>
            </a:r>
          </a:p>
          <a:p>
            <a:pPr>
              <a:defRPr/>
            </a:pPr>
            <a:r>
              <a:rPr lang="en-GB" sz="1200">
                <a:solidFill>
                  <a:srgbClr val="F8F8F8"/>
                </a:solidFill>
                <a:latin typeface="+mn-lt"/>
                <a:ea typeface="ＭＳ Ｐゴシック" charset="-128"/>
              </a:rPr>
              <a:t>Legal</a:t>
            </a:r>
          </a:p>
          <a:p>
            <a:pPr>
              <a:defRPr/>
            </a:pPr>
            <a:r>
              <a:rPr lang="en-GB" sz="1200">
                <a:solidFill>
                  <a:srgbClr val="F8F8F8"/>
                </a:solidFill>
                <a:latin typeface="+mn-lt"/>
                <a:ea typeface="ＭＳ Ｐゴシック" charset="-128"/>
              </a:rPr>
              <a:t>etc</a:t>
            </a:r>
          </a:p>
        </p:txBody>
      </p:sp>
      <p:sp>
        <p:nvSpPr>
          <p:cNvPr id="83994" name="TextBox 28"/>
          <p:cNvSpPr txBox="1">
            <a:spLocks noChangeArrowheads="1"/>
          </p:cNvSpPr>
          <p:nvPr/>
        </p:nvSpPr>
        <p:spPr bwMode="auto">
          <a:xfrm>
            <a:off x="7499350" y="2582863"/>
            <a:ext cx="457200" cy="701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457200">
              <a:defRPr/>
            </a:pPr>
            <a:r>
              <a:rPr lang="en-US" sz="4000" b="1">
                <a:solidFill>
                  <a:srgbClr val="505150"/>
                </a:solidFill>
                <a:latin typeface="+mn-lt"/>
                <a:ea typeface="ヒラギノ角ゴ Pro W3" charset="-128"/>
              </a:rPr>
              <a:t>+</a:t>
            </a:r>
            <a:endParaRPr lang="en-US" sz="4000">
              <a:solidFill>
                <a:srgbClr val="505150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3" name="TextBox 20"/>
          <p:cNvSpPr txBox="1">
            <a:spLocks noChangeArrowheads="1"/>
          </p:cNvSpPr>
          <p:nvPr/>
        </p:nvSpPr>
        <p:spPr bwMode="auto">
          <a:xfrm>
            <a:off x="528638" y="306388"/>
            <a:ext cx="8229600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r>
              <a:rPr lang="en-US" sz="2400" b="1" u="sng" dirty="0" smtClean="0">
                <a:solidFill>
                  <a:srgbClr val="002060"/>
                </a:solidFill>
                <a:latin typeface="+mn-lt"/>
                <a:ea typeface="ヒラギノ角ゴ Pro W3" charset="-128"/>
              </a:rPr>
              <a:t>How are these sets defined?</a:t>
            </a:r>
            <a:endParaRPr lang="en-US" sz="2400" u="sng" dirty="0">
              <a:solidFill>
                <a:srgbClr val="002060"/>
              </a:solidFill>
              <a:latin typeface="+mn-lt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3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8" descr="GNM Reach National 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1095375"/>
            <a:ext cx="3016250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Line 6"/>
          <p:cNvSpPr>
            <a:spLocks noChangeShapeType="1"/>
          </p:cNvSpPr>
          <p:nvPr/>
        </p:nvSpPr>
        <p:spPr bwMode="auto">
          <a:xfrm>
            <a:off x="4854575" y="3068638"/>
            <a:ext cx="2614613" cy="142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TextBox 20"/>
          <p:cNvSpPr txBox="1">
            <a:spLocks noChangeArrowheads="1"/>
          </p:cNvSpPr>
          <p:nvPr/>
        </p:nvSpPr>
        <p:spPr bwMode="auto">
          <a:xfrm>
            <a:off x="436563" y="549275"/>
            <a:ext cx="8228012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457200">
              <a:defRPr/>
            </a:pPr>
            <a:r>
              <a:rPr lang="en-US" sz="2400" b="1" u="sng" dirty="0">
                <a:solidFill>
                  <a:srgbClr val="002060"/>
                </a:solidFill>
                <a:latin typeface="+mn-lt"/>
                <a:ea typeface="ヒラギノ角ゴ Pro W3" charset="-128"/>
              </a:rPr>
              <a:t>G</a:t>
            </a:r>
            <a:r>
              <a:rPr lang="en-US" sz="2400" b="1" u="sng" dirty="0" smtClean="0">
                <a:solidFill>
                  <a:srgbClr val="002060"/>
                </a:solidFill>
                <a:latin typeface="+mn-lt"/>
                <a:ea typeface="ヒラギノ角ゴ Pro W3" charset="-128"/>
              </a:rPr>
              <a:t>eo-targeting by country, TV region or town.</a:t>
            </a:r>
            <a:endParaRPr lang="en-US" sz="2400" u="sng" dirty="0">
              <a:solidFill>
                <a:srgbClr val="002060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36563" y="5300663"/>
            <a:ext cx="85137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solidFill>
                <a:srgbClr val="002060"/>
              </a:solidFill>
            </a:endParaRP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2" t="33665" r="26598" b="22507"/>
          <a:stretch>
            <a:fillRect/>
          </a:stretch>
        </p:blipFill>
        <p:spPr bwMode="auto">
          <a:xfrm>
            <a:off x="508000" y="2230438"/>
            <a:ext cx="4275138" cy="1851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86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113" y="404813"/>
            <a:ext cx="70389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2400" b="1" u="sng" dirty="0">
                <a:solidFill>
                  <a:srgbClr val="002060"/>
                </a:solidFill>
                <a:latin typeface="+mn-lt"/>
              </a:rPr>
              <a:t>However….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1075" y="1857375"/>
            <a:ext cx="7172325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3200" dirty="0">
                <a:solidFill>
                  <a:srgbClr val="002060"/>
                </a:solidFill>
                <a:latin typeface="+mn-lt"/>
              </a:rPr>
              <a:t>This all relies on our assumptions of who your candidates are.</a:t>
            </a:r>
          </a:p>
          <a:p>
            <a:pPr defTabSz="457200">
              <a:defRPr/>
            </a:pPr>
            <a:endParaRPr lang="en-GB" sz="3200" dirty="0">
              <a:solidFill>
                <a:srgbClr val="002060"/>
              </a:solidFill>
              <a:latin typeface="+mn-lt"/>
            </a:endParaRPr>
          </a:p>
          <a:p>
            <a:pPr defTabSz="457200">
              <a:defRPr/>
            </a:pPr>
            <a:r>
              <a:rPr lang="en-GB" sz="3200" dirty="0">
                <a:solidFill>
                  <a:srgbClr val="002060"/>
                </a:solidFill>
                <a:latin typeface="+mn-lt"/>
              </a:rPr>
              <a:t>What if we are missing things out?  </a:t>
            </a:r>
          </a:p>
        </p:txBody>
      </p:sp>
    </p:spTree>
    <p:extLst>
      <p:ext uri="{BB962C8B-B14F-4D97-AF65-F5344CB8AC3E}">
        <p14:creationId xmlns:p14="http://schemas.microsoft.com/office/powerpoint/2010/main" val="204829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393700" y="1484313"/>
            <a:ext cx="862330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GB" sz="12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rgbClr val="002060"/>
                </a:solidFill>
              </a:rPr>
              <a:t>We track 1,000 applicants to legal roles anonymously across 100 million websites and analyse their behaviour across 600 points of data.</a:t>
            </a:r>
          </a:p>
          <a:p>
            <a:pPr>
              <a:lnSpc>
                <a:spcPct val="80000"/>
              </a:lnSpc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GB" sz="2000" dirty="0" smtClean="0">
                <a:solidFill>
                  <a:srgbClr val="002060"/>
                </a:solidFill>
              </a:rPr>
              <a:t>Behaviours such as:</a:t>
            </a:r>
          </a:p>
          <a:p>
            <a:pPr marL="457200" lvl="1" indent="0">
              <a:lnSpc>
                <a:spcPct val="80000"/>
              </a:lnSpc>
              <a:buFont typeface="Arial" pitchFamily="34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</a:t>
            </a:r>
          </a:p>
          <a:p>
            <a:pPr marL="457200" lvl="1" indent="0">
              <a:lnSpc>
                <a:spcPct val="80000"/>
              </a:lnSpc>
            </a:pPr>
            <a:r>
              <a:rPr lang="en-GB" sz="1800" dirty="0" smtClean="0">
                <a:solidFill>
                  <a:srgbClr val="002060"/>
                </a:solidFill>
              </a:rPr>
              <a:t>URLs</a:t>
            </a:r>
          </a:p>
          <a:p>
            <a:pPr marL="457200" lvl="1" indent="0">
              <a:lnSpc>
                <a:spcPct val="80000"/>
              </a:lnSpc>
            </a:pPr>
            <a:r>
              <a:rPr lang="en-GB" sz="1800" dirty="0" smtClean="0">
                <a:solidFill>
                  <a:srgbClr val="002060"/>
                </a:solidFill>
              </a:rPr>
              <a:t>Content</a:t>
            </a:r>
          </a:p>
          <a:p>
            <a:pPr marL="457200" lvl="1" indent="0">
              <a:lnSpc>
                <a:spcPct val="80000"/>
              </a:lnSpc>
            </a:pPr>
            <a:r>
              <a:rPr lang="en-GB" sz="1800" dirty="0" smtClean="0">
                <a:solidFill>
                  <a:srgbClr val="002060"/>
                </a:solidFill>
              </a:rPr>
              <a:t>Analysis of the page</a:t>
            </a:r>
          </a:p>
          <a:p>
            <a:pPr marL="457200" lvl="1" indent="0">
              <a:lnSpc>
                <a:spcPct val="80000"/>
              </a:lnSpc>
              <a:buFontTx/>
              <a:buChar char="-"/>
            </a:pPr>
            <a:r>
              <a:rPr lang="en-GB" sz="1800" dirty="0" smtClean="0">
                <a:solidFill>
                  <a:srgbClr val="002060"/>
                </a:solidFill>
              </a:rPr>
              <a:t>Interactions with the site</a:t>
            </a:r>
          </a:p>
          <a:p>
            <a:pPr marL="457200" lvl="1" indent="0">
              <a:lnSpc>
                <a:spcPct val="80000"/>
              </a:lnSpc>
              <a:buFontTx/>
              <a:buChar char="-"/>
            </a:pPr>
            <a:r>
              <a:rPr lang="en-GB" sz="1800" dirty="0" smtClean="0">
                <a:solidFill>
                  <a:srgbClr val="002060"/>
                </a:solidFill>
              </a:rPr>
              <a:t>Page flow</a:t>
            </a:r>
          </a:p>
          <a:p>
            <a:pPr marL="457200" lvl="1" indent="0">
              <a:lnSpc>
                <a:spcPct val="80000"/>
              </a:lnSpc>
              <a:buFontTx/>
              <a:buChar char="-"/>
            </a:pPr>
            <a:r>
              <a:rPr lang="en-GB" sz="1800" dirty="0" smtClean="0">
                <a:solidFill>
                  <a:srgbClr val="002060"/>
                </a:solidFill>
              </a:rPr>
              <a:t>Site flow</a:t>
            </a:r>
          </a:p>
          <a:p>
            <a:pPr marL="457200" lvl="1" indent="0">
              <a:lnSpc>
                <a:spcPct val="80000"/>
              </a:lnSpc>
              <a:buFontTx/>
              <a:buChar char="-"/>
            </a:pPr>
            <a:r>
              <a:rPr lang="en-GB" sz="1800" dirty="0" smtClean="0">
                <a:solidFill>
                  <a:srgbClr val="002060"/>
                </a:solidFill>
              </a:rPr>
              <a:t>Dwell time</a:t>
            </a:r>
          </a:p>
          <a:p>
            <a:pPr marL="457200" lvl="1" indent="0">
              <a:lnSpc>
                <a:spcPct val="80000"/>
              </a:lnSpc>
            </a:pPr>
            <a:r>
              <a:rPr lang="en-GB" sz="1800" dirty="0" smtClean="0">
                <a:solidFill>
                  <a:srgbClr val="002060"/>
                </a:solidFill>
              </a:rPr>
              <a:t>Page depth</a:t>
            </a:r>
          </a:p>
          <a:p>
            <a:pPr marL="457200" lvl="1" indent="0">
              <a:lnSpc>
                <a:spcPct val="80000"/>
              </a:lnSpc>
            </a:pPr>
            <a:r>
              <a:rPr lang="en-GB" sz="1800" dirty="0" smtClean="0">
                <a:solidFill>
                  <a:srgbClr val="002060"/>
                </a:solidFill>
              </a:rPr>
              <a:t>Time of day</a:t>
            </a:r>
          </a:p>
          <a:p>
            <a:pPr marL="457200" lvl="1" indent="0">
              <a:lnSpc>
                <a:spcPct val="80000"/>
              </a:lnSpc>
            </a:pPr>
            <a:r>
              <a:rPr lang="en-GB" sz="1800" dirty="0" smtClean="0">
                <a:solidFill>
                  <a:srgbClr val="002060"/>
                </a:solidFill>
              </a:rPr>
              <a:t>Browser</a:t>
            </a:r>
          </a:p>
          <a:p>
            <a:pPr marL="457200" lvl="1" indent="0">
              <a:lnSpc>
                <a:spcPct val="80000"/>
              </a:lnSpc>
            </a:pPr>
            <a:endParaRPr lang="en-GB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endParaRPr lang="en-GB" sz="12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GB" sz="1200" dirty="0" smtClean="0">
                <a:solidFill>
                  <a:srgbClr val="002060"/>
                </a:solidFill>
              </a:rPr>
              <a:t>	</a:t>
            </a: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5168900"/>
            <a:ext cx="2747962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1050" y="400050"/>
            <a:ext cx="66294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2400" b="1" u="sng" dirty="0">
                <a:solidFill>
                  <a:srgbClr val="002060"/>
                </a:solidFill>
                <a:latin typeface="+mn-lt"/>
              </a:rPr>
              <a:t>We can now find people who look EXACTLY like your last applicants</a:t>
            </a:r>
          </a:p>
        </p:txBody>
      </p:sp>
    </p:spTree>
    <p:extLst>
      <p:ext uri="{BB962C8B-B14F-4D97-AF65-F5344CB8AC3E}">
        <p14:creationId xmlns:p14="http://schemas.microsoft.com/office/powerpoint/2010/main" val="51205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323850" y="1465263"/>
            <a:ext cx="8623300" cy="397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rgbClr val="002060"/>
                </a:solidFill>
              </a:rPr>
              <a:t>You are left with a segment of users that are almost identical in their online behaviour to your previous job applicants.</a:t>
            </a:r>
          </a:p>
          <a:p>
            <a:pPr>
              <a:lnSpc>
                <a:spcPct val="80000"/>
              </a:lnSpc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rgbClr val="002060"/>
                </a:solidFill>
              </a:rPr>
              <a:t>When someone matching this criteria lands on guardian.co.uk or one of our partner sites we show them your latest Law job. </a:t>
            </a:r>
          </a:p>
          <a:p>
            <a:pPr>
              <a:lnSpc>
                <a:spcPct val="80000"/>
              </a:lnSpc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rgbClr val="002060"/>
                </a:solidFill>
              </a:rPr>
              <a:t>Every time it does this, it learns from the successes of previous campaigns and refines the following targeting segments.</a:t>
            </a:r>
          </a:p>
          <a:p>
            <a:pPr>
              <a:lnSpc>
                <a:spcPct val="80000"/>
              </a:lnSpc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GB" sz="2000" dirty="0" smtClean="0">
                <a:solidFill>
                  <a:srgbClr val="002060"/>
                </a:solidFill>
              </a:rPr>
              <a:t>Why do recruiters care?</a:t>
            </a:r>
            <a:br>
              <a:rPr lang="en-GB" sz="2000" dirty="0" smtClean="0">
                <a:solidFill>
                  <a:srgbClr val="002060"/>
                </a:solidFill>
              </a:rPr>
            </a:br>
            <a:endParaRPr lang="en-GB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GB" sz="2000" dirty="0" smtClean="0">
                <a:solidFill>
                  <a:srgbClr val="002060"/>
                </a:solidFill>
              </a:rPr>
              <a:t>	Help them get in front of a high calibre audience they would otherwise have to pay head-hunters to target.</a:t>
            </a: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25" y="5486400"/>
            <a:ext cx="256540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1050" y="400050"/>
            <a:ext cx="6629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2400" b="1" u="sng" dirty="0">
                <a:solidFill>
                  <a:srgbClr val="002060"/>
                </a:solidFill>
                <a:latin typeface="+mn-lt"/>
              </a:rPr>
              <a:t>Candidate look-alikes</a:t>
            </a:r>
          </a:p>
        </p:txBody>
      </p:sp>
    </p:spTree>
    <p:extLst>
      <p:ext uri="{BB962C8B-B14F-4D97-AF65-F5344CB8AC3E}">
        <p14:creationId xmlns:p14="http://schemas.microsoft.com/office/powerpoint/2010/main" val="316782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804988"/>
            <a:ext cx="789781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57275" y="304800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The Guardian has an ‘open’ strategy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79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39750" y="476250"/>
            <a:ext cx="7345363" cy="6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endParaRPr lang="en-GB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b="1" dirty="0" smtClean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1050" y="631031"/>
            <a:ext cx="6629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2400" b="1" u="sng" dirty="0" smtClean="0">
                <a:solidFill>
                  <a:srgbClr val="002060"/>
                </a:solidFill>
                <a:latin typeface="+mn-lt"/>
              </a:rPr>
              <a:t>Social media</a:t>
            </a:r>
            <a:endParaRPr lang="en-GB" sz="2400" b="1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323850" y="1617663"/>
            <a:ext cx="8623300" cy="397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dirty="0">
                <a:solidFill>
                  <a:srgbClr val="002060"/>
                </a:solidFill>
              </a:rPr>
              <a:t>How does Social Media fit into this picture?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/>
            <a:r>
              <a:rPr lang="en-GB" dirty="0">
                <a:solidFill>
                  <a:srgbClr val="002060"/>
                </a:solidFill>
              </a:rPr>
              <a:t>Should a media company operate on Social Media?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/>
            <a:r>
              <a:rPr lang="en-GB" dirty="0">
                <a:solidFill>
                  <a:srgbClr val="002060"/>
                </a:solidFill>
              </a:rPr>
              <a:t>Why would a company with 70 million monthly users need to be on social media?</a:t>
            </a:r>
          </a:p>
          <a:p>
            <a:pPr marL="0" indent="0">
              <a:buFont typeface="Arial" pitchFamily="34" charset="0"/>
              <a:buNone/>
            </a:pPr>
            <a:r>
              <a:rPr lang="en-GB" dirty="0">
                <a:solidFill>
                  <a:srgbClr val="002060"/>
                </a:solidFill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20054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857375"/>
            <a:ext cx="5999163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5556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42875" y="285750"/>
            <a:ext cx="7742238" cy="1055688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eaLnBrk="1" hangingPunct="1">
              <a:lnSpc>
                <a:spcPct val="95000"/>
              </a:lnSpc>
            </a:pPr>
            <a:r>
              <a:rPr lang="en-US" sz="2400" u="sng" smtClean="0">
                <a:solidFill>
                  <a:srgbClr val="002060"/>
                </a:solidFill>
              </a:rPr>
              <a:t>Guardian extends both reach and targeting by using Facebook and other platforms. 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1814513"/>
            <a:ext cx="4665663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344738"/>
            <a:ext cx="11525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286125"/>
            <a:ext cx="7715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2938" y="2559050"/>
            <a:ext cx="1143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1400" b="1" dirty="0">
                <a:solidFill>
                  <a:srgbClr val="003865">
                    <a:lumMod val="90000"/>
                    <a:lumOff val="10000"/>
                  </a:srgbClr>
                </a:solidFill>
                <a:latin typeface="+mn-lt"/>
              </a:rPr>
              <a:t>71 million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2188" y="3643313"/>
            <a:ext cx="1143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1400" b="1" dirty="0">
                <a:solidFill>
                  <a:srgbClr val="003865">
                    <a:lumMod val="90000"/>
                    <a:lumOff val="10000"/>
                  </a:srgbClr>
                </a:solidFill>
                <a:latin typeface="+mn-lt"/>
              </a:rPr>
              <a:t>1 Billion </a:t>
            </a:r>
          </a:p>
        </p:txBody>
      </p:sp>
    </p:spTree>
    <p:extLst>
      <p:ext uri="{BB962C8B-B14F-4D97-AF65-F5344CB8AC3E}">
        <p14:creationId xmlns:p14="http://schemas.microsoft.com/office/powerpoint/2010/main" val="1230048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0" t="12469" r="24274" b="2238"/>
          <a:stretch>
            <a:fillRect/>
          </a:stretch>
        </p:blipFill>
        <p:spPr bwMode="auto">
          <a:xfrm>
            <a:off x="3359150" y="2852738"/>
            <a:ext cx="19812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/>
              <a:t>Social Media</a:t>
            </a:r>
          </a:p>
        </p:txBody>
      </p:sp>
      <p:sp>
        <p:nvSpPr>
          <p:cNvPr id="31748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79400" y="1241425"/>
            <a:ext cx="8624888" cy="127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dirty="0" smtClean="0">
                <a:solidFill>
                  <a:srgbClr val="002060"/>
                </a:solidFill>
              </a:rPr>
              <a:t>Guardian Law Facebook Page – 6,000 likes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Guardian Law Twitter Following – 37,000 followers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The Bundle subscribers – 8,000 subscribers</a:t>
            </a:r>
            <a:endParaRPr lang="en-GB" dirty="0" smtClean="0"/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4" t="9709" r="24825" b="4465"/>
          <a:stretch>
            <a:fillRect/>
          </a:stretch>
        </p:blipFill>
        <p:spPr bwMode="auto">
          <a:xfrm>
            <a:off x="6091238" y="3068638"/>
            <a:ext cx="2352675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8" t="7666" r="40829" b="3769"/>
          <a:stretch>
            <a:fillRect/>
          </a:stretch>
        </p:blipFill>
        <p:spPr bwMode="auto">
          <a:xfrm>
            <a:off x="373063" y="2924175"/>
            <a:ext cx="1995487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Box 1"/>
          <p:cNvSpPr txBox="1">
            <a:spLocks noChangeArrowheads="1"/>
          </p:cNvSpPr>
          <p:nvPr/>
        </p:nvSpPr>
        <p:spPr bwMode="auto">
          <a:xfrm>
            <a:off x="355600" y="276225"/>
            <a:ext cx="69119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b="1" u="sng">
                <a:solidFill>
                  <a:srgbClr val="002060"/>
                </a:solidFill>
                <a:latin typeface="Georgia" pitchFamily="18" charset="0"/>
              </a:rPr>
              <a:t>Enables us to do more targeted activity.</a:t>
            </a:r>
          </a:p>
          <a:p>
            <a:pPr eaLnBrk="1" hangingPunct="1"/>
            <a:r>
              <a:rPr lang="en-GB" sz="2400" b="1" u="sng">
                <a:solidFill>
                  <a:srgbClr val="002060"/>
                </a:solidFill>
                <a:latin typeface="Georgia" pitchFamily="18" charset="0"/>
              </a:rPr>
              <a:t>We can send Law Jobs out to these people</a:t>
            </a:r>
          </a:p>
          <a:p>
            <a:pPr eaLnBrk="1" hangingPunct="1"/>
            <a:endParaRPr lang="en-GB">
              <a:solidFill>
                <a:srgbClr val="5051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39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09588" y="736600"/>
            <a:ext cx="86344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400" u="sng" smtClean="0">
                <a:solidFill>
                  <a:srgbClr val="002060"/>
                </a:solidFill>
              </a:rPr>
              <a:t>We run targeted ads on Linked in </a:t>
            </a:r>
          </a:p>
        </p:txBody>
      </p:sp>
      <p:sp>
        <p:nvSpPr>
          <p:cNvPr id="110595" name="Rectangle 3"/>
          <p:cNvSpPr>
            <a:spLocks noGrp="1"/>
          </p:cNvSpPr>
          <p:nvPr>
            <p:ph type="body" idx="4294967295"/>
          </p:nvPr>
        </p:nvSpPr>
        <p:spPr>
          <a:xfrm>
            <a:off x="279400" y="1241425"/>
            <a:ext cx="8624888" cy="3987800"/>
          </a:xfrm>
          <a:prstGeom prst="rect">
            <a:avLst/>
          </a:prstGeo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en-GB" kern="1200" dirty="0"/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  Job function – e.g. Legal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	Job title – e.g. Lawyer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	Location e.g. UK - London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	Company name e.g. – e.g. Clifford Chance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	Company Industry –e.g. Legal 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	Skillset – e.g. criminal Law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	Group membership –e.g. UK solicitors </a:t>
            </a:r>
            <a:endParaRPr lang="en-GB" kern="1200" dirty="0">
              <a:solidFill>
                <a:srgbClr val="002060"/>
              </a:solidFill>
            </a:endParaRP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2" t="8163" r="69655" b="86320"/>
          <a:stretch>
            <a:fillRect/>
          </a:stretch>
        </p:blipFill>
        <p:spPr bwMode="auto">
          <a:xfrm>
            <a:off x="279400" y="230188"/>
            <a:ext cx="20574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73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400" u="sng" smtClean="0">
                <a:solidFill>
                  <a:srgbClr val="002060"/>
                </a:solidFill>
              </a:rPr>
              <a:t>We run targeted ads on Facebook </a:t>
            </a:r>
          </a:p>
        </p:txBody>
      </p:sp>
      <p:sp>
        <p:nvSpPr>
          <p:cNvPr id="111619" name="Rectangle 3"/>
          <p:cNvSpPr>
            <a:spLocks noGrp="1"/>
          </p:cNvSpPr>
          <p:nvPr>
            <p:ph type="body" idx="4294967295"/>
          </p:nvPr>
        </p:nvSpPr>
        <p:spPr>
          <a:xfrm>
            <a:off x="279400" y="1241425"/>
            <a:ext cx="8624888" cy="3340100"/>
          </a:xfrm>
          <a:prstGeom prst="rect">
            <a:avLst/>
          </a:prstGeo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en-GB" kern="1200" dirty="0"/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Interests - Law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Job titles - Lawyer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Company names – Slaughter and May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Locations - London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kern="1200" dirty="0">
                <a:solidFill>
                  <a:srgbClr val="002060"/>
                </a:solidFill>
              </a:rPr>
              <a:t>Connections – People who have liked the Guardian Law Facebook page and their friends.</a:t>
            </a:r>
          </a:p>
          <a:p>
            <a:pPr marL="0" indent="0">
              <a:buFont typeface="Arial" charset="0"/>
              <a:buNone/>
              <a:defRPr/>
            </a:pPr>
            <a:endParaRPr lang="en-GB" kern="1200" dirty="0"/>
          </a:p>
          <a:p>
            <a:pPr marL="0" indent="0">
              <a:buFont typeface="Arial" charset="0"/>
              <a:buNone/>
              <a:defRPr/>
            </a:pPr>
            <a:endParaRPr lang="en-GB" kern="1200" dirty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7" t="8681" r="66306" b="84064"/>
          <a:stretch>
            <a:fillRect/>
          </a:stretch>
        </p:blipFill>
        <p:spPr bwMode="auto">
          <a:xfrm>
            <a:off x="379413" y="107950"/>
            <a:ext cx="2335212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45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79400" y="1241425"/>
            <a:ext cx="5053013" cy="501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pitchFamily="34" charset="0"/>
              <a:buNone/>
            </a:pPr>
            <a:endParaRPr lang="en-GB" sz="2400" dirty="0" smtClean="0">
              <a:solidFill>
                <a:srgbClr val="002060"/>
              </a:solidFill>
            </a:endParaRP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Who Works Where</a:t>
            </a:r>
          </a:p>
          <a:p>
            <a:pPr lvl="1"/>
            <a:endParaRPr lang="en-GB" sz="2400" dirty="0" smtClean="0">
              <a:solidFill>
                <a:srgbClr val="002060"/>
              </a:solidFill>
            </a:endParaRP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Facebook Custom audiences</a:t>
            </a:r>
          </a:p>
          <a:p>
            <a:pPr lvl="1"/>
            <a:endParaRPr lang="en-GB" sz="2400" dirty="0" smtClean="0">
              <a:solidFill>
                <a:srgbClr val="002060"/>
              </a:solidFill>
            </a:endParaRP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Using our member data such as email addresses to target users when they are on Facebook. </a:t>
            </a:r>
          </a:p>
          <a:p>
            <a:pPr lvl="1"/>
            <a:endParaRPr lang="en-GB" sz="2400" dirty="0" smtClean="0">
              <a:solidFill>
                <a:srgbClr val="002060"/>
              </a:solidFill>
            </a:endParaRP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e.g.  the 8,000 subscribers to The Bundle. </a:t>
            </a:r>
          </a:p>
          <a:p>
            <a:pPr lvl="1"/>
            <a:endParaRPr lang="en-GB" sz="2400" dirty="0" smtClean="0">
              <a:solidFill>
                <a:srgbClr val="002060"/>
              </a:solidFill>
            </a:endParaRPr>
          </a:p>
          <a:p>
            <a:pPr lvl="1">
              <a:buFont typeface="Arial" pitchFamily="34" charset="0"/>
              <a:buNone/>
            </a:pPr>
            <a:endParaRPr lang="en-GB" sz="2400" dirty="0" smtClean="0">
              <a:solidFill>
                <a:srgbClr val="002060"/>
              </a:solidFill>
            </a:endParaRPr>
          </a:p>
          <a:p>
            <a:pPr lvl="1"/>
            <a:endParaRPr lang="en-GB" sz="2400" dirty="0" smtClean="0">
              <a:solidFill>
                <a:srgbClr val="002060"/>
              </a:solidFill>
            </a:endParaRPr>
          </a:p>
          <a:p>
            <a:pPr lvl="1"/>
            <a:endParaRPr lang="en-GB" sz="2400" dirty="0" smtClean="0">
              <a:solidFill>
                <a:srgbClr val="002060"/>
              </a:solidFill>
            </a:endParaRPr>
          </a:p>
        </p:txBody>
      </p:sp>
      <p:sp>
        <p:nvSpPr>
          <p:cNvPr id="34819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smtClean="0">
                <a:solidFill>
                  <a:srgbClr val="002060"/>
                </a:solidFill>
              </a:rPr>
              <a:t>Next phase of targeting on Facebook</a:t>
            </a: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0" t="10159" r="39137" b="3346"/>
          <a:stretch>
            <a:fillRect/>
          </a:stretch>
        </p:blipFill>
        <p:spPr bwMode="auto">
          <a:xfrm>
            <a:off x="5768975" y="1704975"/>
            <a:ext cx="2898775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5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u="sng" dirty="0" smtClean="0">
                <a:solidFill>
                  <a:srgbClr val="002060"/>
                </a:solidFill>
              </a:rPr>
              <a:t>So what?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0147" y="1647824"/>
            <a:ext cx="8623788" cy="4003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We put your roles in front of relevant candidates that you would otherwise have to use head-hunters for. 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We even help you reach those candidates on Social Media through our technology and expertise.  </a:t>
            </a:r>
          </a:p>
        </p:txBody>
      </p:sp>
    </p:spTree>
    <p:extLst>
      <p:ext uri="{BB962C8B-B14F-4D97-AF65-F5344CB8AC3E}">
        <p14:creationId xmlns:p14="http://schemas.microsoft.com/office/powerpoint/2010/main" val="378866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400" u="sng" smtClean="0">
                <a:solidFill>
                  <a:srgbClr val="002060"/>
                </a:solidFill>
              </a:rPr>
              <a:t>Response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23850" y="1844675"/>
            <a:ext cx="8623300" cy="305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Approaching 500,000,000 recruitment page impressions for over 1,000 recruitment campaigns. </a:t>
            </a:r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One </a:t>
            </a:r>
            <a:r>
              <a:rPr lang="en-GB" dirty="0">
                <a:solidFill>
                  <a:srgbClr val="002060"/>
                </a:solidFill>
              </a:rPr>
              <a:t>of our most successful product launches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sz="24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None/>
            </a:pPr>
            <a:endParaRPr lang="en-GB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36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962025"/>
            <a:ext cx="13684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1474788"/>
            <a:ext cx="149383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074863"/>
            <a:ext cx="24765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2535238"/>
            <a:ext cx="2471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4030663"/>
            <a:ext cx="1466850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3429000"/>
            <a:ext cx="15938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3265488"/>
            <a:ext cx="14287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1044575"/>
            <a:ext cx="130651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4248150"/>
            <a:ext cx="105092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1395413"/>
            <a:ext cx="1195388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63" y="2728913"/>
            <a:ext cx="195421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1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4548188"/>
            <a:ext cx="25130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150" y="5013325"/>
            <a:ext cx="2986088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3921125"/>
            <a:ext cx="1647825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6275" y="200025"/>
            <a:ext cx="57165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2400" b="1" u="sng" dirty="0">
                <a:solidFill>
                  <a:srgbClr val="002060"/>
                </a:solidFill>
                <a:latin typeface="+mn-lt"/>
              </a:rPr>
              <a:t>Our clients…</a:t>
            </a:r>
          </a:p>
        </p:txBody>
      </p:sp>
      <p:pic>
        <p:nvPicPr>
          <p:cNvPr id="37905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0" t="21506" r="28046" b="59598"/>
          <a:stretch>
            <a:fillRect/>
          </a:stretch>
        </p:blipFill>
        <p:spPr bwMode="auto">
          <a:xfrm>
            <a:off x="5508625" y="188913"/>
            <a:ext cx="15954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6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" t="67967" r="78152" b="22324"/>
          <a:stretch>
            <a:fillRect/>
          </a:stretch>
        </p:blipFill>
        <p:spPr bwMode="auto">
          <a:xfrm>
            <a:off x="3203575" y="0"/>
            <a:ext cx="227171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7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9" t="56534" r="10515" b="31242"/>
          <a:stretch>
            <a:fillRect/>
          </a:stretch>
        </p:blipFill>
        <p:spPr bwMode="auto">
          <a:xfrm>
            <a:off x="4500563" y="3284538"/>
            <a:ext cx="158432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8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75" y="2108200"/>
            <a:ext cx="57531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82588" y="534988"/>
            <a:ext cx="7291387" cy="415925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b="1" u="sng" dirty="0" smtClean="0">
                <a:solidFill>
                  <a:schemeClr val="tx2"/>
                </a:solidFill>
                <a:latin typeface="Georgia" pitchFamily="18" charset="0"/>
              </a:rPr>
              <a:t>Largest UK quality news brand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3825" y="6137275"/>
            <a:ext cx="23431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002060"/>
                </a:solidFill>
                <a:latin typeface="Georgia"/>
                <a:cs typeface="Georgia"/>
              </a:rPr>
              <a:t>Source: NRS PADD September 2012</a:t>
            </a:r>
          </a:p>
        </p:txBody>
      </p:sp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2184400" y="1290638"/>
            <a:ext cx="4737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2060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Weekly reach of UK adults across print and desktop (000s)</a:t>
            </a:r>
          </a:p>
        </p:txBody>
      </p:sp>
      <p:sp>
        <p:nvSpPr>
          <p:cNvPr id="47110" name="TextBox 18"/>
          <p:cNvSpPr txBox="1">
            <a:spLocks noChangeArrowheads="1"/>
          </p:cNvSpPr>
          <p:nvPr/>
        </p:nvSpPr>
        <p:spPr bwMode="auto">
          <a:xfrm>
            <a:off x="542926" y="2247900"/>
            <a:ext cx="10223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500" dirty="0" smtClean="0">
                <a:solidFill>
                  <a:srgbClr val="EE6729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Guardian</a:t>
            </a:r>
            <a:endParaRPr lang="en-US" sz="1500" dirty="0">
              <a:solidFill>
                <a:srgbClr val="EE6729"/>
              </a:solidFill>
              <a:latin typeface="Georgia" pitchFamily="18" charset="0"/>
              <a:ea typeface="Georgia" pitchFamily="18" charset="0"/>
              <a:cs typeface="Georgia" pitchFamily="18" charset="0"/>
            </a:endParaRPr>
          </a:p>
        </p:txBody>
      </p:sp>
      <p:sp>
        <p:nvSpPr>
          <p:cNvPr id="47111" name="TextBox 19"/>
          <p:cNvSpPr txBox="1">
            <a:spLocks noChangeArrowheads="1"/>
          </p:cNvSpPr>
          <p:nvPr/>
        </p:nvSpPr>
        <p:spPr bwMode="auto">
          <a:xfrm>
            <a:off x="254000" y="2997200"/>
            <a:ext cx="13112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500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Telegraph</a:t>
            </a:r>
          </a:p>
        </p:txBody>
      </p:sp>
      <p:sp>
        <p:nvSpPr>
          <p:cNvPr id="47112" name="TextBox 20"/>
          <p:cNvSpPr txBox="1">
            <a:spLocks noChangeArrowheads="1"/>
          </p:cNvSpPr>
          <p:nvPr/>
        </p:nvSpPr>
        <p:spPr bwMode="auto">
          <a:xfrm>
            <a:off x="254000" y="3759200"/>
            <a:ext cx="13112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500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Times</a:t>
            </a:r>
          </a:p>
        </p:txBody>
      </p:sp>
      <p:sp>
        <p:nvSpPr>
          <p:cNvPr id="47113" name="TextBox 21"/>
          <p:cNvSpPr txBox="1">
            <a:spLocks noChangeArrowheads="1"/>
          </p:cNvSpPr>
          <p:nvPr/>
        </p:nvSpPr>
        <p:spPr bwMode="auto">
          <a:xfrm>
            <a:off x="254000" y="4527550"/>
            <a:ext cx="13112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500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Independent</a:t>
            </a:r>
          </a:p>
        </p:txBody>
      </p:sp>
      <p:sp>
        <p:nvSpPr>
          <p:cNvPr id="47114" name="TextBox 22"/>
          <p:cNvSpPr txBox="1">
            <a:spLocks noChangeArrowheads="1"/>
          </p:cNvSpPr>
          <p:nvPr/>
        </p:nvSpPr>
        <p:spPr bwMode="auto">
          <a:xfrm>
            <a:off x="254000" y="5222875"/>
            <a:ext cx="131127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500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FT</a:t>
            </a:r>
          </a:p>
        </p:txBody>
      </p:sp>
      <p:sp>
        <p:nvSpPr>
          <p:cNvPr id="47115" name="TextBox 23"/>
          <p:cNvSpPr txBox="1">
            <a:spLocks noChangeArrowheads="1"/>
          </p:cNvSpPr>
          <p:nvPr/>
        </p:nvSpPr>
        <p:spPr bwMode="auto">
          <a:xfrm>
            <a:off x="7594600" y="2197100"/>
            <a:ext cx="91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EE6729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5,248</a:t>
            </a:r>
          </a:p>
        </p:txBody>
      </p:sp>
      <p:sp>
        <p:nvSpPr>
          <p:cNvPr id="47116" name="TextBox 24"/>
          <p:cNvSpPr txBox="1">
            <a:spLocks noChangeArrowheads="1"/>
          </p:cNvSpPr>
          <p:nvPr/>
        </p:nvSpPr>
        <p:spPr bwMode="auto">
          <a:xfrm>
            <a:off x="7023100" y="2971800"/>
            <a:ext cx="91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5,031</a:t>
            </a:r>
          </a:p>
        </p:txBody>
      </p:sp>
      <p:sp>
        <p:nvSpPr>
          <p:cNvPr id="47117" name="TextBox 25"/>
          <p:cNvSpPr txBox="1">
            <a:spLocks noChangeArrowheads="1"/>
          </p:cNvSpPr>
          <p:nvPr/>
        </p:nvSpPr>
        <p:spPr bwMode="auto">
          <a:xfrm>
            <a:off x="5232400" y="3759200"/>
            <a:ext cx="91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4,771</a:t>
            </a:r>
          </a:p>
        </p:txBody>
      </p:sp>
      <p:sp>
        <p:nvSpPr>
          <p:cNvPr id="47118" name="TextBox 26"/>
          <p:cNvSpPr txBox="1">
            <a:spLocks noChangeArrowheads="1"/>
          </p:cNvSpPr>
          <p:nvPr/>
        </p:nvSpPr>
        <p:spPr bwMode="auto">
          <a:xfrm>
            <a:off x="4699000" y="4505325"/>
            <a:ext cx="91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3,574</a:t>
            </a:r>
          </a:p>
        </p:txBody>
      </p:sp>
      <p:sp>
        <p:nvSpPr>
          <p:cNvPr id="47119" name="TextBox 27"/>
          <p:cNvSpPr txBox="1">
            <a:spLocks noChangeArrowheads="1"/>
          </p:cNvSpPr>
          <p:nvPr/>
        </p:nvSpPr>
        <p:spPr bwMode="auto">
          <a:xfrm>
            <a:off x="3479800" y="5254625"/>
            <a:ext cx="91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76B7"/>
                </a:solidFill>
                <a:latin typeface="Georgia" pitchFamily="18" charset="0"/>
                <a:ea typeface="Georgia" pitchFamily="18" charset="0"/>
                <a:cs typeface="Georgia" pitchFamily="18" charset="0"/>
              </a:rPr>
              <a:t>1,169</a:t>
            </a:r>
          </a:p>
        </p:txBody>
      </p:sp>
    </p:spTree>
    <p:extLst>
      <p:ext uri="{BB962C8B-B14F-4D97-AF65-F5344CB8AC3E}">
        <p14:creationId xmlns:p14="http://schemas.microsoft.com/office/powerpoint/2010/main" val="147233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9400" y="736600"/>
            <a:ext cx="8634413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/>
              <a:t>Ne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79400" y="1114425"/>
            <a:ext cx="8624888" cy="485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Work with us to help you recruit staff in Europe or the UK?</a:t>
            </a: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Grab me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Work with us on a cost per hire/</a:t>
            </a:r>
            <a:r>
              <a:rPr lang="en-GB" sz="2400" dirty="0" err="1" smtClean="0">
                <a:solidFill>
                  <a:srgbClr val="002060"/>
                </a:solidFill>
              </a:rPr>
              <a:t>cpc</a:t>
            </a:r>
            <a:r>
              <a:rPr lang="en-GB" sz="2400" dirty="0" smtClean="0">
                <a:solidFill>
                  <a:srgbClr val="002060"/>
                </a:solidFill>
              </a:rPr>
              <a:t> model?</a:t>
            </a: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Grab me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See some case studies</a:t>
            </a: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Grab me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Let us build a mobile enabled recruitment site for you?</a:t>
            </a: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Grab Nigel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Strategic Partnerships?</a:t>
            </a:r>
          </a:p>
          <a:p>
            <a:pPr lvl="1"/>
            <a:r>
              <a:rPr lang="en-GB" sz="2400" dirty="0" smtClean="0">
                <a:solidFill>
                  <a:srgbClr val="002060"/>
                </a:solidFill>
              </a:rPr>
              <a:t>Grab Nigel</a:t>
            </a:r>
          </a:p>
          <a:p>
            <a:pPr lvl="1">
              <a:buFont typeface="Arial" pitchFamily="34" charset="0"/>
              <a:buNone/>
            </a:pPr>
            <a:endParaRPr lang="en-GB" dirty="0" smtClean="0"/>
          </a:p>
          <a:p>
            <a:pPr>
              <a:buFont typeface="Arial" pitchFamily="34" charset="0"/>
              <a:buNone/>
            </a:pPr>
            <a:r>
              <a:rPr lang="en-GB" dirty="0" smtClean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2750"/>
            <a:ext cx="65817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GB" sz="2400" b="1" u="sng" dirty="0">
                <a:solidFill>
                  <a:srgbClr val="002060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30946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1-14 at 20.22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52" y="847724"/>
            <a:ext cx="7256423" cy="535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>
          <a:xfrm flipH="1">
            <a:off x="2859088" y="1746250"/>
            <a:ext cx="6350" cy="41783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5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69888" y="503238"/>
            <a:ext cx="8154987" cy="354012"/>
          </a:xfrm>
        </p:spPr>
        <p:txBody>
          <a:bodyPr/>
          <a:lstStyle/>
          <a:p>
            <a:pPr eaLnBrk="1" hangingPunct="1"/>
            <a:r>
              <a:rPr lang="en-GB" sz="2400" u="sng" dirty="0" smtClean="0">
                <a:solidFill>
                  <a:srgbClr val="002060"/>
                </a:solidFill>
                <a:latin typeface="Georgia" pitchFamily="18" charset="0"/>
              </a:rPr>
              <a:t>World’s third largest English newspaper site </a:t>
            </a:r>
          </a:p>
        </p:txBody>
      </p:sp>
      <p:pic>
        <p:nvPicPr>
          <p:cNvPr id="19460" name="Picture 30" descr="http://www.dmwmedia.com/wp-content/uploads/2011/06/new-york-times-logo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643313"/>
            <a:ext cx="2079625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00013" y="5970588"/>
            <a:ext cx="28971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solidFill>
                  <a:srgbClr val="002060"/>
                </a:solidFill>
                <a:latin typeface="Georgia" pitchFamily="18" charset="0"/>
                <a:ea typeface="ＭＳ Ｐゴシック" pitchFamily="34" charset="-128"/>
              </a:rPr>
              <a:t>Source: </a:t>
            </a:r>
            <a:r>
              <a:rPr lang="en-GB" sz="1000" dirty="0" err="1">
                <a:solidFill>
                  <a:srgbClr val="002060"/>
                </a:solidFill>
                <a:latin typeface="Georgia" pitchFamily="18" charset="0"/>
                <a:ea typeface="ＭＳ Ｐゴシック" pitchFamily="34" charset="-128"/>
              </a:rPr>
              <a:t>Comscore</a:t>
            </a:r>
            <a:r>
              <a:rPr lang="en-GB" sz="1000" dirty="0">
                <a:solidFill>
                  <a:srgbClr val="002060"/>
                </a:solidFill>
                <a:latin typeface="Georgia" pitchFamily="18" charset="0"/>
                <a:ea typeface="ＭＳ Ｐゴシック" pitchFamily="34" charset="-128"/>
              </a:rPr>
              <a:t>  December 2012 data,  Global</a:t>
            </a:r>
          </a:p>
          <a:p>
            <a:pPr>
              <a:defRPr/>
            </a:pPr>
            <a:r>
              <a:rPr lang="en-GB" sz="1000" dirty="0" err="1">
                <a:solidFill>
                  <a:srgbClr val="002060"/>
                </a:solidFill>
                <a:latin typeface="Georgia" pitchFamily="18" charset="0"/>
                <a:ea typeface="ＭＳ Ｐゴシック" pitchFamily="34" charset="-128"/>
              </a:rPr>
              <a:t>Comscore</a:t>
            </a:r>
            <a:r>
              <a:rPr lang="en-GB" sz="1000" dirty="0">
                <a:solidFill>
                  <a:srgbClr val="002060"/>
                </a:solidFill>
                <a:latin typeface="Georgia" pitchFamily="18" charset="0"/>
                <a:ea typeface="ＭＳ Ｐゴシック" pitchFamily="34" charset="-128"/>
              </a:rPr>
              <a:t>, ranked categories, newspapers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 flipV="1">
            <a:off x="2743200" y="5842000"/>
            <a:ext cx="5781675" cy="63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63" name="TextBox 17"/>
          <p:cNvSpPr txBox="1">
            <a:spLocks noChangeArrowheads="1"/>
          </p:cNvSpPr>
          <p:nvPr/>
        </p:nvSpPr>
        <p:spPr bwMode="auto">
          <a:xfrm>
            <a:off x="6494463" y="5924550"/>
            <a:ext cx="21447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000" b="1">
                <a:solidFill>
                  <a:srgbClr val="1F497D"/>
                </a:solidFill>
                <a:latin typeface="Georgia" pitchFamily="18" charset="0"/>
                <a:ea typeface="ＭＳ Ｐゴシック"/>
                <a:cs typeface="ＭＳ Ｐゴシック"/>
              </a:rPr>
              <a:t>Monthly unique users (000’s)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34225" y="5476875"/>
            <a:ext cx="14097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3865"/>
                </a:solidFill>
                <a:latin typeface="+mn-lt"/>
                <a:ea typeface="ＭＳ Ｐゴシック"/>
                <a:cs typeface="ＭＳ Ｐゴシック"/>
              </a:rPr>
              <a:t>Global traffic</a:t>
            </a:r>
          </a:p>
        </p:txBody>
      </p:sp>
      <p:pic>
        <p:nvPicPr>
          <p:cNvPr id="19465" name="Picture 6" descr="http://www.seoconsult.com/seoblog/wp-content/uploads/2011/01/mailonline_logo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931988"/>
            <a:ext cx="19954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24" descr="http://icould.com/files/2012/01/guardian-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5314950"/>
            <a:ext cx="20304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" name="Chart 29"/>
          <p:cNvGraphicFramePr/>
          <p:nvPr/>
        </p:nvGraphicFramePr>
        <p:xfrm>
          <a:off x="2688607" y="1583141"/>
          <a:ext cx="6237027" cy="449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9468" name="Picture 18" descr="https://encrypted-tbn3.gstatic.com/images?q=tbn:ANd9GcQqluUgfAGbeva_p5zKIfio16JK_oZsNXDxsB5Hym-xbQJ5iMTx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2560638"/>
            <a:ext cx="2043112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2" descr="http://www.xinhuanet.com/english2010/static/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4224338"/>
            <a:ext cx="12382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74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5" t="61104" r="17030" b="13796"/>
          <a:stretch/>
        </p:blipFill>
        <p:spPr bwMode="auto">
          <a:xfrm>
            <a:off x="135880" y="1933168"/>
            <a:ext cx="8760470" cy="3467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57275" y="304800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GB" sz="2400" b="1" u="sng" dirty="0">
                <a:solidFill>
                  <a:srgbClr val="002060"/>
                </a:solidFill>
                <a:latin typeface="Georgia" pitchFamily="18" charset="0"/>
              </a:rPr>
              <a:t>R</a:t>
            </a:r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ecruitment market in decline?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72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7" name="Rectangle 4"/>
          <p:cNvSpPr>
            <a:spLocks noChangeArrowheads="1"/>
          </p:cNvSpPr>
          <p:nvPr/>
        </p:nvSpPr>
        <p:spPr bwMode="auto">
          <a:xfrm>
            <a:off x="968375" y="671513"/>
            <a:ext cx="31357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 sz="2400" b="1" u="sng" dirty="0" smtClean="0">
                <a:solidFill>
                  <a:srgbClr val="002060"/>
                </a:solidFill>
                <a:latin typeface="Georgia" pitchFamily="18" charset="0"/>
              </a:rPr>
              <a:t>And consolidating</a:t>
            </a:r>
            <a:endParaRPr lang="en-GB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09942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7816" y="3260050"/>
            <a:ext cx="1629060" cy="309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25671" name="AutoShape 8"/>
          <p:cNvSpPr>
            <a:spLocks noChangeArrowheads="1"/>
          </p:cNvSpPr>
          <p:nvPr/>
        </p:nvSpPr>
        <p:spPr bwMode="auto">
          <a:xfrm>
            <a:off x="5091113" y="3706813"/>
            <a:ext cx="504825" cy="127000"/>
          </a:xfrm>
          <a:prstGeom prst="rightArrow">
            <a:avLst>
              <a:gd name="adj1" fmla="val 50000"/>
              <a:gd name="adj2" fmla="val 993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sp>
        <p:nvSpPr>
          <p:cNvPr id="625672" name="AutoShape 10"/>
          <p:cNvSpPr>
            <a:spLocks noChangeArrowheads="1"/>
          </p:cNvSpPr>
          <p:nvPr/>
        </p:nvSpPr>
        <p:spPr bwMode="auto">
          <a:xfrm>
            <a:off x="2792413" y="3338513"/>
            <a:ext cx="587375" cy="850900"/>
          </a:xfrm>
          <a:prstGeom prst="upDownArrow">
            <a:avLst>
              <a:gd name="adj1" fmla="val 50000"/>
              <a:gd name="adj2" fmla="val 2897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sp>
        <p:nvSpPr>
          <p:cNvPr id="625673" name="AutoShape 11"/>
          <p:cNvSpPr>
            <a:spLocks noChangeArrowheads="1"/>
          </p:cNvSpPr>
          <p:nvPr/>
        </p:nvSpPr>
        <p:spPr bwMode="auto">
          <a:xfrm>
            <a:off x="6108700" y="3224213"/>
            <a:ext cx="585788" cy="850900"/>
          </a:xfrm>
          <a:prstGeom prst="upDownArrow">
            <a:avLst>
              <a:gd name="adj1" fmla="val 50000"/>
              <a:gd name="adj2" fmla="val 2905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en-GB" sz="1000" b="1">
              <a:solidFill>
                <a:srgbClr val="0C175E"/>
              </a:solidFill>
              <a:latin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5" t="12745" r="55720" b="77046"/>
          <a:stretch/>
        </p:blipFill>
        <p:spPr bwMode="auto">
          <a:xfrm>
            <a:off x="1769623" y="4620022"/>
            <a:ext cx="2308226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2" t="17837" r="72265" b="76938"/>
          <a:stretch/>
        </p:blipFill>
        <p:spPr bwMode="auto">
          <a:xfrm>
            <a:off x="1885262" y="1925449"/>
            <a:ext cx="2076947" cy="94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4" t="8747" r="74180" b="88479"/>
          <a:stretch/>
        </p:blipFill>
        <p:spPr bwMode="auto">
          <a:xfrm>
            <a:off x="6011650" y="4677825"/>
            <a:ext cx="2094125" cy="68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2" t="12764" r="69881" b="79524"/>
          <a:stretch/>
        </p:blipFill>
        <p:spPr bwMode="auto">
          <a:xfrm>
            <a:off x="5906876" y="1802252"/>
            <a:ext cx="1913149" cy="89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18361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8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468313" y="476250"/>
            <a:ext cx="7772400" cy="720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r>
              <a:rPr lang="en-GB" sz="2400" u="sng" dirty="0" smtClean="0">
                <a:solidFill>
                  <a:srgbClr val="003865"/>
                </a:solidFill>
              </a:rPr>
              <a:t>But criteria for selecting a job site unchanged</a:t>
            </a:r>
          </a:p>
        </p:txBody>
      </p:sp>
      <p:graphicFrame>
        <p:nvGraphicFramePr>
          <p:cNvPr id="2" name="Chart 4"/>
          <p:cNvGraphicFramePr>
            <a:graphicFrameLocks/>
          </p:cNvGraphicFramePr>
          <p:nvPr/>
        </p:nvGraphicFramePr>
        <p:xfrm>
          <a:off x="157163" y="1446213"/>
          <a:ext cx="4554537" cy="388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5"/>
          <p:cNvGraphicFramePr>
            <a:graphicFrameLocks/>
          </p:cNvGraphicFramePr>
          <p:nvPr/>
        </p:nvGraphicFramePr>
        <p:xfrm>
          <a:off x="4144963" y="1446213"/>
          <a:ext cx="4616450" cy="388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Down Arrow 15"/>
          <p:cNvSpPr/>
          <p:nvPr/>
        </p:nvSpPr>
        <p:spPr>
          <a:xfrm flipV="1">
            <a:off x="3143250" y="3502025"/>
            <a:ext cx="190500" cy="215900"/>
          </a:xfrm>
          <a:prstGeom prst="down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Trebuchet MS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 flipV="1">
            <a:off x="7070725" y="4529138"/>
            <a:ext cx="190500" cy="21590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4215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gency 1">
      <a:dk1>
        <a:srgbClr val="505150"/>
      </a:dk1>
      <a:lt1>
        <a:sysClr val="window" lastClr="FFFFFF"/>
      </a:lt1>
      <a:dk2>
        <a:srgbClr val="003865"/>
      </a:dk2>
      <a:lt2>
        <a:srgbClr val="FFFFFE"/>
      </a:lt2>
      <a:accent1>
        <a:srgbClr val="003865"/>
      </a:accent1>
      <a:accent2>
        <a:srgbClr val="92ADBD"/>
      </a:accent2>
      <a:accent3>
        <a:srgbClr val="1E1D64"/>
      </a:accent3>
      <a:accent4>
        <a:srgbClr val="0092D2"/>
      </a:accent4>
      <a:accent5>
        <a:srgbClr val="3A5896"/>
      </a:accent5>
      <a:accent6>
        <a:srgbClr val="000100"/>
      </a:accent6>
      <a:hlink>
        <a:srgbClr val="003865"/>
      </a:hlink>
      <a:folHlink>
        <a:srgbClr val="6C1869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28465</TotalTime>
  <Words>1505</Words>
  <Application>Microsoft Office PowerPoint</Application>
  <PresentationFormat>On-screen Show (4:3)</PresentationFormat>
  <Paragraphs>436</Paragraphs>
  <Slides>51</Slides>
  <Notes>25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But criteria for selecting a job site unchanged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advertisers want is still the same</vt:lpstr>
      <vt:lpstr>29m UK workforce July 2012 </vt:lpstr>
      <vt:lpstr>What advertisers want</vt:lpstr>
      <vt:lpstr>What advertisers want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selection of Audience Match segments</vt:lpstr>
      <vt:lpstr>PowerPoint Presentation</vt:lpstr>
      <vt:lpstr>Member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Guardian extends both reach and targeting by using Facebook and other platforms. </vt:lpstr>
      <vt:lpstr>Social Media</vt:lpstr>
      <vt:lpstr>We run targeted ads on Linked in </vt:lpstr>
      <vt:lpstr>We run targeted ads on Facebook </vt:lpstr>
      <vt:lpstr>Next phase of targeting on Facebook</vt:lpstr>
      <vt:lpstr>So what?</vt:lpstr>
      <vt:lpstr>Response</vt:lpstr>
      <vt:lpstr>PowerPoint Presentation</vt:lpstr>
      <vt:lpstr>Ne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acook</cp:lastModifiedBy>
  <cp:revision>621</cp:revision>
  <cp:lastPrinted>2012-08-20T13:45:40Z</cp:lastPrinted>
  <dcterms:created xsi:type="dcterms:W3CDTF">2013-02-15T13:59:23Z</dcterms:created>
  <dcterms:modified xsi:type="dcterms:W3CDTF">2013-02-20T14:53:25Z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_Version">
    <vt:lpwstr/>
  </property>
  <property fmtid="{D5CDD505-2E9C-101B-9397-08002B2CF9AE}" pid="4" name="_Status">
    <vt:lpwstr>Not Started</vt:lpwstr>
  </property>
</Properties>
</file>