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44"/>
  </p:notesMasterIdLst>
  <p:handoutMasterIdLst>
    <p:handoutMasterId r:id="rId45"/>
  </p:handoutMasterIdLst>
  <p:sldIdLst>
    <p:sldId id="550" r:id="rId2"/>
    <p:sldId id="592" r:id="rId3"/>
    <p:sldId id="741" r:id="rId4"/>
    <p:sldId id="476" r:id="rId5"/>
    <p:sldId id="733" r:id="rId6"/>
    <p:sldId id="736" r:id="rId7"/>
    <p:sldId id="754" r:id="rId8"/>
    <p:sldId id="739" r:id="rId9"/>
    <p:sldId id="792" r:id="rId10"/>
    <p:sldId id="793" r:id="rId11"/>
    <p:sldId id="828" r:id="rId12"/>
    <p:sldId id="620" r:id="rId13"/>
    <p:sldId id="617" r:id="rId14"/>
    <p:sldId id="818" r:id="rId15"/>
    <p:sldId id="831" r:id="rId16"/>
    <p:sldId id="439" r:id="rId17"/>
    <p:sldId id="838" r:id="rId18"/>
    <p:sldId id="601" r:id="rId19"/>
    <p:sldId id="839" r:id="rId20"/>
    <p:sldId id="602" r:id="rId21"/>
    <p:sldId id="555" r:id="rId22"/>
    <p:sldId id="820" r:id="rId23"/>
    <p:sldId id="823" r:id="rId24"/>
    <p:sldId id="749" r:id="rId25"/>
    <p:sldId id="751" r:id="rId26"/>
    <p:sldId id="758" r:id="rId27"/>
    <p:sldId id="788" r:id="rId28"/>
    <p:sldId id="771" r:id="rId29"/>
    <p:sldId id="835" r:id="rId30"/>
    <p:sldId id="796" r:id="rId31"/>
    <p:sldId id="798" r:id="rId32"/>
    <p:sldId id="764" r:id="rId33"/>
    <p:sldId id="803" r:id="rId34"/>
    <p:sldId id="806" r:id="rId35"/>
    <p:sldId id="808" r:id="rId36"/>
    <p:sldId id="809" r:id="rId37"/>
    <p:sldId id="827" r:id="rId38"/>
    <p:sldId id="844" r:id="rId39"/>
    <p:sldId id="786" r:id="rId40"/>
    <p:sldId id="845" r:id="rId41"/>
    <p:sldId id="836" r:id="rId42"/>
    <p:sldId id="837" r:id="rId43"/>
  </p:sldIdLst>
  <p:sldSz cx="9144000" cy="6858000" type="screen4x3"/>
  <p:notesSz cx="8013700" cy="11150600"/>
  <p:defaultTextStyle>
    <a:defPPr>
      <a:defRPr lang="en-US"/>
    </a:defPPr>
    <a:lvl1pPr algn="ctr" rtl="0" fontAlgn="base">
      <a:spcBef>
        <a:spcPct val="0"/>
      </a:spcBef>
      <a:spcAft>
        <a:spcPct val="0"/>
      </a:spcAft>
      <a:defRPr kumimoji="1" sz="2800" b="1" kern="1200">
        <a:solidFill>
          <a:schemeClr val="tx1"/>
        </a:solidFill>
        <a:latin typeface="Times" charset="0"/>
        <a:ea typeface="ＤＦＰ勘亭流" charset="0"/>
        <a:cs typeface="ＤＦＰ勘亭流" charset="0"/>
      </a:defRPr>
    </a:lvl1pPr>
    <a:lvl2pPr marL="457106" algn="ctr" rtl="0" fontAlgn="base">
      <a:spcBef>
        <a:spcPct val="0"/>
      </a:spcBef>
      <a:spcAft>
        <a:spcPct val="0"/>
      </a:spcAft>
      <a:defRPr kumimoji="1" sz="2800" b="1" kern="1200">
        <a:solidFill>
          <a:schemeClr val="tx1"/>
        </a:solidFill>
        <a:latin typeface="Times" charset="0"/>
        <a:ea typeface="ＤＦＰ勘亭流" charset="0"/>
        <a:cs typeface="ＤＦＰ勘亭流" charset="0"/>
      </a:defRPr>
    </a:lvl2pPr>
    <a:lvl3pPr marL="914212" algn="ctr" rtl="0" fontAlgn="base">
      <a:spcBef>
        <a:spcPct val="0"/>
      </a:spcBef>
      <a:spcAft>
        <a:spcPct val="0"/>
      </a:spcAft>
      <a:defRPr kumimoji="1" sz="2800" b="1" kern="1200">
        <a:solidFill>
          <a:schemeClr val="tx1"/>
        </a:solidFill>
        <a:latin typeface="Times" charset="0"/>
        <a:ea typeface="ＤＦＰ勘亭流" charset="0"/>
        <a:cs typeface="ＤＦＰ勘亭流" charset="0"/>
      </a:defRPr>
    </a:lvl3pPr>
    <a:lvl4pPr marL="1371320" algn="ctr" rtl="0" fontAlgn="base">
      <a:spcBef>
        <a:spcPct val="0"/>
      </a:spcBef>
      <a:spcAft>
        <a:spcPct val="0"/>
      </a:spcAft>
      <a:defRPr kumimoji="1" sz="2800" b="1" kern="1200">
        <a:solidFill>
          <a:schemeClr val="tx1"/>
        </a:solidFill>
        <a:latin typeface="Times" charset="0"/>
        <a:ea typeface="ＤＦＰ勘亭流" charset="0"/>
        <a:cs typeface="ＤＦＰ勘亭流" charset="0"/>
      </a:defRPr>
    </a:lvl4pPr>
    <a:lvl5pPr marL="1828426" algn="ctr" rtl="0" fontAlgn="base">
      <a:spcBef>
        <a:spcPct val="0"/>
      </a:spcBef>
      <a:spcAft>
        <a:spcPct val="0"/>
      </a:spcAft>
      <a:defRPr kumimoji="1" sz="2800" b="1" kern="1200">
        <a:solidFill>
          <a:schemeClr val="tx1"/>
        </a:solidFill>
        <a:latin typeface="Times" charset="0"/>
        <a:ea typeface="ＤＦＰ勘亭流" charset="0"/>
        <a:cs typeface="ＤＦＰ勘亭流" charset="0"/>
      </a:defRPr>
    </a:lvl5pPr>
    <a:lvl6pPr marL="2285532" algn="l" defTabSz="457106" rtl="0" eaLnBrk="1" latinLnBrk="0" hangingPunct="1">
      <a:defRPr kumimoji="1" sz="2800" b="1" kern="1200">
        <a:solidFill>
          <a:schemeClr val="tx1"/>
        </a:solidFill>
        <a:latin typeface="Times" charset="0"/>
        <a:ea typeface="ＤＦＰ勘亭流" charset="0"/>
        <a:cs typeface="ＤＦＰ勘亭流" charset="0"/>
      </a:defRPr>
    </a:lvl6pPr>
    <a:lvl7pPr marL="2742640" algn="l" defTabSz="457106" rtl="0" eaLnBrk="1" latinLnBrk="0" hangingPunct="1">
      <a:defRPr kumimoji="1" sz="2800" b="1" kern="1200">
        <a:solidFill>
          <a:schemeClr val="tx1"/>
        </a:solidFill>
        <a:latin typeface="Times" charset="0"/>
        <a:ea typeface="ＤＦＰ勘亭流" charset="0"/>
        <a:cs typeface="ＤＦＰ勘亭流" charset="0"/>
      </a:defRPr>
    </a:lvl7pPr>
    <a:lvl8pPr marL="3199744" algn="l" defTabSz="457106" rtl="0" eaLnBrk="1" latinLnBrk="0" hangingPunct="1">
      <a:defRPr kumimoji="1" sz="2800" b="1" kern="1200">
        <a:solidFill>
          <a:schemeClr val="tx1"/>
        </a:solidFill>
        <a:latin typeface="Times" charset="0"/>
        <a:ea typeface="ＤＦＰ勘亭流" charset="0"/>
        <a:cs typeface="ＤＦＰ勘亭流" charset="0"/>
      </a:defRPr>
    </a:lvl8pPr>
    <a:lvl9pPr marL="3656852" algn="l" defTabSz="457106" rtl="0" eaLnBrk="1" latinLnBrk="0" hangingPunct="1">
      <a:defRPr kumimoji="1" sz="2800" b="1" kern="1200">
        <a:solidFill>
          <a:schemeClr val="tx1"/>
        </a:solidFill>
        <a:latin typeface="Times" charset="0"/>
        <a:ea typeface="ＤＦＰ勘亭流" charset="0"/>
        <a:cs typeface="ＤＦＰ勘亭流"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FF"/>
    <a:srgbClr val="FFFF00"/>
    <a:srgbClr val="FF8000"/>
    <a:srgbClr val="008000"/>
    <a:srgbClr val="00CCFF"/>
    <a:srgbClr val="0099CC"/>
    <a:srgbClr val="FF0000"/>
    <a:srgbClr val="95FFD7"/>
    <a:srgbClr val="F8FFC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中間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25E5076-3810-47DD-B79F-674D7AD40C01}" styleName="濃色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p:restoredLeft sz="23034" autoAdjust="0"/>
    <p:restoredTop sz="94098" autoAdjust="0"/>
  </p:normalViewPr>
  <p:slideViewPr>
    <p:cSldViewPr>
      <p:cViewPr varScale="1">
        <p:scale>
          <a:sx n="101" d="100"/>
          <a:sy n="101" d="100"/>
        </p:scale>
        <p:origin x="-368" y="-112"/>
      </p:cViewPr>
      <p:guideLst>
        <p:guide orient="horz" pos="2160"/>
        <p:guide pos="288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72" d="100"/>
        <a:sy n="72" d="100"/>
      </p:scale>
      <p:origin x="0" y="1744"/>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bwMode="auto">
          <a:xfrm>
            <a:off x="0" y="0"/>
            <a:ext cx="3471863"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05622" tIns="52811" rIns="105622" bIns="52811" numCol="1" anchor="t" anchorCtr="0" compatLnSpc="1">
            <a:prstTxWarp prst="textNoShape">
              <a:avLst/>
            </a:prstTxWarp>
          </a:bodyPr>
          <a:lstStyle>
            <a:lvl1pPr algn="l" defTabSz="1055688">
              <a:defRPr sz="1400">
                <a:latin typeface="Times New Roman" charset="0"/>
                <a:ea typeface="ＭＳ Ｐゴシック" charset="0"/>
                <a:cs typeface="ＭＳ Ｐゴシック" charset="0"/>
              </a:defRPr>
            </a:lvl1pPr>
          </a:lstStyle>
          <a:p>
            <a:endParaRPr lang="en-US" altLang="ja-JP"/>
          </a:p>
        </p:txBody>
      </p:sp>
      <p:sp>
        <p:nvSpPr>
          <p:cNvPr id="86019" name="Rectangle 3"/>
          <p:cNvSpPr>
            <a:spLocks noGrp="1" noChangeArrowheads="1"/>
          </p:cNvSpPr>
          <p:nvPr>
            <p:ph type="dt" sz="quarter" idx="1"/>
          </p:nvPr>
        </p:nvSpPr>
        <p:spPr bwMode="auto">
          <a:xfrm>
            <a:off x="4541838" y="0"/>
            <a:ext cx="3471862"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05622" tIns="52811" rIns="105622" bIns="52811" numCol="1" anchor="t" anchorCtr="0" compatLnSpc="1">
            <a:prstTxWarp prst="textNoShape">
              <a:avLst/>
            </a:prstTxWarp>
          </a:bodyPr>
          <a:lstStyle>
            <a:lvl1pPr algn="r" defTabSz="1055688">
              <a:defRPr sz="1400">
                <a:latin typeface="Times New Roman" charset="0"/>
                <a:ea typeface="ＭＳ Ｐゴシック" charset="0"/>
                <a:cs typeface="ＭＳ Ｐゴシック" charset="0"/>
              </a:defRPr>
            </a:lvl1pPr>
          </a:lstStyle>
          <a:p>
            <a:endParaRPr lang="en-US" altLang="ja-JP"/>
          </a:p>
        </p:txBody>
      </p:sp>
      <p:sp>
        <p:nvSpPr>
          <p:cNvPr id="86020" name="Rectangle 4"/>
          <p:cNvSpPr>
            <a:spLocks noGrp="1" noChangeArrowheads="1"/>
          </p:cNvSpPr>
          <p:nvPr>
            <p:ph type="ftr" sz="quarter" idx="2"/>
          </p:nvPr>
        </p:nvSpPr>
        <p:spPr bwMode="auto">
          <a:xfrm>
            <a:off x="0" y="10593388"/>
            <a:ext cx="3471863" cy="557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05622" tIns="52811" rIns="105622" bIns="52811" numCol="1" anchor="b" anchorCtr="0" compatLnSpc="1">
            <a:prstTxWarp prst="textNoShape">
              <a:avLst/>
            </a:prstTxWarp>
          </a:bodyPr>
          <a:lstStyle>
            <a:lvl1pPr algn="l" defTabSz="1055688">
              <a:defRPr sz="1400">
                <a:latin typeface="Times New Roman" charset="0"/>
                <a:ea typeface="ＭＳ Ｐゴシック" charset="0"/>
                <a:cs typeface="ＭＳ Ｐゴシック" charset="0"/>
              </a:defRPr>
            </a:lvl1pPr>
          </a:lstStyle>
          <a:p>
            <a:endParaRPr lang="en-US" altLang="ja-JP"/>
          </a:p>
        </p:txBody>
      </p:sp>
      <p:sp>
        <p:nvSpPr>
          <p:cNvPr id="86021" name="Rectangle 5"/>
          <p:cNvSpPr>
            <a:spLocks noGrp="1" noChangeArrowheads="1"/>
          </p:cNvSpPr>
          <p:nvPr>
            <p:ph type="sldNum" sz="quarter" idx="3"/>
          </p:nvPr>
        </p:nvSpPr>
        <p:spPr bwMode="auto">
          <a:xfrm>
            <a:off x="4541838" y="10593388"/>
            <a:ext cx="3471862" cy="557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05622" tIns="52811" rIns="105622" bIns="52811" numCol="1" anchor="b" anchorCtr="0" compatLnSpc="1">
            <a:prstTxWarp prst="textNoShape">
              <a:avLst/>
            </a:prstTxWarp>
          </a:bodyPr>
          <a:lstStyle>
            <a:lvl1pPr algn="r" defTabSz="1055688">
              <a:defRPr sz="1400">
                <a:latin typeface="Times New Roman" charset="0"/>
                <a:ea typeface="ＭＳ Ｐゴシック" charset="0"/>
                <a:cs typeface="ＭＳ Ｐゴシック" charset="0"/>
              </a:defRPr>
            </a:lvl1pPr>
          </a:lstStyle>
          <a:p>
            <a:fld id="{93730E8C-3872-424A-95BF-554A45DFF257}" type="slidenum">
              <a:rPr lang="en-US" altLang="ja-JP"/>
              <a:pPr/>
              <a:t>‹#›</a:t>
            </a:fld>
            <a:endParaRPr lang="en-US" altLang="ja-JP"/>
          </a:p>
        </p:txBody>
      </p:sp>
    </p:spTree>
    <p:extLst>
      <p:ext uri="{BB962C8B-B14F-4D97-AF65-F5344CB8AC3E}">
        <p14:creationId xmlns:p14="http://schemas.microsoft.com/office/powerpoint/2010/main" val="543332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471863"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05622" tIns="52811" rIns="105622" bIns="52811" numCol="1" anchor="t" anchorCtr="0" compatLnSpc="1">
            <a:prstTxWarp prst="textNoShape">
              <a:avLst/>
            </a:prstTxWarp>
          </a:bodyPr>
          <a:lstStyle>
            <a:lvl1pPr algn="l" defTabSz="1055688">
              <a:defRPr sz="1400" b="0">
                <a:latin typeface="Times New Roman" charset="0"/>
                <a:ea typeface="ＭＳ Ｐゴシック" charset="0"/>
                <a:cs typeface="ＭＳ Ｐゴシック" charset="0"/>
              </a:defRPr>
            </a:lvl1pPr>
          </a:lstStyle>
          <a:p>
            <a:endParaRPr lang="en-US" altLang="ja-JP"/>
          </a:p>
        </p:txBody>
      </p:sp>
      <p:sp>
        <p:nvSpPr>
          <p:cNvPr id="7171" name="Rectangle 3"/>
          <p:cNvSpPr>
            <a:spLocks noGrp="1" noChangeArrowheads="1"/>
          </p:cNvSpPr>
          <p:nvPr>
            <p:ph type="dt" idx="1"/>
          </p:nvPr>
        </p:nvSpPr>
        <p:spPr bwMode="auto">
          <a:xfrm>
            <a:off x="4541838" y="0"/>
            <a:ext cx="3471862"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05622" tIns="52811" rIns="105622" bIns="52811" numCol="1" anchor="t" anchorCtr="0" compatLnSpc="1">
            <a:prstTxWarp prst="textNoShape">
              <a:avLst/>
            </a:prstTxWarp>
          </a:bodyPr>
          <a:lstStyle>
            <a:lvl1pPr algn="r" defTabSz="1055688">
              <a:defRPr sz="1400" b="0">
                <a:latin typeface="Times New Roman" charset="0"/>
                <a:ea typeface="ＭＳ Ｐゴシック" charset="0"/>
                <a:cs typeface="ＭＳ Ｐゴシック" charset="0"/>
              </a:defRPr>
            </a:lvl1pPr>
          </a:lstStyle>
          <a:p>
            <a:endParaRPr lang="en-US" altLang="ja-JP"/>
          </a:p>
        </p:txBody>
      </p:sp>
      <p:sp>
        <p:nvSpPr>
          <p:cNvPr id="7172" name="Rectangle 4"/>
          <p:cNvSpPr>
            <a:spLocks noGrp="1" noRot="1" noChangeAspect="1" noChangeArrowheads="1" noTextEdit="1"/>
          </p:cNvSpPr>
          <p:nvPr>
            <p:ph type="sldImg" idx="2"/>
          </p:nvPr>
        </p:nvSpPr>
        <p:spPr bwMode="auto">
          <a:xfrm>
            <a:off x="1219200" y="836613"/>
            <a:ext cx="5575300" cy="41814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1068388" y="5295900"/>
            <a:ext cx="5876925" cy="5018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05622" tIns="52811" rIns="105622" bIns="52811" numCol="1" anchor="t" anchorCtr="0" compatLnSpc="1">
            <a:prstTxWarp prst="textNoShape">
              <a:avLst/>
            </a:prstTxWarp>
          </a:bodyPr>
          <a:lstStyle/>
          <a:p>
            <a:pPr lvl="0"/>
            <a:r>
              <a:rPr lang="ja-JP" altLang="en-US"/>
              <a:t>マスタ テキストの書式設定</a:t>
            </a:r>
          </a:p>
          <a:p>
            <a:pPr lvl="1"/>
            <a:r>
              <a:rPr lang="ja-JP" altLang="en-US"/>
              <a:t>第 2 レベル</a:t>
            </a:r>
          </a:p>
          <a:p>
            <a:pPr lvl="2"/>
            <a:r>
              <a:rPr lang="ja-JP" altLang="en-US"/>
              <a:t>第 3 レベル</a:t>
            </a:r>
          </a:p>
          <a:p>
            <a:pPr lvl="3"/>
            <a:r>
              <a:rPr lang="ja-JP" altLang="en-US"/>
              <a:t>第 4 レベル</a:t>
            </a:r>
          </a:p>
          <a:p>
            <a:pPr lvl="4"/>
            <a:r>
              <a:rPr lang="ja-JP" altLang="en-US"/>
              <a:t>第 5 レベル</a:t>
            </a:r>
          </a:p>
        </p:txBody>
      </p:sp>
      <p:sp>
        <p:nvSpPr>
          <p:cNvPr id="7174" name="Rectangle 6"/>
          <p:cNvSpPr>
            <a:spLocks noGrp="1" noChangeArrowheads="1"/>
          </p:cNvSpPr>
          <p:nvPr>
            <p:ph type="ftr" sz="quarter" idx="4"/>
          </p:nvPr>
        </p:nvSpPr>
        <p:spPr bwMode="auto">
          <a:xfrm>
            <a:off x="0" y="10593388"/>
            <a:ext cx="3471863" cy="557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05622" tIns="52811" rIns="105622" bIns="52811" numCol="1" anchor="b" anchorCtr="0" compatLnSpc="1">
            <a:prstTxWarp prst="textNoShape">
              <a:avLst/>
            </a:prstTxWarp>
          </a:bodyPr>
          <a:lstStyle>
            <a:lvl1pPr algn="l" defTabSz="1055688">
              <a:defRPr sz="1400" b="0">
                <a:latin typeface="Times New Roman" charset="0"/>
                <a:ea typeface="ＭＳ Ｐゴシック" charset="0"/>
                <a:cs typeface="ＭＳ Ｐゴシック" charset="0"/>
              </a:defRPr>
            </a:lvl1pPr>
          </a:lstStyle>
          <a:p>
            <a:endParaRPr lang="en-US" altLang="ja-JP"/>
          </a:p>
        </p:txBody>
      </p:sp>
      <p:sp>
        <p:nvSpPr>
          <p:cNvPr id="7175" name="Rectangle 7"/>
          <p:cNvSpPr>
            <a:spLocks noGrp="1" noChangeArrowheads="1"/>
          </p:cNvSpPr>
          <p:nvPr>
            <p:ph type="sldNum" sz="quarter" idx="5"/>
          </p:nvPr>
        </p:nvSpPr>
        <p:spPr bwMode="auto">
          <a:xfrm>
            <a:off x="4541838" y="10593388"/>
            <a:ext cx="3471862" cy="557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05622" tIns="52811" rIns="105622" bIns="52811" numCol="1" anchor="b" anchorCtr="0" compatLnSpc="1">
            <a:prstTxWarp prst="textNoShape">
              <a:avLst/>
            </a:prstTxWarp>
          </a:bodyPr>
          <a:lstStyle>
            <a:lvl1pPr algn="r" defTabSz="1055688">
              <a:defRPr sz="1400" b="0">
                <a:latin typeface="Times New Roman" charset="0"/>
                <a:ea typeface="ＭＳ Ｐゴシック" charset="0"/>
                <a:cs typeface="ＭＳ Ｐゴシック" charset="0"/>
              </a:defRPr>
            </a:lvl1pPr>
          </a:lstStyle>
          <a:p>
            <a:fld id="{D9F588E3-C041-BC4F-8A59-4EB5489B47A4}" type="slidenum">
              <a:rPr lang="en-US" altLang="ja-JP"/>
              <a:pPr/>
              <a:t>‹#›</a:t>
            </a:fld>
            <a:endParaRPr lang="en-US" altLang="ja-JP"/>
          </a:p>
        </p:txBody>
      </p:sp>
    </p:spTree>
    <p:extLst>
      <p:ext uri="{BB962C8B-B14F-4D97-AF65-F5344CB8AC3E}">
        <p14:creationId xmlns:p14="http://schemas.microsoft.com/office/powerpoint/2010/main" val="4055189087"/>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kumimoji="1" sz="1200" kern="1200">
        <a:solidFill>
          <a:schemeClr val="tx1"/>
        </a:solidFill>
        <a:latin typeface="Times New Roman" charset="0"/>
        <a:ea typeface="ＭＳ Ｐ明朝" charset="0"/>
        <a:cs typeface="ＭＳ Ｐ明朝" charset="0"/>
      </a:defRPr>
    </a:lvl1pPr>
    <a:lvl2pPr marL="457106" algn="l" rtl="0" fontAlgn="base">
      <a:spcBef>
        <a:spcPct val="30000"/>
      </a:spcBef>
      <a:spcAft>
        <a:spcPct val="0"/>
      </a:spcAft>
      <a:defRPr kumimoji="1" sz="1200" kern="1200">
        <a:solidFill>
          <a:schemeClr val="tx1"/>
        </a:solidFill>
        <a:latin typeface="Times New Roman" charset="0"/>
        <a:ea typeface="ＭＳ Ｐ明朝" charset="0"/>
        <a:cs typeface="ＭＳ Ｐ明朝" charset="0"/>
      </a:defRPr>
    </a:lvl2pPr>
    <a:lvl3pPr marL="914212" algn="l" rtl="0" fontAlgn="base">
      <a:spcBef>
        <a:spcPct val="30000"/>
      </a:spcBef>
      <a:spcAft>
        <a:spcPct val="0"/>
      </a:spcAft>
      <a:defRPr kumimoji="1" sz="1200" kern="1200">
        <a:solidFill>
          <a:schemeClr val="tx1"/>
        </a:solidFill>
        <a:latin typeface="Times New Roman" charset="0"/>
        <a:ea typeface="ＭＳ Ｐ明朝" charset="0"/>
        <a:cs typeface="ＭＳ Ｐ明朝" charset="0"/>
      </a:defRPr>
    </a:lvl3pPr>
    <a:lvl4pPr marL="1371320" algn="l" rtl="0" fontAlgn="base">
      <a:spcBef>
        <a:spcPct val="30000"/>
      </a:spcBef>
      <a:spcAft>
        <a:spcPct val="0"/>
      </a:spcAft>
      <a:defRPr kumimoji="1" sz="1200" kern="1200">
        <a:solidFill>
          <a:schemeClr val="tx1"/>
        </a:solidFill>
        <a:latin typeface="Times New Roman" charset="0"/>
        <a:ea typeface="ＭＳ Ｐ明朝" charset="0"/>
        <a:cs typeface="ＭＳ Ｐ明朝" charset="0"/>
      </a:defRPr>
    </a:lvl4pPr>
    <a:lvl5pPr marL="1828426" algn="l" rtl="0" fontAlgn="base">
      <a:spcBef>
        <a:spcPct val="30000"/>
      </a:spcBef>
      <a:spcAft>
        <a:spcPct val="0"/>
      </a:spcAft>
      <a:defRPr kumimoji="1" sz="1200" kern="1200">
        <a:solidFill>
          <a:schemeClr val="tx1"/>
        </a:solidFill>
        <a:latin typeface="Times New Roman" charset="0"/>
        <a:ea typeface="ＭＳ Ｐ明朝" charset="0"/>
        <a:cs typeface="ＭＳ Ｐ明朝" charset="0"/>
      </a:defRPr>
    </a:lvl5pPr>
    <a:lvl6pPr marL="2285532" algn="l" defTabSz="457106" rtl="0" eaLnBrk="1" latinLnBrk="0" hangingPunct="1">
      <a:defRPr kumimoji="1" sz="1200" kern="1200">
        <a:solidFill>
          <a:schemeClr val="tx1"/>
        </a:solidFill>
        <a:latin typeface="+mn-lt"/>
        <a:ea typeface="+mn-ea"/>
        <a:cs typeface="+mn-cs"/>
      </a:defRPr>
    </a:lvl6pPr>
    <a:lvl7pPr marL="2742640" algn="l" defTabSz="457106" rtl="0" eaLnBrk="1" latinLnBrk="0" hangingPunct="1">
      <a:defRPr kumimoji="1" sz="1200" kern="1200">
        <a:solidFill>
          <a:schemeClr val="tx1"/>
        </a:solidFill>
        <a:latin typeface="+mn-lt"/>
        <a:ea typeface="+mn-ea"/>
        <a:cs typeface="+mn-cs"/>
      </a:defRPr>
    </a:lvl7pPr>
    <a:lvl8pPr marL="3199744" algn="l" defTabSz="457106" rtl="0" eaLnBrk="1" latinLnBrk="0" hangingPunct="1">
      <a:defRPr kumimoji="1" sz="1200" kern="1200">
        <a:solidFill>
          <a:schemeClr val="tx1"/>
        </a:solidFill>
        <a:latin typeface="+mn-lt"/>
        <a:ea typeface="+mn-ea"/>
        <a:cs typeface="+mn-cs"/>
      </a:defRPr>
    </a:lvl8pPr>
    <a:lvl9pPr marL="3656852" algn="l" defTabSz="457106"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24D469-F95D-C246-A34A-7B0B9659F2A2}" type="slidenum">
              <a:rPr lang="en-US" altLang="ja-JP"/>
              <a:pPr/>
              <a:t>1</a:t>
            </a:fld>
            <a:endParaRPr lang="en-US" altLang="ja-JP"/>
          </a:p>
        </p:txBody>
      </p:sp>
      <p:sp>
        <p:nvSpPr>
          <p:cNvPr id="652290" name="Rectangle 2"/>
          <p:cNvSpPr>
            <a:spLocks noGrp="1" noRot="1" noChangeAspect="1" noChangeArrowheads="1" noTextEdit="1"/>
          </p:cNvSpPr>
          <p:nvPr>
            <p:ph type="sldImg"/>
          </p:nvPr>
        </p:nvSpPr>
        <p:spPr>
          <a:xfrm>
            <a:off x="1219200" y="836613"/>
            <a:ext cx="5575300" cy="4181475"/>
          </a:xfrm>
          <a:ln/>
          <a:extLst>
            <a:ext uri="{FAA26D3D-D897-4be2-8F04-BA451C77F1D7}">
              <ma14:placeholderFlag xmlns:ma14="http://schemas.microsoft.com/office/mac/drawingml/2011/main" val="1"/>
            </a:ext>
          </a:extLst>
        </p:spPr>
      </p:sp>
      <p:sp>
        <p:nvSpPr>
          <p:cNvPr id="652291"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95187" eaLnBrk="0" hangingPunct="0">
              <a:defRPr sz="2800">
                <a:solidFill>
                  <a:schemeClr val="tx1"/>
                </a:solidFill>
                <a:latin typeface="Arial" charset="0"/>
                <a:ea typeface="ＭＳ Ｐゴシック" charset="0"/>
                <a:cs typeface="ＭＳ Ｐゴシック" charset="0"/>
              </a:defRPr>
            </a:lvl1pPr>
            <a:lvl2pPr marL="42969432" indent="-42451510" defTabSz="1095187" eaLnBrk="0" hangingPunct="0">
              <a:defRPr sz="2800">
                <a:solidFill>
                  <a:schemeClr val="tx1"/>
                </a:solidFill>
                <a:latin typeface="Arial" charset="0"/>
                <a:ea typeface="ＭＳ Ｐゴシック" charset="0"/>
              </a:defRPr>
            </a:lvl2pPr>
            <a:lvl3pPr eaLnBrk="0" hangingPunct="0">
              <a:defRPr sz="2800">
                <a:solidFill>
                  <a:schemeClr val="tx1"/>
                </a:solidFill>
                <a:latin typeface="Arial" charset="0"/>
                <a:ea typeface="ＭＳ Ｐゴシック" charset="0"/>
              </a:defRPr>
            </a:lvl3pPr>
            <a:lvl4pPr eaLnBrk="0" hangingPunct="0">
              <a:defRPr sz="2800">
                <a:solidFill>
                  <a:schemeClr val="tx1"/>
                </a:solidFill>
                <a:latin typeface="Arial" charset="0"/>
                <a:ea typeface="ＭＳ Ｐゴシック" charset="0"/>
              </a:defRPr>
            </a:lvl4pPr>
            <a:lvl5pPr eaLnBrk="0" hangingPunct="0">
              <a:defRPr sz="2800">
                <a:solidFill>
                  <a:schemeClr val="tx1"/>
                </a:solidFill>
                <a:latin typeface="Arial" charset="0"/>
                <a:ea typeface="ＭＳ Ｐゴシック" charset="0"/>
              </a:defRPr>
            </a:lvl5pPr>
            <a:lvl6pPr marL="517920" eaLnBrk="0" fontAlgn="base" hangingPunct="0">
              <a:spcBef>
                <a:spcPct val="0"/>
              </a:spcBef>
              <a:spcAft>
                <a:spcPct val="0"/>
              </a:spcAft>
              <a:defRPr sz="2800">
                <a:solidFill>
                  <a:schemeClr val="tx1"/>
                </a:solidFill>
                <a:latin typeface="Arial" charset="0"/>
                <a:ea typeface="ＭＳ Ｐゴシック" charset="0"/>
              </a:defRPr>
            </a:lvl6pPr>
            <a:lvl7pPr marL="1035841" eaLnBrk="0" fontAlgn="base" hangingPunct="0">
              <a:spcBef>
                <a:spcPct val="0"/>
              </a:spcBef>
              <a:spcAft>
                <a:spcPct val="0"/>
              </a:spcAft>
              <a:defRPr sz="2800">
                <a:solidFill>
                  <a:schemeClr val="tx1"/>
                </a:solidFill>
                <a:latin typeface="Arial" charset="0"/>
                <a:ea typeface="ＭＳ Ｐゴシック" charset="0"/>
              </a:defRPr>
            </a:lvl7pPr>
            <a:lvl8pPr marL="1553761" eaLnBrk="0" fontAlgn="base" hangingPunct="0">
              <a:spcBef>
                <a:spcPct val="0"/>
              </a:spcBef>
              <a:spcAft>
                <a:spcPct val="0"/>
              </a:spcAft>
              <a:defRPr sz="2800">
                <a:solidFill>
                  <a:schemeClr val="tx1"/>
                </a:solidFill>
                <a:latin typeface="Arial" charset="0"/>
                <a:ea typeface="ＭＳ Ｐゴシック" charset="0"/>
              </a:defRPr>
            </a:lvl8pPr>
            <a:lvl9pPr marL="2071683" eaLnBrk="0" fontAlgn="base" hangingPunct="0">
              <a:spcBef>
                <a:spcPct val="0"/>
              </a:spcBef>
              <a:spcAft>
                <a:spcPct val="0"/>
              </a:spcAft>
              <a:defRPr sz="2800">
                <a:solidFill>
                  <a:schemeClr val="tx1"/>
                </a:solidFill>
                <a:latin typeface="Arial" charset="0"/>
                <a:ea typeface="ＭＳ Ｐゴシック" charset="0"/>
              </a:defRPr>
            </a:lvl9pPr>
          </a:lstStyle>
          <a:p>
            <a:pPr eaLnBrk="1" hangingPunct="1"/>
            <a:fld id="{A0F00EE1-05A7-9549-86F9-CF3C367BE2AC}" type="slidenum">
              <a:rPr lang="en-US" sz="1400"/>
              <a:pPr eaLnBrk="1" hangingPunct="1"/>
              <a:t>15</a:t>
            </a:fld>
            <a:endParaRPr lang="en-US" sz="1400" dirty="0"/>
          </a:p>
        </p:txBody>
      </p:sp>
      <p:sp>
        <p:nvSpPr>
          <p:cNvPr id="72707" name="Rectangle 2"/>
          <p:cNvSpPr>
            <a:spLocks noGrp="1" noRot="1" noChangeAspect="1" noChangeArrowheads="1" noTextEdit="1"/>
          </p:cNvSpPr>
          <p:nvPr>
            <p:ph type="sldImg"/>
          </p:nvPr>
        </p:nvSpPr>
        <p:spPr>
          <a:solidFill>
            <a:srgbClr val="FFFFFF"/>
          </a:solidFill>
          <a:ln/>
        </p:spPr>
      </p:sp>
      <p:sp>
        <p:nvSpPr>
          <p:cNvPr id="72708"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lIns="107624" tIns="53812" rIns="107624" bIns="53812"/>
          <a:lstStyle/>
          <a:p>
            <a:pPr eaLnBrk="1" hangingPunct="1"/>
            <a:endParaRPr lang="en-US">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CFBBD7-877C-7A4F-ABBC-5CCF1F13F611}" type="slidenum">
              <a:rPr lang="en-US" altLang="ja-JP"/>
              <a:pPr/>
              <a:t>16</a:t>
            </a:fld>
            <a:endParaRPr lang="en-US" altLang="ja-JP"/>
          </a:p>
        </p:txBody>
      </p:sp>
      <p:sp>
        <p:nvSpPr>
          <p:cNvPr id="674818" name="Rectangle 2"/>
          <p:cNvSpPr>
            <a:spLocks noGrp="1" noRot="1" noChangeAspect="1" noChangeArrowheads="1" noTextEdit="1"/>
          </p:cNvSpPr>
          <p:nvPr>
            <p:ph type="sldImg"/>
          </p:nvPr>
        </p:nvSpPr>
        <p:spPr>
          <a:xfrm>
            <a:off x="1219200" y="836613"/>
            <a:ext cx="5575300" cy="4181475"/>
          </a:xfrm>
          <a:ln/>
          <a:extLst>
            <a:ext uri="{FAA26D3D-D897-4be2-8F04-BA451C77F1D7}">
              <ma14:placeholderFlag xmlns:ma14="http://schemas.microsoft.com/office/mac/drawingml/2011/main" val="1"/>
            </a:ext>
          </a:extLst>
        </p:spPr>
      </p:sp>
      <p:sp>
        <p:nvSpPr>
          <p:cNvPr id="674819"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CFBBD7-877C-7A4F-ABBC-5CCF1F13F611}" type="slidenum">
              <a:rPr lang="en-US" altLang="ja-JP"/>
              <a:pPr/>
              <a:t>17</a:t>
            </a:fld>
            <a:endParaRPr lang="en-US" altLang="ja-JP"/>
          </a:p>
        </p:txBody>
      </p:sp>
      <p:sp>
        <p:nvSpPr>
          <p:cNvPr id="674818" name="Rectangle 2"/>
          <p:cNvSpPr>
            <a:spLocks noGrp="1" noRot="1" noChangeAspect="1" noChangeArrowheads="1" noTextEdit="1"/>
          </p:cNvSpPr>
          <p:nvPr>
            <p:ph type="sldImg"/>
          </p:nvPr>
        </p:nvSpPr>
        <p:spPr>
          <a:xfrm>
            <a:off x="1219200" y="836613"/>
            <a:ext cx="5575300" cy="4181475"/>
          </a:xfrm>
          <a:ln/>
          <a:extLst>
            <a:ext uri="{FAA26D3D-D897-4be2-8F04-BA451C77F1D7}">
              <ma14:placeholderFlag xmlns:ma14="http://schemas.microsoft.com/office/mac/drawingml/2011/main" val="1"/>
            </a:ext>
          </a:extLst>
        </p:spPr>
      </p:sp>
      <p:sp>
        <p:nvSpPr>
          <p:cNvPr id="674819"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623DFB-5E8F-5A43-BD91-B8B4430FB4A2}" type="slidenum">
              <a:rPr lang="en-US" altLang="ja-JP"/>
              <a:pPr/>
              <a:t>18</a:t>
            </a:fld>
            <a:endParaRPr lang="en-US" altLang="ja-JP"/>
          </a:p>
        </p:txBody>
      </p:sp>
      <p:sp>
        <p:nvSpPr>
          <p:cNvPr id="542722" name="Text Box 2"/>
          <p:cNvSpPr txBox="1">
            <a:spLocks noGrp="1" noRot="1" noChangeAspect="1" noChangeArrowheads="1"/>
          </p:cNvSpPr>
          <p:nvPr>
            <p:ph type="sldImg"/>
          </p:nvPr>
        </p:nvSpPr>
        <p:spPr bwMode="auto">
          <a:xfrm>
            <a:off x="1219200" y="847725"/>
            <a:ext cx="5573713" cy="41798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542723" name="Text Box 3"/>
          <p:cNvSpPr txBox="1">
            <a:spLocks noGrp="1" noChangeArrowheads="1"/>
          </p:cNvSpPr>
          <p:nvPr>
            <p:ph type="body" idx="1"/>
          </p:nvPr>
        </p:nvSpPr>
        <p:spPr bwMode="auto">
          <a:xfrm>
            <a:off x="801688" y="5295900"/>
            <a:ext cx="6410325" cy="50180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wrap="none" lIns="96021" tIns="48011" rIns="96021" bIns="48011" anchor="ctr"/>
          <a:lstStyle/>
          <a:p>
            <a:endParaRPr lang="ja-JP" altLang="en-US">
              <a:ea typeface="Osaka" charset="0"/>
              <a:cs typeface="Osaka"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5D3DEAF-775B-C344-9B69-FEC07CD87BEF}" type="slidenum">
              <a:rPr lang="en-GB" altLang="ja-JP"/>
              <a:pPr/>
              <a:t>19</a:t>
            </a:fld>
            <a:endParaRPr lang="en-GB" altLang="ja-JP"/>
          </a:p>
        </p:txBody>
      </p:sp>
      <p:sp>
        <p:nvSpPr>
          <p:cNvPr id="78849" name="Text Box 1"/>
          <p:cNvSpPr txBox="1">
            <a:spLocks noGrp="1" noRot="1" noChangeAspect="1" noChangeArrowheads="1"/>
          </p:cNvSpPr>
          <p:nvPr>
            <p:ph type="sldImg"/>
          </p:nvPr>
        </p:nvSpPr>
        <p:spPr bwMode="auto">
          <a:xfrm>
            <a:off x="1219200" y="847725"/>
            <a:ext cx="5573713" cy="41798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78850" name="Text Box 2"/>
          <p:cNvSpPr txBox="1">
            <a:spLocks noGrp="1" noChangeArrowheads="1"/>
          </p:cNvSpPr>
          <p:nvPr>
            <p:ph type="body" idx="1"/>
          </p:nvPr>
        </p:nvSpPr>
        <p:spPr bwMode="auto">
          <a:xfrm>
            <a:off x="801370" y="5296328"/>
            <a:ext cx="6410960" cy="501818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ea typeface="Osaka" charset="0"/>
              <a:cs typeface="Osaka"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7DF85F-9581-F149-B47B-5D991995636E}" type="slidenum">
              <a:rPr lang="en-US" altLang="ja-JP"/>
              <a:pPr/>
              <a:t>20</a:t>
            </a:fld>
            <a:endParaRPr lang="en-US" altLang="ja-JP"/>
          </a:p>
        </p:txBody>
      </p:sp>
      <p:sp>
        <p:nvSpPr>
          <p:cNvPr id="544770" name="Rectangle 2"/>
          <p:cNvSpPr>
            <a:spLocks noGrp="1" noRot="1" noChangeAspect="1" noChangeArrowheads="1" noTextEdit="1"/>
          </p:cNvSpPr>
          <p:nvPr>
            <p:ph type="sldImg"/>
          </p:nvPr>
        </p:nvSpPr>
        <p:spPr bwMode="auto">
          <a:xfrm>
            <a:off x="1219200" y="836613"/>
            <a:ext cx="5575300" cy="4181475"/>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544771" name="Rectangle 3"/>
          <p:cNvSpPr>
            <a:spLocks noGrp="1" noChangeArrowheads="1"/>
          </p:cNvSpPr>
          <p:nvPr>
            <p:ph type="body" idx="1"/>
          </p:nvPr>
        </p:nvSpPr>
        <p:spPr bwMode="auto">
          <a:xfrm>
            <a:off x="1068388" y="5295900"/>
            <a:ext cx="5876925" cy="501808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lIns="105076" tIns="52538" rIns="105076" bIns="52538"/>
          <a:lstStyle/>
          <a:p>
            <a:endParaRPr lang="ja-JP" altLang="en-US">
              <a:ea typeface="Osaka" charset="0"/>
              <a:cs typeface="Osaka"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DF9B11-0FEA-4D4B-8D14-F1281F82DDE0}" type="slidenum">
              <a:rPr lang="en-US" altLang="ja-JP"/>
              <a:pPr/>
              <a:t>21</a:t>
            </a:fld>
            <a:endParaRPr lang="en-US" altLang="ja-JP"/>
          </a:p>
        </p:txBody>
      </p:sp>
      <p:sp>
        <p:nvSpPr>
          <p:cNvPr id="676866" name="Rectangle 2"/>
          <p:cNvSpPr>
            <a:spLocks noGrp="1" noRot="1" noChangeAspect="1" noChangeArrowheads="1" noTextEdit="1"/>
          </p:cNvSpPr>
          <p:nvPr>
            <p:ph type="sldImg"/>
          </p:nvPr>
        </p:nvSpPr>
        <p:spPr>
          <a:xfrm>
            <a:off x="1219200" y="836613"/>
            <a:ext cx="5575300" cy="4181475"/>
          </a:xfrm>
          <a:ln/>
          <a:extLst>
            <a:ext uri="{FAA26D3D-D897-4be2-8F04-BA451C77F1D7}">
              <ma14:placeholderFlag xmlns:ma14="http://schemas.microsoft.com/office/mac/drawingml/2011/main" val="1"/>
            </a:ext>
          </a:extLst>
        </p:spPr>
      </p:sp>
      <p:sp>
        <p:nvSpPr>
          <p:cNvPr id="676867"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ChangeArrowheads="1"/>
          </p:cNvSpPr>
          <p:nvPr>
            <p:ph type="sldImg"/>
          </p:nvPr>
        </p:nvSpPr>
        <p:spPr>
          <a:solidFill>
            <a:srgbClr val="FFFFFF"/>
          </a:solidFill>
          <a:ln/>
        </p:spPr>
      </p:sp>
      <p:sp>
        <p:nvSpPr>
          <p:cNvPr id="69634" name="Rectangle 3"/>
          <p:cNvSpPr>
            <a:spLocks noGrp="1" noChangeArrowheads="1"/>
          </p:cNvSpPr>
          <p:nvPr>
            <p:ph type="body" idx="1"/>
          </p:nvPr>
        </p:nvSpPr>
        <p:spPr>
          <a:xfrm>
            <a:off x="801370" y="5296535"/>
            <a:ext cx="6410960" cy="5017770"/>
          </a:xfrm>
          <a:solidFill>
            <a:srgbClr val="FFFFFF"/>
          </a:solidFill>
          <a:ln>
            <a:solidFill>
              <a:srgbClr val="000000"/>
            </a:solidFill>
          </a:ln>
          <a:extLst>
            <a:ext uri="{FAA26D3D-D897-4be2-8F04-BA451C77F1D7}">
              <ma14:placeholderFlag xmlns:ma14="http://schemas.microsoft.com/office/mac/drawingml/2011/main" val="1"/>
            </a:ext>
          </a:extLst>
        </p:spPr>
        <p:txBody>
          <a:bodyPr/>
          <a:lstStyle/>
          <a:p>
            <a:endParaRPr lang="ja-JP" altLang="en-US">
              <a:latin typeface="Times" charset="0"/>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1"/>
          <p:cNvSpPr>
            <a:spLocks noGrp="1" noRot="1" noChangeAspect="1" noChangeArrowheads="1"/>
          </p:cNvSpPr>
          <p:nvPr>
            <p:ph type="sldImg"/>
          </p:nvPr>
        </p:nvSpPr>
        <p:spPr>
          <a:xfrm>
            <a:off x="1219200" y="836613"/>
            <a:ext cx="5575300" cy="4181475"/>
          </a:xfrm>
          <a:solidFill>
            <a:srgbClr val="FFFFFF"/>
          </a:solidFill>
          <a:ln/>
        </p:spPr>
      </p:sp>
      <p:sp>
        <p:nvSpPr>
          <p:cNvPr id="132098"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kumimoji="0" lang="en-US" altLang="ja-JP" sz="2600">
              <a:latin typeface="Lucida Grande" charset="0"/>
              <a:ea typeface="ＭＳ Ｐゴシック" charset="0"/>
              <a:cs typeface="Lucida Grande" charset="0"/>
              <a:sym typeface="Lucida Grande"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1"/>
          <p:cNvSpPr>
            <a:spLocks noGrp="1" noRot="1" noChangeAspect="1" noChangeArrowheads="1"/>
          </p:cNvSpPr>
          <p:nvPr>
            <p:ph type="sldImg"/>
          </p:nvPr>
        </p:nvSpPr>
        <p:spPr>
          <a:xfrm>
            <a:off x="1219200" y="836613"/>
            <a:ext cx="5575300" cy="4181475"/>
          </a:xfrm>
          <a:solidFill>
            <a:srgbClr val="FFFFFF"/>
          </a:solidFill>
          <a:ln/>
        </p:spPr>
      </p:sp>
      <p:sp>
        <p:nvSpPr>
          <p:cNvPr id="141314"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kumimoji="0" lang="en-US" altLang="ja-JP" sz="2600">
              <a:latin typeface="Lucida Grande" charset="0"/>
              <a:ea typeface="ＭＳ Ｐゴシック" charset="0"/>
              <a:cs typeface="Lucida Grande" charset="0"/>
              <a:sym typeface="Lucida Grande"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E5375B-98C2-EC4C-923B-93C1F63E6918}" type="slidenum">
              <a:rPr lang="en-US" altLang="ja-JP"/>
              <a:pPr/>
              <a:t>2</a:t>
            </a:fld>
            <a:endParaRPr lang="en-US" altLang="ja-JP"/>
          </a:p>
        </p:txBody>
      </p:sp>
      <p:sp>
        <p:nvSpPr>
          <p:cNvPr id="526338" name="Rectangle 2"/>
          <p:cNvSpPr>
            <a:spLocks noGrp="1" noRot="1" noChangeAspect="1" noChangeArrowheads="1" noTextEdit="1"/>
          </p:cNvSpPr>
          <p:nvPr>
            <p:ph type="sldImg"/>
          </p:nvPr>
        </p:nvSpPr>
        <p:spPr bwMode="auto">
          <a:xfrm>
            <a:off x="1219200" y="836613"/>
            <a:ext cx="5575300" cy="4181475"/>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526339" name="Rectangle 3"/>
          <p:cNvSpPr>
            <a:spLocks noGrp="1" noChangeArrowheads="1"/>
          </p:cNvSpPr>
          <p:nvPr>
            <p:ph type="body" idx="1"/>
          </p:nvPr>
        </p:nvSpPr>
        <p:spPr bwMode="auto">
          <a:xfrm>
            <a:off x="1068388" y="5295900"/>
            <a:ext cx="5876925" cy="501808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lIns="105076" tIns="52538" rIns="105076" bIns="52538"/>
          <a:lstStyle/>
          <a:p>
            <a:endParaRPr lang="ja-JP" altLang="en-US">
              <a:ea typeface="Osaka" charset="0"/>
              <a:cs typeface="Osaka"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a:xfrm>
            <a:off x="1219200" y="836613"/>
            <a:ext cx="5575300" cy="4181475"/>
          </a:xfrm>
        </p:spPr>
      </p:sp>
      <p:sp>
        <p:nvSpPr>
          <p:cNvPr id="1085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kumimoji="1" lang="ja-JP" altLang="en-US" smtClean="0">
              <a:latin typeface="Times New Roman" pitchFamily="18" charset="0"/>
            </a:endParaRPr>
          </a:p>
        </p:txBody>
      </p:sp>
      <p:sp>
        <p:nvSpPr>
          <p:cNvPr id="108548"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1pPr>
            <a:lvl2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2pPr>
            <a:lvl3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3pPr>
            <a:lvl4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4pPr>
            <a:lvl5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5pPr>
            <a:lvl6pPr marL="287770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6pPr>
            <a:lvl7pPr marL="340092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7pPr>
            <a:lvl8pPr marL="392414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8pPr>
            <a:lvl9pPr marL="4447367"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9pPr>
          </a:lstStyle>
          <a:p>
            <a:pPr eaLnBrk="1">
              <a:buFont typeface="Wingdings" pitchFamily="2" charset="2"/>
              <a:buNone/>
            </a:pPr>
            <a:fld id="{1C87833E-4E1D-4754-AC9C-720EDA3BCEA3}" type="slidenum">
              <a:rPr lang="en-GB" altLang="ja-JP" smtClean="0">
                <a:solidFill>
                  <a:srgbClr val="000000"/>
                </a:solidFill>
                <a:latin typeface="さざなみ明朝"/>
                <a:ea typeface="ＭＳ Ｐゴシック" pitchFamily="50" charset="-128"/>
              </a:rPr>
              <a:pPr eaLnBrk="1">
                <a:buFont typeface="Wingdings" pitchFamily="2" charset="2"/>
                <a:buNone/>
              </a:pPr>
              <a:t>26</a:t>
            </a:fld>
            <a:endParaRPr lang="en-GB" altLang="ja-JP" smtClean="0">
              <a:solidFill>
                <a:srgbClr val="000000"/>
              </a:solidFill>
              <a:latin typeface="さざなみ明朝"/>
              <a:ea typeface="ＭＳ Ｐゴシック" pitchFamily="50"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1"/>
          <p:cNvSpPr>
            <a:spLocks noGrp="1" noRot="1" noChangeAspect="1" noChangeArrowheads="1"/>
          </p:cNvSpPr>
          <p:nvPr>
            <p:ph type="sldImg"/>
          </p:nvPr>
        </p:nvSpPr>
        <p:spPr>
          <a:xfrm>
            <a:off x="1219200" y="836613"/>
            <a:ext cx="5575300" cy="4181475"/>
          </a:xfrm>
          <a:solidFill>
            <a:srgbClr val="FFFFFF"/>
          </a:solidFill>
          <a:ln/>
        </p:spPr>
      </p:sp>
      <p:sp>
        <p:nvSpPr>
          <p:cNvPr id="149506"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kumimoji="0" lang="en-US" altLang="ja-JP" sz="2600">
              <a:latin typeface="Lucida Grande" charset="0"/>
              <a:ea typeface="ＭＳ Ｐゴシック" charset="0"/>
              <a:cs typeface="Lucida Grande" charset="0"/>
              <a:sym typeface="Lucida Grande"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1"/>
          <p:cNvSpPr>
            <a:spLocks noGrp="1" noRot="1" noChangeAspect="1" noChangeArrowheads="1"/>
          </p:cNvSpPr>
          <p:nvPr>
            <p:ph type="sldImg"/>
          </p:nvPr>
        </p:nvSpPr>
        <p:spPr>
          <a:xfrm>
            <a:off x="1219200" y="836613"/>
            <a:ext cx="5575300" cy="4181475"/>
          </a:xfrm>
          <a:solidFill>
            <a:srgbClr val="FFFFFF"/>
          </a:solidFill>
          <a:ln/>
        </p:spPr>
      </p:sp>
      <p:sp>
        <p:nvSpPr>
          <p:cNvPr id="149506"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kumimoji="0" lang="en-US" altLang="ja-JP" sz="2600">
              <a:latin typeface="Lucida Grande" charset="0"/>
              <a:ea typeface="ＭＳ Ｐゴシック" charset="0"/>
              <a:cs typeface="Lucida Grande" charset="0"/>
              <a:sym typeface="Lucida Grande"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xfrm>
            <a:off x="1219200" y="836613"/>
            <a:ext cx="5575300" cy="4181475"/>
          </a:xfrm>
        </p:spPr>
      </p:sp>
      <p:sp>
        <p:nvSpPr>
          <p:cNvPr id="1259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kumimoji="1" lang="ja-JP" altLang="en-US" smtClean="0">
              <a:latin typeface="Times New Roman" pitchFamily="18" charset="0"/>
            </a:endParaRPr>
          </a:p>
        </p:txBody>
      </p:sp>
      <p:sp>
        <p:nvSpPr>
          <p:cNvPr id="125956"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1pPr>
            <a:lvl2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2pPr>
            <a:lvl3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3pPr>
            <a:lvl4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4pPr>
            <a:lvl5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5pPr>
            <a:lvl6pPr marL="287770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6pPr>
            <a:lvl7pPr marL="340092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7pPr>
            <a:lvl8pPr marL="392414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8pPr>
            <a:lvl9pPr marL="4447367"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9pPr>
          </a:lstStyle>
          <a:p>
            <a:pPr eaLnBrk="1"/>
            <a:fld id="{1CAAB10E-7A80-467E-8E82-D8E84BD3D74D}" type="slidenum">
              <a:rPr lang="en-US" altLang="ja-JP" smtClean="0">
                <a:solidFill>
                  <a:srgbClr val="000000"/>
                </a:solidFill>
                <a:latin typeface="さざなみ明朝"/>
                <a:ea typeface="ＭＳ Ｐゴシック" pitchFamily="50" charset="-128"/>
              </a:rPr>
              <a:pPr eaLnBrk="1"/>
              <a:t>30</a:t>
            </a:fld>
            <a:endParaRPr lang="en-US" altLang="ja-JP" smtClean="0">
              <a:solidFill>
                <a:srgbClr val="000000"/>
              </a:solidFill>
              <a:latin typeface="さざなみ明朝"/>
              <a:ea typeface="ＭＳ Ｐゴシック" pitchFamily="50"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xfrm>
            <a:off x="1219200" y="836613"/>
            <a:ext cx="5575300" cy="4181475"/>
          </a:xfrm>
        </p:spPr>
      </p:sp>
      <p:sp>
        <p:nvSpPr>
          <p:cNvPr id="1280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kumimoji="1" lang="ja-JP" altLang="en-US" smtClean="0">
              <a:latin typeface="Times New Roman" pitchFamily="18" charset="0"/>
            </a:endParaRPr>
          </a:p>
        </p:txBody>
      </p:sp>
      <p:sp>
        <p:nvSpPr>
          <p:cNvPr id="128004"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1pPr>
            <a:lvl2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2pPr>
            <a:lvl3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3pPr>
            <a:lvl4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4pPr>
            <a:lvl5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5pPr>
            <a:lvl6pPr marL="287770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6pPr>
            <a:lvl7pPr marL="340092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7pPr>
            <a:lvl8pPr marL="392414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8pPr>
            <a:lvl9pPr marL="4447367"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9pPr>
          </a:lstStyle>
          <a:p>
            <a:pPr eaLnBrk="1"/>
            <a:fld id="{B947E0D5-8DDD-48FC-95C6-50D28B1728A8}" type="slidenum">
              <a:rPr lang="en-US" altLang="ja-JP" smtClean="0">
                <a:solidFill>
                  <a:srgbClr val="000000"/>
                </a:solidFill>
                <a:latin typeface="さざなみ明朝"/>
                <a:ea typeface="ＭＳ Ｐゴシック" pitchFamily="50" charset="-128"/>
              </a:rPr>
              <a:pPr eaLnBrk="1"/>
              <a:t>31</a:t>
            </a:fld>
            <a:endParaRPr lang="en-US" altLang="ja-JP" smtClean="0">
              <a:solidFill>
                <a:srgbClr val="000000"/>
              </a:solidFill>
              <a:latin typeface="さざなみ明朝"/>
              <a:ea typeface="ＭＳ Ｐゴシック" pitchFamily="50"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a:xfrm>
            <a:off x="1219200" y="836613"/>
            <a:ext cx="5575300" cy="4181475"/>
          </a:xfrm>
        </p:spPr>
      </p:sp>
      <p:sp>
        <p:nvSpPr>
          <p:cNvPr id="1290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kumimoji="1" lang="ja-JP" altLang="en-US" smtClean="0">
              <a:latin typeface="Times New Roman" pitchFamily="18" charset="0"/>
            </a:endParaRPr>
          </a:p>
        </p:txBody>
      </p:sp>
      <p:sp>
        <p:nvSpPr>
          <p:cNvPr id="129028"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1pPr>
            <a:lvl2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2pPr>
            <a:lvl3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3pPr>
            <a:lvl4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4pPr>
            <a:lvl5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5pPr>
            <a:lvl6pPr marL="287770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6pPr>
            <a:lvl7pPr marL="340092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7pPr>
            <a:lvl8pPr marL="392414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8pPr>
            <a:lvl9pPr marL="4447367"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9pPr>
          </a:lstStyle>
          <a:p>
            <a:pPr eaLnBrk="1"/>
            <a:fld id="{23E5F7F7-2FCB-4A1B-A570-8D016F658FE5}" type="slidenum">
              <a:rPr lang="en-US" altLang="ja-JP" smtClean="0">
                <a:solidFill>
                  <a:srgbClr val="000000"/>
                </a:solidFill>
                <a:latin typeface="さざなみ明朝"/>
                <a:ea typeface="ＭＳ Ｐゴシック" pitchFamily="50" charset="-128"/>
              </a:rPr>
              <a:pPr eaLnBrk="1"/>
              <a:t>32</a:t>
            </a:fld>
            <a:endParaRPr lang="en-US" altLang="ja-JP" smtClean="0">
              <a:solidFill>
                <a:srgbClr val="000000"/>
              </a:solidFill>
              <a:latin typeface="さざなみ明朝"/>
              <a:ea typeface="ＭＳ Ｐゴシック" pitchFamily="50"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xfrm>
            <a:off x="1219200" y="836613"/>
            <a:ext cx="5575300" cy="4181475"/>
          </a:xfrm>
        </p:spPr>
      </p:sp>
      <p:sp>
        <p:nvSpPr>
          <p:cNvPr id="1310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kumimoji="1" lang="ja-JP" altLang="en-US" smtClean="0">
              <a:latin typeface="Times New Roman" pitchFamily="18" charset="0"/>
            </a:endParaRPr>
          </a:p>
        </p:txBody>
      </p:sp>
      <p:sp>
        <p:nvSpPr>
          <p:cNvPr id="131076"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1pPr>
            <a:lvl2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2pPr>
            <a:lvl3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3pPr>
            <a:lvl4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4pPr>
            <a:lvl5pPr eaLnBrk="0" hangingPunct="0">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5pPr>
            <a:lvl6pPr marL="287770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6pPr>
            <a:lvl7pPr marL="340092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7pPr>
            <a:lvl8pPr marL="3924148"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8pPr>
            <a:lvl9pPr marL="4447367" indent="-261610" defTabSz="514137" eaLnBrk="0" fontAlgn="base" hangingPunct="0">
              <a:spcBef>
                <a:spcPct val="0"/>
              </a:spcBef>
              <a:spcAft>
                <a:spcPct val="0"/>
              </a:spcAft>
              <a:buClr>
                <a:srgbClr val="000000"/>
              </a:buClr>
              <a:buSzPct val="100000"/>
              <a:buFont typeface="Times New Roman" pitchFamily="18" charset="0"/>
              <a:tabLst>
                <a:tab pos="759395" algn="l"/>
                <a:tab pos="1518790" algn="l"/>
                <a:tab pos="2280003" algn="l"/>
                <a:tab pos="3039398" algn="l"/>
              </a:tabLst>
              <a:defRPr>
                <a:solidFill>
                  <a:schemeClr val="tx1"/>
                </a:solidFill>
                <a:latin typeface="さざなみゴシック"/>
                <a:ea typeface="さざなみゴシック"/>
                <a:cs typeface="さざなみゴシック"/>
              </a:defRPr>
            </a:lvl9pPr>
          </a:lstStyle>
          <a:p>
            <a:pPr eaLnBrk="1"/>
            <a:fld id="{2C56AA9E-DA9D-4A03-9CFF-F2387A3B22DD}" type="slidenum">
              <a:rPr lang="en-US" altLang="ja-JP" smtClean="0">
                <a:solidFill>
                  <a:srgbClr val="000000"/>
                </a:solidFill>
                <a:latin typeface="さざなみ明朝"/>
                <a:ea typeface="ＭＳ Ｐゴシック" pitchFamily="50" charset="-128"/>
              </a:rPr>
              <a:pPr eaLnBrk="1"/>
              <a:t>33</a:t>
            </a:fld>
            <a:endParaRPr lang="en-US" altLang="ja-JP" smtClean="0">
              <a:solidFill>
                <a:srgbClr val="000000"/>
              </a:solidFill>
              <a:latin typeface="さざなみ明朝"/>
              <a:ea typeface="ＭＳ Ｐゴシック" pitchFamily="50"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Grp="1" noRot="1" noChangeAspect="1" noChangeArrowheads="1"/>
          </p:cNvSpPr>
          <p:nvPr>
            <p:ph type="sldImg"/>
          </p:nvPr>
        </p:nvSpPr>
        <p:spPr bwMode="auto">
          <a:xfrm>
            <a:off x="1219200" y="836613"/>
            <a:ext cx="5575300" cy="4181475"/>
          </a:xfrm>
          <a:prstGeom prst="rect">
            <a:avLst/>
          </a:prstGeom>
          <a:solidFill>
            <a:srgbClr val="FFFFFF"/>
          </a:solidFill>
          <a:ln>
            <a:solidFill>
              <a:srgbClr val="000000"/>
            </a:solidFill>
            <a:miter lim="800000"/>
            <a:headEnd/>
            <a:tailEnd/>
          </a:ln>
        </p:spPr>
      </p:sp>
      <p:sp>
        <p:nvSpPr>
          <p:cNvPr id="43010" name="Rectangle 2"/>
          <p:cNvSpPr>
            <a:spLocks noGrp="1" noChangeArrowheads="1"/>
          </p:cNvSpPr>
          <p:nvPr>
            <p:ph type="body" idx="1"/>
          </p:nvPr>
        </p:nvSpPr>
        <p:spPr bwMode="auto">
          <a:xfrm>
            <a:off x="801370" y="5296535"/>
            <a:ext cx="6410960" cy="501777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pPr marL="47530"/>
            <a:r>
              <a:rPr lang="en-US" altLang="ja-JP" sz="2600">
                <a:solidFill>
                  <a:srgbClr val="000000"/>
                </a:solidFill>
                <a:latin typeface="Lucida Grande" charset="0"/>
                <a:cs typeface="Lucida Grande" charset="0"/>
                <a:sym typeface="Lucida Grande" charset="0"/>
              </a:rPr>
              <a:t>Antideuteron is promissing target. Detail explanation will be presented by the next speaker.</a:t>
            </a:r>
          </a:p>
          <a:p>
            <a:pPr marL="47530"/>
            <a:r>
              <a:rPr lang="en-US" altLang="ja-JP" sz="2600">
                <a:solidFill>
                  <a:srgbClr val="000000"/>
                </a:solidFill>
                <a:latin typeface="Lucida Grande" charset="0"/>
                <a:cs typeface="Lucida Grande" charset="0"/>
                <a:sym typeface="Lucida Grande" charset="0"/>
              </a:rPr>
              <a:t>In short, there are less background than pbar because of stricter kinematical constraint.</a:t>
            </a:r>
          </a:p>
          <a:p>
            <a:pPr marL="47530"/>
            <a:r>
              <a:rPr lang="en-US" altLang="ja-JP" sz="2600">
                <a:solidFill>
                  <a:srgbClr val="000000"/>
                </a:solidFill>
                <a:latin typeface="Lucida Grande" charset="0"/>
                <a:cs typeface="Lucida Grande" charset="0"/>
                <a:sym typeface="Lucida Grande" charset="0"/>
              </a:rPr>
              <a:t> This curve indicate collision origin background. Essetially these area is background free.</a:t>
            </a:r>
          </a:p>
          <a:p>
            <a:pPr marL="47530"/>
            <a:r>
              <a:rPr lang="en-US" altLang="ja-JP" sz="2600">
                <a:solidFill>
                  <a:srgbClr val="000000"/>
                </a:solidFill>
                <a:latin typeface="Lucida Grande" charset="0"/>
                <a:cs typeface="Lucida Grande" charset="0"/>
                <a:sym typeface="Lucida Grande" charset="0"/>
              </a:rPr>
              <a:t>So single event obaservation would be of primary origin. However, experiment with large exposure and superior PID to separate from antiproton.</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95187" eaLnBrk="0" hangingPunct="0">
              <a:defRPr sz="2800">
                <a:solidFill>
                  <a:schemeClr val="tx1"/>
                </a:solidFill>
                <a:latin typeface="Arial" charset="0"/>
                <a:ea typeface="ＭＳ Ｐゴシック" charset="0"/>
                <a:cs typeface="ＭＳ Ｐゴシック" charset="0"/>
              </a:defRPr>
            </a:lvl1pPr>
            <a:lvl2pPr marL="42969432" indent="-42451510" defTabSz="1095187" eaLnBrk="0" hangingPunct="0">
              <a:defRPr sz="2800">
                <a:solidFill>
                  <a:schemeClr val="tx1"/>
                </a:solidFill>
                <a:latin typeface="Arial" charset="0"/>
                <a:ea typeface="ＭＳ Ｐゴシック" charset="0"/>
              </a:defRPr>
            </a:lvl2pPr>
            <a:lvl3pPr eaLnBrk="0" hangingPunct="0">
              <a:defRPr sz="2800">
                <a:solidFill>
                  <a:schemeClr val="tx1"/>
                </a:solidFill>
                <a:latin typeface="Arial" charset="0"/>
                <a:ea typeface="ＭＳ Ｐゴシック" charset="0"/>
              </a:defRPr>
            </a:lvl3pPr>
            <a:lvl4pPr eaLnBrk="0" hangingPunct="0">
              <a:defRPr sz="2800">
                <a:solidFill>
                  <a:schemeClr val="tx1"/>
                </a:solidFill>
                <a:latin typeface="Arial" charset="0"/>
                <a:ea typeface="ＭＳ Ｐゴシック" charset="0"/>
              </a:defRPr>
            </a:lvl4pPr>
            <a:lvl5pPr eaLnBrk="0" hangingPunct="0">
              <a:defRPr sz="2800">
                <a:solidFill>
                  <a:schemeClr val="tx1"/>
                </a:solidFill>
                <a:latin typeface="Arial" charset="0"/>
                <a:ea typeface="ＭＳ Ｐゴシック" charset="0"/>
              </a:defRPr>
            </a:lvl5pPr>
            <a:lvl6pPr marL="517920" eaLnBrk="0" fontAlgn="base" hangingPunct="0">
              <a:spcBef>
                <a:spcPct val="0"/>
              </a:spcBef>
              <a:spcAft>
                <a:spcPct val="0"/>
              </a:spcAft>
              <a:defRPr sz="2800">
                <a:solidFill>
                  <a:schemeClr val="tx1"/>
                </a:solidFill>
                <a:latin typeface="Arial" charset="0"/>
                <a:ea typeface="ＭＳ Ｐゴシック" charset="0"/>
              </a:defRPr>
            </a:lvl6pPr>
            <a:lvl7pPr marL="1035841" eaLnBrk="0" fontAlgn="base" hangingPunct="0">
              <a:spcBef>
                <a:spcPct val="0"/>
              </a:spcBef>
              <a:spcAft>
                <a:spcPct val="0"/>
              </a:spcAft>
              <a:defRPr sz="2800">
                <a:solidFill>
                  <a:schemeClr val="tx1"/>
                </a:solidFill>
                <a:latin typeface="Arial" charset="0"/>
                <a:ea typeface="ＭＳ Ｐゴシック" charset="0"/>
              </a:defRPr>
            </a:lvl7pPr>
            <a:lvl8pPr marL="1553761" eaLnBrk="0" fontAlgn="base" hangingPunct="0">
              <a:spcBef>
                <a:spcPct val="0"/>
              </a:spcBef>
              <a:spcAft>
                <a:spcPct val="0"/>
              </a:spcAft>
              <a:defRPr sz="2800">
                <a:solidFill>
                  <a:schemeClr val="tx1"/>
                </a:solidFill>
                <a:latin typeface="Arial" charset="0"/>
                <a:ea typeface="ＭＳ Ｐゴシック" charset="0"/>
              </a:defRPr>
            </a:lvl8pPr>
            <a:lvl9pPr marL="2071683" eaLnBrk="0" fontAlgn="base" hangingPunct="0">
              <a:spcBef>
                <a:spcPct val="0"/>
              </a:spcBef>
              <a:spcAft>
                <a:spcPct val="0"/>
              </a:spcAft>
              <a:defRPr sz="2800">
                <a:solidFill>
                  <a:schemeClr val="tx1"/>
                </a:solidFill>
                <a:latin typeface="Arial" charset="0"/>
                <a:ea typeface="ＭＳ Ｐゴシック" charset="0"/>
              </a:defRPr>
            </a:lvl9pPr>
          </a:lstStyle>
          <a:p>
            <a:pPr eaLnBrk="1" hangingPunct="1"/>
            <a:fld id="{721CEED2-A23E-AE40-8757-71CFD23A8C19}" type="slidenum">
              <a:rPr lang="en-US" sz="1400"/>
              <a:pPr eaLnBrk="1" hangingPunct="1"/>
              <a:t>40</a:t>
            </a:fld>
            <a:endParaRPr lang="en-US" sz="1400"/>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1"/>
          <p:cNvSpPr>
            <a:spLocks noGrp="1" noRot="1" noChangeAspect="1" noChangeArrowheads="1"/>
          </p:cNvSpPr>
          <p:nvPr>
            <p:ph type="sldImg"/>
          </p:nvPr>
        </p:nvSpPr>
        <p:spPr>
          <a:xfrm>
            <a:off x="1219200" y="836613"/>
            <a:ext cx="5575300" cy="4181475"/>
          </a:xfrm>
          <a:solidFill>
            <a:srgbClr val="FFFFFF"/>
          </a:solidFill>
          <a:ln/>
        </p:spPr>
      </p:sp>
      <p:sp>
        <p:nvSpPr>
          <p:cNvPr id="176130"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kumimoji="0" lang="en-US" altLang="ja-JP" sz="2600">
              <a:latin typeface="Lucida Grande" charset="0"/>
              <a:ea typeface="ＭＳ Ｐゴシック" charset="0"/>
              <a:cs typeface="Lucida Grande" charset="0"/>
              <a:sym typeface="Lucida Grande"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E5375B-98C2-EC4C-923B-93C1F63E6918}" type="slidenum">
              <a:rPr lang="en-US" altLang="ja-JP"/>
              <a:pPr/>
              <a:t>3</a:t>
            </a:fld>
            <a:endParaRPr lang="en-US" altLang="ja-JP"/>
          </a:p>
        </p:txBody>
      </p:sp>
      <p:sp>
        <p:nvSpPr>
          <p:cNvPr id="526338" name="Rectangle 2"/>
          <p:cNvSpPr>
            <a:spLocks noGrp="1" noRot="1" noChangeAspect="1" noChangeArrowheads="1" noTextEdit="1"/>
          </p:cNvSpPr>
          <p:nvPr>
            <p:ph type="sldImg"/>
          </p:nvPr>
        </p:nvSpPr>
        <p:spPr bwMode="auto">
          <a:xfrm>
            <a:off x="1219200" y="836613"/>
            <a:ext cx="5575300" cy="4181475"/>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526339" name="Rectangle 3"/>
          <p:cNvSpPr>
            <a:spLocks noGrp="1" noChangeArrowheads="1"/>
          </p:cNvSpPr>
          <p:nvPr>
            <p:ph type="body" idx="1"/>
          </p:nvPr>
        </p:nvSpPr>
        <p:spPr bwMode="auto">
          <a:xfrm>
            <a:off x="1068388" y="5295900"/>
            <a:ext cx="5876925" cy="501808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lIns="105076" tIns="52538" rIns="105076" bIns="52538"/>
          <a:lstStyle/>
          <a:p>
            <a:endParaRPr lang="ja-JP" altLang="en-US">
              <a:ea typeface="Osaka" charset="0"/>
              <a:cs typeface="Osaka"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792962-DD76-5F43-BB1F-5A090F1C881B}" type="slidenum">
              <a:rPr lang="en-US" altLang="ja-JP"/>
              <a:pPr/>
              <a:t>4</a:t>
            </a:fld>
            <a:endParaRPr lang="en-US" altLang="ja-JP"/>
          </a:p>
        </p:txBody>
      </p:sp>
      <p:sp>
        <p:nvSpPr>
          <p:cNvPr id="654338" name="Rectangle 2"/>
          <p:cNvSpPr>
            <a:spLocks noGrp="1" noRot="1" noChangeAspect="1" noChangeArrowheads="1" noTextEdit="1"/>
          </p:cNvSpPr>
          <p:nvPr>
            <p:ph type="sldImg"/>
          </p:nvPr>
        </p:nvSpPr>
        <p:spPr>
          <a:xfrm>
            <a:off x="1219200" y="836613"/>
            <a:ext cx="5575300" cy="4181475"/>
          </a:xfrm>
          <a:ln/>
          <a:extLst>
            <a:ext uri="{FAA26D3D-D897-4be2-8F04-BA451C77F1D7}">
              <ma14:placeholderFlag xmlns:ma14="http://schemas.microsoft.com/office/mac/drawingml/2011/main" val="1"/>
            </a:ext>
          </a:extLst>
        </p:spPr>
      </p:sp>
      <p:sp>
        <p:nvSpPr>
          <p:cNvPr id="654339"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1"/>
          <p:cNvSpPr>
            <a:spLocks noGrp="1" noRot="1" noChangeAspect="1" noChangeArrowheads="1"/>
          </p:cNvSpPr>
          <p:nvPr>
            <p:ph type="sldImg"/>
          </p:nvPr>
        </p:nvSpPr>
        <p:spPr>
          <a:xfrm>
            <a:off x="1219200" y="836613"/>
            <a:ext cx="5575300" cy="4181475"/>
          </a:xfrm>
          <a:solidFill>
            <a:srgbClr val="FFFFFF"/>
          </a:solidFill>
          <a:ln/>
        </p:spPr>
      </p:sp>
      <p:sp>
        <p:nvSpPr>
          <p:cNvPr id="96258"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kumimoji="0" lang="en-US" altLang="ja-JP" sz="2600">
              <a:latin typeface="Lucida Grande" charset="0"/>
              <a:ea typeface="ＭＳ Ｐゴシック" charset="0"/>
              <a:cs typeface="Lucida Grande" charset="0"/>
              <a:sym typeface="Lucida Grande"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1"/>
          <p:cNvSpPr>
            <a:spLocks noGrp="1" noRot="1" noChangeAspect="1" noChangeArrowheads="1"/>
          </p:cNvSpPr>
          <p:nvPr>
            <p:ph type="sldImg"/>
          </p:nvPr>
        </p:nvSpPr>
        <p:spPr>
          <a:xfrm>
            <a:off x="1219200" y="836613"/>
            <a:ext cx="5575300" cy="4181475"/>
          </a:xfrm>
          <a:solidFill>
            <a:srgbClr val="FFFFFF"/>
          </a:solidFill>
          <a:ln/>
        </p:spPr>
      </p:sp>
      <p:sp>
        <p:nvSpPr>
          <p:cNvPr id="102402" name="Rectangle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kumimoji="0" lang="en-US" altLang="ja-JP" sz="2600">
              <a:latin typeface="Lucida Grande" charset="0"/>
              <a:ea typeface="ＭＳ Ｐゴシック" charset="0"/>
              <a:cs typeface="Lucida Grande" charset="0"/>
              <a:sym typeface="Lucida Grande"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Grp="1" noRot="1" noChangeAspect="1" noChangeArrowheads="1"/>
          </p:cNvSpPr>
          <p:nvPr>
            <p:ph type="sldImg"/>
          </p:nvPr>
        </p:nvSpPr>
        <p:spPr bwMode="auto">
          <a:xfrm>
            <a:off x="1219200" y="836613"/>
            <a:ext cx="5575300" cy="4181475"/>
          </a:xfrm>
          <a:prstGeom prst="rect">
            <a:avLst/>
          </a:prstGeom>
          <a:solidFill>
            <a:srgbClr val="FFFFFF"/>
          </a:solidFill>
          <a:ln>
            <a:solidFill>
              <a:srgbClr val="000000"/>
            </a:solidFill>
            <a:miter lim="800000"/>
            <a:headEnd/>
            <a:tailEnd/>
          </a:ln>
        </p:spPr>
      </p:sp>
      <p:sp>
        <p:nvSpPr>
          <p:cNvPr id="36866" name="Rectangle 2"/>
          <p:cNvSpPr>
            <a:spLocks noGrp="1" noChangeArrowheads="1"/>
          </p:cNvSpPr>
          <p:nvPr>
            <p:ph type="body" idx="1"/>
          </p:nvPr>
        </p:nvSpPr>
        <p:spPr bwMode="auto">
          <a:xfrm>
            <a:off x="801370" y="5296535"/>
            <a:ext cx="6410960" cy="501777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pPr marL="47530"/>
            <a:r>
              <a:rPr lang="en-US" altLang="ja-JP" sz="2600">
                <a:solidFill>
                  <a:srgbClr val="000000"/>
                </a:solidFill>
                <a:latin typeface="Lucida Grande" charset="0"/>
                <a:cs typeface="Lucida Grande" charset="0"/>
                <a:sym typeface="Lucida Grande" charset="0"/>
              </a:rPr>
              <a:t>Among these antiparticles, antiproton is easiest to observe. It is produced in the primary cosmic-ray interatction with intersellar gas in this reaction. Left figure shows theoretical calcuration of secondary antiproton. This process requires threshold energy, the low energy production was kinematically suppressed as shown here. So it is good probe to search any process to produce low energy antiproton such as evaporation of primordial black hole.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638342-9AF6-084F-9D63-FD5DA2305F3F}" type="slidenum">
              <a:rPr lang="en-US" altLang="ja-JP"/>
              <a:pPr/>
              <a:t>12</a:t>
            </a:fld>
            <a:endParaRPr lang="en-US" altLang="ja-JP"/>
          </a:p>
        </p:txBody>
      </p:sp>
      <p:sp>
        <p:nvSpPr>
          <p:cNvPr id="573442" name="Text Box 2"/>
          <p:cNvSpPr txBox="1">
            <a:spLocks noGrp="1" noRot="1" noChangeAspect="1" noChangeArrowheads="1"/>
          </p:cNvSpPr>
          <p:nvPr>
            <p:ph type="sldImg"/>
          </p:nvPr>
        </p:nvSpPr>
        <p:spPr bwMode="auto">
          <a:xfrm>
            <a:off x="1219200" y="847725"/>
            <a:ext cx="5573713" cy="41798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573443" name="Text Box 3"/>
          <p:cNvSpPr txBox="1">
            <a:spLocks noGrp="1" noChangeArrowheads="1"/>
          </p:cNvSpPr>
          <p:nvPr>
            <p:ph type="body" idx="1"/>
          </p:nvPr>
        </p:nvSpPr>
        <p:spPr bwMode="auto">
          <a:xfrm>
            <a:off x="801688" y="5295900"/>
            <a:ext cx="6410325" cy="50180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wrap="none" lIns="96021" tIns="48011" rIns="96021" bIns="48011" anchor="ctr"/>
          <a:lstStyle/>
          <a:p>
            <a:endParaRPr lang="ja-JP" altLang="en-US">
              <a:ea typeface="Osaka" charset="0"/>
              <a:cs typeface="Osaka"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B431BC-AE5A-2B42-B085-B7588755B393}" type="slidenum">
              <a:rPr lang="en-US" altLang="ja-JP"/>
              <a:pPr/>
              <a:t>13</a:t>
            </a:fld>
            <a:endParaRPr lang="en-US" altLang="ja-JP"/>
          </a:p>
        </p:txBody>
      </p:sp>
      <p:sp>
        <p:nvSpPr>
          <p:cNvPr id="567298" name="Text Box 2"/>
          <p:cNvSpPr txBox="1">
            <a:spLocks noGrp="1" noRot="1" noChangeAspect="1" noChangeArrowheads="1"/>
          </p:cNvSpPr>
          <p:nvPr>
            <p:ph type="sldImg"/>
          </p:nvPr>
        </p:nvSpPr>
        <p:spPr bwMode="auto">
          <a:xfrm>
            <a:off x="1219200" y="847725"/>
            <a:ext cx="5573713" cy="417988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567299" name="Text Box 3"/>
          <p:cNvSpPr txBox="1">
            <a:spLocks noGrp="1" noChangeArrowheads="1"/>
          </p:cNvSpPr>
          <p:nvPr>
            <p:ph type="body" idx="1"/>
          </p:nvPr>
        </p:nvSpPr>
        <p:spPr bwMode="auto">
          <a:xfrm>
            <a:off x="801688" y="5295900"/>
            <a:ext cx="6410325" cy="50180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wrap="none" lIns="96021" tIns="48011" rIns="96021" bIns="48011" anchor="ctr"/>
          <a:lstStyle/>
          <a:p>
            <a:endParaRPr lang="ja-JP" altLang="en-US">
              <a:ea typeface="Osaka" charset="0"/>
              <a:cs typeface="Osaka"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525314" name="Group 2"/>
          <p:cNvGrpSpPr>
            <a:grpSpLocks/>
          </p:cNvGrpSpPr>
          <p:nvPr/>
        </p:nvGrpSpPr>
        <p:grpSpPr bwMode="auto">
          <a:xfrm>
            <a:off x="2" y="3"/>
            <a:ext cx="9140825" cy="6850063"/>
            <a:chOff x="0" y="0"/>
            <a:chExt cx="5758" cy="4315"/>
          </a:xfrm>
        </p:grpSpPr>
        <p:sp>
          <p:nvSpPr>
            <p:cNvPr id="525315" name="Freeform 3"/>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Lst>
              <a:ahLst/>
              <a:cxnLst>
                <a:cxn ang="0">
                  <a:pos x="T0" y="T1"/>
                </a:cxn>
                <a:cxn ang="0">
                  <a:pos x="T2" y="T3"/>
                </a:cxn>
                <a:cxn ang="0">
                  <a:pos x="T4" y="T5"/>
                </a:cxn>
                <a:cxn ang="0">
                  <a:pos x="T6" y="T7"/>
                </a:cxn>
                <a:cxn ang="0">
                  <a:pos x="T8" y="T9"/>
                </a:cxn>
                <a:cxn ang="0">
                  <a:pos x="T10" y="T11"/>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nvGrpSpPr>
            <p:cNvPr id="525316" name="Group 4"/>
            <p:cNvGrpSpPr>
              <a:grpSpLocks/>
            </p:cNvGrpSpPr>
            <p:nvPr userDrawn="1"/>
          </p:nvGrpSpPr>
          <p:grpSpPr bwMode="auto">
            <a:xfrm>
              <a:off x="1728" y="1409"/>
              <a:ext cx="4027" cy="2906"/>
              <a:chOff x="1728" y="1409"/>
              <a:chExt cx="4027" cy="2906"/>
            </a:xfrm>
          </p:grpSpPr>
          <p:sp>
            <p:nvSpPr>
              <p:cNvPr id="525317" name="Freeform 5"/>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25318" name="Freeform 6"/>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25319" name="Freeform 7"/>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90980"/>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25320" name="Freeform 8"/>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25321" name="Freeform 9"/>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9098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25322" name="Freeform 10"/>
              <p:cNvSpPr>
                <a:spLocks/>
              </p:cNvSpPr>
              <p:nvPr/>
            </p:nvSpPr>
            <p:spPr bwMode="hidden">
              <a:xfrm>
                <a:off x="3231" y="1409"/>
                <a:ext cx="2296" cy="1469"/>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9098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525323" name="Rectangle 11"/>
          <p:cNvSpPr>
            <a:spLocks noGrp="1" noChangeArrowheads="1"/>
          </p:cNvSpPr>
          <p:nvPr>
            <p:ph type="ctrTitle" sz="quarter"/>
          </p:nvPr>
        </p:nvSpPr>
        <p:spPr>
          <a:xfrm>
            <a:off x="685800" y="1736731"/>
            <a:ext cx="7772400" cy="1920875"/>
          </a:xfrm>
        </p:spPr>
        <p:txBody>
          <a:bodyPr/>
          <a:lstStyle>
            <a:lvl1pPr>
              <a:defRPr sz="6000"/>
            </a:lvl1pPr>
          </a:lstStyle>
          <a:p>
            <a:pPr lvl="0"/>
            <a:r>
              <a:rPr lang="ja-JP" altLang="en-US" noProof="0" smtClean="0"/>
              <a:t>マスタ</a:t>
            </a:r>
            <a:r>
              <a:rPr lang="en-US" altLang="ja-JP" noProof="0" smtClean="0"/>
              <a:t> </a:t>
            </a:r>
            <a:r>
              <a:rPr lang="ja-JP" altLang="en-US" noProof="0" smtClean="0"/>
              <a:t>タイトルの書式設定</a:t>
            </a:r>
            <a:endParaRPr lang="en-US" altLang="ja-JP" noProof="0" smtClean="0"/>
          </a:p>
        </p:txBody>
      </p:sp>
      <p:sp>
        <p:nvSpPr>
          <p:cNvPr id="525324" name="Rectangle 12"/>
          <p:cNvSpPr>
            <a:spLocks noGrp="1" noChangeArrowheads="1"/>
          </p:cNvSpPr>
          <p:nvPr>
            <p:ph type="subTitle" sz="quarter" idx="1"/>
          </p:nvPr>
        </p:nvSpPr>
        <p:spPr>
          <a:xfrm>
            <a:off x="1371600" y="3886200"/>
            <a:ext cx="6400800" cy="1752600"/>
          </a:xfrm>
        </p:spPr>
        <p:txBody>
          <a:bodyPr/>
          <a:lstStyle>
            <a:lvl1pPr marL="0" indent="0" algn="ctr">
              <a:buFont typeface="Wingdings" charset="0"/>
              <a:buNone/>
              <a:defRPr/>
            </a:lvl1pPr>
          </a:lstStyle>
          <a:p>
            <a:pPr lvl="0"/>
            <a:r>
              <a:rPr lang="ja-JP" altLang="en-US" noProof="0" smtClean="0"/>
              <a:t>マスタ</a:t>
            </a:r>
            <a:r>
              <a:rPr lang="en-US" altLang="ja-JP" noProof="0" smtClean="0"/>
              <a:t> </a:t>
            </a:r>
            <a:r>
              <a:rPr lang="ja-JP" altLang="en-US" noProof="0" smtClean="0"/>
              <a:t>サブタイトルの書式設定</a:t>
            </a:r>
            <a:endParaRPr lang="en-US" altLang="ja-JP" noProof="0" smtClean="0"/>
          </a:p>
        </p:txBody>
      </p:sp>
      <p:sp>
        <p:nvSpPr>
          <p:cNvPr id="525325" name="Rectangle 13"/>
          <p:cNvSpPr>
            <a:spLocks noGrp="1" noChangeArrowheads="1"/>
          </p:cNvSpPr>
          <p:nvPr>
            <p:ph type="dt" sz="quarter" idx="2"/>
          </p:nvPr>
        </p:nvSpPr>
        <p:spPr>
          <a:xfrm>
            <a:off x="457200" y="6248401"/>
            <a:ext cx="2438400" cy="476250"/>
          </a:xfrm>
        </p:spPr>
        <p:txBody>
          <a:bodyPr/>
          <a:lstStyle>
            <a:lvl1pPr>
              <a:defRPr/>
            </a:lvl1pPr>
          </a:lstStyle>
          <a:p>
            <a:r>
              <a:rPr lang="en-US" altLang="ja-JP" dirty="0" smtClean="0"/>
              <a:t>A. Yamamoto, 6 November 2012</a:t>
            </a:r>
            <a:endParaRPr lang="en-US" altLang="ja-JP" dirty="0"/>
          </a:p>
        </p:txBody>
      </p:sp>
      <p:sp>
        <p:nvSpPr>
          <p:cNvPr id="525326" name="Rectangle 14"/>
          <p:cNvSpPr>
            <a:spLocks noGrp="1" noChangeArrowheads="1"/>
          </p:cNvSpPr>
          <p:nvPr>
            <p:ph type="ftr" sz="quarter" idx="3"/>
          </p:nvPr>
        </p:nvSpPr>
        <p:spPr>
          <a:xfrm>
            <a:off x="3124201" y="6251575"/>
            <a:ext cx="2895600" cy="476250"/>
          </a:xfrm>
        </p:spPr>
        <p:txBody>
          <a:bodyPr/>
          <a:lstStyle>
            <a:lvl1pPr>
              <a:defRPr/>
            </a:lvl1pPr>
          </a:lstStyle>
          <a:p>
            <a:r>
              <a:rPr lang="en-US" altLang="ja-JP" smtClean="0"/>
              <a:t>BESS Experiment</a:t>
            </a:r>
            <a:endParaRPr lang="en-US" altLang="ja-JP"/>
          </a:p>
        </p:txBody>
      </p:sp>
      <p:sp>
        <p:nvSpPr>
          <p:cNvPr id="525327" name="Rectangle 15"/>
          <p:cNvSpPr>
            <a:spLocks noGrp="1" noChangeArrowheads="1"/>
          </p:cNvSpPr>
          <p:nvPr>
            <p:ph type="sldNum" sz="quarter" idx="4"/>
          </p:nvPr>
        </p:nvSpPr>
        <p:spPr>
          <a:xfrm>
            <a:off x="6553200" y="6254751"/>
            <a:ext cx="2133600" cy="476250"/>
          </a:xfrm>
        </p:spPr>
        <p:txBody>
          <a:bodyPr/>
          <a:lstStyle>
            <a:lvl1pPr>
              <a:defRPr/>
            </a:lvl1pPr>
          </a:lstStyle>
          <a:p>
            <a:fld id="{35BB89F5-4286-3740-8CA4-430D5B2CFB86}" type="slidenum">
              <a:rPr lang="en-US" altLang="ja-JP"/>
              <a:pPr/>
              <a:t>‹#›</a:t>
            </a:fld>
            <a:endParaRPr lang="en-US" altLang="ja-JP"/>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r>
              <a:rPr lang="en-US" altLang="ja-JP" dirty="0" smtClean="0"/>
              <a:t>A. Yamamoto, 6 November 2012</a:t>
            </a:r>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smtClean="0"/>
              <a:t>BESS Experiment</a:t>
            </a:r>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A447B131-47C8-F444-A4D1-D49CB0A766E0}" type="slidenum">
              <a:rPr lang="en-US" altLang="ja-JP"/>
              <a:pPr/>
              <a:t>‹#›</a:t>
            </a:fld>
            <a:endParaRPr lang="en-US" altLang="ja-JP"/>
          </a:p>
        </p:txBody>
      </p:sp>
    </p:spTree>
    <p:extLst>
      <p:ext uri="{BB962C8B-B14F-4D97-AF65-F5344CB8AC3E}">
        <p14:creationId xmlns:p14="http://schemas.microsoft.com/office/powerpoint/2010/main" val="188734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1"/>
            <a:ext cx="2057400" cy="5824537"/>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41"/>
            <a:ext cx="6019800" cy="582453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r>
              <a:rPr lang="en-US" altLang="ja-JP" dirty="0" smtClean="0"/>
              <a:t>A. Yamamoto, 6 November 2012</a:t>
            </a:r>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smtClean="0"/>
              <a:t>BESS Experiment</a:t>
            </a:r>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D2A8511-94CE-184E-B497-7DBD2F9133A0}" type="slidenum">
              <a:rPr lang="en-US" altLang="ja-JP"/>
              <a:pPr/>
              <a:t>‹#›</a:t>
            </a:fld>
            <a:endParaRPr lang="en-US" altLang="ja-JP"/>
          </a:p>
        </p:txBody>
      </p:sp>
    </p:spTree>
    <p:extLst>
      <p:ext uri="{BB962C8B-B14F-4D97-AF65-F5344CB8AC3E}">
        <p14:creationId xmlns:p14="http://schemas.microsoft.com/office/powerpoint/2010/main" val="36987484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1600201"/>
            <a:ext cx="4038600" cy="44989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600200"/>
            <a:ext cx="4038600" cy="21732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648200" y="3925894"/>
            <a:ext cx="4038600" cy="21732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ー 5"/>
          <p:cNvSpPr>
            <a:spLocks noGrp="1"/>
          </p:cNvSpPr>
          <p:nvPr>
            <p:ph type="dt" sz="half" idx="10"/>
          </p:nvPr>
        </p:nvSpPr>
        <p:spPr>
          <a:xfrm>
            <a:off x="457200" y="6251575"/>
            <a:ext cx="2133600" cy="476250"/>
          </a:xfrm>
        </p:spPr>
        <p:txBody>
          <a:bodyPr/>
          <a:lstStyle>
            <a:lvl1pPr>
              <a:defRPr/>
            </a:lvl1pPr>
          </a:lstStyle>
          <a:p>
            <a:r>
              <a:rPr lang="en-US" altLang="ja-JP" dirty="0" smtClean="0"/>
              <a:t>A. Yamamoto, 6 November 2012</a:t>
            </a:r>
            <a:endParaRPr lang="en-US" altLang="ja-JP" dirty="0"/>
          </a:p>
        </p:txBody>
      </p:sp>
      <p:sp>
        <p:nvSpPr>
          <p:cNvPr id="7" name="フッター プレースホルダー 6"/>
          <p:cNvSpPr>
            <a:spLocks noGrp="1"/>
          </p:cNvSpPr>
          <p:nvPr>
            <p:ph type="ftr" sz="quarter" idx="11"/>
          </p:nvPr>
        </p:nvSpPr>
        <p:spPr>
          <a:xfrm>
            <a:off x="3124201" y="6248401"/>
            <a:ext cx="2895600" cy="476250"/>
          </a:xfrm>
        </p:spPr>
        <p:txBody>
          <a:bodyPr/>
          <a:lstStyle>
            <a:lvl1pPr>
              <a:defRPr/>
            </a:lvl1pPr>
          </a:lstStyle>
          <a:p>
            <a:r>
              <a:rPr lang="en-US" altLang="ja-JP" smtClean="0"/>
              <a:t>BESS Experiment</a:t>
            </a:r>
            <a:endParaRPr lang="en-US" altLang="ja-JP"/>
          </a:p>
        </p:txBody>
      </p:sp>
      <p:sp>
        <p:nvSpPr>
          <p:cNvPr id="8" name="スライド番号プレースホルダー 7"/>
          <p:cNvSpPr>
            <a:spLocks noGrp="1"/>
          </p:cNvSpPr>
          <p:nvPr>
            <p:ph type="sldNum" sz="quarter" idx="12"/>
          </p:nvPr>
        </p:nvSpPr>
        <p:spPr>
          <a:xfrm>
            <a:off x="6553200" y="6248401"/>
            <a:ext cx="2133600" cy="476250"/>
          </a:xfrm>
        </p:spPr>
        <p:txBody>
          <a:bodyPr/>
          <a:lstStyle>
            <a:lvl1pPr>
              <a:defRPr/>
            </a:lvl1pPr>
          </a:lstStyle>
          <a:p>
            <a:fld id="{61F8D92C-3E56-D44D-88AE-E80490D0E708}" type="slidenum">
              <a:rPr lang="en-US" altLang="ja-JP"/>
              <a:pPr/>
              <a:t>‹#›</a:t>
            </a:fld>
            <a:endParaRPr lang="en-US" altLang="ja-JP"/>
          </a:p>
        </p:txBody>
      </p:sp>
    </p:spTree>
    <p:extLst>
      <p:ext uri="{BB962C8B-B14F-4D97-AF65-F5344CB8AC3E}">
        <p14:creationId xmlns:p14="http://schemas.microsoft.com/office/powerpoint/2010/main" val="13187741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1600201"/>
            <a:ext cx="4038600" cy="44989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1"/>
            <a:ext cx="4038600" cy="44989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a:xfrm>
            <a:off x="457200" y="6251575"/>
            <a:ext cx="2133600" cy="476250"/>
          </a:xfrm>
        </p:spPr>
        <p:txBody>
          <a:bodyPr/>
          <a:lstStyle>
            <a:lvl1pPr>
              <a:defRPr/>
            </a:lvl1pPr>
          </a:lstStyle>
          <a:p>
            <a:r>
              <a:rPr lang="en-US" altLang="ja-JP" dirty="0" smtClean="0"/>
              <a:t>A. Yamamoto, 6 November 2012</a:t>
            </a:r>
            <a:endParaRPr lang="en-US" altLang="ja-JP" dirty="0"/>
          </a:p>
        </p:txBody>
      </p:sp>
      <p:sp>
        <p:nvSpPr>
          <p:cNvPr id="6" name="フッター プレースホルダー 5"/>
          <p:cNvSpPr>
            <a:spLocks noGrp="1"/>
          </p:cNvSpPr>
          <p:nvPr>
            <p:ph type="ftr" sz="quarter" idx="11"/>
          </p:nvPr>
        </p:nvSpPr>
        <p:spPr>
          <a:xfrm>
            <a:off x="3124201" y="6248401"/>
            <a:ext cx="2895600" cy="476250"/>
          </a:xfrm>
        </p:spPr>
        <p:txBody>
          <a:bodyPr/>
          <a:lstStyle>
            <a:lvl1pPr>
              <a:defRPr/>
            </a:lvl1pPr>
          </a:lstStyle>
          <a:p>
            <a:r>
              <a:rPr lang="en-US" altLang="ja-JP" smtClean="0"/>
              <a:t>BESS Experiment</a:t>
            </a:r>
            <a:endParaRPr lang="en-US" altLang="ja-JP"/>
          </a:p>
        </p:txBody>
      </p:sp>
      <p:sp>
        <p:nvSpPr>
          <p:cNvPr id="7" name="スライド番号プレースホルダー 6"/>
          <p:cNvSpPr>
            <a:spLocks noGrp="1"/>
          </p:cNvSpPr>
          <p:nvPr>
            <p:ph type="sldNum" sz="quarter" idx="12"/>
          </p:nvPr>
        </p:nvSpPr>
        <p:spPr>
          <a:xfrm>
            <a:off x="6553200" y="6248401"/>
            <a:ext cx="2133600" cy="476250"/>
          </a:xfrm>
        </p:spPr>
        <p:txBody>
          <a:bodyPr/>
          <a:lstStyle>
            <a:lvl1pPr>
              <a:defRPr/>
            </a:lvl1pPr>
          </a:lstStyle>
          <a:p>
            <a:fld id="{C8FCAF8A-7935-7642-834D-2FC16B618871}" type="slidenum">
              <a:rPr lang="en-US" altLang="ja-JP"/>
              <a:pPr/>
              <a:t>‹#›</a:t>
            </a:fld>
            <a:endParaRPr lang="en-US" altLang="ja-JP"/>
          </a:p>
        </p:txBody>
      </p:sp>
    </p:spTree>
    <p:extLst>
      <p:ext uri="{BB962C8B-B14F-4D97-AF65-F5344CB8AC3E}">
        <p14:creationId xmlns:p14="http://schemas.microsoft.com/office/powerpoint/2010/main" val="19556758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OverTx" preserve="1">
  <p:cSld name="タイトル、2 つのコンテンツ (横)、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quarter" idx="1"/>
          </p:nvPr>
        </p:nvSpPr>
        <p:spPr>
          <a:xfrm>
            <a:off x="457200" y="1600200"/>
            <a:ext cx="4038600" cy="21732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600200"/>
            <a:ext cx="4038600" cy="21732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half" idx="3"/>
          </p:nvPr>
        </p:nvSpPr>
        <p:spPr>
          <a:xfrm>
            <a:off x="457200" y="3925894"/>
            <a:ext cx="8229600" cy="21732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ー 5"/>
          <p:cNvSpPr>
            <a:spLocks noGrp="1"/>
          </p:cNvSpPr>
          <p:nvPr>
            <p:ph type="dt" sz="half" idx="10"/>
          </p:nvPr>
        </p:nvSpPr>
        <p:spPr>
          <a:xfrm>
            <a:off x="457200" y="6251575"/>
            <a:ext cx="2438400" cy="476250"/>
          </a:xfrm>
        </p:spPr>
        <p:txBody>
          <a:bodyPr/>
          <a:lstStyle>
            <a:lvl1pPr>
              <a:defRPr/>
            </a:lvl1pPr>
          </a:lstStyle>
          <a:p>
            <a:r>
              <a:rPr lang="en-US" altLang="ja-JP" dirty="0" smtClean="0"/>
              <a:t>A. Yamamoto, 6 November 2012</a:t>
            </a:r>
            <a:endParaRPr lang="en-US" altLang="ja-JP" dirty="0"/>
          </a:p>
        </p:txBody>
      </p:sp>
      <p:sp>
        <p:nvSpPr>
          <p:cNvPr id="7" name="フッター プレースホルダー 6"/>
          <p:cNvSpPr>
            <a:spLocks noGrp="1"/>
          </p:cNvSpPr>
          <p:nvPr>
            <p:ph type="ftr" sz="quarter" idx="11"/>
          </p:nvPr>
        </p:nvSpPr>
        <p:spPr>
          <a:xfrm>
            <a:off x="3124201" y="6248401"/>
            <a:ext cx="2895600" cy="476250"/>
          </a:xfrm>
        </p:spPr>
        <p:txBody>
          <a:bodyPr/>
          <a:lstStyle>
            <a:lvl1pPr>
              <a:defRPr/>
            </a:lvl1pPr>
          </a:lstStyle>
          <a:p>
            <a:r>
              <a:rPr lang="en-US" altLang="ja-JP" smtClean="0"/>
              <a:t>BESS Experiment</a:t>
            </a:r>
            <a:endParaRPr lang="en-US" altLang="ja-JP"/>
          </a:p>
        </p:txBody>
      </p:sp>
      <p:sp>
        <p:nvSpPr>
          <p:cNvPr id="8" name="スライド番号プレースホルダー 7"/>
          <p:cNvSpPr>
            <a:spLocks noGrp="1"/>
          </p:cNvSpPr>
          <p:nvPr>
            <p:ph type="sldNum" sz="quarter" idx="12"/>
          </p:nvPr>
        </p:nvSpPr>
        <p:spPr>
          <a:xfrm>
            <a:off x="6553200" y="6248401"/>
            <a:ext cx="2133600" cy="476250"/>
          </a:xfrm>
        </p:spPr>
        <p:txBody>
          <a:bodyPr/>
          <a:lstStyle>
            <a:lvl1pPr>
              <a:defRPr/>
            </a:lvl1pPr>
          </a:lstStyle>
          <a:p>
            <a:fld id="{5DA4F22F-AD77-4F4C-A9E2-C22736364880}" type="slidenum">
              <a:rPr lang="en-US" altLang="ja-JP"/>
              <a:pPr/>
              <a:t>‹#›</a:t>
            </a:fld>
            <a:endParaRPr lang="en-US" altLang="ja-JP"/>
          </a:p>
        </p:txBody>
      </p:sp>
    </p:spTree>
    <p:extLst>
      <p:ext uri="{BB962C8B-B14F-4D97-AF65-F5344CB8AC3E}">
        <p14:creationId xmlns:p14="http://schemas.microsoft.com/office/powerpoint/2010/main" val="1052637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タイトル、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1"/>
            <a:ext cx="4038600" cy="44989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648200" y="1600201"/>
            <a:ext cx="4038600" cy="44989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a:xfrm>
            <a:off x="457200" y="6251575"/>
            <a:ext cx="2438400" cy="476250"/>
          </a:xfrm>
        </p:spPr>
        <p:txBody>
          <a:bodyPr/>
          <a:lstStyle>
            <a:lvl1pPr>
              <a:defRPr/>
            </a:lvl1pPr>
          </a:lstStyle>
          <a:p>
            <a:r>
              <a:rPr lang="en-US" altLang="ja-JP" dirty="0" smtClean="0"/>
              <a:t>A. Yamamoto, 6 November 2012</a:t>
            </a:r>
            <a:endParaRPr lang="en-US" altLang="ja-JP" dirty="0"/>
          </a:p>
        </p:txBody>
      </p:sp>
      <p:sp>
        <p:nvSpPr>
          <p:cNvPr id="6" name="フッター プレースホルダー 5"/>
          <p:cNvSpPr>
            <a:spLocks noGrp="1"/>
          </p:cNvSpPr>
          <p:nvPr>
            <p:ph type="ftr" sz="quarter" idx="11"/>
          </p:nvPr>
        </p:nvSpPr>
        <p:spPr>
          <a:xfrm>
            <a:off x="3124201" y="6248401"/>
            <a:ext cx="2895600" cy="476250"/>
          </a:xfrm>
        </p:spPr>
        <p:txBody>
          <a:bodyPr/>
          <a:lstStyle>
            <a:lvl1pPr>
              <a:defRPr/>
            </a:lvl1pPr>
          </a:lstStyle>
          <a:p>
            <a:r>
              <a:rPr lang="en-US" altLang="ja-JP" smtClean="0"/>
              <a:t>BESS Experiment</a:t>
            </a:r>
            <a:endParaRPr lang="en-US" altLang="ja-JP"/>
          </a:p>
        </p:txBody>
      </p:sp>
      <p:sp>
        <p:nvSpPr>
          <p:cNvPr id="7" name="スライド番号プレースホルダー 6"/>
          <p:cNvSpPr>
            <a:spLocks noGrp="1"/>
          </p:cNvSpPr>
          <p:nvPr>
            <p:ph type="sldNum" sz="quarter" idx="12"/>
          </p:nvPr>
        </p:nvSpPr>
        <p:spPr>
          <a:xfrm>
            <a:off x="6553200" y="6248401"/>
            <a:ext cx="2133600" cy="476250"/>
          </a:xfrm>
        </p:spPr>
        <p:txBody>
          <a:bodyPr/>
          <a:lstStyle>
            <a:lvl1pPr>
              <a:defRPr/>
            </a:lvl1pPr>
          </a:lstStyle>
          <a:p>
            <a:fld id="{8E5ABB06-3A56-C743-ABBC-34C505E667EE}" type="slidenum">
              <a:rPr lang="en-US" altLang="ja-JP"/>
              <a:pPr/>
              <a:t>‹#›</a:t>
            </a:fld>
            <a:endParaRPr lang="en-US" altLang="ja-JP"/>
          </a:p>
        </p:txBody>
      </p:sp>
    </p:spTree>
    <p:extLst>
      <p:ext uri="{BB962C8B-B14F-4D97-AF65-F5344CB8AC3E}">
        <p14:creationId xmlns:p14="http://schemas.microsoft.com/office/powerpoint/2010/main" val="2701458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quarter" idx="1"/>
          </p:nvPr>
        </p:nvSpPr>
        <p:spPr>
          <a:xfrm>
            <a:off x="457200" y="1600200"/>
            <a:ext cx="4038600" cy="21732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quarter" idx="2"/>
          </p:nvPr>
        </p:nvSpPr>
        <p:spPr>
          <a:xfrm>
            <a:off x="4648200" y="1600200"/>
            <a:ext cx="4038600" cy="21732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ー 4"/>
          <p:cNvSpPr>
            <a:spLocks noGrp="1"/>
          </p:cNvSpPr>
          <p:nvPr>
            <p:ph sz="quarter" idx="3"/>
          </p:nvPr>
        </p:nvSpPr>
        <p:spPr>
          <a:xfrm>
            <a:off x="457200" y="3925894"/>
            <a:ext cx="4038600" cy="21732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ー 5"/>
          <p:cNvSpPr>
            <a:spLocks noGrp="1"/>
          </p:cNvSpPr>
          <p:nvPr>
            <p:ph sz="quarter" idx="4"/>
          </p:nvPr>
        </p:nvSpPr>
        <p:spPr>
          <a:xfrm>
            <a:off x="4648200" y="3925894"/>
            <a:ext cx="4038600" cy="21732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a:xfrm>
            <a:off x="457200" y="6251575"/>
            <a:ext cx="2514600" cy="476250"/>
          </a:xfrm>
        </p:spPr>
        <p:txBody>
          <a:bodyPr/>
          <a:lstStyle>
            <a:lvl1pPr>
              <a:defRPr/>
            </a:lvl1pPr>
          </a:lstStyle>
          <a:p>
            <a:r>
              <a:rPr lang="en-US" altLang="ja-JP" dirty="0" smtClean="0"/>
              <a:t>A. Yamamoto, 6 November 2012</a:t>
            </a:r>
            <a:endParaRPr lang="en-US" altLang="ja-JP" dirty="0"/>
          </a:p>
        </p:txBody>
      </p:sp>
      <p:sp>
        <p:nvSpPr>
          <p:cNvPr id="8" name="フッター プレースホルダー 7"/>
          <p:cNvSpPr>
            <a:spLocks noGrp="1"/>
          </p:cNvSpPr>
          <p:nvPr>
            <p:ph type="ftr" sz="quarter" idx="11"/>
          </p:nvPr>
        </p:nvSpPr>
        <p:spPr>
          <a:xfrm>
            <a:off x="3124201" y="6248401"/>
            <a:ext cx="2895600" cy="476250"/>
          </a:xfrm>
        </p:spPr>
        <p:txBody>
          <a:bodyPr/>
          <a:lstStyle>
            <a:lvl1pPr>
              <a:defRPr/>
            </a:lvl1pPr>
          </a:lstStyle>
          <a:p>
            <a:r>
              <a:rPr lang="en-US" altLang="ja-JP" smtClean="0"/>
              <a:t>BESS Experiment</a:t>
            </a:r>
            <a:endParaRPr lang="en-US" altLang="ja-JP"/>
          </a:p>
        </p:txBody>
      </p:sp>
      <p:sp>
        <p:nvSpPr>
          <p:cNvPr id="9" name="スライド番号プレースホルダー 8"/>
          <p:cNvSpPr>
            <a:spLocks noGrp="1"/>
          </p:cNvSpPr>
          <p:nvPr>
            <p:ph type="sldNum" sz="quarter" idx="12"/>
          </p:nvPr>
        </p:nvSpPr>
        <p:spPr>
          <a:xfrm>
            <a:off x="6553200" y="6248401"/>
            <a:ext cx="2133600" cy="476250"/>
          </a:xfrm>
        </p:spPr>
        <p:txBody>
          <a:bodyPr/>
          <a:lstStyle>
            <a:lvl1pPr>
              <a:defRPr/>
            </a:lvl1pPr>
          </a:lstStyle>
          <a:p>
            <a:fld id="{F7C54DC3-8755-AF49-884D-A3B6E7CA44E2}" type="slidenum">
              <a:rPr lang="en-US" altLang="ja-JP"/>
              <a:pPr/>
              <a:t>‹#›</a:t>
            </a:fld>
            <a:endParaRPr lang="en-US" altLang="ja-JP"/>
          </a:p>
        </p:txBody>
      </p:sp>
    </p:spTree>
    <p:extLst>
      <p:ext uri="{BB962C8B-B14F-4D97-AF65-F5344CB8AC3E}">
        <p14:creationId xmlns:p14="http://schemas.microsoft.com/office/powerpoint/2010/main" val="32071401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verTx" preserve="1">
  <p:cSld name="1_タイトル、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8229600" cy="21732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3925894"/>
            <a:ext cx="8229600" cy="21732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a:xfrm>
            <a:off x="457200" y="6251575"/>
            <a:ext cx="2438400" cy="476250"/>
          </a:xfrm>
        </p:spPr>
        <p:txBody>
          <a:bodyPr/>
          <a:lstStyle>
            <a:lvl1pPr>
              <a:defRPr/>
            </a:lvl1pPr>
          </a:lstStyle>
          <a:p>
            <a:r>
              <a:rPr lang="en-US" altLang="ja-JP" dirty="0" smtClean="0"/>
              <a:t>A. Yamamoto, 6 November 2012</a:t>
            </a:r>
            <a:endParaRPr lang="en-US" altLang="ja-JP" dirty="0"/>
          </a:p>
        </p:txBody>
      </p:sp>
      <p:sp>
        <p:nvSpPr>
          <p:cNvPr id="6" name="フッター プレースホルダー 5"/>
          <p:cNvSpPr>
            <a:spLocks noGrp="1"/>
          </p:cNvSpPr>
          <p:nvPr>
            <p:ph type="ftr" sz="quarter" idx="11"/>
          </p:nvPr>
        </p:nvSpPr>
        <p:spPr>
          <a:xfrm>
            <a:off x="3124201" y="6248401"/>
            <a:ext cx="2895600" cy="476250"/>
          </a:xfrm>
        </p:spPr>
        <p:txBody>
          <a:bodyPr/>
          <a:lstStyle>
            <a:lvl1pPr>
              <a:defRPr/>
            </a:lvl1pPr>
          </a:lstStyle>
          <a:p>
            <a:r>
              <a:rPr lang="en-US" altLang="ja-JP" smtClean="0"/>
              <a:t>BESS Experiment</a:t>
            </a:r>
            <a:endParaRPr lang="en-US" altLang="ja-JP"/>
          </a:p>
        </p:txBody>
      </p:sp>
      <p:sp>
        <p:nvSpPr>
          <p:cNvPr id="7" name="スライド番号プレースホルダー 6"/>
          <p:cNvSpPr>
            <a:spLocks noGrp="1"/>
          </p:cNvSpPr>
          <p:nvPr>
            <p:ph type="sldNum" sz="quarter" idx="12"/>
          </p:nvPr>
        </p:nvSpPr>
        <p:spPr>
          <a:xfrm>
            <a:off x="6553200" y="6248401"/>
            <a:ext cx="2133600" cy="476250"/>
          </a:xfrm>
        </p:spPr>
        <p:txBody>
          <a:bodyPr/>
          <a:lstStyle>
            <a:lvl1pPr>
              <a:defRPr/>
            </a:lvl1pPr>
          </a:lstStyle>
          <a:p>
            <a:fld id="{E13FE454-B514-2B46-89D3-2FDFF5C7950A}" type="slidenum">
              <a:rPr lang="en-US" altLang="ja-JP"/>
              <a:pPr/>
              <a:t>‹#›</a:t>
            </a:fld>
            <a:endParaRPr lang="en-US" altLang="ja-JP"/>
          </a:p>
        </p:txBody>
      </p:sp>
    </p:spTree>
    <p:extLst>
      <p:ext uri="{BB962C8B-B14F-4D97-AF65-F5344CB8AC3E}">
        <p14:creationId xmlns:p14="http://schemas.microsoft.com/office/powerpoint/2010/main" val="11643722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マスター タイトルの書式設定</a:t>
            </a:r>
            <a:endParaRPr lang="ja-JP" altLang="en-US"/>
          </a:p>
        </p:txBody>
      </p:sp>
      <p:sp>
        <p:nvSpPr>
          <p:cNvPr id="3" name="表プレースホルダー 2"/>
          <p:cNvSpPr>
            <a:spLocks noGrp="1"/>
          </p:cNvSpPr>
          <p:nvPr>
            <p:ph type="tbl" idx="1"/>
          </p:nvPr>
        </p:nvSpPr>
        <p:spPr>
          <a:xfrm>
            <a:off x="457200" y="1600201"/>
            <a:ext cx="8229600" cy="4498975"/>
          </a:xfrm>
        </p:spPr>
        <p:txBody>
          <a:bodyPr/>
          <a:lstStyle/>
          <a:p>
            <a:endParaRPr lang="ja-JP" altLang="en-US"/>
          </a:p>
        </p:txBody>
      </p:sp>
      <p:sp>
        <p:nvSpPr>
          <p:cNvPr id="4" name="日付プレースホルダー 3"/>
          <p:cNvSpPr>
            <a:spLocks noGrp="1"/>
          </p:cNvSpPr>
          <p:nvPr>
            <p:ph type="dt" sz="half" idx="10"/>
          </p:nvPr>
        </p:nvSpPr>
        <p:spPr>
          <a:xfrm>
            <a:off x="457200" y="6251575"/>
            <a:ext cx="2438400" cy="476250"/>
          </a:xfrm>
        </p:spPr>
        <p:txBody>
          <a:bodyPr/>
          <a:lstStyle>
            <a:lvl1pPr>
              <a:defRPr/>
            </a:lvl1pPr>
          </a:lstStyle>
          <a:p>
            <a:r>
              <a:rPr lang="en-US" altLang="ja-JP" dirty="0" smtClean="0"/>
              <a:t>A. Yamamoto, 6 November 2012</a:t>
            </a:r>
            <a:endParaRPr lang="en-US" altLang="ja-JP" dirty="0"/>
          </a:p>
        </p:txBody>
      </p:sp>
      <p:sp>
        <p:nvSpPr>
          <p:cNvPr id="5" name="フッター プレースホルダー 4"/>
          <p:cNvSpPr>
            <a:spLocks noGrp="1"/>
          </p:cNvSpPr>
          <p:nvPr>
            <p:ph type="ftr" sz="quarter" idx="11"/>
          </p:nvPr>
        </p:nvSpPr>
        <p:spPr>
          <a:xfrm>
            <a:off x="3124201" y="6248401"/>
            <a:ext cx="2895600" cy="476250"/>
          </a:xfrm>
        </p:spPr>
        <p:txBody>
          <a:bodyPr/>
          <a:lstStyle>
            <a:lvl1pPr>
              <a:defRPr/>
            </a:lvl1pPr>
          </a:lstStyle>
          <a:p>
            <a:r>
              <a:rPr lang="en-US" altLang="ja-JP" smtClean="0"/>
              <a:t>BESS Experiment</a:t>
            </a:r>
            <a:endParaRPr lang="en-US" altLang="ja-JP"/>
          </a:p>
        </p:txBody>
      </p:sp>
      <p:sp>
        <p:nvSpPr>
          <p:cNvPr id="6" name="スライド番号プレースホルダー 5"/>
          <p:cNvSpPr>
            <a:spLocks noGrp="1"/>
          </p:cNvSpPr>
          <p:nvPr>
            <p:ph type="sldNum" sz="quarter" idx="12"/>
          </p:nvPr>
        </p:nvSpPr>
        <p:spPr>
          <a:xfrm>
            <a:off x="6553200" y="6248401"/>
            <a:ext cx="2133600" cy="476250"/>
          </a:xfrm>
        </p:spPr>
        <p:txBody>
          <a:bodyPr/>
          <a:lstStyle>
            <a:lvl1pPr>
              <a:defRPr/>
            </a:lvl1pPr>
          </a:lstStyle>
          <a:p>
            <a:fld id="{51B639CF-2043-9D4A-8094-DD19838E7914}" type="slidenum">
              <a:rPr lang="en-US" altLang="ja-JP"/>
              <a:pPr/>
              <a:t>‹#›</a:t>
            </a:fld>
            <a:endParaRPr lang="en-US" altLang="ja-JP"/>
          </a:p>
        </p:txBody>
      </p:sp>
    </p:spTree>
    <p:extLst>
      <p:ext uri="{BB962C8B-B14F-4D97-AF65-F5344CB8AC3E}">
        <p14:creationId xmlns:p14="http://schemas.microsoft.com/office/powerpoint/2010/main" val="32644898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6481" y="273629"/>
            <a:ext cx="8228160" cy="1143480"/>
          </a:xfrm>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idx="10"/>
          </p:nvPr>
        </p:nvSpPr>
        <p:spPr>
          <a:xfrm>
            <a:off x="456480" y="6247376"/>
            <a:ext cx="2439119" cy="472370"/>
          </a:xfrm>
        </p:spPr>
        <p:txBody>
          <a:bodyPr/>
          <a:lstStyle>
            <a:lvl1pPr>
              <a:defRPr/>
            </a:lvl1pPr>
          </a:lstStyle>
          <a:p>
            <a:r>
              <a:rPr lang="en-US" altLang="ja-JP" dirty="0" smtClean="0"/>
              <a:t>A. Yamamoto, 6 November 2012</a:t>
            </a:r>
            <a:endParaRPr lang="en-US" altLang="ja-JP" dirty="0"/>
          </a:p>
        </p:txBody>
      </p:sp>
      <p:sp>
        <p:nvSpPr>
          <p:cNvPr id="4" name="フッター プレースホルダー 3"/>
          <p:cNvSpPr>
            <a:spLocks noGrp="1"/>
          </p:cNvSpPr>
          <p:nvPr>
            <p:ph type="ftr" idx="11"/>
          </p:nvPr>
        </p:nvSpPr>
        <p:spPr>
          <a:xfrm>
            <a:off x="3127680" y="6247376"/>
            <a:ext cx="2897280" cy="472370"/>
          </a:xfrm>
        </p:spPr>
        <p:txBody>
          <a:bodyPr/>
          <a:lstStyle>
            <a:lvl1pPr>
              <a:defRPr/>
            </a:lvl1pPr>
          </a:lstStyle>
          <a:p>
            <a:r>
              <a:rPr lang="en-GB" altLang="ja-JP" smtClean="0"/>
              <a:t>BESS Experiment</a:t>
            </a:r>
            <a:endParaRPr lang="en-GB" altLang="ja-JP"/>
          </a:p>
        </p:txBody>
      </p:sp>
      <p:sp>
        <p:nvSpPr>
          <p:cNvPr id="5" name="スライド番号プレースホルダー 4"/>
          <p:cNvSpPr>
            <a:spLocks noGrp="1"/>
          </p:cNvSpPr>
          <p:nvPr>
            <p:ph type="sldNum" idx="12"/>
          </p:nvPr>
        </p:nvSpPr>
        <p:spPr>
          <a:xfrm>
            <a:off x="6554880" y="6247376"/>
            <a:ext cx="2128320" cy="472370"/>
          </a:xfrm>
        </p:spPr>
        <p:txBody>
          <a:bodyPr/>
          <a:lstStyle>
            <a:lvl1pPr>
              <a:defRPr/>
            </a:lvl1pPr>
          </a:lstStyle>
          <a:p>
            <a:fld id="{D1A1A812-E1AD-6A4D-9B23-F1D8B949D280}" type="slidenum">
              <a:rPr lang="en-GB" altLang="ja-JP"/>
              <a:pPr/>
              <a:t>‹#›</a:t>
            </a:fld>
            <a:endParaRPr lang="en-GB" altLang="ja-JP"/>
          </a:p>
        </p:txBody>
      </p:sp>
    </p:spTree>
    <p:extLst>
      <p:ext uri="{BB962C8B-B14F-4D97-AF65-F5344CB8AC3E}">
        <p14:creationId xmlns:p14="http://schemas.microsoft.com/office/powerpoint/2010/main" val="4211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r>
              <a:rPr lang="en-US" altLang="ja-JP" dirty="0" smtClean="0"/>
              <a:t>A. Yamamoto, 6 November 2012</a:t>
            </a:r>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smtClean="0"/>
              <a:t>BESS Experiment</a:t>
            </a:r>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6BAD0A9-2175-1540-9403-A4385CBC25A1}" type="slidenum">
              <a:rPr lang="en-US" altLang="ja-JP"/>
              <a:pPr/>
              <a:t>‹#›</a:t>
            </a:fld>
            <a:endParaRPr lang="en-US" altLang="ja-JP"/>
          </a:p>
        </p:txBody>
      </p:sp>
    </p:spTree>
    <p:extLst>
      <p:ext uri="{BB962C8B-B14F-4D97-AF65-F5344CB8AC3E}">
        <p14:creationId xmlns:p14="http://schemas.microsoft.com/office/powerpoint/2010/main" val="181417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6"/>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9"/>
            <a:ext cx="7772400" cy="1500187"/>
          </a:xfrm>
        </p:spPr>
        <p:txBody>
          <a:bodyPr anchor="b"/>
          <a:lstStyle>
            <a:lvl1pPr marL="0" indent="0">
              <a:buNone/>
              <a:defRPr sz="2000"/>
            </a:lvl1pPr>
            <a:lvl2pPr marL="457106" indent="0">
              <a:buNone/>
              <a:defRPr sz="1800"/>
            </a:lvl2pPr>
            <a:lvl3pPr marL="914212" indent="0">
              <a:buNone/>
              <a:defRPr sz="1600"/>
            </a:lvl3pPr>
            <a:lvl4pPr marL="1371320" indent="0">
              <a:buNone/>
              <a:defRPr sz="1400"/>
            </a:lvl4pPr>
            <a:lvl5pPr marL="1828426" indent="0">
              <a:buNone/>
              <a:defRPr sz="1400"/>
            </a:lvl5pPr>
            <a:lvl6pPr marL="2285532" indent="0">
              <a:buNone/>
              <a:defRPr sz="1400"/>
            </a:lvl6pPr>
            <a:lvl7pPr marL="2742640" indent="0">
              <a:buNone/>
              <a:defRPr sz="1400"/>
            </a:lvl7pPr>
            <a:lvl8pPr marL="3199744" indent="0">
              <a:buNone/>
              <a:defRPr sz="1400"/>
            </a:lvl8pPr>
            <a:lvl9pPr marL="3656852"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r>
              <a:rPr lang="en-US" altLang="ja-JP" dirty="0" smtClean="0"/>
              <a:t>A. Yamamoto, 6 November 2012</a:t>
            </a:r>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smtClean="0"/>
              <a:t>BESS Experiment</a:t>
            </a:r>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5E0CB886-A173-2146-BA43-76B6830DAB3C}" type="slidenum">
              <a:rPr lang="en-US" altLang="ja-JP"/>
              <a:pPr/>
              <a:t>‹#›</a:t>
            </a:fld>
            <a:endParaRPr lang="en-US" altLang="ja-JP"/>
          </a:p>
        </p:txBody>
      </p:sp>
    </p:spTree>
    <p:extLst>
      <p:ext uri="{BB962C8B-B14F-4D97-AF65-F5344CB8AC3E}">
        <p14:creationId xmlns:p14="http://schemas.microsoft.com/office/powerpoint/2010/main" val="2682309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1"/>
            <a:ext cx="4038600"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1"/>
            <a:ext cx="4038600"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r>
              <a:rPr lang="en-US" altLang="ja-JP" dirty="0" smtClean="0"/>
              <a:t>A. Yamamoto, 6 November 2012</a:t>
            </a:r>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smtClean="0"/>
              <a:t>BESS Experiment</a:t>
            </a:r>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16FFF5B8-8D93-2C4C-837B-822DD8072197}" type="slidenum">
              <a:rPr lang="en-US" altLang="ja-JP"/>
              <a:pPr/>
              <a:t>‹#›</a:t>
            </a:fld>
            <a:endParaRPr lang="en-US" altLang="ja-JP"/>
          </a:p>
        </p:txBody>
      </p:sp>
    </p:spTree>
    <p:extLst>
      <p:ext uri="{BB962C8B-B14F-4D97-AF65-F5344CB8AC3E}">
        <p14:creationId xmlns:p14="http://schemas.microsoft.com/office/powerpoint/2010/main" val="1204221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106" indent="0">
              <a:buNone/>
              <a:defRPr sz="2000" b="1"/>
            </a:lvl2pPr>
            <a:lvl3pPr marL="914212" indent="0">
              <a:buNone/>
              <a:defRPr sz="1800" b="1"/>
            </a:lvl3pPr>
            <a:lvl4pPr marL="1371320" indent="0">
              <a:buNone/>
              <a:defRPr sz="1600" b="1"/>
            </a:lvl4pPr>
            <a:lvl5pPr marL="1828426" indent="0">
              <a:buNone/>
              <a:defRPr sz="1600" b="1"/>
            </a:lvl5pPr>
            <a:lvl6pPr marL="2285532" indent="0">
              <a:buNone/>
              <a:defRPr sz="1600" b="1"/>
            </a:lvl6pPr>
            <a:lvl7pPr marL="2742640" indent="0">
              <a:buNone/>
              <a:defRPr sz="1600" b="1"/>
            </a:lvl7pPr>
            <a:lvl8pPr marL="3199744" indent="0">
              <a:buNone/>
              <a:defRPr sz="1600" b="1"/>
            </a:lvl8pPr>
            <a:lvl9pPr marL="3656852"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7" y="1535113"/>
            <a:ext cx="4041775" cy="639762"/>
          </a:xfrm>
        </p:spPr>
        <p:txBody>
          <a:bodyPr anchor="b"/>
          <a:lstStyle>
            <a:lvl1pPr marL="0" indent="0">
              <a:buNone/>
              <a:defRPr sz="2400" b="1"/>
            </a:lvl1pPr>
            <a:lvl2pPr marL="457106" indent="0">
              <a:buNone/>
              <a:defRPr sz="2000" b="1"/>
            </a:lvl2pPr>
            <a:lvl3pPr marL="914212" indent="0">
              <a:buNone/>
              <a:defRPr sz="1800" b="1"/>
            </a:lvl3pPr>
            <a:lvl4pPr marL="1371320" indent="0">
              <a:buNone/>
              <a:defRPr sz="1600" b="1"/>
            </a:lvl4pPr>
            <a:lvl5pPr marL="1828426" indent="0">
              <a:buNone/>
              <a:defRPr sz="1600" b="1"/>
            </a:lvl5pPr>
            <a:lvl6pPr marL="2285532" indent="0">
              <a:buNone/>
              <a:defRPr sz="1600" b="1"/>
            </a:lvl6pPr>
            <a:lvl7pPr marL="2742640" indent="0">
              <a:buNone/>
              <a:defRPr sz="1600" b="1"/>
            </a:lvl7pPr>
            <a:lvl8pPr marL="3199744" indent="0">
              <a:buNone/>
              <a:defRPr sz="1600" b="1"/>
            </a:lvl8pPr>
            <a:lvl9pPr marL="3656852"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r>
              <a:rPr lang="en-US" altLang="ja-JP" dirty="0" smtClean="0"/>
              <a:t>A. Yamamoto, 6 November 2012</a:t>
            </a:r>
            <a:endParaRPr lang="en-US" altLang="ja-JP" dirty="0"/>
          </a:p>
        </p:txBody>
      </p:sp>
      <p:sp>
        <p:nvSpPr>
          <p:cNvPr id="8" name="フッター プレースホルダー 7"/>
          <p:cNvSpPr>
            <a:spLocks noGrp="1"/>
          </p:cNvSpPr>
          <p:nvPr>
            <p:ph type="ftr" sz="quarter" idx="11"/>
          </p:nvPr>
        </p:nvSpPr>
        <p:spPr/>
        <p:txBody>
          <a:bodyPr/>
          <a:lstStyle>
            <a:lvl1pPr>
              <a:defRPr/>
            </a:lvl1pPr>
          </a:lstStyle>
          <a:p>
            <a:r>
              <a:rPr lang="en-US" altLang="ja-JP" smtClean="0"/>
              <a:t>BESS Experiment</a:t>
            </a:r>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DCD30C2D-8EAF-854A-8446-31EDB8ADB421}" type="slidenum">
              <a:rPr lang="en-US" altLang="ja-JP"/>
              <a:pPr/>
              <a:t>‹#›</a:t>
            </a:fld>
            <a:endParaRPr lang="en-US" altLang="ja-JP"/>
          </a:p>
        </p:txBody>
      </p:sp>
    </p:spTree>
    <p:extLst>
      <p:ext uri="{BB962C8B-B14F-4D97-AF65-F5344CB8AC3E}">
        <p14:creationId xmlns:p14="http://schemas.microsoft.com/office/powerpoint/2010/main" val="2116385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r>
              <a:rPr lang="en-US" altLang="ja-JP" dirty="0" smtClean="0"/>
              <a:t>A. Yamamoto, 6 November 2012</a:t>
            </a:r>
            <a:endParaRPr lang="en-US" altLang="ja-JP" dirty="0"/>
          </a:p>
        </p:txBody>
      </p:sp>
      <p:sp>
        <p:nvSpPr>
          <p:cNvPr id="4" name="フッター プレースホルダー 3"/>
          <p:cNvSpPr>
            <a:spLocks noGrp="1"/>
          </p:cNvSpPr>
          <p:nvPr>
            <p:ph type="ftr" sz="quarter" idx="11"/>
          </p:nvPr>
        </p:nvSpPr>
        <p:spPr/>
        <p:txBody>
          <a:bodyPr/>
          <a:lstStyle>
            <a:lvl1pPr>
              <a:defRPr/>
            </a:lvl1pPr>
          </a:lstStyle>
          <a:p>
            <a:r>
              <a:rPr lang="en-US" altLang="ja-JP" smtClean="0"/>
              <a:t>BESS Experiment</a:t>
            </a:r>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E40C41FC-69E1-DD42-A69D-11B0777FD0A6}" type="slidenum">
              <a:rPr lang="en-US" altLang="ja-JP"/>
              <a:pPr/>
              <a:t>‹#›</a:t>
            </a:fld>
            <a:endParaRPr lang="en-US" altLang="ja-JP"/>
          </a:p>
        </p:txBody>
      </p:sp>
    </p:spTree>
    <p:extLst>
      <p:ext uri="{BB962C8B-B14F-4D97-AF65-F5344CB8AC3E}">
        <p14:creationId xmlns:p14="http://schemas.microsoft.com/office/powerpoint/2010/main" val="2408860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r>
              <a:rPr lang="en-US" altLang="ja-JP" dirty="0" smtClean="0"/>
              <a:t>A. Yamamoto, 6 November 2012</a:t>
            </a:r>
            <a:endParaRPr lang="en-US" altLang="ja-JP" dirty="0"/>
          </a:p>
        </p:txBody>
      </p:sp>
      <p:sp>
        <p:nvSpPr>
          <p:cNvPr id="3" name="フッター プレースホルダー 2"/>
          <p:cNvSpPr>
            <a:spLocks noGrp="1"/>
          </p:cNvSpPr>
          <p:nvPr>
            <p:ph type="ftr" sz="quarter" idx="11"/>
          </p:nvPr>
        </p:nvSpPr>
        <p:spPr/>
        <p:txBody>
          <a:bodyPr/>
          <a:lstStyle>
            <a:lvl1pPr>
              <a:defRPr/>
            </a:lvl1pPr>
          </a:lstStyle>
          <a:p>
            <a:r>
              <a:rPr lang="en-US" altLang="ja-JP" smtClean="0"/>
              <a:t>BESS Experiment</a:t>
            </a:r>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82190214-27B0-9747-988A-EAFF757D7B41}" type="slidenum">
              <a:rPr lang="en-US" altLang="ja-JP"/>
              <a:pPr/>
              <a:t>‹#›</a:t>
            </a:fld>
            <a:endParaRPr lang="en-US" altLang="ja-JP"/>
          </a:p>
        </p:txBody>
      </p:sp>
    </p:spTree>
    <p:extLst>
      <p:ext uri="{BB962C8B-B14F-4D97-AF65-F5344CB8AC3E}">
        <p14:creationId xmlns:p14="http://schemas.microsoft.com/office/powerpoint/2010/main" val="983774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3"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1"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3" y="1435103"/>
            <a:ext cx="3008313" cy="4691063"/>
          </a:xfrm>
        </p:spPr>
        <p:txBody>
          <a:bodyPr/>
          <a:lstStyle>
            <a:lvl1pPr marL="0" indent="0">
              <a:buNone/>
              <a:defRPr sz="1400"/>
            </a:lvl1pPr>
            <a:lvl2pPr marL="457106" indent="0">
              <a:buNone/>
              <a:defRPr sz="1200"/>
            </a:lvl2pPr>
            <a:lvl3pPr marL="914212" indent="0">
              <a:buNone/>
              <a:defRPr sz="1000"/>
            </a:lvl3pPr>
            <a:lvl4pPr marL="1371320" indent="0">
              <a:buNone/>
              <a:defRPr sz="900"/>
            </a:lvl4pPr>
            <a:lvl5pPr marL="1828426" indent="0">
              <a:buNone/>
              <a:defRPr sz="900"/>
            </a:lvl5pPr>
            <a:lvl6pPr marL="2285532" indent="0">
              <a:buNone/>
              <a:defRPr sz="900"/>
            </a:lvl6pPr>
            <a:lvl7pPr marL="2742640" indent="0">
              <a:buNone/>
              <a:defRPr sz="900"/>
            </a:lvl7pPr>
            <a:lvl8pPr marL="3199744" indent="0">
              <a:buNone/>
              <a:defRPr sz="900"/>
            </a:lvl8pPr>
            <a:lvl9pPr marL="3656852"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r>
              <a:rPr lang="en-US" altLang="ja-JP" dirty="0" smtClean="0"/>
              <a:t>A. Yamamoto, 6 November 2012</a:t>
            </a:r>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smtClean="0"/>
              <a:t>BESS Experiment</a:t>
            </a:r>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1F865CC-F70B-904E-8514-8D38FE607A90}" type="slidenum">
              <a:rPr lang="en-US" altLang="ja-JP"/>
              <a:pPr/>
              <a:t>‹#›</a:t>
            </a:fld>
            <a:endParaRPr lang="en-US" altLang="ja-JP"/>
          </a:p>
        </p:txBody>
      </p:sp>
    </p:spTree>
    <p:extLst>
      <p:ext uri="{BB962C8B-B14F-4D97-AF65-F5344CB8AC3E}">
        <p14:creationId xmlns:p14="http://schemas.microsoft.com/office/powerpoint/2010/main" val="1904136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106" indent="0">
              <a:buNone/>
              <a:defRPr sz="2800"/>
            </a:lvl2pPr>
            <a:lvl3pPr marL="914212" indent="0">
              <a:buNone/>
              <a:defRPr sz="2400"/>
            </a:lvl3pPr>
            <a:lvl4pPr marL="1371320" indent="0">
              <a:buNone/>
              <a:defRPr sz="2000"/>
            </a:lvl4pPr>
            <a:lvl5pPr marL="1828426" indent="0">
              <a:buNone/>
              <a:defRPr sz="2000"/>
            </a:lvl5pPr>
            <a:lvl6pPr marL="2285532" indent="0">
              <a:buNone/>
              <a:defRPr sz="2000"/>
            </a:lvl6pPr>
            <a:lvl7pPr marL="2742640" indent="0">
              <a:buNone/>
              <a:defRPr sz="2000"/>
            </a:lvl7pPr>
            <a:lvl8pPr marL="3199744" indent="0">
              <a:buNone/>
              <a:defRPr sz="2000"/>
            </a:lvl8pPr>
            <a:lvl9pPr marL="3656852"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106" indent="0">
              <a:buNone/>
              <a:defRPr sz="1200"/>
            </a:lvl2pPr>
            <a:lvl3pPr marL="914212" indent="0">
              <a:buNone/>
              <a:defRPr sz="1000"/>
            </a:lvl3pPr>
            <a:lvl4pPr marL="1371320" indent="0">
              <a:buNone/>
              <a:defRPr sz="900"/>
            </a:lvl4pPr>
            <a:lvl5pPr marL="1828426" indent="0">
              <a:buNone/>
              <a:defRPr sz="900"/>
            </a:lvl5pPr>
            <a:lvl6pPr marL="2285532" indent="0">
              <a:buNone/>
              <a:defRPr sz="900"/>
            </a:lvl6pPr>
            <a:lvl7pPr marL="2742640" indent="0">
              <a:buNone/>
              <a:defRPr sz="900"/>
            </a:lvl7pPr>
            <a:lvl8pPr marL="3199744" indent="0">
              <a:buNone/>
              <a:defRPr sz="900"/>
            </a:lvl8pPr>
            <a:lvl9pPr marL="3656852"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r>
              <a:rPr lang="en-US" altLang="ja-JP" dirty="0" smtClean="0"/>
              <a:t>A. Yamamoto, 6 November 2012</a:t>
            </a:r>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smtClean="0"/>
              <a:t>BESS Experiment</a:t>
            </a:r>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9AC8BE03-6C30-BC49-9B13-3CD8E71FE028}" type="slidenum">
              <a:rPr lang="en-US" altLang="ja-JP"/>
              <a:pPr/>
              <a:t>‹#›</a:t>
            </a:fld>
            <a:endParaRPr lang="en-US" altLang="ja-JP"/>
          </a:p>
        </p:txBody>
      </p:sp>
    </p:spTree>
    <p:extLst>
      <p:ext uri="{BB962C8B-B14F-4D97-AF65-F5344CB8AC3E}">
        <p14:creationId xmlns:p14="http://schemas.microsoft.com/office/powerpoint/2010/main" val="4169101909"/>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24290" name="Group 2"/>
          <p:cNvGrpSpPr>
            <a:grpSpLocks/>
          </p:cNvGrpSpPr>
          <p:nvPr/>
        </p:nvGrpSpPr>
        <p:grpSpPr bwMode="auto">
          <a:xfrm>
            <a:off x="2" y="3"/>
            <a:ext cx="9140825" cy="6850063"/>
            <a:chOff x="0" y="0"/>
            <a:chExt cx="5758" cy="4315"/>
          </a:xfrm>
        </p:grpSpPr>
        <p:sp>
          <p:nvSpPr>
            <p:cNvPr id="524291" name="Freeform 3"/>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Lst>
              <a:ahLst/>
              <a:cxnLst>
                <a:cxn ang="0">
                  <a:pos x="T0" y="T1"/>
                </a:cxn>
                <a:cxn ang="0">
                  <a:pos x="T2" y="T3"/>
                </a:cxn>
                <a:cxn ang="0">
                  <a:pos x="T4" y="T5"/>
                </a:cxn>
                <a:cxn ang="0">
                  <a:pos x="T6" y="T7"/>
                </a:cxn>
                <a:cxn ang="0">
                  <a:pos x="T8" y="T9"/>
                </a:cxn>
                <a:cxn ang="0">
                  <a:pos x="T10" y="T11"/>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nvGrpSpPr>
            <p:cNvPr id="524292" name="Group 4"/>
            <p:cNvGrpSpPr>
              <a:grpSpLocks/>
            </p:cNvGrpSpPr>
            <p:nvPr userDrawn="1"/>
          </p:nvGrpSpPr>
          <p:grpSpPr bwMode="auto">
            <a:xfrm>
              <a:off x="1728" y="1409"/>
              <a:ext cx="4027" cy="2906"/>
              <a:chOff x="1728" y="1409"/>
              <a:chExt cx="4027" cy="2906"/>
            </a:xfrm>
          </p:grpSpPr>
          <p:sp>
            <p:nvSpPr>
              <p:cNvPr id="524293" name="Freeform 5"/>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24294" name="Freeform 6"/>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24295" name="Freeform 7"/>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90980"/>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24296" name="Freeform 8"/>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24297" name="Freeform 9"/>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9098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524298" name="Freeform 10"/>
              <p:cNvSpPr>
                <a:spLocks/>
              </p:cNvSpPr>
              <p:nvPr/>
            </p:nvSpPr>
            <p:spPr bwMode="hidden">
              <a:xfrm>
                <a:off x="3231" y="1409"/>
                <a:ext cx="2296" cy="1469"/>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90980"/>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524299" name="Rectangle 11"/>
          <p:cNvSpPr>
            <a:spLocks noGrp="1" noRot="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21" tIns="45711" rIns="91421" bIns="45711" numCol="1" anchor="ctr" anchorCtr="0" compatLnSpc="1">
            <a:prstTxWarp prst="textNoShape">
              <a:avLst/>
            </a:prstTxWarp>
          </a:bodyPr>
          <a:lstStyle/>
          <a:p>
            <a:pPr lvl="0"/>
            <a:r>
              <a:rPr lang="ja-JP" altLang="en-US"/>
              <a:t>マスタ</a:t>
            </a:r>
            <a:r>
              <a:rPr lang="en-US" altLang="ja-JP"/>
              <a:t> </a:t>
            </a:r>
            <a:r>
              <a:rPr lang="ja-JP" altLang="en-US"/>
              <a:t>タイトルの書式設定</a:t>
            </a:r>
            <a:endParaRPr lang="en-US" altLang="ja-JP"/>
          </a:p>
        </p:txBody>
      </p:sp>
      <p:sp>
        <p:nvSpPr>
          <p:cNvPr id="524300" name="Rectangle 12"/>
          <p:cNvSpPr>
            <a:spLocks noGrp="1" noRot="1" noChangeArrowheads="1"/>
          </p:cNvSpPr>
          <p:nvPr>
            <p:ph type="body" idx="1"/>
          </p:nvPr>
        </p:nvSpPr>
        <p:spPr bwMode="auto">
          <a:xfrm>
            <a:off x="457200" y="1600201"/>
            <a:ext cx="8229600" cy="449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21" tIns="45711" rIns="91421" bIns="45711" numCol="1" anchor="t" anchorCtr="0" compatLnSpc="1">
            <a:prstTxWarp prst="textNoShape">
              <a:avLst/>
            </a:prstTxWarp>
          </a:bodyPr>
          <a:lstStyle/>
          <a:p>
            <a:pPr lvl="0"/>
            <a:r>
              <a:rPr lang="ja-JP" altLang="en-US" dirty="0"/>
              <a:t>マスタ</a:t>
            </a:r>
            <a:r>
              <a:rPr lang="en-US" altLang="ja-JP" dirty="0"/>
              <a:t> </a:t>
            </a:r>
            <a:r>
              <a:rPr lang="ja-JP" altLang="en-US" dirty="0"/>
              <a:t>テキストの書式設定</a:t>
            </a:r>
            <a:endParaRPr lang="en-US" altLang="ja-JP" dirty="0"/>
          </a:p>
          <a:p>
            <a:pPr lvl="1"/>
            <a:r>
              <a:rPr lang="ja-JP" altLang="en-US" dirty="0"/>
              <a:t>第</a:t>
            </a:r>
            <a:r>
              <a:rPr lang="en-US" altLang="ja-JP" dirty="0"/>
              <a:t> 2 </a:t>
            </a:r>
            <a:r>
              <a:rPr lang="ja-JP" altLang="en-US" dirty="0"/>
              <a:t>レベル</a:t>
            </a:r>
            <a:endParaRPr lang="en-US" altLang="ja-JP" dirty="0"/>
          </a:p>
          <a:p>
            <a:pPr lvl="2"/>
            <a:r>
              <a:rPr lang="ja-JP" altLang="en-US" dirty="0"/>
              <a:t>第</a:t>
            </a:r>
            <a:r>
              <a:rPr lang="en-US" altLang="ja-JP" dirty="0"/>
              <a:t> 3 </a:t>
            </a:r>
            <a:r>
              <a:rPr lang="ja-JP" altLang="en-US" dirty="0"/>
              <a:t>レベル</a:t>
            </a:r>
            <a:endParaRPr lang="en-US" altLang="ja-JP" dirty="0"/>
          </a:p>
          <a:p>
            <a:pPr lvl="3"/>
            <a:r>
              <a:rPr lang="ja-JP" altLang="en-US" dirty="0"/>
              <a:t>第</a:t>
            </a:r>
            <a:r>
              <a:rPr lang="en-US" altLang="ja-JP" dirty="0"/>
              <a:t> 4 </a:t>
            </a:r>
            <a:r>
              <a:rPr lang="ja-JP" altLang="en-US" dirty="0"/>
              <a:t>レベル</a:t>
            </a:r>
            <a:endParaRPr lang="en-US" altLang="ja-JP" dirty="0"/>
          </a:p>
          <a:p>
            <a:pPr lvl="4"/>
            <a:r>
              <a:rPr lang="ja-JP" altLang="en-US" dirty="0"/>
              <a:t>第</a:t>
            </a:r>
            <a:r>
              <a:rPr lang="en-US" altLang="ja-JP" dirty="0"/>
              <a:t> 5 </a:t>
            </a:r>
            <a:r>
              <a:rPr lang="ja-JP" altLang="en-US" dirty="0"/>
              <a:t>レベル</a:t>
            </a:r>
            <a:endParaRPr lang="en-US" altLang="ja-JP" dirty="0"/>
          </a:p>
        </p:txBody>
      </p:sp>
      <p:sp>
        <p:nvSpPr>
          <p:cNvPr id="524301" name="Rectangle 13"/>
          <p:cNvSpPr>
            <a:spLocks noGrp="1" noChangeArrowheads="1"/>
          </p:cNvSpPr>
          <p:nvPr>
            <p:ph type="dt" sz="half" idx="2"/>
          </p:nvPr>
        </p:nvSpPr>
        <p:spPr bwMode="auto">
          <a:xfrm>
            <a:off x="457200" y="6251575"/>
            <a:ext cx="2438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21" tIns="45711" rIns="91421" bIns="45711" numCol="1" anchor="b" anchorCtr="0" compatLnSpc="1">
            <a:prstTxWarp prst="textNoShape">
              <a:avLst/>
            </a:prstTxWarp>
          </a:bodyPr>
          <a:lstStyle>
            <a:lvl1pPr algn="l">
              <a:defRPr kumimoji="0" sz="1200" b="0">
                <a:latin typeface="Arial" charset="0"/>
                <a:ea typeface="+mn-ea"/>
                <a:cs typeface="+mn-cs"/>
              </a:defRPr>
            </a:lvl1pPr>
          </a:lstStyle>
          <a:p>
            <a:r>
              <a:rPr lang="en-US" altLang="ja-JP" dirty="0" smtClean="0"/>
              <a:t>A. Yamamoto, 6 November 2012</a:t>
            </a:r>
            <a:endParaRPr lang="en-US" altLang="ja-JP" dirty="0"/>
          </a:p>
        </p:txBody>
      </p:sp>
      <p:sp>
        <p:nvSpPr>
          <p:cNvPr id="524302" name="Rectangle 14"/>
          <p:cNvSpPr>
            <a:spLocks noGrp="1" noChangeArrowheads="1"/>
          </p:cNvSpPr>
          <p:nvPr>
            <p:ph type="ftr" sz="quarter" idx="3"/>
          </p:nvPr>
        </p:nvSpPr>
        <p:spPr bwMode="auto">
          <a:xfrm>
            <a:off x="3124201" y="6248401"/>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21" tIns="45711" rIns="91421" bIns="45711" numCol="1" anchor="b" anchorCtr="0" compatLnSpc="1">
            <a:prstTxWarp prst="textNoShape">
              <a:avLst/>
            </a:prstTxWarp>
          </a:bodyPr>
          <a:lstStyle>
            <a:lvl1pPr>
              <a:defRPr kumimoji="0" sz="1200" b="0">
                <a:latin typeface="Arial" charset="0"/>
                <a:ea typeface="+mn-ea"/>
                <a:cs typeface="+mn-cs"/>
              </a:defRPr>
            </a:lvl1pPr>
          </a:lstStyle>
          <a:p>
            <a:r>
              <a:rPr lang="en-US" altLang="ja-JP" smtClean="0"/>
              <a:t>BESS Experiment</a:t>
            </a:r>
            <a:endParaRPr lang="en-US" altLang="ja-JP"/>
          </a:p>
        </p:txBody>
      </p:sp>
      <p:sp>
        <p:nvSpPr>
          <p:cNvPr id="524303" name="Rectangle 15"/>
          <p:cNvSpPr>
            <a:spLocks noGrp="1" noChangeArrowheads="1"/>
          </p:cNvSpPr>
          <p:nvPr>
            <p:ph type="sldNum" sz="quarter" idx="4"/>
          </p:nvPr>
        </p:nvSpPr>
        <p:spPr bwMode="auto">
          <a:xfrm>
            <a:off x="6553200" y="6248401"/>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21" tIns="45711" rIns="91421" bIns="45711" numCol="1" anchor="b" anchorCtr="0" compatLnSpc="1">
            <a:prstTxWarp prst="textNoShape">
              <a:avLst/>
            </a:prstTxWarp>
          </a:bodyPr>
          <a:lstStyle>
            <a:lvl1pPr algn="r">
              <a:defRPr kumimoji="0" sz="1200" b="0">
                <a:latin typeface="Arial" charset="0"/>
                <a:ea typeface="+mn-ea"/>
                <a:cs typeface="+mn-cs"/>
              </a:defRPr>
            </a:lvl1pPr>
          </a:lstStyle>
          <a:p>
            <a:fld id="{AD96D95E-DC83-0A4A-974A-EDC09152D7AD}" type="slidenum">
              <a:rPr lang="en-US" altLang="ja-JP"/>
              <a:pPr/>
              <a:t>‹#›</a:t>
            </a:fld>
            <a:endParaRPr lang="en-US" altLang="ja-JP"/>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Lst>
  <p:timing>
    <p:tnLst>
      <p:par>
        <p:cTn xmlns:p14="http://schemas.microsoft.com/office/powerpoint/2010/main" id="1" dur="indefinite" restart="never" nodeType="tmRoot"/>
      </p:par>
    </p:tnLst>
  </p:timing>
  <p:hf hdr="0"/>
  <p:txStyles>
    <p:titleStyle>
      <a:lvl1pPr algn="ctr" rtl="0" fontAlgn="base">
        <a:spcBef>
          <a:spcPct val="0"/>
        </a:spcBef>
        <a:spcAft>
          <a:spcPct val="0"/>
        </a:spcAft>
        <a:defRPr sz="4400" b="1">
          <a:solidFill>
            <a:srgbClr val="FFFF00"/>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rgbClr val="FFFF00"/>
          </a:solidFill>
          <a:effectLst>
            <a:outerShdw blurRad="38100" dist="38100" dir="2700000" algn="tl">
              <a:srgbClr val="000000"/>
            </a:outerShdw>
          </a:effectLst>
          <a:latin typeface="Palatino" charset="0"/>
          <a:ea typeface="Osaka" charset="0"/>
          <a:cs typeface="Osaka" charset="0"/>
        </a:defRPr>
      </a:lvl2pPr>
      <a:lvl3pPr algn="ctr" rtl="0" fontAlgn="base">
        <a:spcBef>
          <a:spcPct val="0"/>
        </a:spcBef>
        <a:spcAft>
          <a:spcPct val="0"/>
        </a:spcAft>
        <a:defRPr sz="4400" b="1">
          <a:solidFill>
            <a:srgbClr val="FFFF00"/>
          </a:solidFill>
          <a:effectLst>
            <a:outerShdw blurRad="38100" dist="38100" dir="2700000" algn="tl">
              <a:srgbClr val="000000"/>
            </a:outerShdw>
          </a:effectLst>
          <a:latin typeface="Palatino" charset="0"/>
          <a:ea typeface="Osaka" charset="0"/>
          <a:cs typeface="Osaka" charset="0"/>
        </a:defRPr>
      </a:lvl3pPr>
      <a:lvl4pPr algn="ctr" rtl="0" fontAlgn="base">
        <a:spcBef>
          <a:spcPct val="0"/>
        </a:spcBef>
        <a:spcAft>
          <a:spcPct val="0"/>
        </a:spcAft>
        <a:defRPr sz="4400" b="1">
          <a:solidFill>
            <a:srgbClr val="FFFF00"/>
          </a:solidFill>
          <a:effectLst>
            <a:outerShdw blurRad="38100" dist="38100" dir="2700000" algn="tl">
              <a:srgbClr val="000000"/>
            </a:outerShdw>
          </a:effectLst>
          <a:latin typeface="Palatino" charset="0"/>
          <a:ea typeface="Osaka" charset="0"/>
          <a:cs typeface="Osaka" charset="0"/>
        </a:defRPr>
      </a:lvl4pPr>
      <a:lvl5pPr algn="ctr" rtl="0" fontAlgn="base">
        <a:spcBef>
          <a:spcPct val="0"/>
        </a:spcBef>
        <a:spcAft>
          <a:spcPct val="0"/>
        </a:spcAft>
        <a:defRPr sz="4400" b="1">
          <a:solidFill>
            <a:srgbClr val="FFFF00"/>
          </a:solidFill>
          <a:effectLst>
            <a:outerShdw blurRad="38100" dist="38100" dir="2700000" algn="tl">
              <a:srgbClr val="000000"/>
            </a:outerShdw>
          </a:effectLst>
          <a:latin typeface="Palatino" charset="0"/>
          <a:ea typeface="Osaka" charset="0"/>
          <a:cs typeface="Osaka" charset="0"/>
        </a:defRPr>
      </a:lvl5pPr>
      <a:lvl6pPr marL="457106" algn="ctr" rtl="0" fontAlgn="base">
        <a:spcBef>
          <a:spcPct val="0"/>
        </a:spcBef>
        <a:spcAft>
          <a:spcPct val="0"/>
        </a:spcAft>
        <a:defRPr sz="4400" b="1">
          <a:solidFill>
            <a:srgbClr val="FFFF00"/>
          </a:solidFill>
          <a:effectLst>
            <a:outerShdw blurRad="38100" dist="38100" dir="2700000" algn="tl">
              <a:srgbClr val="000000"/>
            </a:outerShdw>
          </a:effectLst>
          <a:latin typeface="Palatino" charset="0"/>
          <a:ea typeface="Osaka" charset="0"/>
          <a:cs typeface="Osaka" charset="0"/>
        </a:defRPr>
      </a:lvl6pPr>
      <a:lvl7pPr marL="914212" algn="ctr" rtl="0" fontAlgn="base">
        <a:spcBef>
          <a:spcPct val="0"/>
        </a:spcBef>
        <a:spcAft>
          <a:spcPct val="0"/>
        </a:spcAft>
        <a:defRPr sz="4400" b="1">
          <a:solidFill>
            <a:srgbClr val="FFFF00"/>
          </a:solidFill>
          <a:effectLst>
            <a:outerShdw blurRad="38100" dist="38100" dir="2700000" algn="tl">
              <a:srgbClr val="000000"/>
            </a:outerShdw>
          </a:effectLst>
          <a:latin typeface="Palatino" charset="0"/>
          <a:ea typeface="Osaka" charset="0"/>
          <a:cs typeface="Osaka" charset="0"/>
        </a:defRPr>
      </a:lvl7pPr>
      <a:lvl8pPr marL="1371320" algn="ctr" rtl="0" fontAlgn="base">
        <a:spcBef>
          <a:spcPct val="0"/>
        </a:spcBef>
        <a:spcAft>
          <a:spcPct val="0"/>
        </a:spcAft>
        <a:defRPr sz="4400" b="1">
          <a:solidFill>
            <a:srgbClr val="FFFF00"/>
          </a:solidFill>
          <a:effectLst>
            <a:outerShdw blurRad="38100" dist="38100" dir="2700000" algn="tl">
              <a:srgbClr val="000000"/>
            </a:outerShdw>
          </a:effectLst>
          <a:latin typeface="Palatino" charset="0"/>
          <a:ea typeface="Osaka" charset="0"/>
          <a:cs typeface="Osaka" charset="0"/>
        </a:defRPr>
      </a:lvl8pPr>
      <a:lvl9pPr marL="1828426" algn="ctr" rtl="0" fontAlgn="base">
        <a:spcBef>
          <a:spcPct val="0"/>
        </a:spcBef>
        <a:spcAft>
          <a:spcPct val="0"/>
        </a:spcAft>
        <a:defRPr sz="4400" b="1">
          <a:solidFill>
            <a:srgbClr val="FFFF00"/>
          </a:solidFill>
          <a:effectLst>
            <a:outerShdw blurRad="38100" dist="38100" dir="2700000" algn="tl">
              <a:srgbClr val="000000"/>
            </a:outerShdw>
          </a:effectLst>
          <a:latin typeface="Palatino" charset="0"/>
          <a:ea typeface="Osaka" charset="0"/>
          <a:cs typeface="Osaka" charset="0"/>
        </a:defRPr>
      </a:lvl9pPr>
    </p:titleStyle>
    <p:bodyStyle>
      <a:lvl1pPr marL="342830" indent="-342830" algn="l" rtl="0" fontAlgn="base">
        <a:spcBef>
          <a:spcPct val="20000"/>
        </a:spcBef>
        <a:spcAft>
          <a:spcPct val="0"/>
        </a:spcAft>
        <a:buClr>
          <a:schemeClr val="hlink"/>
        </a:buClr>
        <a:buSzPct val="70000"/>
        <a:buFont typeface="Wingdings" charset="0"/>
        <a:buChar char="n"/>
        <a:defRPr sz="3200">
          <a:solidFill>
            <a:schemeClr val="tx1"/>
          </a:solidFill>
          <a:effectLst>
            <a:outerShdw blurRad="38100" dist="38100" dir="2700000" algn="tl">
              <a:srgbClr val="000000"/>
            </a:outerShdw>
          </a:effectLst>
          <a:latin typeface="+mn-lt"/>
          <a:ea typeface="+mn-ea"/>
          <a:cs typeface="+mn-cs"/>
        </a:defRPr>
      </a:lvl1pPr>
      <a:lvl2pPr marL="742798" indent="-285692" algn="l" rtl="0" fontAlgn="base">
        <a:spcBef>
          <a:spcPct val="20000"/>
        </a:spcBef>
        <a:spcAft>
          <a:spcPct val="0"/>
        </a:spcAft>
        <a:buClr>
          <a:schemeClr val="accent2"/>
        </a:buClr>
        <a:buSzPct val="70000"/>
        <a:buFont typeface="Wingdings" charset="0"/>
        <a:buChar char="n"/>
        <a:defRPr sz="2800">
          <a:solidFill>
            <a:schemeClr val="tx1"/>
          </a:solidFill>
          <a:effectLst>
            <a:outerShdw blurRad="38100" dist="38100" dir="2700000" algn="tl">
              <a:srgbClr val="000000"/>
            </a:outerShdw>
          </a:effectLst>
          <a:latin typeface="+mn-lt"/>
          <a:ea typeface="+mn-ea"/>
          <a:cs typeface="+mn-cs"/>
        </a:defRPr>
      </a:lvl2pPr>
      <a:lvl3pPr marL="1142765" indent="-228552" algn="l" rtl="0" fontAlgn="base">
        <a:spcBef>
          <a:spcPct val="20000"/>
        </a:spcBef>
        <a:spcAft>
          <a:spcPct val="0"/>
        </a:spcAft>
        <a:buClr>
          <a:schemeClr val="tx2"/>
        </a:buClr>
        <a:buSzPct val="70000"/>
        <a:buFont typeface="Wingdings" charset="0"/>
        <a:buChar char="n"/>
        <a:defRPr sz="2400">
          <a:solidFill>
            <a:schemeClr val="tx1"/>
          </a:solidFill>
          <a:effectLst>
            <a:outerShdw blurRad="38100" dist="38100" dir="2700000" algn="tl">
              <a:srgbClr val="000000"/>
            </a:outerShdw>
          </a:effectLst>
          <a:latin typeface="+mn-lt"/>
          <a:ea typeface="+mn-ea"/>
          <a:cs typeface="+mn-cs"/>
        </a:defRPr>
      </a:lvl3pPr>
      <a:lvl4pPr marL="1599872" indent="-228552" algn="l" rtl="0" fontAlgn="base">
        <a:spcBef>
          <a:spcPct val="20000"/>
        </a:spcBef>
        <a:spcAft>
          <a:spcPct val="0"/>
        </a:spcAft>
        <a:buClr>
          <a:schemeClr val="accent2"/>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4pPr>
      <a:lvl5pPr marL="2056980" indent="-228552"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5pPr>
      <a:lvl6pPr marL="2514087" indent="-228552"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6pPr>
      <a:lvl7pPr marL="2971192" indent="-228552"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7pPr>
      <a:lvl8pPr marL="3428299" indent="-228552"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8pPr>
      <a:lvl9pPr marL="3885404" indent="-228552"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9pPr>
    </p:bodyStyle>
    <p:otherStyle>
      <a:defPPr>
        <a:defRPr lang="ja-JP"/>
      </a:defPPr>
      <a:lvl1pPr marL="0" algn="l" defTabSz="457106" rtl="0" eaLnBrk="1" latinLnBrk="0" hangingPunct="1">
        <a:defRPr kumimoji="1" sz="1800" kern="1200">
          <a:solidFill>
            <a:schemeClr val="tx1"/>
          </a:solidFill>
          <a:latin typeface="+mn-lt"/>
          <a:ea typeface="+mn-ea"/>
          <a:cs typeface="+mn-cs"/>
        </a:defRPr>
      </a:lvl1pPr>
      <a:lvl2pPr marL="457106" algn="l" defTabSz="457106" rtl="0" eaLnBrk="1" latinLnBrk="0" hangingPunct="1">
        <a:defRPr kumimoji="1" sz="1800" kern="1200">
          <a:solidFill>
            <a:schemeClr val="tx1"/>
          </a:solidFill>
          <a:latin typeface="+mn-lt"/>
          <a:ea typeface="+mn-ea"/>
          <a:cs typeface="+mn-cs"/>
        </a:defRPr>
      </a:lvl2pPr>
      <a:lvl3pPr marL="914212" algn="l" defTabSz="457106" rtl="0" eaLnBrk="1" latinLnBrk="0" hangingPunct="1">
        <a:defRPr kumimoji="1" sz="1800" kern="1200">
          <a:solidFill>
            <a:schemeClr val="tx1"/>
          </a:solidFill>
          <a:latin typeface="+mn-lt"/>
          <a:ea typeface="+mn-ea"/>
          <a:cs typeface="+mn-cs"/>
        </a:defRPr>
      </a:lvl3pPr>
      <a:lvl4pPr marL="1371320" algn="l" defTabSz="457106" rtl="0" eaLnBrk="1" latinLnBrk="0" hangingPunct="1">
        <a:defRPr kumimoji="1" sz="1800" kern="1200">
          <a:solidFill>
            <a:schemeClr val="tx1"/>
          </a:solidFill>
          <a:latin typeface="+mn-lt"/>
          <a:ea typeface="+mn-ea"/>
          <a:cs typeface="+mn-cs"/>
        </a:defRPr>
      </a:lvl4pPr>
      <a:lvl5pPr marL="1828426" algn="l" defTabSz="457106" rtl="0" eaLnBrk="1" latinLnBrk="0" hangingPunct="1">
        <a:defRPr kumimoji="1" sz="1800" kern="1200">
          <a:solidFill>
            <a:schemeClr val="tx1"/>
          </a:solidFill>
          <a:latin typeface="+mn-lt"/>
          <a:ea typeface="+mn-ea"/>
          <a:cs typeface="+mn-cs"/>
        </a:defRPr>
      </a:lvl5pPr>
      <a:lvl6pPr marL="2285532" algn="l" defTabSz="457106" rtl="0" eaLnBrk="1" latinLnBrk="0" hangingPunct="1">
        <a:defRPr kumimoji="1" sz="1800" kern="1200">
          <a:solidFill>
            <a:schemeClr val="tx1"/>
          </a:solidFill>
          <a:latin typeface="+mn-lt"/>
          <a:ea typeface="+mn-ea"/>
          <a:cs typeface="+mn-cs"/>
        </a:defRPr>
      </a:lvl6pPr>
      <a:lvl7pPr marL="2742640" algn="l" defTabSz="457106" rtl="0" eaLnBrk="1" latinLnBrk="0" hangingPunct="1">
        <a:defRPr kumimoji="1" sz="1800" kern="1200">
          <a:solidFill>
            <a:schemeClr val="tx1"/>
          </a:solidFill>
          <a:latin typeface="+mn-lt"/>
          <a:ea typeface="+mn-ea"/>
          <a:cs typeface="+mn-cs"/>
        </a:defRPr>
      </a:lvl7pPr>
      <a:lvl8pPr marL="3199744" algn="l" defTabSz="457106" rtl="0" eaLnBrk="1" latinLnBrk="0" hangingPunct="1">
        <a:defRPr kumimoji="1" sz="1800" kern="1200">
          <a:solidFill>
            <a:schemeClr val="tx1"/>
          </a:solidFill>
          <a:latin typeface="+mn-lt"/>
          <a:ea typeface="+mn-ea"/>
          <a:cs typeface="+mn-cs"/>
        </a:defRPr>
      </a:lvl8pPr>
      <a:lvl9pPr marL="3656852" algn="l" defTabSz="457106"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emf"/><Relationship Id="rId3"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image" Target="../media/image18.emf"/></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jpeg"/><Relationship Id="rId6" Type="http://schemas.openxmlformats.org/officeDocument/2006/relationships/image" Target="../media/image25.png"/><Relationship Id="rId7" Type="http://schemas.openxmlformats.org/officeDocument/2006/relationships/image" Target="../media/image26.jpe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jpeg"/><Relationship Id="rId5" Type="http://schemas.openxmlformats.org/officeDocument/2006/relationships/image" Target="../media/image29.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32.png"/><Relationship Id="rId5" Type="http://schemas.openxmlformats.org/officeDocument/2006/relationships/image" Target="../media/image33.png"/><Relationship Id="rId6" Type="http://schemas.openxmlformats.org/officeDocument/2006/relationships/image" Target="../media/image34.jpeg"/><Relationship Id="rId1" Type="http://schemas.openxmlformats.org/officeDocument/2006/relationships/slideLayout" Target="../slideLayouts/slideLayout2.xml"/><Relationship Id="rId2" Type="http://schemas.openxmlformats.org/officeDocument/2006/relationships/image" Target="../media/image3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5.jpe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25.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png"/><Relationship Id="rId5" Type="http://schemas.openxmlformats.org/officeDocument/2006/relationships/image" Target="../media/image42.png"/><Relationship Id="rId1" Type="http://schemas.openxmlformats.org/officeDocument/2006/relationships/slideLayout" Target="../slideLayouts/slideLayout19.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1" Type="http://schemas.openxmlformats.org/officeDocument/2006/relationships/image" Target="../media/image10.png"/><Relationship Id="rId12" Type="http://schemas.openxmlformats.org/officeDocument/2006/relationships/image" Target="../media/image11.jpeg"/><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jpeg"/><Relationship Id="rId6" Type="http://schemas.openxmlformats.org/officeDocument/2006/relationships/image" Target="../media/image5.jpeg"/><Relationship Id="rId7" Type="http://schemas.openxmlformats.org/officeDocument/2006/relationships/image" Target="../media/image6.png"/><Relationship Id="rId8" Type="http://schemas.openxmlformats.org/officeDocument/2006/relationships/image" Target="../media/image7.jpeg"/><Relationship Id="rId9" Type="http://schemas.openxmlformats.org/officeDocument/2006/relationships/image" Target="../media/image8.jpeg"/><Relationship Id="rId10"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5" Type="http://schemas.openxmlformats.org/officeDocument/2006/relationships/image" Target="../media/image46.jpeg"/><Relationship Id="rId6" Type="http://schemas.openxmlformats.org/officeDocument/2006/relationships/image" Target="../media/image47.png"/><Relationship Id="rId1" Type="http://schemas.openxmlformats.org/officeDocument/2006/relationships/slideLayout" Target="../slideLayouts/slideLayout16.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image" Target="../media/image48.jpeg"/></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jpeg"/><Relationship Id="rId5" Type="http://schemas.openxmlformats.org/officeDocument/2006/relationships/image" Target="../media/image53.png"/><Relationship Id="rId6" Type="http://schemas.openxmlformats.org/officeDocument/2006/relationships/image" Target="../media/image54.jpeg"/><Relationship Id="rId7" Type="http://schemas.openxmlformats.org/officeDocument/2006/relationships/image" Target="../media/image55.jpeg"/><Relationship Id="rId8" Type="http://schemas.openxmlformats.org/officeDocument/2006/relationships/image" Target="../media/image56.jpeg"/><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4.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image" Target="../media/image58.jpeg"/><Relationship Id="rId5" Type="http://schemas.openxmlformats.org/officeDocument/2006/relationships/image" Target="../media/image59.png"/><Relationship Id="rId6" Type="http://schemas.openxmlformats.org/officeDocument/2006/relationships/image" Target="../media/image60.png"/><Relationship Id="rId7" Type="http://schemas.openxmlformats.org/officeDocument/2006/relationships/image" Target="../media/image61.png"/><Relationship Id="rId8" Type="http://schemas.openxmlformats.org/officeDocument/2006/relationships/image" Target="../media/image62.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3" Type="http://schemas.openxmlformats.org/officeDocument/2006/relationships/image" Target="../media/image63.jpeg"/><Relationship Id="rId4" Type="http://schemas.openxmlformats.org/officeDocument/2006/relationships/image" Target="../media/image64.jpeg"/><Relationship Id="rId5" Type="http://schemas.openxmlformats.org/officeDocument/2006/relationships/image" Target="../media/image65.jpeg"/><Relationship Id="rId6" Type="http://schemas.openxmlformats.org/officeDocument/2006/relationships/image" Target="../media/image66.jpeg"/><Relationship Id="rId7" Type="http://schemas.openxmlformats.org/officeDocument/2006/relationships/image" Target="../media/image67.jpe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jpeg"/><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7.xml.rels><?xml version="1.0" encoding="UTF-8" standalone="yes"?>
<Relationships xmlns="http://schemas.openxmlformats.org/package/2006/relationships"><Relationship Id="rId3" Type="http://schemas.openxmlformats.org/officeDocument/2006/relationships/image" Target="../media/image71.jpeg"/><Relationship Id="rId4" Type="http://schemas.openxmlformats.org/officeDocument/2006/relationships/image" Target="../media/image72.jpeg"/><Relationship Id="rId1" Type="http://schemas.openxmlformats.org/officeDocument/2006/relationships/slideLayout" Target="../slideLayouts/slideLayout2.xml"/><Relationship Id="rId2" Type="http://schemas.openxmlformats.org/officeDocument/2006/relationships/image" Target="../media/image70.jpeg"/></Relationships>
</file>

<file path=ppt/slides/_rels/slide28.xml.rels><?xml version="1.0" encoding="UTF-8" standalone="yes"?>
<Relationships xmlns="http://schemas.openxmlformats.org/package/2006/relationships"><Relationship Id="rId3" Type="http://schemas.openxmlformats.org/officeDocument/2006/relationships/image" Target="../media/image73.gif"/><Relationship Id="rId4" Type="http://schemas.openxmlformats.org/officeDocument/2006/relationships/image" Target="../media/image74.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3" Type="http://schemas.openxmlformats.org/officeDocument/2006/relationships/image" Target="../media/image73.gif"/><Relationship Id="rId4" Type="http://schemas.openxmlformats.org/officeDocument/2006/relationships/image" Target="../media/image75.png"/><Relationship Id="rId5" Type="http://schemas.openxmlformats.org/officeDocument/2006/relationships/image" Target="../media/image68.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1" Type="http://schemas.openxmlformats.org/officeDocument/2006/relationships/image" Target="../media/image10.png"/><Relationship Id="rId12" Type="http://schemas.openxmlformats.org/officeDocument/2006/relationships/image" Target="../media/image11.jpeg"/><Relationship Id="rId13"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jpeg"/><Relationship Id="rId6" Type="http://schemas.openxmlformats.org/officeDocument/2006/relationships/image" Target="../media/image5.jpeg"/><Relationship Id="rId7" Type="http://schemas.openxmlformats.org/officeDocument/2006/relationships/image" Target="../media/image6.png"/><Relationship Id="rId8" Type="http://schemas.openxmlformats.org/officeDocument/2006/relationships/image" Target="../media/image7.jpeg"/><Relationship Id="rId9" Type="http://schemas.openxmlformats.org/officeDocument/2006/relationships/image" Target="../media/image8.jpeg"/><Relationship Id="rId10"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76.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7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78.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79.png"/></Relationships>
</file>

<file path=ppt/slides/_rels/slide34.xml.rels><?xml version="1.0" encoding="UTF-8" standalone="yes"?>
<Relationships xmlns="http://schemas.openxmlformats.org/package/2006/relationships"><Relationship Id="rId3" Type="http://schemas.openxmlformats.org/officeDocument/2006/relationships/image" Target="../media/image81.jpeg"/><Relationship Id="rId4" Type="http://schemas.openxmlformats.org/officeDocument/2006/relationships/image" Target="../media/image82.png"/><Relationship Id="rId1" Type="http://schemas.openxmlformats.org/officeDocument/2006/relationships/slideLayout" Target="../slideLayouts/slideLayout2.xml"/><Relationship Id="rId2" Type="http://schemas.openxmlformats.org/officeDocument/2006/relationships/image" Target="../media/image80.jpeg"/></Relationships>
</file>

<file path=ppt/slides/_rels/slide35.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png"/><Relationship Id="rId1" Type="http://schemas.openxmlformats.org/officeDocument/2006/relationships/slideLayout" Target="../slideLayouts/slideLayout2.xml"/><Relationship Id="rId2" Type="http://schemas.openxmlformats.org/officeDocument/2006/relationships/image" Target="../media/image8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png"/><Relationship Id="rId3" Type="http://schemas.openxmlformats.org/officeDocument/2006/relationships/image" Target="../media/image86.png"/></Relationships>
</file>

<file path=ppt/slides/_rels/slide37.xml.rels><?xml version="1.0" encoding="UTF-8" standalone="yes"?>
<Relationships xmlns="http://schemas.openxmlformats.org/package/2006/relationships"><Relationship Id="rId3" Type="http://schemas.openxmlformats.org/officeDocument/2006/relationships/image" Target="../media/image88.jpeg"/><Relationship Id="rId4" Type="http://schemas.openxmlformats.org/officeDocument/2006/relationships/image" Target="../media/image89.jpeg"/><Relationship Id="rId5" Type="http://schemas.openxmlformats.org/officeDocument/2006/relationships/image" Target="../media/image90.png"/><Relationship Id="rId6" Type="http://schemas.openxmlformats.org/officeDocument/2006/relationships/image" Target="../media/image91.emf"/><Relationship Id="rId7" Type="http://schemas.openxmlformats.org/officeDocument/2006/relationships/image" Target="../media/image92.emf"/><Relationship Id="rId8" Type="http://schemas.openxmlformats.org/officeDocument/2006/relationships/image" Target="../media/image93.jpeg"/><Relationship Id="rId1" Type="http://schemas.openxmlformats.org/officeDocument/2006/relationships/slideLayout" Target="../slideLayouts/slideLayout16.xml"/><Relationship Id="rId2" Type="http://schemas.openxmlformats.org/officeDocument/2006/relationships/image" Target="../media/image87.jpeg"/></Relationships>
</file>

<file path=ppt/slides/_rels/slide38.xml.rels><?xml version="1.0" encoding="UTF-8" standalone="yes"?>
<Relationships xmlns="http://schemas.openxmlformats.org/package/2006/relationships"><Relationship Id="rId3" Type="http://schemas.openxmlformats.org/officeDocument/2006/relationships/image" Target="../media/image88.jpeg"/><Relationship Id="rId4" Type="http://schemas.openxmlformats.org/officeDocument/2006/relationships/image" Target="../media/image89.jpeg"/><Relationship Id="rId5" Type="http://schemas.openxmlformats.org/officeDocument/2006/relationships/image" Target="../media/image90.png"/><Relationship Id="rId6" Type="http://schemas.openxmlformats.org/officeDocument/2006/relationships/image" Target="../media/image91.emf"/><Relationship Id="rId7" Type="http://schemas.openxmlformats.org/officeDocument/2006/relationships/image" Target="../media/image92.emf"/><Relationship Id="rId8" Type="http://schemas.openxmlformats.org/officeDocument/2006/relationships/image" Target="../media/image93.jpeg"/><Relationship Id="rId1" Type="http://schemas.openxmlformats.org/officeDocument/2006/relationships/slideLayout" Target="../slideLayouts/slideLayout16.xml"/><Relationship Id="rId2" Type="http://schemas.openxmlformats.org/officeDocument/2006/relationships/image" Target="../media/image87.jpeg"/></Relationships>
</file>

<file path=ppt/slides/_rels/slide39.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png"/><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96.gif"/><Relationship Id="rId4" Type="http://schemas.openxmlformats.org/officeDocument/2006/relationships/image" Target="../media/image97.gif"/><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emf"/><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3"/>
          <p:cNvSpPr>
            <a:spLocks noGrp="1"/>
          </p:cNvSpPr>
          <p:nvPr>
            <p:ph type="sldNum" sz="quarter" idx="12"/>
          </p:nvPr>
        </p:nvSpPr>
        <p:spPr/>
        <p:txBody>
          <a:bodyPr/>
          <a:lstStyle/>
          <a:p>
            <a:fld id="{7E86B9A0-290E-E84C-B601-E30BFB101F4F}" type="slidenum">
              <a:rPr lang="en-US" altLang="ja-JP"/>
              <a:pPr/>
              <a:t>1</a:t>
            </a:fld>
            <a:endParaRPr lang="en-US" altLang="ja-JP" dirty="0"/>
          </a:p>
        </p:txBody>
      </p:sp>
      <p:sp>
        <p:nvSpPr>
          <p:cNvPr id="480259" name="Rectangle 3"/>
          <p:cNvSpPr>
            <a:spLocks noChangeArrowheads="1"/>
          </p:cNvSpPr>
          <p:nvPr/>
        </p:nvSpPr>
        <p:spPr bwMode="auto">
          <a:xfrm>
            <a:off x="251521" y="5157192"/>
            <a:ext cx="8640960" cy="1323421"/>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1421" tIns="45711" rIns="91421" bIns="45711">
            <a:spAutoFit/>
          </a:bodyPr>
          <a:lstStyle/>
          <a:p>
            <a:pPr lvl="1"/>
            <a:r>
              <a:rPr lang="en-US" altLang="ja-JP" sz="2000" i="1" dirty="0">
                <a:latin typeface="Helvetica"/>
                <a:ea typeface="Osaka" charset="0"/>
                <a:cs typeface="Helvetica"/>
              </a:rPr>
              <a:t>Akira </a:t>
            </a:r>
            <a:r>
              <a:rPr lang="en-US" altLang="ja-JP" sz="2000" i="1" dirty="0" smtClean="0">
                <a:latin typeface="Helvetica"/>
                <a:ea typeface="Osaka" charset="0"/>
                <a:cs typeface="Helvetica"/>
              </a:rPr>
              <a:t>Yamamoto (KEK) and John W. Mitchell (NASA-GSFC) </a:t>
            </a:r>
            <a:endParaRPr lang="en-US" altLang="ja-JP" sz="2000" i="1" dirty="0">
              <a:latin typeface="Helvetica"/>
              <a:ea typeface="Osaka" charset="0"/>
              <a:cs typeface="Helvetica"/>
            </a:endParaRPr>
          </a:p>
          <a:p>
            <a:pPr lvl="1"/>
            <a:r>
              <a:rPr lang="en-US" altLang="ja-JP" sz="2400" i="1" dirty="0">
                <a:solidFill>
                  <a:srgbClr val="00CCFF"/>
                </a:solidFill>
                <a:latin typeface="Helvetica"/>
                <a:ea typeface="Osaka" charset="0"/>
                <a:cs typeface="Helvetica"/>
              </a:rPr>
              <a:t>for the BESS Collaboration</a:t>
            </a:r>
            <a:endParaRPr lang="en-US" altLang="ja-JP" sz="2000" i="1" dirty="0">
              <a:solidFill>
                <a:srgbClr val="00CCFF"/>
              </a:solidFill>
              <a:latin typeface="Helvetica"/>
              <a:ea typeface="Osaka" charset="0"/>
              <a:cs typeface="Helvetica"/>
            </a:endParaRPr>
          </a:p>
          <a:p>
            <a:pPr lvl="1"/>
            <a:endParaRPr lang="en-US" altLang="ja-JP" sz="1800" b="0" dirty="0">
              <a:latin typeface="Helvetica"/>
              <a:ea typeface="Osaka" charset="0"/>
              <a:cs typeface="Helvetica"/>
            </a:endParaRPr>
          </a:p>
          <a:p>
            <a:pPr lvl="1"/>
            <a:r>
              <a:rPr lang="en-US" altLang="ja-JP" sz="1800" b="0" i="1" dirty="0">
                <a:latin typeface="Helvetica"/>
                <a:ea typeface="Osaka" charset="0"/>
                <a:cs typeface="Helvetica"/>
              </a:rPr>
              <a:t>To be</a:t>
            </a:r>
            <a:r>
              <a:rPr lang="en-US" altLang="ja-JP" sz="1800" b="0" i="1" dirty="0" smtClean="0">
                <a:latin typeface="Helvetica"/>
                <a:ea typeface="Osaka" charset="0"/>
                <a:cs typeface="Helvetica"/>
              </a:rPr>
              <a:t> presented </a:t>
            </a:r>
            <a:r>
              <a:rPr lang="en-US" altLang="ja-JP" sz="1800" b="0" i="1" dirty="0">
                <a:latin typeface="Helvetica"/>
                <a:ea typeface="Osaka" charset="0"/>
                <a:cs typeface="Helvetica"/>
              </a:rPr>
              <a:t>at </a:t>
            </a:r>
            <a:r>
              <a:rPr lang="en-US" altLang="ja-JP" sz="1800" b="0" i="1" dirty="0" smtClean="0">
                <a:latin typeface="Helvetica"/>
                <a:ea typeface="Osaka" charset="0"/>
                <a:cs typeface="Helvetica"/>
              </a:rPr>
              <a:t>SpacePart12,  held at CERN, November  5-7, 2012</a:t>
            </a:r>
            <a:endParaRPr lang="en-US" altLang="ja-JP" sz="2000" b="0" i="1" dirty="0">
              <a:latin typeface="Helvetica"/>
              <a:ea typeface="Osaka" charset="0"/>
              <a:cs typeface="Helvetica"/>
            </a:endParaRPr>
          </a:p>
        </p:txBody>
      </p:sp>
      <p:sp>
        <p:nvSpPr>
          <p:cNvPr id="480260" name="Rectangle 4"/>
          <p:cNvSpPr>
            <a:spLocks noGrp="1" noRot="1" noChangeArrowheads="1"/>
          </p:cNvSpPr>
          <p:nvPr>
            <p:ph type="title" idx="4294967295"/>
          </p:nvPr>
        </p:nvSpPr>
        <p:spPr>
          <a:xfrm>
            <a:off x="277688" y="188640"/>
            <a:ext cx="8686800" cy="1584176"/>
          </a:xfrm>
          <a:noFill/>
          <a:ln/>
          <a:extLst>
            <a:ext uri="{909E8E84-426E-40dd-AFC4-6F175D3DCCD1}">
              <a14:hiddenFill xmlns:a14="http://schemas.microsoft.com/office/drawing/2010/main">
                <a:solidFill>
                  <a:srgbClr val="95FFD7"/>
                </a:solidFill>
              </a14:hiddenFill>
            </a:ext>
            <a:ext uri="{91240B29-F687-4f45-9708-019B960494DF}">
              <a14:hiddenLine xmlns:a14="http://schemas.microsoft.com/office/drawing/2010/main" w="9525">
                <a:solidFill>
                  <a:srgbClr val="95FFD7"/>
                </a:solidFill>
                <a:miter lim="800000"/>
                <a:headEnd/>
                <a:tailEnd/>
              </a14:hiddenLine>
            </a:ext>
          </a:extLst>
        </p:spPr>
        <p:txBody>
          <a:bodyPr/>
          <a:lstStyle/>
          <a:p>
            <a:r>
              <a:rPr kumimoji="1" lang="en-US" altLang="ja-JP" sz="3600" dirty="0" smtClean="0">
                <a:latin typeface="Helvetica"/>
                <a:cs typeface="Helvetica"/>
              </a:rPr>
              <a:t>Search for Primary Antiparticles and Cosmological Antimatter with BESS</a:t>
            </a:r>
            <a:r>
              <a:rPr kumimoji="1" lang="en-US" altLang="ja-JP" sz="2000" dirty="0" smtClean="0">
                <a:solidFill>
                  <a:schemeClr val="tx1"/>
                </a:solidFill>
                <a:latin typeface="Helvetica"/>
                <a:cs typeface="Helvetica"/>
              </a:rPr>
              <a:t> </a:t>
            </a:r>
            <a:endParaRPr kumimoji="1" lang="en-US" altLang="ja-JP" sz="2000" dirty="0">
              <a:solidFill>
                <a:schemeClr val="tx1"/>
              </a:solidFill>
              <a:latin typeface="Helvetica"/>
              <a:cs typeface="Helvetica"/>
            </a:endParaRPr>
          </a:p>
        </p:txBody>
      </p:sp>
      <p:sp>
        <p:nvSpPr>
          <p:cNvPr id="480267" name="Rectangle 11"/>
          <p:cNvSpPr>
            <a:spLocks noChangeArrowheads="1"/>
          </p:cNvSpPr>
          <p:nvPr/>
        </p:nvSpPr>
        <p:spPr bwMode="auto">
          <a:xfrm>
            <a:off x="-324089" y="6316663"/>
            <a:ext cx="184628" cy="523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lIns="91421" tIns="45711" rIns="91421" bIns="45711">
            <a:spAutoFit/>
          </a:bodyPr>
          <a:lstStyle/>
          <a:p>
            <a:endParaRPr lang="ja-JP" altLang="en-US"/>
          </a:p>
        </p:txBody>
      </p:sp>
      <p:pic>
        <p:nvPicPr>
          <p:cNvPr id="6" name="Picture 1"/>
          <p:cNvPicPr>
            <a:picLocks noChangeAspect="1" noChangeArrowheads="1"/>
          </p:cNvPicPr>
          <p:nvPr/>
        </p:nvPicPr>
        <p:blipFill>
          <a:blip r:embed="rId3" cstate="email">
            <a:alphaModFix amt="80000"/>
            <a:extLst>
              <a:ext uri="{28A0092B-C50C-407E-A947-70E740481C1C}">
                <a14:useLocalDpi xmlns:a14="http://schemas.microsoft.com/office/drawing/2010/main"/>
              </a:ext>
            </a:extLst>
          </a:blip>
          <a:srcRect/>
          <a:stretch>
            <a:fillRect/>
          </a:stretch>
        </p:blipFill>
        <p:spPr bwMode="auto">
          <a:xfrm>
            <a:off x="167950" y="1628802"/>
            <a:ext cx="8800349" cy="3528391"/>
          </a:xfrm>
          <a:prstGeom prst="rect">
            <a:avLst/>
          </a:prstGeom>
          <a:noFill/>
          <a:ln>
            <a:noFill/>
          </a:ln>
          <a:extLst>
            <a:ext uri="{909E8E84-426E-40dd-AFC4-6F175D3DCCD1}">
              <a14:hiddenFill xmlns:a14="http://schemas.microsoft.com/office/drawing/2010/main">
                <a:solidFill>
                  <a:srgbClr val="FFFFFF">
                    <a:alpha val="79999"/>
                  </a:srgbClr>
                </a:solidFill>
              </a14:hiddenFill>
            </a:ext>
            <a:ext uri="{91240B29-F687-4f45-9708-019B960494DF}">
              <a14:hiddenLine xmlns:a14="http://schemas.microsoft.com/office/drawing/2010/main" w="12700">
                <a:solidFill>
                  <a:srgbClr val="000000"/>
                </a:solidFill>
                <a:round/>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ChangeArrowheads="1"/>
          </p:cNvSpPr>
          <p:nvPr/>
        </p:nvSpPr>
        <p:spPr bwMode="auto">
          <a:xfrm>
            <a:off x="327993" y="116633"/>
            <a:ext cx="6836296" cy="1050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nchor="ctr"/>
          <a:lstStyle/>
          <a:p>
            <a:pPr algn="l">
              <a:defRPr/>
            </a:pPr>
            <a:r>
              <a:rPr lang="en-US" altLang="ja-JP" sz="3200" dirty="0">
                <a:solidFill>
                  <a:srgbClr val="FFFF00"/>
                </a:solidFill>
                <a:latin typeface="Helvetica"/>
                <a:ea typeface="ＭＳ Ｐゴシック" charset="0"/>
                <a:cs typeface="Helvetica"/>
              </a:rPr>
              <a:t>Search for Antiparticle/Antimatter</a:t>
            </a:r>
          </a:p>
          <a:p>
            <a:pPr algn="l">
              <a:defRPr/>
            </a:pPr>
            <a:r>
              <a:rPr lang="en-US" altLang="ja-JP" sz="3200" dirty="0">
                <a:solidFill>
                  <a:srgbClr val="FFFF00"/>
                </a:solidFill>
                <a:latin typeface="Helvetica"/>
                <a:ea typeface="ＭＳ Ｐゴシック" charset="0"/>
                <a:cs typeface="Helvetica"/>
              </a:rPr>
              <a:t>Novel Cosmic Origin</a:t>
            </a:r>
          </a:p>
        </p:txBody>
      </p:sp>
      <p:pic>
        <p:nvPicPr>
          <p:cNvPr id="352267" name="Picture 11" descr="ppratioprebess.eps                                             0000BD3FJaJa                           B544695F:"/>
          <p:cNvPicPr>
            <a:picLocks noChangeAspect="1" noChangeArrowheads="1"/>
          </p:cNvPicPr>
          <p:nvPr/>
        </p:nvPicPr>
        <p:blipFill>
          <a:blip r:embed="rId2" cstate="email">
            <a:lum contrast="-12000"/>
            <a:extLst>
              <a:ext uri="{28A0092B-C50C-407E-A947-70E740481C1C}">
                <a14:useLocalDpi xmlns:a14="http://schemas.microsoft.com/office/drawing/2010/main"/>
              </a:ext>
            </a:extLst>
          </a:blip>
          <a:srcRect t="2228" b="2228"/>
          <a:stretch>
            <a:fillRect/>
          </a:stretch>
        </p:blipFill>
        <p:spPr bwMode="auto">
          <a:xfrm>
            <a:off x="4576638" y="1628800"/>
            <a:ext cx="4387850" cy="4800600"/>
          </a:xfrm>
          <a:prstGeom prst="rect">
            <a:avLst/>
          </a:prstGeom>
          <a:solidFill>
            <a:schemeClr val="tx1"/>
          </a:solidFill>
          <a:ln>
            <a:noFill/>
          </a:ln>
          <a:effectLst/>
          <a:extLst/>
        </p:spPr>
      </p:pic>
      <p:sp>
        <p:nvSpPr>
          <p:cNvPr id="352265" name="Oval 9"/>
          <p:cNvSpPr>
            <a:spLocks noChangeArrowheads="1"/>
          </p:cNvSpPr>
          <p:nvPr/>
        </p:nvSpPr>
        <p:spPr bwMode="auto">
          <a:xfrm>
            <a:off x="5309592" y="2514600"/>
            <a:ext cx="990600" cy="1066800"/>
          </a:xfrm>
          <a:prstGeom prst="ellipse">
            <a:avLst/>
          </a:prstGeom>
          <a:noFill/>
          <a:ln w="57150">
            <a:solidFill>
              <a:srgbClr val="00CCFF"/>
            </a:solidFill>
            <a:prstDash val="dash"/>
            <a:round/>
            <a:headEnd/>
            <a:tailEnd/>
          </a:ln>
          <a:effectLst/>
          <a:extLst>
            <a:ext uri="{909E8E84-426E-40dd-AFC4-6F175D3DCCD1}">
              <a14:hiddenFill xmlns:a14="http://schemas.microsoft.com/office/drawing/2010/main">
                <a:solidFill>
                  <a:srgbClr val="FFFF4A"/>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68" name="Line 12"/>
          <p:cNvSpPr>
            <a:spLocks noChangeShapeType="1"/>
          </p:cNvSpPr>
          <p:nvPr/>
        </p:nvSpPr>
        <p:spPr bwMode="auto">
          <a:xfrm>
            <a:off x="4499992" y="2276872"/>
            <a:ext cx="864096" cy="432048"/>
          </a:xfrm>
          <a:prstGeom prst="line">
            <a:avLst/>
          </a:prstGeom>
          <a:noFill/>
          <a:ln w="38100">
            <a:solidFill>
              <a:srgbClr val="00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69" name="Oval 13"/>
          <p:cNvSpPr>
            <a:spLocks noChangeArrowheads="1"/>
          </p:cNvSpPr>
          <p:nvPr/>
        </p:nvSpPr>
        <p:spPr bwMode="auto">
          <a:xfrm>
            <a:off x="6934200" y="1909192"/>
            <a:ext cx="1670248" cy="1447800"/>
          </a:xfrm>
          <a:prstGeom prst="ellipse">
            <a:avLst/>
          </a:prstGeom>
          <a:noFill/>
          <a:ln w="57150">
            <a:solidFill>
              <a:srgbClr val="FF8000"/>
            </a:solidFill>
            <a:prstDash val="sysDash"/>
            <a:round/>
            <a:headEnd/>
            <a:tailEnd/>
          </a:ln>
          <a:effectLst/>
          <a:extLst>
            <a:ext uri="{909E8E84-426E-40dd-AFC4-6F175D3DCCD1}">
              <a14:hiddenFill xmlns:a14="http://schemas.microsoft.com/office/drawing/2010/main">
                <a:solidFill>
                  <a:srgbClr val="FFFF4A"/>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70" name="Line 14"/>
          <p:cNvSpPr>
            <a:spLocks noChangeShapeType="1"/>
          </p:cNvSpPr>
          <p:nvPr/>
        </p:nvSpPr>
        <p:spPr bwMode="auto">
          <a:xfrm>
            <a:off x="4499993" y="1916832"/>
            <a:ext cx="2374776" cy="376808"/>
          </a:xfrm>
          <a:prstGeom prst="line">
            <a:avLst/>
          </a:prstGeom>
          <a:noFill/>
          <a:ln w="38100">
            <a:solidFill>
              <a:srgbClr val="FF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スライド番号プレースホルダー 3"/>
          <p:cNvSpPr>
            <a:spLocks noGrp="1"/>
          </p:cNvSpPr>
          <p:nvPr>
            <p:ph type="sldNum" sz="quarter" idx="12"/>
          </p:nvPr>
        </p:nvSpPr>
        <p:spPr/>
        <p:txBody>
          <a:bodyPr/>
          <a:lstStyle/>
          <a:p>
            <a:fld id="{82190214-27B0-9747-988A-EAFF757D7B41}" type="slidenum">
              <a:rPr lang="en-US" altLang="ja-JP" smtClean="0"/>
              <a:pPr/>
              <a:t>10</a:t>
            </a:fld>
            <a:endParaRPr lang="en-US" altLang="ja-JP"/>
          </a:p>
        </p:txBody>
      </p:sp>
      <p:sp>
        <p:nvSpPr>
          <p:cNvPr id="16" name="Rectangle 3"/>
          <p:cNvSpPr>
            <a:spLocks noChangeArrowheads="1"/>
          </p:cNvSpPr>
          <p:nvPr/>
        </p:nvSpPr>
        <p:spPr bwMode="auto">
          <a:xfrm>
            <a:off x="228600" y="1143000"/>
            <a:ext cx="4343400" cy="4968552"/>
          </a:xfrm>
          <a:prstGeom prst="rect">
            <a:avLst/>
          </a:prstGeom>
          <a:noFill/>
          <a:ln>
            <a:noFill/>
          </a:ln>
          <a:effectLst/>
          <a:extLst>
            <a:ext uri="{909E8E84-426E-40dd-AFC4-6F175D3DCCD1}">
              <a14:hiddenFill xmlns:a14="http://schemas.microsoft.com/office/drawing/2010/main">
                <a:solidFill>
                  <a:srgbClr val="95FFD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pPr marL="342830" indent="-342830" algn="l">
              <a:lnSpc>
                <a:spcPct val="90000"/>
              </a:lnSpc>
              <a:spcBef>
                <a:spcPct val="20000"/>
              </a:spcBef>
              <a:defRPr/>
            </a:pPr>
            <a:r>
              <a:rPr lang="en-US" altLang="ja-JP" sz="1800" u="sng" dirty="0" smtClean="0">
                <a:latin typeface="Helvetica"/>
                <a:ea typeface="ＭＳ Ｐゴシック" charset="0"/>
                <a:cs typeface="Helvetica"/>
              </a:rPr>
              <a:t>1979:</a:t>
            </a:r>
            <a:r>
              <a:rPr lang="en-US" altLang="ja-JP" sz="1800" dirty="0" smtClean="0">
                <a:latin typeface="Helvetica"/>
                <a:ea typeface="ＭＳ Ｐゴシック" charset="0"/>
                <a:cs typeface="Helvetica"/>
              </a:rPr>
              <a:t> </a:t>
            </a:r>
            <a:r>
              <a:rPr lang="en-US" altLang="ja-JP" sz="1800" u="sng" dirty="0" err="1" smtClean="0">
                <a:latin typeface="Helvetica"/>
                <a:ea typeface="ＭＳ Ｐゴシック" charset="0"/>
                <a:cs typeface="Helvetica"/>
              </a:rPr>
              <a:t>p</a:t>
            </a:r>
            <a:r>
              <a:rPr lang="en-US" altLang="ja-JP" sz="1800" u="sng" dirty="0" smtClean="0">
                <a:latin typeface="Helvetica"/>
                <a:ea typeface="ＭＳ Ｐゴシック" charset="0"/>
                <a:cs typeface="Helvetica"/>
              </a:rPr>
              <a:t>-bar first observation </a:t>
            </a:r>
          </a:p>
          <a:p>
            <a:pPr marL="342830" indent="-342830" algn="l">
              <a:lnSpc>
                <a:spcPct val="90000"/>
              </a:lnSpc>
              <a:spcBef>
                <a:spcPct val="20000"/>
              </a:spcBef>
              <a:defRPr/>
            </a:pPr>
            <a:r>
              <a:rPr lang="en-US" altLang="ja-JP" sz="1800" dirty="0" smtClean="0">
                <a:latin typeface="Helvetica"/>
                <a:ea typeface="ＭＳ Ｐゴシック" charset="0"/>
                <a:cs typeface="Helvetica"/>
              </a:rPr>
              <a:t>		 </a:t>
            </a:r>
            <a:r>
              <a:rPr lang="en-US" altLang="ja-JP" sz="1600" dirty="0" smtClean="0">
                <a:latin typeface="Helvetica"/>
                <a:ea typeface="ＭＳ Ｐゴシック" charset="0"/>
                <a:cs typeface="Helvetica"/>
              </a:rPr>
              <a:t> </a:t>
            </a:r>
            <a:r>
              <a:rPr lang="en-US" altLang="ja-JP" sz="1400" dirty="0" smtClean="0">
                <a:latin typeface="Helvetica"/>
                <a:ea typeface="ＭＳ Ｐゴシック" charset="0"/>
                <a:cs typeface="Helvetica"/>
              </a:rPr>
              <a:t>(Golden et al, , </a:t>
            </a:r>
            <a:r>
              <a:rPr lang="en-US" altLang="ja-JP" sz="1400" dirty="0" err="1" smtClean="0">
                <a:latin typeface="Helvetica"/>
                <a:ea typeface="ＭＳ Ｐゴシック" charset="0"/>
                <a:cs typeface="Helvetica"/>
              </a:rPr>
              <a:t>Bogomolov</a:t>
            </a:r>
            <a:r>
              <a:rPr lang="en-US" altLang="ja-JP" sz="1400" dirty="0" smtClean="0">
                <a:latin typeface="Helvetica"/>
                <a:ea typeface="ＭＳ Ｐゴシック" charset="0"/>
                <a:cs typeface="Helvetica"/>
              </a:rPr>
              <a:t> et al.)</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1981: </a:t>
            </a:r>
            <a:r>
              <a:rPr lang="en-US" altLang="ja-JP" sz="1600" dirty="0" smtClean="0">
                <a:solidFill>
                  <a:srgbClr val="FFFFFF"/>
                </a:solidFill>
                <a:latin typeface="Helvetica"/>
                <a:ea typeface="ＭＳ Ｐゴシック" charset="0"/>
                <a:cs typeface="Helvetica"/>
              </a:rPr>
              <a:t>Anomalous excess </a:t>
            </a:r>
            <a:r>
              <a:rPr lang="en-US" altLang="ja-JP" sz="1400" dirty="0" smtClean="0">
                <a:solidFill>
                  <a:srgbClr val="FFFFFF"/>
                </a:solidFill>
                <a:latin typeface="Helvetica"/>
                <a:ea typeface="ＭＳ Ｐゴシック" charset="0"/>
                <a:cs typeface="Helvetica"/>
              </a:rPr>
              <a:t>(Buffington et al)</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1985: </a:t>
            </a:r>
            <a:r>
              <a:rPr lang="en-US" altLang="ja-JP" sz="1800" dirty="0" smtClean="0">
                <a:solidFill>
                  <a:srgbClr val="FFFF00"/>
                </a:solidFill>
                <a:latin typeface="Helvetica"/>
                <a:ea typeface="ＭＳ Ｐゴシック" charset="0"/>
                <a:cs typeface="Helvetica"/>
              </a:rPr>
              <a:t>ASTROMAG</a:t>
            </a:r>
            <a:r>
              <a:rPr lang="en-US" altLang="ja-JP" sz="1800" dirty="0" smtClean="0">
                <a:solidFill>
                  <a:srgbClr val="FFFFFF"/>
                </a:solidFill>
                <a:latin typeface="Helvetica"/>
                <a:ea typeface="ＭＳ Ｐゴシック" charset="0"/>
                <a:cs typeface="Helvetica"/>
              </a:rPr>
              <a:t> studied</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1987: LEAP,  PBAR</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1988:	  </a:t>
            </a:r>
            <a:r>
              <a:rPr lang="en-US" altLang="ja-JP" sz="1800" i="1" dirty="0" err="1" smtClean="0">
                <a:solidFill>
                  <a:schemeClr val="bg1">
                    <a:lumMod val="40000"/>
                    <a:lumOff val="60000"/>
                  </a:schemeClr>
                </a:solidFill>
                <a:latin typeface="Helvetica"/>
                <a:ea typeface="ＭＳ Ｐゴシック" charset="0"/>
                <a:cs typeface="Helvetica"/>
              </a:rPr>
              <a:t>Astromag</a:t>
            </a:r>
            <a:r>
              <a:rPr lang="en-US" altLang="ja-JP" sz="1800" i="1" dirty="0" smtClean="0">
                <a:solidFill>
                  <a:schemeClr val="bg1">
                    <a:lumMod val="40000"/>
                    <a:lumOff val="60000"/>
                  </a:schemeClr>
                </a:solidFill>
                <a:latin typeface="Helvetica"/>
                <a:ea typeface="ＭＳ Ｐゴシック" charset="0"/>
                <a:cs typeface="Helvetica"/>
              </a:rPr>
              <a:t> frozen</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1991: </a:t>
            </a:r>
            <a:r>
              <a:rPr lang="en-US" altLang="ja-JP" sz="1800" dirty="0" smtClean="0">
                <a:latin typeface="Helvetica"/>
                <a:ea typeface="ＭＳ Ｐゴシック" charset="0"/>
                <a:cs typeface="Helvetica"/>
              </a:rPr>
              <a:t>MASS</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1992: </a:t>
            </a:r>
            <a:r>
              <a:rPr lang="en-US" altLang="ja-JP" sz="1800" dirty="0" smtClean="0">
                <a:solidFill>
                  <a:srgbClr val="FFFF00"/>
                </a:solidFill>
                <a:latin typeface="Helvetica"/>
                <a:ea typeface="ＭＳ Ｐゴシック" charset="0"/>
                <a:cs typeface="Helvetica"/>
              </a:rPr>
              <a:t>IMAX</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1993: </a:t>
            </a:r>
            <a:r>
              <a:rPr lang="en-US" altLang="ja-JP" sz="1800" dirty="0" smtClean="0">
                <a:latin typeface="Helvetica"/>
                <a:ea typeface="ＭＳ Ｐゴシック" charset="0"/>
                <a:cs typeface="Helvetica"/>
              </a:rPr>
              <a:t>TS93,</a:t>
            </a:r>
            <a:r>
              <a:rPr lang="en-US" altLang="ja-JP" sz="1800" dirty="0" smtClean="0">
                <a:solidFill>
                  <a:srgbClr val="FFFF00"/>
                </a:solidFill>
                <a:latin typeface="Helvetica"/>
                <a:ea typeface="ＭＳ Ｐゴシック" charset="0"/>
                <a:cs typeface="Helvetica"/>
              </a:rPr>
              <a:t>BESS first flight</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1994: CAPRICE, HEAT</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1996:	   </a:t>
            </a:r>
            <a:r>
              <a:rPr lang="en-US" altLang="ja-JP" sz="1800" i="1" dirty="0" smtClean="0">
                <a:solidFill>
                  <a:srgbClr val="00CCFF"/>
                </a:solidFill>
                <a:latin typeface="Helvetica"/>
                <a:ea typeface="ＭＳ Ｐゴシック" charset="0"/>
                <a:cs typeface="Helvetica"/>
              </a:rPr>
              <a:t>Solar minimum</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1998: CAPRICE, </a:t>
            </a:r>
            <a:r>
              <a:rPr lang="en-US" altLang="ja-JP" sz="1800" u="sng" dirty="0" smtClean="0">
                <a:solidFill>
                  <a:srgbClr val="FFFFFF"/>
                </a:solidFill>
                <a:latin typeface="Helvetica"/>
                <a:ea typeface="ＭＳ Ｐゴシック" charset="0"/>
                <a:cs typeface="Helvetica"/>
              </a:rPr>
              <a:t>AMS-01</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2000/2: Heat-</a:t>
            </a:r>
            <a:r>
              <a:rPr lang="en-US" altLang="ja-JP" sz="1800" dirty="0" err="1" smtClean="0">
                <a:solidFill>
                  <a:srgbClr val="FFFFFF"/>
                </a:solidFill>
                <a:latin typeface="Helvetica"/>
                <a:ea typeface="ＭＳ Ｐゴシック" charset="0"/>
                <a:cs typeface="Helvetica"/>
              </a:rPr>
              <a:t>pbar</a:t>
            </a:r>
            <a:endParaRPr lang="en-US" altLang="ja-JP" sz="1800" dirty="0" smtClean="0">
              <a:solidFill>
                <a:srgbClr val="FFFFFF"/>
              </a:solidFill>
              <a:latin typeface="Helvetica"/>
              <a:ea typeface="ＭＳ Ｐゴシック" charset="0"/>
              <a:cs typeface="Helvetica"/>
            </a:endParaRP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2004: BESS-Polar I</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2006-present: </a:t>
            </a:r>
            <a:r>
              <a:rPr lang="en-US" altLang="ja-JP" sz="1800" dirty="0" smtClean="0">
                <a:solidFill>
                  <a:srgbClr val="FF8000"/>
                </a:solidFill>
                <a:latin typeface="Helvetica"/>
                <a:ea typeface="ＭＳ Ｐゴシック" charset="0"/>
                <a:cs typeface="Helvetica"/>
              </a:rPr>
              <a:t>PAMELA</a:t>
            </a:r>
            <a:r>
              <a:rPr lang="en-US" altLang="ja-JP" sz="1800" dirty="0" smtClean="0">
                <a:solidFill>
                  <a:srgbClr val="FFFFFF"/>
                </a:solidFill>
                <a:latin typeface="Helvetica"/>
                <a:ea typeface="ＭＳ Ｐゴシック" charset="0"/>
                <a:cs typeface="Helvetica"/>
              </a:rPr>
              <a:t> (Polar-orbit) </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2007: BESS-Polar II</a:t>
            </a:r>
            <a:r>
              <a:rPr lang="en-US" altLang="ja-JP" sz="1800" i="1" dirty="0" smtClean="0">
                <a:solidFill>
                  <a:srgbClr val="00CCFF"/>
                </a:solidFill>
                <a:latin typeface="Helvetica"/>
                <a:ea typeface="ＭＳ Ｐゴシック" charset="0"/>
                <a:cs typeface="Helvetica"/>
              </a:rPr>
              <a:t> Solar minimum</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2011-present: </a:t>
            </a:r>
            <a:r>
              <a:rPr lang="en-US" altLang="ja-JP" sz="1800" dirty="0" smtClean="0">
                <a:solidFill>
                  <a:srgbClr val="FF8000"/>
                </a:solidFill>
                <a:latin typeface="Helvetica"/>
                <a:ea typeface="ＭＳ Ｐゴシック" charset="0"/>
                <a:cs typeface="Helvetica"/>
              </a:rPr>
              <a:t>AMS-02  </a:t>
            </a:r>
            <a:r>
              <a:rPr lang="en-US" altLang="ja-JP" sz="1800" dirty="0" smtClean="0">
                <a:solidFill>
                  <a:srgbClr val="FFFFFF"/>
                </a:solidFill>
                <a:latin typeface="Helvetica"/>
                <a:ea typeface="ＭＳ Ｐゴシック" charset="0"/>
                <a:cs typeface="Helvetica"/>
              </a:rPr>
              <a:t>(ISS)</a:t>
            </a:r>
            <a:endParaRPr lang="en-US" altLang="ja-JP" sz="1400" dirty="0">
              <a:solidFill>
                <a:srgbClr val="FFFFFF"/>
              </a:solidFill>
              <a:latin typeface="Helvetica"/>
              <a:ea typeface="ＭＳ Ｐゴシック" charset="0"/>
              <a:cs typeface="Helvetica"/>
            </a:endParaRPr>
          </a:p>
        </p:txBody>
      </p:sp>
      <p:sp>
        <p:nvSpPr>
          <p:cNvPr id="5" name="ストライプ矢印 4"/>
          <p:cNvSpPr/>
          <p:nvPr/>
        </p:nvSpPr>
        <p:spPr bwMode="auto">
          <a:xfrm rot="5400000">
            <a:off x="-2115168" y="3707457"/>
            <a:ext cx="4536504" cy="235174"/>
          </a:xfrm>
          <a:prstGeom prst="stripedRightArrow">
            <a:avLst>
              <a:gd name="adj1" fmla="val 59360"/>
              <a:gd name="adj2" fmla="val 103819"/>
            </a:avLst>
          </a:prstGeom>
          <a:solidFill>
            <a:srgbClr val="00CCFF"/>
          </a:solidFill>
          <a:ln w="19050" cap="flat" cmpd="sng" algn="ctr">
            <a:solidFill>
              <a:srgbClr val="CCFFCC"/>
            </a:solidFill>
            <a:prstDash val="solid"/>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pic>
        <p:nvPicPr>
          <p:cNvPr id="14"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77745" y="4337027"/>
            <a:ext cx="1886744" cy="1252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7" name="Rectangle 4"/>
          <p:cNvSpPr>
            <a:spLocks noChangeArrowheads="1"/>
          </p:cNvSpPr>
          <p:nvPr/>
        </p:nvSpPr>
        <p:spPr bwMode="auto">
          <a:xfrm>
            <a:off x="4355977" y="1219200"/>
            <a:ext cx="4608512" cy="5181600"/>
          </a:xfrm>
          <a:prstGeom prst="rect">
            <a:avLst/>
          </a:prstGeom>
          <a:solidFill>
            <a:srgbClr val="3366FF"/>
          </a:solidFill>
          <a:ln>
            <a:solidFill>
              <a:schemeClr val="tx1"/>
            </a:solidFill>
          </a:ln>
          <a:effectLst/>
          <a:extLst/>
        </p:spPr>
        <p:txBody>
          <a:bodyPr lIns="91421" tIns="45711" rIns="91421" bIns="45711"/>
          <a:lstStyle/>
          <a:p>
            <a:pPr marL="342830" indent="-342830" algn="l">
              <a:spcBef>
                <a:spcPct val="20000"/>
              </a:spcBef>
              <a:defRPr/>
            </a:pPr>
            <a:r>
              <a:rPr lang="en-US" altLang="ja-JP" sz="2000" dirty="0">
                <a:solidFill>
                  <a:srgbClr val="FFFF00"/>
                </a:solidFill>
                <a:latin typeface="Helvetica"/>
                <a:ea typeface="ＭＳ Ｐゴシック" charset="0"/>
                <a:cs typeface="Helvetica"/>
              </a:rPr>
              <a:t>BESS:</a:t>
            </a:r>
          </a:p>
          <a:p>
            <a:pPr marL="342830" indent="-342830" algn="l">
              <a:spcBef>
                <a:spcPct val="20000"/>
              </a:spcBef>
              <a:defRPr/>
            </a:pPr>
            <a:endParaRPr lang="en-US" altLang="ja-JP" sz="1800" dirty="0">
              <a:latin typeface="Helvetica"/>
              <a:ea typeface="ＭＳ Ｐゴシック" charset="0"/>
              <a:cs typeface="Helvetica"/>
            </a:endParaRPr>
          </a:p>
          <a:p>
            <a:pPr marL="342830" indent="-342830" algn="l">
              <a:lnSpc>
                <a:spcPct val="80000"/>
              </a:lnSpc>
              <a:spcBef>
                <a:spcPct val="20000"/>
              </a:spcBef>
              <a:defRPr/>
            </a:pPr>
            <a:endParaRPr lang="en-US" altLang="ja-JP" sz="1800" dirty="0">
              <a:latin typeface="Helvetica"/>
              <a:ea typeface="ＭＳ Ｐゴシック" charset="0"/>
              <a:cs typeface="Helvetica"/>
            </a:endParaRPr>
          </a:p>
          <a:p>
            <a:pPr marL="342830" indent="-342830" algn="l">
              <a:lnSpc>
                <a:spcPct val="80000"/>
              </a:lnSpc>
              <a:spcBef>
                <a:spcPct val="20000"/>
              </a:spcBef>
              <a:defRPr/>
            </a:pPr>
            <a:endParaRPr lang="en-US" altLang="ja-JP" sz="1800" dirty="0">
              <a:latin typeface="Helvetica"/>
              <a:ea typeface="ＭＳ Ｐゴシック" charset="0"/>
              <a:cs typeface="Helvetica"/>
            </a:endParaRPr>
          </a:p>
          <a:p>
            <a:pPr marL="342830" indent="-342830" algn="l">
              <a:lnSpc>
                <a:spcPct val="80000"/>
              </a:lnSpc>
              <a:spcBef>
                <a:spcPct val="20000"/>
              </a:spcBef>
              <a:defRPr/>
            </a:pPr>
            <a:r>
              <a:rPr lang="en-US" altLang="ja-JP" sz="1800" dirty="0">
                <a:solidFill>
                  <a:srgbClr val="FFFF00"/>
                </a:solidFill>
                <a:latin typeface="Helvetica"/>
                <a:ea typeface="ＭＳ Ｐゴシック" charset="0"/>
                <a:cs typeface="Helvetica"/>
              </a:rPr>
              <a:t>1985	Thin Solenoid conf. proposed</a:t>
            </a:r>
          </a:p>
          <a:p>
            <a:pPr marL="342830" indent="-342830" algn="l">
              <a:lnSpc>
                <a:spcPct val="80000"/>
              </a:lnSpc>
              <a:spcBef>
                <a:spcPct val="20000"/>
              </a:spcBef>
              <a:defRPr/>
            </a:pPr>
            <a:r>
              <a:rPr lang="en-US" altLang="ja-JP" sz="1800" dirty="0">
                <a:solidFill>
                  <a:srgbClr val="FFFF00"/>
                </a:solidFill>
                <a:latin typeface="Helvetica"/>
                <a:ea typeface="ＭＳ Ｐゴシック" charset="0"/>
                <a:cs typeface="Helvetica"/>
              </a:rPr>
              <a:t> 		</a:t>
            </a:r>
            <a:r>
              <a:rPr lang="en-US" altLang="ja-JP" sz="1800" dirty="0" err="1">
                <a:solidFill>
                  <a:srgbClr val="FFFF00"/>
                </a:solidFill>
                <a:latin typeface="Helvetica"/>
                <a:ea typeface="ＭＳ Ｐゴシック" charset="0"/>
                <a:cs typeface="Helvetica"/>
              </a:rPr>
              <a:t>U.Tokyo</a:t>
            </a:r>
            <a:r>
              <a:rPr lang="en-US" altLang="ja-JP" sz="1800" dirty="0">
                <a:solidFill>
                  <a:srgbClr val="FFFF00"/>
                </a:solidFill>
                <a:latin typeface="Helvetica"/>
                <a:ea typeface="ＭＳ Ｐゴシック" charset="0"/>
                <a:cs typeface="Helvetica"/>
              </a:rPr>
              <a:t> started preparation </a:t>
            </a:r>
          </a:p>
          <a:p>
            <a:pPr marL="342830" indent="-342830" algn="l">
              <a:lnSpc>
                <a:spcPct val="80000"/>
              </a:lnSpc>
              <a:spcBef>
                <a:spcPct val="20000"/>
              </a:spcBef>
              <a:defRPr/>
            </a:pPr>
            <a:r>
              <a:rPr lang="en-US" altLang="ja-JP" sz="1800" b="0" dirty="0">
                <a:solidFill>
                  <a:srgbClr val="FF6600"/>
                </a:solidFill>
                <a:latin typeface="Helvetica"/>
                <a:ea typeface="ＭＳ Ｐゴシック" charset="0"/>
                <a:cs typeface="Helvetica"/>
              </a:rPr>
              <a:t>1987:</a:t>
            </a:r>
            <a:r>
              <a:rPr lang="en-US" altLang="ja-JP" sz="1800" b="0" dirty="0">
                <a:latin typeface="Helvetica"/>
                <a:ea typeface="ＭＳ Ｐゴシック" charset="0"/>
                <a:cs typeface="Helvetica"/>
              </a:rPr>
              <a:t>	</a:t>
            </a:r>
            <a:r>
              <a:rPr lang="en-US" altLang="ja-JP" sz="1800" b="0" dirty="0">
                <a:solidFill>
                  <a:srgbClr val="FF6600"/>
                </a:solidFill>
                <a:latin typeface="Helvetica"/>
                <a:ea typeface="ＭＳ Ｐゴシック" charset="0"/>
                <a:cs typeface="Helvetica"/>
              </a:rPr>
              <a:t>Collaboration formed</a:t>
            </a:r>
          </a:p>
          <a:p>
            <a:pPr marL="342830" indent="-342830" algn="l">
              <a:lnSpc>
                <a:spcPct val="80000"/>
              </a:lnSpc>
              <a:spcBef>
                <a:spcPct val="20000"/>
              </a:spcBef>
              <a:defRPr/>
            </a:pPr>
            <a:r>
              <a:rPr lang="en-US" altLang="ja-JP" sz="1800" b="0" dirty="0">
                <a:latin typeface="Helvetica"/>
                <a:ea typeface="ＭＳ Ｐゴシック" charset="0"/>
                <a:cs typeface="Helvetica"/>
              </a:rPr>
              <a:t>1993:	</a:t>
            </a:r>
            <a:r>
              <a:rPr lang="en-US" altLang="ja-JP" sz="1800" dirty="0">
                <a:solidFill>
                  <a:srgbClr val="FFFF00"/>
                </a:solidFill>
                <a:latin typeface="Helvetica"/>
                <a:ea typeface="ＭＳ Ｐゴシック" charset="0"/>
                <a:cs typeface="Helvetica"/>
              </a:rPr>
              <a:t>First flight, </a:t>
            </a:r>
            <a:r>
              <a:rPr lang="en-US" altLang="ja-JP" sz="1800" b="0" dirty="0">
                <a:solidFill>
                  <a:srgbClr val="FFFF00"/>
                </a:solidFill>
                <a:latin typeface="Helvetica"/>
                <a:ea typeface="ＭＳ Ｐゴシック" charset="0"/>
                <a:cs typeface="Helvetica"/>
              </a:rPr>
              <a:t>p-bar mass identified </a:t>
            </a:r>
          </a:p>
          <a:p>
            <a:pPr marL="342830" indent="-342830" algn="l">
              <a:lnSpc>
                <a:spcPct val="80000"/>
              </a:lnSpc>
              <a:spcBef>
                <a:spcPct val="20000"/>
              </a:spcBef>
              <a:defRPr/>
            </a:pPr>
            <a:r>
              <a:rPr lang="en-US" altLang="ja-JP" sz="1800" b="0" dirty="0">
                <a:latin typeface="Helvetica"/>
                <a:ea typeface="ＭＳ Ｐゴシック" charset="0"/>
                <a:cs typeface="Helvetica"/>
              </a:rPr>
              <a:t>1995:	</a:t>
            </a:r>
            <a:r>
              <a:rPr lang="en-US" altLang="ja-JP" sz="1600" b="0" dirty="0">
                <a:latin typeface="Helvetica"/>
                <a:ea typeface="ＭＳ Ｐゴシック" charset="0"/>
                <a:cs typeface="Helvetica"/>
              </a:rPr>
              <a:t>Distinctive peak observed at 2 </a:t>
            </a:r>
            <a:r>
              <a:rPr lang="en-US" altLang="ja-JP" sz="1600" b="0" dirty="0" err="1">
                <a:latin typeface="Helvetica"/>
                <a:ea typeface="ＭＳ Ｐゴシック" charset="0"/>
                <a:cs typeface="Helvetica"/>
              </a:rPr>
              <a:t>GeV</a:t>
            </a:r>
            <a:endParaRPr lang="en-US" altLang="ja-JP" sz="1800" b="0" dirty="0">
              <a:latin typeface="Helvetica"/>
              <a:ea typeface="ＭＳ Ｐゴシック" charset="0"/>
              <a:cs typeface="Helvetica"/>
            </a:endParaRPr>
          </a:p>
          <a:p>
            <a:pPr marL="342830" indent="-342830" algn="l">
              <a:lnSpc>
                <a:spcPct val="80000"/>
              </a:lnSpc>
              <a:spcBef>
                <a:spcPct val="20000"/>
              </a:spcBef>
              <a:defRPr/>
            </a:pPr>
            <a:r>
              <a:rPr lang="en-US" altLang="ja-JP" sz="1800" b="0" dirty="0">
                <a:latin typeface="Helvetica"/>
                <a:ea typeface="ＭＳ Ｐゴシック" charset="0"/>
                <a:cs typeface="Helvetica"/>
              </a:rPr>
              <a:t>1998:	</a:t>
            </a:r>
            <a:r>
              <a:rPr lang="en-US" altLang="ja-JP" sz="1600" b="0" dirty="0">
                <a:latin typeface="Helvetica"/>
                <a:ea typeface="ＭＳ Ｐゴシック" charset="0"/>
                <a:cs typeface="Helvetica"/>
              </a:rPr>
              <a:t>Spectrum up to 4.2 </a:t>
            </a:r>
            <a:r>
              <a:rPr lang="en-US" altLang="ja-JP" sz="1600" b="0" dirty="0" err="1">
                <a:latin typeface="Helvetica"/>
                <a:ea typeface="ＭＳ Ｐゴシック" charset="0"/>
                <a:cs typeface="Helvetica"/>
              </a:rPr>
              <a:t>GeV</a:t>
            </a:r>
            <a:endParaRPr lang="en-US" altLang="ja-JP" sz="1600" b="0" dirty="0">
              <a:latin typeface="Helvetica"/>
              <a:ea typeface="ＭＳ Ｐゴシック" charset="0"/>
              <a:cs typeface="Helvetica"/>
            </a:endParaRPr>
          </a:p>
          <a:p>
            <a:pPr marL="342830" indent="-342830" algn="l">
              <a:lnSpc>
                <a:spcPct val="80000"/>
              </a:lnSpc>
              <a:spcBef>
                <a:spcPct val="20000"/>
              </a:spcBef>
              <a:defRPr/>
            </a:pPr>
            <a:r>
              <a:rPr lang="en-US" altLang="ja-JP" sz="1800" b="0" dirty="0">
                <a:latin typeface="Helvetica"/>
                <a:ea typeface="ＭＳ Ｐゴシック" charset="0"/>
                <a:cs typeface="Helvetica"/>
              </a:rPr>
              <a:t>		</a:t>
            </a:r>
            <a:r>
              <a:rPr lang="en-US" altLang="ja-JP" sz="1600" b="0" u="sng" dirty="0">
                <a:latin typeface="Helvetica"/>
                <a:ea typeface="ＭＳ Ｐゴシック" charset="0"/>
                <a:cs typeface="Helvetica"/>
              </a:rPr>
              <a:t>Precise p spectrum: ~ 120 </a:t>
            </a:r>
            <a:r>
              <a:rPr lang="en-US" altLang="ja-JP" sz="1600" b="0" u="sng" dirty="0" err="1">
                <a:latin typeface="Helvetica"/>
                <a:ea typeface="ＭＳ Ｐゴシック" charset="0"/>
                <a:cs typeface="Helvetica"/>
              </a:rPr>
              <a:t>GeV</a:t>
            </a:r>
            <a:endParaRPr lang="en-US" altLang="ja-JP" sz="1600" b="0" u="sng" dirty="0">
              <a:latin typeface="Helvetica"/>
              <a:ea typeface="ＭＳ Ｐゴシック" charset="0"/>
              <a:cs typeface="Helvetica"/>
            </a:endParaRPr>
          </a:p>
          <a:p>
            <a:pPr marL="342830" indent="-342830" algn="l">
              <a:lnSpc>
                <a:spcPct val="80000"/>
              </a:lnSpc>
              <a:spcBef>
                <a:spcPct val="20000"/>
              </a:spcBef>
              <a:defRPr/>
            </a:pPr>
            <a:r>
              <a:rPr lang="en-US" altLang="ja-JP" sz="1800" b="0" dirty="0">
                <a:latin typeface="Helvetica"/>
                <a:ea typeface="ＭＳ Ｐゴシック" charset="0"/>
                <a:cs typeface="Helvetica"/>
              </a:rPr>
              <a:t>2000:	</a:t>
            </a:r>
            <a:r>
              <a:rPr lang="en-US" altLang="ja-JP" sz="1600" b="0" dirty="0">
                <a:latin typeface="Helvetica"/>
                <a:ea typeface="ＭＳ Ｐゴシック" charset="0"/>
                <a:cs typeface="Helvetica"/>
              </a:rPr>
              <a:t>Charge dependence, p-bar/p </a:t>
            </a:r>
            <a:endParaRPr lang="en-US" altLang="ja-JP" sz="1800" b="0" dirty="0">
              <a:latin typeface="Helvetica"/>
              <a:ea typeface="ＭＳ Ｐゴシック" charset="0"/>
              <a:cs typeface="Helvetica"/>
            </a:endParaRPr>
          </a:p>
          <a:p>
            <a:pPr marL="342830" indent="-342830" algn="l">
              <a:lnSpc>
                <a:spcPct val="80000"/>
              </a:lnSpc>
              <a:spcBef>
                <a:spcPct val="20000"/>
              </a:spcBef>
              <a:defRPr/>
            </a:pPr>
            <a:r>
              <a:rPr lang="en-US" altLang="ja-JP" sz="1800" b="0" dirty="0">
                <a:latin typeface="Helvetica"/>
                <a:ea typeface="ＭＳ Ｐゴシック" charset="0"/>
                <a:cs typeface="Helvetica"/>
              </a:rPr>
              <a:t>2001:	</a:t>
            </a:r>
            <a:r>
              <a:rPr lang="en-US" altLang="ja-JP" sz="1600" b="0" dirty="0">
                <a:latin typeface="Helvetica"/>
                <a:ea typeface="ＭＳ Ｐゴシック" charset="0"/>
                <a:cs typeface="Helvetica"/>
              </a:rPr>
              <a:t>Atmospheric p and p-bar, mu</a:t>
            </a:r>
          </a:p>
          <a:p>
            <a:pPr marL="342830" indent="-342830" algn="l">
              <a:lnSpc>
                <a:spcPct val="80000"/>
              </a:lnSpc>
              <a:spcBef>
                <a:spcPct val="20000"/>
              </a:spcBef>
              <a:defRPr/>
            </a:pPr>
            <a:r>
              <a:rPr lang="en-US" altLang="ja-JP" sz="1800" b="0" dirty="0">
                <a:latin typeface="Helvetica"/>
                <a:ea typeface="ＭＳ Ｐゴシック" charset="0"/>
                <a:cs typeface="Helvetica"/>
              </a:rPr>
              <a:t>2002:	</a:t>
            </a:r>
            <a:r>
              <a:rPr lang="en-US" altLang="ja-JP" sz="1600" b="0" dirty="0">
                <a:latin typeface="Helvetica"/>
                <a:ea typeface="ＭＳ Ｐゴシック" charset="0"/>
                <a:cs typeface="Helvetica"/>
              </a:rPr>
              <a:t>BESS-</a:t>
            </a:r>
            <a:r>
              <a:rPr lang="en-US" altLang="ja-JP" sz="1600" b="0" dirty="0" err="1">
                <a:latin typeface="Helvetica"/>
                <a:ea typeface="ＭＳ Ｐゴシック" charset="0"/>
                <a:cs typeface="Helvetica"/>
              </a:rPr>
              <a:t>TeV</a:t>
            </a:r>
            <a:r>
              <a:rPr lang="en-US" altLang="ja-JP" sz="1600" b="0" dirty="0">
                <a:latin typeface="Helvetica"/>
                <a:ea typeface="ＭＳ Ｐゴシック" charset="0"/>
                <a:cs typeface="Helvetica"/>
              </a:rPr>
              <a:t>: p spectrum: ~ 500 </a:t>
            </a:r>
            <a:r>
              <a:rPr lang="en-US" altLang="ja-JP" sz="1600" b="0" dirty="0" err="1">
                <a:latin typeface="Helvetica"/>
                <a:ea typeface="ＭＳ Ｐゴシック" charset="0"/>
                <a:cs typeface="Helvetica"/>
              </a:rPr>
              <a:t>GeV</a:t>
            </a:r>
            <a:endParaRPr lang="en-US" altLang="ja-JP" sz="1600" b="0" dirty="0">
              <a:latin typeface="Helvetica"/>
              <a:ea typeface="ＭＳ Ｐゴシック" charset="0"/>
              <a:cs typeface="Helvetica"/>
            </a:endParaRPr>
          </a:p>
          <a:p>
            <a:pPr marL="342830" indent="-342830" algn="l">
              <a:lnSpc>
                <a:spcPct val="80000"/>
              </a:lnSpc>
              <a:spcBef>
                <a:spcPct val="20000"/>
              </a:spcBef>
              <a:defRPr/>
            </a:pPr>
            <a:r>
              <a:rPr lang="en-US" altLang="ja-JP" sz="1800" b="0" dirty="0">
                <a:latin typeface="Helvetica"/>
                <a:ea typeface="ＭＳ Ｐゴシック" charset="0"/>
                <a:cs typeface="Helvetica"/>
              </a:rPr>
              <a:t>2004:	</a:t>
            </a:r>
            <a:r>
              <a:rPr lang="en-US" altLang="ja-JP" sz="1600" b="0" dirty="0">
                <a:latin typeface="Helvetica"/>
                <a:ea typeface="ＭＳ Ｐゴシック" charset="0"/>
                <a:cs typeface="Helvetica"/>
              </a:rPr>
              <a:t>BESS-Polar I</a:t>
            </a:r>
          </a:p>
          <a:p>
            <a:pPr marL="342830" indent="-342830" algn="l">
              <a:lnSpc>
                <a:spcPct val="80000"/>
              </a:lnSpc>
              <a:spcBef>
                <a:spcPct val="20000"/>
              </a:spcBef>
              <a:defRPr/>
            </a:pPr>
            <a:r>
              <a:rPr lang="en-US" altLang="ja-JP" sz="1800" dirty="0">
                <a:solidFill>
                  <a:srgbClr val="FFFF00"/>
                </a:solidFill>
                <a:latin typeface="Helvetica"/>
                <a:ea typeface="ＭＳ Ｐゴシック" charset="0"/>
                <a:cs typeface="Helvetica"/>
              </a:rPr>
              <a:t>2007/8	BESS-Polar II</a:t>
            </a:r>
            <a:r>
              <a:rPr lang="en-US" altLang="ja-JP" sz="1800" dirty="0">
                <a:solidFill>
                  <a:srgbClr val="FFFF00"/>
                </a:solidFill>
                <a:latin typeface="Times New Roman" charset="0"/>
                <a:ea typeface="ＭＳ Ｐゴシック" charset="0"/>
                <a:cs typeface="ＭＳ Ｐゴシック" charset="0"/>
              </a:rPr>
              <a:t>	</a:t>
            </a:r>
            <a:endParaRPr lang="en-US" altLang="ja-JP" sz="1400" dirty="0">
              <a:solidFill>
                <a:srgbClr val="FFFF00"/>
              </a:solidFill>
              <a:latin typeface="Times New Roman" charset="0"/>
              <a:ea typeface="ＭＳ Ｐゴシック" charset="0"/>
              <a:cs typeface="ＭＳ Ｐゴシック" charset="0"/>
            </a:endParaRPr>
          </a:p>
        </p:txBody>
      </p:sp>
      <p:grpSp>
        <p:nvGrpSpPr>
          <p:cNvPr id="18" name="Group 32"/>
          <p:cNvGrpSpPr>
            <a:grpSpLocks/>
          </p:cNvGrpSpPr>
          <p:nvPr/>
        </p:nvGrpSpPr>
        <p:grpSpPr bwMode="auto">
          <a:xfrm>
            <a:off x="5724129" y="1196637"/>
            <a:ext cx="2632720" cy="1175911"/>
            <a:chOff x="432" y="-83"/>
            <a:chExt cx="4944" cy="3491"/>
          </a:xfrm>
        </p:grpSpPr>
        <p:sp>
          <p:nvSpPr>
            <p:cNvPr id="19" name="Line 33"/>
            <p:cNvSpPr>
              <a:spLocks noChangeShapeType="1"/>
            </p:cNvSpPr>
            <p:nvPr/>
          </p:nvSpPr>
          <p:spPr bwMode="auto">
            <a:xfrm>
              <a:off x="432" y="2016"/>
              <a:ext cx="494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0" name="AutoShape 34"/>
            <p:cNvSpPr>
              <a:spLocks noChangeArrowheads="1"/>
            </p:cNvSpPr>
            <p:nvPr/>
          </p:nvSpPr>
          <p:spPr bwMode="auto">
            <a:xfrm rot="16200000">
              <a:off x="3922" y="1358"/>
              <a:ext cx="864" cy="1316"/>
            </a:xfrm>
            <a:prstGeom prst="can">
              <a:avLst>
                <a:gd name="adj" fmla="val 3113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1" name="Oval 35"/>
            <p:cNvSpPr>
              <a:spLocks noChangeArrowheads="1"/>
            </p:cNvSpPr>
            <p:nvPr/>
          </p:nvSpPr>
          <p:spPr bwMode="auto">
            <a:xfrm>
              <a:off x="3744" y="1632"/>
              <a:ext cx="192" cy="76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2" name="Oval 36"/>
            <p:cNvSpPr>
              <a:spLocks noChangeArrowheads="1"/>
            </p:cNvSpPr>
            <p:nvPr/>
          </p:nvSpPr>
          <p:spPr bwMode="auto">
            <a:xfrm>
              <a:off x="4752" y="1632"/>
              <a:ext cx="192" cy="768"/>
            </a:xfrm>
            <a:prstGeom prst="ellipse">
              <a:avLst/>
            </a:prstGeom>
            <a:noFill/>
            <a:ln w="9525">
              <a:solidFill>
                <a:schemeClr val="tx1"/>
              </a:solidFill>
              <a:prstDash val="sysDot"/>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5" name="Line 39"/>
            <p:cNvSpPr>
              <a:spLocks noChangeShapeType="1"/>
            </p:cNvSpPr>
            <p:nvPr/>
          </p:nvSpPr>
          <p:spPr bwMode="auto">
            <a:xfrm>
              <a:off x="432" y="3408"/>
              <a:ext cx="494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6" name="Line 40"/>
            <p:cNvSpPr>
              <a:spLocks noChangeShapeType="1"/>
            </p:cNvSpPr>
            <p:nvPr/>
          </p:nvSpPr>
          <p:spPr bwMode="auto">
            <a:xfrm>
              <a:off x="4368" y="2544"/>
              <a:ext cx="0" cy="864"/>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7" name="Freeform 41"/>
            <p:cNvSpPr>
              <a:spLocks/>
            </p:cNvSpPr>
            <p:nvPr/>
          </p:nvSpPr>
          <p:spPr bwMode="auto">
            <a:xfrm>
              <a:off x="4800" y="2928"/>
              <a:ext cx="480" cy="480"/>
            </a:xfrm>
            <a:custGeom>
              <a:avLst/>
              <a:gdLst>
                <a:gd name="T0" fmla="*/ 0 w 480"/>
                <a:gd name="T1" fmla="*/ 0 h 480"/>
                <a:gd name="T2" fmla="*/ 96 w 480"/>
                <a:gd name="T3" fmla="*/ 96 h 480"/>
                <a:gd name="T4" fmla="*/ 192 w 480"/>
                <a:gd name="T5" fmla="*/ 336 h 480"/>
                <a:gd name="T6" fmla="*/ 288 w 480"/>
                <a:gd name="T7" fmla="*/ 432 h 480"/>
                <a:gd name="T8" fmla="*/ 480 w 480"/>
                <a:gd name="T9" fmla="*/ 480 h 480"/>
              </a:gdLst>
              <a:ahLst/>
              <a:cxnLst>
                <a:cxn ang="0">
                  <a:pos x="T0" y="T1"/>
                </a:cxn>
                <a:cxn ang="0">
                  <a:pos x="T2" y="T3"/>
                </a:cxn>
                <a:cxn ang="0">
                  <a:pos x="T4" y="T5"/>
                </a:cxn>
                <a:cxn ang="0">
                  <a:pos x="T6" y="T7"/>
                </a:cxn>
                <a:cxn ang="0">
                  <a:pos x="T8" y="T9"/>
                </a:cxn>
              </a:cxnLst>
              <a:rect l="0" t="0" r="r" b="b"/>
              <a:pathLst>
                <a:path w="480" h="480">
                  <a:moveTo>
                    <a:pt x="0" y="0"/>
                  </a:moveTo>
                  <a:cubicBezTo>
                    <a:pt x="32" y="20"/>
                    <a:pt x="64" y="40"/>
                    <a:pt x="96" y="96"/>
                  </a:cubicBezTo>
                  <a:cubicBezTo>
                    <a:pt x="128" y="152"/>
                    <a:pt x="160" y="280"/>
                    <a:pt x="192" y="336"/>
                  </a:cubicBezTo>
                  <a:cubicBezTo>
                    <a:pt x="224" y="392"/>
                    <a:pt x="240" y="408"/>
                    <a:pt x="288" y="432"/>
                  </a:cubicBezTo>
                  <a:cubicBezTo>
                    <a:pt x="336" y="456"/>
                    <a:pt x="408" y="468"/>
                    <a:pt x="480" y="48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8" name="Freeform 42"/>
            <p:cNvSpPr>
              <a:spLocks/>
            </p:cNvSpPr>
            <p:nvPr/>
          </p:nvSpPr>
          <p:spPr bwMode="auto">
            <a:xfrm flipH="1">
              <a:off x="3456" y="2928"/>
              <a:ext cx="480" cy="480"/>
            </a:xfrm>
            <a:custGeom>
              <a:avLst/>
              <a:gdLst>
                <a:gd name="T0" fmla="*/ 0 w 480"/>
                <a:gd name="T1" fmla="*/ 0 h 480"/>
                <a:gd name="T2" fmla="*/ 96 w 480"/>
                <a:gd name="T3" fmla="*/ 96 h 480"/>
                <a:gd name="T4" fmla="*/ 192 w 480"/>
                <a:gd name="T5" fmla="*/ 336 h 480"/>
                <a:gd name="T6" fmla="*/ 288 w 480"/>
                <a:gd name="T7" fmla="*/ 432 h 480"/>
                <a:gd name="T8" fmla="*/ 480 w 480"/>
                <a:gd name="T9" fmla="*/ 480 h 480"/>
              </a:gdLst>
              <a:ahLst/>
              <a:cxnLst>
                <a:cxn ang="0">
                  <a:pos x="T0" y="T1"/>
                </a:cxn>
                <a:cxn ang="0">
                  <a:pos x="T2" y="T3"/>
                </a:cxn>
                <a:cxn ang="0">
                  <a:pos x="T4" y="T5"/>
                </a:cxn>
                <a:cxn ang="0">
                  <a:pos x="T6" y="T7"/>
                </a:cxn>
                <a:cxn ang="0">
                  <a:pos x="T8" y="T9"/>
                </a:cxn>
              </a:cxnLst>
              <a:rect l="0" t="0" r="r" b="b"/>
              <a:pathLst>
                <a:path w="480" h="480">
                  <a:moveTo>
                    <a:pt x="0" y="0"/>
                  </a:moveTo>
                  <a:cubicBezTo>
                    <a:pt x="32" y="20"/>
                    <a:pt x="64" y="40"/>
                    <a:pt x="96" y="96"/>
                  </a:cubicBezTo>
                  <a:cubicBezTo>
                    <a:pt x="128" y="152"/>
                    <a:pt x="160" y="280"/>
                    <a:pt x="192" y="336"/>
                  </a:cubicBezTo>
                  <a:cubicBezTo>
                    <a:pt x="224" y="392"/>
                    <a:pt x="240" y="408"/>
                    <a:pt x="288" y="432"/>
                  </a:cubicBezTo>
                  <a:cubicBezTo>
                    <a:pt x="336" y="456"/>
                    <a:pt x="408" y="468"/>
                    <a:pt x="480" y="48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9" name="Line 43"/>
            <p:cNvSpPr>
              <a:spLocks noChangeShapeType="1"/>
            </p:cNvSpPr>
            <p:nvPr/>
          </p:nvSpPr>
          <p:spPr bwMode="auto">
            <a:xfrm>
              <a:off x="3936" y="2928"/>
              <a:ext cx="86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nvGrpSpPr>
            <p:cNvPr id="30" name="Group 44"/>
            <p:cNvGrpSpPr>
              <a:grpSpLocks/>
            </p:cNvGrpSpPr>
            <p:nvPr/>
          </p:nvGrpSpPr>
          <p:grpSpPr bwMode="auto">
            <a:xfrm>
              <a:off x="912" y="-83"/>
              <a:ext cx="960" cy="3443"/>
              <a:chOff x="384" y="-35"/>
              <a:chExt cx="960" cy="3443"/>
            </a:xfrm>
          </p:grpSpPr>
          <p:grpSp>
            <p:nvGrpSpPr>
              <p:cNvPr id="34" name="Group 45"/>
              <p:cNvGrpSpPr>
                <a:grpSpLocks/>
              </p:cNvGrpSpPr>
              <p:nvPr/>
            </p:nvGrpSpPr>
            <p:grpSpPr bwMode="auto">
              <a:xfrm>
                <a:off x="720" y="1584"/>
                <a:ext cx="336" cy="864"/>
                <a:chOff x="1536" y="1968"/>
                <a:chExt cx="336" cy="864"/>
              </a:xfrm>
            </p:grpSpPr>
            <p:sp>
              <p:nvSpPr>
                <p:cNvPr id="41" name="AutoShape 46"/>
                <p:cNvSpPr>
                  <a:spLocks noChangeArrowheads="1"/>
                </p:cNvSpPr>
                <p:nvPr/>
              </p:nvSpPr>
              <p:spPr bwMode="auto">
                <a:xfrm rot="16200000">
                  <a:off x="1272" y="2232"/>
                  <a:ext cx="864" cy="336"/>
                </a:xfrm>
                <a:prstGeom prst="can">
                  <a:avLst>
                    <a:gd name="adj" fmla="val 431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42" name="Oval 47"/>
                <p:cNvSpPr>
                  <a:spLocks noChangeArrowheads="1"/>
                </p:cNvSpPr>
                <p:nvPr/>
              </p:nvSpPr>
              <p:spPr bwMode="auto">
                <a:xfrm>
                  <a:off x="1584" y="2160"/>
                  <a:ext cx="48" cy="48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sp>
            <p:nvSpPr>
              <p:cNvPr id="35" name="Line 48"/>
              <p:cNvSpPr>
                <a:spLocks noChangeShapeType="1"/>
              </p:cNvSpPr>
              <p:nvPr/>
            </p:nvSpPr>
            <p:spPr bwMode="auto">
              <a:xfrm flipH="1">
                <a:off x="480" y="-35"/>
                <a:ext cx="506" cy="2819"/>
              </a:xfrm>
              <a:prstGeom prst="line">
                <a:avLst/>
              </a:prstGeom>
              <a:noFill/>
              <a:ln w="9525">
                <a:solidFill>
                  <a:schemeClr val="hlink"/>
                </a:solidFill>
                <a:prstDash val="lgDashDot"/>
                <a:round/>
                <a:headEnd type="none"/>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6" name="Line 49"/>
              <p:cNvSpPr>
                <a:spLocks noChangeShapeType="1"/>
              </p:cNvSpPr>
              <p:nvPr/>
            </p:nvSpPr>
            <p:spPr bwMode="auto">
              <a:xfrm>
                <a:off x="432" y="1248"/>
                <a:ext cx="336" cy="1488"/>
              </a:xfrm>
              <a:prstGeom prst="line">
                <a:avLst/>
              </a:prstGeom>
              <a:noFill/>
              <a:ln w="9525">
                <a:solidFill>
                  <a:schemeClr val="hlink"/>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7" name="Line 50"/>
              <p:cNvSpPr>
                <a:spLocks noChangeShapeType="1"/>
              </p:cNvSpPr>
              <p:nvPr/>
            </p:nvSpPr>
            <p:spPr bwMode="auto">
              <a:xfrm>
                <a:off x="864" y="2544"/>
                <a:ext cx="0" cy="864"/>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8" name="Freeform 51"/>
              <p:cNvSpPr>
                <a:spLocks/>
              </p:cNvSpPr>
              <p:nvPr/>
            </p:nvSpPr>
            <p:spPr bwMode="auto">
              <a:xfrm>
                <a:off x="864" y="2928"/>
                <a:ext cx="480" cy="480"/>
              </a:xfrm>
              <a:custGeom>
                <a:avLst/>
                <a:gdLst>
                  <a:gd name="T0" fmla="*/ 0 w 480"/>
                  <a:gd name="T1" fmla="*/ 0 h 480"/>
                  <a:gd name="T2" fmla="*/ 96 w 480"/>
                  <a:gd name="T3" fmla="*/ 96 h 480"/>
                  <a:gd name="T4" fmla="*/ 192 w 480"/>
                  <a:gd name="T5" fmla="*/ 336 h 480"/>
                  <a:gd name="T6" fmla="*/ 288 w 480"/>
                  <a:gd name="T7" fmla="*/ 432 h 480"/>
                  <a:gd name="T8" fmla="*/ 480 w 480"/>
                  <a:gd name="T9" fmla="*/ 480 h 480"/>
                </a:gdLst>
                <a:ahLst/>
                <a:cxnLst>
                  <a:cxn ang="0">
                    <a:pos x="T0" y="T1"/>
                  </a:cxn>
                  <a:cxn ang="0">
                    <a:pos x="T2" y="T3"/>
                  </a:cxn>
                  <a:cxn ang="0">
                    <a:pos x="T4" y="T5"/>
                  </a:cxn>
                  <a:cxn ang="0">
                    <a:pos x="T6" y="T7"/>
                  </a:cxn>
                  <a:cxn ang="0">
                    <a:pos x="T8" y="T9"/>
                  </a:cxn>
                </a:cxnLst>
                <a:rect l="0" t="0" r="r" b="b"/>
                <a:pathLst>
                  <a:path w="480" h="480">
                    <a:moveTo>
                      <a:pt x="0" y="0"/>
                    </a:moveTo>
                    <a:cubicBezTo>
                      <a:pt x="32" y="20"/>
                      <a:pt x="64" y="40"/>
                      <a:pt x="96" y="96"/>
                    </a:cubicBezTo>
                    <a:cubicBezTo>
                      <a:pt x="128" y="152"/>
                      <a:pt x="160" y="280"/>
                      <a:pt x="192" y="336"/>
                    </a:cubicBezTo>
                    <a:cubicBezTo>
                      <a:pt x="224" y="392"/>
                      <a:pt x="240" y="408"/>
                      <a:pt x="288" y="432"/>
                    </a:cubicBezTo>
                    <a:cubicBezTo>
                      <a:pt x="336" y="456"/>
                      <a:pt x="408" y="468"/>
                      <a:pt x="480" y="48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9" name="Freeform 52"/>
              <p:cNvSpPr>
                <a:spLocks/>
              </p:cNvSpPr>
              <p:nvPr/>
            </p:nvSpPr>
            <p:spPr bwMode="auto">
              <a:xfrm flipH="1">
                <a:off x="384" y="2928"/>
                <a:ext cx="480" cy="480"/>
              </a:xfrm>
              <a:custGeom>
                <a:avLst/>
                <a:gdLst>
                  <a:gd name="T0" fmla="*/ 0 w 480"/>
                  <a:gd name="T1" fmla="*/ 0 h 480"/>
                  <a:gd name="T2" fmla="*/ 96 w 480"/>
                  <a:gd name="T3" fmla="*/ 96 h 480"/>
                  <a:gd name="T4" fmla="*/ 192 w 480"/>
                  <a:gd name="T5" fmla="*/ 336 h 480"/>
                  <a:gd name="T6" fmla="*/ 288 w 480"/>
                  <a:gd name="T7" fmla="*/ 432 h 480"/>
                  <a:gd name="T8" fmla="*/ 480 w 480"/>
                  <a:gd name="T9" fmla="*/ 480 h 480"/>
                </a:gdLst>
                <a:ahLst/>
                <a:cxnLst>
                  <a:cxn ang="0">
                    <a:pos x="T0" y="T1"/>
                  </a:cxn>
                  <a:cxn ang="0">
                    <a:pos x="T2" y="T3"/>
                  </a:cxn>
                  <a:cxn ang="0">
                    <a:pos x="T4" y="T5"/>
                  </a:cxn>
                  <a:cxn ang="0">
                    <a:pos x="T6" y="T7"/>
                  </a:cxn>
                  <a:cxn ang="0">
                    <a:pos x="T8" y="T9"/>
                  </a:cxn>
                </a:cxnLst>
                <a:rect l="0" t="0" r="r" b="b"/>
                <a:pathLst>
                  <a:path w="480" h="480">
                    <a:moveTo>
                      <a:pt x="0" y="0"/>
                    </a:moveTo>
                    <a:cubicBezTo>
                      <a:pt x="32" y="20"/>
                      <a:pt x="64" y="40"/>
                      <a:pt x="96" y="96"/>
                    </a:cubicBezTo>
                    <a:cubicBezTo>
                      <a:pt x="128" y="152"/>
                      <a:pt x="160" y="280"/>
                      <a:pt x="192" y="336"/>
                    </a:cubicBezTo>
                    <a:cubicBezTo>
                      <a:pt x="224" y="392"/>
                      <a:pt x="240" y="408"/>
                      <a:pt x="288" y="432"/>
                    </a:cubicBezTo>
                    <a:cubicBezTo>
                      <a:pt x="336" y="456"/>
                      <a:pt x="408" y="468"/>
                      <a:pt x="480" y="48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40" name="Line 53"/>
              <p:cNvSpPr>
                <a:spLocks noChangeShapeType="1"/>
              </p:cNvSpPr>
              <p:nvPr/>
            </p:nvSpPr>
            <p:spPr bwMode="auto">
              <a:xfrm>
                <a:off x="432" y="1296"/>
                <a:ext cx="288" cy="0"/>
              </a:xfrm>
              <a:prstGeom prst="line">
                <a:avLst/>
              </a:prstGeom>
              <a:noFill/>
              <a:ln w="9525">
                <a:solidFill>
                  <a:schemeClr val="hlink"/>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sp>
          <p:nvSpPr>
            <p:cNvPr id="31" name="Line 54"/>
            <p:cNvSpPr>
              <a:spLocks noChangeShapeType="1"/>
            </p:cNvSpPr>
            <p:nvPr/>
          </p:nvSpPr>
          <p:spPr bwMode="auto">
            <a:xfrm flipV="1">
              <a:off x="3677" y="1200"/>
              <a:ext cx="1352" cy="0"/>
            </a:xfrm>
            <a:prstGeom prst="line">
              <a:avLst/>
            </a:prstGeom>
            <a:noFill/>
            <a:ln w="9525">
              <a:solidFill>
                <a:srgbClr val="FF8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2" name="Line 55"/>
            <p:cNvSpPr>
              <a:spLocks noChangeShapeType="1"/>
            </p:cNvSpPr>
            <p:nvPr/>
          </p:nvSpPr>
          <p:spPr bwMode="auto">
            <a:xfrm flipH="1">
              <a:off x="1008" y="2016"/>
              <a:ext cx="288"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3" name="Line 56"/>
            <p:cNvSpPr>
              <a:spLocks noChangeShapeType="1"/>
            </p:cNvSpPr>
            <p:nvPr/>
          </p:nvSpPr>
          <p:spPr bwMode="auto">
            <a:xfrm flipH="1">
              <a:off x="4272" y="2016"/>
              <a:ext cx="288"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sp>
        <p:nvSpPr>
          <p:cNvPr id="43" name="山形 42"/>
          <p:cNvSpPr/>
          <p:nvPr/>
        </p:nvSpPr>
        <p:spPr bwMode="auto">
          <a:xfrm>
            <a:off x="6660232" y="1772816"/>
            <a:ext cx="432048" cy="288032"/>
          </a:xfrm>
          <a:prstGeom prst="chevron">
            <a:avLst/>
          </a:prstGeom>
          <a:solidFill>
            <a:srgbClr val="3366FF"/>
          </a:solidFill>
          <a:ln w="19050" cap="flat" cmpd="sng" algn="ctr">
            <a:solidFill>
              <a:srgbClr val="3366FF"/>
            </a:solidFill>
            <a:prstDash val="solid"/>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cxnSp>
        <p:nvCxnSpPr>
          <p:cNvPr id="7" name="直線矢印コネクタ 6"/>
          <p:cNvCxnSpPr/>
          <p:nvPr/>
        </p:nvCxnSpPr>
        <p:spPr bwMode="auto">
          <a:xfrm flipH="1">
            <a:off x="7668344" y="990600"/>
            <a:ext cx="216024" cy="1440160"/>
          </a:xfrm>
          <a:prstGeom prst="straightConnector1">
            <a:avLst/>
          </a:prstGeom>
          <a:solidFill>
            <a:schemeClr val="accent1"/>
          </a:solidFill>
          <a:ln w="19050" cap="flat" cmpd="sng" algn="ctr">
            <a:solidFill>
              <a:schemeClr val="tx1"/>
            </a:solidFill>
            <a:prstDash val="sysDash"/>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45" name="Line 14"/>
          <p:cNvSpPr>
            <a:spLocks noChangeShapeType="1"/>
          </p:cNvSpPr>
          <p:nvPr/>
        </p:nvSpPr>
        <p:spPr bwMode="auto">
          <a:xfrm flipH="1">
            <a:off x="3352800" y="3505200"/>
            <a:ext cx="1066800" cy="304800"/>
          </a:xfrm>
          <a:prstGeom prst="line">
            <a:avLst/>
          </a:prstGeom>
          <a:noFill/>
          <a:ln w="28575" cmpd="sng">
            <a:solidFill>
              <a:srgbClr val="00CCFF"/>
            </a:solidFill>
            <a:prstDash val="sysDash"/>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cxnSp>
        <p:nvCxnSpPr>
          <p:cNvPr id="9" name="カギ線コネクタ 8"/>
          <p:cNvCxnSpPr/>
          <p:nvPr/>
        </p:nvCxnSpPr>
        <p:spPr bwMode="auto">
          <a:xfrm rot="10800000" flipV="1">
            <a:off x="3352800" y="4191000"/>
            <a:ext cx="1800200" cy="504056"/>
          </a:xfrm>
          <a:prstGeom prst="bentConnector3">
            <a:avLst>
              <a:gd name="adj1" fmla="val 50000"/>
            </a:avLst>
          </a:prstGeom>
          <a:solidFill>
            <a:schemeClr val="accent1"/>
          </a:solidFill>
          <a:ln w="28575" cap="flat" cmpd="sng" algn="ctr">
            <a:solidFill>
              <a:srgbClr val="00CCFF"/>
            </a:solidFill>
            <a:prstDash val="sysDash"/>
            <a:round/>
            <a:headEnd type="arrow"/>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13" name="テキスト ボックス 12"/>
          <p:cNvSpPr txBox="1"/>
          <p:nvPr/>
        </p:nvSpPr>
        <p:spPr>
          <a:xfrm>
            <a:off x="3516275" y="4267200"/>
            <a:ext cx="911690" cy="276981"/>
          </a:xfrm>
          <a:prstGeom prst="rect">
            <a:avLst/>
          </a:prstGeom>
          <a:solidFill>
            <a:srgbClr val="FFFF00"/>
          </a:solidFill>
        </p:spPr>
        <p:txBody>
          <a:bodyPr wrap="none" lIns="91421" tIns="45711" rIns="91421" bIns="45711" rtlCol="0">
            <a:spAutoFit/>
          </a:bodyPr>
          <a:lstStyle/>
          <a:p>
            <a:r>
              <a:rPr lang="en-US" altLang="ja-JP" sz="1200" b="0" dirty="0">
                <a:solidFill>
                  <a:srgbClr val="FF0000"/>
                </a:solidFill>
                <a:latin typeface="Helvetica"/>
                <a:cs typeface="Helvetica"/>
              </a:rPr>
              <a:t>Consistent </a:t>
            </a:r>
          </a:p>
        </p:txBody>
      </p:sp>
      <p:cxnSp>
        <p:nvCxnSpPr>
          <p:cNvPr id="63" name="直線矢印コネクタ 62"/>
          <p:cNvCxnSpPr/>
          <p:nvPr/>
        </p:nvCxnSpPr>
        <p:spPr bwMode="auto">
          <a:xfrm rot="10800000">
            <a:off x="3276600" y="2286000"/>
            <a:ext cx="1981200" cy="228600"/>
          </a:xfrm>
          <a:prstGeom prst="straightConnector1">
            <a:avLst/>
          </a:prstGeom>
          <a:solidFill>
            <a:schemeClr val="accent1"/>
          </a:solidFill>
          <a:ln w="28575" cap="flat" cmpd="sng" algn="ctr">
            <a:solidFill>
              <a:srgbClr val="00CCFF"/>
            </a:solidFill>
            <a:prstDash val="sysDash"/>
            <a:round/>
            <a:headEnd type="triangle" w="med" len="med"/>
            <a:tailEnd type="triangle"/>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352260" name="テキスト ボックス 352259"/>
          <p:cNvSpPr txBox="1"/>
          <p:nvPr/>
        </p:nvSpPr>
        <p:spPr>
          <a:xfrm>
            <a:off x="7298541" y="5733258"/>
            <a:ext cx="1377900" cy="646313"/>
          </a:xfrm>
          <a:prstGeom prst="rect">
            <a:avLst/>
          </a:prstGeom>
          <a:solidFill>
            <a:srgbClr val="0000FF"/>
          </a:solidFill>
        </p:spPr>
        <p:txBody>
          <a:bodyPr wrap="none" lIns="91421" tIns="45711" rIns="91421" bIns="45711" rtlCol="0">
            <a:spAutoFit/>
          </a:bodyPr>
          <a:lstStyle/>
          <a:p>
            <a:r>
              <a:rPr lang="en-US" altLang="ja-JP" sz="1800" dirty="0">
                <a:solidFill>
                  <a:srgbClr val="FF8000"/>
                </a:solidFill>
                <a:latin typeface="Helvetica"/>
                <a:cs typeface="Helvetica"/>
              </a:rPr>
              <a:t>11</a:t>
            </a:r>
            <a:r>
              <a:rPr lang="en-US" altLang="ja-JP" sz="1800" dirty="0">
                <a:latin typeface="Helvetica"/>
                <a:cs typeface="Helvetica"/>
              </a:rPr>
              <a:t> flights </a:t>
            </a:r>
          </a:p>
          <a:p>
            <a:r>
              <a:rPr lang="en-US" altLang="ja-JP" sz="1800" dirty="0">
                <a:latin typeface="Helvetica"/>
                <a:cs typeface="Helvetica"/>
              </a:rPr>
              <a:t>successful</a:t>
            </a:r>
            <a:endParaRPr lang="ja-JP" altLang="en-US" sz="1800" dirty="0">
              <a:latin typeface="Helvetica"/>
              <a:cs typeface="Helvetica"/>
            </a:endParaRPr>
          </a:p>
        </p:txBody>
      </p:sp>
      <p:sp>
        <p:nvSpPr>
          <p:cNvPr id="6" name="フッター プレースホルダー 5"/>
          <p:cNvSpPr>
            <a:spLocks noGrp="1"/>
          </p:cNvSpPr>
          <p:nvPr>
            <p:ph type="ftr" sz="quarter" idx="11"/>
          </p:nvPr>
        </p:nvSpPr>
        <p:spPr/>
        <p:txBody>
          <a:bodyPr/>
          <a:lstStyle/>
          <a:p>
            <a:r>
              <a:rPr lang="en-US" altLang="ja-JP" dirty="0" smtClean="0"/>
              <a:t>BESS Experiment</a:t>
            </a:r>
            <a:endParaRPr lang="en-US" altLang="ja-JP" dirty="0"/>
          </a:p>
        </p:txBody>
      </p:sp>
    </p:spTree>
    <p:extLst>
      <p:ext uri="{BB962C8B-B14F-4D97-AF65-F5344CB8AC3E}">
        <p14:creationId xmlns:p14="http://schemas.microsoft.com/office/powerpoint/2010/main" val="417233331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ChangeArrowheads="1"/>
          </p:cNvSpPr>
          <p:nvPr/>
        </p:nvSpPr>
        <p:spPr bwMode="auto">
          <a:xfrm>
            <a:off x="327993" y="116633"/>
            <a:ext cx="6836296" cy="1050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nchor="ctr"/>
          <a:lstStyle/>
          <a:p>
            <a:pPr algn="l">
              <a:defRPr/>
            </a:pPr>
            <a:r>
              <a:rPr lang="en-US" altLang="ja-JP" sz="3200" dirty="0">
                <a:solidFill>
                  <a:srgbClr val="FFFF00"/>
                </a:solidFill>
                <a:latin typeface="Helvetica"/>
                <a:ea typeface="ＭＳ Ｐゴシック" charset="0"/>
                <a:cs typeface="Helvetica"/>
              </a:rPr>
              <a:t>Search for Antiparticle/Antimatter</a:t>
            </a:r>
          </a:p>
          <a:p>
            <a:pPr algn="l">
              <a:defRPr/>
            </a:pPr>
            <a:r>
              <a:rPr lang="en-US" altLang="ja-JP" sz="3200" dirty="0">
                <a:solidFill>
                  <a:srgbClr val="FFFF00"/>
                </a:solidFill>
                <a:latin typeface="Helvetica"/>
                <a:ea typeface="ＭＳ Ｐゴシック" charset="0"/>
                <a:cs typeface="Helvetica"/>
              </a:rPr>
              <a:t>Novel Cosmic Origin</a:t>
            </a:r>
          </a:p>
        </p:txBody>
      </p:sp>
      <p:pic>
        <p:nvPicPr>
          <p:cNvPr id="352267" name="Picture 11" descr="ppratioprebess.eps                                             0000BD3FJaJa                           B544695F:"/>
          <p:cNvPicPr>
            <a:picLocks noChangeAspect="1" noChangeArrowheads="1"/>
          </p:cNvPicPr>
          <p:nvPr/>
        </p:nvPicPr>
        <p:blipFill>
          <a:blip r:embed="rId2" cstate="email">
            <a:lum contrast="-12000"/>
            <a:extLst>
              <a:ext uri="{28A0092B-C50C-407E-A947-70E740481C1C}">
                <a14:useLocalDpi xmlns:a14="http://schemas.microsoft.com/office/drawing/2010/main"/>
              </a:ext>
            </a:extLst>
          </a:blip>
          <a:srcRect t="2228" b="2228"/>
          <a:stretch>
            <a:fillRect/>
          </a:stretch>
        </p:blipFill>
        <p:spPr bwMode="auto">
          <a:xfrm>
            <a:off x="4576638" y="1628800"/>
            <a:ext cx="4387850" cy="4800600"/>
          </a:xfrm>
          <a:prstGeom prst="rect">
            <a:avLst/>
          </a:prstGeom>
          <a:solidFill>
            <a:schemeClr val="tx1"/>
          </a:solidFill>
          <a:ln>
            <a:noFill/>
          </a:ln>
          <a:effectLst/>
          <a:extLst/>
        </p:spPr>
      </p:pic>
      <p:sp>
        <p:nvSpPr>
          <p:cNvPr id="352265" name="Oval 9"/>
          <p:cNvSpPr>
            <a:spLocks noChangeArrowheads="1"/>
          </p:cNvSpPr>
          <p:nvPr/>
        </p:nvSpPr>
        <p:spPr bwMode="auto">
          <a:xfrm>
            <a:off x="5309592" y="2514600"/>
            <a:ext cx="990600" cy="1066800"/>
          </a:xfrm>
          <a:prstGeom prst="ellipse">
            <a:avLst/>
          </a:prstGeom>
          <a:noFill/>
          <a:ln w="57150">
            <a:solidFill>
              <a:srgbClr val="00CCFF"/>
            </a:solidFill>
            <a:prstDash val="dash"/>
            <a:round/>
            <a:headEnd/>
            <a:tailEnd/>
          </a:ln>
          <a:effectLst/>
          <a:extLst>
            <a:ext uri="{909E8E84-426E-40dd-AFC4-6F175D3DCCD1}">
              <a14:hiddenFill xmlns:a14="http://schemas.microsoft.com/office/drawing/2010/main">
                <a:solidFill>
                  <a:srgbClr val="FFFF4A"/>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68" name="Line 12"/>
          <p:cNvSpPr>
            <a:spLocks noChangeShapeType="1"/>
          </p:cNvSpPr>
          <p:nvPr/>
        </p:nvSpPr>
        <p:spPr bwMode="auto">
          <a:xfrm>
            <a:off x="4499992" y="2276872"/>
            <a:ext cx="864096" cy="432048"/>
          </a:xfrm>
          <a:prstGeom prst="line">
            <a:avLst/>
          </a:prstGeom>
          <a:noFill/>
          <a:ln w="38100">
            <a:solidFill>
              <a:srgbClr val="00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69" name="Oval 13"/>
          <p:cNvSpPr>
            <a:spLocks noChangeArrowheads="1"/>
          </p:cNvSpPr>
          <p:nvPr/>
        </p:nvSpPr>
        <p:spPr bwMode="auto">
          <a:xfrm>
            <a:off x="6934200" y="1909192"/>
            <a:ext cx="1670248" cy="1447800"/>
          </a:xfrm>
          <a:prstGeom prst="ellipse">
            <a:avLst/>
          </a:prstGeom>
          <a:noFill/>
          <a:ln w="57150">
            <a:solidFill>
              <a:srgbClr val="FF8000"/>
            </a:solidFill>
            <a:prstDash val="sysDash"/>
            <a:round/>
            <a:headEnd/>
            <a:tailEnd/>
          </a:ln>
          <a:effectLst/>
          <a:extLst>
            <a:ext uri="{909E8E84-426E-40dd-AFC4-6F175D3DCCD1}">
              <a14:hiddenFill xmlns:a14="http://schemas.microsoft.com/office/drawing/2010/main">
                <a:solidFill>
                  <a:srgbClr val="FFFF4A"/>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70" name="Line 14"/>
          <p:cNvSpPr>
            <a:spLocks noChangeShapeType="1"/>
          </p:cNvSpPr>
          <p:nvPr/>
        </p:nvSpPr>
        <p:spPr bwMode="auto">
          <a:xfrm>
            <a:off x="4499993" y="1916832"/>
            <a:ext cx="2374776" cy="376808"/>
          </a:xfrm>
          <a:prstGeom prst="line">
            <a:avLst/>
          </a:prstGeom>
          <a:noFill/>
          <a:ln w="38100">
            <a:solidFill>
              <a:srgbClr val="FF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スライド番号プレースホルダー 3"/>
          <p:cNvSpPr>
            <a:spLocks noGrp="1"/>
          </p:cNvSpPr>
          <p:nvPr>
            <p:ph type="sldNum" sz="quarter" idx="12"/>
          </p:nvPr>
        </p:nvSpPr>
        <p:spPr/>
        <p:txBody>
          <a:bodyPr/>
          <a:lstStyle/>
          <a:p>
            <a:fld id="{82190214-27B0-9747-988A-EAFF757D7B41}" type="slidenum">
              <a:rPr lang="en-US" altLang="ja-JP" smtClean="0"/>
              <a:pPr/>
              <a:t>11</a:t>
            </a:fld>
            <a:endParaRPr lang="en-US" altLang="ja-JP"/>
          </a:p>
        </p:txBody>
      </p:sp>
      <p:sp>
        <p:nvSpPr>
          <p:cNvPr id="16" name="Rectangle 3"/>
          <p:cNvSpPr>
            <a:spLocks noChangeArrowheads="1"/>
          </p:cNvSpPr>
          <p:nvPr/>
        </p:nvSpPr>
        <p:spPr bwMode="auto">
          <a:xfrm>
            <a:off x="228600" y="1219200"/>
            <a:ext cx="4343400" cy="4968552"/>
          </a:xfrm>
          <a:prstGeom prst="rect">
            <a:avLst/>
          </a:prstGeom>
          <a:noFill/>
          <a:ln>
            <a:noFill/>
          </a:ln>
          <a:effectLst/>
          <a:extLst>
            <a:ext uri="{909E8E84-426E-40dd-AFC4-6F175D3DCCD1}">
              <a14:hiddenFill xmlns:a14="http://schemas.microsoft.com/office/drawing/2010/main">
                <a:solidFill>
                  <a:srgbClr val="95FFD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pPr marL="342830" indent="-342830" algn="l">
              <a:lnSpc>
                <a:spcPct val="90000"/>
              </a:lnSpc>
              <a:spcBef>
                <a:spcPct val="20000"/>
              </a:spcBef>
              <a:defRPr/>
            </a:pPr>
            <a:r>
              <a:rPr lang="en-US" altLang="ja-JP" sz="1800" u="sng" dirty="0" smtClean="0">
                <a:latin typeface="Helvetica"/>
                <a:ea typeface="ＭＳ Ｐゴシック" charset="0"/>
                <a:cs typeface="Helvetica"/>
              </a:rPr>
              <a:t>1979:</a:t>
            </a:r>
            <a:r>
              <a:rPr lang="en-US" altLang="ja-JP" sz="1800" dirty="0" smtClean="0">
                <a:latin typeface="Helvetica"/>
                <a:ea typeface="ＭＳ Ｐゴシック" charset="0"/>
                <a:cs typeface="Helvetica"/>
              </a:rPr>
              <a:t> </a:t>
            </a:r>
            <a:r>
              <a:rPr lang="en-US" altLang="ja-JP" sz="1800" u="sng" dirty="0" err="1" smtClean="0">
                <a:latin typeface="Helvetica"/>
                <a:ea typeface="ＭＳ Ｐゴシック" charset="0"/>
                <a:cs typeface="Helvetica"/>
              </a:rPr>
              <a:t>p</a:t>
            </a:r>
            <a:r>
              <a:rPr lang="en-US" altLang="ja-JP" sz="1800" u="sng" dirty="0" smtClean="0">
                <a:latin typeface="Helvetica"/>
                <a:ea typeface="ＭＳ Ｐゴシック" charset="0"/>
                <a:cs typeface="Helvetica"/>
              </a:rPr>
              <a:t>-bar first observation </a:t>
            </a:r>
          </a:p>
          <a:p>
            <a:pPr marL="342830" indent="-342830" algn="l">
              <a:lnSpc>
                <a:spcPct val="90000"/>
              </a:lnSpc>
              <a:spcBef>
                <a:spcPct val="20000"/>
              </a:spcBef>
              <a:defRPr/>
            </a:pPr>
            <a:r>
              <a:rPr lang="en-US" altLang="ja-JP" sz="1800" dirty="0" smtClean="0">
                <a:latin typeface="Helvetica"/>
                <a:ea typeface="ＭＳ Ｐゴシック" charset="0"/>
                <a:cs typeface="Helvetica"/>
              </a:rPr>
              <a:t>		 </a:t>
            </a:r>
            <a:r>
              <a:rPr lang="en-US" altLang="ja-JP" sz="1600" dirty="0" smtClean="0">
                <a:latin typeface="Helvetica"/>
                <a:ea typeface="ＭＳ Ｐゴシック" charset="0"/>
                <a:cs typeface="Helvetica"/>
              </a:rPr>
              <a:t> </a:t>
            </a:r>
            <a:r>
              <a:rPr lang="en-US" altLang="ja-JP" sz="1400" dirty="0" smtClean="0">
                <a:latin typeface="Helvetica"/>
                <a:ea typeface="ＭＳ Ｐゴシック" charset="0"/>
                <a:cs typeface="Helvetica"/>
              </a:rPr>
              <a:t>(Golden et al, , </a:t>
            </a:r>
            <a:r>
              <a:rPr lang="en-US" altLang="ja-JP" sz="1400" dirty="0" err="1" smtClean="0">
                <a:latin typeface="Helvetica"/>
                <a:ea typeface="ＭＳ Ｐゴシック" charset="0"/>
                <a:cs typeface="Helvetica"/>
              </a:rPr>
              <a:t>Bogomolov</a:t>
            </a:r>
            <a:r>
              <a:rPr lang="en-US" altLang="ja-JP" sz="1400" dirty="0" smtClean="0">
                <a:latin typeface="Helvetica"/>
                <a:ea typeface="ＭＳ Ｐゴシック" charset="0"/>
                <a:cs typeface="Helvetica"/>
              </a:rPr>
              <a:t> et al.)</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1981: </a:t>
            </a:r>
            <a:r>
              <a:rPr lang="en-US" altLang="ja-JP" sz="1600" dirty="0" smtClean="0">
                <a:solidFill>
                  <a:srgbClr val="FFFFFF"/>
                </a:solidFill>
                <a:latin typeface="Helvetica"/>
                <a:ea typeface="ＭＳ Ｐゴシック" charset="0"/>
                <a:cs typeface="Helvetica"/>
              </a:rPr>
              <a:t>Anomalous excess </a:t>
            </a:r>
            <a:r>
              <a:rPr lang="en-US" altLang="ja-JP" sz="1400" dirty="0" smtClean="0">
                <a:solidFill>
                  <a:srgbClr val="FFFFFF"/>
                </a:solidFill>
                <a:latin typeface="Helvetica"/>
                <a:ea typeface="ＭＳ Ｐゴシック" charset="0"/>
                <a:cs typeface="Helvetica"/>
              </a:rPr>
              <a:t>(Buffington et al)</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1985: </a:t>
            </a:r>
            <a:r>
              <a:rPr lang="en-US" altLang="ja-JP" sz="1800" dirty="0" smtClean="0">
                <a:solidFill>
                  <a:srgbClr val="FFFF00"/>
                </a:solidFill>
                <a:latin typeface="Helvetica"/>
                <a:ea typeface="ＭＳ Ｐゴシック" charset="0"/>
                <a:cs typeface="Helvetica"/>
              </a:rPr>
              <a:t>ASTROMAG</a:t>
            </a:r>
            <a:r>
              <a:rPr lang="en-US" altLang="ja-JP" sz="1800" dirty="0" smtClean="0">
                <a:solidFill>
                  <a:srgbClr val="FFFFFF"/>
                </a:solidFill>
                <a:latin typeface="Helvetica"/>
                <a:ea typeface="ＭＳ Ｐゴシック" charset="0"/>
                <a:cs typeface="Helvetica"/>
              </a:rPr>
              <a:t> studied</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1987: LEAP,  PBAR</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1988:	  </a:t>
            </a:r>
            <a:r>
              <a:rPr lang="en-US" altLang="ja-JP" sz="1800" i="1" dirty="0" err="1" smtClean="0">
                <a:solidFill>
                  <a:schemeClr val="bg1">
                    <a:lumMod val="40000"/>
                    <a:lumOff val="60000"/>
                  </a:schemeClr>
                </a:solidFill>
                <a:latin typeface="Helvetica"/>
                <a:ea typeface="ＭＳ Ｐゴシック" charset="0"/>
                <a:cs typeface="Helvetica"/>
              </a:rPr>
              <a:t>Astromag</a:t>
            </a:r>
            <a:r>
              <a:rPr lang="en-US" altLang="ja-JP" sz="1800" i="1" dirty="0" smtClean="0">
                <a:solidFill>
                  <a:schemeClr val="bg1">
                    <a:lumMod val="40000"/>
                    <a:lumOff val="60000"/>
                  </a:schemeClr>
                </a:solidFill>
                <a:latin typeface="Helvetica"/>
                <a:ea typeface="ＭＳ Ｐゴシック" charset="0"/>
                <a:cs typeface="Helvetica"/>
              </a:rPr>
              <a:t> frozen</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1991: </a:t>
            </a:r>
            <a:r>
              <a:rPr lang="en-US" altLang="ja-JP" sz="1800" dirty="0" smtClean="0">
                <a:latin typeface="Helvetica"/>
                <a:ea typeface="ＭＳ Ｐゴシック" charset="0"/>
                <a:cs typeface="Helvetica"/>
              </a:rPr>
              <a:t>MASS</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1992: </a:t>
            </a:r>
            <a:r>
              <a:rPr lang="en-US" altLang="ja-JP" sz="1800" dirty="0" smtClean="0">
                <a:solidFill>
                  <a:srgbClr val="FFFF00"/>
                </a:solidFill>
                <a:latin typeface="Helvetica"/>
                <a:ea typeface="ＭＳ Ｐゴシック" charset="0"/>
                <a:cs typeface="Helvetica"/>
              </a:rPr>
              <a:t>IMAX</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1993: </a:t>
            </a:r>
            <a:r>
              <a:rPr lang="en-US" altLang="ja-JP" sz="1800" dirty="0" smtClean="0">
                <a:solidFill>
                  <a:srgbClr val="FFFF00"/>
                </a:solidFill>
                <a:latin typeface="Helvetica"/>
                <a:ea typeface="ＭＳ Ｐゴシック" charset="0"/>
                <a:cs typeface="Helvetica"/>
              </a:rPr>
              <a:t>BESS first flight</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1994: CAPRICE, HEAT</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1996:	   </a:t>
            </a:r>
            <a:r>
              <a:rPr lang="en-US" altLang="ja-JP" sz="1800" i="1" dirty="0" smtClean="0">
                <a:solidFill>
                  <a:srgbClr val="00CCFF"/>
                </a:solidFill>
                <a:latin typeface="Helvetica"/>
                <a:ea typeface="ＭＳ Ｐゴシック" charset="0"/>
                <a:cs typeface="Helvetica"/>
              </a:rPr>
              <a:t>Solar minimum</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1998: CARPRICE, </a:t>
            </a:r>
            <a:r>
              <a:rPr lang="en-US" altLang="ja-JP" sz="1800" u="sng" dirty="0" smtClean="0">
                <a:solidFill>
                  <a:srgbClr val="FFFFFF"/>
                </a:solidFill>
                <a:latin typeface="Helvetica"/>
                <a:ea typeface="ＭＳ Ｐゴシック" charset="0"/>
                <a:cs typeface="Helvetica"/>
              </a:rPr>
              <a:t>AMS-01</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2000/2: Heat-</a:t>
            </a:r>
            <a:r>
              <a:rPr lang="en-US" altLang="ja-JP" sz="1800" dirty="0" err="1" smtClean="0">
                <a:solidFill>
                  <a:srgbClr val="FFFFFF"/>
                </a:solidFill>
                <a:latin typeface="Helvetica"/>
                <a:ea typeface="ＭＳ Ｐゴシック" charset="0"/>
                <a:cs typeface="Helvetica"/>
              </a:rPr>
              <a:t>pbar</a:t>
            </a:r>
            <a:endParaRPr lang="en-US" altLang="ja-JP" sz="1800" dirty="0" smtClean="0">
              <a:solidFill>
                <a:srgbClr val="FFFFFF"/>
              </a:solidFill>
              <a:latin typeface="Helvetica"/>
              <a:ea typeface="ＭＳ Ｐゴシック" charset="0"/>
              <a:cs typeface="Helvetica"/>
            </a:endParaRP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2004: BESS-Polar I</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2006-present: </a:t>
            </a:r>
            <a:r>
              <a:rPr lang="en-US" altLang="ja-JP" sz="1800" dirty="0" smtClean="0">
                <a:solidFill>
                  <a:srgbClr val="FF8000"/>
                </a:solidFill>
                <a:latin typeface="Helvetica"/>
                <a:ea typeface="ＭＳ Ｐゴシック" charset="0"/>
                <a:cs typeface="Helvetica"/>
              </a:rPr>
              <a:t>PAMELA</a:t>
            </a:r>
            <a:r>
              <a:rPr lang="en-US" altLang="ja-JP" sz="1800" dirty="0" smtClean="0">
                <a:solidFill>
                  <a:srgbClr val="FFFFFF"/>
                </a:solidFill>
                <a:latin typeface="Helvetica"/>
                <a:ea typeface="ＭＳ Ｐゴシック" charset="0"/>
                <a:cs typeface="Helvetica"/>
              </a:rPr>
              <a:t> (Polar) </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2007: BESS-Polar II</a:t>
            </a:r>
            <a:r>
              <a:rPr lang="en-US" altLang="ja-JP" sz="1800" i="1" dirty="0" smtClean="0">
                <a:solidFill>
                  <a:srgbClr val="00CCFF"/>
                </a:solidFill>
                <a:latin typeface="Helvetica"/>
                <a:ea typeface="ＭＳ Ｐゴシック" charset="0"/>
                <a:cs typeface="Helvetica"/>
              </a:rPr>
              <a:t> Solar minimum</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2011-present: </a:t>
            </a:r>
            <a:r>
              <a:rPr lang="en-US" altLang="ja-JP" sz="1800" dirty="0" smtClean="0">
                <a:solidFill>
                  <a:srgbClr val="FF8000"/>
                </a:solidFill>
                <a:latin typeface="Helvetica"/>
                <a:ea typeface="ＭＳ Ｐゴシック" charset="0"/>
                <a:cs typeface="Helvetica"/>
              </a:rPr>
              <a:t>AMS-02  </a:t>
            </a:r>
            <a:r>
              <a:rPr lang="en-US" altLang="ja-JP" sz="1800" dirty="0" smtClean="0">
                <a:solidFill>
                  <a:srgbClr val="FFFFFF"/>
                </a:solidFill>
                <a:latin typeface="Helvetica"/>
                <a:ea typeface="ＭＳ Ｐゴシック" charset="0"/>
                <a:cs typeface="Helvetica"/>
              </a:rPr>
              <a:t>(ISS)</a:t>
            </a:r>
            <a:endParaRPr lang="en-US" altLang="ja-JP" sz="1400" dirty="0">
              <a:solidFill>
                <a:srgbClr val="FFFFFF"/>
              </a:solidFill>
              <a:latin typeface="Helvetica"/>
              <a:ea typeface="ＭＳ Ｐゴシック" charset="0"/>
              <a:cs typeface="Helvetica"/>
            </a:endParaRPr>
          </a:p>
        </p:txBody>
      </p:sp>
      <p:sp>
        <p:nvSpPr>
          <p:cNvPr id="5" name="ストライプ矢印 4"/>
          <p:cNvSpPr/>
          <p:nvPr/>
        </p:nvSpPr>
        <p:spPr bwMode="auto">
          <a:xfrm rot="5400000">
            <a:off x="-2115168" y="3707457"/>
            <a:ext cx="4536504" cy="235174"/>
          </a:xfrm>
          <a:prstGeom prst="stripedRightArrow">
            <a:avLst>
              <a:gd name="adj1" fmla="val 59360"/>
              <a:gd name="adj2" fmla="val 103819"/>
            </a:avLst>
          </a:prstGeom>
          <a:solidFill>
            <a:srgbClr val="00CCFF"/>
          </a:solidFill>
          <a:ln w="19050" cap="flat" cmpd="sng" algn="ctr">
            <a:solidFill>
              <a:srgbClr val="CCFFCC"/>
            </a:solidFill>
            <a:prstDash val="solid"/>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pic>
        <p:nvPicPr>
          <p:cNvPr id="14"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77745" y="4337027"/>
            <a:ext cx="1886744" cy="1252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7" name="Rectangle 4"/>
          <p:cNvSpPr>
            <a:spLocks noChangeArrowheads="1"/>
          </p:cNvSpPr>
          <p:nvPr/>
        </p:nvSpPr>
        <p:spPr bwMode="auto">
          <a:xfrm>
            <a:off x="4355977" y="1219200"/>
            <a:ext cx="4608512" cy="5181600"/>
          </a:xfrm>
          <a:prstGeom prst="rect">
            <a:avLst/>
          </a:prstGeom>
          <a:solidFill>
            <a:srgbClr val="3366FF"/>
          </a:solidFill>
          <a:ln>
            <a:solidFill>
              <a:schemeClr val="tx1"/>
            </a:solidFill>
          </a:ln>
          <a:effectLst/>
          <a:extLst/>
        </p:spPr>
        <p:txBody>
          <a:bodyPr lIns="91421" tIns="45711" rIns="91421" bIns="45711"/>
          <a:lstStyle/>
          <a:p>
            <a:pPr marL="342830" indent="-342830" algn="l">
              <a:spcBef>
                <a:spcPct val="20000"/>
              </a:spcBef>
              <a:defRPr/>
            </a:pPr>
            <a:r>
              <a:rPr lang="en-US" altLang="ja-JP" sz="2000" dirty="0">
                <a:solidFill>
                  <a:srgbClr val="FFFF00"/>
                </a:solidFill>
                <a:latin typeface="Helvetica"/>
                <a:ea typeface="ＭＳ Ｐゴシック" charset="0"/>
                <a:cs typeface="Helvetica"/>
              </a:rPr>
              <a:t>BESS:</a:t>
            </a:r>
          </a:p>
          <a:p>
            <a:pPr marL="342830" indent="-342830" algn="l">
              <a:spcBef>
                <a:spcPct val="20000"/>
              </a:spcBef>
              <a:defRPr/>
            </a:pPr>
            <a:endParaRPr lang="en-US" altLang="ja-JP" sz="1800" dirty="0">
              <a:latin typeface="Helvetica"/>
              <a:ea typeface="ＭＳ Ｐゴシック" charset="0"/>
              <a:cs typeface="Helvetica"/>
            </a:endParaRPr>
          </a:p>
          <a:p>
            <a:pPr marL="342830" indent="-342830" algn="l">
              <a:lnSpc>
                <a:spcPct val="80000"/>
              </a:lnSpc>
              <a:spcBef>
                <a:spcPct val="20000"/>
              </a:spcBef>
              <a:defRPr/>
            </a:pPr>
            <a:endParaRPr lang="en-US" altLang="ja-JP" sz="1800" dirty="0">
              <a:latin typeface="Helvetica"/>
              <a:ea typeface="ＭＳ Ｐゴシック" charset="0"/>
              <a:cs typeface="Helvetica"/>
            </a:endParaRPr>
          </a:p>
          <a:p>
            <a:pPr marL="342830" indent="-342830" algn="l">
              <a:lnSpc>
                <a:spcPct val="80000"/>
              </a:lnSpc>
              <a:spcBef>
                <a:spcPct val="20000"/>
              </a:spcBef>
              <a:defRPr/>
            </a:pPr>
            <a:endParaRPr lang="en-US" altLang="ja-JP" sz="1800" dirty="0">
              <a:latin typeface="Helvetica"/>
              <a:ea typeface="ＭＳ Ｐゴシック" charset="0"/>
              <a:cs typeface="Helvetica"/>
            </a:endParaRPr>
          </a:p>
          <a:p>
            <a:pPr marL="342830" indent="-342830" algn="l">
              <a:lnSpc>
                <a:spcPct val="80000"/>
              </a:lnSpc>
              <a:spcBef>
                <a:spcPct val="20000"/>
              </a:spcBef>
              <a:defRPr/>
            </a:pPr>
            <a:r>
              <a:rPr lang="en-US" altLang="ja-JP" sz="1800" dirty="0">
                <a:solidFill>
                  <a:srgbClr val="FFFF00"/>
                </a:solidFill>
                <a:latin typeface="Helvetica"/>
                <a:ea typeface="ＭＳ Ｐゴシック" charset="0"/>
                <a:cs typeface="Helvetica"/>
              </a:rPr>
              <a:t>1985	Thin Solenoid conf. proposed</a:t>
            </a:r>
          </a:p>
          <a:p>
            <a:pPr marL="342830" indent="-342830" algn="l">
              <a:lnSpc>
                <a:spcPct val="80000"/>
              </a:lnSpc>
              <a:spcBef>
                <a:spcPct val="20000"/>
              </a:spcBef>
              <a:defRPr/>
            </a:pPr>
            <a:r>
              <a:rPr lang="en-US" altLang="ja-JP" sz="1800" dirty="0">
                <a:solidFill>
                  <a:srgbClr val="FFFF00"/>
                </a:solidFill>
                <a:latin typeface="Helvetica"/>
                <a:ea typeface="ＭＳ Ｐゴシック" charset="0"/>
                <a:cs typeface="Helvetica"/>
              </a:rPr>
              <a:t> 		</a:t>
            </a:r>
            <a:r>
              <a:rPr lang="en-US" altLang="ja-JP" sz="1800" dirty="0" err="1">
                <a:solidFill>
                  <a:srgbClr val="FFFF00"/>
                </a:solidFill>
                <a:latin typeface="Helvetica"/>
                <a:ea typeface="ＭＳ Ｐゴシック" charset="0"/>
                <a:cs typeface="Helvetica"/>
              </a:rPr>
              <a:t>U.Tokyo</a:t>
            </a:r>
            <a:r>
              <a:rPr lang="en-US" altLang="ja-JP" sz="1800" dirty="0">
                <a:solidFill>
                  <a:srgbClr val="FFFF00"/>
                </a:solidFill>
                <a:latin typeface="Helvetica"/>
                <a:ea typeface="ＭＳ Ｐゴシック" charset="0"/>
                <a:cs typeface="Helvetica"/>
              </a:rPr>
              <a:t> started preparation </a:t>
            </a:r>
          </a:p>
          <a:p>
            <a:pPr marL="342830" indent="-342830" algn="l">
              <a:lnSpc>
                <a:spcPct val="80000"/>
              </a:lnSpc>
              <a:spcBef>
                <a:spcPct val="20000"/>
              </a:spcBef>
              <a:defRPr/>
            </a:pPr>
            <a:r>
              <a:rPr lang="en-US" altLang="ja-JP" sz="1800" b="0" dirty="0">
                <a:solidFill>
                  <a:srgbClr val="FF6600"/>
                </a:solidFill>
                <a:latin typeface="Helvetica"/>
                <a:ea typeface="ＭＳ Ｐゴシック" charset="0"/>
                <a:cs typeface="Helvetica"/>
              </a:rPr>
              <a:t>1987:</a:t>
            </a:r>
            <a:r>
              <a:rPr lang="en-US" altLang="ja-JP" sz="1800" b="0" dirty="0">
                <a:latin typeface="Helvetica"/>
                <a:ea typeface="ＭＳ Ｐゴシック" charset="0"/>
                <a:cs typeface="Helvetica"/>
              </a:rPr>
              <a:t>	</a:t>
            </a:r>
            <a:r>
              <a:rPr lang="en-US" altLang="ja-JP" sz="1800" b="0" dirty="0">
                <a:solidFill>
                  <a:srgbClr val="FF6600"/>
                </a:solidFill>
                <a:latin typeface="Helvetica"/>
                <a:ea typeface="ＭＳ Ｐゴシック" charset="0"/>
                <a:cs typeface="Helvetica"/>
              </a:rPr>
              <a:t>Collaboration formed</a:t>
            </a:r>
          </a:p>
          <a:p>
            <a:pPr marL="342830" indent="-342830" algn="l">
              <a:lnSpc>
                <a:spcPct val="80000"/>
              </a:lnSpc>
              <a:spcBef>
                <a:spcPct val="20000"/>
              </a:spcBef>
              <a:defRPr/>
            </a:pPr>
            <a:r>
              <a:rPr lang="en-US" altLang="ja-JP" sz="1800" b="0" dirty="0">
                <a:latin typeface="Helvetica"/>
                <a:ea typeface="ＭＳ Ｐゴシック" charset="0"/>
                <a:cs typeface="Helvetica"/>
              </a:rPr>
              <a:t>1993:	</a:t>
            </a:r>
            <a:r>
              <a:rPr lang="en-US" altLang="ja-JP" sz="1800" dirty="0">
                <a:solidFill>
                  <a:srgbClr val="FFFF00"/>
                </a:solidFill>
                <a:latin typeface="Helvetica"/>
                <a:ea typeface="ＭＳ Ｐゴシック" charset="0"/>
                <a:cs typeface="Helvetica"/>
              </a:rPr>
              <a:t>First flight, </a:t>
            </a:r>
            <a:r>
              <a:rPr lang="en-US" altLang="ja-JP" sz="1800" b="0" dirty="0">
                <a:solidFill>
                  <a:srgbClr val="FFFF00"/>
                </a:solidFill>
                <a:latin typeface="Helvetica"/>
                <a:ea typeface="ＭＳ Ｐゴシック" charset="0"/>
                <a:cs typeface="Helvetica"/>
              </a:rPr>
              <a:t>p-bar mass identified </a:t>
            </a:r>
          </a:p>
          <a:p>
            <a:pPr marL="342830" indent="-342830" algn="l">
              <a:lnSpc>
                <a:spcPct val="80000"/>
              </a:lnSpc>
              <a:spcBef>
                <a:spcPct val="20000"/>
              </a:spcBef>
              <a:defRPr/>
            </a:pPr>
            <a:r>
              <a:rPr lang="en-US" altLang="ja-JP" sz="1800" b="0" dirty="0">
                <a:latin typeface="Helvetica"/>
                <a:ea typeface="ＭＳ Ｐゴシック" charset="0"/>
                <a:cs typeface="Helvetica"/>
              </a:rPr>
              <a:t>1995:	</a:t>
            </a:r>
            <a:r>
              <a:rPr lang="en-US" altLang="ja-JP" sz="1600" b="0" dirty="0">
                <a:latin typeface="Helvetica"/>
                <a:ea typeface="ＭＳ Ｐゴシック" charset="0"/>
                <a:cs typeface="Helvetica"/>
              </a:rPr>
              <a:t>Distinctive peak observed at 2 </a:t>
            </a:r>
            <a:r>
              <a:rPr lang="en-US" altLang="ja-JP" sz="1600" b="0" dirty="0" err="1">
                <a:latin typeface="Helvetica"/>
                <a:ea typeface="ＭＳ Ｐゴシック" charset="0"/>
                <a:cs typeface="Helvetica"/>
              </a:rPr>
              <a:t>GeV</a:t>
            </a:r>
            <a:endParaRPr lang="en-US" altLang="ja-JP" sz="1800" b="0" dirty="0">
              <a:latin typeface="Helvetica"/>
              <a:ea typeface="ＭＳ Ｐゴシック" charset="0"/>
              <a:cs typeface="Helvetica"/>
            </a:endParaRPr>
          </a:p>
          <a:p>
            <a:pPr marL="342830" indent="-342830" algn="l">
              <a:lnSpc>
                <a:spcPct val="80000"/>
              </a:lnSpc>
              <a:spcBef>
                <a:spcPct val="20000"/>
              </a:spcBef>
              <a:defRPr/>
            </a:pPr>
            <a:r>
              <a:rPr lang="en-US" altLang="ja-JP" sz="1800" b="0" dirty="0">
                <a:latin typeface="Helvetica"/>
                <a:ea typeface="ＭＳ Ｐゴシック" charset="0"/>
                <a:cs typeface="Helvetica"/>
              </a:rPr>
              <a:t>1998:	</a:t>
            </a:r>
            <a:r>
              <a:rPr lang="en-US" altLang="ja-JP" sz="1600" b="0" dirty="0">
                <a:latin typeface="Helvetica"/>
                <a:ea typeface="ＭＳ Ｐゴシック" charset="0"/>
                <a:cs typeface="Helvetica"/>
              </a:rPr>
              <a:t>Spectrum up to 4.2 </a:t>
            </a:r>
            <a:r>
              <a:rPr lang="en-US" altLang="ja-JP" sz="1600" b="0" dirty="0" err="1">
                <a:latin typeface="Helvetica"/>
                <a:ea typeface="ＭＳ Ｐゴシック" charset="0"/>
                <a:cs typeface="Helvetica"/>
              </a:rPr>
              <a:t>GeV</a:t>
            </a:r>
            <a:endParaRPr lang="en-US" altLang="ja-JP" sz="1600" b="0" dirty="0">
              <a:latin typeface="Helvetica"/>
              <a:ea typeface="ＭＳ Ｐゴシック" charset="0"/>
              <a:cs typeface="Helvetica"/>
            </a:endParaRPr>
          </a:p>
          <a:p>
            <a:pPr marL="342830" indent="-342830" algn="l">
              <a:lnSpc>
                <a:spcPct val="80000"/>
              </a:lnSpc>
              <a:spcBef>
                <a:spcPct val="20000"/>
              </a:spcBef>
              <a:defRPr/>
            </a:pPr>
            <a:r>
              <a:rPr lang="en-US" altLang="ja-JP" sz="1800" b="0" dirty="0">
                <a:latin typeface="Helvetica"/>
                <a:ea typeface="ＭＳ Ｐゴシック" charset="0"/>
                <a:cs typeface="Helvetica"/>
              </a:rPr>
              <a:t>		</a:t>
            </a:r>
            <a:r>
              <a:rPr lang="en-US" altLang="ja-JP" sz="1600" b="0" u="sng" dirty="0">
                <a:latin typeface="Helvetica"/>
                <a:ea typeface="ＭＳ Ｐゴシック" charset="0"/>
                <a:cs typeface="Helvetica"/>
              </a:rPr>
              <a:t>Precise p spectrum: ~ 120 </a:t>
            </a:r>
            <a:r>
              <a:rPr lang="en-US" altLang="ja-JP" sz="1600" b="0" u="sng" dirty="0" err="1">
                <a:latin typeface="Helvetica"/>
                <a:ea typeface="ＭＳ Ｐゴシック" charset="0"/>
                <a:cs typeface="Helvetica"/>
              </a:rPr>
              <a:t>GeV</a:t>
            </a:r>
            <a:endParaRPr lang="en-US" altLang="ja-JP" sz="1600" b="0" u="sng" dirty="0">
              <a:latin typeface="Helvetica"/>
              <a:ea typeface="ＭＳ Ｐゴシック" charset="0"/>
              <a:cs typeface="Helvetica"/>
            </a:endParaRPr>
          </a:p>
          <a:p>
            <a:pPr marL="342830" indent="-342830" algn="l">
              <a:lnSpc>
                <a:spcPct val="80000"/>
              </a:lnSpc>
              <a:spcBef>
                <a:spcPct val="20000"/>
              </a:spcBef>
              <a:defRPr/>
            </a:pPr>
            <a:r>
              <a:rPr lang="en-US" altLang="ja-JP" sz="1800" b="0" dirty="0">
                <a:latin typeface="Helvetica"/>
                <a:ea typeface="ＭＳ Ｐゴシック" charset="0"/>
                <a:cs typeface="Helvetica"/>
              </a:rPr>
              <a:t>2000:	</a:t>
            </a:r>
            <a:r>
              <a:rPr lang="en-US" altLang="ja-JP" sz="1600" b="0" dirty="0">
                <a:latin typeface="Helvetica"/>
                <a:ea typeface="ＭＳ Ｐゴシック" charset="0"/>
                <a:cs typeface="Helvetica"/>
              </a:rPr>
              <a:t>Charge dependence, p-bar/p </a:t>
            </a:r>
            <a:endParaRPr lang="en-US" altLang="ja-JP" sz="1800" b="0" dirty="0">
              <a:latin typeface="Helvetica"/>
              <a:ea typeface="ＭＳ Ｐゴシック" charset="0"/>
              <a:cs typeface="Helvetica"/>
            </a:endParaRPr>
          </a:p>
          <a:p>
            <a:pPr marL="342830" indent="-342830" algn="l">
              <a:lnSpc>
                <a:spcPct val="80000"/>
              </a:lnSpc>
              <a:spcBef>
                <a:spcPct val="20000"/>
              </a:spcBef>
              <a:defRPr/>
            </a:pPr>
            <a:r>
              <a:rPr lang="en-US" altLang="ja-JP" sz="1800" b="0" dirty="0">
                <a:latin typeface="Helvetica"/>
                <a:ea typeface="ＭＳ Ｐゴシック" charset="0"/>
                <a:cs typeface="Helvetica"/>
              </a:rPr>
              <a:t>2001:	</a:t>
            </a:r>
            <a:r>
              <a:rPr lang="en-US" altLang="ja-JP" sz="1600" b="0" dirty="0">
                <a:latin typeface="Helvetica"/>
                <a:ea typeface="ＭＳ Ｐゴシック" charset="0"/>
                <a:cs typeface="Helvetica"/>
              </a:rPr>
              <a:t>Atmospheric p and p-bar, mu</a:t>
            </a:r>
          </a:p>
          <a:p>
            <a:pPr marL="342830" indent="-342830" algn="l">
              <a:lnSpc>
                <a:spcPct val="80000"/>
              </a:lnSpc>
              <a:spcBef>
                <a:spcPct val="20000"/>
              </a:spcBef>
              <a:defRPr/>
            </a:pPr>
            <a:r>
              <a:rPr lang="en-US" altLang="ja-JP" sz="1800" b="0" dirty="0">
                <a:latin typeface="Helvetica"/>
                <a:ea typeface="ＭＳ Ｐゴシック" charset="0"/>
                <a:cs typeface="Helvetica"/>
              </a:rPr>
              <a:t>2002:	</a:t>
            </a:r>
            <a:r>
              <a:rPr lang="en-US" altLang="ja-JP" sz="1600" b="0" dirty="0">
                <a:latin typeface="Helvetica"/>
                <a:ea typeface="ＭＳ Ｐゴシック" charset="0"/>
                <a:cs typeface="Helvetica"/>
              </a:rPr>
              <a:t>BESS-</a:t>
            </a:r>
            <a:r>
              <a:rPr lang="en-US" altLang="ja-JP" sz="1600" b="0" dirty="0" err="1">
                <a:latin typeface="Helvetica"/>
                <a:ea typeface="ＭＳ Ｐゴシック" charset="0"/>
                <a:cs typeface="Helvetica"/>
              </a:rPr>
              <a:t>TeV</a:t>
            </a:r>
            <a:r>
              <a:rPr lang="en-US" altLang="ja-JP" sz="1600" b="0" dirty="0">
                <a:latin typeface="Helvetica"/>
                <a:ea typeface="ＭＳ Ｐゴシック" charset="0"/>
                <a:cs typeface="Helvetica"/>
              </a:rPr>
              <a:t>: p spectrum: ~ 500 </a:t>
            </a:r>
            <a:r>
              <a:rPr lang="en-US" altLang="ja-JP" sz="1600" b="0" dirty="0" err="1">
                <a:latin typeface="Helvetica"/>
                <a:ea typeface="ＭＳ Ｐゴシック" charset="0"/>
                <a:cs typeface="Helvetica"/>
              </a:rPr>
              <a:t>GeV</a:t>
            </a:r>
            <a:endParaRPr lang="en-US" altLang="ja-JP" sz="1600" b="0" dirty="0">
              <a:latin typeface="Helvetica"/>
              <a:ea typeface="ＭＳ Ｐゴシック" charset="0"/>
              <a:cs typeface="Helvetica"/>
            </a:endParaRPr>
          </a:p>
          <a:p>
            <a:pPr marL="342830" indent="-342830" algn="l">
              <a:lnSpc>
                <a:spcPct val="80000"/>
              </a:lnSpc>
              <a:spcBef>
                <a:spcPct val="20000"/>
              </a:spcBef>
              <a:defRPr/>
            </a:pPr>
            <a:r>
              <a:rPr lang="en-US" altLang="ja-JP" sz="1800" b="0" dirty="0">
                <a:latin typeface="Helvetica"/>
                <a:ea typeface="ＭＳ Ｐゴシック" charset="0"/>
                <a:cs typeface="Helvetica"/>
              </a:rPr>
              <a:t>2004:	</a:t>
            </a:r>
            <a:r>
              <a:rPr lang="en-US" altLang="ja-JP" sz="1600" b="0" dirty="0">
                <a:latin typeface="Helvetica"/>
                <a:ea typeface="ＭＳ Ｐゴシック" charset="0"/>
                <a:cs typeface="Helvetica"/>
              </a:rPr>
              <a:t>BESS-Polar I</a:t>
            </a:r>
          </a:p>
          <a:p>
            <a:pPr marL="342830" indent="-342830" algn="l">
              <a:lnSpc>
                <a:spcPct val="80000"/>
              </a:lnSpc>
              <a:spcBef>
                <a:spcPct val="20000"/>
              </a:spcBef>
              <a:defRPr/>
            </a:pPr>
            <a:r>
              <a:rPr lang="en-US" altLang="ja-JP" sz="1800" dirty="0">
                <a:solidFill>
                  <a:srgbClr val="FFFF00"/>
                </a:solidFill>
                <a:latin typeface="Helvetica"/>
                <a:ea typeface="ＭＳ Ｐゴシック" charset="0"/>
                <a:cs typeface="Helvetica"/>
              </a:rPr>
              <a:t>2007/8	BESS-Polar II</a:t>
            </a:r>
            <a:r>
              <a:rPr lang="en-US" altLang="ja-JP" sz="1800" dirty="0">
                <a:solidFill>
                  <a:srgbClr val="FFFF00"/>
                </a:solidFill>
                <a:latin typeface="Times New Roman" charset="0"/>
                <a:ea typeface="ＭＳ Ｐゴシック" charset="0"/>
                <a:cs typeface="ＭＳ Ｐゴシック" charset="0"/>
              </a:rPr>
              <a:t>	</a:t>
            </a:r>
            <a:endParaRPr lang="en-US" altLang="ja-JP" sz="1400" dirty="0">
              <a:solidFill>
                <a:srgbClr val="FFFF00"/>
              </a:solidFill>
              <a:latin typeface="Times New Roman" charset="0"/>
              <a:ea typeface="ＭＳ Ｐゴシック" charset="0"/>
              <a:cs typeface="ＭＳ Ｐゴシック" charset="0"/>
            </a:endParaRPr>
          </a:p>
        </p:txBody>
      </p:sp>
      <p:grpSp>
        <p:nvGrpSpPr>
          <p:cNvPr id="3" name="Group 32"/>
          <p:cNvGrpSpPr>
            <a:grpSpLocks/>
          </p:cNvGrpSpPr>
          <p:nvPr/>
        </p:nvGrpSpPr>
        <p:grpSpPr bwMode="auto">
          <a:xfrm>
            <a:off x="5724129" y="1196637"/>
            <a:ext cx="2632720" cy="1175911"/>
            <a:chOff x="432" y="-83"/>
            <a:chExt cx="4944" cy="3491"/>
          </a:xfrm>
        </p:grpSpPr>
        <p:sp>
          <p:nvSpPr>
            <p:cNvPr id="19" name="Line 33"/>
            <p:cNvSpPr>
              <a:spLocks noChangeShapeType="1"/>
            </p:cNvSpPr>
            <p:nvPr/>
          </p:nvSpPr>
          <p:spPr bwMode="auto">
            <a:xfrm>
              <a:off x="432" y="2016"/>
              <a:ext cx="494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0" name="AutoShape 34"/>
            <p:cNvSpPr>
              <a:spLocks noChangeArrowheads="1"/>
            </p:cNvSpPr>
            <p:nvPr/>
          </p:nvSpPr>
          <p:spPr bwMode="auto">
            <a:xfrm rot="16200000">
              <a:off x="3922" y="1358"/>
              <a:ext cx="864" cy="1316"/>
            </a:xfrm>
            <a:prstGeom prst="can">
              <a:avLst>
                <a:gd name="adj" fmla="val 3113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1" name="Oval 35"/>
            <p:cNvSpPr>
              <a:spLocks noChangeArrowheads="1"/>
            </p:cNvSpPr>
            <p:nvPr/>
          </p:nvSpPr>
          <p:spPr bwMode="auto">
            <a:xfrm>
              <a:off x="3744" y="1632"/>
              <a:ext cx="192" cy="76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2" name="Oval 36"/>
            <p:cNvSpPr>
              <a:spLocks noChangeArrowheads="1"/>
            </p:cNvSpPr>
            <p:nvPr/>
          </p:nvSpPr>
          <p:spPr bwMode="auto">
            <a:xfrm>
              <a:off x="4752" y="1632"/>
              <a:ext cx="192" cy="768"/>
            </a:xfrm>
            <a:prstGeom prst="ellipse">
              <a:avLst/>
            </a:prstGeom>
            <a:noFill/>
            <a:ln w="9525">
              <a:solidFill>
                <a:schemeClr val="tx1"/>
              </a:solidFill>
              <a:prstDash val="sysDot"/>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5" name="Line 39"/>
            <p:cNvSpPr>
              <a:spLocks noChangeShapeType="1"/>
            </p:cNvSpPr>
            <p:nvPr/>
          </p:nvSpPr>
          <p:spPr bwMode="auto">
            <a:xfrm>
              <a:off x="432" y="3408"/>
              <a:ext cx="494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6" name="Line 40"/>
            <p:cNvSpPr>
              <a:spLocks noChangeShapeType="1"/>
            </p:cNvSpPr>
            <p:nvPr/>
          </p:nvSpPr>
          <p:spPr bwMode="auto">
            <a:xfrm>
              <a:off x="4368" y="2544"/>
              <a:ext cx="0" cy="864"/>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7" name="Freeform 41"/>
            <p:cNvSpPr>
              <a:spLocks/>
            </p:cNvSpPr>
            <p:nvPr/>
          </p:nvSpPr>
          <p:spPr bwMode="auto">
            <a:xfrm>
              <a:off x="4800" y="2928"/>
              <a:ext cx="480" cy="480"/>
            </a:xfrm>
            <a:custGeom>
              <a:avLst/>
              <a:gdLst>
                <a:gd name="T0" fmla="*/ 0 w 480"/>
                <a:gd name="T1" fmla="*/ 0 h 480"/>
                <a:gd name="T2" fmla="*/ 96 w 480"/>
                <a:gd name="T3" fmla="*/ 96 h 480"/>
                <a:gd name="T4" fmla="*/ 192 w 480"/>
                <a:gd name="T5" fmla="*/ 336 h 480"/>
                <a:gd name="T6" fmla="*/ 288 w 480"/>
                <a:gd name="T7" fmla="*/ 432 h 480"/>
                <a:gd name="T8" fmla="*/ 480 w 480"/>
                <a:gd name="T9" fmla="*/ 480 h 480"/>
              </a:gdLst>
              <a:ahLst/>
              <a:cxnLst>
                <a:cxn ang="0">
                  <a:pos x="T0" y="T1"/>
                </a:cxn>
                <a:cxn ang="0">
                  <a:pos x="T2" y="T3"/>
                </a:cxn>
                <a:cxn ang="0">
                  <a:pos x="T4" y="T5"/>
                </a:cxn>
                <a:cxn ang="0">
                  <a:pos x="T6" y="T7"/>
                </a:cxn>
                <a:cxn ang="0">
                  <a:pos x="T8" y="T9"/>
                </a:cxn>
              </a:cxnLst>
              <a:rect l="0" t="0" r="r" b="b"/>
              <a:pathLst>
                <a:path w="480" h="480">
                  <a:moveTo>
                    <a:pt x="0" y="0"/>
                  </a:moveTo>
                  <a:cubicBezTo>
                    <a:pt x="32" y="20"/>
                    <a:pt x="64" y="40"/>
                    <a:pt x="96" y="96"/>
                  </a:cubicBezTo>
                  <a:cubicBezTo>
                    <a:pt x="128" y="152"/>
                    <a:pt x="160" y="280"/>
                    <a:pt x="192" y="336"/>
                  </a:cubicBezTo>
                  <a:cubicBezTo>
                    <a:pt x="224" y="392"/>
                    <a:pt x="240" y="408"/>
                    <a:pt x="288" y="432"/>
                  </a:cubicBezTo>
                  <a:cubicBezTo>
                    <a:pt x="336" y="456"/>
                    <a:pt x="408" y="468"/>
                    <a:pt x="480" y="48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8" name="Freeform 42"/>
            <p:cNvSpPr>
              <a:spLocks/>
            </p:cNvSpPr>
            <p:nvPr/>
          </p:nvSpPr>
          <p:spPr bwMode="auto">
            <a:xfrm flipH="1">
              <a:off x="3456" y="2928"/>
              <a:ext cx="480" cy="480"/>
            </a:xfrm>
            <a:custGeom>
              <a:avLst/>
              <a:gdLst>
                <a:gd name="T0" fmla="*/ 0 w 480"/>
                <a:gd name="T1" fmla="*/ 0 h 480"/>
                <a:gd name="T2" fmla="*/ 96 w 480"/>
                <a:gd name="T3" fmla="*/ 96 h 480"/>
                <a:gd name="T4" fmla="*/ 192 w 480"/>
                <a:gd name="T5" fmla="*/ 336 h 480"/>
                <a:gd name="T6" fmla="*/ 288 w 480"/>
                <a:gd name="T7" fmla="*/ 432 h 480"/>
                <a:gd name="T8" fmla="*/ 480 w 480"/>
                <a:gd name="T9" fmla="*/ 480 h 480"/>
              </a:gdLst>
              <a:ahLst/>
              <a:cxnLst>
                <a:cxn ang="0">
                  <a:pos x="T0" y="T1"/>
                </a:cxn>
                <a:cxn ang="0">
                  <a:pos x="T2" y="T3"/>
                </a:cxn>
                <a:cxn ang="0">
                  <a:pos x="T4" y="T5"/>
                </a:cxn>
                <a:cxn ang="0">
                  <a:pos x="T6" y="T7"/>
                </a:cxn>
                <a:cxn ang="0">
                  <a:pos x="T8" y="T9"/>
                </a:cxn>
              </a:cxnLst>
              <a:rect l="0" t="0" r="r" b="b"/>
              <a:pathLst>
                <a:path w="480" h="480">
                  <a:moveTo>
                    <a:pt x="0" y="0"/>
                  </a:moveTo>
                  <a:cubicBezTo>
                    <a:pt x="32" y="20"/>
                    <a:pt x="64" y="40"/>
                    <a:pt x="96" y="96"/>
                  </a:cubicBezTo>
                  <a:cubicBezTo>
                    <a:pt x="128" y="152"/>
                    <a:pt x="160" y="280"/>
                    <a:pt x="192" y="336"/>
                  </a:cubicBezTo>
                  <a:cubicBezTo>
                    <a:pt x="224" y="392"/>
                    <a:pt x="240" y="408"/>
                    <a:pt x="288" y="432"/>
                  </a:cubicBezTo>
                  <a:cubicBezTo>
                    <a:pt x="336" y="456"/>
                    <a:pt x="408" y="468"/>
                    <a:pt x="480" y="48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9" name="Line 43"/>
            <p:cNvSpPr>
              <a:spLocks noChangeShapeType="1"/>
            </p:cNvSpPr>
            <p:nvPr/>
          </p:nvSpPr>
          <p:spPr bwMode="auto">
            <a:xfrm>
              <a:off x="3936" y="2928"/>
              <a:ext cx="86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nvGrpSpPr>
            <p:cNvPr id="8" name="Group 44"/>
            <p:cNvGrpSpPr>
              <a:grpSpLocks/>
            </p:cNvGrpSpPr>
            <p:nvPr/>
          </p:nvGrpSpPr>
          <p:grpSpPr bwMode="auto">
            <a:xfrm>
              <a:off x="912" y="-83"/>
              <a:ext cx="960" cy="3443"/>
              <a:chOff x="384" y="-35"/>
              <a:chExt cx="960" cy="3443"/>
            </a:xfrm>
          </p:grpSpPr>
          <p:grpSp>
            <p:nvGrpSpPr>
              <p:cNvPr id="10" name="Group 45"/>
              <p:cNvGrpSpPr>
                <a:grpSpLocks/>
              </p:cNvGrpSpPr>
              <p:nvPr/>
            </p:nvGrpSpPr>
            <p:grpSpPr bwMode="auto">
              <a:xfrm>
                <a:off x="720" y="1584"/>
                <a:ext cx="336" cy="864"/>
                <a:chOff x="1536" y="1968"/>
                <a:chExt cx="336" cy="864"/>
              </a:xfrm>
            </p:grpSpPr>
            <p:sp>
              <p:nvSpPr>
                <p:cNvPr id="41" name="AutoShape 46"/>
                <p:cNvSpPr>
                  <a:spLocks noChangeArrowheads="1"/>
                </p:cNvSpPr>
                <p:nvPr/>
              </p:nvSpPr>
              <p:spPr bwMode="auto">
                <a:xfrm rot="16200000">
                  <a:off x="1272" y="2232"/>
                  <a:ext cx="864" cy="336"/>
                </a:xfrm>
                <a:prstGeom prst="can">
                  <a:avLst>
                    <a:gd name="adj" fmla="val 431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42" name="Oval 47"/>
                <p:cNvSpPr>
                  <a:spLocks noChangeArrowheads="1"/>
                </p:cNvSpPr>
                <p:nvPr/>
              </p:nvSpPr>
              <p:spPr bwMode="auto">
                <a:xfrm>
                  <a:off x="1584" y="2160"/>
                  <a:ext cx="48" cy="48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sp>
            <p:nvSpPr>
              <p:cNvPr id="35" name="Line 48"/>
              <p:cNvSpPr>
                <a:spLocks noChangeShapeType="1"/>
              </p:cNvSpPr>
              <p:nvPr/>
            </p:nvSpPr>
            <p:spPr bwMode="auto">
              <a:xfrm flipH="1">
                <a:off x="480" y="-35"/>
                <a:ext cx="506" cy="2819"/>
              </a:xfrm>
              <a:prstGeom prst="line">
                <a:avLst/>
              </a:prstGeom>
              <a:noFill/>
              <a:ln w="9525">
                <a:solidFill>
                  <a:schemeClr val="hlink"/>
                </a:solidFill>
                <a:prstDash val="lgDashDot"/>
                <a:round/>
                <a:headEnd type="none"/>
                <a:tailEnd type="triangle"/>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6" name="Line 49"/>
              <p:cNvSpPr>
                <a:spLocks noChangeShapeType="1"/>
              </p:cNvSpPr>
              <p:nvPr/>
            </p:nvSpPr>
            <p:spPr bwMode="auto">
              <a:xfrm>
                <a:off x="432" y="1248"/>
                <a:ext cx="336" cy="1488"/>
              </a:xfrm>
              <a:prstGeom prst="line">
                <a:avLst/>
              </a:prstGeom>
              <a:noFill/>
              <a:ln w="9525">
                <a:solidFill>
                  <a:schemeClr val="hlink"/>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7" name="Line 50"/>
              <p:cNvSpPr>
                <a:spLocks noChangeShapeType="1"/>
              </p:cNvSpPr>
              <p:nvPr/>
            </p:nvSpPr>
            <p:spPr bwMode="auto">
              <a:xfrm>
                <a:off x="864" y="2544"/>
                <a:ext cx="0" cy="864"/>
              </a:xfrm>
              <a:prstGeom prst="line">
                <a:avLst/>
              </a:prstGeom>
              <a:noFill/>
              <a:ln w="952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8" name="Freeform 51"/>
              <p:cNvSpPr>
                <a:spLocks/>
              </p:cNvSpPr>
              <p:nvPr/>
            </p:nvSpPr>
            <p:spPr bwMode="auto">
              <a:xfrm>
                <a:off x="864" y="2928"/>
                <a:ext cx="480" cy="480"/>
              </a:xfrm>
              <a:custGeom>
                <a:avLst/>
                <a:gdLst>
                  <a:gd name="T0" fmla="*/ 0 w 480"/>
                  <a:gd name="T1" fmla="*/ 0 h 480"/>
                  <a:gd name="T2" fmla="*/ 96 w 480"/>
                  <a:gd name="T3" fmla="*/ 96 h 480"/>
                  <a:gd name="T4" fmla="*/ 192 w 480"/>
                  <a:gd name="T5" fmla="*/ 336 h 480"/>
                  <a:gd name="T6" fmla="*/ 288 w 480"/>
                  <a:gd name="T7" fmla="*/ 432 h 480"/>
                  <a:gd name="T8" fmla="*/ 480 w 480"/>
                  <a:gd name="T9" fmla="*/ 480 h 480"/>
                </a:gdLst>
                <a:ahLst/>
                <a:cxnLst>
                  <a:cxn ang="0">
                    <a:pos x="T0" y="T1"/>
                  </a:cxn>
                  <a:cxn ang="0">
                    <a:pos x="T2" y="T3"/>
                  </a:cxn>
                  <a:cxn ang="0">
                    <a:pos x="T4" y="T5"/>
                  </a:cxn>
                  <a:cxn ang="0">
                    <a:pos x="T6" y="T7"/>
                  </a:cxn>
                  <a:cxn ang="0">
                    <a:pos x="T8" y="T9"/>
                  </a:cxn>
                </a:cxnLst>
                <a:rect l="0" t="0" r="r" b="b"/>
                <a:pathLst>
                  <a:path w="480" h="480">
                    <a:moveTo>
                      <a:pt x="0" y="0"/>
                    </a:moveTo>
                    <a:cubicBezTo>
                      <a:pt x="32" y="20"/>
                      <a:pt x="64" y="40"/>
                      <a:pt x="96" y="96"/>
                    </a:cubicBezTo>
                    <a:cubicBezTo>
                      <a:pt x="128" y="152"/>
                      <a:pt x="160" y="280"/>
                      <a:pt x="192" y="336"/>
                    </a:cubicBezTo>
                    <a:cubicBezTo>
                      <a:pt x="224" y="392"/>
                      <a:pt x="240" y="408"/>
                      <a:pt x="288" y="432"/>
                    </a:cubicBezTo>
                    <a:cubicBezTo>
                      <a:pt x="336" y="456"/>
                      <a:pt x="408" y="468"/>
                      <a:pt x="480" y="48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9" name="Freeform 52"/>
              <p:cNvSpPr>
                <a:spLocks/>
              </p:cNvSpPr>
              <p:nvPr/>
            </p:nvSpPr>
            <p:spPr bwMode="auto">
              <a:xfrm flipH="1">
                <a:off x="384" y="2928"/>
                <a:ext cx="480" cy="480"/>
              </a:xfrm>
              <a:custGeom>
                <a:avLst/>
                <a:gdLst>
                  <a:gd name="T0" fmla="*/ 0 w 480"/>
                  <a:gd name="T1" fmla="*/ 0 h 480"/>
                  <a:gd name="T2" fmla="*/ 96 w 480"/>
                  <a:gd name="T3" fmla="*/ 96 h 480"/>
                  <a:gd name="T4" fmla="*/ 192 w 480"/>
                  <a:gd name="T5" fmla="*/ 336 h 480"/>
                  <a:gd name="T6" fmla="*/ 288 w 480"/>
                  <a:gd name="T7" fmla="*/ 432 h 480"/>
                  <a:gd name="T8" fmla="*/ 480 w 480"/>
                  <a:gd name="T9" fmla="*/ 480 h 480"/>
                </a:gdLst>
                <a:ahLst/>
                <a:cxnLst>
                  <a:cxn ang="0">
                    <a:pos x="T0" y="T1"/>
                  </a:cxn>
                  <a:cxn ang="0">
                    <a:pos x="T2" y="T3"/>
                  </a:cxn>
                  <a:cxn ang="0">
                    <a:pos x="T4" y="T5"/>
                  </a:cxn>
                  <a:cxn ang="0">
                    <a:pos x="T6" y="T7"/>
                  </a:cxn>
                  <a:cxn ang="0">
                    <a:pos x="T8" y="T9"/>
                  </a:cxn>
                </a:cxnLst>
                <a:rect l="0" t="0" r="r" b="b"/>
                <a:pathLst>
                  <a:path w="480" h="480">
                    <a:moveTo>
                      <a:pt x="0" y="0"/>
                    </a:moveTo>
                    <a:cubicBezTo>
                      <a:pt x="32" y="20"/>
                      <a:pt x="64" y="40"/>
                      <a:pt x="96" y="96"/>
                    </a:cubicBezTo>
                    <a:cubicBezTo>
                      <a:pt x="128" y="152"/>
                      <a:pt x="160" y="280"/>
                      <a:pt x="192" y="336"/>
                    </a:cubicBezTo>
                    <a:cubicBezTo>
                      <a:pt x="224" y="392"/>
                      <a:pt x="240" y="408"/>
                      <a:pt x="288" y="432"/>
                    </a:cubicBezTo>
                    <a:cubicBezTo>
                      <a:pt x="336" y="456"/>
                      <a:pt x="408" y="468"/>
                      <a:pt x="480" y="48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40" name="Line 53"/>
              <p:cNvSpPr>
                <a:spLocks noChangeShapeType="1"/>
              </p:cNvSpPr>
              <p:nvPr/>
            </p:nvSpPr>
            <p:spPr bwMode="auto">
              <a:xfrm>
                <a:off x="432" y="1296"/>
                <a:ext cx="288" cy="0"/>
              </a:xfrm>
              <a:prstGeom prst="line">
                <a:avLst/>
              </a:prstGeom>
              <a:noFill/>
              <a:ln w="9525">
                <a:solidFill>
                  <a:schemeClr val="hlink"/>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sp>
          <p:nvSpPr>
            <p:cNvPr id="31" name="Line 54"/>
            <p:cNvSpPr>
              <a:spLocks noChangeShapeType="1"/>
            </p:cNvSpPr>
            <p:nvPr/>
          </p:nvSpPr>
          <p:spPr bwMode="auto">
            <a:xfrm flipV="1">
              <a:off x="3677" y="1200"/>
              <a:ext cx="1352" cy="0"/>
            </a:xfrm>
            <a:prstGeom prst="line">
              <a:avLst/>
            </a:prstGeom>
            <a:noFill/>
            <a:ln w="9525">
              <a:solidFill>
                <a:srgbClr val="FF8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2" name="Line 55"/>
            <p:cNvSpPr>
              <a:spLocks noChangeShapeType="1"/>
            </p:cNvSpPr>
            <p:nvPr/>
          </p:nvSpPr>
          <p:spPr bwMode="auto">
            <a:xfrm flipH="1">
              <a:off x="1008" y="2016"/>
              <a:ext cx="288"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3" name="Line 56"/>
            <p:cNvSpPr>
              <a:spLocks noChangeShapeType="1"/>
            </p:cNvSpPr>
            <p:nvPr/>
          </p:nvSpPr>
          <p:spPr bwMode="auto">
            <a:xfrm flipH="1">
              <a:off x="4272" y="2016"/>
              <a:ext cx="288"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sp>
        <p:nvSpPr>
          <p:cNvPr id="43" name="山形 42"/>
          <p:cNvSpPr/>
          <p:nvPr/>
        </p:nvSpPr>
        <p:spPr bwMode="auto">
          <a:xfrm>
            <a:off x="6660232" y="1772816"/>
            <a:ext cx="432048" cy="288032"/>
          </a:xfrm>
          <a:prstGeom prst="chevron">
            <a:avLst/>
          </a:prstGeom>
          <a:solidFill>
            <a:srgbClr val="3366FF"/>
          </a:solidFill>
          <a:ln w="19050" cap="flat" cmpd="sng" algn="ctr">
            <a:solidFill>
              <a:srgbClr val="3366FF"/>
            </a:solidFill>
            <a:prstDash val="solid"/>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cxnSp>
        <p:nvCxnSpPr>
          <p:cNvPr id="7" name="直線矢印コネクタ 6"/>
          <p:cNvCxnSpPr/>
          <p:nvPr/>
        </p:nvCxnSpPr>
        <p:spPr bwMode="auto">
          <a:xfrm flipH="1">
            <a:off x="7668344" y="990600"/>
            <a:ext cx="216024" cy="1440160"/>
          </a:xfrm>
          <a:prstGeom prst="straightConnector1">
            <a:avLst/>
          </a:prstGeom>
          <a:solidFill>
            <a:schemeClr val="accent1"/>
          </a:solidFill>
          <a:ln w="19050" cap="flat" cmpd="sng" algn="ctr">
            <a:solidFill>
              <a:schemeClr val="tx1"/>
            </a:solidFill>
            <a:prstDash val="sysDash"/>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45" name="Line 14"/>
          <p:cNvSpPr>
            <a:spLocks noChangeShapeType="1"/>
          </p:cNvSpPr>
          <p:nvPr/>
        </p:nvSpPr>
        <p:spPr bwMode="auto">
          <a:xfrm flipH="1">
            <a:off x="2819400" y="3505200"/>
            <a:ext cx="1600200" cy="304800"/>
          </a:xfrm>
          <a:prstGeom prst="line">
            <a:avLst/>
          </a:prstGeom>
          <a:noFill/>
          <a:ln w="28575" cmpd="sng">
            <a:solidFill>
              <a:srgbClr val="00CCFF"/>
            </a:solidFill>
            <a:prstDash val="sysDash"/>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cxnSp>
        <p:nvCxnSpPr>
          <p:cNvPr id="63" name="直線矢印コネクタ 62"/>
          <p:cNvCxnSpPr/>
          <p:nvPr/>
        </p:nvCxnSpPr>
        <p:spPr bwMode="auto">
          <a:xfrm rot="10800000">
            <a:off x="3276600" y="2286000"/>
            <a:ext cx="1981200" cy="228600"/>
          </a:xfrm>
          <a:prstGeom prst="straightConnector1">
            <a:avLst/>
          </a:prstGeom>
          <a:solidFill>
            <a:schemeClr val="accent1"/>
          </a:solidFill>
          <a:ln w="28575" cap="flat" cmpd="sng" algn="ctr">
            <a:solidFill>
              <a:srgbClr val="00CCFF"/>
            </a:solidFill>
            <a:prstDash val="sysDash"/>
            <a:round/>
            <a:headEnd type="triangle" w="med" len="med"/>
            <a:tailEnd type="triangle"/>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352260" name="テキスト ボックス 352259"/>
          <p:cNvSpPr txBox="1"/>
          <p:nvPr/>
        </p:nvSpPr>
        <p:spPr>
          <a:xfrm>
            <a:off x="7298541" y="5733258"/>
            <a:ext cx="1377900" cy="646313"/>
          </a:xfrm>
          <a:prstGeom prst="rect">
            <a:avLst/>
          </a:prstGeom>
          <a:solidFill>
            <a:srgbClr val="0000FF"/>
          </a:solidFill>
        </p:spPr>
        <p:txBody>
          <a:bodyPr wrap="none" lIns="91421" tIns="45711" rIns="91421" bIns="45711" rtlCol="0">
            <a:spAutoFit/>
          </a:bodyPr>
          <a:lstStyle/>
          <a:p>
            <a:r>
              <a:rPr lang="en-US" altLang="ja-JP" sz="1800" dirty="0">
                <a:solidFill>
                  <a:srgbClr val="FF8000"/>
                </a:solidFill>
                <a:latin typeface="Helvetica"/>
                <a:cs typeface="Helvetica"/>
              </a:rPr>
              <a:t>11</a:t>
            </a:r>
            <a:r>
              <a:rPr lang="en-US" altLang="ja-JP" sz="1800" dirty="0">
                <a:latin typeface="Helvetica"/>
                <a:cs typeface="Helvetica"/>
              </a:rPr>
              <a:t> flights </a:t>
            </a:r>
          </a:p>
          <a:p>
            <a:r>
              <a:rPr lang="en-US" altLang="ja-JP" sz="1800" dirty="0">
                <a:latin typeface="Helvetica"/>
                <a:cs typeface="Helvetica"/>
              </a:rPr>
              <a:t>successful</a:t>
            </a:r>
            <a:endParaRPr lang="ja-JP" altLang="en-US" sz="1800" dirty="0">
              <a:latin typeface="Helvetica"/>
              <a:cs typeface="Helvetica"/>
            </a:endParaRPr>
          </a:p>
        </p:txBody>
      </p:sp>
      <p:sp>
        <p:nvSpPr>
          <p:cNvPr id="6" name="フッター プレースホルダー 5"/>
          <p:cNvSpPr>
            <a:spLocks noGrp="1"/>
          </p:cNvSpPr>
          <p:nvPr>
            <p:ph type="ftr" sz="quarter" idx="11"/>
          </p:nvPr>
        </p:nvSpPr>
        <p:spPr/>
        <p:txBody>
          <a:bodyPr/>
          <a:lstStyle/>
          <a:p>
            <a:r>
              <a:rPr lang="en-US" altLang="ja-JP" dirty="0" smtClean="0"/>
              <a:t>BESS Experiment</a:t>
            </a:r>
            <a:endParaRPr lang="en-US" altLang="ja-JP" dirty="0"/>
          </a:p>
        </p:txBody>
      </p:sp>
      <p:pic>
        <p:nvPicPr>
          <p:cNvPr id="46" name="Picture 2" descr="Letter_Flux_HHe(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3530" y="1295400"/>
            <a:ext cx="3384376" cy="3834504"/>
          </a:xfrm>
          <a:prstGeom prst="rect">
            <a:avLst/>
          </a:prstGeom>
          <a:noFill/>
          <a:ln>
            <a:solidFill>
              <a:srgbClr val="00CCFF"/>
            </a:solidFill>
          </a:ln>
          <a:extLst>
            <a:ext uri="{909E8E84-426E-40dd-AFC4-6F175D3DCCD1}">
              <a14:hiddenFill xmlns:a14="http://schemas.microsoft.com/office/drawing/2010/main">
                <a:solidFill>
                  <a:srgbClr val="FFFFFF"/>
                </a:solidFill>
              </a14:hiddenFill>
            </a:ext>
          </a:extLst>
        </p:spPr>
      </p:pic>
      <p:sp>
        <p:nvSpPr>
          <p:cNvPr id="47" name="テキスト ボックス 9"/>
          <p:cNvSpPr txBox="1"/>
          <p:nvPr/>
        </p:nvSpPr>
        <p:spPr>
          <a:xfrm>
            <a:off x="914400" y="1295400"/>
            <a:ext cx="2252376" cy="338536"/>
          </a:xfrm>
          <a:prstGeom prst="rect">
            <a:avLst/>
          </a:prstGeom>
          <a:solidFill>
            <a:srgbClr val="FFFF00"/>
          </a:solidFill>
          <a:ln>
            <a:solidFill>
              <a:srgbClr val="00CCFF"/>
            </a:solidFill>
          </a:ln>
        </p:spPr>
        <p:txBody>
          <a:bodyPr wrap="none" lIns="91421" tIns="45711" rIns="91421" bIns="45711" rtlCol="0">
            <a:spAutoFit/>
          </a:bodyPr>
          <a:lstStyle/>
          <a:p>
            <a:r>
              <a:rPr lang="en-US" altLang="ja-JP" sz="1600" b="0" i="1" dirty="0">
                <a:solidFill>
                  <a:srgbClr val="000090"/>
                </a:solidFill>
                <a:latin typeface="Helvetica"/>
                <a:cs typeface="Helvetica"/>
              </a:rPr>
              <a:t>Courtesy: M. </a:t>
            </a:r>
            <a:r>
              <a:rPr lang="en-US" altLang="ja-JP" sz="1600" b="0" i="1" dirty="0" err="1">
                <a:solidFill>
                  <a:srgbClr val="000090"/>
                </a:solidFill>
                <a:latin typeface="Helvetica"/>
                <a:cs typeface="Helvetica"/>
              </a:rPr>
              <a:t>Casolino</a:t>
            </a:r>
            <a:endParaRPr lang="ja-JP" altLang="en-US" sz="1600" b="0" i="1" dirty="0">
              <a:solidFill>
                <a:srgbClr val="000090"/>
              </a:solidFill>
              <a:latin typeface="Helvetica"/>
              <a:cs typeface="Helvetica"/>
            </a:endParaRPr>
          </a:p>
        </p:txBody>
      </p:sp>
      <p:sp>
        <p:nvSpPr>
          <p:cNvPr id="48" name="テキスト ボックス 12"/>
          <p:cNvSpPr txBox="1"/>
          <p:nvPr/>
        </p:nvSpPr>
        <p:spPr>
          <a:xfrm>
            <a:off x="3431710" y="4876800"/>
            <a:ext cx="911690" cy="276981"/>
          </a:xfrm>
          <a:prstGeom prst="rect">
            <a:avLst/>
          </a:prstGeom>
          <a:solidFill>
            <a:srgbClr val="FFFF00"/>
          </a:solidFill>
          <a:ln>
            <a:solidFill>
              <a:srgbClr val="3366FF"/>
            </a:solidFill>
          </a:ln>
        </p:spPr>
        <p:txBody>
          <a:bodyPr wrap="none" lIns="91421" tIns="45711" rIns="91421" bIns="45711" rtlCol="0">
            <a:spAutoFit/>
          </a:bodyPr>
          <a:lstStyle/>
          <a:p>
            <a:r>
              <a:rPr lang="en-US" altLang="ja-JP" sz="1200" b="0" dirty="0">
                <a:solidFill>
                  <a:srgbClr val="FF0000"/>
                </a:solidFill>
                <a:latin typeface="Helvetica"/>
                <a:cs typeface="Helvetica"/>
              </a:rPr>
              <a:t>Consistent </a:t>
            </a:r>
          </a:p>
        </p:txBody>
      </p:sp>
      <p:cxnSp>
        <p:nvCxnSpPr>
          <p:cNvPr id="49" name="カギ線コネクタ 8"/>
          <p:cNvCxnSpPr/>
          <p:nvPr/>
        </p:nvCxnSpPr>
        <p:spPr bwMode="auto">
          <a:xfrm rot="10800000" flipV="1">
            <a:off x="3581399" y="4267200"/>
            <a:ext cx="1524001" cy="1295400"/>
          </a:xfrm>
          <a:prstGeom prst="bentConnector3">
            <a:avLst>
              <a:gd name="adj1" fmla="val 50000"/>
            </a:avLst>
          </a:prstGeom>
          <a:solidFill>
            <a:schemeClr val="accent1"/>
          </a:solidFill>
          <a:ln w="28575" cap="flat" cmpd="sng" algn="ctr">
            <a:solidFill>
              <a:srgbClr val="FFFF00"/>
            </a:solidFill>
            <a:prstDash val="sysDash"/>
            <a:round/>
            <a:headEnd type="arrow"/>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Tree>
    <p:extLst>
      <p:ext uri="{BB962C8B-B14F-4D97-AF65-F5344CB8AC3E}">
        <p14:creationId xmlns:p14="http://schemas.microsoft.com/office/powerpoint/2010/main" val="417233331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a:xfrm>
            <a:off x="425450" y="512483"/>
            <a:ext cx="8229600" cy="641912"/>
          </a:xfrm>
          <a:ln/>
          <a:extLs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p>
            <a:pPr defTabSz="449171" hangingPunct="0">
              <a:lnSpc>
                <a:spcPct val="93000"/>
              </a:lnSpc>
              <a:buClr>
                <a:srgbClr val="FFFFFF"/>
              </a:buClr>
              <a:buSzPct val="45000"/>
              <a:tabLst>
                <a:tab pos="723752" algn="l"/>
                <a:tab pos="1447504" algn="l"/>
                <a:tab pos="2171256" algn="l"/>
                <a:tab pos="2895008" algn="l"/>
                <a:tab pos="3618760" algn="l"/>
                <a:tab pos="4342509" algn="l"/>
                <a:tab pos="5066263" algn="l"/>
                <a:tab pos="5790016" algn="l"/>
                <a:tab pos="6513764" algn="l"/>
                <a:tab pos="7237519" algn="l"/>
                <a:tab pos="7961270" algn="l"/>
                <a:tab pos="8685020" algn="l"/>
              </a:tabLst>
            </a:pPr>
            <a:r>
              <a:rPr lang="en-GB" altLang="ja-JP" sz="4400" dirty="0">
                <a:effectLst/>
                <a:latin typeface="Helvetica"/>
                <a:cs typeface="Helvetica"/>
              </a:rPr>
              <a:t>BESS </a:t>
            </a:r>
            <a:r>
              <a:rPr lang="en-GB" altLang="ja-JP" sz="4400" dirty="0">
                <a:effectLst/>
                <a:latin typeface="Helvetica"/>
                <a:ea typeface="ヒラギノ角ゴ Pro W3" charset="0"/>
                <a:cs typeface="Helvetica"/>
              </a:rPr>
              <a:t>Ballooning </a:t>
            </a:r>
            <a:r>
              <a:rPr lang="en-GB" altLang="ja-JP" sz="4000" b="0" dirty="0">
                <a:solidFill>
                  <a:srgbClr val="FFFFFF"/>
                </a:solidFill>
                <a:effectLst/>
                <a:latin typeface="Helvetica"/>
                <a:cs typeface="Helvetica"/>
              </a:rPr>
              <a:t> </a:t>
            </a:r>
          </a:p>
        </p:txBody>
      </p:sp>
      <p:pic>
        <p:nvPicPr>
          <p:cNvPr id="57241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1524001"/>
            <a:ext cx="8489950" cy="40719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72420" name="Oval 4"/>
          <p:cNvSpPr>
            <a:spLocks noChangeArrowheads="1"/>
          </p:cNvSpPr>
          <p:nvPr/>
        </p:nvSpPr>
        <p:spPr bwMode="auto">
          <a:xfrm>
            <a:off x="2073280" y="2143128"/>
            <a:ext cx="352425" cy="163513"/>
          </a:xfrm>
          <a:prstGeom prst="ellipse">
            <a:avLst/>
          </a:prstGeom>
          <a:noFill/>
          <a:ln w="36000">
            <a:solidFill>
              <a:srgbClr val="00FF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1421" tIns="45711" rIns="91421" bIns="45711" anchor="ctr"/>
          <a:lstStyle/>
          <a:p>
            <a:endParaRPr lang="ja-JP" altLang="en-US"/>
          </a:p>
        </p:txBody>
      </p:sp>
      <p:sp>
        <p:nvSpPr>
          <p:cNvPr id="572421" name="Line 5"/>
          <p:cNvSpPr>
            <a:spLocks noChangeShapeType="1"/>
          </p:cNvSpPr>
          <p:nvPr/>
        </p:nvSpPr>
        <p:spPr bwMode="auto">
          <a:xfrm flipV="1">
            <a:off x="2481263" y="2022475"/>
            <a:ext cx="1143000" cy="166688"/>
          </a:xfrm>
          <a:prstGeom prst="line">
            <a:avLst/>
          </a:prstGeom>
          <a:noFill/>
          <a:ln w="36000">
            <a:solidFill>
              <a:srgbClr val="00FF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21" tIns="45711" rIns="91421" bIns="45711"/>
          <a:lstStyle/>
          <a:p>
            <a:endParaRPr lang="ja-JP" altLang="en-US"/>
          </a:p>
        </p:txBody>
      </p:sp>
      <p:sp>
        <p:nvSpPr>
          <p:cNvPr id="572422" name="Oval 6"/>
          <p:cNvSpPr>
            <a:spLocks noChangeArrowheads="1"/>
          </p:cNvSpPr>
          <p:nvPr/>
        </p:nvSpPr>
        <p:spPr bwMode="auto">
          <a:xfrm>
            <a:off x="2089151" y="2613028"/>
            <a:ext cx="327025" cy="163513"/>
          </a:xfrm>
          <a:prstGeom prst="ellipse">
            <a:avLst/>
          </a:prstGeom>
          <a:noFill/>
          <a:ln w="36000">
            <a:solidFill>
              <a:srgbClr val="00FF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1421" tIns="45711" rIns="91421" bIns="45711" anchor="ctr"/>
          <a:lstStyle/>
          <a:p>
            <a:endParaRPr lang="ja-JP" altLang="en-US"/>
          </a:p>
        </p:txBody>
      </p:sp>
      <p:sp>
        <p:nvSpPr>
          <p:cNvPr id="572423" name="Line 7"/>
          <p:cNvSpPr>
            <a:spLocks noChangeShapeType="1"/>
          </p:cNvSpPr>
          <p:nvPr/>
        </p:nvSpPr>
        <p:spPr bwMode="auto">
          <a:xfrm>
            <a:off x="2286000" y="2776538"/>
            <a:ext cx="1447800" cy="652462"/>
          </a:xfrm>
          <a:prstGeom prst="line">
            <a:avLst/>
          </a:prstGeom>
          <a:noFill/>
          <a:ln w="36000">
            <a:solidFill>
              <a:srgbClr val="00FF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21" tIns="45711" rIns="91421" bIns="45711"/>
          <a:lstStyle/>
          <a:p>
            <a:endParaRPr lang="ja-JP" altLang="en-US"/>
          </a:p>
        </p:txBody>
      </p:sp>
      <p:sp>
        <p:nvSpPr>
          <p:cNvPr id="572424" name="Oval 8"/>
          <p:cNvSpPr>
            <a:spLocks noChangeArrowheads="1"/>
          </p:cNvSpPr>
          <p:nvPr/>
        </p:nvSpPr>
        <p:spPr bwMode="auto">
          <a:xfrm>
            <a:off x="2362200" y="5029206"/>
            <a:ext cx="4267200" cy="523875"/>
          </a:xfrm>
          <a:prstGeom prst="ellipse">
            <a:avLst/>
          </a:prstGeom>
          <a:noFill/>
          <a:ln w="36000">
            <a:solidFill>
              <a:srgbClr val="00FF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1421" tIns="45711" rIns="91421" bIns="45711" anchor="ctr"/>
          <a:lstStyle/>
          <a:p>
            <a:endParaRPr lang="ja-JP" altLang="en-US"/>
          </a:p>
        </p:txBody>
      </p:sp>
      <p:sp>
        <p:nvSpPr>
          <p:cNvPr id="572425" name="Line 9"/>
          <p:cNvSpPr>
            <a:spLocks noChangeShapeType="1"/>
          </p:cNvSpPr>
          <p:nvPr/>
        </p:nvSpPr>
        <p:spPr bwMode="auto">
          <a:xfrm flipV="1">
            <a:off x="2819400" y="4572006"/>
            <a:ext cx="979488" cy="492125"/>
          </a:xfrm>
          <a:prstGeom prst="line">
            <a:avLst/>
          </a:prstGeom>
          <a:noFill/>
          <a:ln w="36000">
            <a:solidFill>
              <a:srgbClr val="00FF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21" tIns="45711" rIns="91421" bIns="45711"/>
          <a:lstStyle/>
          <a:p>
            <a:endParaRPr lang="ja-JP" altLang="en-US"/>
          </a:p>
        </p:txBody>
      </p:sp>
      <p:sp>
        <p:nvSpPr>
          <p:cNvPr id="572426" name="Text Box 10"/>
          <p:cNvSpPr txBox="1">
            <a:spLocks noChangeArrowheads="1"/>
          </p:cNvSpPr>
          <p:nvPr/>
        </p:nvSpPr>
        <p:spPr bwMode="auto">
          <a:xfrm>
            <a:off x="3590927" y="1643739"/>
            <a:ext cx="4735513" cy="633661"/>
          </a:xfrm>
          <a:prstGeom prst="rect">
            <a:avLst/>
          </a:prstGeom>
          <a:solidFill>
            <a:srgbClr val="000080">
              <a:alpha val="64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cs typeface="ＭＳ Ｐゴシック" charset="0"/>
              </a:defRPr>
            </a:lvl1pPr>
            <a:lvl2pPr marL="392113" indent="-196850"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2pPr>
            <a:lvl3pPr marL="587375" indent="-195263"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3pPr>
            <a:lvl4pPr marL="782638" indent="-195263"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4pPr>
            <a:lvl5pPr marL="979488" indent="-196850"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5pPr>
            <a:lvl6pPr marL="14366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6pPr>
            <a:lvl7pPr marL="18938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7pPr>
            <a:lvl8pPr marL="23510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8pPr>
            <a:lvl9pPr marL="28082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9pPr>
          </a:lstStyle>
          <a:p>
            <a:pPr hangingPunct="0">
              <a:lnSpc>
                <a:spcPct val="93000"/>
              </a:lnSpc>
              <a:buClr>
                <a:srgbClr val="FFFFFF"/>
              </a:buClr>
              <a:buSzPct val="45000"/>
              <a:buFont typeface="StarSymbol" charset="0"/>
              <a:buNone/>
            </a:pPr>
            <a:r>
              <a:rPr kumimoji="0" lang="en-GB" altLang="ja-JP" sz="2200" b="0" dirty="0">
                <a:solidFill>
                  <a:srgbClr val="FF0000"/>
                </a:solidFill>
                <a:latin typeface="Times" charset="0"/>
                <a:cs typeface="HGPGothicE" charset="0"/>
              </a:rPr>
              <a:t> </a:t>
            </a:r>
            <a:r>
              <a:rPr kumimoji="0" lang="en-GB" altLang="ja-JP" sz="2200" dirty="0">
                <a:solidFill>
                  <a:srgbClr val="FFFF00"/>
                </a:solidFill>
                <a:latin typeface="Helvetica"/>
                <a:cs typeface="Helvetica"/>
              </a:rPr>
              <a:t>1993~	2000,	 BESS, North Canada</a:t>
            </a:r>
          </a:p>
          <a:p>
            <a:pPr hangingPunct="0">
              <a:lnSpc>
                <a:spcPct val="93000"/>
              </a:lnSpc>
              <a:buClr>
                <a:srgbClr val="FFFFFF"/>
              </a:buClr>
              <a:buSzPct val="45000"/>
              <a:buFont typeface="StarSymbol" charset="0"/>
              <a:buNone/>
            </a:pPr>
            <a:r>
              <a:rPr kumimoji="0" lang="en-GB" altLang="ja-JP" sz="2200" dirty="0">
                <a:solidFill>
                  <a:srgbClr val="FFFF00"/>
                </a:solidFill>
                <a:latin typeface="Helvetica"/>
                <a:cs typeface="Helvetica"/>
              </a:rPr>
              <a:t>				2002,    BESS-</a:t>
            </a:r>
            <a:r>
              <a:rPr kumimoji="0" lang="en-GB" altLang="ja-JP" sz="2200" dirty="0" err="1">
                <a:solidFill>
                  <a:srgbClr val="FFFF00"/>
                </a:solidFill>
                <a:latin typeface="Helvetica"/>
                <a:cs typeface="Helvetica"/>
              </a:rPr>
              <a:t>TeV</a:t>
            </a:r>
            <a:endParaRPr kumimoji="0" lang="en-GB" altLang="ja-JP" sz="2200" b="0" dirty="0">
              <a:solidFill>
                <a:srgbClr val="FFFF00"/>
              </a:solidFill>
              <a:latin typeface="Helvetica"/>
              <a:cs typeface="Helvetica"/>
            </a:endParaRPr>
          </a:p>
        </p:txBody>
      </p:sp>
      <p:sp>
        <p:nvSpPr>
          <p:cNvPr id="572427" name="Text Box 11"/>
          <p:cNvSpPr txBox="1">
            <a:spLocks noChangeArrowheads="1"/>
          </p:cNvSpPr>
          <p:nvPr/>
        </p:nvSpPr>
        <p:spPr bwMode="auto">
          <a:xfrm>
            <a:off x="3657600" y="3348975"/>
            <a:ext cx="4572000" cy="318805"/>
          </a:xfrm>
          <a:prstGeom prst="rect">
            <a:avLst/>
          </a:prstGeom>
          <a:solidFill>
            <a:srgbClr val="000080">
              <a:alpha val="64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cs typeface="ＭＳ Ｐゴシック" charset="0"/>
              </a:defRPr>
            </a:lvl1pPr>
            <a:lvl2pPr marL="392113" indent="-196850"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2pPr>
            <a:lvl3pPr marL="587375" indent="-195263"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3pPr>
            <a:lvl4pPr marL="782638" indent="-195263"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4pPr>
            <a:lvl5pPr marL="979488" indent="-196850"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5pPr>
            <a:lvl6pPr marL="14366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6pPr>
            <a:lvl7pPr marL="18938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7pPr>
            <a:lvl8pPr marL="23510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8pPr>
            <a:lvl9pPr marL="28082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9pPr>
          </a:lstStyle>
          <a:p>
            <a:pPr hangingPunct="0">
              <a:lnSpc>
                <a:spcPct val="93000"/>
              </a:lnSpc>
              <a:buClr>
                <a:srgbClr val="FFFFFF"/>
              </a:buClr>
              <a:buSzPct val="45000"/>
              <a:buFont typeface="StarSymbol" charset="0"/>
              <a:buNone/>
            </a:pPr>
            <a:r>
              <a:rPr kumimoji="0" lang="en-GB" altLang="ja-JP" sz="2200" b="0" dirty="0">
                <a:solidFill>
                  <a:srgbClr val="00FF00"/>
                </a:solidFill>
                <a:latin typeface="Times" charset="0"/>
                <a:cs typeface="HGPGothicE" charset="0"/>
              </a:rPr>
              <a:t>  </a:t>
            </a:r>
            <a:r>
              <a:rPr kumimoji="0" lang="en-GB" altLang="ja-JP" sz="2200" b="0" dirty="0">
                <a:latin typeface="Helvetica"/>
                <a:cs typeface="Helvetica"/>
              </a:rPr>
              <a:t>2001, BESS-</a:t>
            </a:r>
            <a:r>
              <a:rPr kumimoji="0" lang="en-GB" altLang="ja-JP" sz="2200" b="0" dirty="0" err="1">
                <a:latin typeface="Helvetica"/>
                <a:cs typeface="Helvetica"/>
              </a:rPr>
              <a:t>TeV</a:t>
            </a:r>
            <a:r>
              <a:rPr kumimoji="0" lang="en-GB" altLang="ja-JP" sz="2200" b="0" dirty="0">
                <a:latin typeface="Helvetica"/>
                <a:cs typeface="Helvetica"/>
              </a:rPr>
              <a:t>, Fort Sumner</a:t>
            </a:r>
          </a:p>
        </p:txBody>
      </p:sp>
      <p:sp>
        <p:nvSpPr>
          <p:cNvPr id="572428" name="Text Box 12"/>
          <p:cNvSpPr txBox="1">
            <a:spLocks noChangeArrowheads="1"/>
          </p:cNvSpPr>
          <p:nvPr/>
        </p:nvSpPr>
        <p:spPr bwMode="auto">
          <a:xfrm>
            <a:off x="3733800" y="4201667"/>
            <a:ext cx="4870647" cy="289823"/>
          </a:xfrm>
          <a:prstGeom prst="rect">
            <a:avLst/>
          </a:prstGeom>
          <a:solidFill>
            <a:srgbClr val="000080">
              <a:alpha val="64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ctr">
            <a:spAutoFit/>
          </a:bodyPr>
          <a:lstStyle>
            <a:lvl1pPr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 pos="5253038" algn="l"/>
              </a:tabLst>
              <a:defRPr kumimoji="1" sz="2400">
                <a:solidFill>
                  <a:schemeClr val="tx1"/>
                </a:solidFill>
                <a:latin typeface="Times New Roman" charset="0"/>
                <a:ea typeface="ＭＳ Ｐゴシック" charset="0"/>
                <a:cs typeface="ＭＳ Ｐゴシック" charset="0"/>
              </a:defRPr>
            </a:lvl1pPr>
            <a:lvl2pPr marL="392113" indent="-196850"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 pos="5253038" algn="l"/>
              </a:tabLst>
              <a:defRPr kumimoji="1" sz="2400">
                <a:solidFill>
                  <a:schemeClr val="tx1"/>
                </a:solidFill>
                <a:latin typeface="Times New Roman" charset="0"/>
                <a:ea typeface="ＭＳ Ｐゴシック" charset="0"/>
              </a:defRPr>
            </a:lvl2pPr>
            <a:lvl3pPr marL="587375" indent="-195263"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 pos="5253038" algn="l"/>
              </a:tabLst>
              <a:defRPr kumimoji="1" sz="2400">
                <a:solidFill>
                  <a:schemeClr val="tx1"/>
                </a:solidFill>
                <a:latin typeface="Times New Roman" charset="0"/>
                <a:ea typeface="ＭＳ Ｐゴシック" charset="0"/>
              </a:defRPr>
            </a:lvl3pPr>
            <a:lvl4pPr marL="782638" indent="-195263"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 pos="5253038" algn="l"/>
              </a:tabLst>
              <a:defRPr kumimoji="1" sz="2400">
                <a:solidFill>
                  <a:schemeClr val="tx1"/>
                </a:solidFill>
                <a:latin typeface="Times New Roman" charset="0"/>
                <a:ea typeface="ＭＳ Ｐゴシック" charset="0"/>
              </a:defRPr>
            </a:lvl4pPr>
            <a:lvl5pPr marL="979488" indent="-196850"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 pos="5253038" algn="l"/>
              </a:tabLst>
              <a:defRPr kumimoji="1" sz="2400">
                <a:solidFill>
                  <a:schemeClr val="tx1"/>
                </a:solidFill>
                <a:latin typeface="Times New Roman" charset="0"/>
                <a:ea typeface="ＭＳ Ｐゴシック" charset="0"/>
              </a:defRPr>
            </a:lvl5pPr>
            <a:lvl6pPr marL="14366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 pos="5253038" algn="l"/>
              </a:tabLst>
              <a:defRPr kumimoji="1" sz="2400">
                <a:solidFill>
                  <a:schemeClr val="tx1"/>
                </a:solidFill>
                <a:latin typeface="Times New Roman" charset="0"/>
                <a:ea typeface="ＭＳ Ｐゴシック" charset="0"/>
              </a:defRPr>
            </a:lvl6pPr>
            <a:lvl7pPr marL="18938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 pos="5253038" algn="l"/>
              </a:tabLst>
              <a:defRPr kumimoji="1" sz="2400">
                <a:solidFill>
                  <a:schemeClr val="tx1"/>
                </a:solidFill>
                <a:latin typeface="Times New Roman" charset="0"/>
                <a:ea typeface="ＭＳ Ｐゴシック" charset="0"/>
              </a:defRPr>
            </a:lvl7pPr>
            <a:lvl8pPr marL="23510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 pos="5253038" algn="l"/>
              </a:tabLst>
              <a:defRPr kumimoji="1" sz="2400">
                <a:solidFill>
                  <a:schemeClr val="tx1"/>
                </a:solidFill>
                <a:latin typeface="Times New Roman" charset="0"/>
                <a:ea typeface="ＭＳ Ｐゴシック" charset="0"/>
              </a:defRPr>
            </a:lvl8pPr>
            <a:lvl9pPr marL="28082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 pos="5253038" algn="l"/>
              </a:tabLst>
              <a:defRPr kumimoji="1" sz="2400">
                <a:solidFill>
                  <a:schemeClr val="tx1"/>
                </a:solidFill>
                <a:latin typeface="Times New Roman" charset="0"/>
                <a:ea typeface="ＭＳ Ｐゴシック" charset="0"/>
              </a:defRPr>
            </a:lvl9pPr>
          </a:lstStyle>
          <a:p>
            <a:pPr hangingPunct="0">
              <a:lnSpc>
                <a:spcPct val="93000"/>
              </a:lnSpc>
              <a:buClr>
                <a:srgbClr val="FFFFFF"/>
              </a:buClr>
              <a:buSzPct val="45000"/>
              <a:buFont typeface="StarSymbol" charset="0"/>
              <a:buNone/>
            </a:pPr>
            <a:r>
              <a:rPr kumimoji="0" lang="en-GB" altLang="ja-JP" sz="2000" b="0" dirty="0">
                <a:solidFill>
                  <a:srgbClr val="00CCFF"/>
                </a:solidFill>
                <a:latin typeface="Times" charset="0"/>
                <a:cs typeface="HGPGothicE" charset="0"/>
              </a:rPr>
              <a:t>  </a:t>
            </a:r>
            <a:r>
              <a:rPr kumimoji="0" lang="en-GB" altLang="ja-JP" sz="2000" dirty="0">
                <a:solidFill>
                  <a:srgbClr val="00CCFF"/>
                </a:solidFill>
                <a:latin typeface="Helvetica"/>
                <a:cs typeface="Helvetica"/>
              </a:rPr>
              <a:t>2004, </a:t>
            </a:r>
            <a:r>
              <a:rPr kumimoji="0" lang="en-GB" altLang="ja-JP" sz="2000" dirty="0" smtClean="0">
                <a:solidFill>
                  <a:srgbClr val="00CCFF"/>
                </a:solidFill>
                <a:latin typeface="Helvetica"/>
                <a:cs typeface="Helvetica"/>
              </a:rPr>
              <a:t>2007 /08: </a:t>
            </a:r>
            <a:r>
              <a:rPr kumimoji="0" lang="en-GB" altLang="ja-JP" sz="2000" dirty="0">
                <a:solidFill>
                  <a:srgbClr val="00CCFF"/>
                </a:solidFill>
                <a:latin typeface="Helvetica"/>
                <a:cs typeface="Helvetica"/>
              </a:rPr>
              <a:t>BESS-Polar, Antarctica</a:t>
            </a:r>
          </a:p>
        </p:txBody>
      </p:sp>
      <p:sp>
        <p:nvSpPr>
          <p:cNvPr id="572429" name="Oval 13"/>
          <p:cNvSpPr>
            <a:spLocks noChangeArrowheads="1"/>
          </p:cNvSpPr>
          <p:nvPr/>
        </p:nvSpPr>
        <p:spPr bwMode="auto">
          <a:xfrm>
            <a:off x="7804151" y="2579688"/>
            <a:ext cx="165100" cy="163512"/>
          </a:xfrm>
          <a:prstGeom prst="ellipse">
            <a:avLst/>
          </a:prstGeom>
          <a:noFill/>
          <a:ln w="36000">
            <a:solidFill>
              <a:srgbClr val="00FF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91421" tIns="45711" rIns="91421" bIns="45711" anchor="ctr"/>
          <a:lstStyle/>
          <a:p>
            <a:endParaRPr lang="ja-JP" altLang="en-US"/>
          </a:p>
        </p:txBody>
      </p:sp>
      <p:sp>
        <p:nvSpPr>
          <p:cNvPr id="572430" name="Line 14"/>
          <p:cNvSpPr>
            <a:spLocks noChangeShapeType="1"/>
          </p:cNvSpPr>
          <p:nvPr/>
        </p:nvSpPr>
        <p:spPr bwMode="auto">
          <a:xfrm flipH="1">
            <a:off x="7086600" y="2667004"/>
            <a:ext cx="685800" cy="131763"/>
          </a:xfrm>
          <a:prstGeom prst="line">
            <a:avLst/>
          </a:prstGeom>
          <a:noFill/>
          <a:ln w="36000">
            <a:solidFill>
              <a:srgbClr val="00FF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21" tIns="45711" rIns="91421" bIns="45711"/>
          <a:lstStyle/>
          <a:p>
            <a:endParaRPr lang="ja-JP" altLang="en-US"/>
          </a:p>
        </p:txBody>
      </p:sp>
      <p:sp>
        <p:nvSpPr>
          <p:cNvPr id="572431" name="Text Box 15"/>
          <p:cNvSpPr txBox="1">
            <a:spLocks noChangeArrowheads="1"/>
          </p:cNvSpPr>
          <p:nvPr/>
        </p:nvSpPr>
        <p:spPr bwMode="auto">
          <a:xfrm>
            <a:off x="3733801" y="2830067"/>
            <a:ext cx="4216400" cy="289823"/>
          </a:xfrm>
          <a:prstGeom prst="rect">
            <a:avLst/>
          </a:prstGeom>
          <a:solidFill>
            <a:srgbClr val="000080">
              <a:alpha val="64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spAutoFit/>
          </a:bodyPr>
          <a:lstStyle>
            <a:lvl1pPr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cs typeface="ＭＳ Ｐゴシック" charset="0"/>
              </a:defRPr>
            </a:lvl1pPr>
            <a:lvl2pPr marL="392113" indent="-196850"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2pPr>
            <a:lvl3pPr marL="587375" indent="-195263"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3pPr>
            <a:lvl4pPr marL="782638" indent="-195263"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4pPr>
            <a:lvl5pPr marL="979488" indent="-196850" algn="l" defTabSz="407988">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5pPr>
            <a:lvl6pPr marL="14366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6pPr>
            <a:lvl7pPr marL="18938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7pPr>
            <a:lvl8pPr marL="23510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8pPr>
            <a:lvl9pPr marL="2808288" indent="-196850" defTabSz="407988" fontAlgn="base">
              <a:spcBef>
                <a:spcPct val="0"/>
              </a:spcBef>
              <a:spcAft>
                <a:spcPct val="0"/>
              </a:spcAft>
              <a:tabLst>
                <a:tab pos="0" algn="l"/>
                <a:tab pos="228600" algn="l"/>
                <a:tab pos="458788" algn="l"/>
                <a:tab pos="690563" algn="l"/>
                <a:tab pos="920750" algn="l"/>
                <a:tab pos="1150938" algn="l"/>
                <a:tab pos="1381125" algn="l"/>
                <a:tab pos="1611313" algn="l"/>
                <a:tab pos="1841500" algn="l"/>
                <a:tab pos="2073275" algn="l"/>
                <a:tab pos="2301875" algn="l"/>
                <a:tab pos="2533650" algn="l"/>
                <a:tab pos="2763838" algn="l"/>
                <a:tab pos="2994025" algn="l"/>
                <a:tab pos="3224213" algn="l"/>
                <a:tab pos="3454400" algn="l"/>
                <a:tab pos="3684588" algn="l"/>
                <a:tab pos="3914775" algn="l"/>
                <a:tab pos="4146550" algn="l"/>
                <a:tab pos="4376738" algn="l"/>
                <a:tab pos="4606925" algn="l"/>
              </a:tabLst>
              <a:defRPr kumimoji="1" sz="2400">
                <a:solidFill>
                  <a:schemeClr val="tx1"/>
                </a:solidFill>
                <a:latin typeface="Times New Roman" charset="0"/>
                <a:ea typeface="ＭＳ Ｐゴシック" charset="0"/>
              </a:defRPr>
            </a:lvl9pPr>
          </a:lstStyle>
          <a:p>
            <a:pPr hangingPunct="0">
              <a:lnSpc>
                <a:spcPct val="93000"/>
              </a:lnSpc>
              <a:buClr>
                <a:srgbClr val="FFFFFF"/>
              </a:buClr>
              <a:buSzPct val="45000"/>
              <a:buFont typeface="StarSymbol" charset="0"/>
              <a:buNone/>
            </a:pPr>
            <a:r>
              <a:rPr kumimoji="0" lang="en-GB" altLang="ja-JP" sz="2000" b="0" dirty="0">
                <a:latin typeface="Helvetica"/>
                <a:cs typeface="Helvetica"/>
              </a:rPr>
              <a:t>1999, 2001, BESS-Ground, Japan</a:t>
            </a:r>
            <a:r>
              <a:rPr kumimoji="0" lang="en-GB" altLang="ja-JP" sz="2000" b="0" dirty="0">
                <a:solidFill>
                  <a:schemeClr val="bg1"/>
                </a:solidFill>
                <a:latin typeface="Helvetica"/>
                <a:cs typeface="Helvetica"/>
              </a:rPr>
              <a:t> </a:t>
            </a:r>
          </a:p>
        </p:txBody>
      </p:sp>
      <p:pic>
        <p:nvPicPr>
          <p:cNvPr id="572432" name="Picture 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8602" y="5029203"/>
            <a:ext cx="2189163" cy="1433513"/>
          </a:xfrm>
          <a:prstGeom prst="rect">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72433" name="Picture 1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7205" y="1447801"/>
            <a:ext cx="1279525" cy="167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72434" name="Text Box 18"/>
          <p:cNvSpPr txBox="1">
            <a:spLocks noChangeArrowheads="1"/>
          </p:cNvSpPr>
          <p:nvPr/>
        </p:nvSpPr>
        <p:spPr bwMode="auto">
          <a:xfrm>
            <a:off x="2286002" y="5867400"/>
            <a:ext cx="4545013" cy="373563"/>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2928" tIns="41465" rIns="82928" bIns="41465">
            <a:spAutoFit/>
          </a:bodyPr>
          <a:lstStyle>
            <a:lvl1pPr algn="l" defTabSz="828675">
              <a:defRPr kumimoji="1" sz="2400">
                <a:solidFill>
                  <a:schemeClr val="tx1"/>
                </a:solidFill>
                <a:latin typeface="Times New Roman" charset="0"/>
                <a:ea typeface="ＭＳ Ｐゴシック" charset="0"/>
                <a:cs typeface="ＭＳ Ｐゴシック" charset="0"/>
              </a:defRPr>
            </a:lvl1pPr>
            <a:lvl2pPr marL="414338" algn="l" defTabSz="828675">
              <a:defRPr kumimoji="1" sz="2400">
                <a:solidFill>
                  <a:schemeClr val="tx1"/>
                </a:solidFill>
                <a:latin typeface="Times New Roman" charset="0"/>
                <a:ea typeface="ＭＳ Ｐゴシック" charset="0"/>
              </a:defRPr>
            </a:lvl2pPr>
            <a:lvl3pPr marL="828675" algn="l" defTabSz="828675">
              <a:defRPr kumimoji="1" sz="2400">
                <a:solidFill>
                  <a:schemeClr val="tx1"/>
                </a:solidFill>
                <a:latin typeface="Times New Roman" charset="0"/>
                <a:ea typeface="ＭＳ Ｐゴシック" charset="0"/>
              </a:defRPr>
            </a:lvl3pPr>
            <a:lvl4pPr marL="1244600" algn="l" defTabSz="828675">
              <a:defRPr kumimoji="1" sz="2400">
                <a:solidFill>
                  <a:schemeClr val="tx1"/>
                </a:solidFill>
                <a:latin typeface="Times New Roman" charset="0"/>
                <a:ea typeface="ＭＳ Ｐゴシック" charset="0"/>
              </a:defRPr>
            </a:lvl4pPr>
            <a:lvl5pPr marL="1658938" algn="l" defTabSz="828675">
              <a:defRPr kumimoji="1" sz="2400">
                <a:solidFill>
                  <a:schemeClr val="tx1"/>
                </a:solidFill>
                <a:latin typeface="Times New Roman" charset="0"/>
                <a:ea typeface="ＭＳ Ｐゴシック" charset="0"/>
              </a:defRPr>
            </a:lvl5pPr>
            <a:lvl6pPr marL="2116138" defTabSz="828675" fontAlgn="base">
              <a:spcBef>
                <a:spcPct val="0"/>
              </a:spcBef>
              <a:spcAft>
                <a:spcPct val="0"/>
              </a:spcAft>
              <a:defRPr kumimoji="1" sz="2400">
                <a:solidFill>
                  <a:schemeClr val="tx1"/>
                </a:solidFill>
                <a:latin typeface="Times New Roman" charset="0"/>
                <a:ea typeface="ＭＳ Ｐゴシック" charset="0"/>
              </a:defRPr>
            </a:lvl6pPr>
            <a:lvl7pPr marL="2573338" defTabSz="828675" fontAlgn="base">
              <a:spcBef>
                <a:spcPct val="0"/>
              </a:spcBef>
              <a:spcAft>
                <a:spcPct val="0"/>
              </a:spcAft>
              <a:defRPr kumimoji="1" sz="2400">
                <a:solidFill>
                  <a:schemeClr val="tx1"/>
                </a:solidFill>
                <a:latin typeface="Times New Roman" charset="0"/>
                <a:ea typeface="ＭＳ Ｐゴシック" charset="0"/>
              </a:defRPr>
            </a:lvl7pPr>
            <a:lvl8pPr marL="3030538" defTabSz="828675" fontAlgn="base">
              <a:spcBef>
                <a:spcPct val="0"/>
              </a:spcBef>
              <a:spcAft>
                <a:spcPct val="0"/>
              </a:spcAft>
              <a:defRPr kumimoji="1" sz="2400">
                <a:solidFill>
                  <a:schemeClr val="tx1"/>
                </a:solidFill>
                <a:latin typeface="Times New Roman" charset="0"/>
                <a:ea typeface="ＭＳ Ｐゴシック" charset="0"/>
              </a:defRPr>
            </a:lvl8pPr>
            <a:lvl9pPr marL="3487738" defTabSz="828675" fontAlgn="base">
              <a:spcBef>
                <a:spcPct val="0"/>
              </a:spcBef>
              <a:spcAft>
                <a:spcPct val="0"/>
              </a:spcAft>
              <a:defRPr kumimoji="1" sz="2400">
                <a:solidFill>
                  <a:schemeClr val="tx1"/>
                </a:solidFill>
                <a:latin typeface="Times New Roman" charset="0"/>
                <a:ea typeface="ＭＳ Ｐゴシック" charset="0"/>
              </a:defRPr>
            </a:lvl9pPr>
          </a:lstStyle>
          <a:p>
            <a:pPr algn="ctr" hangingPunct="0">
              <a:lnSpc>
                <a:spcPct val="93000"/>
              </a:lnSpc>
              <a:buClr>
                <a:srgbClr val="000000"/>
              </a:buClr>
              <a:buSzPct val="45000"/>
              <a:buFont typeface="StarSymbol" charset="0"/>
              <a:buNone/>
            </a:pPr>
            <a:r>
              <a:rPr kumimoji="0" lang="en-US" altLang="ja-JP" sz="2000" dirty="0">
                <a:solidFill>
                  <a:srgbClr val="FFFF00"/>
                </a:solidFill>
                <a:latin typeface="Helvetica"/>
                <a:cs typeface="Helvetica"/>
              </a:rPr>
              <a:t>11 scientific balloon </a:t>
            </a:r>
            <a:r>
              <a:rPr kumimoji="0" lang="en-US" altLang="ja-JP" sz="2000" dirty="0" smtClean="0">
                <a:solidFill>
                  <a:srgbClr val="FFFF00"/>
                </a:solidFill>
                <a:latin typeface="Helvetica"/>
                <a:cs typeface="Helvetica"/>
              </a:rPr>
              <a:t>flights</a:t>
            </a:r>
            <a:r>
              <a:rPr kumimoji="0" lang="en-US" altLang="ja-JP" sz="2000" b="0" dirty="0" smtClean="0">
                <a:solidFill>
                  <a:schemeClr val="bg1"/>
                </a:solidFill>
                <a:latin typeface="Helvetica"/>
                <a:ea typeface="Osaka" charset="0"/>
                <a:cs typeface="Helvetica"/>
              </a:rPr>
              <a:t>2004</a:t>
            </a:r>
            <a:r>
              <a:rPr kumimoji="0" lang="en-US" altLang="ja-JP" sz="1200" b="0" dirty="0" smtClean="0">
                <a:solidFill>
                  <a:schemeClr val="bg1"/>
                </a:solidFill>
                <a:latin typeface="Helvetica"/>
                <a:ea typeface="Osaka" charset="0"/>
                <a:cs typeface="Helvetica"/>
              </a:rPr>
              <a:t> </a:t>
            </a:r>
            <a:endParaRPr kumimoji="0" lang="en-US" altLang="ja-JP" sz="1200" b="0" dirty="0">
              <a:solidFill>
                <a:schemeClr val="bg1"/>
              </a:solidFill>
              <a:latin typeface="Helvetica"/>
              <a:ea typeface="Osaka" charset="0"/>
              <a:cs typeface="Helvetica"/>
            </a:endParaRPr>
          </a:p>
        </p:txBody>
      </p:sp>
      <p:pic>
        <p:nvPicPr>
          <p:cNvPr id="572435" name="Picture 19"/>
          <p:cNvPicPr>
            <a:picLocks noChangeAspect="1" noChangeArrowheads="1"/>
          </p:cNvPicPr>
          <p:nvPr/>
        </p:nvPicPr>
        <p:blipFill>
          <a:blip r:embed="rId6" cstate="email">
            <a:extLst>
              <a:ext uri="{28A0092B-C50C-407E-A947-70E740481C1C}">
                <a14:useLocalDpi xmlns:a14="http://schemas.microsoft.com/office/drawing/2010/main"/>
              </a:ext>
            </a:extLst>
          </a:blip>
          <a:srcRect l="3447" t="49269" r="62465" b="3375"/>
          <a:stretch>
            <a:fillRect/>
          </a:stretch>
        </p:blipFill>
        <p:spPr bwMode="auto">
          <a:xfrm>
            <a:off x="7162801" y="152406"/>
            <a:ext cx="1790700"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72436" name="Rectangle 20"/>
          <p:cNvSpPr>
            <a:spLocks noChangeArrowheads="1"/>
          </p:cNvSpPr>
          <p:nvPr/>
        </p:nvSpPr>
        <p:spPr bwMode="auto">
          <a:xfrm>
            <a:off x="7943611" y="6362702"/>
            <a:ext cx="184628" cy="523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lIns="91421" tIns="45711" rIns="91421" bIns="45711">
            <a:spAutoFit/>
          </a:bodyPr>
          <a:lstStyle/>
          <a:p>
            <a:endParaRPr lang="ja-JP" altLang="en-US"/>
          </a:p>
        </p:txBody>
      </p:sp>
      <p:grpSp>
        <p:nvGrpSpPr>
          <p:cNvPr id="572437" name="Group 21"/>
          <p:cNvGrpSpPr>
            <a:grpSpLocks/>
          </p:cNvGrpSpPr>
          <p:nvPr/>
        </p:nvGrpSpPr>
        <p:grpSpPr bwMode="auto">
          <a:xfrm>
            <a:off x="6324600" y="5257806"/>
            <a:ext cx="2673350" cy="1323975"/>
            <a:chOff x="192" y="1104"/>
            <a:chExt cx="5088" cy="2745"/>
          </a:xfrm>
        </p:grpSpPr>
        <p:pic>
          <p:nvPicPr>
            <p:cNvPr id="572438" name="Picture 22"/>
            <p:cNvPicPr>
              <a:picLocks noChangeAspect="1" noChangeArrowheads="1"/>
            </p:cNvPicPr>
            <p:nvPr/>
          </p:nvPicPr>
          <p:blipFill>
            <a:blip r:embed="rId7" cstate="email">
              <a:alphaModFix amt="82000"/>
              <a:extLst>
                <a:ext uri="{28A0092B-C50C-407E-A947-70E740481C1C}">
                  <a14:useLocalDpi xmlns:a14="http://schemas.microsoft.com/office/drawing/2010/main"/>
                </a:ext>
              </a:extLst>
            </a:blip>
            <a:srcRect/>
            <a:stretch>
              <a:fillRect/>
            </a:stretch>
          </p:blipFill>
          <p:spPr bwMode="auto">
            <a:xfrm>
              <a:off x="192" y="1104"/>
              <a:ext cx="5088" cy="2745"/>
            </a:xfrm>
            <a:prstGeom prst="rect">
              <a:avLst/>
            </a:prstGeom>
            <a:solidFill>
              <a:srgbClr val="FFFFFF">
                <a:alpha val="60000"/>
              </a:srgbClr>
            </a:solidFill>
            <a:extLst/>
          </p:spPr>
        </p:pic>
        <p:sp>
          <p:nvSpPr>
            <p:cNvPr id="572439" name="AutoShape 23"/>
            <p:cNvSpPr>
              <a:spLocks noChangeArrowheads="1"/>
            </p:cNvSpPr>
            <p:nvPr/>
          </p:nvSpPr>
          <p:spPr bwMode="auto">
            <a:xfrm>
              <a:off x="3312" y="2592"/>
              <a:ext cx="192" cy="182"/>
            </a:xfrm>
            <a:prstGeom prst="star5">
              <a:avLst/>
            </a:prstGeom>
            <a:solidFill>
              <a:srgbClr val="FF00FF"/>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73" tIns="45686" rIns="91373" bIns="45686" anchor="ctr"/>
            <a:lstStyle/>
            <a:p>
              <a:pPr defTabSz="449171"/>
              <a:endParaRPr lang="ja-JP" altLang="en-US" sz="1800">
                <a:solidFill>
                  <a:srgbClr val="FF0000"/>
                </a:solidFill>
                <a:latin typeface="Arial" charset="0"/>
                <a:ea typeface="ＭＳ Ｐゴシック" charset="0"/>
                <a:cs typeface="ＭＳ Ｐゴシック" charset="0"/>
              </a:endParaRPr>
            </a:p>
          </p:txBody>
        </p:sp>
        <p:sp>
          <p:nvSpPr>
            <p:cNvPr id="572440" name="AutoShape 24"/>
            <p:cNvSpPr>
              <a:spLocks noChangeArrowheads="1"/>
            </p:cNvSpPr>
            <p:nvPr/>
          </p:nvSpPr>
          <p:spPr bwMode="auto">
            <a:xfrm>
              <a:off x="4272" y="1440"/>
              <a:ext cx="192" cy="182"/>
            </a:xfrm>
            <a:prstGeom prst="star5">
              <a:avLst/>
            </a:prstGeom>
            <a:solidFill>
              <a:srgbClr val="FF00FF"/>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73" tIns="45686" rIns="91373" bIns="45686" anchor="ctr"/>
            <a:lstStyle/>
            <a:p>
              <a:endParaRPr lang="ja-JP" altLang="en-US"/>
            </a:p>
          </p:txBody>
        </p:sp>
        <p:sp>
          <p:nvSpPr>
            <p:cNvPr id="572441" name="Line 25"/>
            <p:cNvSpPr>
              <a:spLocks noChangeShapeType="1"/>
            </p:cNvSpPr>
            <p:nvPr/>
          </p:nvSpPr>
          <p:spPr bwMode="auto">
            <a:xfrm flipV="1">
              <a:off x="3504" y="1680"/>
              <a:ext cx="720" cy="912"/>
            </a:xfrm>
            <a:prstGeom prst="line">
              <a:avLst/>
            </a:prstGeom>
            <a:noFill/>
            <a:ln w="57150" cap="sq">
              <a:solidFill>
                <a:srgbClr val="FF00FF"/>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73" tIns="45686" rIns="91373" bIns="45686" anchor="ctr"/>
            <a:lstStyle/>
            <a:p>
              <a:endParaRPr lang="ja-JP" altLang="en-US"/>
            </a:p>
          </p:txBody>
        </p:sp>
        <p:sp>
          <p:nvSpPr>
            <p:cNvPr id="572442" name="AutoShape 26"/>
            <p:cNvSpPr>
              <a:spLocks noChangeArrowheads="1"/>
            </p:cNvSpPr>
            <p:nvPr/>
          </p:nvSpPr>
          <p:spPr bwMode="auto">
            <a:xfrm>
              <a:off x="768" y="1584"/>
              <a:ext cx="192" cy="182"/>
            </a:xfrm>
            <a:prstGeom prst="star5">
              <a:avLst/>
            </a:prstGeom>
            <a:solidFill>
              <a:schemeClr val="accent2"/>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73" tIns="45686" rIns="91373" bIns="45686" anchor="ctr"/>
            <a:lstStyle/>
            <a:p>
              <a:pPr defTabSz="449171"/>
              <a:endParaRPr lang="ja-JP" altLang="en-US" sz="1800">
                <a:solidFill>
                  <a:srgbClr val="FF0000"/>
                </a:solidFill>
                <a:latin typeface="Arial" charset="0"/>
                <a:ea typeface="ＭＳ Ｐゴシック" charset="0"/>
                <a:cs typeface="ＭＳ Ｐゴシック" charset="0"/>
              </a:endParaRPr>
            </a:p>
          </p:txBody>
        </p:sp>
        <p:sp>
          <p:nvSpPr>
            <p:cNvPr id="572443" name="AutoShape 27"/>
            <p:cNvSpPr>
              <a:spLocks noChangeArrowheads="1"/>
            </p:cNvSpPr>
            <p:nvPr/>
          </p:nvSpPr>
          <p:spPr bwMode="auto">
            <a:xfrm>
              <a:off x="1104" y="1920"/>
              <a:ext cx="192" cy="182"/>
            </a:xfrm>
            <a:prstGeom prst="star5">
              <a:avLst/>
            </a:prstGeom>
            <a:solidFill>
              <a:schemeClr val="accent2"/>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73" tIns="45686" rIns="91373" bIns="45686" anchor="ctr"/>
            <a:lstStyle/>
            <a:p>
              <a:pPr defTabSz="449171"/>
              <a:endParaRPr lang="ja-JP" altLang="en-US" sz="1800">
                <a:solidFill>
                  <a:srgbClr val="FF0000"/>
                </a:solidFill>
                <a:latin typeface="Arial" charset="0"/>
                <a:ea typeface="ＭＳ Ｐゴシック" charset="0"/>
                <a:cs typeface="ＭＳ Ｐゴシック" charset="0"/>
              </a:endParaRPr>
            </a:p>
          </p:txBody>
        </p:sp>
        <p:sp>
          <p:nvSpPr>
            <p:cNvPr id="572444" name="AutoShape 28"/>
            <p:cNvSpPr>
              <a:spLocks noChangeArrowheads="1"/>
            </p:cNvSpPr>
            <p:nvPr/>
          </p:nvSpPr>
          <p:spPr bwMode="auto">
            <a:xfrm>
              <a:off x="1440" y="2160"/>
              <a:ext cx="192" cy="182"/>
            </a:xfrm>
            <a:prstGeom prst="star5">
              <a:avLst/>
            </a:prstGeom>
            <a:solidFill>
              <a:schemeClr val="accent2"/>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73" tIns="45686" rIns="91373" bIns="45686" anchor="ctr"/>
            <a:lstStyle/>
            <a:p>
              <a:pPr defTabSz="449171"/>
              <a:endParaRPr lang="ja-JP" altLang="en-US" sz="1800">
                <a:solidFill>
                  <a:srgbClr val="FF0000"/>
                </a:solidFill>
                <a:latin typeface="Arial" charset="0"/>
                <a:ea typeface="ＭＳ Ｐゴシック" charset="0"/>
                <a:cs typeface="ＭＳ Ｐゴシック" charset="0"/>
              </a:endParaRPr>
            </a:p>
          </p:txBody>
        </p:sp>
        <p:sp>
          <p:nvSpPr>
            <p:cNvPr id="572445" name="AutoShape 29"/>
            <p:cNvSpPr>
              <a:spLocks noChangeArrowheads="1"/>
            </p:cNvSpPr>
            <p:nvPr/>
          </p:nvSpPr>
          <p:spPr bwMode="auto">
            <a:xfrm>
              <a:off x="1776" y="3312"/>
              <a:ext cx="192" cy="182"/>
            </a:xfrm>
            <a:prstGeom prst="star5">
              <a:avLst/>
            </a:prstGeom>
            <a:solidFill>
              <a:schemeClr val="accent2"/>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73" tIns="45686" rIns="91373" bIns="45686" anchor="ctr"/>
            <a:lstStyle/>
            <a:p>
              <a:pPr defTabSz="449171"/>
              <a:endParaRPr lang="ja-JP" altLang="en-US" sz="1800">
                <a:solidFill>
                  <a:srgbClr val="FF0000"/>
                </a:solidFill>
                <a:latin typeface="Arial" charset="0"/>
                <a:ea typeface="ＭＳ Ｐゴシック" charset="0"/>
                <a:cs typeface="ＭＳ Ｐゴシック" charset="0"/>
              </a:endParaRPr>
            </a:p>
          </p:txBody>
        </p:sp>
        <p:sp>
          <p:nvSpPr>
            <p:cNvPr id="572446" name="AutoShape 30"/>
            <p:cNvSpPr>
              <a:spLocks noChangeArrowheads="1"/>
            </p:cNvSpPr>
            <p:nvPr/>
          </p:nvSpPr>
          <p:spPr bwMode="auto">
            <a:xfrm>
              <a:off x="2256" y="2784"/>
              <a:ext cx="192" cy="182"/>
            </a:xfrm>
            <a:prstGeom prst="star5">
              <a:avLst/>
            </a:prstGeom>
            <a:solidFill>
              <a:schemeClr val="accent2"/>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73" tIns="45686" rIns="91373" bIns="45686" anchor="ctr"/>
            <a:lstStyle/>
            <a:p>
              <a:pPr defTabSz="449171"/>
              <a:endParaRPr lang="ja-JP" altLang="en-US" sz="1800">
                <a:solidFill>
                  <a:srgbClr val="FF0000"/>
                </a:solidFill>
                <a:latin typeface="Arial" charset="0"/>
                <a:ea typeface="ＭＳ Ｐゴシック" charset="0"/>
                <a:cs typeface="ＭＳ Ｐゴシック" charset="0"/>
              </a:endParaRPr>
            </a:p>
          </p:txBody>
        </p:sp>
        <p:sp>
          <p:nvSpPr>
            <p:cNvPr id="572447" name="AutoShape 31"/>
            <p:cNvSpPr>
              <a:spLocks noChangeArrowheads="1"/>
            </p:cNvSpPr>
            <p:nvPr/>
          </p:nvSpPr>
          <p:spPr bwMode="auto">
            <a:xfrm>
              <a:off x="2592" y="2928"/>
              <a:ext cx="192" cy="182"/>
            </a:xfrm>
            <a:prstGeom prst="star5">
              <a:avLst/>
            </a:prstGeom>
            <a:solidFill>
              <a:schemeClr val="accent2"/>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73" tIns="45686" rIns="91373" bIns="45686" anchor="ctr"/>
            <a:lstStyle/>
            <a:p>
              <a:pPr defTabSz="449171"/>
              <a:endParaRPr lang="ja-JP" altLang="en-US" sz="1800">
                <a:solidFill>
                  <a:srgbClr val="FF0000"/>
                </a:solidFill>
                <a:latin typeface="Arial" charset="0"/>
                <a:ea typeface="ＭＳ Ｐゴシック" charset="0"/>
                <a:cs typeface="ＭＳ Ｐゴシック" charset="0"/>
              </a:endParaRPr>
            </a:p>
          </p:txBody>
        </p:sp>
      </p:grpSp>
      <p:sp>
        <p:nvSpPr>
          <p:cNvPr id="2" name="日付プレースホルダー 1"/>
          <p:cNvSpPr>
            <a:spLocks noGrp="1"/>
          </p:cNvSpPr>
          <p:nvPr>
            <p:ph type="dt" sz="quarter" idx="2"/>
          </p:nvPr>
        </p:nvSpPr>
        <p:spPr/>
        <p:txBody>
          <a:bodyPr/>
          <a:lstStyle/>
          <a:p>
            <a:r>
              <a:rPr lang="en-US" altLang="ja-JP" dirty="0" smtClean="0"/>
              <a:t>A. Yamamoto, 6 November 2012</a:t>
            </a:r>
            <a:endParaRPr lang="en-US" altLang="ja-JP" dirty="0"/>
          </a:p>
        </p:txBody>
      </p:sp>
      <p:sp>
        <p:nvSpPr>
          <p:cNvPr id="3" name="フッター プレースホルダー 2"/>
          <p:cNvSpPr>
            <a:spLocks noGrp="1"/>
          </p:cNvSpPr>
          <p:nvPr>
            <p:ph type="ftr" sz="quarter" idx="3"/>
          </p:nvPr>
        </p:nvSpPr>
        <p:spPr/>
        <p:txBody>
          <a:bodyPr/>
          <a:lstStyle/>
          <a:p>
            <a:r>
              <a:rPr lang="en-US" altLang="ja-JP" smtClean="0"/>
              <a:t>BESS Experiment</a:t>
            </a:r>
            <a:endParaRPr lang="en-US" altLang="ja-JP"/>
          </a:p>
        </p:txBody>
      </p:sp>
      <p:sp>
        <p:nvSpPr>
          <p:cNvPr id="4" name="スライド番号プレースホルダー 3"/>
          <p:cNvSpPr>
            <a:spLocks noGrp="1"/>
          </p:cNvSpPr>
          <p:nvPr>
            <p:ph type="sldNum" sz="quarter" idx="4"/>
          </p:nvPr>
        </p:nvSpPr>
        <p:spPr/>
        <p:txBody>
          <a:bodyPr/>
          <a:lstStyle/>
          <a:p>
            <a:fld id="{35BB89F5-4286-3740-8CA4-430D5B2CFB86}" type="slidenum">
              <a:rPr lang="en-US" altLang="ja-JP" smtClean="0"/>
              <a:pPr/>
              <a:t>12</a:t>
            </a:fld>
            <a:endParaRPr lang="en-US" altLang="ja-JP"/>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62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62605" y="1219200"/>
            <a:ext cx="3152775" cy="35941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66275" name="Rectangle 3"/>
          <p:cNvSpPr>
            <a:spLocks noGrp="1" noChangeArrowheads="1"/>
          </p:cNvSpPr>
          <p:nvPr>
            <p:ph type="title"/>
          </p:nvPr>
        </p:nvSpPr>
        <p:spPr>
          <a:xfrm>
            <a:off x="425450" y="514246"/>
            <a:ext cx="8229600" cy="579646"/>
          </a:xfrm>
          <a:ln/>
          <a:extLs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p>
            <a:pPr defTabSz="449171" hangingPunct="0">
              <a:lnSpc>
                <a:spcPct val="93000"/>
              </a:lnSpc>
              <a:buClr>
                <a:srgbClr val="FFFFFF"/>
              </a:buClr>
              <a:buSzPct val="45000"/>
              <a:tabLst>
                <a:tab pos="723752" algn="l"/>
                <a:tab pos="1447504" algn="l"/>
                <a:tab pos="2171256" algn="l"/>
                <a:tab pos="2895008" algn="l"/>
                <a:tab pos="3618760" algn="l"/>
                <a:tab pos="4342509" algn="l"/>
                <a:tab pos="5066263" algn="l"/>
                <a:tab pos="5790016" algn="l"/>
                <a:tab pos="6513764" algn="l"/>
                <a:tab pos="7237519" algn="l"/>
                <a:tab pos="7961270" algn="l"/>
                <a:tab pos="8685020" algn="l"/>
              </a:tabLst>
            </a:pPr>
            <a:r>
              <a:rPr lang="en-GB" altLang="ja-JP" sz="4000" dirty="0">
                <a:effectLst/>
                <a:latin typeface="Helvetica"/>
                <a:cs typeface="Helvetica"/>
              </a:rPr>
              <a:t>BESS </a:t>
            </a:r>
            <a:r>
              <a:rPr lang="en-GB" altLang="ja-JP" sz="4000" dirty="0">
                <a:effectLst/>
                <a:latin typeface="Helvetica"/>
                <a:ea typeface="ヒラギノ角ゴ Pro W3" charset="0"/>
                <a:cs typeface="Helvetica"/>
              </a:rPr>
              <a:t>Spectrometer: Concept</a:t>
            </a:r>
            <a:endParaRPr lang="en-GB" altLang="ja-JP" sz="4000" b="0" dirty="0">
              <a:solidFill>
                <a:srgbClr val="FFFFFF"/>
              </a:solidFill>
              <a:effectLst/>
              <a:latin typeface="Helvetica"/>
              <a:cs typeface="Helvetica"/>
            </a:endParaRPr>
          </a:p>
        </p:txBody>
      </p:sp>
      <p:sp>
        <p:nvSpPr>
          <p:cNvPr id="566276" name="Rectangle 4"/>
          <p:cNvSpPr>
            <a:spLocks noGrp="1" noChangeArrowheads="1"/>
          </p:cNvSpPr>
          <p:nvPr>
            <p:ph type="subTitle" idx="1"/>
          </p:nvPr>
        </p:nvSpPr>
        <p:spPr>
          <a:xfrm>
            <a:off x="149227" y="1447804"/>
            <a:ext cx="4998839" cy="5157207"/>
          </a:xfrm>
          <a:ln/>
          <a:extLst>
            <a:ext uri="{91240B29-F687-4f45-9708-019B960494DF}">
              <a14:hiddenLine xmlns:a14="http://schemas.microsoft.com/office/drawing/2010/main" w="9525">
                <a:solidFill>
                  <a:srgbClr val="000000"/>
                </a:solidFill>
                <a:round/>
                <a:headEnd/>
                <a:tailEnd/>
              </a14:hiddenLine>
            </a:ext>
          </a:extLst>
        </p:spPr>
        <p:txBody>
          <a:bodyPr wrap="square" lIns="0" tIns="0" rIns="0" bIns="0">
            <a:spAutoFit/>
          </a:bodyPr>
          <a:lstStyle/>
          <a:p>
            <a:pPr marL="0" lvl="1" indent="0" defTabSz="449171">
              <a:lnSpc>
                <a:spcPct val="93000"/>
              </a:lnSpc>
              <a:spcBef>
                <a:spcPct val="0"/>
              </a:spcBef>
              <a:buSzPct val="75000"/>
              <a:buNone/>
              <a:tabLst>
                <a:tab pos="723752" algn="l"/>
                <a:tab pos="1447504" algn="l"/>
                <a:tab pos="2171256" algn="l"/>
                <a:tab pos="2895008" algn="l"/>
                <a:tab pos="3618760" algn="l"/>
                <a:tab pos="4342509" algn="l"/>
                <a:tab pos="5066263" algn="l"/>
              </a:tabLst>
            </a:pPr>
            <a:r>
              <a:rPr lang="en-GB" altLang="ja-JP" b="1" dirty="0">
                <a:solidFill>
                  <a:srgbClr val="00FF00"/>
                </a:solidFill>
                <a:latin typeface="Helvetica"/>
                <a:ea typeface="ＭＳ Ｐゴシック" charset="0"/>
                <a:cs typeface="Helvetica"/>
              </a:rPr>
              <a:t>Rigidity measurement</a:t>
            </a:r>
            <a:endParaRPr lang="en-GB" altLang="ja-JP" dirty="0">
              <a:solidFill>
                <a:srgbClr val="00FF00"/>
              </a:solidFill>
              <a:latin typeface="Helvetica"/>
              <a:cs typeface="Helvetica"/>
            </a:endParaRPr>
          </a:p>
          <a:p>
            <a:pPr marL="0" lvl="1" indent="0" defTabSz="449171">
              <a:lnSpc>
                <a:spcPct val="93000"/>
              </a:lnSpc>
              <a:spcBef>
                <a:spcPct val="0"/>
              </a:spcBef>
              <a:buSzPct val="75000"/>
              <a:buNone/>
              <a:tabLst>
                <a:tab pos="723752" algn="l"/>
                <a:tab pos="1447504" algn="l"/>
                <a:tab pos="2171256" algn="l"/>
                <a:tab pos="2895008" algn="l"/>
                <a:tab pos="3618760" algn="l"/>
                <a:tab pos="4342509" algn="l"/>
                <a:tab pos="5066263" algn="l"/>
              </a:tabLst>
            </a:pPr>
            <a:r>
              <a:rPr lang="en-GB" altLang="ja-JP" dirty="0">
                <a:solidFill>
                  <a:srgbClr val="FFFFFF"/>
                </a:solidFill>
                <a:latin typeface="Helvetica"/>
                <a:cs typeface="Helvetica"/>
              </a:rPr>
              <a:t> </a:t>
            </a:r>
            <a:r>
              <a:rPr lang="en-GB" altLang="ja-JP" b="1" dirty="0">
                <a:solidFill>
                  <a:srgbClr val="FFFF00"/>
                </a:solidFill>
                <a:latin typeface="Helvetica"/>
                <a:cs typeface="Helvetica"/>
              </a:rPr>
              <a:t>SC Solenoid</a:t>
            </a:r>
            <a:r>
              <a:rPr lang="en-GB" altLang="ja-JP" dirty="0">
                <a:solidFill>
                  <a:srgbClr val="FFFFFF"/>
                </a:solidFill>
                <a:latin typeface="Helvetica"/>
                <a:cs typeface="Helvetica"/>
              </a:rPr>
              <a:t> </a:t>
            </a:r>
            <a:r>
              <a:rPr lang="en-GB" altLang="ja-JP" sz="2400" dirty="0">
                <a:solidFill>
                  <a:srgbClr val="FFFFFF"/>
                </a:solidFill>
                <a:latin typeface="Helvetica"/>
                <a:cs typeface="Helvetica"/>
              </a:rPr>
              <a:t>(L=~1m, B=~1T)</a:t>
            </a:r>
            <a:endParaRPr lang="en-GB" altLang="ja-JP" dirty="0">
              <a:solidFill>
                <a:srgbClr val="FFFFFF"/>
              </a:solidFill>
              <a:latin typeface="Helvetica"/>
              <a:cs typeface="Helvetica"/>
            </a:endParaRPr>
          </a:p>
          <a:p>
            <a:pPr marL="0" lvl="1" indent="0" defTabSz="449171">
              <a:lnSpc>
                <a:spcPct val="93000"/>
              </a:lnSpc>
              <a:spcBef>
                <a:spcPct val="0"/>
              </a:spcBef>
              <a:buClr>
                <a:srgbClr val="000000"/>
              </a:buClr>
              <a:buSzPct val="75000"/>
              <a:buNone/>
              <a:tabLst>
                <a:tab pos="723752" algn="l"/>
                <a:tab pos="1447504" algn="l"/>
                <a:tab pos="2171256" algn="l"/>
                <a:tab pos="2895008" algn="l"/>
                <a:tab pos="3618760" algn="l"/>
                <a:tab pos="4342509" algn="l"/>
                <a:tab pos="5066263" algn="l"/>
              </a:tabLst>
            </a:pPr>
            <a:r>
              <a:rPr lang="en-GB" altLang="ja-JP" sz="3200" dirty="0">
                <a:solidFill>
                  <a:srgbClr val="FFFFFF"/>
                </a:solidFill>
                <a:latin typeface="Helvetica"/>
                <a:cs typeface="Helvetica"/>
              </a:rPr>
              <a:t>     Transparent     </a:t>
            </a:r>
          </a:p>
          <a:p>
            <a:pPr marL="0" lvl="1" indent="0" defTabSz="449171">
              <a:lnSpc>
                <a:spcPct val="93000"/>
              </a:lnSpc>
              <a:spcBef>
                <a:spcPct val="0"/>
              </a:spcBef>
              <a:buClr>
                <a:srgbClr val="000000"/>
              </a:buClr>
              <a:buSzPct val="75000"/>
              <a:buNone/>
              <a:tabLst>
                <a:tab pos="723752" algn="l"/>
                <a:tab pos="1447504" algn="l"/>
                <a:tab pos="2171256" algn="l"/>
                <a:tab pos="2895008" algn="l"/>
                <a:tab pos="3618760" algn="l"/>
                <a:tab pos="4342509" algn="l"/>
                <a:tab pos="5066263" algn="l"/>
              </a:tabLst>
            </a:pPr>
            <a:r>
              <a:rPr lang="en-GB" altLang="ja-JP" sz="2000" dirty="0">
                <a:solidFill>
                  <a:srgbClr val="FFFFFF"/>
                </a:solidFill>
                <a:latin typeface="Helvetica"/>
                <a:cs typeface="Helvetica"/>
              </a:rPr>
              <a:t>	Min. material </a:t>
            </a:r>
            <a:r>
              <a:rPr lang="en-GB" altLang="ja-JP" sz="2000" dirty="0">
                <a:solidFill>
                  <a:srgbClr val="FFFFFF"/>
                </a:solidFill>
                <a:latin typeface="Helvetica"/>
                <a:ea typeface="ＭＳ Ｐゴシック" charset="0"/>
                <a:cs typeface="Helvetica"/>
              </a:rPr>
              <a:t>(5 g/cm</a:t>
            </a:r>
            <a:r>
              <a:rPr lang="en-GB" altLang="ja-JP" sz="2000" baseline="33000" dirty="0">
                <a:solidFill>
                  <a:srgbClr val="FFFFFF"/>
                </a:solidFill>
                <a:latin typeface="Helvetica"/>
                <a:ea typeface="ＭＳ Ｐゴシック" charset="0"/>
                <a:cs typeface="Helvetica"/>
              </a:rPr>
              <a:t>2</a:t>
            </a:r>
            <a:r>
              <a:rPr lang="en-GB" altLang="ja-JP" sz="2000" dirty="0">
                <a:solidFill>
                  <a:srgbClr val="FFFFFF"/>
                </a:solidFill>
                <a:latin typeface="Helvetica"/>
                <a:ea typeface="ＭＳ Ｐゴシック" charset="0"/>
                <a:cs typeface="Helvetica"/>
              </a:rPr>
              <a:t>)</a:t>
            </a:r>
          </a:p>
          <a:p>
            <a:pPr marL="0" lvl="1" indent="0" defTabSz="449171">
              <a:lnSpc>
                <a:spcPct val="93000"/>
              </a:lnSpc>
              <a:spcBef>
                <a:spcPct val="0"/>
              </a:spcBef>
              <a:buSzPct val="75000"/>
              <a:buNone/>
              <a:tabLst>
                <a:tab pos="723752" algn="l"/>
                <a:tab pos="1447504" algn="l"/>
                <a:tab pos="2171256" algn="l"/>
                <a:tab pos="2895008" algn="l"/>
                <a:tab pos="3618760" algn="l"/>
                <a:tab pos="4342509" algn="l"/>
                <a:tab pos="5066263" algn="l"/>
              </a:tabLst>
            </a:pPr>
            <a:r>
              <a:rPr lang="en-GB" altLang="ja-JP" dirty="0">
                <a:solidFill>
                  <a:srgbClr val="FFFFFF"/>
                </a:solidFill>
                <a:latin typeface="Helvetica"/>
                <a:ea typeface="ＭＳ Ｐゴシック" charset="0"/>
                <a:cs typeface="Helvetica"/>
              </a:rPr>
              <a:t>      </a:t>
            </a:r>
            <a:r>
              <a:rPr lang="en-GB" altLang="ja-JP" dirty="0">
                <a:solidFill>
                  <a:srgbClr val="FFFFFF"/>
                </a:solidFill>
                <a:latin typeface="Helvetica"/>
                <a:cs typeface="Helvetica"/>
              </a:rPr>
              <a:t>Uniform field</a:t>
            </a:r>
          </a:p>
          <a:p>
            <a:pPr marL="0" lvl="1" indent="0" defTabSz="449171">
              <a:lnSpc>
                <a:spcPct val="93000"/>
              </a:lnSpc>
              <a:spcBef>
                <a:spcPct val="0"/>
              </a:spcBef>
              <a:buSzPct val="75000"/>
              <a:buNone/>
              <a:tabLst>
                <a:tab pos="723752" algn="l"/>
                <a:tab pos="1447504" algn="l"/>
                <a:tab pos="2171256" algn="l"/>
                <a:tab pos="2895008" algn="l"/>
                <a:tab pos="3618760" algn="l"/>
                <a:tab pos="4342509" algn="l"/>
                <a:tab pos="5066263" algn="l"/>
              </a:tabLst>
            </a:pPr>
            <a:r>
              <a:rPr lang="en-GB" altLang="ja-JP" dirty="0">
                <a:solidFill>
                  <a:srgbClr val="FFFFFF"/>
                </a:solidFill>
                <a:latin typeface="Helvetica"/>
                <a:cs typeface="Helvetica"/>
              </a:rPr>
              <a:t>      Large acceptance </a:t>
            </a:r>
          </a:p>
          <a:p>
            <a:pPr marL="0" lvl="1" indent="0" defTabSz="449171">
              <a:lnSpc>
                <a:spcPct val="93000"/>
              </a:lnSpc>
              <a:spcBef>
                <a:spcPct val="0"/>
              </a:spcBef>
              <a:buSzPct val="75000"/>
              <a:buNone/>
              <a:tabLst>
                <a:tab pos="723752" algn="l"/>
                <a:tab pos="1447504" algn="l"/>
                <a:tab pos="2171256" algn="l"/>
                <a:tab pos="2895008" algn="l"/>
                <a:tab pos="3618760" algn="l"/>
                <a:tab pos="4342509" algn="l"/>
                <a:tab pos="5066263" algn="l"/>
              </a:tabLst>
            </a:pPr>
            <a:r>
              <a:rPr lang="en-GB" altLang="ja-JP" dirty="0">
                <a:solidFill>
                  <a:srgbClr val="FFFFFF"/>
                </a:solidFill>
                <a:latin typeface="Helvetica"/>
                <a:cs typeface="Helvetica"/>
              </a:rPr>
              <a:t>  </a:t>
            </a:r>
            <a:r>
              <a:rPr lang="en-GB" altLang="ja-JP" b="1" dirty="0">
                <a:solidFill>
                  <a:srgbClr val="FFFF00"/>
                </a:solidFill>
                <a:latin typeface="Helvetica"/>
                <a:cs typeface="Helvetica"/>
              </a:rPr>
              <a:t>Central tracker</a:t>
            </a:r>
            <a:r>
              <a:rPr lang="en-GB" altLang="ja-JP" dirty="0">
                <a:solidFill>
                  <a:srgbClr val="FFFFFF"/>
                </a:solidFill>
                <a:latin typeface="Helvetica"/>
                <a:cs typeface="Helvetica"/>
              </a:rPr>
              <a:t> </a:t>
            </a:r>
          </a:p>
          <a:p>
            <a:pPr marL="0" lvl="1" indent="0" defTabSz="449171">
              <a:lnSpc>
                <a:spcPct val="93000"/>
              </a:lnSpc>
              <a:spcBef>
                <a:spcPct val="0"/>
              </a:spcBef>
              <a:buSzPct val="75000"/>
              <a:buNone/>
              <a:tabLst>
                <a:tab pos="723752" algn="l"/>
                <a:tab pos="1447504" algn="l"/>
                <a:tab pos="2171256" algn="l"/>
                <a:tab pos="2895008" algn="l"/>
                <a:tab pos="3618760" algn="l"/>
                <a:tab pos="4342509" algn="l"/>
                <a:tab pos="5066263" algn="l"/>
              </a:tabLst>
            </a:pPr>
            <a:r>
              <a:rPr lang="en-GB" altLang="ja-JP" dirty="0">
                <a:solidFill>
                  <a:srgbClr val="FFFFFF"/>
                </a:solidFill>
                <a:latin typeface="Helvetica"/>
                <a:cs typeface="Helvetica"/>
              </a:rPr>
              <a:t>      Drift </a:t>
            </a:r>
            <a:r>
              <a:rPr lang="en-GB" altLang="ja-JP" dirty="0" smtClean="0">
                <a:solidFill>
                  <a:srgbClr val="FFFFFF"/>
                </a:solidFill>
                <a:latin typeface="Helvetica"/>
                <a:cs typeface="Helvetica"/>
              </a:rPr>
              <a:t>chamber</a:t>
            </a:r>
          </a:p>
          <a:p>
            <a:pPr marL="857074" lvl="3" indent="0" defTabSz="449171">
              <a:lnSpc>
                <a:spcPct val="93000"/>
              </a:lnSpc>
              <a:spcBef>
                <a:spcPct val="0"/>
              </a:spcBef>
              <a:buSzPct val="75000"/>
              <a:buNone/>
              <a:tabLst>
                <a:tab pos="723752" algn="l"/>
                <a:tab pos="1447504" algn="l"/>
                <a:tab pos="2171256" algn="l"/>
                <a:tab pos="2895008" algn="l"/>
                <a:tab pos="3618760" algn="l"/>
                <a:tab pos="4342509" algn="l"/>
                <a:tab pos="5066263" algn="l"/>
              </a:tabLst>
            </a:pPr>
            <a:r>
              <a:rPr lang="en-GB" altLang="ja-JP" dirty="0" smtClean="0">
                <a:solidFill>
                  <a:srgbClr val="FFFFFF"/>
                </a:solidFill>
                <a:latin typeface="Helvetica"/>
                <a:cs typeface="Helvetica"/>
              </a:rPr>
              <a:t>Minimize scattering</a:t>
            </a:r>
          </a:p>
          <a:p>
            <a:pPr marL="0" lvl="1" indent="0" defTabSz="449171">
              <a:lnSpc>
                <a:spcPct val="93000"/>
              </a:lnSpc>
              <a:spcBef>
                <a:spcPct val="0"/>
              </a:spcBef>
              <a:buSzPct val="75000"/>
              <a:buNone/>
              <a:tabLst>
                <a:tab pos="723752" algn="l"/>
                <a:tab pos="1447504" algn="l"/>
                <a:tab pos="2171256" algn="l"/>
                <a:tab pos="2895008" algn="l"/>
                <a:tab pos="3618760" algn="l"/>
                <a:tab pos="4342509" algn="l"/>
                <a:tab pos="5066263" algn="l"/>
              </a:tabLst>
            </a:pPr>
            <a:r>
              <a:rPr lang="en-GB" altLang="ja-JP" dirty="0">
                <a:solidFill>
                  <a:srgbClr val="FFFFFF"/>
                </a:solidFill>
                <a:latin typeface="Times" charset="0"/>
              </a:rPr>
              <a:t>	</a:t>
            </a:r>
            <a:r>
              <a:rPr lang="en-GB" altLang="ja-JP" dirty="0">
                <a:solidFill>
                  <a:srgbClr val="FFFFFF"/>
                </a:solidFill>
                <a:latin typeface="Symbol" charset="0"/>
              </a:rPr>
              <a:t>d </a:t>
            </a:r>
            <a:r>
              <a:rPr lang="en-GB" altLang="ja-JP" dirty="0" smtClean="0">
                <a:solidFill>
                  <a:srgbClr val="FFFFFF"/>
                </a:solidFill>
                <a:latin typeface="Times" charset="0"/>
              </a:rPr>
              <a:t>~150</a:t>
            </a:r>
            <a:r>
              <a:rPr lang="en-GB" altLang="ja-JP" b="1" dirty="0" smtClean="0">
                <a:solidFill>
                  <a:srgbClr val="FFFFFF"/>
                </a:solidFill>
                <a:latin typeface="Symbol" charset="0"/>
              </a:rPr>
              <a:t>m</a:t>
            </a:r>
            <a:r>
              <a:rPr lang="en-GB" altLang="ja-JP" b="1" dirty="0" smtClean="0">
                <a:solidFill>
                  <a:srgbClr val="FFFFFF"/>
                </a:solidFill>
                <a:latin typeface="Times" charset="0"/>
              </a:rPr>
              <a:t>m</a:t>
            </a:r>
            <a:endParaRPr lang="en-GB" altLang="ja-JP" b="1" dirty="0">
              <a:solidFill>
                <a:srgbClr val="FFFFFF"/>
              </a:solidFill>
              <a:latin typeface="Times" charset="0"/>
            </a:endParaRPr>
          </a:p>
          <a:p>
            <a:pPr marL="0" lvl="1" indent="0" defTabSz="449171">
              <a:lnSpc>
                <a:spcPct val="93000"/>
              </a:lnSpc>
              <a:spcBef>
                <a:spcPct val="0"/>
              </a:spcBef>
              <a:buSzPct val="75000"/>
              <a:buNone/>
              <a:tabLst>
                <a:tab pos="723752" algn="l"/>
                <a:tab pos="1447504" algn="l"/>
                <a:tab pos="2171256" algn="l"/>
                <a:tab pos="2895008" algn="l"/>
                <a:tab pos="3618760" algn="l"/>
                <a:tab pos="4342509" algn="l"/>
                <a:tab pos="5066263" algn="l"/>
              </a:tabLst>
            </a:pPr>
            <a:r>
              <a:rPr lang="en-GB" altLang="ja-JP" b="1" dirty="0">
                <a:solidFill>
                  <a:srgbClr val="FFFFFF"/>
                </a:solidFill>
                <a:latin typeface="Helvetica"/>
                <a:cs typeface="Helvetica"/>
              </a:rPr>
              <a:t> </a:t>
            </a:r>
            <a:r>
              <a:rPr lang="en-GB" altLang="ja-JP" b="1" i="1" dirty="0">
                <a:solidFill>
                  <a:srgbClr val="00FF00"/>
                </a:solidFill>
                <a:latin typeface="Helvetica"/>
                <a:cs typeface="Helvetica"/>
              </a:rPr>
              <a:t>Z</a:t>
            </a:r>
            <a:r>
              <a:rPr lang="en-GB" altLang="ja-JP" b="1" dirty="0">
                <a:solidFill>
                  <a:srgbClr val="00FF00"/>
                </a:solidFill>
                <a:latin typeface="Helvetica"/>
                <a:cs typeface="Helvetica"/>
              </a:rPr>
              <a:t>, </a:t>
            </a:r>
            <a:r>
              <a:rPr lang="en-GB" altLang="ja-JP" b="1" i="1" dirty="0">
                <a:solidFill>
                  <a:srgbClr val="00FF00"/>
                </a:solidFill>
                <a:latin typeface="Helvetica"/>
                <a:cs typeface="Helvetica"/>
              </a:rPr>
              <a:t>m</a:t>
            </a:r>
            <a:r>
              <a:rPr lang="en-GB" altLang="ja-JP" b="1" dirty="0">
                <a:solidFill>
                  <a:srgbClr val="00FF00"/>
                </a:solidFill>
                <a:latin typeface="Helvetica"/>
                <a:cs typeface="Helvetica"/>
              </a:rPr>
              <a:t> measurement</a:t>
            </a:r>
          </a:p>
          <a:p>
            <a:pPr marL="0" lvl="1" indent="0" defTabSz="449171">
              <a:lnSpc>
                <a:spcPct val="93000"/>
              </a:lnSpc>
              <a:spcBef>
                <a:spcPct val="0"/>
              </a:spcBef>
              <a:buSzPct val="75000"/>
              <a:buNone/>
              <a:tabLst>
                <a:tab pos="723752" algn="l"/>
                <a:tab pos="1447504" algn="l"/>
                <a:tab pos="2171256" algn="l"/>
                <a:tab pos="2895008" algn="l"/>
                <a:tab pos="3618760" algn="l"/>
                <a:tab pos="4342509" algn="l"/>
                <a:tab pos="5066263" algn="l"/>
              </a:tabLst>
            </a:pPr>
            <a:r>
              <a:rPr lang="en-GB" altLang="ja-JP" b="1" dirty="0">
                <a:solidFill>
                  <a:srgbClr val="FFFFFF"/>
                </a:solidFill>
                <a:latin typeface="Times" charset="0"/>
              </a:rPr>
              <a:t>	</a:t>
            </a:r>
            <a:r>
              <a:rPr lang="en-GB" altLang="ja-JP" b="1" i="1" dirty="0">
                <a:solidFill>
                  <a:srgbClr val="FFFFFF"/>
                </a:solidFill>
                <a:latin typeface="Times" charset="0"/>
              </a:rPr>
              <a:t>R</a:t>
            </a:r>
            <a:r>
              <a:rPr lang="en-GB" altLang="ja-JP" b="1" i="1" dirty="0" smtClean="0">
                <a:solidFill>
                  <a:srgbClr val="FFFFFF"/>
                </a:solidFill>
                <a:latin typeface="Times" charset="0"/>
              </a:rPr>
              <a:t>, </a:t>
            </a:r>
            <a:r>
              <a:rPr lang="en-GB" altLang="ja-JP" b="1" dirty="0" smtClean="0">
                <a:solidFill>
                  <a:srgbClr val="FFFFFF"/>
                </a:solidFill>
                <a:latin typeface="Symbol" charset="0"/>
              </a:rPr>
              <a:t>b</a:t>
            </a:r>
            <a:r>
              <a:rPr lang="en-GB" altLang="ja-JP" b="1" dirty="0">
                <a:solidFill>
                  <a:srgbClr val="FFFFFF"/>
                </a:solidFill>
                <a:latin typeface="Times" charset="0"/>
              </a:rPr>
              <a:t>	--&gt; </a:t>
            </a:r>
            <a:r>
              <a:rPr lang="en-GB" altLang="ja-JP" b="1" i="1" dirty="0">
                <a:solidFill>
                  <a:srgbClr val="FFFFFF"/>
                </a:solidFill>
                <a:latin typeface="Times" charset="0"/>
              </a:rPr>
              <a:t>m </a:t>
            </a:r>
            <a:r>
              <a:rPr lang="en-GB" altLang="ja-JP" sz="2600" b="1" i="1" dirty="0">
                <a:solidFill>
                  <a:srgbClr val="FFFFFF"/>
                </a:solidFill>
                <a:latin typeface="Times" charset="0"/>
              </a:rPr>
              <a:t>= </a:t>
            </a:r>
            <a:r>
              <a:rPr lang="en-GB" altLang="ja-JP" sz="2600" b="1" i="1" dirty="0" err="1">
                <a:solidFill>
                  <a:srgbClr val="FFFFFF"/>
                </a:solidFill>
                <a:latin typeface="Times" charset="0"/>
              </a:rPr>
              <a:t>ZeR</a:t>
            </a:r>
            <a:r>
              <a:rPr lang="en-GB" altLang="ja-JP" sz="2600" b="1" i="1" dirty="0">
                <a:solidFill>
                  <a:srgbClr val="FFFFFF"/>
                </a:solidFill>
                <a:latin typeface="Times" charset="0"/>
              </a:rPr>
              <a:t>   </a:t>
            </a:r>
            <a:r>
              <a:rPr lang="en-GB" altLang="ja-JP" b="1" i="1" dirty="0">
                <a:solidFill>
                  <a:srgbClr val="FFFFFF"/>
                </a:solidFill>
                <a:latin typeface="Times" charset="0"/>
                <a:ea typeface="ＭＳ Ｐゴシック" charset="0"/>
                <a:cs typeface="Times New Roman" charset="0"/>
              </a:rPr>
              <a:t>1/</a:t>
            </a:r>
            <a:r>
              <a:rPr lang="en-GB" altLang="ja-JP" b="1" i="1" dirty="0">
                <a:solidFill>
                  <a:srgbClr val="FFFFFF"/>
                </a:solidFill>
                <a:latin typeface="Symbol" charset="0"/>
              </a:rPr>
              <a:t>b</a:t>
            </a:r>
            <a:r>
              <a:rPr lang="en-GB" altLang="ja-JP" b="1" i="1" baseline="30000" dirty="0">
                <a:solidFill>
                  <a:srgbClr val="FFFFFF"/>
                </a:solidFill>
                <a:latin typeface="Times" charset="0"/>
                <a:ea typeface="ＭＳ Ｐゴシック" charset="0"/>
                <a:cs typeface="Times New Roman" charset="0"/>
              </a:rPr>
              <a:t>2</a:t>
            </a:r>
            <a:r>
              <a:rPr lang="en-GB" altLang="ja-JP" b="1" i="1" dirty="0">
                <a:solidFill>
                  <a:srgbClr val="FFFFFF"/>
                </a:solidFill>
                <a:latin typeface="Times" charset="0"/>
                <a:ea typeface="ＭＳ Ｐゴシック" charset="0"/>
                <a:cs typeface="Times New Roman" charset="0"/>
              </a:rPr>
              <a:t>-1</a:t>
            </a:r>
            <a:endParaRPr lang="en-GB" altLang="ja-JP" b="1" i="1" dirty="0">
              <a:solidFill>
                <a:srgbClr val="FFFFFF"/>
              </a:solidFill>
              <a:latin typeface="Times" charset="0"/>
            </a:endParaRPr>
          </a:p>
          <a:p>
            <a:pPr marL="0" lvl="1" indent="0" defTabSz="449171">
              <a:lnSpc>
                <a:spcPct val="93000"/>
              </a:lnSpc>
              <a:spcBef>
                <a:spcPct val="0"/>
              </a:spcBef>
              <a:buSzPct val="75000"/>
              <a:buNone/>
              <a:tabLst>
                <a:tab pos="723752" algn="l"/>
                <a:tab pos="1447504" algn="l"/>
                <a:tab pos="2171256" algn="l"/>
                <a:tab pos="2895008" algn="l"/>
                <a:tab pos="3618760" algn="l"/>
                <a:tab pos="4342509" algn="l"/>
                <a:tab pos="5066263" algn="l"/>
              </a:tabLst>
            </a:pPr>
            <a:r>
              <a:rPr lang="en-GB" altLang="ja-JP" b="1" i="1" dirty="0">
                <a:solidFill>
                  <a:srgbClr val="FFFFFF"/>
                </a:solidFill>
                <a:latin typeface="Times" charset="0"/>
              </a:rPr>
              <a:t>	</a:t>
            </a:r>
            <a:r>
              <a:rPr lang="en-GB" altLang="ja-JP" b="1" i="1" dirty="0" err="1">
                <a:solidFill>
                  <a:srgbClr val="FFFFFF"/>
                </a:solidFill>
                <a:latin typeface="Times" charset="0"/>
              </a:rPr>
              <a:t>dE</a:t>
            </a:r>
            <a:r>
              <a:rPr lang="en-GB" altLang="ja-JP" b="1" i="1" dirty="0">
                <a:solidFill>
                  <a:srgbClr val="FFFFFF"/>
                </a:solidFill>
                <a:latin typeface="Times" charset="0"/>
              </a:rPr>
              <a:t>/dx --&gt;  Z</a:t>
            </a:r>
          </a:p>
        </p:txBody>
      </p:sp>
      <p:sp>
        <p:nvSpPr>
          <p:cNvPr id="566277" name="Text Box 5"/>
          <p:cNvSpPr txBox="1">
            <a:spLocks noChangeArrowheads="1"/>
          </p:cNvSpPr>
          <p:nvPr/>
        </p:nvSpPr>
        <p:spPr bwMode="auto">
          <a:xfrm>
            <a:off x="7533436" y="1312865"/>
            <a:ext cx="1322478" cy="805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23" tIns="42444" rIns="81623" bIns="42444">
            <a:spAutoFit/>
          </a:bodyPr>
          <a:lstStyle>
            <a:lvl1pPr algn="l" defTabSz="407988">
              <a:tabLst>
                <a:tab pos="657225" algn="l"/>
                <a:tab pos="1312863" algn="l"/>
              </a:tabLst>
              <a:defRPr kumimoji="1" sz="2400">
                <a:solidFill>
                  <a:schemeClr val="tx1"/>
                </a:solidFill>
                <a:latin typeface="Times New Roman" charset="0"/>
                <a:ea typeface="ＭＳ Ｐゴシック" charset="0"/>
                <a:cs typeface="ＭＳ Ｐゴシック" charset="0"/>
              </a:defRPr>
            </a:lvl1pPr>
            <a:lvl2pPr algn="l" defTabSz="407988">
              <a:tabLst>
                <a:tab pos="657225" algn="l"/>
                <a:tab pos="1312863" algn="l"/>
              </a:tabLst>
              <a:defRPr kumimoji="1" sz="2400">
                <a:solidFill>
                  <a:schemeClr val="tx1"/>
                </a:solidFill>
                <a:latin typeface="Times New Roman" charset="0"/>
                <a:ea typeface="ＭＳ Ｐゴシック" charset="0"/>
              </a:defRPr>
            </a:lvl2pPr>
            <a:lvl3pPr marL="587375" indent="-195263" algn="l" defTabSz="407988">
              <a:tabLst>
                <a:tab pos="657225" algn="l"/>
                <a:tab pos="1312863" algn="l"/>
              </a:tabLst>
              <a:defRPr kumimoji="1" sz="2400">
                <a:solidFill>
                  <a:schemeClr val="tx1"/>
                </a:solidFill>
                <a:latin typeface="Times New Roman" charset="0"/>
                <a:ea typeface="ＭＳ Ｐゴシック" charset="0"/>
              </a:defRPr>
            </a:lvl3pPr>
            <a:lvl4pPr marL="782638" indent="-195263" algn="l" defTabSz="407988">
              <a:tabLst>
                <a:tab pos="657225" algn="l"/>
                <a:tab pos="1312863" algn="l"/>
              </a:tabLst>
              <a:defRPr kumimoji="1" sz="2400">
                <a:solidFill>
                  <a:schemeClr val="tx1"/>
                </a:solidFill>
                <a:latin typeface="Times New Roman" charset="0"/>
                <a:ea typeface="ＭＳ Ｐゴシック" charset="0"/>
              </a:defRPr>
            </a:lvl4pPr>
            <a:lvl5pPr marL="979488" indent="-196850" algn="l" defTabSz="407988">
              <a:tabLst>
                <a:tab pos="657225" algn="l"/>
                <a:tab pos="1312863" algn="l"/>
              </a:tabLst>
              <a:defRPr kumimoji="1" sz="2400">
                <a:solidFill>
                  <a:schemeClr val="tx1"/>
                </a:solidFill>
                <a:latin typeface="Times New Roman" charset="0"/>
                <a:ea typeface="ＭＳ Ｐゴシック" charset="0"/>
              </a:defRPr>
            </a:lvl5pPr>
            <a:lvl6pPr marL="1436688" indent="-196850" defTabSz="407988" fontAlgn="base">
              <a:spcBef>
                <a:spcPct val="0"/>
              </a:spcBef>
              <a:spcAft>
                <a:spcPct val="0"/>
              </a:spcAft>
              <a:tabLst>
                <a:tab pos="657225" algn="l"/>
                <a:tab pos="1312863" algn="l"/>
              </a:tabLst>
              <a:defRPr kumimoji="1" sz="2400">
                <a:solidFill>
                  <a:schemeClr val="tx1"/>
                </a:solidFill>
                <a:latin typeface="Times New Roman" charset="0"/>
                <a:ea typeface="ＭＳ Ｐゴシック" charset="0"/>
              </a:defRPr>
            </a:lvl6pPr>
            <a:lvl7pPr marL="1893888" indent="-196850" defTabSz="407988" fontAlgn="base">
              <a:spcBef>
                <a:spcPct val="0"/>
              </a:spcBef>
              <a:spcAft>
                <a:spcPct val="0"/>
              </a:spcAft>
              <a:tabLst>
                <a:tab pos="657225" algn="l"/>
                <a:tab pos="1312863" algn="l"/>
              </a:tabLst>
              <a:defRPr kumimoji="1" sz="2400">
                <a:solidFill>
                  <a:schemeClr val="tx1"/>
                </a:solidFill>
                <a:latin typeface="Times New Roman" charset="0"/>
                <a:ea typeface="ＭＳ Ｐゴシック" charset="0"/>
              </a:defRPr>
            </a:lvl7pPr>
            <a:lvl8pPr marL="2351088" indent="-196850" defTabSz="407988" fontAlgn="base">
              <a:spcBef>
                <a:spcPct val="0"/>
              </a:spcBef>
              <a:spcAft>
                <a:spcPct val="0"/>
              </a:spcAft>
              <a:tabLst>
                <a:tab pos="657225" algn="l"/>
                <a:tab pos="1312863" algn="l"/>
              </a:tabLst>
              <a:defRPr kumimoji="1" sz="2400">
                <a:solidFill>
                  <a:schemeClr val="tx1"/>
                </a:solidFill>
                <a:latin typeface="Times New Roman" charset="0"/>
                <a:ea typeface="ＭＳ Ｐゴシック" charset="0"/>
              </a:defRPr>
            </a:lvl8pPr>
            <a:lvl9pPr marL="2808288" indent="-196850" defTabSz="407988" fontAlgn="base">
              <a:spcBef>
                <a:spcPct val="0"/>
              </a:spcBef>
              <a:spcAft>
                <a:spcPct val="0"/>
              </a:spcAft>
              <a:tabLst>
                <a:tab pos="657225" algn="l"/>
                <a:tab pos="1312863" algn="l"/>
              </a:tabLst>
              <a:defRPr kumimoji="1" sz="2400">
                <a:solidFill>
                  <a:schemeClr val="tx1"/>
                </a:solidFill>
                <a:latin typeface="Times New Roman" charset="0"/>
                <a:ea typeface="ＭＳ Ｐゴシック" charset="0"/>
              </a:defRPr>
            </a:lvl9pPr>
          </a:lstStyle>
          <a:p>
            <a:pPr marL="0" lvl="1" algn="ctr" hangingPunct="0">
              <a:lnSpc>
                <a:spcPct val="93000"/>
              </a:lnSpc>
              <a:buClr>
                <a:srgbClr val="000000"/>
              </a:buClr>
              <a:buSzPct val="75000"/>
            </a:pPr>
            <a:r>
              <a:rPr kumimoji="0" lang="en-GB" altLang="ja-JP" sz="2500" b="0">
                <a:solidFill>
                  <a:srgbClr val="00FFFF"/>
                </a:solidFill>
                <a:latin typeface="Times" charset="0"/>
                <a:cs typeface="Luxi Sans" charset="0"/>
              </a:rPr>
              <a:t>JET/IDC</a:t>
            </a:r>
          </a:p>
          <a:p>
            <a:pPr marL="0" lvl="1" algn="ctr" hangingPunct="0">
              <a:lnSpc>
                <a:spcPct val="93000"/>
              </a:lnSpc>
              <a:buClr>
                <a:srgbClr val="000000"/>
              </a:buClr>
              <a:buSzPct val="75000"/>
            </a:pPr>
            <a:r>
              <a:rPr kumimoji="0" lang="en-GB" altLang="ja-JP" sz="2500" b="0">
                <a:solidFill>
                  <a:srgbClr val="FFFFFF"/>
                </a:solidFill>
                <a:latin typeface="Times" charset="0"/>
                <a:cs typeface="Luxi Sans" charset="0"/>
              </a:rPr>
              <a:t>Rigidity</a:t>
            </a:r>
            <a:endParaRPr kumimoji="0" lang="en-GB" altLang="ja-JP" sz="2900" b="0">
              <a:solidFill>
                <a:srgbClr val="FFFFFF"/>
              </a:solidFill>
              <a:latin typeface="Times" charset="0"/>
              <a:cs typeface="Luxi Sans" charset="0"/>
            </a:endParaRPr>
          </a:p>
        </p:txBody>
      </p:sp>
      <p:sp>
        <p:nvSpPr>
          <p:cNvPr id="566278" name="Text Box 6"/>
          <p:cNvSpPr txBox="1">
            <a:spLocks noChangeArrowheads="1"/>
          </p:cNvSpPr>
          <p:nvPr/>
        </p:nvSpPr>
        <p:spPr bwMode="auto">
          <a:xfrm>
            <a:off x="4309906" y="3111499"/>
            <a:ext cx="1314519" cy="6531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23" tIns="42444" rIns="81623" bIns="42444">
            <a:spAutoFit/>
          </a:bodyPr>
          <a:lstStyle>
            <a:lvl1pPr algn="l" defTabSz="407988">
              <a:tabLst>
                <a:tab pos="657225" algn="l"/>
                <a:tab pos="1312863" algn="l"/>
              </a:tabLst>
              <a:defRPr kumimoji="1" sz="2400">
                <a:solidFill>
                  <a:schemeClr val="tx1"/>
                </a:solidFill>
                <a:latin typeface="Times New Roman" charset="0"/>
                <a:ea typeface="ＭＳ Ｐゴシック" charset="0"/>
                <a:cs typeface="ＭＳ Ｐゴシック" charset="0"/>
              </a:defRPr>
            </a:lvl1pPr>
            <a:lvl2pPr marL="392113" indent="-196850" algn="l" defTabSz="407988">
              <a:tabLst>
                <a:tab pos="657225" algn="l"/>
                <a:tab pos="1312863" algn="l"/>
              </a:tabLst>
              <a:defRPr kumimoji="1" sz="2400">
                <a:solidFill>
                  <a:schemeClr val="tx1"/>
                </a:solidFill>
                <a:latin typeface="Times New Roman" charset="0"/>
                <a:ea typeface="ＭＳ Ｐゴシック" charset="0"/>
              </a:defRPr>
            </a:lvl2pPr>
            <a:lvl3pPr marL="587375" indent="-195263" algn="l" defTabSz="407988">
              <a:tabLst>
                <a:tab pos="657225" algn="l"/>
                <a:tab pos="1312863" algn="l"/>
              </a:tabLst>
              <a:defRPr kumimoji="1" sz="2400">
                <a:solidFill>
                  <a:schemeClr val="tx1"/>
                </a:solidFill>
                <a:latin typeface="Times New Roman" charset="0"/>
                <a:ea typeface="ＭＳ Ｐゴシック" charset="0"/>
              </a:defRPr>
            </a:lvl3pPr>
            <a:lvl4pPr marL="782638" indent="-195263" algn="l" defTabSz="407988">
              <a:tabLst>
                <a:tab pos="657225" algn="l"/>
                <a:tab pos="1312863" algn="l"/>
              </a:tabLst>
              <a:defRPr kumimoji="1" sz="2400">
                <a:solidFill>
                  <a:schemeClr val="tx1"/>
                </a:solidFill>
                <a:latin typeface="Times New Roman" charset="0"/>
                <a:ea typeface="ＭＳ Ｐゴシック" charset="0"/>
              </a:defRPr>
            </a:lvl4pPr>
            <a:lvl5pPr marL="979488" indent="-196850" algn="l" defTabSz="407988">
              <a:tabLst>
                <a:tab pos="657225" algn="l"/>
                <a:tab pos="1312863" algn="l"/>
              </a:tabLst>
              <a:defRPr kumimoji="1" sz="2400">
                <a:solidFill>
                  <a:schemeClr val="tx1"/>
                </a:solidFill>
                <a:latin typeface="Times New Roman" charset="0"/>
                <a:ea typeface="ＭＳ Ｐゴシック" charset="0"/>
              </a:defRPr>
            </a:lvl5pPr>
            <a:lvl6pPr marL="1436688" indent="-196850" defTabSz="407988" fontAlgn="base">
              <a:spcBef>
                <a:spcPct val="0"/>
              </a:spcBef>
              <a:spcAft>
                <a:spcPct val="0"/>
              </a:spcAft>
              <a:tabLst>
                <a:tab pos="657225" algn="l"/>
                <a:tab pos="1312863" algn="l"/>
              </a:tabLst>
              <a:defRPr kumimoji="1" sz="2400">
                <a:solidFill>
                  <a:schemeClr val="tx1"/>
                </a:solidFill>
                <a:latin typeface="Times New Roman" charset="0"/>
                <a:ea typeface="ＭＳ Ｐゴシック" charset="0"/>
              </a:defRPr>
            </a:lvl6pPr>
            <a:lvl7pPr marL="1893888" indent="-196850" defTabSz="407988" fontAlgn="base">
              <a:spcBef>
                <a:spcPct val="0"/>
              </a:spcBef>
              <a:spcAft>
                <a:spcPct val="0"/>
              </a:spcAft>
              <a:tabLst>
                <a:tab pos="657225" algn="l"/>
                <a:tab pos="1312863" algn="l"/>
              </a:tabLst>
              <a:defRPr kumimoji="1" sz="2400">
                <a:solidFill>
                  <a:schemeClr val="tx1"/>
                </a:solidFill>
                <a:latin typeface="Times New Roman" charset="0"/>
                <a:ea typeface="ＭＳ Ｐゴシック" charset="0"/>
              </a:defRPr>
            </a:lvl7pPr>
            <a:lvl8pPr marL="2351088" indent="-196850" defTabSz="407988" fontAlgn="base">
              <a:spcBef>
                <a:spcPct val="0"/>
              </a:spcBef>
              <a:spcAft>
                <a:spcPct val="0"/>
              </a:spcAft>
              <a:tabLst>
                <a:tab pos="657225" algn="l"/>
                <a:tab pos="1312863" algn="l"/>
              </a:tabLst>
              <a:defRPr kumimoji="1" sz="2400">
                <a:solidFill>
                  <a:schemeClr val="tx1"/>
                </a:solidFill>
                <a:latin typeface="Times New Roman" charset="0"/>
                <a:ea typeface="ＭＳ Ｐゴシック" charset="0"/>
              </a:defRPr>
            </a:lvl8pPr>
            <a:lvl9pPr marL="2808288" indent="-196850" defTabSz="407988" fontAlgn="base">
              <a:spcBef>
                <a:spcPct val="0"/>
              </a:spcBef>
              <a:spcAft>
                <a:spcPct val="0"/>
              </a:spcAft>
              <a:tabLst>
                <a:tab pos="657225" algn="l"/>
                <a:tab pos="1312863" algn="l"/>
              </a:tabLst>
              <a:defRPr kumimoji="1" sz="2400">
                <a:solidFill>
                  <a:schemeClr val="tx1"/>
                </a:solidFill>
                <a:latin typeface="Times New Roman" charset="0"/>
                <a:ea typeface="ＭＳ Ｐゴシック" charset="0"/>
              </a:defRPr>
            </a:lvl9pPr>
          </a:lstStyle>
          <a:p>
            <a:pPr algn="ctr" hangingPunct="0">
              <a:lnSpc>
                <a:spcPct val="75000"/>
              </a:lnSpc>
              <a:buClr>
                <a:srgbClr val="FFFFFF"/>
              </a:buClr>
              <a:buSzPct val="45000"/>
              <a:buFont typeface="StarSymbol" charset="0"/>
              <a:buNone/>
            </a:pPr>
            <a:r>
              <a:rPr kumimoji="0" lang="en-GB" altLang="ja-JP" sz="2500" b="0" dirty="0">
                <a:solidFill>
                  <a:srgbClr val="FFFF00"/>
                </a:solidFill>
                <a:latin typeface="Times" charset="0"/>
                <a:cs typeface="HGPGothicE" charset="0"/>
              </a:rPr>
              <a:t>TOF</a:t>
            </a:r>
          </a:p>
          <a:p>
            <a:pPr algn="ctr" hangingPunct="0">
              <a:lnSpc>
                <a:spcPct val="67000"/>
              </a:lnSpc>
              <a:buClr>
                <a:srgbClr val="FFFFFF"/>
              </a:buClr>
              <a:buSzPct val="45000"/>
              <a:buFont typeface="StarSymbol" charset="0"/>
              <a:buNone/>
            </a:pPr>
            <a:r>
              <a:rPr kumimoji="0" lang="en-GB" altLang="ja-JP" b="0" dirty="0">
                <a:solidFill>
                  <a:srgbClr val="FFFFFF"/>
                </a:solidFill>
                <a:latin typeface="Symbol" charset="0"/>
                <a:cs typeface="Times New Roman" charset="0"/>
              </a:rPr>
              <a:t>b</a:t>
            </a:r>
            <a:r>
              <a:rPr kumimoji="0" lang="en-GB" altLang="ja-JP" b="0" dirty="0">
                <a:solidFill>
                  <a:srgbClr val="FFFFFF"/>
                </a:solidFill>
                <a:latin typeface="Times" charset="0"/>
                <a:cs typeface="Times New Roman" charset="0"/>
              </a:rPr>
              <a:t>, </a:t>
            </a:r>
            <a:r>
              <a:rPr kumimoji="0" lang="en-GB" altLang="ja-JP" sz="2500" b="0" dirty="0" err="1">
                <a:solidFill>
                  <a:srgbClr val="FFFFFF"/>
                </a:solidFill>
                <a:latin typeface="Times" charset="0"/>
                <a:cs typeface="HGPGothicE" charset="0"/>
              </a:rPr>
              <a:t>d</a:t>
            </a:r>
            <a:r>
              <a:rPr kumimoji="0" lang="en-GB" altLang="ja-JP" sz="2500" b="0" i="1" dirty="0" err="1">
                <a:solidFill>
                  <a:srgbClr val="FFFFFF"/>
                </a:solidFill>
                <a:latin typeface="Times" charset="0"/>
                <a:cs typeface="HGPGothicE" charset="0"/>
              </a:rPr>
              <a:t>E</a:t>
            </a:r>
            <a:r>
              <a:rPr kumimoji="0" lang="en-GB" altLang="ja-JP" sz="2500" b="0" i="1" dirty="0">
                <a:solidFill>
                  <a:srgbClr val="FFFFFF"/>
                </a:solidFill>
                <a:latin typeface="Times" charset="0"/>
                <a:cs typeface="HGPGothicE" charset="0"/>
              </a:rPr>
              <a:t>/</a:t>
            </a:r>
            <a:r>
              <a:rPr kumimoji="0" lang="en-GB" altLang="ja-JP" sz="2500" b="0" dirty="0">
                <a:solidFill>
                  <a:srgbClr val="FFFFFF"/>
                </a:solidFill>
                <a:latin typeface="Times" charset="0"/>
                <a:cs typeface="HGPGothicE" charset="0"/>
              </a:rPr>
              <a:t>d</a:t>
            </a:r>
            <a:r>
              <a:rPr kumimoji="0" lang="en-GB" altLang="ja-JP" sz="2500" b="0" i="1" dirty="0">
                <a:solidFill>
                  <a:srgbClr val="FFFFFF"/>
                </a:solidFill>
                <a:latin typeface="Times" charset="0"/>
                <a:cs typeface="HGPGothicE" charset="0"/>
              </a:rPr>
              <a:t>x</a:t>
            </a:r>
            <a:endParaRPr kumimoji="0" lang="en-GB" altLang="ja-JP" sz="2900" b="0" i="1" dirty="0">
              <a:solidFill>
                <a:srgbClr val="FFFFFF"/>
              </a:solidFill>
              <a:latin typeface="Times" charset="0"/>
              <a:cs typeface="HGPGothicE" charset="0"/>
            </a:endParaRPr>
          </a:p>
        </p:txBody>
      </p:sp>
      <p:sp>
        <p:nvSpPr>
          <p:cNvPr id="566279" name="Line 7"/>
          <p:cNvSpPr>
            <a:spLocks noChangeShapeType="1"/>
          </p:cNvSpPr>
          <p:nvPr/>
        </p:nvSpPr>
        <p:spPr bwMode="auto">
          <a:xfrm>
            <a:off x="5461001" y="3455994"/>
            <a:ext cx="898525" cy="276225"/>
          </a:xfrm>
          <a:prstGeom prst="line">
            <a:avLst/>
          </a:prstGeom>
          <a:noFill/>
          <a:ln w="19050">
            <a:solidFill>
              <a:srgbClr val="FFFF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21" tIns="45711" rIns="91421" bIns="45711"/>
          <a:lstStyle/>
          <a:p>
            <a:endParaRPr lang="ja-JP" altLang="en-US"/>
          </a:p>
        </p:txBody>
      </p:sp>
      <p:sp>
        <p:nvSpPr>
          <p:cNvPr id="566280" name="Line 8"/>
          <p:cNvSpPr>
            <a:spLocks noChangeShapeType="1"/>
          </p:cNvSpPr>
          <p:nvPr/>
        </p:nvSpPr>
        <p:spPr bwMode="auto">
          <a:xfrm flipV="1">
            <a:off x="5461000" y="2073275"/>
            <a:ext cx="987425" cy="1314450"/>
          </a:xfrm>
          <a:prstGeom prst="line">
            <a:avLst/>
          </a:prstGeom>
          <a:noFill/>
          <a:ln w="19050">
            <a:solidFill>
              <a:srgbClr val="FFFF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21" tIns="45711" rIns="91421" bIns="45711"/>
          <a:lstStyle/>
          <a:p>
            <a:endParaRPr lang="ja-JP" altLang="en-US"/>
          </a:p>
        </p:txBody>
      </p:sp>
      <p:sp>
        <p:nvSpPr>
          <p:cNvPr id="566281" name="Line 9"/>
          <p:cNvSpPr>
            <a:spLocks noChangeShapeType="1"/>
          </p:cNvSpPr>
          <p:nvPr/>
        </p:nvSpPr>
        <p:spPr bwMode="auto">
          <a:xfrm flipH="1">
            <a:off x="7119942" y="2143128"/>
            <a:ext cx="1074737" cy="898525"/>
          </a:xfrm>
          <a:prstGeom prst="line">
            <a:avLst/>
          </a:prstGeom>
          <a:noFill/>
          <a:ln w="19050">
            <a:solidFill>
              <a:srgbClr val="00FF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21" tIns="45711" rIns="91421" bIns="45711"/>
          <a:lstStyle/>
          <a:p>
            <a:endParaRPr lang="ja-JP" altLang="en-US"/>
          </a:p>
        </p:txBody>
      </p:sp>
      <p:sp>
        <p:nvSpPr>
          <p:cNvPr id="566282" name="Text Box 10"/>
          <p:cNvSpPr txBox="1">
            <a:spLocks noChangeArrowheads="1"/>
          </p:cNvSpPr>
          <p:nvPr/>
        </p:nvSpPr>
        <p:spPr bwMode="auto">
          <a:xfrm>
            <a:off x="3059834" y="5531973"/>
            <a:ext cx="815975" cy="5613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0812" rIns="81623" bIns="40812" anchor="ctr" anchorCtr="1">
            <a:spAutoFit/>
          </a:bodyPr>
          <a:lstStyle>
            <a:lvl1pPr algn="l" defTabSz="407988">
              <a:tabLst>
                <a:tab pos="657225" algn="l"/>
              </a:tabLst>
              <a:defRPr kumimoji="1" sz="2400">
                <a:solidFill>
                  <a:schemeClr val="tx1"/>
                </a:solidFill>
                <a:latin typeface="Times New Roman" charset="0"/>
                <a:ea typeface="ＭＳ Ｐゴシック" charset="0"/>
                <a:cs typeface="ＭＳ Ｐゴシック" charset="0"/>
              </a:defRPr>
            </a:lvl1pPr>
            <a:lvl2pPr marL="392113" indent="-196850" algn="l" defTabSz="407988">
              <a:tabLst>
                <a:tab pos="657225" algn="l"/>
              </a:tabLst>
              <a:defRPr kumimoji="1" sz="2400">
                <a:solidFill>
                  <a:schemeClr val="tx1"/>
                </a:solidFill>
                <a:latin typeface="Times New Roman" charset="0"/>
                <a:ea typeface="ＭＳ Ｐゴシック" charset="0"/>
              </a:defRPr>
            </a:lvl2pPr>
            <a:lvl3pPr marL="587375" indent="-195263" algn="l" defTabSz="407988">
              <a:tabLst>
                <a:tab pos="657225" algn="l"/>
              </a:tabLst>
              <a:defRPr kumimoji="1" sz="2400">
                <a:solidFill>
                  <a:schemeClr val="tx1"/>
                </a:solidFill>
                <a:latin typeface="Times New Roman" charset="0"/>
                <a:ea typeface="ＭＳ Ｐゴシック" charset="0"/>
              </a:defRPr>
            </a:lvl3pPr>
            <a:lvl4pPr marL="782638" indent="-195263" algn="l" defTabSz="407988">
              <a:tabLst>
                <a:tab pos="657225" algn="l"/>
              </a:tabLst>
              <a:defRPr kumimoji="1" sz="2400">
                <a:solidFill>
                  <a:schemeClr val="tx1"/>
                </a:solidFill>
                <a:latin typeface="Times New Roman" charset="0"/>
                <a:ea typeface="ＭＳ Ｐゴシック" charset="0"/>
              </a:defRPr>
            </a:lvl4pPr>
            <a:lvl5pPr marL="979488" indent="-196850" algn="l" defTabSz="407988">
              <a:tabLst>
                <a:tab pos="657225" algn="l"/>
              </a:tabLst>
              <a:defRPr kumimoji="1" sz="2400">
                <a:solidFill>
                  <a:schemeClr val="tx1"/>
                </a:solidFill>
                <a:latin typeface="Times New Roman" charset="0"/>
                <a:ea typeface="ＭＳ Ｐゴシック" charset="0"/>
              </a:defRPr>
            </a:lvl5pPr>
            <a:lvl6pPr marL="1436688" indent="-196850" defTabSz="407988" fontAlgn="base">
              <a:spcBef>
                <a:spcPct val="0"/>
              </a:spcBef>
              <a:spcAft>
                <a:spcPct val="0"/>
              </a:spcAft>
              <a:tabLst>
                <a:tab pos="657225" algn="l"/>
              </a:tabLst>
              <a:defRPr kumimoji="1" sz="2400">
                <a:solidFill>
                  <a:schemeClr val="tx1"/>
                </a:solidFill>
                <a:latin typeface="Times New Roman" charset="0"/>
                <a:ea typeface="ＭＳ Ｐゴシック" charset="0"/>
              </a:defRPr>
            </a:lvl6pPr>
            <a:lvl7pPr marL="1893888" indent="-196850" defTabSz="407988" fontAlgn="base">
              <a:spcBef>
                <a:spcPct val="0"/>
              </a:spcBef>
              <a:spcAft>
                <a:spcPct val="0"/>
              </a:spcAft>
              <a:tabLst>
                <a:tab pos="657225" algn="l"/>
              </a:tabLst>
              <a:defRPr kumimoji="1" sz="2400">
                <a:solidFill>
                  <a:schemeClr val="tx1"/>
                </a:solidFill>
                <a:latin typeface="Times New Roman" charset="0"/>
                <a:ea typeface="ＭＳ Ｐゴシック" charset="0"/>
              </a:defRPr>
            </a:lvl7pPr>
            <a:lvl8pPr marL="2351088" indent="-196850" defTabSz="407988" fontAlgn="base">
              <a:spcBef>
                <a:spcPct val="0"/>
              </a:spcBef>
              <a:spcAft>
                <a:spcPct val="0"/>
              </a:spcAft>
              <a:tabLst>
                <a:tab pos="657225" algn="l"/>
              </a:tabLst>
              <a:defRPr kumimoji="1" sz="2400">
                <a:solidFill>
                  <a:schemeClr val="tx1"/>
                </a:solidFill>
                <a:latin typeface="Times New Roman" charset="0"/>
                <a:ea typeface="ＭＳ Ｐゴシック" charset="0"/>
              </a:defRPr>
            </a:lvl8pPr>
            <a:lvl9pPr marL="2808288" indent="-196850" defTabSz="407988" fontAlgn="base">
              <a:spcBef>
                <a:spcPct val="0"/>
              </a:spcBef>
              <a:spcAft>
                <a:spcPct val="0"/>
              </a:spcAft>
              <a:tabLst>
                <a:tab pos="657225" algn="l"/>
              </a:tabLst>
              <a:defRPr kumimoji="1" sz="2400">
                <a:solidFill>
                  <a:schemeClr val="tx1"/>
                </a:solidFill>
                <a:latin typeface="Times New Roman" charset="0"/>
                <a:ea typeface="ＭＳ Ｐゴシック" charset="0"/>
              </a:defRPr>
            </a:lvl9pPr>
          </a:lstStyle>
          <a:p>
            <a:pPr algn="ctr" hangingPunct="0">
              <a:lnSpc>
                <a:spcPct val="93000"/>
              </a:lnSpc>
              <a:buClr>
                <a:srgbClr val="FFFFFF"/>
              </a:buClr>
              <a:buSzPct val="45000"/>
              <a:buFont typeface="StarSymbol" charset="0"/>
              <a:buNone/>
            </a:pPr>
            <a:r>
              <a:rPr kumimoji="0" lang="en-GB" altLang="ja-JP" sz="3300" b="0" dirty="0">
                <a:solidFill>
                  <a:srgbClr val="FFFFFF"/>
                </a:solidFill>
                <a:latin typeface="Times" charset="0"/>
                <a:cs typeface="Luxi Sans" charset="0"/>
              </a:rPr>
              <a:t>√</a:t>
            </a:r>
          </a:p>
        </p:txBody>
      </p:sp>
      <p:sp>
        <p:nvSpPr>
          <p:cNvPr id="566283" name="Line 11"/>
          <p:cNvSpPr>
            <a:spLocks noChangeShapeType="1"/>
          </p:cNvSpPr>
          <p:nvPr/>
        </p:nvSpPr>
        <p:spPr bwMode="auto">
          <a:xfrm flipH="1">
            <a:off x="3563889" y="5589240"/>
            <a:ext cx="1080120" cy="0"/>
          </a:xfrm>
          <a:prstGeom prst="line">
            <a:avLst/>
          </a:prstGeom>
          <a:noFill/>
          <a:ln w="28575"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1421" tIns="45711" rIns="91421" bIns="45711"/>
          <a:lstStyle/>
          <a:p>
            <a:endParaRPr lang="ja-JP" altLang="en-US"/>
          </a:p>
        </p:txBody>
      </p:sp>
      <p:pic>
        <p:nvPicPr>
          <p:cNvPr id="566285" name="Picture 13" descr="bess_jiba"/>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44008" y="4947499"/>
            <a:ext cx="1935162" cy="1793875"/>
          </a:xfrm>
          <a:prstGeom prst="rect">
            <a:avLst/>
          </a:prstGeom>
          <a:noFill/>
          <a:extLst>
            <a:ext uri="{909E8E84-426E-40dd-AFC4-6F175D3DCCD1}">
              <a14:hiddenFill xmlns:a14="http://schemas.microsoft.com/office/drawing/2010/main">
                <a:solidFill>
                  <a:srgbClr val="FFFFFF"/>
                </a:solidFill>
              </a14:hiddenFill>
            </a:ext>
          </a:extLst>
        </p:spPr>
      </p:pic>
      <p:sp>
        <p:nvSpPr>
          <p:cNvPr id="566286" name="Rectangle 14"/>
          <p:cNvSpPr>
            <a:spLocks noChangeArrowheads="1"/>
          </p:cNvSpPr>
          <p:nvPr/>
        </p:nvSpPr>
        <p:spPr bwMode="auto">
          <a:xfrm>
            <a:off x="8762761" y="5324476"/>
            <a:ext cx="184628" cy="523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lIns="91421" tIns="45711" rIns="91421" bIns="45711">
            <a:spAutoFit/>
          </a:bodyPr>
          <a:lstStyle/>
          <a:p>
            <a:endParaRPr lang="ja-JP" altLang="en-US"/>
          </a:p>
        </p:txBody>
      </p:sp>
      <p:pic>
        <p:nvPicPr>
          <p:cNvPr id="26" name="Picture 51" descr="D:\work\BESS\pisa\figures\defreso.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60236" y="4962321"/>
            <a:ext cx="2425405" cy="177905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3"/>
          <p:cNvSpPr>
            <a:spLocks noGrp="1"/>
          </p:cNvSpPr>
          <p:nvPr>
            <p:ph type="sldNum" sz="quarter" idx="4"/>
          </p:nvPr>
        </p:nvSpPr>
        <p:spPr/>
        <p:txBody>
          <a:bodyPr/>
          <a:lstStyle/>
          <a:p>
            <a:fld id="{35BB89F5-4286-3740-8CA4-430D5B2CFB86}" type="slidenum">
              <a:rPr lang="en-US" altLang="ja-JP" smtClean="0"/>
              <a:pPr/>
              <a:t>13</a:t>
            </a:fld>
            <a:endParaRPr lang="en-US" altLang="ja-JP"/>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Grp="1" noRot="1" noChangeArrowheads="1"/>
          </p:cNvSpPr>
          <p:nvPr>
            <p:ph type="title"/>
          </p:nvPr>
        </p:nvSpPr>
        <p:spPr>
          <a:xfrm>
            <a:off x="107506" y="188640"/>
            <a:ext cx="6336704" cy="1143000"/>
          </a:xfrm>
        </p:spPr>
        <p:txBody>
          <a:bodyPr/>
          <a:lstStyle/>
          <a:p>
            <a:r>
              <a:rPr kumimoji="1" lang="en-US" altLang="ja-JP" sz="4000" dirty="0">
                <a:solidFill>
                  <a:schemeClr val="tx1"/>
                </a:solidFill>
                <a:latin typeface="Helvetica"/>
                <a:cs typeface="Helvetica"/>
              </a:rPr>
              <a:t>Transparent  Superconducting Magnet </a:t>
            </a:r>
            <a:endParaRPr kumimoji="1" lang="ja-JP" altLang="en-US" dirty="0">
              <a:latin typeface="Helvetica"/>
              <a:cs typeface="Helvetica"/>
            </a:endParaRPr>
          </a:p>
        </p:txBody>
      </p:sp>
      <p:pic>
        <p:nvPicPr>
          <p:cNvPr id="587790" name="Picture 14" descr="&#10;BESS-SC-Mag-a                                                  000121A2Macintosh HD                   B53C7B4F:"/>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a:xfrm>
            <a:off x="2895600" y="2590800"/>
            <a:ext cx="3048000" cy="2293938"/>
          </a:xfrm>
          <a:ln/>
        </p:spPr>
      </p:pic>
      <p:pic>
        <p:nvPicPr>
          <p:cNvPr id="587779"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19200" y="5334000"/>
            <a:ext cx="388620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87781" name="Text Box 5"/>
          <p:cNvSpPr txBox="1">
            <a:spLocks noChangeArrowheads="1"/>
          </p:cNvSpPr>
          <p:nvPr/>
        </p:nvSpPr>
        <p:spPr bwMode="auto">
          <a:xfrm>
            <a:off x="86082" y="2971811"/>
            <a:ext cx="2550511" cy="1323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spAutoFit/>
          </a:bodyPr>
          <a:lstStyle/>
          <a:p>
            <a:pPr algn="l"/>
            <a:r>
              <a:rPr lang="en-US" altLang="ja-JP" sz="2000" b="0" dirty="0" smtClean="0">
                <a:solidFill>
                  <a:srgbClr val="FFFA05"/>
                </a:solidFill>
                <a:latin typeface="Helvetica"/>
                <a:ea typeface="Osaka" charset="0"/>
                <a:cs typeface="Helvetica"/>
              </a:rPr>
              <a:t>BESS:</a:t>
            </a:r>
          </a:p>
          <a:p>
            <a:pPr algn="l"/>
            <a:r>
              <a:rPr lang="en-US" altLang="ja-JP" sz="2000" b="0" dirty="0" smtClean="0">
                <a:solidFill>
                  <a:srgbClr val="FFFA05"/>
                </a:solidFill>
                <a:latin typeface="Helvetica"/>
                <a:ea typeface="Osaka" charset="0"/>
                <a:cs typeface="Helvetica"/>
              </a:rPr>
              <a:t>Diameter</a:t>
            </a:r>
            <a:r>
              <a:rPr lang="en-US" altLang="ja-JP" sz="2000" b="0" dirty="0">
                <a:solidFill>
                  <a:srgbClr val="FFFA05"/>
                </a:solidFill>
                <a:latin typeface="Helvetica"/>
                <a:ea typeface="Osaka" charset="0"/>
                <a:cs typeface="Helvetica"/>
              </a:rPr>
              <a:t>:        1 m</a:t>
            </a:r>
            <a:endParaRPr lang="en-US" altLang="ja-JP" sz="2000" b="0" dirty="0">
              <a:latin typeface="Helvetica"/>
              <a:ea typeface="Osaka" charset="0"/>
              <a:cs typeface="Helvetica"/>
            </a:endParaRPr>
          </a:p>
          <a:p>
            <a:pPr algn="l"/>
            <a:r>
              <a:rPr lang="en-US" altLang="ja-JP" sz="2000" b="0" dirty="0">
                <a:latin typeface="Helvetica"/>
                <a:ea typeface="Osaka" charset="0"/>
                <a:cs typeface="Helvetica"/>
              </a:rPr>
              <a:t>Coil thickness: 8 mm</a:t>
            </a:r>
          </a:p>
          <a:p>
            <a:pPr algn="l"/>
            <a:r>
              <a:rPr lang="en-US" altLang="ja-JP" sz="2000" b="0" dirty="0" smtClean="0">
                <a:solidFill>
                  <a:srgbClr val="FFFA05"/>
                </a:solidFill>
                <a:latin typeface="Helvetica"/>
                <a:ea typeface="Osaka" charset="0"/>
                <a:cs typeface="Helvetica"/>
              </a:rPr>
              <a:t>B:                    1.0 T</a:t>
            </a:r>
            <a:endParaRPr lang="en-US" altLang="ja-JP" sz="2000" b="0" dirty="0">
              <a:solidFill>
                <a:srgbClr val="FFFA05"/>
              </a:solidFill>
              <a:latin typeface="Helvetica"/>
              <a:ea typeface="Osaka" charset="0"/>
              <a:cs typeface="Helvetica"/>
            </a:endParaRPr>
          </a:p>
        </p:txBody>
      </p:sp>
      <p:pic>
        <p:nvPicPr>
          <p:cNvPr id="587782" name="Picture 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34001" y="5334002"/>
            <a:ext cx="1217613" cy="103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87783" name="Oval 7"/>
          <p:cNvSpPr>
            <a:spLocks noChangeArrowheads="1"/>
          </p:cNvSpPr>
          <p:nvPr/>
        </p:nvSpPr>
        <p:spPr bwMode="auto">
          <a:xfrm>
            <a:off x="4495800" y="5715000"/>
            <a:ext cx="304800" cy="304800"/>
          </a:xfrm>
          <a:prstGeom prst="ellipse">
            <a:avLst/>
          </a:prstGeom>
          <a:noFill/>
          <a:ln w="19050">
            <a:solidFill>
              <a:srgbClr val="F4FF1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nchor="ctr"/>
          <a:lstStyle/>
          <a:p>
            <a:endParaRPr lang="ja-JP" altLang="en-US"/>
          </a:p>
        </p:txBody>
      </p:sp>
      <p:sp>
        <p:nvSpPr>
          <p:cNvPr id="587784" name="Line 8"/>
          <p:cNvSpPr>
            <a:spLocks noChangeShapeType="1"/>
          </p:cNvSpPr>
          <p:nvPr/>
        </p:nvSpPr>
        <p:spPr bwMode="auto">
          <a:xfrm>
            <a:off x="4800600" y="5867400"/>
            <a:ext cx="762000" cy="0"/>
          </a:xfrm>
          <a:prstGeom prst="line">
            <a:avLst/>
          </a:prstGeom>
          <a:noFill/>
          <a:ln w="28575">
            <a:solidFill>
              <a:srgbClr val="F4FF1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nchor="ctr"/>
          <a:lstStyle/>
          <a:p>
            <a:endParaRPr lang="ja-JP" altLang="en-US"/>
          </a:p>
        </p:txBody>
      </p:sp>
      <p:sp>
        <p:nvSpPr>
          <p:cNvPr id="587785" name="Text Box 9"/>
          <p:cNvSpPr txBox="1">
            <a:spLocks noChangeArrowheads="1"/>
          </p:cNvSpPr>
          <p:nvPr/>
        </p:nvSpPr>
        <p:spPr bwMode="auto">
          <a:xfrm>
            <a:off x="5181605" y="6248402"/>
            <a:ext cx="1598227" cy="4000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spAutoFit/>
          </a:bodyPr>
          <a:lstStyle/>
          <a:p>
            <a:pPr algn="l"/>
            <a:r>
              <a:rPr lang="en-US" altLang="ja-JP" sz="2000">
                <a:ea typeface="Osaka" charset="0"/>
                <a:cs typeface="Osaka" charset="0"/>
              </a:rPr>
              <a:t>Al,  NbTi/Cu</a:t>
            </a:r>
            <a:endParaRPr lang="en-US" altLang="ja-JP" sz="2400">
              <a:ea typeface="Osaka" charset="0"/>
              <a:cs typeface="Osaka" charset="0"/>
            </a:endParaRPr>
          </a:p>
        </p:txBody>
      </p:sp>
      <p:sp>
        <p:nvSpPr>
          <p:cNvPr id="587786" name="Line 10"/>
          <p:cNvSpPr>
            <a:spLocks noChangeShapeType="1"/>
          </p:cNvSpPr>
          <p:nvPr/>
        </p:nvSpPr>
        <p:spPr bwMode="auto">
          <a:xfrm flipV="1">
            <a:off x="5410200" y="6019801"/>
            <a:ext cx="304800" cy="304800"/>
          </a:xfrm>
          <a:prstGeom prst="line">
            <a:avLst/>
          </a:prstGeom>
          <a:noFill/>
          <a:ln w="28575">
            <a:solidFill>
              <a:srgbClr val="F4FF1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nchor="ctr"/>
          <a:lstStyle/>
          <a:p>
            <a:endParaRPr lang="ja-JP" altLang="en-US"/>
          </a:p>
        </p:txBody>
      </p:sp>
      <p:sp>
        <p:nvSpPr>
          <p:cNvPr id="587787" name="Line 11"/>
          <p:cNvSpPr>
            <a:spLocks noChangeShapeType="1"/>
          </p:cNvSpPr>
          <p:nvPr/>
        </p:nvSpPr>
        <p:spPr bwMode="auto">
          <a:xfrm flipH="1" flipV="1">
            <a:off x="6019800" y="5943600"/>
            <a:ext cx="228600" cy="381000"/>
          </a:xfrm>
          <a:prstGeom prst="line">
            <a:avLst/>
          </a:prstGeom>
          <a:noFill/>
          <a:ln w="28575">
            <a:solidFill>
              <a:srgbClr val="F4FF1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nchor="ctr"/>
          <a:lstStyle/>
          <a:p>
            <a:endParaRPr lang="ja-JP" altLang="en-US"/>
          </a:p>
        </p:txBody>
      </p:sp>
      <p:sp>
        <p:nvSpPr>
          <p:cNvPr id="587788" name="Oval 12"/>
          <p:cNvSpPr>
            <a:spLocks noChangeArrowheads="1"/>
          </p:cNvSpPr>
          <p:nvPr/>
        </p:nvSpPr>
        <p:spPr bwMode="auto">
          <a:xfrm>
            <a:off x="5791201" y="5715000"/>
            <a:ext cx="304800" cy="304800"/>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nchor="ctr"/>
          <a:lstStyle/>
          <a:p>
            <a:endParaRPr lang="ja-JP" altLang="en-US"/>
          </a:p>
        </p:txBody>
      </p:sp>
      <p:sp>
        <p:nvSpPr>
          <p:cNvPr id="587789" name="Text Box 13"/>
          <p:cNvSpPr txBox="1">
            <a:spLocks noChangeArrowheads="1"/>
          </p:cNvSpPr>
          <p:nvPr/>
        </p:nvSpPr>
        <p:spPr bwMode="auto">
          <a:xfrm>
            <a:off x="5133979" y="4999041"/>
            <a:ext cx="1659175" cy="400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spAutoFit/>
          </a:bodyPr>
          <a:lstStyle/>
          <a:p>
            <a:pPr algn="l"/>
            <a:r>
              <a:rPr lang="en-US" altLang="ja-JP" sz="2000">
                <a:ea typeface="Osaka" charset="0"/>
                <a:cs typeface="Osaka" charset="0"/>
              </a:rPr>
              <a:t>1.2 x 1.8 mm</a:t>
            </a:r>
            <a:r>
              <a:rPr lang="en-US" altLang="ja-JP" sz="2000" baseline="30000">
                <a:ea typeface="Osaka" charset="0"/>
                <a:cs typeface="Osaka" charset="0"/>
              </a:rPr>
              <a:t>2</a:t>
            </a:r>
            <a:endParaRPr lang="en-US" altLang="ja-JP" sz="2400">
              <a:ea typeface="Osaka" charset="0"/>
              <a:cs typeface="Osaka" charset="0"/>
            </a:endParaRPr>
          </a:p>
        </p:txBody>
      </p:sp>
      <p:sp>
        <p:nvSpPr>
          <p:cNvPr id="587791" name="Oval 15"/>
          <p:cNvSpPr>
            <a:spLocks noChangeArrowheads="1"/>
          </p:cNvSpPr>
          <p:nvPr/>
        </p:nvSpPr>
        <p:spPr bwMode="auto">
          <a:xfrm>
            <a:off x="3733801" y="4419600"/>
            <a:ext cx="1447800" cy="381000"/>
          </a:xfrm>
          <a:prstGeom prst="ellipse">
            <a:avLst/>
          </a:prstGeom>
          <a:noFill/>
          <a:ln w="19050">
            <a:solidFill>
              <a:srgbClr val="04B21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nchor="ctr"/>
          <a:lstStyle/>
          <a:p>
            <a:endParaRPr lang="ja-JP" altLang="en-US"/>
          </a:p>
        </p:txBody>
      </p:sp>
      <p:sp>
        <p:nvSpPr>
          <p:cNvPr id="587792" name="Line 16"/>
          <p:cNvSpPr>
            <a:spLocks noChangeShapeType="1"/>
          </p:cNvSpPr>
          <p:nvPr/>
        </p:nvSpPr>
        <p:spPr bwMode="auto">
          <a:xfrm flipH="1">
            <a:off x="3657600" y="4648200"/>
            <a:ext cx="457200" cy="914400"/>
          </a:xfrm>
          <a:prstGeom prst="line">
            <a:avLst/>
          </a:prstGeom>
          <a:noFill/>
          <a:ln w="28575">
            <a:solidFill>
              <a:srgbClr val="04B21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nchor="ctr"/>
          <a:lstStyle/>
          <a:p>
            <a:endParaRPr lang="ja-JP" altLang="en-US"/>
          </a:p>
        </p:txBody>
      </p:sp>
      <p:grpSp>
        <p:nvGrpSpPr>
          <p:cNvPr id="587793" name="Group 17"/>
          <p:cNvGrpSpPr>
            <a:grpSpLocks/>
          </p:cNvGrpSpPr>
          <p:nvPr/>
        </p:nvGrpSpPr>
        <p:grpSpPr bwMode="auto">
          <a:xfrm>
            <a:off x="6553201" y="2209800"/>
            <a:ext cx="1981200" cy="2743200"/>
            <a:chOff x="4080" y="576"/>
            <a:chExt cx="1200" cy="1632"/>
          </a:xfrm>
        </p:grpSpPr>
        <p:grpSp>
          <p:nvGrpSpPr>
            <p:cNvPr id="587794" name="Group 18"/>
            <p:cNvGrpSpPr>
              <a:grpSpLocks/>
            </p:cNvGrpSpPr>
            <p:nvPr/>
          </p:nvGrpSpPr>
          <p:grpSpPr bwMode="auto">
            <a:xfrm>
              <a:off x="4440" y="576"/>
              <a:ext cx="408" cy="1632"/>
              <a:chOff x="4632" y="384"/>
              <a:chExt cx="408" cy="1632"/>
            </a:xfrm>
          </p:grpSpPr>
          <p:sp>
            <p:nvSpPr>
              <p:cNvPr id="587795" name="Line 19"/>
              <p:cNvSpPr>
                <a:spLocks noChangeShapeType="1"/>
              </p:cNvSpPr>
              <p:nvPr/>
            </p:nvSpPr>
            <p:spPr bwMode="auto">
              <a:xfrm flipH="1">
                <a:off x="4752" y="384"/>
                <a:ext cx="288" cy="48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ja-JP" altLang="en-US"/>
              </a:p>
            </p:txBody>
          </p:sp>
          <p:sp>
            <p:nvSpPr>
              <p:cNvPr id="587796" name="Line 20"/>
              <p:cNvSpPr>
                <a:spLocks noChangeShapeType="1"/>
              </p:cNvSpPr>
              <p:nvPr/>
            </p:nvSpPr>
            <p:spPr bwMode="auto">
              <a:xfrm>
                <a:off x="4752" y="1632"/>
                <a:ext cx="192" cy="384"/>
              </a:xfrm>
              <a:prstGeom prst="line">
                <a:avLst/>
              </a:prstGeom>
              <a:noFill/>
              <a:ln w="25400">
                <a:solidFill>
                  <a:srgbClr val="FF0000"/>
                </a:solidFill>
                <a:round/>
                <a:headEnd/>
                <a:tailEnd type="arrow"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ja-JP" altLang="en-US"/>
              </a:p>
            </p:txBody>
          </p:sp>
          <p:sp>
            <p:nvSpPr>
              <p:cNvPr id="587797" name="Freeform 21"/>
              <p:cNvSpPr>
                <a:spLocks/>
              </p:cNvSpPr>
              <p:nvPr/>
            </p:nvSpPr>
            <p:spPr bwMode="auto">
              <a:xfrm>
                <a:off x="4632" y="864"/>
                <a:ext cx="140" cy="797"/>
              </a:xfrm>
              <a:custGeom>
                <a:avLst/>
                <a:gdLst>
                  <a:gd name="T0" fmla="*/ 120 w 140"/>
                  <a:gd name="T1" fmla="*/ 0 h 797"/>
                  <a:gd name="T2" fmla="*/ 25 w 140"/>
                  <a:gd name="T3" fmla="*/ 191 h 797"/>
                  <a:gd name="T4" fmla="*/ 0 w 140"/>
                  <a:gd name="T5" fmla="*/ 391 h 797"/>
                  <a:gd name="T6" fmla="*/ 25 w 140"/>
                  <a:gd name="T7" fmla="*/ 567 h 797"/>
                  <a:gd name="T8" fmla="*/ 140 w 140"/>
                  <a:gd name="T9" fmla="*/ 797 h 797"/>
                </a:gdLst>
                <a:ahLst/>
                <a:cxnLst>
                  <a:cxn ang="0">
                    <a:pos x="T0" y="T1"/>
                  </a:cxn>
                  <a:cxn ang="0">
                    <a:pos x="T2" y="T3"/>
                  </a:cxn>
                  <a:cxn ang="0">
                    <a:pos x="T4" y="T5"/>
                  </a:cxn>
                  <a:cxn ang="0">
                    <a:pos x="T6" y="T7"/>
                  </a:cxn>
                  <a:cxn ang="0">
                    <a:pos x="T8" y="T9"/>
                  </a:cxn>
                </a:cxnLst>
                <a:rect l="0" t="0" r="r" b="b"/>
                <a:pathLst>
                  <a:path w="140" h="797">
                    <a:moveTo>
                      <a:pt x="120" y="0"/>
                    </a:moveTo>
                    <a:cubicBezTo>
                      <a:pt x="104" y="32"/>
                      <a:pt x="45" y="126"/>
                      <a:pt x="25" y="191"/>
                    </a:cubicBezTo>
                    <a:cubicBezTo>
                      <a:pt x="5" y="256"/>
                      <a:pt x="0" y="328"/>
                      <a:pt x="0" y="391"/>
                    </a:cubicBezTo>
                    <a:cubicBezTo>
                      <a:pt x="0" y="454"/>
                      <a:pt x="2" y="499"/>
                      <a:pt x="25" y="567"/>
                    </a:cubicBezTo>
                    <a:cubicBezTo>
                      <a:pt x="48" y="635"/>
                      <a:pt x="116" y="749"/>
                      <a:pt x="140" y="797"/>
                    </a:cubicBezTo>
                  </a:path>
                </a:pathLst>
              </a:custGeom>
              <a:noFill/>
              <a:ln w="31750" cap="flat" cmpd="sng">
                <a:solidFill>
                  <a:srgbClr val="FF0000"/>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ja-JP" altLang="en-US"/>
              </a:p>
            </p:txBody>
          </p:sp>
        </p:grpSp>
        <p:sp>
          <p:nvSpPr>
            <p:cNvPr id="587798" name="Oval 22"/>
            <p:cNvSpPr>
              <a:spLocks noChangeArrowheads="1"/>
            </p:cNvSpPr>
            <p:nvPr/>
          </p:nvSpPr>
          <p:spPr bwMode="auto">
            <a:xfrm>
              <a:off x="4080" y="960"/>
              <a:ext cx="912" cy="864"/>
            </a:xfrm>
            <a:prstGeom prst="ellipse">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587799" name="Line 23"/>
            <p:cNvSpPr>
              <a:spLocks noChangeShapeType="1"/>
            </p:cNvSpPr>
            <p:nvPr/>
          </p:nvSpPr>
          <p:spPr bwMode="auto">
            <a:xfrm>
              <a:off x="4608" y="960"/>
              <a:ext cx="672" cy="528"/>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ja-JP" altLang="en-US"/>
            </a:p>
          </p:txBody>
        </p:sp>
        <p:sp>
          <p:nvSpPr>
            <p:cNvPr id="587800" name="Line 24"/>
            <p:cNvSpPr>
              <a:spLocks noChangeShapeType="1"/>
            </p:cNvSpPr>
            <p:nvPr/>
          </p:nvSpPr>
          <p:spPr bwMode="auto">
            <a:xfrm flipV="1">
              <a:off x="4560" y="1488"/>
              <a:ext cx="720" cy="336"/>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ja-JP" altLang="en-US"/>
            </a:p>
          </p:txBody>
        </p:sp>
        <p:sp>
          <p:nvSpPr>
            <p:cNvPr id="587801" name="Text Box 25"/>
            <p:cNvSpPr txBox="1">
              <a:spLocks noChangeArrowheads="1"/>
            </p:cNvSpPr>
            <p:nvPr/>
          </p:nvSpPr>
          <p:spPr bwMode="auto">
            <a:xfrm>
              <a:off x="4992" y="1056"/>
              <a:ext cx="246"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altLang="ja-JP" sz="2400" i="1">
                  <a:latin typeface="Times New Roman" charset="0"/>
                  <a:ea typeface="ＭＳ Ｐゴシック" charset="0"/>
                  <a:cs typeface="ＭＳ Ｐゴシック" charset="0"/>
                </a:rPr>
                <a:t>r</a:t>
              </a:r>
            </a:p>
          </p:txBody>
        </p:sp>
        <p:sp>
          <p:nvSpPr>
            <p:cNvPr id="587802" name="Line 26"/>
            <p:cNvSpPr>
              <a:spLocks noChangeShapeType="1"/>
            </p:cNvSpPr>
            <p:nvPr/>
          </p:nvSpPr>
          <p:spPr bwMode="auto">
            <a:xfrm>
              <a:off x="4224" y="1248"/>
              <a:ext cx="144" cy="0"/>
            </a:xfrm>
            <a:prstGeom prst="line">
              <a:avLst/>
            </a:prstGeom>
            <a:noFill/>
            <a:ln w="9525">
              <a:solidFill>
                <a:schemeClr val="tx1"/>
              </a:solidFill>
              <a:round/>
              <a:headEnd/>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ja-JP" altLang="en-US"/>
            </a:p>
          </p:txBody>
        </p:sp>
        <p:sp>
          <p:nvSpPr>
            <p:cNvPr id="587803" name="Text Box 27"/>
            <p:cNvSpPr txBox="1">
              <a:spLocks noChangeArrowheads="1"/>
            </p:cNvSpPr>
            <p:nvPr/>
          </p:nvSpPr>
          <p:spPr bwMode="auto">
            <a:xfrm>
              <a:off x="4128" y="1200"/>
              <a:ext cx="297"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altLang="ja-JP" sz="2400" i="1">
                  <a:latin typeface="Times New Roman" charset="0"/>
                  <a:ea typeface="ＭＳ Ｐゴシック" charset="0"/>
                  <a:cs typeface="ＭＳ Ｐゴシック" charset="0"/>
                </a:rPr>
                <a:t>B</a:t>
              </a:r>
            </a:p>
          </p:txBody>
        </p:sp>
        <p:grpSp>
          <p:nvGrpSpPr>
            <p:cNvPr id="587804" name="Group 28"/>
            <p:cNvGrpSpPr>
              <a:grpSpLocks/>
            </p:cNvGrpSpPr>
            <p:nvPr/>
          </p:nvGrpSpPr>
          <p:grpSpPr bwMode="auto">
            <a:xfrm>
              <a:off x="4176" y="1488"/>
              <a:ext cx="96" cy="96"/>
              <a:chOff x="4176" y="1488"/>
              <a:chExt cx="96" cy="96"/>
            </a:xfrm>
          </p:grpSpPr>
          <p:sp>
            <p:nvSpPr>
              <p:cNvPr id="587805" name="Oval 29"/>
              <p:cNvSpPr>
                <a:spLocks noChangeArrowheads="1"/>
              </p:cNvSpPr>
              <p:nvPr/>
            </p:nvSpPr>
            <p:spPr bwMode="auto">
              <a:xfrm>
                <a:off x="4176" y="1488"/>
                <a:ext cx="96"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nvGrpSpPr>
              <p:cNvPr id="587806" name="Group 30"/>
              <p:cNvGrpSpPr>
                <a:grpSpLocks noChangeAspect="1"/>
              </p:cNvGrpSpPr>
              <p:nvPr/>
            </p:nvGrpSpPr>
            <p:grpSpPr bwMode="auto">
              <a:xfrm>
                <a:off x="4188" y="1500"/>
                <a:ext cx="77" cy="77"/>
                <a:chOff x="4176" y="1488"/>
                <a:chExt cx="96" cy="96"/>
              </a:xfrm>
            </p:grpSpPr>
            <p:sp>
              <p:nvSpPr>
                <p:cNvPr id="587807" name="Line 31"/>
                <p:cNvSpPr>
                  <a:spLocks noChangeAspect="1" noChangeShapeType="1"/>
                </p:cNvSpPr>
                <p:nvPr/>
              </p:nvSpPr>
              <p:spPr bwMode="auto">
                <a:xfrm>
                  <a:off x="4176" y="1488"/>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ja-JP" altLang="en-US"/>
                </a:p>
              </p:txBody>
            </p:sp>
            <p:sp>
              <p:nvSpPr>
                <p:cNvPr id="587808" name="Line 32"/>
                <p:cNvSpPr>
                  <a:spLocks noChangeAspect="1" noChangeShapeType="1"/>
                </p:cNvSpPr>
                <p:nvPr/>
              </p:nvSpPr>
              <p:spPr bwMode="auto">
                <a:xfrm flipV="1">
                  <a:off x="4176" y="1488"/>
                  <a:ext cx="9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ja-JP" altLang="en-US"/>
                </a:p>
              </p:txBody>
            </p:sp>
          </p:grpSp>
        </p:grpSp>
      </p:grpSp>
      <p:pic>
        <p:nvPicPr>
          <p:cNvPr id="587809" name="Picture 33" descr="D:\work\BESS\pisa\figures\bess98.bmp"/>
          <p:cNvPicPr>
            <a:picLocks noChangeAspect="1" noChangeArrowheads="1"/>
          </p:cNvPicPr>
          <p:nvPr/>
        </p:nvPicPr>
        <p:blipFill>
          <a:blip r:embed="rId5" cstate="email">
            <a:extLst>
              <a:ext uri="{28A0092B-C50C-407E-A947-70E740481C1C}">
                <a14:useLocalDpi xmlns:a14="http://schemas.microsoft.com/office/drawing/2010/main"/>
              </a:ext>
            </a:extLst>
          </a:blip>
          <a:srcRect t="10120"/>
          <a:stretch>
            <a:fillRect/>
          </a:stretch>
        </p:blipFill>
        <p:spPr bwMode="auto">
          <a:xfrm>
            <a:off x="6477000" y="457200"/>
            <a:ext cx="1524000" cy="145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7810" name="Line 34"/>
          <p:cNvSpPr>
            <a:spLocks noChangeShapeType="1"/>
          </p:cNvSpPr>
          <p:nvPr/>
        </p:nvSpPr>
        <p:spPr bwMode="auto">
          <a:xfrm flipH="1">
            <a:off x="4800600" y="1295400"/>
            <a:ext cx="2057400" cy="1219200"/>
          </a:xfrm>
          <a:prstGeom prst="line">
            <a:avLst/>
          </a:prstGeom>
          <a:noFill/>
          <a:ln w="9525">
            <a:solidFill>
              <a:srgbClr val="04B21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nchor="ctr"/>
          <a:lstStyle/>
          <a:p>
            <a:endParaRPr lang="ja-JP" altLang="en-US"/>
          </a:p>
        </p:txBody>
      </p:sp>
      <p:sp>
        <p:nvSpPr>
          <p:cNvPr id="587811" name="Text Box 35"/>
          <p:cNvSpPr txBox="1">
            <a:spLocks noChangeArrowheads="1"/>
          </p:cNvSpPr>
          <p:nvPr/>
        </p:nvSpPr>
        <p:spPr bwMode="auto">
          <a:xfrm>
            <a:off x="228610" y="1524001"/>
            <a:ext cx="4991634" cy="830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spAutoFit/>
          </a:bodyPr>
          <a:lstStyle/>
          <a:p>
            <a:pPr algn="l"/>
            <a:r>
              <a:rPr lang="ja-JP" altLang="en-US" sz="2400" dirty="0" smtClean="0">
                <a:solidFill>
                  <a:srgbClr val="FFFA05"/>
                </a:solidFill>
                <a:ea typeface="Osaka" charset="0"/>
                <a:cs typeface="Osaka" charset="0"/>
              </a:rPr>
              <a:t>・</a:t>
            </a:r>
            <a:r>
              <a:rPr lang="en-US" altLang="ja-JP" sz="2400" b="0" dirty="0" smtClean="0">
                <a:solidFill>
                  <a:srgbClr val="FFFA05"/>
                </a:solidFill>
                <a:latin typeface="Helvetica"/>
                <a:ea typeface="Osaka" charset="0"/>
                <a:cs typeface="Helvetica"/>
              </a:rPr>
              <a:t>Strong magnetic field with thin coil </a:t>
            </a:r>
            <a:endParaRPr lang="en-US" altLang="ja-JP" sz="2400" b="0" dirty="0">
              <a:latin typeface="Helvetica"/>
              <a:ea typeface="Osaka" charset="0"/>
              <a:cs typeface="Helvetica"/>
            </a:endParaRPr>
          </a:p>
          <a:p>
            <a:pPr algn="l"/>
            <a:r>
              <a:rPr lang="ja-JP" altLang="en-US" sz="2400" b="0" dirty="0" smtClean="0">
                <a:solidFill>
                  <a:srgbClr val="FFFA05"/>
                </a:solidFill>
                <a:latin typeface="Helvetica"/>
                <a:ea typeface="Osaka" charset="0"/>
                <a:cs typeface="Helvetica"/>
              </a:rPr>
              <a:t>・</a:t>
            </a:r>
            <a:r>
              <a:rPr lang="en-US" altLang="ja-JP" sz="2400" b="0" dirty="0" smtClean="0">
                <a:solidFill>
                  <a:srgbClr val="FFFA05"/>
                </a:solidFill>
                <a:latin typeface="Helvetica"/>
                <a:ea typeface="Osaka" charset="0"/>
                <a:cs typeface="Helvetica"/>
              </a:rPr>
              <a:t>Persistent current</a:t>
            </a:r>
            <a:endParaRPr lang="ja-JP" altLang="en-US" sz="2400" b="0" dirty="0">
              <a:latin typeface="Helvetica"/>
              <a:ea typeface="Osaka" charset="0"/>
              <a:cs typeface="Helvetica"/>
            </a:endParaRPr>
          </a:p>
        </p:txBody>
      </p:sp>
      <p:pic>
        <p:nvPicPr>
          <p:cNvPr id="587812" name="Picture 36" descr="DSC00070.JPG                                                   00048D52Macintosh HD                   B191BFFC:"/>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010400" y="5257800"/>
            <a:ext cx="190500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87813" name="Line 37"/>
          <p:cNvSpPr>
            <a:spLocks noChangeShapeType="1"/>
          </p:cNvSpPr>
          <p:nvPr/>
        </p:nvSpPr>
        <p:spPr bwMode="auto">
          <a:xfrm flipH="1" flipV="1">
            <a:off x="6248401" y="5867400"/>
            <a:ext cx="14478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397" tIns="45699" rIns="91397" bIns="45699" anchor="ctr"/>
          <a:lstStyle/>
          <a:p>
            <a:endParaRPr lang="ja-JP" altLang="en-US"/>
          </a:p>
        </p:txBody>
      </p:sp>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3" name="フッター プレースホルダー 2"/>
          <p:cNvSpPr>
            <a:spLocks noGrp="1"/>
          </p:cNvSpPr>
          <p:nvPr>
            <p:ph type="ftr" sz="quarter" idx="11"/>
          </p:nvPr>
        </p:nvSpPr>
        <p:spPr/>
        <p:txBody>
          <a:bodyPr/>
          <a:lstStyle/>
          <a:p>
            <a:r>
              <a:rPr lang="en-US" altLang="ja-JP" smtClean="0"/>
              <a:t>BESS Experiment</a:t>
            </a:r>
            <a:endParaRPr lang="en-US" altLang="ja-JP"/>
          </a:p>
        </p:txBody>
      </p:sp>
      <p:sp>
        <p:nvSpPr>
          <p:cNvPr id="4" name="スライド番号プレースホルダー 3"/>
          <p:cNvSpPr>
            <a:spLocks noGrp="1"/>
          </p:cNvSpPr>
          <p:nvPr>
            <p:ph type="sldNum" sz="quarter" idx="12"/>
          </p:nvPr>
        </p:nvSpPr>
        <p:spPr/>
        <p:txBody>
          <a:bodyPr/>
          <a:lstStyle/>
          <a:p>
            <a:fld id="{F6BAD0A9-2175-1540-9403-A4385CBC25A1}" type="slidenum">
              <a:rPr lang="en-US" altLang="ja-JP" smtClean="0"/>
              <a:pPr/>
              <a:t>14</a:t>
            </a:fld>
            <a:endParaRPr lang="en-US" altLang="ja-JP"/>
          </a:p>
        </p:txBody>
      </p:sp>
    </p:spTree>
    <p:extLst>
      <p:ext uri="{BB962C8B-B14F-4D97-AF65-F5344CB8AC3E}">
        <p14:creationId xmlns:p14="http://schemas.microsoft.com/office/powerpoint/2010/main" val="128864065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0" y="0"/>
            <a:ext cx="9144000" cy="914400"/>
          </a:xfrm>
        </p:spPr>
        <p:txBody>
          <a:bodyPr/>
          <a:lstStyle/>
          <a:p>
            <a:pPr eaLnBrk="1" hangingPunct="1"/>
            <a:r>
              <a:rPr lang="en-US" sz="3200" b="1" dirty="0">
                <a:latin typeface="Arial" charset="0"/>
                <a:ea typeface="ＭＳ Ｐゴシック" charset="0"/>
                <a:cs typeface="ＭＳ Ｐゴシック" charset="0"/>
              </a:rPr>
              <a:t>Evolution of BESS</a:t>
            </a:r>
            <a:endParaRPr lang="en-US" dirty="0">
              <a:latin typeface="Arial" charset="0"/>
              <a:ea typeface="ＭＳ Ｐゴシック" charset="0"/>
              <a:cs typeface="ＭＳ Ｐゴシック" charset="0"/>
            </a:endParaRPr>
          </a:p>
        </p:txBody>
      </p:sp>
      <p:sp>
        <p:nvSpPr>
          <p:cNvPr id="71683" name="Text Box 4"/>
          <p:cNvSpPr txBox="1">
            <a:spLocks noChangeArrowheads="1"/>
          </p:cNvSpPr>
          <p:nvPr/>
        </p:nvSpPr>
        <p:spPr bwMode="auto">
          <a:xfrm>
            <a:off x="152400" y="774700"/>
            <a:ext cx="8763000"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4300" indent="-114300"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buFontTx/>
              <a:buChar char="•"/>
            </a:pPr>
            <a:r>
              <a:rPr kumimoji="1" lang="en-US" altLang="ja-JP" sz="1800" b="0" dirty="0">
                <a:solidFill>
                  <a:srgbClr val="00CCFF"/>
                </a:solidFill>
                <a:ea typeface="Osaka" charset="0"/>
                <a:cs typeface="Osaka" charset="0"/>
              </a:rPr>
              <a:t>Nine</a:t>
            </a:r>
            <a:r>
              <a:rPr kumimoji="1" lang="en-US" altLang="ja-JP" sz="1800" b="0" dirty="0">
                <a:ea typeface="Osaka" charset="0"/>
                <a:cs typeface="Osaka" charset="0"/>
              </a:rPr>
              <a:t> </a:t>
            </a:r>
            <a:r>
              <a:rPr kumimoji="1" lang="en-US" altLang="ja-JP" sz="1800" b="0" u="sng" dirty="0">
                <a:ea typeface="Osaka" charset="0"/>
                <a:cs typeface="Osaka" charset="0"/>
              </a:rPr>
              <a:t>northern latitude </a:t>
            </a:r>
            <a:r>
              <a:rPr kumimoji="1" lang="en-US" altLang="ja-JP" sz="1800" b="0" dirty="0">
                <a:ea typeface="Osaka" charset="0"/>
                <a:cs typeface="Osaka" charset="0"/>
              </a:rPr>
              <a:t>flights (1+ days) 1993-2002 and </a:t>
            </a:r>
            <a:r>
              <a:rPr kumimoji="1" lang="en-US" altLang="ja-JP" sz="1800" b="0" dirty="0">
                <a:solidFill>
                  <a:srgbClr val="00CCFF"/>
                </a:solidFill>
                <a:ea typeface="Osaka" charset="0"/>
                <a:cs typeface="Osaka" charset="0"/>
              </a:rPr>
              <a:t>two</a:t>
            </a:r>
            <a:r>
              <a:rPr kumimoji="1" lang="en-US" altLang="ja-JP" sz="1800" b="0" dirty="0">
                <a:ea typeface="Osaka" charset="0"/>
                <a:cs typeface="Osaka" charset="0"/>
              </a:rPr>
              <a:t> </a:t>
            </a:r>
            <a:r>
              <a:rPr kumimoji="1" lang="en-US" altLang="ja-JP" sz="1800" b="0" u="sng" dirty="0">
                <a:ea typeface="Osaka" charset="0"/>
                <a:cs typeface="Osaka" charset="0"/>
              </a:rPr>
              <a:t>Antarctic</a:t>
            </a:r>
            <a:r>
              <a:rPr kumimoji="1" lang="en-US" altLang="ja-JP" sz="1800" b="0" dirty="0">
                <a:ea typeface="Osaka" charset="0"/>
                <a:cs typeface="Osaka" charset="0"/>
              </a:rPr>
              <a:t> flights in 2004 (8.5 days) and 2007 (24.5 days)</a:t>
            </a:r>
          </a:p>
          <a:p>
            <a:pPr algn="l" eaLnBrk="1" hangingPunct="1">
              <a:spcBef>
                <a:spcPct val="50000"/>
              </a:spcBef>
              <a:buFontTx/>
              <a:buChar char="•"/>
            </a:pPr>
            <a:r>
              <a:rPr lang="en-US" sz="1800" b="0" dirty="0">
                <a:ea typeface="Osaka" charset="0"/>
                <a:cs typeface="Osaka" charset="0"/>
              </a:rPr>
              <a:t>Including BESS-Polar </a:t>
            </a:r>
            <a:r>
              <a:rPr lang="en-US" sz="1800" b="0" dirty="0" smtClean="0">
                <a:ea typeface="Osaka" charset="0"/>
                <a:cs typeface="Osaka" charset="0"/>
              </a:rPr>
              <a:t>I and II: </a:t>
            </a:r>
            <a:r>
              <a:rPr lang="en-US" sz="1800" dirty="0" smtClean="0">
                <a:solidFill>
                  <a:srgbClr val="FFFF00"/>
                </a:solidFill>
                <a:ea typeface="Osaka" charset="0"/>
                <a:cs typeface="Osaka" charset="0"/>
              </a:rPr>
              <a:t>11,643 antiprotons </a:t>
            </a:r>
            <a:r>
              <a:rPr lang="en-US" sz="1800" b="0" dirty="0">
                <a:ea typeface="Osaka" charset="0"/>
                <a:cs typeface="Osaka" charset="0"/>
              </a:rPr>
              <a:t>reported 0.2 - 4.2 </a:t>
            </a:r>
            <a:r>
              <a:rPr lang="en-US" sz="1800" b="0" dirty="0" err="1">
                <a:ea typeface="Osaka" charset="0"/>
                <a:cs typeface="Osaka" charset="0"/>
              </a:rPr>
              <a:t>GeV</a:t>
            </a:r>
            <a:endParaRPr lang="en-US" altLang="ja-JP" sz="1800" b="0" dirty="0">
              <a:ea typeface="Osaka" charset="0"/>
              <a:cs typeface="Osaka" charset="0"/>
            </a:endParaRPr>
          </a:p>
        </p:txBody>
      </p:sp>
      <p:grpSp>
        <p:nvGrpSpPr>
          <p:cNvPr id="2" name="Group 7"/>
          <p:cNvGrpSpPr>
            <a:grpSpLocks/>
          </p:cNvGrpSpPr>
          <p:nvPr/>
        </p:nvGrpSpPr>
        <p:grpSpPr bwMode="auto">
          <a:xfrm>
            <a:off x="381000" y="1828800"/>
            <a:ext cx="8382000" cy="4484688"/>
            <a:chOff x="240" y="1257"/>
            <a:chExt cx="5280" cy="2825"/>
          </a:xfrm>
          <a:solidFill>
            <a:schemeClr val="tx1"/>
          </a:solidFill>
        </p:grpSpPr>
        <p:pic>
          <p:nvPicPr>
            <p:cNvPr id="71686" name="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6802" b="8504"/>
            <a:stretch>
              <a:fillRect/>
            </a:stretch>
          </p:blipFill>
          <p:spPr bwMode="auto">
            <a:xfrm>
              <a:off x="244" y="1413"/>
              <a:ext cx="5276" cy="24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71687" name="Text Box 5"/>
            <p:cNvSpPr txBox="1">
              <a:spLocks noChangeArrowheads="1"/>
            </p:cNvSpPr>
            <p:nvPr/>
          </p:nvSpPr>
          <p:spPr bwMode="auto">
            <a:xfrm>
              <a:off x="240" y="1257"/>
              <a:ext cx="5280" cy="2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eaLnBrk="1" hangingPunct="1">
                <a:spcBef>
                  <a:spcPct val="50000"/>
                </a:spcBef>
                <a:tabLst>
                  <a:tab pos="5656263" algn="l"/>
                  <a:tab pos="6403975" algn="l"/>
                </a:tabLst>
              </a:pPr>
              <a:r>
                <a:rPr kumimoji="1" lang="en-US" altLang="ja-JP" sz="1800" b="1" dirty="0">
                  <a:ea typeface="Osaka" charset="0"/>
                  <a:cs typeface="Osaka" charset="0"/>
                </a:rPr>
                <a:t>  </a:t>
              </a:r>
              <a:r>
                <a:rPr kumimoji="1" lang="en-US" altLang="ja-JP" sz="1800" b="1" dirty="0" smtClean="0">
                  <a:ea typeface="Osaka" charset="0"/>
                  <a:cs typeface="Osaka" charset="0"/>
                </a:rPr>
                <a:t> 	</a:t>
              </a:r>
              <a:r>
                <a:rPr kumimoji="1" lang="en-US" altLang="ja-JP" sz="1600" b="1" dirty="0" smtClean="0">
                  <a:solidFill>
                    <a:schemeClr val="bg2"/>
                  </a:solidFill>
                  <a:ea typeface="Osaka" charset="0"/>
                  <a:cs typeface="Osaka" charset="0"/>
                </a:rPr>
                <a:t>2001</a:t>
              </a:r>
              <a:r>
                <a:rPr lang="en-US" altLang="ja-JP" sz="1600" dirty="0" smtClean="0">
                  <a:solidFill>
                    <a:schemeClr val="bg2"/>
                  </a:solidFill>
                  <a:ea typeface="Osaka" charset="0"/>
                  <a:cs typeface="Osaka" charset="0"/>
                </a:rPr>
                <a:t>, </a:t>
              </a:r>
              <a:r>
                <a:rPr kumimoji="1" lang="en-US" altLang="ja-JP" sz="1600" b="1" dirty="0" smtClean="0">
                  <a:solidFill>
                    <a:schemeClr val="bg2"/>
                  </a:solidFill>
                  <a:ea typeface="Osaka" charset="0"/>
                  <a:cs typeface="Osaka" charset="0"/>
                </a:rPr>
                <a:t>2002        2004</a:t>
              </a:r>
              <a:r>
                <a:rPr kumimoji="1" lang="en-US" altLang="ja-JP" sz="1600" b="1" dirty="0">
                  <a:solidFill>
                    <a:schemeClr val="bg2"/>
                  </a:solidFill>
                  <a:ea typeface="Osaka" charset="0"/>
                  <a:cs typeface="Osaka" charset="0"/>
                </a:rPr>
                <a:t>, 2007</a:t>
              </a:r>
              <a:endParaRPr kumimoji="1" lang="en-US" altLang="ja-JP" sz="1600" dirty="0">
                <a:solidFill>
                  <a:schemeClr val="bg2"/>
                </a:solidFill>
                <a:ea typeface="Osaka" charset="0"/>
                <a:cs typeface="Osaka" charset="0"/>
              </a:endParaRPr>
            </a:p>
          </p:txBody>
        </p:sp>
        <p:sp>
          <p:nvSpPr>
            <p:cNvPr id="71688" name="Text Box 6"/>
            <p:cNvSpPr txBox="1">
              <a:spLocks noChangeArrowheads="1"/>
            </p:cNvSpPr>
            <p:nvPr/>
          </p:nvSpPr>
          <p:spPr bwMode="auto">
            <a:xfrm>
              <a:off x="240" y="3849"/>
              <a:ext cx="5280" cy="2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569913" algn="ctr"/>
                  <a:tab pos="1889125" algn="ctr"/>
                  <a:tab pos="3260725" algn="ctr"/>
                  <a:tab pos="4632325" algn="ctr"/>
                  <a:tab pos="6116638" algn="ctr"/>
                  <a:tab pos="7659688" algn="ctr"/>
                </a:tabLst>
                <a:defRPr sz="2400">
                  <a:solidFill>
                    <a:schemeClr val="tx1"/>
                  </a:solidFill>
                  <a:latin typeface="Arial" charset="0"/>
                  <a:ea typeface="ＭＳ Ｐゴシック" charset="0"/>
                  <a:cs typeface="ＭＳ Ｐゴシック" charset="0"/>
                </a:defRPr>
              </a:lvl1pPr>
              <a:lvl2pPr marL="37931725" indent="-37474525" eaLnBrk="0" hangingPunct="0">
                <a:tabLst>
                  <a:tab pos="569913" algn="ctr"/>
                  <a:tab pos="1889125" algn="ctr"/>
                  <a:tab pos="3260725" algn="ctr"/>
                  <a:tab pos="4632325" algn="ctr"/>
                  <a:tab pos="6116638" algn="ctr"/>
                  <a:tab pos="7659688" algn="ctr"/>
                </a:tabLst>
                <a:defRPr sz="2400">
                  <a:solidFill>
                    <a:schemeClr val="tx1"/>
                  </a:solidFill>
                  <a:latin typeface="Arial" charset="0"/>
                  <a:ea typeface="ＭＳ Ｐゴシック" charset="0"/>
                </a:defRPr>
              </a:lvl2pPr>
              <a:lvl3pPr eaLnBrk="0" hangingPunct="0">
                <a:tabLst>
                  <a:tab pos="569913" algn="ctr"/>
                  <a:tab pos="1889125" algn="ctr"/>
                  <a:tab pos="3260725" algn="ctr"/>
                  <a:tab pos="4632325" algn="ctr"/>
                  <a:tab pos="6116638" algn="ctr"/>
                  <a:tab pos="7659688" algn="ctr"/>
                </a:tabLst>
                <a:defRPr sz="2400">
                  <a:solidFill>
                    <a:schemeClr val="tx1"/>
                  </a:solidFill>
                  <a:latin typeface="Arial" charset="0"/>
                  <a:ea typeface="ＭＳ Ｐゴシック" charset="0"/>
                </a:defRPr>
              </a:lvl3pPr>
              <a:lvl4pPr eaLnBrk="0" hangingPunct="0">
                <a:tabLst>
                  <a:tab pos="569913" algn="ctr"/>
                  <a:tab pos="1889125" algn="ctr"/>
                  <a:tab pos="3260725" algn="ctr"/>
                  <a:tab pos="4632325" algn="ctr"/>
                  <a:tab pos="6116638" algn="ctr"/>
                  <a:tab pos="7659688" algn="ctr"/>
                </a:tabLst>
                <a:defRPr sz="2400">
                  <a:solidFill>
                    <a:schemeClr val="tx1"/>
                  </a:solidFill>
                  <a:latin typeface="Arial" charset="0"/>
                  <a:ea typeface="ＭＳ Ｐゴシック" charset="0"/>
                </a:defRPr>
              </a:lvl4pPr>
              <a:lvl5pPr eaLnBrk="0" hangingPunct="0">
                <a:tabLst>
                  <a:tab pos="569913" algn="ctr"/>
                  <a:tab pos="1889125" algn="ctr"/>
                  <a:tab pos="3260725" algn="ctr"/>
                  <a:tab pos="4632325" algn="ctr"/>
                  <a:tab pos="6116638" algn="ctr"/>
                  <a:tab pos="7659688" algn="ctr"/>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569913" algn="ctr"/>
                  <a:tab pos="1889125" algn="ctr"/>
                  <a:tab pos="3260725" algn="ctr"/>
                  <a:tab pos="4632325" algn="ctr"/>
                  <a:tab pos="6116638" algn="ctr"/>
                  <a:tab pos="7659688" algn="ctr"/>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569913" algn="ctr"/>
                  <a:tab pos="1889125" algn="ctr"/>
                  <a:tab pos="3260725" algn="ctr"/>
                  <a:tab pos="4632325" algn="ctr"/>
                  <a:tab pos="6116638" algn="ctr"/>
                  <a:tab pos="7659688" algn="ctr"/>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569913" algn="ctr"/>
                  <a:tab pos="1889125" algn="ctr"/>
                  <a:tab pos="3260725" algn="ctr"/>
                  <a:tab pos="4632325" algn="ctr"/>
                  <a:tab pos="6116638" algn="ctr"/>
                  <a:tab pos="7659688" algn="ctr"/>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569913" algn="ctr"/>
                  <a:tab pos="1889125" algn="ctr"/>
                  <a:tab pos="3260725" algn="ctr"/>
                  <a:tab pos="4632325" algn="ctr"/>
                  <a:tab pos="6116638" algn="ctr"/>
                  <a:tab pos="7659688" algn="ctr"/>
                </a:tabLst>
                <a:defRPr sz="2400">
                  <a:solidFill>
                    <a:schemeClr val="tx1"/>
                  </a:solidFill>
                  <a:latin typeface="Arial" charset="0"/>
                  <a:ea typeface="ＭＳ Ｐゴシック" charset="0"/>
                </a:defRPr>
              </a:lvl9pPr>
            </a:lstStyle>
            <a:p>
              <a:pPr algn="l" eaLnBrk="1" hangingPunct="1">
                <a:spcBef>
                  <a:spcPct val="50000"/>
                </a:spcBef>
                <a:tabLst>
                  <a:tab pos="569913" algn="ctr"/>
                  <a:tab pos="1889125" algn="ctr"/>
                  <a:tab pos="3260725" algn="ctr"/>
                  <a:tab pos="4632325" algn="ctr"/>
                  <a:tab pos="6116638" algn="ctr"/>
                  <a:tab pos="7548563" algn="ctr"/>
                </a:tabLst>
              </a:pPr>
              <a:r>
                <a:rPr lang="en-US" sz="1800" b="1" dirty="0" smtClean="0">
                  <a:solidFill>
                    <a:schemeClr val="bg2"/>
                  </a:solidFill>
                  <a:latin typeface="Geneva" charset="0"/>
                </a:rPr>
                <a:t>p	</a:t>
              </a:r>
              <a:r>
                <a:rPr lang="en-US" sz="1800" b="1" dirty="0">
                  <a:solidFill>
                    <a:srgbClr val="00CCFF"/>
                  </a:solidFill>
                </a:rPr>
                <a:t>6</a:t>
              </a:r>
              <a:r>
                <a:rPr lang="en-US" sz="1800" b="1" dirty="0" smtClean="0">
                  <a:solidFill>
                    <a:schemeClr val="bg2"/>
                  </a:solidFill>
                </a:rPr>
                <a:t>, 2</a:t>
              </a:r>
              <a:r>
                <a:rPr lang="en-US" sz="1800" b="1" dirty="0">
                  <a:solidFill>
                    <a:schemeClr val="bg2"/>
                  </a:solidFill>
                </a:rPr>
                <a:t>	43	415, 398	668, 558	147	</a:t>
              </a:r>
              <a:r>
                <a:rPr lang="en-US" sz="1800" b="1" dirty="0">
                  <a:solidFill>
                    <a:schemeClr val="bg1"/>
                  </a:solidFill>
                </a:rPr>
                <a:t>1,512,</a:t>
              </a:r>
              <a:r>
                <a:rPr lang="en-US" sz="1800" b="1" dirty="0">
                  <a:solidFill>
                    <a:srgbClr val="00CCFF"/>
                  </a:solidFill>
                </a:rPr>
                <a:t> </a:t>
              </a:r>
              <a:r>
                <a:rPr lang="en-US" sz="1800" b="1" dirty="0" smtClean="0">
                  <a:solidFill>
                    <a:srgbClr val="FF0000"/>
                  </a:solidFill>
                </a:rPr>
                <a:t>7,886</a:t>
              </a:r>
              <a:endParaRPr lang="en-US" sz="1800" b="1" dirty="0">
                <a:solidFill>
                  <a:srgbClr val="FF0000"/>
                </a:solidFill>
              </a:endParaRPr>
            </a:p>
          </p:txBody>
        </p:sp>
      </p:grpSp>
      <p:cxnSp>
        <p:nvCxnSpPr>
          <p:cNvPr id="22" name="Straight Connector 21"/>
          <p:cNvCxnSpPr/>
          <p:nvPr/>
        </p:nvCxnSpPr>
        <p:spPr bwMode="auto">
          <a:xfrm>
            <a:off x="457200" y="6019800"/>
            <a:ext cx="152400" cy="1588"/>
          </a:xfrm>
          <a:prstGeom prst="line">
            <a:avLst/>
          </a:prstGeom>
          <a:solidFill>
            <a:schemeClr val="accent1"/>
          </a:solidFill>
          <a:ln w="25400" cap="flat" cmpd="sng" algn="ctr">
            <a:solidFill>
              <a:schemeClr val="bg2"/>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3" name="テキスト ボックス 2"/>
          <p:cNvSpPr txBox="1"/>
          <p:nvPr/>
        </p:nvSpPr>
        <p:spPr>
          <a:xfrm>
            <a:off x="1625068" y="6381328"/>
            <a:ext cx="5763116" cy="400110"/>
          </a:xfrm>
          <a:prstGeom prst="rect">
            <a:avLst/>
          </a:prstGeom>
          <a:noFill/>
        </p:spPr>
        <p:txBody>
          <a:bodyPr wrap="none" rtlCol="0">
            <a:spAutoFit/>
          </a:bodyPr>
          <a:lstStyle/>
          <a:p>
            <a:r>
              <a:rPr lang="en-US" altLang="ja-JP" sz="2000" b="0" dirty="0" smtClean="0">
                <a:solidFill>
                  <a:srgbClr val="00CCFF"/>
                </a:solidFill>
                <a:latin typeface="Helvetica"/>
                <a:cs typeface="Helvetica"/>
              </a:rPr>
              <a:t>Maximizing advantages with balloon experiments</a:t>
            </a:r>
            <a:endParaRPr kumimoji="1" lang="ja-JP" altLang="en-US" sz="2000" b="0" dirty="0">
              <a:solidFill>
                <a:srgbClr val="00CCFF"/>
              </a:solidFill>
              <a:latin typeface="Helvetica"/>
              <a:cs typeface="Helvetica"/>
            </a:endParaRPr>
          </a:p>
        </p:txBody>
      </p:sp>
    </p:spTree>
    <p:extLst>
      <p:ext uri="{BB962C8B-B14F-4D97-AF65-F5344CB8AC3E}">
        <p14:creationId xmlns:p14="http://schemas.microsoft.com/office/powerpoint/2010/main" val="3333398509"/>
      </p:ext>
    </p:extLst>
  </p:cSld>
  <p:clrMapOvr>
    <a:masterClrMapping/>
  </p:clrMapOvr>
  <p:transition xmlns:p14="http://schemas.microsoft.com/office/powerpoint/2010/main" advTm="78531"/>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fld id="{7C165441-A054-D048-9AD0-978277B4DF20}" type="slidenum">
              <a:rPr lang="en-US" altLang="ja-JP"/>
              <a:pPr/>
              <a:t>16</a:t>
            </a:fld>
            <a:endParaRPr lang="en-US" altLang="ja-JP" dirty="0"/>
          </a:p>
        </p:txBody>
      </p:sp>
      <p:pic>
        <p:nvPicPr>
          <p:cNvPr id="338994" name="Picture 5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5536" y="1556795"/>
            <a:ext cx="4301232" cy="449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38946" name="Rectangle 2"/>
          <p:cNvSpPr>
            <a:spLocks noChangeArrowheads="1"/>
          </p:cNvSpPr>
          <p:nvPr/>
        </p:nvSpPr>
        <p:spPr bwMode="auto">
          <a:xfrm>
            <a:off x="381000" y="304802"/>
            <a:ext cx="84582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spAutoFit/>
          </a:bodyPr>
          <a:lstStyle/>
          <a:p>
            <a:r>
              <a:rPr lang="en-US" altLang="ja-JP" sz="3200" dirty="0">
                <a:solidFill>
                  <a:srgbClr val="FFFF00"/>
                </a:solidFill>
                <a:latin typeface="Helvetica"/>
                <a:ea typeface="Osaka" charset="0"/>
                <a:cs typeface="Helvetica"/>
              </a:rPr>
              <a:t>Antiproton Spectrum Measured at</a:t>
            </a:r>
          </a:p>
          <a:p>
            <a:r>
              <a:rPr lang="en-US" altLang="ja-JP" dirty="0" smtClean="0">
                <a:latin typeface="Helvetica"/>
                <a:ea typeface="Osaka" charset="0"/>
                <a:cs typeface="Helvetica"/>
              </a:rPr>
              <a:t>Solar Minimum </a:t>
            </a:r>
            <a:r>
              <a:rPr lang="en-US" altLang="ja-JP" dirty="0">
                <a:latin typeface="Helvetica"/>
                <a:ea typeface="Osaka" charset="0"/>
                <a:cs typeface="Helvetica"/>
              </a:rPr>
              <a:t>in 1995 - </a:t>
            </a:r>
            <a:r>
              <a:rPr lang="en-US" altLang="ja-JP" dirty="0" smtClean="0">
                <a:latin typeface="Helvetica"/>
                <a:ea typeface="Osaka" charset="0"/>
                <a:cs typeface="Helvetica"/>
              </a:rPr>
              <a:t>1997</a:t>
            </a:r>
            <a:endParaRPr lang="en-US" altLang="ja-JP" sz="3600" dirty="0">
              <a:latin typeface="Helvetica"/>
              <a:ea typeface="Osaka" charset="0"/>
              <a:cs typeface="Helvetica"/>
            </a:endParaRPr>
          </a:p>
        </p:txBody>
      </p:sp>
      <p:sp>
        <p:nvSpPr>
          <p:cNvPr id="338947" name="Rectangle 3"/>
          <p:cNvSpPr>
            <a:spLocks noChangeArrowheads="1"/>
          </p:cNvSpPr>
          <p:nvPr/>
        </p:nvSpPr>
        <p:spPr bwMode="auto">
          <a:xfrm>
            <a:off x="5148064" y="1628800"/>
            <a:ext cx="3995936" cy="3108525"/>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1421" tIns="45711" rIns="91421" bIns="45711">
            <a:spAutoFit/>
          </a:bodyPr>
          <a:lstStyle/>
          <a:p>
            <a:pPr algn="l">
              <a:buFontTx/>
              <a:buChar char="•"/>
            </a:pPr>
            <a:r>
              <a:rPr lang="en-US" altLang="ja-JP" dirty="0" smtClean="0">
                <a:solidFill>
                  <a:srgbClr val="FFFF00"/>
                </a:solidFill>
                <a:ea typeface="Osaka" charset="0"/>
                <a:cs typeface="Osaka" charset="0"/>
              </a:rPr>
              <a:t> </a:t>
            </a:r>
            <a:r>
              <a:rPr lang="en-US" altLang="ja-JP" sz="2400" b="0" dirty="0">
                <a:solidFill>
                  <a:srgbClr val="FFFF00"/>
                </a:solidFill>
                <a:latin typeface="Helvetica"/>
                <a:ea typeface="Osaka" charset="0"/>
                <a:cs typeface="Helvetica"/>
              </a:rPr>
              <a:t>Peak for Secondary</a:t>
            </a:r>
            <a:endParaRPr lang="en-US" altLang="ja-JP" sz="2400" b="0" dirty="0">
              <a:latin typeface="Helvetica"/>
              <a:ea typeface="Osaka" charset="0"/>
              <a:cs typeface="Helvetica"/>
            </a:endParaRPr>
          </a:p>
          <a:p>
            <a:pPr algn="l">
              <a:buFontTx/>
              <a:buChar char="•"/>
            </a:pPr>
            <a:endParaRPr lang="en-US" altLang="ja-JP" sz="2400" b="0" dirty="0">
              <a:latin typeface="Helvetica"/>
              <a:ea typeface="Osaka" charset="0"/>
              <a:cs typeface="Helvetica"/>
            </a:endParaRPr>
          </a:p>
          <a:p>
            <a:pPr algn="l">
              <a:buFontTx/>
              <a:buChar char="•"/>
            </a:pPr>
            <a:r>
              <a:rPr lang="en-US" altLang="ja-JP" sz="2400" b="0" dirty="0">
                <a:latin typeface="Helvetica"/>
                <a:ea typeface="Osaka" charset="0"/>
                <a:cs typeface="Helvetica"/>
              </a:rPr>
              <a:t> Flatter in low energy?</a:t>
            </a:r>
          </a:p>
          <a:p>
            <a:pPr lvl="1" algn="l">
              <a:buFontTx/>
              <a:buChar char="•"/>
            </a:pPr>
            <a:r>
              <a:rPr lang="en-US" altLang="ja-JP" sz="2400" b="0" dirty="0">
                <a:latin typeface="Helvetica"/>
                <a:ea typeface="Osaka" charset="0"/>
                <a:cs typeface="Helvetica"/>
              </a:rPr>
              <a:t> Primary Origin?</a:t>
            </a:r>
          </a:p>
          <a:p>
            <a:pPr algn="l">
              <a:buFontTx/>
              <a:buChar char="•"/>
            </a:pPr>
            <a:endParaRPr lang="en-US" altLang="ja-JP" sz="2400" b="0" dirty="0">
              <a:solidFill>
                <a:schemeClr val="accent2"/>
              </a:solidFill>
              <a:latin typeface="Helvetica"/>
              <a:ea typeface="Osaka" charset="0"/>
              <a:cs typeface="Helvetica"/>
            </a:endParaRPr>
          </a:p>
          <a:p>
            <a:pPr algn="l"/>
            <a:endParaRPr lang="en-US" altLang="ja-JP" sz="2400" b="0" dirty="0" smtClean="0">
              <a:solidFill>
                <a:schemeClr val="accent2"/>
              </a:solidFill>
              <a:latin typeface="Helvetica"/>
              <a:ea typeface="Osaka" charset="0"/>
              <a:cs typeface="Helvetica"/>
            </a:endParaRPr>
          </a:p>
          <a:p>
            <a:pPr marL="225425" indent="-225425" algn="l">
              <a:buFontTx/>
              <a:buChar char="•"/>
            </a:pPr>
            <a:r>
              <a:rPr lang="en-US" altLang="ja-JP" sz="2400" b="0" dirty="0" smtClean="0">
                <a:solidFill>
                  <a:srgbClr val="FFFF00"/>
                </a:solidFill>
                <a:latin typeface="Helvetica"/>
                <a:ea typeface="Osaka" charset="0"/>
                <a:cs typeface="Helvetica"/>
              </a:rPr>
              <a:t>More </a:t>
            </a:r>
            <a:r>
              <a:rPr lang="en-US" altLang="ja-JP" sz="2400" b="0" dirty="0">
                <a:solidFill>
                  <a:srgbClr val="FFFF00"/>
                </a:solidFill>
                <a:latin typeface="Helvetica"/>
                <a:ea typeface="Osaka" charset="0"/>
                <a:cs typeface="Helvetica"/>
              </a:rPr>
              <a:t>statistics </a:t>
            </a:r>
            <a:r>
              <a:rPr lang="en-US" altLang="ja-JP" sz="2400" b="0" dirty="0" smtClean="0">
                <a:solidFill>
                  <a:srgbClr val="FFFF00"/>
                </a:solidFill>
                <a:latin typeface="Helvetica"/>
                <a:ea typeface="Osaka" charset="0"/>
                <a:cs typeface="Helvetica"/>
              </a:rPr>
              <a:t>necessary</a:t>
            </a:r>
            <a:r>
              <a:rPr lang="en-US" altLang="ja-JP" sz="2400" b="0" dirty="0" smtClean="0">
                <a:solidFill>
                  <a:srgbClr val="FF0000"/>
                </a:solidFill>
                <a:latin typeface="Helvetica"/>
                <a:ea typeface="Osaka" charset="0"/>
                <a:cs typeface="Helvetica"/>
              </a:rPr>
              <a:t> </a:t>
            </a:r>
            <a:r>
              <a:rPr lang="en-US" altLang="ja-JP" sz="2400" b="0" dirty="0" smtClean="0">
                <a:solidFill>
                  <a:srgbClr val="FFFF00"/>
                </a:solidFill>
                <a:latin typeface="Helvetica"/>
                <a:ea typeface="Osaka" charset="0"/>
                <a:cs typeface="Helvetica"/>
              </a:rPr>
              <a:t>at</a:t>
            </a:r>
            <a:r>
              <a:rPr lang="en-US" altLang="ja-JP" sz="2400" b="0" dirty="0" smtClean="0">
                <a:solidFill>
                  <a:srgbClr val="FF0000"/>
                </a:solidFill>
                <a:latin typeface="Helvetica"/>
                <a:ea typeface="Osaka" charset="0"/>
                <a:cs typeface="Helvetica"/>
              </a:rPr>
              <a:t> </a:t>
            </a:r>
            <a:r>
              <a:rPr lang="en-US" altLang="ja-JP" sz="2400" b="0" dirty="0" smtClean="0">
                <a:solidFill>
                  <a:srgbClr val="FFFF00"/>
                </a:solidFill>
                <a:latin typeface="Helvetica"/>
                <a:ea typeface="Osaka" charset="0"/>
                <a:cs typeface="Helvetica"/>
              </a:rPr>
              <a:t>solar minimum</a:t>
            </a:r>
            <a:endParaRPr lang="ja-JP" altLang="en-US" sz="2400" b="0" dirty="0">
              <a:solidFill>
                <a:srgbClr val="336600"/>
              </a:solidFill>
              <a:latin typeface="Helvetica"/>
              <a:ea typeface="Osaka" charset="0"/>
              <a:cs typeface="Helvetica"/>
            </a:endParaRPr>
          </a:p>
        </p:txBody>
      </p:sp>
      <p:sp>
        <p:nvSpPr>
          <p:cNvPr id="338955" name="Line 11"/>
          <p:cNvSpPr>
            <a:spLocks noChangeShapeType="1"/>
          </p:cNvSpPr>
          <p:nvPr/>
        </p:nvSpPr>
        <p:spPr bwMode="auto">
          <a:xfrm flipH="1">
            <a:off x="3491879" y="1967130"/>
            <a:ext cx="1584177" cy="813798"/>
          </a:xfrm>
          <a:prstGeom prst="line">
            <a:avLst/>
          </a:prstGeom>
          <a:noFill/>
          <a:ln w="38100" cmpd="sng">
            <a:solidFill>
              <a:srgbClr val="FF6600"/>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338956" name="Line 12"/>
          <p:cNvSpPr>
            <a:spLocks noChangeShapeType="1"/>
          </p:cNvSpPr>
          <p:nvPr/>
        </p:nvSpPr>
        <p:spPr bwMode="auto">
          <a:xfrm>
            <a:off x="6629400" y="3237379"/>
            <a:ext cx="30832" cy="529951"/>
          </a:xfrm>
          <a:prstGeom prst="line">
            <a:avLst/>
          </a:prstGeom>
          <a:noFill/>
          <a:ln w="76200">
            <a:solidFill>
              <a:srgbClr val="FF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338970" name="Line 26"/>
          <p:cNvSpPr>
            <a:spLocks noChangeShapeType="1"/>
          </p:cNvSpPr>
          <p:nvPr/>
        </p:nvSpPr>
        <p:spPr bwMode="auto">
          <a:xfrm flipH="1">
            <a:off x="2123728" y="2996952"/>
            <a:ext cx="3024335" cy="792089"/>
          </a:xfrm>
          <a:prstGeom prst="line">
            <a:avLst/>
          </a:prstGeom>
          <a:noFill/>
          <a:ln w="38100" cmpd="sng">
            <a:solidFill>
              <a:srgbClr val="00CCFF"/>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2" name="テキスト ボックス 1"/>
          <p:cNvSpPr txBox="1"/>
          <p:nvPr/>
        </p:nvSpPr>
        <p:spPr>
          <a:xfrm>
            <a:off x="755600" y="6093296"/>
            <a:ext cx="3581691" cy="338536"/>
          </a:xfrm>
          <a:prstGeom prst="rect">
            <a:avLst/>
          </a:prstGeom>
          <a:solidFill>
            <a:srgbClr val="FFFF00"/>
          </a:solidFill>
        </p:spPr>
        <p:txBody>
          <a:bodyPr wrap="none" lIns="91421" tIns="45711" rIns="91421" bIns="45711" rtlCol="0">
            <a:spAutoFit/>
          </a:bodyPr>
          <a:lstStyle/>
          <a:p>
            <a:r>
              <a:rPr lang="en-US" altLang="ja-JP" sz="1600" dirty="0">
                <a:solidFill>
                  <a:schemeClr val="bg2"/>
                </a:solidFill>
                <a:ea typeface="Osaka" charset="0"/>
                <a:cs typeface="Osaka" charset="0"/>
              </a:rPr>
              <a:t>S. </a:t>
            </a:r>
            <a:r>
              <a:rPr lang="en-US" altLang="ja-JP" sz="1600" dirty="0" err="1">
                <a:solidFill>
                  <a:schemeClr val="bg2"/>
                </a:solidFill>
                <a:ea typeface="Osaka" charset="0"/>
                <a:cs typeface="Osaka" charset="0"/>
              </a:rPr>
              <a:t>Orito</a:t>
            </a:r>
            <a:r>
              <a:rPr lang="en-US" altLang="ja-JP" sz="1600" dirty="0">
                <a:solidFill>
                  <a:schemeClr val="bg2"/>
                </a:solidFill>
                <a:ea typeface="Osaka" charset="0"/>
                <a:cs typeface="Osaka" charset="0"/>
              </a:rPr>
              <a:t> et al. PRL, Vol. 84, No, 6, 2000</a:t>
            </a:r>
          </a:p>
        </p:txBody>
      </p:sp>
      <p:sp>
        <p:nvSpPr>
          <p:cNvPr id="3" name="日付プレースホルダー 2"/>
          <p:cNvSpPr>
            <a:spLocks noGrp="1"/>
          </p:cNvSpPr>
          <p:nvPr>
            <p:ph type="dt" sz="half" idx="10"/>
          </p:nvPr>
        </p:nvSpPr>
        <p:spPr/>
        <p:txBody>
          <a:bodyPr/>
          <a:lstStyle/>
          <a:p>
            <a:r>
              <a:rPr lang="en-US" altLang="ja-JP" dirty="0" smtClean="0"/>
              <a:t>A. Yamamoto, 6 November 2012</a:t>
            </a:r>
            <a:endParaRPr lang="en-US" altLang="ja-JP" dirty="0"/>
          </a:p>
        </p:txBody>
      </p:sp>
      <p:sp>
        <p:nvSpPr>
          <p:cNvPr id="5" name="フッター プレースホルダー 4"/>
          <p:cNvSpPr>
            <a:spLocks noGrp="1"/>
          </p:cNvSpPr>
          <p:nvPr>
            <p:ph type="ftr" sz="quarter" idx="11"/>
          </p:nvPr>
        </p:nvSpPr>
        <p:spPr/>
        <p:txBody>
          <a:bodyPr/>
          <a:lstStyle/>
          <a:p>
            <a:r>
              <a:rPr lang="en-US" altLang="ja-JP" smtClean="0"/>
              <a:t>BESS Experiment</a:t>
            </a:r>
            <a:endParaRPr lang="en-US" altLang="ja-JP"/>
          </a:p>
        </p:txBody>
      </p:sp>
      <p:pic>
        <p:nvPicPr>
          <p:cNvPr id="12"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85496" y="4858030"/>
            <a:ext cx="2414896" cy="1739322"/>
          </a:xfrm>
          <a:prstGeom prst="rect">
            <a:avLst/>
          </a:pr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pic>
      <p:sp>
        <p:nvSpPr>
          <p:cNvPr id="14" name="正方形/長方形 13"/>
          <p:cNvSpPr/>
          <p:nvPr/>
        </p:nvSpPr>
        <p:spPr bwMode="auto">
          <a:xfrm>
            <a:off x="6660232" y="5013176"/>
            <a:ext cx="1296144" cy="1368152"/>
          </a:xfrm>
          <a:prstGeom prst="rect">
            <a:avLst/>
          </a:prstGeom>
          <a:solidFill>
            <a:schemeClr val="accent1">
              <a:alpha val="81000"/>
            </a:schemeClr>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500" b="0" i="0" u="none" strike="noStrike" cap="none" normalizeH="0" baseline="0">
              <a:ln>
                <a:noFill/>
              </a:ln>
              <a:solidFill>
                <a:srgbClr val="FFFFFF"/>
              </a:solidFill>
              <a:effectLst/>
              <a:latin typeface="Times" charset="0"/>
              <a:ea typeface="ＤＦＰ勘亭流" charset="0"/>
              <a:cs typeface="ＤＦＰ勘亭流"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fld id="{7C165441-A054-D048-9AD0-978277B4DF20}" type="slidenum">
              <a:rPr lang="en-US" altLang="ja-JP"/>
              <a:pPr/>
              <a:t>17</a:t>
            </a:fld>
            <a:endParaRPr lang="en-US" altLang="ja-JP" dirty="0"/>
          </a:p>
        </p:txBody>
      </p:sp>
      <p:pic>
        <p:nvPicPr>
          <p:cNvPr id="338994" name="Picture 5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5536" y="1556795"/>
            <a:ext cx="4301232" cy="449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38946" name="Rectangle 2"/>
          <p:cNvSpPr>
            <a:spLocks noChangeArrowheads="1"/>
          </p:cNvSpPr>
          <p:nvPr/>
        </p:nvSpPr>
        <p:spPr bwMode="auto">
          <a:xfrm>
            <a:off x="381000" y="304802"/>
            <a:ext cx="84582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spAutoFit/>
          </a:bodyPr>
          <a:lstStyle/>
          <a:p>
            <a:r>
              <a:rPr lang="en-US" altLang="ja-JP" sz="3200" dirty="0">
                <a:solidFill>
                  <a:srgbClr val="FFFF00"/>
                </a:solidFill>
                <a:latin typeface="Helvetica"/>
                <a:ea typeface="Osaka" charset="0"/>
                <a:cs typeface="Helvetica"/>
              </a:rPr>
              <a:t>Antiproton Spectrum Measured at</a:t>
            </a:r>
          </a:p>
          <a:p>
            <a:r>
              <a:rPr lang="en-US" altLang="ja-JP" dirty="0" smtClean="0">
                <a:latin typeface="Helvetica"/>
                <a:ea typeface="Osaka" charset="0"/>
                <a:cs typeface="Helvetica"/>
              </a:rPr>
              <a:t>Solar Minimum </a:t>
            </a:r>
            <a:r>
              <a:rPr lang="en-US" altLang="ja-JP" dirty="0">
                <a:latin typeface="Helvetica"/>
                <a:ea typeface="Osaka" charset="0"/>
                <a:cs typeface="Helvetica"/>
              </a:rPr>
              <a:t>in 1995 - </a:t>
            </a:r>
            <a:r>
              <a:rPr lang="en-US" altLang="ja-JP" dirty="0" smtClean="0">
                <a:latin typeface="Helvetica"/>
                <a:ea typeface="Osaka" charset="0"/>
                <a:cs typeface="Helvetica"/>
              </a:rPr>
              <a:t>1997</a:t>
            </a:r>
            <a:endParaRPr lang="en-US" altLang="ja-JP" sz="3600" dirty="0">
              <a:latin typeface="Helvetica"/>
              <a:ea typeface="Osaka" charset="0"/>
              <a:cs typeface="Helvetica"/>
            </a:endParaRPr>
          </a:p>
        </p:txBody>
      </p:sp>
      <p:sp>
        <p:nvSpPr>
          <p:cNvPr id="338947" name="Rectangle 3"/>
          <p:cNvSpPr>
            <a:spLocks noChangeArrowheads="1"/>
          </p:cNvSpPr>
          <p:nvPr/>
        </p:nvSpPr>
        <p:spPr bwMode="auto">
          <a:xfrm>
            <a:off x="5148064" y="1628800"/>
            <a:ext cx="3995936" cy="3108525"/>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1421" tIns="45711" rIns="91421" bIns="45711">
            <a:spAutoFit/>
          </a:bodyPr>
          <a:lstStyle/>
          <a:p>
            <a:pPr algn="l">
              <a:buFontTx/>
              <a:buChar char="•"/>
            </a:pPr>
            <a:r>
              <a:rPr lang="en-US" altLang="ja-JP" dirty="0" smtClean="0">
                <a:solidFill>
                  <a:srgbClr val="FFFF00"/>
                </a:solidFill>
                <a:ea typeface="Osaka" charset="0"/>
                <a:cs typeface="Osaka" charset="0"/>
              </a:rPr>
              <a:t> </a:t>
            </a:r>
            <a:r>
              <a:rPr lang="en-US" altLang="ja-JP" sz="2400" b="0" dirty="0">
                <a:solidFill>
                  <a:srgbClr val="FFFF00"/>
                </a:solidFill>
                <a:latin typeface="Helvetica"/>
                <a:ea typeface="Osaka" charset="0"/>
                <a:cs typeface="Helvetica"/>
              </a:rPr>
              <a:t>Peak for Secondary</a:t>
            </a:r>
            <a:endParaRPr lang="en-US" altLang="ja-JP" sz="2400" b="0" dirty="0">
              <a:latin typeface="Helvetica"/>
              <a:ea typeface="Osaka" charset="0"/>
              <a:cs typeface="Helvetica"/>
            </a:endParaRPr>
          </a:p>
          <a:p>
            <a:pPr algn="l">
              <a:buFontTx/>
              <a:buChar char="•"/>
            </a:pPr>
            <a:endParaRPr lang="en-US" altLang="ja-JP" sz="2400" b="0" dirty="0">
              <a:latin typeface="Helvetica"/>
              <a:ea typeface="Osaka" charset="0"/>
              <a:cs typeface="Helvetica"/>
            </a:endParaRPr>
          </a:p>
          <a:p>
            <a:pPr algn="l">
              <a:buFontTx/>
              <a:buChar char="•"/>
            </a:pPr>
            <a:r>
              <a:rPr lang="en-US" altLang="ja-JP" sz="2400" b="0" dirty="0">
                <a:latin typeface="Helvetica"/>
                <a:ea typeface="Osaka" charset="0"/>
                <a:cs typeface="Helvetica"/>
              </a:rPr>
              <a:t> Flatter in low energy?</a:t>
            </a:r>
          </a:p>
          <a:p>
            <a:pPr lvl="1" algn="l">
              <a:buFontTx/>
              <a:buChar char="•"/>
            </a:pPr>
            <a:r>
              <a:rPr lang="en-US" altLang="ja-JP" sz="2400" b="0" dirty="0">
                <a:latin typeface="Helvetica"/>
                <a:ea typeface="Osaka" charset="0"/>
                <a:cs typeface="Helvetica"/>
              </a:rPr>
              <a:t> Primary Origin?</a:t>
            </a:r>
          </a:p>
          <a:p>
            <a:pPr algn="l">
              <a:buFontTx/>
              <a:buChar char="•"/>
            </a:pPr>
            <a:endParaRPr lang="en-US" altLang="ja-JP" sz="2400" b="0" dirty="0">
              <a:solidFill>
                <a:schemeClr val="accent2"/>
              </a:solidFill>
              <a:latin typeface="Helvetica"/>
              <a:ea typeface="Osaka" charset="0"/>
              <a:cs typeface="Helvetica"/>
            </a:endParaRPr>
          </a:p>
          <a:p>
            <a:pPr algn="l"/>
            <a:endParaRPr lang="en-US" altLang="ja-JP" sz="2400" b="0" dirty="0" smtClean="0">
              <a:solidFill>
                <a:schemeClr val="accent2"/>
              </a:solidFill>
              <a:latin typeface="Helvetica"/>
              <a:ea typeface="Osaka" charset="0"/>
              <a:cs typeface="Helvetica"/>
            </a:endParaRPr>
          </a:p>
          <a:p>
            <a:pPr marL="225425" indent="-225425" algn="l">
              <a:buFontTx/>
              <a:buChar char="•"/>
            </a:pPr>
            <a:r>
              <a:rPr lang="en-US" altLang="ja-JP" sz="2400" b="0" dirty="0" smtClean="0">
                <a:solidFill>
                  <a:srgbClr val="FFFF00"/>
                </a:solidFill>
                <a:latin typeface="Helvetica"/>
                <a:ea typeface="Osaka" charset="0"/>
                <a:cs typeface="Helvetica"/>
              </a:rPr>
              <a:t>More </a:t>
            </a:r>
            <a:r>
              <a:rPr lang="en-US" altLang="ja-JP" sz="2400" b="0" dirty="0">
                <a:solidFill>
                  <a:srgbClr val="FFFF00"/>
                </a:solidFill>
                <a:latin typeface="Helvetica"/>
                <a:ea typeface="Osaka" charset="0"/>
                <a:cs typeface="Helvetica"/>
              </a:rPr>
              <a:t>statistics </a:t>
            </a:r>
            <a:r>
              <a:rPr lang="en-US" altLang="ja-JP" sz="2400" b="0" dirty="0" smtClean="0">
                <a:solidFill>
                  <a:srgbClr val="FFFF00"/>
                </a:solidFill>
                <a:latin typeface="Helvetica"/>
                <a:ea typeface="Osaka" charset="0"/>
                <a:cs typeface="Helvetica"/>
              </a:rPr>
              <a:t>necessary</a:t>
            </a:r>
            <a:r>
              <a:rPr lang="en-US" altLang="ja-JP" sz="2400" b="0" dirty="0" smtClean="0">
                <a:solidFill>
                  <a:srgbClr val="FF0000"/>
                </a:solidFill>
                <a:latin typeface="Helvetica"/>
                <a:ea typeface="Osaka" charset="0"/>
                <a:cs typeface="Helvetica"/>
              </a:rPr>
              <a:t> </a:t>
            </a:r>
            <a:r>
              <a:rPr lang="en-US" altLang="ja-JP" sz="2400" b="0" dirty="0" smtClean="0">
                <a:solidFill>
                  <a:srgbClr val="FFFF00"/>
                </a:solidFill>
                <a:latin typeface="Helvetica"/>
                <a:ea typeface="Osaka" charset="0"/>
                <a:cs typeface="Helvetica"/>
              </a:rPr>
              <a:t>at</a:t>
            </a:r>
            <a:r>
              <a:rPr lang="en-US" altLang="ja-JP" sz="2400" b="0" dirty="0" smtClean="0">
                <a:solidFill>
                  <a:srgbClr val="FF0000"/>
                </a:solidFill>
                <a:latin typeface="Helvetica"/>
                <a:ea typeface="Osaka" charset="0"/>
                <a:cs typeface="Helvetica"/>
              </a:rPr>
              <a:t> </a:t>
            </a:r>
            <a:r>
              <a:rPr lang="en-US" altLang="ja-JP" sz="2400" b="0" dirty="0" smtClean="0">
                <a:solidFill>
                  <a:srgbClr val="FFFF00"/>
                </a:solidFill>
                <a:latin typeface="Helvetica"/>
                <a:ea typeface="Osaka" charset="0"/>
                <a:cs typeface="Helvetica"/>
              </a:rPr>
              <a:t>solar minimum</a:t>
            </a:r>
            <a:endParaRPr lang="ja-JP" altLang="en-US" sz="2400" b="0" dirty="0">
              <a:solidFill>
                <a:srgbClr val="336600"/>
              </a:solidFill>
              <a:latin typeface="Helvetica"/>
              <a:ea typeface="Osaka" charset="0"/>
              <a:cs typeface="Helvetica"/>
            </a:endParaRPr>
          </a:p>
        </p:txBody>
      </p:sp>
      <p:sp>
        <p:nvSpPr>
          <p:cNvPr id="338955" name="Line 11"/>
          <p:cNvSpPr>
            <a:spLocks noChangeShapeType="1"/>
          </p:cNvSpPr>
          <p:nvPr/>
        </p:nvSpPr>
        <p:spPr bwMode="auto">
          <a:xfrm flipH="1">
            <a:off x="3491879" y="1967130"/>
            <a:ext cx="1584177" cy="813798"/>
          </a:xfrm>
          <a:prstGeom prst="line">
            <a:avLst/>
          </a:prstGeom>
          <a:noFill/>
          <a:ln w="38100" cmpd="sng">
            <a:solidFill>
              <a:srgbClr val="FF6600"/>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338956" name="Line 12"/>
          <p:cNvSpPr>
            <a:spLocks noChangeShapeType="1"/>
          </p:cNvSpPr>
          <p:nvPr/>
        </p:nvSpPr>
        <p:spPr bwMode="auto">
          <a:xfrm>
            <a:off x="6629400" y="3237379"/>
            <a:ext cx="30832" cy="529951"/>
          </a:xfrm>
          <a:prstGeom prst="line">
            <a:avLst/>
          </a:prstGeom>
          <a:noFill/>
          <a:ln w="76200">
            <a:solidFill>
              <a:srgbClr val="FF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338970" name="Line 26"/>
          <p:cNvSpPr>
            <a:spLocks noChangeShapeType="1"/>
          </p:cNvSpPr>
          <p:nvPr/>
        </p:nvSpPr>
        <p:spPr bwMode="auto">
          <a:xfrm flipH="1">
            <a:off x="2123728" y="2996952"/>
            <a:ext cx="3024335" cy="792089"/>
          </a:xfrm>
          <a:prstGeom prst="line">
            <a:avLst/>
          </a:prstGeom>
          <a:noFill/>
          <a:ln w="38100" cmpd="sng">
            <a:solidFill>
              <a:srgbClr val="00CCFF"/>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2" name="テキスト ボックス 1"/>
          <p:cNvSpPr txBox="1"/>
          <p:nvPr/>
        </p:nvSpPr>
        <p:spPr>
          <a:xfrm>
            <a:off x="755600" y="6093296"/>
            <a:ext cx="3581691" cy="338536"/>
          </a:xfrm>
          <a:prstGeom prst="rect">
            <a:avLst/>
          </a:prstGeom>
          <a:solidFill>
            <a:srgbClr val="FFFF00"/>
          </a:solidFill>
        </p:spPr>
        <p:txBody>
          <a:bodyPr wrap="none" lIns="91421" tIns="45711" rIns="91421" bIns="45711" rtlCol="0">
            <a:spAutoFit/>
          </a:bodyPr>
          <a:lstStyle/>
          <a:p>
            <a:r>
              <a:rPr lang="en-US" altLang="ja-JP" sz="1600" dirty="0">
                <a:solidFill>
                  <a:schemeClr val="bg2"/>
                </a:solidFill>
                <a:ea typeface="Osaka" charset="0"/>
                <a:cs typeface="Osaka" charset="0"/>
              </a:rPr>
              <a:t>S. </a:t>
            </a:r>
            <a:r>
              <a:rPr lang="en-US" altLang="ja-JP" sz="1600" dirty="0" err="1">
                <a:solidFill>
                  <a:schemeClr val="bg2"/>
                </a:solidFill>
                <a:ea typeface="Osaka" charset="0"/>
                <a:cs typeface="Osaka" charset="0"/>
              </a:rPr>
              <a:t>Orito</a:t>
            </a:r>
            <a:r>
              <a:rPr lang="en-US" altLang="ja-JP" sz="1600" dirty="0">
                <a:solidFill>
                  <a:schemeClr val="bg2"/>
                </a:solidFill>
                <a:ea typeface="Osaka" charset="0"/>
                <a:cs typeface="Osaka" charset="0"/>
              </a:rPr>
              <a:t> et al. PRL, Vol. 84, No, 6, 2000</a:t>
            </a:r>
          </a:p>
        </p:txBody>
      </p:sp>
      <p:sp>
        <p:nvSpPr>
          <p:cNvPr id="3" name="日付プレースホルダー 2"/>
          <p:cNvSpPr>
            <a:spLocks noGrp="1"/>
          </p:cNvSpPr>
          <p:nvPr>
            <p:ph type="dt" sz="half" idx="10"/>
          </p:nvPr>
        </p:nvSpPr>
        <p:spPr/>
        <p:txBody>
          <a:bodyPr/>
          <a:lstStyle/>
          <a:p>
            <a:r>
              <a:rPr lang="en-US" altLang="ja-JP" dirty="0" smtClean="0"/>
              <a:t>A. Yamamoto, 6 November 2012</a:t>
            </a:r>
            <a:endParaRPr lang="en-US" altLang="ja-JP" dirty="0"/>
          </a:p>
        </p:txBody>
      </p:sp>
      <p:sp>
        <p:nvSpPr>
          <p:cNvPr id="5" name="フッター プレースホルダー 4"/>
          <p:cNvSpPr>
            <a:spLocks noGrp="1"/>
          </p:cNvSpPr>
          <p:nvPr>
            <p:ph type="ftr" sz="quarter" idx="11"/>
          </p:nvPr>
        </p:nvSpPr>
        <p:spPr/>
        <p:txBody>
          <a:bodyPr/>
          <a:lstStyle/>
          <a:p>
            <a:r>
              <a:rPr lang="en-US" altLang="ja-JP" smtClean="0"/>
              <a:t>BESS Experiment</a:t>
            </a:r>
            <a:endParaRPr lang="en-US" altLang="ja-JP"/>
          </a:p>
        </p:txBody>
      </p:sp>
      <p:pic>
        <p:nvPicPr>
          <p:cNvPr id="12"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85496" y="4858030"/>
            <a:ext cx="2414896" cy="1739322"/>
          </a:xfrm>
          <a:prstGeom prst="rect">
            <a:avLst/>
          </a:pr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pic>
      <p:sp>
        <p:nvSpPr>
          <p:cNvPr id="4" name="右矢印 3"/>
          <p:cNvSpPr/>
          <p:nvPr/>
        </p:nvSpPr>
        <p:spPr bwMode="auto">
          <a:xfrm>
            <a:off x="6588224" y="6093296"/>
            <a:ext cx="792088" cy="288032"/>
          </a:xfrm>
          <a:prstGeom prst="rightArrow">
            <a:avLst/>
          </a:prstGeom>
          <a:solidFill>
            <a:schemeClr val="accent1"/>
          </a:solidFill>
          <a:ln w="19050" cap="flat" cmpd="sng" algn="ctr">
            <a:solidFill>
              <a:srgbClr val="00CCFF"/>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500" b="0" i="0" u="none" strike="noStrike" cap="none" normalizeH="0" baseline="0">
              <a:ln>
                <a:noFill/>
              </a:ln>
              <a:solidFill>
                <a:srgbClr val="FFFFFF"/>
              </a:solidFill>
              <a:effectLst/>
              <a:latin typeface="Times" charset="0"/>
              <a:ea typeface="ＤＦＰ勘亭流" charset="0"/>
              <a:cs typeface="ＤＦＰ勘亭流" charset="0"/>
            </a:endParaRPr>
          </a:p>
        </p:txBody>
      </p:sp>
      <p:pic>
        <p:nvPicPr>
          <p:cNvPr id="14" name="図 13"/>
          <p:cNvPicPr>
            <a:picLocks noChangeAspect="1"/>
          </p:cNvPicPr>
          <p:nvPr/>
        </p:nvPicPr>
        <p:blipFill>
          <a:blip r:embed="rId5" cstate="email">
            <a:alphaModFix amt="91000"/>
            <a:extLst>
              <a:ext uri="{28A0092B-C50C-407E-A947-70E740481C1C}">
                <a14:useLocalDpi xmlns:a14="http://schemas.microsoft.com/office/drawing/2010/main"/>
              </a:ext>
            </a:extLst>
          </a:blip>
          <a:stretch>
            <a:fillRect/>
          </a:stretch>
        </p:blipFill>
        <p:spPr>
          <a:xfrm>
            <a:off x="2987824" y="3789040"/>
            <a:ext cx="2211611" cy="2016224"/>
          </a:xfrm>
          <a:prstGeom prst="rect">
            <a:avLst/>
          </a:prstGeom>
          <a:ln>
            <a:solidFill>
              <a:srgbClr val="3366FF"/>
            </a:solidFill>
          </a:ln>
        </p:spPr>
      </p:pic>
    </p:spTree>
    <p:extLst>
      <p:ext uri="{BB962C8B-B14F-4D97-AF65-F5344CB8AC3E}">
        <p14:creationId xmlns:p14="http://schemas.microsoft.com/office/powerpoint/2010/main" val="51085046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698" name="Rectangle 2"/>
          <p:cNvSpPr>
            <a:spLocks noGrp="1" noChangeArrowheads="1"/>
          </p:cNvSpPr>
          <p:nvPr>
            <p:ph type="title"/>
          </p:nvPr>
        </p:nvSpPr>
        <p:spPr>
          <a:xfrm>
            <a:off x="1145530" y="260649"/>
            <a:ext cx="6306790" cy="579646"/>
          </a:xfrm>
          <a:ln/>
          <a:extLst>
            <a:ext uri="{91240B29-F687-4f45-9708-019B960494DF}">
              <a14:hiddenLine xmlns:a14="http://schemas.microsoft.com/office/drawing/2010/main" w="9525">
                <a:solidFill>
                  <a:srgbClr val="000000"/>
                </a:solidFill>
                <a:round/>
                <a:headEnd/>
                <a:tailEnd/>
              </a14:hiddenLine>
            </a:ext>
          </a:extLst>
        </p:spPr>
        <p:txBody>
          <a:bodyPr wrap="square" lIns="0" tIns="0" rIns="0" bIns="0">
            <a:spAutoFit/>
          </a:bodyPr>
          <a:lstStyle/>
          <a:p>
            <a:pPr defTabSz="449171" hangingPunct="0">
              <a:lnSpc>
                <a:spcPct val="93000"/>
              </a:lnSpc>
              <a:buClr>
                <a:srgbClr val="FFFFFF"/>
              </a:buClr>
              <a:buSzPct val="45000"/>
              <a:tabLst>
                <a:tab pos="723752" algn="l"/>
                <a:tab pos="1447504" algn="l"/>
                <a:tab pos="2171256" algn="l"/>
                <a:tab pos="2895008" algn="l"/>
                <a:tab pos="3618760" algn="l"/>
                <a:tab pos="4342509" algn="l"/>
                <a:tab pos="5066263" algn="l"/>
                <a:tab pos="5790016" algn="l"/>
                <a:tab pos="6513764" algn="l"/>
                <a:tab pos="7237519" algn="l"/>
                <a:tab pos="7961270" algn="l"/>
                <a:tab pos="8685020" algn="l"/>
              </a:tabLst>
            </a:pPr>
            <a:r>
              <a:rPr lang="en-GB" altLang="ja-JP" sz="4000" dirty="0">
                <a:effectLst/>
                <a:latin typeface="Helvetica"/>
                <a:cs typeface="Helvetica"/>
              </a:rPr>
              <a:t>BESS-Polar </a:t>
            </a:r>
            <a:r>
              <a:rPr lang="en-GB" altLang="ja-JP" sz="4000" dirty="0">
                <a:effectLst/>
                <a:latin typeface="Helvetica"/>
                <a:ea typeface="ヒラギノ角ゴ Pro W3" charset="0"/>
                <a:cs typeface="Helvetica"/>
              </a:rPr>
              <a:t>Experiment</a:t>
            </a:r>
            <a:endParaRPr lang="en-GB" altLang="ja-JP" sz="4000" b="0" dirty="0">
              <a:solidFill>
                <a:srgbClr val="FFFFFF"/>
              </a:solidFill>
              <a:effectLst/>
              <a:latin typeface="Helvetica"/>
              <a:cs typeface="Helvetica"/>
            </a:endParaRPr>
          </a:p>
        </p:txBody>
      </p:sp>
      <p:sp>
        <p:nvSpPr>
          <p:cNvPr id="541699" name="Rectangle 3"/>
          <p:cNvSpPr>
            <a:spLocks noGrp="1" noChangeArrowheads="1"/>
          </p:cNvSpPr>
          <p:nvPr>
            <p:ph type="subTitle" idx="1"/>
          </p:nvPr>
        </p:nvSpPr>
        <p:spPr>
          <a:xfrm>
            <a:off x="107505" y="1196758"/>
            <a:ext cx="4968552" cy="3382465"/>
          </a:xfrm>
          <a:noFill/>
          <a:ln/>
          <a:extLst/>
        </p:spPr>
        <p:txBody>
          <a:bodyPr wrap="square" lIns="0" tIns="0" rIns="0" bIns="0" anchor="ctr">
            <a:spAutoFit/>
          </a:bodyPr>
          <a:lstStyle/>
          <a:p>
            <a:pPr marL="431712" lvl="1" indent="-215856" defTabSz="449171">
              <a:lnSpc>
                <a:spcPct val="83000"/>
              </a:lnSpc>
              <a:spcBef>
                <a:spcPct val="0"/>
              </a:spcBef>
              <a:buNone/>
              <a:tabLst>
                <a:tab pos="723752" algn="l"/>
                <a:tab pos="1447504" algn="l"/>
                <a:tab pos="2171256" algn="l"/>
                <a:tab pos="2895008" algn="l"/>
                <a:tab pos="3618760" algn="l"/>
                <a:tab pos="4342509" algn="l"/>
                <a:tab pos="5066263" algn="l"/>
                <a:tab pos="5790016" algn="l"/>
                <a:tab pos="6513764" algn="l"/>
                <a:tab pos="7237519" algn="l"/>
                <a:tab pos="7961270" algn="l"/>
              </a:tabLst>
            </a:pPr>
            <a:r>
              <a:rPr lang="en-GB" altLang="ja-JP" sz="2400" b="1" dirty="0">
                <a:solidFill>
                  <a:srgbClr val="FFFF00"/>
                </a:solidFill>
                <a:latin typeface="Times" charset="0"/>
              </a:rPr>
              <a:t>- </a:t>
            </a:r>
            <a:r>
              <a:rPr lang="en-GB" altLang="ja-JP" sz="2400" b="1" dirty="0">
                <a:solidFill>
                  <a:srgbClr val="00CCFF"/>
                </a:solidFill>
                <a:latin typeface="Helvetica"/>
                <a:cs typeface="Helvetica"/>
              </a:rPr>
              <a:t>Very precise measurement</a:t>
            </a:r>
          </a:p>
          <a:p>
            <a:pPr marL="431712" lvl="1" indent="-215856" defTabSz="449171">
              <a:lnSpc>
                <a:spcPct val="83000"/>
              </a:lnSpc>
              <a:spcBef>
                <a:spcPct val="0"/>
              </a:spcBef>
              <a:buNone/>
              <a:tabLst>
                <a:tab pos="723752" algn="l"/>
                <a:tab pos="1447504" algn="l"/>
                <a:tab pos="2171256" algn="l"/>
                <a:tab pos="2895008" algn="l"/>
                <a:tab pos="3618760" algn="l"/>
                <a:tab pos="4342509" algn="l"/>
                <a:tab pos="5066263" algn="l"/>
                <a:tab pos="5790016" algn="l"/>
                <a:tab pos="6513764" algn="l"/>
                <a:tab pos="7237519" algn="l"/>
                <a:tab pos="7961270" algn="l"/>
              </a:tabLst>
            </a:pPr>
            <a:r>
              <a:rPr lang="en-GB" altLang="ja-JP" sz="2400" dirty="0">
                <a:solidFill>
                  <a:srgbClr val="00CCFF"/>
                </a:solidFill>
                <a:latin typeface="Helvetica"/>
                <a:cs typeface="Helvetica"/>
              </a:rPr>
              <a:t>		  </a:t>
            </a:r>
            <a:r>
              <a:rPr lang="en-GB" altLang="ja-JP" sz="2400" dirty="0">
                <a:solidFill>
                  <a:srgbClr val="FFFF00"/>
                </a:solidFill>
                <a:latin typeface="Helvetica"/>
                <a:cs typeface="Helvetica"/>
              </a:rPr>
              <a:t>at solar minimum</a:t>
            </a:r>
            <a:endParaRPr lang="en-GB" altLang="ja-JP" sz="2400" b="1" dirty="0">
              <a:solidFill>
                <a:srgbClr val="FFFF00"/>
              </a:solidFill>
              <a:latin typeface="Helvetica"/>
              <a:cs typeface="Helvetica"/>
            </a:endParaRPr>
          </a:p>
          <a:p>
            <a:pPr marL="431712" lvl="1" indent="-215856" defTabSz="449171">
              <a:lnSpc>
                <a:spcPct val="83000"/>
              </a:lnSpc>
              <a:spcBef>
                <a:spcPct val="0"/>
              </a:spcBef>
              <a:buNone/>
              <a:tabLst>
                <a:tab pos="723752" algn="l"/>
                <a:tab pos="1447504" algn="l"/>
                <a:tab pos="2171256" algn="l"/>
                <a:tab pos="2895008" algn="l"/>
                <a:tab pos="3618760" algn="l"/>
                <a:tab pos="4342509" algn="l"/>
                <a:tab pos="5066263" algn="l"/>
                <a:tab pos="5790016" algn="l"/>
                <a:tab pos="6513764" algn="l"/>
                <a:tab pos="7237519" algn="l"/>
                <a:tab pos="7961270" algn="l"/>
              </a:tabLst>
            </a:pPr>
            <a:endParaRPr lang="en-GB" altLang="ja-JP" sz="2400" b="1" dirty="0">
              <a:solidFill>
                <a:srgbClr val="00CCFF"/>
              </a:solidFill>
              <a:latin typeface="Helvetica"/>
              <a:cs typeface="Helvetica"/>
            </a:endParaRPr>
          </a:p>
          <a:p>
            <a:pPr marL="215856" lvl="1" indent="0" defTabSz="449171">
              <a:lnSpc>
                <a:spcPct val="83000"/>
              </a:lnSpc>
              <a:spcBef>
                <a:spcPct val="0"/>
              </a:spcBef>
              <a:buNone/>
              <a:tabLst>
                <a:tab pos="723752" algn="l"/>
                <a:tab pos="1447504" algn="l"/>
                <a:tab pos="2171256" algn="l"/>
                <a:tab pos="2895008" algn="l"/>
                <a:tab pos="3618760" algn="l"/>
                <a:tab pos="4342509" algn="l"/>
                <a:tab pos="5066263" algn="l"/>
                <a:tab pos="5790016" algn="l"/>
                <a:tab pos="6513764" algn="l"/>
                <a:tab pos="7237519" algn="l"/>
                <a:tab pos="7961270" algn="l"/>
              </a:tabLst>
            </a:pPr>
            <a:r>
              <a:rPr lang="en-GB" altLang="ja-JP" sz="2400" b="1" dirty="0">
                <a:solidFill>
                  <a:srgbClr val="FFFFFF"/>
                </a:solidFill>
                <a:latin typeface="Helvetica"/>
                <a:cs typeface="Helvetica"/>
              </a:rPr>
              <a:t>- </a:t>
            </a:r>
            <a:r>
              <a:rPr lang="en-GB" altLang="ja-JP" sz="2400" b="1" dirty="0">
                <a:solidFill>
                  <a:srgbClr val="00CCFF"/>
                </a:solidFill>
                <a:latin typeface="Helvetica"/>
                <a:cs typeface="Helvetica"/>
              </a:rPr>
              <a:t>Antarctica</a:t>
            </a:r>
            <a:r>
              <a:rPr lang="en-GB" altLang="ja-JP" sz="2400" dirty="0">
                <a:solidFill>
                  <a:srgbClr val="00CCFF"/>
                </a:solidFill>
                <a:latin typeface="Helvetica"/>
                <a:cs typeface="Helvetica"/>
              </a:rPr>
              <a:t> </a:t>
            </a:r>
            <a:r>
              <a:rPr lang="en-GB" altLang="ja-JP" sz="2400" b="1" dirty="0">
                <a:solidFill>
                  <a:srgbClr val="00CCFF"/>
                </a:solidFill>
                <a:latin typeface="Helvetica"/>
                <a:cs typeface="Helvetica"/>
              </a:rPr>
              <a:t>Long duration flight</a:t>
            </a:r>
          </a:p>
          <a:p>
            <a:pPr marL="431712" lvl="1" indent="-215856" defTabSz="449171">
              <a:lnSpc>
                <a:spcPct val="83000"/>
              </a:lnSpc>
              <a:spcBef>
                <a:spcPct val="0"/>
              </a:spcBef>
              <a:buNone/>
              <a:tabLst>
                <a:tab pos="723752" algn="l"/>
                <a:tab pos="1447504" algn="l"/>
                <a:tab pos="2171256" algn="l"/>
                <a:tab pos="2895008" algn="l"/>
                <a:tab pos="3618760" algn="l"/>
                <a:tab pos="4342509" algn="l"/>
                <a:tab pos="5066263" algn="l"/>
                <a:tab pos="5790016" algn="l"/>
                <a:tab pos="6513764" algn="l"/>
                <a:tab pos="7237519" algn="l"/>
                <a:tab pos="7961270" algn="l"/>
              </a:tabLst>
            </a:pPr>
            <a:r>
              <a:rPr lang="en-GB" altLang="ja-JP" sz="2400" b="1" dirty="0">
                <a:solidFill>
                  <a:srgbClr val="00CCFF"/>
                </a:solidFill>
                <a:latin typeface="Helvetica"/>
                <a:cs typeface="Helvetica"/>
              </a:rPr>
              <a:t>        </a:t>
            </a:r>
            <a:r>
              <a:rPr lang="en-GB" altLang="ja-JP" sz="2400" dirty="0">
                <a:latin typeface="Helvetica"/>
                <a:cs typeface="Helvetica"/>
              </a:rPr>
              <a:t>at high latitude,</a:t>
            </a:r>
          </a:p>
          <a:p>
            <a:pPr marL="431712" lvl="1" indent="-215856" defTabSz="449171">
              <a:lnSpc>
                <a:spcPct val="83000"/>
              </a:lnSpc>
              <a:spcBef>
                <a:spcPct val="0"/>
              </a:spcBef>
              <a:buNone/>
              <a:tabLst>
                <a:tab pos="723752" algn="l"/>
                <a:tab pos="1447504" algn="l"/>
                <a:tab pos="2171256" algn="l"/>
                <a:tab pos="2895008" algn="l"/>
                <a:tab pos="3618760" algn="l"/>
                <a:tab pos="4342509" algn="l"/>
                <a:tab pos="5066263" algn="l"/>
                <a:tab pos="5790016" algn="l"/>
                <a:tab pos="6513764" algn="l"/>
                <a:tab pos="7237519" algn="l"/>
                <a:tab pos="7961270" algn="l"/>
              </a:tabLst>
            </a:pPr>
            <a:r>
              <a:rPr lang="en-GB" altLang="ja-JP" sz="2400" dirty="0">
                <a:latin typeface="Helvetica"/>
                <a:cs typeface="Helvetica"/>
              </a:rPr>
              <a:t>		  low rigidity cut-off, </a:t>
            </a:r>
          </a:p>
          <a:p>
            <a:pPr marL="431712" lvl="1" indent="-215856" defTabSz="449171">
              <a:lnSpc>
                <a:spcPct val="83000"/>
              </a:lnSpc>
              <a:spcBef>
                <a:spcPct val="0"/>
              </a:spcBef>
              <a:buNone/>
              <a:tabLst>
                <a:tab pos="723752" algn="l"/>
                <a:tab pos="1447504" algn="l"/>
                <a:tab pos="2171256" algn="l"/>
                <a:tab pos="2895008" algn="l"/>
                <a:tab pos="3618760" algn="l"/>
                <a:tab pos="4342509" algn="l"/>
                <a:tab pos="5066263" algn="l"/>
                <a:tab pos="5790016" algn="l"/>
                <a:tab pos="6513764" algn="l"/>
                <a:tab pos="7237519" algn="l"/>
                <a:tab pos="7961270" algn="l"/>
              </a:tabLst>
            </a:pPr>
            <a:endParaRPr lang="en-GB" altLang="ja-JP" sz="2400" b="1" dirty="0">
              <a:solidFill>
                <a:srgbClr val="FFFFFF"/>
              </a:solidFill>
              <a:latin typeface="Helvetica"/>
              <a:cs typeface="Helvetica"/>
            </a:endParaRPr>
          </a:p>
          <a:p>
            <a:pPr marL="431712" lvl="1" indent="-215856" defTabSz="449171">
              <a:lnSpc>
                <a:spcPct val="83000"/>
              </a:lnSpc>
              <a:spcBef>
                <a:spcPct val="0"/>
              </a:spcBef>
              <a:buNone/>
              <a:tabLst>
                <a:tab pos="723752" algn="l"/>
                <a:tab pos="1447504" algn="l"/>
                <a:tab pos="2171256" algn="l"/>
                <a:tab pos="2895008" algn="l"/>
                <a:tab pos="3618760" algn="l"/>
                <a:tab pos="4342509" algn="l"/>
                <a:tab pos="5066263" algn="l"/>
                <a:tab pos="5790016" algn="l"/>
                <a:tab pos="6513764" algn="l"/>
                <a:tab pos="7237519" algn="l"/>
                <a:tab pos="7961270" algn="l"/>
              </a:tabLst>
            </a:pPr>
            <a:r>
              <a:rPr lang="en-GB" altLang="ja-JP" sz="2400" b="1" dirty="0">
                <a:solidFill>
                  <a:srgbClr val="FFFFFF"/>
                </a:solidFill>
                <a:latin typeface="Helvetica"/>
                <a:cs typeface="Helvetica"/>
              </a:rPr>
              <a:t>- </a:t>
            </a:r>
            <a:r>
              <a:rPr lang="en-GB" altLang="ja-JP" sz="2400" b="1" dirty="0">
                <a:solidFill>
                  <a:srgbClr val="00CCFF"/>
                </a:solidFill>
                <a:latin typeface="Helvetica"/>
                <a:cs typeface="Helvetica"/>
              </a:rPr>
              <a:t>Large</a:t>
            </a:r>
            <a:r>
              <a:rPr lang="en-GB" altLang="ja-JP" sz="2400" b="1" dirty="0" smtClean="0">
                <a:solidFill>
                  <a:srgbClr val="00CCFF"/>
                </a:solidFill>
                <a:latin typeface="Helvetica"/>
                <a:cs typeface="Helvetica"/>
              </a:rPr>
              <a:t> A</a:t>
            </a:r>
            <a:r>
              <a:rPr lang="en-GB" altLang="ja-JP" sz="2400" b="1" dirty="0" smtClean="0">
                <a:solidFill>
                  <a:srgbClr val="00CCFF"/>
                </a:solidFill>
                <a:latin typeface="Symbol" charset="2"/>
                <a:cs typeface="Symbol" charset="2"/>
              </a:rPr>
              <a:t>W</a:t>
            </a:r>
            <a:r>
              <a:rPr lang="en-GB" altLang="ja-JP" sz="2400" b="1" dirty="0" smtClean="0">
                <a:solidFill>
                  <a:srgbClr val="00CCFF"/>
                </a:solidFill>
                <a:latin typeface="Helvetica"/>
                <a:cs typeface="Helvetica"/>
              </a:rPr>
              <a:t> </a:t>
            </a:r>
            <a:r>
              <a:rPr lang="en-GB" altLang="ja-JP" sz="2400" b="1" dirty="0">
                <a:solidFill>
                  <a:srgbClr val="00CCFF"/>
                </a:solidFill>
                <a:latin typeface="Helvetica"/>
                <a:cs typeface="Helvetica"/>
              </a:rPr>
              <a:t>and transparent    </a:t>
            </a:r>
          </a:p>
          <a:p>
            <a:pPr marL="431712" lvl="1" indent="-215856" defTabSz="449171">
              <a:lnSpc>
                <a:spcPct val="83000"/>
              </a:lnSpc>
              <a:spcBef>
                <a:spcPct val="0"/>
              </a:spcBef>
              <a:buNone/>
              <a:tabLst>
                <a:tab pos="723752" algn="l"/>
                <a:tab pos="1447504" algn="l"/>
                <a:tab pos="2171256" algn="l"/>
                <a:tab pos="2895008" algn="l"/>
                <a:tab pos="3618760" algn="l"/>
                <a:tab pos="4342509" algn="l"/>
                <a:tab pos="5066263" algn="l"/>
                <a:tab pos="5790016" algn="l"/>
                <a:tab pos="6513764" algn="l"/>
                <a:tab pos="7237519" algn="l"/>
                <a:tab pos="7961270" algn="l"/>
              </a:tabLst>
            </a:pPr>
            <a:r>
              <a:rPr lang="en-GB" altLang="ja-JP" sz="2400" dirty="0">
                <a:solidFill>
                  <a:srgbClr val="00CCFF"/>
                </a:solidFill>
                <a:latin typeface="Helvetica"/>
                <a:cs typeface="Helvetica"/>
              </a:rPr>
              <a:t>       </a:t>
            </a:r>
            <a:r>
              <a:rPr lang="en-GB" altLang="ja-JP" sz="2400" dirty="0">
                <a:latin typeface="Helvetica"/>
                <a:cs typeface="Helvetica"/>
              </a:rPr>
              <a:t>with a </a:t>
            </a:r>
            <a:r>
              <a:rPr lang="en-GB" altLang="ja-JP" sz="2400" dirty="0">
                <a:solidFill>
                  <a:srgbClr val="FFFF00"/>
                </a:solidFill>
                <a:latin typeface="Helvetica"/>
                <a:cs typeface="Helvetica"/>
              </a:rPr>
              <a:t>new high-resolution  </a:t>
            </a:r>
          </a:p>
          <a:p>
            <a:pPr marL="431712" lvl="1" indent="-215856" defTabSz="449171">
              <a:lnSpc>
                <a:spcPct val="83000"/>
              </a:lnSpc>
              <a:spcBef>
                <a:spcPct val="0"/>
              </a:spcBef>
              <a:buNone/>
              <a:tabLst>
                <a:tab pos="723752" algn="l"/>
                <a:tab pos="1447504" algn="l"/>
                <a:tab pos="2171256" algn="l"/>
                <a:tab pos="2895008" algn="l"/>
                <a:tab pos="3618760" algn="l"/>
                <a:tab pos="4342509" algn="l"/>
                <a:tab pos="5066263" algn="l"/>
                <a:tab pos="5790016" algn="l"/>
                <a:tab pos="6513764" algn="l"/>
                <a:tab pos="7237519" algn="l"/>
                <a:tab pos="7961270" algn="l"/>
              </a:tabLst>
            </a:pPr>
            <a:r>
              <a:rPr lang="en-GB" altLang="ja-JP" sz="2400" dirty="0">
                <a:latin typeface="Helvetica"/>
                <a:cs typeface="Helvetica"/>
              </a:rPr>
              <a:t>		spectromete</a:t>
            </a:r>
            <a:r>
              <a:rPr lang="en-GB" altLang="ja-JP" sz="2400" dirty="0">
                <a:solidFill>
                  <a:srgbClr val="FFFFFF"/>
                </a:solidFill>
                <a:latin typeface="Helvetica"/>
                <a:cs typeface="Helvetica"/>
              </a:rPr>
              <a:t>r</a:t>
            </a:r>
          </a:p>
          <a:p>
            <a:pPr marL="431712" lvl="1" indent="-215856" defTabSz="449171">
              <a:lnSpc>
                <a:spcPct val="83000"/>
              </a:lnSpc>
              <a:spcBef>
                <a:spcPct val="0"/>
              </a:spcBef>
              <a:buNone/>
              <a:tabLst>
                <a:tab pos="723752" algn="l"/>
                <a:tab pos="1447504" algn="l"/>
                <a:tab pos="2171256" algn="l"/>
                <a:tab pos="2895008" algn="l"/>
                <a:tab pos="3618760" algn="l"/>
                <a:tab pos="4342509" algn="l"/>
                <a:tab pos="5066263" algn="l"/>
                <a:tab pos="5790016" algn="l"/>
                <a:tab pos="6513764" algn="l"/>
                <a:tab pos="7237519" algn="l"/>
                <a:tab pos="7961270" algn="l"/>
              </a:tabLst>
            </a:pPr>
            <a:r>
              <a:rPr lang="en-GB" altLang="ja-JP" sz="2400" dirty="0">
                <a:solidFill>
                  <a:srgbClr val="FFFFFF"/>
                </a:solidFill>
                <a:latin typeface="Times" charset="0"/>
              </a:rPr>
              <a:t>       </a:t>
            </a:r>
          </a:p>
        </p:txBody>
      </p:sp>
      <p:pic>
        <p:nvPicPr>
          <p:cNvPr id="1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37424" y="1196752"/>
            <a:ext cx="3999072" cy="2880320"/>
          </a:xfrm>
          <a:prstGeom prst="rect">
            <a:avLst/>
          </a:pr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pic>
      <p:pic>
        <p:nvPicPr>
          <p:cNvPr id="19" name="Picture 2"/>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1521" y="4581131"/>
            <a:ext cx="7416824" cy="1848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541702"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l="3447" t="49269" r="62465" b="3375"/>
          <a:stretch>
            <a:fillRect/>
          </a:stretch>
        </p:blipFill>
        <p:spPr bwMode="auto">
          <a:xfrm>
            <a:off x="7251937" y="4293096"/>
            <a:ext cx="1784561" cy="1584176"/>
          </a:xfrm>
          <a:prstGeom prst="rect">
            <a:avLst/>
          </a:prstGeom>
          <a:noFill/>
          <a:ln w="12700" cap="sq">
            <a:solidFill>
              <a:srgbClr val="3366FF"/>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日付プレースホルダー 1"/>
          <p:cNvSpPr>
            <a:spLocks noGrp="1"/>
          </p:cNvSpPr>
          <p:nvPr>
            <p:ph type="dt" sz="quarter" idx="2"/>
          </p:nvPr>
        </p:nvSpPr>
        <p:spPr/>
        <p:txBody>
          <a:bodyPr/>
          <a:lstStyle/>
          <a:p>
            <a:r>
              <a:rPr lang="en-US" altLang="ja-JP" dirty="0" smtClean="0"/>
              <a:t>A. Yamamoto, 6 November 2012</a:t>
            </a:r>
            <a:endParaRPr lang="en-US" altLang="ja-JP" dirty="0"/>
          </a:p>
        </p:txBody>
      </p:sp>
      <p:sp>
        <p:nvSpPr>
          <p:cNvPr id="4" name="スライド番号プレースホルダー 3"/>
          <p:cNvSpPr>
            <a:spLocks noGrp="1"/>
          </p:cNvSpPr>
          <p:nvPr>
            <p:ph type="sldNum" sz="quarter" idx="4"/>
          </p:nvPr>
        </p:nvSpPr>
        <p:spPr/>
        <p:txBody>
          <a:bodyPr/>
          <a:lstStyle/>
          <a:p>
            <a:fld id="{35BB89F5-4286-3740-8CA4-430D5B2CFB86}" type="slidenum">
              <a:rPr lang="en-US" altLang="ja-JP" smtClean="0"/>
              <a:pPr/>
              <a:t>18</a:t>
            </a:fld>
            <a:endParaRPr lang="en-US" altLang="ja-JP"/>
          </a:p>
        </p:txBody>
      </p:sp>
      <p:sp>
        <p:nvSpPr>
          <p:cNvPr id="3" name="フッター プレースホルダー 2"/>
          <p:cNvSpPr>
            <a:spLocks noGrp="1"/>
          </p:cNvSpPr>
          <p:nvPr>
            <p:ph type="ftr" sz="quarter" idx="3"/>
          </p:nvPr>
        </p:nvSpPr>
        <p:spPr/>
        <p:txBody>
          <a:bodyPr/>
          <a:lstStyle/>
          <a:p>
            <a:r>
              <a:rPr lang="en-US" altLang="ja-JP" smtClean="0"/>
              <a:t>BESS Experiment</a:t>
            </a:r>
            <a:endParaRPr lang="en-US" altLang="ja-JP"/>
          </a:p>
        </p:txBody>
      </p:sp>
      <p:sp>
        <p:nvSpPr>
          <p:cNvPr id="5" name="下矢印 4"/>
          <p:cNvSpPr/>
          <p:nvPr/>
        </p:nvSpPr>
        <p:spPr bwMode="auto">
          <a:xfrm>
            <a:off x="8028384" y="2852936"/>
            <a:ext cx="288032" cy="432048"/>
          </a:xfrm>
          <a:prstGeom prst="downArrow">
            <a:avLst/>
          </a:prstGeom>
          <a:solidFill>
            <a:srgbClr val="FFFF00"/>
          </a:solidFill>
          <a:ln w="19050" cap="flat" cmpd="sng" algn="ctr">
            <a:solidFill>
              <a:srgbClr val="00CC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500" b="0" i="0" u="none" strike="noStrike" cap="none" normalizeH="0" baseline="0">
              <a:ln>
                <a:noFill/>
              </a:ln>
              <a:solidFill>
                <a:srgbClr val="FFFFFF"/>
              </a:solidFill>
              <a:effectLst/>
              <a:latin typeface="Times" charset="0"/>
              <a:ea typeface="ＤＦＰ勘亭流" charset="0"/>
              <a:cs typeface="ＤＦＰ勘亭流"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スライド番号プレースホルダー 4"/>
          <p:cNvSpPr>
            <a:spLocks noGrp="1"/>
          </p:cNvSpPr>
          <p:nvPr>
            <p:ph type="sldNum" idx="12"/>
          </p:nvPr>
        </p:nvSpPr>
        <p:spPr/>
        <p:txBody>
          <a:bodyPr/>
          <a:lstStyle/>
          <a:p>
            <a:fld id="{8DCF68A7-02E9-F54D-93EA-AD62437B2EE8}" type="slidenum">
              <a:rPr lang="en-GB" altLang="ja-JP"/>
              <a:pPr/>
              <a:t>19</a:t>
            </a:fld>
            <a:endParaRPr lang="en-GB" altLang="ja-JP" dirty="0"/>
          </a:p>
        </p:txBody>
      </p:sp>
      <p:sp>
        <p:nvSpPr>
          <p:cNvPr id="39937" name="Rectangle 1"/>
          <p:cNvSpPr>
            <a:spLocks noGrp="1" noChangeArrowheads="1"/>
          </p:cNvSpPr>
          <p:nvPr>
            <p:ph type="title"/>
          </p:nvPr>
        </p:nvSpPr>
        <p:spPr>
          <a:xfrm>
            <a:off x="424800" y="373113"/>
            <a:ext cx="8229600" cy="729943"/>
          </a:xfrm>
          <a:ln/>
        </p:spPr>
        <p:txBody>
          <a:bodyPr>
            <a:spAutoFit/>
          </a:bodyPr>
          <a:lstStyle/>
          <a:p>
            <a:pPr>
              <a:lnSpc>
                <a:spcPct val="93000"/>
              </a:lnSpc>
              <a:tabLst>
                <a:tab pos="656518" algn="l"/>
                <a:tab pos="1313031" algn="l"/>
                <a:tab pos="1969546" algn="l"/>
                <a:tab pos="2626062" algn="l"/>
                <a:tab pos="3282576" algn="l"/>
                <a:tab pos="3939092" algn="l"/>
                <a:tab pos="4595608" algn="l"/>
                <a:tab pos="5252122" algn="l"/>
                <a:tab pos="5908637" algn="l"/>
                <a:tab pos="6565153" algn="l"/>
                <a:tab pos="7221669" algn="l"/>
                <a:tab pos="7878183" algn="l"/>
              </a:tabLst>
            </a:pPr>
            <a:r>
              <a:rPr lang="en-GB" altLang="ja-JP" b="1" dirty="0">
                <a:solidFill>
                  <a:srgbClr val="FFFF00"/>
                </a:solidFill>
                <a:latin typeface="Times" charset="0"/>
              </a:rPr>
              <a:t>BESS-Polar Feature </a:t>
            </a:r>
            <a:endParaRPr lang="en-GB" altLang="ja-JP" dirty="0">
              <a:latin typeface="Luxi Sans" charset="0"/>
            </a:endParaRPr>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6480" y="1244297"/>
            <a:ext cx="2154240" cy="1854915"/>
          </a:xfrm>
          <a:prstGeom prst="rect">
            <a:avLst/>
          </a:prstGeom>
          <a:noFill/>
          <a:ln w="9360">
            <a:solidFill>
              <a:srgbClr val="000000"/>
            </a:solidFill>
            <a:miter lim="800000"/>
            <a:headEnd/>
            <a:tailEnd/>
          </a:ln>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9939" name="Rectangle 3"/>
          <p:cNvSpPr>
            <a:spLocks noChangeArrowheads="1"/>
          </p:cNvSpPr>
          <p:nvPr/>
        </p:nvSpPr>
        <p:spPr bwMode="auto">
          <a:xfrm>
            <a:off x="2819400" y="1295400"/>
            <a:ext cx="2142720" cy="1866436"/>
          </a:xfrm>
          <a:prstGeom prst="rect">
            <a:avLst/>
          </a:prstGeom>
          <a:solidFill>
            <a:srgbClr val="FFFFFF"/>
          </a:solidFill>
          <a:ln w="1260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28" tIns="41465" rIns="82928" bIns="41465" anchor="ctr"/>
          <a:lstStyle/>
          <a:p>
            <a:endParaRPr lang="ja-JP" altLang="en-US"/>
          </a:p>
        </p:txBody>
      </p:sp>
      <p:pic>
        <p:nvPicPr>
          <p:cNvPr id="39940"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72160" y="1300457"/>
            <a:ext cx="1200960" cy="16028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9941" name="Text Box 5"/>
          <p:cNvSpPr txBox="1">
            <a:spLocks noChangeArrowheads="1"/>
          </p:cNvSpPr>
          <p:nvPr/>
        </p:nvSpPr>
        <p:spPr bwMode="auto">
          <a:xfrm>
            <a:off x="1452248" y="2778052"/>
            <a:ext cx="934545" cy="3627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23" tIns="42444" rIns="81623" bIns="42444">
            <a:spAutoFit/>
          </a:bodyPr>
          <a:lstStyle>
            <a:lvl1pPr>
              <a:tabLst>
                <a:tab pos="723900" algn="l"/>
              </a:tabLst>
              <a:defRPr>
                <a:solidFill>
                  <a:srgbClr val="000000"/>
                </a:solidFill>
                <a:latin typeface="Luxi Sans" charset="0"/>
                <a:ea typeface="ＭＳ Ｐゴシック" charset="0"/>
                <a:cs typeface="Kochi Gothic" charset="0"/>
              </a:defRPr>
            </a:lvl1pPr>
            <a:lvl2pPr algn="l">
              <a:tabLst>
                <a:tab pos="723900" algn="l"/>
              </a:tabLst>
              <a:defRPr sz="2400">
                <a:solidFill>
                  <a:srgbClr val="000000"/>
                </a:solidFill>
                <a:latin typeface="Times New Roman" charset="0"/>
                <a:ea typeface="Kochi Gothic" charset="0"/>
                <a:cs typeface="Kochi Gothic" charset="0"/>
              </a:defRPr>
            </a:lvl2pPr>
            <a:lvl3pPr algn="l">
              <a:tabLst>
                <a:tab pos="723900" algn="l"/>
              </a:tabLst>
              <a:defRPr sz="2400">
                <a:solidFill>
                  <a:srgbClr val="000000"/>
                </a:solidFill>
                <a:latin typeface="Times New Roman" charset="0"/>
                <a:ea typeface="Kochi Gothic" charset="0"/>
                <a:cs typeface="Kochi Gothic" charset="0"/>
              </a:defRPr>
            </a:lvl3pPr>
            <a:lvl4pPr algn="l">
              <a:tabLst>
                <a:tab pos="723900" algn="l"/>
              </a:tabLst>
              <a:defRPr sz="2400">
                <a:solidFill>
                  <a:srgbClr val="000000"/>
                </a:solidFill>
                <a:latin typeface="Times New Roman" charset="0"/>
                <a:ea typeface="Kochi Gothic" charset="0"/>
                <a:cs typeface="Kochi Gothic" charset="0"/>
              </a:defRPr>
            </a:lvl4pPr>
            <a:lvl5pPr algn="l">
              <a:tabLst>
                <a:tab pos="723900" algn="l"/>
              </a:tabLst>
              <a:defRPr sz="2400">
                <a:solidFill>
                  <a:srgbClr val="000000"/>
                </a:solidFill>
                <a:latin typeface="Times New Roman" charset="0"/>
                <a:ea typeface="Kochi Gothic" charset="0"/>
                <a:cs typeface="Kochi Gothic" charset="0"/>
              </a:defRPr>
            </a:lvl5pPr>
            <a:lvl6pPr marL="15367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6pPr>
            <a:lvl7pPr marL="19939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7pPr>
            <a:lvl8pPr marL="24511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8pPr>
            <a:lvl9pPr marL="29083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9pPr>
          </a:lstStyle>
          <a:p>
            <a:pPr>
              <a:buClr>
                <a:srgbClr val="FFFFFF"/>
              </a:buClr>
            </a:pPr>
            <a:r>
              <a:rPr lang="en-GB" altLang="ja-JP" sz="1800" b="1" u="sng" dirty="0">
                <a:solidFill>
                  <a:srgbClr val="3333CC"/>
                </a:solidFill>
              </a:rPr>
              <a:t>AMS02</a:t>
            </a:r>
          </a:p>
        </p:txBody>
      </p:sp>
      <p:sp>
        <p:nvSpPr>
          <p:cNvPr id="39942" name="Text Box 6"/>
          <p:cNvSpPr txBox="1">
            <a:spLocks noChangeArrowheads="1"/>
          </p:cNvSpPr>
          <p:nvPr/>
        </p:nvSpPr>
        <p:spPr bwMode="auto">
          <a:xfrm>
            <a:off x="3674600" y="2778052"/>
            <a:ext cx="1126642" cy="3627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23" tIns="42444" rIns="81623" bIns="42444">
            <a:spAutoFit/>
          </a:bodyPr>
          <a:lstStyle>
            <a:lvl1pPr>
              <a:tabLst>
                <a:tab pos="723900" algn="l"/>
              </a:tabLst>
              <a:defRPr>
                <a:solidFill>
                  <a:srgbClr val="000000"/>
                </a:solidFill>
                <a:latin typeface="Luxi Sans" charset="0"/>
                <a:ea typeface="ＭＳ Ｐゴシック" charset="0"/>
                <a:cs typeface="Kochi Gothic" charset="0"/>
              </a:defRPr>
            </a:lvl1pPr>
            <a:lvl2pPr algn="l">
              <a:tabLst>
                <a:tab pos="723900" algn="l"/>
              </a:tabLst>
              <a:defRPr sz="2400">
                <a:solidFill>
                  <a:srgbClr val="000000"/>
                </a:solidFill>
                <a:latin typeface="Times New Roman" charset="0"/>
                <a:ea typeface="Kochi Gothic" charset="0"/>
                <a:cs typeface="Kochi Gothic" charset="0"/>
              </a:defRPr>
            </a:lvl2pPr>
            <a:lvl3pPr algn="l">
              <a:tabLst>
                <a:tab pos="723900" algn="l"/>
              </a:tabLst>
              <a:defRPr sz="2400">
                <a:solidFill>
                  <a:srgbClr val="000000"/>
                </a:solidFill>
                <a:latin typeface="Times New Roman" charset="0"/>
                <a:ea typeface="Kochi Gothic" charset="0"/>
                <a:cs typeface="Kochi Gothic" charset="0"/>
              </a:defRPr>
            </a:lvl3pPr>
            <a:lvl4pPr algn="l">
              <a:tabLst>
                <a:tab pos="723900" algn="l"/>
              </a:tabLst>
              <a:defRPr sz="2400">
                <a:solidFill>
                  <a:srgbClr val="000000"/>
                </a:solidFill>
                <a:latin typeface="Times New Roman" charset="0"/>
                <a:ea typeface="Kochi Gothic" charset="0"/>
                <a:cs typeface="Kochi Gothic" charset="0"/>
              </a:defRPr>
            </a:lvl4pPr>
            <a:lvl5pPr algn="l">
              <a:tabLst>
                <a:tab pos="723900" algn="l"/>
              </a:tabLst>
              <a:defRPr sz="2400">
                <a:solidFill>
                  <a:srgbClr val="000000"/>
                </a:solidFill>
                <a:latin typeface="Times New Roman" charset="0"/>
                <a:ea typeface="Kochi Gothic" charset="0"/>
                <a:cs typeface="Kochi Gothic" charset="0"/>
              </a:defRPr>
            </a:lvl5pPr>
            <a:lvl6pPr marL="15367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6pPr>
            <a:lvl7pPr marL="19939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7pPr>
            <a:lvl8pPr marL="24511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8pPr>
            <a:lvl9pPr marL="29083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9pPr>
          </a:lstStyle>
          <a:p>
            <a:pPr>
              <a:buClr>
                <a:srgbClr val="FFFFFF"/>
              </a:buClr>
            </a:pPr>
            <a:r>
              <a:rPr lang="en-GB" altLang="ja-JP" sz="1800" b="1" u="sng" dirty="0">
                <a:solidFill>
                  <a:srgbClr val="FF00FF"/>
                </a:solidFill>
              </a:rPr>
              <a:t>PAMELA</a:t>
            </a:r>
          </a:p>
        </p:txBody>
      </p:sp>
      <p:pic>
        <p:nvPicPr>
          <p:cNvPr id="39943" name="Picture 7"/>
          <p:cNvPicPr>
            <a:picLocks noChangeAspect="1" noChangeArrowheads="1"/>
          </p:cNvPicPr>
          <p:nvPr/>
        </p:nvPicPr>
        <p:blipFill>
          <a:blip r:embed="rId5" cstate="email">
            <a:extLst>
              <a:ext uri="{28A0092B-C50C-407E-A947-70E740481C1C}">
                <a14:useLocalDpi xmlns:a14="http://schemas.microsoft.com/office/drawing/2010/main"/>
              </a:ext>
            </a:extLst>
          </a:blip>
          <a:srcRect t="6393" r="5676"/>
          <a:stretch>
            <a:fillRect/>
          </a:stretch>
        </p:blipFill>
        <p:spPr bwMode="auto">
          <a:xfrm>
            <a:off x="5045761" y="1163649"/>
            <a:ext cx="3281760" cy="3115047"/>
          </a:xfrm>
          <a:prstGeom prst="rect">
            <a:avLst/>
          </a:prstGeom>
          <a:noFill/>
          <a:ln w="9360">
            <a:solidFill>
              <a:srgbClr val="000000"/>
            </a:solidFill>
            <a:miter lim="800000"/>
            <a:headEnd/>
            <a:tailEnd/>
          </a:ln>
          <a:effectLst/>
          <a:extLst>
            <a:ext uri="{909E8E84-426E-40dd-AFC4-6F175D3DCCD1}">
              <a14:hiddenFill xmlns:a14="http://schemas.microsoft.com/office/drawing/2010/main">
                <a:blipFill dpi="0" rotWithShape="0">
                  <a:blip/>
                  <a:srcRect t="6393" r="5676"/>
                  <a:stretch>
                    <a:fillRect/>
                  </a:stretch>
                </a:blip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9944" name="Oval 8"/>
          <p:cNvSpPr>
            <a:spLocks noChangeArrowheads="1"/>
          </p:cNvSpPr>
          <p:nvPr/>
        </p:nvSpPr>
        <p:spPr bwMode="auto">
          <a:xfrm>
            <a:off x="5774401" y="2363289"/>
            <a:ext cx="730080" cy="472370"/>
          </a:xfrm>
          <a:prstGeom prst="ellipse">
            <a:avLst/>
          </a:prstGeom>
          <a:noFill/>
          <a:ln w="28440">
            <a:solidFill>
              <a:srgbClr val="FF0000"/>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28" tIns="41465" rIns="82928" bIns="41465" anchor="ctr"/>
          <a:lstStyle/>
          <a:p>
            <a:endParaRPr lang="ja-JP" altLang="en-US"/>
          </a:p>
        </p:txBody>
      </p:sp>
      <p:sp>
        <p:nvSpPr>
          <p:cNvPr id="39945" name="Text Box 9"/>
          <p:cNvSpPr txBox="1">
            <a:spLocks noChangeArrowheads="1"/>
          </p:cNvSpPr>
          <p:nvPr/>
        </p:nvSpPr>
        <p:spPr bwMode="auto">
          <a:xfrm>
            <a:off x="6447343" y="2494342"/>
            <a:ext cx="1557161" cy="3627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23" tIns="42444" rIns="81623" bIns="42444">
            <a:spAutoFit/>
          </a:bodyPr>
          <a:lstStyle>
            <a:lvl1pPr>
              <a:tabLst>
                <a:tab pos="723900" algn="l"/>
                <a:tab pos="1447800" algn="l"/>
              </a:tabLst>
              <a:defRPr>
                <a:solidFill>
                  <a:srgbClr val="000000"/>
                </a:solidFill>
                <a:latin typeface="Luxi Sans" charset="0"/>
                <a:ea typeface="ＭＳ Ｐゴシック" charset="0"/>
                <a:cs typeface="Kochi Gothic" charset="0"/>
              </a:defRPr>
            </a:lvl1pPr>
            <a:lvl2pPr algn="l">
              <a:tabLst>
                <a:tab pos="723900" algn="l"/>
                <a:tab pos="1447800" algn="l"/>
              </a:tabLst>
              <a:defRPr sz="2400">
                <a:solidFill>
                  <a:srgbClr val="000000"/>
                </a:solidFill>
                <a:latin typeface="Times New Roman" charset="0"/>
                <a:ea typeface="Kochi Gothic" charset="0"/>
                <a:cs typeface="Kochi Gothic" charset="0"/>
              </a:defRPr>
            </a:lvl2pPr>
            <a:lvl3pPr algn="l">
              <a:tabLst>
                <a:tab pos="723900" algn="l"/>
                <a:tab pos="1447800" algn="l"/>
              </a:tabLst>
              <a:defRPr sz="2400">
                <a:solidFill>
                  <a:srgbClr val="000000"/>
                </a:solidFill>
                <a:latin typeface="Times New Roman" charset="0"/>
                <a:ea typeface="Kochi Gothic" charset="0"/>
                <a:cs typeface="Kochi Gothic" charset="0"/>
              </a:defRPr>
            </a:lvl3pPr>
            <a:lvl4pPr algn="l">
              <a:tabLst>
                <a:tab pos="723900" algn="l"/>
                <a:tab pos="1447800" algn="l"/>
              </a:tabLst>
              <a:defRPr sz="2400">
                <a:solidFill>
                  <a:srgbClr val="000000"/>
                </a:solidFill>
                <a:latin typeface="Times New Roman" charset="0"/>
                <a:ea typeface="Kochi Gothic" charset="0"/>
                <a:cs typeface="Kochi Gothic" charset="0"/>
              </a:defRPr>
            </a:lvl4pPr>
            <a:lvl5pPr algn="l">
              <a:tabLst>
                <a:tab pos="723900" algn="l"/>
                <a:tab pos="1447800" algn="l"/>
              </a:tabLst>
              <a:defRPr sz="2400">
                <a:solidFill>
                  <a:srgbClr val="000000"/>
                </a:solidFill>
                <a:latin typeface="Times New Roman" charset="0"/>
                <a:ea typeface="Kochi Gothic" charset="0"/>
                <a:cs typeface="Kochi Gothic" charset="0"/>
              </a:defRPr>
            </a:lvl5pPr>
            <a:lvl6pPr marL="1536700" indent="-215900" defTabSz="449263" fontAlgn="base" hangingPunct="0">
              <a:spcBef>
                <a:spcPct val="0"/>
              </a:spcBef>
              <a:spcAft>
                <a:spcPct val="0"/>
              </a:spcAft>
              <a:buClr>
                <a:srgbClr val="000000"/>
              </a:buClr>
              <a:buSzPct val="45000"/>
              <a:buFont typeface="StarSymbol" charset="0"/>
              <a:tabLst>
                <a:tab pos="723900" algn="l"/>
                <a:tab pos="1447800" algn="l"/>
              </a:tabLst>
              <a:defRPr sz="2400">
                <a:solidFill>
                  <a:srgbClr val="000000"/>
                </a:solidFill>
                <a:latin typeface="Times New Roman" charset="0"/>
                <a:ea typeface="Kochi Gothic" charset="0"/>
                <a:cs typeface="Kochi Gothic" charset="0"/>
              </a:defRPr>
            </a:lvl6pPr>
            <a:lvl7pPr marL="1993900" indent="-215900" defTabSz="449263" fontAlgn="base" hangingPunct="0">
              <a:spcBef>
                <a:spcPct val="0"/>
              </a:spcBef>
              <a:spcAft>
                <a:spcPct val="0"/>
              </a:spcAft>
              <a:buClr>
                <a:srgbClr val="000000"/>
              </a:buClr>
              <a:buSzPct val="45000"/>
              <a:buFont typeface="StarSymbol" charset="0"/>
              <a:tabLst>
                <a:tab pos="723900" algn="l"/>
                <a:tab pos="1447800" algn="l"/>
              </a:tabLst>
              <a:defRPr sz="2400">
                <a:solidFill>
                  <a:srgbClr val="000000"/>
                </a:solidFill>
                <a:latin typeface="Times New Roman" charset="0"/>
                <a:ea typeface="Kochi Gothic" charset="0"/>
                <a:cs typeface="Kochi Gothic" charset="0"/>
              </a:defRPr>
            </a:lvl7pPr>
            <a:lvl8pPr marL="2451100" indent="-215900" defTabSz="449263" fontAlgn="base" hangingPunct="0">
              <a:spcBef>
                <a:spcPct val="0"/>
              </a:spcBef>
              <a:spcAft>
                <a:spcPct val="0"/>
              </a:spcAft>
              <a:buClr>
                <a:srgbClr val="000000"/>
              </a:buClr>
              <a:buSzPct val="45000"/>
              <a:buFont typeface="StarSymbol" charset="0"/>
              <a:tabLst>
                <a:tab pos="723900" algn="l"/>
                <a:tab pos="1447800" algn="l"/>
              </a:tabLst>
              <a:defRPr sz="2400">
                <a:solidFill>
                  <a:srgbClr val="000000"/>
                </a:solidFill>
                <a:latin typeface="Times New Roman" charset="0"/>
                <a:ea typeface="Kochi Gothic" charset="0"/>
                <a:cs typeface="Kochi Gothic" charset="0"/>
              </a:defRPr>
            </a:lvl8pPr>
            <a:lvl9pPr marL="2908300" indent="-215900" defTabSz="449263" fontAlgn="base" hangingPunct="0">
              <a:spcBef>
                <a:spcPct val="0"/>
              </a:spcBef>
              <a:spcAft>
                <a:spcPct val="0"/>
              </a:spcAft>
              <a:buClr>
                <a:srgbClr val="000000"/>
              </a:buClr>
              <a:buSzPct val="45000"/>
              <a:buFont typeface="StarSymbol" charset="0"/>
              <a:tabLst>
                <a:tab pos="723900" algn="l"/>
                <a:tab pos="1447800" algn="l"/>
              </a:tabLst>
              <a:defRPr sz="2400">
                <a:solidFill>
                  <a:srgbClr val="000000"/>
                </a:solidFill>
                <a:latin typeface="Times New Roman" charset="0"/>
                <a:ea typeface="Kochi Gothic" charset="0"/>
                <a:cs typeface="Kochi Gothic" charset="0"/>
              </a:defRPr>
            </a:lvl9pPr>
          </a:lstStyle>
          <a:p>
            <a:pPr>
              <a:buClr>
                <a:srgbClr val="FFFFFF"/>
              </a:buClr>
            </a:pPr>
            <a:r>
              <a:rPr lang="en-GB" altLang="ja-JP" sz="1800" b="1">
                <a:solidFill>
                  <a:srgbClr val="FF0000"/>
                </a:solidFill>
              </a:rPr>
              <a:t>(10+20 days)</a:t>
            </a:r>
          </a:p>
        </p:txBody>
      </p:sp>
      <p:sp>
        <p:nvSpPr>
          <p:cNvPr id="39946" name="Text Box 10"/>
          <p:cNvSpPr txBox="1">
            <a:spLocks noChangeArrowheads="1"/>
          </p:cNvSpPr>
          <p:nvPr/>
        </p:nvSpPr>
        <p:spPr bwMode="auto">
          <a:xfrm>
            <a:off x="7174145" y="1960046"/>
            <a:ext cx="1114432" cy="3627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23" tIns="42444" rIns="81623" bIns="42444">
            <a:spAutoFit/>
          </a:bodyPr>
          <a:lstStyle>
            <a:lvl1pPr>
              <a:tabLst>
                <a:tab pos="723900" algn="l"/>
              </a:tabLst>
              <a:defRPr>
                <a:solidFill>
                  <a:srgbClr val="000000"/>
                </a:solidFill>
                <a:latin typeface="Luxi Sans" charset="0"/>
                <a:ea typeface="ＭＳ Ｐゴシック" charset="0"/>
                <a:cs typeface="Kochi Gothic" charset="0"/>
              </a:defRPr>
            </a:lvl1pPr>
            <a:lvl2pPr algn="l">
              <a:tabLst>
                <a:tab pos="723900" algn="l"/>
              </a:tabLst>
              <a:defRPr sz="2400">
                <a:solidFill>
                  <a:srgbClr val="000000"/>
                </a:solidFill>
                <a:latin typeface="Times New Roman" charset="0"/>
                <a:ea typeface="Kochi Gothic" charset="0"/>
                <a:cs typeface="Kochi Gothic" charset="0"/>
              </a:defRPr>
            </a:lvl2pPr>
            <a:lvl3pPr algn="l">
              <a:tabLst>
                <a:tab pos="723900" algn="l"/>
              </a:tabLst>
              <a:defRPr sz="2400">
                <a:solidFill>
                  <a:srgbClr val="000000"/>
                </a:solidFill>
                <a:latin typeface="Times New Roman" charset="0"/>
                <a:ea typeface="Kochi Gothic" charset="0"/>
                <a:cs typeface="Kochi Gothic" charset="0"/>
              </a:defRPr>
            </a:lvl3pPr>
            <a:lvl4pPr algn="l">
              <a:tabLst>
                <a:tab pos="723900" algn="l"/>
              </a:tabLst>
              <a:defRPr sz="2400">
                <a:solidFill>
                  <a:srgbClr val="000000"/>
                </a:solidFill>
                <a:latin typeface="Times New Roman" charset="0"/>
                <a:ea typeface="Kochi Gothic" charset="0"/>
                <a:cs typeface="Kochi Gothic" charset="0"/>
              </a:defRPr>
            </a:lvl4pPr>
            <a:lvl5pPr algn="l">
              <a:tabLst>
                <a:tab pos="723900" algn="l"/>
              </a:tabLst>
              <a:defRPr sz="2400">
                <a:solidFill>
                  <a:srgbClr val="000000"/>
                </a:solidFill>
                <a:latin typeface="Times New Roman" charset="0"/>
                <a:ea typeface="Kochi Gothic" charset="0"/>
                <a:cs typeface="Kochi Gothic" charset="0"/>
              </a:defRPr>
            </a:lvl5pPr>
            <a:lvl6pPr marL="15367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6pPr>
            <a:lvl7pPr marL="19939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7pPr>
            <a:lvl8pPr marL="24511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8pPr>
            <a:lvl9pPr marL="29083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9pPr>
          </a:lstStyle>
          <a:p>
            <a:pPr>
              <a:buClr>
                <a:srgbClr val="FFFFFF"/>
              </a:buClr>
            </a:pPr>
            <a:r>
              <a:rPr lang="en-GB" altLang="ja-JP" sz="1800" b="1">
                <a:solidFill>
                  <a:srgbClr val="3333CC"/>
                </a:solidFill>
              </a:rPr>
              <a:t>(3 years)</a:t>
            </a:r>
          </a:p>
        </p:txBody>
      </p:sp>
      <p:sp>
        <p:nvSpPr>
          <p:cNvPr id="39947" name="Text Box 11"/>
          <p:cNvSpPr txBox="1">
            <a:spLocks noChangeArrowheads="1"/>
          </p:cNvSpPr>
          <p:nvPr/>
        </p:nvSpPr>
        <p:spPr bwMode="auto">
          <a:xfrm>
            <a:off x="6978305" y="3266263"/>
            <a:ext cx="1114432" cy="3627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23" tIns="42444" rIns="81623" bIns="42444">
            <a:spAutoFit/>
          </a:bodyPr>
          <a:lstStyle>
            <a:lvl1pPr>
              <a:tabLst>
                <a:tab pos="723900" algn="l"/>
              </a:tabLst>
              <a:defRPr>
                <a:solidFill>
                  <a:srgbClr val="000000"/>
                </a:solidFill>
                <a:latin typeface="Luxi Sans" charset="0"/>
                <a:ea typeface="ＭＳ Ｐゴシック" charset="0"/>
                <a:cs typeface="Kochi Gothic" charset="0"/>
              </a:defRPr>
            </a:lvl1pPr>
            <a:lvl2pPr algn="l">
              <a:tabLst>
                <a:tab pos="723900" algn="l"/>
              </a:tabLst>
              <a:defRPr sz="2400">
                <a:solidFill>
                  <a:srgbClr val="000000"/>
                </a:solidFill>
                <a:latin typeface="Times New Roman" charset="0"/>
                <a:ea typeface="Kochi Gothic" charset="0"/>
                <a:cs typeface="Kochi Gothic" charset="0"/>
              </a:defRPr>
            </a:lvl2pPr>
            <a:lvl3pPr algn="l">
              <a:tabLst>
                <a:tab pos="723900" algn="l"/>
              </a:tabLst>
              <a:defRPr sz="2400">
                <a:solidFill>
                  <a:srgbClr val="000000"/>
                </a:solidFill>
                <a:latin typeface="Times New Roman" charset="0"/>
                <a:ea typeface="Kochi Gothic" charset="0"/>
                <a:cs typeface="Kochi Gothic" charset="0"/>
              </a:defRPr>
            </a:lvl3pPr>
            <a:lvl4pPr algn="l">
              <a:tabLst>
                <a:tab pos="723900" algn="l"/>
              </a:tabLst>
              <a:defRPr sz="2400">
                <a:solidFill>
                  <a:srgbClr val="000000"/>
                </a:solidFill>
                <a:latin typeface="Times New Roman" charset="0"/>
                <a:ea typeface="Kochi Gothic" charset="0"/>
                <a:cs typeface="Kochi Gothic" charset="0"/>
              </a:defRPr>
            </a:lvl4pPr>
            <a:lvl5pPr algn="l">
              <a:tabLst>
                <a:tab pos="723900" algn="l"/>
              </a:tabLst>
              <a:defRPr sz="2400">
                <a:solidFill>
                  <a:srgbClr val="000000"/>
                </a:solidFill>
                <a:latin typeface="Times New Roman" charset="0"/>
                <a:ea typeface="Kochi Gothic" charset="0"/>
                <a:cs typeface="Kochi Gothic" charset="0"/>
              </a:defRPr>
            </a:lvl5pPr>
            <a:lvl6pPr marL="15367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6pPr>
            <a:lvl7pPr marL="19939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7pPr>
            <a:lvl8pPr marL="24511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8pPr>
            <a:lvl9pPr marL="2908300" indent="-215900" defTabSz="449263" fontAlgn="base" hangingPunct="0">
              <a:spcBef>
                <a:spcPct val="0"/>
              </a:spcBef>
              <a:spcAft>
                <a:spcPct val="0"/>
              </a:spcAft>
              <a:buClr>
                <a:srgbClr val="000000"/>
              </a:buClr>
              <a:buSzPct val="45000"/>
              <a:buFont typeface="StarSymbol" charset="0"/>
              <a:tabLst>
                <a:tab pos="723900" algn="l"/>
              </a:tabLst>
              <a:defRPr sz="2400">
                <a:solidFill>
                  <a:srgbClr val="000000"/>
                </a:solidFill>
                <a:latin typeface="Times New Roman" charset="0"/>
                <a:ea typeface="Kochi Gothic" charset="0"/>
                <a:cs typeface="Kochi Gothic" charset="0"/>
              </a:defRPr>
            </a:lvl9pPr>
          </a:lstStyle>
          <a:p>
            <a:pPr>
              <a:buClr>
                <a:srgbClr val="FFFFFF"/>
              </a:buClr>
            </a:pPr>
            <a:r>
              <a:rPr lang="en-GB" altLang="ja-JP" sz="1800" b="1">
                <a:solidFill>
                  <a:srgbClr val="FF00FF"/>
                </a:solidFill>
              </a:rPr>
              <a:t>(3 years)</a:t>
            </a:r>
          </a:p>
        </p:txBody>
      </p:sp>
      <p:sp>
        <p:nvSpPr>
          <p:cNvPr id="39948" name="Text Box 12"/>
          <p:cNvSpPr txBox="1">
            <a:spLocks noChangeArrowheads="1"/>
          </p:cNvSpPr>
          <p:nvPr/>
        </p:nvSpPr>
        <p:spPr bwMode="auto">
          <a:xfrm>
            <a:off x="142565" y="3364194"/>
            <a:ext cx="4589128" cy="762825"/>
          </a:xfrm>
          <a:prstGeom prst="rect">
            <a:avLst/>
          </a:prstGeom>
          <a:noFill/>
          <a:ln w="12600">
            <a:solidFill>
              <a:srgbClr val="FFFF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23" tIns="42444" rIns="81623" bIns="42444">
            <a:spAutoFit/>
          </a:bodyPr>
          <a:lstStyle>
            <a:lvl1pPr>
              <a:tabLst>
                <a:tab pos="723900" algn="l"/>
                <a:tab pos="1447800" algn="l"/>
                <a:tab pos="2171700" algn="l"/>
                <a:tab pos="2895600" algn="l"/>
                <a:tab pos="3619500" algn="l"/>
              </a:tabLst>
              <a:defRPr>
                <a:solidFill>
                  <a:srgbClr val="000000"/>
                </a:solidFill>
                <a:latin typeface="Luxi Sans" charset="0"/>
                <a:ea typeface="ＭＳ Ｐゴシック" charset="0"/>
                <a:cs typeface="Kochi Gothic" charset="0"/>
              </a:defRPr>
            </a:lvl1pPr>
            <a:lvl2pPr algn="l">
              <a:tabLst>
                <a:tab pos="723900" algn="l"/>
                <a:tab pos="1447800" algn="l"/>
                <a:tab pos="2171700" algn="l"/>
                <a:tab pos="2895600" algn="l"/>
                <a:tab pos="3619500" algn="l"/>
              </a:tabLst>
              <a:defRPr sz="2400">
                <a:solidFill>
                  <a:srgbClr val="000000"/>
                </a:solidFill>
                <a:latin typeface="Times New Roman" charset="0"/>
                <a:ea typeface="Kochi Gothic" charset="0"/>
                <a:cs typeface="Kochi Gothic" charset="0"/>
              </a:defRPr>
            </a:lvl2pPr>
            <a:lvl3pPr algn="l">
              <a:tabLst>
                <a:tab pos="723900" algn="l"/>
                <a:tab pos="1447800" algn="l"/>
                <a:tab pos="2171700" algn="l"/>
                <a:tab pos="2895600" algn="l"/>
                <a:tab pos="3619500" algn="l"/>
              </a:tabLst>
              <a:defRPr sz="2400">
                <a:solidFill>
                  <a:srgbClr val="000000"/>
                </a:solidFill>
                <a:latin typeface="Times New Roman" charset="0"/>
                <a:ea typeface="Kochi Gothic" charset="0"/>
                <a:cs typeface="Kochi Gothic" charset="0"/>
              </a:defRPr>
            </a:lvl3pPr>
            <a:lvl4pPr algn="l">
              <a:tabLst>
                <a:tab pos="723900" algn="l"/>
                <a:tab pos="1447800" algn="l"/>
                <a:tab pos="2171700" algn="l"/>
                <a:tab pos="2895600" algn="l"/>
                <a:tab pos="3619500" algn="l"/>
              </a:tabLst>
              <a:defRPr sz="2400">
                <a:solidFill>
                  <a:srgbClr val="000000"/>
                </a:solidFill>
                <a:latin typeface="Times New Roman" charset="0"/>
                <a:ea typeface="Kochi Gothic" charset="0"/>
                <a:cs typeface="Kochi Gothic" charset="0"/>
              </a:defRPr>
            </a:lvl4pPr>
            <a:lvl5pPr algn="l">
              <a:tabLst>
                <a:tab pos="723900" algn="l"/>
                <a:tab pos="1447800" algn="l"/>
                <a:tab pos="2171700" algn="l"/>
                <a:tab pos="2895600" algn="l"/>
                <a:tab pos="3619500" algn="l"/>
              </a:tabLst>
              <a:defRPr sz="2400">
                <a:solidFill>
                  <a:srgbClr val="000000"/>
                </a:solidFill>
                <a:latin typeface="Times New Roman" charset="0"/>
                <a:ea typeface="Kochi Gothic" charset="0"/>
                <a:cs typeface="Kochi Gothic" charset="0"/>
              </a:defRPr>
            </a:lvl5pPr>
            <a:lvl6pPr marL="1536700" indent="-215900" defTabSz="449263" fontAlgn="base" hangingPunct="0">
              <a:spcBef>
                <a:spcPct val="0"/>
              </a:spcBef>
              <a:spcAft>
                <a:spcPct val="0"/>
              </a:spcAft>
              <a:buClr>
                <a:srgbClr val="000000"/>
              </a:buClr>
              <a:buSzPct val="45000"/>
              <a:buFont typeface="StarSymbol" charset="0"/>
              <a:tabLst>
                <a:tab pos="723900" algn="l"/>
                <a:tab pos="1447800" algn="l"/>
                <a:tab pos="2171700" algn="l"/>
                <a:tab pos="2895600" algn="l"/>
                <a:tab pos="3619500" algn="l"/>
              </a:tabLst>
              <a:defRPr sz="2400">
                <a:solidFill>
                  <a:srgbClr val="000000"/>
                </a:solidFill>
                <a:latin typeface="Times New Roman" charset="0"/>
                <a:ea typeface="Kochi Gothic" charset="0"/>
                <a:cs typeface="Kochi Gothic" charset="0"/>
              </a:defRPr>
            </a:lvl6pPr>
            <a:lvl7pPr marL="1993900" indent="-215900" defTabSz="449263" fontAlgn="base" hangingPunct="0">
              <a:spcBef>
                <a:spcPct val="0"/>
              </a:spcBef>
              <a:spcAft>
                <a:spcPct val="0"/>
              </a:spcAft>
              <a:buClr>
                <a:srgbClr val="000000"/>
              </a:buClr>
              <a:buSzPct val="45000"/>
              <a:buFont typeface="StarSymbol" charset="0"/>
              <a:tabLst>
                <a:tab pos="723900" algn="l"/>
                <a:tab pos="1447800" algn="l"/>
                <a:tab pos="2171700" algn="l"/>
                <a:tab pos="2895600" algn="l"/>
                <a:tab pos="3619500" algn="l"/>
              </a:tabLst>
              <a:defRPr sz="2400">
                <a:solidFill>
                  <a:srgbClr val="000000"/>
                </a:solidFill>
                <a:latin typeface="Times New Roman" charset="0"/>
                <a:ea typeface="Kochi Gothic" charset="0"/>
                <a:cs typeface="Kochi Gothic" charset="0"/>
              </a:defRPr>
            </a:lvl7pPr>
            <a:lvl8pPr marL="2451100" indent="-215900" defTabSz="449263" fontAlgn="base" hangingPunct="0">
              <a:spcBef>
                <a:spcPct val="0"/>
              </a:spcBef>
              <a:spcAft>
                <a:spcPct val="0"/>
              </a:spcAft>
              <a:buClr>
                <a:srgbClr val="000000"/>
              </a:buClr>
              <a:buSzPct val="45000"/>
              <a:buFont typeface="StarSymbol" charset="0"/>
              <a:tabLst>
                <a:tab pos="723900" algn="l"/>
                <a:tab pos="1447800" algn="l"/>
                <a:tab pos="2171700" algn="l"/>
                <a:tab pos="2895600" algn="l"/>
                <a:tab pos="3619500" algn="l"/>
              </a:tabLst>
              <a:defRPr sz="2400">
                <a:solidFill>
                  <a:srgbClr val="000000"/>
                </a:solidFill>
                <a:latin typeface="Times New Roman" charset="0"/>
                <a:ea typeface="Kochi Gothic" charset="0"/>
                <a:cs typeface="Kochi Gothic" charset="0"/>
              </a:defRPr>
            </a:lvl8pPr>
            <a:lvl9pPr marL="2908300" indent="-215900" defTabSz="449263" fontAlgn="base" hangingPunct="0">
              <a:spcBef>
                <a:spcPct val="0"/>
              </a:spcBef>
              <a:spcAft>
                <a:spcPct val="0"/>
              </a:spcAft>
              <a:buClr>
                <a:srgbClr val="000000"/>
              </a:buClr>
              <a:buSzPct val="45000"/>
              <a:buFont typeface="StarSymbol" charset="0"/>
              <a:tabLst>
                <a:tab pos="723900" algn="l"/>
                <a:tab pos="1447800" algn="l"/>
                <a:tab pos="2171700" algn="l"/>
                <a:tab pos="2895600" algn="l"/>
                <a:tab pos="3619500" algn="l"/>
              </a:tabLst>
              <a:defRPr sz="2400">
                <a:solidFill>
                  <a:srgbClr val="000000"/>
                </a:solidFill>
                <a:latin typeface="Times New Roman" charset="0"/>
                <a:ea typeface="Kochi Gothic" charset="0"/>
                <a:cs typeface="Kochi Gothic" charset="0"/>
              </a:defRPr>
            </a:lvl9pPr>
          </a:lstStyle>
          <a:p>
            <a:pPr algn="l">
              <a:buClr>
                <a:srgbClr val="FFFFFF"/>
              </a:buClr>
            </a:pPr>
            <a:r>
              <a:rPr lang="en-GB" altLang="ja-JP" sz="2200" dirty="0">
                <a:solidFill>
                  <a:srgbClr val="FFFF00"/>
                </a:solidFill>
                <a:cs typeface="HGPGothicE" charset="0"/>
              </a:rPr>
              <a:t>BESS-Polar</a:t>
            </a:r>
            <a:r>
              <a:rPr lang="en-GB" altLang="ja-JP" sz="2200" dirty="0" smtClean="0">
                <a:solidFill>
                  <a:srgbClr val="FFFF00"/>
                </a:solidFill>
                <a:cs typeface="HGPGothicE" charset="0"/>
              </a:rPr>
              <a:t> provides </a:t>
            </a:r>
            <a:endParaRPr lang="en-GB" altLang="ja-JP" sz="2200" dirty="0">
              <a:solidFill>
                <a:srgbClr val="FFFF00"/>
              </a:solidFill>
              <a:cs typeface="HGPGothicE" charset="0"/>
            </a:endParaRPr>
          </a:p>
          <a:p>
            <a:pPr algn="l">
              <a:buClr>
                <a:srgbClr val="FFFFFF"/>
              </a:buClr>
            </a:pPr>
            <a:r>
              <a:rPr lang="en-GB" altLang="ja-JP" sz="2200" dirty="0">
                <a:solidFill>
                  <a:srgbClr val="FFFF00"/>
                </a:solidFill>
                <a:cs typeface="HGPGothicE" charset="0"/>
              </a:rPr>
              <a:t>the best sensitivity in low energy</a:t>
            </a:r>
            <a:endParaRPr lang="en-GB" altLang="ja-JP" sz="2500" dirty="0">
              <a:solidFill>
                <a:srgbClr val="FFFFFF"/>
              </a:solidFill>
              <a:cs typeface="HGPGothicE" charset="0"/>
            </a:endParaRPr>
          </a:p>
        </p:txBody>
      </p:sp>
      <p:sp>
        <p:nvSpPr>
          <p:cNvPr id="39949" name="Line 13"/>
          <p:cNvSpPr>
            <a:spLocks noChangeShapeType="1"/>
          </p:cNvSpPr>
          <p:nvPr/>
        </p:nvSpPr>
        <p:spPr bwMode="auto">
          <a:xfrm flipH="1">
            <a:off x="4561921" y="2776618"/>
            <a:ext cx="1317600" cy="679751"/>
          </a:xfrm>
          <a:prstGeom prst="line">
            <a:avLst/>
          </a:prstGeom>
          <a:noFill/>
          <a:ln w="28440">
            <a:solidFill>
              <a:srgbClr val="FF0000"/>
            </a:solidFill>
            <a:miter lim="800000"/>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a:p>
        </p:txBody>
      </p:sp>
      <p:sp>
        <p:nvSpPr>
          <p:cNvPr id="39950" name="Rectangle 14"/>
          <p:cNvSpPr>
            <a:spLocks noChangeArrowheads="1"/>
          </p:cNvSpPr>
          <p:nvPr/>
        </p:nvSpPr>
        <p:spPr bwMode="auto">
          <a:xfrm>
            <a:off x="6000481" y="5710203"/>
            <a:ext cx="99936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Lst>
            </a:pPr>
            <a:r>
              <a:rPr lang="en-GB" altLang="ja-JP" sz="1800" b="1">
                <a:solidFill>
                  <a:srgbClr val="00FF00"/>
                </a:solidFill>
                <a:cs typeface="HGPGothicE" charset="0"/>
              </a:rPr>
              <a:t>36</a:t>
            </a:r>
          </a:p>
        </p:txBody>
      </p:sp>
      <p:sp>
        <p:nvSpPr>
          <p:cNvPr id="39951" name="Rectangle 15"/>
          <p:cNvSpPr>
            <a:spLocks noChangeArrowheads="1"/>
          </p:cNvSpPr>
          <p:nvPr/>
        </p:nvSpPr>
        <p:spPr bwMode="auto">
          <a:xfrm>
            <a:off x="6000481" y="5378970"/>
            <a:ext cx="99936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Lst>
            </a:pPr>
            <a:r>
              <a:rPr lang="en-GB" altLang="ja-JP" sz="1800" b="1">
                <a:solidFill>
                  <a:srgbClr val="FFFFFF"/>
                </a:solidFill>
                <a:cs typeface="HGPGothicE" charset="0"/>
              </a:rPr>
              <a:t>320-390</a:t>
            </a:r>
          </a:p>
        </p:txBody>
      </p:sp>
      <p:sp>
        <p:nvSpPr>
          <p:cNvPr id="39952" name="Rectangle 16"/>
          <p:cNvSpPr>
            <a:spLocks noChangeArrowheads="1"/>
          </p:cNvSpPr>
          <p:nvPr/>
        </p:nvSpPr>
        <p:spPr bwMode="auto">
          <a:xfrm>
            <a:off x="6000481" y="5047734"/>
            <a:ext cx="99936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Lst>
            </a:pPr>
            <a:r>
              <a:rPr lang="en-GB" altLang="ja-JP" sz="1800" b="1">
                <a:solidFill>
                  <a:srgbClr val="FFFFFF"/>
                </a:solidFill>
                <a:cs typeface="HGPGothicE" charset="0"/>
              </a:rPr>
              <a:t>690</a:t>
            </a:r>
          </a:p>
        </p:txBody>
      </p:sp>
      <p:sp>
        <p:nvSpPr>
          <p:cNvPr id="39953" name="Rectangle 17"/>
          <p:cNvSpPr>
            <a:spLocks noChangeArrowheads="1"/>
          </p:cNvSpPr>
          <p:nvPr/>
        </p:nvSpPr>
        <p:spPr bwMode="auto">
          <a:xfrm>
            <a:off x="6000481" y="4416945"/>
            <a:ext cx="999360" cy="630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Lst>
            </a:pPr>
            <a:r>
              <a:rPr lang="en-GB" altLang="ja-JP" sz="1600" b="1" dirty="0">
                <a:solidFill>
                  <a:srgbClr val="FFFFFF"/>
                </a:solidFill>
                <a:latin typeface="Helvetica"/>
                <a:cs typeface="Helvetica"/>
              </a:rPr>
              <a:t>Altitude</a:t>
            </a:r>
          </a:p>
          <a:p>
            <a:pPr>
              <a:spcBef>
                <a:spcPts val="408"/>
              </a:spcBef>
              <a:buClr>
                <a:srgbClr val="FFFFFF"/>
              </a:buClr>
              <a:tabLst>
                <a:tab pos="656518" algn="l"/>
              </a:tabLst>
            </a:pPr>
            <a:r>
              <a:rPr lang="en-GB" altLang="ja-JP" sz="1600" b="1" dirty="0">
                <a:solidFill>
                  <a:srgbClr val="FFFFFF"/>
                </a:solidFill>
                <a:latin typeface="Helvetica"/>
                <a:cs typeface="Helvetica"/>
              </a:rPr>
              <a:t>(km)</a:t>
            </a:r>
          </a:p>
        </p:txBody>
      </p:sp>
      <p:sp>
        <p:nvSpPr>
          <p:cNvPr id="39954" name="Rectangle 18"/>
          <p:cNvSpPr>
            <a:spLocks noChangeArrowheads="1"/>
          </p:cNvSpPr>
          <p:nvPr/>
        </p:nvSpPr>
        <p:spPr bwMode="auto">
          <a:xfrm>
            <a:off x="6999841" y="5710203"/>
            <a:ext cx="132768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dirty="0" smtClean="0">
                <a:solidFill>
                  <a:srgbClr val="00FF00"/>
                </a:solidFill>
                <a:cs typeface="HGPGothicE" charset="0"/>
              </a:rPr>
              <a:t>2007</a:t>
            </a:r>
            <a:endParaRPr lang="en-GB" altLang="ja-JP" sz="1800" b="1" dirty="0">
              <a:solidFill>
                <a:srgbClr val="00FF00"/>
              </a:solidFill>
              <a:cs typeface="HGPGothicE" charset="0"/>
            </a:endParaRPr>
          </a:p>
        </p:txBody>
      </p:sp>
      <p:sp>
        <p:nvSpPr>
          <p:cNvPr id="39955" name="Rectangle 19"/>
          <p:cNvSpPr>
            <a:spLocks noChangeArrowheads="1"/>
          </p:cNvSpPr>
          <p:nvPr/>
        </p:nvSpPr>
        <p:spPr bwMode="auto">
          <a:xfrm>
            <a:off x="4965121" y="5710203"/>
            <a:ext cx="103536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Lst>
            </a:pPr>
            <a:r>
              <a:rPr lang="en-GB" altLang="ja-JP" sz="1800" b="1">
                <a:solidFill>
                  <a:srgbClr val="00FF00"/>
                </a:solidFill>
                <a:cs typeface="HGPGothicE" charset="0"/>
              </a:rPr>
              <a:t>&gt; 75</a:t>
            </a:r>
          </a:p>
        </p:txBody>
      </p:sp>
      <p:sp>
        <p:nvSpPr>
          <p:cNvPr id="39956" name="Rectangle 20"/>
          <p:cNvSpPr>
            <a:spLocks noChangeArrowheads="1"/>
          </p:cNvSpPr>
          <p:nvPr/>
        </p:nvSpPr>
        <p:spPr bwMode="auto">
          <a:xfrm>
            <a:off x="3611520" y="5710203"/>
            <a:ext cx="135360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dirty="0" smtClean="0">
                <a:solidFill>
                  <a:srgbClr val="00FF00"/>
                </a:solidFill>
                <a:cs typeface="HGPGothicE" charset="0"/>
              </a:rPr>
              <a:t>25 </a:t>
            </a:r>
            <a:r>
              <a:rPr lang="en-GB" altLang="ja-JP" sz="1800" b="1" dirty="0">
                <a:solidFill>
                  <a:srgbClr val="00FF00"/>
                </a:solidFill>
                <a:cs typeface="HGPGothicE" charset="0"/>
              </a:rPr>
              <a:t>days</a:t>
            </a:r>
          </a:p>
        </p:txBody>
      </p:sp>
      <p:sp>
        <p:nvSpPr>
          <p:cNvPr id="39957" name="Rectangle 21"/>
          <p:cNvSpPr>
            <a:spLocks noChangeArrowheads="1"/>
          </p:cNvSpPr>
          <p:nvPr/>
        </p:nvSpPr>
        <p:spPr bwMode="auto">
          <a:xfrm>
            <a:off x="2196000" y="5710203"/>
            <a:ext cx="141552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a:solidFill>
                  <a:srgbClr val="00FF00"/>
                </a:solidFill>
                <a:cs typeface="HGPGothicE" charset="0"/>
              </a:rPr>
              <a:t>0.3</a:t>
            </a:r>
          </a:p>
        </p:txBody>
      </p:sp>
      <p:sp>
        <p:nvSpPr>
          <p:cNvPr id="39958" name="Rectangle 22"/>
          <p:cNvSpPr>
            <a:spLocks noChangeArrowheads="1"/>
          </p:cNvSpPr>
          <p:nvPr/>
        </p:nvSpPr>
        <p:spPr bwMode="auto">
          <a:xfrm>
            <a:off x="653760" y="5710203"/>
            <a:ext cx="154368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600" b="1" dirty="0">
                <a:solidFill>
                  <a:srgbClr val="00FF00"/>
                </a:solidFill>
                <a:latin typeface="Helvetica"/>
                <a:cs typeface="Helvetica"/>
              </a:rPr>
              <a:t>BESS-</a:t>
            </a:r>
            <a:r>
              <a:rPr lang="en-GB" altLang="ja-JP" sz="1600" b="1" dirty="0" smtClean="0">
                <a:solidFill>
                  <a:srgbClr val="00FF00"/>
                </a:solidFill>
                <a:latin typeface="Helvetica"/>
                <a:cs typeface="Helvetica"/>
              </a:rPr>
              <a:t>Polar </a:t>
            </a:r>
            <a:r>
              <a:rPr lang="en-GB" altLang="ja-JP" sz="1600" b="1" dirty="0" smtClean="0">
                <a:solidFill>
                  <a:srgbClr val="00FF00"/>
                </a:solidFill>
                <a:latin typeface="Helvetica"/>
                <a:cs typeface="Helvetica"/>
              </a:rPr>
              <a:t>II</a:t>
            </a:r>
            <a:endParaRPr lang="en-GB" altLang="ja-JP" sz="1600" b="1" dirty="0">
              <a:solidFill>
                <a:srgbClr val="00FF00"/>
              </a:solidFill>
              <a:latin typeface="Helvetica"/>
              <a:cs typeface="Helvetica"/>
            </a:endParaRPr>
          </a:p>
        </p:txBody>
      </p:sp>
      <p:sp>
        <p:nvSpPr>
          <p:cNvPr id="39959" name="Rectangle 23"/>
          <p:cNvSpPr>
            <a:spLocks noChangeArrowheads="1"/>
          </p:cNvSpPr>
          <p:nvPr/>
        </p:nvSpPr>
        <p:spPr bwMode="auto">
          <a:xfrm>
            <a:off x="6999841" y="5378970"/>
            <a:ext cx="132768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a:solidFill>
                  <a:srgbClr val="FFFFFF"/>
                </a:solidFill>
                <a:cs typeface="HGPGothicE" charset="0"/>
              </a:rPr>
              <a:t>2006</a:t>
            </a:r>
          </a:p>
        </p:txBody>
      </p:sp>
      <p:sp>
        <p:nvSpPr>
          <p:cNvPr id="39960" name="Rectangle 24"/>
          <p:cNvSpPr>
            <a:spLocks noChangeArrowheads="1"/>
          </p:cNvSpPr>
          <p:nvPr/>
        </p:nvSpPr>
        <p:spPr bwMode="auto">
          <a:xfrm>
            <a:off x="4965121" y="5378970"/>
            <a:ext cx="103536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Lst>
            </a:pPr>
            <a:r>
              <a:rPr lang="en-GB" altLang="ja-JP" sz="1800" b="1">
                <a:solidFill>
                  <a:srgbClr val="FFFFFF"/>
                </a:solidFill>
                <a:cs typeface="HGPGothicE" charset="0"/>
              </a:rPr>
              <a:t>&lt;70.4</a:t>
            </a:r>
          </a:p>
        </p:txBody>
      </p:sp>
      <p:sp>
        <p:nvSpPr>
          <p:cNvPr id="39961" name="Rectangle 25"/>
          <p:cNvSpPr>
            <a:spLocks noChangeArrowheads="1"/>
          </p:cNvSpPr>
          <p:nvPr/>
        </p:nvSpPr>
        <p:spPr bwMode="auto">
          <a:xfrm>
            <a:off x="3611520" y="5378970"/>
            <a:ext cx="135360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dirty="0" smtClean="0">
                <a:solidFill>
                  <a:srgbClr val="FFFFFF"/>
                </a:solidFill>
                <a:cs typeface="HGPGothicE" charset="0"/>
              </a:rPr>
              <a:t>&gt;6 </a:t>
            </a:r>
            <a:r>
              <a:rPr lang="en-GB" altLang="ja-JP" sz="1800" b="1" dirty="0">
                <a:solidFill>
                  <a:srgbClr val="FFFFFF"/>
                </a:solidFill>
                <a:cs typeface="HGPGothicE" charset="0"/>
              </a:rPr>
              <a:t>years</a:t>
            </a:r>
          </a:p>
        </p:txBody>
      </p:sp>
      <p:sp>
        <p:nvSpPr>
          <p:cNvPr id="39962" name="Rectangle 26"/>
          <p:cNvSpPr>
            <a:spLocks noChangeArrowheads="1"/>
          </p:cNvSpPr>
          <p:nvPr/>
        </p:nvSpPr>
        <p:spPr bwMode="auto">
          <a:xfrm>
            <a:off x="2196000" y="5378970"/>
            <a:ext cx="141552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a:solidFill>
                  <a:srgbClr val="FFFFFF"/>
                </a:solidFill>
                <a:cs typeface="HGPGothicE" charset="0"/>
              </a:rPr>
              <a:t>0.0021</a:t>
            </a:r>
          </a:p>
        </p:txBody>
      </p:sp>
      <p:sp>
        <p:nvSpPr>
          <p:cNvPr id="39963" name="Rectangle 27"/>
          <p:cNvSpPr>
            <a:spLocks noChangeArrowheads="1"/>
          </p:cNvSpPr>
          <p:nvPr/>
        </p:nvSpPr>
        <p:spPr bwMode="auto">
          <a:xfrm>
            <a:off x="653760" y="5378970"/>
            <a:ext cx="154368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dirty="0">
                <a:solidFill>
                  <a:srgbClr val="FFFFFF"/>
                </a:solidFill>
                <a:latin typeface="Helvetica"/>
                <a:cs typeface="Helvetica"/>
              </a:rPr>
              <a:t>PAMELA</a:t>
            </a:r>
          </a:p>
        </p:txBody>
      </p:sp>
      <p:sp>
        <p:nvSpPr>
          <p:cNvPr id="39964" name="Rectangle 28"/>
          <p:cNvSpPr>
            <a:spLocks noChangeArrowheads="1"/>
          </p:cNvSpPr>
          <p:nvPr/>
        </p:nvSpPr>
        <p:spPr bwMode="auto">
          <a:xfrm>
            <a:off x="6999841" y="5047734"/>
            <a:ext cx="132768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dirty="0" smtClean="0">
                <a:solidFill>
                  <a:srgbClr val="FFFFFF"/>
                </a:solidFill>
                <a:cs typeface="HGPGothicE" charset="0"/>
              </a:rPr>
              <a:t>2011</a:t>
            </a:r>
            <a:endParaRPr lang="en-GB" altLang="ja-JP" sz="1800" b="1" dirty="0">
              <a:solidFill>
                <a:srgbClr val="FFFFFF"/>
              </a:solidFill>
              <a:cs typeface="HGPGothicE" charset="0"/>
            </a:endParaRPr>
          </a:p>
        </p:txBody>
      </p:sp>
      <p:sp>
        <p:nvSpPr>
          <p:cNvPr id="39965" name="Rectangle 29"/>
          <p:cNvSpPr>
            <a:spLocks noChangeArrowheads="1"/>
          </p:cNvSpPr>
          <p:nvPr/>
        </p:nvSpPr>
        <p:spPr bwMode="auto">
          <a:xfrm>
            <a:off x="4965121" y="5047734"/>
            <a:ext cx="103536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Lst>
            </a:pPr>
            <a:r>
              <a:rPr lang="en-GB" altLang="ja-JP" sz="1800" b="1" dirty="0">
                <a:solidFill>
                  <a:srgbClr val="FFFFFF"/>
                </a:solidFill>
                <a:cs typeface="HGPGothicE" charset="0"/>
              </a:rPr>
              <a:t>&lt; 51.7</a:t>
            </a:r>
          </a:p>
        </p:txBody>
      </p:sp>
      <p:sp>
        <p:nvSpPr>
          <p:cNvPr id="39966" name="Rectangle 30"/>
          <p:cNvSpPr>
            <a:spLocks noChangeArrowheads="1"/>
          </p:cNvSpPr>
          <p:nvPr/>
        </p:nvSpPr>
        <p:spPr bwMode="auto">
          <a:xfrm>
            <a:off x="3611520" y="5047734"/>
            <a:ext cx="135360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dirty="0" smtClean="0">
                <a:solidFill>
                  <a:srgbClr val="FFFFFF"/>
                </a:solidFill>
                <a:cs typeface="HGPGothicE" charset="0"/>
              </a:rPr>
              <a:t>TBD</a:t>
            </a:r>
            <a:endParaRPr lang="en-GB" altLang="ja-JP" sz="1800" b="1" dirty="0">
              <a:solidFill>
                <a:srgbClr val="FFFFFF"/>
              </a:solidFill>
              <a:cs typeface="HGPGothicE" charset="0"/>
            </a:endParaRPr>
          </a:p>
        </p:txBody>
      </p:sp>
      <p:sp>
        <p:nvSpPr>
          <p:cNvPr id="39967" name="Rectangle 31"/>
          <p:cNvSpPr>
            <a:spLocks noChangeArrowheads="1"/>
          </p:cNvSpPr>
          <p:nvPr/>
        </p:nvSpPr>
        <p:spPr bwMode="auto">
          <a:xfrm>
            <a:off x="2196000" y="5047734"/>
            <a:ext cx="141552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a:solidFill>
                  <a:srgbClr val="FFFFFF"/>
                </a:solidFill>
                <a:cs typeface="HGPGothicE" charset="0"/>
              </a:rPr>
              <a:t>0.5</a:t>
            </a:r>
          </a:p>
        </p:txBody>
      </p:sp>
      <p:sp>
        <p:nvSpPr>
          <p:cNvPr id="39968" name="Rectangle 32"/>
          <p:cNvSpPr>
            <a:spLocks noChangeArrowheads="1"/>
          </p:cNvSpPr>
          <p:nvPr/>
        </p:nvSpPr>
        <p:spPr bwMode="auto">
          <a:xfrm>
            <a:off x="653760" y="5047734"/>
            <a:ext cx="1543680" cy="331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dirty="0">
                <a:solidFill>
                  <a:srgbClr val="FFFFFF"/>
                </a:solidFill>
                <a:latin typeface="Helvetica"/>
                <a:cs typeface="Helvetica"/>
              </a:rPr>
              <a:t>AMS</a:t>
            </a:r>
          </a:p>
        </p:txBody>
      </p:sp>
      <p:sp>
        <p:nvSpPr>
          <p:cNvPr id="39969" name="Rectangle 33"/>
          <p:cNvSpPr>
            <a:spLocks noChangeArrowheads="1"/>
          </p:cNvSpPr>
          <p:nvPr/>
        </p:nvSpPr>
        <p:spPr bwMode="auto">
          <a:xfrm>
            <a:off x="6999841" y="4416945"/>
            <a:ext cx="1327680" cy="630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800" b="1" dirty="0">
                <a:solidFill>
                  <a:srgbClr val="FFFFFF"/>
                </a:solidFill>
                <a:latin typeface="Helvetica"/>
                <a:cs typeface="Helvetica"/>
              </a:rPr>
              <a:t>Launch</a:t>
            </a:r>
          </a:p>
        </p:txBody>
      </p:sp>
      <p:sp>
        <p:nvSpPr>
          <p:cNvPr id="39970" name="Rectangle 34"/>
          <p:cNvSpPr>
            <a:spLocks noChangeArrowheads="1"/>
          </p:cNvSpPr>
          <p:nvPr/>
        </p:nvSpPr>
        <p:spPr bwMode="auto">
          <a:xfrm>
            <a:off x="4965121" y="4416945"/>
            <a:ext cx="1035360" cy="630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Lst>
            </a:pPr>
            <a:r>
              <a:rPr lang="en-GB" altLang="ja-JP" sz="1800" b="1" dirty="0">
                <a:solidFill>
                  <a:srgbClr val="FFFFFF"/>
                </a:solidFill>
                <a:latin typeface="Helvetica"/>
                <a:cs typeface="Helvetica"/>
              </a:rPr>
              <a:t>Latitude</a:t>
            </a:r>
          </a:p>
        </p:txBody>
      </p:sp>
      <p:sp>
        <p:nvSpPr>
          <p:cNvPr id="39971" name="Rectangle 35"/>
          <p:cNvSpPr>
            <a:spLocks noChangeArrowheads="1"/>
          </p:cNvSpPr>
          <p:nvPr/>
        </p:nvSpPr>
        <p:spPr bwMode="auto">
          <a:xfrm>
            <a:off x="3611520" y="4416945"/>
            <a:ext cx="1353600" cy="630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600" b="1" dirty="0">
                <a:solidFill>
                  <a:srgbClr val="FFFFFF"/>
                </a:solidFill>
                <a:latin typeface="Helvetica"/>
                <a:cs typeface="Helvetica"/>
              </a:rPr>
              <a:t>Flight Time</a:t>
            </a:r>
          </a:p>
        </p:txBody>
      </p:sp>
      <p:sp>
        <p:nvSpPr>
          <p:cNvPr id="39972" name="Rectangle 36"/>
          <p:cNvSpPr>
            <a:spLocks noChangeArrowheads="1"/>
          </p:cNvSpPr>
          <p:nvPr/>
        </p:nvSpPr>
        <p:spPr bwMode="auto">
          <a:xfrm>
            <a:off x="2196000" y="4416945"/>
            <a:ext cx="1415520" cy="630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23" tIns="42444" rIns="81623" bIns="42444"/>
          <a:lstStyle/>
          <a:p>
            <a:pPr>
              <a:spcBef>
                <a:spcPts val="408"/>
              </a:spcBef>
              <a:buClr>
                <a:srgbClr val="FFFFFF"/>
              </a:buClr>
              <a:tabLst>
                <a:tab pos="656518" algn="l"/>
                <a:tab pos="1313031" algn="l"/>
              </a:tabLst>
            </a:pPr>
            <a:r>
              <a:rPr lang="en-GB" altLang="ja-JP" sz="1600" b="1" dirty="0">
                <a:solidFill>
                  <a:srgbClr val="FFFFFF"/>
                </a:solidFill>
                <a:latin typeface="Helvetica"/>
                <a:cs typeface="Helvetica"/>
              </a:rPr>
              <a:t>Acceptance</a:t>
            </a:r>
          </a:p>
          <a:p>
            <a:pPr>
              <a:spcBef>
                <a:spcPts val="408"/>
              </a:spcBef>
              <a:buClr>
                <a:srgbClr val="FFFFFF"/>
              </a:buClr>
              <a:tabLst>
                <a:tab pos="656518" algn="l"/>
                <a:tab pos="1313031" algn="l"/>
              </a:tabLst>
            </a:pPr>
            <a:r>
              <a:rPr lang="en-GB" altLang="ja-JP" sz="1600" b="1" dirty="0">
                <a:solidFill>
                  <a:srgbClr val="FFFFFF"/>
                </a:solidFill>
                <a:latin typeface="Helvetica"/>
                <a:cs typeface="Helvetica"/>
              </a:rPr>
              <a:t>(m</a:t>
            </a:r>
            <a:r>
              <a:rPr lang="en-GB" altLang="ja-JP" sz="1600" b="1" baseline="30000" dirty="0">
                <a:solidFill>
                  <a:srgbClr val="FFFFFF"/>
                </a:solidFill>
                <a:latin typeface="Helvetica"/>
                <a:cs typeface="Helvetica"/>
              </a:rPr>
              <a:t>2</a:t>
            </a:r>
            <a:r>
              <a:rPr lang="en-GB" altLang="ja-JP" sz="1600" b="1" dirty="0">
                <a:solidFill>
                  <a:srgbClr val="FFFFFF"/>
                </a:solidFill>
                <a:latin typeface="Helvetica"/>
                <a:cs typeface="Helvetica"/>
              </a:rPr>
              <a:t>sr)</a:t>
            </a:r>
          </a:p>
        </p:txBody>
      </p:sp>
      <p:sp>
        <p:nvSpPr>
          <p:cNvPr id="39973" name="Rectangle 37"/>
          <p:cNvSpPr>
            <a:spLocks noChangeArrowheads="1"/>
          </p:cNvSpPr>
          <p:nvPr/>
        </p:nvSpPr>
        <p:spPr bwMode="auto">
          <a:xfrm>
            <a:off x="793440" y="4416945"/>
            <a:ext cx="1404000" cy="630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28" tIns="41465" rIns="82928" bIns="41465" anchor="ctr"/>
          <a:lstStyle/>
          <a:p>
            <a:endParaRPr lang="ja-JP" altLang="en-US" sz="1800"/>
          </a:p>
        </p:txBody>
      </p:sp>
      <p:sp>
        <p:nvSpPr>
          <p:cNvPr id="39974" name="Line 38"/>
          <p:cNvSpPr>
            <a:spLocks noChangeShapeType="1"/>
          </p:cNvSpPr>
          <p:nvPr/>
        </p:nvSpPr>
        <p:spPr bwMode="auto">
          <a:xfrm>
            <a:off x="653760" y="4408310"/>
            <a:ext cx="1543680" cy="8641"/>
          </a:xfrm>
          <a:prstGeom prst="line">
            <a:avLst/>
          </a:prstGeom>
          <a:noFill/>
          <a:ln w="2844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75" name="Line 39"/>
          <p:cNvSpPr>
            <a:spLocks noChangeShapeType="1"/>
          </p:cNvSpPr>
          <p:nvPr/>
        </p:nvSpPr>
        <p:spPr bwMode="auto">
          <a:xfrm>
            <a:off x="653760" y="5062132"/>
            <a:ext cx="7673760" cy="1440"/>
          </a:xfrm>
          <a:prstGeom prst="line">
            <a:avLst/>
          </a:prstGeom>
          <a:noFill/>
          <a:ln w="1260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76" name="Line 40"/>
          <p:cNvSpPr>
            <a:spLocks noChangeShapeType="1"/>
          </p:cNvSpPr>
          <p:nvPr/>
        </p:nvSpPr>
        <p:spPr bwMode="auto">
          <a:xfrm>
            <a:off x="653760" y="5389052"/>
            <a:ext cx="7673760" cy="1441"/>
          </a:xfrm>
          <a:prstGeom prst="line">
            <a:avLst/>
          </a:prstGeom>
          <a:noFill/>
          <a:ln w="1260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77" name="Line 41"/>
          <p:cNvSpPr>
            <a:spLocks noChangeShapeType="1"/>
          </p:cNvSpPr>
          <p:nvPr/>
        </p:nvSpPr>
        <p:spPr bwMode="auto">
          <a:xfrm>
            <a:off x="653760" y="5715961"/>
            <a:ext cx="7673760" cy="1440"/>
          </a:xfrm>
          <a:prstGeom prst="line">
            <a:avLst/>
          </a:prstGeom>
          <a:noFill/>
          <a:ln w="1260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78" name="Line 42"/>
          <p:cNvSpPr>
            <a:spLocks noChangeShapeType="1"/>
          </p:cNvSpPr>
          <p:nvPr/>
        </p:nvSpPr>
        <p:spPr bwMode="auto">
          <a:xfrm>
            <a:off x="653760" y="6041435"/>
            <a:ext cx="7673760" cy="1440"/>
          </a:xfrm>
          <a:prstGeom prst="line">
            <a:avLst/>
          </a:prstGeom>
          <a:noFill/>
          <a:ln w="2844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79" name="Line 43"/>
          <p:cNvSpPr>
            <a:spLocks noChangeShapeType="1"/>
          </p:cNvSpPr>
          <p:nvPr/>
        </p:nvSpPr>
        <p:spPr bwMode="auto">
          <a:xfrm>
            <a:off x="653760" y="4408304"/>
            <a:ext cx="1440" cy="630786"/>
          </a:xfrm>
          <a:prstGeom prst="line">
            <a:avLst/>
          </a:prstGeom>
          <a:noFill/>
          <a:ln w="2844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80" name="Line 44"/>
          <p:cNvSpPr>
            <a:spLocks noChangeShapeType="1"/>
          </p:cNvSpPr>
          <p:nvPr/>
        </p:nvSpPr>
        <p:spPr bwMode="auto">
          <a:xfrm>
            <a:off x="2196001" y="4416950"/>
            <a:ext cx="1440" cy="1624491"/>
          </a:xfrm>
          <a:prstGeom prst="line">
            <a:avLst/>
          </a:prstGeom>
          <a:noFill/>
          <a:ln w="1260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81" name="Line 45"/>
          <p:cNvSpPr>
            <a:spLocks noChangeShapeType="1"/>
          </p:cNvSpPr>
          <p:nvPr/>
        </p:nvSpPr>
        <p:spPr bwMode="auto">
          <a:xfrm>
            <a:off x="3611520" y="4416950"/>
            <a:ext cx="1440" cy="1624491"/>
          </a:xfrm>
          <a:prstGeom prst="line">
            <a:avLst/>
          </a:prstGeom>
          <a:noFill/>
          <a:ln w="1260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82" name="Line 46"/>
          <p:cNvSpPr>
            <a:spLocks noChangeShapeType="1"/>
          </p:cNvSpPr>
          <p:nvPr/>
        </p:nvSpPr>
        <p:spPr bwMode="auto">
          <a:xfrm>
            <a:off x="4965120" y="4416950"/>
            <a:ext cx="1440" cy="1624491"/>
          </a:xfrm>
          <a:prstGeom prst="line">
            <a:avLst/>
          </a:prstGeom>
          <a:noFill/>
          <a:ln w="1260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83" name="Line 47"/>
          <p:cNvSpPr>
            <a:spLocks noChangeShapeType="1"/>
          </p:cNvSpPr>
          <p:nvPr/>
        </p:nvSpPr>
        <p:spPr bwMode="auto">
          <a:xfrm>
            <a:off x="6000481" y="4416950"/>
            <a:ext cx="1440" cy="1624491"/>
          </a:xfrm>
          <a:prstGeom prst="line">
            <a:avLst/>
          </a:prstGeom>
          <a:noFill/>
          <a:ln w="1260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84" name="Line 48"/>
          <p:cNvSpPr>
            <a:spLocks noChangeShapeType="1"/>
          </p:cNvSpPr>
          <p:nvPr/>
        </p:nvSpPr>
        <p:spPr bwMode="auto">
          <a:xfrm>
            <a:off x="8327521" y="4416950"/>
            <a:ext cx="1440" cy="1624491"/>
          </a:xfrm>
          <a:prstGeom prst="line">
            <a:avLst/>
          </a:prstGeom>
          <a:noFill/>
          <a:ln w="2844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85" name="Line 49"/>
          <p:cNvSpPr>
            <a:spLocks noChangeShapeType="1"/>
          </p:cNvSpPr>
          <p:nvPr/>
        </p:nvSpPr>
        <p:spPr bwMode="auto">
          <a:xfrm>
            <a:off x="2196001" y="4416944"/>
            <a:ext cx="6130080" cy="1440"/>
          </a:xfrm>
          <a:prstGeom prst="line">
            <a:avLst/>
          </a:prstGeom>
          <a:noFill/>
          <a:ln w="2844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87" name="Line 51"/>
          <p:cNvSpPr>
            <a:spLocks noChangeShapeType="1"/>
          </p:cNvSpPr>
          <p:nvPr/>
        </p:nvSpPr>
        <p:spPr bwMode="auto">
          <a:xfrm>
            <a:off x="653760" y="5047731"/>
            <a:ext cx="1440" cy="993704"/>
          </a:xfrm>
          <a:prstGeom prst="line">
            <a:avLst/>
          </a:prstGeom>
          <a:noFill/>
          <a:ln w="2844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39988" name="Line 52"/>
          <p:cNvSpPr>
            <a:spLocks noChangeShapeType="1"/>
          </p:cNvSpPr>
          <p:nvPr/>
        </p:nvSpPr>
        <p:spPr bwMode="auto">
          <a:xfrm>
            <a:off x="6999841" y="4416950"/>
            <a:ext cx="1440" cy="1624491"/>
          </a:xfrm>
          <a:prstGeom prst="line">
            <a:avLst/>
          </a:prstGeom>
          <a:noFill/>
          <a:ln w="12600">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28" tIns="41465" rIns="82928" bIns="41465"/>
          <a:lstStyle/>
          <a:p>
            <a:endParaRPr lang="ja-JP" altLang="en-US" sz="1800"/>
          </a:p>
        </p:txBody>
      </p:sp>
      <p:sp>
        <p:nvSpPr>
          <p:cNvPr id="2" name="日付プレースホルダー 1"/>
          <p:cNvSpPr>
            <a:spLocks noGrp="1"/>
          </p:cNvSpPr>
          <p:nvPr>
            <p:ph type="dt" idx="10"/>
          </p:nvPr>
        </p:nvSpPr>
        <p:spPr/>
        <p:txBody>
          <a:bodyPr/>
          <a:lstStyle/>
          <a:p>
            <a:r>
              <a:rPr lang="en-US" altLang="ja-JP" dirty="0" smtClean="0"/>
              <a:t>A. Yamamoto, 6 November 2012</a:t>
            </a:r>
            <a:endParaRPr lang="en-US" altLang="ja-JP" dirty="0"/>
          </a:p>
        </p:txBody>
      </p:sp>
      <p:sp>
        <p:nvSpPr>
          <p:cNvPr id="4" name="フッター プレースホルダー 3"/>
          <p:cNvSpPr>
            <a:spLocks noGrp="1"/>
          </p:cNvSpPr>
          <p:nvPr>
            <p:ph type="ftr" idx="11"/>
          </p:nvPr>
        </p:nvSpPr>
        <p:spPr/>
        <p:txBody>
          <a:bodyPr/>
          <a:lstStyle/>
          <a:p>
            <a:r>
              <a:rPr lang="en-GB" altLang="ja-JP" smtClean="0"/>
              <a:t>BESS Experiment</a:t>
            </a:r>
            <a:endParaRPr lang="en-GB" altLang="ja-JP"/>
          </a:p>
        </p:txBody>
      </p:sp>
    </p:spTree>
    <p:extLst>
      <p:ext uri="{BB962C8B-B14F-4D97-AF65-F5344CB8AC3E}">
        <p14:creationId xmlns:p14="http://schemas.microsoft.com/office/powerpoint/2010/main" val="3632194628"/>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スライド番号プレースホルダー 3"/>
          <p:cNvSpPr>
            <a:spLocks noGrp="1"/>
          </p:cNvSpPr>
          <p:nvPr>
            <p:ph type="sldNum" sz="quarter" idx="12"/>
          </p:nvPr>
        </p:nvSpPr>
        <p:spPr/>
        <p:txBody>
          <a:bodyPr/>
          <a:lstStyle/>
          <a:p>
            <a:fld id="{C951E485-4A74-F549-A369-5890B71B9D10}" type="slidenum">
              <a:rPr lang="en-US" altLang="ja-JP"/>
              <a:pPr/>
              <a:t>2</a:t>
            </a:fld>
            <a:endParaRPr lang="en-US" altLang="ja-JP"/>
          </a:p>
        </p:txBody>
      </p:sp>
      <p:sp>
        <p:nvSpPr>
          <p:cNvPr id="1026" name="Oval 2"/>
          <p:cNvSpPr>
            <a:spLocks noChangeArrowheads="1"/>
          </p:cNvSpPr>
          <p:nvPr/>
        </p:nvSpPr>
        <p:spPr bwMode="auto">
          <a:xfrm>
            <a:off x="1524001" y="1859509"/>
            <a:ext cx="6096000" cy="3505200"/>
          </a:xfrm>
          <a:prstGeom prst="ellipse">
            <a:avLst/>
          </a:prstGeom>
          <a:noFill/>
          <a:ln w="38100">
            <a:solidFill>
              <a:srgbClr val="FFFF00"/>
            </a:solidFill>
            <a:prstDash val="dash"/>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pic>
        <p:nvPicPr>
          <p:cNvPr id="1027" name="Picture 3" descr="a2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8601" y="716512"/>
            <a:ext cx="974725" cy="6524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48602" y="692696"/>
            <a:ext cx="974725" cy="652462"/>
          </a:xfrm>
          <a:prstGeom prst="rect">
            <a:avLst/>
          </a:prstGeom>
          <a:noFill/>
          <a:extLst>
            <a:ext uri="{909E8E84-426E-40dd-AFC4-6F175D3DCCD1}">
              <a14:hiddenFill xmlns:a14="http://schemas.microsoft.com/office/drawing/2010/main">
                <a:solidFill>
                  <a:srgbClr val="FFFFFF"/>
                </a:solidFill>
              </a14:hiddenFill>
            </a:ext>
          </a:extLst>
        </p:spPr>
      </p:pic>
      <p:sp>
        <p:nvSpPr>
          <p:cNvPr id="1029" name="Text Box 5"/>
          <p:cNvSpPr txBox="1">
            <a:spLocks noChangeArrowheads="1"/>
          </p:cNvSpPr>
          <p:nvPr/>
        </p:nvSpPr>
        <p:spPr bwMode="auto">
          <a:xfrm>
            <a:off x="3250662" y="2469110"/>
            <a:ext cx="2168023" cy="830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11" tIns="45706" rIns="91411" bIns="45706">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pPr algn="ctr"/>
            <a:r>
              <a:rPr lang="en-US" altLang="ja-JP">
                <a:solidFill>
                  <a:schemeClr val="bg1"/>
                </a:solidFill>
                <a:latin typeface="Arial" charset="0"/>
              </a:rPr>
              <a:t>BESS</a:t>
            </a:r>
          </a:p>
          <a:p>
            <a:pPr algn="ctr"/>
            <a:r>
              <a:rPr lang="en-US" altLang="ja-JP">
                <a:solidFill>
                  <a:schemeClr val="bg1"/>
                </a:solidFill>
                <a:latin typeface="Arial" charset="0"/>
              </a:rPr>
              <a:t>Collaboration</a:t>
            </a:r>
          </a:p>
        </p:txBody>
      </p:sp>
      <p:grpSp>
        <p:nvGrpSpPr>
          <p:cNvPr id="1030" name="Group 6"/>
          <p:cNvGrpSpPr>
            <a:grpSpLocks/>
          </p:cNvGrpSpPr>
          <p:nvPr/>
        </p:nvGrpSpPr>
        <p:grpSpPr bwMode="auto">
          <a:xfrm>
            <a:off x="152401" y="2621508"/>
            <a:ext cx="2895600" cy="762000"/>
            <a:chOff x="768" y="960"/>
            <a:chExt cx="1824" cy="480"/>
          </a:xfrm>
        </p:grpSpPr>
        <p:sp>
          <p:nvSpPr>
            <p:cNvPr id="1031" name="AutoShape 7"/>
            <p:cNvSpPr>
              <a:spLocks noChangeArrowheads="1"/>
            </p:cNvSpPr>
            <p:nvPr/>
          </p:nvSpPr>
          <p:spPr bwMode="auto">
            <a:xfrm>
              <a:off x="768" y="960"/>
              <a:ext cx="1824" cy="480"/>
            </a:xfrm>
            <a:prstGeom prst="flowChartAlternateProcess">
              <a:avLst/>
            </a:prstGeom>
            <a:noFill/>
            <a:ln w="28575" cap="sq">
              <a:solidFill>
                <a:srgbClr val="FF0000"/>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p>
              <a:pPr defTabSz="449171"/>
              <a:endParaRPr lang="ja-JP" altLang="en-US" sz="2400" b="0">
                <a:solidFill>
                  <a:schemeClr val="bg1"/>
                </a:solidFill>
                <a:latin typeface="Times New Roman" charset="0"/>
                <a:ea typeface="ＭＳ Ｐゴシック" charset="0"/>
                <a:cs typeface="ＭＳ Ｐゴシック" charset="0"/>
              </a:endParaRPr>
            </a:p>
          </p:txBody>
        </p:sp>
        <p:pic>
          <p:nvPicPr>
            <p:cNvPr id="1032" name="Picture 8" descr="tokyo"/>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24" y="1008"/>
              <a:ext cx="424" cy="376"/>
            </a:xfrm>
            <a:prstGeom prst="rect">
              <a:avLst/>
            </a:prstGeom>
            <a:noFill/>
            <a:extLst>
              <a:ext uri="{909E8E84-426E-40dd-AFC4-6F175D3DCCD1}">
                <a14:hiddenFill xmlns:a14="http://schemas.microsoft.com/office/drawing/2010/main">
                  <a:solidFill>
                    <a:srgbClr val="FFFFFF"/>
                  </a:solidFill>
                </a14:hiddenFill>
              </a:ext>
            </a:extLst>
          </p:spPr>
        </p:pic>
        <p:sp>
          <p:nvSpPr>
            <p:cNvPr id="1033" name="Text Box 9"/>
            <p:cNvSpPr txBox="1">
              <a:spLocks noChangeArrowheads="1"/>
            </p:cNvSpPr>
            <p:nvPr/>
          </p:nvSpPr>
          <p:spPr bwMode="auto">
            <a:xfrm>
              <a:off x="1296" y="1008"/>
              <a:ext cx="103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The University</a:t>
              </a:r>
            </a:p>
            <a:p>
              <a:r>
                <a:rPr lang="en-US" altLang="ja-JP" sz="1800"/>
                <a:t>of Tokyo</a:t>
              </a:r>
            </a:p>
          </p:txBody>
        </p:sp>
      </p:grpSp>
      <p:grpSp>
        <p:nvGrpSpPr>
          <p:cNvPr id="1034" name="Group 10"/>
          <p:cNvGrpSpPr>
            <a:grpSpLocks/>
          </p:cNvGrpSpPr>
          <p:nvPr/>
        </p:nvGrpSpPr>
        <p:grpSpPr bwMode="auto">
          <a:xfrm>
            <a:off x="381000" y="1478508"/>
            <a:ext cx="4191000" cy="914400"/>
            <a:chOff x="2880" y="960"/>
            <a:chExt cx="2640" cy="480"/>
          </a:xfrm>
        </p:grpSpPr>
        <p:sp>
          <p:nvSpPr>
            <p:cNvPr id="1035" name="AutoShape 11"/>
            <p:cNvSpPr>
              <a:spLocks noChangeArrowheads="1"/>
            </p:cNvSpPr>
            <p:nvPr/>
          </p:nvSpPr>
          <p:spPr bwMode="auto">
            <a:xfrm>
              <a:off x="2880" y="960"/>
              <a:ext cx="2592" cy="480"/>
            </a:xfrm>
            <a:prstGeom prst="flowChartAlternateProcess">
              <a:avLst/>
            </a:prstGeom>
            <a:noFill/>
            <a:ln w="28575" cap="sq">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p>
              <a:pPr defTabSz="449171"/>
              <a:endParaRPr lang="ja-JP" altLang="en-US" sz="1800">
                <a:solidFill>
                  <a:schemeClr val="bg1"/>
                </a:solidFill>
                <a:latin typeface="Times New Roman" charset="0"/>
                <a:ea typeface="ＭＳ Ｐゴシック" charset="0"/>
                <a:cs typeface="ＭＳ Ｐゴシック" charset="0"/>
              </a:endParaRPr>
            </a:p>
          </p:txBody>
        </p:sp>
        <p:pic>
          <p:nvPicPr>
            <p:cNvPr id="1036" name="Picture 12" descr="KEK"/>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928" y="1008"/>
              <a:ext cx="616" cy="360"/>
            </a:xfrm>
            <a:prstGeom prst="rect">
              <a:avLst/>
            </a:prstGeom>
            <a:noFill/>
            <a:extLst>
              <a:ext uri="{909E8E84-426E-40dd-AFC4-6F175D3DCCD1}">
                <a14:hiddenFill xmlns:a14="http://schemas.microsoft.com/office/drawing/2010/main">
                  <a:solidFill>
                    <a:schemeClr val="accent1"/>
                  </a:solidFill>
                </a14:hiddenFill>
              </a:ext>
            </a:extLst>
          </p:spPr>
        </p:pic>
        <p:sp>
          <p:nvSpPr>
            <p:cNvPr id="1037" name="Text Box 13"/>
            <p:cNvSpPr txBox="1">
              <a:spLocks noChangeArrowheads="1"/>
            </p:cNvSpPr>
            <p:nvPr/>
          </p:nvSpPr>
          <p:spPr bwMode="auto">
            <a:xfrm>
              <a:off x="3520" y="988"/>
              <a:ext cx="2000" cy="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High Energy  Accelerator</a:t>
              </a:r>
            </a:p>
            <a:p>
              <a:r>
                <a:rPr lang="en-US" altLang="ja-JP" sz="1800"/>
                <a:t>Research Organization(KEK)</a:t>
              </a:r>
            </a:p>
          </p:txBody>
        </p:sp>
      </p:grpSp>
      <p:sp>
        <p:nvSpPr>
          <p:cNvPr id="1038" name="AutoShape 14"/>
          <p:cNvSpPr>
            <a:spLocks noChangeArrowheads="1"/>
          </p:cNvSpPr>
          <p:nvPr/>
        </p:nvSpPr>
        <p:spPr bwMode="auto">
          <a:xfrm>
            <a:off x="5791200" y="2697708"/>
            <a:ext cx="3200400" cy="762000"/>
          </a:xfrm>
          <a:prstGeom prst="flowChartAlternateProcess">
            <a:avLst/>
          </a:prstGeom>
          <a:noFill/>
          <a:ln w="28575" cap="sq">
            <a:solidFill>
              <a:schemeClr val="tx1"/>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p>
            <a:pPr defTabSz="449171"/>
            <a:endParaRPr lang="ja-JP" altLang="en-US" sz="2400" b="0">
              <a:solidFill>
                <a:schemeClr val="bg1"/>
              </a:solidFill>
              <a:latin typeface="Times New Roman" charset="0"/>
              <a:ea typeface="ＭＳ Ｐゴシック" charset="0"/>
              <a:cs typeface="ＭＳ Ｐゴシック" charset="0"/>
            </a:endParaRPr>
          </a:p>
        </p:txBody>
      </p:sp>
      <p:pic>
        <p:nvPicPr>
          <p:cNvPr id="1039" name="Picture 15" descr="marl"/>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867400" y="2773908"/>
            <a:ext cx="596900" cy="5969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040" name="Text Box 16"/>
          <p:cNvSpPr txBox="1">
            <a:spLocks noChangeArrowheads="1"/>
          </p:cNvSpPr>
          <p:nvPr/>
        </p:nvSpPr>
        <p:spPr bwMode="auto">
          <a:xfrm>
            <a:off x="6477001" y="2850110"/>
            <a:ext cx="2495550" cy="379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University of Maryland</a:t>
            </a:r>
          </a:p>
        </p:txBody>
      </p:sp>
      <p:grpSp>
        <p:nvGrpSpPr>
          <p:cNvPr id="1041" name="Group 17"/>
          <p:cNvGrpSpPr>
            <a:grpSpLocks/>
          </p:cNvGrpSpPr>
          <p:nvPr/>
        </p:nvGrpSpPr>
        <p:grpSpPr bwMode="auto">
          <a:xfrm>
            <a:off x="228600" y="3688308"/>
            <a:ext cx="2667000" cy="838200"/>
            <a:chOff x="96" y="2064"/>
            <a:chExt cx="1680" cy="528"/>
          </a:xfrm>
        </p:grpSpPr>
        <p:sp>
          <p:nvSpPr>
            <p:cNvPr id="1042" name="AutoShape 18"/>
            <p:cNvSpPr>
              <a:spLocks noChangeArrowheads="1"/>
            </p:cNvSpPr>
            <p:nvPr/>
          </p:nvSpPr>
          <p:spPr bwMode="auto">
            <a:xfrm>
              <a:off x="96" y="2064"/>
              <a:ext cx="1680" cy="528"/>
            </a:xfrm>
            <a:prstGeom prst="flowChartAlternateProcess">
              <a:avLst/>
            </a:prstGeom>
            <a:noFill/>
            <a:ln w="28575" cap="sq">
              <a:solidFill>
                <a:srgbClr val="FF0000"/>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p>
              <a:pPr defTabSz="449171"/>
              <a:endParaRPr lang="ja-JP" altLang="en-US" sz="2400" b="0">
                <a:solidFill>
                  <a:schemeClr val="bg1"/>
                </a:solidFill>
                <a:latin typeface="Times New Roman" charset="0"/>
                <a:ea typeface="ＭＳ Ｐゴシック" charset="0"/>
                <a:cs typeface="ＭＳ Ｐゴシック" charset="0"/>
              </a:endParaRPr>
            </a:p>
          </p:txBody>
        </p:sp>
        <p:pic>
          <p:nvPicPr>
            <p:cNvPr id="1043" name="Picture 19" descr="kobe"/>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44" y="2112"/>
              <a:ext cx="448" cy="432"/>
            </a:xfrm>
            <a:prstGeom prst="rect">
              <a:avLst/>
            </a:prstGeom>
            <a:noFill/>
            <a:extLst>
              <a:ext uri="{909E8E84-426E-40dd-AFC4-6F175D3DCCD1}">
                <a14:hiddenFill xmlns:a14="http://schemas.microsoft.com/office/drawing/2010/main">
                  <a:solidFill>
                    <a:srgbClr val="FFFFFF"/>
                  </a:solidFill>
                </a14:hiddenFill>
              </a:ext>
            </a:extLst>
          </p:spPr>
        </p:pic>
        <p:sp>
          <p:nvSpPr>
            <p:cNvPr id="1044" name="Text Box 20"/>
            <p:cNvSpPr txBox="1">
              <a:spLocks noChangeArrowheads="1"/>
            </p:cNvSpPr>
            <p:nvPr/>
          </p:nvSpPr>
          <p:spPr bwMode="auto">
            <a:xfrm>
              <a:off x="614" y="2217"/>
              <a:ext cx="11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Kobe University</a:t>
              </a:r>
              <a:endParaRPr lang="en-US" altLang="ja-JP" sz="1800">
                <a:solidFill>
                  <a:schemeClr val="bg1"/>
                </a:solidFill>
              </a:endParaRPr>
            </a:p>
          </p:txBody>
        </p:sp>
      </p:grpSp>
      <p:grpSp>
        <p:nvGrpSpPr>
          <p:cNvPr id="1045" name="Group 21"/>
          <p:cNvGrpSpPr>
            <a:grpSpLocks/>
          </p:cNvGrpSpPr>
          <p:nvPr/>
        </p:nvGrpSpPr>
        <p:grpSpPr bwMode="auto">
          <a:xfrm>
            <a:off x="2667000" y="4755108"/>
            <a:ext cx="3886200" cy="914400"/>
            <a:chOff x="240" y="3120"/>
            <a:chExt cx="2448" cy="576"/>
          </a:xfrm>
        </p:grpSpPr>
        <p:sp>
          <p:nvSpPr>
            <p:cNvPr id="1046" name="AutoShape 22"/>
            <p:cNvSpPr>
              <a:spLocks noChangeArrowheads="1"/>
            </p:cNvSpPr>
            <p:nvPr/>
          </p:nvSpPr>
          <p:spPr bwMode="auto">
            <a:xfrm>
              <a:off x="240" y="3120"/>
              <a:ext cx="2448" cy="576"/>
            </a:xfrm>
            <a:prstGeom prst="flowChartAlternateProcess">
              <a:avLst/>
            </a:prstGeom>
            <a:noFill/>
            <a:ln w="28575" cap="sq">
              <a:solidFill>
                <a:srgbClr val="FF0000"/>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p>
              <a:pPr defTabSz="449171"/>
              <a:endParaRPr lang="ja-JP" altLang="en-US" sz="1800">
                <a:solidFill>
                  <a:schemeClr val="bg1"/>
                </a:solidFill>
                <a:latin typeface="Times New Roman" charset="0"/>
                <a:ea typeface="ＭＳ Ｐゴシック" charset="0"/>
                <a:cs typeface="ＭＳ Ｐゴシック" charset="0"/>
              </a:endParaRPr>
            </a:p>
          </p:txBody>
        </p:sp>
        <p:pic>
          <p:nvPicPr>
            <p:cNvPr id="1047" name="Picture 23" descr="jaxa"/>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288" y="3272"/>
              <a:ext cx="576" cy="328"/>
            </a:xfrm>
            <a:prstGeom prst="rect">
              <a:avLst/>
            </a:prstGeom>
            <a:noFill/>
            <a:extLst>
              <a:ext uri="{909E8E84-426E-40dd-AFC4-6F175D3DCCD1}">
                <a14:hiddenFill xmlns:a14="http://schemas.microsoft.com/office/drawing/2010/main">
                  <a:solidFill>
                    <a:srgbClr val="FFFFFF"/>
                  </a:solidFill>
                </a14:hiddenFill>
              </a:ext>
            </a:extLst>
          </p:spPr>
        </p:pic>
        <p:sp>
          <p:nvSpPr>
            <p:cNvPr id="1048" name="Text Box 24"/>
            <p:cNvSpPr txBox="1">
              <a:spLocks noChangeArrowheads="1"/>
            </p:cNvSpPr>
            <p:nvPr/>
          </p:nvSpPr>
          <p:spPr bwMode="auto">
            <a:xfrm>
              <a:off x="816" y="3216"/>
              <a:ext cx="187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Institute of Space and</a:t>
              </a:r>
            </a:p>
            <a:p>
              <a:r>
                <a:rPr lang="en-US" altLang="ja-JP" sz="1800"/>
                <a:t>Astronautical Science/JAXA</a:t>
              </a:r>
              <a:endParaRPr lang="en-US" altLang="ja-JP" sz="1800">
                <a:solidFill>
                  <a:schemeClr val="bg1"/>
                </a:solidFill>
              </a:endParaRPr>
            </a:p>
          </p:txBody>
        </p:sp>
      </p:grpSp>
      <p:sp>
        <p:nvSpPr>
          <p:cNvPr id="1049" name="AutoShape 25"/>
          <p:cNvSpPr>
            <a:spLocks noChangeArrowheads="1"/>
          </p:cNvSpPr>
          <p:nvPr/>
        </p:nvSpPr>
        <p:spPr bwMode="auto">
          <a:xfrm>
            <a:off x="4648200" y="1478508"/>
            <a:ext cx="4165600" cy="914400"/>
          </a:xfrm>
          <a:prstGeom prst="flowChartAlternateProcess">
            <a:avLst/>
          </a:prstGeom>
          <a:noFill/>
          <a:ln w="28575" cap="sq">
            <a:solidFill>
              <a:srgbClr val="CCECFF"/>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p>
            <a:pPr defTabSz="449171"/>
            <a:endParaRPr lang="ja-JP" altLang="en-US" sz="2400" b="0">
              <a:solidFill>
                <a:schemeClr val="bg1"/>
              </a:solidFill>
              <a:latin typeface="Times New Roman" charset="0"/>
              <a:ea typeface="ＭＳ Ｐゴシック" charset="0"/>
              <a:cs typeface="ＭＳ Ｐゴシック" charset="0"/>
            </a:endParaRPr>
          </a:p>
        </p:txBody>
      </p:sp>
      <p:pic>
        <p:nvPicPr>
          <p:cNvPr id="1050" name="Picture 26" descr="NASA"/>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4827588" y="1657896"/>
            <a:ext cx="811212" cy="582612"/>
          </a:xfrm>
          <a:prstGeom prst="rect">
            <a:avLst/>
          </a:prstGeom>
          <a:noFill/>
          <a:ln w="9525">
            <a:solidFill>
              <a:srgbClr val="CCECFF"/>
            </a:solidFill>
            <a:miter lim="800000"/>
            <a:headEnd/>
            <a:tailEnd/>
          </a:ln>
          <a:extLst>
            <a:ext uri="{909E8E84-426E-40dd-AFC4-6F175D3DCCD1}">
              <a14:hiddenFill xmlns:a14="http://schemas.microsoft.com/office/drawing/2010/main">
                <a:solidFill>
                  <a:srgbClr val="FFFFFF"/>
                </a:solidFill>
              </a14:hiddenFill>
            </a:ext>
          </a:extLst>
        </p:spPr>
      </p:pic>
      <p:sp>
        <p:nvSpPr>
          <p:cNvPr id="1051" name="Text Box 27"/>
          <p:cNvSpPr txBox="1">
            <a:spLocks noChangeArrowheads="1"/>
          </p:cNvSpPr>
          <p:nvPr/>
        </p:nvSpPr>
        <p:spPr bwMode="auto">
          <a:xfrm>
            <a:off x="5689601" y="1478509"/>
            <a:ext cx="3087688" cy="92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rgbClr val="CCECFF"/>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National Aeronautical and</a:t>
            </a:r>
          </a:p>
          <a:p>
            <a:r>
              <a:rPr lang="en-US" altLang="ja-JP" sz="1800"/>
              <a:t>Space Administration</a:t>
            </a:r>
          </a:p>
          <a:p>
            <a:r>
              <a:rPr lang="en-US" altLang="ja-JP" sz="1800"/>
              <a:t>Goddard Space Flight Center</a:t>
            </a:r>
            <a:endParaRPr lang="en-US" altLang="ja-JP" sz="1800">
              <a:solidFill>
                <a:schemeClr val="bg1"/>
              </a:solidFill>
            </a:endParaRPr>
          </a:p>
        </p:txBody>
      </p:sp>
      <p:sp>
        <p:nvSpPr>
          <p:cNvPr id="1052" name="AutoShape 28"/>
          <p:cNvSpPr>
            <a:spLocks noChangeArrowheads="1"/>
          </p:cNvSpPr>
          <p:nvPr/>
        </p:nvSpPr>
        <p:spPr bwMode="auto">
          <a:xfrm>
            <a:off x="5791200" y="3764508"/>
            <a:ext cx="3200400" cy="762000"/>
          </a:xfrm>
          <a:prstGeom prst="flowChartAlternateProcess">
            <a:avLst/>
          </a:prstGeom>
          <a:noFill/>
          <a:ln w="28575" cap="sq">
            <a:solidFill>
              <a:srgbClr val="CCECFF"/>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p>
            <a:pPr defTabSz="449171"/>
            <a:endParaRPr lang="ja-JP" altLang="en-US" sz="2400" b="0">
              <a:solidFill>
                <a:schemeClr val="bg1"/>
              </a:solidFill>
              <a:latin typeface="Times New Roman" charset="0"/>
              <a:ea typeface="ＭＳ Ｐゴシック" charset="0"/>
              <a:cs typeface="ＭＳ Ｐゴシック" charset="0"/>
            </a:endParaRPr>
          </a:p>
        </p:txBody>
      </p:sp>
      <p:pic>
        <p:nvPicPr>
          <p:cNvPr id="1053" name="Picture 29" descr="denve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943601" y="3916908"/>
            <a:ext cx="503238" cy="503238"/>
          </a:xfrm>
          <a:prstGeom prst="rect">
            <a:avLst/>
          </a:prstGeom>
          <a:noFill/>
          <a:ln w="9525">
            <a:solidFill>
              <a:srgbClr val="CCECFF"/>
            </a:solidFill>
            <a:miter lim="800000"/>
            <a:headEnd/>
            <a:tailEnd/>
          </a:ln>
          <a:extLst>
            <a:ext uri="{909E8E84-426E-40dd-AFC4-6F175D3DCCD1}">
              <a14:hiddenFill xmlns:a14="http://schemas.microsoft.com/office/drawing/2010/main">
                <a:solidFill>
                  <a:srgbClr val="FFFFFF"/>
                </a:solidFill>
              </a14:hiddenFill>
            </a:ext>
          </a:extLst>
        </p:spPr>
      </p:pic>
      <p:sp>
        <p:nvSpPr>
          <p:cNvPr id="1054" name="Text Box 30"/>
          <p:cNvSpPr txBox="1">
            <a:spLocks noChangeArrowheads="1"/>
          </p:cNvSpPr>
          <p:nvPr/>
        </p:nvSpPr>
        <p:spPr bwMode="auto">
          <a:xfrm>
            <a:off x="6624638" y="3840708"/>
            <a:ext cx="2227262"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rgbClr val="CCECFF"/>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dirty="0"/>
              <a:t>University of Denver</a:t>
            </a:r>
          </a:p>
        </p:txBody>
      </p:sp>
      <p:sp>
        <p:nvSpPr>
          <p:cNvPr id="1055" name="Text Box 31"/>
          <p:cNvSpPr txBox="1">
            <a:spLocks noChangeArrowheads="1"/>
          </p:cNvSpPr>
          <p:nvPr/>
        </p:nvSpPr>
        <p:spPr bwMode="auto">
          <a:xfrm>
            <a:off x="1830013" y="404669"/>
            <a:ext cx="5393064" cy="984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11" tIns="45706" rIns="91411" bIns="45706">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pPr algn="ctr"/>
            <a:r>
              <a:rPr lang="en-US" altLang="ja-JP" sz="4300" dirty="0">
                <a:solidFill>
                  <a:srgbClr val="FFFF00"/>
                </a:solidFill>
                <a:latin typeface="Helvetica"/>
                <a:cs typeface="Helvetica"/>
              </a:rPr>
              <a:t>BESS Collaboration</a:t>
            </a:r>
          </a:p>
          <a:p>
            <a:pPr algn="ctr"/>
            <a:endParaRPr lang="en-US" altLang="ja-JP" sz="1500" dirty="0">
              <a:solidFill>
                <a:schemeClr val="bg1"/>
              </a:solidFill>
              <a:latin typeface="Times" charset="0"/>
            </a:endParaRPr>
          </a:p>
        </p:txBody>
      </p:sp>
      <p:sp>
        <p:nvSpPr>
          <p:cNvPr id="1056" name="Text Box 32"/>
          <p:cNvSpPr txBox="1">
            <a:spLocks noChangeArrowheads="1"/>
          </p:cNvSpPr>
          <p:nvPr/>
        </p:nvSpPr>
        <p:spPr bwMode="auto">
          <a:xfrm>
            <a:off x="235356" y="5949281"/>
            <a:ext cx="8751075" cy="523202"/>
          </a:xfrm>
          <a:prstGeom prst="rect">
            <a:avLst/>
          </a:prstGeom>
          <a:solidFill>
            <a:srgbClr val="3366FF">
              <a:alpha val="58000"/>
            </a:srgbClr>
          </a:solidFill>
          <a:ln>
            <a:noFill/>
          </a:ln>
          <a:effectLst/>
        </p:spPr>
        <p:txBody>
          <a:bodyPr wrap="none" lIns="91421" tIns="45711" rIns="91421" bIns="45711">
            <a:spAutoFit/>
          </a:bodyPr>
          <a:lstStyle/>
          <a:p>
            <a:r>
              <a:rPr lang="en-US" altLang="ja-JP" sz="2400" dirty="0">
                <a:solidFill>
                  <a:srgbClr val="FF0000"/>
                </a:solidFill>
              </a:rPr>
              <a:t>B</a:t>
            </a:r>
            <a:r>
              <a:rPr lang="en-US" altLang="ja-JP" sz="2400" dirty="0"/>
              <a:t>alloon-borne </a:t>
            </a:r>
            <a:r>
              <a:rPr lang="en-US" altLang="ja-JP" sz="2400" dirty="0">
                <a:solidFill>
                  <a:srgbClr val="FF0000"/>
                </a:solidFill>
              </a:rPr>
              <a:t>E</a:t>
            </a:r>
            <a:r>
              <a:rPr lang="en-US" altLang="ja-JP" sz="2400" dirty="0"/>
              <a:t>xperiment with a </a:t>
            </a:r>
            <a:r>
              <a:rPr lang="en-US" altLang="ja-JP" sz="2400" dirty="0">
                <a:solidFill>
                  <a:srgbClr val="FF0000"/>
                </a:solidFill>
              </a:rPr>
              <a:t>S</a:t>
            </a:r>
            <a:r>
              <a:rPr lang="en-US" altLang="ja-JP" sz="2400" dirty="0"/>
              <a:t>uperconducting </a:t>
            </a:r>
            <a:r>
              <a:rPr lang="en-US" altLang="ja-JP" sz="2400" dirty="0">
                <a:solidFill>
                  <a:srgbClr val="FF0000"/>
                </a:solidFill>
              </a:rPr>
              <a:t>S</a:t>
            </a:r>
            <a:r>
              <a:rPr lang="en-US" altLang="ja-JP" sz="2400" dirty="0"/>
              <a:t>pectrometer</a:t>
            </a:r>
            <a:r>
              <a:rPr lang="en-US" altLang="ja-JP" dirty="0"/>
              <a:t> </a:t>
            </a:r>
          </a:p>
        </p:txBody>
      </p:sp>
      <p:pic>
        <p:nvPicPr>
          <p:cNvPr id="1057" name="Picture 33"/>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3124204" y="2697711"/>
            <a:ext cx="2500313" cy="1636713"/>
          </a:xfrm>
          <a:prstGeom prst="rect">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フッター プレースホルダー 3"/>
          <p:cNvSpPr>
            <a:spLocks noGrp="1"/>
          </p:cNvSpPr>
          <p:nvPr>
            <p:ph type="ftr" sz="quarter" idx="11"/>
          </p:nvPr>
        </p:nvSpPr>
        <p:spPr/>
        <p:txBody>
          <a:bodyPr/>
          <a:lstStyle/>
          <a:p>
            <a:r>
              <a:rPr lang="en-US" altLang="ja-JP" smtClean="0"/>
              <a:t>BESS Experiment</a:t>
            </a:r>
            <a:endParaRPr lang="en-US" altLang="ja-JP"/>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スライド番号プレースホルダー 3"/>
          <p:cNvSpPr>
            <a:spLocks noGrp="1"/>
          </p:cNvSpPr>
          <p:nvPr>
            <p:ph type="sldNum" sz="quarter" idx="12"/>
          </p:nvPr>
        </p:nvSpPr>
        <p:spPr/>
        <p:txBody>
          <a:bodyPr/>
          <a:lstStyle/>
          <a:p>
            <a:fld id="{208D5991-95A5-0B44-9261-C30E07576E59}" type="slidenum">
              <a:rPr lang="en-US" altLang="ja-JP"/>
              <a:pPr/>
              <a:t>20</a:t>
            </a:fld>
            <a:endParaRPr lang="en-US" altLang="ja-JP"/>
          </a:p>
        </p:txBody>
      </p:sp>
      <p:sp>
        <p:nvSpPr>
          <p:cNvPr id="543746" name="Text Box 2"/>
          <p:cNvSpPr txBox="1">
            <a:spLocks noChangeArrowheads="1"/>
          </p:cNvSpPr>
          <p:nvPr/>
        </p:nvSpPr>
        <p:spPr bwMode="auto">
          <a:xfrm>
            <a:off x="533401" y="152406"/>
            <a:ext cx="8359080" cy="1169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1411" tIns="45706" rIns="91411" bIns="45706">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pPr algn="ctr"/>
            <a:r>
              <a:rPr lang="en-US" altLang="ja-JP" sz="3500" dirty="0">
                <a:solidFill>
                  <a:srgbClr val="FFFF00"/>
                </a:solidFill>
                <a:latin typeface="Helvetica"/>
                <a:cs typeface="Helvetica"/>
              </a:rPr>
              <a:t>BESS-Polar Spectrometer</a:t>
            </a:r>
          </a:p>
          <a:p>
            <a:pPr algn="ctr"/>
            <a:r>
              <a:rPr lang="en-US" altLang="ja-JP" sz="3500" dirty="0">
                <a:solidFill>
                  <a:srgbClr val="FFFF00"/>
                </a:solidFill>
                <a:latin typeface="Helvetica"/>
                <a:cs typeface="Helvetica"/>
              </a:rPr>
              <a:t>Minimizing Material </a:t>
            </a:r>
            <a:r>
              <a:rPr lang="en-US" altLang="ja-JP" sz="3500">
                <a:solidFill>
                  <a:srgbClr val="FFFF00"/>
                </a:solidFill>
                <a:latin typeface="Helvetica"/>
                <a:cs typeface="Helvetica"/>
              </a:rPr>
              <a:t>in particle path</a:t>
            </a:r>
            <a:endParaRPr lang="en-US" altLang="ja-JP" sz="3600" dirty="0">
              <a:solidFill>
                <a:schemeClr val="accent2"/>
              </a:solidFill>
              <a:latin typeface="Helvetica"/>
              <a:cs typeface="Helvetica"/>
            </a:endParaRPr>
          </a:p>
        </p:txBody>
      </p:sp>
      <p:sp>
        <p:nvSpPr>
          <p:cNvPr id="543747" name="Text Box 3"/>
          <p:cNvSpPr txBox="1">
            <a:spLocks noChangeArrowheads="1"/>
          </p:cNvSpPr>
          <p:nvPr/>
        </p:nvSpPr>
        <p:spPr bwMode="auto">
          <a:xfrm>
            <a:off x="600078" y="5046664"/>
            <a:ext cx="3609561" cy="646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rgbClr val="FFFF00"/>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11" tIns="45706" rIns="91411" bIns="45706">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latin typeface="Times" charset="0"/>
              </a:rPr>
              <a:t>Minimize material in spectrometer</a:t>
            </a:r>
          </a:p>
          <a:p>
            <a:r>
              <a:rPr lang="en-US" altLang="ja-JP" sz="1800">
                <a:solidFill>
                  <a:srgbClr val="FFFF00"/>
                </a:solidFill>
                <a:latin typeface="Times" charset="0"/>
              </a:rPr>
              <a:t>New detector (Middle TOF)</a:t>
            </a:r>
            <a:r>
              <a:rPr lang="en-US" altLang="ja-JP" sz="1800">
                <a:solidFill>
                  <a:schemeClr val="bg1"/>
                </a:solidFill>
                <a:latin typeface="Times" charset="0"/>
              </a:rPr>
              <a:t> </a:t>
            </a:r>
          </a:p>
        </p:txBody>
      </p:sp>
      <p:sp>
        <p:nvSpPr>
          <p:cNvPr id="543748" name="Text Box 4"/>
          <p:cNvSpPr txBox="1">
            <a:spLocks noChangeArrowheads="1"/>
          </p:cNvSpPr>
          <p:nvPr/>
        </p:nvSpPr>
        <p:spPr bwMode="auto">
          <a:xfrm>
            <a:off x="5060950" y="5057776"/>
            <a:ext cx="2467284" cy="646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rgbClr val="FF0000"/>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11" tIns="45706" rIns="91411" bIns="45706">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latin typeface="Times" charset="0"/>
              </a:rPr>
              <a:t>Energy range extended</a:t>
            </a:r>
            <a:r>
              <a:rPr lang="en-US" altLang="ja-JP" sz="1800">
                <a:solidFill>
                  <a:schemeClr val="hlink"/>
                </a:solidFill>
                <a:latin typeface="Times" charset="0"/>
              </a:rPr>
              <a:t> </a:t>
            </a:r>
          </a:p>
          <a:p>
            <a:r>
              <a:rPr lang="en-US" altLang="ja-JP" sz="1800">
                <a:solidFill>
                  <a:srgbClr val="FFFF00"/>
                </a:solidFill>
                <a:latin typeface="Times" charset="0"/>
              </a:rPr>
              <a:t>down to 0.1 GeV</a:t>
            </a:r>
            <a:endParaRPr lang="en-US" altLang="ja-JP" sz="1800">
              <a:solidFill>
                <a:schemeClr val="hlink"/>
              </a:solidFill>
              <a:latin typeface="Times" charset="0"/>
            </a:endParaRPr>
          </a:p>
        </p:txBody>
      </p:sp>
      <p:sp>
        <p:nvSpPr>
          <p:cNvPr id="543749" name="Text Box 5"/>
          <p:cNvSpPr txBox="1">
            <a:spLocks noChangeArrowheads="1"/>
          </p:cNvSpPr>
          <p:nvPr/>
        </p:nvSpPr>
        <p:spPr bwMode="auto">
          <a:xfrm>
            <a:off x="609601" y="5791202"/>
            <a:ext cx="4935608" cy="646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rgbClr val="FFFF00"/>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11" tIns="45706" rIns="91411" bIns="45706">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dirty="0">
                <a:latin typeface="Times" charset="0"/>
              </a:rPr>
              <a:t>Low power electronics</a:t>
            </a:r>
          </a:p>
          <a:p>
            <a:r>
              <a:rPr lang="en-US" altLang="ja-JP" sz="1800" dirty="0">
                <a:latin typeface="Times" charset="0"/>
              </a:rPr>
              <a:t>Solar Power System, Longer life of</a:t>
            </a:r>
            <a:r>
              <a:rPr lang="en-US" altLang="ja-JP" sz="1800" dirty="0" smtClean="0">
                <a:latin typeface="Times" charset="0"/>
              </a:rPr>
              <a:t> </a:t>
            </a:r>
            <a:r>
              <a:rPr lang="en-US" altLang="ja-JP" sz="1800" dirty="0" err="1" smtClean="0">
                <a:latin typeface="Times" charset="0"/>
              </a:rPr>
              <a:t>LHe</a:t>
            </a:r>
            <a:r>
              <a:rPr lang="en-US" altLang="ja-JP" sz="1800" dirty="0" smtClean="0">
                <a:latin typeface="Times" charset="0"/>
              </a:rPr>
              <a:t> cryogen</a:t>
            </a:r>
            <a:endParaRPr lang="en-US" altLang="ja-JP" sz="1800" dirty="0">
              <a:latin typeface="Times" charset="0"/>
            </a:endParaRPr>
          </a:p>
        </p:txBody>
      </p:sp>
      <p:sp>
        <p:nvSpPr>
          <p:cNvPr id="543750" name="Text Box 6"/>
          <p:cNvSpPr txBox="1">
            <a:spLocks noChangeArrowheads="1"/>
          </p:cNvSpPr>
          <p:nvPr/>
        </p:nvSpPr>
        <p:spPr bwMode="auto">
          <a:xfrm>
            <a:off x="6359529" y="5945191"/>
            <a:ext cx="2630502" cy="430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rgbClr val="FFFF00"/>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11" tIns="45706" rIns="91411" bIns="45706">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2200">
                <a:solidFill>
                  <a:schemeClr val="hlink"/>
                </a:solidFill>
                <a:latin typeface="Times" charset="0"/>
              </a:rPr>
              <a:t>Long duration flight</a:t>
            </a:r>
            <a:endParaRPr lang="en-US" altLang="ja-JP" sz="1800">
              <a:solidFill>
                <a:schemeClr val="hlink"/>
              </a:solidFill>
              <a:latin typeface="Times" charset="0"/>
            </a:endParaRPr>
          </a:p>
        </p:txBody>
      </p:sp>
      <p:sp>
        <p:nvSpPr>
          <p:cNvPr id="543751" name="Line 7"/>
          <p:cNvSpPr>
            <a:spLocks noChangeShapeType="1"/>
          </p:cNvSpPr>
          <p:nvPr/>
        </p:nvSpPr>
        <p:spPr bwMode="auto">
          <a:xfrm flipH="1" flipV="1">
            <a:off x="4756150" y="4049713"/>
            <a:ext cx="9144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9050">
                <a:solidFill>
                  <a:schemeClr val="accent2"/>
                </a:solidFill>
                <a:round/>
                <a:headEnd/>
                <a:tailEnd type="triangle" w="med" len="me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endParaRPr lang="ja-JP" altLang="en-US"/>
          </a:p>
        </p:txBody>
      </p:sp>
      <p:sp>
        <p:nvSpPr>
          <p:cNvPr id="543752" name="Line 8"/>
          <p:cNvSpPr>
            <a:spLocks noChangeShapeType="1"/>
          </p:cNvSpPr>
          <p:nvPr/>
        </p:nvSpPr>
        <p:spPr bwMode="auto">
          <a:xfrm>
            <a:off x="7258050" y="3940175"/>
            <a:ext cx="6223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FF0000"/>
                </a:solidFill>
                <a:prstDash val="sysDot"/>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endParaRPr lang="ja-JP" altLang="en-US"/>
          </a:p>
        </p:txBody>
      </p:sp>
      <p:sp>
        <p:nvSpPr>
          <p:cNvPr id="543753" name="Line 9"/>
          <p:cNvSpPr>
            <a:spLocks noChangeShapeType="1"/>
          </p:cNvSpPr>
          <p:nvPr/>
        </p:nvSpPr>
        <p:spPr bwMode="auto">
          <a:xfrm>
            <a:off x="7118350" y="1763713"/>
            <a:ext cx="17526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FF0000"/>
                </a:solidFill>
                <a:prstDash val="sysDot"/>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endParaRPr lang="ja-JP" altLang="en-US"/>
          </a:p>
        </p:txBody>
      </p:sp>
      <p:sp>
        <p:nvSpPr>
          <p:cNvPr id="543754" name="Line 10"/>
          <p:cNvSpPr>
            <a:spLocks noChangeShapeType="1"/>
          </p:cNvSpPr>
          <p:nvPr/>
        </p:nvSpPr>
        <p:spPr bwMode="auto">
          <a:xfrm flipH="1">
            <a:off x="7651750" y="1854200"/>
            <a:ext cx="0" cy="19812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0080FF"/>
                </a:solidFill>
                <a:round/>
                <a:headEnd type="triangle" w="med" len="med"/>
                <a:tailEnd type="triangle" w="med" len="me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endParaRPr lang="ja-JP" altLang="en-US"/>
          </a:p>
        </p:txBody>
      </p:sp>
      <p:sp>
        <p:nvSpPr>
          <p:cNvPr id="543755" name="Line 11"/>
          <p:cNvSpPr>
            <a:spLocks noChangeShapeType="1"/>
          </p:cNvSpPr>
          <p:nvPr/>
        </p:nvSpPr>
        <p:spPr bwMode="auto">
          <a:xfrm>
            <a:off x="1784350" y="1993900"/>
            <a:ext cx="14478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FF0000"/>
                </a:solidFill>
                <a:prstDash val="sysDot"/>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endParaRPr lang="ja-JP" altLang="en-US"/>
          </a:p>
        </p:txBody>
      </p:sp>
      <p:sp>
        <p:nvSpPr>
          <p:cNvPr id="543756" name="Line 12"/>
          <p:cNvSpPr>
            <a:spLocks noChangeShapeType="1"/>
          </p:cNvSpPr>
          <p:nvPr/>
        </p:nvSpPr>
        <p:spPr bwMode="auto">
          <a:xfrm>
            <a:off x="1708150" y="4506913"/>
            <a:ext cx="14478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FF0000"/>
                </a:solidFill>
                <a:prstDash val="sysDot"/>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endParaRPr lang="ja-JP" altLang="en-US"/>
          </a:p>
        </p:txBody>
      </p:sp>
      <p:sp>
        <p:nvSpPr>
          <p:cNvPr id="543757" name="Line 13"/>
          <p:cNvSpPr>
            <a:spLocks noChangeShapeType="1"/>
          </p:cNvSpPr>
          <p:nvPr/>
        </p:nvSpPr>
        <p:spPr bwMode="auto">
          <a:xfrm>
            <a:off x="2971800" y="2143125"/>
            <a:ext cx="0" cy="23622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0080FF"/>
                </a:solidFill>
                <a:round/>
                <a:headEnd type="triangle" w="med" len="med"/>
                <a:tailEnd type="triangle" w="med" len="me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endParaRPr lang="ja-JP" altLang="en-US"/>
          </a:p>
        </p:txBody>
      </p:sp>
      <p:sp>
        <p:nvSpPr>
          <p:cNvPr id="543758" name="Line 14"/>
          <p:cNvSpPr>
            <a:spLocks noChangeShapeType="1"/>
          </p:cNvSpPr>
          <p:nvPr/>
        </p:nvSpPr>
        <p:spPr bwMode="auto">
          <a:xfrm>
            <a:off x="7194550" y="4660900"/>
            <a:ext cx="18288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FF0000"/>
                </a:solidFill>
                <a:prstDash val="sysDot"/>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endParaRPr lang="ja-JP" altLang="en-US"/>
          </a:p>
        </p:txBody>
      </p:sp>
      <p:sp>
        <p:nvSpPr>
          <p:cNvPr id="543759" name="Line 15"/>
          <p:cNvSpPr>
            <a:spLocks noChangeShapeType="1"/>
          </p:cNvSpPr>
          <p:nvPr/>
        </p:nvSpPr>
        <p:spPr bwMode="auto">
          <a:xfrm flipH="1">
            <a:off x="8032750" y="1839915"/>
            <a:ext cx="0" cy="28209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FF0000"/>
                </a:solidFill>
                <a:prstDash val="dash"/>
                <a:round/>
                <a:headEnd type="triangle" w="med" len="med"/>
                <a:tailEnd type="triangle" w="med" len="me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endParaRPr lang="ja-JP" altLang="en-US"/>
          </a:p>
        </p:txBody>
      </p:sp>
      <p:grpSp>
        <p:nvGrpSpPr>
          <p:cNvPr id="543760" name="Group 16"/>
          <p:cNvGrpSpPr>
            <a:grpSpLocks/>
          </p:cNvGrpSpPr>
          <p:nvPr/>
        </p:nvGrpSpPr>
        <p:grpSpPr bwMode="auto">
          <a:xfrm>
            <a:off x="488950" y="1535116"/>
            <a:ext cx="7807663" cy="3335337"/>
            <a:chOff x="340" y="1066"/>
            <a:chExt cx="5422" cy="2316"/>
          </a:xfrm>
        </p:grpSpPr>
        <p:pic>
          <p:nvPicPr>
            <p:cNvPr id="543761" name="Picture 17" descr="cross"/>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0" y="1066"/>
              <a:ext cx="3280" cy="2316"/>
            </a:xfrm>
            <a:prstGeom prst="rect">
              <a:avLst/>
            </a:prstGeom>
            <a:noFill/>
            <a:ln w="9525">
              <a:solidFill>
                <a:srgbClr val="0080FF"/>
              </a:solidFill>
              <a:miter lim="800000"/>
              <a:headEnd/>
              <a:tailEnd/>
            </a:ln>
            <a:extLst>
              <a:ext uri="{909E8E84-426E-40dd-AFC4-6F175D3DCCD1}">
                <a14:hiddenFill xmlns:a14="http://schemas.microsoft.com/office/drawing/2010/main">
                  <a:solidFill>
                    <a:srgbClr val="FFFFFF"/>
                  </a:solidFill>
                </a14:hiddenFill>
              </a:ext>
            </a:extLst>
          </p:spPr>
        </p:pic>
        <p:sp>
          <p:nvSpPr>
            <p:cNvPr id="543762" name="Text Box 18"/>
            <p:cNvSpPr txBox="1">
              <a:spLocks noChangeArrowheads="1"/>
            </p:cNvSpPr>
            <p:nvPr/>
          </p:nvSpPr>
          <p:spPr bwMode="auto">
            <a:xfrm>
              <a:off x="816" y="1134"/>
              <a:ext cx="814" cy="217"/>
            </a:xfrm>
            <a:prstGeom prst="rect">
              <a:avLst/>
            </a:prstGeom>
            <a:noFill/>
            <a:ln w="9525">
              <a:solidFill>
                <a:srgbClr val="008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u="sng">
                  <a:solidFill>
                    <a:schemeClr val="accent2"/>
                  </a:solidFill>
                  <a:latin typeface="Times" charset="0"/>
                  <a:ea typeface="ＭＳ ゴシック" charset="0"/>
                  <a:cs typeface="ＭＳ ゴシック" charset="0"/>
                </a:rPr>
                <a:t>BESS-2000</a:t>
              </a:r>
            </a:p>
          </p:txBody>
        </p:sp>
        <p:sp>
          <p:nvSpPr>
            <p:cNvPr id="543763" name="Text Box 19"/>
            <p:cNvSpPr txBox="1">
              <a:spLocks noChangeArrowheads="1"/>
            </p:cNvSpPr>
            <p:nvPr/>
          </p:nvSpPr>
          <p:spPr bwMode="auto">
            <a:xfrm>
              <a:off x="2507" y="1141"/>
              <a:ext cx="868" cy="217"/>
            </a:xfrm>
            <a:prstGeom prst="rect">
              <a:avLst/>
            </a:prstGeom>
            <a:noFill/>
            <a:ln w="9525">
              <a:solidFill>
                <a:srgbClr val="008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u="sng">
                  <a:solidFill>
                    <a:schemeClr val="accent2"/>
                  </a:solidFill>
                  <a:latin typeface="Times" charset="0"/>
                  <a:ea typeface="ＭＳ ゴシック" charset="0"/>
                  <a:cs typeface="ＭＳ ゴシック" charset="0"/>
                </a:rPr>
                <a:t>BESS-Polar</a:t>
              </a:r>
            </a:p>
          </p:txBody>
        </p:sp>
        <p:sp>
          <p:nvSpPr>
            <p:cNvPr id="543764" name="Freeform 20"/>
            <p:cNvSpPr>
              <a:spLocks/>
            </p:cNvSpPr>
            <p:nvPr/>
          </p:nvSpPr>
          <p:spPr bwMode="auto">
            <a:xfrm>
              <a:off x="2988" y="1807"/>
              <a:ext cx="48" cy="323"/>
            </a:xfrm>
            <a:custGeom>
              <a:avLst/>
              <a:gdLst>
                <a:gd name="T0" fmla="*/ 144 w 144"/>
                <a:gd name="T1" fmla="*/ 0 h 816"/>
                <a:gd name="T2" fmla="*/ 0 w 144"/>
                <a:gd name="T3" fmla="*/ 432 h 816"/>
                <a:gd name="T4" fmla="*/ 144 w 144"/>
                <a:gd name="T5" fmla="*/ 816 h 816"/>
              </a:gdLst>
              <a:ahLst/>
              <a:cxnLst>
                <a:cxn ang="0">
                  <a:pos x="T0" y="T1"/>
                </a:cxn>
                <a:cxn ang="0">
                  <a:pos x="T2" y="T3"/>
                </a:cxn>
                <a:cxn ang="0">
                  <a:pos x="T4" y="T5"/>
                </a:cxn>
              </a:cxnLst>
              <a:rect l="0" t="0" r="r" b="b"/>
              <a:pathLst>
                <a:path w="144" h="816">
                  <a:moveTo>
                    <a:pt x="144" y="0"/>
                  </a:moveTo>
                  <a:cubicBezTo>
                    <a:pt x="72" y="148"/>
                    <a:pt x="0" y="296"/>
                    <a:pt x="0" y="432"/>
                  </a:cubicBezTo>
                  <a:cubicBezTo>
                    <a:pt x="0" y="568"/>
                    <a:pt x="120" y="744"/>
                    <a:pt x="144" y="816"/>
                  </a:cubicBezTo>
                </a:path>
              </a:pathLst>
            </a:custGeom>
            <a:noFill/>
            <a:ln w="57150" cap="flat" cmpd="sng">
              <a:solidFill>
                <a:srgbClr val="0080FF"/>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p>
              <a:endParaRPr lang="ja-JP" altLang="en-US"/>
            </a:p>
          </p:txBody>
        </p:sp>
        <p:sp>
          <p:nvSpPr>
            <p:cNvPr id="543765" name="Line 21"/>
            <p:cNvSpPr>
              <a:spLocks noChangeShapeType="1"/>
            </p:cNvSpPr>
            <p:nvPr/>
          </p:nvSpPr>
          <p:spPr bwMode="auto">
            <a:xfrm flipV="1">
              <a:off x="3091" y="1437"/>
              <a:ext cx="159" cy="370"/>
            </a:xfrm>
            <a:prstGeom prst="line">
              <a:avLst/>
            </a:prstGeom>
            <a:noFill/>
            <a:ln w="57150">
              <a:solidFill>
                <a:srgbClr val="008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p>
              <a:endParaRPr lang="ja-JP" altLang="en-US"/>
            </a:p>
          </p:txBody>
        </p:sp>
        <p:sp>
          <p:nvSpPr>
            <p:cNvPr id="543766" name="Line 22"/>
            <p:cNvSpPr>
              <a:spLocks noChangeShapeType="1"/>
            </p:cNvSpPr>
            <p:nvPr/>
          </p:nvSpPr>
          <p:spPr bwMode="auto">
            <a:xfrm>
              <a:off x="3091" y="2706"/>
              <a:ext cx="212" cy="371"/>
            </a:xfrm>
            <a:prstGeom prst="line">
              <a:avLst/>
            </a:prstGeom>
            <a:noFill/>
            <a:ln w="57150">
              <a:solidFill>
                <a:srgbClr val="0080FF"/>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p>
              <a:endParaRPr lang="ja-JP" altLang="en-US"/>
            </a:p>
          </p:txBody>
        </p:sp>
        <p:sp>
          <p:nvSpPr>
            <p:cNvPr id="543767" name="Text Box 23"/>
            <p:cNvSpPr txBox="1">
              <a:spLocks noChangeArrowheads="1"/>
            </p:cNvSpPr>
            <p:nvPr/>
          </p:nvSpPr>
          <p:spPr bwMode="auto">
            <a:xfrm>
              <a:off x="3938" y="1291"/>
              <a:ext cx="877" cy="23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2000" b="0" dirty="0">
                  <a:latin typeface="Times" charset="0"/>
                  <a:ea typeface="ＭＳ ゴシック" charset="0"/>
                  <a:cs typeface="ＭＳ ゴシック" charset="0"/>
                </a:rPr>
                <a:t>TOF Upper</a:t>
              </a:r>
              <a:endParaRPr lang="en-US" altLang="ja-JP" sz="2000" b="0" dirty="0">
                <a:solidFill>
                  <a:srgbClr val="0080FF"/>
                </a:solidFill>
                <a:latin typeface="Times" charset="0"/>
                <a:ea typeface="ＭＳ ゴシック" charset="0"/>
                <a:cs typeface="ＭＳ ゴシック" charset="0"/>
              </a:endParaRPr>
            </a:p>
          </p:txBody>
        </p:sp>
        <p:sp>
          <p:nvSpPr>
            <p:cNvPr id="543768" name="Line 24"/>
            <p:cNvSpPr>
              <a:spLocks noChangeShapeType="1"/>
            </p:cNvSpPr>
            <p:nvPr/>
          </p:nvSpPr>
          <p:spPr bwMode="auto">
            <a:xfrm flipH="1">
              <a:off x="3462" y="1437"/>
              <a:ext cx="476" cy="211"/>
            </a:xfrm>
            <a:prstGeom prst="line">
              <a:avLst/>
            </a:prstGeom>
            <a:noFill/>
            <a:ln w="19050">
              <a:solidFill>
                <a:srgbClr val="008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p>
              <a:endParaRPr lang="ja-JP" altLang="en-US"/>
            </a:p>
          </p:txBody>
        </p:sp>
        <p:sp>
          <p:nvSpPr>
            <p:cNvPr id="543769" name="Text Box 25"/>
            <p:cNvSpPr txBox="1">
              <a:spLocks noChangeArrowheads="1"/>
            </p:cNvSpPr>
            <p:nvPr/>
          </p:nvSpPr>
          <p:spPr bwMode="auto">
            <a:xfrm>
              <a:off x="3938" y="1644"/>
              <a:ext cx="355" cy="23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2000" b="0" dirty="0">
                  <a:latin typeface="Times" charset="0"/>
                  <a:ea typeface="ＭＳ ゴシック" charset="0"/>
                  <a:cs typeface="ＭＳ ゴシック" charset="0"/>
                </a:rPr>
                <a:t>Coil</a:t>
              </a:r>
            </a:p>
          </p:txBody>
        </p:sp>
        <p:sp>
          <p:nvSpPr>
            <p:cNvPr id="543770" name="Line 26"/>
            <p:cNvSpPr>
              <a:spLocks noChangeShapeType="1"/>
            </p:cNvSpPr>
            <p:nvPr/>
          </p:nvSpPr>
          <p:spPr bwMode="auto">
            <a:xfrm flipH="1">
              <a:off x="3409" y="1807"/>
              <a:ext cx="529" cy="212"/>
            </a:xfrm>
            <a:prstGeom prst="line">
              <a:avLst/>
            </a:prstGeom>
            <a:noFill/>
            <a:ln w="19050">
              <a:solidFill>
                <a:srgbClr val="008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p>
              <a:endParaRPr lang="ja-JP" altLang="en-US"/>
            </a:p>
          </p:txBody>
        </p:sp>
        <p:sp>
          <p:nvSpPr>
            <p:cNvPr id="543771" name="Text Box 27"/>
            <p:cNvSpPr txBox="1">
              <a:spLocks noChangeArrowheads="1"/>
            </p:cNvSpPr>
            <p:nvPr/>
          </p:nvSpPr>
          <p:spPr bwMode="auto">
            <a:xfrm>
              <a:off x="3938" y="1979"/>
              <a:ext cx="691" cy="23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2000" b="0" dirty="0">
                  <a:latin typeface="Times" charset="0"/>
                  <a:ea typeface="ＭＳ ゴシック" charset="0"/>
                  <a:cs typeface="ＭＳ ゴシック" charset="0"/>
                </a:rPr>
                <a:t>JET/IDC</a:t>
              </a:r>
              <a:endParaRPr lang="en-US" altLang="ja-JP" sz="2000" b="0" dirty="0">
                <a:solidFill>
                  <a:srgbClr val="FF3399"/>
                </a:solidFill>
                <a:latin typeface="Times" charset="0"/>
                <a:ea typeface="ＭＳ ゴシック" charset="0"/>
                <a:cs typeface="ＭＳ ゴシック" charset="0"/>
              </a:endParaRPr>
            </a:p>
          </p:txBody>
        </p:sp>
        <p:sp>
          <p:nvSpPr>
            <p:cNvPr id="543772" name="Line 28"/>
            <p:cNvSpPr>
              <a:spLocks noChangeShapeType="1"/>
            </p:cNvSpPr>
            <p:nvPr/>
          </p:nvSpPr>
          <p:spPr bwMode="auto">
            <a:xfrm flipH="1">
              <a:off x="3144" y="2124"/>
              <a:ext cx="794" cy="106"/>
            </a:xfrm>
            <a:prstGeom prst="line">
              <a:avLst/>
            </a:prstGeom>
            <a:noFill/>
            <a:ln w="19050">
              <a:solidFill>
                <a:srgbClr val="008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p>
              <a:endParaRPr lang="ja-JP" altLang="en-US"/>
            </a:p>
          </p:txBody>
        </p:sp>
        <p:sp>
          <p:nvSpPr>
            <p:cNvPr id="543773" name="Text Box 29"/>
            <p:cNvSpPr txBox="1">
              <a:spLocks noChangeArrowheads="1"/>
            </p:cNvSpPr>
            <p:nvPr/>
          </p:nvSpPr>
          <p:spPr bwMode="auto">
            <a:xfrm>
              <a:off x="3938" y="2667"/>
              <a:ext cx="423" cy="23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2000" b="0" dirty="0">
                  <a:solidFill>
                    <a:schemeClr val="accent2"/>
                  </a:solidFill>
                  <a:latin typeface="Times" charset="0"/>
                  <a:ea typeface="ＭＳ ゴシック" charset="0"/>
                  <a:cs typeface="ＭＳ ゴシック" charset="0"/>
                </a:rPr>
                <a:t>ACC</a:t>
              </a:r>
            </a:p>
          </p:txBody>
        </p:sp>
        <p:sp>
          <p:nvSpPr>
            <p:cNvPr id="543774" name="Line 30"/>
            <p:cNvSpPr>
              <a:spLocks noChangeShapeType="1"/>
            </p:cNvSpPr>
            <p:nvPr/>
          </p:nvSpPr>
          <p:spPr bwMode="auto">
            <a:xfrm flipH="1">
              <a:off x="3144" y="2442"/>
              <a:ext cx="794" cy="212"/>
            </a:xfrm>
            <a:prstGeom prst="line">
              <a:avLst/>
            </a:prstGeom>
            <a:noFill/>
            <a:ln w="19050">
              <a:solidFill>
                <a:srgbClr val="008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p>
              <a:endParaRPr lang="ja-JP" altLang="en-US"/>
            </a:p>
          </p:txBody>
        </p:sp>
        <p:sp>
          <p:nvSpPr>
            <p:cNvPr id="543775" name="Text Box 31"/>
            <p:cNvSpPr txBox="1">
              <a:spLocks noChangeArrowheads="1"/>
            </p:cNvSpPr>
            <p:nvPr/>
          </p:nvSpPr>
          <p:spPr bwMode="auto">
            <a:xfrm>
              <a:off x="3938" y="2331"/>
              <a:ext cx="579" cy="23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2000" dirty="0">
                  <a:solidFill>
                    <a:srgbClr val="FFFF00"/>
                  </a:solidFill>
                  <a:latin typeface="Times" charset="0"/>
                  <a:ea typeface="ＭＳ ゴシック" charset="0"/>
                  <a:cs typeface="ＭＳ ゴシック" charset="0"/>
                </a:rPr>
                <a:t>MTOF</a:t>
              </a:r>
              <a:endParaRPr lang="en-US" altLang="ja-JP" sz="2000" u="sng" dirty="0">
                <a:solidFill>
                  <a:srgbClr val="0080FF"/>
                </a:solidFill>
                <a:latin typeface="Times" charset="0"/>
                <a:ea typeface="ＭＳ ゴシック" charset="0"/>
                <a:cs typeface="ＭＳ ゴシック" charset="0"/>
              </a:endParaRPr>
            </a:p>
          </p:txBody>
        </p:sp>
        <p:sp>
          <p:nvSpPr>
            <p:cNvPr id="543776" name="Text Box 32"/>
            <p:cNvSpPr txBox="1">
              <a:spLocks noChangeArrowheads="1"/>
            </p:cNvSpPr>
            <p:nvPr/>
          </p:nvSpPr>
          <p:spPr bwMode="auto">
            <a:xfrm>
              <a:off x="3938" y="2984"/>
              <a:ext cx="894" cy="23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2000" b="0" dirty="0">
                  <a:latin typeface="Times" charset="0"/>
                  <a:ea typeface="ＭＳ ゴシック" charset="0"/>
                  <a:cs typeface="ＭＳ ゴシック" charset="0"/>
                </a:rPr>
                <a:t>TOF Lower</a:t>
              </a:r>
              <a:endParaRPr lang="en-US" altLang="ja-JP" sz="2000" b="0" dirty="0">
                <a:solidFill>
                  <a:srgbClr val="0080FF"/>
                </a:solidFill>
                <a:latin typeface="Times" charset="0"/>
                <a:ea typeface="ＭＳ ゴシック" charset="0"/>
                <a:cs typeface="ＭＳ ゴシック" charset="0"/>
              </a:endParaRPr>
            </a:p>
          </p:txBody>
        </p:sp>
        <p:sp>
          <p:nvSpPr>
            <p:cNvPr id="543777" name="Line 33"/>
            <p:cNvSpPr>
              <a:spLocks noChangeShapeType="1"/>
            </p:cNvSpPr>
            <p:nvPr/>
          </p:nvSpPr>
          <p:spPr bwMode="auto">
            <a:xfrm flipH="1" flipV="1">
              <a:off x="3462" y="2918"/>
              <a:ext cx="476" cy="159"/>
            </a:xfrm>
            <a:prstGeom prst="line">
              <a:avLst/>
            </a:prstGeom>
            <a:noFill/>
            <a:ln w="19050">
              <a:solidFill>
                <a:srgbClr val="008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p>
              <a:endParaRPr lang="ja-JP" altLang="en-US"/>
            </a:p>
          </p:txBody>
        </p:sp>
        <p:sp>
          <p:nvSpPr>
            <p:cNvPr id="543778" name="Text Box 34"/>
            <p:cNvSpPr txBox="1">
              <a:spLocks noChangeArrowheads="1"/>
            </p:cNvSpPr>
            <p:nvPr/>
          </p:nvSpPr>
          <p:spPr bwMode="auto">
            <a:xfrm>
              <a:off x="1776" y="2976"/>
              <a:ext cx="696" cy="238"/>
            </a:xfrm>
            <a:prstGeom prst="rect">
              <a:avLst/>
            </a:prstGeom>
            <a:solidFill>
              <a:schemeClr val="bg1"/>
            </a:solidFill>
            <a:ln w="9525">
              <a:solidFill>
                <a:srgbClr val="0080FF"/>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2000" dirty="0">
                  <a:solidFill>
                    <a:srgbClr val="FFFF00"/>
                  </a:solidFill>
                  <a:latin typeface="Times" charset="0"/>
                  <a:ea typeface="ＭＳ ゴシック" charset="0"/>
                  <a:cs typeface="ＭＳ ゴシック" charset="0"/>
                </a:rPr>
                <a:t>18 g/cm</a:t>
              </a:r>
              <a:r>
                <a:rPr lang="en-US" altLang="ja-JP" sz="2000" baseline="30000" dirty="0">
                  <a:solidFill>
                    <a:srgbClr val="FFFF00"/>
                  </a:solidFill>
                  <a:latin typeface="Times" charset="0"/>
                  <a:ea typeface="ＭＳ ゴシック" charset="0"/>
                  <a:cs typeface="ＭＳ ゴシック" charset="0"/>
                </a:rPr>
                <a:t>2</a:t>
              </a:r>
            </a:p>
          </p:txBody>
        </p:sp>
        <p:sp>
          <p:nvSpPr>
            <p:cNvPr id="543779" name="Text Box 35"/>
            <p:cNvSpPr txBox="1">
              <a:spLocks noChangeArrowheads="1"/>
            </p:cNvSpPr>
            <p:nvPr/>
          </p:nvSpPr>
          <p:spPr bwMode="auto">
            <a:xfrm>
              <a:off x="4656" y="2352"/>
              <a:ext cx="719" cy="281"/>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dirty="0">
                  <a:solidFill>
                    <a:srgbClr val="FFFF00"/>
                  </a:solidFill>
                  <a:latin typeface="Times" charset="0"/>
                  <a:ea typeface="ＭＳ ゴシック" charset="0"/>
                  <a:cs typeface="ＭＳ ゴシック" charset="0"/>
                </a:rPr>
                <a:t>5 g/cm</a:t>
              </a:r>
              <a:r>
                <a:rPr lang="en-US" altLang="ja-JP" baseline="30000" dirty="0">
                  <a:solidFill>
                    <a:srgbClr val="FFFF00"/>
                  </a:solidFill>
                  <a:latin typeface="Times" charset="0"/>
                  <a:ea typeface="ＭＳ ゴシック" charset="0"/>
                  <a:cs typeface="ＭＳ ゴシック" charset="0"/>
                </a:rPr>
                <a:t>2</a:t>
              </a:r>
              <a:endParaRPr lang="en-US" altLang="ja-JP" baseline="30000" dirty="0">
                <a:solidFill>
                  <a:srgbClr val="FF0000"/>
                </a:solidFill>
                <a:latin typeface="Times" charset="0"/>
                <a:ea typeface="ＭＳ ゴシック" charset="0"/>
                <a:cs typeface="ＭＳ ゴシック" charset="0"/>
              </a:endParaRPr>
            </a:p>
          </p:txBody>
        </p:sp>
        <p:sp>
          <p:nvSpPr>
            <p:cNvPr id="543780" name="Text Box 36"/>
            <p:cNvSpPr txBox="1">
              <a:spLocks noChangeArrowheads="1"/>
            </p:cNvSpPr>
            <p:nvPr/>
          </p:nvSpPr>
          <p:spPr bwMode="auto">
            <a:xfrm>
              <a:off x="5036" y="2976"/>
              <a:ext cx="726" cy="238"/>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34485" tIns="17243" rIns="34485" bIns="17243">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2000" dirty="0">
                  <a:solidFill>
                    <a:srgbClr val="FF0000"/>
                  </a:solidFill>
                  <a:latin typeface="Times" charset="0"/>
                  <a:ea typeface="ＭＳ ゴシック" charset="0"/>
                  <a:cs typeface="ＭＳ ゴシック" charset="0"/>
                </a:rPr>
                <a:t>10 g/cm2</a:t>
              </a:r>
            </a:p>
          </p:txBody>
        </p:sp>
      </p:grpSp>
      <p:sp>
        <p:nvSpPr>
          <p:cNvPr id="543781" name="AutoShape 37"/>
          <p:cNvSpPr>
            <a:spLocks noChangeArrowheads="1"/>
          </p:cNvSpPr>
          <p:nvPr/>
        </p:nvSpPr>
        <p:spPr bwMode="auto">
          <a:xfrm>
            <a:off x="4354513" y="5253038"/>
            <a:ext cx="552450" cy="207962"/>
          </a:xfrm>
          <a:prstGeom prst="rightArrow">
            <a:avLst>
              <a:gd name="adj1" fmla="val 50000"/>
              <a:gd name="adj2" fmla="val 66412"/>
            </a:avLst>
          </a:prstGeom>
          <a:solidFill>
            <a:srgbClr val="00B8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543782" name="AutoShape 38"/>
          <p:cNvSpPr>
            <a:spLocks noChangeArrowheads="1"/>
          </p:cNvSpPr>
          <p:nvPr/>
        </p:nvSpPr>
        <p:spPr bwMode="auto">
          <a:xfrm>
            <a:off x="5805490" y="6083303"/>
            <a:ext cx="554037" cy="207963"/>
          </a:xfrm>
          <a:prstGeom prst="rightArrow">
            <a:avLst>
              <a:gd name="adj1" fmla="val 50000"/>
              <a:gd name="adj2" fmla="val 66603"/>
            </a:avLst>
          </a:prstGeom>
          <a:solidFill>
            <a:srgbClr val="00B8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543783" name="Line 39"/>
          <p:cNvSpPr>
            <a:spLocks noChangeShapeType="1"/>
          </p:cNvSpPr>
          <p:nvPr/>
        </p:nvSpPr>
        <p:spPr bwMode="auto">
          <a:xfrm>
            <a:off x="3248025" y="2005013"/>
            <a:ext cx="0" cy="2349500"/>
          </a:xfrm>
          <a:prstGeom prst="line">
            <a:avLst/>
          </a:prstGeom>
          <a:noFill/>
          <a:ln w="28575">
            <a:solidFill>
              <a:srgbClr val="008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543784" name="Line 40"/>
          <p:cNvSpPr>
            <a:spLocks noChangeShapeType="1"/>
          </p:cNvSpPr>
          <p:nvPr/>
        </p:nvSpPr>
        <p:spPr bwMode="auto">
          <a:xfrm>
            <a:off x="7880350" y="2073278"/>
            <a:ext cx="0" cy="2212975"/>
          </a:xfrm>
          <a:prstGeom prst="line">
            <a:avLst/>
          </a:prstGeom>
          <a:noFill/>
          <a:ln w="76200" cmpd="sng">
            <a:solidFill>
              <a:srgbClr val="008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543785" name="Line 41"/>
          <p:cNvSpPr>
            <a:spLocks noChangeShapeType="1"/>
          </p:cNvSpPr>
          <p:nvPr/>
        </p:nvSpPr>
        <p:spPr bwMode="auto">
          <a:xfrm>
            <a:off x="7258050" y="2073275"/>
            <a:ext cx="0" cy="1314450"/>
          </a:xfrm>
          <a:prstGeom prst="line">
            <a:avLst/>
          </a:prstGeom>
          <a:noFill/>
          <a:ln w="76200" cmpd="sng">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フッター プレースホルダー 3"/>
          <p:cNvSpPr>
            <a:spLocks noGrp="1"/>
          </p:cNvSpPr>
          <p:nvPr>
            <p:ph type="ftr" sz="quarter" idx="11"/>
          </p:nvPr>
        </p:nvSpPr>
        <p:spPr/>
        <p:txBody>
          <a:bodyPr/>
          <a:lstStyle/>
          <a:p>
            <a:r>
              <a:rPr lang="en-US" altLang="ja-JP" dirty="0" smtClean="0"/>
              <a:t>BESS Experiment</a:t>
            </a:r>
            <a:endParaRPr lang="en-US" altLang="ja-JP"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8"/>
          <p:cNvSpPr>
            <a:spLocks noGrp="1"/>
          </p:cNvSpPr>
          <p:nvPr>
            <p:ph type="sldNum" sz="quarter" idx="12"/>
          </p:nvPr>
        </p:nvSpPr>
        <p:spPr/>
        <p:txBody>
          <a:bodyPr/>
          <a:lstStyle/>
          <a:p>
            <a:fld id="{8F7327D0-E8B9-B945-99DA-0559F2169F14}" type="slidenum">
              <a:rPr lang="en-US" altLang="ja-JP"/>
              <a:pPr/>
              <a:t>21</a:t>
            </a:fld>
            <a:endParaRPr lang="en-US" altLang="ja-JP"/>
          </a:p>
        </p:txBody>
      </p:sp>
      <p:pic>
        <p:nvPicPr>
          <p:cNvPr id="485392" name="Picture 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8601" y="1808169"/>
            <a:ext cx="4007144" cy="2988989"/>
          </a:xfrm>
          <a:prstGeom prst="rect">
            <a:avLst/>
          </a:prstGeom>
          <a:noFill/>
          <a:ln w="9525">
            <a:solidFill>
              <a:srgbClr val="FFFFFF"/>
            </a:solidFill>
            <a:round/>
            <a:headEnd/>
            <a:tailEnd/>
          </a:ln>
          <a:effectLst/>
          <a:extLst>
            <a:ext uri="{909E8E84-426E-40dd-AFC4-6F175D3DCCD1}">
              <a14:hiddenFill xmlns:a14="http://schemas.microsoft.com/office/drawing/2010/main">
                <a:blipFill dpi="0" rotWithShape="0">
                  <a:blip/>
                  <a:srcRect t="1906"/>
                  <a:stretch>
                    <a:fillRect/>
                  </a:stretch>
                </a:blip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85378" name="Rectangle 2"/>
          <p:cNvSpPr>
            <a:spLocks noGrp="1" noRot="1" noChangeArrowheads="1"/>
          </p:cNvSpPr>
          <p:nvPr>
            <p:ph type="title" sz="quarter"/>
          </p:nvPr>
        </p:nvSpPr>
        <p:spPr>
          <a:xfrm>
            <a:off x="251520" y="44624"/>
            <a:ext cx="8712968" cy="1575048"/>
          </a:xfrm>
        </p:spPr>
        <p:txBody>
          <a:bodyPr/>
          <a:lstStyle/>
          <a:p>
            <a:r>
              <a:rPr kumimoji="1" lang="en-US" altLang="ja-JP" sz="3600" dirty="0">
                <a:latin typeface="Helvetica"/>
                <a:cs typeface="Helvetica"/>
              </a:rPr>
              <a:t>BESS-Polar</a:t>
            </a:r>
            <a:r>
              <a:rPr kumimoji="1" lang="ja-JP" altLang="en-US" sz="3600" dirty="0" smtClean="0">
                <a:latin typeface="Helvetica"/>
                <a:cs typeface="Helvetica"/>
              </a:rPr>
              <a:t>：</a:t>
            </a:r>
            <a:r>
              <a:rPr kumimoji="1" lang="en-US" altLang="ja-JP" sz="3600" dirty="0" smtClean="0">
                <a:latin typeface="Helvetica"/>
                <a:cs typeface="Helvetica"/>
              </a:rPr>
              <a:t>Superconducting Magnet: </a:t>
            </a:r>
            <a:br>
              <a:rPr kumimoji="1" lang="en-US" altLang="ja-JP" sz="3600" dirty="0" smtClean="0">
                <a:latin typeface="Helvetica"/>
                <a:cs typeface="Helvetica"/>
              </a:rPr>
            </a:br>
            <a:r>
              <a:rPr kumimoji="1" lang="en-US" altLang="ja-JP" sz="3200" dirty="0" smtClean="0">
                <a:solidFill>
                  <a:srgbClr val="00CCFF"/>
                </a:solidFill>
                <a:latin typeface="Helvetica"/>
                <a:cs typeface="Helvetica"/>
              </a:rPr>
              <a:t>much thinner and more transparent </a:t>
            </a:r>
            <a:endParaRPr kumimoji="1" lang="en-US" altLang="ja-JP" dirty="0">
              <a:solidFill>
                <a:srgbClr val="00CCFF"/>
              </a:solidFill>
              <a:latin typeface="Helvetica"/>
              <a:cs typeface="Helvetica"/>
            </a:endParaRPr>
          </a:p>
        </p:txBody>
      </p:sp>
      <p:pic>
        <p:nvPicPr>
          <p:cNvPr id="485379" name="Picture 3"/>
          <p:cNvPicPr>
            <a:picLocks noGrp="1" noChangeAspect="1" noChangeArrowheads="1"/>
          </p:cNvPicPr>
          <p:nvPr>
            <p:ph sz="quarter" idx="1"/>
          </p:nvPr>
        </p:nvPicPr>
        <p:blipFill>
          <a:blip r:embed="rId4" cstate="email">
            <a:extLst>
              <a:ext uri="{28A0092B-C50C-407E-A947-70E740481C1C}">
                <a14:useLocalDpi xmlns:a14="http://schemas.microsoft.com/office/drawing/2010/main"/>
              </a:ext>
            </a:extLst>
          </a:blip>
          <a:srcRect/>
          <a:stretch>
            <a:fillRect/>
          </a:stretch>
        </p:blipFill>
        <p:spPr>
          <a:xfrm>
            <a:off x="4724400" y="1752600"/>
            <a:ext cx="4114800" cy="3086100"/>
          </a:xfrm>
          <a:ln>
            <a:solidFill>
              <a:srgbClr val="FFFFFF"/>
            </a:solidFill>
          </a:ln>
        </p:spPr>
      </p:pic>
      <p:pic>
        <p:nvPicPr>
          <p:cNvPr id="485380" name="Picture 4"/>
          <p:cNvPicPr>
            <a:picLocks noGrp="1" noChangeAspect="1" noChangeArrowheads="1"/>
          </p:cNvPicPr>
          <p:nvPr>
            <p:ph sz="quarter" idx="3"/>
          </p:nvPr>
        </p:nvPicPr>
        <p:blipFill>
          <a:blip r:embed="rId5" cstate="email">
            <a:extLst>
              <a:ext uri="{28A0092B-C50C-407E-A947-70E740481C1C}">
                <a14:useLocalDpi xmlns:a14="http://schemas.microsoft.com/office/drawing/2010/main"/>
              </a:ext>
            </a:extLst>
          </a:blip>
          <a:srcRect/>
          <a:stretch>
            <a:fillRect/>
          </a:stretch>
        </p:blipFill>
        <p:spPr>
          <a:xfrm>
            <a:off x="5943600" y="5105402"/>
            <a:ext cx="2438400" cy="1401763"/>
          </a:xfrm>
          <a:ln>
            <a:solidFill>
              <a:schemeClr val="bg1"/>
            </a:solidFill>
            <a:miter lim="800000"/>
            <a:headEnd/>
            <a:tailEnd/>
          </a:ln>
        </p:spPr>
      </p:pic>
      <p:grpSp>
        <p:nvGrpSpPr>
          <p:cNvPr id="485389" name="Group 13"/>
          <p:cNvGrpSpPr>
            <a:grpSpLocks/>
          </p:cNvGrpSpPr>
          <p:nvPr/>
        </p:nvGrpSpPr>
        <p:grpSpPr bwMode="auto">
          <a:xfrm>
            <a:off x="1905001" y="4191000"/>
            <a:ext cx="3748088" cy="2286000"/>
            <a:chOff x="1902" y="1745"/>
            <a:chExt cx="2811" cy="1821"/>
          </a:xfrm>
        </p:grpSpPr>
        <p:pic>
          <p:nvPicPr>
            <p:cNvPr id="485390" name="Picture 1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902" y="1745"/>
              <a:ext cx="2811" cy="1821"/>
            </a:xfrm>
            <a:prstGeom prst="rect">
              <a:avLst/>
            </a:prstGeom>
            <a:solidFill>
              <a:schemeClr val="bg2"/>
            </a:solidFill>
            <a:ln>
              <a:noFill/>
            </a:ln>
            <a:effectLst/>
            <a:extLst>
              <a:ext uri="{91240B29-F687-4f45-9708-019B960494DF}">
                <a14:hiddenLine xmlns:a14="http://schemas.microsoft.com/office/drawing/2010/main" w="9525">
                  <a:solidFill>
                    <a:srgbClr val="00CC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485391" name="Text Box 15"/>
            <p:cNvSpPr txBox="1">
              <a:spLocks noChangeArrowheads="1"/>
            </p:cNvSpPr>
            <p:nvPr/>
          </p:nvSpPr>
          <p:spPr bwMode="auto">
            <a:xfrm>
              <a:off x="2059" y="2031"/>
              <a:ext cx="728" cy="294"/>
            </a:xfrm>
            <a:prstGeom prst="rect">
              <a:avLst/>
            </a:prstGeom>
            <a:solidFill>
              <a:schemeClr val="bg2"/>
            </a:solidFill>
            <a:ln>
              <a:noFill/>
            </a:ln>
            <a:effectLst/>
            <a:extLst>
              <a:ext uri="{91240B29-F687-4f45-9708-019B960494DF}">
                <a14:hiddenLine xmlns:a14="http://schemas.microsoft.com/office/drawing/2010/main" w="9525">
                  <a:solidFill>
                    <a:srgbClr val="00CC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altLang="ja-JP" sz="1200" b="0">
                  <a:ea typeface="Osaka" charset="0"/>
                  <a:cs typeface="Osaka" charset="0"/>
                </a:rPr>
                <a:t>Support Cyl.</a:t>
              </a:r>
              <a:r>
                <a:rPr lang="en-US" altLang="ja-JP" sz="1800" b="0">
                  <a:ea typeface="Osaka" charset="0"/>
                  <a:cs typeface="Osaka" charset="0"/>
                </a:rPr>
                <a:t>       </a:t>
              </a:r>
              <a:endParaRPr lang="en-US" altLang="ja-JP" sz="2000" b="0">
                <a:ea typeface="Osaka" charset="0"/>
                <a:cs typeface="Osaka" charset="0"/>
              </a:endParaRPr>
            </a:p>
          </p:txBody>
        </p:sp>
      </p:grpSp>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フッター プレースホルダー 3"/>
          <p:cNvSpPr>
            <a:spLocks noGrp="1"/>
          </p:cNvSpPr>
          <p:nvPr>
            <p:ph type="ftr" sz="quarter" idx="11"/>
          </p:nvPr>
        </p:nvSpPr>
        <p:spPr/>
        <p:txBody>
          <a:bodyPr/>
          <a:lstStyle/>
          <a:p>
            <a:r>
              <a:rPr lang="en-US" altLang="ja-JP" dirty="0" smtClean="0"/>
              <a:t>BESS Experiment</a:t>
            </a:r>
            <a:endParaRPr lang="en-US" altLang="ja-JP"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1"/>
          <p:cNvSpPr>
            <a:spLocks noGrp="1" noChangeArrowheads="1"/>
          </p:cNvSpPr>
          <p:nvPr>
            <p:ph type="title"/>
          </p:nvPr>
        </p:nvSpPr>
        <p:spPr>
          <a:xfrm>
            <a:off x="457200" y="116632"/>
            <a:ext cx="8229600" cy="1143000"/>
          </a:xfrm>
        </p:spPr>
        <p:txBody>
          <a:bodyPr rIns="-89266"/>
          <a:lstStyle/>
          <a:p>
            <a:pPr>
              <a:defRPr/>
            </a:pPr>
            <a:r>
              <a:rPr lang="en-US" altLang="ja-JP" dirty="0" smtClean="0">
                <a:latin typeface="Helvetica"/>
                <a:cs typeface="Helvetica"/>
              </a:rPr>
              <a:t> </a:t>
            </a:r>
            <a:r>
              <a:rPr lang="en-US" altLang="ja-JP" sz="3600" dirty="0" smtClean="0">
                <a:latin typeface="Helvetica"/>
                <a:cs typeface="Helvetica"/>
              </a:rPr>
              <a:t>A Key: High</a:t>
            </a:r>
            <a:r>
              <a:rPr lang="en-US" altLang="ja-JP" sz="3600" dirty="0" smtClean="0">
                <a:latin typeface="Helvetica"/>
                <a:cs typeface="Helvetica"/>
              </a:rPr>
              <a:t>-Strength Al stabilized </a:t>
            </a:r>
            <a:r>
              <a:rPr lang="en-US" altLang="ja-JP" sz="3600" dirty="0" smtClean="0">
                <a:latin typeface="Helvetica"/>
                <a:cs typeface="Helvetica"/>
              </a:rPr>
              <a:t>Superconductor</a:t>
            </a:r>
            <a:endParaRPr kumimoji="0" lang="ja-JP" altLang="en-US" sz="3600" dirty="0" smtClean="0">
              <a:latin typeface="Helvetica"/>
              <a:cs typeface="Helvetica"/>
            </a:endParaRPr>
          </a:p>
        </p:txBody>
      </p:sp>
      <p:sp>
        <p:nvSpPr>
          <p:cNvPr id="111618" name="Rectangle 2"/>
          <p:cNvSpPr>
            <a:spLocks noGrp="1" noChangeArrowheads="1"/>
          </p:cNvSpPr>
          <p:nvPr>
            <p:ph idx="1"/>
          </p:nvPr>
        </p:nvSpPr>
        <p:spPr>
          <a:xfrm>
            <a:off x="323528" y="1484784"/>
            <a:ext cx="5392415" cy="2651001"/>
          </a:xfrm>
        </p:spPr>
        <p:txBody>
          <a:bodyPr/>
          <a:lstStyle/>
          <a:p>
            <a:pPr marL="344793">
              <a:defRPr/>
            </a:pPr>
            <a:r>
              <a:rPr lang="en-US" altLang="ja-JP" sz="2400" dirty="0">
                <a:latin typeface="Helvetica"/>
                <a:cs typeface="Helvetica"/>
              </a:rPr>
              <a:t>Micro alloying  </a:t>
            </a:r>
            <a:r>
              <a:rPr lang="en-US" altLang="ja-JP" sz="2400" b="1" dirty="0" err="1">
                <a:solidFill>
                  <a:srgbClr val="00CCFF"/>
                </a:solidFill>
                <a:latin typeface="Helvetica"/>
                <a:cs typeface="Helvetica"/>
              </a:rPr>
              <a:t>Al+Ni</a:t>
            </a:r>
            <a:r>
              <a:rPr lang="en-US" altLang="ja-JP" sz="2400" b="1" dirty="0">
                <a:solidFill>
                  <a:srgbClr val="00CCFF"/>
                </a:solidFill>
                <a:latin typeface="Helvetica"/>
                <a:cs typeface="Helvetica"/>
              </a:rPr>
              <a:t> 0.5%</a:t>
            </a:r>
          </a:p>
          <a:p>
            <a:pPr marL="344793">
              <a:defRPr/>
            </a:pPr>
            <a:r>
              <a:rPr lang="en-US" altLang="ja-JP" sz="2400" dirty="0">
                <a:latin typeface="Helvetica"/>
                <a:cs typeface="Helvetica"/>
              </a:rPr>
              <a:t>Cold-work hardening </a:t>
            </a:r>
            <a:r>
              <a:rPr lang="en-US" altLang="ja-JP" sz="2400" b="1" dirty="0" smtClean="0">
                <a:solidFill>
                  <a:srgbClr val="00CCFF"/>
                </a:solidFill>
                <a:latin typeface="Helvetica"/>
                <a:cs typeface="Helvetica"/>
              </a:rPr>
              <a:t>15~20%</a:t>
            </a:r>
            <a:endParaRPr lang="en-US" altLang="ja-JP" sz="2400" b="1" dirty="0">
              <a:solidFill>
                <a:srgbClr val="00CCFF"/>
              </a:solidFill>
              <a:latin typeface="Helvetica"/>
              <a:cs typeface="Helvetica"/>
            </a:endParaRPr>
          </a:p>
        </p:txBody>
      </p:sp>
      <p:sp>
        <p:nvSpPr>
          <p:cNvPr id="14" name="スライド番号プレースホルダー 3"/>
          <p:cNvSpPr>
            <a:spLocks noGrp="1"/>
          </p:cNvSpPr>
          <p:nvPr>
            <p:ph type="sldNum" sz="quarter" idx="12"/>
          </p:nvPr>
        </p:nvSpPr>
        <p:spPr/>
        <p:txBody>
          <a:bodyPr/>
          <a:lstStyle>
            <a:lvl1pPr>
              <a:defRPr kumimoji="1" sz="3000">
                <a:solidFill>
                  <a:srgbClr val="FFFFFF"/>
                </a:solidFill>
                <a:latin typeface="Helvetica Neue Light" charset="0"/>
                <a:ea typeface="ヒラギノ角ゴ ProN W3" charset="0"/>
                <a:cs typeface="ヒラギノ角ゴ ProN W3" charset="0"/>
                <a:sym typeface="Helvetica Neue Light" charset="0"/>
              </a:defRPr>
            </a:lvl1pPr>
            <a:lvl2pPr marL="522209" indent="-200849">
              <a:defRPr kumimoji="1" sz="3000">
                <a:solidFill>
                  <a:srgbClr val="FFFFFF"/>
                </a:solidFill>
                <a:latin typeface="Helvetica Neue Light" charset="0"/>
                <a:ea typeface="ヒラギノ角ゴ ProN W3" charset="0"/>
                <a:cs typeface="ヒラギノ角ゴ ProN W3" charset="0"/>
                <a:sym typeface="Helvetica Neue Light" charset="0"/>
              </a:defRPr>
            </a:lvl2pPr>
            <a:lvl3pPr marL="803397" indent="-160679">
              <a:defRPr kumimoji="1" sz="3000">
                <a:solidFill>
                  <a:srgbClr val="FFFFFF"/>
                </a:solidFill>
                <a:latin typeface="Helvetica Neue Light" charset="0"/>
                <a:ea typeface="ヒラギノ角ゴ ProN W3" charset="0"/>
                <a:cs typeface="ヒラギノ角ゴ ProN W3" charset="0"/>
                <a:sym typeface="Helvetica Neue Light" charset="0"/>
              </a:defRPr>
            </a:lvl3pPr>
            <a:lvl4pPr marL="1124756" indent="-160679">
              <a:defRPr kumimoji="1" sz="3000">
                <a:solidFill>
                  <a:srgbClr val="FFFFFF"/>
                </a:solidFill>
                <a:latin typeface="Helvetica Neue Light" charset="0"/>
                <a:ea typeface="ヒラギノ角ゴ ProN W3" charset="0"/>
                <a:cs typeface="ヒラギノ角ゴ ProN W3" charset="0"/>
                <a:sym typeface="Helvetica Neue Light" charset="0"/>
              </a:defRPr>
            </a:lvl4pPr>
            <a:lvl5pPr marL="1446114" indent="-160679">
              <a:defRPr kumimoji="1" sz="3000">
                <a:solidFill>
                  <a:srgbClr val="FFFFFF"/>
                </a:solidFill>
                <a:latin typeface="Helvetica Neue Light" charset="0"/>
                <a:ea typeface="ヒラギノ角ゴ ProN W3" charset="0"/>
                <a:cs typeface="ヒラギノ角ゴ ProN W3" charset="0"/>
                <a:sym typeface="Helvetica Neue Light" charset="0"/>
              </a:defRPr>
            </a:lvl5pPr>
            <a:lvl6pPr marL="1767475" indent="-160679" algn="ctr" fontAlgn="base">
              <a:spcBef>
                <a:spcPct val="0"/>
              </a:spcBef>
              <a:spcAft>
                <a:spcPct val="0"/>
              </a:spcAft>
              <a:defRPr kumimoji="1" sz="3000">
                <a:solidFill>
                  <a:srgbClr val="FFFFFF"/>
                </a:solidFill>
                <a:latin typeface="Helvetica Neue Light" charset="0"/>
                <a:ea typeface="ヒラギノ角ゴ ProN W3" charset="0"/>
                <a:cs typeface="ヒラギノ角ゴ ProN W3" charset="0"/>
                <a:sym typeface="Helvetica Neue Light" charset="0"/>
              </a:defRPr>
            </a:lvl6pPr>
            <a:lvl7pPr marL="2088831" indent="-160679" algn="ctr" fontAlgn="base">
              <a:spcBef>
                <a:spcPct val="0"/>
              </a:spcBef>
              <a:spcAft>
                <a:spcPct val="0"/>
              </a:spcAft>
              <a:defRPr kumimoji="1" sz="3000">
                <a:solidFill>
                  <a:srgbClr val="FFFFFF"/>
                </a:solidFill>
                <a:latin typeface="Helvetica Neue Light" charset="0"/>
                <a:ea typeface="ヒラギノ角ゴ ProN W3" charset="0"/>
                <a:cs typeface="ヒラギノ角ゴ ProN W3" charset="0"/>
                <a:sym typeface="Helvetica Neue Light" charset="0"/>
              </a:defRPr>
            </a:lvl7pPr>
            <a:lvl8pPr marL="2410192" indent="-160679" algn="ctr" fontAlgn="base">
              <a:spcBef>
                <a:spcPct val="0"/>
              </a:spcBef>
              <a:spcAft>
                <a:spcPct val="0"/>
              </a:spcAft>
              <a:defRPr kumimoji="1" sz="3000">
                <a:solidFill>
                  <a:srgbClr val="FFFFFF"/>
                </a:solidFill>
                <a:latin typeface="Helvetica Neue Light" charset="0"/>
                <a:ea typeface="ヒラギノ角ゴ ProN W3" charset="0"/>
                <a:cs typeface="ヒラギノ角ゴ ProN W3" charset="0"/>
                <a:sym typeface="Helvetica Neue Light" charset="0"/>
              </a:defRPr>
            </a:lvl8pPr>
            <a:lvl9pPr marL="2731547" indent="-160679" algn="ctr" fontAlgn="base">
              <a:spcBef>
                <a:spcPct val="0"/>
              </a:spcBef>
              <a:spcAft>
                <a:spcPct val="0"/>
              </a:spcAft>
              <a:defRPr kumimoji="1" sz="3000">
                <a:solidFill>
                  <a:srgbClr val="FFFFFF"/>
                </a:solidFill>
                <a:latin typeface="Helvetica Neue Light" charset="0"/>
                <a:ea typeface="ヒラギノ角ゴ ProN W3" charset="0"/>
                <a:cs typeface="ヒラギノ角ゴ ProN W3" charset="0"/>
                <a:sym typeface="Helvetica Neue Light" charset="0"/>
              </a:defRPr>
            </a:lvl9pPr>
          </a:lstStyle>
          <a:p>
            <a:fld id="{30D21F23-DCD4-ED46-8450-41635A5FAC5A}" type="slidenum">
              <a:rPr kumimoji="0" lang="en-US" altLang="ja-JP" sz="1300">
                <a:latin typeface="Lucida Grande" charset="0"/>
                <a:ea typeface="Lucida Grande" charset="0"/>
                <a:cs typeface="Lucida Grande" charset="0"/>
                <a:sym typeface="Lucida Grande" charset="0"/>
              </a:rPr>
              <a:pPr/>
              <a:t>22</a:t>
            </a:fld>
            <a:endParaRPr kumimoji="0" lang="en-US" altLang="ja-JP" sz="1300">
              <a:latin typeface="Lucida Grande" charset="0"/>
              <a:ea typeface="Lucida Grande" charset="0"/>
              <a:cs typeface="Lucida Grande" charset="0"/>
              <a:sym typeface="Lucida Grande" charset="0"/>
            </a:endParaRPr>
          </a:p>
        </p:txBody>
      </p:sp>
      <p:pic>
        <p:nvPicPr>
          <p:cNvPr id="111620" name="Picture 3"/>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87554" y="1482328"/>
            <a:ext cx="2857500" cy="2879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grpSp>
        <p:nvGrpSpPr>
          <p:cNvPr id="111621" name="Group 9"/>
          <p:cNvGrpSpPr>
            <a:grpSpLocks/>
          </p:cNvGrpSpPr>
          <p:nvPr/>
        </p:nvGrpSpPr>
        <p:grpSpPr bwMode="auto">
          <a:xfrm>
            <a:off x="6021959" y="4745013"/>
            <a:ext cx="2383110" cy="1672084"/>
            <a:chOff x="0" y="0"/>
            <a:chExt cx="2134" cy="1497"/>
          </a:xfrm>
        </p:grpSpPr>
        <p:pic>
          <p:nvPicPr>
            <p:cNvPr id="111625" name="Picture 4"/>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2134" cy="1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111626" name="Rectangle 5"/>
            <p:cNvSpPr>
              <a:spLocks/>
            </p:cNvSpPr>
            <p:nvPr/>
          </p:nvSpPr>
          <p:spPr bwMode="auto">
            <a:xfrm>
              <a:off x="266" y="931"/>
              <a:ext cx="626"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52428" bIns="0"/>
            <a:lstStyle/>
            <a:p>
              <a:pPr marL="36822">
                <a:lnSpc>
                  <a:spcPct val="93000"/>
                </a:lnSpc>
                <a:spcBef>
                  <a:spcPts val="844"/>
                </a:spcBef>
              </a:pPr>
              <a:r>
                <a:rPr lang="en-US" altLang="ja-JP" sz="1300">
                  <a:latin typeface="Lucida Grande" charset="0"/>
                  <a:ea typeface="Lucida Grande" charset="0"/>
                  <a:cs typeface="Lucida Grande" charset="0"/>
                  <a:sym typeface="Lucida Grande" charset="0"/>
                </a:rPr>
                <a:t>BESS</a:t>
              </a:r>
            </a:p>
          </p:txBody>
        </p:sp>
        <p:sp>
          <p:nvSpPr>
            <p:cNvPr id="111627" name="Rectangle 6"/>
            <p:cNvSpPr>
              <a:spLocks/>
            </p:cNvSpPr>
            <p:nvPr/>
          </p:nvSpPr>
          <p:spPr bwMode="auto">
            <a:xfrm>
              <a:off x="1040" y="931"/>
              <a:ext cx="1092"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52428" bIns="0"/>
            <a:lstStyle/>
            <a:p>
              <a:pPr marL="36822">
                <a:lnSpc>
                  <a:spcPct val="93000"/>
                </a:lnSpc>
                <a:spcBef>
                  <a:spcPts val="844"/>
                </a:spcBef>
              </a:pPr>
              <a:r>
                <a:rPr lang="en-US" altLang="ja-JP" sz="1300">
                  <a:latin typeface="Lucida Grande" charset="0"/>
                  <a:ea typeface="Lucida Grande" charset="0"/>
                  <a:cs typeface="Lucida Grande" charset="0"/>
                  <a:sym typeface="Lucida Grande" charset="0"/>
                </a:rPr>
                <a:t>BESS–Polar</a:t>
              </a:r>
            </a:p>
          </p:txBody>
        </p:sp>
        <p:sp>
          <p:nvSpPr>
            <p:cNvPr id="111628" name="Rectangle 7"/>
            <p:cNvSpPr>
              <a:spLocks/>
            </p:cNvSpPr>
            <p:nvPr/>
          </p:nvSpPr>
          <p:spPr bwMode="auto">
            <a:xfrm>
              <a:off x="263" y="1224"/>
              <a:ext cx="705"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52428" bIns="0"/>
            <a:lstStyle/>
            <a:p>
              <a:pPr marL="36822">
                <a:lnSpc>
                  <a:spcPct val="93000"/>
                </a:lnSpc>
                <a:spcBef>
                  <a:spcPts val="703"/>
                </a:spcBef>
              </a:pPr>
              <a:r>
                <a:rPr lang="en-US" altLang="ja-JP" sz="1100" dirty="0" smtClean="0">
                  <a:latin typeface="Lucida Grande" charset="0"/>
                  <a:ea typeface="Lucida Grande" charset="0"/>
                  <a:cs typeface="Lucida Grande" charset="0"/>
                  <a:sym typeface="Lucida Grande" charset="0"/>
                </a:rPr>
                <a:t>1.2 1.8</a:t>
              </a:r>
              <a:endParaRPr lang="en-US" altLang="ja-JP" sz="1100" dirty="0">
                <a:latin typeface="Lucida Grande" charset="0"/>
                <a:ea typeface="Lucida Grande" charset="0"/>
                <a:cs typeface="Lucida Grande" charset="0"/>
                <a:sym typeface="Lucida Grande" charset="0"/>
              </a:endParaRPr>
            </a:p>
          </p:txBody>
        </p:sp>
        <p:sp>
          <p:nvSpPr>
            <p:cNvPr id="111629" name="Rectangle 8"/>
            <p:cNvSpPr>
              <a:spLocks/>
            </p:cNvSpPr>
            <p:nvPr/>
          </p:nvSpPr>
          <p:spPr bwMode="auto">
            <a:xfrm>
              <a:off x="1265" y="1224"/>
              <a:ext cx="649"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52428" bIns="0"/>
            <a:lstStyle/>
            <a:p>
              <a:pPr marL="36822">
                <a:lnSpc>
                  <a:spcPct val="93000"/>
                </a:lnSpc>
                <a:spcBef>
                  <a:spcPts val="703"/>
                </a:spcBef>
              </a:pPr>
              <a:r>
                <a:rPr lang="en-US" altLang="ja-JP" sz="1100" dirty="0">
                  <a:latin typeface="Lucida Grande" charset="0"/>
                  <a:ea typeface="Lucida Grande" charset="0"/>
                  <a:cs typeface="Lucida Grande" charset="0"/>
                  <a:sym typeface="Lucida Grande" charset="0"/>
                </a:rPr>
                <a:t>0.8</a:t>
              </a:r>
              <a:r>
                <a:rPr lang="en-US" altLang="ja-JP" sz="1100" dirty="0" smtClean="0">
                  <a:latin typeface="Symbol" charset="0"/>
                  <a:ea typeface="Symbol" charset="0"/>
                  <a:cs typeface="Symbol" charset="0"/>
                  <a:sym typeface="Symbol" charset="0"/>
                </a:rPr>
                <a:t>× </a:t>
              </a:r>
              <a:r>
                <a:rPr lang="en-US" altLang="ja-JP" sz="1100" dirty="0" smtClean="0">
                  <a:latin typeface="Lucida Grande" charset="0"/>
                  <a:ea typeface="Lucida Grande" charset="0"/>
                  <a:cs typeface="Lucida Grande" charset="0"/>
                  <a:sym typeface="Lucida Grande" charset="0"/>
                </a:rPr>
                <a:t>1.1</a:t>
              </a:r>
              <a:endParaRPr lang="en-US" altLang="ja-JP" sz="1100" dirty="0">
                <a:latin typeface="Lucida Grande" charset="0"/>
                <a:ea typeface="Lucida Grande" charset="0"/>
                <a:cs typeface="Lucida Grande" charset="0"/>
                <a:sym typeface="Lucida Grande" charset="0"/>
              </a:endParaRPr>
            </a:p>
          </p:txBody>
        </p:sp>
      </p:grpSp>
      <p:sp>
        <p:nvSpPr>
          <p:cNvPr id="111622" name="Rectangle 10"/>
          <p:cNvSpPr>
            <a:spLocks/>
          </p:cNvSpPr>
          <p:nvPr/>
        </p:nvSpPr>
        <p:spPr bwMode="auto">
          <a:xfrm>
            <a:off x="6911196" y="2125274"/>
            <a:ext cx="824535" cy="188385"/>
          </a:xfrm>
          <a:prstGeom prst="rect">
            <a:avLst/>
          </a:prstGeom>
          <a:solidFill>
            <a:srgbClr val="FFFFFF"/>
          </a:solidFill>
          <a:ln>
            <a:noFill/>
          </a:ln>
          <a:extLst>
            <a:ext uri="{91240B29-F687-4f45-9708-019B960494DF}">
              <a14:hiddenLine xmlns:a14="http://schemas.microsoft.com/office/drawing/2010/main" w="12700">
                <a:solidFill>
                  <a:srgbClr val="FF3300"/>
                </a:solidFill>
                <a:miter lim="800000"/>
                <a:headEnd/>
                <a:tailEnd/>
              </a14:hiddenLine>
            </a:ext>
          </a:extLst>
        </p:spPr>
        <p:txBody>
          <a:bodyPr wrap="none" lIns="0" tIns="0" rIns="36850" bIns="0">
            <a:spAutoFit/>
          </a:bodyPr>
          <a:lstStyle/>
          <a:p>
            <a:pPr marL="36822">
              <a:lnSpc>
                <a:spcPct val="93000"/>
              </a:lnSpc>
            </a:pPr>
            <a:r>
              <a:rPr lang="en-US" altLang="ja-JP" sz="1300">
                <a:solidFill>
                  <a:srgbClr val="FF3300"/>
                </a:solidFill>
                <a:latin typeface="Lucida Grande" charset="0"/>
                <a:ea typeface="Lucida Grande" charset="0"/>
                <a:cs typeface="Lucida Grande" charset="0"/>
                <a:sym typeface="Lucida Grande" charset="0"/>
              </a:rPr>
              <a:t>Structure</a:t>
            </a:r>
          </a:p>
        </p:txBody>
      </p:sp>
      <p:sp>
        <p:nvSpPr>
          <p:cNvPr id="111623" name="Rectangle 11"/>
          <p:cNvSpPr>
            <a:spLocks/>
          </p:cNvSpPr>
          <p:nvPr/>
        </p:nvSpPr>
        <p:spPr bwMode="auto">
          <a:xfrm>
            <a:off x="6992751" y="3346409"/>
            <a:ext cx="934892" cy="188385"/>
          </a:xfrm>
          <a:prstGeom prst="rect">
            <a:avLst/>
          </a:prstGeom>
          <a:solidFill>
            <a:srgbClr val="FFFFFF"/>
          </a:solidFill>
          <a:ln>
            <a:noFill/>
          </a:ln>
          <a:extLst>
            <a:ext uri="{91240B29-F687-4f45-9708-019B960494DF}">
              <a14:hiddenLine xmlns:a14="http://schemas.microsoft.com/office/drawing/2010/main" w="12700">
                <a:solidFill>
                  <a:srgbClr val="FF3300"/>
                </a:solidFill>
                <a:miter lim="800000"/>
                <a:headEnd/>
                <a:tailEnd/>
              </a14:hiddenLine>
            </a:ext>
          </a:extLst>
        </p:spPr>
        <p:txBody>
          <a:bodyPr wrap="none" lIns="0" tIns="0" rIns="36850" bIns="0">
            <a:spAutoFit/>
          </a:bodyPr>
          <a:lstStyle/>
          <a:p>
            <a:pPr marL="36822">
              <a:lnSpc>
                <a:spcPct val="93000"/>
              </a:lnSpc>
            </a:pPr>
            <a:r>
              <a:rPr lang="en-US" altLang="ja-JP" sz="1300">
                <a:solidFill>
                  <a:srgbClr val="FF3300"/>
                </a:solidFill>
                <a:latin typeface="Lucida Grande" charset="0"/>
                <a:ea typeface="Lucida Grande" charset="0"/>
                <a:cs typeface="Lucida Grande" charset="0"/>
                <a:sym typeface="Lucida Grande" charset="0"/>
              </a:rPr>
              <a:t>Conductor</a:t>
            </a:r>
          </a:p>
        </p:txBody>
      </p:sp>
      <p:pic>
        <p:nvPicPr>
          <p:cNvPr id="111624" name="Picture 12"/>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3528" y="2420888"/>
            <a:ext cx="5267027"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3" name="フッター プレースホルダー 2"/>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3003099357"/>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図 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000" y="1524000"/>
            <a:ext cx="7486650" cy="4876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8610" name="スライド番号プレースホル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Times" charset="0"/>
                <a:ea typeface="Osaka" charset="0"/>
                <a:cs typeface="Osaka" charset="0"/>
              </a:defRPr>
            </a:lvl1pPr>
            <a:lvl2pPr marL="742950" indent="-285750">
              <a:defRPr kumimoji="1" sz="2400">
                <a:solidFill>
                  <a:schemeClr val="tx1"/>
                </a:solidFill>
                <a:latin typeface="Times" charset="0"/>
                <a:ea typeface="Osaka" charset="0"/>
                <a:cs typeface="Osaka" charset="0"/>
              </a:defRPr>
            </a:lvl2pPr>
            <a:lvl3pPr marL="1143000" indent="-228600">
              <a:defRPr kumimoji="1" sz="2400">
                <a:solidFill>
                  <a:schemeClr val="tx1"/>
                </a:solidFill>
                <a:latin typeface="Times" charset="0"/>
                <a:ea typeface="Osaka" charset="0"/>
                <a:cs typeface="Osaka" charset="0"/>
              </a:defRPr>
            </a:lvl3pPr>
            <a:lvl4pPr marL="1600200" indent="-228600">
              <a:defRPr kumimoji="1" sz="2400">
                <a:solidFill>
                  <a:schemeClr val="tx1"/>
                </a:solidFill>
                <a:latin typeface="Times" charset="0"/>
                <a:ea typeface="Osaka" charset="0"/>
                <a:cs typeface="Osaka" charset="0"/>
              </a:defRPr>
            </a:lvl4pPr>
            <a:lvl5pPr marL="2057400" indent="-2286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fld id="{313A3485-525E-AD47-A54D-5732F92C5AE2}" type="slidenum">
              <a:rPr kumimoji="0" lang="en-US" altLang="ja-JP" sz="1200">
                <a:latin typeface="Arial" charset="0"/>
              </a:rPr>
              <a:pPr/>
              <a:t>23</a:t>
            </a:fld>
            <a:endParaRPr kumimoji="0" lang="en-US" altLang="ja-JP" sz="1200">
              <a:latin typeface="Arial" charset="0"/>
            </a:endParaRPr>
          </a:p>
        </p:txBody>
      </p:sp>
      <p:sp>
        <p:nvSpPr>
          <p:cNvPr id="883714" name="Rectangle 2"/>
          <p:cNvSpPr>
            <a:spLocks noGrp="1" noChangeArrowheads="1"/>
          </p:cNvSpPr>
          <p:nvPr>
            <p:ph type="title"/>
          </p:nvPr>
        </p:nvSpPr>
        <p:spPr/>
        <p:txBody>
          <a:bodyPr/>
          <a:lstStyle/>
          <a:p>
            <a:pPr>
              <a:defRPr/>
            </a:pPr>
            <a:r>
              <a:rPr lang="en-US" altLang="ja-JP" dirty="0" smtClean="0">
                <a:latin typeface="Helvetica"/>
                <a:ea typeface="ＭＳ Ｐゴシック" charset="0"/>
                <a:cs typeface="Helvetica"/>
              </a:rPr>
              <a:t>LHC: ATLAS Central Solenoid</a:t>
            </a:r>
            <a:r>
              <a:rPr lang="en-US" altLang="ja-JP" dirty="0">
                <a:latin typeface="Helvetica"/>
                <a:ea typeface="ＭＳ Ｐゴシック" charset="0"/>
                <a:cs typeface="Helvetica"/>
              </a:rPr>
              <a:t/>
            </a:r>
            <a:br>
              <a:rPr lang="en-US" altLang="ja-JP" dirty="0">
                <a:latin typeface="Helvetica"/>
                <a:ea typeface="ＭＳ Ｐゴシック" charset="0"/>
                <a:cs typeface="Helvetica"/>
              </a:rPr>
            </a:br>
            <a:r>
              <a:rPr lang="en-US" altLang="ja-JP" sz="3200" dirty="0" smtClean="0">
                <a:latin typeface="Helvetica"/>
                <a:ea typeface="ＭＳ Ｐゴシック" charset="0"/>
                <a:cs typeface="Helvetica"/>
              </a:rPr>
              <a:t>using the same technology</a:t>
            </a:r>
            <a:endParaRPr lang="en-US" altLang="ja-JP" dirty="0">
              <a:latin typeface="Helvetica"/>
              <a:ea typeface="ＭＳ Ｐゴシック" charset="0"/>
              <a:cs typeface="Helvetica"/>
            </a:endParaRPr>
          </a:p>
        </p:txBody>
      </p:sp>
      <p:sp>
        <p:nvSpPr>
          <p:cNvPr id="68612" name="Text Box 4"/>
          <p:cNvSpPr txBox="1">
            <a:spLocks noChangeArrowheads="1"/>
          </p:cNvSpPr>
          <p:nvPr/>
        </p:nvSpPr>
        <p:spPr bwMode="auto">
          <a:xfrm>
            <a:off x="7614866" y="5865783"/>
            <a:ext cx="126757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wrap="none" anchor="ctr">
            <a:spAutoFit/>
          </a:bodyPr>
          <a:lstStyle>
            <a:lvl1pPr>
              <a:defRPr kumimoji="1" sz="2400">
                <a:solidFill>
                  <a:schemeClr val="tx1"/>
                </a:solidFill>
                <a:latin typeface="Times" charset="0"/>
                <a:ea typeface="Osaka" charset="0"/>
                <a:cs typeface="Osaka" charset="0"/>
              </a:defRPr>
            </a:lvl1pPr>
            <a:lvl2pPr marL="742950" indent="-285750">
              <a:defRPr kumimoji="1" sz="2400">
                <a:solidFill>
                  <a:schemeClr val="tx1"/>
                </a:solidFill>
                <a:latin typeface="Times" charset="0"/>
                <a:ea typeface="Osaka" charset="0"/>
                <a:cs typeface="Osaka" charset="0"/>
              </a:defRPr>
            </a:lvl2pPr>
            <a:lvl3pPr marL="1143000" indent="-228600">
              <a:defRPr kumimoji="1" sz="2400">
                <a:solidFill>
                  <a:schemeClr val="tx1"/>
                </a:solidFill>
                <a:latin typeface="Times" charset="0"/>
                <a:ea typeface="Osaka" charset="0"/>
                <a:cs typeface="Osaka" charset="0"/>
              </a:defRPr>
            </a:lvl3pPr>
            <a:lvl4pPr marL="1600200" indent="-228600">
              <a:defRPr kumimoji="1" sz="2400">
                <a:solidFill>
                  <a:schemeClr val="tx1"/>
                </a:solidFill>
                <a:latin typeface="Times" charset="0"/>
                <a:ea typeface="Osaka" charset="0"/>
                <a:cs typeface="Osaka" charset="0"/>
              </a:defRPr>
            </a:lvl4pPr>
            <a:lvl5pPr marL="2057400" indent="-228600">
              <a:defRPr kumimoji="1" sz="2400">
                <a:solidFill>
                  <a:schemeClr val="tx1"/>
                </a:solidFill>
                <a:latin typeface="Times" charset="0"/>
                <a:ea typeface="Osaka" charset="0"/>
                <a:cs typeface="Osaka" charset="0"/>
              </a:defRPr>
            </a:lvl5pPr>
            <a:lvl6pPr marL="2514600" indent="-228600" fontAlgn="base">
              <a:spcBef>
                <a:spcPct val="0"/>
              </a:spcBef>
              <a:spcAft>
                <a:spcPct val="0"/>
              </a:spcAft>
              <a:defRPr kumimoji="1" sz="2400">
                <a:solidFill>
                  <a:schemeClr val="tx1"/>
                </a:solidFill>
                <a:latin typeface="Times" charset="0"/>
                <a:ea typeface="Osaka" charset="0"/>
                <a:cs typeface="Osaka" charset="0"/>
              </a:defRPr>
            </a:lvl6pPr>
            <a:lvl7pPr marL="2971800" indent="-228600" fontAlgn="base">
              <a:spcBef>
                <a:spcPct val="0"/>
              </a:spcBef>
              <a:spcAft>
                <a:spcPct val="0"/>
              </a:spcAft>
              <a:defRPr kumimoji="1" sz="2400">
                <a:solidFill>
                  <a:schemeClr val="tx1"/>
                </a:solidFill>
                <a:latin typeface="Times" charset="0"/>
                <a:ea typeface="Osaka" charset="0"/>
                <a:cs typeface="Osaka" charset="0"/>
              </a:defRPr>
            </a:lvl7pPr>
            <a:lvl8pPr marL="3429000" indent="-228600" fontAlgn="base">
              <a:spcBef>
                <a:spcPct val="0"/>
              </a:spcBef>
              <a:spcAft>
                <a:spcPct val="0"/>
              </a:spcAft>
              <a:defRPr kumimoji="1" sz="2400">
                <a:solidFill>
                  <a:schemeClr val="tx1"/>
                </a:solidFill>
                <a:latin typeface="Times" charset="0"/>
                <a:ea typeface="Osaka" charset="0"/>
                <a:cs typeface="Osaka" charset="0"/>
              </a:defRPr>
            </a:lvl8pPr>
            <a:lvl9pPr marL="3886200" indent="-228600" fontAlgn="base">
              <a:spcBef>
                <a:spcPct val="0"/>
              </a:spcBef>
              <a:spcAft>
                <a:spcPct val="0"/>
              </a:spcAft>
              <a:defRPr kumimoji="1" sz="2400">
                <a:solidFill>
                  <a:schemeClr val="tx1"/>
                </a:solidFill>
                <a:latin typeface="Times" charset="0"/>
                <a:ea typeface="Osaka" charset="0"/>
                <a:cs typeface="Osaka" charset="0"/>
              </a:defRPr>
            </a:lvl9pPr>
          </a:lstStyle>
          <a:p>
            <a:pPr algn="ctr"/>
            <a:r>
              <a:rPr kumimoji="0" lang="en-US" altLang="ja-JP" sz="2000" b="1">
                <a:solidFill>
                  <a:schemeClr val="folHlink"/>
                </a:solidFill>
                <a:latin typeface="Arial" charset="0"/>
                <a:ea typeface="ＭＳ Ｐゴシック" charset="0"/>
                <a:cs typeface="ＭＳ Ｐゴシック" charset="0"/>
              </a:rPr>
              <a:t>Solenoid</a:t>
            </a:r>
          </a:p>
        </p:txBody>
      </p:sp>
      <p:pic>
        <p:nvPicPr>
          <p:cNvPr id="68613" name="Picture 5" descr="coilAlStrips"/>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62801" y="4038600"/>
            <a:ext cx="1825869" cy="1792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8614" name="Line 6"/>
          <p:cNvSpPr>
            <a:spLocks noChangeShapeType="1"/>
          </p:cNvSpPr>
          <p:nvPr/>
        </p:nvSpPr>
        <p:spPr bwMode="auto">
          <a:xfrm>
            <a:off x="4114800" y="3733800"/>
            <a:ext cx="3048000" cy="1066800"/>
          </a:xfrm>
          <a:prstGeom prst="line">
            <a:avLst/>
          </a:prstGeom>
          <a:noFill/>
          <a:ln w="50800">
            <a:solidFill>
              <a:schemeClr val="folHlink"/>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ja-JP" altLang="en-US"/>
          </a:p>
        </p:txBody>
      </p:sp>
      <p:pic>
        <p:nvPicPr>
          <p:cNvPr id="68615" name="Picture 10" descr="ATLAS-MA-coils"/>
          <p:cNvPicPr>
            <a:picLocks noChangeAspect="1" noChangeArrowheads="1"/>
          </p:cNvPicPr>
          <p:nvPr/>
        </p:nvPicPr>
        <p:blipFill>
          <a:blip r:embed="rId5" cstate="email">
            <a:alphaModFix amt="78000"/>
            <a:extLst>
              <a:ext uri="{28A0092B-C50C-407E-A947-70E740481C1C}">
                <a14:useLocalDpi xmlns:a14="http://schemas.microsoft.com/office/drawing/2010/main"/>
              </a:ext>
            </a:extLst>
          </a:blip>
          <a:srcRect/>
          <a:stretch>
            <a:fillRect/>
          </a:stretch>
        </p:blipFill>
        <p:spPr bwMode="auto">
          <a:xfrm>
            <a:off x="107504" y="4869160"/>
            <a:ext cx="2362200" cy="1812925"/>
          </a:xfrm>
          <a:prstGeom prst="rect">
            <a:avLst/>
          </a:prstGeom>
          <a:solidFill>
            <a:schemeClr val="tx1">
              <a:alpha val="52940"/>
            </a:schemeClr>
          </a:solidFill>
          <a:ln w="9525">
            <a:solidFill>
              <a:srgbClr val="000000"/>
            </a:solidFill>
            <a:miter lim="800000"/>
            <a:headEnd/>
            <a:tailEnd/>
          </a:ln>
        </p:spPr>
      </p:pic>
      <p:pic>
        <p:nvPicPr>
          <p:cNvPr id="9" name="Picture 10"/>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7504" y="1412776"/>
            <a:ext cx="2376264" cy="1203711"/>
          </a:xfrm>
          <a:prstGeom prst="rect">
            <a:avLst/>
          </a:prstGeom>
          <a:noFill/>
          <a:ln w="19050" cmpd="sng">
            <a:solidFill>
              <a:srgbClr val="FFFFFF"/>
            </a:solidFill>
            <a:miter lim="800000"/>
            <a:headEnd/>
            <a:tailEnd/>
          </a:ln>
          <a:extLst>
            <a:ext uri="{909E8E84-426E-40dd-AFC4-6F175D3DCCD1}">
              <a14:hiddenFill xmlns:a14="http://schemas.microsoft.com/office/drawing/2010/main">
                <a:solidFill>
                  <a:srgbClr val="FFFFFF"/>
                </a:solidFill>
              </a14:hiddenFill>
            </a:ext>
          </a:extLst>
        </p:spPr>
      </p:pic>
      <p:grpSp>
        <p:nvGrpSpPr>
          <p:cNvPr id="10" name="Group 4"/>
          <p:cNvGrpSpPr>
            <a:grpSpLocks/>
          </p:cNvGrpSpPr>
          <p:nvPr/>
        </p:nvGrpSpPr>
        <p:grpSpPr bwMode="auto">
          <a:xfrm>
            <a:off x="5652120" y="1700808"/>
            <a:ext cx="3384376" cy="1368152"/>
            <a:chOff x="3696" y="1008"/>
            <a:chExt cx="1937" cy="828"/>
          </a:xfrm>
        </p:grpSpPr>
        <p:pic>
          <p:nvPicPr>
            <p:cNvPr id="11" name="Picture 5" descr="巻線断面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040" y="1008"/>
              <a:ext cx="593"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rot="5400000">
              <a:off x="3906" y="798"/>
              <a:ext cx="828" cy="1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Line 7"/>
            <p:cNvSpPr>
              <a:spLocks noChangeShapeType="1"/>
            </p:cNvSpPr>
            <p:nvPr/>
          </p:nvSpPr>
          <p:spPr bwMode="auto">
            <a:xfrm>
              <a:off x="4896" y="1104"/>
              <a:ext cx="240" cy="240"/>
            </a:xfrm>
            <a:prstGeom prst="line">
              <a:avLst/>
            </a:prstGeom>
            <a:noFill/>
            <a:ln w="28575">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4" name="Line 8"/>
            <p:cNvSpPr>
              <a:spLocks noChangeShapeType="1"/>
            </p:cNvSpPr>
            <p:nvPr/>
          </p:nvSpPr>
          <p:spPr bwMode="auto">
            <a:xfrm flipV="1">
              <a:off x="4896" y="1392"/>
              <a:ext cx="240" cy="288"/>
            </a:xfrm>
            <a:prstGeom prst="line">
              <a:avLst/>
            </a:prstGeom>
            <a:noFill/>
            <a:ln w="28575">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5" name="Oval 9"/>
            <p:cNvSpPr>
              <a:spLocks noChangeArrowheads="1"/>
            </p:cNvSpPr>
            <p:nvPr/>
          </p:nvSpPr>
          <p:spPr bwMode="auto">
            <a:xfrm>
              <a:off x="5088" y="1344"/>
              <a:ext cx="96" cy="48"/>
            </a:xfrm>
            <a:prstGeom prst="ellipse">
              <a:avLst/>
            </a:prstGeom>
            <a:noFill/>
            <a:ln w="28575">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en-US"/>
            </a:p>
          </p:txBody>
        </p:sp>
      </p:grpSp>
    </p:spTree>
    <p:extLst>
      <p:ext uri="{BB962C8B-B14F-4D97-AF65-F5344CB8AC3E}">
        <p14:creationId xmlns:p14="http://schemas.microsoft.com/office/powerpoint/2010/main" val="257274261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5057" name="Picture 1"/>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1" y="4797152"/>
            <a:ext cx="2664296" cy="1584176"/>
          </a:xfrm>
          <a:prstGeom prst="rect">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pic>
      <p:sp>
        <p:nvSpPr>
          <p:cNvPr id="45059" name="Rectangle 3"/>
          <p:cNvSpPr>
            <a:spLocks noGrp="1" noChangeArrowheads="1"/>
          </p:cNvSpPr>
          <p:nvPr>
            <p:ph type="body" idx="1"/>
          </p:nvPr>
        </p:nvSpPr>
        <p:spPr>
          <a:xfrm>
            <a:off x="170437" y="908720"/>
            <a:ext cx="4761607" cy="2808312"/>
          </a:xfrm>
          <a:noFill/>
          <a:ln>
            <a:solidFill>
              <a:srgbClr val="0099CC"/>
            </a:solidFill>
          </a:ln>
        </p:spPr>
        <p:txBody>
          <a:bodyPr/>
          <a:lstStyle/>
          <a:p>
            <a:pPr marL="0" indent="0">
              <a:lnSpc>
                <a:spcPct val="70000"/>
              </a:lnSpc>
              <a:defRPr/>
            </a:pPr>
            <a:r>
              <a:rPr lang="en-US" altLang="ja-JP" sz="1800" b="1" dirty="0">
                <a:solidFill>
                  <a:srgbClr val="FFFF00"/>
                </a:solidFill>
                <a:latin typeface="Helvetica"/>
                <a:ea typeface="ヒラギノ角ゴ ProN W6" charset="0"/>
                <a:cs typeface="Helvetica"/>
              </a:rPr>
              <a:t>Large acceptance</a:t>
            </a:r>
          </a:p>
          <a:p>
            <a:pPr lvl="1">
              <a:lnSpc>
                <a:spcPct val="70000"/>
              </a:lnSpc>
              <a:defRPr/>
            </a:pPr>
            <a:r>
              <a:rPr lang="en-US" altLang="ja-JP" sz="1600" dirty="0">
                <a:latin typeface="Helvetica"/>
                <a:ea typeface="ヒラギノ角ゴ ProN W3" charset="0"/>
                <a:cs typeface="Helvetica"/>
              </a:rPr>
              <a:t>Uniform B field  ~0.8Tesla</a:t>
            </a:r>
          </a:p>
          <a:p>
            <a:pPr lvl="1">
              <a:lnSpc>
                <a:spcPct val="70000"/>
              </a:lnSpc>
              <a:defRPr/>
            </a:pPr>
            <a:r>
              <a:rPr lang="en-US" altLang="ja-JP" sz="1600" dirty="0">
                <a:latin typeface="Helvetica"/>
                <a:ea typeface="ヒラギノ角ゴ ProN W3" charset="0"/>
                <a:cs typeface="Helvetica"/>
              </a:rPr>
              <a:t>Cylindrical coaxial layout</a:t>
            </a:r>
          </a:p>
          <a:p>
            <a:pPr lvl="1">
              <a:lnSpc>
                <a:spcPct val="70000"/>
              </a:lnSpc>
              <a:defRPr/>
            </a:pPr>
            <a:r>
              <a:rPr lang="en-US" altLang="ja-JP" sz="1600" b="1" dirty="0">
                <a:latin typeface="Helvetica"/>
                <a:ea typeface="ヒラギノ角ゴ ProN W3" charset="0"/>
                <a:cs typeface="Helvetica"/>
              </a:rPr>
              <a:t>0.3 m</a:t>
            </a:r>
            <a:r>
              <a:rPr lang="en-US" altLang="ja-JP" sz="1600" b="1" baseline="32000" dirty="0">
                <a:latin typeface="Helvetica"/>
                <a:ea typeface="ヒラギノ角ゴ ProN W3" charset="0"/>
                <a:cs typeface="Helvetica"/>
              </a:rPr>
              <a:t>2</a:t>
            </a:r>
            <a:r>
              <a:rPr lang="en-US" altLang="ja-JP" sz="1600" b="1" dirty="0">
                <a:latin typeface="Helvetica"/>
                <a:ea typeface="ヒラギノ角ゴ ProN W3" charset="0"/>
                <a:cs typeface="Helvetica"/>
              </a:rPr>
              <a:t>sr </a:t>
            </a:r>
          </a:p>
          <a:p>
            <a:pPr marL="0" indent="0">
              <a:lnSpc>
                <a:spcPct val="70000"/>
              </a:lnSpc>
              <a:defRPr/>
            </a:pPr>
            <a:r>
              <a:rPr lang="en-US" altLang="ja-JP" sz="1800" b="1" dirty="0">
                <a:solidFill>
                  <a:srgbClr val="FFFF00"/>
                </a:solidFill>
                <a:latin typeface="Helvetica"/>
                <a:ea typeface="ヒラギノ角ゴ ProN W6" charset="0"/>
                <a:cs typeface="Helvetica"/>
              </a:rPr>
              <a:t>Transparency</a:t>
            </a:r>
            <a:r>
              <a:rPr lang="en-US" altLang="ja-JP" sz="1600" b="1" dirty="0">
                <a:latin typeface="Helvetica"/>
                <a:ea typeface="ヒラギノ角ゴ ProN W6" charset="0"/>
                <a:cs typeface="Helvetica"/>
              </a:rPr>
              <a:t> </a:t>
            </a:r>
            <a:r>
              <a:rPr lang="en-US" altLang="ja-JP" sz="1800" b="1" dirty="0">
                <a:solidFill>
                  <a:srgbClr val="FFFF00"/>
                </a:solidFill>
                <a:latin typeface="Helvetica"/>
                <a:ea typeface="ヒラギノ角ゴ ProN W6" charset="0"/>
                <a:cs typeface="Helvetica"/>
              </a:rPr>
              <a:t>for low E particles</a:t>
            </a:r>
          </a:p>
          <a:p>
            <a:pPr lvl="1">
              <a:lnSpc>
                <a:spcPct val="70000"/>
              </a:lnSpc>
              <a:defRPr/>
            </a:pPr>
            <a:r>
              <a:rPr lang="en-US" altLang="ja-JP" sz="1600" dirty="0">
                <a:latin typeface="Helvetica"/>
                <a:ea typeface="ヒラギノ角ゴ ProN W3" charset="0"/>
                <a:cs typeface="Helvetica"/>
              </a:rPr>
              <a:t>Thin solenoid 0.1 X</a:t>
            </a:r>
            <a:r>
              <a:rPr lang="en-US" altLang="ja-JP" sz="1600" baseline="-6000" dirty="0">
                <a:latin typeface="Helvetica"/>
                <a:ea typeface="ヒラギノ角ゴ ProN W3" charset="0"/>
                <a:cs typeface="Helvetica"/>
              </a:rPr>
              <a:t>0</a:t>
            </a:r>
            <a:r>
              <a:rPr lang="en-US" altLang="ja-JP" sz="1600" dirty="0">
                <a:latin typeface="Helvetica"/>
                <a:ea typeface="ヒラギノ角ゴ ProN W3" charset="0"/>
                <a:cs typeface="Helvetica"/>
              </a:rPr>
              <a:t>/wall</a:t>
            </a:r>
          </a:p>
          <a:p>
            <a:pPr marL="0" indent="0">
              <a:lnSpc>
                <a:spcPct val="70000"/>
              </a:lnSpc>
              <a:defRPr/>
            </a:pPr>
            <a:r>
              <a:rPr lang="en-US" altLang="ja-JP" sz="1800" b="1" dirty="0">
                <a:solidFill>
                  <a:srgbClr val="FFFF00"/>
                </a:solidFill>
                <a:latin typeface="Helvetica"/>
                <a:ea typeface="ヒラギノ角ゴ ProN W6" charset="0"/>
                <a:cs typeface="Helvetica"/>
              </a:rPr>
              <a:t>Precise</a:t>
            </a:r>
            <a:r>
              <a:rPr lang="en-US" altLang="ja-JP" sz="1600" b="1" dirty="0">
                <a:latin typeface="Helvetica"/>
                <a:ea typeface="ヒラギノ角ゴ ProN W6" charset="0"/>
                <a:cs typeface="Helvetica"/>
              </a:rPr>
              <a:t> </a:t>
            </a:r>
            <a:r>
              <a:rPr lang="en-US" altLang="ja-JP" sz="1800" b="1" dirty="0">
                <a:solidFill>
                  <a:srgbClr val="FFFF00"/>
                </a:solidFill>
                <a:latin typeface="Helvetica"/>
                <a:ea typeface="ヒラギノ角ゴ ProN W6" charset="0"/>
                <a:cs typeface="Helvetica"/>
              </a:rPr>
              <a:t>momentum measurement</a:t>
            </a:r>
          </a:p>
          <a:p>
            <a:pPr lvl="1">
              <a:lnSpc>
                <a:spcPct val="70000"/>
              </a:lnSpc>
              <a:defRPr/>
            </a:pPr>
            <a:r>
              <a:rPr lang="en-US" altLang="ja-JP" sz="1600" dirty="0">
                <a:latin typeface="Helvetica"/>
                <a:ea typeface="ヒラギノ角ゴ ProN W3" charset="0"/>
                <a:cs typeface="Helvetica"/>
              </a:rPr>
              <a:t>Central Tracker  </a:t>
            </a:r>
            <a:r>
              <a:rPr lang="en-US" altLang="ja-JP" sz="1600" dirty="0" err="1">
                <a:latin typeface="Helvetica"/>
                <a:ea typeface="ヒラギノ角ゴ ProN W3" charset="0"/>
                <a:cs typeface="Helvetica"/>
              </a:rPr>
              <a:t>σ</a:t>
            </a:r>
            <a:r>
              <a:rPr lang="en-US" altLang="ja-JP" sz="1600" dirty="0">
                <a:latin typeface="Helvetica"/>
                <a:ea typeface="ヒラギノ角ゴ ProN W3" charset="0"/>
                <a:cs typeface="Helvetica"/>
              </a:rPr>
              <a:t>=100 ~150um 52 points</a:t>
            </a:r>
          </a:p>
          <a:p>
            <a:pPr lvl="1">
              <a:lnSpc>
                <a:spcPct val="70000"/>
              </a:lnSpc>
              <a:defRPr/>
            </a:pPr>
            <a:r>
              <a:rPr lang="en-US" altLang="ja-JP" sz="1600" dirty="0">
                <a:latin typeface="Helvetica"/>
                <a:ea typeface="ヒラギノ角ゴ ProN W3" charset="0"/>
                <a:cs typeface="Helvetica"/>
              </a:rPr>
              <a:t> MDR ~ 270 GV</a:t>
            </a:r>
          </a:p>
          <a:p>
            <a:pPr marL="0" indent="0">
              <a:lnSpc>
                <a:spcPct val="70000"/>
              </a:lnSpc>
              <a:defRPr/>
            </a:pPr>
            <a:r>
              <a:rPr lang="en-US" altLang="ja-JP" sz="1800" b="1" dirty="0">
                <a:solidFill>
                  <a:srgbClr val="FFFF00"/>
                </a:solidFill>
                <a:latin typeface="Helvetica"/>
                <a:ea typeface="ヒラギノ角ゴ ProN W6" charset="0"/>
                <a:cs typeface="Helvetica"/>
              </a:rPr>
              <a:t>Redundant</a:t>
            </a:r>
            <a:r>
              <a:rPr lang="en-US" altLang="ja-JP" sz="1600" b="1" dirty="0">
                <a:latin typeface="Helvetica"/>
                <a:ea typeface="ヒラギノ角ゴ ProN W6" charset="0"/>
                <a:cs typeface="Helvetica"/>
              </a:rPr>
              <a:t> </a:t>
            </a:r>
            <a:r>
              <a:rPr lang="en-US" altLang="ja-JP" sz="1800" b="1" dirty="0">
                <a:solidFill>
                  <a:srgbClr val="FFFF00"/>
                </a:solidFill>
                <a:latin typeface="Helvetica"/>
                <a:ea typeface="ヒラギノ角ゴ ProN W6" charset="0"/>
                <a:cs typeface="Helvetica"/>
              </a:rPr>
              <a:t>Particle ID</a:t>
            </a:r>
          </a:p>
          <a:p>
            <a:pPr lvl="1">
              <a:lnSpc>
                <a:spcPct val="70000"/>
              </a:lnSpc>
              <a:defRPr/>
            </a:pPr>
            <a:r>
              <a:rPr lang="en-US" altLang="ja-JP" sz="1600" dirty="0" err="1">
                <a:latin typeface="Helvetica"/>
                <a:ea typeface="ヒラギノ角ゴ ProN W3" charset="0"/>
                <a:cs typeface="Helvetica"/>
              </a:rPr>
              <a:t>dE</a:t>
            </a:r>
            <a:r>
              <a:rPr lang="en-US" altLang="ja-JP" sz="1600" dirty="0">
                <a:latin typeface="Helvetica"/>
                <a:ea typeface="ヒラギノ角ゴ ProN W3" charset="0"/>
                <a:cs typeface="Helvetica"/>
              </a:rPr>
              <a:t>/</a:t>
            </a:r>
            <a:r>
              <a:rPr lang="en-US" altLang="ja-JP" sz="1600" dirty="0" err="1">
                <a:latin typeface="Helvetica"/>
                <a:ea typeface="ヒラギノ角ゴ ProN W3" charset="0"/>
                <a:cs typeface="Helvetica"/>
              </a:rPr>
              <a:t>dX</a:t>
            </a:r>
            <a:r>
              <a:rPr lang="en-US" altLang="ja-JP" sz="1600" dirty="0">
                <a:latin typeface="Helvetica"/>
                <a:ea typeface="ヒラギノ角ゴ ProN W3" charset="0"/>
                <a:cs typeface="Helvetica"/>
              </a:rPr>
              <a:t> (JET, TOF, MTOF)</a:t>
            </a:r>
          </a:p>
          <a:p>
            <a:pPr lvl="1">
              <a:lnSpc>
                <a:spcPct val="70000"/>
              </a:lnSpc>
              <a:defRPr/>
            </a:pPr>
            <a:r>
              <a:rPr lang="en-US" altLang="ja-JP" sz="1600" dirty="0">
                <a:latin typeface="Helvetica"/>
                <a:ea typeface="ヒラギノ角ゴ ProN W3" charset="0"/>
                <a:cs typeface="Helvetica"/>
              </a:rPr>
              <a:t>TOF, ACC</a:t>
            </a:r>
          </a:p>
        </p:txBody>
      </p:sp>
      <p:sp>
        <p:nvSpPr>
          <p:cNvPr id="45060" name="Rectangle 4"/>
          <p:cNvSpPr>
            <a:spLocks noGrp="1" noChangeArrowheads="1"/>
          </p:cNvSpPr>
          <p:nvPr>
            <p:ph type="title"/>
          </p:nvPr>
        </p:nvSpPr>
        <p:spPr>
          <a:xfrm>
            <a:off x="395536" y="72008"/>
            <a:ext cx="8491538" cy="836712"/>
          </a:xfrm>
        </p:spPr>
        <p:txBody>
          <a:bodyPr/>
          <a:lstStyle/>
          <a:p>
            <a:pPr>
              <a:lnSpc>
                <a:spcPct val="70000"/>
              </a:lnSpc>
              <a:spcBef>
                <a:spcPts val="1763"/>
              </a:spcBef>
              <a:buSzPct val="171000"/>
              <a:defRPr/>
            </a:pPr>
            <a:r>
              <a:rPr kumimoji="0" lang="en-US" altLang="ja-JP" dirty="0">
                <a:latin typeface="Helvetica Neue" charset="0"/>
                <a:ea typeface="ヒラギノ角ゴ ProN W3" charset="0"/>
                <a:cs typeface="ヒラギノ角ゴ ProN W3" charset="0"/>
              </a:rPr>
              <a:t>BESS </a:t>
            </a:r>
            <a:r>
              <a:rPr kumimoji="0" lang="en-US" altLang="ja-JP" dirty="0" smtClean="0">
                <a:latin typeface="Helvetica Neue" charset="0"/>
                <a:ea typeface="ヒラギノ角ゴ ProN W3" charset="0"/>
                <a:cs typeface="ヒラギノ角ゴ ProN W3" charset="0"/>
              </a:rPr>
              <a:t>Polar II Spectrometer</a:t>
            </a:r>
            <a:endParaRPr lang="en-US" altLang="ja-JP" sz="2200" dirty="0">
              <a:latin typeface="Helvetica Neue" charset="0"/>
              <a:ea typeface="ヒラギノ角ゴ ProN W3" charset="0"/>
              <a:cs typeface="ヒラギノ角ゴ ProN W3" charset="0"/>
            </a:endParaRPr>
          </a:p>
        </p:txBody>
      </p:sp>
      <p:grpSp>
        <p:nvGrpSpPr>
          <p:cNvPr id="2" name="Group 5"/>
          <p:cNvGrpSpPr>
            <a:grpSpLocks/>
          </p:cNvGrpSpPr>
          <p:nvPr/>
        </p:nvGrpSpPr>
        <p:grpSpPr bwMode="auto">
          <a:xfrm>
            <a:off x="3059833" y="4437112"/>
            <a:ext cx="3063012" cy="2243460"/>
            <a:chOff x="0" y="0"/>
            <a:chExt cx="3776" cy="2864"/>
          </a:xfrm>
        </p:grpSpPr>
        <p:sp>
          <p:nvSpPr>
            <p:cNvPr id="45062" name="Rectangle 6"/>
            <p:cNvSpPr>
              <a:spLocks/>
            </p:cNvSpPr>
            <p:nvPr/>
          </p:nvSpPr>
          <p:spPr bwMode="auto">
            <a:xfrm>
              <a:off x="0" y="0"/>
              <a:ext cx="3776" cy="2864"/>
            </a:xfrm>
            <a:prstGeom prst="rect">
              <a:avLst/>
            </a:prstGeom>
            <a:solidFill>
              <a:schemeClr val="accent1"/>
            </a:solidFill>
            <a:ln w="9525">
              <a:noFill/>
              <a:miter lim="800000"/>
              <a:headEnd/>
              <a:tailEnd/>
            </a:ln>
          </p:spPr>
          <p:txBody>
            <a:bodyPr lIns="0" tIns="0" rIns="0" bIns="0"/>
            <a:lstStyle/>
            <a:p>
              <a:pPr>
                <a:defRPr/>
              </a:pPr>
              <a:endParaRPr lang="ja-JP" altLang="en-US">
                <a:ea typeface="ヒラギノ角ゴ ProN W3" charset="-128"/>
                <a:cs typeface="ヒラギノ角ゴ ProN W3" charset="-128"/>
              </a:endParaRPr>
            </a:p>
          </p:txBody>
        </p:sp>
        <p:pic>
          <p:nvPicPr>
            <p:cNvPr id="131085" name="Picture 7"/>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3776" cy="2863"/>
            </a:xfrm>
            <a:prstGeom prst="rect">
              <a:avLst/>
            </a:prstGeom>
            <a:noFill/>
            <a:ln w="9525">
              <a:solidFill>
                <a:srgbClr val="FFFFFF"/>
              </a:solidFill>
              <a:miter lim="800000"/>
              <a:headEnd/>
              <a:tailEnd/>
            </a:ln>
            <a:extLst>
              <a:ext uri="{909E8E84-426E-40dd-AFC4-6F175D3DCCD1}">
                <a14:hiddenFill xmlns:a14="http://schemas.microsoft.com/office/drawing/2010/main">
                  <a:solidFill>
                    <a:srgbClr val="FFFFFF"/>
                  </a:solidFill>
                </a14:hiddenFill>
              </a:ext>
            </a:extLst>
          </p:spPr>
        </p:pic>
      </p:grpSp>
      <p:pic>
        <p:nvPicPr>
          <p:cNvPr id="45064" name="Picture 8"/>
          <p:cNvPicPr>
            <a:picLocks noChangeAspect="1" noChangeArrowheads="1"/>
          </p:cNvPicPr>
          <p:nvPr/>
        </p:nvPicPr>
        <p:blipFill>
          <a:blip r:embed="rId5"/>
          <a:srcRect/>
          <a:stretch>
            <a:fillRect/>
          </a:stretch>
        </p:blipFill>
        <p:spPr bwMode="auto">
          <a:xfrm>
            <a:off x="5940152" y="908722"/>
            <a:ext cx="2376000" cy="1783963"/>
          </a:xfrm>
          <a:prstGeom prst="rect">
            <a:avLst/>
          </a:prstGeom>
          <a:noFill/>
          <a:ln w="12700">
            <a:solidFill>
              <a:srgbClr val="FFFFFF"/>
            </a:solidFill>
            <a:miter lim="800000"/>
            <a:headEnd/>
            <a:tailEnd/>
          </a:ln>
          <a:effectLst>
            <a:outerShdw blurRad="50800" dist="38099" dir="5400000" algn="ctr" rotWithShape="0">
              <a:srgbClr val="66CCFF">
                <a:alpha val="74998"/>
              </a:srgbClr>
            </a:outerShdw>
          </a:effectLst>
        </p:spPr>
      </p:pic>
      <p:pic>
        <p:nvPicPr>
          <p:cNvPr id="45065" name="Picture 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300197" y="4797155"/>
            <a:ext cx="2401887" cy="1798637"/>
          </a:xfrm>
          <a:prstGeom prst="rect">
            <a:avLst/>
          </a:prstGeom>
          <a:noFill/>
          <a:ln w="12700">
            <a:solidFill>
              <a:srgbClr val="FFFFFF"/>
            </a:solidFill>
            <a:miter lim="800000"/>
            <a:headEnd/>
            <a:tailEnd/>
          </a:ln>
          <a:effectLst>
            <a:outerShdw blurRad="50800" dist="38099" dir="5400000" algn="ctr" rotWithShape="0">
              <a:srgbClr val="66CCFF">
                <a:alpha val="74998"/>
              </a:srgbClr>
            </a:outerShdw>
          </a:effectLst>
        </p:spPr>
      </p:pic>
      <p:pic>
        <p:nvPicPr>
          <p:cNvPr id="45066" name="Picture 10"/>
          <p:cNvPicPr>
            <a:picLocks noChangeAspect="1" noChangeArrowheads="1"/>
          </p:cNvPicPr>
          <p:nvPr/>
        </p:nvPicPr>
        <p:blipFill>
          <a:blip r:embed="rId7"/>
          <a:srcRect/>
          <a:stretch>
            <a:fillRect/>
          </a:stretch>
        </p:blipFill>
        <p:spPr bwMode="auto">
          <a:xfrm>
            <a:off x="6631435" y="2852939"/>
            <a:ext cx="2405062" cy="1812925"/>
          </a:xfrm>
          <a:prstGeom prst="rect">
            <a:avLst/>
          </a:prstGeom>
          <a:noFill/>
          <a:ln w="12700">
            <a:solidFill>
              <a:srgbClr val="FFFFFF"/>
            </a:solidFill>
            <a:miter lim="800000"/>
            <a:headEnd/>
            <a:tailEnd/>
          </a:ln>
          <a:effectLst>
            <a:outerShdw blurRad="50800" dist="38099" dir="5400000" algn="ctr" rotWithShape="0">
              <a:srgbClr val="66CCFF">
                <a:alpha val="74998"/>
              </a:srgbClr>
            </a:outerShdw>
          </a:effectLst>
        </p:spPr>
      </p:pic>
      <p:sp>
        <p:nvSpPr>
          <p:cNvPr id="45067" name="Rectangle 11"/>
          <p:cNvSpPr>
            <a:spLocks/>
          </p:cNvSpPr>
          <p:nvPr/>
        </p:nvSpPr>
        <p:spPr bwMode="auto">
          <a:xfrm>
            <a:off x="6156176" y="2276872"/>
            <a:ext cx="575002" cy="338554"/>
          </a:xfrm>
          <a:prstGeom prst="rect">
            <a:avLst/>
          </a:prstGeom>
          <a:noFill/>
          <a:ln w="12700">
            <a:noFill/>
            <a:miter lim="800000"/>
            <a:headEnd/>
            <a:tailEnd/>
          </a:ln>
        </p:spPr>
        <p:txBody>
          <a:bodyPr wrap="none" lIns="0" tIns="0" rIns="0" bIns="0" anchor="ctr">
            <a:spAutoFit/>
          </a:bodyPr>
          <a:lstStyle/>
          <a:p>
            <a:pPr>
              <a:defRPr/>
            </a:pPr>
            <a:r>
              <a:rPr lang="en-US" altLang="ja-JP" sz="2200" dirty="0">
                <a:solidFill>
                  <a:srgbClr val="FFFF00"/>
                </a:solidFill>
                <a:effectLst>
                  <a:outerShdw blurRad="38100" dist="38100" dir="2700000" algn="tl">
                    <a:srgbClr val="000000"/>
                  </a:outerShdw>
                </a:effectLst>
                <a:latin typeface="Helvetica"/>
                <a:cs typeface="Helvetica"/>
              </a:rPr>
              <a:t>TOF</a:t>
            </a:r>
          </a:p>
        </p:txBody>
      </p:sp>
      <p:sp>
        <p:nvSpPr>
          <p:cNvPr id="45068" name="Rectangle 12"/>
          <p:cNvSpPr>
            <a:spLocks/>
          </p:cNvSpPr>
          <p:nvPr/>
        </p:nvSpPr>
        <p:spPr bwMode="auto">
          <a:xfrm>
            <a:off x="6785781" y="4148876"/>
            <a:ext cx="794175" cy="338554"/>
          </a:xfrm>
          <a:prstGeom prst="rect">
            <a:avLst/>
          </a:prstGeom>
          <a:noFill/>
          <a:ln w="12700">
            <a:noFill/>
            <a:miter lim="800000"/>
            <a:headEnd/>
            <a:tailEnd/>
          </a:ln>
        </p:spPr>
        <p:txBody>
          <a:bodyPr wrap="none" lIns="0" tIns="0" rIns="0" bIns="0" anchor="ctr">
            <a:spAutoFit/>
          </a:bodyPr>
          <a:lstStyle/>
          <a:p>
            <a:pPr>
              <a:defRPr/>
            </a:pPr>
            <a:r>
              <a:rPr lang="en-US" altLang="ja-JP" sz="2200" dirty="0">
                <a:solidFill>
                  <a:srgbClr val="FFFF00"/>
                </a:solidFill>
                <a:effectLst>
                  <a:outerShdw blurRad="38100" dist="38100" dir="2700000" algn="tl">
                    <a:srgbClr val="000000"/>
                  </a:outerShdw>
                </a:effectLst>
                <a:latin typeface="Helvetica"/>
                <a:cs typeface="Helvetica"/>
              </a:rPr>
              <a:t>MTOF</a:t>
            </a:r>
          </a:p>
        </p:txBody>
      </p:sp>
      <p:sp>
        <p:nvSpPr>
          <p:cNvPr id="45069" name="Rectangle 13"/>
          <p:cNvSpPr>
            <a:spLocks/>
          </p:cNvSpPr>
          <p:nvPr/>
        </p:nvSpPr>
        <p:spPr bwMode="auto">
          <a:xfrm>
            <a:off x="6444208" y="6165304"/>
            <a:ext cx="611233" cy="338554"/>
          </a:xfrm>
          <a:prstGeom prst="rect">
            <a:avLst/>
          </a:prstGeom>
          <a:noFill/>
          <a:ln w="12700">
            <a:noFill/>
            <a:miter lim="800000"/>
            <a:headEnd/>
            <a:tailEnd/>
          </a:ln>
        </p:spPr>
        <p:txBody>
          <a:bodyPr wrap="none" lIns="0" tIns="0" rIns="0" bIns="0" anchor="ctr">
            <a:spAutoFit/>
          </a:bodyPr>
          <a:lstStyle/>
          <a:p>
            <a:pPr>
              <a:defRPr/>
            </a:pPr>
            <a:r>
              <a:rPr lang="en-US" altLang="ja-JP" sz="2200" dirty="0">
                <a:solidFill>
                  <a:srgbClr val="FFFF00"/>
                </a:solidFill>
                <a:effectLst>
                  <a:outerShdw blurRad="38100" dist="38100" dir="2700000" algn="tl">
                    <a:srgbClr val="000000"/>
                  </a:outerShdw>
                </a:effectLst>
                <a:latin typeface="Helvetica"/>
                <a:cs typeface="Helvetica"/>
              </a:rPr>
              <a:t>ACC</a:t>
            </a:r>
          </a:p>
        </p:txBody>
      </p:sp>
      <p:sp>
        <p:nvSpPr>
          <p:cNvPr id="5" name="スライド番号プレースホルダー 4"/>
          <p:cNvSpPr>
            <a:spLocks noGrp="1"/>
          </p:cNvSpPr>
          <p:nvPr>
            <p:ph type="sldNum" sz="quarter" idx="12"/>
          </p:nvPr>
        </p:nvSpPr>
        <p:spPr/>
        <p:txBody>
          <a:bodyPr/>
          <a:lstStyle/>
          <a:p>
            <a:fld id="{F6BAD0A9-2175-1540-9403-A4385CBC25A1}" type="slidenum">
              <a:rPr lang="en-US" altLang="ja-JP" smtClean="0"/>
              <a:pPr/>
              <a:t>24</a:t>
            </a:fld>
            <a:endParaRPr lang="en-US" altLang="ja-JP" dirty="0"/>
          </a:p>
        </p:txBody>
      </p:sp>
      <p:pic>
        <p:nvPicPr>
          <p:cNvPr id="45058" name="Picture 2"/>
          <p:cNvPicPr>
            <a:picLocks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3347865" y="3068960"/>
            <a:ext cx="3168352"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 name="日付プレースホルダー 2"/>
          <p:cNvSpPr>
            <a:spLocks noGrp="1"/>
          </p:cNvSpPr>
          <p:nvPr>
            <p:ph type="dt" sz="half" idx="10"/>
          </p:nvPr>
        </p:nvSpPr>
        <p:spPr/>
        <p:txBody>
          <a:bodyPr/>
          <a:lstStyle/>
          <a:p>
            <a:r>
              <a:rPr lang="en-US" altLang="ja-JP" dirty="0" smtClean="0"/>
              <a:t>A. Yamamoto, 6 November 2012</a:t>
            </a:r>
            <a:endParaRPr lang="en-US" altLang="ja-JP" dirty="0"/>
          </a:p>
        </p:txBody>
      </p:sp>
      <p:sp>
        <p:nvSpPr>
          <p:cNvPr id="4" name="フッター プレースホルダー 3"/>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4019635380"/>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89" name="Picture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48039" y="1042990"/>
            <a:ext cx="2125662" cy="3203575"/>
          </a:xfrm>
          <a:prstGeom prst="rect">
            <a:avLst/>
          </a:prstGeom>
          <a:noFill/>
          <a:ln w="12700">
            <a:solidFill>
              <a:srgbClr val="00CCFF"/>
            </a:solidFill>
            <a:miter lim="800000"/>
            <a:headEnd/>
            <a:tailEnd/>
          </a:ln>
          <a:extLst>
            <a:ext uri="{909E8E84-426E-40dd-AFC4-6F175D3DCCD1}">
              <a14:hiddenFill xmlns:a14="http://schemas.microsoft.com/office/drawing/2010/main">
                <a:solidFill>
                  <a:srgbClr val="FFFFFF"/>
                </a:solidFill>
              </a14:hiddenFill>
            </a:ext>
          </a:extLst>
        </p:spPr>
      </p:pic>
      <p:sp>
        <p:nvSpPr>
          <p:cNvPr id="55298" name="Rectangle 2"/>
          <p:cNvSpPr>
            <a:spLocks noGrp="1" noChangeArrowheads="1"/>
          </p:cNvSpPr>
          <p:nvPr>
            <p:ph type="title"/>
          </p:nvPr>
        </p:nvSpPr>
        <p:spPr>
          <a:xfrm>
            <a:off x="687388" y="-339722"/>
            <a:ext cx="7769225" cy="1598613"/>
          </a:xfrm>
        </p:spPr>
        <p:txBody>
          <a:bodyPr/>
          <a:lstStyle/>
          <a:p>
            <a:pPr>
              <a:defRPr/>
            </a:pPr>
            <a:r>
              <a:rPr kumimoji="0" lang="en-US" altLang="ja-JP">
                <a:latin typeface="Helvetica Neue" charset="0"/>
                <a:ea typeface="ヒラギノ角ゴ ProN W3" charset="0"/>
                <a:cs typeface="ヒラギノ角ゴ ProN W3" charset="0"/>
              </a:rPr>
              <a:t>BESS-Polar II</a:t>
            </a:r>
            <a:br>
              <a:rPr kumimoji="0" lang="en-US" altLang="ja-JP">
                <a:latin typeface="Helvetica Neue" charset="0"/>
                <a:ea typeface="ヒラギノ角ゴ ProN W3" charset="0"/>
                <a:cs typeface="ヒラギノ角ゴ ProN W3" charset="0"/>
              </a:rPr>
            </a:br>
            <a:r>
              <a:rPr lang="en-US" altLang="ja-JP" sz="3200">
                <a:latin typeface="Helvetica Neue" charset="0"/>
                <a:ea typeface="ヒラギノ角ゴ ProN W3" charset="0"/>
                <a:cs typeface="ヒラギノ角ゴ ProN W3" charset="0"/>
              </a:rPr>
              <a:t>- Launch - </a:t>
            </a:r>
          </a:p>
        </p:txBody>
      </p:sp>
      <p:pic>
        <p:nvPicPr>
          <p:cNvPr id="140291"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7526" y="1081088"/>
            <a:ext cx="2082800" cy="3136900"/>
          </a:xfrm>
          <a:prstGeom prst="rect">
            <a:avLst/>
          </a:prstGeom>
          <a:noFill/>
          <a:ln w="12700">
            <a:solidFill>
              <a:srgbClr val="00CCFF"/>
            </a:solidFill>
            <a:miter lim="800000"/>
            <a:headEnd/>
            <a:tailEnd/>
          </a:ln>
          <a:extLst>
            <a:ext uri="{909E8E84-426E-40dd-AFC4-6F175D3DCCD1}">
              <a14:hiddenFill xmlns:a14="http://schemas.microsoft.com/office/drawing/2010/main">
                <a:solidFill>
                  <a:srgbClr val="FFFFFF"/>
                </a:solidFill>
              </a14:hiddenFill>
            </a:ext>
          </a:extLst>
        </p:spPr>
      </p:pic>
      <p:pic>
        <p:nvPicPr>
          <p:cNvPr id="140292"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223000" y="1114425"/>
            <a:ext cx="2039938" cy="3074988"/>
          </a:xfrm>
          <a:prstGeom prst="rect">
            <a:avLst/>
          </a:prstGeom>
          <a:noFill/>
          <a:ln w="12700">
            <a:solidFill>
              <a:srgbClr val="00CCFF"/>
            </a:solidFill>
            <a:miter lim="800000"/>
            <a:headEnd/>
            <a:tailEnd/>
          </a:ln>
          <a:extLst>
            <a:ext uri="{909E8E84-426E-40dd-AFC4-6F175D3DCCD1}">
              <a14:hiddenFill xmlns:a14="http://schemas.microsoft.com/office/drawing/2010/main">
                <a:solidFill>
                  <a:srgbClr val="FFFFFF"/>
                </a:solidFill>
              </a14:hiddenFill>
            </a:ext>
          </a:extLst>
        </p:spPr>
      </p:pic>
      <p:pic>
        <p:nvPicPr>
          <p:cNvPr id="140293" name="Picture 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6088" y="4509120"/>
            <a:ext cx="4811712" cy="1928812"/>
          </a:xfrm>
          <a:prstGeom prst="rect">
            <a:avLst/>
          </a:prstGeom>
          <a:noFill/>
          <a:ln w="12700">
            <a:solidFill>
              <a:srgbClr val="00CCFF"/>
            </a:solidFill>
            <a:round/>
            <a:headEnd/>
            <a:tailEnd/>
          </a:ln>
          <a:extLst>
            <a:ext uri="{909E8E84-426E-40dd-AFC4-6F175D3DCCD1}">
              <a14:hiddenFill xmlns:a14="http://schemas.microsoft.com/office/drawing/2010/main">
                <a:solidFill>
                  <a:srgbClr val="FFFFFF"/>
                </a:solidFill>
              </a14:hiddenFill>
            </a:ext>
          </a:extLst>
        </p:spPr>
      </p:pic>
      <p:pic>
        <p:nvPicPr>
          <p:cNvPr id="140294" name="Picture 6"/>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661026" y="4509120"/>
            <a:ext cx="2894013" cy="1928812"/>
          </a:xfrm>
          <a:prstGeom prst="rect">
            <a:avLst/>
          </a:prstGeom>
          <a:noFill/>
          <a:ln w="9525">
            <a:solidFill>
              <a:srgbClr val="00CCFF"/>
            </a:solidFill>
            <a:miter lim="800000"/>
            <a:headEnd/>
            <a:tailEnd/>
          </a:ln>
          <a:extLst>
            <a:ext uri="{909E8E84-426E-40dd-AFC4-6F175D3DCCD1}">
              <a14:hiddenFill xmlns:a14="http://schemas.microsoft.com/office/drawing/2010/main">
                <a:solidFill>
                  <a:srgbClr val="FFFFFF"/>
                </a:solidFill>
              </a14:hiddenFill>
            </a:ext>
          </a:extLst>
        </p:spPr>
      </p:pic>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スライド番号プレースホルダー 3"/>
          <p:cNvSpPr>
            <a:spLocks noGrp="1"/>
          </p:cNvSpPr>
          <p:nvPr>
            <p:ph type="sldNum" sz="quarter" idx="12"/>
          </p:nvPr>
        </p:nvSpPr>
        <p:spPr/>
        <p:txBody>
          <a:bodyPr/>
          <a:lstStyle/>
          <a:p>
            <a:fld id="{F6BAD0A9-2175-1540-9403-A4385CBC25A1}" type="slidenum">
              <a:rPr lang="en-US" altLang="ja-JP" smtClean="0"/>
              <a:pPr/>
              <a:t>25</a:t>
            </a:fld>
            <a:endParaRPr lang="en-US" altLang="ja-JP"/>
          </a:p>
        </p:txBody>
      </p:sp>
      <p:sp>
        <p:nvSpPr>
          <p:cNvPr id="5" name="フッター プレースホルダー 4"/>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4228595707"/>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8" descr="neutron2.gif"/>
          <p:cNvPicPr>
            <a:picLocks noChangeAspect="1"/>
          </p:cNvPicPr>
          <p:nvPr/>
        </p:nvPicPr>
        <p:blipFill>
          <a:blip r:embed="rId3" cstate="email">
            <a:extLst>
              <a:ext uri="{28A0092B-C50C-407E-A947-70E740481C1C}">
                <a14:useLocalDpi xmlns:a14="http://schemas.microsoft.com/office/drawing/2010/main"/>
              </a:ext>
            </a:extLst>
          </a:blip>
          <a:srcRect b="3911"/>
          <a:stretch>
            <a:fillRect/>
          </a:stretch>
        </p:blipFill>
        <p:spPr bwMode="auto">
          <a:xfrm>
            <a:off x="489601" y="3493810"/>
            <a:ext cx="4860000" cy="31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le 4"/>
          <p:cNvGraphicFramePr>
            <a:graphicFrameLocks noGrp="1"/>
          </p:cNvGraphicFramePr>
          <p:nvPr>
            <p:extLst>
              <p:ext uri="{D42A27DB-BD31-4B8C-83A1-F6EECF244321}">
                <p14:modId xmlns:p14="http://schemas.microsoft.com/office/powerpoint/2010/main" val="1716211629"/>
              </p:ext>
            </p:extLst>
          </p:nvPr>
        </p:nvGraphicFramePr>
        <p:xfrm>
          <a:off x="424801" y="908721"/>
          <a:ext cx="4867279" cy="2306800"/>
        </p:xfrm>
        <a:graphic>
          <a:graphicData uri="http://schemas.openxmlformats.org/drawingml/2006/table">
            <a:tbl>
              <a:tblPr/>
              <a:tblGrid>
                <a:gridCol w="2298438"/>
                <a:gridCol w="2568841"/>
              </a:tblGrid>
              <a:tr h="33695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FFFFFF"/>
                          </a:solidFill>
                          <a:effectLst/>
                          <a:latin typeface="Helvetica"/>
                          <a:ea typeface="ＭＳ Ｐゴシック" pitchFamily="50" charset="-128"/>
                          <a:cs typeface="Helvetica"/>
                        </a:rPr>
                        <a:t>Launch date </a:t>
                      </a:r>
                      <a:endParaRPr kumimoji="1" lang="ja-JP" altLang="en-US" sz="1600" b="0" i="0" u="none" strike="noStrike" cap="none" normalizeH="0" baseline="0" dirty="0" smtClean="0">
                        <a:ln>
                          <a:noFill/>
                        </a:ln>
                        <a:solidFill>
                          <a:schemeClr val="tx1"/>
                        </a:solidFill>
                        <a:effectLst/>
                        <a:latin typeface="Helvetica"/>
                        <a:ea typeface="ＭＳ Ｐゴシック" pitchFamily="50" charset="-128"/>
                        <a:cs typeface="Helvetica"/>
                      </a:endParaRP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Helvetica"/>
                          <a:ea typeface="ＭＳ ゴシック" pitchFamily="49" charset="-128"/>
                          <a:cs typeface="Helvetica"/>
                        </a:rPr>
                        <a:t>Dec. 23, 2007</a:t>
                      </a:r>
                      <a:endParaRPr kumimoji="1" lang="ja-JP" altLang="en-US" sz="1600" b="0" i="0" u="none" strike="noStrike" cap="none" normalizeH="0" baseline="0" dirty="0" smtClean="0">
                        <a:ln>
                          <a:noFill/>
                        </a:ln>
                        <a:solidFill>
                          <a:schemeClr val="tx1"/>
                        </a:solidFill>
                        <a:effectLst/>
                        <a:latin typeface="Helvetica"/>
                        <a:ea typeface="ＭＳ Ｐゴシック" pitchFamily="50" charset="-128"/>
                        <a:cs typeface="Helvetica"/>
                      </a:endParaRP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3831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Helvetica"/>
                          <a:ea typeface="ＭＳ Ｐゴシック" pitchFamily="50" charset="-128"/>
                          <a:cs typeface="Helvetica"/>
                        </a:rPr>
                        <a:t>Observation time </a:t>
                      </a:r>
                      <a:endParaRPr kumimoji="1" lang="ja-JP" altLang="en-US" sz="1600" b="0" i="0" u="none" strike="noStrike" cap="none" normalizeH="0" baseline="0" dirty="0" smtClean="0">
                        <a:ln>
                          <a:noFill/>
                        </a:ln>
                        <a:solidFill>
                          <a:srgbClr val="000000"/>
                        </a:solidFill>
                        <a:effectLst/>
                        <a:latin typeface="Helvetica"/>
                        <a:ea typeface="ＭＳ Ｐゴシック" pitchFamily="50" charset="-128"/>
                        <a:cs typeface="Helvetica"/>
                      </a:endParaRP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smtClean="0">
                          <a:ln>
                            <a:noFill/>
                          </a:ln>
                          <a:solidFill>
                            <a:srgbClr val="DC2300"/>
                          </a:solidFill>
                          <a:effectLst/>
                          <a:latin typeface="Helvetica"/>
                          <a:ea typeface="ＭＳ ゴシック" pitchFamily="49" charset="-128"/>
                          <a:cs typeface="Helvetica"/>
                        </a:rPr>
                        <a:t>24.5</a:t>
                      </a:r>
                      <a:r>
                        <a:rPr kumimoji="1" lang="en-US" altLang="ja-JP" sz="1600" b="0" i="0" u="none" strike="noStrike" cap="none" normalizeH="0" baseline="0" dirty="0" smtClean="0">
                          <a:ln>
                            <a:noFill/>
                          </a:ln>
                          <a:solidFill>
                            <a:srgbClr val="DC2300"/>
                          </a:solidFill>
                          <a:effectLst/>
                          <a:latin typeface="Helvetica"/>
                          <a:ea typeface="ＭＳ ゴシック" pitchFamily="49" charset="-128"/>
                          <a:cs typeface="Helvetica"/>
                        </a:rPr>
                        <a:t> </a:t>
                      </a:r>
                      <a:r>
                        <a:rPr kumimoji="1" lang="en-US" altLang="ja-JP" sz="1600" b="0" i="0" u="none" strike="noStrike" cap="none" normalizeH="0" baseline="0" dirty="0" smtClean="0">
                          <a:ln>
                            <a:noFill/>
                          </a:ln>
                          <a:solidFill>
                            <a:schemeClr val="bg2"/>
                          </a:solidFill>
                          <a:effectLst/>
                          <a:latin typeface="Helvetica"/>
                          <a:ea typeface="ＭＳ ゴシック" pitchFamily="49" charset="-128"/>
                          <a:cs typeface="Helvetica"/>
                        </a:rPr>
                        <a:t>days</a:t>
                      </a:r>
                      <a:endParaRPr kumimoji="1" lang="ja-JP" altLang="en-US" sz="1600" b="0" i="0" u="none" strike="noStrike" cap="none" normalizeH="0" baseline="0" dirty="0" smtClean="0">
                        <a:ln>
                          <a:noFill/>
                        </a:ln>
                        <a:solidFill>
                          <a:schemeClr val="bg2"/>
                        </a:solidFill>
                        <a:effectLst/>
                        <a:latin typeface="Helvetica"/>
                        <a:ea typeface="ＭＳ Ｐゴシック" pitchFamily="50" charset="-128"/>
                        <a:cs typeface="Helvetica"/>
                      </a:endParaRP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3695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Helvetica"/>
                          <a:ea typeface="ＭＳ Ｐゴシック" pitchFamily="50" charset="-128"/>
                          <a:cs typeface="Helvetica"/>
                        </a:rPr>
                        <a:t>Cosmic-ray observed </a:t>
                      </a:r>
                      <a:endParaRPr kumimoji="1" lang="ja-JP" altLang="en-US" sz="1600" b="0" i="0" u="none" strike="noStrike" cap="none" normalizeH="0" baseline="0" dirty="0" smtClean="0">
                        <a:ln>
                          <a:noFill/>
                        </a:ln>
                        <a:solidFill>
                          <a:srgbClr val="000000"/>
                        </a:solidFill>
                        <a:effectLst/>
                        <a:latin typeface="Helvetica"/>
                        <a:ea typeface="ＭＳ Ｐゴシック" pitchFamily="50" charset="-128"/>
                        <a:cs typeface="Helvetica"/>
                      </a:endParaRP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smtClean="0">
                          <a:ln>
                            <a:noFill/>
                          </a:ln>
                          <a:solidFill>
                            <a:srgbClr val="00CCFF"/>
                          </a:solidFill>
                          <a:effectLst/>
                          <a:latin typeface="Helvetica"/>
                          <a:ea typeface="ＭＳ ゴシック" pitchFamily="49" charset="-128"/>
                          <a:cs typeface="Helvetica"/>
                        </a:rPr>
                        <a:t>4.7 G </a:t>
                      </a:r>
                      <a:r>
                        <a:rPr kumimoji="1" lang="en-US" altLang="ja-JP" sz="1600" b="0" i="0" u="none" strike="noStrike" cap="none" normalizeH="0" baseline="0" dirty="0" smtClean="0">
                          <a:ln>
                            <a:noFill/>
                          </a:ln>
                          <a:solidFill>
                            <a:srgbClr val="000514"/>
                          </a:solidFill>
                          <a:effectLst/>
                          <a:latin typeface="Helvetica"/>
                          <a:ea typeface="ＭＳ ゴシック" pitchFamily="49" charset="-128"/>
                          <a:cs typeface="Helvetica"/>
                        </a:rPr>
                        <a:t>events</a:t>
                      </a:r>
                      <a:endParaRPr kumimoji="1" lang="ja-JP" altLang="en-US" sz="1600" b="0" i="0" u="none" strike="noStrike" cap="none" normalizeH="0" baseline="0" dirty="0" smtClean="0">
                        <a:ln>
                          <a:noFill/>
                        </a:ln>
                        <a:solidFill>
                          <a:srgbClr val="000514"/>
                        </a:solidFill>
                        <a:effectLst/>
                        <a:latin typeface="Helvetica"/>
                        <a:ea typeface="ＭＳ Ｐゴシック" pitchFamily="50" charset="-128"/>
                        <a:cs typeface="Helvetica"/>
                      </a:endParaRP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3695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Helvetica"/>
                          <a:ea typeface="ＭＳ Ｐゴシック" pitchFamily="50" charset="-128"/>
                          <a:cs typeface="Helvetica"/>
                        </a:rPr>
                        <a:t>Data size </a:t>
                      </a:r>
                      <a:endParaRPr kumimoji="1" lang="ja-JP" altLang="en-US" sz="1600" b="0" i="0" u="none" strike="noStrike" cap="none" normalizeH="0" baseline="0" dirty="0" smtClean="0">
                        <a:ln>
                          <a:noFill/>
                        </a:ln>
                        <a:solidFill>
                          <a:srgbClr val="000000"/>
                        </a:solidFill>
                        <a:effectLst/>
                        <a:latin typeface="Helvetica"/>
                        <a:ea typeface="ＭＳ Ｐゴシック" pitchFamily="50" charset="-128"/>
                        <a:cs typeface="Helvetica"/>
                      </a:endParaRP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Helvetica"/>
                          <a:ea typeface="ＭＳ ゴシック" pitchFamily="49" charset="-128"/>
                          <a:cs typeface="Helvetica"/>
                        </a:rPr>
                        <a:t>13.5 Tb</a:t>
                      </a:r>
                      <a:endParaRPr kumimoji="1" lang="ja-JP" altLang="en-US" sz="1600" b="0" i="0" u="none" strike="noStrike" cap="none" normalizeH="0" baseline="0" dirty="0" smtClean="0">
                        <a:ln>
                          <a:noFill/>
                        </a:ln>
                        <a:solidFill>
                          <a:srgbClr val="000000"/>
                        </a:solidFill>
                        <a:effectLst/>
                        <a:latin typeface="Helvetica"/>
                        <a:ea typeface="ＭＳ Ｐゴシック" pitchFamily="50" charset="-128"/>
                        <a:cs typeface="Helvetica"/>
                      </a:endParaRP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3695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000"/>
                          </a:solidFill>
                          <a:effectLst/>
                          <a:latin typeface="Helvetica"/>
                          <a:ea typeface="ＭＳ Ｐゴシック" pitchFamily="50" charset="-128"/>
                          <a:cs typeface="Helvetica"/>
                        </a:rPr>
                        <a:t>Flight altitude </a:t>
                      </a:r>
                      <a:endParaRPr kumimoji="1" lang="ja-JP" altLang="en-US" sz="1600" b="0" i="0" u="none" strike="noStrike" cap="none" normalizeH="0" baseline="0" smtClean="0">
                        <a:ln>
                          <a:noFill/>
                        </a:ln>
                        <a:solidFill>
                          <a:srgbClr val="000000"/>
                        </a:solidFill>
                        <a:effectLst/>
                        <a:latin typeface="Helvetica"/>
                        <a:ea typeface="ＭＳ Ｐゴシック" pitchFamily="50" charset="-128"/>
                        <a:cs typeface="Helvetica"/>
                      </a:endParaRP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914400" rtl="0" eaLnBrk="1" fontAlgn="base" latinLnBrk="0" hangingPunct="1">
                        <a:lnSpc>
                          <a:spcPct val="93000"/>
                        </a:lnSpc>
                        <a:spcBef>
                          <a:spcPct val="0"/>
                        </a:spcBef>
                        <a:spcAft>
                          <a:spcPct val="0"/>
                        </a:spcAft>
                        <a:buClrTx/>
                        <a:buSzTx/>
                        <a:buFontTx/>
                        <a:buNone/>
                        <a:tabLst>
                          <a:tab pos="723900" algn="l"/>
                          <a:tab pos="1447800" algn="l"/>
                          <a:tab pos="2171700" algn="l"/>
                          <a:tab pos="2895600" algn="l"/>
                          <a:tab pos="3619500" algn="l"/>
                          <a:tab pos="4343400" algn="l"/>
                          <a:tab pos="5067300" algn="l"/>
                        </a:tabLst>
                      </a:pPr>
                      <a:r>
                        <a:rPr kumimoji="1" lang="en-US" altLang="ja-JP" sz="1600" b="0" i="0" u="none" strike="noStrike" cap="none" normalizeH="0" baseline="0" dirty="0" smtClean="0">
                          <a:ln>
                            <a:noFill/>
                          </a:ln>
                          <a:solidFill>
                            <a:srgbClr val="000000"/>
                          </a:solidFill>
                          <a:effectLst/>
                          <a:latin typeface="Helvetica"/>
                          <a:ea typeface="ＭＳ ゴシック" pitchFamily="49" charset="-128"/>
                          <a:cs typeface="Helvetica"/>
                        </a:rPr>
                        <a:t>~36 km (6~5g/cm</a:t>
                      </a:r>
                      <a:r>
                        <a:rPr kumimoji="1" lang="en-US" altLang="ja-JP" sz="1600" b="0" i="0" u="none" strike="noStrike" cap="none" normalizeH="0" baseline="30000" dirty="0" smtClean="0">
                          <a:ln>
                            <a:noFill/>
                          </a:ln>
                          <a:solidFill>
                            <a:srgbClr val="000000"/>
                          </a:solidFill>
                          <a:effectLst/>
                          <a:latin typeface="Helvetica"/>
                          <a:ea typeface="ＭＳ ゴシック" pitchFamily="49" charset="-128"/>
                          <a:cs typeface="Helvetica"/>
                        </a:rPr>
                        <a:t>2</a:t>
                      </a:r>
                      <a:r>
                        <a:rPr kumimoji="1" lang="en-US" altLang="ja-JP" sz="1600" b="0" i="0" u="none" strike="noStrike" cap="none" normalizeH="0" baseline="0" dirty="0" smtClean="0">
                          <a:ln>
                            <a:noFill/>
                          </a:ln>
                          <a:solidFill>
                            <a:srgbClr val="000000"/>
                          </a:solidFill>
                          <a:effectLst/>
                          <a:latin typeface="Helvetica"/>
                          <a:ea typeface="ＭＳ ゴシック" pitchFamily="49" charset="-128"/>
                          <a:cs typeface="Helvetica"/>
                        </a:rPr>
                        <a:t>)</a:t>
                      </a: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57586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000514"/>
                          </a:solidFill>
                          <a:effectLst/>
                          <a:latin typeface="Helvetica"/>
                          <a:ea typeface="ＭＳ Ｐゴシック" pitchFamily="50" charset="-128"/>
                          <a:cs typeface="Helvetica"/>
                        </a:rPr>
                        <a:t>Data recovery</a:t>
                      </a: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rgbClr val="3366FF"/>
                          </a:solidFill>
                          <a:effectLst/>
                          <a:latin typeface="Helvetica"/>
                          <a:ea typeface="ＭＳ Ｐゴシック" pitchFamily="50" charset="-128"/>
                          <a:cs typeface="Helvetica"/>
                        </a:rPr>
                        <a:t>Detector recovery </a:t>
                      </a:r>
                      <a:endParaRPr kumimoji="1" lang="ja-JP" altLang="en-US" sz="1600" b="0" i="0" u="none" strike="noStrike" cap="none" normalizeH="0" baseline="0" dirty="0" smtClean="0">
                        <a:ln>
                          <a:noFill/>
                        </a:ln>
                        <a:solidFill>
                          <a:srgbClr val="3366FF"/>
                        </a:solidFill>
                        <a:effectLst/>
                        <a:latin typeface="Helvetica"/>
                        <a:ea typeface="ＭＳ Ｐゴシック" pitchFamily="50" charset="-128"/>
                        <a:cs typeface="Helvetica"/>
                      </a:endParaRP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l" defTabSz="914400" rtl="0" eaLnBrk="1" fontAlgn="base" latinLnBrk="0" hangingPunct="1">
                        <a:lnSpc>
                          <a:spcPct val="93000"/>
                        </a:lnSpc>
                        <a:spcBef>
                          <a:spcPct val="0"/>
                        </a:spcBef>
                        <a:spcAft>
                          <a:spcPct val="0"/>
                        </a:spcAft>
                        <a:buClrTx/>
                        <a:buSzTx/>
                        <a:buFontTx/>
                        <a:buNone/>
                        <a:tabLst>
                          <a:tab pos="723900" algn="l"/>
                          <a:tab pos="1447800" algn="l"/>
                          <a:tab pos="2171700" algn="l"/>
                          <a:tab pos="2895600" algn="l"/>
                          <a:tab pos="3619500" algn="l"/>
                          <a:tab pos="4343400" algn="l"/>
                          <a:tab pos="5067300" algn="l"/>
                        </a:tabLst>
                      </a:pPr>
                      <a:r>
                        <a:rPr kumimoji="1" lang="en-US" altLang="ja-JP" sz="1600" b="0" i="0" u="none" strike="noStrike" cap="none" normalizeH="0" baseline="0" dirty="0" smtClean="0">
                          <a:ln>
                            <a:noFill/>
                          </a:ln>
                          <a:solidFill>
                            <a:schemeClr val="bg2"/>
                          </a:solidFill>
                          <a:effectLst/>
                          <a:latin typeface="Helvetica"/>
                          <a:ea typeface="ＭＳ ゴシック" pitchFamily="49" charset="-128"/>
                          <a:cs typeface="Helvetica"/>
                        </a:rPr>
                        <a:t>Feb. 3,</a:t>
                      </a:r>
                      <a:r>
                        <a:rPr kumimoji="1" lang="en-US" altLang="ja-JP" sz="1600" b="0" i="0" u="none" strike="noStrike" cap="none" normalizeH="0" baseline="30000" dirty="0" smtClean="0">
                          <a:ln>
                            <a:noFill/>
                          </a:ln>
                          <a:solidFill>
                            <a:schemeClr val="bg2"/>
                          </a:solidFill>
                          <a:effectLst/>
                          <a:latin typeface="Helvetica"/>
                          <a:ea typeface="ＭＳ ゴシック" pitchFamily="49" charset="-128"/>
                          <a:cs typeface="Helvetica"/>
                        </a:rPr>
                        <a:t> </a:t>
                      </a:r>
                      <a:r>
                        <a:rPr kumimoji="1" lang="en-US" altLang="ja-JP" sz="1600" b="0" i="0" u="none" strike="noStrike" cap="none" normalizeH="0" baseline="0" dirty="0" smtClean="0">
                          <a:ln>
                            <a:noFill/>
                          </a:ln>
                          <a:solidFill>
                            <a:schemeClr val="bg2"/>
                          </a:solidFill>
                          <a:effectLst/>
                          <a:latin typeface="Helvetica"/>
                          <a:ea typeface="ＭＳ ゴシック" pitchFamily="49" charset="-128"/>
                          <a:cs typeface="Helvetica"/>
                        </a:rPr>
                        <a:t>2008 </a:t>
                      </a:r>
                    </a:p>
                    <a:p>
                      <a:pPr marL="0" marR="0" lvl="0" indent="0" algn="l" defTabSz="914400" rtl="0" eaLnBrk="1" fontAlgn="base" latinLnBrk="0" hangingPunct="1">
                        <a:lnSpc>
                          <a:spcPct val="93000"/>
                        </a:lnSpc>
                        <a:spcBef>
                          <a:spcPct val="0"/>
                        </a:spcBef>
                        <a:spcAft>
                          <a:spcPct val="0"/>
                        </a:spcAft>
                        <a:buClrTx/>
                        <a:buSzTx/>
                        <a:buFontTx/>
                        <a:buNone/>
                        <a:tabLst>
                          <a:tab pos="723900" algn="l"/>
                          <a:tab pos="1447800" algn="l"/>
                          <a:tab pos="2171700" algn="l"/>
                          <a:tab pos="2895600" algn="l"/>
                          <a:tab pos="3619500" algn="l"/>
                          <a:tab pos="4343400" algn="l"/>
                          <a:tab pos="5067300" algn="l"/>
                        </a:tabLst>
                      </a:pPr>
                      <a:r>
                        <a:rPr kumimoji="1" lang="en-US" altLang="ja-JP" sz="1600" b="0" i="0" u="none" strike="noStrike" cap="none" normalizeH="0" baseline="0" dirty="0" smtClean="0">
                          <a:ln>
                            <a:noFill/>
                          </a:ln>
                          <a:solidFill>
                            <a:srgbClr val="3366FF"/>
                          </a:solidFill>
                          <a:effectLst/>
                          <a:latin typeface="Helvetica"/>
                          <a:ea typeface="ＭＳ ゴシック" pitchFamily="49" charset="-128"/>
                          <a:cs typeface="Helvetica"/>
                        </a:rPr>
                        <a:t>Jan. 16, </a:t>
                      </a:r>
                      <a:r>
                        <a:rPr kumimoji="1" lang="en-US" altLang="ja-JP" sz="1600" b="0" i="0" u="none" strike="noStrike" cap="none" normalizeH="0" baseline="30000" dirty="0" smtClean="0">
                          <a:ln>
                            <a:noFill/>
                          </a:ln>
                          <a:solidFill>
                            <a:srgbClr val="3366FF"/>
                          </a:solidFill>
                          <a:effectLst/>
                          <a:latin typeface="Helvetica"/>
                          <a:ea typeface="ＭＳ ゴシック" pitchFamily="49" charset="-128"/>
                          <a:cs typeface="Helvetica"/>
                        </a:rPr>
                        <a:t> </a:t>
                      </a:r>
                      <a:r>
                        <a:rPr kumimoji="1" lang="en-US" altLang="ja-JP" sz="1600" b="0" i="0" u="none" strike="noStrike" cap="none" normalizeH="0" baseline="0" dirty="0" smtClean="0">
                          <a:ln>
                            <a:noFill/>
                          </a:ln>
                          <a:solidFill>
                            <a:srgbClr val="3366FF"/>
                          </a:solidFill>
                          <a:effectLst/>
                          <a:latin typeface="Helvetica"/>
                          <a:ea typeface="ＭＳ ゴシック" pitchFamily="49" charset="-128"/>
                          <a:cs typeface="Helvetica"/>
                        </a:rPr>
                        <a:t>2010 </a:t>
                      </a:r>
                    </a:p>
                  </a:txBody>
                  <a:tcPr marL="82943" marR="82943" marT="41471" marB="4147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6">
                        <a:lumMod val="20000"/>
                        <a:lumOff val="80000"/>
                      </a:schemeClr>
                    </a:solidFill>
                  </a:tcPr>
                </a:tc>
              </a:tr>
            </a:tbl>
          </a:graphicData>
        </a:graphic>
      </p:graphicFrame>
      <p:pic>
        <p:nvPicPr>
          <p:cNvPr id="22554" name="Picture 3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508104" y="980729"/>
            <a:ext cx="3428778" cy="31683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Text Box 2"/>
          <p:cNvSpPr txBox="1">
            <a:spLocks noChangeArrowheads="1"/>
          </p:cNvSpPr>
          <p:nvPr/>
        </p:nvSpPr>
        <p:spPr bwMode="auto">
          <a:xfrm>
            <a:off x="979537" y="188660"/>
            <a:ext cx="6019200" cy="495412"/>
          </a:xfrm>
          <a:prstGeom prst="rect">
            <a:avLst/>
          </a:prstGeom>
          <a:noFill/>
          <a:ln w="9525">
            <a:noFill/>
            <a:round/>
            <a:headEnd/>
            <a:tailEnd/>
          </a:ln>
        </p:spPr>
        <p:txBody>
          <a:bodyPr wrap="none" lIns="74039" tIns="63142" rIns="74039" bIns="37020"/>
          <a:lstStyle/>
          <a:p>
            <a:pPr hangingPunct="0">
              <a:lnSpc>
                <a:spcPct val="93000"/>
              </a:lnSpc>
              <a:buClr>
                <a:srgbClr val="000000"/>
              </a:buClr>
              <a:buSzPct val="100000"/>
              <a:tabLst>
                <a:tab pos="594607" algn="l"/>
                <a:tab pos="1190654" algn="l"/>
                <a:tab pos="1785259" algn="l"/>
                <a:tab pos="2381307" algn="l"/>
                <a:tab pos="2977354" algn="l"/>
              </a:tabLst>
              <a:defRPr/>
            </a:pPr>
            <a:r>
              <a:rPr kumimoji="0" lang="en-US" altLang="ja-JP" sz="3300" dirty="0">
                <a:solidFill>
                  <a:srgbClr val="FFFF00"/>
                </a:solidFill>
                <a:latin typeface="Arial" pitchFamily="34" charset="0"/>
                <a:ea typeface="+mn-ea"/>
                <a:cs typeface="Arial" pitchFamily="34" charset="0"/>
              </a:rPr>
              <a:t>BESS-Polar II Flight summary</a:t>
            </a:r>
          </a:p>
        </p:txBody>
      </p:sp>
      <p:sp>
        <p:nvSpPr>
          <p:cNvPr id="22559" name="Slide Number Placeholder 9"/>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85BA66AB-C574-4E56-A2A8-3827C7062E9C}" type="slidenum">
              <a:rPr lang="en-US" altLang="ja-JP" smtClean="0">
                <a:latin typeface="さざなみ明朝"/>
              </a:rPr>
              <a:pPr/>
              <a:t>26</a:t>
            </a:fld>
            <a:endParaRPr lang="en-US" altLang="ja-JP" dirty="0" smtClean="0">
              <a:latin typeface="さざなみ明朝"/>
            </a:endParaRPr>
          </a:p>
        </p:txBody>
      </p:sp>
      <p:sp>
        <p:nvSpPr>
          <p:cNvPr id="22560" name="Oval 10"/>
          <p:cNvSpPr>
            <a:spLocks noChangeArrowheads="1"/>
          </p:cNvSpPr>
          <p:nvPr/>
        </p:nvSpPr>
        <p:spPr bwMode="auto">
          <a:xfrm>
            <a:off x="4256640" y="5861419"/>
            <a:ext cx="388800" cy="388841"/>
          </a:xfrm>
          <a:prstGeom prst="ellipse">
            <a:avLst/>
          </a:prstGeom>
          <a:noFill/>
          <a:ln w="22225"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lIns="82928" tIns="41465" rIns="82928" bIns="41465"/>
          <a:lstStyle/>
          <a:p>
            <a:pPr hangingPunct="0">
              <a:buClr>
                <a:srgbClr val="000000"/>
              </a:buClr>
              <a:buSzPct val="100000"/>
              <a:buFont typeface="Times New Roman" pitchFamily="18" charset="0"/>
              <a:buNone/>
            </a:pPr>
            <a:endParaRPr kumimoji="0" lang="ja-JP" altLang="en-US">
              <a:ea typeface="さざなみゴシック"/>
            </a:endParaRPr>
          </a:p>
        </p:txBody>
      </p:sp>
      <p:sp>
        <p:nvSpPr>
          <p:cNvPr id="22561" name="Text Box 16"/>
          <p:cNvSpPr txBox="1">
            <a:spLocks noChangeArrowheads="1"/>
          </p:cNvSpPr>
          <p:nvPr/>
        </p:nvSpPr>
        <p:spPr bwMode="auto">
          <a:xfrm>
            <a:off x="5608801" y="4415520"/>
            <a:ext cx="3240000" cy="110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23" tIns="60008" rIns="81623" bIns="40812"/>
          <a:lstStyle>
            <a:lvl1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1pPr>
            <a:lvl2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2pPr>
            <a:lvl3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3pPr>
            <a:lvl4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4pPr>
            <a:lvl5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9pPr>
          </a:lstStyle>
          <a:p>
            <a:pPr eaLnBrk="1">
              <a:lnSpc>
                <a:spcPct val="93000"/>
              </a:lnSpc>
            </a:pPr>
            <a:r>
              <a:rPr kumimoji="0" lang="en-US" altLang="ja-JP" sz="2500" dirty="0">
                <a:latin typeface="Helvetica"/>
                <a:ea typeface="ＭＳ ゴシック" pitchFamily="49" charset="-128"/>
                <a:cs typeface="Helvetica"/>
              </a:rPr>
              <a:t>BESS-Polar II flight</a:t>
            </a:r>
          </a:p>
          <a:p>
            <a:pPr eaLnBrk="1">
              <a:lnSpc>
                <a:spcPct val="93000"/>
              </a:lnSpc>
            </a:pPr>
            <a:r>
              <a:rPr kumimoji="0" lang="en-US" altLang="ja-JP" sz="2500" dirty="0">
                <a:latin typeface="Helvetica"/>
                <a:ea typeface="ＭＳ ゴシック" pitchFamily="49" charset="-128"/>
                <a:cs typeface="Helvetica"/>
              </a:rPr>
              <a:t>realized at</a:t>
            </a:r>
          </a:p>
          <a:p>
            <a:pPr eaLnBrk="1">
              <a:lnSpc>
                <a:spcPct val="93000"/>
              </a:lnSpc>
            </a:pPr>
            <a:r>
              <a:rPr kumimoji="0" lang="en-US" altLang="ja-JP" sz="2500" dirty="0">
                <a:solidFill>
                  <a:srgbClr val="FFFF00"/>
                </a:solidFill>
                <a:latin typeface="Helvetica"/>
                <a:ea typeface="ＭＳ ゴシック" pitchFamily="49" charset="-128"/>
                <a:cs typeface="Helvetica"/>
              </a:rPr>
              <a:t>solar minimum</a:t>
            </a:r>
            <a:r>
              <a:rPr kumimoji="0" lang="en-US" altLang="ja-JP" sz="2500" dirty="0">
                <a:solidFill>
                  <a:srgbClr val="FFFF00"/>
                </a:solidFill>
                <a:latin typeface="Times New Roman" pitchFamily="18" charset="0"/>
                <a:ea typeface="ＭＳ ゴシック" pitchFamily="49" charset="-128"/>
                <a:cs typeface="Times New Roman" pitchFamily="18" charset="0"/>
              </a:rPr>
              <a:t> </a:t>
            </a:r>
          </a:p>
        </p:txBody>
      </p:sp>
      <p:sp>
        <p:nvSpPr>
          <p:cNvPr id="2" name="日付プレースホルダー 1"/>
          <p:cNvSpPr>
            <a:spLocks noGrp="1"/>
          </p:cNvSpPr>
          <p:nvPr>
            <p:ph type="dt" sz="half" idx="10"/>
          </p:nvPr>
        </p:nvSpPr>
        <p:spPr/>
        <p:txBody>
          <a:bodyPr/>
          <a:lstStyle/>
          <a:p>
            <a:r>
              <a:rPr lang="en-US" altLang="ja-JP" smtClean="0"/>
              <a:t>A. Yamamoto, 12-06-14</a:t>
            </a:r>
            <a:endParaRPr lang="en-US" altLang="ja-JP"/>
          </a:p>
        </p:txBody>
      </p:sp>
      <p:sp>
        <p:nvSpPr>
          <p:cNvPr id="3" name="フッター プレースホルダー 2"/>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373992288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6"/>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28185" y="4941168"/>
            <a:ext cx="2736304" cy="1584176"/>
          </a:xfrm>
          <a:prstGeom prst="rect">
            <a:avLst/>
          </a:prstGeom>
          <a:noFill/>
          <a:ln w="12700" cap="flat">
            <a:solidFill>
              <a:srgbClr val="00CCFF"/>
            </a:solidFill>
            <a:round/>
            <a:headEnd/>
            <a:tailEnd/>
          </a:ln>
          <a:extLst>
            <a:ext uri="{909E8E84-426E-40dd-AFC4-6F175D3DCCD1}">
              <a14:hiddenFill xmlns:a14="http://schemas.microsoft.com/office/drawing/2010/main">
                <a:solidFill>
                  <a:srgbClr val="FFFFFF"/>
                </a:solidFill>
              </a14:hiddenFill>
            </a:ext>
          </a:extLst>
        </p:spPr>
      </p:pic>
      <p:sp>
        <p:nvSpPr>
          <p:cNvPr id="5" name="タイトル 4"/>
          <p:cNvSpPr>
            <a:spLocks noGrp="1"/>
          </p:cNvSpPr>
          <p:nvPr>
            <p:ph type="title"/>
          </p:nvPr>
        </p:nvSpPr>
        <p:spPr>
          <a:xfrm>
            <a:off x="457200" y="274638"/>
            <a:ext cx="8229600" cy="1066130"/>
          </a:xfrm>
        </p:spPr>
        <p:txBody>
          <a:bodyPr/>
          <a:lstStyle/>
          <a:p>
            <a:r>
              <a:rPr lang="en-US" altLang="ja-JP" sz="3600" i="1" dirty="0">
                <a:effectLst>
                  <a:outerShdw blurRad="38100" dist="38100" dir="2700000" algn="tl">
                    <a:srgbClr val="DDDDDD"/>
                  </a:outerShdw>
                </a:effectLst>
                <a:latin typeface="Helvetica"/>
                <a:ea typeface="ＭＳ Ｐゴシック" charset="0"/>
                <a:cs typeface="Helvetica"/>
              </a:rPr>
              <a:t>BESS Recovered from </a:t>
            </a:r>
            <a:r>
              <a:rPr lang="en-US" altLang="ja-JP" sz="3600" i="1" dirty="0" smtClean="0">
                <a:effectLst>
                  <a:outerShdw blurRad="38100" dist="38100" dir="2700000" algn="tl">
                    <a:srgbClr val="DDDDDD"/>
                  </a:outerShdw>
                </a:effectLst>
                <a:latin typeface="Helvetica"/>
                <a:ea typeface="ＭＳ Ｐゴシック" charset="0"/>
                <a:cs typeface="Helvetica"/>
              </a:rPr>
              <a:t>Antarctica</a:t>
            </a:r>
            <a:br>
              <a:rPr lang="en-US" altLang="ja-JP" sz="3600" i="1" dirty="0" smtClean="0">
                <a:effectLst>
                  <a:outerShdw blurRad="38100" dist="38100" dir="2700000" algn="tl">
                    <a:srgbClr val="DDDDDD"/>
                  </a:outerShdw>
                </a:effectLst>
                <a:latin typeface="Helvetica"/>
                <a:ea typeface="ＭＳ Ｐゴシック" charset="0"/>
                <a:cs typeface="Helvetica"/>
              </a:rPr>
            </a:br>
            <a:r>
              <a:rPr lang="en-US" altLang="ja-JP" sz="3600" i="1" dirty="0" smtClean="0">
                <a:solidFill>
                  <a:srgbClr val="00CCFF"/>
                </a:solidFill>
                <a:effectLst>
                  <a:outerShdw blurRad="38100" dist="38100" dir="2700000" algn="tl">
                    <a:srgbClr val="DDDDDD"/>
                  </a:outerShdw>
                </a:effectLst>
                <a:latin typeface="Helvetica"/>
                <a:ea typeface="ＭＳ Ｐゴシック" charset="0"/>
                <a:cs typeface="Helvetica"/>
              </a:rPr>
              <a:t>in 2010</a:t>
            </a:r>
            <a:endParaRPr kumimoji="1" lang="ja-JP" altLang="en-US" sz="3600" b="0" dirty="0">
              <a:solidFill>
                <a:srgbClr val="00CCFF"/>
              </a:solidFill>
              <a:latin typeface="Helvetica"/>
              <a:cs typeface="Helvetica"/>
            </a:endParaRPr>
          </a:p>
        </p:txBody>
      </p:sp>
      <p:sp>
        <p:nvSpPr>
          <p:cNvPr id="11" name="スライド番号プレースホルダー 3"/>
          <p:cNvSpPr>
            <a:spLocks noGrp="1"/>
          </p:cNvSpPr>
          <p:nvPr>
            <p:ph type="sldNum" sz="quarter" idx="12"/>
          </p:nvPr>
        </p:nvSpPr>
        <p:spPr/>
        <p:txBody>
          <a:bodyPr/>
          <a:lstStyle/>
          <a:p>
            <a:fld id="{D43912E4-426E-2B4A-86CB-CAFE43025AD0}" type="slidenum">
              <a:rPr lang="en-US" altLang="ja-JP"/>
              <a:pPr/>
              <a:t>27</a:t>
            </a:fld>
            <a:endParaRPr lang="en-US" altLang="ja-JP"/>
          </a:p>
        </p:txBody>
      </p:sp>
      <p:pic>
        <p:nvPicPr>
          <p:cNvPr id="89092" name="Picture 4"/>
          <p:cNvPicPr>
            <a:picLocks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95537" y="2420892"/>
            <a:ext cx="6840760" cy="2880319"/>
          </a:xfrm>
          <a:prstGeom prst="rect">
            <a:avLst/>
          </a:prstGeom>
          <a:noFill/>
          <a:ln w="12700" cap="flat">
            <a:solidFill>
              <a:srgbClr val="00CCFF"/>
            </a:solidFill>
            <a:round/>
            <a:headEnd/>
            <a:tailEnd/>
          </a:ln>
          <a:extLst>
            <a:ext uri="{909E8E84-426E-40dd-AFC4-6F175D3DCCD1}">
              <a14:hiddenFill xmlns:a14="http://schemas.microsoft.com/office/drawing/2010/main">
                <a:solidFill>
                  <a:srgbClr val="FFFFFF"/>
                </a:solidFill>
              </a14:hiddenFill>
            </a:ext>
          </a:extLst>
        </p:spPr>
      </p:pic>
      <p:pic>
        <p:nvPicPr>
          <p:cNvPr id="89093" name="Picture 5"/>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9512" y="1124744"/>
            <a:ext cx="3240360" cy="1872208"/>
          </a:xfrm>
          <a:prstGeom prst="rect">
            <a:avLst/>
          </a:prstGeom>
          <a:noFill/>
          <a:ln w="9525" cap="flat">
            <a:solidFill>
              <a:srgbClr val="00CCFF"/>
            </a:solidFill>
            <a:miter lim="800000"/>
            <a:headEnd/>
            <a:tailEnd/>
          </a:ln>
          <a:extLst>
            <a:ext uri="{909E8E84-426E-40dd-AFC4-6F175D3DCCD1}">
              <a14:hiddenFill xmlns:a14="http://schemas.microsoft.com/office/drawing/2010/main">
                <a:solidFill>
                  <a:srgbClr val="FFFFFF"/>
                </a:solidFill>
              </a14:hiddenFill>
            </a:ext>
          </a:extLst>
        </p:spPr>
      </p:pic>
      <p:sp>
        <p:nvSpPr>
          <p:cNvPr id="89094" name="Rectangle 6"/>
          <p:cNvSpPr>
            <a:spLocks/>
          </p:cNvSpPr>
          <p:nvPr/>
        </p:nvSpPr>
        <p:spPr bwMode="auto">
          <a:xfrm>
            <a:off x="3635896" y="1772820"/>
            <a:ext cx="27567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40630" bIns="0">
            <a:spAutoFit/>
          </a:bodyPr>
          <a:lstStyle/>
          <a:p>
            <a:pPr marL="40174"/>
            <a:r>
              <a:rPr lang="en-US" altLang="ja-JP" sz="2000" i="1" dirty="0">
                <a:solidFill>
                  <a:srgbClr val="00CCFF"/>
                </a:solidFill>
                <a:ea typeface="ＭＳ Ｐゴシック" charset="0"/>
                <a:cs typeface="Times" charset="0"/>
                <a:sym typeface="Times" charset="0"/>
              </a:rPr>
              <a:t>Ski-way building team</a:t>
            </a:r>
          </a:p>
        </p:txBody>
      </p:sp>
      <p:sp>
        <p:nvSpPr>
          <p:cNvPr id="89095" name="Rectangle 7"/>
          <p:cNvSpPr>
            <a:spLocks/>
          </p:cNvSpPr>
          <p:nvPr/>
        </p:nvSpPr>
        <p:spPr bwMode="auto">
          <a:xfrm>
            <a:off x="6277001" y="2935389"/>
            <a:ext cx="2687488" cy="421605"/>
          </a:xfrm>
          <a:prstGeom prst="rect">
            <a:avLst/>
          </a:prstGeom>
          <a:solidFill>
            <a:srgbClr val="003399"/>
          </a:solidFill>
          <a:ln>
            <a:noFill/>
          </a:ln>
          <a:extLst/>
        </p:spPr>
        <p:txBody>
          <a:bodyPr lIns="0" tIns="0" rIns="40630" bIns="0"/>
          <a:lstStyle/>
          <a:p>
            <a:pPr marL="40174"/>
            <a:r>
              <a:rPr lang="en-US" altLang="ja-JP" sz="2000" i="1" dirty="0">
                <a:solidFill>
                  <a:srgbClr val="00CCFF"/>
                </a:solidFill>
                <a:ea typeface="ＭＳ Ｐゴシック" charset="0"/>
                <a:cs typeface="Times" charset="0"/>
                <a:sym typeface="Times" charset="0"/>
              </a:rPr>
              <a:t>Payload recovery team</a:t>
            </a:r>
          </a:p>
        </p:txBody>
      </p:sp>
      <p:sp>
        <p:nvSpPr>
          <p:cNvPr id="89097" name="Rectangle 9"/>
          <p:cNvSpPr>
            <a:spLocks/>
          </p:cNvSpPr>
          <p:nvPr/>
        </p:nvSpPr>
        <p:spPr bwMode="auto">
          <a:xfrm>
            <a:off x="4489070" y="6615857"/>
            <a:ext cx="17144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28566" bIns="0" anchor="ctr">
            <a:spAutoFit/>
          </a:bodyPr>
          <a:lstStyle/>
          <a:p>
            <a:pPr marL="27898"/>
            <a:r>
              <a:rPr lang="en-US" altLang="ja-JP" sz="1000">
                <a:solidFill>
                  <a:srgbClr val="003DCC"/>
                </a:solidFill>
                <a:latin typeface="Helvetica Neue" charset="0"/>
                <a:ea typeface="ＭＳ Ｐゴシック" charset="0"/>
                <a:cs typeface="Helvetica Neue" charset="0"/>
                <a:sym typeface="Helvetica Neue" charset="0"/>
              </a:rPr>
              <a:t>33</a:t>
            </a:r>
          </a:p>
        </p:txBody>
      </p:sp>
      <p:sp>
        <p:nvSpPr>
          <p:cNvPr id="6" name="コンテンツ プレースホルダー 5"/>
          <p:cNvSpPr>
            <a:spLocks noGrp="1"/>
          </p:cNvSpPr>
          <p:nvPr>
            <p:ph idx="1"/>
          </p:nvPr>
        </p:nvSpPr>
        <p:spPr>
          <a:xfrm>
            <a:off x="251520" y="5317232"/>
            <a:ext cx="5976664" cy="1136104"/>
          </a:xfrm>
        </p:spPr>
        <p:txBody>
          <a:bodyPr/>
          <a:lstStyle/>
          <a:p>
            <a:r>
              <a:rPr kumimoji="1" lang="en-US" altLang="ja-JP" sz="2000" i="1" dirty="0">
                <a:solidFill>
                  <a:srgbClr val="FFFF00"/>
                </a:solidFill>
                <a:latin typeface="Helvetica"/>
                <a:cs typeface="Helvetica"/>
              </a:rPr>
              <a:t>Magnet performance fully resumed.</a:t>
            </a:r>
          </a:p>
          <a:p>
            <a:r>
              <a:rPr lang="en-US" altLang="ja-JP" sz="2000" i="1" dirty="0">
                <a:latin typeface="Helvetica"/>
                <a:cs typeface="Helvetica"/>
              </a:rPr>
              <a:t>It may fly again, and ready </a:t>
            </a:r>
            <a:r>
              <a:rPr lang="en-US" altLang="ja-JP" sz="2000" i="1" u="sng" dirty="0">
                <a:solidFill>
                  <a:srgbClr val="00CCFF"/>
                </a:solidFill>
                <a:latin typeface="Helvetica"/>
                <a:cs typeface="Helvetica"/>
              </a:rPr>
              <a:t>for </a:t>
            </a:r>
            <a:r>
              <a:rPr kumimoji="1" lang="en-US" altLang="ja-JP" sz="2000" i="1" u="sng" dirty="0">
                <a:solidFill>
                  <a:srgbClr val="00CCFF"/>
                </a:solidFill>
                <a:latin typeface="Helvetica"/>
                <a:cs typeface="Helvetica"/>
              </a:rPr>
              <a:t>a new science proposal, with next generation , …   </a:t>
            </a:r>
            <a:endParaRPr kumimoji="1" lang="ja-JP" altLang="en-US" sz="2000" i="1" u="sng" dirty="0">
              <a:solidFill>
                <a:srgbClr val="00CCFF"/>
              </a:solidFill>
              <a:latin typeface="Helvetica"/>
              <a:cs typeface="Helvetica"/>
            </a:endParaRPr>
          </a:p>
          <a:p>
            <a:endParaRPr kumimoji="1" lang="ja-JP" altLang="en-US" sz="2000" dirty="0"/>
          </a:p>
        </p:txBody>
      </p:sp>
      <p:sp>
        <p:nvSpPr>
          <p:cNvPr id="4" name="フッター プレースホルダー 3"/>
          <p:cNvSpPr>
            <a:spLocks noGrp="1"/>
          </p:cNvSpPr>
          <p:nvPr>
            <p:ph type="ftr" sz="quarter" idx="11"/>
          </p:nvPr>
        </p:nvSpPr>
        <p:spPr/>
        <p:txBody>
          <a:bodyPr/>
          <a:lstStyle/>
          <a:p>
            <a:r>
              <a:rPr lang="en-US" altLang="ja-JP" smtClean="0"/>
              <a:t>BESS Experiment</a:t>
            </a:r>
            <a:endParaRPr lang="en-US" altLang="ja-JP"/>
          </a:p>
        </p:txBody>
      </p:sp>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Tree>
    <p:extLst>
      <p:ext uri="{BB962C8B-B14F-4D97-AF65-F5344CB8AC3E}">
        <p14:creationId xmlns:p14="http://schemas.microsoft.com/office/powerpoint/2010/main" val="148092188"/>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457200" y="116633"/>
            <a:ext cx="8229600" cy="706090"/>
          </a:xfrm>
        </p:spPr>
        <p:txBody>
          <a:bodyPr/>
          <a:lstStyle/>
          <a:p>
            <a:pPr>
              <a:defRPr/>
            </a:pPr>
            <a:r>
              <a:rPr lang="en-US" altLang="ja-JP" dirty="0" smtClean="0">
                <a:latin typeface="Helvetica Neue" charset="0"/>
                <a:ea typeface="ヒラギノ角ゴ ProN W3" charset="0"/>
                <a:cs typeface="ヒラギノ角ゴ ProN W3" charset="0"/>
              </a:rPr>
              <a:t>Particle</a:t>
            </a:r>
            <a:r>
              <a:rPr kumimoji="0" lang="en-US" altLang="ja-JP" dirty="0" smtClean="0">
                <a:latin typeface="Helvetica Neue" charset="0"/>
                <a:ea typeface="ヒラギノ角ゴ ProN W3" charset="0"/>
                <a:cs typeface="ヒラギノ角ゴ ProN W3" charset="0"/>
              </a:rPr>
              <a:t> Identification</a:t>
            </a:r>
            <a:br>
              <a:rPr kumimoji="0" lang="en-US" altLang="ja-JP" dirty="0" smtClean="0">
                <a:latin typeface="Helvetica Neue" charset="0"/>
                <a:ea typeface="ヒラギノ角ゴ ProN W3" charset="0"/>
                <a:cs typeface="ヒラギノ角ゴ ProN W3" charset="0"/>
              </a:rPr>
            </a:br>
            <a:r>
              <a:rPr lang="en-US" altLang="ja-JP" sz="3200" dirty="0">
                <a:solidFill>
                  <a:schemeClr val="tx1"/>
                </a:solidFill>
                <a:latin typeface="Helvetica Neue" charset="0"/>
                <a:ea typeface="ヒラギノ角ゴ ProN W3" charset="0"/>
                <a:cs typeface="ヒラギノ角ゴ ProN W3" charset="0"/>
              </a:rPr>
              <a:t>in BESS-Polar II</a:t>
            </a:r>
          </a:p>
        </p:txBody>
      </p:sp>
      <p:sp>
        <p:nvSpPr>
          <p:cNvPr id="64618" name="Rectangle 106"/>
          <p:cNvSpPr>
            <a:spLocks/>
          </p:cNvSpPr>
          <p:nvPr/>
        </p:nvSpPr>
        <p:spPr bwMode="auto">
          <a:xfrm>
            <a:off x="773389" y="1844293"/>
            <a:ext cx="1385333" cy="276999"/>
          </a:xfrm>
          <a:prstGeom prst="rect">
            <a:avLst/>
          </a:prstGeom>
          <a:noFill/>
          <a:ln w="12700">
            <a:noFill/>
            <a:miter lim="800000"/>
            <a:headEnd/>
            <a:tailEnd/>
          </a:ln>
        </p:spPr>
        <p:txBody>
          <a:bodyPr wrap="none" lIns="0" tIns="0" rIns="0" bIns="0" anchor="ctr">
            <a:spAutoFit/>
          </a:bodyPr>
          <a:lstStyle/>
          <a:p>
            <a:pPr>
              <a:defRPr/>
            </a:pPr>
            <a:r>
              <a:rPr lang="en-US" altLang="ja-JP" sz="1800">
                <a:effectLst>
                  <a:outerShdw blurRad="38100" dist="38100" dir="2700000" algn="tl">
                    <a:srgbClr val="000000"/>
                  </a:outerShdw>
                </a:effectLst>
                <a:cs typeface="Helvetica Neue Light" charset="0"/>
              </a:rPr>
              <a:t>w/o ACC Veto</a:t>
            </a:r>
          </a:p>
        </p:txBody>
      </p:sp>
      <p:sp>
        <p:nvSpPr>
          <p:cNvPr id="2" name="日付プレースホルダー 1"/>
          <p:cNvSpPr>
            <a:spLocks noGrp="1"/>
          </p:cNvSpPr>
          <p:nvPr>
            <p:ph type="dt" sz="half" idx="10"/>
          </p:nvPr>
        </p:nvSpPr>
        <p:spPr>
          <a:xfrm>
            <a:off x="323528" y="6237312"/>
            <a:ext cx="2419672" cy="476250"/>
          </a:xfrm>
        </p:spPr>
        <p:txBody>
          <a:bodyPr/>
          <a:lstStyle/>
          <a:p>
            <a:r>
              <a:rPr lang="en-US" altLang="ja-JP" dirty="0" smtClean="0"/>
              <a:t>A. Yamamoto, 6 November 2012</a:t>
            </a:r>
            <a:endParaRPr lang="en-US" altLang="ja-JP" dirty="0"/>
          </a:p>
        </p:txBody>
      </p:sp>
      <p:sp>
        <p:nvSpPr>
          <p:cNvPr id="4" name="スライド番号プレースホルダー 3"/>
          <p:cNvSpPr>
            <a:spLocks noGrp="1"/>
          </p:cNvSpPr>
          <p:nvPr>
            <p:ph type="sldNum" sz="quarter" idx="12"/>
          </p:nvPr>
        </p:nvSpPr>
        <p:spPr/>
        <p:txBody>
          <a:bodyPr/>
          <a:lstStyle/>
          <a:p>
            <a:fld id="{F6BAD0A9-2175-1540-9403-A4385CBC25A1}" type="slidenum">
              <a:rPr lang="en-US" altLang="ja-JP" smtClean="0"/>
              <a:pPr/>
              <a:t>28</a:t>
            </a:fld>
            <a:endParaRPr lang="en-US" altLang="ja-JP" dirty="0"/>
          </a:p>
        </p:txBody>
      </p:sp>
      <p:pic>
        <p:nvPicPr>
          <p:cNvPr id="15" name="図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35896" y="1196752"/>
            <a:ext cx="5348030" cy="5186782"/>
          </a:xfrm>
          <a:prstGeom prst="rect">
            <a:avLst/>
          </a:prstGeom>
        </p:spPr>
      </p:pic>
      <p:pic>
        <p:nvPicPr>
          <p:cNvPr id="58" name="Picture 10" descr="pbar.gif"/>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496" y="1628806"/>
            <a:ext cx="3463912" cy="395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フッター プレースホルダー 4"/>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223503660"/>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457200" y="116633"/>
            <a:ext cx="8229600" cy="706090"/>
          </a:xfrm>
        </p:spPr>
        <p:txBody>
          <a:bodyPr/>
          <a:lstStyle/>
          <a:p>
            <a:pPr>
              <a:defRPr/>
            </a:pPr>
            <a:r>
              <a:rPr lang="en-US" altLang="ja-JP" dirty="0" smtClean="0">
                <a:latin typeface="Helvetica Neue" charset="0"/>
                <a:ea typeface="ヒラギノ角ゴ ProN W3" charset="0"/>
                <a:cs typeface="ヒラギノ角ゴ ProN W3" charset="0"/>
              </a:rPr>
              <a:t>Particle</a:t>
            </a:r>
            <a:r>
              <a:rPr kumimoji="0" lang="en-US" altLang="ja-JP" dirty="0" smtClean="0">
                <a:latin typeface="Helvetica Neue" charset="0"/>
                <a:ea typeface="ヒラギノ角ゴ ProN W3" charset="0"/>
                <a:cs typeface="ヒラギノ角ゴ ProN W3" charset="0"/>
              </a:rPr>
              <a:t> Identification</a:t>
            </a:r>
            <a:br>
              <a:rPr kumimoji="0" lang="en-US" altLang="ja-JP" dirty="0" smtClean="0">
                <a:latin typeface="Helvetica Neue" charset="0"/>
                <a:ea typeface="ヒラギノ角ゴ ProN W3" charset="0"/>
                <a:cs typeface="ヒラギノ角ゴ ProN W3" charset="0"/>
              </a:rPr>
            </a:br>
            <a:r>
              <a:rPr lang="en-US" altLang="ja-JP" sz="3200" dirty="0">
                <a:solidFill>
                  <a:schemeClr val="tx1"/>
                </a:solidFill>
                <a:latin typeface="Helvetica Neue" charset="0"/>
                <a:ea typeface="ヒラギノ角ゴ ProN W3" charset="0"/>
                <a:cs typeface="ヒラギノ角ゴ ProN W3" charset="0"/>
              </a:rPr>
              <a:t>in BESS-Polar II</a:t>
            </a:r>
          </a:p>
        </p:txBody>
      </p:sp>
      <p:sp>
        <p:nvSpPr>
          <p:cNvPr id="2" name="日付プレースホルダー 1"/>
          <p:cNvSpPr>
            <a:spLocks noGrp="1"/>
          </p:cNvSpPr>
          <p:nvPr>
            <p:ph type="dt" sz="half" idx="10"/>
          </p:nvPr>
        </p:nvSpPr>
        <p:spPr>
          <a:xfrm>
            <a:off x="323528" y="6237312"/>
            <a:ext cx="2133600" cy="476250"/>
          </a:xfrm>
        </p:spPr>
        <p:txBody>
          <a:bodyPr/>
          <a:lstStyle/>
          <a:p>
            <a:r>
              <a:rPr lang="en-US" altLang="ja-JP" smtClean="0"/>
              <a:t>A. Yamamoto, 12-11-06</a:t>
            </a:r>
            <a:endParaRPr lang="en-US" altLang="ja-JP"/>
          </a:p>
        </p:txBody>
      </p:sp>
      <p:sp>
        <p:nvSpPr>
          <p:cNvPr id="4" name="スライド番号プレースホルダー 3"/>
          <p:cNvSpPr>
            <a:spLocks noGrp="1"/>
          </p:cNvSpPr>
          <p:nvPr>
            <p:ph type="sldNum" sz="quarter" idx="12"/>
          </p:nvPr>
        </p:nvSpPr>
        <p:spPr/>
        <p:txBody>
          <a:bodyPr/>
          <a:lstStyle/>
          <a:p>
            <a:fld id="{F6BAD0A9-2175-1540-9403-A4385CBC25A1}" type="slidenum">
              <a:rPr lang="en-US" altLang="ja-JP" smtClean="0"/>
              <a:pPr/>
              <a:t>29</a:t>
            </a:fld>
            <a:endParaRPr lang="en-US" altLang="ja-JP" dirty="0"/>
          </a:p>
        </p:txBody>
      </p:sp>
      <p:pic>
        <p:nvPicPr>
          <p:cNvPr id="15" name="図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35896" y="1196752"/>
            <a:ext cx="5348030" cy="5186782"/>
          </a:xfrm>
          <a:prstGeom prst="rect">
            <a:avLst/>
          </a:prstGeom>
        </p:spPr>
      </p:pic>
      <p:sp>
        <p:nvSpPr>
          <p:cNvPr id="5" name="フッター プレースホルダー 4"/>
          <p:cNvSpPr>
            <a:spLocks noGrp="1"/>
          </p:cNvSpPr>
          <p:nvPr>
            <p:ph type="ftr" sz="quarter" idx="11"/>
          </p:nvPr>
        </p:nvSpPr>
        <p:spPr/>
        <p:txBody>
          <a:bodyPr/>
          <a:lstStyle/>
          <a:p>
            <a:r>
              <a:rPr lang="en-US" altLang="ja-JP" smtClean="0"/>
              <a:t>BESS Experiment</a:t>
            </a:r>
            <a:endParaRPr lang="en-US" altLang="ja-JP"/>
          </a:p>
        </p:txBody>
      </p:sp>
      <p:pic>
        <p:nvPicPr>
          <p:cNvPr id="7" name="図 6"/>
          <p:cNvPicPr>
            <a:picLocks noChangeAspect="1"/>
          </p:cNvPicPr>
          <p:nvPr/>
        </p:nvPicPr>
        <p:blipFill rotWithShape="1">
          <a:blip r:embed="rId4"/>
          <a:srcRect t="1594"/>
          <a:stretch/>
        </p:blipFill>
        <p:spPr>
          <a:xfrm>
            <a:off x="73891" y="1196752"/>
            <a:ext cx="3489997" cy="3240360"/>
          </a:xfrm>
          <a:prstGeom prst="rect">
            <a:avLst/>
          </a:prstGeom>
          <a:ln>
            <a:solidFill>
              <a:srgbClr val="00CCFF"/>
            </a:solidFill>
          </a:ln>
        </p:spPr>
      </p:pic>
      <p:pic>
        <p:nvPicPr>
          <p:cNvPr id="12" name="Picture 8" descr="neutron2.gif"/>
          <p:cNvPicPr>
            <a:picLocks noChangeAspect="1"/>
          </p:cNvPicPr>
          <p:nvPr/>
        </p:nvPicPr>
        <p:blipFill>
          <a:blip r:embed="rId5" cstate="email">
            <a:extLst>
              <a:ext uri="{28A0092B-C50C-407E-A947-70E740481C1C}">
                <a14:useLocalDpi xmlns:a14="http://schemas.microsoft.com/office/drawing/2010/main"/>
              </a:ext>
            </a:extLst>
          </a:blip>
          <a:srcRect b="3911"/>
          <a:stretch>
            <a:fillRect/>
          </a:stretch>
        </p:blipFill>
        <p:spPr bwMode="auto">
          <a:xfrm>
            <a:off x="539552" y="4509120"/>
            <a:ext cx="2865833" cy="187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角丸四角形 2"/>
          <p:cNvSpPr/>
          <p:nvPr/>
        </p:nvSpPr>
        <p:spPr bwMode="auto">
          <a:xfrm>
            <a:off x="107504" y="3933056"/>
            <a:ext cx="3456384" cy="288032"/>
          </a:xfrm>
          <a:prstGeom prst="roundRect">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500" b="0" i="0" u="none" strike="noStrike" cap="none" normalizeH="0" baseline="0">
              <a:ln>
                <a:noFill/>
              </a:ln>
              <a:solidFill>
                <a:srgbClr val="FFFFFF"/>
              </a:solidFill>
              <a:effectLst/>
              <a:latin typeface="Times" charset="0"/>
              <a:ea typeface="ＤＦＰ勘亭流" charset="0"/>
              <a:cs typeface="ＤＦＰ勘亭流" charset="0"/>
            </a:endParaRPr>
          </a:p>
        </p:txBody>
      </p:sp>
      <p:sp>
        <p:nvSpPr>
          <p:cNvPr id="6" name="角丸四角形 5"/>
          <p:cNvSpPr/>
          <p:nvPr/>
        </p:nvSpPr>
        <p:spPr bwMode="auto">
          <a:xfrm>
            <a:off x="4644008" y="4365104"/>
            <a:ext cx="648072" cy="288032"/>
          </a:xfrm>
          <a:prstGeom prst="roundRect">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500" b="0" i="0" u="none" strike="noStrike" cap="none" normalizeH="0" baseline="0">
              <a:ln>
                <a:noFill/>
              </a:ln>
              <a:solidFill>
                <a:srgbClr val="FFFFFF"/>
              </a:solidFill>
              <a:effectLst/>
              <a:latin typeface="Times" charset="0"/>
              <a:ea typeface="ＤＦＰ勘亭流" charset="0"/>
              <a:cs typeface="ＤＦＰ勘亭流" charset="0"/>
            </a:endParaRPr>
          </a:p>
        </p:txBody>
      </p:sp>
      <p:sp>
        <p:nvSpPr>
          <p:cNvPr id="13" name="角丸四角形 12"/>
          <p:cNvSpPr/>
          <p:nvPr/>
        </p:nvSpPr>
        <p:spPr bwMode="auto">
          <a:xfrm>
            <a:off x="107504" y="2204864"/>
            <a:ext cx="3456384" cy="504056"/>
          </a:xfrm>
          <a:prstGeom prst="roundRect">
            <a:avLst/>
          </a:prstGeom>
          <a:noFill/>
          <a:ln w="19050" cap="flat" cmpd="sng" algn="ctr">
            <a:solidFill>
              <a:srgbClr val="00CC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500" b="0" i="0" u="none" strike="noStrike" cap="none" normalizeH="0" baseline="0">
              <a:ln>
                <a:noFill/>
              </a:ln>
              <a:solidFill>
                <a:srgbClr val="00CCFF"/>
              </a:solidFill>
              <a:effectLst/>
              <a:latin typeface="Times" charset="0"/>
              <a:ea typeface="ＤＦＰ勘亭流" charset="0"/>
              <a:cs typeface="ＤＦＰ勘亭流" charset="0"/>
            </a:endParaRPr>
          </a:p>
        </p:txBody>
      </p:sp>
      <p:sp>
        <p:nvSpPr>
          <p:cNvPr id="9" name="下カーブ矢印 8"/>
          <p:cNvSpPr/>
          <p:nvPr/>
        </p:nvSpPr>
        <p:spPr bwMode="auto">
          <a:xfrm>
            <a:off x="1475656" y="5517232"/>
            <a:ext cx="1440160" cy="360040"/>
          </a:xfrm>
          <a:prstGeom prst="curvedDownArrow">
            <a:avLst/>
          </a:prstGeom>
          <a:solidFill>
            <a:schemeClr val="accent1"/>
          </a:solidFill>
          <a:ln w="19050" cap="flat" cmpd="sng" algn="ctr">
            <a:solidFill>
              <a:srgbClr val="CCFFCC"/>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500" b="0" i="0" u="none" strike="noStrike" cap="none" normalizeH="0" baseline="0">
              <a:ln>
                <a:noFill/>
              </a:ln>
              <a:solidFill>
                <a:srgbClr val="FFFFFF"/>
              </a:solidFill>
              <a:effectLst/>
              <a:latin typeface="Times" charset="0"/>
              <a:ea typeface="ＤＦＰ勘亭流" charset="0"/>
              <a:cs typeface="ＤＦＰ勘亭流" charset="0"/>
            </a:endParaRPr>
          </a:p>
        </p:txBody>
      </p:sp>
    </p:spTree>
    <p:extLst>
      <p:ext uri="{BB962C8B-B14F-4D97-AF65-F5344CB8AC3E}">
        <p14:creationId xmlns:p14="http://schemas.microsoft.com/office/powerpoint/2010/main" val="4263758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スライド番号プレースホルダー 3"/>
          <p:cNvSpPr>
            <a:spLocks noGrp="1"/>
          </p:cNvSpPr>
          <p:nvPr>
            <p:ph type="sldNum" sz="quarter" idx="12"/>
          </p:nvPr>
        </p:nvSpPr>
        <p:spPr/>
        <p:txBody>
          <a:bodyPr/>
          <a:lstStyle/>
          <a:p>
            <a:fld id="{C951E485-4A74-F549-A369-5890B71B9D10}" type="slidenum">
              <a:rPr lang="en-US" altLang="ja-JP"/>
              <a:pPr/>
              <a:t>3</a:t>
            </a:fld>
            <a:endParaRPr lang="en-US" altLang="ja-JP"/>
          </a:p>
        </p:txBody>
      </p:sp>
      <p:sp>
        <p:nvSpPr>
          <p:cNvPr id="1026" name="Oval 2"/>
          <p:cNvSpPr>
            <a:spLocks noChangeArrowheads="1"/>
          </p:cNvSpPr>
          <p:nvPr/>
        </p:nvSpPr>
        <p:spPr bwMode="auto">
          <a:xfrm>
            <a:off x="1524001" y="1859509"/>
            <a:ext cx="6096000" cy="3505200"/>
          </a:xfrm>
          <a:prstGeom prst="ellipse">
            <a:avLst/>
          </a:prstGeom>
          <a:noFill/>
          <a:ln w="38100">
            <a:solidFill>
              <a:srgbClr val="FFFF00"/>
            </a:solidFill>
            <a:prstDash val="dash"/>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pic>
        <p:nvPicPr>
          <p:cNvPr id="1027" name="Picture 3" descr="a2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8601" y="716512"/>
            <a:ext cx="974725" cy="6524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48602" y="692696"/>
            <a:ext cx="974725" cy="652462"/>
          </a:xfrm>
          <a:prstGeom prst="rect">
            <a:avLst/>
          </a:prstGeom>
          <a:noFill/>
          <a:extLst>
            <a:ext uri="{909E8E84-426E-40dd-AFC4-6F175D3DCCD1}">
              <a14:hiddenFill xmlns:a14="http://schemas.microsoft.com/office/drawing/2010/main">
                <a:solidFill>
                  <a:srgbClr val="FFFFFF"/>
                </a:solidFill>
              </a14:hiddenFill>
            </a:ext>
          </a:extLst>
        </p:spPr>
      </p:pic>
      <p:sp>
        <p:nvSpPr>
          <p:cNvPr id="1029" name="Text Box 5"/>
          <p:cNvSpPr txBox="1">
            <a:spLocks noChangeArrowheads="1"/>
          </p:cNvSpPr>
          <p:nvPr/>
        </p:nvSpPr>
        <p:spPr bwMode="auto">
          <a:xfrm>
            <a:off x="3250662" y="2469110"/>
            <a:ext cx="2168023" cy="830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11" tIns="45706" rIns="91411" bIns="45706">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pPr algn="ctr"/>
            <a:r>
              <a:rPr lang="en-US" altLang="ja-JP">
                <a:solidFill>
                  <a:schemeClr val="bg1"/>
                </a:solidFill>
                <a:latin typeface="Arial" charset="0"/>
              </a:rPr>
              <a:t>BESS</a:t>
            </a:r>
          </a:p>
          <a:p>
            <a:pPr algn="ctr"/>
            <a:r>
              <a:rPr lang="en-US" altLang="ja-JP">
                <a:solidFill>
                  <a:schemeClr val="bg1"/>
                </a:solidFill>
                <a:latin typeface="Arial" charset="0"/>
              </a:rPr>
              <a:t>Collaboration</a:t>
            </a:r>
          </a:p>
        </p:txBody>
      </p:sp>
      <p:grpSp>
        <p:nvGrpSpPr>
          <p:cNvPr id="1030" name="Group 6"/>
          <p:cNvGrpSpPr>
            <a:grpSpLocks/>
          </p:cNvGrpSpPr>
          <p:nvPr/>
        </p:nvGrpSpPr>
        <p:grpSpPr bwMode="auto">
          <a:xfrm>
            <a:off x="152401" y="2621508"/>
            <a:ext cx="2895600" cy="762000"/>
            <a:chOff x="768" y="960"/>
            <a:chExt cx="1824" cy="480"/>
          </a:xfrm>
        </p:grpSpPr>
        <p:sp>
          <p:nvSpPr>
            <p:cNvPr id="1031" name="AutoShape 7"/>
            <p:cNvSpPr>
              <a:spLocks noChangeArrowheads="1"/>
            </p:cNvSpPr>
            <p:nvPr/>
          </p:nvSpPr>
          <p:spPr bwMode="auto">
            <a:xfrm>
              <a:off x="768" y="960"/>
              <a:ext cx="1824" cy="480"/>
            </a:xfrm>
            <a:prstGeom prst="flowChartAlternateProcess">
              <a:avLst/>
            </a:prstGeom>
            <a:noFill/>
            <a:ln w="28575" cap="sq">
              <a:solidFill>
                <a:srgbClr val="FF0000"/>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p>
              <a:pPr defTabSz="449171"/>
              <a:endParaRPr lang="ja-JP" altLang="en-US" sz="2400" b="0">
                <a:solidFill>
                  <a:schemeClr val="bg1"/>
                </a:solidFill>
                <a:latin typeface="Times New Roman" charset="0"/>
                <a:ea typeface="ＭＳ Ｐゴシック" charset="0"/>
                <a:cs typeface="ＭＳ Ｐゴシック" charset="0"/>
              </a:endParaRPr>
            </a:p>
          </p:txBody>
        </p:sp>
        <p:pic>
          <p:nvPicPr>
            <p:cNvPr id="1032" name="Picture 8" descr="tokyo"/>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24" y="1008"/>
              <a:ext cx="424" cy="376"/>
            </a:xfrm>
            <a:prstGeom prst="rect">
              <a:avLst/>
            </a:prstGeom>
            <a:noFill/>
            <a:extLst>
              <a:ext uri="{909E8E84-426E-40dd-AFC4-6F175D3DCCD1}">
                <a14:hiddenFill xmlns:a14="http://schemas.microsoft.com/office/drawing/2010/main">
                  <a:solidFill>
                    <a:srgbClr val="FFFFFF"/>
                  </a:solidFill>
                </a14:hiddenFill>
              </a:ext>
            </a:extLst>
          </p:spPr>
        </p:pic>
        <p:sp>
          <p:nvSpPr>
            <p:cNvPr id="1033" name="Text Box 9"/>
            <p:cNvSpPr txBox="1">
              <a:spLocks noChangeArrowheads="1"/>
            </p:cNvSpPr>
            <p:nvPr/>
          </p:nvSpPr>
          <p:spPr bwMode="auto">
            <a:xfrm>
              <a:off x="1296" y="1008"/>
              <a:ext cx="103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The University</a:t>
              </a:r>
            </a:p>
            <a:p>
              <a:r>
                <a:rPr lang="en-US" altLang="ja-JP" sz="1800"/>
                <a:t>of Tokyo</a:t>
              </a:r>
            </a:p>
          </p:txBody>
        </p:sp>
      </p:grpSp>
      <p:grpSp>
        <p:nvGrpSpPr>
          <p:cNvPr id="1034" name="Group 10"/>
          <p:cNvGrpSpPr>
            <a:grpSpLocks/>
          </p:cNvGrpSpPr>
          <p:nvPr/>
        </p:nvGrpSpPr>
        <p:grpSpPr bwMode="auto">
          <a:xfrm>
            <a:off x="381000" y="1478508"/>
            <a:ext cx="4191000" cy="914400"/>
            <a:chOff x="2880" y="960"/>
            <a:chExt cx="2640" cy="480"/>
          </a:xfrm>
        </p:grpSpPr>
        <p:sp>
          <p:nvSpPr>
            <p:cNvPr id="1035" name="AutoShape 11"/>
            <p:cNvSpPr>
              <a:spLocks noChangeArrowheads="1"/>
            </p:cNvSpPr>
            <p:nvPr/>
          </p:nvSpPr>
          <p:spPr bwMode="auto">
            <a:xfrm>
              <a:off x="2880" y="960"/>
              <a:ext cx="2592" cy="480"/>
            </a:xfrm>
            <a:prstGeom prst="flowChartAlternateProcess">
              <a:avLst/>
            </a:prstGeom>
            <a:noFill/>
            <a:ln w="28575" cap="sq">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p>
              <a:pPr defTabSz="449171"/>
              <a:endParaRPr lang="ja-JP" altLang="en-US" sz="1800">
                <a:solidFill>
                  <a:schemeClr val="bg1"/>
                </a:solidFill>
                <a:latin typeface="Times New Roman" charset="0"/>
                <a:ea typeface="ＭＳ Ｐゴシック" charset="0"/>
                <a:cs typeface="ＭＳ Ｐゴシック" charset="0"/>
              </a:endParaRPr>
            </a:p>
          </p:txBody>
        </p:sp>
        <p:pic>
          <p:nvPicPr>
            <p:cNvPr id="1036" name="Picture 12" descr="KEK"/>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928" y="1008"/>
              <a:ext cx="616" cy="360"/>
            </a:xfrm>
            <a:prstGeom prst="rect">
              <a:avLst/>
            </a:prstGeom>
            <a:noFill/>
            <a:extLst>
              <a:ext uri="{909E8E84-426E-40dd-AFC4-6F175D3DCCD1}">
                <a14:hiddenFill xmlns:a14="http://schemas.microsoft.com/office/drawing/2010/main">
                  <a:solidFill>
                    <a:schemeClr val="accent1"/>
                  </a:solidFill>
                </a14:hiddenFill>
              </a:ext>
            </a:extLst>
          </p:spPr>
        </p:pic>
        <p:sp>
          <p:nvSpPr>
            <p:cNvPr id="1037" name="Text Box 13"/>
            <p:cNvSpPr txBox="1">
              <a:spLocks noChangeArrowheads="1"/>
            </p:cNvSpPr>
            <p:nvPr/>
          </p:nvSpPr>
          <p:spPr bwMode="auto">
            <a:xfrm>
              <a:off x="3520" y="988"/>
              <a:ext cx="2000" cy="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High Energy  Accelerator</a:t>
              </a:r>
            </a:p>
            <a:p>
              <a:r>
                <a:rPr lang="en-US" altLang="ja-JP" sz="1800"/>
                <a:t>Research Organization(KEK)</a:t>
              </a:r>
            </a:p>
          </p:txBody>
        </p:sp>
      </p:grpSp>
      <p:sp>
        <p:nvSpPr>
          <p:cNvPr id="1038" name="AutoShape 14"/>
          <p:cNvSpPr>
            <a:spLocks noChangeArrowheads="1"/>
          </p:cNvSpPr>
          <p:nvPr/>
        </p:nvSpPr>
        <p:spPr bwMode="auto">
          <a:xfrm>
            <a:off x="5791200" y="2697708"/>
            <a:ext cx="3200400" cy="762000"/>
          </a:xfrm>
          <a:prstGeom prst="flowChartAlternateProcess">
            <a:avLst/>
          </a:prstGeom>
          <a:noFill/>
          <a:ln w="28575" cap="sq">
            <a:solidFill>
              <a:schemeClr val="tx1"/>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p>
            <a:pPr defTabSz="449171"/>
            <a:endParaRPr lang="ja-JP" altLang="en-US" sz="2400" b="0">
              <a:solidFill>
                <a:schemeClr val="bg1"/>
              </a:solidFill>
              <a:latin typeface="Times New Roman" charset="0"/>
              <a:ea typeface="ＭＳ Ｐゴシック" charset="0"/>
              <a:cs typeface="ＭＳ Ｐゴシック" charset="0"/>
            </a:endParaRPr>
          </a:p>
        </p:txBody>
      </p:sp>
      <p:pic>
        <p:nvPicPr>
          <p:cNvPr id="1039" name="Picture 15" descr="marl"/>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867400" y="2773908"/>
            <a:ext cx="596900" cy="5969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040" name="Text Box 16"/>
          <p:cNvSpPr txBox="1">
            <a:spLocks noChangeArrowheads="1"/>
          </p:cNvSpPr>
          <p:nvPr/>
        </p:nvSpPr>
        <p:spPr bwMode="auto">
          <a:xfrm>
            <a:off x="6477001" y="2850110"/>
            <a:ext cx="2495550" cy="379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bg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University of Maryland</a:t>
            </a:r>
          </a:p>
        </p:txBody>
      </p:sp>
      <p:grpSp>
        <p:nvGrpSpPr>
          <p:cNvPr id="1041" name="Group 17"/>
          <p:cNvGrpSpPr>
            <a:grpSpLocks/>
          </p:cNvGrpSpPr>
          <p:nvPr/>
        </p:nvGrpSpPr>
        <p:grpSpPr bwMode="auto">
          <a:xfrm>
            <a:off x="228600" y="3688308"/>
            <a:ext cx="2667000" cy="838200"/>
            <a:chOff x="96" y="2064"/>
            <a:chExt cx="1680" cy="528"/>
          </a:xfrm>
        </p:grpSpPr>
        <p:sp>
          <p:nvSpPr>
            <p:cNvPr id="1042" name="AutoShape 18"/>
            <p:cNvSpPr>
              <a:spLocks noChangeArrowheads="1"/>
            </p:cNvSpPr>
            <p:nvPr/>
          </p:nvSpPr>
          <p:spPr bwMode="auto">
            <a:xfrm>
              <a:off x="96" y="2064"/>
              <a:ext cx="1680" cy="528"/>
            </a:xfrm>
            <a:prstGeom prst="flowChartAlternateProcess">
              <a:avLst/>
            </a:prstGeom>
            <a:noFill/>
            <a:ln w="28575" cap="sq">
              <a:solidFill>
                <a:srgbClr val="FF0000"/>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p>
              <a:pPr defTabSz="449171"/>
              <a:endParaRPr lang="ja-JP" altLang="en-US" sz="2400" b="0">
                <a:solidFill>
                  <a:schemeClr val="bg1"/>
                </a:solidFill>
                <a:latin typeface="Times New Roman" charset="0"/>
                <a:ea typeface="ＭＳ Ｐゴシック" charset="0"/>
                <a:cs typeface="ＭＳ Ｐゴシック" charset="0"/>
              </a:endParaRPr>
            </a:p>
          </p:txBody>
        </p:sp>
        <p:pic>
          <p:nvPicPr>
            <p:cNvPr id="1043" name="Picture 19" descr="kobe"/>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44" y="2112"/>
              <a:ext cx="448" cy="432"/>
            </a:xfrm>
            <a:prstGeom prst="rect">
              <a:avLst/>
            </a:prstGeom>
            <a:noFill/>
            <a:extLst>
              <a:ext uri="{909E8E84-426E-40dd-AFC4-6F175D3DCCD1}">
                <a14:hiddenFill xmlns:a14="http://schemas.microsoft.com/office/drawing/2010/main">
                  <a:solidFill>
                    <a:srgbClr val="FFFFFF"/>
                  </a:solidFill>
                </a14:hiddenFill>
              </a:ext>
            </a:extLst>
          </p:spPr>
        </p:pic>
        <p:sp>
          <p:nvSpPr>
            <p:cNvPr id="1044" name="Text Box 20"/>
            <p:cNvSpPr txBox="1">
              <a:spLocks noChangeArrowheads="1"/>
            </p:cNvSpPr>
            <p:nvPr/>
          </p:nvSpPr>
          <p:spPr bwMode="auto">
            <a:xfrm>
              <a:off x="614" y="2217"/>
              <a:ext cx="11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Kobe University</a:t>
              </a:r>
              <a:endParaRPr lang="en-US" altLang="ja-JP" sz="1800">
                <a:solidFill>
                  <a:schemeClr val="bg1"/>
                </a:solidFill>
              </a:endParaRPr>
            </a:p>
          </p:txBody>
        </p:sp>
      </p:grpSp>
      <p:grpSp>
        <p:nvGrpSpPr>
          <p:cNvPr id="1045" name="Group 21"/>
          <p:cNvGrpSpPr>
            <a:grpSpLocks/>
          </p:cNvGrpSpPr>
          <p:nvPr/>
        </p:nvGrpSpPr>
        <p:grpSpPr bwMode="auto">
          <a:xfrm>
            <a:off x="2667000" y="4755108"/>
            <a:ext cx="3886200" cy="914400"/>
            <a:chOff x="240" y="3120"/>
            <a:chExt cx="2448" cy="576"/>
          </a:xfrm>
        </p:grpSpPr>
        <p:sp>
          <p:nvSpPr>
            <p:cNvPr id="1046" name="AutoShape 22"/>
            <p:cNvSpPr>
              <a:spLocks noChangeArrowheads="1"/>
            </p:cNvSpPr>
            <p:nvPr/>
          </p:nvSpPr>
          <p:spPr bwMode="auto">
            <a:xfrm>
              <a:off x="240" y="3120"/>
              <a:ext cx="2448" cy="576"/>
            </a:xfrm>
            <a:prstGeom prst="flowChartAlternateProcess">
              <a:avLst/>
            </a:prstGeom>
            <a:noFill/>
            <a:ln w="28575" cap="sq">
              <a:solidFill>
                <a:srgbClr val="FF0000"/>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p>
              <a:pPr defTabSz="449171"/>
              <a:endParaRPr lang="ja-JP" altLang="en-US" sz="1800">
                <a:solidFill>
                  <a:schemeClr val="bg1"/>
                </a:solidFill>
                <a:latin typeface="Times New Roman" charset="0"/>
                <a:ea typeface="ＭＳ Ｐゴシック" charset="0"/>
                <a:cs typeface="ＭＳ Ｐゴシック" charset="0"/>
              </a:endParaRPr>
            </a:p>
          </p:txBody>
        </p:sp>
        <p:pic>
          <p:nvPicPr>
            <p:cNvPr id="1047" name="Picture 23" descr="jaxa"/>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288" y="3272"/>
              <a:ext cx="576" cy="328"/>
            </a:xfrm>
            <a:prstGeom prst="rect">
              <a:avLst/>
            </a:prstGeom>
            <a:noFill/>
            <a:extLst>
              <a:ext uri="{909E8E84-426E-40dd-AFC4-6F175D3DCCD1}">
                <a14:hiddenFill xmlns:a14="http://schemas.microsoft.com/office/drawing/2010/main">
                  <a:solidFill>
                    <a:srgbClr val="FFFFFF"/>
                  </a:solidFill>
                </a14:hiddenFill>
              </a:ext>
            </a:extLst>
          </p:spPr>
        </p:pic>
        <p:sp>
          <p:nvSpPr>
            <p:cNvPr id="1048" name="Text Box 24"/>
            <p:cNvSpPr txBox="1">
              <a:spLocks noChangeArrowheads="1"/>
            </p:cNvSpPr>
            <p:nvPr/>
          </p:nvSpPr>
          <p:spPr bwMode="auto">
            <a:xfrm>
              <a:off x="816" y="3216"/>
              <a:ext cx="187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0" tIns="45711" rIns="91420" bIns="45711"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Institute of Space and</a:t>
              </a:r>
            </a:p>
            <a:p>
              <a:r>
                <a:rPr lang="en-US" altLang="ja-JP" sz="1800"/>
                <a:t>Astronautical Science/JAXA</a:t>
              </a:r>
              <a:endParaRPr lang="en-US" altLang="ja-JP" sz="1800">
                <a:solidFill>
                  <a:schemeClr val="bg1"/>
                </a:solidFill>
              </a:endParaRPr>
            </a:p>
          </p:txBody>
        </p:sp>
      </p:grpSp>
      <p:sp>
        <p:nvSpPr>
          <p:cNvPr id="1049" name="AutoShape 25"/>
          <p:cNvSpPr>
            <a:spLocks noChangeArrowheads="1"/>
          </p:cNvSpPr>
          <p:nvPr/>
        </p:nvSpPr>
        <p:spPr bwMode="auto">
          <a:xfrm>
            <a:off x="4648200" y="1478508"/>
            <a:ext cx="4165600" cy="914400"/>
          </a:xfrm>
          <a:prstGeom prst="flowChartAlternateProcess">
            <a:avLst/>
          </a:prstGeom>
          <a:noFill/>
          <a:ln w="28575" cap="sq">
            <a:solidFill>
              <a:srgbClr val="CCECFF"/>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p>
            <a:pPr defTabSz="449171"/>
            <a:endParaRPr lang="ja-JP" altLang="en-US" sz="2400" b="0">
              <a:solidFill>
                <a:schemeClr val="bg1"/>
              </a:solidFill>
              <a:latin typeface="Times New Roman" charset="0"/>
              <a:ea typeface="ＭＳ Ｐゴシック" charset="0"/>
              <a:cs typeface="ＭＳ Ｐゴシック" charset="0"/>
            </a:endParaRPr>
          </a:p>
        </p:txBody>
      </p:sp>
      <p:pic>
        <p:nvPicPr>
          <p:cNvPr id="1050" name="Picture 26" descr="NASA"/>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4827588" y="1657896"/>
            <a:ext cx="811212" cy="582612"/>
          </a:xfrm>
          <a:prstGeom prst="rect">
            <a:avLst/>
          </a:prstGeom>
          <a:noFill/>
          <a:ln w="9525">
            <a:solidFill>
              <a:srgbClr val="CCECFF"/>
            </a:solidFill>
            <a:miter lim="800000"/>
            <a:headEnd/>
            <a:tailEnd/>
          </a:ln>
          <a:extLst>
            <a:ext uri="{909E8E84-426E-40dd-AFC4-6F175D3DCCD1}">
              <a14:hiddenFill xmlns:a14="http://schemas.microsoft.com/office/drawing/2010/main">
                <a:solidFill>
                  <a:srgbClr val="FFFFFF"/>
                </a:solidFill>
              </a14:hiddenFill>
            </a:ext>
          </a:extLst>
        </p:spPr>
      </p:pic>
      <p:sp>
        <p:nvSpPr>
          <p:cNvPr id="1051" name="Text Box 27"/>
          <p:cNvSpPr txBox="1">
            <a:spLocks noChangeArrowheads="1"/>
          </p:cNvSpPr>
          <p:nvPr/>
        </p:nvSpPr>
        <p:spPr bwMode="auto">
          <a:xfrm>
            <a:off x="5689601" y="1478509"/>
            <a:ext cx="3087688" cy="92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rgbClr val="CCECFF"/>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a:t>National Aeronautical and</a:t>
            </a:r>
          </a:p>
          <a:p>
            <a:r>
              <a:rPr lang="en-US" altLang="ja-JP" sz="1800"/>
              <a:t>Space Administration</a:t>
            </a:r>
          </a:p>
          <a:p>
            <a:r>
              <a:rPr lang="en-US" altLang="ja-JP" sz="1800"/>
              <a:t>Goddard Space Flight Center</a:t>
            </a:r>
            <a:endParaRPr lang="en-US" altLang="ja-JP" sz="1800">
              <a:solidFill>
                <a:schemeClr val="bg1"/>
              </a:solidFill>
            </a:endParaRPr>
          </a:p>
        </p:txBody>
      </p:sp>
      <p:sp>
        <p:nvSpPr>
          <p:cNvPr id="1052" name="AutoShape 28"/>
          <p:cNvSpPr>
            <a:spLocks noChangeArrowheads="1"/>
          </p:cNvSpPr>
          <p:nvPr/>
        </p:nvSpPr>
        <p:spPr bwMode="auto">
          <a:xfrm>
            <a:off x="5791200" y="3764508"/>
            <a:ext cx="3200400" cy="762000"/>
          </a:xfrm>
          <a:prstGeom prst="flowChartAlternateProcess">
            <a:avLst/>
          </a:prstGeom>
          <a:noFill/>
          <a:ln w="28575" cap="sq">
            <a:solidFill>
              <a:srgbClr val="CCECFF"/>
            </a:solidFill>
            <a:miter lim="800000"/>
            <a:headEnd type="none" w="sm" len="sm"/>
            <a:tailEnd type="none" w="sm" len="sm"/>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p>
            <a:pPr defTabSz="449171"/>
            <a:endParaRPr lang="ja-JP" altLang="en-US" sz="2400" b="0">
              <a:solidFill>
                <a:schemeClr val="bg1"/>
              </a:solidFill>
              <a:latin typeface="Times New Roman" charset="0"/>
              <a:ea typeface="ＭＳ Ｐゴシック" charset="0"/>
              <a:cs typeface="ＭＳ Ｐゴシック" charset="0"/>
            </a:endParaRPr>
          </a:p>
        </p:txBody>
      </p:sp>
      <p:pic>
        <p:nvPicPr>
          <p:cNvPr id="1053" name="Picture 29" descr="denve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943601" y="3916908"/>
            <a:ext cx="503238" cy="503238"/>
          </a:xfrm>
          <a:prstGeom prst="rect">
            <a:avLst/>
          </a:prstGeom>
          <a:noFill/>
          <a:ln w="9525">
            <a:solidFill>
              <a:srgbClr val="CCECFF"/>
            </a:solidFill>
            <a:miter lim="800000"/>
            <a:headEnd/>
            <a:tailEnd/>
          </a:ln>
          <a:extLst>
            <a:ext uri="{909E8E84-426E-40dd-AFC4-6F175D3DCCD1}">
              <a14:hiddenFill xmlns:a14="http://schemas.microsoft.com/office/drawing/2010/main">
                <a:solidFill>
                  <a:srgbClr val="FFFFFF"/>
                </a:solidFill>
              </a14:hiddenFill>
            </a:ext>
          </a:extLst>
        </p:spPr>
      </p:pic>
      <p:sp>
        <p:nvSpPr>
          <p:cNvPr id="1054" name="Text Box 30"/>
          <p:cNvSpPr txBox="1">
            <a:spLocks noChangeArrowheads="1"/>
          </p:cNvSpPr>
          <p:nvPr/>
        </p:nvSpPr>
        <p:spPr bwMode="auto">
          <a:xfrm>
            <a:off x="6624638" y="3840708"/>
            <a:ext cx="2227262"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rgbClr val="CCECFF"/>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100763" tIns="50383" rIns="100763" bIns="50383" anchor="ct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r>
              <a:rPr lang="en-US" altLang="ja-JP" sz="1800" dirty="0"/>
              <a:t>University of Denver</a:t>
            </a:r>
          </a:p>
        </p:txBody>
      </p:sp>
      <p:sp>
        <p:nvSpPr>
          <p:cNvPr id="1055" name="Text Box 31"/>
          <p:cNvSpPr txBox="1">
            <a:spLocks noChangeArrowheads="1"/>
          </p:cNvSpPr>
          <p:nvPr/>
        </p:nvSpPr>
        <p:spPr bwMode="auto">
          <a:xfrm>
            <a:off x="1830013" y="404669"/>
            <a:ext cx="5393064" cy="984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11" tIns="45706" rIns="91411" bIns="45706">
            <a:spAutoFit/>
          </a:bodyPr>
          <a:lstStyle>
            <a:lvl1pPr algn="l" defTabSz="449263">
              <a:defRPr kumimoji="1" sz="2400">
                <a:solidFill>
                  <a:schemeClr val="tx1"/>
                </a:solidFill>
                <a:latin typeface="Times New Roman" charset="0"/>
                <a:ea typeface="ＭＳ Ｐゴシック" charset="0"/>
                <a:cs typeface="ＭＳ Ｐゴシック" charset="0"/>
              </a:defRPr>
            </a:lvl1pPr>
            <a:lvl2pPr marL="431800" indent="-215900" algn="l" defTabSz="449263">
              <a:defRPr kumimoji="1" sz="2400">
                <a:solidFill>
                  <a:schemeClr val="tx1"/>
                </a:solidFill>
                <a:latin typeface="Times New Roman" charset="0"/>
                <a:ea typeface="ＭＳ Ｐゴシック" charset="0"/>
              </a:defRPr>
            </a:lvl2pPr>
            <a:lvl3pPr marL="647700" indent="-215900" algn="l" defTabSz="449263">
              <a:defRPr kumimoji="1" sz="2400">
                <a:solidFill>
                  <a:schemeClr val="tx1"/>
                </a:solidFill>
                <a:latin typeface="Times New Roman" charset="0"/>
                <a:ea typeface="ＭＳ Ｐゴシック" charset="0"/>
              </a:defRPr>
            </a:lvl3pPr>
            <a:lvl4pPr marL="863600" indent="-215900" algn="l" defTabSz="449263">
              <a:defRPr kumimoji="1" sz="2400">
                <a:solidFill>
                  <a:schemeClr val="tx1"/>
                </a:solidFill>
                <a:latin typeface="Times New Roman" charset="0"/>
                <a:ea typeface="ＭＳ Ｐゴシック" charset="0"/>
              </a:defRPr>
            </a:lvl4pPr>
            <a:lvl5pPr marL="1079500" indent="-215900" algn="l" defTabSz="449263">
              <a:defRPr kumimoji="1" sz="2400">
                <a:solidFill>
                  <a:schemeClr val="tx1"/>
                </a:solidFill>
                <a:latin typeface="Times New Roman" charset="0"/>
                <a:ea typeface="ＭＳ Ｐゴシック" charset="0"/>
              </a:defRPr>
            </a:lvl5pPr>
            <a:lvl6pPr marL="1536700" indent="-215900" defTabSz="449263" fontAlgn="base">
              <a:spcBef>
                <a:spcPct val="0"/>
              </a:spcBef>
              <a:spcAft>
                <a:spcPct val="0"/>
              </a:spcAft>
              <a:defRPr kumimoji="1" sz="2400">
                <a:solidFill>
                  <a:schemeClr val="tx1"/>
                </a:solidFill>
                <a:latin typeface="Times New Roman" charset="0"/>
                <a:ea typeface="ＭＳ Ｐゴシック" charset="0"/>
              </a:defRPr>
            </a:lvl6pPr>
            <a:lvl7pPr marL="1993900" indent="-215900" defTabSz="449263" fontAlgn="base">
              <a:spcBef>
                <a:spcPct val="0"/>
              </a:spcBef>
              <a:spcAft>
                <a:spcPct val="0"/>
              </a:spcAft>
              <a:defRPr kumimoji="1" sz="2400">
                <a:solidFill>
                  <a:schemeClr val="tx1"/>
                </a:solidFill>
                <a:latin typeface="Times New Roman" charset="0"/>
                <a:ea typeface="ＭＳ Ｐゴシック" charset="0"/>
              </a:defRPr>
            </a:lvl7pPr>
            <a:lvl8pPr marL="2451100" indent="-215900" defTabSz="449263" fontAlgn="base">
              <a:spcBef>
                <a:spcPct val="0"/>
              </a:spcBef>
              <a:spcAft>
                <a:spcPct val="0"/>
              </a:spcAft>
              <a:defRPr kumimoji="1" sz="2400">
                <a:solidFill>
                  <a:schemeClr val="tx1"/>
                </a:solidFill>
                <a:latin typeface="Times New Roman" charset="0"/>
                <a:ea typeface="ＭＳ Ｐゴシック" charset="0"/>
              </a:defRPr>
            </a:lvl8pPr>
            <a:lvl9pPr marL="2908300" indent="-215900" defTabSz="449263" fontAlgn="base">
              <a:spcBef>
                <a:spcPct val="0"/>
              </a:spcBef>
              <a:spcAft>
                <a:spcPct val="0"/>
              </a:spcAft>
              <a:defRPr kumimoji="1" sz="2400">
                <a:solidFill>
                  <a:schemeClr val="tx1"/>
                </a:solidFill>
                <a:latin typeface="Times New Roman" charset="0"/>
                <a:ea typeface="ＭＳ Ｐゴシック" charset="0"/>
              </a:defRPr>
            </a:lvl9pPr>
          </a:lstStyle>
          <a:p>
            <a:pPr algn="ctr"/>
            <a:r>
              <a:rPr lang="en-US" altLang="ja-JP" sz="4300" dirty="0">
                <a:solidFill>
                  <a:srgbClr val="FFFF00"/>
                </a:solidFill>
                <a:latin typeface="Helvetica"/>
                <a:cs typeface="Helvetica"/>
              </a:rPr>
              <a:t>BESS Collaboration</a:t>
            </a:r>
          </a:p>
          <a:p>
            <a:pPr algn="ctr"/>
            <a:endParaRPr lang="en-US" altLang="ja-JP" sz="1500" dirty="0">
              <a:solidFill>
                <a:schemeClr val="bg1"/>
              </a:solidFill>
              <a:latin typeface="Times" charset="0"/>
            </a:endParaRPr>
          </a:p>
        </p:txBody>
      </p:sp>
      <p:sp>
        <p:nvSpPr>
          <p:cNvPr id="1056" name="Text Box 32"/>
          <p:cNvSpPr txBox="1">
            <a:spLocks noChangeArrowheads="1"/>
          </p:cNvSpPr>
          <p:nvPr/>
        </p:nvSpPr>
        <p:spPr bwMode="auto">
          <a:xfrm>
            <a:off x="235356" y="5949281"/>
            <a:ext cx="8751075" cy="523202"/>
          </a:xfrm>
          <a:prstGeom prst="rect">
            <a:avLst/>
          </a:prstGeom>
          <a:solidFill>
            <a:srgbClr val="3366FF">
              <a:alpha val="58000"/>
            </a:srgbClr>
          </a:solidFill>
          <a:ln>
            <a:noFill/>
          </a:ln>
          <a:effectLst/>
        </p:spPr>
        <p:txBody>
          <a:bodyPr wrap="none" lIns="91421" tIns="45711" rIns="91421" bIns="45711">
            <a:spAutoFit/>
          </a:bodyPr>
          <a:lstStyle/>
          <a:p>
            <a:r>
              <a:rPr lang="en-US" altLang="ja-JP" sz="2400" dirty="0">
                <a:solidFill>
                  <a:srgbClr val="FFFF00"/>
                </a:solidFill>
              </a:rPr>
              <a:t>B</a:t>
            </a:r>
            <a:r>
              <a:rPr lang="en-US" altLang="ja-JP" sz="2400" dirty="0"/>
              <a:t>alloon-borne </a:t>
            </a:r>
            <a:r>
              <a:rPr lang="en-US" altLang="ja-JP" sz="2400" dirty="0">
                <a:solidFill>
                  <a:srgbClr val="FFFF00"/>
                </a:solidFill>
              </a:rPr>
              <a:t>E</a:t>
            </a:r>
            <a:r>
              <a:rPr lang="en-US" altLang="ja-JP" sz="2400" dirty="0"/>
              <a:t>xperiment with a </a:t>
            </a:r>
            <a:r>
              <a:rPr lang="en-US" altLang="ja-JP" sz="2400" dirty="0">
                <a:solidFill>
                  <a:srgbClr val="FFFF00"/>
                </a:solidFill>
              </a:rPr>
              <a:t>S</a:t>
            </a:r>
            <a:r>
              <a:rPr lang="en-US" altLang="ja-JP" sz="2400" dirty="0"/>
              <a:t>uperconducting </a:t>
            </a:r>
            <a:r>
              <a:rPr lang="en-US" altLang="ja-JP" sz="2400" dirty="0">
                <a:solidFill>
                  <a:srgbClr val="FFFF00"/>
                </a:solidFill>
              </a:rPr>
              <a:t>S</a:t>
            </a:r>
            <a:r>
              <a:rPr lang="en-US" altLang="ja-JP" sz="2400" dirty="0"/>
              <a:t>pectrometer</a:t>
            </a:r>
            <a:r>
              <a:rPr lang="en-US" altLang="ja-JP" dirty="0"/>
              <a:t> </a:t>
            </a:r>
          </a:p>
        </p:txBody>
      </p:sp>
      <p:pic>
        <p:nvPicPr>
          <p:cNvPr id="1057" name="Picture 33"/>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3124204" y="2697711"/>
            <a:ext cx="2500313" cy="1636713"/>
          </a:xfrm>
          <a:prstGeom prst="rect">
            <a:avLst/>
          </a:prstGeom>
          <a:solidFill>
            <a:schemeClr val="bg1"/>
          </a:solidFill>
          <a:ln w="9525">
            <a:solidFill>
              <a:schemeClr val="bg1"/>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5" name="図 34"/>
          <p:cNvPicPr>
            <a:picLocks noChangeAspect="1"/>
          </p:cNvPicPr>
          <p:nvPr/>
        </p:nvPicPr>
        <p:blipFill rotWithShape="1">
          <a:blip r:embed="rId13" cstate="email">
            <a:alphaModFix amt="87000"/>
            <a:extLst>
              <a:ext uri="{28A0092B-C50C-407E-A947-70E740481C1C}">
                <a14:useLocalDpi xmlns:a14="http://schemas.microsoft.com/office/drawing/2010/main"/>
              </a:ext>
            </a:extLst>
          </a:blip>
          <a:srcRect/>
          <a:stretch/>
        </p:blipFill>
        <p:spPr>
          <a:xfrm>
            <a:off x="467545" y="2060850"/>
            <a:ext cx="8208912" cy="2036801"/>
          </a:xfrm>
          <a:prstGeom prst="rect">
            <a:avLst/>
          </a:prstGeom>
          <a:noFill/>
          <a:ln w="28575" cmpd="sng">
            <a:solidFill>
              <a:srgbClr val="008000"/>
            </a:solidFill>
          </a:ln>
        </p:spPr>
      </p:pic>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フッター プレースホルダー 3"/>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320305734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6552" y="816467"/>
            <a:ext cx="5877921" cy="5716067"/>
          </a:xfrm>
          <a:prstGeom prst="rect">
            <a:avLst/>
          </a:prstGeom>
        </p:spPr>
      </p:pic>
      <p:sp>
        <p:nvSpPr>
          <p:cNvPr id="39943" name="Slide Number Placeholder 1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E3017EB8-2371-4B72-B8B6-26D80E8D79B9}" type="slidenum">
              <a:rPr lang="en-US" altLang="ja-JP" smtClean="0">
                <a:latin typeface="さざなみ明朝"/>
              </a:rPr>
              <a:pPr/>
              <a:t>30</a:t>
            </a:fld>
            <a:endParaRPr lang="en-US" altLang="ja-JP" dirty="0" smtClean="0">
              <a:latin typeface="さざなみ明朝"/>
            </a:endParaRPr>
          </a:p>
        </p:txBody>
      </p:sp>
      <p:sp>
        <p:nvSpPr>
          <p:cNvPr id="9" name="Rectangle 2"/>
          <p:cNvSpPr>
            <a:spLocks noGrp="1" noChangeArrowheads="1"/>
          </p:cNvSpPr>
          <p:nvPr>
            <p:ph type="title"/>
          </p:nvPr>
        </p:nvSpPr>
        <p:spPr>
          <a:xfrm>
            <a:off x="457200" y="116632"/>
            <a:ext cx="8229600" cy="720080"/>
          </a:xfrm>
        </p:spPr>
        <p:txBody>
          <a:bodyPr/>
          <a:lstStyle/>
          <a:p>
            <a:pPr>
              <a:defRPr/>
            </a:pPr>
            <a:r>
              <a:rPr lang="en-US" altLang="ja-JP" sz="3600" dirty="0">
                <a:latin typeface="Helvetica Neue" charset="0"/>
                <a:ea typeface="ヒラギノ角ゴ ProN W3" charset="0"/>
                <a:cs typeface="ヒラギノ角ゴ ProN W3" charset="0"/>
              </a:rPr>
              <a:t>BESS-Polar II Antiproton Spectrum </a:t>
            </a:r>
            <a:endParaRPr kumimoji="0" lang="en-US" altLang="ja-JP" dirty="0">
              <a:solidFill>
                <a:schemeClr val="tx1"/>
              </a:solidFill>
              <a:latin typeface="Helvetica Neue" charset="0"/>
              <a:ea typeface="ヒラギノ角ゴ ProN W3" charset="0"/>
              <a:cs typeface="ヒラギノ角ゴ ProN W3" charset="0"/>
            </a:endParaRPr>
          </a:p>
        </p:txBody>
      </p:sp>
      <p:sp>
        <p:nvSpPr>
          <p:cNvPr id="10" name="Rectangle 3"/>
          <p:cNvSpPr txBox="1">
            <a:spLocks noChangeArrowheads="1"/>
          </p:cNvSpPr>
          <p:nvPr/>
        </p:nvSpPr>
        <p:spPr bwMode="auto">
          <a:xfrm>
            <a:off x="6228185" y="1052736"/>
            <a:ext cx="2855664" cy="5112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21" tIns="45711" rIns="91421" bIns="45711" numCol="1" anchor="t" anchorCtr="0" compatLnSpc="1">
            <a:prstTxWarp prst="textNoShape">
              <a:avLst/>
            </a:prstTxWarp>
          </a:bodyPr>
          <a:lstStyle>
            <a:lvl1pPr marL="342900" indent="-342900" algn="l" rtl="0" fontAlgn="base">
              <a:spcBef>
                <a:spcPct val="20000"/>
              </a:spcBef>
              <a:spcAft>
                <a:spcPct val="0"/>
              </a:spcAft>
              <a:buClr>
                <a:schemeClr val="hlink"/>
              </a:buClr>
              <a:buSzPct val="70000"/>
              <a:buFont typeface="Wingdings" charset="0"/>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SzPct val="70000"/>
              <a:buFont typeface="Wingdings" charset="0"/>
              <a:buChar char="n"/>
              <a:defRPr sz="28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tx2"/>
              </a:buClr>
              <a:buSzPct val="70000"/>
              <a:buFont typeface="Wingdings" charset="0"/>
              <a:buChar char="n"/>
              <a:defRPr sz="24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lr>
                <a:schemeClr val="accent2"/>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5pPr>
            <a:lvl6pPr marL="25146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6pPr>
            <a:lvl7pPr marL="29718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7pPr>
            <a:lvl8pPr marL="34290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8pPr>
            <a:lvl9pPr marL="38862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9pPr>
          </a:lstStyle>
          <a:p>
            <a:pPr marL="0" indent="0">
              <a:buNone/>
              <a:defRPr/>
            </a:pPr>
            <a:r>
              <a:rPr lang="en-US" altLang="ja-JP" sz="2000" dirty="0">
                <a:latin typeface="Helvetica"/>
                <a:ea typeface="ヒラギノ角ゴ ProN W3" charset="0"/>
                <a:cs typeface="Helvetica"/>
              </a:rPr>
              <a:t>Compared with </a:t>
            </a:r>
          </a:p>
          <a:p>
            <a:pPr marL="0" indent="0">
              <a:buNone/>
              <a:defRPr/>
            </a:pPr>
            <a:r>
              <a:rPr lang="en-US" altLang="ja-JP" sz="2000" dirty="0">
                <a:latin typeface="Helvetica"/>
                <a:ea typeface="ヒラギノ角ゴ ProN W3" charset="0"/>
                <a:cs typeface="Helvetica"/>
              </a:rPr>
              <a:t>BESS’95+’97:</a:t>
            </a:r>
          </a:p>
          <a:p>
            <a:pPr>
              <a:defRPr/>
            </a:pPr>
            <a:r>
              <a:rPr lang="en-US" altLang="ja-JP" sz="2000" dirty="0">
                <a:solidFill>
                  <a:srgbClr val="00CCFF"/>
                </a:solidFill>
                <a:latin typeface="Helvetica"/>
                <a:ea typeface="ヒラギノ角ゴ ProN W3" charset="0"/>
                <a:cs typeface="Helvetica"/>
              </a:rPr>
              <a:t>x 14 statistics</a:t>
            </a:r>
            <a:r>
              <a:rPr lang="en-US" altLang="ja-JP" sz="2000" b="0" dirty="0">
                <a:solidFill>
                  <a:srgbClr val="00CCFF"/>
                </a:solidFill>
                <a:latin typeface="Helvetica"/>
                <a:ea typeface="ヒラギノ角ゴ ProN W3" charset="0"/>
                <a:cs typeface="Helvetica"/>
              </a:rPr>
              <a:t>         </a:t>
            </a:r>
            <a:r>
              <a:rPr lang="en-US" altLang="ja-JP" sz="1800" b="0" dirty="0">
                <a:latin typeface="Helvetica"/>
                <a:ea typeface="ヒラギノ角ゴ ProN W3" charset="0"/>
                <a:cs typeface="Helvetica"/>
              </a:rPr>
              <a:t>at  &lt; 1 </a:t>
            </a:r>
            <a:r>
              <a:rPr lang="en-US" altLang="ja-JP" sz="1800" b="0" dirty="0" err="1">
                <a:latin typeface="Helvetica"/>
                <a:ea typeface="ヒラギノ角ゴ ProN W3" charset="0"/>
                <a:cs typeface="Helvetica"/>
              </a:rPr>
              <a:t>GeV</a:t>
            </a:r>
            <a:endParaRPr lang="en-US" altLang="ja-JP" sz="1800" b="0" dirty="0">
              <a:latin typeface="Helvetica"/>
              <a:ea typeface="ヒラギノ角ゴ ProN W3" charset="0"/>
              <a:cs typeface="Helvetica"/>
            </a:endParaRPr>
          </a:p>
          <a:p>
            <a:pPr>
              <a:spcBef>
                <a:spcPts val="2063"/>
              </a:spcBef>
              <a:defRPr/>
            </a:pPr>
            <a:r>
              <a:rPr lang="en-US" altLang="ja-JP" sz="2000" b="0" dirty="0">
                <a:latin typeface="Helvetica"/>
                <a:ea typeface="ヒラギノ角ゴ ProN W3" charset="0"/>
                <a:cs typeface="Helvetica"/>
              </a:rPr>
              <a:t>Flux peak   consistent </a:t>
            </a:r>
            <a:r>
              <a:rPr lang="en-US" altLang="ja-JP" sz="1800" b="0" dirty="0">
                <a:latin typeface="Helvetica"/>
                <a:ea typeface="ヒラギノ角ゴ ProN W3" charset="0"/>
                <a:cs typeface="Helvetica"/>
              </a:rPr>
              <a:t>at 2 </a:t>
            </a:r>
            <a:r>
              <a:rPr lang="en-US" altLang="ja-JP" sz="1800" b="0" dirty="0" err="1">
                <a:latin typeface="Helvetica"/>
                <a:ea typeface="ヒラギノ角ゴ ProN W3" charset="0"/>
                <a:cs typeface="Helvetica"/>
              </a:rPr>
              <a:t>GeV</a:t>
            </a:r>
            <a:r>
              <a:rPr lang="en-US" altLang="ja-JP" sz="2000" b="0" dirty="0">
                <a:latin typeface="Helvetica"/>
                <a:ea typeface="ヒラギノ角ゴ ProN W3" charset="0"/>
                <a:cs typeface="Helvetica"/>
              </a:rPr>
              <a:t>, </a:t>
            </a:r>
          </a:p>
          <a:p>
            <a:pPr>
              <a:spcBef>
                <a:spcPts val="2063"/>
              </a:spcBef>
              <a:defRPr/>
            </a:pPr>
            <a:r>
              <a:rPr lang="en-US" altLang="ja-JP" sz="2000" b="0" dirty="0">
                <a:latin typeface="Helvetica"/>
                <a:ea typeface="ヒラギノ角ゴ ProN W3" charset="0"/>
                <a:cs typeface="Helvetica"/>
              </a:rPr>
              <a:t>Spectral shape different at low energies.</a:t>
            </a:r>
          </a:p>
          <a:p>
            <a:pPr>
              <a:spcBef>
                <a:spcPts val="2063"/>
              </a:spcBef>
              <a:defRPr/>
            </a:pPr>
            <a:r>
              <a:rPr lang="en-US" altLang="ja-JP" sz="1600" b="0" dirty="0">
                <a:latin typeface="Helvetica"/>
                <a:ea typeface="ヒラギノ角ゴ ProN W3" charset="0"/>
                <a:cs typeface="Helvetica"/>
              </a:rPr>
              <a:t>Result</a:t>
            </a:r>
            <a:r>
              <a:rPr lang="en-US" altLang="ja-JP" sz="1600" b="0" dirty="0" smtClean="0">
                <a:latin typeface="Helvetica"/>
                <a:ea typeface="ヒラギノ角ゴ ProN W3" charset="0"/>
                <a:cs typeface="Helvetica"/>
              </a:rPr>
              <a:t> published</a:t>
            </a:r>
            <a:r>
              <a:rPr lang="en-US" altLang="ja-JP" sz="1600" b="0" dirty="0" smtClean="0">
                <a:latin typeface="Helvetica"/>
                <a:ea typeface="ヒラギノ角ゴ ProN W3" charset="0"/>
                <a:cs typeface="Helvetica"/>
              </a:rPr>
              <a:t>:</a:t>
            </a:r>
            <a:endParaRPr lang="en-US" altLang="ja-JP" dirty="0">
              <a:latin typeface="Helvetica"/>
              <a:ea typeface="ヒラギノ角ゴ ProN W3" charset="0"/>
              <a:cs typeface="Helvetica"/>
            </a:endParaRPr>
          </a:p>
        </p:txBody>
      </p:sp>
      <p:sp>
        <p:nvSpPr>
          <p:cNvPr id="11" name="テキスト ボックス 10"/>
          <p:cNvSpPr txBox="1"/>
          <p:nvPr/>
        </p:nvSpPr>
        <p:spPr>
          <a:xfrm>
            <a:off x="2699793" y="5373218"/>
            <a:ext cx="2664296" cy="461665"/>
          </a:xfrm>
          <a:prstGeom prst="rect">
            <a:avLst/>
          </a:prstGeom>
          <a:solidFill>
            <a:srgbClr val="CCFFCC"/>
          </a:solidFill>
          <a:ln>
            <a:solidFill>
              <a:srgbClr val="0099CC"/>
            </a:solidFill>
          </a:ln>
        </p:spPr>
        <p:txBody>
          <a:bodyPr wrap="square" lIns="91421" tIns="45711" rIns="91421" bIns="45711" rtlCol="0">
            <a:spAutoFit/>
          </a:bodyPr>
          <a:lstStyle/>
          <a:p>
            <a:pPr algn="l"/>
            <a:r>
              <a:rPr lang="en-US" altLang="ja-JP" sz="1200" i="1" dirty="0">
                <a:solidFill>
                  <a:schemeClr val="bg2"/>
                </a:solidFill>
                <a:ea typeface="Osaka" charset="0"/>
                <a:cs typeface="Osaka" charset="0"/>
              </a:rPr>
              <a:t>Ref. for BESS’95+’97: </a:t>
            </a:r>
          </a:p>
          <a:p>
            <a:pPr algn="l"/>
            <a:r>
              <a:rPr lang="en-US" altLang="ja-JP" sz="1200" i="1" dirty="0">
                <a:solidFill>
                  <a:schemeClr val="bg2"/>
                </a:solidFill>
                <a:ea typeface="Osaka" charset="0"/>
                <a:cs typeface="Osaka" charset="0"/>
              </a:rPr>
              <a:t>S. </a:t>
            </a:r>
            <a:r>
              <a:rPr lang="en-US" altLang="ja-JP" sz="1200" i="1" dirty="0" err="1">
                <a:solidFill>
                  <a:schemeClr val="bg2"/>
                </a:solidFill>
                <a:ea typeface="Osaka" charset="0"/>
                <a:cs typeface="Osaka" charset="0"/>
              </a:rPr>
              <a:t>Orito</a:t>
            </a:r>
            <a:r>
              <a:rPr lang="en-US" altLang="ja-JP" sz="1200" i="1" dirty="0">
                <a:solidFill>
                  <a:schemeClr val="bg2"/>
                </a:solidFill>
                <a:ea typeface="Osaka" charset="0"/>
                <a:cs typeface="Osaka" charset="0"/>
              </a:rPr>
              <a:t> et al. PRL, Vol. 84, No, 6, 2000</a:t>
            </a:r>
          </a:p>
        </p:txBody>
      </p:sp>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フッター プレースホルダー 3"/>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251981390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D0BBEC62-C63E-4FB3-B575-A506B144E304}" type="slidenum">
              <a:rPr lang="en-US" altLang="ja-JP" smtClean="0">
                <a:latin typeface="さざなみ明朝"/>
              </a:rPr>
              <a:pPr/>
              <a:t>31</a:t>
            </a:fld>
            <a:endParaRPr lang="en-US" altLang="ja-JP" dirty="0" smtClean="0">
              <a:latin typeface="さざなみ明朝"/>
            </a:endParaRPr>
          </a:p>
        </p:txBody>
      </p:sp>
      <p:sp>
        <p:nvSpPr>
          <p:cNvPr id="5" name="Text Box 2"/>
          <p:cNvSpPr txBox="1">
            <a:spLocks noChangeArrowheads="1"/>
          </p:cNvSpPr>
          <p:nvPr/>
        </p:nvSpPr>
        <p:spPr bwMode="auto">
          <a:xfrm>
            <a:off x="979537" y="188660"/>
            <a:ext cx="6019200" cy="495412"/>
          </a:xfrm>
          <a:prstGeom prst="rect">
            <a:avLst/>
          </a:prstGeom>
          <a:noFill/>
          <a:ln w="9525">
            <a:noFill/>
            <a:round/>
            <a:headEnd/>
            <a:tailEnd/>
          </a:ln>
        </p:spPr>
        <p:txBody>
          <a:bodyPr wrap="none" lIns="74039" tIns="63142" rIns="74039" bIns="37020"/>
          <a:lstStyle/>
          <a:p>
            <a:pPr hangingPunct="0">
              <a:lnSpc>
                <a:spcPct val="93000"/>
              </a:lnSpc>
              <a:buClr>
                <a:srgbClr val="000000"/>
              </a:buClr>
              <a:buSzPct val="100000"/>
              <a:tabLst>
                <a:tab pos="594607" algn="l"/>
                <a:tab pos="1190654" algn="l"/>
                <a:tab pos="1785259" algn="l"/>
                <a:tab pos="2381307" algn="l"/>
                <a:tab pos="2977354" algn="l"/>
              </a:tabLst>
              <a:defRPr/>
            </a:pPr>
            <a:r>
              <a:rPr kumimoji="0" lang="en-US" altLang="ja-JP" sz="3300" dirty="0">
                <a:solidFill>
                  <a:srgbClr val="FFFF00"/>
                </a:solidFill>
                <a:latin typeface="Helvetica"/>
                <a:ea typeface="+mn-ea"/>
                <a:cs typeface="Helvetica"/>
              </a:rPr>
              <a:t>Comparison with secondary models</a:t>
            </a:r>
          </a:p>
        </p:txBody>
      </p:sp>
      <p:sp>
        <p:nvSpPr>
          <p:cNvPr id="13" name="Text Box 7"/>
          <p:cNvSpPr txBox="1">
            <a:spLocks noChangeArrowheads="1"/>
          </p:cNvSpPr>
          <p:nvPr/>
        </p:nvSpPr>
        <p:spPr bwMode="auto">
          <a:xfrm>
            <a:off x="6336705" y="3933057"/>
            <a:ext cx="2699792" cy="1512168"/>
          </a:xfrm>
          <a:prstGeom prst="rect">
            <a:avLst/>
          </a:prstGeom>
          <a:solidFill>
            <a:srgbClr val="000090"/>
          </a:solidFill>
          <a:ln w="9525">
            <a:solidFill>
              <a:srgbClr val="00CCFF"/>
            </a:solidFill>
            <a:round/>
            <a:headEnd/>
            <a:tailEnd/>
          </a:ln>
        </p:spPr>
        <p:txBody>
          <a:bodyPr wrap="none" lIns="81623" tIns="40812" rIns="81623" bIns="40812"/>
          <a:lstStyle/>
          <a:p>
            <a:pPr algn="l" hangingPunct="0">
              <a:lnSpc>
                <a:spcPct val="87000"/>
              </a:lnSpc>
              <a:buClr>
                <a:srgbClr val="000000"/>
              </a:buClr>
              <a:buSzPct val="100000"/>
              <a:tabLst>
                <a:tab pos="656518" algn="l"/>
                <a:tab pos="1313031" algn="l"/>
                <a:tab pos="1969546" algn="l"/>
                <a:tab pos="2626062" algn="l"/>
                <a:tab pos="3282576" algn="l"/>
                <a:tab pos="3939092" algn="l"/>
              </a:tabLst>
              <a:defRPr/>
            </a:pPr>
            <a:r>
              <a:rPr kumimoji="0" lang="en-US" altLang="ja-JP" sz="1800" b="0" dirty="0">
                <a:latin typeface="Helvetica"/>
                <a:ea typeface="ＭＳ ゴシック" pitchFamily="49" charset="-128"/>
                <a:cs typeface="Helvetica"/>
              </a:rPr>
              <a:t>Secondary p-bar flux</a:t>
            </a:r>
          </a:p>
          <a:p>
            <a:pPr algn="l" hangingPunct="0">
              <a:lnSpc>
                <a:spcPct val="87000"/>
              </a:lnSpc>
              <a:buClr>
                <a:srgbClr val="000000"/>
              </a:buClr>
              <a:buSzPct val="100000"/>
              <a:tabLst>
                <a:tab pos="656518" algn="l"/>
                <a:tab pos="1313031" algn="l"/>
                <a:tab pos="1969546" algn="l"/>
                <a:tab pos="2626062" algn="l"/>
                <a:tab pos="3282576" algn="l"/>
                <a:tab pos="3939092" algn="l"/>
              </a:tabLst>
              <a:defRPr/>
            </a:pPr>
            <a:r>
              <a:rPr kumimoji="0" lang="en-US" altLang="ja-JP" sz="1800" b="0" dirty="0">
                <a:latin typeface="Helvetica"/>
                <a:ea typeface="ＭＳ ゴシック" pitchFamily="49" charset="-128"/>
                <a:cs typeface="Helvetica"/>
              </a:rPr>
              <a:t>calculated using:</a:t>
            </a:r>
          </a:p>
          <a:p>
            <a:pPr algn="l" hangingPunct="0">
              <a:lnSpc>
                <a:spcPct val="87000"/>
              </a:lnSpc>
              <a:buClr>
                <a:srgbClr val="000000"/>
              </a:buClr>
              <a:buSzPct val="100000"/>
              <a:tabLst>
                <a:tab pos="656518" algn="l"/>
                <a:tab pos="1313031" algn="l"/>
                <a:tab pos="1969546" algn="l"/>
                <a:tab pos="2626062" algn="l"/>
                <a:tab pos="3282576" algn="l"/>
                <a:tab pos="3939092" algn="l"/>
              </a:tabLst>
              <a:defRPr/>
            </a:pPr>
            <a:r>
              <a:rPr kumimoji="0" lang="en-US" altLang="ja-JP" sz="1800" b="0" dirty="0">
                <a:latin typeface="Helvetica"/>
                <a:ea typeface="ＭＳ ゴシック" pitchFamily="49" charset="-128"/>
                <a:cs typeface="Helvetica"/>
              </a:rPr>
              <a:t> </a:t>
            </a:r>
          </a:p>
          <a:p>
            <a:pPr algn="l" hangingPunct="0">
              <a:lnSpc>
                <a:spcPct val="87000"/>
              </a:lnSpc>
              <a:buClr>
                <a:srgbClr val="000000"/>
              </a:buClr>
              <a:buSzPct val="100000"/>
              <a:tabLst>
                <a:tab pos="656518" algn="l"/>
                <a:tab pos="1313031" algn="l"/>
                <a:tab pos="1969546" algn="l"/>
                <a:tab pos="2626062" algn="l"/>
                <a:tab pos="3282576" algn="l"/>
                <a:tab pos="3939092" algn="l"/>
              </a:tabLst>
              <a:defRPr/>
            </a:pPr>
            <a:r>
              <a:rPr kumimoji="0" lang="en-US" altLang="ja-JP" sz="500" b="0" dirty="0">
                <a:latin typeface="Helvetica"/>
                <a:ea typeface="ＭＳ ゴシック" pitchFamily="49" charset="-128"/>
                <a:cs typeface="Helvetica"/>
              </a:rPr>
              <a:t> </a:t>
            </a:r>
            <a:r>
              <a:rPr kumimoji="0" lang="en-US" altLang="ja-JP" sz="1800" b="0" dirty="0">
                <a:latin typeface="Helvetica"/>
                <a:ea typeface="ＭＳ ゴシック" pitchFamily="49" charset="-128"/>
                <a:cs typeface="Helvetica"/>
              </a:rPr>
              <a:t>Propagation model </a:t>
            </a:r>
          </a:p>
          <a:p>
            <a:pPr algn="l" hangingPunct="0">
              <a:lnSpc>
                <a:spcPct val="87000"/>
              </a:lnSpc>
              <a:buClr>
                <a:srgbClr val="000000"/>
              </a:buClr>
              <a:buSzPct val="100000"/>
              <a:tabLst>
                <a:tab pos="656518" algn="l"/>
                <a:tab pos="1313031" algn="l"/>
                <a:tab pos="1969546" algn="l"/>
                <a:tab pos="2626062" algn="l"/>
                <a:tab pos="3282576" algn="l"/>
                <a:tab pos="3939092" algn="l"/>
              </a:tabLst>
              <a:defRPr/>
            </a:pPr>
            <a:r>
              <a:rPr kumimoji="0" lang="en-US" altLang="ja-JP" sz="1800" b="0" dirty="0">
                <a:latin typeface="Helvetica"/>
                <a:ea typeface="ＭＳ ゴシック" pitchFamily="49" charset="-128"/>
                <a:cs typeface="Helvetica"/>
              </a:rPr>
              <a:t>   × Solar modulation</a:t>
            </a:r>
          </a:p>
        </p:txBody>
      </p:sp>
      <p:cxnSp>
        <p:nvCxnSpPr>
          <p:cNvPr id="42041" name="Straight Connector 13"/>
          <p:cNvCxnSpPr>
            <a:cxnSpLocks noChangeShapeType="1"/>
          </p:cNvCxnSpPr>
          <p:nvPr/>
        </p:nvCxnSpPr>
        <p:spPr bwMode="auto">
          <a:xfrm>
            <a:off x="6949147" y="1642605"/>
            <a:ext cx="129600" cy="1440"/>
          </a:xfrm>
          <a:prstGeom prst="line">
            <a:avLst/>
          </a:prstGeom>
          <a:noFill/>
          <a:ln w="15875" algn="ctr">
            <a:solidFill>
              <a:schemeClr val="tx1"/>
            </a:solidFill>
            <a:round/>
            <a:headEnd/>
            <a:tailEnd/>
          </a:ln>
        </p:spPr>
      </p:cxnSp>
      <p:sp>
        <p:nvSpPr>
          <p:cNvPr id="2" name="テキスト ボックス 1"/>
          <p:cNvSpPr txBox="1"/>
          <p:nvPr/>
        </p:nvSpPr>
        <p:spPr>
          <a:xfrm>
            <a:off x="6372200" y="1386641"/>
            <a:ext cx="2592288" cy="2364588"/>
          </a:xfrm>
          <a:prstGeom prst="rect">
            <a:avLst/>
          </a:prstGeom>
          <a:solidFill>
            <a:srgbClr val="3366FF"/>
          </a:solidFill>
          <a:ln>
            <a:solidFill>
              <a:srgbClr val="FFFFFF"/>
            </a:solidFill>
          </a:ln>
        </p:spPr>
        <p:txBody>
          <a:bodyPr wrap="square" lIns="91421" tIns="45711" rIns="91421" bIns="45711" rtlCol="0">
            <a:spAutoFit/>
          </a:bodyPr>
          <a:lstStyle/>
          <a:p>
            <a:pPr algn="l"/>
            <a:r>
              <a:rPr lang="en-US" altLang="ja-JP" sz="2000" b="0" u="sng" dirty="0">
                <a:solidFill>
                  <a:srgbClr val="FFFFFF"/>
                </a:solidFill>
                <a:latin typeface="Helvetica"/>
                <a:cs typeface="Helvetica"/>
              </a:rPr>
              <a:t>BESS-Polar II results  </a:t>
            </a:r>
          </a:p>
          <a:p>
            <a:pPr algn="l"/>
            <a:r>
              <a:rPr lang="en-US" altLang="ja-JP" sz="1800" b="0" dirty="0">
                <a:solidFill>
                  <a:srgbClr val="FFFFFF"/>
                </a:solidFill>
                <a:latin typeface="Helvetica"/>
                <a:cs typeface="Helvetica"/>
              </a:rPr>
              <a:t>- generally     </a:t>
            </a:r>
          </a:p>
          <a:p>
            <a:pPr algn="l"/>
            <a:r>
              <a:rPr lang="en-US" altLang="ja-JP" sz="1800" b="0" dirty="0">
                <a:solidFill>
                  <a:srgbClr val="FFFFFF"/>
                </a:solidFill>
                <a:latin typeface="Helvetica"/>
                <a:cs typeface="Helvetica"/>
              </a:rPr>
              <a:t>  </a:t>
            </a:r>
            <a:r>
              <a:rPr lang="en-US" altLang="ja-JP" sz="1800" dirty="0">
                <a:solidFill>
                  <a:srgbClr val="FFFF00"/>
                </a:solidFill>
                <a:latin typeface="Helvetica"/>
                <a:cs typeface="Helvetica"/>
              </a:rPr>
              <a:t>consistent </a:t>
            </a:r>
            <a:r>
              <a:rPr lang="en-US" altLang="ja-JP" sz="1800" b="0" dirty="0">
                <a:latin typeface="Helvetica"/>
                <a:cs typeface="Helvetica"/>
              </a:rPr>
              <a:t>with </a:t>
            </a:r>
          </a:p>
          <a:p>
            <a:pPr algn="l"/>
            <a:r>
              <a:rPr lang="en-US" altLang="ja-JP" sz="1800" b="0" dirty="0">
                <a:latin typeface="Helvetica"/>
                <a:cs typeface="Helvetica"/>
              </a:rPr>
              <a:t>  secondary p-bar  </a:t>
            </a:r>
          </a:p>
          <a:p>
            <a:pPr algn="l"/>
            <a:r>
              <a:rPr lang="en-US" altLang="ja-JP" sz="1800" b="0" dirty="0">
                <a:solidFill>
                  <a:srgbClr val="FFFFFF"/>
                </a:solidFill>
                <a:latin typeface="Helvetica"/>
                <a:cs typeface="Helvetica"/>
              </a:rPr>
              <a:t>  calculations under </a:t>
            </a:r>
          </a:p>
          <a:p>
            <a:pPr algn="l"/>
            <a:r>
              <a:rPr lang="en-US" altLang="ja-JP" sz="1800" b="0" dirty="0">
                <a:solidFill>
                  <a:srgbClr val="FFFFFF"/>
                </a:solidFill>
                <a:latin typeface="Helvetica"/>
                <a:cs typeface="Helvetica"/>
              </a:rPr>
              <a:t>  solar minimum</a:t>
            </a:r>
          </a:p>
          <a:p>
            <a:pPr algn="l"/>
            <a:r>
              <a:rPr lang="en-US" altLang="ja-JP" sz="1800" b="0" dirty="0">
                <a:solidFill>
                  <a:srgbClr val="FFFFFF"/>
                </a:solidFill>
                <a:latin typeface="Helvetica"/>
                <a:cs typeface="Helvetica"/>
              </a:rPr>
              <a:t>  conditions.</a:t>
            </a:r>
            <a:endParaRPr kumimoji="0" lang="en-US" altLang="ja-JP" sz="1800" b="0" dirty="0">
              <a:solidFill>
                <a:srgbClr val="FFFFFF"/>
              </a:solidFill>
              <a:latin typeface="Helvetica"/>
              <a:ea typeface="ＭＳ ゴシック" pitchFamily="49" charset="-128"/>
              <a:cs typeface="Helvetica"/>
            </a:endParaRPr>
          </a:p>
          <a:p>
            <a:endParaRPr lang="ja-JP" altLang="en-US" sz="1800" dirty="0"/>
          </a:p>
        </p:txBody>
      </p:sp>
      <p:sp>
        <p:nvSpPr>
          <p:cNvPr id="4" name="日付プレースホルダー 3"/>
          <p:cNvSpPr>
            <a:spLocks noGrp="1"/>
          </p:cNvSpPr>
          <p:nvPr>
            <p:ph type="dt" sz="half" idx="10"/>
          </p:nvPr>
        </p:nvSpPr>
        <p:spPr/>
        <p:txBody>
          <a:bodyPr/>
          <a:lstStyle/>
          <a:p>
            <a:r>
              <a:rPr lang="en-US" altLang="ja-JP" dirty="0" smtClean="0"/>
              <a:t>A. Yamamoto, 6 November 2012</a:t>
            </a:r>
            <a:endParaRPr lang="en-US" altLang="ja-JP" dirty="0"/>
          </a:p>
        </p:txBody>
      </p:sp>
      <p:sp>
        <p:nvSpPr>
          <p:cNvPr id="6" name="フッター プレースホルダー 5"/>
          <p:cNvSpPr>
            <a:spLocks noGrp="1"/>
          </p:cNvSpPr>
          <p:nvPr>
            <p:ph type="ftr" sz="quarter" idx="11"/>
          </p:nvPr>
        </p:nvSpPr>
        <p:spPr/>
        <p:txBody>
          <a:bodyPr/>
          <a:lstStyle/>
          <a:p>
            <a:r>
              <a:rPr lang="en-US" altLang="ja-JP" smtClean="0"/>
              <a:t>BESS Experiment</a:t>
            </a:r>
            <a:endParaRPr lang="en-US" altLang="ja-JP"/>
          </a:p>
        </p:txBody>
      </p:sp>
      <p:pic>
        <p:nvPicPr>
          <p:cNvPr id="10" name="Picture 9" descr="figure2.jpg"/>
          <p:cNvPicPr>
            <a:picLocks noChangeAspect="1"/>
          </p:cNvPicPr>
          <p:nvPr/>
        </p:nvPicPr>
        <p:blipFill>
          <a:blip r:embed="rId3"/>
          <a:srcRect r="7614"/>
          <a:stretch>
            <a:fillRect/>
          </a:stretch>
        </p:blipFill>
        <p:spPr>
          <a:xfrm>
            <a:off x="228600" y="976333"/>
            <a:ext cx="5817774" cy="5332987"/>
          </a:xfrm>
          <a:prstGeom prst="rect">
            <a:avLst/>
          </a:prstGeom>
        </p:spPr>
      </p:pic>
      <p:sp>
        <p:nvSpPr>
          <p:cNvPr id="3" name="テキスト ボックス 2"/>
          <p:cNvSpPr txBox="1"/>
          <p:nvPr/>
        </p:nvSpPr>
        <p:spPr>
          <a:xfrm>
            <a:off x="6156176" y="5733256"/>
            <a:ext cx="2210862" cy="584776"/>
          </a:xfrm>
          <a:prstGeom prst="rect">
            <a:avLst/>
          </a:prstGeom>
          <a:noFill/>
        </p:spPr>
        <p:txBody>
          <a:bodyPr wrap="none" rtlCol="0">
            <a:spAutoFit/>
          </a:bodyPr>
          <a:lstStyle/>
          <a:p>
            <a:pPr algn="l"/>
            <a:r>
              <a:rPr lang="en-US" altLang="ja-JP" sz="1600" dirty="0">
                <a:solidFill>
                  <a:srgbClr val="FFFF00"/>
                </a:solidFill>
                <a:latin typeface="Helvetica"/>
                <a:cs typeface="Helvetica"/>
              </a:rPr>
              <a:t>Phys. Rev. </a:t>
            </a:r>
            <a:r>
              <a:rPr lang="en-US" altLang="ja-JP" sz="1600" dirty="0" err="1">
                <a:solidFill>
                  <a:srgbClr val="FFFF00"/>
                </a:solidFill>
                <a:latin typeface="Helvetica"/>
                <a:cs typeface="Helvetica"/>
              </a:rPr>
              <a:t>Lett</a:t>
            </a:r>
            <a:r>
              <a:rPr lang="en-US" altLang="ja-JP" sz="1600" dirty="0">
                <a:solidFill>
                  <a:srgbClr val="FFFF00"/>
                </a:solidFill>
                <a:latin typeface="Helvetica"/>
                <a:cs typeface="Helvetica"/>
              </a:rPr>
              <a:t>., 108, </a:t>
            </a:r>
            <a:endParaRPr lang="en-US" altLang="ja-JP" sz="1600" dirty="0" smtClean="0">
              <a:solidFill>
                <a:srgbClr val="FFFF00"/>
              </a:solidFill>
              <a:latin typeface="Helvetica"/>
              <a:cs typeface="Helvetica"/>
            </a:endParaRPr>
          </a:p>
          <a:p>
            <a:pPr algn="l"/>
            <a:r>
              <a:rPr lang="en-US" altLang="ja-JP" sz="1600" dirty="0" smtClean="0">
                <a:solidFill>
                  <a:srgbClr val="FFFF00"/>
                </a:solidFill>
                <a:latin typeface="Helvetica"/>
                <a:cs typeface="Helvetica"/>
              </a:rPr>
              <a:t>051102 </a:t>
            </a:r>
            <a:r>
              <a:rPr lang="en-US" altLang="ja-JP" sz="1600" dirty="0">
                <a:solidFill>
                  <a:srgbClr val="FFFF00"/>
                </a:solidFill>
                <a:latin typeface="Helvetica"/>
                <a:cs typeface="Helvetica"/>
              </a:rPr>
              <a:t>(2012</a:t>
            </a:r>
            <a:r>
              <a:rPr lang="en-US" altLang="ja-JP" sz="1600" dirty="0" smtClean="0">
                <a:solidFill>
                  <a:srgbClr val="FFFF00"/>
                </a:solidFill>
                <a:latin typeface="Helvetica"/>
                <a:cs typeface="Helvetica"/>
              </a:rPr>
              <a:t>)</a:t>
            </a:r>
            <a:endParaRPr lang="en-US" altLang="ja-JP" sz="1600" dirty="0">
              <a:solidFill>
                <a:srgbClr val="FFFF00"/>
              </a:solidFill>
              <a:latin typeface="Helvetica"/>
              <a:ea typeface="ヒラギノ角ゴ ProN W3" charset="0"/>
              <a:cs typeface="Helvetica"/>
            </a:endParaRPr>
          </a:p>
        </p:txBody>
      </p:sp>
    </p:spTree>
    <p:extLst>
      <p:ext uri="{BB962C8B-B14F-4D97-AF65-F5344CB8AC3E}">
        <p14:creationId xmlns:p14="http://schemas.microsoft.com/office/powerpoint/2010/main" val="402174918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457200" y="44624"/>
            <a:ext cx="8229600" cy="634082"/>
          </a:xfrm>
        </p:spPr>
        <p:txBody>
          <a:bodyPr/>
          <a:lstStyle/>
          <a:p>
            <a:r>
              <a:rPr lang="en-US" altLang="ja-JP" sz="3600" dirty="0">
                <a:latin typeface="Arial" pitchFamily="34" charset="0"/>
                <a:cs typeface="Arial" pitchFamily="34" charset="0"/>
              </a:rPr>
              <a:t>Comparison of Spectral Shapes </a:t>
            </a:r>
            <a:endParaRPr kumimoji="1" lang="ja-JP" altLang="en-US" sz="3600" dirty="0"/>
          </a:p>
        </p:txBody>
      </p:sp>
      <p:sp>
        <p:nvSpPr>
          <p:cNvPr id="7" name="コンテンツ プレースホルダー 6"/>
          <p:cNvSpPr>
            <a:spLocks noGrp="1"/>
          </p:cNvSpPr>
          <p:nvPr>
            <p:ph idx="1"/>
          </p:nvPr>
        </p:nvSpPr>
        <p:spPr>
          <a:xfrm>
            <a:off x="179512" y="836712"/>
            <a:ext cx="2808312" cy="1296144"/>
          </a:xfrm>
        </p:spPr>
        <p:txBody>
          <a:bodyPr/>
          <a:lstStyle/>
          <a:p>
            <a:pPr marL="0" indent="0">
              <a:lnSpc>
                <a:spcPct val="87000"/>
              </a:lnSpc>
              <a:buNone/>
            </a:pPr>
            <a:r>
              <a:rPr lang="en-US" altLang="ja-JP" sz="2400" b="1" dirty="0">
                <a:solidFill>
                  <a:srgbClr val="FFFF00"/>
                </a:solidFill>
                <a:latin typeface="Helvetica"/>
                <a:ea typeface="ＭＳ ゴシック" pitchFamily="49" charset="-128"/>
                <a:cs typeface="Helvetica"/>
              </a:rPr>
              <a:t>Favored Models</a:t>
            </a:r>
          </a:p>
          <a:p>
            <a:pPr>
              <a:lnSpc>
                <a:spcPct val="87000"/>
              </a:lnSpc>
            </a:pPr>
            <a:r>
              <a:rPr lang="en-US" altLang="ja-JP" sz="2400" dirty="0">
                <a:latin typeface="Helvetica"/>
                <a:ea typeface="ＭＳ ゴシック" pitchFamily="49" charset="-128"/>
                <a:cs typeface="Helvetica"/>
              </a:rPr>
              <a:t>no low energy enhancement </a:t>
            </a:r>
            <a:endParaRPr kumimoji="1" lang="ja-JP" altLang="en-US" sz="2400" b="1" dirty="0">
              <a:solidFill>
                <a:srgbClr val="FFFF00"/>
              </a:solidFill>
            </a:endParaRPr>
          </a:p>
        </p:txBody>
      </p:sp>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301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fld id="{0FF8126B-3B10-4C6F-A771-54EDC87579DA}" type="slidenum">
              <a:rPr lang="en-US" altLang="ja-JP" smtClean="0">
                <a:latin typeface="さざなみ明朝"/>
              </a:rPr>
              <a:pPr/>
              <a:t>32</a:t>
            </a:fld>
            <a:endParaRPr lang="en-US" altLang="ja-JP" smtClean="0">
              <a:latin typeface="さざなみ明朝"/>
            </a:endParaRPr>
          </a:p>
        </p:txBody>
      </p:sp>
      <p:sp>
        <p:nvSpPr>
          <p:cNvPr id="43016" name="Text Box 7"/>
          <p:cNvSpPr txBox="1">
            <a:spLocks noChangeArrowheads="1"/>
          </p:cNvSpPr>
          <p:nvPr/>
        </p:nvSpPr>
        <p:spPr bwMode="auto">
          <a:xfrm>
            <a:off x="5813032" y="3558620"/>
            <a:ext cx="2721600" cy="1036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23" tIns="40812" rIns="81623" bIns="40812"/>
          <a:lstStyle>
            <a:lvl1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1pPr>
            <a:lvl2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2pPr>
            <a:lvl3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3pPr>
            <a:lvl4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4pPr>
            <a:lvl5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9pPr>
          </a:lstStyle>
          <a:p>
            <a:pPr eaLnBrk="1">
              <a:lnSpc>
                <a:spcPct val="87000"/>
              </a:lnSpc>
            </a:pPr>
            <a:endParaRPr kumimoji="0" lang="en-US" altLang="ja-JP" sz="1800">
              <a:solidFill>
                <a:srgbClr val="000000"/>
              </a:solidFill>
              <a:latin typeface="Times New Roman" pitchFamily="18" charset="0"/>
              <a:ea typeface="ＭＳ ゴシック" pitchFamily="49" charset="-128"/>
              <a:cs typeface="Times New Roman" pitchFamily="18"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963163829"/>
              </p:ext>
            </p:extLst>
          </p:nvPr>
        </p:nvGraphicFramePr>
        <p:xfrm>
          <a:off x="179513" y="2212624"/>
          <a:ext cx="2736304" cy="2368504"/>
        </p:xfrm>
        <a:graphic>
          <a:graphicData uri="http://schemas.openxmlformats.org/drawingml/2006/table">
            <a:tbl>
              <a:tblPr firstRow="1" bandRow="1">
                <a:tableStyleId>{5C22544A-7EE6-4342-B048-85BDC9FD1C3A}</a:tableStyleId>
              </a:tblPr>
              <a:tblGrid>
                <a:gridCol w="504056"/>
                <a:gridCol w="1368152"/>
                <a:gridCol w="864096"/>
              </a:tblGrid>
              <a:tr h="497766">
                <a:tc>
                  <a:txBody>
                    <a:bodyPr/>
                    <a:lstStyle/>
                    <a:p>
                      <a:pPr algn="ctr"/>
                      <a:r>
                        <a:rPr kumimoji="1" lang="en-US" altLang="ja-JP" sz="1600" dirty="0" smtClean="0"/>
                        <a:t>ID</a:t>
                      </a:r>
                      <a:endParaRPr kumimoji="1" lang="ja-JP" altLang="en-US" sz="1600" dirty="0">
                        <a:latin typeface="Arial" pitchFamily="34" charset="0"/>
                        <a:cs typeface="Arial" pitchFamily="34" charset="0"/>
                      </a:endParaRPr>
                    </a:p>
                  </a:txBody>
                  <a:tcPr marL="82943" marR="82943" marT="41481" marB="41481"/>
                </a:tc>
                <a:tc>
                  <a:txBody>
                    <a:bodyPr/>
                    <a:lstStyle/>
                    <a:p>
                      <a:pPr algn="ctr"/>
                      <a:r>
                        <a:rPr kumimoji="1" lang="en-US" altLang="ja-JP" sz="1600" dirty="0" smtClean="0"/>
                        <a:t>Model</a:t>
                      </a:r>
                      <a:endParaRPr kumimoji="1" lang="ja-JP" altLang="en-US" sz="1600" dirty="0">
                        <a:latin typeface="Arial" pitchFamily="34" charset="0"/>
                        <a:cs typeface="Arial" pitchFamily="34" charset="0"/>
                      </a:endParaRPr>
                    </a:p>
                  </a:txBody>
                  <a:tcPr marL="82943" marR="82943" marT="41481" marB="41481"/>
                </a:tc>
                <a:tc>
                  <a:txBody>
                    <a:bodyPr/>
                    <a:lstStyle/>
                    <a:p>
                      <a:pPr algn="ctr"/>
                      <a:r>
                        <a:rPr kumimoji="1" lang="en-US" altLang="ja-JP" sz="1600" dirty="0" smtClean="0"/>
                        <a:t>C</a:t>
                      </a:r>
                      <a:r>
                        <a:rPr kumimoji="1" lang="en-US" altLang="ja-JP" sz="1600" baseline="30000" dirty="0" smtClean="0"/>
                        <a:t>2</a:t>
                      </a:r>
                    </a:p>
                    <a:p>
                      <a:pPr algn="ctr"/>
                      <a:r>
                        <a:rPr kumimoji="1" lang="en-US" altLang="ja-JP" sz="1600" baseline="30000" dirty="0" smtClean="0"/>
                        <a:t>(&lt;1.0GeV)</a:t>
                      </a:r>
                      <a:endParaRPr kumimoji="1" lang="ja-JP" altLang="en-US" sz="1600" baseline="30000">
                        <a:latin typeface="Arial" pitchFamily="34" charset="0"/>
                        <a:cs typeface="Arial" pitchFamily="34" charset="0"/>
                      </a:endParaRPr>
                    </a:p>
                  </a:txBody>
                  <a:tcPr marL="82943" marR="82943" marT="41481" marB="41481"/>
                </a:tc>
              </a:tr>
              <a:tr h="524922">
                <a:tc>
                  <a:txBody>
                    <a:bodyPr/>
                    <a:lstStyle/>
                    <a:p>
                      <a:pPr algn="ctr"/>
                      <a:r>
                        <a:rPr kumimoji="1" lang="en-US" altLang="ja-JP" sz="1600" dirty="0" smtClean="0"/>
                        <a:t>1</a:t>
                      </a:r>
                      <a:endParaRPr kumimoji="1" lang="ja-JP" altLang="en-US" sz="1600" dirty="0">
                        <a:latin typeface="Arial" pitchFamily="34" charset="0"/>
                        <a:cs typeface="Arial" pitchFamily="34" charset="0"/>
                      </a:endParaRPr>
                    </a:p>
                  </a:txBody>
                  <a:tcPr marL="82943" marR="82943" marT="41481" marB="41481"/>
                </a:tc>
                <a:tc>
                  <a:txBody>
                    <a:bodyPr/>
                    <a:lstStyle/>
                    <a:p>
                      <a:pPr algn="l"/>
                      <a:r>
                        <a:rPr kumimoji="1" lang="en-US" altLang="ja-JP" sz="1600" dirty="0" smtClean="0"/>
                        <a:t>Mitsui</a:t>
                      </a:r>
                      <a:r>
                        <a:rPr kumimoji="1" lang="en-US" altLang="ja-JP" sz="1300" dirty="0" smtClean="0"/>
                        <a:t>(600MV)</a:t>
                      </a:r>
                      <a:endParaRPr kumimoji="1" lang="ja-JP" altLang="en-US" sz="1300" dirty="0">
                        <a:latin typeface="Arial" pitchFamily="34" charset="0"/>
                        <a:cs typeface="Arial" pitchFamily="34" charset="0"/>
                      </a:endParaRPr>
                    </a:p>
                  </a:txBody>
                  <a:tcPr marL="82943" marR="82943" marT="41481" marB="41481"/>
                </a:tc>
                <a:tc>
                  <a:txBody>
                    <a:bodyPr/>
                    <a:lstStyle/>
                    <a:p>
                      <a:pPr algn="ctr"/>
                      <a:r>
                        <a:rPr kumimoji="1" lang="en-US" altLang="ja-JP" sz="1600" dirty="0" smtClean="0"/>
                        <a:t>0.57</a:t>
                      </a:r>
                      <a:endParaRPr kumimoji="1" lang="ja-JP" altLang="en-US" sz="1600" dirty="0">
                        <a:latin typeface="Arial" pitchFamily="34" charset="0"/>
                        <a:cs typeface="Arial" pitchFamily="34" charset="0"/>
                      </a:endParaRPr>
                    </a:p>
                  </a:txBody>
                  <a:tcPr marL="82943" marR="82943" marT="41481" marB="41481"/>
                </a:tc>
              </a:tr>
              <a:tr h="336454">
                <a:tc>
                  <a:txBody>
                    <a:bodyPr/>
                    <a:lstStyle/>
                    <a:p>
                      <a:pPr algn="ctr"/>
                      <a:r>
                        <a:rPr kumimoji="1" lang="en-US" altLang="ja-JP" sz="1600" dirty="0" smtClean="0"/>
                        <a:t>2</a:t>
                      </a:r>
                      <a:endParaRPr kumimoji="1" lang="ja-JP" altLang="en-US" sz="1600" dirty="0">
                        <a:latin typeface="Arial" pitchFamily="34" charset="0"/>
                        <a:cs typeface="Arial" pitchFamily="34" charset="0"/>
                      </a:endParaRPr>
                    </a:p>
                  </a:txBody>
                  <a:tcPr marL="82943" marR="82943" marT="41481" marB="41481"/>
                </a:tc>
                <a:tc>
                  <a:txBody>
                    <a:bodyPr/>
                    <a:lstStyle/>
                    <a:p>
                      <a:pPr algn="l"/>
                      <a:r>
                        <a:rPr kumimoji="1" lang="en-US" altLang="ja-JP" sz="1600" dirty="0" err="1" smtClean="0"/>
                        <a:t>Bieber</a:t>
                      </a:r>
                      <a:endParaRPr kumimoji="1" lang="ja-JP" altLang="en-US" sz="1600" dirty="0">
                        <a:latin typeface="Arial" pitchFamily="34" charset="0"/>
                        <a:cs typeface="Arial" pitchFamily="34" charset="0"/>
                      </a:endParaRPr>
                    </a:p>
                  </a:txBody>
                  <a:tcPr marL="82943" marR="82943" marT="41481" marB="41481"/>
                </a:tc>
                <a:tc>
                  <a:txBody>
                    <a:bodyPr/>
                    <a:lstStyle/>
                    <a:p>
                      <a:pPr algn="ctr"/>
                      <a:r>
                        <a:rPr kumimoji="1" lang="en-US" altLang="ja-JP" sz="1600" dirty="0" smtClean="0"/>
                        <a:t>0.56</a:t>
                      </a:r>
                      <a:endParaRPr kumimoji="1" lang="ja-JP" altLang="en-US" sz="1600" dirty="0">
                        <a:latin typeface="Arial" pitchFamily="34" charset="0"/>
                        <a:cs typeface="Arial" pitchFamily="34" charset="0"/>
                      </a:endParaRPr>
                    </a:p>
                  </a:txBody>
                  <a:tcPr marL="82943" marR="82943" marT="41481" marB="41481"/>
                </a:tc>
              </a:tr>
              <a:tr h="336454">
                <a:tc>
                  <a:txBody>
                    <a:bodyPr/>
                    <a:lstStyle/>
                    <a:p>
                      <a:pPr algn="ctr"/>
                      <a:r>
                        <a:rPr kumimoji="1" lang="en-US" altLang="ja-JP" sz="1600" dirty="0" smtClean="0"/>
                        <a:t>3</a:t>
                      </a:r>
                      <a:endParaRPr kumimoji="1" lang="ja-JP" altLang="en-US" sz="1600" dirty="0">
                        <a:latin typeface="Arial" pitchFamily="34" charset="0"/>
                        <a:cs typeface="Arial" pitchFamily="34" charset="0"/>
                      </a:endParaRPr>
                    </a:p>
                  </a:txBody>
                  <a:tcPr marL="82943" marR="82943" marT="41481" marB="41481"/>
                </a:tc>
                <a:tc>
                  <a:txBody>
                    <a:bodyPr/>
                    <a:lstStyle/>
                    <a:p>
                      <a:pPr algn="l"/>
                      <a:r>
                        <a:rPr kumimoji="1" lang="en-US" altLang="ja-JP" sz="1600" dirty="0" smtClean="0"/>
                        <a:t>Bergstrom</a:t>
                      </a:r>
                      <a:endParaRPr kumimoji="1" lang="ja-JP" altLang="en-US" sz="1600" dirty="0">
                        <a:latin typeface="Arial" pitchFamily="34" charset="0"/>
                        <a:cs typeface="Arial" pitchFamily="34" charset="0"/>
                      </a:endParaRPr>
                    </a:p>
                  </a:txBody>
                  <a:tcPr marL="82943" marR="82943" marT="41481" marB="41481"/>
                </a:tc>
                <a:tc>
                  <a:txBody>
                    <a:bodyPr/>
                    <a:lstStyle/>
                    <a:p>
                      <a:pPr algn="ctr"/>
                      <a:r>
                        <a:rPr kumimoji="1" lang="en-US" altLang="ja-JP" sz="1600" dirty="0" smtClean="0"/>
                        <a:t>1.24</a:t>
                      </a:r>
                      <a:endParaRPr kumimoji="1" lang="ja-JP" altLang="en-US" sz="1600" dirty="0">
                        <a:latin typeface="Arial" pitchFamily="34" charset="0"/>
                        <a:cs typeface="Arial" pitchFamily="34" charset="0"/>
                      </a:endParaRPr>
                    </a:p>
                  </a:txBody>
                  <a:tcPr marL="82943" marR="82943" marT="41481" marB="41481"/>
                </a:tc>
              </a:tr>
              <a:tr h="336454">
                <a:tc>
                  <a:txBody>
                    <a:bodyPr/>
                    <a:lstStyle/>
                    <a:p>
                      <a:pPr algn="ctr"/>
                      <a:r>
                        <a:rPr kumimoji="1" lang="en-US" altLang="ja-JP" sz="1600" dirty="0" smtClean="0"/>
                        <a:t>4</a:t>
                      </a:r>
                      <a:endParaRPr kumimoji="1" lang="ja-JP" altLang="en-US" sz="1600" dirty="0">
                        <a:latin typeface="Arial" pitchFamily="34" charset="0"/>
                        <a:cs typeface="Arial" pitchFamily="34" charset="0"/>
                      </a:endParaRPr>
                    </a:p>
                  </a:txBody>
                  <a:tcPr marL="82943" marR="82943" marT="41481" marB="41481"/>
                </a:tc>
                <a:tc>
                  <a:txBody>
                    <a:bodyPr/>
                    <a:lstStyle/>
                    <a:p>
                      <a:pPr algn="l"/>
                      <a:r>
                        <a:rPr kumimoji="1" lang="en-US" altLang="ja-JP" sz="1600" dirty="0" err="1" smtClean="0"/>
                        <a:t>Donato</a:t>
                      </a:r>
                      <a:endParaRPr kumimoji="1" lang="ja-JP" altLang="en-US" sz="1600" dirty="0">
                        <a:latin typeface="Arial" pitchFamily="34" charset="0"/>
                        <a:cs typeface="Arial" pitchFamily="34" charset="0"/>
                      </a:endParaRPr>
                    </a:p>
                  </a:txBody>
                  <a:tcPr marL="82943" marR="82943" marT="41481" marB="41481"/>
                </a:tc>
                <a:tc>
                  <a:txBody>
                    <a:bodyPr/>
                    <a:lstStyle/>
                    <a:p>
                      <a:pPr algn="ctr"/>
                      <a:r>
                        <a:rPr kumimoji="1" lang="en-US" altLang="ja-JP" sz="1600" dirty="0" smtClean="0"/>
                        <a:t>1.59</a:t>
                      </a:r>
                      <a:endParaRPr kumimoji="1" lang="ja-JP" altLang="en-US" sz="1600" dirty="0">
                        <a:latin typeface="Arial" pitchFamily="34" charset="0"/>
                        <a:cs typeface="Arial" pitchFamily="34" charset="0"/>
                      </a:endParaRPr>
                    </a:p>
                  </a:txBody>
                  <a:tcPr marL="82943" marR="82943" marT="41481" marB="41481"/>
                </a:tc>
              </a:tr>
              <a:tr h="336454">
                <a:tc>
                  <a:txBody>
                    <a:bodyPr/>
                    <a:lstStyle/>
                    <a:p>
                      <a:pPr algn="ctr"/>
                      <a:r>
                        <a:rPr kumimoji="1" lang="en-US" altLang="ja-JP" sz="1600" dirty="0" smtClean="0"/>
                        <a:t>5</a:t>
                      </a:r>
                      <a:endParaRPr kumimoji="1" lang="ja-JP" altLang="en-US" sz="1600">
                        <a:latin typeface="Arial" pitchFamily="34" charset="0"/>
                        <a:cs typeface="Arial" pitchFamily="34" charset="0"/>
                      </a:endParaRPr>
                    </a:p>
                  </a:txBody>
                  <a:tcPr marL="82943" marR="82943" marT="41481" marB="41481"/>
                </a:tc>
                <a:tc>
                  <a:txBody>
                    <a:bodyPr/>
                    <a:lstStyle/>
                    <a:p>
                      <a:pPr algn="l"/>
                      <a:r>
                        <a:rPr kumimoji="1" lang="en-US" altLang="ja-JP" sz="1600" dirty="0" err="1" smtClean="0"/>
                        <a:t>Galprop</a:t>
                      </a:r>
                      <a:r>
                        <a:rPr kumimoji="1" lang="en-US" altLang="ja-JP" sz="1300" dirty="0" smtClean="0"/>
                        <a:t>(PD)</a:t>
                      </a:r>
                      <a:endParaRPr kumimoji="1" lang="ja-JP" altLang="en-US" sz="1300" dirty="0">
                        <a:latin typeface="Arial" pitchFamily="34" charset="0"/>
                        <a:cs typeface="Arial" pitchFamily="34" charset="0"/>
                      </a:endParaRPr>
                    </a:p>
                  </a:txBody>
                  <a:tcPr marL="82943" marR="82943" marT="41481" marB="41481"/>
                </a:tc>
                <a:tc>
                  <a:txBody>
                    <a:bodyPr/>
                    <a:lstStyle/>
                    <a:p>
                      <a:pPr algn="ctr"/>
                      <a:r>
                        <a:rPr kumimoji="1" lang="en-US" altLang="ja-JP" sz="1600" dirty="0" smtClean="0"/>
                        <a:t>0.63</a:t>
                      </a:r>
                      <a:endParaRPr kumimoji="1" lang="ja-JP" altLang="en-US" sz="1600" dirty="0">
                        <a:latin typeface="Arial" pitchFamily="34" charset="0"/>
                        <a:cs typeface="Arial" pitchFamily="34" charset="0"/>
                      </a:endParaRPr>
                    </a:p>
                  </a:txBody>
                  <a:tcPr marL="82943" marR="82943" marT="41481" marB="41481"/>
                </a:tc>
              </a:tr>
            </a:tbl>
          </a:graphicData>
        </a:graphic>
      </p:graphicFrame>
      <p:sp>
        <p:nvSpPr>
          <p:cNvPr id="12" name="Text Box 7"/>
          <p:cNvSpPr txBox="1">
            <a:spLocks noChangeArrowheads="1"/>
          </p:cNvSpPr>
          <p:nvPr/>
        </p:nvSpPr>
        <p:spPr bwMode="auto">
          <a:xfrm>
            <a:off x="179513" y="4869160"/>
            <a:ext cx="2736304" cy="1152128"/>
          </a:xfrm>
          <a:prstGeom prst="rect">
            <a:avLst/>
          </a:prstGeom>
          <a:solidFill>
            <a:srgbClr val="3366FF"/>
          </a:solidFill>
          <a:ln>
            <a:solidFill>
              <a:srgbClr val="FFFFFF"/>
            </a:solidFill>
          </a:ln>
          <a:extLst/>
        </p:spPr>
        <p:txBody>
          <a:bodyPr wrap="none" lIns="81623" tIns="40812" rIns="81623" bIns="40812"/>
          <a:lstStyle>
            <a:lvl1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1pPr>
            <a:lvl2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2pPr>
            <a:lvl3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3pPr>
            <a:lvl4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4pPr>
            <a:lvl5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9pPr>
          </a:lstStyle>
          <a:p>
            <a:pPr algn="l"/>
            <a:r>
              <a:rPr lang="en-US" altLang="ja-JP" sz="1400" b="0" dirty="0">
                <a:latin typeface="Helvetica"/>
                <a:cs typeface="Helvetica"/>
              </a:rPr>
              <a:t>The shaded band indicates</a:t>
            </a:r>
          </a:p>
          <a:p>
            <a:pPr algn="l"/>
            <a:r>
              <a:rPr lang="en-US" altLang="ja-JP" sz="1400" b="0" dirty="0">
                <a:latin typeface="Helvetica"/>
                <a:cs typeface="Helvetica"/>
              </a:rPr>
              <a:t>the small variation that results </a:t>
            </a:r>
          </a:p>
          <a:p>
            <a:pPr algn="l"/>
            <a:r>
              <a:rPr lang="en-US" altLang="ja-JP" sz="1400" b="0" dirty="0">
                <a:latin typeface="Helvetica"/>
                <a:cs typeface="Helvetica"/>
              </a:rPr>
              <a:t>from uncertainty in </a:t>
            </a:r>
          </a:p>
          <a:p>
            <a:pPr algn="l"/>
            <a:r>
              <a:rPr lang="en-US" altLang="ja-JP" sz="1400" b="0" dirty="0">
                <a:latin typeface="Helvetica"/>
                <a:cs typeface="Helvetica"/>
              </a:rPr>
              <a:t>the modulation parameter.</a:t>
            </a:r>
            <a:endParaRPr kumimoji="0" lang="en-US" altLang="ja-JP" sz="1400" b="0" dirty="0">
              <a:latin typeface="Helvetica"/>
              <a:ea typeface="ＭＳ ゴシック" pitchFamily="49" charset="-128"/>
              <a:cs typeface="Helvetica"/>
            </a:endParaRPr>
          </a:p>
        </p:txBody>
      </p:sp>
      <p:cxnSp>
        <p:nvCxnSpPr>
          <p:cNvPr id="14" name="直線矢印コネクタ 13"/>
          <p:cNvCxnSpPr/>
          <p:nvPr/>
        </p:nvCxnSpPr>
        <p:spPr bwMode="auto">
          <a:xfrm>
            <a:off x="7524328" y="3429000"/>
            <a:ext cx="0" cy="0"/>
          </a:xfrm>
          <a:prstGeom prst="straightConnector1">
            <a:avLst/>
          </a:prstGeom>
          <a:solidFill>
            <a:schemeClr val="accent1"/>
          </a:solidFill>
          <a:ln w="1905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19" name="円/楕円 18"/>
          <p:cNvSpPr/>
          <p:nvPr/>
        </p:nvSpPr>
        <p:spPr bwMode="auto">
          <a:xfrm>
            <a:off x="72008" y="2636912"/>
            <a:ext cx="3059832" cy="576064"/>
          </a:xfrm>
          <a:prstGeom prst="ellipse">
            <a:avLst/>
          </a:prstGeom>
          <a:noFill/>
          <a:ln w="38100" cap="flat" cmpd="sng" algn="ctr">
            <a:solidFill>
              <a:srgbClr val="FFFF00"/>
            </a:solidFill>
            <a:prstDash val="sysDash"/>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sp>
        <p:nvSpPr>
          <p:cNvPr id="25" name="円/楕円 24"/>
          <p:cNvSpPr/>
          <p:nvPr/>
        </p:nvSpPr>
        <p:spPr bwMode="auto">
          <a:xfrm>
            <a:off x="107505" y="4149080"/>
            <a:ext cx="3059832" cy="504056"/>
          </a:xfrm>
          <a:prstGeom prst="ellipse">
            <a:avLst/>
          </a:prstGeom>
          <a:noFill/>
          <a:ln w="38100" cap="flat" cmpd="sng" algn="ctr">
            <a:solidFill>
              <a:srgbClr val="FFFF00"/>
            </a:solidFill>
            <a:prstDash val="sysDash"/>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sp>
        <p:nvSpPr>
          <p:cNvPr id="5" name="フッター プレースホルダー 4"/>
          <p:cNvSpPr>
            <a:spLocks noGrp="1"/>
          </p:cNvSpPr>
          <p:nvPr>
            <p:ph type="ftr" sz="quarter" idx="11"/>
          </p:nvPr>
        </p:nvSpPr>
        <p:spPr/>
        <p:txBody>
          <a:bodyPr/>
          <a:lstStyle/>
          <a:p>
            <a:r>
              <a:rPr lang="en-US" altLang="ja-JP" smtClean="0"/>
              <a:t>BESS Experiment</a:t>
            </a:r>
            <a:endParaRPr lang="en-US" altLang="ja-JP"/>
          </a:p>
        </p:txBody>
      </p:sp>
      <p:pic>
        <p:nvPicPr>
          <p:cNvPr id="17" name="Picture 16" descr="figure3.jpg"/>
          <p:cNvPicPr>
            <a:picLocks noChangeAspect="1"/>
          </p:cNvPicPr>
          <p:nvPr/>
        </p:nvPicPr>
        <p:blipFill>
          <a:blip r:embed="rId3"/>
          <a:srcRect r="7614"/>
          <a:stretch>
            <a:fillRect/>
          </a:stretch>
        </p:blipFill>
        <p:spPr>
          <a:xfrm>
            <a:off x="3124200" y="764704"/>
            <a:ext cx="5988458" cy="5489448"/>
          </a:xfrm>
          <a:prstGeom prst="rect">
            <a:avLst/>
          </a:prstGeom>
        </p:spPr>
      </p:pic>
      <p:sp>
        <p:nvSpPr>
          <p:cNvPr id="18" name="Text Box 7"/>
          <p:cNvSpPr txBox="1">
            <a:spLocks noChangeArrowheads="1"/>
          </p:cNvSpPr>
          <p:nvPr/>
        </p:nvSpPr>
        <p:spPr bwMode="auto">
          <a:xfrm>
            <a:off x="7055768" y="2438400"/>
            <a:ext cx="2088232" cy="504056"/>
          </a:xfrm>
          <a:prstGeom prst="rect">
            <a:avLst/>
          </a:prstGeom>
          <a:solidFill>
            <a:srgbClr val="FFFFFF"/>
          </a:solidFill>
          <a:ln>
            <a:solidFill>
              <a:srgbClr val="3366FF"/>
            </a:solidFill>
            <a:prstDash val="sysDash"/>
          </a:ln>
          <a:extLst/>
        </p:spPr>
        <p:txBody>
          <a:bodyPr wrap="none" lIns="81623" tIns="40812" rIns="81623" bIns="40812"/>
          <a:lstStyle>
            <a:lvl1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1pPr>
            <a:lvl2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2pPr>
            <a:lvl3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3pPr>
            <a:lvl4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4pPr>
            <a:lvl5pPr eaLnBrk="0" hangingPunct="0">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Lst>
              <a:defRPr>
                <a:solidFill>
                  <a:schemeClr val="tx1"/>
                </a:solidFill>
                <a:latin typeface="さざなみゴシック"/>
                <a:ea typeface="さざなみゴシック"/>
                <a:cs typeface="さざなみゴシック"/>
              </a:defRPr>
            </a:lvl9pPr>
          </a:lstStyle>
          <a:p>
            <a:pPr algn="l" eaLnBrk="1">
              <a:lnSpc>
                <a:spcPct val="87000"/>
              </a:lnSpc>
            </a:pPr>
            <a:r>
              <a:rPr kumimoji="0" lang="en-US" altLang="ja-JP" sz="1400" b="0" i="1" dirty="0">
                <a:solidFill>
                  <a:srgbClr val="000090"/>
                </a:solidFill>
                <a:latin typeface="Helvetica"/>
                <a:ea typeface="ＭＳ ゴシック" pitchFamily="49" charset="-128"/>
                <a:cs typeface="Helvetica"/>
              </a:rPr>
              <a:t>Calculations normalized </a:t>
            </a:r>
          </a:p>
          <a:p>
            <a:pPr algn="l" eaLnBrk="1">
              <a:lnSpc>
                <a:spcPct val="87000"/>
              </a:lnSpc>
            </a:pPr>
            <a:r>
              <a:rPr kumimoji="0" lang="en-US" altLang="ja-JP" sz="1400" b="0" i="1" dirty="0">
                <a:solidFill>
                  <a:srgbClr val="000090"/>
                </a:solidFill>
                <a:latin typeface="Helvetica"/>
                <a:ea typeface="ＭＳ ゴシック" pitchFamily="49" charset="-128"/>
                <a:cs typeface="Helvetica"/>
              </a:rPr>
              <a:t>near peak</a:t>
            </a:r>
          </a:p>
          <a:p>
            <a:pPr eaLnBrk="1">
              <a:lnSpc>
                <a:spcPct val="87000"/>
              </a:lnSpc>
            </a:pPr>
            <a:endParaRPr kumimoji="0" lang="en-US" altLang="ja-JP" sz="1800" dirty="0">
              <a:solidFill>
                <a:srgbClr val="000000"/>
              </a:solidFill>
              <a:latin typeface="Times New Roman" pitchFamily="18" charset="0"/>
              <a:ea typeface="ＭＳ ゴシック" pitchFamily="49" charset="-128"/>
              <a:cs typeface="Times New Roman" pitchFamily="18" charset="0"/>
            </a:endParaRPr>
          </a:p>
        </p:txBody>
      </p:sp>
      <p:cxnSp>
        <p:nvCxnSpPr>
          <p:cNvPr id="20" name="直線矢印コネクタ 15"/>
          <p:cNvCxnSpPr/>
          <p:nvPr/>
        </p:nvCxnSpPr>
        <p:spPr bwMode="auto">
          <a:xfrm rot="5400000">
            <a:off x="7543800" y="3352800"/>
            <a:ext cx="990600" cy="228600"/>
          </a:xfrm>
          <a:prstGeom prst="straightConnector1">
            <a:avLst/>
          </a:prstGeom>
          <a:solidFill>
            <a:schemeClr val="accent1"/>
          </a:solidFill>
          <a:ln w="19050" cap="flat" cmpd="sng" algn="ctr">
            <a:solidFill>
              <a:srgbClr val="3366FF"/>
            </a:solidFill>
            <a:prstDash val="dash"/>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1" name="直線矢印コネクタ 8"/>
          <p:cNvCxnSpPr/>
          <p:nvPr/>
        </p:nvCxnSpPr>
        <p:spPr bwMode="auto">
          <a:xfrm flipV="1">
            <a:off x="2915818" y="3573016"/>
            <a:ext cx="1224136" cy="1872208"/>
          </a:xfrm>
          <a:prstGeom prst="straightConnector1">
            <a:avLst/>
          </a:prstGeom>
          <a:solidFill>
            <a:schemeClr val="accent1"/>
          </a:solidFill>
          <a:ln w="19050" cap="flat" cmpd="sng" algn="ctr">
            <a:solidFill>
              <a:srgbClr val="3366FF"/>
            </a:solidFill>
            <a:prstDash val="sysDash"/>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22" name="テキスト ボックス 21"/>
          <p:cNvSpPr txBox="1"/>
          <p:nvPr/>
        </p:nvSpPr>
        <p:spPr>
          <a:xfrm>
            <a:off x="6014912" y="6237312"/>
            <a:ext cx="3165600" cy="307777"/>
          </a:xfrm>
          <a:prstGeom prst="rect">
            <a:avLst/>
          </a:prstGeom>
          <a:noFill/>
        </p:spPr>
        <p:txBody>
          <a:bodyPr wrap="none" rtlCol="0">
            <a:spAutoFit/>
          </a:bodyPr>
          <a:lstStyle/>
          <a:p>
            <a:pPr algn="l"/>
            <a:r>
              <a:rPr lang="en-US" altLang="ja-JP" sz="1400" dirty="0">
                <a:solidFill>
                  <a:srgbClr val="FFFF00"/>
                </a:solidFill>
                <a:latin typeface="Helvetica"/>
                <a:cs typeface="Helvetica"/>
              </a:rPr>
              <a:t>Phys. Rev. </a:t>
            </a:r>
            <a:r>
              <a:rPr lang="en-US" altLang="ja-JP" sz="1400" dirty="0" err="1">
                <a:solidFill>
                  <a:srgbClr val="FFFF00"/>
                </a:solidFill>
                <a:latin typeface="Helvetica"/>
                <a:cs typeface="Helvetica"/>
              </a:rPr>
              <a:t>Lett</a:t>
            </a:r>
            <a:r>
              <a:rPr lang="en-US" altLang="ja-JP" sz="1400" dirty="0">
                <a:solidFill>
                  <a:srgbClr val="FFFF00"/>
                </a:solidFill>
                <a:latin typeface="Helvetica"/>
                <a:cs typeface="Helvetica"/>
              </a:rPr>
              <a:t>., 108, </a:t>
            </a:r>
            <a:r>
              <a:rPr lang="en-US" altLang="ja-JP" sz="1400" dirty="0" smtClean="0">
                <a:solidFill>
                  <a:srgbClr val="FFFF00"/>
                </a:solidFill>
                <a:latin typeface="Helvetica"/>
                <a:cs typeface="Helvetica"/>
              </a:rPr>
              <a:t>051102 </a:t>
            </a:r>
            <a:r>
              <a:rPr lang="en-US" altLang="ja-JP" sz="1400" dirty="0">
                <a:solidFill>
                  <a:srgbClr val="FFFF00"/>
                </a:solidFill>
                <a:latin typeface="Helvetica"/>
                <a:cs typeface="Helvetica"/>
              </a:rPr>
              <a:t>(2012</a:t>
            </a:r>
            <a:r>
              <a:rPr lang="en-US" altLang="ja-JP" sz="1400" dirty="0" smtClean="0">
                <a:solidFill>
                  <a:srgbClr val="FFFF00"/>
                </a:solidFill>
                <a:latin typeface="Helvetica"/>
                <a:cs typeface="Helvetica"/>
              </a:rPr>
              <a:t>)</a:t>
            </a:r>
            <a:endParaRPr lang="en-US" altLang="ja-JP" sz="1400" dirty="0">
              <a:solidFill>
                <a:srgbClr val="FFFF00"/>
              </a:solidFill>
              <a:latin typeface="Helvetica"/>
              <a:ea typeface="ヒラギノ角ゴ ProN W3" charset="0"/>
              <a:cs typeface="Helvetica"/>
            </a:endParaRPr>
          </a:p>
        </p:txBody>
      </p:sp>
    </p:spTree>
    <p:extLst>
      <p:ext uri="{BB962C8B-B14F-4D97-AF65-F5344CB8AC3E}">
        <p14:creationId xmlns:p14="http://schemas.microsoft.com/office/powerpoint/2010/main" val="214323017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6016" y="836712"/>
            <a:ext cx="4032448" cy="5328592"/>
          </a:xfrm>
          <a:prstGeom prst="rect">
            <a:avLst/>
          </a:prstGeom>
          <a:noFill/>
          <a:ln>
            <a:noFill/>
          </a:ln>
        </p:spPr>
      </p:pic>
      <p:sp>
        <p:nvSpPr>
          <p:cNvPr id="2" name="タイトル 1"/>
          <p:cNvSpPr>
            <a:spLocks noGrp="1"/>
          </p:cNvSpPr>
          <p:nvPr>
            <p:ph type="title"/>
          </p:nvPr>
        </p:nvSpPr>
        <p:spPr>
          <a:xfrm>
            <a:off x="467544" y="116632"/>
            <a:ext cx="8229600" cy="648072"/>
          </a:xfrm>
        </p:spPr>
        <p:txBody>
          <a:bodyPr/>
          <a:lstStyle/>
          <a:p>
            <a:r>
              <a:rPr kumimoji="1" lang="en-US" altLang="ja-JP" dirty="0" smtClean="0">
                <a:latin typeface="Helvetica"/>
                <a:cs typeface="Helvetica"/>
              </a:rPr>
              <a:t>Evaluation of PBH Antiproton</a:t>
            </a:r>
            <a:endParaRPr kumimoji="1" lang="ja-JP" altLang="en-US" dirty="0">
              <a:latin typeface="Helvetica"/>
              <a:cs typeface="Helvetica"/>
            </a:endParaRPr>
          </a:p>
        </p:txBody>
      </p:sp>
      <p:sp>
        <p:nvSpPr>
          <p:cNvPr id="17" name="Rectangle 3"/>
          <p:cNvSpPr txBox="1">
            <a:spLocks noChangeArrowheads="1"/>
          </p:cNvSpPr>
          <p:nvPr/>
        </p:nvSpPr>
        <p:spPr bwMode="auto">
          <a:xfrm>
            <a:off x="35496" y="836714"/>
            <a:ext cx="4608512" cy="539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21" tIns="45711" rIns="91421" bIns="45711" numCol="1" anchor="t" anchorCtr="0" compatLnSpc="1">
            <a:prstTxWarp prst="textNoShape">
              <a:avLst/>
            </a:prstTxWarp>
          </a:bodyPr>
          <a:lstStyle>
            <a:lvl1pPr marL="342900" indent="-342900" algn="l" rtl="0" fontAlgn="base">
              <a:spcBef>
                <a:spcPct val="20000"/>
              </a:spcBef>
              <a:spcAft>
                <a:spcPct val="0"/>
              </a:spcAft>
              <a:buClr>
                <a:schemeClr val="hlink"/>
              </a:buClr>
              <a:buSzPct val="70000"/>
              <a:buFont typeface="Wingdings" charset="0"/>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SzPct val="70000"/>
              <a:buFont typeface="Wingdings" charset="0"/>
              <a:buChar char="n"/>
              <a:defRPr sz="2800">
                <a:solidFill>
                  <a:schemeClr val="tx1"/>
                </a:solidFill>
                <a:effectLst>
                  <a:outerShdw blurRad="38100" dist="38100" dir="2700000" algn="tl">
                    <a:srgbClr val="000000"/>
                  </a:outerShdw>
                </a:effectLst>
                <a:latin typeface="+mn-lt"/>
                <a:ea typeface="+mn-ea"/>
                <a:cs typeface="+mn-cs"/>
              </a:defRPr>
            </a:lvl2pPr>
            <a:lvl3pPr marL="1143000" indent="-228600" algn="l" rtl="0" fontAlgn="base">
              <a:spcBef>
                <a:spcPct val="20000"/>
              </a:spcBef>
              <a:spcAft>
                <a:spcPct val="0"/>
              </a:spcAft>
              <a:buClr>
                <a:schemeClr val="tx2"/>
              </a:buClr>
              <a:buSzPct val="70000"/>
              <a:buFont typeface="Wingdings" charset="0"/>
              <a:buChar char="n"/>
              <a:defRPr sz="2400">
                <a:solidFill>
                  <a:schemeClr val="tx1"/>
                </a:solidFill>
                <a:effectLst>
                  <a:outerShdw blurRad="38100" dist="38100" dir="2700000" algn="tl">
                    <a:srgbClr val="000000"/>
                  </a:outerShdw>
                </a:effectLst>
                <a:latin typeface="+mn-lt"/>
                <a:ea typeface="+mn-ea"/>
                <a:cs typeface="+mn-cs"/>
              </a:defRPr>
            </a:lvl3pPr>
            <a:lvl4pPr marL="1600200" indent="-228600" algn="l" rtl="0" fontAlgn="base">
              <a:spcBef>
                <a:spcPct val="20000"/>
              </a:spcBef>
              <a:spcAft>
                <a:spcPct val="0"/>
              </a:spcAft>
              <a:buClr>
                <a:schemeClr val="accent2"/>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4pPr>
            <a:lvl5pPr marL="20574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5pPr>
            <a:lvl6pPr marL="25146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6pPr>
            <a:lvl7pPr marL="29718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7pPr>
            <a:lvl8pPr marL="34290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8pPr>
            <a:lvl9pPr marL="3886200" indent="-228600" algn="l" rtl="0" fontAlgn="base">
              <a:spcBef>
                <a:spcPct val="20000"/>
              </a:spcBef>
              <a:spcAft>
                <a:spcPct val="0"/>
              </a:spcAft>
              <a:buClr>
                <a:schemeClr val="hlink"/>
              </a:buClr>
              <a:buSzPct val="70000"/>
              <a:buFont typeface="Wingdings" charset="0"/>
              <a:buChar char="n"/>
              <a:defRPr sz="2000">
                <a:solidFill>
                  <a:schemeClr val="tx1"/>
                </a:solidFill>
                <a:effectLst>
                  <a:outerShdw blurRad="38100" dist="38100" dir="2700000" algn="tl">
                    <a:srgbClr val="000000"/>
                  </a:outerShdw>
                </a:effectLst>
                <a:latin typeface="+mn-lt"/>
                <a:ea typeface="+mn-ea"/>
                <a:cs typeface="+mn-cs"/>
              </a:defRPr>
            </a:lvl9pPr>
          </a:lstStyle>
          <a:p>
            <a:pPr>
              <a:defRPr/>
            </a:pPr>
            <a:r>
              <a:rPr lang="en-US" altLang="ja-JP" sz="2400" dirty="0">
                <a:solidFill>
                  <a:srgbClr val="00CCFF"/>
                </a:solidFill>
                <a:effectLst/>
                <a:latin typeface="Helvetica Neue" charset="0"/>
                <a:ea typeface="ヒラギノ角ゴ ProN W6" charset="0"/>
                <a:cs typeface="ヒラギノ角ゴ ProN W6" charset="0"/>
              </a:rPr>
              <a:t>PBH antiproton evaluated by</a:t>
            </a:r>
            <a:r>
              <a:rPr lang="en-US" altLang="ja-JP" sz="2400" b="0" dirty="0">
                <a:solidFill>
                  <a:srgbClr val="00CCFF"/>
                </a:solidFill>
                <a:effectLst/>
                <a:latin typeface="Helvetica Neue" charset="0"/>
                <a:ea typeface="ヒラギノ角ゴ ProN W6" charset="0"/>
                <a:cs typeface="ヒラギノ角ゴ ProN W6" charset="0"/>
              </a:rPr>
              <a:t>: </a:t>
            </a:r>
          </a:p>
          <a:p>
            <a:pPr lvl="1">
              <a:defRPr/>
            </a:pPr>
            <a:r>
              <a:rPr lang="en-US" altLang="ja-JP" sz="1800" b="0" dirty="0">
                <a:effectLst/>
                <a:latin typeface="Helvetica Neue" charset="0"/>
                <a:ea typeface="ヒラギノ角ゴ ProN W6" charset="0"/>
                <a:cs typeface="ヒラギノ角ゴ ProN W6" charset="0"/>
              </a:rPr>
              <a:t>{p-bar flux observed}</a:t>
            </a:r>
          </a:p>
          <a:p>
            <a:pPr marL="457106" lvl="1" indent="0">
              <a:buNone/>
              <a:defRPr/>
            </a:pPr>
            <a:r>
              <a:rPr lang="en-US" altLang="ja-JP" sz="1800" b="0" dirty="0">
                <a:effectLst/>
                <a:latin typeface="Helvetica Neue" charset="0"/>
                <a:ea typeface="ヒラギノ角ゴ ProN W6" charset="0"/>
                <a:cs typeface="ヒラギノ角ゴ ProN W6" charset="0"/>
              </a:rPr>
              <a:t>                - {Secondary flux*}  </a:t>
            </a:r>
          </a:p>
          <a:p>
            <a:pPr marL="914212" lvl="2" indent="0">
              <a:buNone/>
              <a:defRPr/>
            </a:pPr>
            <a:r>
              <a:rPr lang="en-US" altLang="ja-JP" sz="1400" b="0" i="1" dirty="0">
                <a:solidFill>
                  <a:srgbClr val="00CCFF"/>
                </a:solidFill>
                <a:effectLst/>
                <a:latin typeface="Helvetica"/>
                <a:ea typeface="ヒラギノ角ゴ ProN W3" charset="0"/>
                <a:cs typeface="Helvetica"/>
              </a:rPr>
              <a:t>  </a:t>
            </a:r>
            <a:r>
              <a:rPr lang="en-US" altLang="ja-JP" sz="1600" b="0" i="1" dirty="0">
                <a:solidFill>
                  <a:srgbClr val="00CCFF"/>
                </a:solidFill>
                <a:effectLst/>
                <a:latin typeface="Helvetica"/>
                <a:ea typeface="ヒラギノ角ゴ ProN W3" charset="0"/>
                <a:cs typeface="Helvetica"/>
              </a:rPr>
              <a:t> </a:t>
            </a:r>
            <a:r>
              <a:rPr lang="en-US" altLang="ja-JP" sz="1600" b="0" i="1" dirty="0">
                <a:solidFill>
                  <a:srgbClr val="FFFF00"/>
                </a:solidFill>
                <a:effectLst/>
                <a:latin typeface="Helvetica"/>
                <a:ea typeface="ヒラギノ角ゴ ProN W3" charset="0"/>
                <a:cs typeface="Helvetica"/>
              </a:rPr>
              <a:t> *calculated by using </a:t>
            </a:r>
          </a:p>
          <a:p>
            <a:pPr marL="914212" lvl="2" indent="0">
              <a:buNone/>
              <a:defRPr/>
            </a:pPr>
            <a:r>
              <a:rPr lang="en-US" altLang="ja-JP" sz="1600" b="0" i="1" dirty="0">
                <a:solidFill>
                  <a:srgbClr val="FFFF00"/>
                </a:solidFill>
                <a:effectLst/>
                <a:latin typeface="Helvetica"/>
                <a:ea typeface="ヒラギノ角ゴ ProN W3" charset="0"/>
                <a:cs typeface="Helvetica"/>
              </a:rPr>
              <a:t>     Mitsui: </a:t>
            </a:r>
            <a:r>
              <a:rPr lang="en-US" altLang="ja-JP" sz="1600" b="0" i="1" dirty="0" err="1">
                <a:solidFill>
                  <a:srgbClr val="FFFF00"/>
                </a:solidFill>
                <a:effectLst/>
                <a:latin typeface="Helvetica"/>
                <a:ea typeface="ヒラギノ角ゴ ProN W3" charset="0"/>
                <a:cs typeface="Helvetica"/>
              </a:rPr>
              <a:t>SLB+Fisk</a:t>
            </a:r>
            <a:r>
              <a:rPr lang="en-US" altLang="ja-JP" sz="1600" b="0" i="1" dirty="0">
                <a:solidFill>
                  <a:srgbClr val="FFFF00"/>
                </a:solidFill>
                <a:effectLst/>
                <a:latin typeface="Helvetica"/>
                <a:ea typeface="ヒラギノ角ゴ ProN W3" charset="0"/>
                <a:cs typeface="Helvetica"/>
              </a:rPr>
              <a:t> model, </a:t>
            </a:r>
            <a:endParaRPr lang="en-US" altLang="ja-JP" b="0" dirty="0">
              <a:solidFill>
                <a:srgbClr val="FFFF00"/>
              </a:solidFill>
              <a:effectLst/>
              <a:latin typeface="Helvetica Neue" charset="0"/>
              <a:ea typeface="ヒラギノ角ゴ ProN W6" charset="0"/>
              <a:cs typeface="ヒラギノ角ゴ ProN W6" charset="0"/>
            </a:endParaRPr>
          </a:p>
          <a:p>
            <a:pPr>
              <a:defRPr/>
            </a:pPr>
            <a:r>
              <a:rPr lang="en-US" altLang="ja-JP" sz="2400" dirty="0">
                <a:solidFill>
                  <a:srgbClr val="00CCFF"/>
                </a:solidFill>
                <a:effectLst/>
                <a:latin typeface="Helvetica Neue" charset="0"/>
                <a:ea typeface="ヒラギノ角ゴ ProN W6" charset="0"/>
                <a:cs typeface="ヒラギノ角ゴ ProN W6" charset="0"/>
              </a:rPr>
              <a:t>PBH </a:t>
            </a:r>
            <a:r>
              <a:rPr lang="en-US" altLang="ja-JP" sz="2400" dirty="0" smtClean="0">
                <a:solidFill>
                  <a:srgbClr val="00CCFF"/>
                </a:solidFill>
                <a:effectLst/>
                <a:latin typeface="Helvetica Neue" charset="0"/>
                <a:ea typeface="ヒラギノ角ゴ ProN W6" charset="0"/>
                <a:cs typeface="ヒラギノ角ゴ ProN W6" charset="0"/>
              </a:rPr>
              <a:t>evaporation </a:t>
            </a:r>
            <a:r>
              <a:rPr lang="en-US" altLang="ja-JP" sz="2400" dirty="0">
                <a:solidFill>
                  <a:srgbClr val="00CCFF"/>
                </a:solidFill>
                <a:effectLst/>
                <a:latin typeface="Helvetica Neue" charset="0"/>
                <a:ea typeface="ヒラギノ角ゴ ProN W6" charset="0"/>
                <a:cs typeface="ヒラギノ角ゴ ProN W6" charset="0"/>
              </a:rPr>
              <a:t>rate,  R :   </a:t>
            </a:r>
          </a:p>
          <a:p>
            <a:pPr lvl="1">
              <a:defRPr/>
            </a:pPr>
            <a:r>
              <a:rPr lang="en-US" altLang="ja-JP" sz="1600" b="0" dirty="0">
                <a:effectLst/>
                <a:latin typeface="Helvetica Neue" charset="0"/>
                <a:ea typeface="ヒラギノ角ゴ ProN W6" charset="0"/>
                <a:cs typeface="ヒラギノ角ゴ ProN W6" charset="0"/>
              </a:rPr>
              <a:t>BESS’95+’97:</a:t>
            </a:r>
          </a:p>
          <a:p>
            <a:pPr marL="914212" lvl="2" indent="0">
              <a:buNone/>
              <a:defRPr/>
            </a:pPr>
            <a:r>
              <a:rPr kumimoji="0" lang="en-US" altLang="ja-JP" sz="2000" dirty="0">
                <a:solidFill>
                  <a:srgbClr val="CCFFCC"/>
                </a:solidFill>
                <a:latin typeface="Helvetica"/>
                <a:ea typeface="ＭＳ ゴシック" pitchFamily="49" charset="-128"/>
                <a:cs typeface="Helvetica"/>
              </a:rPr>
              <a:t>4.2 x 10</a:t>
            </a:r>
            <a:r>
              <a:rPr kumimoji="0" lang="en-US" altLang="ja-JP" sz="2000" baseline="30000" dirty="0">
                <a:solidFill>
                  <a:srgbClr val="CCFFCC"/>
                </a:solidFill>
                <a:latin typeface="Helvetica"/>
                <a:ea typeface="ＭＳ ゴシック" pitchFamily="49" charset="-128"/>
                <a:cs typeface="Helvetica"/>
              </a:rPr>
              <a:t>-3</a:t>
            </a:r>
            <a:r>
              <a:rPr kumimoji="0" lang="en-US" altLang="ja-JP" sz="2000" dirty="0">
                <a:solidFill>
                  <a:srgbClr val="CCFFCC"/>
                </a:solidFill>
                <a:latin typeface="Helvetica"/>
                <a:ea typeface="ＭＳ ゴシック" pitchFamily="49" charset="-128"/>
                <a:cs typeface="Helvetica"/>
              </a:rPr>
              <a:t>/pc</a:t>
            </a:r>
            <a:r>
              <a:rPr kumimoji="0" lang="en-US" altLang="ja-JP" sz="2000" baseline="30000" dirty="0">
                <a:solidFill>
                  <a:srgbClr val="CCFFCC"/>
                </a:solidFill>
                <a:latin typeface="Helvetica"/>
                <a:ea typeface="ＭＳ ゴシック" pitchFamily="49" charset="-128"/>
                <a:cs typeface="Helvetica"/>
              </a:rPr>
              <a:t>3</a:t>
            </a:r>
            <a:r>
              <a:rPr kumimoji="0" lang="en-US" altLang="ja-JP" sz="2000" dirty="0">
                <a:solidFill>
                  <a:srgbClr val="CCFFCC"/>
                </a:solidFill>
                <a:latin typeface="Helvetica"/>
                <a:ea typeface="ＭＳ ゴシック" pitchFamily="49" charset="-128"/>
                <a:cs typeface="Helvetica"/>
              </a:rPr>
              <a:t>/</a:t>
            </a:r>
            <a:r>
              <a:rPr kumimoji="0" lang="en-US" altLang="ja-JP" sz="2000" dirty="0" err="1">
                <a:solidFill>
                  <a:srgbClr val="CCFFCC"/>
                </a:solidFill>
                <a:latin typeface="Helvetica"/>
                <a:ea typeface="ＭＳ ゴシック" pitchFamily="49" charset="-128"/>
                <a:cs typeface="Helvetica"/>
              </a:rPr>
              <a:t>yr</a:t>
            </a:r>
            <a:endParaRPr kumimoji="0" lang="en-US" altLang="ja-JP" sz="2000" dirty="0">
              <a:solidFill>
                <a:srgbClr val="CCFFCC"/>
              </a:solidFill>
              <a:latin typeface="Helvetica"/>
              <a:ea typeface="ＭＳ ゴシック" pitchFamily="49" charset="-128"/>
              <a:cs typeface="Helvetica"/>
            </a:endParaRPr>
          </a:p>
          <a:p>
            <a:pPr lvl="1">
              <a:defRPr/>
            </a:pPr>
            <a:r>
              <a:rPr lang="en-US" altLang="ja-JP" sz="1600" b="0" dirty="0">
                <a:effectLst/>
                <a:latin typeface="Helvetica Neue" charset="0"/>
                <a:ea typeface="ヒラギノ角ゴ ProN W6" charset="0"/>
                <a:cs typeface="ヒラギノ角ゴ ProN W6" charset="0"/>
              </a:rPr>
              <a:t>BESS-Polar II:</a:t>
            </a:r>
          </a:p>
          <a:p>
            <a:pPr marL="914212" lvl="2" indent="0">
              <a:buNone/>
              <a:defRPr/>
            </a:pPr>
            <a:r>
              <a:rPr kumimoji="0" lang="en-US" altLang="ja-JP" sz="2000" dirty="0">
                <a:solidFill>
                  <a:srgbClr val="CCFFCC"/>
                </a:solidFill>
                <a:latin typeface="Helvetica"/>
                <a:ea typeface="ＭＳ ゴシック" pitchFamily="49" charset="-128"/>
                <a:cs typeface="Helvetica"/>
              </a:rPr>
              <a:t>5.2 x 10</a:t>
            </a:r>
            <a:r>
              <a:rPr kumimoji="0" lang="en-US" altLang="ja-JP" sz="2000" baseline="30000" dirty="0">
                <a:solidFill>
                  <a:srgbClr val="CCFFCC"/>
                </a:solidFill>
                <a:latin typeface="Helvetica"/>
                <a:ea typeface="ＭＳ ゴシック" pitchFamily="49" charset="-128"/>
                <a:cs typeface="Helvetica"/>
              </a:rPr>
              <a:t>-4</a:t>
            </a:r>
            <a:r>
              <a:rPr kumimoji="0" lang="en-US" altLang="ja-JP" sz="2000" dirty="0">
                <a:solidFill>
                  <a:srgbClr val="CCFFCC"/>
                </a:solidFill>
                <a:latin typeface="Helvetica"/>
                <a:ea typeface="ＭＳ ゴシック" pitchFamily="49" charset="-128"/>
                <a:cs typeface="Helvetica"/>
              </a:rPr>
              <a:t>/pc</a:t>
            </a:r>
            <a:r>
              <a:rPr kumimoji="0" lang="en-US" altLang="ja-JP" sz="2000" baseline="30000" dirty="0">
                <a:solidFill>
                  <a:srgbClr val="CCFFCC"/>
                </a:solidFill>
                <a:latin typeface="Helvetica"/>
                <a:ea typeface="ＭＳ ゴシック" pitchFamily="49" charset="-128"/>
                <a:cs typeface="Helvetica"/>
              </a:rPr>
              <a:t>3</a:t>
            </a:r>
            <a:r>
              <a:rPr kumimoji="0" lang="en-US" altLang="ja-JP" sz="2000" dirty="0">
                <a:solidFill>
                  <a:srgbClr val="CCFFCC"/>
                </a:solidFill>
                <a:latin typeface="Helvetica"/>
                <a:ea typeface="ＭＳ ゴシック" pitchFamily="49" charset="-128"/>
                <a:cs typeface="Helvetica"/>
              </a:rPr>
              <a:t>/</a:t>
            </a:r>
            <a:r>
              <a:rPr kumimoji="0" lang="en-US" altLang="ja-JP" sz="2000" dirty="0" err="1">
                <a:solidFill>
                  <a:srgbClr val="CCFFCC"/>
                </a:solidFill>
                <a:latin typeface="Helvetica"/>
                <a:ea typeface="ＭＳ ゴシック" pitchFamily="49" charset="-128"/>
                <a:cs typeface="Helvetica"/>
              </a:rPr>
              <a:t>yr</a:t>
            </a:r>
            <a:endParaRPr kumimoji="0" lang="en-US" altLang="ja-JP" sz="2000" dirty="0">
              <a:solidFill>
                <a:srgbClr val="CCFFCC"/>
              </a:solidFill>
              <a:latin typeface="Helvetica"/>
              <a:ea typeface="ＭＳ ゴシック" pitchFamily="49" charset="-128"/>
              <a:cs typeface="Helvetica"/>
            </a:endParaRPr>
          </a:p>
          <a:p>
            <a:pPr lvl="1">
              <a:defRPr/>
            </a:pPr>
            <a:r>
              <a:rPr lang="en-US" altLang="ja-JP" sz="1800" dirty="0">
                <a:solidFill>
                  <a:srgbClr val="FF6600"/>
                </a:solidFill>
                <a:effectLst/>
                <a:latin typeface="Helvetica Neue" charset="0"/>
                <a:ea typeface="ヒラギノ角ゴ ProN W6" charset="0"/>
                <a:cs typeface="ヒラギノ角ゴ ProN W6" charset="0"/>
              </a:rPr>
              <a:t>Upper </a:t>
            </a:r>
            <a:r>
              <a:rPr lang="en-US" altLang="ja-JP" sz="1800" dirty="0" smtClean="0">
                <a:solidFill>
                  <a:srgbClr val="FF6600"/>
                </a:solidFill>
                <a:effectLst/>
                <a:latin typeface="Helvetica Neue" charset="0"/>
                <a:ea typeface="ヒラギノ角ゴ ProN W6" charset="0"/>
                <a:cs typeface="ヒラギノ角ゴ ProN W6" charset="0"/>
              </a:rPr>
              <a:t>limit (90% C.L.):</a:t>
            </a:r>
            <a:endParaRPr lang="en-US" altLang="ja-JP" sz="1800" dirty="0">
              <a:solidFill>
                <a:srgbClr val="FF6600"/>
              </a:solidFill>
              <a:effectLst/>
              <a:latin typeface="Helvetica Neue" charset="0"/>
              <a:ea typeface="ヒラギノ角ゴ ProN W6" charset="0"/>
              <a:cs typeface="ヒラギノ角ゴ ProN W6" charset="0"/>
            </a:endParaRPr>
          </a:p>
          <a:p>
            <a:pPr marL="914212" lvl="2" indent="0">
              <a:buNone/>
              <a:defRPr/>
            </a:pPr>
            <a:r>
              <a:rPr lang="en-US" altLang="ja-JP" sz="1800" b="0" dirty="0">
                <a:solidFill>
                  <a:srgbClr val="CCFFCC"/>
                </a:solidFill>
                <a:effectLst/>
                <a:latin typeface="Helvetica Neue" charset="0"/>
                <a:ea typeface="ヒラギノ角ゴ ProN W3" charset="0"/>
                <a:cs typeface="Helvetica Neue" charset="0"/>
                <a:sym typeface="Helvetica Neue" charset="0"/>
              </a:rPr>
              <a:t>1.2 x 10</a:t>
            </a:r>
            <a:r>
              <a:rPr lang="en-US" altLang="ja-JP" sz="1800" b="0" baseline="32000" dirty="0">
                <a:solidFill>
                  <a:srgbClr val="CCFFCC"/>
                </a:solidFill>
                <a:effectLst/>
                <a:latin typeface="Helvetica Neue" charset="0"/>
                <a:ea typeface="ヒラギノ角ゴ ProN W3" charset="0"/>
                <a:cs typeface="Helvetica Neue" charset="0"/>
                <a:sym typeface="Helvetica Neue" charset="0"/>
              </a:rPr>
              <a:t>-3</a:t>
            </a:r>
            <a:r>
              <a:rPr lang="en-US" altLang="ja-JP" sz="1800" b="0" dirty="0">
                <a:solidFill>
                  <a:srgbClr val="CCFFCC"/>
                </a:solidFill>
                <a:effectLst/>
                <a:latin typeface="Helvetica Neue" charset="0"/>
                <a:ea typeface="ヒラギノ角ゴ ProN W3" charset="0"/>
                <a:cs typeface="Helvetica Neue" charset="0"/>
                <a:sym typeface="Helvetica Neue" charset="0"/>
              </a:rPr>
              <a:t>/pc</a:t>
            </a:r>
            <a:r>
              <a:rPr lang="en-US" altLang="ja-JP" sz="1800" b="0" baseline="32000" dirty="0">
                <a:solidFill>
                  <a:srgbClr val="CCFFCC"/>
                </a:solidFill>
                <a:effectLst/>
                <a:latin typeface="Helvetica Neue" charset="0"/>
                <a:ea typeface="ヒラギノ角ゴ ProN W3" charset="0"/>
                <a:cs typeface="Helvetica Neue" charset="0"/>
                <a:sym typeface="Helvetica Neue" charset="0"/>
              </a:rPr>
              <a:t>3</a:t>
            </a:r>
            <a:r>
              <a:rPr lang="en-US" altLang="ja-JP" sz="1800" b="0" dirty="0">
                <a:solidFill>
                  <a:srgbClr val="CCFFCC"/>
                </a:solidFill>
                <a:effectLst/>
                <a:latin typeface="Helvetica Neue" charset="0"/>
                <a:ea typeface="ヒラギノ角ゴ ProN W3" charset="0"/>
                <a:cs typeface="Helvetica Neue" charset="0"/>
                <a:sym typeface="Helvetica Neue" charset="0"/>
              </a:rPr>
              <a:t>/</a:t>
            </a:r>
            <a:r>
              <a:rPr lang="en-US" altLang="ja-JP" sz="1800" b="0" dirty="0" smtClean="0">
                <a:solidFill>
                  <a:srgbClr val="CCFFCC"/>
                </a:solidFill>
                <a:effectLst/>
                <a:latin typeface="Helvetica Neue" charset="0"/>
                <a:ea typeface="ヒラギノ角ゴ ProN W3" charset="0"/>
                <a:cs typeface="Helvetica Neue" charset="0"/>
                <a:sym typeface="Helvetica Neue" charset="0"/>
              </a:rPr>
              <a:t>yr</a:t>
            </a:r>
          </a:p>
          <a:p>
            <a:pPr marL="396875" indent="-284163">
              <a:defRPr/>
            </a:pPr>
            <a:r>
              <a:rPr lang="en-US" altLang="ja-JP" sz="2400" dirty="0" smtClean="0">
                <a:solidFill>
                  <a:srgbClr val="FFFF00"/>
                </a:solidFill>
                <a:effectLst/>
                <a:latin typeface="Helvetica Neue" charset="0"/>
                <a:ea typeface="ヒラギノ角ゴ ProN W3" charset="0"/>
                <a:cs typeface="Helvetica Neue" charset="0"/>
                <a:sym typeface="Helvetica Neue" charset="0"/>
              </a:rPr>
              <a:t>No evidence of primary </a:t>
            </a:r>
            <a:r>
              <a:rPr lang="en-US" altLang="ja-JP" sz="2400" dirty="0" err="1" smtClean="0">
                <a:solidFill>
                  <a:srgbClr val="FFFF00"/>
                </a:solidFill>
                <a:effectLst/>
                <a:latin typeface="Helvetica Neue" charset="0"/>
                <a:ea typeface="ヒラギノ角ゴ ProN W3" charset="0"/>
                <a:cs typeface="Helvetica Neue" charset="0"/>
                <a:sym typeface="Helvetica Neue" charset="0"/>
              </a:rPr>
              <a:t>p</a:t>
            </a:r>
            <a:r>
              <a:rPr lang="en-US" altLang="ja-JP" sz="2400" dirty="0" smtClean="0">
                <a:solidFill>
                  <a:srgbClr val="FFFF00"/>
                </a:solidFill>
                <a:effectLst/>
                <a:latin typeface="Helvetica Neue" charset="0"/>
                <a:ea typeface="ヒラギノ角ゴ ProN W3" charset="0"/>
                <a:cs typeface="Helvetica Neue" charset="0"/>
                <a:sym typeface="Helvetica Neue" charset="0"/>
              </a:rPr>
              <a:t> from PBH evaporation </a:t>
            </a:r>
            <a:endParaRPr lang="en-US" altLang="ja-JP" sz="2400" dirty="0" smtClean="0">
              <a:solidFill>
                <a:srgbClr val="FFFF00"/>
              </a:solidFill>
              <a:ea typeface="ヒラギノ角ゴ ProN W3" charset="0"/>
              <a:cs typeface="ヒラギノ角ゴ ProN W3" charset="0"/>
            </a:endParaRPr>
          </a:p>
          <a:p>
            <a:pPr lvl="2">
              <a:defRPr/>
            </a:pPr>
            <a:endParaRPr lang="ja-JP" altLang="en-US" sz="1800" dirty="0">
              <a:solidFill>
                <a:srgbClr val="FFFF00"/>
              </a:solidFill>
              <a:ea typeface="ヒラギノ角ゴ ProN W3" charset="0"/>
              <a:cs typeface="ヒラギノ角ゴ ProN W3" charset="0"/>
            </a:endParaRPr>
          </a:p>
        </p:txBody>
      </p:sp>
      <p:cxnSp>
        <p:nvCxnSpPr>
          <p:cNvPr id="6" name="直線矢印コネクタ 5"/>
          <p:cNvCxnSpPr/>
          <p:nvPr/>
        </p:nvCxnSpPr>
        <p:spPr bwMode="auto">
          <a:xfrm>
            <a:off x="3187824" y="3886200"/>
            <a:ext cx="4408512" cy="1343000"/>
          </a:xfrm>
          <a:prstGeom prst="straightConnector1">
            <a:avLst/>
          </a:prstGeom>
          <a:solidFill>
            <a:schemeClr val="accent1"/>
          </a:solidFill>
          <a:ln w="19050" cap="flat" cmpd="sng" algn="ctr">
            <a:solidFill>
              <a:srgbClr val="00CCFF"/>
            </a:solidFill>
            <a:prstDash val="dash"/>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5" name="直線矢印コネクタ 14"/>
          <p:cNvCxnSpPr/>
          <p:nvPr/>
        </p:nvCxnSpPr>
        <p:spPr bwMode="auto">
          <a:xfrm>
            <a:off x="3259832" y="4495800"/>
            <a:ext cx="2608312" cy="572616"/>
          </a:xfrm>
          <a:prstGeom prst="straightConnector1">
            <a:avLst/>
          </a:prstGeom>
          <a:solidFill>
            <a:schemeClr val="accent1"/>
          </a:solidFill>
          <a:ln w="19050" cap="flat" cmpd="sng" algn="ctr">
            <a:solidFill>
              <a:srgbClr val="FF6600"/>
            </a:solidFill>
            <a:prstDash val="dash"/>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8" name="直線矢印コネクタ 17"/>
          <p:cNvCxnSpPr/>
          <p:nvPr/>
        </p:nvCxnSpPr>
        <p:spPr bwMode="auto">
          <a:xfrm>
            <a:off x="3108176" y="5181600"/>
            <a:ext cx="3048000" cy="228600"/>
          </a:xfrm>
          <a:prstGeom prst="straightConnector1">
            <a:avLst/>
          </a:prstGeom>
          <a:solidFill>
            <a:schemeClr val="accent1"/>
          </a:solidFill>
          <a:ln w="28575" cap="flat" cmpd="sng" algn="ctr">
            <a:solidFill>
              <a:srgbClr val="FF6600"/>
            </a:solidFill>
            <a:prstDash val="dash"/>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3" name="日付プレースホルダー 2"/>
          <p:cNvSpPr>
            <a:spLocks noGrp="1"/>
          </p:cNvSpPr>
          <p:nvPr>
            <p:ph type="dt" sz="half" idx="10"/>
          </p:nvPr>
        </p:nvSpPr>
        <p:spPr/>
        <p:txBody>
          <a:bodyPr/>
          <a:lstStyle/>
          <a:p>
            <a:r>
              <a:rPr lang="en-US" altLang="ja-JP" dirty="0" smtClean="0"/>
              <a:t>A. Yamamoto, 6 November 2012</a:t>
            </a:r>
            <a:endParaRPr lang="en-US" altLang="ja-JP" dirty="0"/>
          </a:p>
        </p:txBody>
      </p:sp>
      <p:sp>
        <p:nvSpPr>
          <p:cNvPr id="4" name="スライド番号プレースホルダー 3"/>
          <p:cNvSpPr>
            <a:spLocks noGrp="1"/>
          </p:cNvSpPr>
          <p:nvPr>
            <p:ph type="sldNum" sz="quarter" idx="12"/>
          </p:nvPr>
        </p:nvSpPr>
        <p:spPr/>
        <p:txBody>
          <a:bodyPr/>
          <a:lstStyle/>
          <a:p>
            <a:fld id="{F6BAD0A9-2175-1540-9403-A4385CBC25A1}" type="slidenum">
              <a:rPr lang="en-US" altLang="ja-JP" smtClean="0"/>
              <a:pPr/>
              <a:t>33</a:t>
            </a:fld>
            <a:endParaRPr lang="en-US" altLang="ja-JP"/>
          </a:p>
        </p:txBody>
      </p:sp>
      <p:sp>
        <p:nvSpPr>
          <p:cNvPr id="14" name="テキスト ボックス 13"/>
          <p:cNvSpPr txBox="1"/>
          <p:nvPr/>
        </p:nvSpPr>
        <p:spPr>
          <a:xfrm>
            <a:off x="5118119" y="6114786"/>
            <a:ext cx="3215471" cy="307773"/>
          </a:xfrm>
          <a:prstGeom prst="rect">
            <a:avLst/>
          </a:prstGeom>
          <a:noFill/>
        </p:spPr>
        <p:txBody>
          <a:bodyPr wrap="none" lIns="91435" tIns="45718" rIns="91435" bIns="45718" rtlCol="0">
            <a:spAutoFit/>
          </a:bodyPr>
          <a:lstStyle/>
          <a:p>
            <a:r>
              <a:rPr lang="en-US" altLang="ja-JP" sz="1400" dirty="0">
                <a:solidFill>
                  <a:srgbClr val="FFFF00"/>
                </a:solidFill>
                <a:latin typeface="Helvetica"/>
                <a:cs typeface="Helvetica"/>
              </a:rPr>
              <a:t>Phys. Rev. </a:t>
            </a:r>
            <a:r>
              <a:rPr lang="en-US" altLang="ja-JP" sz="1400" dirty="0" err="1">
                <a:solidFill>
                  <a:srgbClr val="FFFF00"/>
                </a:solidFill>
                <a:latin typeface="Helvetica"/>
                <a:cs typeface="Helvetica"/>
              </a:rPr>
              <a:t>Lett</a:t>
            </a:r>
            <a:r>
              <a:rPr lang="en-US" altLang="ja-JP" sz="1400" dirty="0">
                <a:solidFill>
                  <a:srgbClr val="FFFF00"/>
                </a:solidFill>
                <a:latin typeface="Helvetica"/>
                <a:cs typeface="Helvetica"/>
              </a:rPr>
              <a:t>., 108, 051102 (2012).</a:t>
            </a:r>
            <a:r>
              <a:rPr lang="ja-JP" altLang="ja-JP" sz="1400" dirty="0">
                <a:solidFill>
                  <a:srgbClr val="FFFF00"/>
                </a:solidFill>
                <a:latin typeface="Helvetica"/>
                <a:cs typeface="Helvetica"/>
              </a:rPr>
              <a:t> </a:t>
            </a:r>
            <a:r>
              <a:rPr lang="en-US" altLang="ja-JP" sz="1400" dirty="0">
                <a:solidFill>
                  <a:srgbClr val="FFFF00"/>
                </a:solidFill>
                <a:latin typeface="Helvetica"/>
                <a:cs typeface="Helvetica"/>
              </a:rPr>
              <a:t> </a:t>
            </a:r>
            <a:endParaRPr lang="ja-JP" altLang="en-US" sz="1400" dirty="0">
              <a:solidFill>
                <a:srgbClr val="FFFF00"/>
              </a:solidFill>
              <a:latin typeface="Helvetica"/>
              <a:cs typeface="Helvetica"/>
            </a:endParaRPr>
          </a:p>
        </p:txBody>
      </p:sp>
      <p:sp>
        <p:nvSpPr>
          <p:cNvPr id="5" name="フッター プレースホルダー 4"/>
          <p:cNvSpPr>
            <a:spLocks noGrp="1"/>
          </p:cNvSpPr>
          <p:nvPr>
            <p:ph type="ftr" sz="quarter" idx="11"/>
          </p:nvPr>
        </p:nvSpPr>
        <p:spPr/>
        <p:txBody>
          <a:bodyPr/>
          <a:lstStyle/>
          <a:p>
            <a:r>
              <a:rPr lang="en-US" altLang="ja-JP" dirty="0" smtClean="0"/>
              <a:t>BESS Experiment</a:t>
            </a:r>
            <a:endParaRPr lang="en-US" altLang="ja-JP" dirty="0"/>
          </a:p>
        </p:txBody>
      </p:sp>
      <p:cxnSp>
        <p:nvCxnSpPr>
          <p:cNvPr id="23" name="Straight Connector 22"/>
          <p:cNvCxnSpPr/>
          <p:nvPr/>
        </p:nvCxnSpPr>
        <p:spPr bwMode="auto">
          <a:xfrm>
            <a:off x="3962400" y="5410200"/>
            <a:ext cx="228600" cy="1588"/>
          </a:xfrm>
          <a:prstGeom prst="line">
            <a:avLst/>
          </a:prstGeom>
          <a:solidFill>
            <a:schemeClr val="accent1"/>
          </a:solidFill>
          <a:ln w="31750"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Tree>
    <p:extLst>
      <p:ext uri="{BB962C8B-B14F-4D97-AF65-F5344CB8AC3E}">
        <p14:creationId xmlns:p14="http://schemas.microsoft.com/office/powerpoint/2010/main" val="326439068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p:cNvSpPr>
          <p:nvPr/>
        </p:nvSpPr>
        <p:spPr bwMode="auto">
          <a:xfrm>
            <a:off x="3924302" y="114300"/>
            <a:ext cx="47498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r>
              <a:rPr lang="en-US" altLang="ja-JP" sz="1400">
                <a:ea typeface="ＭＳ Ｐゴシック" charset="0"/>
                <a:cs typeface="Helvetica Light" charset="0"/>
              </a:rPr>
              <a:t>32nd International Cosmic Ray Conference, Beijing 2011</a:t>
            </a:r>
          </a:p>
        </p:txBody>
      </p:sp>
      <p:pic>
        <p:nvPicPr>
          <p:cNvPr id="19458" name="Picture 2"/>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19459" name="Rectangle 3"/>
          <p:cNvSpPr>
            <a:spLocks/>
          </p:cNvSpPr>
          <p:nvPr/>
        </p:nvSpPr>
        <p:spPr bwMode="auto">
          <a:xfrm>
            <a:off x="0" y="0"/>
            <a:ext cx="9144000" cy="6858000"/>
          </a:xfrm>
          <a:prstGeom prst="rect">
            <a:avLst/>
          </a:prstGeom>
          <a:solidFill>
            <a:srgbClr val="002060">
              <a:alpha val="74509"/>
            </a:srgbClr>
          </a:solidFill>
          <a:ln w="25400" cap="flat">
            <a:solidFill>
              <a:srgbClr val="385D8A">
                <a:alpha val="10196"/>
              </a:srgbClr>
            </a:solidFill>
            <a:prstDash val="solid"/>
            <a:miter lim="800000"/>
            <a:headEnd type="none" w="med" len="med"/>
            <a:tailEnd type="none" w="med" len="med"/>
          </a:ln>
        </p:spPr>
        <p:txBody>
          <a:bodyPr lIns="0" tIns="0" rIns="0" bIns="0"/>
          <a:lstStyle/>
          <a:p>
            <a:endParaRPr lang="ja-JP" altLang="en-US"/>
          </a:p>
        </p:txBody>
      </p:sp>
      <p:sp>
        <p:nvSpPr>
          <p:cNvPr id="19460" name="Rectangle 4"/>
          <p:cNvSpPr>
            <a:spLocks/>
          </p:cNvSpPr>
          <p:nvPr/>
        </p:nvSpPr>
        <p:spPr bwMode="auto">
          <a:xfrm>
            <a:off x="285751" y="285750"/>
            <a:ext cx="65151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r>
              <a:rPr lang="en-US" altLang="ja-JP" sz="3600" dirty="0" smtClean="0">
                <a:solidFill>
                  <a:srgbClr val="FFFF00"/>
                </a:solidFill>
                <a:latin typeface="Helvetica" charset="0"/>
                <a:ea typeface="ＭＳ Ｐゴシック" charset="0"/>
                <a:cs typeface="Helvetica" charset="0"/>
                <a:sym typeface="Helvetica" charset="0"/>
              </a:rPr>
              <a:t>Anti-He Search  </a:t>
            </a:r>
            <a:endParaRPr lang="en-US" altLang="ja-JP" sz="3600" dirty="0">
              <a:solidFill>
                <a:srgbClr val="FFFF00"/>
              </a:solidFill>
              <a:latin typeface="Helvetica" charset="0"/>
              <a:ea typeface="ＭＳ Ｐゴシック" charset="0"/>
              <a:cs typeface="Helvetica" charset="0"/>
              <a:sym typeface="Helvetica" charset="0"/>
            </a:endParaRPr>
          </a:p>
        </p:txBody>
      </p:sp>
      <p:pic>
        <p:nvPicPr>
          <p:cNvPr id="19461" name="Picture 5"/>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4317" y="2143125"/>
            <a:ext cx="3532187"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19462" name="Rectangle 6"/>
          <p:cNvSpPr>
            <a:spLocks/>
          </p:cNvSpPr>
          <p:nvPr/>
        </p:nvSpPr>
        <p:spPr bwMode="auto">
          <a:xfrm>
            <a:off x="285750" y="1169989"/>
            <a:ext cx="3835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r>
              <a:rPr lang="en-US" altLang="ja-JP" sz="2400" b="0" dirty="0">
                <a:solidFill>
                  <a:srgbClr val="FFFF00"/>
                </a:solidFill>
                <a:latin typeface="Helvetica" charset="0"/>
                <a:ea typeface="ＭＳ Ｐゴシック" charset="0"/>
                <a:cs typeface="Helvetica" charset="0"/>
                <a:sym typeface="Helvetica" charset="0"/>
              </a:rPr>
              <a:t>Particle Identification using the TOF information</a:t>
            </a:r>
          </a:p>
        </p:txBody>
      </p:sp>
      <p:sp>
        <p:nvSpPr>
          <p:cNvPr id="19463" name="Rectangle 7"/>
          <p:cNvSpPr>
            <a:spLocks/>
          </p:cNvSpPr>
          <p:nvPr/>
        </p:nvSpPr>
        <p:spPr bwMode="auto">
          <a:xfrm>
            <a:off x="4356100" y="5638800"/>
            <a:ext cx="43434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r>
              <a:rPr lang="en-US" altLang="ja-JP" sz="1800" b="0" dirty="0">
                <a:solidFill>
                  <a:srgbClr val="FFFFFF"/>
                </a:solidFill>
                <a:latin typeface="Helvetica" charset="0"/>
                <a:ea typeface="ＭＳ Ｐゴシック" charset="0"/>
                <a:cs typeface="Helvetica" charset="0"/>
                <a:sym typeface="Helvetica" charset="0"/>
              </a:rPr>
              <a:t>No </a:t>
            </a:r>
            <a:r>
              <a:rPr lang="en-US" altLang="ja-JP" sz="1800" b="0" dirty="0" err="1">
                <a:solidFill>
                  <a:srgbClr val="FFFFFF"/>
                </a:solidFill>
                <a:latin typeface="Helvetica" charset="0"/>
                <a:ea typeface="ＭＳ Ｐゴシック" charset="0"/>
                <a:cs typeface="Helvetica" charset="0"/>
                <a:sym typeface="Helvetica" charset="0"/>
              </a:rPr>
              <a:t>antihelium</a:t>
            </a:r>
            <a:r>
              <a:rPr lang="en-US" altLang="ja-JP" sz="1800" b="0" dirty="0">
                <a:solidFill>
                  <a:srgbClr val="FFFFFF"/>
                </a:solidFill>
                <a:latin typeface="Helvetica" charset="0"/>
                <a:ea typeface="ＭＳ Ｐゴシック" charset="0"/>
                <a:cs typeface="Helvetica" charset="0"/>
                <a:sym typeface="Helvetica" charset="0"/>
              </a:rPr>
              <a:t> candidate was found between -14 and -1 GV after all selection among </a:t>
            </a:r>
            <a:r>
              <a:rPr lang="en-US" altLang="ja-JP" sz="1800" b="0" dirty="0">
                <a:solidFill>
                  <a:srgbClr val="FF33CC"/>
                </a:solidFill>
                <a:latin typeface="Helvetica" charset="0"/>
                <a:ea typeface="ＭＳ Ｐゴシック" charset="0"/>
                <a:cs typeface="Helvetica" charset="0"/>
                <a:sym typeface="Helvetica" charset="0"/>
              </a:rPr>
              <a:t>4 x 10</a:t>
            </a:r>
            <a:r>
              <a:rPr lang="en-US" altLang="ja-JP" sz="1800" b="0" baseline="30000" dirty="0">
                <a:solidFill>
                  <a:srgbClr val="FF33CC"/>
                </a:solidFill>
                <a:latin typeface="Helvetica" charset="0"/>
                <a:ea typeface="ＭＳ Ｐゴシック" charset="0"/>
                <a:cs typeface="Helvetica" charset="0"/>
                <a:sym typeface="Helvetica" charset="0"/>
              </a:rPr>
              <a:t>7</a:t>
            </a:r>
            <a:r>
              <a:rPr lang="en-US" altLang="ja-JP" sz="1800" b="0" dirty="0">
                <a:solidFill>
                  <a:srgbClr val="FF33CC"/>
                </a:solidFill>
                <a:latin typeface="Helvetica" charset="0"/>
                <a:ea typeface="ＭＳ Ｐゴシック" charset="0"/>
                <a:cs typeface="Helvetica" charset="0"/>
                <a:sym typeface="Helvetica" charset="0"/>
              </a:rPr>
              <a:t> </a:t>
            </a:r>
            <a:r>
              <a:rPr lang="en-US" altLang="ja-JP" sz="1800" b="0" dirty="0">
                <a:solidFill>
                  <a:srgbClr val="FFFFFF"/>
                </a:solidFill>
                <a:latin typeface="Helvetica" charset="0"/>
                <a:ea typeface="ＭＳ Ｐゴシック" charset="0"/>
                <a:cs typeface="Helvetica" charset="0"/>
                <a:sym typeface="Helvetica" charset="0"/>
              </a:rPr>
              <a:t>Helium events.</a:t>
            </a:r>
          </a:p>
        </p:txBody>
      </p:sp>
      <p:sp>
        <p:nvSpPr>
          <p:cNvPr id="19464" name="Rectangle 8"/>
          <p:cNvSpPr>
            <a:spLocks/>
          </p:cNvSpPr>
          <p:nvPr/>
        </p:nvSpPr>
        <p:spPr bwMode="auto">
          <a:xfrm>
            <a:off x="4392613" y="992188"/>
            <a:ext cx="46609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r>
              <a:rPr lang="en-US" altLang="ja-JP" sz="2000" b="0" dirty="0">
                <a:solidFill>
                  <a:srgbClr val="FFFFFF"/>
                </a:solidFill>
                <a:latin typeface="Helvetica" charset="0"/>
                <a:ea typeface="ＭＳ Ｐゴシック" charset="0"/>
                <a:cs typeface="Helvetica" charset="0"/>
                <a:sym typeface="Helvetica" charset="0"/>
              </a:rPr>
              <a:t>The figure below shows remaining events after all selections applied. </a:t>
            </a:r>
          </a:p>
        </p:txBody>
      </p:sp>
      <p:sp>
        <p:nvSpPr>
          <p:cNvPr id="19465" name="Rectangle 9"/>
          <p:cNvSpPr>
            <a:spLocks/>
          </p:cNvSpPr>
          <p:nvPr/>
        </p:nvSpPr>
        <p:spPr bwMode="auto">
          <a:xfrm>
            <a:off x="1714500" y="2286000"/>
            <a:ext cx="22987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r>
              <a:rPr lang="en-US" altLang="ja-JP" sz="2000" dirty="0">
                <a:solidFill>
                  <a:srgbClr val="FF0000"/>
                </a:solidFill>
                <a:latin typeface="Helvetica" charset="0"/>
                <a:ea typeface="ＭＳ Ｐゴシック" charset="0"/>
                <a:cs typeface="Helvetica" charset="0"/>
                <a:sym typeface="Helvetica" charset="0"/>
              </a:rPr>
              <a:t>TOF-β selection</a:t>
            </a:r>
          </a:p>
        </p:txBody>
      </p:sp>
      <p:sp>
        <p:nvSpPr>
          <p:cNvPr id="19466" name="Rectangle 10"/>
          <p:cNvSpPr>
            <a:spLocks/>
          </p:cNvSpPr>
          <p:nvPr/>
        </p:nvSpPr>
        <p:spPr bwMode="auto">
          <a:xfrm>
            <a:off x="1571625" y="3741738"/>
            <a:ext cx="22987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r>
              <a:rPr lang="en-US" altLang="ja-JP" sz="2000" dirty="0">
                <a:solidFill>
                  <a:srgbClr val="FF0000"/>
                </a:solidFill>
                <a:latin typeface="Helvetica" charset="0"/>
                <a:ea typeface="ＭＳ Ｐゴシック" charset="0"/>
                <a:cs typeface="Helvetica" charset="0"/>
                <a:sym typeface="Helvetica" charset="0"/>
              </a:rPr>
              <a:t>|Z| = 2 selection</a:t>
            </a:r>
          </a:p>
          <a:p>
            <a:pPr marL="39680"/>
            <a:r>
              <a:rPr lang="en-US" altLang="ja-JP" sz="2000" dirty="0">
                <a:solidFill>
                  <a:srgbClr val="FF0000"/>
                </a:solidFill>
                <a:latin typeface="Helvetica" charset="0"/>
                <a:ea typeface="ＭＳ Ｐゴシック" charset="0"/>
                <a:cs typeface="Helvetica" charset="0"/>
                <a:sym typeface="Helvetica" charset="0"/>
              </a:rPr>
              <a:t>Upper TOF</a:t>
            </a:r>
          </a:p>
        </p:txBody>
      </p:sp>
      <p:sp>
        <p:nvSpPr>
          <p:cNvPr id="19467" name="Rectangle 11"/>
          <p:cNvSpPr>
            <a:spLocks/>
          </p:cNvSpPr>
          <p:nvPr/>
        </p:nvSpPr>
        <p:spPr bwMode="auto">
          <a:xfrm>
            <a:off x="1571625" y="5313363"/>
            <a:ext cx="22987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r>
              <a:rPr lang="en-US" altLang="ja-JP" sz="2000" dirty="0">
                <a:solidFill>
                  <a:srgbClr val="FF0000"/>
                </a:solidFill>
                <a:latin typeface="Helvetica" charset="0"/>
                <a:ea typeface="ＭＳ Ｐゴシック" charset="0"/>
                <a:cs typeface="Helvetica" charset="0"/>
                <a:sym typeface="Helvetica" charset="0"/>
              </a:rPr>
              <a:t>|Z| = 2 selection</a:t>
            </a:r>
          </a:p>
          <a:p>
            <a:pPr marL="39680"/>
            <a:r>
              <a:rPr lang="en-US" altLang="ja-JP" sz="2000" dirty="0">
                <a:solidFill>
                  <a:srgbClr val="FF0000"/>
                </a:solidFill>
                <a:latin typeface="Helvetica" charset="0"/>
                <a:ea typeface="ＭＳ Ｐゴシック" charset="0"/>
                <a:cs typeface="Helvetica" charset="0"/>
                <a:sym typeface="Helvetica" charset="0"/>
              </a:rPr>
              <a:t>Lower TOF</a:t>
            </a:r>
          </a:p>
        </p:txBody>
      </p:sp>
      <p:sp>
        <p:nvSpPr>
          <p:cNvPr id="19468" name="AutoShape 12"/>
          <p:cNvSpPr>
            <a:spLocks/>
          </p:cNvSpPr>
          <p:nvPr/>
        </p:nvSpPr>
        <p:spPr bwMode="auto">
          <a:xfrm>
            <a:off x="3571877" y="3357563"/>
            <a:ext cx="714375" cy="500062"/>
          </a:xfrm>
          <a:prstGeom prst="rightArrow">
            <a:avLst>
              <a:gd name="adj1" fmla="val 50000"/>
              <a:gd name="adj2" fmla="val 50000"/>
            </a:avLst>
          </a:prstGeom>
          <a:solidFill>
            <a:srgbClr val="00CCFF"/>
          </a:solidFill>
          <a:ln w="25400" cap="flat">
            <a:solidFill>
              <a:srgbClr val="385D8A"/>
            </a:solidFill>
            <a:prstDash val="solid"/>
            <a:miter lim="800000"/>
            <a:headEnd type="none" w="med" len="med"/>
            <a:tailEnd type="none" w="med" len="med"/>
          </a:ln>
        </p:spPr>
        <p:txBody>
          <a:bodyPr lIns="0" tIns="0" rIns="0" bIns="0"/>
          <a:lstStyle/>
          <a:p>
            <a:endParaRPr lang="ja-JP" altLang="en-US"/>
          </a:p>
        </p:txBody>
      </p:sp>
      <p:pic>
        <p:nvPicPr>
          <p:cNvPr id="19469" name="Picture 13"/>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27538" y="1803400"/>
            <a:ext cx="40513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19470" name="Rectangle 14"/>
          <p:cNvSpPr>
            <a:spLocks/>
          </p:cNvSpPr>
          <p:nvPr/>
        </p:nvSpPr>
        <p:spPr bwMode="auto">
          <a:xfrm>
            <a:off x="5076825" y="2060575"/>
            <a:ext cx="16637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spcBef>
                <a:spcPts val="1050"/>
              </a:spcBef>
            </a:pPr>
            <a:r>
              <a:rPr lang="en-US" altLang="ja-JP">
                <a:solidFill>
                  <a:schemeClr val="tx1"/>
                </a:solidFill>
                <a:ea typeface="ＭＳ Ｐゴシック" charset="0"/>
                <a:cs typeface="Helvetica Light" charset="0"/>
              </a:rPr>
              <a:t>After all selection</a:t>
            </a:r>
          </a:p>
        </p:txBody>
      </p:sp>
      <p:sp>
        <p:nvSpPr>
          <p:cNvPr id="19471" name="Rectangle 15"/>
          <p:cNvSpPr>
            <a:spLocks/>
          </p:cNvSpPr>
          <p:nvPr/>
        </p:nvSpPr>
        <p:spPr bwMode="auto">
          <a:xfrm>
            <a:off x="5378450" y="4868863"/>
            <a:ext cx="18669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spcBef>
                <a:spcPts val="1100"/>
              </a:spcBef>
            </a:pPr>
            <a:r>
              <a:rPr lang="en-US" altLang="ja-JP" sz="2000" dirty="0">
                <a:solidFill>
                  <a:srgbClr val="FF3300"/>
                </a:solidFill>
                <a:latin typeface="Helvetica"/>
                <a:ea typeface="ＭＳ Ｐゴシック" charset="0"/>
                <a:cs typeface="Helvetica"/>
              </a:rPr>
              <a:t>No He candidate</a:t>
            </a:r>
          </a:p>
        </p:txBody>
      </p:sp>
      <p:sp>
        <p:nvSpPr>
          <p:cNvPr id="19472" name="Line 16"/>
          <p:cNvSpPr>
            <a:spLocks noChangeShapeType="1"/>
          </p:cNvSpPr>
          <p:nvPr/>
        </p:nvSpPr>
        <p:spPr bwMode="auto">
          <a:xfrm>
            <a:off x="7596188" y="4797426"/>
            <a:ext cx="150812" cy="234950"/>
          </a:xfrm>
          <a:prstGeom prst="line">
            <a:avLst/>
          </a:prstGeom>
          <a:noFill/>
          <a:ln w="9525" cap="flat">
            <a:solidFill>
              <a:srgbClr val="3366FF"/>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9473" name="Rectangle 17"/>
          <p:cNvSpPr>
            <a:spLocks/>
          </p:cNvSpPr>
          <p:nvPr/>
        </p:nvSpPr>
        <p:spPr bwMode="auto">
          <a:xfrm>
            <a:off x="6732588" y="4437064"/>
            <a:ext cx="876300" cy="406400"/>
          </a:xfrm>
          <a:prstGeom prst="rect">
            <a:avLst/>
          </a:prstGeom>
          <a:noFill/>
          <a:ln w="12700" cap="flat">
            <a:solidFill>
              <a:srgbClr val="3366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40631" bIns="0"/>
          <a:lstStyle/>
          <a:p>
            <a:pPr marL="39680">
              <a:spcBef>
                <a:spcPts val="1100"/>
              </a:spcBef>
            </a:pPr>
            <a:r>
              <a:rPr lang="en-US" altLang="ja-JP" sz="2000" dirty="0">
                <a:solidFill>
                  <a:srgbClr val="3366FF"/>
                </a:solidFill>
                <a:latin typeface="Helvetica"/>
                <a:ea typeface="ＭＳ Ｐゴシック" charset="0"/>
                <a:cs typeface="Helvetica"/>
              </a:rPr>
              <a:t>-14GV</a:t>
            </a:r>
          </a:p>
        </p:txBody>
      </p:sp>
      <p:sp>
        <p:nvSpPr>
          <p:cNvPr id="19474" name="Line 18"/>
          <p:cNvSpPr>
            <a:spLocks noChangeShapeType="1"/>
          </p:cNvSpPr>
          <p:nvPr/>
        </p:nvSpPr>
        <p:spPr bwMode="auto">
          <a:xfrm>
            <a:off x="6324600" y="4876800"/>
            <a:ext cx="285750" cy="1588"/>
          </a:xfrm>
          <a:prstGeom prst="line">
            <a:avLst/>
          </a:prstGeom>
          <a:noFill/>
          <a:ln w="1905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9475" name="Line 19"/>
          <p:cNvSpPr>
            <a:spLocks noChangeShapeType="1"/>
          </p:cNvSpPr>
          <p:nvPr/>
        </p:nvSpPr>
        <p:spPr bwMode="auto">
          <a:xfrm>
            <a:off x="5148265" y="5229225"/>
            <a:ext cx="2592387" cy="1588"/>
          </a:xfrm>
          <a:prstGeom prst="line">
            <a:avLst/>
          </a:prstGeom>
          <a:noFill/>
          <a:ln w="28575" cap="flat">
            <a:solidFill>
              <a:srgbClr val="FF0000"/>
            </a:solidFill>
            <a:prstDash val="solid"/>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9476" name="Rectangle 20"/>
          <p:cNvSpPr>
            <a:spLocks/>
          </p:cNvSpPr>
          <p:nvPr/>
        </p:nvSpPr>
        <p:spPr bwMode="auto">
          <a:xfrm>
            <a:off x="6372227" y="1989144"/>
            <a:ext cx="360363" cy="1576387"/>
          </a:xfrm>
          <a:prstGeom prst="rect">
            <a:avLst/>
          </a:prstGeom>
          <a:solidFill>
            <a:schemeClr val="accent1">
              <a:alpha val="19608"/>
            </a:schemeClr>
          </a:solidFill>
          <a:ln w="25400" cap="flat">
            <a:solidFill>
              <a:srgbClr val="385D8A"/>
            </a:solidFill>
            <a:prstDash val="solid"/>
            <a:miter lim="800000"/>
            <a:headEnd type="none" w="med" len="med"/>
            <a:tailEnd type="none" w="med" len="med"/>
          </a:ln>
        </p:spPr>
        <p:txBody>
          <a:bodyPr lIns="0" tIns="0" rIns="0" bIns="0"/>
          <a:lstStyle/>
          <a:p>
            <a:endParaRPr lang="ja-JP" altLang="en-US"/>
          </a:p>
        </p:txBody>
      </p:sp>
      <p:sp>
        <p:nvSpPr>
          <p:cNvPr id="19477" name="Line 21"/>
          <p:cNvSpPr>
            <a:spLocks noChangeShapeType="1"/>
          </p:cNvSpPr>
          <p:nvPr/>
        </p:nvSpPr>
        <p:spPr bwMode="auto">
          <a:xfrm flipH="1">
            <a:off x="5003800" y="3573463"/>
            <a:ext cx="1368425" cy="360362"/>
          </a:xfrm>
          <a:prstGeom prst="line">
            <a:avLst/>
          </a:prstGeom>
          <a:noFill/>
          <a:ln w="19050" cap="flat">
            <a:solidFill>
              <a:schemeClr val="tx1"/>
            </a:solidFill>
            <a:prstDash val="solid"/>
            <a:round/>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19478" name="Line 22"/>
          <p:cNvSpPr>
            <a:spLocks noChangeShapeType="1"/>
          </p:cNvSpPr>
          <p:nvPr/>
        </p:nvSpPr>
        <p:spPr bwMode="auto">
          <a:xfrm>
            <a:off x="6732588" y="3573463"/>
            <a:ext cx="1655762" cy="360362"/>
          </a:xfrm>
          <a:prstGeom prst="line">
            <a:avLst/>
          </a:prstGeom>
          <a:noFill/>
          <a:ln w="19050" cap="flat">
            <a:solidFill>
              <a:schemeClr val="tx1"/>
            </a:solidFill>
            <a:prstDash val="solid"/>
            <a:round/>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2" name="日付プレースホルダー 1"/>
          <p:cNvSpPr>
            <a:spLocks noGrp="1"/>
          </p:cNvSpPr>
          <p:nvPr>
            <p:ph type="dt" sz="half" idx="10"/>
          </p:nvPr>
        </p:nvSpPr>
        <p:spPr/>
        <p:txBody>
          <a:bodyPr/>
          <a:lstStyle/>
          <a:p>
            <a:r>
              <a:rPr lang="en-US" altLang="ja-JP" smtClean="0"/>
              <a:t>A. Yamamoto, 12-06-14</a:t>
            </a:r>
            <a:endParaRPr lang="en-US" altLang="ja-JP"/>
          </a:p>
        </p:txBody>
      </p:sp>
      <p:sp>
        <p:nvSpPr>
          <p:cNvPr id="3" name="スライド番号プレースホルダー 2"/>
          <p:cNvSpPr>
            <a:spLocks noGrp="1"/>
          </p:cNvSpPr>
          <p:nvPr>
            <p:ph type="sldNum" sz="quarter" idx="12"/>
          </p:nvPr>
        </p:nvSpPr>
        <p:spPr/>
        <p:txBody>
          <a:bodyPr/>
          <a:lstStyle/>
          <a:p>
            <a:fld id="{F6BAD0A9-2175-1540-9403-A4385CBC25A1}" type="slidenum">
              <a:rPr lang="en-US" altLang="ja-JP" smtClean="0"/>
              <a:pPr/>
              <a:t>34</a:t>
            </a:fld>
            <a:endParaRPr lang="en-US" altLang="ja-JP"/>
          </a:p>
        </p:txBody>
      </p:sp>
      <p:sp>
        <p:nvSpPr>
          <p:cNvPr id="4" name="フッター プレースホルダー 3"/>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308078193"/>
      </p:ext>
    </p:extLst>
  </p:cSld>
  <p:clrMapOvr>
    <a:masterClrMapping/>
  </p:clrMapOvr>
  <mc:AlternateContent xmlns:mc="http://schemas.openxmlformats.org/markup-compatibility/2006" xmlns:p14="http://schemas.microsoft.com/office/powerpoint/2010/main">
    <mc:Choice Requires="p14">
      <p:transition spd="slow" p14:dur="2000" advClick="0" advTm="47558"/>
    </mc:Choice>
    <mc:Fallback xmlns:mv="urn:schemas-microsoft-com:mac:vml" xmlns="">
      <p:transition spd="slow" advClick="0" advTm="47558"/>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p:cNvSpPr>
          <p:nvPr/>
        </p:nvSpPr>
        <p:spPr bwMode="auto">
          <a:xfrm>
            <a:off x="357758" y="333028"/>
            <a:ext cx="86787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r>
              <a:rPr lang="en-US" altLang="ja-JP" sz="3200" dirty="0">
                <a:solidFill>
                  <a:srgbClr val="FFFF00"/>
                </a:solidFill>
                <a:latin typeface="Helvetica" charset="0"/>
                <a:ea typeface="ＭＳ Ｐゴシック" charset="0"/>
                <a:cs typeface="Helvetica" charset="0"/>
                <a:sym typeface="Helvetica" charset="0"/>
              </a:rPr>
              <a:t>Search for </a:t>
            </a:r>
            <a:r>
              <a:rPr lang="en-US" altLang="ja-JP" sz="3200" dirty="0" err="1">
                <a:solidFill>
                  <a:srgbClr val="FFFF00"/>
                </a:solidFill>
                <a:latin typeface="Helvetica" charset="0"/>
                <a:ea typeface="ＭＳ Ｐゴシック" charset="0"/>
                <a:cs typeface="Helvetica" charset="0"/>
                <a:sym typeface="Helvetica" charset="0"/>
              </a:rPr>
              <a:t>Antihelium</a:t>
            </a:r>
            <a:r>
              <a:rPr lang="en-US" altLang="ja-JP" sz="3200" dirty="0">
                <a:solidFill>
                  <a:srgbClr val="FFFF00"/>
                </a:solidFill>
                <a:latin typeface="Helvetica" charset="0"/>
                <a:ea typeface="ＭＳ Ｐゴシック" charset="0"/>
                <a:cs typeface="Helvetica" charset="0"/>
                <a:sym typeface="Helvetica" charset="0"/>
              </a:rPr>
              <a:t>: </a:t>
            </a:r>
            <a:r>
              <a:rPr lang="en-US" altLang="ja-JP" sz="3200" dirty="0">
                <a:solidFill>
                  <a:srgbClr val="FFFFFF"/>
                </a:solidFill>
                <a:latin typeface="Helvetica" charset="0"/>
                <a:ea typeface="ＭＳ Ｐゴシック" charset="0"/>
                <a:cs typeface="Helvetica" charset="0"/>
                <a:sym typeface="Helvetica" charset="0"/>
              </a:rPr>
              <a:t>in Previous Flights  </a:t>
            </a:r>
          </a:p>
        </p:txBody>
      </p:sp>
      <p:sp>
        <p:nvSpPr>
          <p:cNvPr id="21509" name="Rectangle 5"/>
          <p:cNvSpPr>
            <a:spLocks/>
          </p:cNvSpPr>
          <p:nvPr/>
        </p:nvSpPr>
        <p:spPr bwMode="auto">
          <a:xfrm>
            <a:off x="4642172" y="4725144"/>
            <a:ext cx="4394324" cy="1070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nchor="ctr"/>
          <a:lstStyle/>
          <a:p>
            <a:pPr marL="39680" algn="l">
              <a:buClr>
                <a:srgbClr val="FFFFFF"/>
              </a:buClr>
              <a:buSzPct val="100000"/>
              <a:buFont typeface="Arial" charset="0"/>
              <a:buChar char="•"/>
            </a:pPr>
            <a:r>
              <a:rPr lang="en-US" altLang="ja-JP" sz="2400" dirty="0">
                <a:solidFill>
                  <a:srgbClr val="FFFFFF"/>
                </a:solidFill>
                <a:latin typeface="Helvetica" charset="0"/>
                <a:ea typeface="ＭＳ Ｐゴシック" charset="0"/>
                <a:cs typeface="Helvetica" charset="0"/>
                <a:sym typeface="Helvetica" charset="0"/>
              </a:rPr>
              <a:t> </a:t>
            </a:r>
            <a:r>
              <a:rPr lang="en-US" altLang="ja-JP" sz="2400" dirty="0">
                <a:solidFill>
                  <a:srgbClr val="CCFFCC"/>
                </a:solidFill>
                <a:latin typeface="Helvetica" charset="0"/>
                <a:ea typeface="ＭＳ Ｐゴシック" charset="0"/>
                <a:cs typeface="Helvetica" charset="0"/>
                <a:sym typeface="Helvetica" charset="0"/>
              </a:rPr>
              <a:t>BESS-Polar I </a:t>
            </a:r>
            <a:r>
              <a:rPr lang="en-US" altLang="ja-JP" sz="2400" dirty="0">
                <a:solidFill>
                  <a:srgbClr val="FFFFFF"/>
                </a:solidFill>
                <a:latin typeface="Helvetica" charset="0"/>
                <a:ea typeface="ＭＳ Ｐゴシック" charset="0"/>
                <a:cs typeface="Helvetica" charset="0"/>
                <a:sym typeface="Helvetica" charset="0"/>
              </a:rPr>
              <a:t>results:</a:t>
            </a:r>
          </a:p>
          <a:p>
            <a:pPr marL="39680" algn="l">
              <a:buClr>
                <a:srgbClr val="FFFFFF"/>
              </a:buClr>
              <a:buSzPct val="100000"/>
            </a:pPr>
            <a:r>
              <a:rPr lang="en-US" altLang="ja-JP" sz="2400" dirty="0">
                <a:solidFill>
                  <a:srgbClr val="FFFFFF"/>
                </a:solidFill>
                <a:latin typeface="Helvetica" charset="0"/>
                <a:ea typeface="ＭＳ Ｐゴシック" charset="0"/>
                <a:cs typeface="Helvetica" charset="0"/>
                <a:sym typeface="Helvetica" charset="0"/>
              </a:rPr>
              <a:t>  He-bar/He Upper limit: </a:t>
            </a:r>
          </a:p>
          <a:p>
            <a:pPr marL="39680" algn="l">
              <a:buClr>
                <a:srgbClr val="FFFFFF"/>
              </a:buClr>
              <a:buSzPct val="100000"/>
            </a:pPr>
            <a:r>
              <a:rPr lang="en-US" altLang="ja-JP" sz="2400" u="sng" dirty="0">
                <a:solidFill>
                  <a:srgbClr val="FFFFFF"/>
                </a:solidFill>
                <a:latin typeface="Helvetica" charset="0"/>
                <a:ea typeface="ＭＳ Ｐゴシック" charset="0"/>
                <a:cs typeface="Helvetica" charset="0"/>
                <a:sym typeface="Helvetica" charset="0"/>
              </a:rPr>
              <a:t>  </a:t>
            </a:r>
            <a:r>
              <a:rPr lang="en-US" altLang="ja-JP" sz="2400" u="sng" dirty="0">
                <a:solidFill>
                  <a:srgbClr val="CCFFCC"/>
                </a:solidFill>
                <a:latin typeface="Helvetica" charset="0"/>
                <a:ea typeface="ＭＳ Ｐゴシック" charset="0"/>
                <a:cs typeface="Helvetica" charset="0"/>
                <a:sym typeface="Helvetica" charset="0"/>
              </a:rPr>
              <a:t>4.4 x 10</a:t>
            </a:r>
            <a:r>
              <a:rPr lang="en-US" altLang="ja-JP" sz="2400" u="sng" baseline="30000" dirty="0">
                <a:solidFill>
                  <a:srgbClr val="CCFFCC"/>
                </a:solidFill>
                <a:latin typeface="Helvetica" charset="0"/>
                <a:ea typeface="ＭＳ Ｐゴシック" charset="0"/>
                <a:cs typeface="Helvetica" charset="0"/>
                <a:sym typeface="Helvetica" charset="0"/>
              </a:rPr>
              <a:t>-7</a:t>
            </a:r>
            <a:endParaRPr lang="en-US" altLang="ja-JP" sz="2400" u="sng" dirty="0">
              <a:solidFill>
                <a:srgbClr val="CCFFCC"/>
              </a:solidFill>
              <a:latin typeface="Helvetica" charset="0"/>
              <a:ea typeface="ＭＳ Ｐゴシック" charset="0"/>
              <a:cs typeface="Helvetica" charset="0"/>
              <a:sym typeface="Helvetica" charset="0"/>
            </a:endParaRPr>
          </a:p>
        </p:txBody>
      </p:sp>
      <p:pic>
        <p:nvPicPr>
          <p:cNvPr id="21510" name="Picture 6"/>
          <p:cNvPicPr>
            <a:picLocks noChangeArrowheads="1"/>
          </p:cNvPicPr>
          <p:nvPr/>
        </p:nvPicPr>
        <p:blipFill>
          <a:blip r:embed="rId2" cstate="email">
            <a:extLst>
              <a:ext uri="{28A0092B-C50C-407E-A947-70E740481C1C}">
                <a14:useLocalDpi xmlns:a14="http://schemas.microsoft.com/office/drawing/2010/main"/>
              </a:ext>
            </a:extLst>
          </a:blip>
          <a:srcRect t="3604" r="6665"/>
          <a:stretch>
            <a:fillRect/>
          </a:stretch>
        </p:blipFill>
        <p:spPr bwMode="auto">
          <a:xfrm>
            <a:off x="399853" y="1336675"/>
            <a:ext cx="4032250" cy="539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1511" name="Line 7"/>
          <p:cNvSpPr>
            <a:spLocks noChangeShapeType="1"/>
          </p:cNvSpPr>
          <p:nvPr/>
        </p:nvSpPr>
        <p:spPr bwMode="auto">
          <a:xfrm flipH="1">
            <a:off x="3651057" y="3665544"/>
            <a:ext cx="1587" cy="1635125"/>
          </a:xfrm>
          <a:prstGeom prst="line">
            <a:avLst/>
          </a:prstGeom>
          <a:noFill/>
          <a:ln w="25400" cap="flat">
            <a:solidFill>
              <a:srgbClr val="FF0000"/>
            </a:solidFill>
            <a:prstDash val="solid"/>
            <a:round/>
            <a:headEnd type="none" w="med" len="med"/>
            <a:tailEnd type="arrow" w="med" len="med"/>
          </a:ln>
          <a:extLst>
            <a:ext uri="{909E8E84-426E-40dd-AFC4-6F175D3DCCD1}">
              <a14:hiddenFill xmlns:a14="http://schemas.microsoft.com/office/drawing/2010/main">
                <a:solidFill>
                  <a:srgbClr val="FFFFFF"/>
                </a:solidFill>
              </a14:hiddenFill>
            </a:ext>
          </a:extLst>
        </p:spPr>
        <p:txBody>
          <a:bodyPr lIns="0" tIns="0" rIns="0" bIns="0"/>
          <a:lstStyle/>
          <a:p>
            <a:endParaRPr lang="ja-JP" altLang="en-US"/>
          </a:p>
        </p:txBody>
      </p:sp>
      <p:sp>
        <p:nvSpPr>
          <p:cNvPr id="21512" name="Rectangle 8"/>
          <p:cNvSpPr>
            <a:spLocks/>
          </p:cNvSpPr>
          <p:nvPr/>
        </p:nvSpPr>
        <p:spPr bwMode="auto">
          <a:xfrm>
            <a:off x="3220839" y="3357563"/>
            <a:ext cx="876300" cy="330200"/>
          </a:xfrm>
          <a:prstGeom prst="rect">
            <a:avLst/>
          </a:prstGeom>
          <a:noFill/>
          <a:ln w="9525" cap="flat">
            <a:solidFill>
              <a:srgbClr val="FF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40631" bIns="0"/>
          <a:lstStyle/>
          <a:p>
            <a:pPr marL="39680"/>
            <a:r>
              <a:rPr lang="en-US" altLang="ja-JP" sz="1400">
                <a:solidFill>
                  <a:srgbClr val="FF0000"/>
                </a:solidFill>
                <a:latin typeface="Arial Bold" charset="0"/>
                <a:ea typeface="Arial Bold" charset="0"/>
                <a:cs typeface="Arial Bold" charset="0"/>
                <a:sym typeface="Arial Bold" charset="0"/>
              </a:rPr>
              <a:t>X  1/100</a:t>
            </a:r>
          </a:p>
        </p:txBody>
      </p:sp>
      <p:pic>
        <p:nvPicPr>
          <p:cNvPr id="21514" name="Picture 10"/>
          <p:cNvPicPr>
            <a:picLocks noChangeAspect="1" noChangeArrowheads="1"/>
          </p:cNvPicPr>
          <p:nvPr/>
        </p:nvPicPr>
        <p:blipFill>
          <a:blip r:embed="rId3" cstate="email">
            <a:extLst>
              <a:ext uri="{28A0092B-C50C-407E-A947-70E740481C1C}">
                <a14:useLocalDpi xmlns:a14="http://schemas.microsoft.com/office/drawing/2010/main"/>
              </a:ext>
            </a:extLst>
          </a:blip>
          <a:srcRect t="5986" r="7918"/>
          <a:stretch>
            <a:fillRect/>
          </a:stretch>
        </p:blipFill>
        <p:spPr bwMode="auto">
          <a:xfrm>
            <a:off x="395541" y="1486746"/>
            <a:ext cx="3976687" cy="525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round/>
                <a:headEnd/>
                <a:tailEnd/>
              </a14:hiddenLine>
            </a:ext>
          </a:extLst>
        </p:spPr>
      </p:pic>
      <p:pic>
        <p:nvPicPr>
          <p:cNvPr id="12" name="Picture 1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63888" y="980728"/>
            <a:ext cx="5322888" cy="849313"/>
          </a:xfrm>
          <a:prstGeom prst="rect">
            <a:avLst/>
          </a:prstGeom>
          <a:solidFill>
            <a:schemeClr val="accent1">
              <a:lumMod val="75000"/>
            </a:schemeClr>
          </a:solidFill>
          <a:ln w="28575" cmpd="sng">
            <a:noFill/>
          </a:ln>
        </p:spPr>
      </p:pic>
      <p:sp>
        <p:nvSpPr>
          <p:cNvPr id="13" name="Rectangle 15"/>
          <p:cNvSpPr>
            <a:spLocks/>
          </p:cNvSpPr>
          <p:nvPr/>
        </p:nvSpPr>
        <p:spPr bwMode="auto">
          <a:xfrm>
            <a:off x="4427985" y="2564906"/>
            <a:ext cx="2597150" cy="579437"/>
          </a:xfrm>
          <a:prstGeom prst="rect">
            <a:avLst/>
          </a:prstGeom>
          <a:solidFill>
            <a:srgbClr val="3366FF"/>
          </a:solidFill>
          <a:ln w="12700">
            <a:solidFill>
              <a:srgbClr val="FFFFFF"/>
            </a:solidFill>
            <a:miter lim="800000"/>
            <a:headEnd/>
            <a:tailEnd/>
          </a:ln>
        </p:spPr>
        <p:txBody>
          <a:bodyPr lIns="0" tIns="0" rIns="0" bIns="0" anchor="ctr"/>
          <a:lstStyle/>
          <a:p>
            <a:r>
              <a:rPr lang="en-US" altLang="ja-JP" sz="1600" b="0" dirty="0">
                <a:latin typeface="Helvetica"/>
                <a:cs typeface="Helvetica"/>
              </a:rPr>
              <a:t>Survival probability in the</a:t>
            </a:r>
          </a:p>
          <a:p>
            <a:r>
              <a:rPr lang="en-US" altLang="ja-JP" sz="1600" b="0" dirty="0">
                <a:latin typeface="Helvetica"/>
                <a:cs typeface="Helvetica"/>
              </a:rPr>
              <a:t> residual air for He (He)</a:t>
            </a:r>
          </a:p>
        </p:txBody>
      </p:sp>
      <p:sp>
        <p:nvSpPr>
          <p:cNvPr id="14" name="Rectangle 16"/>
          <p:cNvSpPr>
            <a:spLocks/>
          </p:cNvSpPr>
          <p:nvPr/>
        </p:nvSpPr>
        <p:spPr bwMode="auto">
          <a:xfrm>
            <a:off x="5148064" y="3284984"/>
            <a:ext cx="2598738" cy="579438"/>
          </a:xfrm>
          <a:prstGeom prst="rect">
            <a:avLst/>
          </a:prstGeom>
          <a:solidFill>
            <a:srgbClr val="3366FF"/>
          </a:solidFill>
          <a:ln w="12700">
            <a:solidFill>
              <a:srgbClr val="FFFFFF"/>
            </a:solidFill>
            <a:miter lim="800000"/>
            <a:headEnd/>
            <a:tailEnd/>
          </a:ln>
        </p:spPr>
        <p:txBody>
          <a:bodyPr lIns="0" tIns="0" rIns="0" bIns="0" anchor="ctr"/>
          <a:lstStyle/>
          <a:p>
            <a:r>
              <a:rPr lang="en-US" altLang="ja-JP" sz="1800" b="0" dirty="0">
                <a:solidFill>
                  <a:srgbClr val="FFFFFF"/>
                </a:solidFill>
                <a:latin typeface="Helvetica"/>
                <a:cs typeface="Helvetica"/>
              </a:rPr>
              <a:t>Single track efficiency </a:t>
            </a:r>
          </a:p>
          <a:p>
            <a:r>
              <a:rPr lang="en-US" altLang="ja-JP" sz="1800" b="0" dirty="0">
                <a:solidFill>
                  <a:srgbClr val="FFFFFF"/>
                </a:solidFill>
                <a:latin typeface="Helvetica"/>
                <a:cs typeface="Helvetica"/>
              </a:rPr>
              <a:t>for He (He)</a:t>
            </a:r>
          </a:p>
        </p:txBody>
      </p:sp>
      <p:sp>
        <p:nvSpPr>
          <p:cNvPr id="15" name="Rectangle 17"/>
          <p:cNvSpPr>
            <a:spLocks/>
          </p:cNvSpPr>
          <p:nvPr/>
        </p:nvSpPr>
        <p:spPr bwMode="auto">
          <a:xfrm>
            <a:off x="5652121" y="4005068"/>
            <a:ext cx="3288407" cy="320675"/>
          </a:xfrm>
          <a:prstGeom prst="rect">
            <a:avLst/>
          </a:prstGeom>
          <a:solidFill>
            <a:srgbClr val="3366FF"/>
          </a:solidFill>
          <a:ln w="12700">
            <a:solidFill>
              <a:srgbClr val="FFFFFF"/>
            </a:solidFill>
            <a:miter lim="800000"/>
            <a:headEnd/>
            <a:tailEnd/>
          </a:ln>
        </p:spPr>
        <p:txBody>
          <a:bodyPr lIns="0" tIns="0" rIns="0" bIns="0" anchor="ctr"/>
          <a:lstStyle/>
          <a:p>
            <a:r>
              <a:rPr lang="en-US" altLang="ja-JP" sz="1600" b="0" dirty="0">
                <a:solidFill>
                  <a:srgbClr val="FFFFFF"/>
                </a:solidFill>
                <a:latin typeface="Helvetica"/>
                <a:cs typeface="Helvetica"/>
              </a:rPr>
              <a:t>Selection efficiency  for He (He)</a:t>
            </a:r>
          </a:p>
        </p:txBody>
      </p:sp>
      <p:sp>
        <p:nvSpPr>
          <p:cNvPr id="16" name="Line 18"/>
          <p:cNvSpPr>
            <a:spLocks noChangeShapeType="1"/>
          </p:cNvSpPr>
          <p:nvPr/>
        </p:nvSpPr>
        <p:spPr bwMode="auto">
          <a:xfrm rot="10800000">
            <a:off x="8244409" y="2132858"/>
            <a:ext cx="216024" cy="1872207"/>
          </a:xfrm>
          <a:prstGeom prst="line">
            <a:avLst/>
          </a:prstGeom>
          <a:noFill/>
          <a:ln w="25400">
            <a:solidFill>
              <a:srgbClr val="FFFCAB"/>
            </a:solidFill>
            <a:miter lim="800000"/>
            <a:headEnd/>
            <a:tailEnd/>
          </a:ln>
        </p:spPr>
        <p:txBody>
          <a:bodyPr lIns="0" tIns="0" rIns="0" bIns="0"/>
          <a:lstStyle/>
          <a:p>
            <a:pPr>
              <a:defRPr/>
            </a:pPr>
            <a:endParaRPr lang="ja-JP" altLang="en-US">
              <a:ea typeface="ヒラギノ角ゴ ProN W3" charset="-128"/>
              <a:cs typeface="ヒラギノ角ゴ ProN W3" charset="-128"/>
            </a:endParaRPr>
          </a:p>
        </p:txBody>
      </p:sp>
      <p:sp>
        <p:nvSpPr>
          <p:cNvPr id="17" name="Line 19"/>
          <p:cNvSpPr>
            <a:spLocks noChangeShapeType="1"/>
          </p:cNvSpPr>
          <p:nvPr/>
        </p:nvSpPr>
        <p:spPr bwMode="auto">
          <a:xfrm rot="10800000">
            <a:off x="6289183" y="2060848"/>
            <a:ext cx="11013" cy="504056"/>
          </a:xfrm>
          <a:prstGeom prst="line">
            <a:avLst/>
          </a:prstGeom>
          <a:noFill/>
          <a:ln w="25400">
            <a:solidFill>
              <a:srgbClr val="FFFCAB"/>
            </a:solidFill>
            <a:miter lim="800000"/>
            <a:headEnd/>
            <a:tailEnd/>
          </a:ln>
        </p:spPr>
        <p:txBody>
          <a:bodyPr lIns="0" tIns="0" rIns="0" bIns="0"/>
          <a:lstStyle/>
          <a:p>
            <a:pPr>
              <a:defRPr/>
            </a:pPr>
            <a:endParaRPr lang="ja-JP" altLang="en-US">
              <a:ea typeface="ヒラギノ角ゴ ProN W3" charset="-128"/>
              <a:cs typeface="ヒラギノ角ゴ ProN W3" charset="-128"/>
            </a:endParaRPr>
          </a:p>
        </p:txBody>
      </p:sp>
      <p:sp>
        <p:nvSpPr>
          <p:cNvPr id="18" name="Line 20"/>
          <p:cNvSpPr>
            <a:spLocks noChangeShapeType="1"/>
          </p:cNvSpPr>
          <p:nvPr/>
        </p:nvSpPr>
        <p:spPr bwMode="auto">
          <a:xfrm rot="10800000">
            <a:off x="7267476" y="2060852"/>
            <a:ext cx="40828" cy="1224137"/>
          </a:xfrm>
          <a:prstGeom prst="line">
            <a:avLst/>
          </a:prstGeom>
          <a:noFill/>
          <a:ln w="25400">
            <a:solidFill>
              <a:srgbClr val="FFFCAB"/>
            </a:solidFill>
            <a:miter lim="800000"/>
            <a:headEnd/>
            <a:tailEnd/>
          </a:ln>
        </p:spPr>
        <p:txBody>
          <a:bodyPr lIns="0" tIns="0" rIns="0" bIns="0"/>
          <a:lstStyle/>
          <a:p>
            <a:pPr>
              <a:defRPr/>
            </a:pPr>
            <a:endParaRPr lang="ja-JP" altLang="en-US">
              <a:ea typeface="ヒラギノ角ゴ ProN W3" charset="-128"/>
              <a:cs typeface="ヒラギノ角ゴ ProN W3" charset="-128"/>
            </a:endParaRPr>
          </a:p>
        </p:txBody>
      </p:sp>
      <p:sp>
        <p:nvSpPr>
          <p:cNvPr id="19" name="Line 21"/>
          <p:cNvSpPr>
            <a:spLocks noChangeShapeType="1"/>
          </p:cNvSpPr>
          <p:nvPr/>
        </p:nvSpPr>
        <p:spPr bwMode="auto">
          <a:xfrm rot="10800000" flipH="1">
            <a:off x="6444213" y="2852936"/>
            <a:ext cx="206375" cy="1588"/>
          </a:xfrm>
          <a:prstGeom prst="line">
            <a:avLst/>
          </a:prstGeom>
          <a:noFill/>
          <a:ln w="25400">
            <a:solidFill>
              <a:schemeClr val="tx1"/>
            </a:solidFill>
            <a:miter lim="800000"/>
            <a:headEnd/>
            <a:tailEnd/>
          </a:ln>
        </p:spPr>
        <p:txBody>
          <a:bodyPr lIns="0" tIns="0" rIns="0" bIns="0"/>
          <a:lstStyle/>
          <a:p>
            <a:pPr>
              <a:defRPr/>
            </a:pPr>
            <a:endParaRPr lang="ja-JP" altLang="en-US">
              <a:ea typeface="ヒラギノ角ゴ ProN W3" charset="-128"/>
              <a:cs typeface="ヒラギノ角ゴ ProN W3" charset="-128"/>
            </a:endParaRPr>
          </a:p>
        </p:txBody>
      </p:sp>
      <p:sp>
        <p:nvSpPr>
          <p:cNvPr id="20" name="Line 22"/>
          <p:cNvSpPr>
            <a:spLocks noChangeShapeType="1"/>
          </p:cNvSpPr>
          <p:nvPr/>
        </p:nvSpPr>
        <p:spPr bwMode="auto">
          <a:xfrm rot="10800000" flipH="1">
            <a:off x="8388427" y="4077072"/>
            <a:ext cx="207963" cy="0"/>
          </a:xfrm>
          <a:prstGeom prst="line">
            <a:avLst/>
          </a:prstGeom>
          <a:noFill/>
          <a:ln w="25400">
            <a:solidFill>
              <a:srgbClr val="FFFFFF"/>
            </a:solidFill>
            <a:miter lim="800000"/>
            <a:headEnd/>
            <a:tailEnd/>
          </a:ln>
        </p:spPr>
        <p:txBody>
          <a:bodyPr lIns="0" tIns="0" rIns="0" bIns="0"/>
          <a:lstStyle/>
          <a:p>
            <a:pPr>
              <a:defRPr/>
            </a:pPr>
            <a:endParaRPr lang="ja-JP" altLang="en-US">
              <a:ea typeface="ヒラギノ角ゴ ProN W3" charset="-128"/>
              <a:cs typeface="ヒラギノ角ゴ ProN W3" charset="-128"/>
            </a:endParaRPr>
          </a:p>
        </p:txBody>
      </p:sp>
      <p:sp>
        <p:nvSpPr>
          <p:cNvPr id="21" name="Line 23"/>
          <p:cNvSpPr>
            <a:spLocks noChangeShapeType="1"/>
          </p:cNvSpPr>
          <p:nvPr/>
        </p:nvSpPr>
        <p:spPr bwMode="auto">
          <a:xfrm rot="10800000" flipH="1">
            <a:off x="6668295" y="3573016"/>
            <a:ext cx="207963" cy="0"/>
          </a:xfrm>
          <a:prstGeom prst="line">
            <a:avLst/>
          </a:prstGeom>
          <a:noFill/>
          <a:ln w="25400">
            <a:solidFill>
              <a:srgbClr val="FFFFFF"/>
            </a:solidFill>
            <a:miter lim="800000"/>
            <a:headEnd/>
            <a:tailEnd/>
          </a:ln>
        </p:spPr>
        <p:txBody>
          <a:bodyPr lIns="0" tIns="0" rIns="0" bIns="0"/>
          <a:lstStyle/>
          <a:p>
            <a:pPr>
              <a:defRPr/>
            </a:pPr>
            <a:endParaRPr lang="ja-JP" altLang="en-US">
              <a:ea typeface="ヒラギノ角ゴ ProN W3" charset="-128"/>
              <a:cs typeface="ヒラギノ角ゴ ProN W3" charset="-128"/>
            </a:endParaRPr>
          </a:p>
        </p:txBody>
      </p:sp>
      <p:sp>
        <p:nvSpPr>
          <p:cNvPr id="2" name="下矢印 1"/>
          <p:cNvSpPr/>
          <p:nvPr/>
        </p:nvSpPr>
        <p:spPr bwMode="auto">
          <a:xfrm>
            <a:off x="3275856" y="2636912"/>
            <a:ext cx="216024" cy="936104"/>
          </a:xfrm>
          <a:prstGeom prst="downArrow">
            <a:avLst/>
          </a:prstGeom>
          <a:solidFill>
            <a:srgbClr val="00CCFF"/>
          </a:solidFill>
          <a:ln w="19050" cap="flat" cmpd="sng" algn="ctr">
            <a:solidFill>
              <a:srgbClr val="00CCFF"/>
            </a:solidFill>
            <a:prstDash val="solid"/>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cxnSp>
        <p:nvCxnSpPr>
          <p:cNvPr id="4" name="直線コネクタ 3"/>
          <p:cNvCxnSpPr/>
          <p:nvPr/>
        </p:nvCxnSpPr>
        <p:spPr bwMode="auto">
          <a:xfrm>
            <a:off x="2428007" y="2636912"/>
            <a:ext cx="1512168" cy="0"/>
          </a:xfrm>
          <a:prstGeom prst="line">
            <a:avLst/>
          </a:prstGeom>
          <a:solidFill>
            <a:schemeClr val="accent1"/>
          </a:solidFill>
          <a:ln w="19050" cap="flat" cmpd="sng" algn="ctr">
            <a:solidFill>
              <a:srgbClr val="00CCFF"/>
            </a:solidFill>
            <a:prstDash val="dash"/>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7" name="直線コネクタ 26"/>
          <p:cNvCxnSpPr/>
          <p:nvPr/>
        </p:nvCxnSpPr>
        <p:spPr bwMode="auto">
          <a:xfrm>
            <a:off x="2580407" y="3573016"/>
            <a:ext cx="1359768" cy="0"/>
          </a:xfrm>
          <a:prstGeom prst="line">
            <a:avLst/>
          </a:prstGeom>
          <a:solidFill>
            <a:schemeClr val="accent1"/>
          </a:solidFill>
          <a:ln w="19050" cap="flat" cmpd="sng" algn="ctr">
            <a:solidFill>
              <a:srgbClr val="00CCFF"/>
            </a:solidFill>
            <a:prstDash val="dash"/>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8" name="テキスト ボックス 7"/>
          <p:cNvSpPr txBox="1"/>
          <p:nvPr/>
        </p:nvSpPr>
        <p:spPr>
          <a:xfrm>
            <a:off x="3617121" y="3172906"/>
            <a:ext cx="755096" cy="338536"/>
          </a:xfrm>
          <a:prstGeom prst="rect">
            <a:avLst/>
          </a:prstGeom>
          <a:solidFill>
            <a:srgbClr val="FFFFFF"/>
          </a:solidFill>
          <a:ln>
            <a:solidFill>
              <a:srgbClr val="3366FF"/>
            </a:solidFill>
          </a:ln>
        </p:spPr>
        <p:txBody>
          <a:bodyPr wrap="none" lIns="91421" tIns="45711" rIns="91421" bIns="45711" rtlCol="0">
            <a:spAutoFit/>
          </a:bodyPr>
          <a:lstStyle/>
          <a:p>
            <a:r>
              <a:rPr lang="en-US" altLang="ja-JP" sz="1600" dirty="0">
                <a:solidFill>
                  <a:srgbClr val="00CCFF"/>
                </a:solidFill>
                <a:latin typeface="Helvetica"/>
                <a:cs typeface="Helvetica"/>
              </a:rPr>
              <a:t>x 1/10</a:t>
            </a:r>
            <a:endParaRPr lang="ja-JP" altLang="en-US" sz="1600" dirty="0">
              <a:solidFill>
                <a:srgbClr val="00CCFF"/>
              </a:solidFill>
              <a:latin typeface="Helvetica"/>
              <a:cs typeface="Helvetica"/>
            </a:endParaRPr>
          </a:p>
        </p:txBody>
      </p:sp>
      <p:cxnSp>
        <p:nvCxnSpPr>
          <p:cNvPr id="30" name="直線コネクタ 29"/>
          <p:cNvCxnSpPr/>
          <p:nvPr/>
        </p:nvCxnSpPr>
        <p:spPr bwMode="auto">
          <a:xfrm>
            <a:off x="2732808" y="4725144"/>
            <a:ext cx="1215752" cy="0"/>
          </a:xfrm>
          <a:prstGeom prst="line">
            <a:avLst/>
          </a:prstGeom>
          <a:solidFill>
            <a:schemeClr val="accent1"/>
          </a:solidFill>
          <a:ln w="19050" cap="flat" cmpd="sng" algn="ctr">
            <a:solidFill>
              <a:srgbClr val="00CCFF"/>
            </a:solidFill>
            <a:prstDash val="dash"/>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36" name="下矢印 35"/>
          <p:cNvSpPr/>
          <p:nvPr/>
        </p:nvSpPr>
        <p:spPr bwMode="auto">
          <a:xfrm>
            <a:off x="3275856" y="3645024"/>
            <a:ext cx="216024" cy="1080120"/>
          </a:xfrm>
          <a:prstGeom prst="downArrow">
            <a:avLst/>
          </a:prstGeom>
          <a:solidFill>
            <a:srgbClr val="008000"/>
          </a:solidFill>
          <a:ln w="19050" cap="flat" cmpd="sng" algn="ctr">
            <a:solidFill>
              <a:srgbClr val="008000"/>
            </a:solidFill>
            <a:prstDash val="solid"/>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sp>
        <p:nvSpPr>
          <p:cNvPr id="37" name="テキスト ボックス 36"/>
          <p:cNvSpPr txBox="1"/>
          <p:nvPr/>
        </p:nvSpPr>
        <p:spPr>
          <a:xfrm>
            <a:off x="3550956" y="3933057"/>
            <a:ext cx="812103" cy="338536"/>
          </a:xfrm>
          <a:prstGeom prst="rect">
            <a:avLst/>
          </a:prstGeom>
          <a:solidFill>
            <a:srgbClr val="FFFFFF"/>
          </a:solidFill>
          <a:ln>
            <a:solidFill>
              <a:srgbClr val="3366FF"/>
            </a:solidFill>
          </a:ln>
        </p:spPr>
        <p:txBody>
          <a:bodyPr wrap="none" lIns="91421" tIns="45711" rIns="91421" bIns="45711" rtlCol="0">
            <a:spAutoFit/>
          </a:bodyPr>
          <a:lstStyle/>
          <a:p>
            <a:r>
              <a:rPr lang="en-US" altLang="ja-JP" sz="1600" dirty="0">
                <a:solidFill>
                  <a:srgbClr val="00CCFF"/>
                </a:solidFill>
                <a:latin typeface="Helvetica"/>
                <a:cs typeface="Helvetica"/>
              </a:rPr>
              <a:t>x 1/ 20</a:t>
            </a:r>
            <a:endParaRPr lang="ja-JP" altLang="en-US" sz="1600" dirty="0">
              <a:solidFill>
                <a:srgbClr val="00CCFF"/>
              </a:solidFill>
              <a:latin typeface="Helvetica"/>
              <a:cs typeface="Helvetica"/>
            </a:endParaRPr>
          </a:p>
        </p:txBody>
      </p:sp>
      <p:sp>
        <p:nvSpPr>
          <p:cNvPr id="3" name="日付プレースホルダー 2"/>
          <p:cNvSpPr>
            <a:spLocks noGrp="1"/>
          </p:cNvSpPr>
          <p:nvPr>
            <p:ph type="dt" sz="half" idx="10"/>
          </p:nvPr>
        </p:nvSpPr>
        <p:spPr/>
        <p:txBody>
          <a:bodyPr/>
          <a:lstStyle/>
          <a:p>
            <a:r>
              <a:rPr lang="en-US" altLang="ja-JP" smtClean="0"/>
              <a:t>A. Yamamoto, 12-06-14</a:t>
            </a:r>
            <a:endParaRPr lang="en-US" altLang="ja-JP"/>
          </a:p>
        </p:txBody>
      </p:sp>
      <p:sp>
        <p:nvSpPr>
          <p:cNvPr id="5" name="スライド番号プレースホルダー 4"/>
          <p:cNvSpPr>
            <a:spLocks noGrp="1"/>
          </p:cNvSpPr>
          <p:nvPr>
            <p:ph type="sldNum" sz="quarter" idx="12"/>
          </p:nvPr>
        </p:nvSpPr>
        <p:spPr/>
        <p:txBody>
          <a:bodyPr/>
          <a:lstStyle/>
          <a:p>
            <a:fld id="{F6BAD0A9-2175-1540-9403-A4385CBC25A1}" type="slidenum">
              <a:rPr lang="en-US" altLang="ja-JP" smtClean="0"/>
              <a:pPr/>
              <a:t>35</a:t>
            </a:fld>
            <a:endParaRPr lang="en-US" altLang="ja-JP"/>
          </a:p>
        </p:txBody>
      </p:sp>
      <p:sp>
        <p:nvSpPr>
          <p:cNvPr id="6" name="フッター プレースホルダー 5"/>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3537121096"/>
      </p:ext>
    </p:extLst>
  </p:cSld>
  <p:clrMapOvr>
    <a:masterClrMapping/>
  </p:clrMapOvr>
  <mc:AlternateContent xmlns:mc="http://schemas.openxmlformats.org/markup-compatibility/2006" xmlns:p14="http://schemas.microsoft.com/office/powerpoint/2010/main">
    <mc:Choice Requires="p14">
      <p:transition spd="slow" p14:dur="2000" advClick="0" advTm="22032"/>
    </mc:Choice>
    <mc:Fallback xmlns="">
      <p:transition xmlns:p14="http://schemas.microsoft.com/office/powerpoint/2010/main" spd="slow" advClick="0" advTm="22032"/>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p:cNvSpPr>
          <p:nvPr/>
        </p:nvSpPr>
        <p:spPr bwMode="auto">
          <a:xfrm>
            <a:off x="285750" y="285750"/>
            <a:ext cx="8750746"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9680"/>
            <a:r>
              <a:rPr lang="en-US" altLang="ja-JP" sz="3200" dirty="0">
                <a:solidFill>
                  <a:srgbClr val="FFFF00"/>
                </a:solidFill>
                <a:latin typeface="Helvetica" charset="0"/>
                <a:ea typeface="ＭＳ Ｐゴシック" charset="0"/>
                <a:cs typeface="Helvetica" charset="0"/>
                <a:sym typeface="Helvetica" charset="0"/>
              </a:rPr>
              <a:t>Search for Anti-He: BESS &amp; BESS-</a:t>
            </a:r>
            <a:r>
              <a:rPr lang="en-US" altLang="ja-JP" sz="3200" dirty="0" smtClean="0">
                <a:solidFill>
                  <a:srgbClr val="FFFF00"/>
                </a:solidFill>
                <a:latin typeface="Helvetica" charset="0"/>
                <a:ea typeface="ＭＳ Ｐゴシック" charset="0"/>
                <a:cs typeface="Helvetica" charset="0"/>
                <a:sym typeface="Helvetica" charset="0"/>
              </a:rPr>
              <a:t>Polar </a:t>
            </a:r>
            <a:endParaRPr lang="en-US" altLang="ja-JP" sz="3200" dirty="0">
              <a:solidFill>
                <a:srgbClr val="FFFF00"/>
              </a:solidFill>
              <a:latin typeface="Helvetica" charset="0"/>
              <a:ea typeface="ＭＳ Ｐゴシック" charset="0"/>
              <a:cs typeface="Helvetica" charset="0"/>
              <a:sym typeface="Helvetica" charset="0"/>
            </a:endParaRPr>
          </a:p>
        </p:txBody>
      </p:sp>
      <p:sp>
        <p:nvSpPr>
          <p:cNvPr id="22533" name="Rectangle 5"/>
          <p:cNvSpPr>
            <a:spLocks/>
          </p:cNvSpPr>
          <p:nvPr/>
        </p:nvSpPr>
        <p:spPr bwMode="auto">
          <a:xfrm>
            <a:off x="4716016" y="1700808"/>
            <a:ext cx="4427984"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1" bIns="0"/>
          <a:lstStyle/>
          <a:p>
            <a:pPr marL="382512" indent="-342830" algn="l">
              <a:buClr>
                <a:srgbClr val="FFFFFF"/>
              </a:buClr>
              <a:buSzPct val="100000"/>
              <a:buFont typeface="Arial"/>
              <a:buChar char="•"/>
            </a:pPr>
            <a:r>
              <a:rPr lang="en-US" altLang="ja-JP" sz="2400" b="0" dirty="0">
                <a:solidFill>
                  <a:srgbClr val="CCFFCC"/>
                </a:solidFill>
                <a:latin typeface="Helvetica" charset="0"/>
                <a:ea typeface="ＭＳ Ｐゴシック" charset="0"/>
                <a:cs typeface="Helvetica" charset="0"/>
                <a:sym typeface="Helvetica" charset="0"/>
              </a:rPr>
              <a:t>BESS-Polar I: </a:t>
            </a:r>
          </a:p>
          <a:p>
            <a:pPr marL="39680" algn="l">
              <a:buClr>
                <a:srgbClr val="FFFFFF"/>
              </a:buClr>
              <a:buSzPct val="100000"/>
            </a:pPr>
            <a:r>
              <a:rPr lang="en-US" altLang="ja-JP" sz="2400" b="0" dirty="0">
                <a:solidFill>
                  <a:srgbClr val="00CCFF"/>
                </a:solidFill>
                <a:latin typeface="Helvetica" charset="0"/>
                <a:ea typeface="ＭＳ Ｐゴシック" charset="0"/>
                <a:cs typeface="Helvetica" charset="0"/>
                <a:sym typeface="Helvetica" charset="0"/>
              </a:rPr>
              <a:t>    </a:t>
            </a:r>
            <a:r>
              <a:rPr lang="en-US" altLang="ja-JP" sz="2400" b="0" dirty="0">
                <a:solidFill>
                  <a:srgbClr val="CCFFCC"/>
                </a:solidFill>
                <a:latin typeface="Helvetica" charset="0"/>
                <a:ea typeface="ＭＳ Ｐゴシック" charset="0"/>
                <a:cs typeface="Helvetica" charset="0"/>
                <a:sym typeface="Helvetica" charset="0"/>
              </a:rPr>
              <a:t>Upper limit:   4.4 x 10</a:t>
            </a:r>
            <a:r>
              <a:rPr lang="en-US" altLang="ja-JP" sz="2400" b="0" baseline="30000" dirty="0">
                <a:solidFill>
                  <a:srgbClr val="CCFFCC"/>
                </a:solidFill>
                <a:latin typeface="Helvetica" charset="0"/>
                <a:ea typeface="ＭＳ Ｐゴシック" charset="0"/>
                <a:cs typeface="Helvetica" charset="0"/>
                <a:sym typeface="Helvetica" charset="0"/>
              </a:rPr>
              <a:t>-7</a:t>
            </a:r>
            <a:r>
              <a:rPr lang="en-US" altLang="ja-JP" sz="2400" b="0" dirty="0">
                <a:solidFill>
                  <a:srgbClr val="CCFFCC"/>
                </a:solidFill>
                <a:latin typeface="Helvetica" charset="0"/>
                <a:ea typeface="ＭＳ Ｐゴシック" charset="0"/>
                <a:cs typeface="Helvetica" charset="0"/>
                <a:sym typeface="Helvetica" charset="0"/>
              </a:rPr>
              <a:t>.</a:t>
            </a:r>
          </a:p>
          <a:p>
            <a:pPr marL="382512" indent="-342830" algn="l">
              <a:buFont typeface="Arial"/>
              <a:buChar char="•"/>
            </a:pPr>
            <a:endParaRPr lang="en-US" altLang="ja-JP" sz="2400" b="0" dirty="0">
              <a:solidFill>
                <a:srgbClr val="FFFFFF"/>
              </a:solidFill>
              <a:latin typeface="Helvetica" charset="0"/>
              <a:ea typeface="ＭＳ Ｐゴシック" charset="0"/>
              <a:cs typeface="Helvetica" charset="0"/>
              <a:sym typeface="Helvetica" charset="0"/>
            </a:endParaRPr>
          </a:p>
          <a:p>
            <a:pPr marL="382512" indent="-342830" algn="l">
              <a:buClr>
                <a:srgbClr val="FFFFFF"/>
              </a:buClr>
              <a:buSzPct val="100000"/>
              <a:buFont typeface="Arial"/>
              <a:buChar char="•"/>
            </a:pPr>
            <a:r>
              <a:rPr lang="en-US" altLang="ja-JP" sz="2400" b="0" dirty="0">
                <a:latin typeface="Helvetica" charset="0"/>
                <a:ea typeface="ＭＳ Ｐゴシック" charset="0"/>
                <a:cs typeface="Helvetica" charset="0"/>
                <a:sym typeface="Helvetica" charset="0"/>
              </a:rPr>
              <a:t>BESS-Polar II </a:t>
            </a:r>
          </a:p>
          <a:p>
            <a:pPr marL="39680" algn="l">
              <a:buClr>
                <a:srgbClr val="FFFFFF"/>
              </a:buClr>
              <a:buSzPct val="100000"/>
            </a:pPr>
            <a:r>
              <a:rPr lang="en-US" altLang="ja-JP" sz="2400" b="0" dirty="0">
                <a:solidFill>
                  <a:srgbClr val="FFFFFF"/>
                </a:solidFill>
                <a:latin typeface="Helvetica" charset="0"/>
                <a:ea typeface="ＭＳ Ｐゴシック" charset="0"/>
                <a:cs typeface="Helvetica" charset="0"/>
                <a:sym typeface="Helvetica" charset="0"/>
              </a:rPr>
              <a:t>    Upper limit:   </a:t>
            </a:r>
            <a:r>
              <a:rPr lang="en-US" altLang="ja-JP" sz="2400" b="0" dirty="0">
                <a:solidFill>
                  <a:srgbClr val="FF33CC"/>
                </a:solidFill>
                <a:latin typeface="Helvetica" charset="0"/>
                <a:ea typeface="ＭＳ Ｐゴシック" charset="0"/>
                <a:cs typeface="Helvetica" charset="0"/>
                <a:sym typeface="Helvetica" charset="0"/>
              </a:rPr>
              <a:t>9.4 x 10</a:t>
            </a:r>
            <a:r>
              <a:rPr lang="en-US" altLang="ja-JP" sz="2400" b="0" baseline="30000" dirty="0">
                <a:solidFill>
                  <a:srgbClr val="FF00FF"/>
                </a:solidFill>
                <a:latin typeface="Helvetica" charset="0"/>
                <a:ea typeface="ＭＳ Ｐゴシック" charset="0"/>
                <a:cs typeface="Helvetica" charset="0"/>
                <a:sym typeface="Helvetica" charset="0"/>
              </a:rPr>
              <a:t>-8</a:t>
            </a:r>
            <a:r>
              <a:rPr lang="en-US" altLang="ja-JP" sz="2400" b="0" dirty="0">
                <a:solidFill>
                  <a:srgbClr val="FF00FF"/>
                </a:solidFill>
                <a:latin typeface="Helvetica" charset="0"/>
                <a:ea typeface="ＭＳ Ｐゴシック" charset="0"/>
                <a:cs typeface="Helvetica" charset="0"/>
                <a:sym typeface="Helvetica" charset="0"/>
              </a:rPr>
              <a:t>    </a:t>
            </a:r>
          </a:p>
          <a:p>
            <a:pPr marL="382512" indent="-342830" algn="l">
              <a:buFont typeface="Arial"/>
              <a:buChar char="•"/>
            </a:pPr>
            <a:endParaRPr lang="en-US" altLang="ja-JP" sz="2400" b="0" baseline="30000" dirty="0">
              <a:solidFill>
                <a:srgbClr val="FFFFFF"/>
              </a:solidFill>
              <a:latin typeface="Helvetica" charset="0"/>
              <a:ea typeface="ＭＳ Ｐゴシック" charset="0"/>
              <a:cs typeface="Helvetica" charset="0"/>
              <a:sym typeface="Helvetica" charset="0"/>
            </a:endParaRPr>
          </a:p>
          <a:p>
            <a:pPr marL="382512" indent="-342830" algn="l">
              <a:buClr>
                <a:srgbClr val="FFFFFF"/>
              </a:buClr>
              <a:buSzPct val="100000"/>
              <a:buFont typeface="Arial"/>
              <a:buChar char="•"/>
            </a:pPr>
            <a:r>
              <a:rPr lang="en-US" altLang="ja-JP" sz="2400" b="0" dirty="0">
                <a:solidFill>
                  <a:srgbClr val="FFFF00"/>
                </a:solidFill>
                <a:latin typeface="Helvetica" charset="0"/>
                <a:ea typeface="ＭＳ Ｐゴシック" charset="0"/>
                <a:cs typeface="Helvetica" charset="0"/>
                <a:sym typeface="Helvetica" charset="0"/>
              </a:rPr>
              <a:t>All-BESS </a:t>
            </a:r>
            <a:r>
              <a:rPr lang="en-US" altLang="ja-JP" sz="2400" b="0" dirty="0">
                <a:latin typeface="Helvetica" charset="0"/>
                <a:ea typeface="ＭＳ Ｐゴシック" charset="0"/>
                <a:cs typeface="Helvetica" charset="0"/>
                <a:sym typeface="Helvetica" charset="0"/>
              </a:rPr>
              <a:t>results</a:t>
            </a:r>
            <a:r>
              <a:rPr lang="en-US" altLang="ja-JP" sz="2400" b="0" dirty="0" smtClean="0">
                <a:latin typeface="Helvetica" charset="0"/>
                <a:ea typeface="ＭＳ Ｐゴシック" charset="0"/>
                <a:cs typeface="Helvetica" charset="0"/>
                <a:sym typeface="Helvetica" charset="0"/>
              </a:rPr>
              <a:t> combined:  </a:t>
            </a:r>
            <a:endParaRPr lang="en-US" altLang="ja-JP" sz="2400" b="0" dirty="0">
              <a:latin typeface="Helvetica" charset="0"/>
              <a:ea typeface="ＭＳ Ｐゴシック" charset="0"/>
              <a:cs typeface="Helvetica" charset="0"/>
              <a:sym typeface="Helvetica" charset="0"/>
            </a:endParaRPr>
          </a:p>
          <a:p>
            <a:pPr marL="39680" algn="l">
              <a:buClr>
                <a:srgbClr val="FFFFFF"/>
              </a:buClr>
              <a:buSzPct val="100000"/>
            </a:pPr>
            <a:r>
              <a:rPr lang="en-US" altLang="ja-JP" sz="2400" b="0" dirty="0">
                <a:latin typeface="Helvetica" charset="0"/>
                <a:ea typeface="ＭＳ Ｐゴシック" charset="0"/>
                <a:cs typeface="Helvetica" charset="0"/>
                <a:sym typeface="Helvetica" charset="0"/>
              </a:rPr>
              <a:t>    Upper limit</a:t>
            </a:r>
            <a:r>
              <a:rPr lang="en-US" altLang="ja-JP" sz="2400" b="0" dirty="0">
                <a:solidFill>
                  <a:srgbClr val="FFFF00"/>
                </a:solidFill>
                <a:latin typeface="Helvetica" charset="0"/>
                <a:ea typeface="ＭＳ Ｐゴシック" charset="0"/>
                <a:cs typeface="Helvetica" charset="0"/>
                <a:sym typeface="Helvetica" charset="0"/>
              </a:rPr>
              <a:t>:   </a:t>
            </a:r>
            <a:r>
              <a:rPr lang="en-US" altLang="ja-JP" sz="2400" b="0" u="sng" dirty="0">
                <a:solidFill>
                  <a:srgbClr val="FFFF00"/>
                </a:solidFill>
                <a:latin typeface="Helvetica" charset="0"/>
                <a:ea typeface="ＭＳ Ｐゴシック" charset="0"/>
                <a:cs typeface="Helvetica" charset="0"/>
                <a:sym typeface="Helvetica" charset="0"/>
              </a:rPr>
              <a:t>6.9x 10</a:t>
            </a:r>
            <a:r>
              <a:rPr lang="en-US" altLang="ja-JP" sz="2400" b="0" u="sng" baseline="30000" dirty="0">
                <a:solidFill>
                  <a:srgbClr val="FFFF00"/>
                </a:solidFill>
                <a:latin typeface="Helvetica" charset="0"/>
                <a:ea typeface="ＭＳ Ｐゴシック" charset="0"/>
                <a:cs typeface="Helvetica" charset="0"/>
                <a:sym typeface="Helvetica" charset="0"/>
              </a:rPr>
              <a:t>-8</a:t>
            </a:r>
            <a:r>
              <a:rPr lang="en-US" altLang="ja-JP" sz="2400" b="0" u="sng" dirty="0">
                <a:solidFill>
                  <a:srgbClr val="FFFF00"/>
                </a:solidFill>
                <a:latin typeface="Helvetica" charset="0"/>
                <a:ea typeface="ＭＳ Ｐゴシック" charset="0"/>
                <a:cs typeface="Helvetica" charset="0"/>
                <a:sym typeface="Helvetica" charset="0"/>
              </a:rPr>
              <a:t>  </a:t>
            </a:r>
          </a:p>
          <a:p>
            <a:pPr marL="39682" algn="l">
              <a:buClr>
                <a:srgbClr val="FFFFFF"/>
              </a:buClr>
              <a:buSzPct val="100000"/>
            </a:pPr>
            <a:r>
              <a:rPr lang="en-US" altLang="ja-JP" sz="2400" b="0" dirty="0" smtClean="0">
                <a:solidFill>
                  <a:srgbClr val="FFFFFF"/>
                </a:solidFill>
                <a:latin typeface="Helvetica" charset="0"/>
                <a:ea typeface="ＭＳ Ｐゴシック" charset="0"/>
                <a:cs typeface="Helvetica" charset="0"/>
                <a:sym typeface="Helvetica" charset="0"/>
              </a:rPr>
              <a:t>      </a:t>
            </a:r>
            <a:r>
              <a:rPr lang="en-US" altLang="ja-JP" sz="1800" b="0" dirty="0" smtClean="0">
                <a:solidFill>
                  <a:srgbClr val="FFFFFF"/>
                </a:solidFill>
                <a:latin typeface="Helvetica" charset="0"/>
                <a:ea typeface="ＭＳ Ｐゴシック" charset="0"/>
                <a:cs typeface="Helvetica" charset="0"/>
                <a:sym typeface="Helvetica" charset="0"/>
              </a:rPr>
              <a:t>(</a:t>
            </a:r>
            <a:r>
              <a:rPr lang="en-US" altLang="ja-JP" sz="1800" b="0" dirty="0" smtClean="0">
                <a:solidFill>
                  <a:srgbClr val="FFFF00"/>
                </a:solidFill>
                <a:latin typeface="Helvetica" charset="0"/>
                <a:ea typeface="ＭＳ Ｐゴシック" charset="0"/>
                <a:cs typeface="Helvetica" charset="0"/>
                <a:sym typeface="Helvetica" charset="0"/>
              </a:rPr>
              <a:t>1x10</a:t>
            </a:r>
            <a:r>
              <a:rPr lang="en-US" altLang="ja-JP" sz="1800" b="0" baseline="30000" dirty="0" smtClean="0">
                <a:solidFill>
                  <a:srgbClr val="FFFF00"/>
                </a:solidFill>
                <a:latin typeface="Helvetica" charset="0"/>
                <a:ea typeface="ＭＳ Ｐゴシック" charset="0"/>
                <a:cs typeface="Helvetica" charset="0"/>
                <a:sym typeface="Helvetica" charset="0"/>
              </a:rPr>
              <a:t>-7</a:t>
            </a:r>
            <a:r>
              <a:rPr lang="en-US" altLang="ja-JP" sz="1800" b="0" dirty="0" smtClean="0">
                <a:solidFill>
                  <a:srgbClr val="FFFF00"/>
                </a:solidFill>
                <a:latin typeface="Helvetica" charset="0"/>
                <a:ea typeface="ＭＳ Ｐゴシック" charset="0"/>
                <a:cs typeface="Helvetica" charset="0"/>
                <a:sym typeface="Helvetica" charset="0"/>
              </a:rPr>
              <a:t> </a:t>
            </a:r>
            <a:r>
              <a:rPr lang="en-US" altLang="ja-JP" sz="1800" b="0" dirty="0" smtClean="0">
                <a:solidFill>
                  <a:srgbClr val="FFFFFF"/>
                </a:solidFill>
                <a:latin typeface="Helvetica" charset="0"/>
                <a:ea typeface="ＭＳ Ｐゴシック" charset="0"/>
                <a:cs typeface="Helvetica" charset="0"/>
                <a:sym typeface="Helvetica" charset="0"/>
              </a:rPr>
              <a:t>w/o spectrum assumption)</a:t>
            </a:r>
            <a:endParaRPr lang="en-US" altLang="ja-JP" sz="1800" b="0" dirty="0">
              <a:solidFill>
                <a:srgbClr val="FFFFFF"/>
              </a:solidFill>
              <a:latin typeface="Helvetica" charset="0"/>
              <a:ea typeface="ＭＳ Ｐゴシック" charset="0"/>
              <a:cs typeface="Helvetica" charset="0"/>
              <a:sym typeface="Helvetica" charset="0"/>
            </a:endParaRPr>
          </a:p>
          <a:p>
            <a:pPr marL="382512" indent="-342830" algn="l">
              <a:buClr>
                <a:srgbClr val="FFFFFF"/>
              </a:buClr>
              <a:buSzPct val="100000"/>
              <a:buFont typeface="Arial"/>
              <a:buChar char="•"/>
            </a:pPr>
            <a:endParaRPr lang="en-US" altLang="ja-JP" sz="2400" b="0" dirty="0" smtClean="0">
              <a:solidFill>
                <a:srgbClr val="FFFFFF"/>
              </a:solidFill>
              <a:latin typeface="Helvetica" charset="0"/>
              <a:ea typeface="ＭＳ Ｐゴシック" charset="0"/>
              <a:cs typeface="Helvetica" charset="0"/>
              <a:sym typeface="Helvetica" charset="0"/>
            </a:endParaRPr>
          </a:p>
          <a:p>
            <a:pPr marL="382512" indent="-342830" algn="l">
              <a:buClr>
                <a:srgbClr val="FFFFFF"/>
              </a:buClr>
              <a:buSzPct val="100000"/>
              <a:buFont typeface="Arial"/>
              <a:buChar char="•"/>
            </a:pPr>
            <a:r>
              <a:rPr lang="en-US" altLang="ja-JP" sz="2400" b="0" dirty="0" smtClean="0">
                <a:solidFill>
                  <a:srgbClr val="FFFFFF"/>
                </a:solidFill>
                <a:latin typeface="Helvetica" charset="0"/>
                <a:ea typeface="ＭＳ Ｐゴシック" charset="0"/>
                <a:cs typeface="Helvetica" charset="0"/>
                <a:sym typeface="Helvetica" charset="0"/>
              </a:rPr>
              <a:t>This </a:t>
            </a:r>
            <a:r>
              <a:rPr lang="en-US" altLang="ja-JP" sz="2400" b="0" dirty="0">
                <a:solidFill>
                  <a:srgbClr val="FFFFFF"/>
                </a:solidFill>
                <a:latin typeface="Helvetica" charset="0"/>
                <a:ea typeface="ＭＳ Ｐゴシック" charset="0"/>
                <a:cs typeface="Helvetica" charset="0"/>
                <a:sym typeface="Helvetica" charset="0"/>
              </a:rPr>
              <a:t>limit </a:t>
            </a:r>
            <a:r>
              <a:rPr lang="en-US" altLang="ja-JP" sz="2400" b="0" dirty="0" smtClean="0">
                <a:solidFill>
                  <a:srgbClr val="FFFFFF"/>
                </a:solidFill>
                <a:latin typeface="Helvetica" charset="0"/>
                <a:ea typeface="ＭＳ Ｐゴシック" charset="0"/>
                <a:cs typeface="Helvetica" charset="0"/>
                <a:sym typeface="Helvetica" charset="0"/>
              </a:rPr>
              <a:t>is improved by </a:t>
            </a:r>
            <a:r>
              <a:rPr lang="en-US" altLang="ja-JP" sz="2400" b="0" i="1" u="sng" dirty="0">
                <a:solidFill>
                  <a:srgbClr val="00CCFF"/>
                </a:solidFill>
                <a:latin typeface="Helvetica" charset="0"/>
                <a:ea typeface="ＭＳ Ｐゴシック" charset="0"/>
                <a:cs typeface="Helvetica" charset="0"/>
                <a:sym typeface="Helvetica" charset="0"/>
              </a:rPr>
              <a:t>three orders of</a:t>
            </a:r>
            <a:r>
              <a:rPr lang="en-US" altLang="ja-JP" sz="2400" b="0" i="1" u="sng" dirty="0" smtClean="0">
                <a:solidFill>
                  <a:srgbClr val="00CCFF"/>
                </a:solidFill>
                <a:latin typeface="Helvetica" charset="0"/>
                <a:ea typeface="ＭＳ Ｐゴシック" charset="0"/>
                <a:cs typeface="Helvetica" charset="0"/>
                <a:sym typeface="Helvetica" charset="0"/>
              </a:rPr>
              <a:t> magnitude</a:t>
            </a:r>
            <a:r>
              <a:rPr lang="en-US" altLang="ja-JP" sz="2400" b="0" dirty="0" smtClean="0">
                <a:solidFill>
                  <a:srgbClr val="00CCFF"/>
                </a:solidFill>
                <a:latin typeface="Helvetica" charset="0"/>
                <a:ea typeface="ＭＳ Ｐゴシック" charset="0"/>
                <a:cs typeface="Helvetica" charset="0"/>
                <a:sym typeface="Helvetica" charset="0"/>
              </a:rPr>
              <a:t> </a:t>
            </a:r>
            <a:r>
              <a:rPr lang="en-US" altLang="ja-JP" sz="2400" b="0" dirty="0" smtClean="0">
                <a:solidFill>
                  <a:srgbClr val="FFFFFF"/>
                </a:solidFill>
                <a:latin typeface="Helvetica" charset="0"/>
                <a:ea typeface="ＭＳ Ｐゴシック" charset="0"/>
                <a:cs typeface="Helvetica" charset="0"/>
                <a:sym typeface="Helvetica" charset="0"/>
              </a:rPr>
              <a:t>over first reported limits</a:t>
            </a:r>
            <a:endParaRPr lang="en-US" altLang="ja-JP" sz="2400" b="0" dirty="0">
              <a:solidFill>
                <a:srgbClr val="FFFFFF"/>
              </a:solidFill>
              <a:latin typeface="Helvetica" charset="0"/>
              <a:ea typeface="ＭＳ Ｐゴシック" charset="0"/>
              <a:cs typeface="Helvetica" charset="0"/>
              <a:sym typeface="Helvetica" charset="0"/>
            </a:endParaRPr>
          </a:p>
        </p:txBody>
      </p:sp>
      <p:pic>
        <p:nvPicPr>
          <p:cNvPr id="22534" name="Picture 6"/>
          <p:cNvPicPr>
            <a:picLocks noChangeArrowheads="1"/>
          </p:cNvPicPr>
          <p:nvPr/>
        </p:nvPicPr>
        <p:blipFill>
          <a:blip r:embed="rId2" cstate="email">
            <a:extLst>
              <a:ext uri="{28A0092B-C50C-407E-A947-70E740481C1C}">
                <a14:useLocalDpi xmlns:a14="http://schemas.microsoft.com/office/drawing/2010/main"/>
              </a:ext>
            </a:extLst>
          </a:blip>
          <a:srcRect t="3604" r="6665"/>
          <a:stretch>
            <a:fillRect/>
          </a:stretch>
        </p:blipFill>
        <p:spPr bwMode="auto">
          <a:xfrm>
            <a:off x="395536" y="1336675"/>
            <a:ext cx="4032250" cy="539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chemeClr val="tx1"/>
                </a:solidFill>
                <a:miter lim="800000"/>
                <a:headEnd/>
                <a:tailEnd/>
              </a14:hiddenLine>
            </a:ext>
          </a:extLst>
        </p:spPr>
      </p:pic>
      <p:sp>
        <p:nvSpPr>
          <p:cNvPr id="22536" name="Rectangle 8"/>
          <p:cNvSpPr>
            <a:spLocks/>
          </p:cNvSpPr>
          <p:nvPr/>
        </p:nvSpPr>
        <p:spPr bwMode="auto">
          <a:xfrm>
            <a:off x="3276601" y="3357563"/>
            <a:ext cx="876300" cy="330200"/>
          </a:xfrm>
          <a:prstGeom prst="rect">
            <a:avLst/>
          </a:prstGeom>
          <a:noFill/>
          <a:ln w="9525" cap="flat">
            <a:solidFill>
              <a:srgbClr val="FF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40631" bIns="0"/>
          <a:lstStyle/>
          <a:p>
            <a:pPr marL="39680"/>
            <a:r>
              <a:rPr lang="en-US" altLang="ja-JP" sz="1400">
                <a:solidFill>
                  <a:srgbClr val="FF0000"/>
                </a:solidFill>
                <a:latin typeface="Arial Bold" charset="0"/>
                <a:ea typeface="Arial Bold" charset="0"/>
                <a:cs typeface="Arial Bold" charset="0"/>
                <a:sym typeface="Arial Bold" charset="0"/>
              </a:rPr>
              <a:t>X  1/100</a:t>
            </a:r>
          </a:p>
        </p:txBody>
      </p:sp>
      <p:sp>
        <p:nvSpPr>
          <p:cNvPr id="9" name="Rectangle 8"/>
          <p:cNvSpPr>
            <a:spLocks/>
          </p:cNvSpPr>
          <p:nvPr/>
        </p:nvSpPr>
        <p:spPr bwMode="auto">
          <a:xfrm>
            <a:off x="3275856" y="3356992"/>
            <a:ext cx="876300" cy="330200"/>
          </a:xfrm>
          <a:prstGeom prst="rect">
            <a:avLst/>
          </a:prstGeom>
          <a:solidFill>
            <a:schemeClr val="tx1"/>
          </a:solidFill>
          <a:ln w="9525" cap="flat">
            <a:solidFill>
              <a:srgbClr val="FF0000"/>
            </a:solidFill>
            <a:prstDash val="solid"/>
            <a:miter lim="800000"/>
            <a:headEnd type="none" w="med" len="med"/>
            <a:tailEnd type="none" w="med" len="med"/>
          </a:ln>
          <a:extLst/>
        </p:spPr>
        <p:txBody>
          <a:bodyPr lIns="0" tIns="0" rIns="40631" bIns="0" anchor="ctr"/>
          <a:lstStyle/>
          <a:p>
            <a:pPr marL="39680"/>
            <a:r>
              <a:rPr lang="en-US" altLang="ja-JP" sz="1400" dirty="0">
                <a:solidFill>
                  <a:srgbClr val="FF0000"/>
                </a:solidFill>
                <a:latin typeface="Arial Bold" charset="0"/>
                <a:ea typeface="Arial Bold" charset="0"/>
                <a:cs typeface="Arial Bold" charset="0"/>
                <a:sym typeface="Arial Bold" charset="0"/>
              </a:rPr>
              <a:t>X  1/100</a:t>
            </a:r>
          </a:p>
        </p:txBody>
      </p:sp>
      <p:sp>
        <p:nvSpPr>
          <p:cNvPr id="10" name="下矢印 9"/>
          <p:cNvSpPr/>
          <p:nvPr/>
        </p:nvSpPr>
        <p:spPr bwMode="auto">
          <a:xfrm>
            <a:off x="3059832" y="2636912"/>
            <a:ext cx="216024" cy="936104"/>
          </a:xfrm>
          <a:prstGeom prst="downArrow">
            <a:avLst/>
          </a:prstGeom>
          <a:solidFill>
            <a:srgbClr val="00CCFF"/>
          </a:solidFill>
          <a:ln w="19050" cap="flat" cmpd="sng" algn="ctr">
            <a:solidFill>
              <a:srgbClr val="00CCFF"/>
            </a:solidFill>
            <a:prstDash val="solid"/>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cxnSp>
        <p:nvCxnSpPr>
          <p:cNvPr id="11" name="直線コネクタ 10"/>
          <p:cNvCxnSpPr/>
          <p:nvPr/>
        </p:nvCxnSpPr>
        <p:spPr bwMode="auto">
          <a:xfrm>
            <a:off x="2411760" y="2636912"/>
            <a:ext cx="864096" cy="0"/>
          </a:xfrm>
          <a:prstGeom prst="line">
            <a:avLst/>
          </a:prstGeom>
          <a:solidFill>
            <a:schemeClr val="accent1"/>
          </a:solidFill>
          <a:ln w="19050" cap="flat" cmpd="sng" algn="ctr">
            <a:solidFill>
              <a:srgbClr val="00CCFF"/>
            </a:solidFill>
            <a:prstDash val="dash"/>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2" name="直線コネクタ 11"/>
          <p:cNvCxnSpPr/>
          <p:nvPr/>
        </p:nvCxnSpPr>
        <p:spPr bwMode="auto">
          <a:xfrm>
            <a:off x="2627784" y="3573016"/>
            <a:ext cx="648072" cy="0"/>
          </a:xfrm>
          <a:prstGeom prst="line">
            <a:avLst/>
          </a:prstGeom>
          <a:solidFill>
            <a:schemeClr val="accent1"/>
          </a:solidFill>
          <a:ln w="19050" cap="flat" cmpd="sng" algn="ctr">
            <a:solidFill>
              <a:srgbClr val="00CCFF"/>
            </a:solidFill>
            <a:prstDash val="dash"/>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13" name="テキスト ボックス 12"/>
          <p:cNvSpPr txBox="1"/>
          <p:nvPr/>
        </p:nvSpPr>
        <p:spPr>
          <a:xfrm>
            <a:off x="3247342" y="2874422"/>
            <a:ext cx="755096" cy="338536"/>
          </a:xfrm>
          <a:prstGeom prst="rect">
            <a:avLst/>
          </a:prstGeom>
          <a:solidFill>
            <a:srgbClr val="FFFFFF"/>
          </a:solidFill>
          <a:ln>
            <a:solidFill>
              <a:srgbClr val="00CCFF"/>
            </a:solidFill>
          </a:ln>
        </p:spPr>
        <p:txBody>
          <a:bodyPr wrap="none" lIns="91421" tIns="45711" rIns="91421" bIns="45711" rtlCol="0">
            <a:spAutoFit/>
          </a:bodyPr>
          <a:lstStyle/>
          <a:p>
            <a:r>
              <a:rPr lang="en-US" altLang="ja-JP" sz="1600" dirty="0">
                <a:solidFill>
                  <a:srgbClr val="00CCFF"/>
                </a:solidFill>
                <a:latin typeface="Helvetica"/>
                <a:cs typeface="Helvetica"/>
              </a:rPr>
              <a:t>x 1/10</a:t>
            </a:r>
            <a:endParaRPr lang="ja-JP" altLang="en-US" sz="1600" dirty="0">
              <a:solidFill>
                <a:srgbClr val="00CCFF"/>
              </a:solidFill>
              <a:latin typeface="Helvetica"/>
              <a:cs typeface="Helvetica"/>
            </a:endParaRPr>
          </a:p>
        </p:txBody>
      </p:sp>
      <p:sp>
        <p:nvSpPr>
          <p:cNvPr id="16" name="下矢印 15"/>
          <p:cNvSpPr/>
          <p:nvPr/>
        </p:nvSpPr>
        <p:spPr bwMode="auto">
          <a:xfrm>
            <a:off x="3563888" y="3717032"/>
            <a:ext cx="216024" cy="1656184"/>
          </a:xfrm>
          <a:prstGeom prst="downArrow">
            <a:avLst/>
          </a:prstGeom>
          <a:solidFill>
            <a:srgbClr val="FF6600"/>
          </a:solidFill>
          <a:ln w="19050" cap="flat" cmpd="sng" algn="ctr">
            <a:solidFill>
              <a:srgbClr val="FF8000"/>
            </a:solidFill>
            <a:prstDash val="solid"/>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sp>
        <p:nvSpPr>
          <p:cNvPr id="2" name="日付プレースホルダー 1"/>
          <p:cNvSpPr>
            <a:spLocks noGrp="1"/>
          </p:cNvSpPr>
          <p:nvPr>
            <p:ph type="dt" sz="half" idx="10"/>
          </p:nvPr>
        </p:nvSpPr>
        <p:spPr/>
        <p:txBody>
          <a:bodyPr/>
          <a:lstStyle/>
          <a:p>
            <a:r>
              <a:rPr lang="en-US" altLang="ja-JP" smtClean="0"/>
              <a:t>A. Yamamoto, 12-06-14</a:t>
            </a:r>
            <a:endParaRPr lang="en-US" altLang="ja-JP"/>
          </a:p>
        </p:txBody>
      </p:sp>
      <p:sp>
        <p:nvSpPr>
          <p:cNvPr id="3" name="スライド番号プレースホルダー 2"/>
          <p:cNvSpPr>
            <a:spLocks noGrp="1"/>
          </p:cNvSpPr>
          <p:nvPr>
            <p:ph type="sldNum" sz="quarter" idx="12"/>
          </p:nvPr>
        </p:nvSpPr>
        <p:spPr/>
        <p:txBody>
          <a:bodyPr/>
          <a:lstStyle/>
          <a:p>
            <a:fld id="{F6BAD0A9-2175-1540-9403-A4385CBC25A1}" type="slidenum">
              <a:rPr lang="en-US" altLang="ja-JP" smtClean="0"/>
              <a:pPr/>
              <a:t>36</a:t>
            </a:fld>
            <a:endParaRPr lang="en-US" altLang="ja-JP"/>
          </a:p>
        </p:txBody>
      </p:sp>
      <p:sp>
        <p:nvSpPr>
          <p:cNvPr id="5" name="正方形/長方形 4"/>
          <p:cNvSpPr/>
          <p:nvPr/>
        </p:nvSpPr>
        <p:spPr bwMode="auto">
          <a:xfrm>
            <a:off x="3059832" y="1484785"/>
            <a:ext cx="1296144" cy="180016"/>
          </a:xfrm>
          <a:prstGeom prst="rect">
            <a:avLst/>
          </a:prstGeom>
          <a:solidFill>
            <a:schemeClr val="tx1"/>
          </a:solidFill>
          <a:ln w="19050" cap="flat" cmpd="sng" algn="ctr">
            <a:solidFill>
              <a:schemeClr val="tx1"/>
            </a:solidFill>
            <a:prstDash val="solid"/>
            <a:round/>
            <a:headEnd type="none" w="med" len="med"/>
            <a:tailEnd type="none" w="med" len="med"/>
          </a:ln>
          <a:effectLst/>
          <a:extLst/>
        </p:spPr>
        <p:txBody>
          <a:bodyPr vert="horz" wrap="square" lIns="91435" tIns="45718" rIns="91435" bIns="45718" numCol="1" rtlCol="0" anchor="t" anchorCtr="0" compatLnSpc="1">
            <a:prstTxWarp prst="textNoShape">
              <a:avLst/>
            </a:prstTxWarp>
          </a:bodyPr>
          <a:lstStyle/>
          <a:p>
            <a:pPr defTabSz="914353"/>
            <a:endParaRPr kumimoji="0" lang="ja-JP" altLang="en-US" sz="500" b="0">
              <a:solidFill>
                <a:srgbClr val="FFFFFF"/>
              </a:solidFill>
            </a:endParaRPr>
          </a:p>
        </p:txBody>
      </p:sp>
      <p:pic>
        <p:nvPicPr>
          <p:cNvPr id="17" name="Picture 1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39952" y="908720"/>
            <a:ext cx="4746824" cy="757397"/>
          </a:xfrm>
          <a:prstGeom prst="rect">
            <a:avLst/>
          </a:prstGeom>
          <a:solidFill>
            <a:srgbClr val="000090"/>
          </a:solidFill>
          <a:ln w="12700" cmpd="sng">
            <a:solidFill>
              <a:srgbClr val="FFFFFF"/>
            </a:solidFill>
          </a:ln>
        </p:spPr>
      </p:pic>
      <p:sp>
        <p:nvSpPr>
          <p:cNvPr id="6" name="正方形/長方形 5"/>
          <p:cNvSpPr/>
          <p:nvPr/>
        </p:nvSpPr>
        <p:spPr>
          <a:xfrm>
            <a:off x="1259632" y="5733256"/>
            <a:ext cx="2687114" cy="369332"/>
          </a:xfrm>
          <a:prstGeom prst="rect">
            <a:avLst/>
          </a:prstGeom>
          <a:solidFill>
            <a:srgbClr val="3366FF"/>
          </a:solidFill>
        </p:spPr>
        <p:txBody>
          <a:bodyPr wrap="none">
            <a:spAutoFit/>
          </a:bodyPr>
          <a:lstStyle/>
          <a:p>
            <a:pPr algn="l">
              <a:defRPr/>
            </a:pPr>
            <a:r>
              <a:rPr lang="en-US" altLang="ja-JP" sz="1800" dirty="0">
                <a:solidFill>
                  <a:srgbClr val="FFFF00"/>
                </a:solidFill>
                <a:effectLst>
                  <a:outerShdw blurRad="38100" dist="38100" dir="2700000" algn="tl">
                    <a:srgbClr val="000000"/>
                  </a:outerShdw>
                </a:effectLst>
                <a:latin typeface="Helvetica Neue Medium" charset="0"/>
                <a:cs typeface="Helvetica Neue Medium" charset="0"/>
                <a:sym typeface="Helvetica Neue Medium" charset="0"/>
              </a:rPr>
              <a:t>PRL 108, 131301 (2012)</a:t>
            </a:r>
          </a:p>
        </p:txBody>
      </p:sp>
    </p:spTree>
    <p:extLst>
      <p:ext uri="{BB962C8B-B14F-4D97-AF65-F5344CB8AC3E}">
        <p14:creationId xmlns:p14="http://schemas.microsoft.com/office/powerpoint/2010/main" val="2378067877"/>
      </p:ext>
    </p:extLst>
  </p:cSld>
  <p:clrMapOvr>
    <a:masterClrMapping/>
  </p:clrMapOvr>
  <mc:AlternateContent xmlns:mc="http://schemas.openxmlformats.org/markup-compatibility/2006" xmlns:p14="http://schemas.microsoft.com/office/powerpoint/2010/main">
    <mc:Choice Requires="p14">
      <p:transition spd="slow" p14:dur="2000" advClick="0" advTm="22032"/>
    </mc:Choice>
    <mc:Fallback xmlns:mv="urn:schemas-microsoft-com:mac:vml" xmlns="">
      <p:transition spd="slow" advClick="0" advTm="22032"/>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8"/>
          <p:cNvSpPr>
            <a:spLocks noGrp="1"/>
          </p:cNvSpPr>
          <p:nvPr>
            <p:ph type="sldNum" sz="quarter" idx="12"/>
          </p:nvPr>
        </p:nvSpPr>
        <p:spPr/>
        <p:txBody>
          <a:bodyPr/>
          <a:lstStyle/>
          <a:p>
            <a:pPr>
              <a:defRPr/>
            </a:pPr>
            <a:fld id="{6CEF1B60-4862-834B-845D-B2D26CCCA137}" type="slidenum">
              <a:rPr lang="en-US" altLang="ja-JP"/>
              <a:pPr>
                <a:defRPr/>
              </a:pPr>
              <a:t>37</a:t>
            </a:fld>
            <a:endParaRPr lang="en-US" altLang="ja-JP"/>
          </a:p>
        </p:txBody>
      </p:sp>
      <p:sp>
        <p:nvSpPr>
          <p:cNvPr id="468994" name="Rectangle 2"/>
          <p:cNvSpPr>
            <a:spLocks noGrp="1" noRot="1" noChangeArrowheads="1"/>
          </p:cNvSpPr>
          <p:nvPr>
            <p:ph type="title" sz="quarter"/>
          </p:nvPr>
        </p:nvSpPr>
        <p:spPr>
          <a:xfrm>
            <a:off x="228600" y="116632"/>
            <a:ext cx="8686800" cy="1368152"/>
          </a:xfrm>
        </p:spPr>
        <p:txBody>
          <a:bodyPr/>
          <a:lstStyle/>
          <a:p>
            <a:pPr>
              <a:defRPr/>
            </a:pPr>
            <a:r>
              <a:rPr lang="en-US" altLang="ja-JP" sz="2800" dirty="0">
                <a:latin typeface="Helvetica"/>
                <a:cs typeface="Helvetica"/>
              </a:rPr>
              <a:t>BESS</a:t>
            </a:r>
            <a:r>
              <a:rPr lang="en-US" altLang="ja-JP" sz="2800" dirty="0" smtClean="0">
                <a:latin typeface="Helvetica"/>
                <a:cs typeface="Helvetica"/>
              </a:rPr>
              <a:t> has accomplished many of </a:t>
            </a:r>
            <a:r>
              <a:rPr lang="en-US" altLang="ja-JP" sz="2800" dirty="0">
                <a:latin typeface="Helvetica"/>
                <a:cs typeface="Helvetica"/>
              </a:rPr>
              <a:t>the</a:t>
            </a:r>
            <a:r>
              <a:rPr lang="en-US" altLang="ja-JP" sz="2800" dirty="0" smtClean="0">
                <a:latin typeface="Helvetica"/>
                <a:cs typeface="Helvetica"/>
              </a:rPr>
              <a:t> </a:t>
            </a:r>
            <a:br>
              <a:rPr lang="en-US" altLang="ja-JP" sz="2800" dirty="0" smtClean="0">
                <a:latin typeface="Helvetica"/>
                <a:cs typeface="Helvetica"/>
              </a:rPr>
            </a:br>
            <a:r>
              <a:rPr lang="en-US" altLang="ja-JP" sz="2800" dirty="0" smtClean="0">
                <a:latin typeface="Helvetica"/>
                <a:cs typeface="Helvetica"/>
              </a:rPr>
              <a:t>Scientific </a:t>
            </a:r>
            <a:r>
              <a:rPr lang="en-US" altLang="ja-JP" sz="2800" dirty="0">
                <a:latin typeface="Helvetica"/>
                <a:cs typeface="Helvetica"/>
              </a:rPr>
              <a:t>Objectives</a:t>
            </a:r>
            <a:r>
              <a:rPr lang="en-US" altLang="ja-JP" sz="2800" dirty="0" smtClean="0">
                <a:latin typeface="Helvetica"/>
                <a:cs typeface="Helvetica"/>
              </a:rPr>
              <a:t> expected from </a:t>
            </a:r>
            <a:r>
              <a:rPr lang="en-US" altLang="ja-JP" sz="2800" dirty="0">
                <a:latin typeface="Helvetica"/>
                <a:cs typeface="Helvetica"/>
              </a:rPr>
              <a:t>ASTROMAG  </a:t>
            </a:r>
            <a:r>
              <a:rPr lang="en-US" altLang="ja-JP" sz="2800" dirty="0" smtClean="0">
                <a:latin typeface="Helvetica"/>
                <a:cs typeface="Helvetica"/>
              </a:rPr>
              <a:t/>
            </a:r>
            <a:br>
              <a:rPr lang="en-US" altLang="ja-JP" sz="2800" dirty="0" smtClean="0">
                <a:latin typeface="Helvetica"/>
                <a:cs typeface="Helvetica"/>
              </a:rPr>
            </a:br>
            <a:r>
              <a:rPr lang="en-US" altLang="ja-JP" sz="2800" dirty="0" smtClean="0">
                <a:latin typeface="Helvetica"/>
                <a:cs typeface="Helvetica"/>
              </a:rPr>
              <a:t>in </a:t>
            </a:r>
            <a:r>
              <a:rPr lang="en-US" altLang="ja-JP" sz="2800" dirty="0" smtClean="0">
                <a:latin typeface="Helvetica"/>
                <a:cs typeface="Helvetica"/>
              </a:rPr>
              <a:t>1980s</a:t>
            </a:r>
            <a:endParaRPr lang="en-US" altLang="ja-JP" sz="2800" dirty="0">
              <a:latin typeface="Helvetica"/>
              <a:cs typeface="Helvetica"/>
            </a:endParaRPr>
          </a:p>
        </p:txBody>
      </p:sp>
      <p:pic>
        <p:nvPicPr>
          <p:cNvPr id="73731" name="Picture 7" descr="Astromag-011.jpg                                               0002EFA5Macintosh HD                   B7472E7A:"/>
          <p:cNvPicPr>
            <a:picLocks noGrp="1" noChangeAspect="1" noChangeArrowheads="1"/>
          </p:cNvPicPr>
          <p:nvPr>
            <p:ph sz="quarter" idx="1"/>
          </p:nvPr>
        </p:nvPicPr>
        <p:blipFill>
          <a:blip r:embed="rId2" cstate="email">
            <a:extLst>
              <a:ext uri="{28A0092B-C50C-407E-A947-70E740481C1C}">
                <a14:useLocalDpi xmlns:a14="http://schemas.microsoft.com/office/drawing/2010/main"/>
              </a:ext>
            </a:extLst>
          </a:blip>
          <a:srcRect/>
          <a:stretch>
            <a:fillRect/>
          </a:stretch>
        </p:blipFill>
        <p:spPr>
          <a:xfrm>
            <a:off x="217662" y="1707803"/>
            <a:ext cx="2743646" cy="2309441"/>
          </a:xfrm>
          <a:ln>
            <a:solidFill>
              <a:srgbClr val="FFFFFF"/>
            </a:solidFill>
          </a:ln>
        </p:spPr>
      </p:pic>
      <p:pic>
        <p:nvPicPr>
          <p:cNvPr id="73732" name="Picture 8" descr="Astromag-pbar-010.jpg                                          0002EFA5Macintosh HD                   B7472E7A:"/>
          <p:cNvPicPr>
            <a:picLocks noGrp="1" noChangeAspect="1" noChangeArrowheads="1"/>
          </p:cNvPicPr>
          <p:nvPr>
            <p:ph sz="quarter" idx="2"/>
          </p:nvPr>
        </p:nvPicPr>
        <p:blipFill>
          <a:blip r:embed="rId3" cstate="email">
            <a:extLst>
              <a:ext uri="{28A0092B-C50C-407E-A947-70E740481C1C}">
                <a14:useLocalDpi xmlns:a14="http://schemas.microsoft.com/office/drawing/2010/main"/>
              </a:ext>
            </a:extLst>
          </a:blip>
          <a:srcRect/>
          <a:stretch>
            <a:fillRect/>
          </a:stretch>
        </p:blipFill>
        <p:spPr>
          <a:xfrm>
            <a:off x="457646" y="4343177"/>
            <a:ext cx="1447726" cy="1762497"/>
          </a:xfrm>
        </p:spPr>
      </p:pic>
      <p:pic>
        <p:nvPicPr>
          <p:cNvPr id="73733" name="Picture 9" descr="Astromag-Hebar-009.jpg                                         0002EFA5Macintosh HD                   B7472E7A:"/>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4828729" y="3581921"/>
            <a:ext cx="1667619" cy="2361902"/>
          </a:xfrm>
        </p:spPr>
      </p:pic>
      <p:pic>
        <p:nvPicPr>
          <p:cNvPr id="73734" name="Picture 10"/>
          <p:cNvPicPr>
            <a:picLocks noGrp="1" noChangeAspect="1" noChangeArrowheads="1"/>
          </p:cNvPicPr>
          <p:nvPr>
            <p:ph sz="quarter" idx="3"/>
          </p:nvPr>
        </p:nvPicPr>
        <p:blipFill>
          <a:blip r:embed="rId5" cstate="email">
            <a:extLst>
              <a:ext uri="{28A0092B-C50C-407E-A947-70E740481C1C}">
                <a14:useLocalDpi xmlns:a14="http://schemas.microsoft.com/office/drawing/2010/main"/>
              </a:ext>
            </a:extLst>
          </a:blip>
          <a:srcRect/>
          <a:stretch>
            <a:fillRect/>
          </a:stretch>
        </p:blipFill>
        <p:spPr>
          <a:xfrm>
            <a:off x="3609826" y="1758033"/>
            <a:ext cx="2210098" cy="1466701"/>
          </a:xfrm>
          <a:noFill/>
          <a:ln>
            <a:solidFill>
              <a:schemeClr val="tx1"/>
            </a:solidFill>
          </a:ln>
          <a:extLst>
            <a:ext uri="{909E8E84-426E-40dd-AFC4-6F175D3DCCD1}">
              <a14:hiddenFill xmlns:a14="http://schemas.microsoft.com/office/drawing/2010/main">
                <a:solidFill>
                  <a:srgbClr val="FFFFFF"/>
                </a:solidFill>
              </a14:hiddenFill>
            </a:ext>
          </a:extLst>
        </p:spPr>
      </p:pic>
      <p:sp>
        <p:nvSpPr>
          <p:cNvPr id="469006" name="AutoShape 14"/>
          <p:cNvSpPr>
            <a:spLocks noChangeArrowheads="1"/>
          </p:cNvSpPr>
          <p:nvPr/>
        </p:nvSpPr>
        <p:spPr bwMode="auto">
          <a:xfrm>
            <a:off x="1989088" y="5150197"/>
            <a:ext cx="304726" cy="304726"/>
          </a:xfrm>
          <a:prstGeom prst="rightArrow">
            <a:avLst>
              <a:gd name="adj1" fmla="val 50000"/>
              <a:gd name="adj2" fmla="val 25000"/>
            </a:avLst>
          </a:prstGeom>
          <a:solidFill>
            <a:srgbClr val="FFFF00"/>
          </a:solidFill>
          <a:ln w="19050">
            <a:solidFill>
              <a:srgbClr val="3366FF"/>
            </a:solidFill>
            <a:miter lim="800000"/>
            <a:headEnd/>
            <a:tailEnd/>
          </a:ln>
          <a:effectLst/>
        </p:spPr>
        <p:txBody>
          <a:bodyPr wrap="none" lIns="91435" tIns="45718" rIns="91435" bIns="45718" anchor="ctr"/>
          <a:lstStyle/>
          <a:p>
            <a:pPr>
              <a:defRPr/>
            </a:pPr>
            <a:endParaRPr lang="ja-JP" altLang="en-US"/>
          </a:p>
        </p:txBody>
      </p:sp>
      <p:sp>
        <p:nvSpPr>
          <p:cNvPr id="469008" name="Text Box 16"/>
          <p:cNvSpPr txBox="1">
            <a:spLocks noChangeArrowheads="1"/>
          </p:cNvSpPr>
          <p:nvPr/>
        </p:nvSpPr>
        <p:spPr bwMode="auto">
          <a:xfrm>
            <a:off x="1051471" y="6207250"/>
            <a:ext cx="6111255" cy="523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5" tIns="45718" rIns="91435" bIns="45718">
            <a:spAutoFit/>
          </a:bodyPr>
          <a:lstStyle/>
          <a:p>
            <a:pPr>
              <a:defRPr/>
            </a:pPr>
            <a:endParaRPr lang="ja-JP" altLang="en-US"/>
          </a:p>
        </p:txBody>
      </p:sp>
      <p:sp>
        <p:nvSpPr>
          <p:cNvPr id="469009" name="Text Box 17"/>
          <p:cNvSpPr txBox="1">
            <a:spLocks noChangeArrowheads="1"/>
          </p:cNvSpPr>
          <p:nvPr/>
        </p:nvSpPr>
        <p:spPr bwMode="auto">
          <a:xfrm>
            <a:off x="1218902" y="6248549"/>
            <a:ext cx="6858000" cy="523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5" tIns="45718" rIns="91435" bIns="45718">
            <a:spAutoFit/>
          </a:bodyPr>
          <a:lstStyle/>
          <a:p>
            <a:pPr>
              <a:spcBef>
                <a:spcPct val="50000"/>
              </a:spcBef>
              <a:defRPr/>
            </a:pPr>
            <a:endParaRPr lang="ja-JP" altLang="en-US"/>
          </a:p>
        </p:txBody>
      </p:sp>
      <p:sp>
        <p:nvSpPr>
          <p:cNvPr id="469010" name="Text Box 18"/>
          <p:cNvSpPr txBox="1">
            <a:spLocks noChangeArrowheads="1"/>
          </p:cNvSpPr>
          <p:nvPr/>
        </p:nvSpPr>
        <p:spPr bwMode="auto">
          <a:xfrm>
            <a:off x="3657824" y="6095629"/>
            <a:ext cx="1599530" cy="523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5" tIns="45718" rIns="91435" bIns="45718">
            <a:spAutoFit/>
          </a:bodyPr>
          <a:lstStyle/>
          <a:p>
            <a:pPr>
              <a:defRPr/>
            </a:pPr>
            <a:endParaRPr lang="ja-JP" altLang="en-US"/>
          </a:p>
        </p:txBody>
      </p:sp>
      <p:sp>
        <p:nvSpPr>
          <p:cNvPr id="469011" name="Text Box 19"/>
          <p:cNvSpPr txBox="1">
            <a:spLocks noChangeArrowheads="1"/>
          </p:cNvSpPr>
          <p:nvPr/>
        </p:nvSpPr>
        <p:spPr bwMode="auto">
          <a:xfrm>
            <a:off x="1073952" y="6172646"/>
            <a:ext cx="7353285" cy="400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5" tIns="45718" rIns="91435" bIns="45718">
            <a:spAutoFit/>
          </a:bodyPr>
          <a:lstStyle/>
          <a:p>
            <a:pPr>
              <a:defRPr/>
            </a:pPr>
            <a:r>
              <a:rPr lang="en-US" altLang="ja-JP" sz="1600" dirty="0" smtClean="0">
                <a:latin typeface="Helvetica"/>
                <a:cs typeface="Helvetica"/>
              </a:rPr>
              <a:t>Balloon Experiments are </a:t>
            </a:r>
            <a:r>
              <a:rPr lang="en-US" altLang="ja-JP" sz="1600" dirty="0">
                <a:latin typeface="Helvetica"/>
                <a:cs typeface="Helvetica"/>
              </a:rPr>
              <a:t>a very useful approach for </a:t>
            </a:r>
            <a:r>
              <a:rPr lang="en-US" altLang="ja-JP" sz="1600" dirty="0" err="1">
                <a:latin typeface="Helvetica"/>
                <a:cs typeface="Helvetica"/>
              </a:rPr>
              <a:t>Astroparticle</a:t>
            </a:r>
            <a:r>
              <a:rPr lang="en-US" altLang="ja-JP" sz="1600" dirty="0">
                <a:latin typeface="Helvetica"/>
                <a:cs typeface="Helvetica"/>
              </a:rPr>
              <a:t> physics</a:t>
            </a:r>
            <a:r>
              <a:rPr lang="en-US" altLang="ja-JP" sz="2000" dirty="0">
                <a:latin typeface="Helvetica"/>
                <a:cs typeface="Helvetica"/>
              </a:rPr>
              <a:t> </a:t>
            </a:r>
          </a:p>
        </p:txBody>
      </p:sp>
      <p:pic>
        <p:nvPicPr>
          <p:cNvPr id="73741" name="コンテンツ プレースホルダー 11" descr="figure2.eps"/>
          <p:cNvPicPr>
            <a:picLocks noChangeAspect="1"/>
          </p:cNvPicPr>
          <p:nvPr/>
        </p:nvPicPr>
        <p:blipFill>
          <a:blip r:embed="rId6" cstate="email">
            <a:extLst>
              <a:ext uri="{28A0092B-C50C-407E-A947-70E740481C1C}">
                <a14:useLocalDpi xmlns:a14="http://schemas.microsoft.com/office/drawing/2010/main"/>
              </a:ext>
            </a:extLst>
          </a:blip>
          <a:srcRect l="-58" r="-150"/>
          <a:stretch>
            <a:fillRect/>
          </a:stretch>
        </p:blipFill>
        <p:spPr bwMode="auto">
          <a:xfrm>
            <a:off x="2344043" y="4087565"/>
            <a:ext cx="2286000" cy="2212330"/>
          </a:xfrm>
          <a:prstGeom prst="rect">
            <a:avLst/>
          </a:prstGeom>
          <a:noFill/>
          <a:ln w="12700">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73742" name="コンテンツ プレースホルダー 12" descr="figure4.eps"/>
          <p:cNvPicPr>
            <a:picLocks noChangeAspect="1"/>
          </p:cNvPicPr>
          <p:nvPr/>
        </p:nvPicPr>
        <p:blipFill>
          <a:blip r:embed="rId7" cstate="email">
            <a:extLst>
              <a:ext uri="{28A0092B-C50C-407E-A947-70E740481C1C}">
                <a14:useLocalDpi xmlns:a14="http://schemas.microsoft.com/office/drawing/2010/main"/>
              </a:ext>
            </a:extLst>
          </a:blip>
          <a:srcRect l="-53" t="9006" r="708"/>
          <a:stretch>
            <a:fillRect/>
          </a:stretch>
        </p:blipFill>
        <p:spPr bwMode="auto">
          <a:xfrm>
            <a:off x="6698383" y="3530575"/>
            <a:ext cx="2251397" cy="2669977"/>
          </a:xfrm>
          <a:prstGeom prst="rect">
            <a:avLst/>
          </a:prstGeom>
          <a:noFill/>
          <a:ln w="12700">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73743" name="Picture 5"/>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248549" y="1909837"/>
            <a:ext cx="2779365" cy="1113979"/>
          </a:xfrm>
          <a:prstGeom prst="rect">
            <a:avLst/>
          </a:prstGeom>
          <a:noFill/>
          <a:ln w="12700">
            <a:solidFill>
              <a:srgbClr val="FFFFFF"/>
            </a:solidFill>
            <a:round/>
            <a:headEnd/>
            <a:tailEnd/>
          </a:ln>
          <a:extLst>
            <a:ext uri="{909E8E84-426E-40dd-AFC4-6F175D3DCCD1}">
              <a14:hiddenFill xmlns:a14="http://schemas.microsoft.com/office/drawing/2010/main">
                <a:solidFill>
                  <a:srgbClr val="FFFFFF"/>
                </a:solidFill>
              </a14:hiddenFill>
            </a:ext>
          </a:extLst>
        </p:spPr>
      </p:pic>
      <p:sp>
        <p:nvSpPr>
          <p:cNvPr id="20" name="AutoShape 15"/>
          <p:cNvSpPr>
            <a:spLocks noChangeArrowheads="1"/>
          </p:cNvSpPr>
          <p:nvPr/>
        </p:nvSpPr>
        <p:spPr bwMode="auto">
          <a:xfrm>
            <a:off x="5888014" y="2315021"/>
            <a:ext cx="304725" cy="304726"/>
          </a:xfrm>
          <a:prstGeom prst="rightArrow">
            <a:avLst>
              <a:gd name="adj1" fmla="val 50000"/>
              <a:gd name="adj2" fmla="val 25000"/>
            </a:avLst>
          </a:prstGeom>
          <a:solidFill>
            <a:srgbClr val="FFFF00"/>
          </a:solidFill>
          <a:ln w="19050">
            <a:solidFill>
              <a:srgbClr val="3366FF"/>
            </a:solidFill>
            <a:miter lim="800000"/>
            <a:headEnd/>
            <a:tailEnd/>
          </a:ln>
          <a:effectLst/>
        </p:spPr>
        <p:txBody>
          <a:bodyPr wrap="none" lIns="91435" tIns="45718" rIns="91435" bIns="45718" anchor="ctr"/>
          <a:lstStyle/>
          <a:p>
            <a:pPr>
              <a:defRPr/>
            </a:pPr>
            <a:endParaRPr lang="ja-JP" altLang="en-US"/>
          </a:p>
        </p:txBody>
      </p:sp>
      <p:sp>
        <p:nvSpPr>
          <p:cNvPr id="469007" name="AutoShape 15"/>
          <p:cNvSpPr>
            <a:spLocks noChangeArrowheads="1"/>
          </p:cNvSpPr>
          <p:nvPr/>
        </p:nvSpPr>
        <p:spPr bwMode="auto">
          <a:xfrm>
            <a:off x="6553275" y="4952629"/>
            <a:ext cx="304725" cy="304725"/>
          </a:xfrm>
          <a:prstGeom prst="rightArrow">
            <a:avLst>
              <a:gd name="adj1" fmla="val 50000"/>
              <a:gd name="adj2" fmla="val 25000"/>
            </a:avLst>
          </a:prstGeom>
          <a:solidFill>
            <a:srgbClr val="FFFF00"/>
          </a:solidFill>
          <a:ln w="19050">
            <a:solidFill>
              <a:srgbClr val="3366FF"/>
            </a:solidFill>
            <a:miter lim="800000"/>
            <a:headEnd/>
            <a:tailEnd/>
          </a:ln>
          <a:effectLst/>
        </p:spPr>
        <p:txBody>
          <a:bodyPr wrap="none" lIns="91435" tIns="45718" rIns="91435" bIns="45718" anchor="ctr"/>
          <a:lstStyle/>
          <a:p>
            <a:pPr>
              <a:defRPr/>
            </a:pPr>
            <a:endParaRPr lang="ja-JP" altLang="en-US"/>
          </a:p>
        </p:txBody>
      </p:sp>
    </p:spTree>
    <p:extLst>
      <p:ext uri="{BB962C8B-B14F-4D97-AF65-F5344CB8AC3E}">
        <p14:creationId xmlns:p14="http://schemas.microsoft.com/office/powerpoint/2010/main" val="355788430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8"/>
          <p:cNvSpPr>
            <a:spLocks noGrp="1"/>
          </p:cNvSpPr>
          <p:nvPr>
            <p:ph type="sldNum" sz="quarter" idx="12"/>
          </p:nvPr>
        </p:nvSpPr>
        <p:spPr/>
        <p:txBody>
          <a:bodyPr/>
          <a:lstStyle/>
          <a:p>
            <a:pPr>
              <a:defRPr/>
            </a:pPr>
            <a:fld id="{6CEF1B60-4862-834B-845D-B2D26CCCA137}" type="slidenum">
              <a:rPr lang="en-US" altLang="ja-JP"/>
              <a:pPr>
                <a:defRPr/>
              </a:pPr>
              <a:t>38</a:t>
            </a:fld>
            <a:endParaRPr lang="en-US" altLang="ja-JP"/>
          </a:p>
        </p:txBody>
      </p:sp>
      <p:sp>
        <p:nvSpPr>
          <p:cNvPr id="468994" name="Rectangle 2"/>
          <p:cNvSpPr>
            <a:spLocks noGrp="1" noRot="1" noChangeArrowheads="1"/>
          </p:cNvSpPr>
          <p:nvPr>
            <p:ph type="title" sz="quarter"/>
          </p:nvPr>
        </p:nvSpPr>
        <p:spPr>
          <a:xfrm>
            <a:off x="228600" y="44624"/>
            <a:ext cx="8686800" cy="1512168"/>
          </a:xfrm>
        </p:spPr>
        <p:txBody>
          <a:bodyPr/>
          <a:lstStyle/>
          <a:p>
            <a:pPr>
              <a:defRPr/>
            </a:pPr>
            <a:r>
              <a:rPr lang="en-US" altLang="ja-JP" sz="2400" dirty="0">
                <a:latin typeface="Helvetica"/>
                <a:cs typeface="Helvetica"/>
              </a:rPr>
              <a:t>BESS</a:t>
            </a:r>
            <a:r>
              <a:rPr lang="en-US" altLang="ja-JP" sz="2400" dirty="0" smtClean="0">
                <a:latin typeface="Helvetica"/>
                <a:cs typeface="Helvetica"/>
              </a:rPr>
              <a:t> has accomplished many of </a:t>
            </a:r>
            <a:r>
              <a:rPr lang="en-US" altLang="ja-JP" sz="2400" dirty="0">
                <a:latin typeface="Helvetica"/>
                <a:cs typeface="Helvetica"/>
              </a:rPr>
              <a:t>the</a:t>
            </a:r>
            <a:r>
              <a:rPr lang="en-US" altLang="ja-JP" sz="2400" dirty="0" smtClean="0">
                <a:latin typeface="Helvetica"/>
                <a:cs typeface="Helvetica"/>
              </a:rPr>
              <a:t> </a:t>
            </a:r>
            <a:br>
              <a:rPr lang="en-US" altLang="ja-JP" sz="2400" dirty="0" smtClean="0">
                <a:latin typeface="Helvetica"/>
                <a:cs typeface="Helvetica"/>
              </a:rPr>
            </a:br>
            <a:r>
              <a:rPr lang="en-US" altLang="ja-JP" sz="2400" dirty="0" smtClean="0">
                <a:latin typeface="Helvetica"/>
                <a:cs typeface="Helvetica"/>
              </a:rPr>
              <a:t>Scientific </a:t>
            </a:r>
            <a:r>
              <a:rPr lang="en-US" altLang="ja-JP" sz="2400" dirty="0">
                <a:latin typeface="Helvetica"/>
                <a:cs typeface="Helvetica"/>
              </a:rPr>
              <a:t>Objectives</a:t>
            </a:r>
            <a:r>
              <a:rPr lang="en-US" altLang="ja-JP" sz="2400" dirty="0" smtClean="0">
                <a:latin typeface="Helvetica"/>
                <a:cs typeface="Helvetica"/>
              </a:rPr>
              <a:t> expected from </a:t>
            </a:r>
            <a:r>
              <a:rPr lang="en-US" altLang="ja-JP" sz="2400" dirty="0">
                <a:latin typeface="Helvetica"/>
                <a:cs typeface="Helvetica"/>
              </a:rPr>
              <a:t>ASTROMAG  in </a:t>
            </a:r>
            <a:r>
              <a:rPr lang="en-US" altLang="ja-JP" sz="2400" dirty="0" smtClean="0">
                <a:latin typeface="Helvetica"/>
                <a:cs typeface="Helvetica"/>
              </a:rPr>
              <a:t>1980s</a:t>
            </a:r>
            <a:br>
              <a:rPr lang="en-US" altLang="ja-JP" sz="2400" dirty="0" smtClean="0">
                <a:latin typeface="Helvetica"/>
                <a:cs typeface="Helvetica"/>
              </a:rPr>
            </a:br>
            <a:r>
              <a:rPr lang="en-US" altLang="ja-JP" sz="2400" dirty="0" smtClean="0">
                <a:solidFill>
                  <a:srgbClr val="FFFFFF"/>
                </a:solidFill>
                <a:latin typeface="Helvetica"/>
                <a:cs typeface="Helvetica"/>
              </a:rPr>
              <a:t>and </a:t>
            </a:r>
            <a:r>
              <a:rPr lang="en-US" altLang="ja-JP" sz="2400" dirty="0" smtClean="0">
                <a:solidFill>
                  <a:srgbClr val="FFFFFF"/>
                </a:solidFill>
                <a:latin typeface="Helvetica"/>
                <a:cs typeface="Helvetica"/>
              </a:rPr>
              <a:t>they are extended to</a:t>
            </a:r>
            <a:r>
              <a:rPr lang="en-US" altLang="ja-JP" sz="2400" dirty="0" smtClean="0">
                <a:solidFill>
                  <a:srgbClr val="FFFFFF"/>
                </a:solidFill>
                <a:latin typeface="Helvetica"/>
                <a:cs typeface="Helvetica"/>
              </a:rPr>
              <a:t> </a:t>
            </a:r>
            <a:r>
              <a:rPr lang="en-US" altLang="ja-JP" sz="2400" dirty="0" smtClean="0">
                <a:solidFill>
                  <a:srgbClr val="00CCFF"/>
                </a:solidFill>
                <a:latin typeface="Helvetica"/>
                <a:cs typeface="Helvetica"/>
              </a:rPr>
              <a:t>AMS</a:t>
            </a:r>
            <a:endParaRPr lang="en-US" altLang="ja-JP" sz="2400" dirty="0">
              <a:solidFill>
                <a:schemeClr val="tx1"/>
              </a:solidFill>
              <a:latin typeface="Helvetica"/>
              <a:cs typeface="Helvetica"/>
            </a:endParaRPr>
          </a:p>
        </p:txBody>
      </p:sp>
      <p:pic>
        <p:nvPicPr>
          <p:cNvPr id="73731" name="Picture 7" descr="Astromag-011.jpg                                               0002EFA5Macintosh HD                   B7472E7A:"/>
          <p:cNvPicPr>
            <a:picLocks noGrp="1" noChangeAspect="1" noChangeArrowheads="1"/>
          </p:cNvPicPr>
          <p:nvPr>
            <p:ph sz="quarter" idx="1"/>
          </p:nvPr>
        </p:nvPicPr>
        <p:blipFill>
          <a:blip r:embed="rId2" cstate="email">
            <a:extLst>
              <a:ext uri="{28A0092B-C50C-407E-A947-70E740481C1C}">
                <a14:useLocalDpi xmlns:a14="http://schemas.microsoft.com/office/drawing/2010/main"/>
              </a:ext>
            </a:extLst>
          </a:blip>
          <a:srcRect/>
          <a:stretch>
            <a:fillRect/>
          </a:stretch>
        </p:blipFill>
        <p:spPr>
          <a:xfrm>
            <a:off x="217662" y="1707803"/>
            <a:ext cx="2743646" cy="2309441"/>
          </a:xfrm>
          <a:ln>
            <a:solidFill>
              <a:srgbClr val="FFFFFF"/>
            </a:solidFill>
          </a:ln>
        </p:spPr>
      </p:pic>
      <p:pic>
        <p:nvPicPr>
          <p:cNvPr id="73732" name="Picture 8" descr="Astromag-pbar-010.jpg                                          0002EFA5Macintosh HD                   B7472E7A:"/>
          <p:cNvPicPr>
            <a:picLocks noGrp="1" noChangeAspect="1" noChangeArrowheads="1"/>
          </p:cNvPicPr>
          <p:nvPr>
            <p:ph sz="quarter" idx="2"/>
          </p:nvPr>
        </p:nvPicPr>
        <p:blipFill>
          <a:blip r:embed="rId3" cstate="email">
            <a:extLst>
              <a:ext uri="{28A0092B-C50C-407E-A947-70E740481C1C}">
                <a14:useLocalDpi xmlns:a14="http://schemas.microsoft.com/office/drawing/2010/main"/>
              </a:ext>
            </a:extLst>
          </a:blip>
          <a:srcRect/>
          <a:stretch>
            <a:fillRect/>
          </a:stretch>
        </p:blipFill>
        <p:spPr>
          <a:xfrm>
            <a:off x="457646" y="4343177"/>
            <a:ext cx="1447726" cy="1762497"/>
          </a:xfrm>
        </p:spPr>
      </p:pic>
      <p:pic>
        <p:nvPicPr>
          <p:cNvPr id="73733" name="Picture 9" descr="Astromag-Hebar-009.jpg                                         0002EFA5Macintosh HD                   B7472E7A:"/>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4828729" y="3581921"/>
            <a:ext cx="1667619" cy="2361902"/>
          </a:xfrm>
        </p:spPr>
      </p:pic>
      <p:pic>
        <p:nvPicPr>
          <p:cNvPr id="73734" name="Picture 10"/>
          <p:cNvPicPr>
            <a:picLocks noGrp="1" noChangeAspect="1" noChangeArrowheads="1"/>
          </p:cNvPicPr>
          <p:nvPr>
            <p:ph sz="quarter" idx="3"/>
          </p:nvPr>
        </p:nvPicPr>
        <p:blipFill>
          <a:blip r:embed="rId5" cstate="email">
            <a:extLst>
              <a:ext uri="{28A0092B-C50C-407E-A947-70E740481C1C}">
                <a14:useLocalDpi xmlns:a14="http://schemas.microsoft.com/office/drawing/2010/main"/>
              </a:ext>
            </a:extLst>
          </a:blip>
          <a:srcRect/>
          <a:stretch>
            <a:fillRect/>
          </a:stretch>
        </p:blipFill>
        <p:spPr>
          <a:xfrm>
            <a:off x="3609826" y="1758033"/>
            <a:ext cx="2210098" cy="1466701"/>
          </a:xfrm>
          <a:noFill/>
          <a:ln>
            <a:solidFill>
              <a:schemeClr val="tx1"/>
            </a:solidFill>
          </a:ln>
          <a:extLst>
            <a:ext uri="{909E8E84-426E-40dd-AFC4-6F175D3DCCD1}">
              <a14:hiddenFill xmlns:a14="http://schemas.microsoft.com/office/drawing/2010/main">
                <a:solidFill>
                  <a:srgbClr val="FFFFFF"/>
                </a:solidFill>
              </a14:hiddenFill>
            </a:ext>
          </a:extLst>
        </p:spPr>
      </p:pic>
      <p:sp>
        <p:nvSpPr>
          <p:cNvPr id="469006" name="AutoShape 14"/>
          <p:cNvSpPr>
            <a:spLocks noChangeArrowheads="1"/>
          </p:cNvSpPr>
          <p:nvPr/>
        </p:nvSpPr>
        <p:spPr bwMode="auto">
          <a:xfrm>
            <a:off x="1989088" y="5150197"/>
            <a:ext cx="304726" cy="304726"/>
          </a:xfrm>
          <a:prstGeom prst="rightArrow">
            <a:avLst>
              <a:gd name="adj1" fmla="val 50000"/>
              <a:gd name="adj2" fmla="val 25000"/>
            </a:avLst>
          </a:prstGeom>
          <a:solidFill>
            <a:srgbClr val="FFFF00"/>
          </a:solidFill>
          <a:ln w="19050">
            <a:solidFill>
              <a:srgbClr val="3366FF"/>
            </a:solidFill>
            <a:miter lim="800000"/>
            <a:headEnd/>
            <a:tailEnd/>
          </a:ln>
          <a:effectLst/>
        </p:spPr>
        <p:txBody>
          <a:bodyPr wrap="none" lIns="91435" tIns="45718" rIns="91435" bIns="45718" anchor="ctr"/>
          <a:lstStyle/>
          <a:p>
            <a:pPr>
              <a:defRPr/>
            </a:pPr>
            <a:endParaRPr lang="ja-JP" altLang="en-US"/>
          </a:p>
        </p:txBody>
      </p:sp>
      <p:sp>
        <p:nvSpPr>
          <p:cNvPr id="469008" name="Text Box 16"/>
          <p:cNvSpPr txBox="1">
            <a:spLocks noChangeArrowheads="1"/>
          </p:cNvSpPr>
          <p:nvPr/>
        </p:nvSpPr>
        <p:spPr bwMode="auto">
          <a:xfrm>
            <a:off x="1051471" y="6207250"/>
            <a:ext cx="6111255" cy="523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5" tIns="45718" rIns="91435" bIns="45718">
            <a:spAutoFit/>
          </a:bodyPr>
          <a:lstStyle/>
          <a:p>
            <a:pPr>
              <a:defRPr/>
            </a:pPr>
            <a:endParaRPr lang="ja-JP" altLang="en-US"/>
          </a:p>
        </p:txBody>
      </p:sp>
      <p:sp>
        <p:nvSpPr>
          <p:cNvPr id="469009" name="Text Box 17"/>
          <p:cNvSpPr txBox="1">
            <a:spLocks noChangeArrowheads="1"/>
          </p:cNvSpPr>
          <p:nvPr/>
        </p:nvSpPr>
        <p:spPr bwMode="auto">
          <a:xfrm>
            <a:off x="1218902" y="6248549"/>
            <a:ext cx="6858000" cy="523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5" tIns="45718" rIns="91435" bIns="45718">
            <a:spAutoFit/>
          </a:bodyPr>
          <a:lstStyle/>
          <a:p>
            <a:pPr>
              <a:spcBef>
                <a:spcPct val="50000"/>
              </a:spcBef>
              <a:defRPr/>
            </a:pPr>
            <a:endParaRPr lang="ja-JP" altLang="en-US"/>
          </a:p>
        </p:txBody>
      </p:sp>
      <p:sp>
        <p:nvSpPr>
          <p:cNvPr id="469010" name="Text Box 18"/>
          <p:cNvSpPr txBox="1">
            <a:spLocks noChangeArrowheads="1"/>
          </p:cNvSpPr>
          <p:nvPr/>
        </p:nvSpPr>
        <p:spPr bwMode="auto">
          <a:xfrm>
            <a:off x="3657824" y="6095629"/>
            <a:ext cx="1599530" cy="523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35" tIns="45718" rIns="91435" bIns="45718">
            <a:spAutoFit/>
          </a:bodyPr>
          <a:lstStyle/>
          <a:p>
            <a:pPr>
              <a:defRPr/>
            </a:pPr>
            <a:endParaRPr lang="ja-JP" altLang="en-US"/>
          </a:p>
        </p:txBody>
      </p:sp>
      <p:sp>
        <p:nvSpPr>
          <p:cNvPr id="469011" name="Text Box 19"/>
          <p:cNvSpPr txBox="1">
            <a:spLocks noChangeArrowheads="1"/>
          </p:cNvSpPr>
          <p:nvPr/>
        </p:nvSpPr>
        <p:spPr bwMode="auto">
          <a:xfrm>
            <a:off x="1073952" y="6172646"/>
            <a:ext cx="7353285" cy="400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35" tIns="45718" rIns="91435" bIns="45718">
            <a:spAutoFit/>
          </a:bodyPr>
          <a:lstStyle/>
          <a:p>
            <a:pPr>
              <a:defRPr/>
            </a:pPr>
            <a:r>
              <a:rPr lang="en-US" altLang="ja-JP" sz="1600" dirty="0" smtClean="0">
                <a:latin typeface="Helvetica"/>
                <a:cs typeface="Helvetica"/>
              </a:rPr>
              <a:t>Balloon Experiments are </a:t>
            </a:r>
            <a:r>
              <a:rPr lang="en-US" altLang="ja-JP" sz="1600" dirty="0">
                <a:latin typeface="Helvetica"/>
                <a:cs typeface="Helvetica"/>
              </a:rPr>
              <a:t>a very useful approach for </a:t>
            </a:r>
            <a:r>
              <a:rPr lang="en-US" altLang="ja-JP" sz="1600" dirty="0" err="1" smtClean="0">
                <a:latin typeface="Helvetica"/>
                <a:cs typeface="Helvetica"/>
              </a:rPr>
              <a:t>Astro</a:t>
            </a:r>
            <a:r>
              <a:rPr lang="en-US" altLang="ja-JP" sz="1600" dirty="0" smtClean="0">
                <a:latin typeface="Helvetica"/>
                <a:cs typeface="Helvetica"/>
              </a:rPr>
              <a:t>-particle </a:t>
            </a:r>
            <a:r>
              <a:rPr lang="en-US" altLang="ja-JP" sz="1600" dirty="0">
                <a:latin typeface="Helvetica"/>
                <a:cs typeface="Helvetica"/>
              </a:rPr>
              <a:t>physics</a:t>
            </a:r>
            <a:r>
              <a:rPr lang="en-US" altLang="ja-JP" sz="2000" dirty="0">
                <a:latin typeface="Helvetica"/>
                <a:cs typeface="Helvetica"/>
              </a:rPr>
              <a:t> </a:t>
            </a:r>
          </a:p>
        </p:txBody>
      </p:sp>
      <p:pic>
        <p:nvPicPr>
          <p:cNvPr id="73741" name="コンテンツ プレースホルダー 11" descr="figure2.eps"/>
          <p:cNvPicPr>
            <a:picLocks noChangeAspect="1"/>
          </p:cNvPicPr>
          <p:nvPr/>
        </p:nvPicPr>
        <p:blipFill>
          <a:blip r:embed="rId6" cstate="email">
            <a:extLst>
              <a:ext uri="{28A0092B-C50C-407E-A947-70E740481C1C}">
                <a14:useLocalDpi xmlns:a14="http://schemas.microsoft.com/office/drawing/2010/main"/>
              </a:ext>
            </a:extLst>
          </a:blip>
          <a:srcRect l="-58" r="-150"/>
          <a:stretch>
            <a:fillRect/>
          </a:stretch>
        </p:blipFill>
        <p:spPr bwMode="auto">
          <a:xfrm>
            <a:off x="2344043" y="4087565"/>
            <a:ext cx="2286000" cy="2212330"/>
          </a:xfrm>
          <a:prstGeom prst="rect">
            <a:avLst/>
          </a:prstGeom>
          <a:noFill/>
          <a:ln w="12700">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73742" name="コンテンツ プレースホルダー 12" descr="figure4.eps"/>
          <p:cNvPicPr>
            <a:picLocks noChangeAspect="1"/>
          </p:cNvPicPr>
          <p:nvPr/>
        </p:nvPicPr>
        <p:blipFill>
          <a:blip r:embed="rId7" cstate="email">
            <a:extLst>
              <a:ext uri="{28A0092B-C50C-407E-A947-70E740481C1C}">
                <a14:useLocalDpi xmlns:a14="http://schemas.microsoft.com/office/drawing/2010/main"/>
              </a:ext>
            </a:extLst>
          </a:blip>
          <a:srcRect l="-53" t="9006" r="708"/>
          <a:stretch>
            <a:fillRect/>
          </a:stretch>
        </p:blipFill>
        <p:spPr bwMode="auto">
          <a:xfrm>
            <a:off x="6698383" y="3530575"/>
            <a:ext cx="2251397" cy="2669977"/>
          </a:xfrm>
          <a:prstGeom prst="rect">
            <a:avLst/>
          </a:prstGeom>
          <a:noFill/>
          <a:ln w="12700">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73743" name="Picture 5"/>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248549" y="1909837"/>
            <a:ext cx="2779365" cy="1113979"/>
          </a:xfrm>
          <a:prstGeom prst="rect">
            <a:avLst/>
          </a:prstGeom>
          <a:noFill/>
          <a:ln w="12700">
            <a:solidFill>
              <a:srgbClr val="FFFFFF"/>
            </a:solidFill>
            <a:round/>
            <a:headEnd/>
            <a:tailEnd/>
          </a:ln>
          <a:extLst>
            <a:ext uri="{909E8E84-426E-40dd-AFC4-6F175D3DCCD1}">
              <a14:hiddenFill xmlns:a14="http://schemas.microsoft.com/office/drawing/2010/main">
                <a:solidFill>
                  <a:srgbClr val="FFFFFF"/>
                </a:solidFill>
              </a14:hiddenFill>
            </a:ext>
          </a:extLst>
        </p:spPr>
      </p:pic>
      <p:sp>
        <p:nvSpPr>
          <p:cNvPr id="20" name="AutoShape 15"/>
          <p:cNvSpPr>
            <a:spLocks noChangeArrowheads="1"/>
          </p:cNvSpPr>
          <p:nvPr/>
        </p:nvSpPr>
        <p:spPr bwMode="auto">
          <a:xfrm>
            <a:off x="5888014" y="2315021"/>
            <a:ext cx="304725" cy="304726"/>
          </a:xfrm>
          <a:prstGeom prst="rightArrow">
            <a:avLst>
              <a:gd name="adj1" fmla="val 50000"/>
              <a:gd name="adj2" fmla="val 25000"/>
            </a:avLst>
          </a:prstGeom>
          <a:solidFill>
            <a:srgbClr val="FFFF00"/>
          </a:solidFill>
          <a:ln w="19050">
            <a:solidFill>
              <a:srgbClr val="3366FF"/>
            </a:solidFill>
            <a:miter lim="800000"/>
            <a:headEnd/>
            <a:tailEnd/>
          </a:ln>
          <a:effectLst/>
        </p:spPr>
        <p:txBody>
          <a:bodyPr wrap="none" lIns="91435" tIns="45718" rIns="91435" bIns="45718" anchor="ctr"/>
          <a:lstStyle/>
          <a:p>
            <a:pPr>
              <a:defRPr/>
            </a:pPr>
            <a:endParaRPr lang="ja-JP" altLang="en-US"/>
          </a:p>
        </p:txBody>
      </p:sp>
      <p:sp>
        <p:nvSpPr>
          <p:cNvPr id="469007" name="AutoShape 15"/>
          <p:cNvSpPr>
            <a:spLocks noChangeArrowheads="1"/>
          </p:cNvSpPr>
          <p:nvPr/>
        </p:nvSpPr>
        <p:spPr bwMode="auto">
          <a:xfrm>
            <a:off x="6553275" y="4952629"/>
            <a:ext cx="304725" cy="304725"/>
          </a:xfrm>
          <a:prstGeom prst="rightArrow">
            <a:avLst>
              <a:gd name="adj1" fmla="val 50000"/>
              <a:gd name="adj2" fmla="val 25000"/>
            </a:avLst>
          </a:prstGeom>
          <a:solidFill>
            <a:srgbClr val="FFFF00"/>
          </a:solidFill>
          <a:ln w="19050">
            <a:solidFill>
              <a:srgbClr val="3366FF"/>
            </a:solidFill>
            <a:miter lim="800000"/>
            <a:headEnd/>
            <a:tailEnd/>
          </a:ln>
          <a:effectLst/>
        </p:spPr>
        <p:txBody>
          <a:bodyPr wrap="none" lIns="91435" tIns="45718" rIns="91435" bIns="45718" anchor="ctr"/>
          <a:lstStyle/>
          <a:p>
            <a:pPr>
              <a:defRPr/>
            </a:pPr>
            <a:endParaRPr lang="ja-JP" altLang="en-US"/>
          </a:p>
        </p:txBody>
      </p:sp>
      <p:sp>
        <p:nvSpPr>
          <p:cNvPr id="18" name="下矢印 17"/>
          <p:cNvSpPr/>
          <p:nvPr/>
        </p:nvSpPr>
        <p:spPr bwMode="auto">
          <a:xfrm>
            <a:off x="7308304" y="5589240"/>
            <a:ext cx="288032" cy="576064"/>
          </a:xfrm>
          <a:prstGeom prst="downArrow">
            <a:avLst/>
          </a:prstGeom>
          <a:solidFill>
            <a:srgbClr val="00CCFF"/>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ja-JP" altLang="en-US" sz="500" b="0" i="0" u="none" strike="noStrike" cap="none" normalizeH="0" baseline="0">
              <a:ln>
                <a:noFill/>
              </a:ln>
              <a:solidFill>
                <a:srgbClr val="FFFFFF"/>
              </a:solidFill>
              <a:effectLst/>
              <a:latin typeface="Times" charset="0"/>
              <a:ea typeface="ＤＦＰ勘亭流" charset="0"/>
              <a:cs typeface="ＤＦＰ勘亭流" charset="0"/>
            </a:endParaRPr>
          </a:p>
        </p:txBody>
      </p:sp>
      <p:sp>
        <p:nvSpPr>
          <p:cNvPr id="19" name="テキスト ボックス 18"/>
          <p:cNvSpPr txBox="1"/>
          <p:nvPr/>
        </p:nvSpPr>
        <p:spPr>
          <a:xfrm>
            <a:off x="7624827" y="5651956"/>
            <a:ext cx="697627" cy="369332"/>
          </a:xfrm>
          <a:prstGeom prst="rect">
            <a:avLst/>
          </a:prstGeom>
          <a:solidFill>
            <a:srgbClr val="FFFF00"/>
          </a:solidFill>
          <a:ln>
            <a:solidFill>
              <a:srgbClr val="3366FF"/>
            </a:solidFill>
          </a:ln>
        </p:spPr>
        <p:txBody>
          <a:bodyPr wrap="none" rtlCol="0">
            <a:spAutoFit/>
          </a:bodyPr>
          <a:lstStyle/>
          <a:p>
            <a:r>
              <a:rPr lang="en-US" altLang="ja-JP" sz="1800" dirty="0" smtClean="0">
                <a:solidFill>
                  <a:srgbClr val="3366FF"/>
                </a:solidFill>
                <a:latin typeface="Helvetica"/>
                <a:cs typeface="Helvetica"/>
              </a:rPr>
              <a:t>AMS</a:t>
            </a:r>
            <a:endParaRPr kumimoji="1" lang="ja-JP" altLang="en-US" sz="1800" dirty="0">
              <a:solidFill>
                <a:srgbClr val="3366FF"/>
              </a:solidFill>
              <a:latin typeface="Helvetica"/>
              <a:cs typeface="Helvetica"/>
            </a:endParaRPr>
          </a:p>
        </p:txBody>
      </p:sp>
    </p:spTree>
    <p:extLst>
      <p:ext uri="{BB962C8B-B14F-4D97-AF65-F5344CB8AC3E}">
        <p14:creationId xmlns:p14="http://schemas.microsoft.com/office/powerpoint/2010/main" val="278615045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43721" y="1088306"/>
            <a:ext cx="6054328" cy="5366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sp>
        <p:nvSpPr>
          <p:cNvPr id="41990" name="Rectangle 6"/>
          <p:cNvSpPr>
            <a:spLocks noGrp="1" noChangeArrowheads="1"/>
          </p:cNvSpPr>
          <p:nvPr>
            <p:ph type="title"/>
          </p:nvPr>
        </p:nvSpPr>
        <p:spPr>
          <a:xfrm>
            <a:off x="457200" y="188640"/>
            <a:ext cx="8229600" cy="634082"/>
          </a:xfrm>
          <a:ln/>
        </p:spPr>
        <p:txBody>
          <a:bodyPr/>
          <a:lstStyle/>
          <a:p>
            <a:r>
              <a:rPr lang="en-US" altLang="ja-JP" dirty="0" smtClean="0">
                <a:latin typeface="Helvetica"/>
                <a:cs typeface="Helvetica"/>
              </a:rPr>
              <a:t>Search for </a:t>
            </a:r>
            <a:r>
              <a:rPr lang="en-US" altLang="ja-JP" dirty="0" err="1" smtClean="0">
                <a:latin typeface="Helvetica"/>
                <a:cs typeface="Helvetica"/>
              </a:rPr>
              <a:t>Antideuteron</a:t>
            </a:r>
            <a:endParaRPr lang="en-US" altLang="ja-JP" dirty="0">
              <a:latin typeface="Helvetica"/>
              <a:cs typeface="Helvetica"/>
            </a:endParaRPr>
          </a:p>
        </p:txBody>
      </p:sp>
      <p:sp>
        <p:nvSpPr>
          <p:cNvPr id="41995" name="Rectangle 11"/>
          <p:cNvSpPr>
            <a:spLocks/>
          </p:cNvSpPr>
          <p:nvPr/>
        </p:nvSpPr>
        <p:spPr bwMode="auto">
          <a:xfrm>
            <a:off x="6228184" y="1059701"/>
            <a:ext cx="242545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0" bIns="0" anchor="ctr">
            <a:spAutoFit/>
          </a:bodyPr>
          <a:lstStyle/>
          <a:p>
            <a:pPr algn="l"/>
            <a:r>
              <a:rPr lang="en-US" altLang="ja-JP" sz="2100" b="0" dirty="0">
                <a:effectLst>
                  <a:outerShdw blurRad="38100" dist="38100" dir="2700000" algn="tl">
                    <a:srgbClr val="66CCFF"/>
                  </a:outerShdw>
                </a:effectLst>
                <a:latin typeface="Helvetica"/>
                <a:ea typeface="ＭＳ Ｐゴシック" charset="0"/>
                <a:cs typeface="Helvetica"/>
              </a:rPr>
              <a:t>Large Exposure and </a:t>
            </a:r>
          </a:p>
          <a:p>
            <a:pPr algn="l"/>
            <a:r>
              <a:rPr lang="en-US" altLang="ja-JP" sz="2100" b="0" dirty="0">
                <a:effectLst>
                  <a:outerShdw blurRad="38100" dist="38100" dir="2700000" algn="tl">
                    <a:srgbClr val="66CCFF"/>
                  </a:outerShdw>
                </a:effectLst>
                <a:latin typeface="Helvetica"/>
                <a:ea typeface="ＭＳ Ｐゴシック" charset="0"/>
                <a:cs typeface="Helvetica"/>
              </a:rPr>
              <a:t>Superior PID </a:t>
            </a:r>
          </a:p>
          <a:p>
            <a:pPr algn="l"/>
            <a:r>
              <a:rPr lang="en-US" altLang="ja-JP" sz="2100" b="0" dirty="0">
                <a:effectLst>
                  <a:outerShdw blurRad="38100" dist="38100" dir="2700000" algn="tl">
                    <a:srgbClr val="66CCFF"/>
                  </a:outerShdw>
                </a:effectLst>
                <a:latin typeface="Helvetica"/>
                <a:ea typeface="ＭＳ Ｐゴシック" charset="0"/>
                <a:cs typeface="Helvetica"/>
              </a:rPr>
              <a:t>Essential:</a:t>
            </a:r>
          </a:p>
          <a:p>
            <a:pPr algn="l"/>
            <a:endParaRPr lang="en-US" altLang="ja-JP" sz="2100" b="0" dirty="0">
              <a:effectLst>
                <a:outerShdw blurRad="38100" dist="38100" dir="2700000" algn="tl">
                  <a:srgbClr val="66CCFF"/>
                </a:outerShdw>
              </a:effectLst>
              <a:latin typeface="Helvetica"/>
              <a:ea typeface="ＭＳ Ｐゴシック" charset="0"/>
              <a:cs typeface="Helvetica"/>
            </a:endParaRPr>
          </a:p>
          <a:p>
            <a:pPr algn="l"/>
            <a:r>
              <a:rPr lang="en-US" altLang="ja-JP" sz="2100" b="0" dirty="0">
                <a:latin typeface="Helvetica"/>
                <a:ea typeface="ＭＳ Ｐゴシック" charset="0"/>
                <a:cs typeface="Helvetica"/>
              </a:rPr>
              <a:t>Capable detectors:</a:t>
            </a:r>
          </a:p>
          <a:p>
            <a:pPr algn="l"/>
            <a:r>
              <a:rPr lang="en-US" altLang="ja-JP" sz="2100" dirty="0">
                <a:latin typeface="Helvetica"/>
                <a:ea typeface="ＭＳ Ｐゴシック" charset="0"/>
                <a:cs typeface="Helvetica"/>
              </a:rPr>
              <a:t>-</a:t>
            </a:r>
            <a:r>
              <a:rPr lang="en-US" altLang="ja-JP" sz="2100" dirty="0">
                <a:effectLst>
                  <a:outerShdw blurRad="38100" dist="38100" dir="2700000" algn="tl">
                    <a:srgbClr val="66CCFF"/>
                  </a:outerShdw>
                </a:effectLst>
                <a:latin typeface="Helvetica"/>
                <a:ea typeface="ＭＳ Ｐゴシック" charset="0"/>
                <a:cs typeface="Helvetica"/>
              </a:rPr>
              <a:t> </a:t>
            </a:r>
            <a:r>
              <a:rPr lang="en-US" altLang="ja-JP" sz="2100" dirty="0">
                <a:solidFill>
                  <a:srgbClr val="FFFF00"/>
                </a:solidFill>
                <a:latin typeface="Helvetica"/>
                <a:ea typeface="ＭＳ Ｐゴシック" charset="0"/>
                <a:cs typeface="Helvetica"/>
              </a:rPr>
              <a:t>BESS-Polar</a:t>
            </a:r>
          </a:p>
          <a:p>
            <a:pPr algn="l"/>
            <a:r>
              <a:rPr lang="en-US" altLang="ja-JP" sz="2100" dirty="0">
                <a:latin typeface="Helvetica"/>
                <a:ea typeface="ＭＳ Ｐゴシック" charset="0"/>
                <a:cs typeface="Helvetica"/>
              </a:rPr>
              <a:t>- GAPS</a:t>
            </a:r>
          </a:p>
          <a:p>
            <a:pPr algn="l"/>
            <a:r>
              <a:rPr lang="en-US" altLang="ja-JP" sz="2100" dirty="0">
                <a:latin typeface="Helvetica"/>
                <a:ea typeface="ＭＳ Ｐゴシック" charset="0"/>
                <a:cs typeface="Helvetica"/>
              </a:rPr>
              <a:t>- </a:t>
            </a:r>
            <a:r>
              <a:rPr lang="en-US" altLang="ja-JP" sz="2100" dirty="0">
                <a:solidFill>
                  <a:srgbClr val="00CCFF"/>
                </a:solidFill>
                <a:latin typeface="Helvetica"/>
                <a:ea typeface="ＭＳ Ｐゴシック" charset="0"/>
                <a:cs typeface="Helvetica"/>
              </a:rPr>
              <a:t>AMS</a:t>
            </a:r>
          </a:p>
        </p:txBody>
      </p:sp>
      <p:pic>
        <p:nvPicPr>
          <p:cNvPr id="2" name="図 1"/>
          <p:cNvPicPr>
            <a:picLocks noChangeAspect="1"/>
          </p:cNvPicPr>
          <p:nvPr/>
        </p:nvPicPr>
        <p:blipFill>
          <a:blip r:embed="rId4"/>
          <a:stretch>
            <a:fillRect/>
          </a:stretch>
        </p:blipFill>
        <p:spPr>
          <a:xfrm>
            <a:off x="179512" y="980728"/>
            <a:ext cx="5760641" cy="5472608"/>
          </a:xfrm>
          <a:prstGeom prst="rect">
            <a:avLst/>
          </a:prstGeom>
        </p:spPr>
      </p:pic>
      <p:sp>
        <p:nvSpPr>
          <p:cNvPr id="41989" name="Rectangle 5"/>
          <p:cNvSpPr>
            <a:spLocks noGrp="1" noChangeArrowheads="1"/>
          </p:cNvSpPr>
          <p:nvPr>
            <p:ph type="body" idx="1"/>
          </p:nvPr>
        </p:nvSpPr>
        <p:spPr>
          <a:xfrm>
            <a:off x="4355976" y="3789040"/>
            <a:ext cx="4680520" cy="2880320"/>
          </a:xfrm>
          <a:solidFill>
            <a:schemeClr val="bg1">
              <a:lumMod val="75000"/>
            </a:schemeClr>
          </a:solidFill>
          <a:ln>
            <a:solidFill>
              <a:srgbClr val="00CCFF"/>
            </a:solidFill>
          </a:ln>
        </p:spPr>
        <p:txBody>
          <a:bodyPr/>
          <a:lstStyle/>
          <a:p>
            <a:r>
              <a:rPr lang="en-US" altLang="ja-JP" sz="2400" b="1" dirty="0">
                <a:solidFill>
                  <a:srgbClr val="FFFF00"/>
                </a:solidFill>
                <a:latin typeface="Helvetica"/>
                <a:cs typeface="Helvetica"/>
              </a:rPr>
              <a:t>Secondary </a:t>
            </a:r>
            <a:r>
              <a:rPr lang="en-US" altLang="ja-JP" sz="2400" b="1" dirty="0" err="1">
                <a:solidFill>
                  <a:srgbClr val="FFFF00"/>
                </a:solidFill>
                <a:latin typeface="Helvetica"/>
                <a:cs typeface="Helvetica"/>
              </a:rPr>
              <a:t>antideuteron</a:t>
            </a:r>
            <a:r>
              <a:rPr lang="en-US" altLang="ja-JP" sz="2400" b="1" dirty="0">
                <a:solidFill>
                  <a:srgbClr val="FFFF00"/>
                </a:solidFill>
                <a:latin typeface="Helvetica"/>
                <a:cs typeface="Helvetica"/>
              </a:rPr>
              <a:t>:</a:t>
            </a:r>
          </a:p>
          <a:p>
            <a:pPr lvl="1"/>
            <a:r>
              <a:rPr lang="en-US" altLang="ja-JP" sz="2000" dirty="0">
                <a:solidFill>
                  <a:srgbClr val="FFFF00"/>
                </a:solidFill>
                <a:latin typeface="Helvetica"/>
                <a:cs typeface="Helvetica"/>
              </a:rPr>
              <a:t>strongly suppressed due to  </a:t>
            </a:r>
            <a:r>
              <a:rPr lang="en-US" altLang="ja-JP" sz="2000" dirty="0">
                <a:latin typeface="Helvetica"/>
                <a:cs typeface="Helvetica"/>
              </a:rPr>
              <a:t>strict kinematical constraint.</a:t>
            </a:r>
          </a:p>
          <a:p>
            <a:r>
              <a:rPr lang="en-US" altLang="ja-JP" sz="2400" b="1" dirty="0">
                <a:solidFill>
                  <a:srgbClr val="FFFF00"/>
                </a:solidFill>
                <a:latin typeface="Helvetica"/>
                <a:cs typeface="Helvetica"/>
              </a:rPr>
              <a:t>Separation from antiproton:</a:t>
            </a:r>
          </a:p>
          <a:p>
            <a:pPr lvl="1"/>
            <a:r>
              <a:rPr lang="en-US" altLang="ja-JP" sz="2000" dirty="0">
                <a:latin typeface="Helvetica"/>
                <a:cs typeface="Helvetica"/>
              </a:rPr>
              <a:t>essentially important, and</a:t>
            </a:r>
          </a:p>
          <a:p>
            <a:pPr lvl="1"/>
            <a:r>
              <a:rPr lang="en-US" altLang="ja-JP" sz="2000" dirty="0">
                <a:latin typeface="Helvetica"/>
                <a:cs typeface="Helvetica"/>
              </a:rPr>
              <a:t>antiprotons would be a background</a:t>
            </a:r>
            <a:r>
              <a:rPr lang="en-US" altLang="ja-JP" dirty="0"/>
              <a:t>.</a:t>
            </a:r>
          </a:p>
        </p:txBody>
      </p:sp>
      <p:sp>
        <p:nvSpPr>
          <p:cNvPr id="3" name="テキスト ボックス 2"/>
          <p:cNvSpPr txBox="1"/>
          <p:nvPr/>
        </p:nvSpPr>
        <p:spPr>
          <a:xfrm>
            <a:off x="1138210" y="4941169"/>
            <a:ext cx="3001705" cy="584757"/>
          </a:xfrm>
          <a:prstGeom prst="rect">
            <a:avLst/>
          </a:prstGeom>
          <a:solidFill>
            <a:srgbClr val="CCFFCC"/>
          </a:solidFill>
          <a:ln>
            <a:solidFill>
              <a:srgbClr val="3366FF"/>
            </a:solidFill>
          </a:ln>
        </p:spPr>
        <p:txBody>
          <a:bodyPr wrap="none" lIns="91421" tIns="45711" rIns="91421" bIns="45711" rtlCol="0">
            <a:spAutoFit/>
          </a:bodyPr>
          <a:lstStyle/>
          <a:p>
            <a:pPr algn="l"/>
            <a:r>
              <a:rPr lang="en-US" altLang="ja-JP" sz="1600" b="0" dirty="0">
                <a:solidFill>
                  <a:srgbClr val="000090"/>
                </a:solidFill>
                <a:latin typeface="Helvetica"/>
                <a:cs typeface="Helvetica"/>
              </a:rPr>
              <a:t>Model calculations for decay of </a:t>
            </a:r>
          </a:p>
          <a:p>
            <a:pPr algn="l"/>
            <a:r>
              <a:rPr lang="en-US" altLang="ja-JP" sz="1600" b="0" dirty="0" err="1">
                <a:solidFill>
                  <a:srgbClr val="000090"/>
                </a:solidFill>
                <a:latin typeface="Helvetica"/>
                <a:cs typeface="Helvetica"/>
              </a:rPr>
              <a:t>supersymmetric</a:t>
            </a:r>
            <a:r>
              <a:rPr lang="en-US" altLang="ja-JP" sz="1600" b="0" dirty="0">
                <a:solidFill>
                  <a:srgbClr val="000090"/>
                </a:solidFill>
                <a:latin typeface="Helvetica"/>
                <a:cs typeface="Helvetica"/>
              </a:rPr>
              <a:t> particles</a:t>
            </a:r>
            <a:endParaRPr lang="ja-JP" altLang="en-US" sz="1600" b="0" dirty="0">
              <a:solidFill>
                <a:srgbClr val="000090"/>
              </a:solidFill>
              <a:latin typeface="Helvetica"/>
              <a:cs typeface="Helvetica"/>
            </a:endParaRPr>
          </a:p>
        </p:txBody>
      </p:sp>
      <p:cxnSp>
        <p:nvCxnSpPr>
          <p:cNvPr id="5" name="直線矢印コネクタ 4"/>
          <p:cNvCxnSpPr/>
          <p:nvPr/>
        </p:nvCxnSpPr>
        <p:spPr bwMode="auto">
          <a:xfrm flipV="1">
            <a:off x="3059833" y="4581128"/>
            <a:ext cx="720080" cy="288032"/>
          </a:xfrm>
          <a:prstGeom prst="straightConnector1">
            <a:avLst/>
          </a:prstGeom>
          <a:solidFill>
            <a:schemeClr val="accent1"/>
          </a:solidFill>
          <a:ln w="19050" cap="flat" cmpd="sng" algn="ctr">
            <a:solidFill>
              <a:srgbClr val="3366FF"/>
            </a:solidFill>
            <a:prstDash val="sysDash"/>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Tree>
    <p:extLst>
      <p:ext uri="{BB962C8B-B14F-4D97-AF65-F5344CB8AC3E}">
        <p14:creationId xmlns:p14="http://schemas.microsoft.com/office/powerpoint/2010/main" val="36597628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スライド番号プレースホルダー 7"/>
          <p:cNvSpPr>
            <a:spLocks noGrp="1"/>
          </p:cNvSpPr>
          <p:nvPr>
            <p:ph type="sldNum" sz="quarter" idx="12"/>
          </p:nvPr>
        </p:nvSpPr>
        <p:spPr/>
        <p:txBody>
          <a:bodyPr/>
          <a:lstStyle/>
          <a:p>
            <a:fld id="{4CD8E11D-A7A9-6249-B453-D477D8FB2252}" type="slidenum">
              <a:rPr lang="en-US" altLang="ja-JP"/>
              <a:pPr/>
              <a:t>4</a:t>
            </a:fld>
            <a:endParaRPr lang="en-US" altLang="ja-JP"/>
          </a:p>
        </p:txBody>
      </p:sp>
      <p:sp>
        <p:nvSpPr>
          <p:cNvPr id="379906" name="Rectangle 2"/>
          <p:cNvSpPr>
            <a:spLocks noGrp="1" noRot="1" noChangeArrowheads="1"/>
          </p:cNvSpPr>
          <p:nvPr>
            <p:ph type="title"/>
          </p:nvPr>
        </p:nvSpPr>
        <p:spPr>
          <a:xfrm>
            <a:off x="457200" y="116632"/>
            <a:ext cx="8686800" cy="1143000"/>
          </a:xfrm>
        </p:spPr>
        <p:txBody>
          <a:bodyPr/>
          <a:lstStyle/>
          <a:p>
            <a:r>
              <a:rPr kumimoji="1" lang="en-US" altLang="ja-JP" sz="4800" dirty="0">
                <a:effectLst/>
                <a:latin typeface="Helvetica"/>
                <a:cs typeface="Helvetica"/>
              </a:rPr>
              <a:t>BESS </a:t>
            </a:r>
            <a:r>
              <a:rPr kumimoji="1" lang="en-US" altLang="ja-JP" dirty="0">
                <a:effectLst/>
                <a:latin typeface="Helvetica"/>
                <a:cs typeface="Helvetica"/>
              </a:rPr>
              <a:t>Objectives</a:t>
            </a:r>
            <a:r>
              <a:rPr kumimoji="1" lang="en-US" altLang="ja-JP" sz="4000" dirty="0">
                <a:solidFill>
                  <a:srgbClr val="FF0000"/>
                </a:solidFill>
                <a:latin typeface="Helvetica"/>
                <a:cs typeface="Helvetica"/>
              </a:rPr>
              <a:t/>
            </a:r>
            <a:br>
              <a:rPr kumimoji="1" lang="en-US" altLang="ja-JP" sz="4000" dirty="0">
                <a:solidFill>
                  <a:srgbClr val="FF0000"/>
                </a:solidFill>
                <a:latin typeface="Helvetica"/>
                <a:cs typeface="Helvetica"/>
              </a:rPr>
            </a:br>
            <a:r>
              <a:rPr kumimoji="1" lang="en-US" altLang="ja-JP" sz="2000" dirty="0">
                <a:latin typeface="Helvetica"/>
                <a:cs typeface="Helvetica"/>
              </a:rPr>
              <a:t>B</a:t>
            </a:r>
            <a:r>
              <a:rPr kumimoji="1" lang="en-US" altLang="ja-JP" sz="2000" b="0" dirty="0">
                <a:solidFill>
                  <a:schemeClr val="tx1"/>
                </a:solidFill>
                <a:latin typeface="Helvetica"/>
                <a:cs typeface="Helvetica"/>
              </a:rPr>
              <a:t>alloon-borne</a:t>
            </a:r>
            <a:r>
              <a:rPr kumimoji="1" lang="en-US" altLang="ja-JP" sz="2000" b="0" dirty="0">
                <a:latin typeface="Helvetica"/>
                <a:cs typeface="Helvetica"/>
              </a:rPr>
              <a:t> </a:t>
            </a:r>
            <a:r>
              <a:rPr kumimoji="1" lang="en-US" altLang="ja-JP" sz="2000" dirty="0">
                <a:latin typeface="Helvetica"/>
                <a:cs typeface="Helvetica"/>
              </a:rPr>
              <a:t>E</a:t>
            </a:r>
            <a:r>
              <a:rPr kumimoji="1" lang="en-US" altLang="ja-JP" sz="2000" b="0" dirty="0">
                <a:solidFill>
                  <a:schemeClr val="tx1"/>
                </a:solidFill>
                <a:latin typeface="Helvetica"/>
                <a:cs typeface="Helvetica"/>
              </a:rPr>
              <a:t>xperiment with</a:t>
            </a:r>
            <a:r>
              <a:rPr kumimoji="1" lang="en-US" altLang="ja-JP" sz="2000" b="0" dirty="0">
                <a:latin typeface="Helvetica"/>
                <a:cs typeface="Helvetica"/>
              </a:rPr>
              <a:t> </a:t>
            </a:r>
            <a:r>
              <a:rPr kumimoji="1" lang="en-US" altLang="ja-JP" sz="2000" b="0" dirty="0">
                <a:solidFill>
                  <a:schemeClr val="tx1"/>
                </a:solidFill>
                <a:latin typeface="Helvetica"/>
                <a:cs typeface="Helvetica"/>
              </a:rPr>
              <a:t>a</a:t>
            </a:r>
            <a:r>
              <a:rPr kumimoji="1" lang="en-US" altLang="ja-JP" sz="2000" b="0" dirty="0">
                <a:latin typeface="Helvetica"/>
                <a:cs typeface="Helvetica"/>
              </a:rPr>
              <a:t> </a:t>
            </a:r>
            <a:r>
              <a:rPr kumimoji="1" lang="en-US" altLang="ja-JP" sz="2000" dirty="0">
                <a:latin typeface="Helvetica"/>
                <a:cs typeface="Helvetica"/>
              </a:rPr>
              <a:t>S</a:t>
            </a:r>
            <a:r>
              <a:rPr kumimoji="1" lang="en-US" altLang="ja-JP" sz="2000" b="0" dirty="0">
                <a:solidFill>
                  <a:schemeClr val="tx1"/>
                </a:solidFill>
                <a:latin typeface="Helvetica"/>
                <a:cs typeface="Helvetica"/>
              </a:rPr>
              <a:t>uperconducting</a:t>
            </a:r>
            <a:r>
              <a:rPr kumimoji="1" lang="en-US" altLang="ja-JP" sz="2000" b="0" dirty="0">
                <a:latin typeface="Helvetica"/>
                <a:cs typeface="Helvetica"/>
              </a:rPr>
              <a:t> </a:t>
            </a:r>
            <a:r>
              <a:rPr kumimoji="1" lang="en-US" altLang="ja-JP" sz="2000" dirty="0">
                <a:latin typeface="Helvetica"/>
                <a:cs typeface="Helvetica"/>
              </a:rPr>
              <a:t>S</a:t>
            </a:r>
            <a:r>
              <a:rPr kumimoji="1" lang="en-US" altLang="ja-JP" sz="2000" b="0" dirty="0">
                <a:solidFill>
                  <a:schemeClr val="tx1"/>
                </a:solidFill>
                <a:latin typeface="Helvetica"/>
                <a:cs typeface="Helvetica"/>
              </a:rPr>
              <a:t>pectrometer</a:t>
            </a:r>
            <a:endParaRPr kumimoji="1" lang="en-US" altLang="ja-JP" dirty="0">
              <a:latin typeface="Helvetica"/>
              <a:cs typeface="Helvetica"/>
            </a:endParaRPr>
          </a:p>
        </p:txBody>
      </p:sp>
      <p:sp>
        <p:nvSpPr>
          <p:cNvPr id="379907" name="Rectangle 3"/>
          <p:cNvSpPr>
            <a:spLocks noGrp="1" noRot="1" noChangeArrowheads="1"/>
          </p:cNvSpPr>
          <p:nvPr>
            <p:ph type="body" sz="half" idx="1"/>
          </p:nvPr>
        </p:nvSpPr>
        <p:spPr>
          <a:xfrm>
            <a:off x="35496" y="1628800"/>
            <a:ext cx="6624736" cy="4536504"/>
          </a:xfrm>
          <a:noFill/>
          <a:extLst>
            <a:ext uri="{909E8E84-426E-40dd-AFC4-6F175D3DCCD1}">
              <a14:hiddenFill xmlns:a14="http://schemas.microsoft.com/office/drawing/2010/main">
                <a:solidFill>
                  <a:srgbClr val="A9DCFF"/>
                </a:solidFill>
              </a14:hiddenFill>
            </a:ext>
          </a:extLst>
        </p:spPr>
        <p:txBody>
          <a:bodyPr/>
          <a:lstStyle/>
          <a:p>
            <a:pPr>
              <a:lnSpc>
                <a:spcPct val="90000"/>
              </a:lnSpc>
            </a:pPr>
            <a:r>
              <a:rPr kumimoji="1" lang="en-US" altLang="ja-JP" sz="2800" b="1" dirty="0">
                <a:solidFill>
                  <a:srgbClr val="FFFF00"/>
                </a:solidFill>
                <a:latin typeface="Helvetica"/>
                <a:cs typeface="Helvetica"/>
              </a:rPr>
              <a:t>Search for Antiparticle/Antimatter</a:t>
            </a:r>
            <a:endParaRPr kumimoji="1" lang="en-US" altLang="ja-JP" sz="2800" dirty="0">
              <a:latin typeface="Helvetica"/>
              <a:cs typeface="Helvetica"/>
            </a:endParaRPr>
          </a:p>
          <a:p>
            <a:pPr lvl="1">
              <a:lnSpc>
                <a:spcPct val="90000"/>
              </a:lnSpc>
            </a:pPr>
            <a:r>
              <a:rPr kumimoji="1" lang="en-US" altLang="ja-JP" sz="2400" b="1" dirty="0">
                <a:solidFill>
                  <a:srgbClr val="00CCFF"/>
                </a:solidFill>
                <a:latin typeface="Helvetica"/>
                <a:cs typeface="Helvetica"/>
              </a:rPr>
              <a:t>p, D</a:t>
            </a:r>
            <a:r>
              <a:rPr kumimoji="1" lang="en-US" altLang="ja-JP" sz="2400" dirty="0">
                <a:solidFill>
                  <a:srgbClr val="00CCFF"/>
                </a:solidFill>
                <a:latin typeface="Helvetica"/>
                <a:cs typeface="Helvetica"/>
              </a:rPr>
              <a:t>  </a:t>
            </a:r>
            <a:r>
              <a:rPr kumimoji="1" lang="en-US" altLang="ja-JP" sz="2400" dirty="0" smtClean="0">
                <a:latin typeface="Helvetica"/>
                <a:cs typeface="Helvetica"/>
              </a:rPr>
              <a:t>Novel</a:t>
            </a:r>
            <a:r>
              <a:rPr kumimoji="1" lang="ja-JP" altLang="en-US" sz="2400" dirty="0" smtClean="0">
                <a:latin typeface="Helvetica"/>
                <a:cs typeface="Helvetica"/>
              </a:rPr>
              <a:t>、</a:t>
            </a:r>
            <a:r>
              <a:rPr kumimoji="1" lang="en-US" altLang="ja-JP" sz="2400" u="sng" dirty="0" smtClean="0">
                <a:latin typeface="Helvetica"/>
                <a:cs typeface="Helvetica"/>
              </a:rPr>
              <a:t>primary</a:t>
            </a:r>
            <a:r>
              <a:rPr kumimoji="1" lang="en-US" altLang="ja-JP" sz="2400" u="sng" dirty="0" smtClean="0">
                <a:latin typeface="Helvetica"/>
                <a:cs typeface="Helvetica"/>
              </a:rPr>
              <a:t> </a:t>
            </a:r>
            <a:r>
              <a:rPr kumimoji="1" lang="en-US" altLang="ja-JP" sz="2400" dirty="0">
                <a:latin typeface="Helvetica"/>
                <a:cs typeface="Helvetica"/>
              </a:rPr>
              <a:t>cosmic origins</a:t>
            </a:r>
          </a:p>
          <a:p>
            <a:pPr marL="1161814" lvl="2">
              <a:lnSpc>
                <a:spcPct val="90000"/>
              </a:lnSpc>
            </a:pPr>
            <a:r>
              <a:rPr kumimoji="1" lang="en-US" altLang="ja-JP" sz="2000" dirty="0">
                <a:latin typeface="Helvetica"/>
                <a:cs typeface="Helvetica"/>
              </a:rPr>
              <a:t>Evaporation of Primordial Black </a:t>
            </a:r>
            <a:r>
              <a:rPr kumimoji="1" lang="en-US" altLang="ja-JP" sz="2000" dirty="0" smtClean="0">
                <a:latin typeface="Helvetica"/>
                <a:cs typeface="Helvetica"/>
              </a:rPr>
              <a:t>Holes (PBHs)</a:t>
            </a:r>
            <a:endParaRPr kumimoji="1" lang="en-US" altLang="ja-JP" sz="2000" dirty="0">
              <a:latin typeface="Helvetica"/>
              <a:cs typeface="Helvetica"/>
            </a:endParaRPr>
          </a:p>
          <a:p>
            <a:pPr marL="1161814" lvl="2">
              <a:lnSpc>
                <a:spcPct val="90000"/>
              </a:lnSpc>
            </a:pPr>
            <a:r>
              <a:rPr kumimoji="1" lang="en-US" altLang="ja-JP" sz="2000" dirty="0">
                <a:solidFill>
                  <a:schemeClr val="tx1">
                    <a:lumMod val="85000"/>
                  </a:schemeClr>
                </a:solidFill>
                <a:latin typeface="Helvetica"/>
                <a:cs typeface="Helvetica"/>
              </a:rPr>
              <a:t>Annihilation of super-symmetric particles</a:t>
            </a:r>
          </a:p>
          <a:p>
            <a:pPr lvl="1">
              <a:lnSpc>
                <a:spcPct val="90000"/>
              </a:lnSpc>
            </a:pPr>
            <a:r>
              <a:rPr kumimoji="1" lang="en-US" altLang="ja-JP" sz="2400" b="1" dirty="0">
                <a:solidFill>
                  <a:srgbClr val="00CCFF"/>
                </a:solidFill>
                <a:latin typeface="Helvetica"/>
                <a:cs typeface="Helvetica"/>
              </a:rPr>
              <a:t>He</a:t>
            </a:r>
            <a:r>
              <a:rPr kumimoji="1" lang="en-US" altLang="ja-JP" sz="2400" dirty="0">
                <a:latin typeface="Helvetica"/>
                <a:cs typeface="Helvetica"/>
              </a:rPr>
              <a:t>    Baryon </a:t>
            </a:r>
            <a:r>
              <a:rPr kumimoji="1" lang="en-US" altLang="ja-JP" sz="2400" u="sng" dirty="0">
                <a:latin typeface="Helvetica"/>
                <a:cs typeface="Helvetica"/>
              </a:rPr>
              <a:t>asymmetry</a:t>
            </a:r>
            <a:r>
              <a:rPr kumimoji="1" lang="en-US" altLang="ja-JP" sz="2400" dirty="0">
                <a:latin typeface="Helvetica"/>
                <a:cs typeface="Helvetica"/>
              </a:rPr>
              <a:t> in Universe</a:t>
            </a:r>
          </a:p>
          <a:p>
            <a:pPr>
              <a:lnSpc>
                <a:spcPct val="90000"/>
              </a:lnSpc>
            </a:pPr>
            <a:r>
              <a:rPr kumimoji="1" lang="en-US" altLang="ja-JP" sz="2800" b="1" dirty="0">
                <a:latin typeface="Helvetica"/>
                <a:cs typeface="Helvetica"/>
              </a:rPr>
              <a:t>Provide Fundamental Cosmic-ray Data</a:t>
            </a:r>
            <a:endParaRPr kumimoji="1" lang="en-US" altLang="ja-JP" sz="2800" dirty="0">
              <a:latin typeface="Helvetica"/>
              <a:cs typeface="Helvetica"/>
            </a:endParaRPr>
          </a:p>
          <a:p>
            <a:pPr lvl="1">
              <a:lnSpc>
                <a:spcPct val="90000"/>
              </a:lnSpc>
            </a:pPr>
            <a:r>
              <a:rPr kumimoji="1" lang="en-US" altLang="ja-JP" sz="2400" b="1" dirty="0">
                <a:solidFill>
                  <a:srgbClr val="00CCFF"/>
                </a:solidFill>
                <a:latin typeface="Helvetica"/>
                <a:cs typeface="Helvetica"/>
              </a:rPr>
              <a:t>Precise p, He, </a:t>
            </a:r>
            <a:r>
              <a:rPr kumimoji="1" lang="en-US" altLang="ja-JP" sz="2400" b="1" dirty="0">
                <a:solidFill>
                  <a:srgbClr val="00CCFF"/>
                </a:solidFill>
                <a:latin typeface="Symbol" charset="2"/>
                <a:cs typeface="Symbol" charset="2"/>
              </a:rPr>
              <a:t>m</a:t>
            </a:r>
            <a:r>
              <a:rPr kumimoji="1" lang="en-US" altLang="ja-JP" sz="2400" b="1" dirty="0">
                <a:solidFill>
                  <a:srgbClr val="00CCFF"/>
                </a:solidFill>
                <a:latin typeface="Helvetica"/>
                <a:cs typeface="Helvetica"/>
              </a:rPr>
              <a:t> spectra</a:t>
            </a:r>
            <a:endParaRPr kumimoji="1" lang="en-US" altLang="ja-JP" sz="2400" dirty="0">
              <a:solidFill>
                <a:srgbClr val="00CCFF"/>
              </a:solidFill>
              <a:latin typeface="Helvetica"/>
              <a:cs typeface="Helvetica"/>
            </a:endParaRPr>
          </a:p>
          <a:p>
            <a:pPr marL="1161814" lvl="2">
              <a:lnSpc>
                <a:spcPct val="90000"/>
              </a:lnSpc>
            </a:pPr>
            <a:r>
              <a:rPr kumimoji="1" lang="en-US" altLang="ja-JP" sz="2000" dirty="0">
                <a:latin typeface="Helvetica"/>
                <a:cs typeface="Helvetica"/>
              </a:rPr>
              <a:t>Propagation, solar modulation, </a:t>
            </a:r>
          </a:p>
          <a:p>
            <a:pPr marL="1161814" lvl="2">
              <a:lnSpc>
                <a:spcPct val="90000"/>
              </a:lnSpc>
            </a:pPr>
            <a:r>
              <a:rPr kumimoji="1" lang="en-US" altLang="ja-JP" sz="2000" dirty="0">
                <a:latin typeface="Helvetica"/>
                <a:cs typeface="Helvetica"/>
              </a:rPr>
              <a:t>Atmospheric </a:t>
            </a:r>
            <a:r>
              <a:rPr kumimoji="1" lang="en-US" altLang="ja-JP" sz="2000" dirty="0" err="1">
                <a:latin typeface="Helvetica"/>
                <a:cs typeface="Helvetica"/>
              </a:rPr>
              <a:t>secondaries</a:t>
            </a:r>
            <a:r>
              <a:rPr kumimoji="1" lang="en-US" altLang="ja-JP" sz="2000" dirty="0">
                <a:latin typeface="Helvetica"/>
                <a:cs typeface="Helvetica"/>
              </a:rPr>
              <a:t>,</a:t>
            </a:r>
          </a:p>
          <a:p>
            <a:pPr marL="1161814" lvl="2">
              <a:lnSpc>
                <a:spcPct val="90000"/>
              </a:lnSpc>
            </a:pPr>
            <a:r>
              <a:rPr kumimoji="1" lang="en-US" altLang="ja-JP" sz="2000" dirty="0">
                <a:latin typeface="Helvetica"/>
                <a:cs typeface="Helvetica"/>
              </a:rPr>
              <a:t>Atmospheric neutrinos</a:t>
            </a:r>
          </a:p>
          <a:p>
            <a:pPr marL="761844" lvl="1">
              <a:lnSpc>
                <a:spcPct val="90000"/>
              </a:lnSpc>
            </a:pPr>
            <a:r>
              <a:rPr kumimoji="1" lang="en-US" altLang="ja-JP" sz="2400" b="1" dirty="0">
                <a:solidFill>
                  <a:srgbClr val="00CCFF"/>
                </a:solidFill>
                <a:latin typeface="Helvetica"/>
                <a:cs typeface="Helvetica"/>
              </a:rPr>
              <a:t>Light isotopes</a:t>
            </a:r>
            <a:r>
              <a:rPr kumimoji="1" lang="en-US" altLang="ja-JP" sz="2400" dirty="0">
                <a:latin typeface="Helvetica"/>
                <a:cs typeface="Helvetica"/>
              </a:rPr>
              <a:t> </a:t>
            </a:r>
          </a:p>
        </p:txBody>
      </p:sp>
      <p:sp>
        <p:nvSpPr>
          <p:cNvPr id="379909" name="Rectangle 5"/>
          <p:cNvSpPr>
            <a:spLocks noChangeArrowheads="1"/>
          </p:cNvSpPr>
          <p:nvPr/>
        </p:nvSpPr>
        <p:spPr bwMode="auto">
          <a:xfrm>
            <a:off x="5334000" y="1676400"/>
            <a:ext cx="38100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pPr algn="l"/>
            <a:endParaRPr lang="ja-JP" altLang="en-US" sz="2400" b="0">
              <a:latin typeface="Times New Roman" charset="0"/>
              <a:ea typeface="ＭＳ Ｐゴシック" charset="0"/>
              <a:cs typeface="ＭＳ Ｐゴシック" charset="0"/>
            </a:endParaRPr>
          </a:p>
        </p:txBody>
      </p:sp>
      <p:sp>
        <p:nvSpPr>
          <p:cNvPr id="379910" name="Rectangle 6"/>
          <p:cNvSpPr>
            <a:spLocks noChangeArrowheads="1"/>
          </p:cNvSpPr>
          <p:nvPr/>
        </p:nvSpPr>
        <p:spPr bwMode="auto">
          <a:xfrm>
            <a:off x="7010400" y="4648200"/>
            <a:ext cx="18288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pPr algn="l"/>
            <a:endParaRPr lang="ja-JP" altLang="en-US" sz="2400" b="0">
              <a:latin typeface="Times New Roman" charset="0"/>
              <a:ea typeface="ＭＳ Ｐゴシック" charset="0"/>
              <a:cs typeface="ＭＳ Ｐゴシック" charset="0"/>
            </a:endParaRPr>
          </a:p>
        </p:txBody>
      </p:sp>
      <p:grpSp>
        <p:nvGrpSpPr>
          <p:cNvPr id="379987" name="Group 83"/>
          <p:cNvGrpSpPr>
            <a:grpSpLocks/>
          </p:cNvGrpSpPr>
          <p:nvPr/>
        </p:nvGrpSpPr>
        <p:grpSpPr bwMode="auto">
          <a:xfrm>
            <a:off x="5868144" y="2924944"/>
            <a:ext cx="2743200" cy="609600"/>
            <a:chOff x="2016" y="3648"/>
            <a:chExt cx="2016" cy="528"/>
          </a:xfrm>
        </p:grpSpPr>
        <p:sp>
          <p:nvSpPr>
            <p:cNvPr id="379911" name="Oval 7"/>
            <p:cNvSpPr>
              <a:spLocks noChangeArrowheads="1"/>
            </p:cNvSpPr>
            <p:nvPr/>
          </p:nvSpPr>
          <p:spPr bwMode="auto">
            <a:xfrm>
              <a:off x="3120" y="3744"/>
              <a:ext cx="912" cy="432"/>
            </a:xfrm>
            <a:prstGeom prst="ellipse">
              <a:avLst/>
            </a:prstGeom>
            <a:gradFill rotWithShape="0">
              <a:gsLst>
                <a:gs pos="0">
                  <a:schemeClr val="accent2"/>
                </a:gs>
                <a:gs pos="100000">
                  <a:schemeClr val="accent2">
                    <a:gamma/>
                    <a:tint val="32549"/>
                    <a:invGamma/>
                    <a:alpha val="28999"/>
                  </a:schemeClr>
                </a:gs>
              </a:gsLst>
              <a:path path="shape">
                <a:fillToRect l="50000" t="50000" r="50000" b="50000"/>
              </a:path>
            </a:gradFill>
            <a:ln>
              <a:noFill/>
            </a:ln>
            <a:effectLst/>
            <a:extLst>
              <a:ext uri="{91240B29-F687-4f45-9708-019B960494DF}">
                <a14:hiddenLine xmlns:a14="http://schemas.microsoft.com/office/drawing/2010/main" w="9525">
                  <a:solidFill>
                    <a:srgbClr val="FF00FF"/>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830" indent="-342830" algn="l">
                <a:spcBef>
                  <a:spcPct val="20000"/>
                </a:spcBef>
                <a:buClr>
                  <a:schemeClr val="hlink"/>
                </a:buClr>
                <a:buSzPct val="70000"/>
              </a:pPr>
              <a:r>
                <a:rPr lang="en-US" altLang="ja-JP" sz="1400" dirty="0">
                  <a:effectLst>
                    <a:outerShdw blurRad="38100" dist="38100" dir="2700000" algn="tl">
                      <a:srgbClr val="000000"/>
                    </a:outerShdw>
                  </a:effectLst>
                  <a:latin typeface="Palatino" charset="0"/>
                  <a:ea typeface="Osaka" charset="0"/>
                  <a:cs typeface="Osaka" charset="0"/>
                </a:rPr>
                <a:t>Anti</a:t>
              </a:r>
            </a:p>
            <a:p>
              <a:pPr marL="342830" indent="-342830" algn="l">
                <a:spcBef>
                  <a:spcPct val="20000"/>
                </a:spcBef>
                <a:buClr>
                  <a:schemeClr val="hlink"/>
                </a:buClr>
                <a:buSzPct val="70000"/>
              </a:pPr>
              <a:r>
                <a:rPr lang="en-US" altLang="ja-JP" sz="1600" dirty="0">
                  <a:effectLst>
                    <a:outerShdw blurRad="38100" dist="38100" dir="2700000" algn="tl">
                      <a:srgbClr val="000000"/>
                    </a:outerShdw>
                  </a:effectLst>
                  <a:latin typeface="Palatino" charset="0"/>
                  <a:ea typeface="Osaka" charset="0"/>
                  <a:cs typeface="Osaka" charset="0"/>
                </a:rPr>
                <a:t>Galaxy</a:t>
              </a:r>
              <a:endParaRPr lang="en-US" altLang="ja-JP" b="0" dirty="0">
                <a:effectLst>
                  <a:outerShdw blurRad="38100" dist="38100" dir="2700000" algn="tl">
                    <a:srgbClr val="000000"/>
                  </a:outerShdw>
                </a:effectLst>
                <a:latin typeface="Palatino" charset="0"/>
                <a:ea typeface="Osaka" charset="0"/>
                <a:cs typeface="Osaka" charset="0"/>
              </a:endParaRPr>
            </a:p>
          </p:txBody>
        </p:sp>
        <p:sp>
          <p:nvSpPr>
            <p:cNvPr id="379912" name="Oval 8"/>
            <p:cNvSpPr>
              <a:spLocks noChangeArrowheads="1"/>
            </p:cNvSpPr>
            <p:nvPr/>
          </p:nvSpPr>
          <p:spPr bwMode="auto">
            <a:xfrm>
              <a:off x="2016" y="3648"/>
              <a:ext cx="912" cy="384"/>
            </a:xfrm>
            <a:prstGeom prst="ellipse">
              <a:avLst/>
            </a:prstGeom>
            <a:gradFill rotWithShape="0">
              <a:gsLst>
                <a:gs pos="0">
                  <a:srgbClr val="FF0000">
                    <a:alpha val="49001"/>
                  </a:srgbClr>
                </a:gs>
                <a:gs pos="100000">
                  <a:srgbClr val="FF0000">
                    <a:gamma/>
                    <a:tint val="34510"/>
                    <a:invGamma/>
                  </a:srgbClr>
                </a:gs>
              </a:gsLst>
              <a:path path="shape">
                <a:fillToRect l="50000" t="50000" r="50000" b="50000"/>
              </a:path>
            </a:gradFill>
            <a:ln>
              <a:noFill/>
            </a:ln>
            <a:effectLst/>
            <a:extLst>
              <a:ext uri="{91240B29-F687-4f45-9708-019B960494DF}">
                <a14:hiddenLine xmlns:a14="http://schemas.microsoft.com/office/drawing/2010/main" w="9525">
                  <a:solidFill>
                    <a:srgbClr val="FF00FF"/>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gn="l"/>
              <a:r>
                <a:rPr lang="en-US" altLang="ja-JP" sz="1800" dirty="0">
                  <a:solidFill>
                    <a:srgbClr val="FFFFFF"/>
                  </a:solidFill>
                  <a:latin typeface="Times New Roman" charset="0"/>
                  <a:ea typeface="ＭＳ Ｐゴシック" charset="0"/>
                  <a:cs typeface="ＭＳ Ｐゴシック" charset="0"/>
                </a:rPr>
                <a:t>Galaxy</a:t>
              </a:r>
              <a:endParaRPr lang="en-US" altLang="ja-JP" sz="2400" dirty="0">
                <a:solidFill>
                  <a:srgbClr val="FFFFFF"/>
                </a:solidFill>
                <a:latin typeface="Times New Roman" charset="0"/>
                <a:ea typeface="ＭＳ Ｐゴシック" charset="0"/>
                <a:cs typeface="ＭＳ Ｐゴシック" charset="0"/>
              </a:endParaRPr>
            </a:p>
          </p:txBody>
        </p:sp>
        <p:sp>
          <p:nvSpPr>
            <p:cNvPr id="379913" name="Freeform 9"/>
            <p:cNvSpPr>
              <a:spLocks/>
            </p:cNvSpPr>
            <p:nvPr/>
          </p:nvSpPr>
          <p:spPr bwMode="auto">
            <a:xfrm>
              <a:off x="2832" y="3888"/>
              <a:ext cx="480" cy="96"/>
            </a:xfrm>
            <a:custGeom>
              <a:avLst/>
              <a:gdLst>
                <a:gd name="T0" fmla="*/ 888 w 888"/>
                <a:gd name="T1" fmla="*/ 201 h 201"/>
                <a:gd name="T2" fmla="*/ 704 w 888"/>
                <a:gd name="T3" fmla="*/ 161 h 201"/>
                <a:gd name="T4" fmla="*/ 664 w 888"/>
                <a:gd name="T5" fmla="*/ 81 h 201"/>
                <a:gd name="T6" fmla="*/ 600 w 888"/>
                <a:gd name="T7" fmla="*/ 89 h 201"/>
                <a:gd name="T8" fmla="*/ 536 w 888"/>
                <a:gd name="T9" fmla="*/ 145 h 201"/>
                <a:gd name="T10" fmla="*/ 464 w 888"/>
                <a:gd name="T11" fmla="*/ 65 h 201"/>
                <a:gd name="T12" fmla="*/ 384 w 888"/>
                <a:gd name="T13" fmla="*/ 129 h 201"/>
                <a:gd name="T14" fmla="*/ 352 w 888"/>
                <a:gd name="T15" fmla="*/ 9 h 201"/>
                <a:gd name="T16" fmla="*/ 272 w 888"/>
                <a:gd name="T17" fmla="*/ 41 h 201"/>
                <a:gd name="T18" fmla="*/ 168 w 888"/>
                <a:gd name="T19" fmla="*/ 65 h 201"/>
                <a:gd name="T20" fmla="*/ 112 w 888"/>
                <a:gd name="T21" fmla="*/ 57 h 201"/>
                <a:gd name="T22" fmla="*/ 104 w 888"/>
                <a:gd name="T23" fmla="*/ 25 h 201"/>
                <a:gd name="T24" fmla="*/ 40 w 888"/>
                <a:gd name="T25" fmla="*/ 17 h 201"/>
                <a:gd name="T26" fmla="*/ 0 w 888"/>
                <a:gd name="T27" fmla="*/ 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8" h="201">
                  <a:moveTo>
                    <a:pt x="888" y="201"/>
                  </a:moveTo>
                  <a:cubicBezTo>
                    <a:pt x="822" y="193"/>
                    <a:pt x="766" y="176"/>
                    <a:pt x="704" y="161"/>
                  </a:cubicBezTo>
                  <a:cubicBezTo>
                    <a:pt x="695" y="120"/>
                    <a:pt x="698" y="103"/>
                    <a:pt x="664" y="81"/>
                  </a:cubicBezTo>
                  <a:cubicBezTo>
                    <a:pt x="642" y="83"/>
                    <a:pt x="620" y="83"/>
                    <a:pt x="600" y="89"/>
                  </a:cubicBezTo>
                  <a:cubicBezTo>
                    <a:pt x="573" y="96"/>
                    <a:pt x="558" y="130"/>
                    <a:pt x="536" y="145"/>
                  </a:cubicBezTo>
                  <a:cubicBezTo>
                    <a:pt x="501" y="110"/>
                    <a:pt x="510" y="80"/>
                    <a:pt x="464" y="65"/>
                  </a:cubicBezTo>
                  <a:cubicBezTo>
                    <a:pt x="418" y="80"/>
                    <a:pt x="429" y="113"/>
                    <a:pt x="384" y="129"/>
                  </a:cubicBezTo>
                  <a:cubicBezTo>
                    <a:pt x="369" y="85"/>
                    <a:pt x="359" y="53"/>
                    <a:pt x="352" y="9"/>
                  </a:cubicBezTo>
                  <a:cubicBezTo>
                    <a:pt x="245" y="24"/>
                    <a:pt x="333" y="0"/>
                    <a:pt x="272" y="41"/>
                  </a:cubicBezTo>
                  <a:cubicBezTo>
                    <a:pt x="246" y="57"/>
                    <a:pt x="195" y="60"/>
                    <a:pt x="168" y="65"/>
                  </a:cubicBezTo>
                  <a:cubicBezTo>
                    <a:pt x="149" y="62"/>
                    <a:pt x="127" y="66"/>
                    <a:pt x="112" y="57"/>
                  </a:cubicBezTo>
                  <a:cubicBezTo>
                    <a:pt x="102" y="51"/>
                    <a:pt x="113" y="30"/>
                    <a:pt x="104" y="25"/>
                  </a:cubicBezTo>
                  <a:cubicBezTo>
                    <a:pt x="85" y="14"/>
                    <a:pt x="61" y="19"/>
                    <a:pt x="40" y="17"/>
                  </a:cubicBezTo>
                  <a:cubicBezTo>
                    <a:pt x="10" y="7"/>
                    <a:pt x="24" y="9"/>
                    <a:pt x="0" y="9"/>
                  </a:cubicBezTo>
                </a:path>
              </a:pathLst>
            </a:custGeom>
            <a:noFill/>
            <a:ln w="9525">
              <a:solidFill>
                <a:srgbClr val="0099CC"/>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sp>
        <p:nvSpPr>
          <p:cNvPr id="379983" name="Line 79"/>
          <p:cNvSpPr>
            <a:spLocks noChangeShapeType="1"/>
          </p:cNvSpPr>
          <p:nvPr/>
        </p:nvSpPr>
        <p:spPr bwMode="auto">
          <a:xfrm flipV="1">
            <a:off x="827584" y="2132856"/>
            <a:ext cx="228600" cy="0"/>
          </a:xfrm>
          <a:prstGeom prst="line">
            <a:avLst/>
          </a:prstGeom>
          <a:noFill/>
          <a:ln w="38100">
            <a:solidFill>
              <a:srgbClr val="00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379984" name="Line 80"/>
          <p:cNvSpPr>
            <a:spLocks noChangeShapeType="1"/>
          </p:cNvSpPr>
          <p:nvPr/>
        </p:nvSpPr>
        <p:spPr bwMode="auto">
          <a:xfrm flipV="1">
            <a:off x="1247056" y="2133600"/>
            <a:ext cx="228600" cy="0"/>
          </a:xfrm>
          <a:prstGeom prst="line">
            <a:avLst/>
          </a:prstGeom>
          <a:noFill/>
          <a:ln w="38100">
            <a:solidFill>
              <a:srgbClr val="00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sp>
        <p:nvSpPr>
          <p:cNvPr id="379985" name="Line 81"/>
          <p:cNvSpPr>
            <a:spLocks noChangeShapeType="1"/>
          </p:cNvSpPr>
          <p:nvPr/>
        </p:nvSpPr>
        <p:spPr bwMode="auto">
          <a:xfrm flipV="1">
            <a:off x="899592" y="3212976"/>
            <a:ext cx="304800" cy="0"/>
          </a:xfrm>
          <a:prstGeom prst="line">
            <a:avLst/>
          </a:prstGeom>
          <a:noFill/>
          <a:ln w="38100">
            <a:solidFill>
              <a:srgbClr val="00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endParaRPr lang="ja-JP" altLang="en-US"/>
          </a:p>
        </p:txBody>
      </p:sp>
      <p:grpSp>
        <p:nvGrpSpPr>
          <p:cNvPr id="2" name="図形グループ 1"/>
          <p:cNvGrpSpPr/>
          <p:nvPr/>
        </p:nvGrpSpPr>
        <p:grpSpPr>
          <a:xfrm>
            <a:off x="7213848" y="1484785"/>
            <a:ext cx="1606624" cy="1256928"/>
            <a:chOff x="6781800" y="1524000"/>
            <a:chExt cx="1905000" cy="1423988"/>
          </a:xfrm>
        </p:grpSpPr>
        <p:pic>
          <p:nvPicPr>
            <p:cNvPr id="379908" name="Picture 4"/>
            <p:cNvPicPr>
              <a:picLocks noGrp="1" noChangeAspect="1" noChangeArrowheads="1"/>
            </p:cNvPicPr>
            <p:nvPr>
              <p:ph sz="quarter" idx="2"/>
            </p:nvPr>
          </p:nvPicPr>
          <p:blipFill>
            <a:blip r:embed="rId3" cstate="email">
              <a:extLst>
                <a:ext uri="{28A0092B-C50C-407E-A947-70E740481C1C}">
                  <a14:useLocalDpi xmlns:a14="http://schemas.microsoft.com/office/drawing/2010/main"/>
                </a:ext>
              </a:extLst>
            </a:blip>
            <a:srcRect/>
            <a:stretch>
              <a:fillRect/>
            </a:stretch>
          </p:blipFill>
          <p:spPr>
            <a:xfrm>
              <a:off x="6781800" y="1524000"/>
              <a:ext cx="1905000" cy="1423988"/>
            </a:xfrm>
            <a:ln>
              <a:noFill/>
            </a:ln>
          </p:spPr>
        </p:pic>
        <p:sp>
          <p:nvSpPr>
            <p:cNvPr id="379914" name="Oval 10"/>
            <p:cNvSpPr>
              <a:spLocks noChangeArrowheads="1"/>
            </p:cNvSpPr>
            <p:nvPr/>
          </p:nvSpPr>
          <p:spPr bwMode="auto">
            <a:xfrm>
              <a:off x="8153400" y="1524000"/>
              <a:ext cx="228600" cy="228600"/>
            </a:xfrm>
            <a:prstGeom prst="ellipse">
              <a:avLst/>
            </a:prstGeom>
            <a:gradFill rotWithShape="0">
              <a:gsLst>
                <a:gs pos="0">
                  <a:srgbClr val="000082"/>
                </a:gs>
                <a:gs pos="100000">
                  <a:srgbClr val="FF0000">
                    <a:alpha val="53999"/>
                  </a:srgbClr>
                </a:gs>
              </a:gsLst>
              <a:path path="shape">
                <a:fillToRect l="50000" t="50000" r="50000" b="50000"/>
              </a:path>
            </a:gradFill>
            <a:ln w="19050">
              <a:no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79996" name="Text Box 92"/>
            <p:cNvSpPr txBox="1">
              <a:spLocks noChangeArrowheads="1"/>
            </p:cNvSpPr>
            <p:nvPr/>
          </p:nvSpPr>
          <p:spPr bwMode="auto">
            <a:xfrm>
              <a:off x="8077200" y="1676400"/>
              <a:ext cx="496889" cy="592762"/>
            </a:xfrm>
            <a:prstGeom prst="rect">
              <a:avLst/>
            </a:prstGeom>
            <a:noFill/>
            <a:ln w="19050">
              <a:noFill/>
              <a:miter lim="800000"/>
              <a:headEnd/>
              <a:tailEnd/>
            </a:ln>
            <a:effectLst/>
            <a:extLst>
              <a:ext uri="{909E8E84-426E-40dd-AFC4-6F175D3DCCD1}">
                <a14:hiddenFill xmlns:a14="http://schemas.microsoft.com/office/drawing/2010/main">
                  <a:solidFill>
                    <a:srgbClr val="A9DC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ja-JP">
                  <a:solidFill>
                    <a:srgbClr val="FF8000"/>
                  </a:solidFill>
                </a:rPr>
                <a:t>p</a:t>
              </a:r>
            </a:p>
          </p:txBody>
        </p:sp>
        <p:sp>
          <p:nvSpPr>
            <p:cNvPr id="379997" name="Text Box 93"/>
            <p:cNvSpPr txBox="1">
              <a:spLocks noChangeArrowheads="1"/>
            </p:cNvSpPr>
            <p:nvPr/>
          </p:nvSpPr>
          <p:spPr bwMode="auto">
            <a:xfrm>
              <a:off x="7391400" y="1600200"/>
              <a:ext cx="573087" cy="592762"/>
            </a:xfrm>
            <a:prstGeom prst="rect">
              <a:avLst/>
            </a:prstGeom>
            <a:noFill/>
            <a:ln w="19050">
              <a:noFill/>
              <a:miter lim="800000"/>
              <a:headEnd/>
              <a:tailEnd/>
            </a:ln>
            <a:effectLst/>
            <a:extLst>
              <a:ext uri="{909E8E84-426E-40dd-AFC4-6F175D3DCCD1}">
                <a14:hiddenFill xmlns:a14="http://schemas.microsoft.com/office/drawing/2010/main">
                  <a:solidFill>
                    <a:srgbClr val="A9DC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ja-JP" dirty="0">
                  <a:solidFill>
                    <a:srgbClr val="A9DCFF"/>
                  </a:solidFill>
                </a:rPr>
                <a:t>p</a:t>
              </a:r>
              <a:endParaRPr lang="en-US" altLang="ja-JP" dirty="0">
                <a:solidFill>
                  <a:srgbClr val="FF8000"/>
                </a:solidFill>
              </a:endParaRPr>
            </a:p>
          </p:txBody>
        </p:sp>
        <p:sp>
          <p:nvSpPr>
            <p:cNvPr id="379999" name="Line 95"/>
            <p:cNvSpPr>
              <a:spLocks noChangeShapeType="1"/>
            </p:cNvSpPr>
            <p:nvPr/>
          </p:nvSpPr>
          <p:spPr bwMode="auto">
            <a:xfrm>
              <a:off x="7467600" y="1676400"/>
              <a:ext cx="304800" cy="0"/>
            </a:xfrm>
            <a:prstGeom prst="line">
              <a:avLst/>
            </a:prstGeom>
            <a:noFill/>
            <a:ln w="38100">
              <a:no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ja-JP" altLang="en-US"/>
            </a:p>
          </p:txBody>
        </p:sp>
      </p:grpSp>
      <p:pic>
        <p:nvPicPr>
          <p:cNvPr id="44"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84168" y="3789040"/>
            <a:ext cx="2736304"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3" name="円/楕円 2"/>
          <p:cNvSpPr/>
          <p:nvPr/>
        </p:nvSpPr>
        <p:spPr bwMode="auto">
          <a:xfrm>
            <a:off x="6156176" y="3789041"/>
            <a:ext cx="1080120" cy="1080120"/>
          </a:xfrm>
          <a:prstGeom prst="ellipse">
            <a:avLst/>
          </a:prstGeom>
          <a:solidFill>
            <a:srgbClr val="FFFF00">
              <a:alpha val="21000"/>
            </a:srgbClr>
          </a:solidFill>
          <a:ln w="19050" cap="flat" cmpd="sng" algn="ctr">
            <a:solidFill>
              <a:srgbClr val="00CCFF"/>
            </a:solidFill>
            <a:prstDash val="dash"/>
            <a:round/>
            <a:headEnd type="none" w="med" len="med"/>
            <a:tailEnd type="none" w="med" len="med"/>
          </a:ln>
          <a:effec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sp>
        <p:nvSpPr>
          <p:cNvPr id="4" name="日付プレースホルダー 3"/>
          <p:cNvSpPr>
            <a:spLocks noGrp="1"/>
          </p:cNvSpPr>
          <p:nvPr>
            <p:ph type="dt" sz="half" idx="10"/>
          </p:nvPr>
        </p:nvSpPr>
        <p:spPr>
          <a:xfrm>
            <a:off x="457200" y="6251575"/>
            <a:ext cx="2590800" cy="476250"/>
          </a:xfrm>
        </p:spPr>
        <p:txBody>
          <a:bodyPr/>
          <a:lstStyle/>
          <a:p>
            <a:r>
              <a:rPr lang="en-US" altLang="ja-JP" dirty="0" smtClean="0"/>
              <a:t>A. Yamamoto, 6 November 2012</a:t>
            </a:r>
            <a:endParaRPr lang="en-US" altLang="ja-JP" dirty="0"/>
          </a:p>
        </p:txBody>
      </p:sp>
      <p:sp>
        <p:nvSpPr>
          <p:cNvPr id="6" name="フッター プレースホルダー 5"/>
          <p:cNvSpPr>
            <a:spLocks noGrp="1"/>
          </p:cNvSpPr>
          <p:nvPr>
            <p:ph type="ftr" sz="quarter" idx="11"/>
          </p:nvPr>
        </p:nvSpPr>
        <p:spPr/>
        <p:txBody>
          <a:bodyPr/>
          <a:lstStyle/>
          <a:p>
            <a:r>
              <a:rPr lang="en-US" altLang="ja-JP" smtClean="0"/>
              <a:t>BESS Experiment</a:t>
            </a:r>
            <a:endParaRPr lang="en-US" altLang="ja-JP"/>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0" y="76200"/>
            <a:ext cx="9144000" cy="914400"/>
          </a:xfrm>
        </p:spPr>
        <p:txBody>
          <a:bodyPr>
            <a:normAutofit/>
          </a:bodyPr>
          <a:lstStyle/>
          <a:p>
            <a:pPr eaLnBrk="1" hangingPunct="1"/>
            <a:r>
              <a:rPr lang="en-US" sz="4000" dirty="0" smtClean="0">
                <a:latin typeface="Arial" charset="0"/>
                <a:ea typeface="ＭＳ Ｐゴシック" charset="0"/>
                <a:cs typeface="ＭＳ Ｐゴシック" charset="0"/>
              </a:rPr>
              <a:t> Further Data Analysis in progress</a:t>
            </a:r>
            <a:endParaRPr lang="en-US" sz="4000" b="1" dirty="0">
              <a:latin typeface="Arial" charset="0"/>
              <a:ea typeface="ＭＳ Ｐゴシック" charset="0"/>
              <a:cs typeface="ＭＳ Ｐゴシック" charset="0"/>
            </a:endParaRPr>
          </a:p>
        </p:txBody>
      </p:sp>
      <p:sp>
        <p:nvSpPr>
          <p:cNvPr id="2" name="TextBox 1"/>
          <p:cNvSpPr txBox="1"/>
          <p:nvPr/>
        </p:nvSpPr>
        <p:spPr>
          <a:xfrm>
            <a:off x="219575" y="1484784"/>
            <a:ext cx="3924300" cy="461665"/>
          </a:xfrm>
          <a:prstGeom prst="rect">
            <a:avLst/>
          </a:prstGeom>
          <a:noFill/>
        </p:spPr>
        <p:txBody>
          <a:bodyPr wrap="square" rtlCol="0">
            <a:spAutoFit/>
          </a:bodyPr>
          <a:lstStyle/>
          <a:p>
            <a:r>
              <a:rPr lang="en-US" sz="2400" dirty="0" smtClean="0">
                <a:latin typeface="Helvetica"/>
                <a:cs typeface="Helvetica"/>
              </a:rPr>
              <a:t>BESS-Polar I </a:t>
            </a:r>
            <a:endParaRPr lang="en-US" sz="2400" dirty="0">
              <a:latin typeface="Helvetica"/>
              <a:cs typeface="Helvetica"/>
            </a:endParaRPr>
          </a:p>
        </p:txBody>
      </p:sp>
      <p:pic>
        <p:nvPicPr>
          <p:cNvPr id="8" name="Picture 7" descr="dedx.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8" y="1906488"/>
            <a:ext cx="4261757" cy="4114800"/>
          </a:xfrm>
          <a:prstGeom prst="rect">
            <a:avLst/>
          </a:prstGeom>
        </p:spPr>
      </p:pic>
      <p:pic>
        <p:nvPicPr>
          <p:cNvPr id="9" name="Picture 8" descr="dedx_p1.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1906488"/>
            <a:ext cx="4261757" cy="4114800"/>
          </a:xfrm>
          <a:prstGeom prst="rect">
            <a:avLst/>
          </a:prstGeom>
        </p:spPr>
      </p:pic>
      <p:sp>
        <p:nvSpPr>
          <p:cNvPr id="12" name="TextBox 11"/>
          <p:cNvSpPr txBox="1"/>
          <p:nvPr/>
        </p:nvSpPr>
        <p:spPr>
          <a:xfrm>
            <a:off x="4752156" y="1491430"/>
            <a:ext cx="3924300" cy="461665"/>
          </a:xfrm>
          <a:prstGeom prst="rect">
            <a:avLst/>
          </a:prstGeom>
          <a:noFill/>
        </p:spPr>
        <p:txBody>
          <a:bodyPr wrap="square" rtlCol="0">
            <a:spAutoFit/>
          </a:bodyPr>
          <a:lstStyle/>
          <a:p>
            <a:r>
              <a:rPr lang="en-US" sz="2400" dirty="0" smtClean="0">
                <a:solidFill>
                  <a:srgbClr val="00CCFF"/>
                </a:solidFill>
                <a:latin typeface="Helvetica"/>
                <a:cs typeface="Helvetica"/>
              </a:rPr>
              <a:t>BESS-Polar II</a:t>
            </a:r>
            <a:endParaRPr lang="en-US" sz="2400" dirty="0">
              <a:solidFill>
                <a:srgbClr val="00CCFF"/>
              </a:solidFill>
              <a:latin typeface="Helvetica"/>
              <a:cs typeface="Helvetica"/>
            </a:endParaRPr>
          </a:p>
        </p:txBody>
      </p:sp>
      <p:sp>
        <p:nvSpPr>
          <p:cNvPr id="13" name="TextBox 12"/>
          <p:cNvSpPr txBox="1"/>
          <p:nvPr/>
        </p:nvSpPr>
        <p:spPr>
          <a:xfrm>
            <a:off x="755576" y="908720"/>
            <a:ext cx="7416824" cy="523220"/>
          </a:xfrm>
          <a:prstGeom prst="rect">
            <a:avLst/>
          </a:prstGeom>
          <a:noFill/>
        </p:spPr>
        <p:txBody>
          <a:bodyPr wrap="square" rtlCol="0">
            <a:spAutoFit/>
          </a:bodyPr>
          <a:lstStyle/>
          <a:p>
            <a:r>
              <a:rPr lang="en-US" b="0" dirty="0">
                <a:solidFill>
                  <a:srgbClr val="00CCFF"/>
                </a:solidFill>
                <a:latin typeface="Helvetica"/>
                <a:cs typeface="Helvetica"/>
              </a:rPr>
              <a:t>I</a:t>
            </a:r>
            <a:r>
              <a:rPr lang="en-US" b="0" dirty="0" smtClean="0">
                <a:solidFill>
                  <a:srgbClr val="00CCFF"/>
                </a:solidFill>
                <a:latin typeface="Helvetica"/>
                <a:cs typeface="Helvetica"/>
              </a:rPr>
              <a:t>mprovement of  JET (Central Tracker) </a:t>
            </a:r>
            <a:r>
              <a:rPr lang="en-US" b="0" dirty="0" err="1" smtClean="0">
                <a:solidFill>
                  <a:srgbClr val="00CCFF"/>
                </a:solidFill>
                <a:latin typeface="Helvetica"/>
                <a:cs typeface="Helvetica"/>
              </a:rPr>
              <a:t>dE</a:t>
            </a:r>
            <a:r>
              <a:rPr lang="en-US" b="0" dirty="0" smtClean="0">
                <a:solidFill>
                  <a:srgbClr val="00CCFF"/>
                </a:solidFill>
                <a:latin typeface="Helvetica"/>
                <a:cs typeface="Helvetica"/>
              </a:rPr>
              <a:t>/dx</a:t>
            </a:r>
            <a:endParaRPr lang="en-US" b="0" dirty="0">
              <a:solidFill>
                <a:srgbClr val="00CCFF"/>
              </a:solidFill>
              <a:latin typeface="Helvetica"/>
              <a:cs typeface="Helvetica"/>
            </a:endParaRPr>
          </a:p>
        </p:txBody>
      </p:sp>
      <p:sp>
        <p:nvSpPr>
          <p:cNvPr id="14" name="TextBox 13"/>
          <p:cNvSpPr txBox="1"/>
          <p:nvPr/>
        </p:nvSpPr>
        <p:spPr>
          <a:xfrm>
            <a:off x="288032" y="6165304"/>
            <a:ext cx="8820472" cy="400110"/>
          </a:xfrm>
          <a:prstGeom prst="rect">
            <a:avLst/>
          </a:prstGeom>
          <a:noFill/>
        </p:spPr>
        <p:txBody>
          <a:bodyPr wrap="square" rtlCol="0">
            <a:spAutoFit/>
          </a:bodyPr>
          <a:lstStyle/>
          <a:p>
            <a:r>
              <a:rPr lang="en-US" sz="2000" b="0" dirty="0" smtClean="0">
                <a:latin typeface="Helvetica"/>
                <a:cs typeface="Helvetica"/>
              </a:rPr>
              <a:t>BESS</a:t>
            </a:r>
            <a:r>
              <a:rPr lang="en-US" sz="2000" b="0" dirty="0" smtClean="0">
                <a:latin typeface="Helvetica"/>
                <a:cs typeface="Helvetica"/>
              </a:rPr>
              <a:t>-Polar II </a:t>
            </a:r>
            <a:r>
              <a:rPr lang="en-US" sz="2000" b="0" dirty="0" smtClean="0">
                <a:latin typeface="Helvetica"/>
                <a:cs typeface="Helvetica"/>
              </a:rPr>
              <a:t>p, </a:t>
            </a:r>
            <a:r>
              <a:rPr lang="en-US" sz="2000" b="0" dirty="0">
                <a:latin typeface="Helvetica"/>
                <a:cs typeface="Helvetica"/>
              </a:rPr>
              <a:t>p</a:t>
            </a:r>
            <a:r>
              <a:rPr lang="en-US" sz="2000" b="0" dirty="0" smtClean="0">
                <a:latin typeface="Helvetica"/>
                <a:cs typeface="Helvetica"/>
              </a:rPr>
              <a:t>-bar / p </a:t>
            </a:r>
            <a:r>
              <a:rPr lang="en-US" sz="2000" b="0" dirty="0" smtClean="0">
                <a:latin typeface="Helvetica"/>
                <a:cs typeface="Helvetica"/>
              </a:rPr>
              <a:t>ratio</a:t>
            </a:r>
            <a:r>
              <a:rPr lang="en-US" sz="2000" b="0" dirty="0" smtClean="0">
                <a:latin typeface="Helvetica"/>
                <a:cs typeface="Helvetica"/>
              </a:rPr>
              <a:t>, and </a:t>
            </a:r>
            <a:r>
              <a:rPr lang="en-US" sz="2000" b="0" dirty="0" smtClean="0">
                <a:latin typeface="Helvetica"/>
                <a:cs typeface="Helvetica"/>
              </a:rPr>
              <a:t>d</a:t>
            </a:r>
            <a:r>
              <a:rPr lang="en-US" sz="2000" b="0" dirty="0" smtClean="0">
                <a:latin typeface="Helvetica"/>
                <a:cs typeface="Helvetica"/>
              </a:rPr>
              <a:t>-</a:t>
            </a:r>
            <a:r>
              <a:rPr lang="en-US" sz="2000" b="0" dirty="0" smtClean="0">
                <a:latin typeface="Helvetica"/>
                <a:cs typeface="Helvetica"/>
              </a:rPr>
              <a:t>bar analysis, in progress</a:t>
            </a:r>
            <a:endParaRPr lang="en-US" sz="2000" b="0" dirty="0">
              <a:latin typeface="Helvetica"/>
              <a:cs typeface="Helvetica"/>
            </a:endParaRPr>
          </a:p>
        </p:txBody>
      </p:sp>
      <p:sp>
        <p:nvSpPr>
          <p:cNvPr id="3" name="テキスト ボックス 2"/>
          <p:cNvSpPr txBox="1"/>
          <p:nvPr/>
        </p:nvSpPr>
        <p:spPr>
          <a:xfrm>
            <a:off x="5282262" y="4437112"/>
            <a:ext cx="404002" cy="523220"/>
          </a:xfrm>
          <a:prstGeom prst="rect">
            <a:avLst/>
          </a:prstGeom>
          <a:noFill/>
          <a:ln>
            <a:noFill/>
          </a:ln>
        </p:spPr>
        <p:txBody>
          <a:bodyPr wrap="none" rtlCol="0">
            <a:spAutoFit/>
          </a:bodyPr>
          <a:lstStyle/>
          <a:p>
            <a:r>
              <a:rPr kumimoji="1" lang="en-US" altLang="ja-JP" dirty="0" smtClean="0">
                <a:solidFill>
                  <a:srgbClr val="70A0FF"/>
                </a:solidFill>
                <a:latin typeface="Helvetica"/>
                <a:cs typeface="Helvetica"/>
              </a:rPr>
              <a:t>p</a:t>
            </a:r>
            <a:endParaRPr kumimoji="1" lang="ja-JP" altLang="en-US" dirty="0">
              <a:solidFill>
                <a:srgbClr val="70A0FF"/>
              </a:solidFill>
              <a:latin typeface="Helvetica"/>
              <a:cs typeface="Helvetica"/>
            </a:endParaRPr>
          </a:p>
        </p:txBody>
      </p:sp>
      <p:sp>
        <p:nvSpPr>
          <p:cNvPr id="10" name="テキスト ボックス 9"/>
          <p:cNvSpPr txBox="1"/>
          <p:nvPr/>
        </p:nvSpPr>
        <p:spPr>
          <a:xfrm>
            <a:off x="6732240" y="3933056"/>
            <a:ext cx="865530" cy="523220"/>
          </a:xfrm>
          <a:prstGeom prst="rect">
            <a:avLst/>
          </a:prstGeom>
          <a:noFill/>
          <a:ln>
            <a:noFill/>
          </a:ln>
        </p:spPr>
        <p:txBody>
          <a:bodyPr wrap="square" rtlCol="0">
            <a:spAutoFit/>
          </a:bodyPr>
          <a:lstStyle/>
          <a:p>
            <a:r>
              <a:rPr lang="en-US" altLang="ja-JP" dirty="0" smtClean="0">
                <a:solidFill>
                  <a:srgbClr val="70A0FF"/>
                </a:solidFill>
                <a:latin typeface="Helvetica"/>
                <a:cs typeface="Helvetica"/>
              </a:rPr>
              <a:t>He</a:t>
            </a:r>
            <a:endParaRPr kumimoji="1" lang="ja-JP" altLang="en-US" dirty="0">
              <a:solidFill>
                <a:srgbClr val="70A0FF"/>
              </a:solidFill>
              <a:latin typeface="Helvetica"/>
              <a:cs typeface="Helvetica"/>
            </a:endParaRPr>
          </a:p>
        </p:txBody>
      </p:sp>
      <p:sp>
        <p:nvSpPr>
          <p:cNvPr id="11" name="テキスト ボックス 10"/>
          <p:cNvSpPr txBox="1"/>
          <p:nvPr/>
        </p:nvSpPr>
        <p:spPr>
          <a:xfrm>
            <a:off x="5724128" y="3573016"/>
            <a:ext cx="404002" cy="523220"/>
          </a:xfrm>
          <a:prstGeom prst="rect">
            <a:avLst/>
          </a:prstGeom>
          <a:noFill/>
          <a:ln>
            <a:noFill/>
          </a:ln>
        </p:spPr>
        <p:txBody>
          <a:bodyPr wrap="none" rtlCol="0">
            <a:spAutoFit/>
          </a:bodyPr>
          <a:lstStyle/>
          <a:p>
            <a:r>
              <a:rPr lang="en-US" altLang="ja-JP" dirty="0">
                <a:solidFill>
                  <a:srgbClr val="70A0FF"/>
                </a:solidFill>
                <a:latin typeface="Helvetica"/>
                <a:cs typeface="Helvetica"/>
              </a:rPr>
              <a:t>d</a:t>
            </a:r>
            <a:endParaRPr kumimoji="1" lang="ja-JP" altLang="en-US" dirty="0">
              <a:solidFill>
                <a:srgbClr val="70A0FF"/>
              </a:solidFill>
              <a:latin typeface="Helvetica"/>
              <a:cs typeface="Helvetica"/>
            </a:endParaRPr>
          </a:p>
        </p:txBody>
      </p:sp>
      <p:sp>
        <p:nvSpPr>
          <p:cNvPr id="15" name="テキスト ボックス 14"/>
          <p:cNvSpPr txBox="1"/>
          <p:nvPr/>
        </p:nvSpPr>
        <p:spPr>
          <a:xfrm>
            <a:off x="6516216" y="4725144"/>
            <a:ext cx="304240" cy="523220"/>
          </a:xfrm>
          <a:prstGeom prst="rect">
            <a:avLst/>
          </a:prstGeom>
          <a:noFill/>
          <a:ln>
            <a:noFill/>
          </a:ln>
        </p:spPr>
        <p:txBody>
          <a:bodyPr wrap="none" rtlCol="0">
            <a:spAutoFit/>
          </a:bodyPr>
          <a:lstStyle/>
          <a:p>
            <a:r>
              <a:rPr lang="en-US" altLang="ja-JP" dirty="0" smtClean="0">
                <a:solidFill>
                  <a:srgbClr val="70A0FF"/>
                </a:solidFill>
                <a:latin typeface="Helvetica"/>
                <a:cs typeface="Helvetica"/>
              </a:rPr>
              <a:t>t</a:t>
            </a:r>
            <a:endParaRPr kumimoji="1" lang="ja-JP" altLang="en-US" dirty="0">
              <a:solidFill>
                <a:srgbClr val="70A0FF"/>
              </a:solidFill>
              <a:latin typeface="Helvetica"/>
              <a:cs typeface="Helvetica"/>
            </a:endParaRPr>
          </a:p>
        </p:txBody>
      </p:sp>
      <p:sp>
        <p:nvSpPr>
          <p:cNvPr id="4" name="テキスト ボックス 3"/>
          <p:cNvSpPr txBox="1"/>
          <p:nvPr/>
        </p:nvSpPr>
        <p:spPr>
          <a:xfrm>
            <a:off x="6524515" y="2422629"/>
            <a:ext cx="2223949" cy="646331"/>
          </a:xfrm>
          <a:prstGeom prst="rect">
            <a:avLst/>
          </a:prstGeom>
          <a:solidFill>
            <a:srgbClr val="CCFFCC"/>
          </a:solidFill>
          <a:ln>
            <a:solidFill>
              <a:srgbClr val="00CCFF"/>
            </a:solidFill>
          </a:ln>
        </p:spPr>
        <p:txBody>
          <a:bodyPr wrap="none" rtlCol="0">
            <a:spAutoFit/>
          </a:bodyPr>
          <a:lstStyle/>
          <a:p>
            <a:pPr algn="l"/>
            <a:r>
              <a:rPr kumimoji="1" lang="en-US" altLang="ja-JP" sz="1800" dirty="0" smtClean="0">
                <a:solidFill>
                  <a:srgbClr val="000090"/>
                </a:solidFill>
                <a:latin typeface="Helvetica"/>
                <a:cs typeface="Helvetica"/>
              </a:rPr>
              <a:t>Further calibration </a:t>
            </a:r>
          </a:p>
          <a:p>
            <a:pPr algn="l"/>
            <a:r>
              <a:rPr lang="en-US" altLang="ja-JP" sz="1800" dirty="0">
                <a:solidFill>
                  <a:srgbClr val="000090"/>
                </a:solidFill>
                <a:latin typeface="Helvetica"/>
                <a:cs typeface="Helvetica"/>
              </a:rPr>
              <a:t>a</a:t>
            </a:r>
            <a:r>
              <a:rPr lang="en-US" altLang="ja-JP" sz="1800" dirty="0" smtClean="0">
                <a:solidFill>
                  <a:srgbClr val="000090"/>
                </a:solidFill>
                <a:latin typeface="Helvetica"/>
                <a:cs typeface="Helvetica"/>
              </a:rPr>
              <a:t>chieved!</a:t>
            </a:r>
            <a:endParaRPr kumimoji="1" lang="ja-JP" altLang="en-US" sz="1800" dirty="0">
              <a:solidFill>
                <a:srgbClr val="000090"/>
              </a:solidFill>
              <a:latin typeface="Helvetica"/>
              <a:cs typeface="Helvetica"/>
            </a:endParaRPr>
          </a:p>
        </p:txBody>
      </p:sp>
    </p:spTree>
    <p:extLst>
      <p:ext uri="{BB962C8B-B14F-4D97-AF65-F5344CB8AC3E}">
        <p14:creationId xmlns:p14="http://schemas.microsoft.com/office/powerpoint/2010/main" val="2024014829"/>
      </p:ext>
    </p:extLst>
  </p:cSld>
  <p:clrMapOvr>
    <a:masterClrMapping/>
  </p:clrMapOvr>
  <p:transition xmlns:p14="http://schemas.microsoft.com/office/powerpoint/2010/main" advTm="27110"/>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1"/>
          <p:cNvSpPr>
            <a:spLocks noGrp="1" noChangeArrowheads="1"/>
          </p:cNvSpPr>
          <p:nvPr>
            <p:ph type="title"/>
          </p:nvPr>
        </p:nvSpPr>
        <p:spPr>
          <a:xfrm>
            <a:off x="457200" y="44624"/>
            <a:ext cx="8229600" cy="504056"/>
          </a:xfrm>
        </p:spPr>
        <p:txBody>
          <a:bodyPr/>
          <a:lstStyle/>
          <a:p>
            <a:pPr>
              <a:defRPr/>
            </a:pPr>
            <a:r>
              <a:rPr kumimoji="0" lang="en-US" altLang="ja-JP" dirty="0">
                <a:latin typeface="Helvetica Neue" charset="0"/>
                <a:ea typeface="ヒラギノ角ゴ ProN W3" charset="0"/>
                <a:cs typeface="ヒラギノ角ゴ ProN W3" charset="0"/>
              </a:rPr>
              <a:t>Summary</a:t>
            </a:r>
          </a:p>
        </p:txBody>
      </p:sp>
      <p:sp>
        <p:nvSpPr>
          <p:cNvPr id="89090" name="Rectangle 2"/>
          <p:cNvSpPr>
            <a:spLocks noGrp="1" noChangeArrowheads="1"/>
          </p:cNvSpPr>
          <p:nvPr>
            <p:ph type="body" idx="1"/>
          </p:nvPr>
        </p:nvSpPr>
        <p:spPr>
          <a:xfrm>
            <a:off x="35496" y="692696"/>
            <a:ext cx="9036496" cy="6192688"/>
          </a:xfrm>
        </p:spPr>
        <p:txBody>
          <a:bodyPr/>
          <a:lstStyle/>
          <a:p>
            <a:pPr>
              <a:defRPr/>
            </a:pPr>
            <a:r>
              <a:rPr lang="en-US" altLang="ja-JP" sz="2400" b="1" dirty="0">
                <a:solidFill>
                  <a:srgbClr val="00CCFF"/>
                </a:solidFill>
                <a:latin typeface="Helvetica"/>
                <a:ea typeface="ヒラギノ角ゴ ProN W3" charset="0"/>
                <a:cs typeface="Helvetica"/>
              </a:rPr>
              <a:t>BESS-Polar II at Solar Minimum:</a:t>
            </a:r>
            <a:endParaRPr lang="en-US" altLang="ja-JP" sz="2400" dirty="0">
              <a:solidFill>
                <a:srgbClr val="00CCFF"/>
              </a:solidFill>
              <a:latin typeface="Helvetica"/>
              <a:ea typeface="ヒラギノ角ゴ ProN W3" charset="0"/>
              <a:cs typeface="Helvetica"/>
            </a:endParaRPr>
          </a:p>
          <a:p>
            <a:pPr lvl="1">
              <a:defRPr/>
            </a:pPr>
            <a:r>
              <a:rPr lang="en-US" altLang="ja-JP" sz="2400" dirty="0">
                <a:latin typeface="Helvetica"/>
                <a:ea typeface="ヒラギノ角ゴ ProN W3" charset="0"/>
                <a:cs typeface="Helvetica"/>
              </a:rPr>
              <a:t>Gathered cosmic-ray data with </a:t>
            </a:r>
            <a:r>
              <a:rPr lang="en-US" altLang="ja-JP" sz="2400" dirty="0">
                <a:solidFill>
                  <a:srgbClr val="FFFF00"/>
                </a:solidFill>
                <a:latin typeface="Helvetica"/>
                <a:ea typeface="ヒラギノ角ゴ ProN W3" charset="0"/>
                <a:cs typeface="Helvetica"/>
              </a:rPr>
              <a:t>&gt;</a:t>
            </a:r>
            <a:r>
              <a:rPr lang="en-US" altLang="ja-JP" sz="2400" dirty="0">
                <a:solidFill>
                  <a:srgbClr val="FFFF00"/>
                </a:solidFill>
                <a:effectLst/>
                <a:latin typeface="Helvetica"/>
                <a:ea typeface="ヒラギノ角ゴ ProN W3" charset="0"/>
                <a:cs typeface="Helvetica"/>
              </a:rPr>
              <a:t>10 times statistics </a:t>
            </a:r>
            <a:r>
              <a:rPr lang="en-US" altLang="ja-JP" sz="2400" dirty="0">
                <a:solidFill>
                  <a:srgbClr val="FFFFFF"/>
                </a:solidFill>
                <a:effectLst/>
                <a:latin typeface="Helvetica"/>
                <a:ea typeface="ヒラギノ角ゴ ProN W3" charset="0"/>
                <a:cs typeface="Helvetica"/>
              </a:rPr>
              <a:t>to </a:t>
            </a:r>
            <a:r>
              <a:rPr lang="en-US" altLang="ja-JP" sz="2400" dirty="0">
                <a:latin typeface="Helvetica"/>
                <a:ea typeface="ヒラギノ角ゴ ProN W3" charset="0"/>
                <a:cs typeface="Helvetica"/>
              </a:rPr>
              <a:t>the previous solar minimum  (’95 + ’97).</a:t>
            </a:r>
            <a:endParaRPr lang="en-US" altLang="ja-JP" sz="2000" dirty="0">
              <a:latin typeface="Helvetica"/>
              <a:ea typeface="ヒラギノ角ゴ ProN W3" charset="0"/>
              <a:cs typeface="Helvetica"/>
            </a:endParaRPr>
          </a:p>
          <a:p>
            <a:pPr lvl="1">
              <a:defRPr/>
            </a:pPr>
            <a:r>
              <a:rPr lang="en-US" altLang="ja-JP" sz="2400" dirty="0">
                <a:latin typeface="Helvetica"/>
                <a:ea typeface="ヒラギノ角ゴ ProN W3" charset="0"/>
                <a:cs typeface="Helvetica"/>
              </a:rPr>
              <a:t>Antiproton spectrum observed is </a:t>
            </a:r>
            <a:r>
              <a:rPr lang="en-US" altLang="ja-JP" sz="2400" dirty="0">
                <a:solidFill>
                  <a:srgbClr val="FFFF00"/>
                </a:solidFill>
                <a:effectLst/>
                <a:latin typeface="Helvetica"/>
                <a:ea typeface="ヒラギノ角ゴ ProN W3" charset="0"/>
                <a:cs typeface="Helvetica"/>
              </a:rPr>
              <a:t>consistent</a:t>
            </a:r>
            <a:r>
              <a:rPr lang="en-US" altLang="ja-JP" sz="2400" dirty="0">
                <a:solidFill>
                  <a:srgbClr val="FFFF00"/>
                </a:solidFill>
                <a:effectLst>
                  <a:outerShdw blurRad="38100" dist="38100" dir="2700000" algn="tl">
                    <a:srgbClr val="FFFFFF"/>
                  </a:outerShdw>
                </a:effectLst>
                <a:latin typeface="Helvetica"/>
                <a:ea typeface="ヒラギノ角ゴ ProN W3" charset="0"/>
                <a:cs typeface="Helvetica"/>
              </a:rPr>
              <a:t> </a:t>
            </a:r>
            <a:r>
              <a:rPr lang="en-US" altLang="ja-JP" sz="2400" dirty="0">
                <a:solidFill>
                  <a:srgbClr val="FFFF00"/>
                </a:solidFill>
                <a:effectLst/>
                <a:latin typeface="Helvetica"/>
                <a:ea typeface="ヒラギノ角ゴ ProN W3" charset="0"/>
                <a:cs typeface="Helvetica"/>
              </a:rPr>
              <a:t>with secondary </a:t>
            </a:r>
            <a:r>
              <a:rPr lang="en-US" altLang="ja-JP" sz="2400" dirty="0">
                <a:solidFill>
                  <a:srgbClr val="FFFFFF"/>
                </a:solidFill>
                <a:effectLst/>
                <a:latin typeface="Helvetica"/>
                <a:ea typeface="ヒラギノ角ゴ ProN W3" charset="0"/>
                <a:cs typeface="Helvetica"/>
              </a:rPr>
              <a:t>antiproton calculations.</a:t>
            </a:r>
          </a:p>
          <a:p>
            <a:pPr lvl="1">
              <a:defRPr/>
            </a:pPr>
            <a:r>
              <a:rPr lang="en-US" altLang="ja-JP" sz="2400" dirty="0">
                <a:latin typeface="Helvetica"/>
                <a:ea typeface="ヒラギノ角ゴ ProN W3" charset="0"/>
                <a:cs typeface="Helvetica"/>
              </a:rPr>
              <a:t>Result shows </a:t>
            </a:r>
            <a:r>
              <a:rPr lang="en-US" altLang="ja-JP" sz="2400" dirty="0">
                <a:solidFill>
                  <a:srgbClr val="FFFF33"/>
                </a:solidFill>
                <a:effectLst/>
                <a:latin typeface="Helvetica"/>
                <a:ea typeface="ヒラギノ角ゴ ProN W3" charset="0"/>
                <a:cs typeface="Helvetica"/>
              </a:rPr>
              <a:t>no evidence </a:t>
            </a:r>
            <a:r>
              <a:rPr lang="en-US" altLang="ja-JP" sz="2400" dirty="0">
                <a:solidFill>
                  <a:srgbClr val="FFFFFF"/>
                </a:solidFill>
                <a:effectLst/>
                <a:latin typeface="Helvetica"/>
                <a:ea typeface="ヒラギノ角ゴ ProN W3" charset="0"/>
                <a:cs typeface="Helvetica"/>
              </a:rPr>
              <a:t>of </a:t>
            </a:r>
            <a:r>
              <a:rPr lang="en-US" altLang="ja-JP" sz="2400" dirty="0">
                <a:solidFill>
                  <a:srgbClr val="FFFF00"/>
                </a:solidFill>
                <a:effectLst/>
                <a:latin typeface="Helvetica"/>
                <a:ea typeface="ヒラギノ角ゴ ProN W3" charset="0"/>
                <a:cs typeface="Helvetica"/>
              </a:rPr>
              <a:t>primary antiprotons</a:t>
            </a:r>
            <a:r>
              <a:rPr lang="en-US" altLang="ja-JP" sz="2400" dirty="0">
                <a:latin typeface="Helvetica"/>
                <a:ea typeface="ヒラギノ角ゴ ProN W3" charset="0"/>
                <a:cs typeface="Helvetica"/>
              </a:rPr>
              <a:t>, </a:t>
            </a:r>
          </a:p>
          <a:p>
            <a:pPr lvl="2">
              <a:defRPr/>
            </a:pPr>
            <a:r>
              <a:rPr lang="en-US" altLang="ja-JP" sz="2000" dirty="0">
                <a:latin typeface="Helvetica"/>
                <a:ea typeface="ヒラギノ角ゴ ProN W3" charset="0"/>
                <a:cs typeface="Helvetica"/>
              </a:rPr>
              <a:t>An evaporation rate, upper limit set: </a:t>
            </a:r>
            <a:r>
              <a:rPr lang="en-US" altLang="ja-JP" sz="2000" b="1" dirty="0">
                <a:solidFill>
                  <a:srgbClr val="FFFF00"/>
                </a:solidFill>
                <a:effectLst/>
                <a:latin typeface="Helvetica"/>
                <a:ea typeface="ヒラギノ角ゴ ProN W3" charset="0"/>
                <a:cs typeface="Helvetica"/>
                <a:sym typeface="Helvetica Neue" charset="0"/>
              </a:rPr>
              <a:t>1.2 x 10</a:t>
            </a:r>
            <a:r>
              <a:rPr lang="en-US" altLang="ja-JP" sz="2000" b="1" baseline="32000" dirty="0">
                <a:solidFill>
                  <a:srgbClr val="FFFF00"/>
                </a:solidFill>
                <a:effectLst/>
                <a:latin typeface="Helvetica"/>
                <a:ea typeface="ヒラギノ角ゴ ProN W3" charset="0"/>
                <a:cs typeface="Helvetica"/>
                <a:sym typeface="Helvetica Neue" charset="0"/>
              </a:rPr>
              <a:t>-3</a:t>
            </a:r>
            <a:r>
              <a:rPr lang="en-US" altLang="ja-JP" sz="2000" b="1" dirty="0">
                <a:solidFill>
                  <a:srgbClr val="FFFF00"/>
                </a:solidFill>
                <a:effectLst/>
                <a:latin typeface="Helvetica"/>
                <a:ea typeface="ヒラギノ角ゴ ProN W3" charset="0"/>
                <a:cs typeface="Helvetica"/>
                <a:sym typeface="Helvetica Neue" charset="0"/>
              </a:rPr>
              <a:t>/pc</a:t>
            </a:r>
            <a:r>
              <a:rPr lang="en-US" altLang="ja-JP" sz="2000" b="1" baseline="32000" dirty="0">
                <a:solidFill>
                  <a:srgbClr val="FFFF00"/>
                </a:solidFill>
                <a:effectLst/>
                <a:latin typeface="Helvetica"/>
                <a:ea typeface="ヒラギノ角ゴ ProN W3" charset="0"/>
                <a:cs typeface="Helvetica"/>
                <a:sym typeface="Helvetica Neue" charset="0"/>
              </a:rPr>
              <a:t>3</a:t>
            </a:r>
            <a:r>
              <a:rPr lang="en-US" altLang="ja-JP" sz="2000" b="1" dirty="0">
                <a:solidFill>
                  <a:srgbClr val="FFFF00"/>
                </a:solidFill>
                <a:effectLst/>
                <a:latin typeface="Helvetica"/>
                <a:ea typeface="ヒラギノ角ゴ ProN W3" charset="0"/>
                <a:cs typeface="Helvetica"/>
                <a:sym typeface="Helvetica Neue" charset="0"/>
              </a:rPr>
              <a:t>/</a:t>
            </a:r>
            <a:r>
              <a:rPr lang="en-US" altLang="ja-JP" sz="2000" b="1" dirty="0" err="1">
                <a:solidFill>
                  <a:srgbClr val="FFFF00"/>
                </a:solidFill>
                <a:effectLst/>
                <a:latin typeface="Helvetica"/>
                <a:ea typeface="ヒラギノ角ゴ ProN W3" charset="0"/>
                <a:cs typeface="Helvetica"/>
                <a:sym typeface="Helvetica Neue" charset="0"/>
              </a:rPr>
              <a:t>yr</a:t>
            </a:r>
            <a:r>
              <a:rPr lang="en-US" altLang="ja-JP" sz="2000" b="1" dirty="0">
                <a:solidFill>
                  <a:srgbClr val="FFFF00"/>
                </a:solidFill>
                <a:effectLst/>
                <a:latin typeface="Helvetica"/>
                <a:ea typeface="ヒラギノ角ゴ ProN W3" charset="0"/>
                <a:cs typeface="Helvetica"/>
                <a:sym typeface="Helvetica Neue" charset="0"/>
              </a:rPr>
              <a:t> </a:t>
            </a:r>
            <a:r>
              <a:rPr lang="en-US" altLang="ja-JP" sz="2000" b="1" dirty="0" smtClean="0">
                <a:solidFill>
                  <a:srgbClr val="FFFF00"/>
                </a:solidFill>
                <a:effectLst/>
                <a:latin typeface="Helvetica"/>
                <a:ea typeface="ヒラギノ角ゴ ProN W3" charset="0"/>
                <a:cs typeface="Helvetica"/>
                <a:sym typeface="Helvetica Neue" charset="0"/>
              </a:rPr>
              <a:t> </a:t>
            </a:r>
            <a:r>
              <a:rPr lang="en-US" altLang="ja-JP" sz="2000" dirty="0" smtClean="0">
                <a:solidFill>
                  <a:srgbClr val="FFFFFF"/>
                </a:solidFill>
                <a:effectLst/>
                <a:latin typeface="Helvetica"/>
                <a:ea typeface="ヒラギノ角ゴ ProN W3" charset="0"/>
                <a:cs typeface="Helvetica"/>
                <a:sym typeface="Helvetica Neue" charset="0"/>
              </a:rPr>
              <a:t>(</a:t>
            </a:r>
            <a:r>
              <a:rPr lang="en-US" altLang="ja-JP" sz="2000" dirty="0">
                <a:solidFill>
                  <a:srgbClr val="FFFFFF"/>
                </a:solidFill>
                <a:effectLst/>
                <a:latin typeface="Helvetica"/>
                <a:ea typeface="ヒラギノ角ゴ ProN W3" charset="0"/>
                <a:cs typeface="Helvetica"/>
                <a:sym typeface="Helvetica Neue" charset="0"/>
              </a:rPr>
              <a:t>90% C.L.).</a:t>
            </a:r>
            <a:endParaRPr lang="en-US" altLang="ja-JP" sz="2000" dirty="0">
              <a:solidFill>
                <a:srgbClr val="FFFFFF"/>
              </a:solidFill>
              <a:effectLst/>
              <a:latin typeface="Helvetica"/>
              <a:ea typeface="ヒラギノ角ゴ ProN W3" charset="0"/>
              <a:cs typeface="Helvetica"/>
            </a:endParaRPr>
          </a:p>
          <a:p>
            <a:pPr>
              <a:defRPr/>
            </a:pPr>
            <a:r>
              <a:rPr lang="en-US" altLang="ja-JP" sz="2400" b="1" dirty="0" smtClean="0">
                <a:solidFill>
                  <a:srgbClr val="00CCFF"/>
                </a:solidFill>
                <a:latin typeface="Helvetica"/>
                <a:ea typeface="ヒラギノ角ゴ ProN W3" charset="0"/>
                <a:cs typeface="Helvetica"/>
              </a:rPr>
              <a:t>All BESS </a:t>
            </a:r>
            <a:r>
              <a:rPr lang="en-US" altLang="ja-JP" sz="2400" b="1" dirty="0">
                <a:solidFill>
                  <a:srgbClr val="00CCFF"/>
                </a:solidFill>
                <a:latin typeface="Helvetica"/>
                <a:ea typeface="ヒラギノ角ゴ ProN W3" charset="0"/>
                <a:cs typeface="Helvetica"/>
              </a:rPr>
              <a:t>(1993 ~  2007/8): </a:t>
            </a:r>
          </a:p>
          <a:p>
            <a:pPr lvl="1">
              <a:defRPr/>
            </a:pPr>
            <a:r>
              <a:rPr lang="en-US" altLang="ja-JP" sz="2400" dirty="0" smtClean="0">
                <a:latin typeface="Helvetica"/>
                <a:ea typeface="ヒラギノ角ゴ ProN W3" charset="0"/>
                <a:cs typeface="Helvetica"/>
              </a:rPr>
              <a:t>Indicates</a:t>
            </a:r>
            <a:r>
              <a:rPr lang="en-US" altLang="ja-JP" sz="2000" dirty="0" smtClean="0">
                <a:latin typeface="Helvetica"/>
                <a:ea typeface="ヒラギノ角ゴ ProN W3" charset="0"/>
                <a:cs typeface="Helvetica"/>
              </a:rPr>
              <a:t> </a:t>
            </a:r>
            <a:r>
              <a:rPr lang="en-US" altLang="ja-JP" sz="2400" dirty="0">
                <a:latin typeface="Helvetica"/>
                <a:ea typeface="ヒラギノ角ゴ ProN W3" charset="0"/>
                <a:cs typeface="Helvetica"/>
              </a:rPr>
              <a:t>no </a:t>
            </a:r>
            <a:r>
              <a:rPr lang="en-US" altLang="ja-JP" sz="2400" dirty="0" err="1">
                <a:latin typeface="Helvetica"/>
                <a:ea typeface="ヒラギノ角ゴ ProN W3" charset="0"/>
                <a:cs typeface="Helvetica"/>
              </a:rPr>
              <a:t>antihelium</a:t>
            </a:r>
            <a:r>
              <a:rPr lang="en-US" altLang="ja-JP" sz="2400" dirty="0">
                <a:latin typeface="Helvetica"/>
                <a:ea typeface="ヒラギノ角ゴ ProN W3" charset="0"/>
                <a:cs typeface="Helvetica"/>
              </a:rPr>
              <a:t> candidate, and </a:t>
            </a:r>
          </a:p>
          <a:p>
            <a:pPr lvl="1">
              <a:defRPr/>
            </a:pPr>
            <a:r>
              <a:rPr lang="en-US" altLang="ja-JP" sz="2400" dirty="0" smtClean="0">
                <a:latin typeface="Helvetica"/>
                <a:ea typeface="ヒラギノ角ゴ ProN W3" charset="0"/>
                <a:cs typeface="Helvetica"/>
              </a:rPr>
              <a:t>S</a:t>
            </a:r>
            <a:r>
              <a:rPr lang="en-US" altLang="ja-JP" sz="2400" dirty="0" smtClean="0">
                <a:effectLst/>
                <a:latin typeface="Helvetica"/>
                <a:ea typeface="ヒラギノ角ゴ ProN W3" charset="0"/>
                <a:cs typeface="Helvetica"/>
              </a:rPr>
              <a:t>ets </a:t>
            </a:r>
            <a:r>
              <a:rPr lang="en-US" altLang="ja-JP" sz="2400" dirty="0" smtClean="0">
                <a:solidFill>
                  <a:srgbClr val="FFFF33"/>
                </a:solidFill>
                <a:effectLst/>
                <a:latin typeface="Helvetica"/>
                <a:ea typeface="ヒラギノ角ゴ ProN W3" charset="0"/>
                <a:cs typeface="Helvetica"/>
              </a:rPr>
              <a:t>He</a:t>
            </a:r>
            <a:r>
              <a:rPr lang="en-US" altLang="ja-JP" sz="2400" dirty="0">
                <a:solidFill>
                  <a:srgbClr val="FFFF33"/>
                </a:solidFill>
                <a:effectLst/>
                <a:latin typeface="Helvetica"/>
                <a:ea typeface="ヒラギノ角ゴ ProN W3" charset="0"/>
                <a:cs typeface="Helvetica"/>
              </a:rPr>
              <a:t>-bar/He upper limit  </a:t>
            </a:r>
            <a:r>
              <a:rPr lang="en-US" altLang="ja-JP" sz="2400" b="1" dirty="0">
                <a:solidFill>
                  <a:srgbClr val="FFFF00"/>
                </a:solidFill>
                <a:latin typeface="Helvetica" charset="0"/>
                <a:ea typeface="ＭＳ Ｐゴシック" charset="0"/>
                <a:cs typeface="Helvetica" charset="0"/>
                <a:sym typeface="Helvetica" charset="0"/>
              </a:rPr>
              <a:t>6.9x 10</a:t>
            </a:r>
            <a:r>
              <a:rPr lang="en-US" altLang="ja-JP" sz="2400" b="1" baseline="30000" dirty="0">
                <a:solidFill>
                  <a:srgbClr val="FFFF00"/>
                </a:solidFill>
                <a:latin typeface="Helvetica" charset="0"/>
                <a:ea typeface="ＭＳ Ｐゴシック" charset="0"/>
                <a:cs typeface="Helvetica" charset="0"/>
                <a:sym typeface="Helvetica" charset="0"/>
              </a:rPr>
              <a:t>-</a:t>
            </a:r>
            <a:r>
              <a:rPr lang="en-US" altLang="ja-JP" sz="2400" b="1" baseline="30000" dirty="0" smtClean="0">
                <a:solidFill>
                  <a:srgbClr val="FFFF00"/>
                </a:solidFill>
                <a:latin typeface="Helvetica" charset="0"/>
                <a:ea typeface="ＭＳ Ｐゴシック" charset="0"/>
                <a:cs typeface="Helvetica" charset="0"/>
                <a:sym typeface="Helvetica" charset="0"/>
              </a:rPr>
              <a:t>8</a:t>
            </a:r>
            <a:r>
              <a:rPr lang="en-US" altLang="ja-JP" sz="2400" b="1" dirty="0" smtClean="0">
                <a:solidFill>
                  <a:srgbClr val="FFFF00"/>
                </a:solidFill>
                <a:latin typeface="Helvetica" charset="0"/>
                <a:ea typeface="ＭＳ Ｐゴシック" charset="0"/>
                <a:cs typeface="Helvetica" charset="0"/>
                <a:sym typeface="Helvetica" charset="0"/>
              </a:rPr>
              <a:t>, </a:t>
            </a:r>
            <a:r>
              <a:rPr lang="en-US" altLang="ja-JP" sz="2400" dirty="0" smtClean="0">
                <a:latin typeface="Helvetica" charset="0"/>
                <a:ea typeface="ＭＳ Ｐゴシック" charset="0"/>
                <a:cs typeface="Helvetica" charset="0"/>
                <a:sym typeface="Helvetica" charset="0"/>
              </a:rPr>
              <a:t>and </a:t>
            </a:r>
          </a:p>
          <a:p>
            <a:pPr marL="457106" lvl="1" indent="0">
              <a:buNone/>
              <a:defRPr/>
            </a:pPr>
            <a:r>
              <a:rPr lang="en-US" altLang="ja-JP" sz="2400" b="1" dirty="0">
                <a:latin typeface="Helvetica" charset="0"/>
                <a:ea typeface="ＭＳ Ｐゴシック" charset="0"/>
                <a:cs typeface="Helvetica" charset="0"/>
                <a:sym typeface="Helvetica" charset="0"/>
              </a:rPr>
              <a:t>	</a:t>
            </a:r>
            <a:r>
              <a:rPr lang="en-US" altLang="ja-JP" sz="2400" b="1" dirty="0" smtClean="0">
                <a:latin typeface="Helvetica" charset="0"/>
                <a:ea typeface="ＭＳ Ｐゴシック" charset="0"/>
                <a:cs typeface="Helvetica" charset="0"/>
                <a:sym typeface="Helvetica" charset="0"/>
              </a:rPr>
              <a:t>	1x10</a:t>
            </a:r>
            <a:r>
              <a:rPr lang="en-US" altLang="ja-JP" sz="2400" b="1" baseline="30000" dirty="0" smtClean="0">
                <a:latin typeface="Helvetica" charset="0"/>
                <a:ea typeface="ＭＳ Ｐゴシック" charset="0"/>
                <a:cs typeface="Helvetica" charset="0"/>
                <a:sym typeface="Helvetica" charset="0"/>
              </a:rPr>
              <a:t>-7</a:t>
            </a:r>
            <a:r>
              <a:rPr lang="en-US" altLang="ja-JP" sz="2400" b="1" dirty="0" smtClean="0">
                <a:latin typeface="Helvetica" charset="0"/>
                <a:ea typeface="ＭＳ Ｐゴシック" charset="0"/>
                <a:cs typeface="Helvetica" charset="0"/>
                <a:sym typeface="Helvetica" charset="0"/>
              </a:rPr>
              <a:t> </a:t>
            </a:r>
            <a:r>
              <a:rPr lang="en-US" altLang="ja-JP" sz="2400" dirty="0" smtClean="0">
                <a:latin typeface="Helvetica" charset="0"/>
                <a:ea typeface="ＭＳ Ｐゴシック" charset="0"/>
                <a:cs typeface="Helvetica" charset="0"/>
                <a:sym typeface="Helvetica" charset="0"/>
              </a:rPr>
              <a:t>(with no spectrum assumption).</a:t>
            </a:r>
            <a:r>
              <a:rPr lang="en-US" altLang="ja-JP" sz="2400" dirty="0" smtClean="0">
                <a:effectLst/>
                <a:latin typeface="Helvetica"/>
                <a:ea typeface="ヒラギノ角ゴ ProN W3" charset="0"/>
                <a:cs typeface="Helvetica"/>
              </a:rPr>
              <a:t> </a:t>
            </a:r>
          </a:p>
          <a:p>
            <a:pPr>
              <a:defRPr/>
            </a:pPr>
            <a:r>
              <a:rPr lang="en-US" altLang="ja-JP" sz="2400" b="1" dirty="0">
                <a:solidFill>
                  <a:srgbClr val="00CCFF"/>
                </a:solidFill>
                <a:latin typeface="Helvetica"/>
                <a:ea typeface="ヒラギノ角ゴ ProN W3" charset="0"/>
                <a:cs typeface="Helvetica"/>
              </a:rPr>
              <a:t>BESS Polar I and II (in analysis):  </a:t>
            </a:r>
          </a:p>
          <a:p>
            <a:pPr lvl="1">
              <a:defRPr/>
            </a:pPr>
            <a:r>
              <a:rPr lang="en-US" altLang="ja-JP" sz="2400" dirty="0">
                <a:solidFill>
                  <a:schemeClr val="bg1">
                    <a:lumMod val="40000"/>
                    <a:lumOff val="60000"/>
                  </a:schemeClr>
                </a:solidFill>
                <a:latin typeface="Helvetica"/>
                <a:ea typeface="ヒラギノ角ゴ ProN W3" charset="0"/>
                <a:cs typeface="Helvetica"/>
              </a:rPr>
              <a:t>Proton flux and the </a:t>
            </a:r>
            <a:r>
              <a:rPr lang="en-US" altLang="ja-JP" sz="2400" dirty="0" smtClean="0">
                <a:solidFill>
                  <a:schemeClr val="bg1">
                    <a:lumMod val="40000"/>
                    <a:lumOff val="60000"/>
                  </a:schemeClr>
                </a:solidFill>
                <a:latin typeface="Helvetica"/>
                <a:ea typeface="ヒラギノ角ゴ ProN W3" charset="0"/>
                <a:cs typeface="Helvetica"/>
              </a:rPr>
              <a:t>annual/daily </a:t>
            </a:r>
            <a:r>
              <a:rPr lang="en-US" altLang="ja-JP" sz="2400" dirty="0">
                <a:solidFill>
                  <a:schemeClr val="bg1">
                    <a:lumMod val="40000"/>
                    <a:lumOff val="60000"/>
                  </a:schemeClr>
                </a:solidFill>
                <a:latin typeface="Helvetica"/>
                <a:ea typeface="ヒラギノ角ゴ ProN W3" charset="0"/>
                <a:cs typeface="Helvetica"/>
              </a:rPr>
              <a:t>time-</a:t>
            </a:r>
            <a:r>
              <a:rPr lang="en-US" altLang="ja-JP" sz="2400" dirty="0" smtClean="0">
                <a:solidFill>
                  <a:schemeClr val="bg1">
                    <a:lumMod val="40000"/>
                    <a:lumOff val="60000"/>
                  </a:schemeClr>
                </a:solidFill>
                <a:latin typeface="Helvetica"/>
                <a:ea typeface="ヒラギノ角ゴ ProN W3" charset="0"/>
                <a:cs typeface="Helvetica"/>
              </a:rPr>
              <a:t>variation. </a:t>
            </a:r>
            <a:endParaRPr lang="en-US" altLang="ja-JP" sz="2400" dirty="0">
              <a:solidFill>
                <a:schemeClr val="bg1">
                  <a:lumMod val="40000"/>
                  <a:lumOff val="60000"/>
                </a:schemeClr>
              </a:solidFill>
              <a:latin typeface="Helvetica"/>
              <a:ea typeface="ヒラギノ角ゴ ProN W3" charset="0"/>
              <a:cs typeface="Helvetica"/>
            </a:endParaRPr>
          </a:p>
          <a:p>
            <a:pPr lvl="1">
              <a:defRPr/>
            </a:pPr>
            <a:r>
              <a:rPr lang="en-US" altLang="ja-JP" sz="2400" dirty="0">
                <a:solidFill>
                  <a:srgbClr val="CCFFCC"/>
                </a:solidFill>
                <a:latin typeface="Helvetica"/>
                <a:ea typeface="ヒラギノ角ゴ ProN W3" charset="0"/>
                <a:cs typeface="Helvetica"/>
              </a:rPr>
              <a:t>Anti-deuteron search </a:t>
            </a:r>
            <a:r>
              <a:rPr lang="en-US" altLang="ja-JP" sz="2400" dirty="0">
                <a:solidFill>
                  <a:schemeClr val="bg1">
                    <a:lumMod val="40000"/>
                    <a:lumOff val="60000"/>
                  </a:schemeClr>
                </a:solidFill>
                <a:latin typeface="Helvetica"/>
                <a:ea typeface="ヒラギノ角ゴ ProN W3" charset="0"/>
                <a:cs typeface="Helvetica"/>
              </a:rPr>
              <a:t>and Light-</a:t>
            </a:r>
            <a:r>
              <a:rPr lang="en-US" altLang="ja-JP" sz="2400" dirty="0" smtClean="0">
                <a:solidFill>
                  <a:schemeClr val="bg1">
                    <a:lumMod val="40000"/>
                    <a:lumOff val="60000"/>
                  </a:schemeClr>
                </a:solidFill>
                <a:latin typeface="Helvetica"/>
                <a:ea typeface="ヒラギノ角ゴ ProN W3" charset="0"/>
                <a:cs typeface="Helvetica"/>
              </a:rPr>
              <a:t>isotopes.</a:t>
            </a:r>
            <a:endParaRPr lang="en-US" altLang="ja-JP" sz="2400" dirty="0">
              <a:solidFill>
                <a:schemeClr val="bg1">
                  <a:lumMod val="40000"/>
                  <a:lumOff val="60000"/>
                </a:schemeClr>
              </a:solidFill>
              <a:latin typeface="Helvetica"/>
              <a:ea typeface="ヒラギノ角ゴ ProN W3" charset="0"/>
              <a:cs typeface="Helvetica"/>
            </a:endParaRPr>
          </a:p>
          <a:p>
            <a:pPr marL="57138" indent="0">
              <a:buNone/>
              <a:defRPr/>
            </a:pPr>
            <a:r>
              <a:rPr lang="en-US" altLang="ja-JP" b="1" dirty="0" smtClean="0">
                <a:effectLst/>
                <a:latin typeface="Helvetica"/>
                <a:ea typeface="ヒラギノ角ゴ ProN W3" charset="0"/>
                <a:cs typeface="Helvetica"/>
              </a:rPr>
              <a:t> </a:t>
            </a:r>
            <a:r>
              <a:rPr lang="en-US" altLang="ja-JP" dirty="0" smtClean="0">
                <a:latin typeface="Helvetica"/>
                <a:ea typeface="ヒラギノ角ゴ ProN W3" charset="0"/>
                <a:cs typeface="Helvetica"/>
              </a:rPr>
              <a:t> </a:t>
            </a:r>
            <a:endParaRPr lang="en-US" altLang="ja-JP" dirty="0">
              <a:latin typeface="Helvetica"/>
              <a:ea typeface="ヒラギノ角ゴ ProN W3" charset="0"/>
              <a:cs typeface="Helvetica"/>
            </a:endParaRPr>
          </a:p>
        </p:txBody>
      </p:sp>
      <p:sp>
        <p:nvSpPr>
          <p:cNvPr id="4" name="スライド番号プレースホルダー 3"/>
          <p:cNvSpPr>
            <a:spLocks noGrp="1"/>
          </p:cNvSpPr>
          <p:nvPr>
            <p:ph type="sldNum" sz="quarter" idx="12"/>
          </p:nvPr>
        </p:nvSpPr>
        <p:spPr/>
        <p:txBody>
          <a:bodyPr/>
          <a:lstStyle/>
          <a:p>
            <a:fld id="{F6BAD0A9-2175-1540-9403-A4385CBC25A1}" type="slidenum">
              <a:rPr lang="en-US" altLang="ja-JP" smtClean="0"/>
              <a:pPr/>
              <a:t>41</a:t>
            </a:fld>
            <a:endParaRPr lang="en-US" altLang="ja-JP" dirty="0"/>
          </a:p>
        </p:txBody>
      </p:sp>
    </p:spTree>
    <p:extLst>
      <p:ext uri="{BB962C8B-B14F-4D97-AF65-F5344CB8AC3E}">
        <p14:creationId xmlns:p14="http://schemas.microsoft.com/office/powerpoint/2010/main" val="2219196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a:xfrm>
            <a:off x="8100393" y="6237312"/>
            <a:ext cx="720080" cy="476250"/>
          </a:xfrm>
        </p:spPr>
        <p:txBody>
          <a:bodyPr/>
          <a:lstStyle/>
          <a:p>
            <a:fld id="{1C4918D9-B048-F746-A897-B7DBC961184D}" type="slidenum">
              <a:rPr lang="en-US" altLang="ja-JP"/>
              <a:pPr/>
              <a:t>42</a:t>
            </a:fld>
            <a:endParaRPr lang="en-US" altLang="ja-JP" dirty="0"/>
          </a:p>
        </p:txBody>
      </p:sp>
      <p:sp>
        <p:nvSpPr>
          <p:cNvPr id="57345" name="Rectangle 1"/>
          <p:cNvSpPr>
            <a:spLocks noGrp="1" noChangeArrowheads="1"/>
          </p:cNvSpPr>
          <p:nvPr>
            <p:ph type="title"/>
          </p:nvPr>
        </p:nvSpPr>
        <p:spPr>
          <a:xfrm>
            <a:off x="457200" y="188640"/>
            <a:ext cx="8229600" cy="994122"/>
          </a:xfrm>
          <a:ln/>
        </p:spPr>
        <p:txBody>
          <a:bodyPr/>
          <a:lstStyle/>
          <a:p>
            <a:r>
              <a:rPr lang="en-US" altLang="ja-JP" i="1" dirty="0" smtClean="0"/>
              <a:t>Acknowledgements</a:t>
            </a:r>
            <a:endParaRPr lang="en-US" altLang="ja-JP" i="1" dirty="0"/>
          </a:p>
        </p:txBody>
      </p:sp>
      <p:sp>
        <p:nvSpPr>
          <p:cNvPr id="57346" name="Rectangle 2"/>
          <p:cNvSpPr>
            <a:spLocks noGrp="1" noChangeArrowheads="1"/>
          </p:cNvSpPr>
          <p:nvPr>
            <p:ph type="body" idx="1"/>
          </p:nvPr>
        </p:nvSpPr>
        <p:spPr>
          <a:xfrm>
            <a:off x="467544" y="1412776"/>
            <a:ext cx="7992888" cy="4968552"/>
          </a:xfrm>
          <a:ln/>
        </p:spPr>
        <p:txBody>
          <a:bodyPr/>
          <a:lstStyle/>
          <a:p>
            <a:pPr marL="282098" indent="0">
              <a:buNone/>
            </a:pPr>
            <a:r>
              <a:rPr lang="en-US" altLang="ja-JP" b="1" i="1" dirty="0" smtClean="0"/>
              <a:t>Our sincere thanks to:</a:t>
            </a:r>
            <a:endParaRPr lang="en-US" altLang="ja-JP" b="1" i="1" dirty="0"/>
          </a:p>
          <a:p>
            <a:pPr marL="537424"/>
            <a:r>
              <a:rPr lang="en-US" altLang="ja-JP" sz="2400" b="1" i="1" dirty="0">
                <a:solidFill>
                  <a:srgbClr val="FFFF00"/>
                </a:solidFill>
              </a:rPr>
              <a:t>NASA-Headquarters</a:t>
            </a:r>
            <a:r>
              <a:rPr lang="en-US" altLang="ja-JP" sz="2400" i="1" dirty="0">
                <a:solidFill>
                  <a:srgbClr val="FFFF00"/>
                </a:solidFill>
              </a:rPr>
              <a:t>, </a:t>
            </a:r>
          </a:p>
          <a:p>
            <a:pPr marL="537424"/>
            <a:r>
              <a:rPr lang="en-US" altLang="ja-JP" sz="2400" b="1" i="1" dirty="0" smtClean="0">
                <a:solidFill>
                  <a:srgbClr val="FFFF00"/>
                </a:solidFill>
              </a:rPr>
              <a:t>NASA</a:t>
            </a:r>
            <a:r>
              <a:rPr lang="en-US" altLang="ja-JP" sz="2400" b="1" i="1" dirty="0">
                <a:solidFill>
                  <a:srgbClr val="FFFF00"/>
                </a:solidFill>
              </a:rPr>
              <a:t>-Balloon Project Office and Columbia Scientific Balloon Facility,</a:t>
            </a:r>
          </a:p>
          <a:p>
            <a:pPr marL="537424"/>
            <a:r>
              <a:rPr lang="en-US" altLang="ja-JP" sz="2400" b="1" i="1" dirty="0">
                <a:solidFill>
                  <a:srgbClr val="FFFF00"/>
                </a:solidFill>
              </a:rPr>
              <a:t>National Science Foundation and Raytheon Polar Services Company,  </a:t>
            </a:r>
          </a:p>
          <a:p>
            <a:pPr marL="537424"/>
            <a:r>
              <a:rPr lang="en-US" altLang="ja-JP" sz="2400" b="1" i="1" dirty="0">
                <a:solidFill>
                  <a:srgbClr val="FFFF00"/>
                </a:solidFill>
              </a:rPr>
              <a:t>NASA-GSFC, ISAS-JAXA, KEK, U-TOKYO/RESCEU, </a:t>
            </a:r>
          </a:p>
          <a:p>
            <a:pPr marL="537424"/>
            <a:endParaRPr lang="en-US" altLang="ja-JP" sz="2400" i="1" dirty="0">
              <a:solidFill>
                <a:srgbClr val="FFFF00"/>
              </a:solidFill>
            </a:endParaRPr>
          </a:p>
          <a:p>
            <a:pPr marL="537424"/>
            <a:r>
              <a:rPr lang="en-US" altLang="ja-JP" sz="2400" b="1" i="1" dirty="0">
                <a:solidFill>
                  <a:srgbClr val="FFFF00"/>
                </a:solidFill>
              </a:rPr>
              <a:t>All BESS collaborators</a:t>
            </a:r>
          </a:p>
          <a:p>
            <a:pPr marL="937392" lvl="1"/>
            <a:r>
              <a:rPr lang="en-US" altLang="ja-JP" sz="2000" i="1" dirty="0">
                <a:solidFill>
                  <a:srgbClr val="CCFFCC"/>
                </a:solidFill>
              </a:rPr>
              <a:t>Special thanks to all PhD students  </a:t>
            </a:r>
            <a:r>
              <a:rPr lang="en-US" altLang="ja-JP" sz="2000" b="1" i="1" u="sng" dirty="0"/>
              <a:t>(24 PhDs since 1993</a:t>
            </a:r>
            <a:r>
              <a:rPr lang="en-US" altLang="ja-JP" sz="2000" i="1" u="sng" dirty="0">
                <a:solidFill>
                  <a:srgbClr val="CCFFCC"/>
                </a:solidFill>
              </a:rPr>
              <a:t>)</a:t>
            </a:r>
            <a:r>
              <a:rPr lang="en-US" altLang="ja-JP" sz="2000" i="1" dirty="0">
                <a:solidFill>
                  <a:srgbClr val="CCFFCC"/>
                </a:solidFill>
              </a:rPr>
              <a:t>  for their hardest effort  to bring BESS to science frontier. </a:t>
            </a:r>
          </a:p>
        </p:txBody>
      </p:sp>
      <p:sp>
        <p:nvSpPr>
          <p:cNvPr id="2" name="日付プレースホルダー 1"/>
          <p:cNvSpPr>
            <a:spLocks noGrp="1"/>
          </p:cNvSpPr>
          <p:nvPr>
            <p:ph type="dt" sz="half" idx="10"/>
          </p:nvPr>
        </p:nvSpPr>
        <p:spPr>
          <a:xfrm>
            <a:off x="323528" y="6251575"/>
            <a:ext cx="2133600" cy="476250"/>
          </a:xfrm>
        </p:spPr>
        <p:txBody>
          <a:bodyPr/>
          <a:lstStyle/>
          <a:p>
            <a:r>
              <a:rPr lang="en-US" altLang="ja-JP" smtClean="0"/>
              <a:t>A. Yamamoto, 12-11-06</a:t>
            </a:r>
            <a:endParaRPr lang="en-US" altLang="ja-JP" dirty="0"/>
          </a:p>
        </p:txBody>
      </p:sp>
      <p:sp>
        <p:nvSpPr>
          <p:cNvPr id="3" name="フッター プレースホルダー 2"/>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563774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a:xfrm>
            <a:off x="554043" y="115890"/>
            <a:ext cx="8035925" cy="714375"/>
          </a:xfrm>
        </p:spPr>
        <p:txBody>
          <a:bodyPr/>
          <a:lstStyle/>
          <a:p>
            <a:pPr>
              <a:defRPr/>
            </a:pPr>
            <a:r>
              <a:rPr kumimoji="0" lang="en-US" altLang="ja-JP" dirty="0">
                <a:latin typeface="Helvetica"/>
                <a:ea typeface="ヒラギノ角ゴ ProN W3" charset="0"/>
                <a:cs typeface="Helvetica"/>
              </a:rPr>
              <a:t>Outline</a:t>
            </a:r>
          </a:p>
        </p:txBody>
      </p:sp>
      <p:sp>
        <p:nvSpPr>
          <p:cNvPr id="27650" name="Rectangle 2"/>
          <p:cNvSpPr>
            <a:spLocks noGrp="1" noChangeArrowheads="1"/>
          </p:cNvSpPr>
          <p:nvPr>
            <p:ph type="body" idx="1"/>
          </p:nvPr>
        </p:nvSpPr>
        <p:spPr>
          <a:xfrm>
            <a:off x="539552" y="1268760"/>
            <a:ext cx="8035925" cy="4824412"/>
          </a:xfrm>
        </p:spPr>
        <p:txBody>
          <a:bodyPr/>
          <a:lstStyle/>
          <a:p>
            <a:pPr>
              <a:buFont typeface="Wingdings" charset="2"/>
              <a:buChar char="n"/>
              <a:defRPr/>
            </a:pPr>
            <a:r>
              <a:rPr lang="en-US" altLang="ja-JP" sz="3600" b="1" dirty="0">
                <a:latin typeface="Helvetica"/>
                <a:ea typeface="ヒラギノ角ゴ ProN W6" charset="0"/>
                <a:cs typeface="Helvetica"/>
              </a:rPr>
              <a:t>Introduction</a:t>
            </a:r>
          </a:p>
          <a:p>
            <a:pPr marL="642806" lvl="3" indent="-342830">
              <a:buFont typeface="Wingdings" charset="2"/>
              <a:buChar char="n"/>
              <a:defRPr/>
            </a:pPr>
            <a:r>
              <a:rPr lang="en-US" altLang="ja-JP" sz="2400" dirty="0">
                <a:solidFill>
                  <a:srgbClr val="00CCFF"/>
                </a:solidFill>
                <a:effectLst/>
                <a:latin typeface="Helvetica"/>
                <a:ea typeface="ヒラギノ角ゴ ProN W3" charset="0"/>
                <a:cs typeface="Helvetica"/>
              </a:rPr>
              <a:t>Cosmic-ray antiparticles</a:t>
            </a:r>
          </a:p>
          <a:p>
            <a:pPr marL="642806" lvl="3" indent="-342830">
              <a:buFont typeface="Wingdings" charset="2"/>
              <a:buChar char="n"/>
              <a:defRPr/>
            </a:pPr>
            <a:r>
              <a:rPr lang="en-US" altLang="ja-JP" sz="2400" dirty="0">
                <a:solidFill>
                  <a:srgbClr val="00CCFF"/>
                </a:solidFill>
                <a:effectLst/>
                <a:latin typeface="Helvetica"/>
                <a:ea typeface="ヒラギノ角ゴ ProN W3" charset="0"/>
                <a:cs typeface="Helvetica"/>
              </a:rPr>
              <a:t>BESS history and progress</a:t>
            </a:r>
            <a:endParaRPr lang="en-US" altLang="ja-JP" sz="2400" dirty="0">
              <a:solidFill>
                <a:srgbClr val="00CCFF"/>
              </a:solidFill>
              <a:effectLst/>
              <a:latin typeface="Helvetica"/>
              <a:ea typeface="ヒラギノ角ゴ ProN W6" charset="0"/>
              <a:cs typeface="Helvetica"/>
            </a:endParaRPr>
          </a:p>
          <a:p>
            <a:pPr>
              <a:buFont typeface="Wingdings" charset="2"/>
              <a:buChar char="n"/>
              <a:defRPr/>
            </a:pPr>
            <a:r>
              <a:rPr lang="en-US" altLang="ja-JP" sz="3600" b="1" dirty="0">
                <a:latin typeface="Helvetica"/>
                <a:ea typeface="ヒラギノ角ゴ ProN W6" charset="0"/>
                <a:cs typeface="Helvetica"/>
              </a:rPr>
              <a:t>New results from BESS-Polar  </a:t>
            </a:r>
          </a:p>
          <a:p>
            <a:pPr marL="642806" lvl="3" indent="-342830">
              <a:buFont typeface="Wingdings" charset="2"/>
              <a:buChar char="n"/>
              <a:defRPr/>
            </a:pPr>
            <a:r>
              <a:rPr lang="en-US" altLang="ja-JP" sz="2400" b="1" dirty="0">
                <a:solidFill>
                  <a:srgbClr val="FFFF00"/>
                </a:solidFill>
                <a:effectLst/>
                <a:latin typeface="Helvetica"/>
                <a:ea typeface="ヒラギノ角ゴ ProN W3" charset="0"/>
                <a:cs typeface="Helvetica"/>
              </a:rPr>
              <a:t>Low-energy Antiproton Measurement</a:t>
            </a:r>
          </a:p>
          <a:p>
            <a:pPr marL="642806" lvl="3" indent="-342830">
              <a:buFont typeface="Wingdings" charset="2"/>
              <a:buChar char="n"/>
              <a:defRPr/>
            </a:pPr>
            <a:r>
              <a:rPr lang="en-US" altLang="ja-JP" sz="2400" b="1" dirty="0" err="1">
                <a:solidFill>
                  <a:srgbClr val="FFFF00"/>
                </a:solidFill>
                <a:effectLst/>
                <a:latin typeface="Helvetica"/>
                <a:ea typeface="ヒラギノ角ゴ ProN W3" charset="0"/>
                <a:cs typeface="Helvetica"/>
              </a:rPr>
              <a:t>Antihelium</a:t>
            </a:r>
            <a:r>
              <a:rPr lang="en-US" altLang="ja-JP" sz="2400" b="1" dirty="0">
                <a:solidFill>
                  <a:srgbClr val="FFFF00"/>
                </a:solidFill>
                <a:effectLst/>
                <a:latin typeface="Helvetica"/>
                <a:ea typeface="ヒラギノ角ゴ ProN W3" charset="0"/>
                <a:cs typeface="Helvetica"/>
              </a:rPr>
              <a:t> </a:t>
            </a:r>
            <a:r>
              <a:rPr lang="en-US" altLang="ja-JP" sz="2400" b="1" dirty="0" smtClean="0">
                <a:solidFill>
                  <a:srgbClr val="FFFF00"/>
                </a:solidFill>
                <a:effectLst/>
                <a:latin typeface="Helvetica"/>
                <a:ea typeface="ヒラギノ角ゴ ProN W3" charset="0"/>
                <a:cs typeface="Helvetica"/>
              </a:rPr>
              <a:t>Search</a:t>
            </a:r>
          </a:p>
          <a:p>
            <a:pPr marL="642806" lvl="3" indent="-342830">
              <a:buFont typeface="Wingdings" charset="2"/>
              <a:buChar char="n"/>
              <a:defRPr/>
            </a:pPr>
            <a:r>
              <a:rPr lang="en-US" altLang="ja-JP" sz="2400" dirty="0" err="1" smtClean="0">
                <a:solidFill>
                  <a:srgbClr val="CCFFCC"/>
                </a:solidFill>
                <a:effectLst/>
                <a:latin typeface="Helvetica"/>
                <a:ea typeface="ヒラギノ角ゴ ProN W3" charset="0"/>
                <a:cs typeface="Helvetica"/>
              </a:rPr>
              <a:t>Antidueteron</a:t>
            </a:r>
            <a:r>
              <a:rPr lang="en-US" altLang="ja-JP" sz="2400" dirty="0" smtClean="0">
                <a:solidFill>
                  <a:srgbClr val="CCFFCC"/>
                </a:solidFill>
                <a:effectLst/>
                <a:latin typeface="Helvetica"/>
                <a:ea typeface="ヒラギノ角ゴ ProN W3" charset="0"/>
                <a:cs typeface="Helvetica"/>
              </a:rPr>
              <a:t> Search in progress</a:t>
            </a:r>
            <a:endParaRPr lang="en-US" altLang="ja-JP" sz="2400" dirty="0">
              <a:solidFill>
                <a:srgbClr val="CCFFCC"/>
              </a:solidFill>
              <a:effectLst/>
              <a:latin typeface="Helvetica"/>
              <a:ea typeface="ヒラギノ角ゴ ProN W3" charset="0"/>
              <a:cs typeface="Helvetica"/>
            </a:endParaRPr>
          </a:p>
          <a:p>
            <a:pPr marL="642806" lvl="3" indent="-342830">
              <a:buFont typeface="Wingdings" charset="2"/>
              <a:buChar char="n"/>
              <a:defRPr/>
            </a:pPr>
            <a:r>
              <a:rPr lang="en-US" altLang="ja-JP" sz="2400" dirty="0">
                <a:solidFill>
                  <a:srgbClr val="3366FF"/>
                </a:solidFill>
                <a:effectLst/>
                <a:latin typeface="Helvetica"/>
                <a:ea typeface="ヒラギノ角ゴ ProN W3" charset="0"/>
                <a:cs typeface="Helvetica"/>
              </a:rPr>
              <a:t>Proton </a:t>
            </a:r>
            <a:r>
              <a:rPr lang="en-US" altLang="ja-JP" sz="2400" dirty="0" smtClean="0">
                <a:solidFill>
                  <a:srgbClr val="3366FF"/>
                </a:solidFill>
                <a:effectLst/>
                <a:latin typeface="Helvetica"/>
                <a:ea typeface="ヒラギノ角ゴ ProN W3" charset="0"/>
                <a:cs typeface="Helvetica"/>
              </a:rPr>
              <a:t>flux and annual/daily </a:t>
            </a:r>
            <a:r>
              <a:rPr lang="en-US" altLang="ja-JP" sz="2400" dirty="0">
                <a:solidFill>
                  <a:srgbClr val="3366FF"/>
                </a:solidFill>
                <a:effectLst/>
                <a:latin typeface="Helvetica"/>
                <a:ea typeface="ヒラギノ角ゴ ProN W3" charset="0"/>
                <a:cs typeface="Helvetica"/>
              </a:rPr>
              <a:t>variation during flight </a:t>
            </a:r>
            <a:r>
              <a:rPr lang="en-US" altLang="ja-JP" sz="2400" dirty="0" smtClean="0">
                <a:solidFill>
                  <a:srgbClr val="3366FF"/>
                </a:solidFill>
                <a:effectLst/>
                <a:latin typeface="Helvetica"/>
                <a:ea typeface="ヒラギノ角ゴ ProN W3" charset="0"/>
                <a:cs typeface="Helvetica"/>
              </a:rPr>
              <a:t>(not </a:t>
            </a:r>
            <a:r>
              <a:rPr lang="en-US" altLang="ja-JP" sz="2400" dirty="0" smtClean="0">
                <a:solidFill>
                  <a:srgbClr val="3366FF"/>
                </a:solidFill>
                <a:effectLst/>
                <a:latin typeface="Helvetica"/>
                <a:ea typeface="ヒラギノ角ゴ ProN W3" charset="0"/>
                <a:cs typeface="Helvetica"/>
              </a:rPr>
              <a:t>covered, in this talk)</a:t>
            </a:r>
            <a:endParaRPr lang="en-US" altLang="ja-JP" sz="2400" dirty="0">
              <a:solidFill>
                <a:srgbClr val="3366FF"/>
              </a:solidFill>
              <a:effectLst/>
              <a:latin typeface="Helvetica"/>
              <a:ea typeface="ヒラギノ角ゴ ProN W3" charset="0"/>
              <a:cs typeface="Helvetica"/>
            </a:endParaRPr>
          </a:p>
          <a:p>
            <a:pPr>
              <a:buFont typeface="Wingdings" charset="2"/>
              <a:buChar char="n"/>
              <a:defRPr/>
            </a:pPr>
            <a:r>
              <a:rPr lang="en-US" altLang="ja-JP" sz="3600" b="1" dirty="0">
                <a:latin typeface="Helvetica"/>
                <a:ea typeface="ヒラギノ角ゴ ProN W6" charset="0"/>
                <a:cs typeface="Helvetica"/>
              </a:rPr>
              <a:t>Summary</a:t>
            </a:r>
          </a:p>
        </p:txBody>
      </p:sp>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スライド番号プレースホルダー 3"/>
          <p:cNvSpPr>
            <a:spLocks noGrp="1"/>
          </p:cNvSpPr>
          <p:nvPr>
            <p:ph type="sldNum" sz="quarter" idx="12"/>
          </p:nvPr>
        </p:nvSpPr>
        <p:spPr/>
        <p:txBody>
          <a:bodyPr/>
          <a:lstStyle/>
          <a:p>
            <a:fld id="{F6BAD0A9-2175-1540-9403-A4385CBC25A1}" type="slidenum">
              <a:rPr lang="en-US" altLang="ja-JP" smtClean="0"/>
              <a:pPr/>
              <a:t>5</a:t>
            </a:fld>
            <a:endParaRPr lang="en-US" altLang="ja-JP"/>
          </a:p>
        </p:txBody>
      </p:sp>
      <p:sp>
        <p:nvSpPr>
          <p:cNvPr id="5" name="フッター プレースホルダー 4"/>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3071708398"/>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p:txBody>
          <a:bodyPr/>
          <a:lstStyle/>
          <a:p>
            <a:pPr>
              <a:defRPr/>
            </a:pPr>
            <a:r>
              <a:rPr kumimoji="0" lang="en-US" altLang="ja-JP" dirty="0">
                <a:latin typeface="Helvetica Neue" charset="0"/>
                <a:ea typeface="ヒラギノ角ゴ ProN W3" charset="0"/>
                <a:cs typeface="ヒラギノ角ゴ ProN W3" charset="0"/>
              </a:rPr>
              <a:t>Cosmic-ray Antiparticles</a:t>
            </a:r>
          </a:p>
        </p:txBody>
      </p:sp>
      <p:sp>
        <p:nvSpPr>
          <p:cNvPr id="32770" name="Rectangle 2"/>
          <p:cNvSpPr>
            <a:spLocks noGrp="1" noChangeArrowheads="1"/>
          </p:cNvSpPr>
          <p:nvPr>
            <p:ph type="body" idx="1"/>
          </p:nvPr>
        </p:nvSpPr>
        <p:spPr>
          <a:xfrm>
            <a:off x="107505" y="1556792"/>
            <a:ext cx="4933181" cy="4176464"/>
          </a:xfrm>
        </p:spPr>
        <p:txBody>
          <a:bodyPr/>
          <a:lstStyle/>
          <a:p>
            <a:pPr>
              <a:defRPr/>
            </a:pPr>
            <a:r>
              <a:rPr lang="en-US" altLang="ja-JP" sz="2400" b="1" dirty="0" smtClean="0">
                <a:solidFill>
                  <a:srgbClr val="00CCFF"/>
                </a:solidFill>
                <a:latin typeface="Helvetica"/>
                <a:ea typeface="ヒラギノ角ゴ ProN W6" charset="0"/>
                <a:cs typeface="Helvetica"/>
              </a:rPr>
              <a:t>Provide </a:t>
            </a:r>
            <a:r>
              <a:rPr lang="en-US" altLang="ja-JP" sz="2400" b="1" dirty="0">
                <a:solidFill>
                  <a:srgbClr val="00CCFF"/>
                </a:solidFill>
                <a:latin typeface="Helvetica"/>
                <a:ea typeface="ヒラギノ角ゴ ProN W6" charset="0"/>
                <a:cs typeface="Helvetica"/>
              </a:rPr>
              <a:t>Unique Information</a:t>
            </a:r>
          </a:p>
          <a:p>
            <a:pPr lvl="1">
              <a:defRPr/>
            </a:pPr>
            <a:r>
              <a:rPr lang="en-US" altLang="ja-JP" sz="2000" dirty="0">
                <a:latin typeface="Helvetica"/>
                <a:ea typeface="ヒラギノ角ゴ ProN W3" charset="0"/>
                <a:cs typeface="Helvetica"/>
              </a:rPr>
              <a:t>Elementary particle phenomena in the early universe</a:t>
            </a:r>
          </a:p>
          <a:p>
            <a:pPr lvl="1">
              <a:defRPr/>
            </a:pPr>
            <a:r>
              <a:rPr lang="en-US" altLang="ja-JP" sz="2000" dirty="0">
                <a:latin typeface="Helvetica"/>
                <a:ea typeface="ヒラギノ角ゴ ProN W3" charset="0"/>
                <a:cs typeface="Helvetica"/>
              </a:rPr>
              <a:t>Matter/Antimatter a</a:t>
            </a:r>
            <a:r>
              <a:rPr lang="en-US" altLang="ja-JP" sz="2000" dirty="0" smtClean="0">
                <a:latin typeface="Helvetica"/>
                <a:ea typeface="ヒラギノ角ゴ ProN W3" charset="0"/>
                <a:cs typeface="Helvetica"/>
              </a:rPr>
              <a:t>symmetry</a:t>
            </a:r>
            <a:r>
              <a:rPr lang="en-US" altLang="ja-JP" sz="2000" dirty="0">
                <a:latin typeface="Helvetica"/>
                <a:ea typeface="ヒラギノ角ゴ ProN W3" charset="0"/>
                <a:cs typeface="Helvetica"/>
              </a:rPr>
              <a:t>, </a:t>
            </a:r>
          </a:p>
          <a:p>
            <a:pPr lvl="1">
              <a:defRPr/>
            </a:pPr>
            <a:r>
              <a:rPr lang="en-US" altLang="ja-JP" sz="2000" dirty="0">
                <a:latin typeface="Helvetica"/>
                <a:ea typeface="ヒラギノ角ゴ ProN W3" charset="0"/>
                <a:cs typeface="Helvetica"/>
              </a:rPr>
              <a:t>SUSY </a:t>
            </a:r>
            <a:r>
              <a:rPr lang="en-US" altLang="ja-JP" sz="2000" dirty="0" smtClean="0">
                <a:latin typeface="Helvetica"/>
                <a:ea typeface="ヒラギノ角ゴ ProN W3" charset="0"/>
                <a:cs typeface="Helvetica"/>
              </a:rPr>
              <a:t>dark matter</a:t>
            </a:r>
            <a:r>
              <a:rPr lang="en-US" altLang="ja-JP" sz="2000" dirty="0">
                <a:latin typeface="Helvetica"/>
                <a:ea typeface="ヒラギノ角ゴ ProN W3" charset="0"/>
                <a:cs typeface="Helvetica"/>
              </a:rPr>
              <a:t>, </a:t>
            </a:r>
          </a:p>
          <a:p>
            <a:pPr lvl="1">
              <a:defRPr/>
            </a:pPr>
            <a:r>
              <a:rPr lang="en-US" altLang="ja-JP" sz="2000" dirty="0">
                <a:latin typeface="Helvetica"/>
                <a:ea typeface="ヒラギノ角ゴ ProN W3" charset="0"/>
                <a:cs typeface="Helvetica"/>
              </a:rPr>
              <a:t>Primordial</a:t>
            </a:r>
            <a:r>
              <a:rPr lang="en-US" altLang="ja-JP" sz="2000" dirty="0" smtClean="0">
                <a:latin typeface="Helvetica"/>
                <a:ea typeface="ヒラギノ角ゴ ProN W3" charset="0"/>
                <a:cs typeface="Helvetica"/>
              </a:rPr>
              <a:t> black hole (PBH),  </a:t>
            </a:r>
            <a:r>
              <a:rPr lang="en-US" altLang="ja-JP" sz="2000" dirty="0">
                <a:latin typeface="Helvetica"/>
                <a:ea typeface="ヒラギノ角ゴ ProN W3" charset="0"/>
                <a:cs typeface="Helvetica"/>
              </a:rPr>
              <a:t>etc.</a:t>
            </a:r>
          </a:p>
          <a:p>
            <a:pPr>
              <a:defRPr/>
            </a:pPr>
            <a:endParaRPr lang="en-US" altLang="ja-JP" sz="2400" b="1" dirty="0" smtClean="0">
              <a:solidFill>
                <a:srgbClr val="00CCFF"/>
              </a:solidFill>
              <a:latin typeface="Helvetica"/>
              <a:ea typeface="ヒラギノ角ゴ ProN W3" charset="0"/>
              <a:cs typeface="Helvetica"/>
            </a:endParaRPr>
          </a:p>
          <a:p>
            <a:pPr>
              <a:defRPr/>
            </a:pPr>
            <a:r>
              <a:rPr lang="en-US" altLang="ja-JP" sz="2400" b="1" dirty="0" smtClean="0">
                <a:solidFill>
                  <a:srgbClr val="00CCFF"/>
                </a:solidFill>
                <a:latin typeface="Helvetica"/>
                <a:ea typeface="ヒラギノ角ゴ ProN W3" charset="0"/>
                <a:cs typeface="Helvetica"/>
              </a:rPr>
              <a:t>Fundamental </a:t>
            </a:r>
            <a:r>
              <a:rPr lang="en-US" altLang="ja-JP" sz="2400" b="1" dirty="0">
                <a:solidFill>
                  <a:srgbClr val="00CCFF"/>
                </a:solidFill>
                <a:latin typeface="Helvetica"/>
                <a:ea typeface="ヒラギノ角ゴ ProN W3" charset="0"/>
                <a:cs typeface="Helvetica"/>
              </a:rPr>
              <a:t>Cosmic-ray data</a:t>
            </a:r>
          </a:p>
          <a:p>
            <a:pPr lvl="1">
              <a:defRPr/>
            </a:pPr>
            <a:r>
              <a:rPr lang="en-US" altLang="ja-JP" sz="2000" dirty="0">
                <a:latin typeface="Helvetica"/>
                <a:ea typeface="ヒラギノ角ゴ ProN W3" charset="0"/>
                <a:cs typeface="Helvetica"/>
              </a:rPr>
              <a:t>Production, propagation</a:t>
            </a:r>
          </a:p>
          <a:p>
            <a:pPr lvl="1">
              <a:defRPr/>
            </a:pPr>
            <a:r>
              <a:rPr lang="en-US" altLang="ja-JP" sz="2000" dirty="0">
                <a:latin typeface="Helvetica"/>
                <a:ea typeface="ヒラギノ角ゴ ProN W3" charset="0"/>
                <a:cs typeface="Helvetica"/>
              </a:rPr>
              <a:t>Solar modulation</a:t>
            </a:r>
          </a:p>
          <a:p>
            <a:pPr lvl="1">
              <a:defRPr/>
            </a:pPr>
            <a:r>
              <a:rPr lang="en-US" altLang="ja-JP" sz="2000" dirty="0">
                <a:latin typeface="Helvetica"/>
                <a:ea typeface="ヒラギノ角ゴ ProN W3" charset="0"/>
                <a:cs typeface="Helvetica"/>
              </a:rPr>
              <a:t>Interaction in the atmosphere</a:t>
            </a:r>
          </a:p>
        </p:txBody>
      </p:sp>
      <p:pic>
        <p:nvPicPr>
          <p:cNvPr id="32771" name="Picture 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57764" y="1905000"/>
            <a:ext cx="4060825" cy="350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スライド番号プレースホルダー 3"/>
          <p:cNvSpPr>
            <a:spLocks noGrp="1"/>
          </p:cNvSpPr>
          <p:nvPr>
            <p:ph type="sldNum" sz="quarter" idx="12"/>
          </p:nvPr>
        </p:nvSpPr>
        <p:spPr/>
        <p:txBody>
          <a:bodyPr/>
          <a:lstStyle/>
          <a:p>
            <a:fld id="{F6BAD0A9-2175-1540-9403-A4385CBC25A1}" type="slidenum">
              <a:rPr lang="en-US" altLang="ja-JP" smtClean="0"/>
              <a:pPr/>
              <a:t>6</a:t>
            </a:fld>
            <a:endParaRPr lang="en-US" altLang="ja-JP" dirty="0"/>
          </a:p>
        </p:txBody>
      </p:sp>
      <p:sp>
        <p:nvSpPr>
          <p:cNvPr id="5" name="フッター プレースホルダー 4"/>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675393704"/>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3"/>
          <p:cNvSpPr>
            <a:spLocks noGrp="1"/>
          </p:cNvSpPr>
          <p:nvPr>
            <p:ph type="sldNum" sz="quarter" idx="10"/>
          </p:nvPr>
        </p:nvSpPr>
        <p:spPr/>
        <p:txBody>
          <a:bodyPr/>
          <a:lstStyle/>
          <a:p>
            <a:fld id="{F7D8D684-375B-594B-B157-EA792B6F8D91}" type="slidenum">
              <a:rPr lang="en-US" altLang="ja-JP"/>
              <a:pPr/>
              <a:t>7</a:t>
            </a:fld>
            <a:endParaRPr lang="en-US" altLang="ja-JP"/>
          </a:p>
        </p:txBody>
      </p:sp>
      <p:sp>
        <p:nvSpPr>
          <p:cNvPr id="35845" name="Rectangle 5"/>
          <p:cNvSpPr>
            <a:spLocks noGrp="1" noChangeArrowheads="1"/>
          </p:cNvSpPr>
          <p:nvPr>
            <p:ph type="title"/>
          </p:nvPr>
        </p:nvSpPr>
        <p:spPr>
          <a:xfrm>
            <a:off x="251521" y="274638"/>
            <a:ext cx="8496944" cy="706090"/>
          </a:xfrm>
          <a:ln/>
        </p:spPr>
        <p:txBody>
          <a:bodyPr/>
          <a:lstStyle/>
          <a:p>
            <a:r>
              <a:rPr lang="en-US" altLang="ja-JP" dirty="0" smtClean="0">
                <a:latin typeface="Helvetica"/>
                <a:cs typeface="Helvetica"/>
              </a:rPr>
              <a:t>Possible Origin of Antiprotons</a:t>
            </a:r>
            <a:endParaRPr lang="en-US" altLang="ja-JP" dirty="0">
              <a:latin typeface="Helvetica"/>
              <a:cs typeface="Helvetica"/>
            </a:endParaRPr>
          </a:p>
        </p:txBody>
      </p:sp>
      <p:sp>
        <p:nvSpPr>
          <p:cNvPr id="35846" name="Rectangle 6"/>
          <p:cNvSpPr>
            <a:spLocks noGrp="1" noChangeArrowheads="1"/>
          </p:cNvSpPr>
          <p:nvPr>
            <p:ph type="body" idx="1"/>
          </p:nvPr>
        </p:nvSpPr>
        <p:spPr>
          <a:xfrm>
            <a:off x="4355981" y="1491258"/>
            <a:ext cx="4759523" cy="4458022"/>
          </a:xfrm>
          <a:ln/>
        </p:spPr>
        <p:txBody>
          <a:bodyPr/>
          <a:lstStyle/>
          <a:p>
            <a:r>
              <a:rPr lang="en-US" altLang="ja-JP" sz="2400" b="1" dirty="0">
                <a:solidFill>
                  <a:srgbClr val="00CCFF"/>
                </a:solidFill>
                <a:latin typeface="Helvetica"/>
                <a:cs typeface="Helvetica"/>
              </a:rPr>
              <a:t>Collision Origin (Secondary)</a:t>
            </a:r>
          </a:p>
          <a:p>
            <a:endParaRPr lang="en-US" altLang="ja-JP" sz="2400" dirty="0">
              <a:latin typeface="Helvetica"/>
              <a:cs typeface="Helvetica"/>
            </a:endParaRPr>
          </a:p>
          <a:p>
            <a:pPr lvl="1"/>
            <a:r>
              <a:rPr lang="en-US" altLang="ja-JP" sz="2000" dirty="0" err="1">
                <a:latin typeface="Helvetica"/>
                <a:cs typeface="Helvetica"/>
              </a:rPr>
              <a:t>Kinematically</a:t>
            </a:r>
            <a:r>
              <a:rPr lang="en-US" altLang="ja-JP" sz="2000" dirty="0">
                <a:latin typeface="Helvetica"/>
                <a:cs typeface="Helvetica"/>
              </a:rPr>
              <a:t> suppressed in low energy</a:t>
            </a:r>
          </a:p>
          <a:p>
            <a:endParaRPr lang="en-US" altLang="ja-JP" sz="2400" dirty="0">
              <a:latin typeface="Helvetica"/>
              <a:cs typeface="Helvetica"/>
            </a:endParaRPr>
          </a:p>
          <a:p>
            <a:r>
              <a:rPr lang="en-US" altLang="ja-JP" sz="2400" b="1" dirty="0">
                <a:solidFill>
                  <a:srgbClr val="00CCFF"/>
                </a:solidFill>
                <a:latin typeface="Helvetica"/>
                <a:cs typeface="Helvetica"/>
              </a:rPr>
              <a:t>Primary Origin</a:t>
            </a:r>
          </a:p>
          <a:p>
            <a:pPr lvl="1"/>
            <a:r>
              <a:rPr lang="en-US" altLang="ja-JP" sz="2000" dirty="0">
                <a:latin typeface="Helvetica"/>
                <a:cs typeface="Helvetica"/>
              </a:rPr>
              <a:t>Evaporation of</a:t>
            </a:r>
            <a:r>
              <a:rPr lang="en-US" altLang="ja-JP" sz="2000" dirty="0" smtClean="0">
                <a:latin typeface="Helvetica"/>
                <a:cs typeface="Helvetica"/>
              </a:rPr>
              <a:t> primordial </a:t>
            </a:r>
            <a:r>
              <a:rPr lang="en-US" altLang="ja-JP" sz="2000" dirty="0">
                <a:latin typeface="Helvetica"/>
                <a:cs typeface="Helvetica"/>
              </a:rPr>
              <a:t>b</a:t>
            </a:r>
            <a:r>
              <a:rPr lang="en-US" altLang="ja-JP" sz="2000" dirty="0" smtClean="0">
                <a:latin typeface="Helvetica"/>
                <a:cs typeface="Helvetica"/>
              </a:rPr>
              <a:t>lack holes </a:t>
            </a:r>
            <a:r>
              <a:rPr lang="en-US" altLang="ja-JP" sz="2000" dirty="0">
                <a:latin typeface="Helvetica"/>
                <a:cs typeface="Helvetica"/>
              </a:rPr>
              <a:t>(PBH)</a:t>
            </a:r>
          </a:p>
          <a:p>
            <a:pPr lvl="1"/>
            <a:r>
              <a:rPr lang="en-US" altLang="ja-JP" sz="2000" dirty="0">
                <a:latin typeface="Helvetica"/>
                <a:cs typeface="Helvetica"/>
              </a:rPr>
              <a:t>Annihilation of SUSY DM</a:t>
            </a:r>
          </a:p>
          <a:p>
            <a:pPr lvl="1"/>
            <a:r>
              <a:rPr lang="en-US" altLang="ja-JP" sz="2400" dirty="0">
                <a:solidFill>
                  <a:srgbClr val="FFF959"/>
                </a:solidFill>
                <a:latin typeface="Helvetica"/>
                <a:cs typeface="Helvetica"/>
              </a:rPr>
              <a:t>Could be probed by spectral shape</a:t>
            </a:r>
            <a:endParaRPr lang="en-US" altLang="ja-JP" sz="3200" dirty="0">
              <a:solidFill>
                <a:srgbClr val="FFF959"/>
              </a:solidFill>
              <a:latin typeface="Helvetica"/>
              <a:cs typeface="Helvetica"/>
            </a:endParaRPr>
          </a:p>
        </p:txBody>
      </p:sp>
      <p:pic>
        <p:nvPicPr>
          <p:cNvPr id="35847" name="Picture 7"/>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82771" y="1985741"/>
            <a:ext cx="3045023" cy="37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a:tailEnd/>
              </a14:hiddenLine>
            </a:ext>
          </a:extLst>
        </p:spPr>
      </p:pic>
      <p:sp>
        <p:nvSpPr>
          <p:cNvPr id="35855" name="Rectangle 15"/>
          <p:cNvSpPr>
            <a:spLocks/>
          </p:cNvSpPr>
          <p:nvPr/>
        </p:nvSpPr>
        <p:spPr bwMode="auto">
          <a:xfrm>
            <a:off x="4578951" y="6581180"/>
            <a:ext cx="105789"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rgbClr val="000000"/>
                </a:solidFill>
                <a:miter lim="800000"/>
                <a:headEnd type="none" w="med" len="med"/>
                <a:tailEnd type="none" w="med" len="med"/>
              </a14:hiddenLine>
            </a:ext>
          </a:extLst>
        </p:spPr>
        <p:txBody>
          <a:bodyPr wrap="none" lIns="0" tIns="0" rIns="28566" bIns="0">
            <a:spAutoFit/>
          </a:bodyPr>
          <a:lstStyle/>
          <a:p>
            <a:pPr marL="27898" algn="r"/>
            <a:r>
              <a:rPr lang="en-US" altLang="ja-JP" sz="1000">
                <a:latin typeface="Helvetica Neue" charset="0"/>
                <a:ea typeface="ＭＳ Ｐゴシック" charset="0"/>
                <a:cs typeface="Helvetica Neue" charset="0"/>
                <a:sym typeface="Helvetica Neue" charset="0"/>
              </a:rPr>
              <a:t>6</a:t>
            </a:r>
          </a:p>
        </p:txBody>
      </p:sp>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pic>
        <p:nvPicPr>
          <p:cNvPr id="4" name="図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504" y="1556796"/>
            <a:ext cx="4320480" cy="3938783"/>
          </a:xfrm>
          <a:prstGeom prst="rect">
            <a:avLst/>
          </a:prstGeom>
        </p:spPr>
      </p:pic>
      <p:sp>
        <p:nvSpPr>
          <p:cNvPr id="5" name="フッター プレースホルダー 4"/>
          <p:cNvSpPr>
            <a:spLocks noGrp="1"/>
          </p:cNvSpPr>
          <p:nvPr>
            <p:ph type="ftr" sz="quarter" idx="11"/>
          </p:nvPr>
        </p:nvSpPr>
        <p:spPr/>
        <p:txBody>
          <a:bodyPr/>
          <a:lstStyle/>
          <a:p>
            <a:r>
              <a:rPr lang="en-US" altLang="ja-JP" dirty="0" smtClean="0"/>
              <a:t>BESS Experiment</a:t>
            </a:r>
            <a:endParaRPr lang="en-US" altLang="ja-JP" dirty="0"/>
          </a:p>
        </p:txBody>
      </p:sp>
    </p:spTree>
    <p:extLst>
      <p:ext uri="{BB962C8B-B14F-4D97-AF65-F5344CB8AC3E}">
        <p14:creationId xmlns:p14="http://schemas.microsoft.com/office/powerpoint/2010/main" val="1080346019"/>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ChangeArrowheads="1"/>
          </p:cNvSpPr>
          <p:nvPr/>
        </p:nvSpPr>
        <p:spPr bwMode="auto">
          <a:xfrm>
            <a:off x="327993" y="116633"/>
            <a:ext cx="6836296" cy="1050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nchor="ctr"/>
          <a:lstStyle/>
          <a:p>
            <a:pPr algn="l">
              <a:defRPr/>
            </a:pPr>
            <a:r>
              <a:rPr lang="en-US" altLang="ja-JP" sz="3200" dirty="0">
                <a:solidFill>
                  <a:srgbClr val="FFFF00"/>
                </a:solidFill>
                <a:latin typeface="Helvetica"/>
                <a:ea typeface="ＭＳ Ｐゴシック" charset="0"/>
                <a:cs typeface="Helvetica"/>
              </a:rPr>
              <a:t>Search for Antiparticle/Antimatter</a:t>
            </a:r>
          </a:p>
          <a:p>
            <a:pPr algn="l">
              <a:defRPr/>
            </a:pPr>
            <a:r>
              <a:rPr lang="en-US" altLang="ja-JP" sz="3200" dirty="0">
                <a:solidFill>
                  <a:srgbClr val="FFFF00"/>
                </a:solidFill>
                <a:latin typeface="Helvetica"/>
                <a:ea typeface="ＭＳ Ｐゴシック" charset="0"/>
                <a:cs typeface="Helvetica"/>
              </a:rPr>
              <a:t>Novel Cosmic Origin</a:t>
            </a:r>
          </a:p>
        </p:txBody>
      </p:sp>
      <p:pic>
        <p:nvPicPr>
          <p:cNvPr id="352267" name="Picture 11" descr="ppratioprebess.eps                                             0000BD3FJaJa                           B544695F:"/>
          <p:cNvPicPr>
            <a:picLocks noChangeAspect="1" noChangeArrowheads="1"/>
          </p:cNvPicPr>
          <p:nvPr/>
        </p:nvPicPr>
        <p:blipFill>
          <a:blip r:embed="rId2" cstate="email">
            <a:lum contrast="-12000"/>
            <a:extLst>
              <a:ext uri="{28A0092B-C50C-407E-A947-70E740481C1C}">
                <a14:useLocalDpi xmlns:a14="http://schemas.microsoft.com/office/drawing/2010/main"/>
              </a:ext>
            </a:extLst>
          </a:blip>
          <a:srcRect t="2228" b="2228"/>
          <a:stretch>
            <a:fillRect/>
          </a:stretch>
        </p:blipFill>
        <p:spPr bwMode="auto">
          <a:xfrm>
            <a:off x="4576638" y="1628800"/>
            <a:ext cx="4387850" cy="4800600"/>
          </a:xfrm>
          <a:prstGeom prst="rect">
            <a:avLst/>
          </a:prstGeom>
          <a:solidFill>
            <a:schemeClr val="tx1"/>
          </a:solidFill>
          <a:ln>
            <a:noFill/>
          </a:ln>
          <a:effectLst/>
          <a:extLst/>
        </p:spPr>
      </p:pic>
      <p:sp>
        <p:nvSpPr>
          <p:cNvPr id="352265" name="Oval 9"/>
          <p:cNvSpPr>
            <a:spLocks noChangeArrowheads="1"/>
          </p:cNvSpPr>
          <p:nvPr/>
        </p:nvSpPr>
        <p:spPr bwMode="auto">
          <a:xfrm>
            <a:off x="5309592" y="2514600"/>
            <a:ext cx="990600" cy="1066800"/>
          </a:xfrm>
          <a:prstGeom prst="ellipse">
            <a:avLst/>
          </a:prstGeom>
          <a:noFill/>
          <a:ln w="57150">
            <a:solidFill>
              <a:srgbClr val="00CCFF"/>
            </a:solidFill>
            <a:prstDash val="dash"/>
            <a:round/>
            <a:headEnd/>
            <a:tailEnd/>
          </a:ln>
          <a:effectLst/>
          <a:extLst>
            <a:ext uri="{909E8E84-426E-40dd-AFC4-6F175D3DCCD1}">
              <a14:hiddenFill xmlns:a14="http://schemas.microsoft.com/office/drawing/2010/main">
                <a:solidFill>
                  <a:srgbClr val="FFFF4A"/>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68" name="Line 12"/>
          <p:cNvSpPr>
            <a:spLocks noChangeShapeType="1"/>
          </p:cNvSpPr>
          <p:nvPr/>
        </p:nvSpPr>
        <p:spPr bwMode="auto">
          <a:xfrm>
            <a:off x="4343400" y="1981200"/>
            <a:ext cx="990600" cy="762000"/>
          </a:xfrm>
          <a:prstGeom prst="line">
            <a:avLst/>
          </a:prstGeom>
          <a:noFill/>
          <a:ln w="38100">
            <a:solidFill>
              <a:srgbClr val="00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69" name="Oval 13"/>
          <p:cNvSpPr>
            <a:spLocks noChangeArrowheads="1"/>
          </p:cNvSpPr>
          <p:nvPr/>
        </p:nvSpPr>
        <p:spPr bwMode="auto">
          <a:xfrm>
            <a:off x="6934200" y="1909192"/>
            <a:ext cx="1670248" cy="1447800"/>
          </a:xfrm>
          <a:prstGeom prst="ellipse">
            <a:avLst/>
          </a:prstGeom>
          <a:noFill/>
          <a:ln w="57150">
            <a:solidFill>
              <a:srgbClr val="FF8000"/>
            </a:solidFill>
            <a:prstDash val="sysDash"/>
            <a:round/>
            <a:headEnd/>
            <a:tailEnd/>
          </a:ln>
          <a:effectLst/>
          <a:extLst>
            <a:ext uri="{909E8E84-426E-40dd-AFC4-6F175D3DCCD1}">
              <a14:hiddenFill xmlns:a14="http://schemas.microsoft.com/office/drawing/2010/main">
                <a:solidFill>
                  <a:srgbClr val="FFFF4A"/>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70" name="Line 14"/>
          <p:cNvSpPr>
            <a:spLocks noChangeShapeType="1"/>
          </p:cNvSpPr>
          <p:nvPr/>
        </p:nvSpPr>
        <p:spPr bwMode="auto">
          <a:xfrm>
            <a:off x="4495800" y="1676400"/>
            <a:ext cx="2438400" cy="914400"/>
          </a:xfrm>
          <a:prstGeom prst="line">
            <a:avLst/>
          </a:prstGeom>
          <a:noFill/>
          <a:ln w="38100">
            <a:solidFill>
              <a:srgbClr val="FF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pic>
        <p:nvPicPr>
          <p:cNvPr id="12" name="Picture 15"/>
          <p:cNvPicPr>
            <a:picLocks noChangeAspect="1" noChangeArrowheads="1"/>
          </p:cNvPicPr>
          <p:nvPr/>
        </p:nvPicPr>
        <p:blipFill>
          <a:blip r:embed="rId3" cstate="email">
            <a:alphaModFix amt="88000"/>
            <a:extLst>
              <a:ext uri="{28A0092B-C50C-407E-A947-70E740481C1C}">
                <a14:useLocalDpi xmlns:a14="http://schemas.microsoft.com/office/drawing/2010/main"/>
              </a:ext>
            </a:extLst>
          </a:blip>
          <a:srcRect/>
          <a:stretch>
            <a:fillRect/>
          </a:stretch>
        </p:blipFill>
        <p:spPr bwMode="auto">
          <a:xfrm>
            <a:off x="7524329" y="188640"/>
            <a:ext cx="1287463" cy="1981200"/>
          </a:xfrm>
          <a:prstGeom prst="rect">
            <a:avLst/>
          </a:prstGeom>
          <a:noFill/>
          <a:ln w="19050" cmpd="sng">
            <a:solidFill>
              <a:srgbClr val="66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スライド番号プレースホルダー 3"/>
          <p:cNvSpPr>
            <a:spLocks noGrp="1"/>
          </p:cNvSpPr>
          <p:nvPr>
            <p:ph type="sldNum" sz="quarter" idx="12"/>
          </p:nvPr>
        </p:nvSpPr>
        <p:spPr/>
        <p:txBody>
          <a:bodyPr/>
          <a:lstStyle/>
          <a:p>
            <a:fld id="{82190214-27B0-9747-988A-EAFF757D7B41}" type="slidenum">
              <a:rPr lang="en-US" altLang="ja-JP" smtClean="0"/>
              <a:pPr/>
              <a:t>8</a:t>
            </a:fld>
            <a:endParaRPr lang="en-US" altLang="ja-JP"/>
          </a:p>
        </p:txBody>
      </p:sp>
      <p:sp>
        <p:nvSpPr>
          <p:cNvPr id="16" name="Rectangle 3"/>
          <p:cNvSpPr>
            <a:spLocks noChangeArrowheads="1"/>
          </p:cNvSpPr>
          <p:nvPr/>
        </p:nvSpPr>
        <p:spPr bwMode="auto">
          <a:xfrm>
            <a:off x="228601" y="1127448"/>
            <a:ext cx="4415408" cy="4968552"/>
          </a:xfrm>
          <a:prstGeom prst="rect">
            <a:avLst/>
          </a:prstGeom>
          <a:noFill/>
          <a:ln>
            <a:noFill/>
          </a:ln>
          <a:effectLst/>
          <a:extLst>
            <a:ext uri="{909E8E84-426E-40dd-AFC4-6F175D3DCCD1}">
              <a14:hiddenFill xmlns:a14="http://schemas.microsoft.com/office/drawing/2010/main">
                <a:solidFill>
                  <a:srgbClr val="95FFD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pPr marL="342830" indent="-342830" algn="l">
              <a:lnSpc>
                <a:spcPct val="90000"/>
              </a:lnSpc>
              <a:spcBef>
                <a:spcPct val="20000"/>
              </a:spcBef>
              <a:defRPr/>
            </a:pPr>
            <a:r>
              <a:rPr lang="en-US" altLang="ja-JP" sz="1800" u="sng" dirty="0">
                <a:latin typeface="Helvetica"/>
                <a:ea typeface="ＭＳ Ｐゴシック" charset="0"/>
                <a:cs typeface="Helvetica"/>
              </a:rPr>
              <a:t>1979</a:t>
            </a:r>
            <a:r>
              <a:rPr lang="en-US" altLang="ja-JP" sz="1800" u="sng" dirty="0" smtClean="0">
                <a:latin typeface="Helvetica"/>
                <a:ea typeface="ＭＳ Ｐゴシック" charset="0"/>
                <a:cs typeface="Helvetica"/>
              </a:rPr>
              <a:t>:</a:t>
            </a:r>
            <a:r>
              <a:rPr lang="en-US" altLang="ja-JP" sz="1800" dirty="0">
                <a:latin typeface="Helvetica"/>
                <a:ea typeface="ＭＳ Ｐゴシック" charset="0"/>
                <a:cs typeface="Helvetica"/>
              </a:rPr>
              <a:t> </a:t>
            </a:r>
            <a:r>
              <a:rPr lang="en-US" altLang="ja-JP" sz="1800" u="sng" dirty="0" err="1" smtClean="0">
                <a:latin typeface="Helvetica"/>
                <a:ea typeface="ＭＳ Ｐゴシック" charset="0"/>
                <a:cs typeface="Helvetica"/>
              </a:rPr>
              <a:t>p</a:t>
            </a:r>
            <a:r>
              <a:rPr lang="en-US" altLang="ja-JP" sz="1800" u="sng" dirty="0">
                <a:latin typeface="Helvetica"/>
                <a:ea typeface="ＭＳ Ｐゴシック" charset="0"/>
                <a:cs typeface="Helvetica"/>
              </a:rPr>
              <a:t>-bar first observation </a:t>
            </a:r>
          </a:p>
          <a:p>
            <a:pPr marL="342830" indent="-342830" algn="l">
              <a:lnSpc>
                <a:spcPct val="90000"/>
              </a:lnSpc>
              <a:spcBef>
                <a:spcPct val="20000"/>
              </a:spcBef>
              <a:defRPr/>
            </a:pPr>
            <a:r>
              <a:rPr lang="en-US" altLang="ja-JP" sz="1800" dirty="0">
                <a:latin typeface="Helvetica"/>
                <a:ea typeface="ＭＳ Ｐゴシック" charset="0"/>
                <a:cs typeface="Helvetica"/>
              </a:rPr>
              <a:t>		 </a:t>
            </a:r>
            <a:r>
              <a:rPr lang="en-US" altLang="ja-JP" sz="1600" dirty="0">
                <a:latin typeface="Helvetica"/>
                <a:ea typeface="ＭＳ Ｐゴシック" charset="0"/>
                <a:cs typeface="Helvetica"/>
              </a:rPr>
              <a:t> </a:t>
            </a:r>
            <a:r>
              <a:rPr lang="en-US" altLang="ja-JP" sz="1400" dirty="0">
                <a:latin typeface="Helvetica"/>
                <a:ea typeface="ＭＳ Ｐゴシック" charset="0"/>
                <a:cs typeface="Helvetica"/>
              </a:rPr>
              <a:t>(Golden et al, , </a:t>
            </a:r>
            <a:r>
              <a:rPr lang="en-US" altLang="ja-JP" sz="1400" dirty="0" err="1">
                <a:latin typeface="Helvetica"/>
                <a:ea typeface="ＭＳ Ｐゴシック" charset="0"/>
                <a:cs typeface="Helvetica"/>
              </a:rPr>
              <a:t>Bogomolov</a:t>
            </a:r>
            <a:r>
              <a:rPr lang="en-US" altLang="ja-JP" sz="1400" dirty="0">
                <a:latin typeface="Helvetica"/>
                <a:ea typeface="ＭＳ Ｐゴシック" charset="0"/>
                <a:cs typeface="Helvetica"/>
              </a:rPr>
              <a:t> et al.)</a:t>
            </a:r>
          </a:p>
          <a:p>
            <a:pPr marL="342830" indent="-342830" algn="l">
              <a:lnSpc>
                <a:spcPct val="90000"/>
              </a:lnSpc>
              <a:spcBef>
                <a:spcPct val="20000"/>
              </a:spcBef>
              <a:defRPr/>
            </a:pPr>
            <a:r>
              <a:rPr lang="en-US" altLang="ja-JP" sz="1800" dirty="0">
                <a:solidFill>
                  <a:srgbClr val="FFFFFF"/>
                </a:solidFill>
                <a:latin typeface="Helvetica"/>
                <a:ea typeface="ＭＳ Ｐゴシック" charset="0"/>
                <a:cs typeface="Helvetica"/>
              </a:rPr>
              <a:t>1981</a:t>
            </a:r>
            <a:r>
              <a:rPr lang="en-US" altLang="ja-JP" sz="1800" dirty="0" smtClean="0">
                <a:solidFill>
                  <a:srgbClr val="FFFFFF"/>
                </a:solidFill>
                <a:latin typeface="Helvetica"/>
                <a:ea typeface="ＭＳ Ｐゴシック" charset="0"/>
                <a:cs typeface="Helvetica"/>
              </a:rPr>
              <a:t>: </a:t>
            </a:r>
            <a:r>
              <a:rPr lang="en-US" altLang="ja-JP" sz="1600" dirty="0" smtClean="0">
                <a:solidFill>
                  <a:srgbClr val="FFFFFF"/>
                </a:solidFill>
                <a:latin typeface="Helvetica"/>
                <a:ea typeface="ＭＳ Ｐゴシック" charset="0"/>
                <a:cs typeface="Helvetica"/>
              </a:rPr>
              <a:t>Anomalous excess </a:t>
            </a:r>
            <a:r>
              <a:rPr lang="en-US" altLang="ja-JP" sz="1400" dirty="0" smtClean="0">
                <a:solidFill>
                  <a:srgbClr val="FFFFFF"/>
                </a:solidFill>
                <a:latin typeface="Helvetica"/>
                <a:ea typeface="ＭＳ Ｐゴシック" charset="0"/>
                <a:cs typeface="Helvetica"/>
              </a:rPr>
              <a:t>(Buffington et al)</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1985: ASTROMAG proposed</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1987: LEAP</a:t>
            </a:r>
            <a:r>
              <a:rPr lang="en-US" altLang="ja-JP" sz="1800" dirty="0">
                <a:solidFill>
                  <a:srgbClr val="FFFFFF"/>
                </a:solidFill>
                <a:latin typeface="Helvetica"/>
                <a:ea typeface="ＭＳ Ｐゴシック" charset="0"/>
                <a:cs typeface="Helvetica"/>
              </a:rPr>
              <a:t>,  PBAR</a:t>
            </a:r>
          </a:p>
          <a:p>
            <a:pPr marL="342830" indent="-342830" algn="l">
              <a:lnSpc>
                <a:spcPct val="90000"/>
              </a:lnSpc>
              <a:spcBef>
                <a:spcPct val="20000"/>
              </a:spcBef>
              <a:defRPr/>
            </a:pPr>
            <a:r>
              <a:rPr lang="en-US" altLang="ja-JP" sz="1800" dirty="0">
                <a:solidFill>
                  <a:srgbClr val="FFFFFF"/>
                </a:solidFill>
                <a:latin typeface="Helvetica"/>
                <a:ea typeface="ＭＳ Ｐゴシック" charset="0"/>
                <a:cs typeface="Helvetica"/>
              </a:rPr>
              <a:t>1988:	 </a:t>
            </a:r>
            <a:r>
              <a:rPr lang="en-US" altLang="ja-JP" sz="1800" dirty="0" smtClean="0">
                <a:solidFill>
                  <a:srgbClr val="FFFFFF"/>
                </a:solidFill>
                <a:latin typeface="Helvetica"/>
                <a:ea typeface="ＭＳ Ｐゴシック" charset="0"/>
                <a:cs typeface="Helvetica"/>
              </a:rPr>
              <a:t> </a:t>
            </a:r>
            <a:r>
              <a:rPr lang="en-US" altLang="ja-JP" sz="1800" i="1" dirty="0" err="1" smtClean="0">
                <a:solidFill>
                  <a:schemeClr val="bg1">
                    <a:lumMod val="40000"/>
                    <a:lumOff val="60000"/>
                  </a:schemeClr>
                </a:solidFill>
                <a:latin typeface="Helvetica"/>
                <a:ea typeface="ＭＳ Ｐゴシック" charset="0"/>
                <a:cs typeface="Helvetica"/>
              </a:rPr>
              <a:t>Astromag</a:t>
            </a:r>
            <a:r>
              <a:rPr lang="en-US" altLang="ja-JP" sz="1800" i="1" dirty="0" smtClean="0">
                <a:solidFill>
                  <a:schemeClr val="bg1">
                    <a:lumMod val="40000"/>
                    <a:lumOff val="60000"/>
                  </a:schemeClr>
                </a:solidFill>
                <a:latin typeface="Helvetica"/>
                <a:ea typeface="ＭＳ Ｐゴシック" charset="0"/>
                <a:cs typeface="Helvetica"/>
              </a:rPr>
              <a:t> </a:t>
            </a:r>
            <a:r>
              <a:rPr lang="en-US" altLang="ja-JP" sz="1800" i="1" dirty="0">
                <a:solidFill>
                  <a:schemeClr val="bg1">
                    <a:lumMod val="40000"/>
                    <a:lumOff val="60000"/>
                  </a:schemeClr>
                </a:solidFill>
                <a:latin typeface="Helvetica"/>
                <a:ea typeface="ＭＳ Ｐゴシック" charset="0"/>
                <a:cs typeface="Helvetica"/>
              </a:rPr>
              <a:t>frozen</a:t>
            </a:r>
          </a:p>
          <a:p>
            <a:pPr marL="342830" indent="-342830" algn="l">
              <a:lnSpc>
                <a:spcPct val="90000"/>
              </a:lnSpc>
              <a:spcBef>
                <a:spcPct val="20000"/>
              </a:spcBef>
              <a:defRPr/>
            </a:pPr>
            <a:r>
              <a:rPr lang="en-US" altLang="ja-JP" sz="1800" dirty="0">
                <a:solidFill>
                  <a:srgbClr val="FFFFFF"/>
                </a:solidFill>
                <a:latin typeface="Helvetica"/>
                <a:ea typeface="ＭＳ Ｐゴシック" charset="0"/>
                <a:cs typeface="Helvetica"/>
              </a:rPr>
              <a:t>1991</a:t>
            </a:r>
            <a:r>
              <a:rPr lang="en-US" altLang="ja-JP" sz="1800" dirty="0" smtClean="0">
                <a:solidFill>
                  <a:srgbClr val="FFFFFF"/>
                </a:solidFill>
                <a:latin typeface="Helvetica"/>
                <a:ea typeface="ＭＳ Ｐゴシック" charset="0"/>
                <a:cs typeface="Helvetica"/>
              </a:rPr>
              <a:t>: </a:t>
            </a:r>
            <a:r>
              <a:rPr lang="en-US" altLang="ja-JP" sz="1800" dirty="0" smtClean="0">
                <a:latin typeface="Helvetica"/>
                <a:ea typeface="ＭＳ Ｐゴシック" charset="0"/>
                <a:cs typeface="Helvetica"/>
              </a:rPr>
              <a:t>MASS</a:t>
            </a:r>
            <a:endParaRPr lang="en-US" altLang="ja-JP" sz="1800" dirty="0">
              <a:latin typeface="Helvetica"/>
              <a:ea typeface="ＭＳ Ｐゴシック" charset="0"/>
              <a:cs typeface="Helvetica"/>
            </a:endParaRPr>
          </a:p>
          <a:p>
            <a:pPr marL="342830" indent="-342830" algn="l">
              <a:lnSpc>
                <a:spcPct val="90000"/>
              </a:lnSpc>
              <a:spcBef>
                <a:spcPct val="20000"/>
              </a:spcBef>
              <a:defRPr/>
            </a:pPr>
            <a:r>
              <a:rPr lang="en-US" altLang="ja-JP" sz="1800" dirty="0">
                <a:solidFill>
                  <a:srgbClr val="FFFFFF"/>
                </a:solidFill>
                <a:latin typeface="Helvetica"/>
                <a:ea typeface="ＭＳ Ｐゴシック" charset="0"/>
                <a:cs typeface="Helvetica"/>
              </a:rPr>
              <a:t>1992</a:t>
            </a:r>
            <a:r>
              <a:rPr lang="en-US" altLang="ja-JP" sz="1800" dirty="0" smtClean="0">
                <a:solidFill>
                  <a:srgbClr val="FFFFFF"/>
                </a:solidFill>
                <a:latin typeface="Helvetica"/>
                <a:ea typeface="ＭＳ Ｐゴシック" charset="0"/>
                <a:cs typeface="Helvetica"/>
              </a:rPr>
              <a:t>: </a:t>
            </a:r>
            <a:r>
              <a:rPr lang="en-US" altLang="ja-JP" sz="1800" dirty="0" smtClean="0">
                <a:solidFill>
                  <a:srgbClr val="FFFF00"/>
                </a:solidFill>
                <a:latin typeface="Helvetica"/>
                <a:ea typeface="ＭＳ Ｐゴシック" charset="0"/>
                <a:cs typeface="Helvetica"/>
              </a:rPr>
              <a:t>IMAX</a:t>
            </a:r>
            <a:endParaRPr lang="en-US" altLang="ja-JP" sz="1800" dirty="0">
              <a:solidFill>
                <a:srgbClr val="FFFF00"/>
              </a:solidFill>
              <a:latin typeface="Helvetica"/>
              <a:ea typeface="ＭＳ Ｐゴシック" charset="0"/>
              <a:cs typeface="Helvetica"/>
            </a:endParaRPr>
          </a:p>
          <a:p>
            <a:pPr marL="342830" indent="-342830" algn="l">
              <a:lnSpc>
                <a:spcPct val="90000"/>
              </a:lnSpc>
              <a:spcBef>
                <a:spcPct val="20000"/>
              </a:spcBef>
              <a:defRPr/>
            </a:pPr>
            <a:r>
              <a:rPr lang="en-US" altLang="ja-JP" sz="1800" dirty="0">
                <a:solidFill>
                  <a:srgbClr val="FFFFFF"/>
                </a:solidFill>
                <a:latin typeface="Helvetica"/>
                <a:ea typeface="ＭＳ Ｐゴシック" charset="0"/>
                <a:cs typeface="Helvetica"/>
              </a:rPr>
              <a:t>1993</a:t>
            </a:r>
            <a:r>
              <a:rPr lang="en-US" altLang="ja-JP" sz="1800" dirty="0" smtClean="0">
                <a:solidFill>
                  <a:srgbClr val="FFFFFF"/>
                </a:solidFill>
                <a:latin typeface="Helvetica"/>
                <a:ea typeface="ＭＳ Ｐゴシック" charset="0"/>
                <a:cs typeface="Helvetica"/>
              </a:rPr>
              <a:t>: </a:t>
            </a:r>
            <a:r>
              <a:rPr lang="en-US" altLang="ja-JP" sz="1800" dirty="0" smtClean="0">
                <a:solidFill>
                  <a:srgbClr val="FFFF00"/>
                </a:solidFill>
                <a:latin typeface="Helvetica"/>
                <a:ea typeface="ＭＳ Ｐゴシック" charset="0"/>
                <a:cs typeface="Helvetica"/>
              </a:rPr>
              <a:t>BESS</a:t>
            </a:r>
            <a:r>
              <a:rPr lang="en-US" altLang="ja-JP" sz="1800" dirty="0" smtClean="0">
                <a:latin typeface="Helvetica"/>
                <a:ea typeface="ＭＳ Ｐゴシック" charset="0"/>
                <a:cs typeface="Helvetica"/>
              </a:rPr>
              <a:t>, TS93</a:t>
            </a:r>
            <a:endParaRPr lang="en-US" altLang="ja-JP" sz="1800" dirty="0" smtClean="0">
              <a:solidFill>
                <a:srgbClr val="FFFF00"/>
              </a:solidFill>
              <a:latin typeface="Helvetica"/>
              <a:ea typeface="ＭＳ Ｐゴシック" charset="0"/>
              <a:cs typeface="Helvetica"/>
            </a:endParaRPr>
          </a:p>
          <a:p>
            <a:pPr marL="342830" indent="-342830" algn="l">
              <a:lnSpc>
                <a:spcPct val="90000"/>
              </a:lnSpc>
              <a:spcBef>
                <a:spcPct val="20000"/>
              </a:spcBef>
              <a:defRPr/>
            </a:pPr>
            <a:r>
              <a:rPr lang="en-US" altLang="ja-JP" sz="1800" dirty="0">
                <a:solidFill>
                  <a:srgbClr val="FFFFFF"/>
                </a:solidFill>
                <a:latin typeface="Helvetica"/>
                <a:ea typeface="ＭＳ Ｐゴシック" charset="0"/>
                <a:cs typeface="Helvetica"/>
              </a:rPr>
              <a:t>1994</a:t>
            </a:r>
            <a:r>
              <a:rPr lang="en-US" altLang="ja-JP" sz="1800" dirty="0" smtClean="0">
                <a:solidFill>
                  <a:srgbClr val="FFFFFF"/>
                </a:solidFill>
                <a:latin typeface="Helvetica"/>
                <a:ea typeface="ＭＳ Ｐゴシック" charset="0"/>
                <a:cs typeface="Helvetica"/>
              </a:rPr>
              <a:t>: CAPRICE</a:t>
            </a:r>
            <a:r>
              <a:rPr lang="en-US" altLang="ja-JP" sz="1800" dirty="0">
                <a:solidFill>
                  <a:srgbClr val="FFFFFF"/>
                </a:solidFill>
                <a:latin typeface="Helvetica"/>
                <a:ea typeface="ＭＳ Ｐゴシック" charset="0"/>
                <a:cs typeface="Helvetica"/>
              </a:rPr>
              <a:t>, HEAT</a:t>
            </a:r>
          </a:p>
          <a:p>
            <a:pPr marL="342830" indent="-342830" algn="l">
              <a:lnSpc>
                <a:spcPct val="90000"/>
              </a:lnSpc>
              <a:spcBef>
                <a:spcPct val="20000"/>
              </a:spcBef>
              <a:defRPr/>
            </a:pPr>
            <a:r>
              <a:rPr lang="en-US" altLang="ja-JP" sz="1800" dirty="0">
                <a:solidFill>
                  <a:srgbClr val="FFFFFF"/>
                </a:solidFill>
                <a:latin typeface="Helvetica"/>
                <a:ea typeface="ＭＳ Ｐゴシック" charset="0"/>
                <a:cs typeface="Helvetica"/>
              </a:rPr>
              <a:t>1996:	  </a:t>
            </a:r>
            <a:r>
              <a:rPr lang="en-US" altLang="ja-JP" sz="1800" dirty="0" smtClean="0">
                <a:solidFill>
                  <a:srgbClr val="FFFFFF"/>
                </a:solidFill>
                <a:latin typeface="Helvetica"/>
                <a:ea typeface="ＭＳ Ｐゴシック" charset="0"/>
                <a:cs typeface="Helvetica"/>
              </a:rPr>
              <a:t> </a:t>
            </a:r>
            <a:r>
              <a:rPr lang="en-US" altLang="ja-JP" sz="1800" i="1" dirty="0" smtClean="0">
                <a:solidFill>
                  <a:srgbClr val="00CCFF"/>
                </a:solidFill>
                <a:latin typeface="Helvetica"/>
                <a:ea typeface="ＭＳ Ｐゴシック" charset="0"/>
                <a:cs typeface="Helvetica"/>
              </a:rPr>
              <a:t>Solar </a:t>
            </a:r>
            <a:r>
              <a:rPr lang="en-US" altLang="ja-JP" sz="1800" i="1" dirty="0">
                <a:solidFill>
                  <a:srgbClr val="00CCFF"/>
                </a:solidFill>
                <a:latin typeface="Helvetica"/>
                <a:ea typeface="ＭＳ Ｐゴシック" charset="0"/>
                <a:cs typeface="Helvetica"/>
              </a:rPr>
              <a:t>minimum</a:t>
            </a:r>
          </a:p>
          <a:p>
            <a:pPr marL="342830" indent="-342830" algn="l">
              <a:lnSpc>
                <a:spcPct val="90000"/>
              </a:lnSpc>
              <a:spcBef>
                <a:spcPct val="20000"/>
              </a:spcBef>
              <a:defRPr/>
            </a:pPr>
            <a:r>
              <a:rPr lang="en-US" altLang="ja-JP" sz="1800" dirty="0">
                <a:solidFill>
                  <a:srgbClr val="FFFFFF"/>
                </a:solidFill>
                <a:latin typeface="Helvetica"/>
                <a:ea typeface="ＭＳ Ｐゴシック" charset="0"/>
                <a:cs typeface="Helvetica"/>
              </a:rPr>
              <a:t>1998</a:t>
            </a:r>
            <a:r>
              <a:rPr lang="en-US" altLang="ja-JP" sz="1800" dirty="0" smtClean="0">
                <a:solidFill>
                  <a:srgbClr val="FFFFFF"/>
                </a:solidFill>
                <a:latin typeface="Helvetica"/>
                <a:ea typeface="ＭＳ Ｐゴシック" charset="0"/>
                <a:cs typeface="Helvetica"/>
              </a:rPr>
              <a:t>: CAPRICE</a:t>
            </a:r>
            <a:r>
              <a:rPr lang="en-US" altLang="ja-JP" sz="1800" dirty="0">
                <a:solidFill>
                  <a:srgbClr val="FFFFFF"/>
                </a:solidFill>
                <a:latin typeface="Helvetica"/>
                <a:ea typeface="ＭＳ Ｐゴシック" charset="0"/>
                <a:cs typeface="Helvetica"/>
              </a:rPr>
              <a:t>, AMS-01</a:t>
            </a:r>
          </a:p>
          <a:p>
            <a:pPr marL="342830" indent="-342830" algn="l">
              <a:lnSpc>
                <a:spcPct val="90000"/>
              </a:lnSpc>
              <a:spcBef>
                <a:spcPct val="20000"/>
              </a:spcBef>
              <a:defRPr/>
            </a:pPr>
            <a:r>
              <a:rPr lang="en-US" altLang="ja-JP" sz="1800" dirty="0">
                <a:solidFill>
                  <a:srgbClr val="FFFFFF"/>
                </a:solidFill>
                <a:latin typeface="Helvetica"/>
                <a:ea typeface="ＭＳ Ｐゴシック" charset="0"/>
                <a:cs typeface="Helvetica"/>
              </a:rPr>
              <a:t>2000/</a:t>
            </a:r>
            <a:r>
              <a:rPr lang="en-US" altLang="ja-JP" sz="1800" dirty="0" smtClean="0">
                <a:solidFill>
                  <a:srgbClr val="FFFFFF"/>
                </a:solidFill>
                <a:latin typeface="Helvetica"/>
                <a:ea typeface="ＭＳ Ｐゴシック" charset="0"/>
                <a:cs typeface="Helvetica"/>
              </a:rPr>
              <a:t>2:	</a:t>
            </a:r>
            <a:r>
              <a:rPr lang="en-US" altLang="ja-JP" sz="1800" dirty="0">
                <a:solidFill>
                  <a:srgbClr val="FFFFFF"/>
                </a:solidFill>
                <a:latin typeface="Helvetica"/>
                <a:ea typeface="ＭＳ Ｐゴシック" charset="0"/>
                <a:cs typeface="Helvetica"/>
              </a:rPr>
              <a:t>Heat-</a:t>
            </a:r>
            <a:r>
              <a:rPr lang="en-US" altLang="ja-JP" sz="1800" dirty="0" err="1" smtClean="0">
                <a:solidFill>
                  <a:srgbClr val="FFFFFF"/>
                </a:solidFill>
                <a:latin typeface="Helvetica"/>
                <a:ea typeface="ＭＳ Ｐゴシック" charset="0"/>
                <a:cs typeface="Helvetica"/>
              </a:rPr>
              <a:t>pbar</a:t>
            </a:r>
            <a:endParaRPr lang="en-US" altLang="ja-JP" sz="1800" dirty="0" smtClean="0">
              <a:solidFill>
                <a:srgbClr val="FFFFFF"/>
              </a:solidFill>
              <a:latin typeface="Helvetica"/>
              <a:ea typeface="ＭＳ Ｐゴシック" charset="0"/>
              <a:cs typeface="Helvetica"/>
            </a:endParaRP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2004: BESS-Polar I</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2006-present </a:t>
            </a:r>
            <a:r>
              <a:rPr lang="en-US" altLang="ja-JP" sz="1800" dirty="0" smtClean="0">
                <a:solidFill>
                  <a:srgbClr val="FF8000"/>
                </a:solidFill>
                <a:latin typeface="Helvetica"/>
                <a:ea typeface="ＭＳ Ｐゴシック" charset="0"/>
                <a:cs typeface="Helvetica"/>
              </a:rPr>
              <a:t>PAMELA</a:t>
            </a:r>
            <a:r>
              <a:rPr lang="en-US" altLang="ja-JP" sz="1800" dirty="0" smtClean="0">
                <a:solidFill>
                  <a:srgbClr val="FFFFFF"/>
                </a:solidFill>
                <a:latin typeface="Helvetica"/>
                <a:ea typeface="ＭＳ Ｐゴシック" charset="0"/>
                <a:cs typeface="Helvetica"/>
              </a:rPr>
              <a:t> </a:t>
            </a:r>
            <a:r>
              <a:rPr lang="en-US" altLang="ja-JP" sz="1800" dirty="0">
                <a:solidFill>
                  <a:srgbClr val="FFFFFF"/>
                </a:solidFill>
                <a:latin typeface="Helvetica"/>
                <a:ea typeface="ＭＳ Ｐゴシック" charset="0"/>
                <a:cs typeface="Helvetica"/>
              </a:rPr>
              <a:t>(Polar-orbit) </a:t>
            </a:r>
          </a:p>
          <a:p>
            <a:pPr marL="342830" indent="-342830" algn="l">
              <a:lnSpc>
                <a:spcPct val="90000"/>
              </a:lnSpc>
              <a:spcBef>
                <a:spcPct val="20000"/>
              </a:spcBef>
              <a:defRPr/>
            </a:pPr>
            <a:r>
              <a:rPr lang="en-US" altLang="ja-JP" sz="1800" dirty="0">
                <a:solidFill>
                  <a:srgbClr val="FFFFFF"/>
                </a:solidFill>
                <a:latin typeface="Helvetica"/>
                <a:ea typeface="ＭＳ Ｐゴシック" charset="0"/>
                <a:cs typeface="Helvetica"/>
              </a:rPr>
              <a:t>2007</a:t>
            </a:r>
            <a:r>
              <a:rPr lang="en-US" altLang="ja-JP" sz="1800" dirty="0" smtClean="0">
                <a:solidFill>
                  <a:srgbClr val="FFFFFF"/>
                </a:solidFill>
                <a:latin typeface="Helvetica"/>
                <a:ea typeface="ＭＳ Ｐゴシック" charset="0"/>
                <a:cs typeface="Helvetica"/>
              </a:rPr>
              <a:t>: BESS-Polar II - </a:t>
            </a:r>
            <a:r>
              <a:rPr lang="en-US" altLang="ja-JP" sz="1800" i="1" dirty="0" smtClean="0">
                <a:solidFill>
                  <a:srgbClr val="00CCFF"/>
                </a:solidFill>
                <a:latin typeface="Helvetica"/>
                <a:ea typeface="ＭＳ Ｐゴシック" charset="0"/>
                <a:cs typeface="Helvetica"/>
              </a:rPr>
              <a:t>Solar minimum</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2011-present: </a:t>
            </a:r>
            <a:r>
              <a:rPr lang="en-US" altLang="ja-JP" sz="1800" dirty="0" smtClean="0">
                <a:solidFill>
                  <a:srgbClr val="FF8000"/>
                </a:solidFill>
                <a:latin typeface="Helvetica"/>
                <a:ea typeface="ＭＳ Ｐゴシック" charset="0"/>
                <a:cs typeface="Helvetica"/>
              </a:rPr>
              <a:t>AMS</a:t>
            </a:r>
            <a:r>
              <a:rPr lang="en-US" altLang="ja-JP" sz="1800" dirty="0">
                <a:solidFill>
                  <a:srgbClr val="FF8000"/>
                </a:solidFill>
                <a:latin typeface="Helvetica"/>
                <a:ea typeface="ＭＳ Ｐゴシック" charset="0"/>
                <a:cs typeface="Helvetica"/>
              </a:rPr>
              <a:t>-02  </a:t>
            </a:r>
            <a:r>
              <a:rPr lang="en-US" altLang="ja-JP" sz="1800" dirty="0">
                <a:solidFill>
                  <a:srgbClr val="FFFFFF"/>
                </a:solidFill>
                <a:latin typeface="Helvetica"/>
                <a:ea typeface="ＭＳ Ｐゴシック" charset="0"/>
                <a:cs typeface="Helvetica"/>
              </a:rPr>
              <a:t>(ISS)</a:t>
            </a:r>
            <a:endParaRPr lang="en-US" altLang="ja-JP" sz="1400" dirty="0">
              <a:solidFill>
                <a:srgbClr val="FFFFFF"/>
              </a:solidFill>
              <a:latin typeface="Helvetica"/>
              <a:ea typeface="ＭＳ Ｐゴシック" charset="0"/>
              <a:cs typeface="Helvetica"/>
            </a:endParaRPr>
          </a:p>
        </p:txBody>
      </p:sp>
      <p:sp>
        <p:nvSpPr>
          <p:cNvPr id="5" name="ストライプ矢印 4"/>
          <p:cNvSpPr/>
          <p:nvPr/>
        </p:nvSpPr>
        <p:spPr bwMode="auto">
          <a:xfrm rot="5400000">
            <a:off x="-2115168" y="3707457"/>
            <a:ext cx="4536504" cy="235174"/>
          </a:xfrm>
          <a:prstGeom prst="stripedRightArrow">
            <a:avLst>
              <a:gd name="adj1" fmla="val 59360"/>
              <a:gd name="adj2" fmla="val 103819"/>
            </a:avLst>
          </a:prstGeom>
          <a:solidFill>
            <a:srgbClr val="00CCFF"/>
          </a:solidFill>
          <a:ln w="19050" cap="flat" cmpd="sng" algn="ctr">
            <a:solidFill>
              <a:srgbClr val="CCFFCC"/>
            </a:solidFill>
            <a:prstDash val="solid"/>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sp>
        <p:nvSpPr>
          <p:cNvPr id="6" name="フッター プレースホルダー 5"/>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372052508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ChangeArrowheads="1"/>
          </p:cNvSpPr>
          <p:nvPr/>
        </p:nvSpPr>
        <p:spPr bwMode="auto">
          <a:xfrm>
            <a:off x="327993" y="116633"/>
            <a:ext cx="6836296" cy="1050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nchor="ctr"/>
          <a:lstStyle/>
          <a:p>
            <a:pPr algn="l">
              <a:defRPr/>
            </a:pPr>
            <a:r>
              <a:rPr lang="en-US" altLang="ja-JP" sz="3200" dirty="0">
                <a:solidFill>
                  <a:srgbClr val="FFFF00"/>
                </a:solidFill>
                <a:latin typeface="Helvetica"/>
                <a:ea typeface="ＭＳ Ｐゴシック" charset="0"/>
                <a:cs typeface="Helvetica"/>
              </a:rPr>
              <a:t>Search for Antiparticle/Antimatter</a:t>
            </a:r>
          </a:p>
          <a:p>
            <a:pPr algn="l">
              <a:defRPr/>
            </a:pPr>
            <a:r>
              <a:rPr lang="en-US" altLang="ja-JP" sz="3200" dirty="0">
                <a:solidFill>
                  <a:srgbClr val="FFFF00"/>
                </a:solidFill>
                <a:latin typeface="Helvetica"/>
                <a:ea typeface="ＭＳ Ｐゴシック" charset="0"/>
                <a:cs typeface="Helvetica"/>
              </a:rPr>
              <a:t>Novel Cosmic Origin</a:t>
            </a:r>
          </a:p>
        </p:txBody>
      </p:sp>
      <p:pic>
        <p:nvPicPr>
          <p:cNvPr id="352267" name="Picture 11" descr="ppratioprebess.eps                                             0000BD3FJaJa                           B544695F:"/>
          <p:cNvPicPr>
            <a:picLocks noChangeAspect="1" noChangeArrowheads="1"/>
          </p:cNvPicPr>
          <p:nvPr/>
        </p:nvPicPr>
        <p:blipFill>
          <a:blip r:embed="rId2" cstate="email">
            <a:lum contrast="-12000"/>
            <a:extLst>
              <a:ext uri="{28A0092B-C50C-407E-A947-70E740481C1C}">
                <a14:useLocalDpi xmlns:a14="http://schemas.microsoft.com/office/drawing/2010/main"/>
              </a:ext>
            </a:extLst>
          </a:blip>
          <a:srcRect t="2228" b="2228"/>
          <a:stretch>
            <a:fillRect/>
          </a:stretch>
        </p:blipFill>
        <p:spPr bwMode="auto">
          <a:xfrm>
            <a:off x="4576638" y="1628800"/>
            <a:ext cx="4387850" cy="4800600"/>
          </a:xfrm>
          <a:prstGeom prst="rect">
            <a:avLst/>
          </a:prstGeom>
          <a:solidFill>
            <a:schemeClr val="tx1"/>
          </a:solidFill>
          <a:ln>
            <a:noFill/>
          </a:ln>
          <a:effectLst/>
          <a:extLst/>
        </p:spPr>
      </p:pic>
      <p:sp>
        <p:nvSpPr>
          <p:cNvPr id="352265" name="Oval 9"/>
          <p:cNvSpPr>
            <a:spLocks noChangeArrowheads="1"/>
          </p:cNvSpPr>
          <p:nvPr/>
        </p:nvSpPr>
        <p:spPr bwMode="auto">
          <a:xfrm>
            <a:off x="5309592" y="2514600"/>
            <a:ext cx="990600" cy="1066800"/>
          </a:xfrm>
          <a:prstGeom prst="ellipse">
            <a:avLst/>
          </a:prstGeom>
          <a:noFill/>
          <a:ln w="57150">
            <a:solidFill>
              <a:srgbClr val="00CCFF"/>
            </a:solidFill>
            <a:prstDash val="dash"/>
            <a:round/>
            <a:headEnd/>
            <a:tailEnd/>
          </a:ln>
          <a:effectLst/>
          <a:extLst>
            <a:ext uri="{909E8E84-426E-40dd-AFC4-6F175D3DCCD1}">
              <a14:hiddenFill xmlns:a14="http://schemas.microsoft.com/office/drawing/2010/main">
                <a:solidFill>
                  <a:srgbClr val="FFFF4A"/>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68" name="Line 12"/>
          <p:cNvSpPr>
            <a:spLocks noChangeShapeType="1"/>
          </p:cNvSpPr>
          <p:nvPr/>
        </p:nvSpPr>
        <p:spPr bwMode="auto">
          <a:xfrm>
            <a:off x="4343400" y="1981200"/>
            <a:ext cx="1020688" cy="727720"/>
          </a:xfrm>
          <a:prstGeom prst="line">
            <a:avLst/>
          </a:prstGeom>
          <a:noFill/>
          <a:ln w="38100">
            <a:solidFill>
              <a:srgbClr val="00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69" name="Oval 13"/>
          <p:cNvSpPr>
            <a:spLocks noChangeArrowheads="1"/>
          </p:cNvSpPr>
          <p:nvPr/>
        </p:nvSpPr>
        <p:spPr bwMode="auto">
          <a:xfrm>
            <a:off x="6934200" y="1909192"/>
            <a:ext cx="1670248" cy="1447800"/>
          </a:xfrm>
          <a:prstGeom prst="ellipse">
            <a:avLst/>
          </a:prstGeom>
          <a:noFill/>
          <a:ln w="57150">
            <a:solidFill>
              <a:srgbClr val="FF8000"/>
            </a:solidFill>
            <a:prstDash val="sysDash"/>
            <a:round/>
            <a:headEnd/>
            <a:tailEnd/>
          </a:ln>
          <a:effectLst/>
          <a:extLst>
            <a:ext uri="{909E8E84-426E-40dd-AFC4-6F175D3DCCD1}">
              <a14:hiddenFill xmlns:a14="http://schemas.microsoft.com/office/drawing/2010/main">
                <a:solidFill>
                  <a:srgbClr val="FFFF4A"/>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352270" name="Line 14"/>
          <p:cNvSpPr>
            <a:spLocks noChangeShapeType="1"/>
          </p:cNvSpPr>
          <p:nvPr/>
        </p:nvSpPr>
        <p:spPr bwMode="auto">
          <a:xfrm>
            <a:off x="4191001" y="1676400"/>
            <a:ext cx="2667000" cy="914400"/>
          </a:xfrm>
          <a:prstGeom prst="line">
            <a:avLst/>
          </a:prstGeom>
          <a:noFill/>
          <a:ln w="38100">
            <a:solidFill>
              <a:srgbClr val="FF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pic>
        <p:nvPicPr>
          <p:cNvPr id="12" name="Picture 15"/>
          <p:cNvPicPr>
            <a:picLocks noChangeAspect="1" noChangeArrowheads="1"/>
          </p:cNvPicPr>
          <p:nvPr/>
        </p:nvPicPr>
        <p:blipFill>
          <a:blip r:embed="rId3" cstate="email">
            <a:alphaModFix amt="88000"/>
            <a:extLst>
              <a:ext uri="{28A0092B-C50C-407E-A947-70E740481C1C}">
                <a14:useLocalDpi xmlns:a14="http://schemas.microsoft.com/office/drawing/2010/main"/>
              </a:ext>
            </a:extLst>
          </a:blip>
          <a:srcRect/>
          <a:stretch>
            <a:fillRect/>
          </a:stretch>
        </p:blipFill>
        <p:spPr bwMode="auto">
          <a:xfrm>
            <a:off x="7524329" y="188640"/>
            <a:ext cx="1287463" cy="1981200"/>
          </a:xfrm>
          <a:prstGeom prst="rect">
            <a:avLst/>
          </a:prstGeom>
          <a:noFill/>
          <a:ln w="19050" cmpd="sng">
            <a:solidFill>
              <a:srgbClr val="6600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日付プレースホルダー 1"/>
          <p:cNvSpPr>
            <a:spLocks noGrp="1"/>
          </p:cNvSpPr>
          <p:nvPr>
            <p:ph type="dt" sz="half" idx="10"/>
          </p:nvPr>
        </p:nvSpPr>
        <p:spPr/>
        <p:txBody>
          <a:bodyPr/>
          <a:lstStyle/>
          <a:p>
            <a:r>
              <a:rPr lang="en-US" altLang="ja-JP" dirty="0" smtClean="0"/>
              <a:t>A. Yamamoto, 6 November 2012</a:t>
            </a:r>
            <a:endParaRPr lang="en-US" altLang="ja-JP" dirty="0"/>
          </a:p>
        </p:txBody>
      </p:sp>
      <p:sp>
        <p:nvSpPr>
          <p:cNvPr id="4" name="スライド番号プレースホルダー 3"/>
          <p:cNvSpPr>
            <a:spLocks noGrp="1"/>
          </p:cNvSpPr>
          <p:nvPr>
            <p:ph type="sldNum" sz="quarter" idx="12"/>
          </p:nvPr>
        </p:nvSpPr>
        <p:spPr/>
        <p:txBody>
          <a:bodyPr/>
          <a:lstStyle/>
          <a:p>
            <a:fld id="{82190214-27B0-9747-988A-EAFF757D7B41}" type="slidenum">
              <a:rPr lang="en-US" altLang="ja-JP" smtClean="0"/>
              <a:pPr/>
              <a:t>9</a:t>
            </a:fld>
            <a:endParaRPr lang="en-US" altLang="ja-JP"/>
          </a:p>
        </p:txBody>
      </p:sp>
      <p:sp>
        <p:nvSpPr>
          <p:cNvPr id="16" name="Rectangle 3"/>
          <p:cNvSpPr>
            <a:spLocks noChangeArrowheads="1"/>
          </p:cNvSpPr>
          <p:nvPr/>
        </p:nvSpPr>
        <p:spPr bwMode="auto">
          <a:xfrm>
            <a:off x="228601" y="1127448"/>
            <a:ext cx="4415408" cy="4968552"/>
          </a:xfrm>
          <a:prstGeom prst="rect">
            <a:avLst/>
          </a:prstGeom>
          <a:noFill/>
          <a:ln>
            <a:noFill/>
          </a:ln>
          <a:effectLst/>
          <a:extLst>
            <a:ext uri="{909E8E84-426E-40dd-AFC4-6F175D3DCCD1}">
              <a14:hiddenFill xmlns:a14="http://schemas.microsoft.com/office/drawing/2010/main">
                <a:solidFill>
                  <a:srgbClr val="95FFD7"/>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21" tIns="45711" rIns="91421" bIns="45711"/>
          <a:lstStyle/>
          <a:p>
            <a:pPr marL="342830" indent="-342830" algn="l">
              <a:lnSpc>
                <a:spcPct val="90000"/>
              </a:lnSpc>
              <a:spcBef>
                <a:spcPct val="20000"/>
              </a:spcBef>
              <a:defRPr/>
            </a:pPr>
            <a:r>
              <a:rPr lang="en-US" altLang="ja-JP" sz="1800" u="sng" dirty="0" smtClean="0">
                <a:latin typeface="Helvetica"/>
                <a:ea typeface="ＭＳ Ｐゴシック" charset="0"/>
                <a:cs typeface="Helvetica"/>
              </a:rPr>
              <a:t>1979:</a:t>
            </a:r>
            <a:r>
              <a:rPr lang="en-US" altLang="ja-JP" sz="1800" dirty="0" smtClean="0">
                <a:latin typeface="Helvetica"/>
                <a:ea typeface="ＭＳ Ｐゴシック" charset="0"/>
                <a:cs typeface="Helvetica"/>
              </a:rPr>
              <a:t> </a:t>
            </a:r>
            <a:r>
              <a:rPr lang="en-US" altLang="ja-JP" sz="1800" u="sng" dirty="0" err="1" smtClean="0">
                <a:latin typeface="Helvetica"/>
                <a:ea typeface="ＭＳ Ｐゴシック" charset="0"/>
                <a:cs typeface="Helvetica"/>
              </a:rPr>
              <a:t>p</a:t>
            </a:r>
            <a:r>
              <a:rPr lang="en-US" altLang="ja-JP" sz="1800" u="sng" dirty="0" smtClean="0">
                <a:latin typeface="Helvetica"/>
                <a:ea typeface="ＭＳ Ｐゴシック" charset="0"/>
                <a:cs typeface="Helvetica"/>
              </a:rPr>
              <a:t>-bar first observation </a:t>
            </a:r>
          </a:p>
          <a:p>
            <a:pPr marL="342830" indent="-342830" algn="l">
              <a:lnSpc>
                <a:spcPct val="90000"/>
              </a:lnSpc>
              <a:spcBef>
                <a:spcPct val="20000"/>
              </a:spcBef>
              <a:defRPr/>
            </a:pPr>
            <a:r>
              <a:rPr lang="en-US" altLang="ja-JP" sz="1800" dirty="0" smtClean="0">
                <a:latin typeface="Helvetica"/>
                <a:ea typeface="ＭＳ Ｐゴシック" charset="0"/>
                <a:cs typeface="Helvetica"/>
              </a:rPr>
              <a:t>		</a:t>
            </a:r>
            <a:r>
              <a:rPr lang="en-US" altLang="ja-JP" sz="1400" dirty="0" smtClean="0">
                <a:latin typeface="Helvetica"/>
                <a:ea typeface="ＭＳ Ｐゴシック" charset="0"/>
                <a:cs typeface="Helvetica"/>
              </a:rPr>
              <a:t>  (Golden et al, , </a:t>
            </a:r>
            <a:r>
              <a:rPr lang="en-US" altLang="ja-JP" sz="1400" dirty="0" err="1" smtClean="0">
                <a:latin typeface="Helvetica"/>
                <a:ea typeface="ＭＳ Ｐゴシック" charset="0"/>
                <a:cs typeface="Helvetica"/>
              </a:rPr>
              <a:t>Bogomolov</a:t>
            </a:r>
            <a:r>
              <a:rPr lang="en-US" altLang="ja-JP" sz="1400" dirty="0" smtClean="0">
                <a:latin typeface="Helvetica"/>
                <a:ea typeface="ＭＳ Ｐゴシック" charset="0"/>
                <a:cs typeface="Helvetica"/>
              </a:rPr>
              <a:t> et al.)</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1981: </a:t>
            </a:r>
            <a:r>
              <a:rPr lang="en-US" altLang="ja-JP" sz="1600" dirty="0" smtClean="0">
                <a:solidFill>
                  <a:srgbClr val="FFFFFF"/>
                </a:solidFill>
                <a:latin typeface="Helvetica"/>
                <a:ea typeface="ＭＳ Ｐゴシック" charset="0"/>
                <a:cs typeface="Helvetica"/>
              </a:rPr>
              <a:t>Anomalous excess </a:t>
            </a:r>
            <a:r>
              <a:rPr lang="en-US" altLang="ja-JP" sz="1400" dirty="0" smtClean="0">
                <a:solidFill>
                  <a:srgbClr val="FFFFFF"/>
                </a:solidFill>
                <a:latin typeface="Helvetica"/>
                <a:ea typeface="ＭＳ Ｐゴシック" charset="0"/>
                <a:cs typeface="Helvetica"/>
              </a:rPr>
              <a:t>(Buffington et al)</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1985: ASTROMAG proposed</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1987: LEAP,  PBAR</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1988:	  </a:t>
            </a:r>
            <a:r>
              <a:rPr lang="en-US" altLang="ja-JP" sz="1800" i="1" dirty="0" err="1" smtClean="0">
                <a:solidFill>
                  <a:schemeClr val="bg1">
                    <a:lumMod val="40000"/>
                    <a:lumOff val="60000"/>
                  </a:schemeClr>
                </a:solidFill>
                <a:latin typeface="Helvetica"/>
                <a:ea typeface="ＭＳ Ｐゴシック" charset="0"/>
                <a:cs typeface="Helvetica"/>
              </a:rPr>
              <a:t>Astromag</a:t>
            </a:r>
            <a:r>
              <a:rPr lang="en-US" altLang="ja-JP" sz="1800" i="1" dirty="0" smtClean="0">
                <a:solidFill>
                  <a:schemeClr val="bg1">
                    <a:lumMod val="40000"/>
                    <a:lumOff val="60000"/>
                  </a:schemeClr>
                </a:solidFill>
                <a:latin typeface="Helvetica"/>
                <a:ea typeface="ＭＳ Ｐゴシック" charset="0"/>
                <a:cs typeface="Helvetica"/>
              </a:rPr>
              <a:t> frozen</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1991: </a:t>
            </a:r>
            <a:r>
              <a:rPr lang="en-US" altLang="ja-JP" sz="1800" dirty="0" smtClean="0">
                <a:latin typeface="Helvetica"/>
                <a:ea typeface="ＭＳ Ｐゴシック" charset="0"/>
                <a:cs typeface="Helvetica"/>
              </a:rPr>
              <a:t>MASS</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1992: </a:t>
            </a:r>
            <a:r>
              <a:rPr lang="en-US" altLang="ja-JP" sz="1800" dirty="0" smtClean="0">
                <a:solidFill>
                  <a:srgbClr val="FFFF00"/>
                </a:solidFill>
                <a:latin typeface="Helvetica"/>
                <a:ea typeface="ＭＳ Ｐゴシック" charset="0"/>
                <a:cs typeface="Helvetica"/>
              </a:rPr>
              <a:t>IMAX</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1993: </a:t>
            </a:r>
            <a:r>
              <a:rPr lang="en-US" altLang="ja-JP" sz="1800" dirty="0" smtClean="0">
                <a:solidFill>
                  <a:srgbClr val="FFFF00"/>
                </a:solidFill>
                <a:latin typeface="Helvetica"/>
                <a:ea typeface="ＭＳ Ｐゴシック" charset="0"/>
                <a:cs typeface="Helvetica"/>
              </a:rPr>
              <a:t>BESS</a:t>
            </a:r>
            <a:r>
              <a:rPr lang="en-US" altLang="ja-JP" sz="1800" dirty="0" smtClean="0">
                <a:latin typeface="Helvetica"/>
                <a:ea typeface="ＭＳ Ｐゴシック" charset="0"/>
                <a:cs typeface="Helvetica"/>
              </a:rPr>
              <a:t>, TS93</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1994: CAPRICE, HEAT</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1996:	   </a:t>
            </a:r>
            <a:r>
              <a:rPr lang="en-US" altLang="ja-JP" sz="1800" i="1" dirty="0" smtClean="0">
                <a:solidFill>
                  <a:srgbClr val="00CCFF"/>
                </a:solidFill>
                <a:latin typeface="Helvetica"/>
                <a:ea typeface="ＭＳ Ｐゴシック" charset="0"/>
                <a:cs typeface="Helvetica"/>
              </a:rPr>
              <a:t>Solar minimum</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1998: CAPRICE, AMS-01</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2000/2:	Heat-</a:t>
            </a:r>
            <a:r>
              <a:rPr lang="en-US" altLang="ja-JP" sz="1800" dirty="0" err="1" smtClean="0">
                <a:solidFill>
                  <a:srgbClr val="FFFFFF"/>
                </a:solidFill>
                <a:latin typeface="Helvetica"/>
                <a:ea typeface="ＭＳ Ｐゴシック" charset="0"/>
                <a:cs typeface="Helvetica"/>
              </a:rPr>
              <a:t>pbar</a:t>
            </a:r>
            <a:endParaRPr lang="en-US" altLang="ja-JP" sz="1800" dirty="0" smtClean="0">
              <a:solidFill>
                <a:srgbClr val="FFFFFF"/>
              </a:solidFill>
              <a:latin typeface="Helvetica"/>
              <a:ea typeface="ＭＳ Ｐゴシック" charset="0"/>
              <a:cs typeface="Helvetica"/>
            </a:endParaRP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2004: BESS-Polar I</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2006-present </a:t>
            </a:r>
            <a:r>
              <a:rPr lang="en-US" altLang="ja-JP" sz="1800" dirty="0" smtClean="0">
                <a:solidFill>
                  <a:srgbClr val="FF8000"/>
                </a:solidFill>
                <a:latin typeface="Helvetica"/>
                <a:ea typeface="ＭＳ Ｐゴシック" charset="0"/>
                <a:cs typeface="Helvetica"/>
              </a:rPr>
              <a:t>PAMELA</a:t>
            </a:r>
            <a:r>
              <a:rPr lang="en-US" altLang="ja-JP" sz="1800" dirty="0" smtClean="0">
                <a:solidFill>
                  <a:srgbClr val="FFFFFF"/>
                </a:solidFill>
                <a:latin typeface="Helvetica"/>
                <a:ea typeface="ＭＳ Ｐゴシック" charset="0"/>
                <a:cs typeface="Helvetica"/>
              </a:rPr>
              <a:t> (Polar-orbit) </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2007: BESS-Polar II - </a:t>
            </a:r>
            <a:r>
              <a:rPr lang="en-US" altLang="ja-JP" sz="1800" i="1" dirty="0" smtClean="0">
                <a:solidFill>
                  <a:srgbClr val="00CCFF"/>
                </a:solidFill>
                <a:latin typeface="Helvetica"/>
                <a:ea typeface="ＭＳ Ｐゴシック" charset="0"/>
                <a:cs typeface="Helvetica"/>
              </a:rPr>
              <a:t>Solar minimum</a:t>
            </a:r>
          </a:p>
          <a:p>
            <a:pPr marL="342830" indent="-342830" algn="l">
              <a:lnSpc>
                <a:spcPct val="90000"/>
              </a:lnSpc>
              <a:spcBef>
                <a:spcPct val="20000"/>
              </a:spcBef>
              <a:defRPr/>
            </a:pPr>
            <a:r>
              <a:rPr lang="en-US" altLang="ja-JP" sz="1800" dirty="0" smtClean="0">
                <a:solidFill>
                  <a:srgbClr val="FFFFFF"/>
                </a:solidFill>
                <a:latin typeface="Helvetica"/>
                <a:ea typeface="ＭＳ Ｐゴシック" charset="0"/>
                <a:cs typeface="Helvetica"/>
              </a:rPr>
              <a:t>2011-present: </a:t>
            </a:r>
            <a:r>
              <a:rPr lang="en-US" altLang="ja-JP" sz="1800" dirty="0" smtClean="0">
                <a:solidFill>
                  <a:srgbClr val="FF8000"/>
                </a:solidFill>
                <a:latin typeface="Helvetica"/>
                <a:ea typeface="ＭＳ Ｐゴシック" charset="0"/>
                <a:cs typeface="Helvetica"/>
              </a:rPr>
              <a:t>AMS-02  </a:t>
            </a:r>
            <a:r>
              <a:rPr lang="en-US" altLang="ja-JP" sz="1800" dirty="0" smtClean="0">
                <a:solidFill>
                  <a:srgbClr val="FFFFFF"/>
                </a:solidFill>
                <a:latin typeface="Helvetica"/>
                <a:ea typeface="ＭＳ Ｐゴシック" charset="0"/>
                <a:cs typeface="Helvetica"/>
              </a:rPr>
              <a:t>(ISS)</a:t>
            </a:r>
            <a:endParaRPr lang="en-US" altLang="ja-JP" sz="1400" dirty="0">
              <a:solidFill>
                <a:srgbClr val="FFFFFF"/>
              </a:solidFill>
              <a:latin typeface="Helvetica"/>
              <a:ea typeface="ＭＳ Ｐゴシック" charset="0"/>
              <a:cs typeface="Helvetica"/>
            </a:endParaRPr>
          </a:p>
        </p:txBody>
      </p:sp>
      <p:sp>
        <p:nvSpPr>
          <p:cNvPr id="5" name="ストライプ矢印 4"/>
          <p:cNvSpPr/>
          <p:nvPr/>
        </p:nvSpPr>
        <p:spPr bwMode="auto">
          <a:xfrm rot="5400000">
            <a:off x="-2115168" y="3707457"/>
            <a:ext cx="4536504" cy="235174"/>
          </a:xfrm>
          <a:prstGeom prst="stripedRightArrow">
            <a:avLst>
              <a:gd name="adj1" fmla="val 59360"/>
              <a:gd name="adj2" fmla="val 103819"/>
            </a:avLst>
          </a:prstGeom>
          <a:solidFill>
            <a:srgbClr val="00CCFF"/>
          </a:solidFill>
          <a:ln w="19050" cap="flat" cmpd="sng" algn="ctr">
            <a:solidFill>
              <a:srgbClr val="CCFFCC"/>
            </a:solidFill>
            <a:prstDash val="solid"/>
            <a:round/>
            <a:headEnd type="none" w="med" len="med"/>
            <a:tailEnd type="none" w="med" len="med"/>
          </a:ln>
          <a:effectLst/>
          <a:extLst/>
        </p:spPr>
        <p:txBody>
          <a:bodyPr vert="horz" wrap="square" lIns="91421" tIns="45711" rIns="91421" bIns="45711" numCol="1" rtlCol="0" anchor="t" anchorCtr="0" compatLnSpc="1">
            <a:prstTxWarp prst="textNoShape">
              <a:avLst/>
            </a:prstTxWarp>
          </a:bodyPr>
          <a:lstStyle/>
          <a:p>
            <a:pPr defTabSz="914212"/>
            <a:endParaRPr kumimoji="0" lang="ja-JP" altLang="en-US" sz="500" b="0">
              <a:solidFill>
                <a:srgbClr val="FFFFFF"/>
              </a:solidFill>
            </a:endParaRPr>
          </a:p>
        </p:txBody>
      </p:sp>
      <p:pic>
        <p:nvPicPr>
          <p:cNvPr id="14" name="Picture 1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077745" y="4337027"/>
            <a:ext cx="1886744" cy="1252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 name="Line 14"/>
          <p:cNvSpPr>
            <a:spLocks noChangeShapeType="1"/>
          </p:cNvSpPr>
          <p:nvPr/>
        </p:nvSpPr>
        <p:spPr bwMode="auto">
          <a:xfrm>
            <a:off x="3657600" y="2362200"/>
            <a:ext cx="3312368" cy="2376264"/>
          </a:xfrm>
          <a:prstGeom prst="line">
            <a:avLst/>
          </a:prstGeom>
          <a:noFill/>
          <a:ln w="38100">
            <a:solidFill>
              <a:srgbClr val="FF0000"/>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421" tIns="45711" rIns="91421" bIns="45711" anchor="ctr"/>
          <a:lstStyle/>
          <a:p>
            <a:pPr>
              <a:defRPr/>
            </a:pPr>
            <a:endParaRPr lang="ja-JP" altLang="en-US"/>
          </a:p>
        </p:txBody>
      </p:sp>
      <p:sp>
        <p:nvSpPr>
          <p:cNvPr id="6" name="フッター プレースホルダー 5"/>
          <p:cNvSpPr>
            <a:spLocks noGrp="1"/>
          </p:cNvSpPr>
          <p:nvPr>
            <p:ph type="ftr" sz="quarter" idx="11"/>
          </p:nvPr>
        </p:nvSpPr>
        <p:spPr/>
        <p:txBody>
          <a:bodyPr/>
          <a:lstStyle/>
          <a:p>
            <a:r>
              <a:rPr lang="en-US" altLang="ja-JP" smtClean="0"/>
              <a:t>BESS Experiment</a:t>
            </a:r>
            <a:endParaRPr lang="en-US" altLang="ja-JP"/>
          </a:p>
        </p:txBody>
      </p:sp>
    </p:spTree>
    <p:extLst>
      <p:ext uri="{BB962C8B-B14F-4D97-AF65-F5344CB8AC3E}">
        <p14:creationId xmlns:p14="http://schemas.microsoft.com/office/powerpoint/2010/main" val="377544869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tream">
  <a:themeElements>
    <a:clrScheme name="Stream 6">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Palatino"/>
        <a:ea typeface="Osaka"/>
        <a:cs typeface="Osaka"/>
      </a:majorFont>
      <a:minorFont>
        <a:latin typeface="Palatino"/>
        <a:ea typeface="Osaka"/>
        <a:cs typeface="Osak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 b="0" i="0" u="none" strike="noStrike" cap="none" normalizeH="0" baseline="0">
            <a:ln>
              <a:noFill/>
            </a:ln>
            <a:solidFill>
              <a:srgbClr val="FFFFFF"/>
            </a:solidFill>
            <a:effectLst/>
            <a:latin typeface="Times" charset="0"/>
            <a:ea typeface="ＤＦＰ勘亭流" charset="0"/>
            <a:cs typeface="ＤＦＰ勘亭流" charset="0"/>
          </a:defRPr>
        </a:defPPr>
      </a:lstStyle>
    </a:spDef>
    <a:lnDef>
      <a:spPr bwMode="auto">
        <a:xfrm>
          <a:off x="0" y="0"/>
          <a:ext cx="1" cy="1"/>
        </a:xfrm>
        <a:custGeom>
          <a:avLst/>
          <a:gdLst/>
          <a:ahLst/>
          <a:cxnLst/>
          <a:rect l="0" t="0" r="0" b="0"/>
          <a:pathLst/>
        </a:cu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 b="0" i="0" u="none" strike="noStrike" cap="none" normalizeH="0" baseline="0">
            <a:ln>
              <a:noFill/>
            </a:ln>
            <a:solidFill>
              <a:srgbClr val="FFFFFF"/>
            </a:solidFill>
            <a:effectLst/>
            <a:latin typeface="Times" charset="0"/>
            <a:ea typeface="ＤＦＰ勘亭流" charset="0"/>
            <a:cs typeface="ＤＦＰ勘亭流" charset="0"/>
          </a:defRPr>
        </a:defPPr>
      </a:lstStyle>
    </a:lnDef>
  </a:objectDefaults>
  <a:extraClrSchemeLst>
    <a:extraClrScheme>
      <a:clrScheme name="Stream 1">
        <a:dk1>
          <a:srgbClr val="5C1F00"/>
        </a:dk1>
        <a:lt1>
          <a:srgbClr val="FFFFFF"/>
        </a:lt1>
        <a:dk2>
          <a:srgbClr val="8C0000"/>
        </a:dk2>
        <a:lt2>
          <a:srgbClr val="DFD293"/>
        </a:lt2>
        <a:accent1>
          <a:srgbClr val="D80000"/>
        </a:accent1>
        <a:accent2>
          <a:srgbClr val="BE7960"/>
        </a:accent2>
        <a:accent3>
          <a:srgbClr val="C5AAAA"/>
        </a:accent3>
        <a:accent4>
          <a:srgbClr val="DADADA"/>
        </a:accent4>
        <a:accent5>
          <a:srgbClr val="E9AA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eam 2">
        <a:dk1>
          <a:srgbClr val="5E4444"/>
        </a:dk1>
        <a:lt1>
          <a:srgbClr val="F7F3F3"/>
        </a:lt1>
        <a:dk2>
          <a:srgbClr val="8A6362"/>
        </a:dk2>
        <a:lt2>
          <a:srgbClr val="D8C1BA"/>
        </a:lt2>
        <a:accent1>
          <a:srgbClr val="362626"/>
        </a:accent1>
        <a:accent2>
          <a:srgbClr val="C16059"/>
        </a:accent2>
        <a:accent3>
          <a:srgbClr val="C4B7B7"/>
        </a:accent3>
        <a:accent4>
          <a:srgbClr val="D3D0D0"/>
        </a:accent4>
        <a:accent5>
          <a:srgbClr val="AEACAC"/>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3">
        <a:dk1>
          <a:srgbClr val="7F6737"/>
        </a:dk1>
        <a:lt1>
          <a:srgbClr val="FFFFFF"/>
        </a:lt1>
        <a:dk2>
          <a:srgbClr val="BFA673"/>
        </a:dk2>
        <a:lt2>
          <a:srgbClr val="E6E3AA"/>
        </a:lt2>
        <a:accent1>
          <a:srgbClr val="49411F"/>
        </a:accent1>
        <a:accent2>
          <a:srgbClr val="808000"/>
        </a:accent2>
        <a:accent3>
          <a:srgbClr val="DCD0BC"/>
        </a:accent3>
        <a:accent4>
          <a:srgbClr val="DADADA"/>
        </a:accent4>
        <a:accent5>
          <a:srgbClr val="B1B0AB"/>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4">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5">
        <a:dk1>
          <a:srgbClr val="2A5400"/>
        </a:dk1>
        <a:lt1>
          <a:srgbClr val="FFFFFF"/>
        </a:lt1>
        <a:dk2>
          <a:srgbClr val="4A9400"/>
        </a:dk2>
        <a:lt2>
          <a:srgbClr val="BAE8BA"/>
        </a:lt2>
        <a:accent1>
          <a:srgbClr val="003300"/>
        </a:accent1>
        <a:accent2>
          <a:srgbClr val="33CC33"/>
        </a:accent2>
        <a:accent3>
          <a:srgbClr val="B1C8AA"/>
        </a:accent3>
        <a:accent4>
          <a:srgbClr val="DADADA"/>
        </a:accent4>
        <a:accent5>
          <a:srgbClr val="AAADAA"/>
        </a:accent5>
        <a:accent6>
          <a:srgbClr val="2DB92D"/>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6">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7">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8">
        <a:dk1>
          <a:srgbClr val="3E3E5C"/>
        </a:dk1>
        <a:lt1>
          <a:srgbClr val="FFFFFF"/>
        </a:lt1>
        <a:dk2>
          <a:srgbClr val="666699"/>
        </a:dk2>
        <a:lt2>
          <a:srgbClr val="DFDFE9"/>
        </a:lt2>
        <a:accent1>
          <a:srgbClr val="2E2E46"/>
        </a:accent1>
        <a:accent2>
          <a:srgbClr val="679ACD"/>
        </a:accent2>
        <a:accent3>
          <a:srgbClr val="B8B8CA"/>
        </a:accent3>
        <a:accent4>
          <a:srgbClr val="DADADA"/>
        </a:accent4>
        <a:accent5>
          <a:srgbClr val="ADADB0"/>
        </a:accent5>
        <a:accent6>
          <a:srgbClr val="5D8BBA"/>
        </a:accent6>
        <a:hlink>
          <a:srgbClr val="99CCFF"/>
        </a:hlink>
        <a:folHlink>
          <a:srgbClr val="CC99FF"/>
        </a:folHlink>
      </a:clrScheme>
      <a:clrMap bg1="dk2" tx1="lt1" bg2="dk1" tx2="lt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ホワイト">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8002</TotalTime>
  <Words>2417</Words>
  <Application>Microsoft Macintosh PowerPoint</Application>
  <PresentationFormat>画面に合わせる (4:3)</PresentationFormat>
  <Paragraphs>677</Paragraphs>
  <Slides>42</Slides>
  <Notes>29</Notes>
  <HiddenSlides>0</HiddenSlides>
  <MMClips>0</MMClips>
  <ScaleCrop>false</ScaleCrop>
  <HeadingPairs>
    <vt:vector size="4" baseType="variant">
      <vt:variant>
        <vt:lpstr>テーマ</vt:lpstr>
      </vt:variant>
      <vt:variant>
        <vt:i4>1</vt:i4>
      </vt:variant>
      <vt:variant>
        <vt:lpstr>スライド タイトル</vt:lpstr>
      </vt:variant>
      <vt:variant>
        <vt:i4>42</vt:i4>
      </vt:variant>
    </vt:vector>
  </HeadingPairs>
  <TitlesOfParts>
    <vt:vector size="43" baseType="lpstr">
      <vt:lpstr>Stream</vt:lpstr>
      <vt:lpstr>Search for Primary Antiparticles and Cosmological Antimatter with BESS </vt:lpstr>
      <vt:lpstr>PowerPoint プレゼンテーション</vt:lpstr>
      <vt:lpstr>PowerPoint プレゼンテーション</vt:lpstr>
      <vt:lpstr>BESS Objectives Balloon-borne Experiment with a Superconducting Spectrometer</vt:lpstr>
      <vt:lpstr>Outline</vt:lpstr>
      <vt:lpstr>Cosmic-ray Antiparticles</vt:lpstr>
      <vt:lpstr>Possible Origin of Antiprotons</vt:lpstr>
      <vt:lpstr>PowerPoint プレゼンテーション</vt:lpstr>
      <vt:lpstr>PowerPoint プレゼンテーション</vt:lpstr>
      <vt:lpstr>PowerPoint プレゼンテーション</vt:lpstr>
      <vt:lpstr>PowerPoint プレゼンテーション</vt:lpstr>
      <vt:lpstr>BESS Ballooning  </vt:lpstr>
      <vt:lpstr>BESS Spectrometer: Concept</vt:lpstr>
      <vt:lpstr>Transparent  Superconducting Magnet </vt:lpstr>
      <vt:lpstr>Evolution of BESS</vt:lpstr>
      <vt:lpstr>PowerPoint プレゼンテーション</vt:lpstr>
      <vt:lpstr>PowerPoint プレゼンテーション</vt:lpstr>
      <vt:lpstr>BESS-Polar Experiment</vt:lpstr>
      <vt:lpstr>BESS-Polar Feature </vt:lpstr>
      <vt:lpstr>PowerPoint プレゼンテーション</vt:lpstr>
      <vt:lpstr>BESS-Polar：Superconducting Magnet:  much thinner and more transparent </vt:lpstr>
      <vt:lpstr> A Key: High-Strength Al stabilized Superconductor</vt:lpstr>
      <vt:lpstr>LHC: ATLAS Central Solenoid using the same technology</vt:lpstr>
      <vt:lpstr>BESS Polar II Spectrometer</vt:lpstr>
      <vt:lpstr>BESS-Polar II - Launch - </vt:lpstr>
      <vt:lpstr>PowerPoint プレゼンテーション</vt:lpstr>
      <vt:lpstr>BESS Recovered from Antarctica in 2010</vt:lpstr>
      <vt:lpstr>Particle Identification in BESS-Polar II</vt:lpstr>
      <vt:lpstr>Particle Identification in BESS-Polar II</vt:lpstr>
      <vt:lpstr>BESS-Polar II Antiproton Spectrum </vt:lpstr>
      <vt:lpstr>PowerPoint プレゼンテーション</vt:lpstr>
      <vt:lpstr>Comparison of Spectral Shapes </vt:lpstr>
      <vt:lpstr>Evaluation of PBH Antiproton</vt:lpstr>
      <vt:lpstr>PowerPoint プレゼンテーション</vt:lpstr>
      <vt:lpstr>PowerPoint プレゼンテーション</vt:lpstr>
      <vt:lpstr>PowerPoint プレゼンテーション</vt:lpstr>
      <vt:lpstr>BESS has accomplished many of the  Scientific Objectives expected from ASTROMAG   in 1980s</vt:lpstr>
      <vt:lpstr>BESS has accomplished many of the  Scientific Objectives expected from ASTROMAG  in 1980s and they are extended to AMS</vt:lpstr>
      <vt:lpstr>Search for Antideuteron</vt:lpstr>
      <vt:lpstr> Further Data Analysis in progress</vt:lpstr>
      <vt:lpstr>Summary</vt:lpstr>
      <vt:lpstr>Acknowledgements</vt:lpstr>
    </vt:vector>
  </TitlesOfParts>
  <Manager/>
  <Company>KEK</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 for Primordial Antiparticle  with BESS</dc:title>
  <dc:subject/>
  <dc:creator/>
  <cp:keywords/>
  <dc:description/>
  <cp:lastModifiedBy>Yamamoto Akira</cp:lastModifiedBy>
  <cp:revision>235</cp:revision>
  <dcterms:created xsi:type="dcterms:W3CDTF">2012-11-05T15:44:15Z</dcterms:created>
  <dcterms:modified xsi:type="dcterms:W3CDTF">2012-11-06T05:53:33Z</dcterms:modified>
  <cp:category/>
</cp:coreProperties>
</file>