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325" r:id="rId3"/>
    <p:sldId id="295" r:id="rId4"/>
    <p:sldId id="313" r:id="rId5"/>
    <p:sldId id="299" r:id="rId6"/>
    <p:sldId id="291" r:id="rId7"/>
    <p:sldId id="329" r:id="rId8"/>
    <p:sldId id="314" r:id="rId9"/>
    <p:sldId id="317" r:id="rId10"/>
    <p:sldId id="315" r:id="rId11"/>
    <p:sldId id="292" r:id="rId12"/>
    <p:sldId id="293" r:id="rId13"/>
    <p:sldId id="326" r:id="rId14"/>
    <p:sldId id="277" r:id="rId15"/>
    <p:sldId id="279" r:id="rId16"/>
    <p:sldId id="327" r:id="rId17"/>
    <p:sldId id="301" r:id="rId18"/>
    <p:sldId id="308" r:id="rId19"/>
    <p:sldId id="316" r:id="rId20"/>
    <p:sldId id="302" r:id="rId21"/>
    <p:sldId id="318" r:id="rId22"/>
    <p:sldId id="319" r:id="rId23"/>
    <p:sldId id="320" r:id="rId24"/>
    <p:sldId id="311" r:id="rId25"/>
    <p:sldId id="321" r:id="rId26"/>
    <p:sldId id="322" r:id="rId27"/>
    <p:sldId id="304" r:id="rId28"/>
    <p:sldId id="323" r:id="rId29"/>
    <p:sldId id="328" r:id="rId30"/>
    <p:sldId id="324" r:id="rId31"/>
    <p:sldId id="286" r:id="rId32"/>
    <p:sldId id="306" r:id="rId33"/>
    <p:sldId id="307" r:id="rId34"/>
    <p:sldId id="337" r:id="rId35"/>
    <p:sldId id="335" r:id="rId36"/>
    <p:sldId id="289" r:id="rId37"/>
    <p:sldId id="330" r:id="rId38"/>
    <p:sldId id="336" r:id="rId39"/>
    <p:sldId id="310" r:id="rId40"/>
    <p:sldId id="331" r:id="rId41"/>
    <p:sldId id="309" r:id="rId42"/>
    <p:sldId id="332" r:id="rId43"/>
    <p:sldId id="259" r:id="rId44"/>
    <p:sldId id="333" r:id="rId45"/>
    <p:sldId id="334" r:id="rId46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66FF"/>
    <a:srgbClr val="FF00FF"/>
    <a:srgbClr val="0000FF"/>
    <a:srgbClr val="FF3300"/>
    <a:srgbClr val="00CCFF"/>
    <a:srgbClr val="FF99FF"/>
    <a:srgbClr val="FFCCFF"/>
    <a:srgbClr val="FFFFCC"/>
    <a:srgbClr val="FAC09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9FDB595-C610-41E2-9ED9-316FD5F90D66}" type="datetimeFigureOut">
              <a:rPr kumimoji="1" lang="ja-JP" altLang="en-US" smtClean="0"/>
              <a:pPr/>
              <a:t>2012/6/15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B97F7D9-8AD9-4156-9ADD-AEAEE56BA70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altLang="ja-JP" dirty="0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altLang="zh-CN" dirty="0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74FFFC50-A460-46A3-ADD8-10097D3B49BB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June 15th, 2012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International Conference on New Frontiers in Physics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June 15th, 2012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International Conference on New Frontiers in Physics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>
            <a:lvl1pPr>
              <a:defRPr sz="2800" b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592"/>
          </a:xfrm>
        </p:spPr>
        <p:txBody>
          <a:bodyPr>
            <a:normAutofit/>
          </a:bodyPr>
          <a:lstStyle>
            <a:lvl1pPr>
              <a:defRPr sz="1800" b="1">
                <a:latin typeface="Times New Roman" pitchFamily="18" charset="0"/>
                <a:cs typeface="Times New Roman" pitchFamily="18" charset="0"/>
              </a:defRPr>
            </a:lvl1pPr>
            <a:lvl2pPr>
              <a:defRPr sz="1600">
                <a:latin typeface="Times New Roman" pitchFamily="18" charset="0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594520" cy="365125"/>
          </a:xfrm>
        </p:spPr>
        <p:txBody>
          <a:bodyPr/>
          <a:lstStyle>
            <a:lvl1pPr>
              <a:defRPr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411760" y="6448251"/>
            <a:ext cx="4752528" cy="365125"/>
          </a:xfrm>
        </p:spPr>
        <p:txBody>
          <a:bodyPr/>
          <a:lstStyle>
            <a:lvl1pPr>
              <a:defRPr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altLang="zh-CN" dirty="0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956376" y="6448251"/>
            <a:ext cx="730424" cy="365125"/>
          </a:xfrm>
        </p:spPr>
        <p:txBody>
          <a:bodyPr/>
          <a:lstStyle>
            <a:lvl1pPr>
              <a:defRPr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74FFFC50-A460-46A3-ADD8-10097D3B49BB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June 15th, 2012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International Conference on New Frontiers in Physics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June 15th, 2012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International Conference on New Frontiers in Physics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June 15th, 2012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International Conference on New Frontiers in Physics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June 15th, 2012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International Conference on New Frontiers in Physics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June 15th, 2012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International Conference on New Frontiers in Physics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June 15th, 2012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International Conference on New Frontiers in Physics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June 15th, 2012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International Conference on New Frontiers in Physics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48251"/>
            <a:ext cx="15945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altLang="ja-JP" dirty="0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411760" y="6448251"/>
            <a:ext cx="47525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altLang="zh-CN" dirty="0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956376" y="6448251"/>
            <a:ext cx="730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74FFFC50-A460-46A3-ADD8-10097D3B49BB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pic>
        <p:nvPicPr>
          <p:cNvPr id="7" name="図 6" descr="t2k_logo_large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260648"/>
            <a:ext cx="1085850" cy="542925"/>
          </a:xfrm>
          <a:prstGeom prst="rect">
            <a:avLst/>
          </a:prstGeom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 rot="10800000" flipH="1" flipV="1">
            <a:off x="7947550" y="260648"/>
            <a:ext cx="728906" cy="51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518524" y="577948"/>
            <a:ext cx="589980" cy="186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2800" b="1" i="1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wmf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2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Relationship Id="rId9" Type="http://schemas.microsoft.com/office/2007/relationships/hdphoto" Target="../media/hdphoto2.wdp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4.bin"/><Relationship Id="rId9" Type="http://schemas.microsoft.com/office/2007/relationships/hdphoto" Target="../media/hdphoto2.wdp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image" Target="../media/image7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jpeg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jpeg"/><Relationship Id="rId3" Type="http://schemas.openxmlformats.org/officeDocument/2006/relationships/image" Target="../media/image94.jpeg"/><Relationship Id="rId7" Type="http://schemas.openxmlformats.org/officeDocument/2006/relationships/image" Target="../media/image98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jpeg"/><Relationship Id="rId10" Type="http://schemas.openxmlformats.org/officeDocument/2006/relationships/image" Target="../media/image101.jpeg"/><Relationship Id="rId4" Type="http://schemas.openxmlformats.org/officeDocument/2006/relationships/image" Target="../media/image95.jpeg"/><Relationship Id="rId9" Type="http://schemas.openxmlformats.org/officeDocument/2006/relationships/image" Target="../media/image100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990656" cy="1470025"/>
          </a:xfrm>
        </p:spPr>
        <p:txBody>
          <a:bodyPr/>
          <a:lstStyle/>
          <a:p>
            <a:r>
              <a:rPr lang="en-US" altLang="ja-JP" sz="4000" b="1" i="1" dirty="0" smtClean="0">
                <a:solidFill>
                  <a:srgbClr val="FF0000"/>
                </a:solidFill>
              </a:rPr>
              <a:t>Highlights from the T2K Experiment</a:t>
            </a:r>
            <a:endParaRPr kumimoji="1" lang="ja-JP" altLang="en-US" sz="2800" b="1" i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1224136"/>
          </a:xfrm>
        </p:spPr>
        <p:txBody>
          <a:bodyPr/>
          <a:lstStyle/>
          <a:p>
            <a:r>
              <a:rPr lang="en-US" altLang="ja-JP" sz="2400" dirty="0" smtClean="0">
                <a:solidFill>
                  <a:schemeClr val="tx1"/>
                </a:solidFill>
              </a:rPr>
              <a:t>Tetsuro Sekiguchi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KEK, IPNS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for T2K collaboration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7" name="コンテンツ プレースホルダ 2"/>
          <p:cNvSpPr txBox="1">
            <a:spLocks/>
          </p:cNvSpPr>
          <p:nvPr/>
        </p:nvSpPr>
        <p:spPr>
          <a:xfrm>
            <a:off x="457200" y="3501008"/>
            <a:ext cx="8229600" cy="2736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Introduction of T2K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2400" b="1" i="1" dirty="0" smtClean="0">
                <a:latin typeface="Times New Roman" pitchFamily="18" charset="0"/>
                <a:cs typeface="Times New Roman" pitchFamily="18" charset="0"/>
              </a:rPr>
              <a:t>  Experimental Setup</a:t>
            </a:r>
            <a:endParaRPr kumimoji="1" lang="en-US" altLang="ja-JP" sz="24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2400" b="1" i="1" dirty="0" smtClean="0">
                <a:latin typeface="Times New Roman" pitchFamily="18" charset="0"/>
                <a:cs typeface="Times New Roman" pitchFamily="18" charset="0"/>
              </a:rPr>
              <a:t>  Status of Experiment</a:t>
            </a:r>
            <a:endParaRPr kumimoji="1" lang="en-US" altLang="ja-JP" sz="24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1" lang="en-US" altLang="ja-JP" sz="24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Analysis</a:t>
            </a:r>
            <a:r>
              <a:rPr lang="ja-JP" alt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400" b="1" i="1" dirty="0" smtClean="0">
                <a:latin typeface="Times New Roman" pitchFamily="18" charset="0"/>
                <a:cs typeface="Times New Roman" pitchFamily="18" charset="0"/>
              </a:rPr>
              <a:t>Results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4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Future Prospects</a:t>
            </a:r>
            <a:endParaRPr lang="en-US" altLang="ja-JP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4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1" lang="en-US" altLang="ja-JP" sz="24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Summary</a:t>
            </a:r>
            <a:endParaRPr kumimoji="1" lang="ja-JP" altLang="en-US" sz="24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8" name="図 7" descr="Callaboration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429000"/>
            <a:ext cx="4248472" cy="2836928"/>
          </a:xfrm>
          <a:prstGeom prst="rect">
            <a:avLst/>
          </a:prstGeom>
        </p:spPr>
      </p:pic>
      <p:sp>
        <p:nvSpPr>
          <p:cNvPr id="9" name="角丸四角形 8"/>
          <p:cNvSpPr/>
          <p:nvPr/>
        </p:nvSpPr>
        <p:spPr>
          <a:xfrm>
            <a:off x="323528" y="3356992"/>
            <a:ext cx="3456384" cy="2952328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03648" y="3111351"/>
            <a:ext cx="131318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Contents</a:t>
            </a:r>
            <a:endParaRPr kumimoji="1" lang="ja-JP" altLang="en-US" sz="2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1786" y="3233376"/>
            <a:ext cx="2853675" cy="3321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右矢印 13"/>
          <p:cNvSpPr/>
          <p:nvPr/>
        </p:nvSpPr>
        <p:spPr>
          <a:xfrm rot="13078603">
            <a:off x="4244374" y="4464075"/>
            <a:ext cx="864096" cy="216024"/>
          </a:xfrm>
          <a:prstGeom prst="rightArrow">
            <a:avLst/>
          </a:prstGeom>
          <a:solidFill>
            <a:srgbClr val="00CCFF">
              <a:alpha val="50196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矢印 14"/>
          <p:cNvSpPr/>
          <p:nvPr/>
        </p:nvSpPr>
        <p:spPr>
          <a:xfrm rot="12651425">
            <a:off x="4069584" y="5507516"/>
            <a:ext cx="864096" cy="216024"/>
          </a:xfrm>
          <a:prstGeom prst="rightArrow">
            <a:avLst/>
          </a:prstGeom>
          <a:solidFill>
            <a:srgbClr val="FF99FF">
              <a:alpha val="49804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 rot="2265898">
            <a:off x="4877909" y="4914467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Off-axis</a:t>
            </a:r>
            <a:endParaRPr kumimoji="1" lang="ja-JP" altLang="en-US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 rot="1752872">
            <a:off x="4752863" y="5870599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On-axis</a:t>
            </a:r>
            <a:endParaRPr kumimoji="1" lang="ja-JP" altLang="en-US" b="1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Near Detectors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504" y="3356992"/>
            <a:ext cx="2448272" cy="3168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kumimoji="1" lang="en-US" altLang="ja-JP" i="1" dirty="0" smtClean="0">
                <a:solidFill>
                  <a:srgbClr val="FF0000"/>
                </a:solidFill>
              </a:rPr>
              <a:t>On-axis: INGRID</a:t>
            </a:r>
          </a:p>
          <a:p>
            <a:pPr>
              <a:buNone/>
            </a:pPr>
            <a:r>
              <a:rPr kumimoji="1" lang="en-US" altLang="ja-JP" sz="1700" dirty="0" smtClean="0"/>
              <a:t>Array of Fe/Scintillator tracking detectors</a:t>
            </a:r>
          </a:p>
          <a:p>
            <a:pPr>
              <a:buNone/>
            </a:pPr>
            <a:r>
              <a:rPr lang="en-US" altLang="ja-JP" sz="1700" dirty="0" smtClean="0">
                <a:latin typeface="Times New Roman"/>
                <a:cs typeface="Times New Roman"/>
              </a:rPr>
              <a:t>→</a:t>
            </a:r>
            <a:r>
              <a:rPr lang="en-US" altLang="ja-JP" sz="1700" i="1" dirty="0" smtClean="0">
                <a:solidFill>
                  <a:srgbClr val="0000FF"/>
                </a:solidFill>
              </a:rPr>
              <a:t>Monitor the </a:t>
            </a:r>
            <a:r>
              <a:rPr lang="en-US" altLang="ja-JP" sz="1700" i="1" dirty="0" err="1" smtClean="0">
                <a:solidFill>
                  <a:srgbClr val="0000FF"/>
                </a:solidFill>
                <a:latin typeface="Symbol" pitchFamily="18" charset="2"/>
              </a:rPr>
              <a:t>n</a:t>
            </a:r>
            <a:r>
              <a:rPr lang="en-US" altLang="ja-JP" sz="1700" i="1" dirty="0" err="1" smtClean="0">
                <a:solidFill>
                  <a:srgbClr val="0000FF"/>
                </a:solidFill>
              </a:rPr>
              <a:t>’s</a:t>
            </a:r>
            <a:endParaRPr lang="en-US" altLang="ja-JP" sz="1700" i="1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altLang="ja-JP" sz="1600" i="1" dirty="0" smtClean="0">
                <a:solidFill>
                  <a:srgbClr val="0000FF"/>
                </a:solidFill>
                <a:latin typeface="Symbol" pitchFamily="18" charset="2"/>
              </a:rPr>
              <a:t>    -  </a:t>
            </a:r>
            <a:r>
              <a:rPr lang="en-US" altLang="ja-JP" sz="1700" i="1" dirty="0" smtClean="0">
                <a:solidFill>
                  <a:srgbClr val="FF00FF"/>
                </a:solidFill>
              </a:rPr>
              <a:t>beam profile,</a:t>
            </a:r>
            <a:r>
              <a:rPr lang="en-US" altLang="ja-JP" sz="1600" i="1" dirty="0" smtClean="0">
                <a:solidFill>
                  <a:srgbClr val="FF00FF"/>
                </a:solidFill>
                <a:latin typeface="Symbol" pitchFamily="18" charset="2"/>
              </a:rPr>
              <a:t> </a:t>
            </a:r>
          </a:p>
          <a:p>
            <a:pPr>
              <a:buNone/>
            </a:pPr>
            <a:r>
              <a:rPr lang="en-US" altLang="ja-JP" sz="1600" i="1" dirty="0" smtClean="0">
                <a:solidFill>
                  <a:srgbClr val="0000FF"/>
                </a:solidFill>
                <a:latin typeface="Symbol" pitchFamily="18" charset="2"/>
              </a:rPr>
              <a:t>    -  </a:t>
            </a:r>
            <a:r>
              <a:rPr lang="en-US" altLang="ja-JP" sz="1700" i="1" dirty="0" smtClean="0">
                <a:solidFill>
                  <a:srgbClr val="FF00FF"/>
                </a:solidFill>
              </a:rPr>
              <a:t>direction,</a:t>
            </a:r>
            <a:r>
              <a:rPr lang="en-US" altLang="ja-JP" sz="1600" i="1" dirty="0" smtClean="0">
                <a:solidFill>
                  <a:srgbClr val="FF00FF"/>
                </a:solidFill>
                <a:latin typeface="Symbol" pitchFamily="18" charset="2"/>
              </a:rPr>
              <a:t> </a:t>
            </a:r>
          </a:p>
          <a:p>
            <a:pPr>
              <a:buNone/>
            </a:pPr>
            <a:r>
              <a:rPr lang="en-US" altLang="ja-JP" sz="1600" i="1" dirty="0" smtClean="0">
                <a:solidFill>
                  <a:srgbClr val="0000FF"/>
                </a:solidFill>
                <a:latin typeface="Symbol" pitchFamily="18" charset="2"/>
              </a:rPr>
              <a:t>    -  </a:t>
            </a:r>
            <a:r>
              <a:rPr lang="en-US" altLang="ja-JP" sz="1700" i="1" dirty="0" smtClean="0">
                <a:solidFill>
                  <a:srgbClr val="FF00FF"/>
                </a:solidFill>
              </a:rPr>
              <a:t>intensity</a:t>
            </a:r>
            <a:endParaRPr kumimoji="1" lang="ja-JP" altLang="en-US" sz="1700" i="1" dirty="0">
              <a:solidFill>
                <a:srgbClr val="FF00FF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10</a:t>
            </a:fld>
            <a:endParaRPr lang="ja-JP" altLang="en-US" dirty="0"/>
          </a:p>
        </p:txBody>
      </p:sp>
      <p:grpSp>
        <p:nvGrpSpPr>
          <p:cNvPr id="7" name="Groupe 15"/>
          <p:cNvGrpSpPr/>
          <p:nvPr/>
        </p:nvGrpSpPr>
        <p:grpSpPr>
          <a:xfrm>
            <a:off x="323528" y="902774"/>
            <a:ext cx="8568952" cy="2310202"/>
            <a:chOff x="323528" y="470726"/>
            <a:chExt cx="8568952" cy="2310202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3528" y="470726"/>
              <a:ext cx="8568952" cy="2310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32240" y="1679848"/>
              <a:ext cx="432589" cy="30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Connecteur droit 8"/>
            <p:cNvCxnSpPr/>
            <p:nvPr/>
          </p:nvCxnSpPr>
          <p:spPr>
            <a:xfrm>
              <a:off x="5148064" y="1844824"/>
              <a:ext cx="2016224" cy="216024"/>
            </a:xfrm>
            <a:prstGeom prst="line">
              <a:avLst/>
            </a:prstGeom>
            <a:ln w="127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コンテンツ プレースホルダ 2"/>
          <p:cNvSpPr txBox="1">
            <a:spLocks/>
          </p:cNvSpPr>
          <p:nvPr/>
        </p:nvSpPr>
        <p:spPr>
          <a:xfrm>
            <a:off x="5724128" y="3356992"/>
            <a:ext cx="3384376" cy="31683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21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Off-Axis: ND280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Fine</a:t>
            </a:r>
            <a:r>
              <a:rPr kumimoji="1" lang="en-US" altLang="ja-JP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grained detector complex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in 0.2T magnetic field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b="1" baseline="0" dirty="0" smtClean="0">
                <a:latin typeface="Times New Roman"/>
                <a:cs typeface="Times New Roman"/>
              </a:rPr>
              <a:t>→</a:t>
            </a:r>
            <a:r>
              <a:rPr lang="en-US" altLang="ja-JP" b="1" i="1" baseline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Characterization</a:t>
            </a:r>
            <a:r>
              <a:rPr lang="en-US" altLang="ja-JP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en-US" altLang="ja-JP" b="1" i="1" dirty="0" smtClean="0">
                <a:solidFill>
                  <a:srgbClr val="0000FF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lang="en-US" altLang="ja-JP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beam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before oscillations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ja-JP" b="1" i="1" dirty="0" smtClean="0">
                <a:solidFill>
                  <a:srgbClr val="0000FF"/>
                </a:solidFill>
                <a:latin typeface="Symbol" pitchFamily="18" charset="2"/>
                <a:cs typeface="Times New Roman" pitchFamily="18" charset="0"/>
              </a:rPr>
              <a:t>-  </a:t>
            </a:r>
            <a:r>
              <a:rPr lang="en-US" altLang="ja-JP" b="1" i="1" dirty="0" smtClean="0">
                <a:solidFill>
                  <a:srgbClr val="FF00FF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kumimoji="1" lang="en-US" altLang="ja-JP" b="1" i="1" u="none" strike="noStrike" kern="1200" cap="none" spc="0" normalizeH="0" baseline="-2500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itchFamily="18" charset="2"/>
                <a:cs typeface="Times New Roman" pitchFamily="18" charset="0"/>
              </a:rPr>
              <a:t>m</a:t>
            </a:r>
            <a:r>
              <a:rPr kumimoji="1" lang="en-US" altLang="ja-JP" b="1" i="1" u="none" strike="noStrike" kern="1200" cap="none" spc="0" normalizeH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flux/Energy spectrum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ja-JP" b="1" i="1" dirty="0" smtClean="0">
                <a:solidFill>
                  <a:srgbClr val="0000FF"/>
                </a:solidFill>
                <a:latin typeface="Symbol" pitchFamily="18" charset="2"/>
                <a:cs typeface="Times New Roman" pitchFamily="18" charset="0"/>
              </a:rPr>
              <a:t>-  </a:t>
            </a:r>
            <a:r>
              <a:rPr lang="en-US" altLang="ja-JP" b="1" i="1" dirty="0" smtClean="0">
                <a:solidFill>
                  <a:srgbClr val="FF00FF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lang="en-US" altLang="ja-JP" b="1" i="1" baseline="-250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b="1" i="1" baseline="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contamination</a:t>
            </a:r>
          </a:p>
          <a:p>
            <a:pPr marL="800100" lvl="1" indent="-342900">
              <a:spcBef>
                <a:spcPct val="20000"/>
              </a:spcBef>
            </a:pPr>
            <a:r>
              <a:rPr lang="en-US" altLang="ja-JP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ja-JP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→</a:t>
            </a:r>
            <a:r>
              <a:rPr lang="en-US" altLang="ja-JP" b="1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bkg</a:t>
            </a:r>
            <a:r>
              <a:rPr lang="en-US" altLang="ja-JP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to </a:t>
            </a:r>
            <a:r>
              <a:rPr lang="en-US" altLang="ja-JP" b="1" i="1" dirty="0" smtClean="0">
                <a:solidFill>
                  <a:srgbClr val="FF0000"/>
                </a:solidFill>
                <a:latin typeface="Symbol" pitchFamily="18" charset="2"/>
                <a:cs typeface="Times New Roman"/>
              </a:rPr>
              <a:t>n</a:t>
            </a:r>
            <a:r>
              <a:rPr lang="en-US" altLang="ja-JP" b="1" i="1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lang="en-US" altLang="ja-JP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appearance</a:t>
            </a:r>
            <a:endParaRPr lang="en-US" altLang="ja-JP" b="1" i="1" baseline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ja-JP" b="1" dirty="0" smtClean="0">
                <a:latin typeface="Times New Roman"/>
                <a:cs typeface="Times New Roman"/>
              </a:rPr>
              <a:t>→</a:t>
            </a:r>
            <a:r>
              <a:rPr lang="en-US" altLang="ja-JP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Measurement of </a:t>
            </a:r>
            <a:r>
              <a:rPr lang="en-US" altLang="ja-JP" b="1" i="1" dirty="0" smtClean="0">
                <a:solidFill>
                  <a:srgbClr val="0000FF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lang="en-US" altLang="ja-JP" b="1" i="1" baseline="-25000" dirty="0" smtClean="0">
                <a:solidFill>
                  <a:srgbClr val="0000FF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altLang="ja-JP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interactions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ja-JP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ja-JP" b="1" i="1" dirty="0" smtClean="0">
                <a:solidFill>
                  <a:srgbClr val="0000FF"/>
                </a:solidFill>
                <a:latin typeface="Symbol" pitchFamily="18" charset="2"/>
                <a:cs typeface="Times New Roman" pitchFamily="18" charset="0"/>
              </a:rPr>
              <a:t>-  </a:t>
            </a:r>
            <a:r>
              <a:rPr lang="en-US" altLang="ja-JP" b="1" i="1" dirty="0" smtClean="0">
                <a:solidFill>
                  <a:srgbClr val="FF00FF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kumimoji="1" lang="en-US" altLang="ja-JP" b="1" i="1" u="none" strike="noStrike" kern="1200" cap="none" spc="0" normalizeH="0" baseline="-2500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itchFamily="18" charset="2"/>
                <a:ea typeface="+mn-ea"/>
                <a:cs typeface="Times New Roman" pitchFamily="18" charset="0"/>
              </a:rPr>
              <a:t>m</a:t>
            </a:r>
            <a:r>
              <a:rPr kumimoji="1" lang="en-US" altLang="ja-JP" b="1" i="1" u="none" strike="noStrike" kern="1200" cap="none" spc="0" normalizeH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induced </a:t>
            </a:r>
            <a:r>
              <a:rPr kumimoji="1" lang="en-US" altLang="ja-JP" b="1" i="1" u="none" strike="noStrike" kern="1200" cap="none" spc="0" normalizeH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itchFamily="18" charset="2"/>
                <a:cs typeface="Times New Roman" pitchFamily="18" charset="0"/>
              </a:rPr>
              <a:t>p</a:t>
            </a:r>
            <a:r>
              <a:rPr kumimoji="1" lang="en-US" altLang="ja-JP" b="1" i="1" u="none" strike="noStrike" kern="1200" cap="none" spc="0" normalizeH="0" baseline="3000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0</a:t>
            </a:r>
            <a:r>
              <a:rPr kumimoji="1" lang="en-US" altLang="ja-JP" b="1" i="1" u="none" strike="noStrike" kern="1200" cap="none" spc="0" normalizeH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production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ja-JP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    </a:t>
            </a:r>
            <a:r>
              <a:rPr lang="en-US" altLang="ja-JP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→</a:t>
            </a:r>
            <a:r>
              <a:rPr lang="en-US" altLang="ja-JP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ja-JP" b="1" i="1" baseline="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kg</a:t>
            </a:r>
            <a:r>
              <a:rPr lang="en-US" altLang="ja-JP" b="1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altLang="ja-JP" b="1" i="1" baseline="0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lang="en-US" altLang="ja-JP" b="1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b="1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appearance</a:t>
            </a:r>
            <a:endParaRPr kumimoji="1" lang="ja-JP" altLang="en-US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796136" y="1268760"/>
            <a:ext cx="864096" cy="194421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 rot="2071563">
            <a:off x="4682543" y="5279470"/>
            <a:ext cx="1132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Symbol" pitchFamily="18" charset="2"/>
              </a:rPr>
              <a:t>n</a:t>
            </a:r>
            <a:r>
              <a:rPr kumimoji="1" lang="en-US" altLang="ja-JP" sz="2400" b="1" dirty="0" smtClean="0"/>
              <a:t> </a:t>
            </a:r>
            <a:r>
              <a:rPr kumimoji="1" lang="en-US" altLang="ja-JP" sz="2400" b="1" dirty="0" smtClean="0">
                <a:latin typeface="Times New Roman" pitchFamily="18" charset="0"/>
                <a:cs typeface="Times New Roman" pitchFamily="18" charset="0"/>
              </a:rPr>
              <a:t>beam</a:t>
            </a:r>
            <a:endParaRPr kumimoji="1" lang="ja-JP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2779197" y="5229200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517232"/>
            <a:ext cx="1440160" cy="1349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23" name="直線矢印コネクタ 22"/>
          <p:cNvCxnSpPr>
            <a:stCxn id="22" idx="2"/>
          </p:cNvCxnSpPr>
          <p:nvPr/>
        </p:nvCxnSpPr>
        <p:spPr>
          <a:xfrm flipH="1">
            <a:off x="2275141" y="5445224"/>
            <a:ext cx="504056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Near </a:t>
            </a:r>
            <a:r>
              <a:rPr lang="en-US" altLang="ja-JP" dirty="0" smtClean="0"/>
              <a:t>Detector ND280 (Off-Axis)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808" y="980728"/>
            <a:ext cx="8229600" cy="5328592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ND280 @ 2.5 degree off-axis</a:t>
            </a:r>
          </a:p>
          <a:p>
            <a:r>
              <a:rPr lang="en-US" altLang="ja-JP" sz="2000" dirty="0" smtClean="0"/>
              <a:t>ND280 consists of:</a:t>
            </a:r>
          </a:p>
          <a:p>
            <a:pPr lvl="1"/>
            <a:r>
              <a:rPr lang="en-US" altLang="ja-JP" sz="1800" dirty="0" smtClean="0">
                <a:solidFill>
                  <a:srgbClr val="0000FF"/>
                </a:solidFill>
              </a:rPr>
              <a:t>Dipole magnet with 0.2T field</a:t>
            </a:r>
          </a:p>
          <a:p>
            <a:pPr lvl="1"/>
            <a:r>
              <a:rPr lang="en-US" altLang="ja-JP" sz="1800" b="1" dirty="0" smtClean="0">
                <a:solidFill>
                  <a:srgbClr val="0000FF"/>
                </a:solidFill>
              </a:rPr>
              <a:t>F</a:t>
            </a:r>
            <a:r>
              <a:rPr lang="en-US" altLang="ja-JP" sz="1800" dirty="0" smtClean="0">
                <a:solidFill>
                  <a:srgbClr val="0000FF"/>
                </a:solidFill>
              </a:rPr>
              <a:t>ine </a:t>
            </a:r>
            <a:r>
              <a:rPr lang="en-US" altLang="ja-JP" sz="1800" b="1" dirty="0" smtClean="0">
                <a:solidFill>
                  <a:srgbClr val="0000FF"/>
                </a:solidFill>
              </a:rPr>
              <a:t>G</a:t>
            </a:r>
            <a:r>
              <a:rPr lang="en-US" altLang="ja-JP" sz="1800" dirty="0" smtClean="0">
                <a:solidFill>
                  <a:srgbClr val="0000FF"/>
                </a:solidFill>
              </a:rPr>
              <a:t>rain </a:t>
            </a:r>
            <a:r>
              <a:rPr lang="en-US" altLang="ja-JP" sz="1800" b="1" dirty="0" smtClean="0">
                <a:solidFill>
                  <a:srgbClr val="0000FF"/>
                </a:solidFill>
              </a:rPr>
              <a:t>D</a:t>
            </a:r>
            <a:r>
              <a:rPr lang="en-US" altLang="ja-JP" sz="1800" dirty="0" smtClean="0">
                <a:solidFill>
                  <a:srgbClr val="0000FF"/>
                </a:solidFill>
              </a:rPr>
              <a:t>etectors FGD’s (</a:t>
            </a:r>
            <a:r>
              <a:rPr lang="en-US" altLang="ja-JP" sz="1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×</a:t>
            </a:r>
            <a:r>
              <a:rPr lang="en-US" altLang="ja-JP" sz="1800" dirty="0" smtClean="0">
                <a:solidFill>
                  <a:srgbClr val="0000FF"/>
                </a:solidFill>
              </a:rPr>
              <a:t>2):</a:t>
            </a:r>
          </a:p>
          <a:p>
            <a:pPr lvl="1">
              <a:buNone/>
            </a:pPr>
            <a:r>
              <a:rPr lang="en-US" altLang="ja-JP" sz="1800" dirty="0" smtClean="0"/>
              <a:t>	</a:t>
            </a:r>
            <a:r>
              <a:rPr lang="en-US" altLang="ja-JP" sz="1800" b="1" i="1" dirty="0" smtClean="0">
                <a:solidFill>
                  <a:srgbClr val="FF00FF"/>
                </a:solidFill>
              </a:rPr>
              <a:t>2.2 tons </a:t>
            </a:r>
            <a:r>
              <a:rPr lang="en-US" altLang="ja-JP" sz="1800" b="1" i="1" dirty="0" err="1" smtClean="0">
                <a:solidFill>
                  <a:srgbClr val="FF00FF"/>
                </a:solidFill>
              </a:rPr>
              <a:t>scintillator</a:t>
            </a:r>
            <a:r>
              <a:rPr lang="en-US" altLang="ja-JP" sz="1800" b="1" i="1" dirty="0" smtClean="0">
                <a:solidFill>
                  <a:srgbClr val="FF00FF"/>
                </a:solidFill>
              </a:rPr>
              <a:t> bars active </a:t>
            </a:r>
            <a:r>
              <a:rPr lang="en-US" altLang="ja-JP" sz="1800" b="1" i="1" dirty="0" smtClean="0">
                <a:solidFill>
                  <a:srgbClr val="FF00FF"/>
                </a:solidFill>
                <a:latin typeface="Symbol" pitchFamily="18" charset="2"/>
              </a:rPr>
              <a:t>n</a:t>
            </a:r>
            <a:r>
              <a:rPr lang="en-US" altLang="ja-JP" sz="1800" b="1" i="1" dirty="0" smtClean="0">
                <a:solidFill>
                  <a:srgbClr val="FF00FF"/>
                </a:solidFill>
              </a:rPr>
              <a:t> target</a:t>
            </a:r>
          </a:p>
          <a:p>
            <a:pPr lvl="1"/>
            <a:r>
              <a:rPr lang="en-US" altLang="ja-JP" sz="1800" b="1" dirty="0" smtClean="0">
                <a:solidFill>
                  <a:srgbClr val="0000FF"/>
                </a:solidFill>
              </a:rPr>
              <a:t>T</a:t>
            </a:r>
            <a:r>
              <a:rPr lang="en-US" altLang="ja-JP" sz="1800" dirty="0" smtClean="0">
                <a:solidFill>
                  <a:srgbClr val="0000FF"/>
                </a:solidFill>
              </a:rPr>
              <a:t>ime </a:t>
            </a:r>
            <a:r>
              <a:rPr lang="en-US" altLang="ja-JP" sz="1800" b="1" dirty="0" smtClean="0">
                <a:solidFill>
                  <a:srgbClr val="0000FF"/>
                </a:solidFill>
              </a:rPr>
              <a:t>P</a:t>
            </a:r>
            <a:r>
              <a:rPr lang="en-US" altLang="ja-JP" sz="1800" dirty="0" smtClean="0">
                <a:solidFill>
                  <a:srgbClr val="0000FF"/>
                </a:solidFill>
              </a:rPr>
              <a:t>rojection </a:t>
            </a:r>
            <a:r>
              <a:rPr lang="en-US" altLang="ja-JP" sz="1800" b="1" dirty="0" smtClean="0">
                <a:solidFill>
                  <a:srgbClr val="0000FF"/>
                </a:solidFill>
              </a:rPr>
              <a:t>C</a:t>
            </a:r>
            <a:r>
              <a:rPr lang="en-US" altLang="ja-JP" sz="1800" dirty="0" smtClean="0">
                <a:solidFill>
                  <a:srgbClr val="0000FF"/>
                </a:solidFill>
              </a:rPr>
              <a:t>hambers TPC’s (</a:t>
            </a:r>
            <a:r>
              <a:rPr lang="en-US" altLang="ja-JP" sz="1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×3):</a:t>
            </a:r>
          </a:p>
          <a:p>
            <a:pPr lvl="1">
              <a:buNone/>
            </a:pPr>
            <a:r>
              <a:rPr lang="en-US" altLang="ja-JP" sz="1800" dirty="0" smtClean="0">
                <a:latin typeface="Times New Roman"/>
                <a:cs typeface="Times New Roman"/>
              </a:rPr>
              <a:t>	</a:t>
            </a:r>
            <a:r>
              <a:rPr lang="en-US" altLang="ja-JP" sz="1800" b="1" i="1" dirty="0" smtClean="0">
                <a:solidFill>
                  <a:srgbClr val="FF00FF"/>
                </a:solidFill>
                <a:latin typeface="Times New Roman"/>
                <a:cs typeface="Times New Roman"/>
              </a:rPr>
              <a:t>&lt;10% </a:t>
            </a:r>
            <a:r>
              <a:rPr lang="en-US" altLang="ja-JP" sz="1800" b="1" i="1" dirty="0" err="1" smtClean="0">
                <a:solidFill>
                  <a:srgbClr val="FF00FF"/>
                </a:solidFill>
                <a:latin typeface="Times New Roman"/>
                <a:cs typeface="Times New Roman"/>
              </a:rPr>
              <a:t>dE</a:t>
            </a:r>
            <a:r>
              <a:rPr lang="en-US" altLang="ja-JP" sz="1800" b="1" i="1" dirty="0" smtClean="0">
                <a:solidFill>
                  <a:srgbClr val="FF00FF"/>
                </a:solidFill>
                <a:latin typeface="Times New Roman"/>
                <a:cs typeface="Times New Roman"/>
              </a:rPr>
              <a:t>/</a:t>
            </a:r>
            <a:r>
              <a:rPr lang="en-US" altLang="ja-JP" sz="1800" b="1" i="1" dirty="0" err="1" smtClean="0">
                <a:solidFill>
                  <a:srgbClr val="FF00FF"/>
                </a:solidFill>
                <a:latin typeface="Times New Roman"/>
                <a:cs typeface="Times New Roman"/>
              </a:rPr>
              <a:t>dx</a:t>
            </a:r>
            <a:r>
              <a:rPr lang="en-US" altLang="ja-JP" sz="1800" b="1" i="1" dirty="0" smtClean="0">
                <a:solidFill>
                  <a:srgbClr val="FF00FF"/>
                </a:solidFill>
                <a:latin typeface="Times New Roman"/>
                <a:cs typeface="Times New Roman"/>
              </a:rPr>
              <a:t> resolution</a:t>
            </a:r>
          </a:p>
          <a:p>
            <a:pPr lvl="1">
              <a:buNone/>
            </a:pPr>
            <a:r>
              <a:rPr lang="en-US" altLang="ja-JP" sz="1800" b="1" i="1" dirty="0" smtClean="0">
                <a:solidFill>
                  <a:srgbClr val="FF00FF"/>
                </a:solidFill>
                <a:latin typeface="Times New Roman"/>
                <a:cs typeface="Times New Roman"/>
              </a:rPr>
              <a:t>	&lt;10% </a:t>
            </a:r>
            <a:r>
              <a:rPr lang="en-US" altLang="ja-JP" sz="1800" b="1" i="1" dirty="0" err="1" smtClean="0">
                <a:solidFill>
                  <a:srgbClr val="FF00FF"/>
                </a:solidFill>
                <a:latin typeface="Symbol" pitchFamily="18" charset="2"/>
                <a:cs typeface="Times New Roman"/>
              </a:rPr>
              <a:t>d</a:t>
            </a:r>
            <a:r>
              <a:rPr lang="en-US" altLang="ja-JP" sz="1800" b="1" i="1" dirty="0" err="1" smtClean="0">
                <a:solidFill>
                  <a:srgbClr val="FF00FF"/>
                </a:solidFill>
                <a:latin typeface="Times New Roman"/>
                <a:cs typeface="Times New Roman"/>
              </a:rPr>
              <a:t>p</a:t>
            </a:r>
            <a:r>
              <a:rPr lang="en-US" altLang="ja-JP" sz="1800" b="1" i="1" dirty="0" smtClean="0">
                <a:solidFill>
                  <a:srgbClr val="FF00FF"/>
                </a:solidFill>
                <a:latin typeface="Times New Roman"/>
                <a:cs typeface="Times New Roman"/>
              </a:rPr>
              <a:t>/p @ 1 GeV/c</a:t>
            </a:r>
          </a:p>
          <a:p>
            <a:pPr lvl="1"/>
            <a:r>
              <a:rPr lang="en-US" altLang="ja-JP" sz="1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P0D: </a:t>
            </a:r>
            <a:r>
              <a:rPr lang="en-US" altLang="ja-JP" sz="1800" dirty="0" smtClean="0">
                <a:solidFill>
                  <a:srgbClr val="0000FF"/>
                </a:solidFill>
                <a:latin typeface="Symbol" pitchFamily="18" charset="2"/>
                <a:cs typeface="Times New Roman"/>
              </a:rPr>
              <a:t>p</a:t>
            </a:r>
            <a:r>
              <a:rPr lang="en-US" altLang="ja-JP" sz="1800" baseline="30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0</a:t>
            </a:r>
            <a:r>
              <a:rPr lang="en-US" altLang="ja-JP" sz="1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Detector</a:t>
            </a:r>
          </a:p>
          <a:p>
            <a:pPr lvl="1"/>
            <a:r>
              <a:rPr lang="en-US" altLang="ja-JP" sz="1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ECAL (</a:t>
            </a:r>
            <a:r>
              <a:rPr lang="en-US" altLang="ja-JP" sz="1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lang="en-US" altLang="ja-JP" sz="1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lectromagnetic </a:t>
            </a:r>
            <a:r>
              <a:rPr lang="en-US" altLang="ja-JP" sz="1800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CAL</a:t>
            </a:r>
            <a:r>
              <a:rPr lang="en-US" altLang="ja-JP" sz="180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orimeters</a:t>
            </a:r>
            <a:r>
              <a:rPr lang="en-US" altLang="ja-JP" sz="1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</a:p>
          <a:p>
            <a:pPr lvl="1"/>
            <a:r>
              <a:rPr lang="en-US" altLang="ja-JP" sz="1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SMRD (</a:t>
            </a:r>
            <a:r>
              <a:rPr lang="en-US" altLang="ja-JP" sz="1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</a:t>
            </a:r>
            <a:r>
              <a:rPr lang="en-US" altLang="ja-JP" sz="1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ide </a:t>
            </a:r>
            <a:r>
              <a:rPr lang="en-US" altLang="ja-JP" sz="1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M</a:t>
            </a:r>
            <a:r>
              <a:rPr lang="en-US" altLang="ja-JP" sz="1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uon </a:t>
            </a:r>
            <a:r>
              <a:rPr lang="en-US" altLang="ja-JP" sz="1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R</a:t>
            </a:r>
            <a:r>
              <a:rPr lang="en-US" altLang="ja-JP" sz="1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ange </a:t>
            </a:r>
            <a:r>
              <a:rPr lang="en-US" altLang="ja-JP" sz="1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D</a:t>
            </a:r>
            <a:r>
              <a:rPr lang="en-US" altLang="ja-JP" sz="18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etector)</a:t>
            </a:r>
            <a:endParaRPr lang="en-US" altLang="ja-JP" sz="1800" dirty="0" smtClean="0">
              <a:solidFill>
                <a:srgbClr val="0000FF"/>
              </a:solidFill>
            </a:endParaRPr>
          </a:p>
          <a:p>
            <a:endParaRPr lang="en-US" altLang="ja-JP" sz="1800" dirty="0" smtClean="0">
              <a:solidFill>
                <a:srgbClr val="FF0000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11</a:t>
            </a:fld>
            <a:endParaRPr lang="ja-JP" altLang="en-US" dirty="0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836712"/>
            <a:ext cx="3888432" cy="3440801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365104"/>
            <a:ext cx="2719117" cy="2110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テキスト ボックス 38"/>
          <p:cNvSpPr txBox="1"/>
          <p:nvPr/>
        </p:nvSpPr>
        <p:spPr>
          <a:xfrm>
            <a:off x="5652120" y="5507940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P0D</a:t>
            </a:r>
            <a:endParaRPr kumimoji="1" lang="ja-JP" altLang="en-US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020272" y="638132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TPC</a:t>
            </a:r>
            <a:endParaRPr kumimoji="1" lang="ja-JP" altLang="en-US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7" name="直線矢印コネクタ 46"/>
          <p:cNvCxnSpPr>
            <a:stCxn id="42" idx="0"/>
          </p:cNvCxnSpPr>
          <p:nvPr/>
        </p:nvCxnSpPr>
        <p:spPr>
          <a:xfrm flipH="1" flipV="1">
            <a:off x="6660232" y="5949280"/>
            <a:ext cx="683206" cy="432048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stCxn id="42" idx="0"/>
          </p:cNvCxnSpPr>
          <p:nvPr/>
        </p:nvCxnSpPr>
        <p:spPr>
          <a:xfrm flipH="1" flipV="1">
            <a:off x="7092280" y="5949280"/>
            <a:ext cx="251158" cy="432048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>
            <a:stCxn id="42" idx="0"/>
          </p:cNvCxnSpPr>
          <p:nvPr/>
        </p:nvCxnSpPr>
        <p:spPr>
          <a:xfrm flipV="1">
            <a:off x="7343438" y="5949280"/>
            <a:ext cx="252898" cy="432048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6732240" y="422108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FGD</a:t>
            </a:r>
            <a:endParaRPr kumimoji="1" lang="ja-JP" altLang="en-US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5" name="直線矢印コネクタ 54"/>
          <p:cNvCxnSpPr>
            <a:stCxn id="54" idx="2"/>
          </p:cNvCxnSpPr>
          <p:nvPr/>
        </p:nvCxnSpPr>
        <p:spPr>
          <a:xfrm flipH="1">
            <a:off x="6804248" y="4590420"/>
            <a:ext cx="263982" cy="206732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>
            <a:stCxn id="54" idx="2"/>
          </p:cNvCxnSpPr>
          <p:nvPr/>
        </p:nvCxnSpPr>
        <p:spPr>
          <a:xfrm>
            <a:off x="7068230" y="4590420"/>
            <a:ext cx="312082" cy="206732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>
          <a:xfrm>
            <a:off x="3779912" y="5085184"/>
            <a:ext cx="1620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latin typeface="Times New Roman" pitchFamily="18" charset="0"/>
                <a:cs typeface="Times New Roman" pitchFamily="18" charset="0"/>
              </a:rPr>
              <a:t>Example of </a:t>
            </a:r>
          </a:p>
          <a:p>
            <a:r>
              <a:rPr kumimoji="1" lang="en-US" altLang="ja-JP" b="1" i="1" dirty="0" smtClean="0">
                <a:latin typeface="Times New Roman" pitchFamily="18" charset="0"/>
                <a:cs typeface="Times New Roman" pitchFamily="18" charset="0"/>
              </a:rPr>
              <a:t>ND280 </a:t>
            </a:r>
            <a:r>
              <a:rPr kumimoji="1" lang="en-US" altLang="ja-JP" b="1" i="1" dirty="0" smtClean="0">
                <a:latin typeface="Symbol" pitchFamily="18" charset="2"/>
              </a:rPr>
              <a:t>n</a:t>
            </a:r>
            <a:r>
              <a:rPr kumimoji="1" lang="en-US" altLang="ja-JP" b="1" i="1" dirty="0" smtClean="0"/>
              <a:t> </a:t>
            </a:r>
            <a:r>
              <a:rPr kumimoji="1" lang="en-US" altLang="ja-JP" b="1" i="1" dirty="0" smtClean="0">
                <a:latin typeface="Times New Roman" pitchFamily="18" charset="0"/>
                <a:cs typeface="Times New Roman" pitchFamily="18" charset="0"/>
              </a:rPr>
              <a:t>event</a:t>
            </a:r>
            <a:endParaRPr kumimoji="1" lang="ja-JP" altLang="en-US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504" y="836712"/>
            <a:ext cx="6336704" cy="5328592"/>
          </a:xfrm>
        </p:spPr>
        <p:txBody>
          <a:bodyPr/>
          <a:lstStyle/>
          <a:p>
            <a:pPr>
              <a:buNone/>
            </a:pPr>
            <a:r>
              <a:rPr lang="en-US" altLang="ja-JP" sz="2000" dirty="0" smtClean="0"/>
              <a:t>Super Kamiokande (SK)</a:t>
            </a:r>
          </a:p>
          <a:p>
            <a:r>
              <a:rPr lang="en-US" altLang="ja-JP" sz="2000" dirty="0" smtClean="0"/>
              <a:t>W</a:t>
            </a:r>
            <a:r>
              <a:rPr kumimoji="1" lang="en-US" altLang="ja-JP" sz="2000" dirty="0" smtClean="0"/>
              <a:t>ater Cherenkov detector</a:t>
            </a:r>
          </a:p>
          <a:p>
            <a:pPr lvl="1"/>
            <a:r>
              <a:rPr lang="en-US" altLang="ja-JP" sz="1800" dirty="0" smtClean="0"/>
              <a:t>Total Mass: 50 kton</a:t>
            </a:r>
          </a:p>
          <a:p>
            <a:pPr lvl="2"/>
            <a:r>
              <a:rPr kumimoji="1" lang="en-US" altLang="ja-JP" sz="1800" b="1" dirty="0" smtClean="0">
                <a:solidFill>
                  <a:srgbClr val="FF0000"/>
                </a:solidFill>
              </a:rPr>
              <a:t>Fiducial Volume:  22.5 kton</a:t>
            </a:r>
          </a:p>
          <a:p>
            <a:pPr lvl="1"/>
            <a:r>
              <a:rPr lang="en-US" altLang="ja-JP" sz="1800" dirty="0" smtClean="0"/>
              <a:t>Inner Detector(ID): ~11k PMTs facing inward</a:t>
            </a:r>
            <a:endParaRPr kumimoji="1" lang="en-US" altLang="ja-JP" sz="1800" dirty="0" smtClean="0"/>
          </a:p>
          <a:p>
            <a:pPr lvl="1"/>
            <a:r>
              <a:rPr lang="en-US" altLang="ja-JP" sz="1800" dirty="0" smtClean="0"/>
              <a:t>Outer Detector(OD): ~2k PMTs facing outward (OD)</a:t>
            </a:r>
          </a:p>
          <a:p>
            <a:pPr lvl="2"/>
            <a:r>
              <a:rPr lang="en-US" altLang="ja-JP" sz="1800" dirty="0" smtClean="0"/>
              <a:t>veto for cosmic and background</a:t>
            </a:r>
            <a:endParaRPr lang="en-US" altLang="ja-JP" sz="1800" b="1" dirty="0" smtClean="0">
              <a:solidFill>
                <a:srgbClr val="FF0000"/>
              </a:solidFill>
            </a:endParaRPr>
          </a:p>
          <a:p>
            <a:pPr lvl="1"/>
            <a:endParaRPr kumimoji="1" lang="ja-JP" altLang="en-US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 l="7560" t="10800" r="48384" b="8640"/>
          <a:stretch>
            <a:fillRect/>
          </a:stretch>
        </p:blipFill>
        <p:spPr bwMode="auto">
          <a:xfrm>
            <a:off x="539552" y="3429000"/>
            <a:ext cx="230480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Super Kamiokande as T2K Far Detector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12</a:t>
            </a:fld>
            <a:endParaRPr lang="ja-JP" altLang="en-US" dirty="0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 cstate="print"/>
          <a:srcRect l="45455" t="33331" r="3788" b="14285"/>
          <a:stretch>
            <a:fillRect/>
          </a:stretch>
        </p:blipFill>
        <p:spPr bwMode="auto">
          <a:xfrm>
            <a:off x="3059832" y="3501008"/>
            <a:ext cx="3814243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/>
          <a:srcRect l="1958"/>
          <a:stretch>
            <a:fillRect/>
          </a:stretch>
        </p:blipFill>
        <p:spPr bwMode="auto">
          <a:xfrm>
            <a:off x="6444208" y="1052736"/>
            <a:ext cx="2664296" cy="215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テキスト ボックス 29"/>
          <p:cNvSpPr txBox="1"/>
          <p:nvPr/>
        </p:nvSpPr>
        <p:spPr>
          <a:xfrm>
            <a:off x="6228184" y="4221088"/>
            <a:ext cx="2736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Particle ID using </a:t>
            </a:r>
          </a:p>
          <a:p>
            <a:r>
              <a:rPr kumimoji="1" lang="en-US" altLang="ja-JP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ring shape &amp; opening angle</a:t>
            </a:r>
            <a:endParaRPr kumimoji="1" lang="ja-JP" altLang="en-US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右矢印 10"/>
          <p:cNvSpPr/>
          <p:nvPr/>
        </p:nvSpPr>
        <p:spPr>
          <a:xfrm>
            <a:off x="6372200" y="5013176"/>
            <a:ext cx="216024" cy="7200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516216" y="4870901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Excellent identification of </a:t>
            </a:r>
            <a:r>
              <a:rPr lang="en-US" altLang="ja-JP" b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/e: ~99% efficiency.</a:t>
            </a:r>
            <a:endParaRPr kumimoji="1" lang="ja-JP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b="1" i="1" dirty="0" smtClean="0"/>
              <a:t>Status of Experiment</a:t>
            </a:r>
            <a:endParaRPr kumimoji="1" lang="ja-JP" altLang="en-US" sz="3600" b="1" i="1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13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14</a:t>
            </a:fld>
            <a:endParaRPr lang="ja-JP" altLang="en-US" dirty="0"/>
          </a:p>
        </p:txBody>
      </p:sp>
      <p:pic>
        <p:nvPicPr>
          <p:cNvPr id="22" name="図 21" descr="sk_dead_fra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5441" y="3140968"/>
            <a:ext cx="7420975" cy="3717032"/>
          </a:xfrm>
          <a:prstGeom prst="rect">
            <a:avLst/>
          </a:prstGeom>
        </p:spPr>
      </p:pic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504" y="836712"/>
            <a:ext cx="9036496" cy="5328592"/>
          </a:xfrm>
        </p:spPr>
        <p:txBody>
          <a:bodyPr/>
          <a:lstStyle/>
          <a:p>
            <a:r>
              <a:rPr lang="en-US" altLang="ja-JP" dirty="0" smtClean="0"/>
              <a:t>Beam Power increased up to </a:t>
            </a:r>
            <a:r>
              <a:rPr lang="en-US" altLang="ja-JP" dirty="0" smtClean="0">
                <a:solidFill>
                  <a:srgbClr val="FF0000"/>
                </a:solidFill>
              </a:rPr>
              <a:t>190kW</a:t>
            </a:r>
            <a:r>
              <a:rPr lang="en-US" altLang="ja-JP" dirty="0" smtClean="0"/>
              <a:t> w/ 1</a:t>
            </a:r>
            <a:r>
              <a:rPr lang="en-US" altLang="ja-JP" dirty="0" smtClean="0">
                <a:latin typeface="Times New Roman"/>
                <a:cs typeface="Times New Roman"/>
              </a:rPr>
              <a:t>×</a:t>
            </a:r>
            <a:r>
              <a:rPr lang="en-US" altLang="ja-JP" dirty="0" smtClean="0"/>
              <a:t>10</a:t>
            </a:r>
            <a:r>
              <a:rPr lang="en-US" altLang="ja-JP" baseline="30000" dirty="0" smtClean="0"/>
              <a:t>14</a:t>
            </a:r>
            <a:r>
              <a:rPr lang="en-US" altLang="ja-JP" dirty="0" smtClean="0"/>
              <a:t> protons per pulse (world record)</a:t>
            </a:r>
          </a:p>
          <a:p>
            <a:r>
              <a:rPr lang="en-US" altLang="ja-JP" dirty="0" smtClean="0"/>
              <a:t>Analyzed data: up to May 15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, 2012:  </a:t>
            </a:r>
            <a:r>
              <a:rPr lang="en-US" altLang="ja-JP" dirty="0" smtClean="0">
                <a:solidFill>
                  <a:srgbClr val="FF0000"/>
                </a:solidFill>
              </a:rPr>
              <a:t>2.56</a:t>
            </a:r>
            <a:r>
              <a:rPr lang="en-US" altLang="ja-JP" dirty="0" smtClean="0">
                <a:solidFill>
                  <a:srgbClr val="FF0000"/>
                </a:solidFill>
                <a:latin typeface="Times New Roman"/>
                <a:cs typeface="Times New Roman"/>
              </a:rPr>
              <a:t>×</a:t>
            </a:r>
            <a:r>
              <a:rPr lang="en-US" altLang="ja-JP" dirty="0" smtClean="0">
                <a:solidFill>
                  <a:srgbClr val="FF0000"/>
                </a:solidFill>
              </a:rPr>
              <a:t>10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20</a:t>
            </a:r>
            <a:r>
              <a:rPr lang="en-US" altLang="ja-JP" dirty="0" smtClean="0">
                <a:solidFill>
                  <a:srgbClr val="FF0000"/>
                </a:solidFill>
              </a:rPr>
              <a:t> POT </a:t>
            </a:r>
            <a:r>
              <a:rPr lang="en-US" altLang="ja-JP" dirty="0" smtClean="0"/>
              <a:t>(Protons On Target)</a:t>
            </a:r>
          </a:p>
          <a:p>
            <a:pPr lvl="1"/>
            <a:r>
              <a:rPr kumimoji="1" lang="en-US" altLang="ja-JP" dirty="0" smtClean="0"/>
              <a:t>RUN1 (2010): 0.32</a:t>
            </a:r>
            <a:r>
              <a:rPr kumimoji="1" lang="en-US" altLang="ja-JP" dirty="0" smtClean="0">
                <a:latin typeface="Times New Roman"/>
                <a:cs typeface="Times New Roman"/>
              </a:rPr>
              <a:t>×</a:t>
            </a:r>
            <a:r>
              <a:rPr kumimoji="1" lang="en-US" altLang="ja-JP" dirty="0" smtClean="0"/>
              <a:t>10</a:t>
            </a:r>
            <a:r>
              <a:rPr kumimoji="1" lang="en-US" altLang="ja-JP" baseline="30000" dirty="0" smtClean="0"/>
              <a:t>20</a:t>
            </a:r>
            <a:r>
              <a:rPr kumimoji="1" lang="en-US" altLang="ja-JP" dirty="0" smtClean="0"/>
              <a:t> POT</a:t>
            </a:r>
          </a:p>
          <a:p>
            <a:pPr lvl="1"/>
            <a:r>
              <a:rPr lang="en-US" altLang="ja-JP" dirty="0" smtClean="0"/>
              <a:t>RUN2 (2010-2011): 1.11</a:t>
            </a:r>
            <a:r>
              <a:rPr lang="en-US" altLang="ja-JP" dirty="0" smtClean="0">
                <a:latin typeface="Times New Roman"/>
                <a:cs typeface="Times New Roman"/>
              </a:rPr>
              <a:t>×</a:t>
            </a:r>
            <a:r>
              <a:rPr lang="en-US" altLang="ja-JP" dirty="0" smtClean="0"/>
              <a:t>10</a:t>
            </a:r>
            <a:r>
              <a:rPr lang="en-US" altLang="ja-JP" baseline="30000" dirty="0" smtClean="0"/>
              <a:t>20</a:t>
            </a:r>
            <a:r>
              <a:rPr lang="en-US" altLang="ja-JP" dirty="0" smtClean="0"/>
              <a:t> POT</a:t>
            </a:r>
            <a:endParaRPr lang="en-US" altLang="ja-JP" dirty="0" smtClean="0">
              <a:latin typeface="Times New Roman"/>
              <a:cs typeface="Times New Roman"/>
            </a:endParaRPr>
          </a:p>
          <a:p>
            <a:pPr lvl="2"/>
            <a:r>
              <a:rPr kumimoji="1" lang="en-US" altLang="ja-JP" dirty="0" smtClean="0">
                <a:latin typeface="Times New Roman"/>
                <a:cs typeface="Times New Roman"/>
              </a:rPr>
              <a:t>ND280 RUN 1+2 data used for oscillation analysis</a:t>
            </a:r>
          </a:p>
          <a:p>
            <a:pPr lvl="1"/>
            <a:r>
              <a:rPr lang="en-US" altLang="ja-JP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RUN 3 (2012): 1.14×10</a:t>
            </a:r>
            <a:r>
              <a:rPr lang="en-US" altLang="ja-JP" b="1" baseline="30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20</a:t>
            </a:r>
            <a:r>
              <a:rPr lang="en-US" altLang="ja-JP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POT</a:t>
            </a:r>
          </a:p>
          <a:p>
            <a:pPr lvl="2"/>
            <a:r>
              <a:rPr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kumimoji="1"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ncluding 0.21</a:t>
            </a:r>
            <a:r>
              <a:rPr kumimoji="1" lang="en-US" altLang="ja-JP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×</a:t>
            </a:r>
            <a:r>
              <a:rPr kumimoji="1"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10</a:t>
            </a:r>
            <a:r>
              <a:rPr kumimoji="1" lang="en-US" altLang="ja-JP" baseline="30000" dirty="0" smtClean="0">
                <a:solidFill>
                  <a:schemeClr val="accent6">
                    <a:lumMod val="75000"/>
                  </a:schemeClr>
                </a:solidFill>
              </a:rPr>
              <a:t>20</a:t>
            </a:r>
            <a:r>
              <a:rPr kumimoji="1"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 POT with 200kA horn operation (13% flux reduction at peak)</a:t>
            </a:r>
          </a:p>
          <a:p>
            <a:pPr lvl="2"/>
            <a:r>
              <a:rPr lang="en-US" altLang="ja-JP" dirty="0" smtClean="0"/>
              <a:t>ND280 RUN 3 data for checking the RUN 1+2 measurement</a:t>
            </a:r>
            <a:endParaRPr kumimoji="1" lang="en-US" altLang="ja-JP" dirty="0" smtClean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Data Collected and Analyzed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79712" y="3573016"/>
            <a:ext cx="7296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RUN1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851920" y="3573016"/>
            <a:ext cx="7296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RUN2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876256" y="3522494"/>
            <a:ext cx="7296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RUN3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831839" y="4941168"/>
            <a:ext cx="1324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Times New Roman" pitchFamily="18" charset="0"/>
                <a:cs typeface="Times New Roman" pitchFamily="18" charset="0"/>
              </a:rPr>
              <a:t>Recovery from</a:t>
            </a:r>
          </a:p>
          <a:p>
            <a:r>
              <a:rPr lang="en-US" altLang="ja-JP" sz="1400" b="1" dirty="0" smtClean="0">
                <a:latin typeface="Times New Roman" pitchFamily="18" charset="0"/>
                <a:cs typeface="Times New Roman" pitchFamily="18" charset="0"/>
              </a:rPr>
              <a:t>earthquake</a:t>
            </a:r>
          </a:p>
        </p:txBody>
      </p:sp>
      <p:cxnSp>
        <p:nvCxnSpPr>
          <p:cNvPr id="24" name="直線コネクタ 23"/>
          <p:cNvCxnSpPr/>
          <p:nvPr/>
        </p:nvCxnSpPr>
        <p:spPr>
          <a:xfrm flipV="1">
            <a:off x="6444208" y="4653136"/>
            <a:ext cx="0" cy="1800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4644008" y="5445224"/>
            <a:ext cx="18002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>
            <a:off x="1763688" y="4077072"/>
            <a:ext cx="1080120" cy="0"/>
          </a:xfrm>
          <a:prstGeom prst="straightConnector1">
            <a:avLst/>
          </a:prstGeom>
          <a:ln w="25400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>
            <a:off x="3779912" y="4077072"/>
            <a:ext cx="864096" cy="0"/>
          </a:xfrm>
          <a:prstGeom prst="straightConnector1">
            <a:avLst/>
          </a:prstGeom>
          <a:ln w="25400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>
            <a:off x="6948264" y="4077072"/>
            <a:ext cx="648072" cy="0"/>
          </a:xfrm>
          <a:prstGeom prst="straightConnector1">
            <a:avLst/>
          </a:prstGeom>
          <a:ln w="25400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1907704" y="4149080"/>
            <a:ext cx="7970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50kW</a:t>
            </a:r>
            <a:endParaRPr kumimoji="1" lang="ja-JP" altLang="en-US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707904" y="4221088"/>
            <a:ext cx="925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135</a:t>
            </a:r>
            <a:r>
              <a:rPr kumimoji="1" lang="en-US" altLang="ja-JP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kW</a:t>
            </a:r>
            <a:endParaRPr kumimoji="1" lang="ja-JP" altLang="en-US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527067" y="4149080"/>
            <a:ext cx="925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190</a:t>
            </a:r>
            <a:r>
              <a:rPr kumimoji="1" lang="en-US" altLang="ja-JP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kW</a:t>
            </a:r>
            <a:endParaRPr kumimoji="1" lang="ja-JP" altLang="en-US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Neutrino Beam Quality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15</a:t>
            </a:fld>
            <a:endParaRPr lang="ja-JP" altLang="en-US" dirty="0"/>
          </a:p>
        </p:txBody>
      </p:sp>
      <p:pic>
        <p:nvPicPr>
          <p:cNvPr id="15" name="図 14" descr="INGRID_event_rate.jpg"/>
          <p:cNvPicPr>
            <a:picLocks noChangeAspect="1"/>
          </p:cNvPicPr>
          <p:nvPr/>
        </p:nvPicPr>
        <p:blipFill>
          <a:blip r:embed="rId2" cstate="print"/>
          <a:srcRect l="229" t="8307" r="2286" b="28173"/>
          <a:stretch>
            <a:fillRect/>
          </a:stretch>
        </p:blipFill>
        <p:spPr>
          <a:xfrm>
            <a:off x="0" y="3861048"/>
            <a:ext cx="5904656" cy="2434628"/>
          </a:xfrm>
          <a:prstGeom prst="rect">
            <a:avLst/>
          </a:prstGeom>
        </p:spPr>
      </p:pic>
      <p:pic>
        <p:nvPicPr>
          <p:cNvPr id="16" name="図 15" descr="INGRID_beam_direction.jpg"/>
          <p:cNvPicPr>
            <a:picLocks noChangeAspect="1"/>
          </p:cNvPicPr>
          <p:nvPr/>
        </p:nvPicPr>
        <p:blipFill>
          <a:blip r:embed="rId3" cstate="print"/>
          <a:srcRect l="47937" t="7585" r="1229" b="22755"/>
          <a:stretch>
            <a:fillRect/>
          </a:stretch>
        </p:blipFill>
        <p:spPr>
          <a:xfrm>
            <a:off x="6084168" y="3848336"/>
            <a:ext cx="2947407" cy="2749016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323528" y="3563724"/>
            <a:ext cx="5237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 New Roman" pitchFamily="18" charset="0"/>
                <a:cs typeface="Times New Roman" pitchFamily="18" charset="0"/>
              </a:rPr>
              <a:t>INGRID </a:t>
            </a: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interaction rate stability: 1.5events/10</a:t>
            </a:r>
            <a:r>
              <a:rPr lang="en-US" altLang="ja-JP" baseline="30000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 POT</a:t>
            </a:r>
            <a:endParaRPr kumimoji="1" lang="ja-JP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300192" y="3501008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 New Roman" pitchFamily="18" charset="0"/>
                <a:cs typeface="Times New Roman" pitchFamily="18" charset="0"/>
              </a:rPr>
              <a:t>INGRID</a:t>
            </a:r>
            <a:r>
              <a:rPr kumimoji="1" lang="en-US" altLang="ja-JP" dirty="0" smtClean="0">
                <a:latin typeface="Times New Roman" pitchFamily="18" charset="0"/>
                <a:cs typeface="Times New Roman" pitchFamily="18" charset="0"/>
              </a:rPr>
              <a:t>: beam direction</a:t>
            </a:r>
            <a:endParaRPr kumimoji="1" lang="ja-JP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図 11" descr="si_center_history_run123.png"/>
          <p:cNvPicPr>
            <a:picLocks noChangeAspect="1"/>
          </p:cNvPicPr>
          <p:nvPr/>
        </p:nvPicPr>
        <p:blipFill>
          <a:blip r:embed="rId4" cstate="print"/>
          <a:srcRect t="10160" r="3160"/>
          <a:stretch>
            <a:fillRect/>
          </a:stretch>
        </p:blipFill>
        <p:spPr>
          <a:xfrm>
            <a:off x="109451" y="1556792"/>
            <a:ext cx="8855037" cy="2016224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6300192" y="2658398"/>
            <a:ext cx="742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200kA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524328" y="2658398"/>
            <a:ext cx="742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250kA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948264" y="1916832"/>
            <a:ext cx="713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Run 3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362399" y="1916832"/>
            <a:ext cx="713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Run 2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547664" y="1916832"/>
            <a:ext cx="713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Run 1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7544" y="941239"/>
            <a:ext cx="658968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 New Roman" pitchFamily="18" charset="0"/>
                <a:cs typeface="Times New Roman" pitchFamily="18" charset="0"/>
              </a:rPr>
              <a:t>Muon Monitor</a:t>
            </a: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: Beam center (X, </a:t>
            </a:r>
            <a:r>
              <a:rPr lang="en-US" altLang="ja-JP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) and direction stability (</a:t>
            </a:r>
            <a:r>
              <a:rPr lang="en-US" altLang="ja-JP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&lt;1mrad</a:t>
            </a: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1 mrad shift of the beam direction = 2% shift of the E</a:t>
            </a:r>
            <a:r>
              <a:rPr kumimoji="1" lang="en-US" altLang="ja-JP" sz="1600" baseline="-25000" dirty="0" smtClean="0">
                <a:latin typeface="Symbol" pitchFamily="18" charset="2"/>
                <a:cs typeface="Times New Roman" pitchFamily="18" charset="0"/>
              </a:rPr>
              <a:t>n</a:t>
            </a:r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 peak at SK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9552" y="1916832"/>
            <a:ext cx="8258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+1mrad</a:t>
            </a:r>
            <a:endParaRPr kumimoji="1" lang="ja-JP" altLang="en-US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39552" y="2802414"/>
            <a:ext cx="7793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1" lang="en-US" altLang="ja-JP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1mrad</a:t>
            </a:r>
            <a:endParaRPr kumimoji="1" lang="ja-JP" altLang="en-US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b="1" i="1" dirty="0" smtClean="0"/>
              <a:t>Analysis Results</a:t>
            </a:r>
            <a:endParaRPr kumimoji="1" lang="ja-JP" altLang="en-US" sz="3600" b="1" i="1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16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337720"/>
            <a:ext cx="242533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221088"/>
            <a:ext cx="236100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Signal and Background for T2K </a:t>
            </a:r>
            <a:r>
              <a:rPr lang="en-US" altLang="ja-JP" dirty="0" smtClean="0">
                <a:latin typeface="Symbol" pitchFamily="18" charset="2"/>
              </a:rPr>
              <a:t>n</a:t>
            </a:r>
            <a:r>
              <a:rPr lang="en-US" altLang="ja-JP" baseline="-25000" dirty="0" smtClean="0"/>
              <a:t>e</a:t>
            </a:r>
            <a:r>
              <a:rPr lang="en-US" altLang="ja-JP" dirty="0" smtClean="0"/>
              <a:t> Appearance Search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17</a:t>
            </a:fld>
            <a:endParaRPr lang="ja-JP" altLang="en-US" dirty="0"/>
          </a:p>
        </p:txBody>
      </p:sp>
      <p:grpSp>
        <p:nvGrpSpPr>
          <p:cNvPr id="18" name="グループ化 61"/>
          <p:cNvGrpSpPr/>
          <p:nvPr/>
        </p:nvGrpSpPr>
        <p:grpSpPr>
          <a:xfrm>
            <a:off x="1060696" y="1916832"/>
            <a:ext cx="2863232" cy="1008063"/>
            <a:chOff x="1656802" y="1340768"/>
            <a:chExt cx="2863232" cy="1008063"/>
          </a:xfrm>
        </p:grpSpPr>
        <p:grpSp>
          <p:nvGrpSpPr>
            <p:cNvPr id="19" name="グループ化 32"/>
            <p:cNvGrpSpPr/>
            <p:nvPr/>
          </p:nvGrpSpPr>
          <p:grpSpPr>
            <a:xfrm>
              <a:off x="1656802" y="1340768"/>
              <a:ext cx="2863232" cy="1008063"/>
              <a:chOff x="124443" y="2133600"/>
              <a:chExt cx="2863232" cy="1008063"/>
            </a:xfrm>
          </p:grpSpPr>
          <p:sp>
            <p:nvSpPr>
              <p:cNvPr id="21" name="Line 4"/>
              <p:cNvSpPr>
                <a:spLocks noChangeShapeType="1"/>
              </p:cNvSpPr>
              <p:nvPr/>
            </p:nvSpPr>
            <p:spPr bwMode="auto">
              <a:xfrm>
                <a:off x="556491" y="2683389"/>
                <a:ext cx="36036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Line 5"/>
              <p:cNvSpPr>
                <a:spLocks noChangeShapeType="1"/>
              </p:cNvSpPr>
              <p:nvPr/>
            </p:nvSpPr>
            <p:spPr bwMode="auto">
              <a:xfrm flipV="1">
                <a:off x="1763713" y="2276475"/>
                <a:ext cx="1223962" cy="50482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Line 6"/>
              <p:cNvSpPr>
                <a:spLocks noChangeShapeType="1"/>
              </p:cNvSpPr>
              <p:nvPr/>
            </p:nvSpPr>
            <p:spPr bwMode="auto">
              <a:xfrm>
                <a:off x="1835150" y="2781300"/>
                <a:ext cx="215900" cy="7143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Line 7"/>
              <p:cNvSpPr>
                <a:spLocks noChangeShapeType="1"/>
              </p:cNvSpPr>
              <p:nvPr/>
            </p:nvSpPr>
            <p:spPr bwMode="auto">
              <a:xfrm flipV="1">
                <a:off x="1979613" y="2492375"/>
                <a:ext cx="71437" cy="7302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Line 8"/>
              <p:cNvSpPr>
                <a:spLocks noChangeShapeType="1"/>
              </p:cNvSpPr>
              <p:nvPr/>
            </p:nvSpPr>
            <p:spPr bwMode="auto">
              <a:xfrm>
                <a:off x="2195513" y="2708275"/>
                <a:ext cx="14446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Line 9"/>
              <p:cNvSpPr>
                <a:spLocks noChangeShapeType="1"/>
              </p:cNvSpPr>
              <p:nvPr/>
            </p:nvSpPr>
            <p:spPr bwMode="auto">
              <a:xfrm flipV="1">
                <a:off x="2268538" y="2349500"/>
                <a:ext cx="287337" cy="14287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Line 10"/>
              <p:cNvSpPr>
                <a:spLocks noChangeShapeType="1"/>
              </p:cNvSpPr>
              <p:nvPr/>
            </p:nvSpPr>
            <p:spPr bwMode="auto">
              <a:xfrm flipV="1">
                <a:off x="2411413" y="2492375"/>
                <a:ext cx="215900" cy="144463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Line 11"/>
              <p:cNvSpPr>
                <a:spLocks noChangeShapeType="1"/>
              </p:cNvSpPr>
              <p:nvPr/>
            </p:nvSpPr>
            <p:spPr bwMode="auto">
              <a:xfrm flipV="1">
                <a:off x="2627313" y="2276475"/>
                <a:ext cx="215900" cy="7302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Line 12"/>
              <p:cNvSpPr>
                <a:spLocks noChangeShapeType="1"/>
              </p:cNvSpPr>
              <p:nvPr/>
            </p:nvSpPr>
            <p:spPr bwMode="auto">
              <a:xfrm flipV="1">
                <a:off x="2051050" y="2349500"/>
                <a:ext cx="288925" cy="2159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Line 13"/>
              <p:cNvSpPr>
                <a:spLocks noChangeShapeType="1"/>
              </p:cNvSpPr>
              <p:nvPr/>
            </p:nvSpPr>
            <p:spPr bwMode="auto">
              <a:xfrm flipV="1">
                <a:off x="1835150" y="2565400"/>
                <a:ext cx="288925" cy="14287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Line 14"/>
              <p:cNvSpPr>
                <a:spLocks noChangeShapeType="1"/>
              </p:cNvSpPr>
              <p:nvPr/>
            </p:nvSpPr>
            <p:spPr bwMode="auto">
              <a:xfrm flipV="1">
                <a:off x="2268538" y="2205038"/>
                <a:ext cx="287337" cy="28733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Line 15"/>
              <p:cNvSpPr>
                <a:spLocks noChangeShapeType="1"/>
              </p:cNvSpPr>
              <p:nvPr/>
            </p:nvSpPr>
            <p:spPr bwMode="auto">
              <a:xfrm>
                <a:off x="2411413" y="2636838"/>
                <a:ext cx="36036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Line 16"/>
              <p:cNvSpPr>
                <a:spLocks noChangeShapeType="1"/>
              </p:cNvSpPr>
              <p:nvPr/>
            </p:nvSpPr>
            <p:spPr bwMode="auto">
              <a:xfrm flipV="1">
                <a:off x="2627313" y="2133600"/>
                <a:ext cx="144462" cy="2159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Line 17"/>
              <p:cNvSpPr>
                <a:spLocks noChangeShapeType="1"/>
              </p:cNvSpPr>
              <p:nvPr/>
            </p:nvSpPr>
            <p:spPr bwMode="auto">
              <a:xfrm flipV="1">
                <a:off x="2195513" y="2492375"/>
                <a:ext cx="288925" cy="2159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Line 18"/>
              <p:cNvSpPr>
                <a:spLocks noChangeShapeType="1"/>
              </p:cNvSpPr>
              <p:nvPr/>
            </p:nvSpPr>
            <p:spPr bwMode="auto">
              <a:xfrm flipV="1">
                <a:off x="1835150" y="2636838"/>
                <a:ext cx="504825" cy="1444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Line 19"/>
              <p:cNvSpPr>
                <a:spLocks noChangeShapeType="1"/>
              </p:cNvSpPr>
              <p:nvPr/>
            </p:nvSpPr>
            <p:spPr bwMode="auto">
              <a:xfrm>
                <a:off x="1763713" y="2781300"/>
                <a:ext cx="431800" cy="360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Text Box 22"/>
              <p:cNvSpPr txBox="1">
                <a:spLocks noChangeArrowheads="1"/>
              </p:cNvSpPr>
              <p:nvPr/>
            </p:nvSpPr>
            <p:spPr bwMode="auto">
              <a:xfrm>
                <a:off x="124443" y="2395357"/>
                <a:ext cx="463588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sz="2400" dirty="0" smtClean="0">
                    <a:solidFill>
                      <a:srgbClr val="000000"/>
                    </a:solidFill>
                    <a:latin typeface="Symbol" pitchFamily="18" charset="2"/>
                  </a:rPr>
                  <a:t>n</a:t>
                </a:r>
                <a:r>
                  <a:rPr lang="en-US" altLang="ja-JP" sz="2400" baseline="-25000" dirty="0" smtClean="0">
                    <a:solidFill>
                      <a:srgbClr val="000000"/>
                    </a:solidFill>
                    <a:latin typeface="Symbol" pitchFamily="18" charset="2"/>
                  </a:rPr>
                  <a:t>m</a:t>
                </a:r>
              </a:p>
            </p:txBody>
          </p:sp>
          <p:sp>
            <p:nvSpPr>
              <p:cNvPr id="38" name="Line 23"/>
              <p:cNvSpPr>
                <a:spLocks noChangeShapeType="1"/>
              </p:cNvSpPr>
              <p:nvPr/>
            </p:nvSpPr>
            <p:spPr bwMode="auto">
              <a:xfrm>
                <a:off x="1204563" y="2683389"/>
                <a:ext cx="415134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Text Box 24"/>
              <p:cNvSpPr txBox="1">
                <a:spLocks noChangeArrowheads="1"/>
              </p:cNvSpPr>
              <p:nvPr/>
            </p:nvSpPr>
            <p:spPr bwMode="auto">
              <a:xfrm>
                <a:off x="844523" y="2395357"/>
                <a:ext cx="436338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sz="2400" dirty="0" smtClean="0">
                    <a:solidFill>
                      <a:srgbClr val="000000"/>
                    </a:solidFill>
                    <a:latin typeface="Symbol" pitchFamily="18" charset="2"/>
                  </a:rPr>
                  <a:t>n</a:t>
                </a:r>
                <a:r>
                  <a:rPr lang="en-US" altLang="ja-JP" sz="2400" baseline="-25000" dirty="0" smtClean="0">
                    <a:solidFill>
                      <a:srgbClr val="000000"/>
                    </a:solidFill>
                  </a:rPr>
                  <a:t>e</a:t>
                </a:r>
              </a:p>
            </p:txBody>
          </p:sp>
        </p:grpSp>
        <p:sp>
          <p:nvSpPr>
            <p:cNvPr id="20" name="テキスト ボックス 60"/>
            <p:cNvSpPr txBox="1"/>
            <p:nvPr/>
          </p:nvSpPr>
          <p:spPr bwMode="auto">
            <a:xfrm>
              <a:off x="3224664" y="1547500"/>
              <a:ext cx="2872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ja-JP" dirty="0" smtClean="0">
                  <a:solidFill>
                    <a:srgbClr val="000000"/>
                  </a:solidFill>
                  <a:latin typeface="Times New Roman" pitchFamily="18" charset="0"/>
                </a:rPr>
                <a:t>e</a:t>
              </a:r>
              <a:endParaRPr kumimoji="1" lang="ja-JP" alt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66" name="グループ化 65"/>
          <p:cNvGrpSpPr/>
          <p:nvPr/>
        </p:nvGrpSpPr>
        <p:grpSpPr>
          <a:xfrm>
            <a:off x="5551864" y="2146820"/>
            <a:ext cx="2908568" cy="1930252"/>
            <a:chOff x="5652120" y="1483358"/>
            <a:chExt cx="2908568" cy="1930252"/>
          </a:xfrm>
        </p:grpSpPr>
        <p:cxnSp>
          <p:nvCxnSpPr>
            <p:cNvPr id="40" name="直線矢印コネクタ 63"/>
            <p:cNvCxnSpPr/>
            <p:nvPr/>
          </p:nvCxnSpPr>
          <p:spPr bwMode="auto">
            <a:xfrm>
              <a:off x="7092280" y="2707177"/>
              <a:ext cx="432048" cy="288032"/>
            </a:xfrm>
            <a:prstGeom prst="straightConnector1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41" name="Line 27"/>
            <p:cNvSpPr>
              <a:spLocks noChangeShapeType="1"/>
            </p:cNvSpPr>
            <p:nvPr/>
          </p:nvSpPr>
          <p:spPr bwMode="auto">
            <a:xfrm>
              <a:off x="5652120" y="2736719"/>
              <a:ext cx="150064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b="1" smtClean="0">
                <a:solidFill>
                  <a:srgbClr val="000000"/>
                </a:solidFill>
              </a:endParaRPr>
            </a:p>
          </p:txBody>
        </p:sp>
        <p:sp>
          <p:nvSpPr>
            <p:cNvPr id="42" name="Text Box 28"/>
            <p:cNvSpPr txBox="1">
              <a:spLocks noChangeArrowheads="1"/>
            </p:cNvSpPr>
            <p:nvPr/>
          </p:nvSpPr>
          <p:spPr bwMode="auto">
            <a:xfrm>
              <a:off x="5971720" y="2229586"/>
              <a:ext cx="437154" cy="4628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err="1" smtClean="0">
                  <a:solidFill>
                    <a:srgbClr val="000000"/>
                  </a:solidFill>
                  <a:latin typeface="Symbol" pitchFamily="18" charset="2"/>
                </a:rPr>
                <a:t>n</a:t>
              </a:r>
              <a:r>
                <a:rPr lang="en-US" altLang="ja-JP" sz="2400" i="1" baseline="-25000" dirty="0" err="1" smtClean="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US" altLang="ja-JP" sz="2400" i="1" baseline="-25000" dirty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3" name="Line 29"/>
            <p:cNvSpPr>
              <a:spLocks noChangeShapeType="1"/>
            </p:cNvSpPr>
            <p:nvPr/>
          </p:nvSpPr>
          <p:spPr bwMode="auto">
            <a:xfrm flipV="1">
              <a:off x="7150932" y="2512694"/>
              <a:ext cx="499604" cy="2240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b="1" smtClean="0">
                <a:solidFill>
                  <a:srgbClr val="000000"/>
                </a:solidFill>
              </a:endParaRPr>
            </a:p>
          </p:txBody>
        </p:sp>
        <p:sp>
          <p:nvSpPr>
            <p:cNvPr id="44" name="Text Box 32"/>
            <p:cNvSpPr txBox="1">
              <a:spLocks noChangeArrowheads="1"/>
            </p:cNvSpPr>
            <p:nvPr/>
          </p:nvSpPr>
          <p:spPr bwMode="auto">
            <a:xfrm>
              <a:off x="7059093" y="2222200"/>
              <a:ext cx="501441" cy="524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800" dirty="0" smtClean="0">
                  <a:solidFill>
                    <a:srgbClr val="000000"/>
                  </a:solidFill>
                  <a:latin typeface="Symbol" pitchFamily="18" charset="2"/>
                </a:rPr>
                <a:t>p</a:t>
              </a:r>
              <a:r>
                <a:rPr lang="en-US" altLang="ja-JP" sz="2800" baseline="30000" dirty="0" smtClean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5" name="Text Box 33"/>
            <p:cNvSpPr txBox="1">
              <a:spLocks noChangeArrowheads="1"/>
            </p:cNvSpPr>
            <p:nvPr/>
          </p:nvSpPr>
          <p:spPr bwMode="auto">
            <a:xfrm>
              <a:off x="7712987" y="2396989"/>
              <a:ext cx="290211" cy="401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dirty="0" smtClean="0">
                  <a:solidFill>
                    <a:srgbClr val="000000"/>
                  </a:solidFill>
                  <a:latin typeface="Symbol" pitchFamily="18" charset="2"/>
                </a:rPr>
                <a:t>g</a:t>
              </a:r>
            </a:p>
          </p:txBody>
        </p:sp>
        <p:sp>
          <p:nvSpPr>
            <p:cNvPr id="46" name="Text Box 33"/>
            <p:cNvSpPr txBox="1">
              <a:spLocks noChangeArrowheads="1"/>
            </p:cNvSpPr>
            <p:nvPr/>
          </p:nvSpPr>
          <p:spPr bwMode="auto">
            <a:xfrm>
              <a:off x="7466946" y="2101861"/>
              <a:ext cx="29046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dirty="0" smtClean="0">
                  <a:solidFill>
                    <a:srgbClr val="000000"/>
                  </a:solidFill>
                  <a:latin typeface="Symbol" pitchFamily="18" charset="2"/>
                </a:rPr>
                <a:t>g</a:t>
              </a:r>
            </a:p>
          </p:txBody>
        </p:sp>
        <p:sp>
          <p:nvSpPr>
            <p:cNvPr id="47" name="Text Box 28"/>
            <p:cNvSpPr txBox="1">
              <a:spLocks noChangeArrowheads="1"/>
            </p:cNvSpPr>
            <p:nvPr/>
          </p:nvSpPr>
          <p:spPr bwMode="auto">
            <a:xfrm>
              <a:off x="7449401" y="2950789"/>
              <a:ext cx="437154" cy="4628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err="1" smtClean="0">
                  <a:solidFill>
                    <a:srgbClr val="000000"/>
                  </a:solidFill>
                  <a:latin typeface="Symbol" pitchFamily="18" charset="2"/>
                </a:rPr>
                <a:t>n</a:t>
              </a:r>
              <a:r>
                <a:rPr lang="en-US" altLang="ja-JP" sz="2400" i="1" baseline="-25000" dirty="0" err="1" smtClean="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US" altLang="ja-JP" sz="2400" i="1" baseline="-25000" dirty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48" name="Gruppo 78"/>
            <p:cNvGrpSpPr/>
            <p:nvPr/>
          </p:nvGrpSpPr>
          <p:grpSpPr>
            <a:xfrm rot="2664461">
              <a:off x="7746773" y="1483358"/>
              <a:ext cx="445588" cy="1101657"/>
              <a:chOff x="8131755" y="480200"/>
              <a:chExt cx="445588" cy="1101657"/>
            </a:xfrm>
          </p:grpSpPr>
          <p:sp>
            <p:nvSpPr>
              <p:cNvPr id="49" name="Line 31"/>
              <p:cNvSpPr>
                <a:spLocks noChangeShapeType="1"/>
              </p:cNvSpPr>
              <p:nvPr/>
            </p:nvSpPr>
            <p:spPr bwMode="auto">
              <a:xfrm rot="17937771" flipV="1">
                <a:off x="8423065" y="1427598"/>
                <a:ext cx="84492" cy="22402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Line 49"/>
              <p:cNvSpPr>
                <a:spLocks noChangeShapeType="1"/>
              </p:cNvSpPr>
              <p:nvPr/>
            </p:nvSpPr>
            <p:spPr bwMode="auto">
              <a:xfrm rot="17937771" flipV="1">
                <a:off x="8269523" y="1247821"/>
                <a:ext cx="82655" cy="22156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Line 37"/>
              <p:cNvSpPr>
                <a:spLocks noChangeShapeType="1"/>
              </p:cNvSpPr>
              <p:nvPr/>
            </p:nvSpPr>
            <p:spPr bwMode="auto">
              <a:xfrm rot="18279959" flipV="1">
                <a:off x="8281848" y="1126416"/>
                <a:ext cx="82655" cy="113243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Line 39"/>
              <p:cNvSpPr>
                <a:spLocks noChangeShapeType="1"/>
              </p:cNvSpPr>
              <p:nvPr/>
            </p:nvSpPr>
            <p:spPr bwMode="auto">
              <a:xfrm rot="18279959" flipV="1">
                <a:off x="8280447" y="599359"/>
                <a:ext cx="332457" cy="221563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Line 42"/>
              <p:cNvSpPr>
                <a:spLocks noChangeShapeType="1"/>
              </p:cNvSpPr>
              <p:nvPr/>
            </p:nvSpPr>
            <p:spPr bwMode="auto">
              <a:xfrm rot="18279959" flipV="1">
                <a:off x="8183492" y="781157"/>
                <a:ext cx="334294" cy="33480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Line 43"/>
              <p:cNvSpPr>
                <a:spLocks noChangeShapeType="1"/>
              </p:cNvSpPr>
              <p:nvPr/>
            </p:nvSpPr>
            <p:spPr bwMode="auto">
              <a:xfrm rot="18279959" flipV="1">
                <a:off x="8270208" y="1201464"/>
                <a:ext cx="334294" cy="221563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Line 44"/>
              <p:cNvSpPr>
                <a:spLocks noChangeShapeType="1"/>
              </p:cNvSpPr>
              <p:nvPr/>
            </p:nvSpPr>
            <p:spPr bwMode="auto">
              <a:xfrm rot="18279959" flipV="1">
                <a:off x="8188320" y="423635"/>
                <a:ext cx="332457" cy="44558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8" name="Gruppo 79"/>
            <p:cNvGrpSpPr/>
            <p:nvPr/>
          </p:nvGrpSpPr>
          <p:grpSpPr>
            <a:xfrm rot="4852465">
              <a:off x="7895714" y="1883908"/>
              <a:ext cx="310115" cy="1019832"/>
              <a:chOff x="8131755" y="480200"/>
              <a:chExt cx="445588" cy="1101657"/>
            </a:xfrm>
          </p:grpSpPr>
          <p:sp>
            <p:nvSpPr>
              <p:cNvPr id="59" name="Line 31"/>
              <p:cNvSpPr>
                <a:spLocks noChangeShapeType="1"/>
              </p:cNvSpPr>
              <p:nvPr/>
            </p:nvSpPr>
            <p:spPr bwMode="auto">
              <a:xfrm rot="17937771" flipV="1">
                <a:off x="8423065" y="1427598"/>
                <a:ext cx="84492" cy="22402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Line 49"/>
              <p:cNvSpPr>
                <a:spLocks noChangeShapeType="1"/>
              </p:cNvSpPr>
              <p:nvPr/>
            </p:nvSpPr>
            <p:spPr bwMode="auto">
              <a:xfrm rot="17937771" flipV="1">
                <a:off x="8269523" y="1247821"/>
                <a:ext cx="82655" cy="22156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Line 37"/>
              <p:cNvSpPr>
                <a:spLocks noChangeShapeType="1"/>
              </p:cNvSpPr>
              <p:nvPr/>
            </p:nvSpPr>
            <p:spPr bwMode="auto">
              <a:xfrm rot="18279959" flipV="1">
                <a:off x="8281848" y="1126416"/>
                <a:ext cx="82655" cy="113243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Line 39"/>
              <p:cNvSpPr>
                <a:spLocks noChangeShapeType="1"/>
              </p:cNvSpPr>
              <p:nvPr/>
            </p:nvSpPr>
            <p:spPr bwMode="auto">
              <a:xfrm rot="18279959" flipV="1">
                <a:off x="8280447" y="599359"/>
                <a:ext cx="332457" cy="221563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Line 42"/>
              <p:cNvSpPr>
                <a:spLocks noChangeShapeType="1"/>
              </p:cNvSpPr>
              <p:nvPr/>
            </p:nvSpPr>
            <p:spPr bwMode="auto">
              <a:xfrm rot="18279959" flipV="1">
                <a:off x="8183492" y="781157"/>
                <a:ext cx="334294" cy="33480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Line 43"/>
              <p:cNvSpPr>
                <a:spLocks noChangeShapeType="1"/>
              </p:cNvSpPr>
              <p:nvPr/>
            </p:nvSpPr>
            <p:spPr bwMode="auto">
              <a:xfrm rot="18279959" flipV="1">
                <a:off x="8270208" y="1201464"/>
                <a:ext cx="334294" cy="221563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Line 44"/>
              <p:cNvSpPr>
                <a:spLocks noChangeShapeType="1"/>
              </p:cNvSpPr>
              <p:nvPr/>
            </p:nvSpPr>
            <p:spPr bwMode="auto">
              <a:xfrm rot="18279959" flipV="1">
                <a:off x="8188320" y="423635"/>
                <a:ext cx="332457" cy="44558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7" name="テキスト ボックス 66"/>
          <p:cNvSpPr txBox="1"/>
          <p:nvPr/>
        </p:nvSpPr>
        <p:spPr>
          <a:xfrm>
            <a:off x="1547664" y="764704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SIGNALS</a:t>
            </a:r>
            <a:endParaRPr kumimoji="1" lang="ja-JP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8485" y="1124744"/>
            <a:ext cx="40126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i="1" u="sng" dirty="0" smtClean="0">
                <a:latin typeface="Times New Roman" pitchFamily="18" charset="0"/>
                <a:cs typeface="Times New Roman" pitchFamily="18" charset="0"/>
              </a:rPr>
              <a:t>Charged current quasi-elastic scattering</a:t>
            </a:r>
          </a:p>
          <a:p>
            <a:pPr algn="ctr"/>
            <a:r>
              <a:rPr lang="en-US" altLang="ja-JP" b="1" i="1" dirty="0" smtClean="0">
                <a:latin typeface="Times New Roman" pitchFamily="18" charset="0"/>
                <a:cs typeface="Times New Roman" pitchFamily="18" charset="0"/>
              </a:rPr>
              <a:t>(CCQE)</a:t>
            </a:r>
          </a:p>
          <a:p>
            <a:pPr algn="ctr"/>
            <a:r>
              <a:rPr lang="en-US" altLang="ja-JP" sz="2000" b="1" dirty="0" smtClean="0">
                <a:latin typeface="Symbol" pitchFamily="18" charset="2"/>
                <a:cs typeface="Times New Roman" pitchFamily="18" charset="0"/>
              </a:rPr>
              <a:t>n</a:t>
            </a:r>
            <a:r>
              <a:rPr kumimoji="1" lang="en-US" altLang="ja-JP" sz="2000" b="1" baseline="-25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kumimoji="1" lang="en-US" altLang="ja-JP" sz="2000" b="1" dirty="0" smtClean="0">
                <a:latin typeface="Times New Roman" pitchFamily="18" charset="0"/>
                <a:cs typeface="Times New Roman" pitchFamily="18" charset="0"/>
              </a:rPr>
              <a:t> + n </a:t>
            </a:r>
            <a:r>
              <a:rPr kumimoji="1" lang="en-US" altLang="ja-JP" sz="2000" b="1" dirty="0" smtClean="0">
                <a:latin typeface="Times New Roman"/>
                <a:cs typeface="Times New Roman"/>
              </a:rPr>
              <a:t>→ </a:t>
            </a:r>
            <a:r>
              <a:rPr kumimoji="1" lang="en-US" altLang="ja-JP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kumimoji="1" lang="en-US" altLang="ja-JP" sz="2000" b="1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kumimoji="1" lang="en-US" altLang="ja-JP" sz="2000" b="1" dirty="0" smtClean="0">
                <a:latin typeface="Times New Roman"/>
                <a:cs typeface="Times New Roman"/>
              </a:rPr>
              <a:t> + p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5580112" y="764704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BACKGROUND</a:t>
            </a:r>
            <a:endParaRPr kumimoji="1" lang="ja-JP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79512" y="2924944"/>
            <a:ext cx="30181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1" lang="en-US" altLang="ja-JP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Electromagnetic shower and </a:t>
            </a:r>
          </a:p>
          <a:p>
            <a:r>
              <a:rPr lang="en-US" altLang="ja-JP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multiple scattering</a:t>
            </a:r>
          </a:p>
          <a:p>
            <a:r>
              <a:rPr lang="en-US" altLang="ja-JP" sz="1600" dirty="0" smtClean="0">
                <a:latin typeface="Times New Roman"/>
                <a:cs typeface="Times New Roman"/>
              </a:rPr>
              <a:t>   </a:t>
            </a:r>
            <a:r>
              <a:rPr kumimoji="1" lang="en-US" altLang="ja-JP" sz="1600" dirty="0" smtClean="0">
                <a:latin typeface="Times New Roman"/>
                <a:cs typeface="Times New Roman"/>
              </a:rPr>
              <a:t>→</a:t>
            </a:r>
            <a:r>
              <a:rPr kumimoji="1" lang="en-US" altLang="ja-JP" sz="16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Ring has fuzzy edge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Electron is relativistic</a:t>
            </a:r>
          </a:p>
          <a:p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ja-JP" sz="1600" dirty="0" smtClean="0">
                <a:latin typeface="Times New Roman"/>
                <a:cs typeface="Times New Roman"/>
              </a:rPr>
              <a:t>→ </a:t>
            </a:r>
            <a:r>
              <a:rPr kumimoji="1" lang="en-US" altLang="ja-JP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Opening angle is maximal</a:t>
            </a:r>
            <a:endParaRPr kumimoji="1" lang="ja-JP" alt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355976" y="3852337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Electromagnetic shower of </a:t>
            </a:r>
            <a:r>
              <a:rPr kumimoji="1" lang="en-US" altLang="ja-JP" sz="1600" b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g</a:t>
            </a:r>
            <a:r>
              <a:rPr kumimoji="1" lang="en-US" altLang="ja-JP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’s from </a:t>
            </a:r>
            <a:r>
              <a:rPr kumimoji="1" lang="en-US" altLang="ja-JP" sz="1600" b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p</a:t>
            </a:r>
            <a:r>
              <a:rPr kumimoji="1" lang="en-US" altLang="ja-JP" sz="16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kumimoji="1" lang="en-US" altLang="ja-JP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can fake an electron</a:t>
            </a: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4283968" y="1157263"/>
            <a:ext cx="47160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i="1" u="sng" dirty="0" smtClean="0">
                <a:latin typeface="Times New Roman" pitchFamily="18" charset="0"/>
                <a:cs typeface="Times New Roman" pitchFamily="18" charset="0"/>
              </a:rPr>
              <a:t>Intrinsic</a:t>
            </a:r>
            <a:r>
              <a:rPr kumimoji="1" lang="en-US" altLang="ja-JP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ja-JP" b="1" i="1" u="sng" dirty="0" smtClean="0">
                <a:latin typeface="Symbol" pitchFamily="18" charset="2"/>
                <a:cs typeface="Times New Roman" pitchFamily="18" charset="0"/>
              </a:rPr>
              <a:t>n</a:t>
            </a:r>
            <a:r>
              <a:rPr kumimoji="1" lang="en-US" altLang="ja-JP" b="1" i="1" u="sng" baseline="-25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kumimoji="1" lang="en-US" altLang="ja-JP" b="1" i="1" u="sng" dirty="0" smtClean="0">
                <a:latin typeface="Times New Roman" pitchFamily="18" charset="0"/>
                <a:cs typeface="Times New Roman" pitchFamily="18" charset="0"/>
              </a:rPr>
              <a:t> contamination in the beam (&lt;1%)</a:t>
            </a:r>
          </a:p>
          <a:p>
            <a:r>
              <a:rPr lang="en-US" altLang="ja-JP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ja-JP" sz="1600" dirty="0" smtClean="0">
                <a:latin typeface="Times New Roman"/>
                <a:cs typeface="Times New Roman"/>
              </a:rPr>
              <a:t>→</a:t>
            </a:r>
            <a:r>
              <a:rPr lang="en-US" altLang="ja-JP" sz="1600" dirty="0" smtClean="0">
                <a:latin typeface="Times New Roman" pitchFamily="18" charset="0"/>
                <a:cs typeface="Times New Roman" pitchFamily="18" charset="0"/>
              </a:rPr>
              <a:t>wider energy dist.</a:t>
            </a:r>
            <a:endParaRPr kumimoji="1" lang="en-US" altLang="ja-JP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8" name="直線コネクタ 77"/>
          <p:cNvCxnSpPr/>
          <p:nvPr/>
        </p:nvCxnSpPr>
        <p:spPr>
          <a:xfrm>
            <a:off x="4139952" y="980728"/>
            <a:ext cx="0" cy="5040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テキスト ボックス 60"/>
          <p:cNvSpPr txBox="1"/>
          <p:nvPr/>
        </p:nvSpPr>
        <p:spPr bwMode="auto">
          <a:xfrm>
            <a:off x="3119790" y="2708920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p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0" name="テキスト ボックス 60"/>
          <p:cNvSpPr txBox="1"/>
          <p:nvPr/>
        </p:nvSpPr>
        <p:spPr bwMode="auto">
          <a:xfrm>
            <a:off x="2471718" y="2339588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n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4283968" y="1916832"/>
            <a:ext cx="30636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i="1" u="sng" dirty="0" smtClean="0">
                <a:latin typeface="Times New Roman" pitchFamily="18" charset="0"/>
                <a:cs typeface="Times New Roman" pitchFamily="18" charset="0"/>
              </a:rPr>
              <a:t>Neutral current </a:t>
            </a:r>
            <a:r>
              <a:rPr lang="en-US" altLang="ja-JP" b="1" i="1" u="sng" dirty="0" smtClean="0">
                <a:latin typeface="Symbol" pitchFamily="18" charset="2"/>
                <a:cs typeface="Times New Roman" pitchFamily="18" charset="0"/>
              </a:rPr>
              <a:t>p</a:t>
            </a:r>
            <a:r>
              <a:rPr lang="en-US" altLang="ja-JP" b="1" i="1" u="sng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b="1" i="1" u="sng" dirty="0" smtClean="0">
                <a:latin typeface="Times New Roman" pitchFamily="18" charset="0"/>
                <a:cs typeface="Times New Roman" pitchFamily="18" charset="0"/>
              </a:rPr>
              <a:t> production</a:t>
            </a:r>
          </a:p>
          <a:p>
            <a:pPr algn="ctr"/>
            <a:r>
              <a:rPr lang="en-US" altLang="ja-JP" b="1" i="1" dirty="0" smtClean="0">
                <a:latin typeface="Times New Roman" pitchFamily="18" charset="0"/>
                <a:cs typeface="Times New Roman" pitchFamily="18" charset="0"/>
              </a:rPr>
              <a:t>(NC </a:t>
            </a:r>
            <a:r>
              <a:rPr lang="en-US" altLang="ja-JP" b="1" i="1" dirty="0" smtClean="0">
                <a:latin typeface="Symbol" pitchFamily="18" charset="2"/>
                <a:cs typeface="Times New Roman" pitchFamily="18" charset="0"/>
              </a:rPr>
              <a:t>p</a:t>
            </a:r>
            <a:r>
              <a:rPr lang="en-US" altLang="ja-JP" b="1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en-US" altLang="ja-JP" sz="2000" b="1" dirty="0" smtClean="0">
                <a:latin typeface="Symbol" pitchFamily="18" charset="2"/>
                <a:cs typeface="Times New Roman" pitchFamily="18" charset="0"/>
              </a:rPr>
              <a:t>n</a:t>
            </a:r>
            <a:r>
              <a:rPr lang="en-US" altLang="ja-JP" sz="2000" b="1" baseline="-25000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kumimoji="1" lang="en-US" altLang="ja-JP" sz="2000" b="1" dirty="0" smtClean="0">
                <a:latin typeface="Times New Roman" pitchFamily="18" charset="0"/>
                <a:cs typeface="Times New Roman" pitchFamily="18" charset="0"/>
              </a:rPr>
              <a:t> + N </a:t>
            </a:r>
            <a:r>
              <a:rPr kumimoji="1" lang="en-US" altLang="ja-JP" sz="2000" b="1" dirty="0" smtClean="0">
                <a:latin typeface="Times New Roman"/>
                <a:cs typeface="Times New Roman"/>
              </a:rPr>
              <a:t>→ </a:t>
            </a:r>
            <a:r>
              <a:rPr kumimoji="1" lang="en-US" altLang="ja-JP" sz="2000" b="1" dirty="0" smtClean="0">
                <a:latin typeface="Symbol" pitchFamily="18" charset="2"/>
                <a:cs typeface="Times New Roman"/>
              </a:rPr>
              <a:t>n</a:t>
            </a:r>
            <a:r>
              <a:rPr kumimoji="1" lang="en-US" altLang="ja-JP" sz="2000" b="1" baseline="-25000" dirty="0" smtClean="0">
                <a:latin typeface="Symbol" pitchFamily="18" charset="2"/>
                <a:cs typeface="Times New Roman"/>
              </a:rPr>
              <a:t>m</a:t>
            </a:r>
            <a:r>
              <a:rPr kumimoji="1" lang="en-US" altLang="ja-JP" sz="2000" b="1" dirty="0" smtClean="0">
                <a:latin typeface="Times New Roman"/>
                <a:cs typeface="Times New Roman"/>
              </a:rPr>
              <a:t> + </a:t>
            </a:r>
            <a:r>
              <a:rPr kumimoji="1" lang="en-US" altLang="ja-JP" sz="2000" b="1" dirty="0" smtClean="0">
                <a:solidFill>
                  <a:srgbClr val="FF0000"/>
                </a:solidFill>
                <a:latin typeface="Symbol" pitchFamily="18" charset="2"/>
                <a:cs typeface="Times New Roman"/>
              </a:rPr>
              <a:t>p</a:t>
            </a:r>
            <a:r>
              <a:rPr kumimoji="1" lang="en-US" altLang="ja-JP" sz="2000" b="1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0</a:t>
            </a:r>
            <a:r>
              <a:rPr kumimoji="1" lang="en-US" altLang="ja-JP" sz="2000" b="1" dirty="0" smtClean="0">
                <a:latin typeface="Times New Roman"/>
                <a:cs typeface="Times New Roman"/>
              </a:rPr>
              <a:t> + N’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 descr="nue_ev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124131"/>
            <a:ext cx="2554605" cy="2451735"/>
          </a:xfrm>
          <a:prstGeom prst="rect">
            <a:avLst/>
          </a:prstGeom>
        </p:spPr>
      </p:pic>
      <p:pic>
        <p:nvPicPr>
          <p:cNvPr id="19" name="図 18" descr="nue_pi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4139748"/>
            <a:ext cx="2538333" cy="2436118"/>
          </a:xfrm>
          <a:prstGeom prst="rect">
            <a:avLst/>
          </a:prstGeom>
        </p:spPr>
      </p:pic>
      <p:pic>
        <p:nvPicPr>
          <p:cNvPr id="18" name="図 17" descr="nue_nrin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9243" y="4124131"/>
            <a:ext cx="2554605" cy="245173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T2K</a:t>
            </a:r>
            <a:r>
              <a:rPr kumimoji="1" lang="en-US" altLang="ja-JP" dirty="0" smtClean="0"/>
              <a:t> Event Selection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504" y="764704"/>
            <a:ext cx="3960440" cy="3384376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altLang="ja-JP" dirty="0" smtClean="0"/>
              <a:t>Selection Criteria</a:t>
            </a:r>
          </a:p>
          <a:p>
            <a:pPr algn="ctr">
              <a:buNone/>
            </a:pPr>
            <a:r>
              <a:rPr lang="en-US" altLang="ja-JP" b="0" dirty="0" smtClean="0"/>
              <a:t>(</a:t>
            </a:r>
            <a:r>
              <a:rPr lang="en-US" altLang="ja-JP" b="0" i="1" u="sng" dirty="0" smtClean="0">
                <a:solidFill>
                  <a:srgbClr val="0000FF"/>
                </a:solidFill>
              </a:rPr>
              <a:t>determined before data analysis</a:t>
            </a:r>
            <a:r>
              <a:rPr lang="en-US" altLang="ja-JP" b="0" dirty="0" smtClean="0"/>
              <a:t>):</a:t>
            </a:r>
          </a:p>
          <a:p>
            <a:pPr marL="457200" indent="-457200">
              <a:buAutoNum type="arabicPeriod"/>
            </a:pPr>
            <a:r>
              <a:rPr lang="en-US" altLang="ja-JP" dirty="0" smtClean="0">
                <a:solidFill>
                  <a:srgbClr val="FF0000"/>
                </a:solidFill>
              </a:rPr>
              <a:t>T2K </a:t>
            </a:r>
            <a:r>
              <a:rPr kumimoji="1" lang="en-US" altLang="ja-JP" dirty="0" smtClean="0">
                <a:solidFill>
                  <a:srgbClr val="FF0000"/>
                </a:solidFill>
              </a:rPr>
              <a:t>beam timing</a:t>
            </a:r>
          </a:p>
          <a:p>
            <a:pPr marL="457200" indent="-457200">
              <a:buAutoNum type="arabicPeriod"/>
            </a:pPr>
            <a:r>
              <a:rPr lang="en-US" altLang="ja-JP" dirty="0" smtClean="0">
                <a:solidFill>
                  <a:srgbClr val="FF0000"/>
                </a:solidFill>
              </a:rPr>
              <a:t>Fully contained (FC) event,</a:t>
            </a:r>
          </a:p>
          <a:p>
            <a:pPr marL="457200" indent="-457200">
              <a:buAutoNum type="arabicPeriod"/>
            </a:pPr>
            <a:r>
              <a:rPr lang="en-US" altLang="ja-JP" dirty="0" smtClean="0">
                <a:solidFill>
                  <a:srgbClr val="FF0000"/>
                </a:solidFill>
              </a:rPr>
              <a:t>Vertex is in Fiducial Volume (FV)</a:t>
            </a:r>
          </a:p>
          <a:p>
            <a:pPr marL="457200" indent="-457200">
              <a:buAutoNum type="arabicPeriod"/>
            </a:pPr>
            <a:r>
              <a:rPr lang="en-US" altLang="ja-JP" dirty="0" smtClean="0">
                <a:solidFill>
                  <a:srgbClr val="FF0000"/>
                </a:solidFill>
              </a:rPr>
              <a:t>A single e-like Cherenkov ring</a:t>
            </a:r>
          </a:p>
          <a:p>
            <a:pPr marL="457200" indent="-457200">
              <a:buAutoNum type="arabicPeriod"/>
            </a:pPr>
            <a:r>
              <a:rPr lang="en-US" altLang="ja-JP" dirty="0" smtClean="0">
                <a:solidFill>
                  <a:srgbClr val="FF0000"/>
                </a:solidFill>
              </a:rPr>
              <a:t>Visible energy &gt; 100 MeV</a:t>
            </a:r>
          </a:p>
          <a:p>
            <a:pPr marL="457200" indent="-457200">
              <a:buAutoNum type="arabicPeriod"/>
            </a:pPr>
            <a:r>
              <a:rPr lang="en-US" altLang="ja-JP" b="0" dirty="0" smtClean="0"/>
              <a:t>No decay electrons</a:t>
            </a:r>
          </a:p>
          <a:p>
            <a:pPr marL="457200" indent="-457200">
              <a:buAutoNum type="arabicPeriod"/>
            </a:pPr>
            <a:r>
              <a:rPr lang="en-US" altLang="ja-JP" b="0" dirty="0" smtClean="0">
                <a:latin typeface="Symbol" pitchFamily="18" charset="2"/>
              </a:rPr>
              <a:t>p</a:t>
            </a:r>
            <a:r>
              <a:rPr lang="en-US" altLang="ja-JP" b="0" baseline="30000" dirty="0" smtClean="0"/>
              <a:t>0</a:t>
            </a:r>
            <a:r>
              <a:rPr lang="en-US" altLang="ja-JP" b="0" dirty="0" smtClean="0"/>
              <a:t> mass cut, M</a:t>
            </a:r>
            <a:r>
              <a:rPr lang="en-US" altLang="ja-JP" b="0" baseline="-25000" dirty="0" smtClean="0"/>
              <a:t>inv</a:t>
            </a:r>
            <a:r>
              <a:rPr lang="en-US" altLang="ja-JP" b="0" dirty="0" smtClean="0"/>
              <a:t> &lt; 105 MeV/c</a:t>
            </a:r>
            <a:r>
              <a:rPr lang="en-US" altLang="ja-JP" b="0" baseline="30000" dirty="0" smtClean="0"/>
              <a:t>2</a:t>
            </a:r>
          </a:p>
          <a:p>
            <a:pPr marL="457200" indent="-457200">
              <a:buAutoNum type="arabicPeriod"/>
            </a:pPr>
            <a:r>
              <a:rPr lang="en-US" altLang="ja-JP" b="0" dirty="0" smtClean="0"/>
              <a:t>Reconstructed E</a:t>
            </a:r>
            <a:r>
              <a:rPr lang="en-US" altLang="ja-JP" b="0" baseline="-25000" dirty="0" smtClean="0">
                <a:latin typeface="Symbol" pitchFamily="18" charset="2"/>
              </a:rPr>
              <a:t>n</a:t>
            </a:r>
            <a:r>
              <a:rPr lang="en-US" altLang="ja-JP" b="0" dirty="0" smtClean="0"/>
              <a:t> &lt; 1250 MeV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1594520" cy="365125"/>
          </a:xfrm>
        </p:spPr>
        <p:txBody>
          <a:bodyPr/>
          <a:lstStyle/>
          <a:p>
            <a:r>
              <a:rPr lang="en-US" altLang="ja-JP" dirty="0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18</a:t>
            </a:fld>
            <a:endParaRPr lang="ja-JP" altLang="en-US" dirty="0"/>
          </a:p>
        </p:txBody>
      </p:sp>
      <p:pic>
        <p:nvPicPr>
          <p:cNvPr id="7" name="図 6" descr="dt0_event_reducti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9952" y="1614302"/>
            <a:ext cx="2566103" cy="2462770"/>
          </a:xfrm>
          <a:prstGeom prst="rect">
            <a:avLst/>
          </a:prstGeom>
        </p:spPr>
      </p:pic>
      <p:pic>
        <p:nvPicPr>
          <p:cNvPr id="9" name="図 8" descr="dt0fc_timin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92928" y="1614302"/>
            <a:ext cx="2551072" cy="2448344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 cstate="print"/>
          <a:srcRect l="1958"/>
          <a:stretch>
            <a:fillRect/>
          </a:stretch>
        </p:blipFill>
        <p:spPr bwMode="auto">
          <a:xfrm>
            <a:off x="6660232" y="116632"/>
            <a:ext cx="1796864" cy="145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テキスト ボックス 19"/>
          <p:cNvSpPr txBox="1"/>
          <p:nvPr/>
        </p:nvSpPr>
        <p:spPr>
          <a:xfrm>
            <a:off x="721251" y="4077072"/>
            <a:ext cx="989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74 events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753905" y="5157192"/>
            <a:ext cx="989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 events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835696" y="5135706"/>
            <a:ext cx="1454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Times New Roman" pitchFamily="18" charset="0"/>
                <a:cs typeface="Times New Roman" pitchFamily="18" charset="0"/>
              </a:rPr>
              <a:t>Single ring to select </a:t>
            </a:r>
          </a:p>
          <a:p>
            <a:r>
              <a:rPr kumimoji="1" lang="en-US" altLang="ja-JP" sz="1200" dirty="0" smtClean="0">
                <a:latin typeface="Times New Roman" pitchFamily="18" charset="0"/>
                <a:cs typeface="Times New Roman" pitchFamily="18" charset="0"/>
              </a:rPr>
              <a:t>CCQE events</a:t>
            </a:r>
            <a:endParaRPr kumimoji="1" lang="ja-JP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807174" y="4149080"/>
            <a:ext cx="665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e-like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031310" y="4127594"/>
            <a:ext cx="692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-like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499992" y="1476073"/>
            <a:ext cx="17383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FC: 209</a:t>
            </a:r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 events</a:t>
            </a:r>
          </a:p>
          <a:p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FCFV: 151 events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550541" y="4509120"/>
            <a:ext cx="989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18</a:t>
            </a:r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 events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270621" y="5135706"/>
            <a:ext cx="1034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Times New Roman" pitchFamily="18" charset="0"/>
                <a:cs typeface="Times New Roman" pitchFamily="18" charset="0"/>
              </a:rPr>
              <a:t>Reject low-E </a:t>
            </a:r>
          </a:p>
          <a:p>
            <a:r>
              <a:rPr kumimoji="1" lang="en-US" altLang="ja-JP" sz="1200" dirty="0" smtClean="0">
                <a:latin typeface="Times New Roman" pitchFamily="18" charset="0"/>
                <a:cs typeface="Times New Roman" pitchFamily="18" charset="0"/>
              </a:rPr>
              <a:t>backgrounds</a:t>
            </a:r>
            <a:endParaRPr kumimoji="1" lang="ja-JP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Further </a:t>
            </a:r>
            <a:r>
              <a:rPr lang="en-US" altLang="ja-JP" dirty="0" smtClean="0">
                <a:latin typeface="Symbol" pitchFamily="18" charset="2"/>
              </a:rPr>
              <a:t>n</a:t>
            </a:r>
            <a:r>
              <a:rPr lang="en-US" altLang="ja-JP" baseline="-25000" dirty="0" smtClean="0"/>
              <a:t>e</a:t>
            </a:r>
            <a:r>
              <a:rPr lang="en-US" altLang="ja-JP" dirty="0" smtClean="0"/>
              <a:t> </a:t>
            </a:r>
            <a:r>
              <a:rPr kumimoji="1" lang="en-US" altLang="ja-JP" dirty="0" smtClean="0"/>
              <a:t>Selection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19</a:t>
            </a:fld>
            <a:endParaRPr lang="ja-JP" altLang="en-US" dirty="0"/>
          </a:p>
        </p:txBody>
      </p:sp>
      <p:pic>
        <p:nvPicPr>
          <p:cNvPr id="26" name="図 25" descr="nue_nmu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73609"/>
            <a:ext cx="2554605" cy="2451735"/>
          </a:xfrm>
          <a:prstGeom prst="rect">
            <a:avLst/>
          </a:prstGeom>
        </p:spPr>
      </p:pic>
      <p:pic>
        <p:nvPicPr>
          <p:cNvPr id="27" name="図 26" descr="nue_polft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57803" y="4077072"/>
            <a:ext cx="2538333" cy="2436118"/>
          </a:xfrm>
          <a:prstGeom prst="rect">
            <a:avLst/>
          </a:prstGeom>
        </p:spPr>
      </p:pic>
      <p:sp>
        <p:nvSpPr>
          <p:cNvPr id="33" name="テキスト ボックス 32"/>
          <p:cNvSpPr txBox="1"/>
          <p:nvPr/>
        </p:nvSpPr>
        <p:spPr>
          <a:xfrm>
            <a:off x="1331640" y="5153729"/>
            <a:ext cx="16450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Times New Roman" pitchFamily="18" charset="0"/>
                <a:cs typeface="Times New Roman" pitchFamily="18" charset="0"/>
              </a:rPr>
              <a:t>Reject </a:t>
            </a:r>
            <a:r>
              <a:rPr lang="en-US" altLang="ja-JP" sz="1200" dirty="0" err="1" smtClean="0">
                <a:latin typeface="Times New Roman" pitchFamily="18" charset="0"/>
                <a:cs typeface="Times New Roman" pitchFamily="18" charset="0"/>
              </a:rPr>
              <a:t>mis</a:t>
            </a:r>
            <a:r>
              <a:rPr lang="en-US" altLang="ja-JP" sz="1200" dirty="0" smtClean="0">
                <a:latin typeface="Times New Roman" pitchFamily="18" charset="0"/>
                <a:cs typeface="Times New Roman" pitchFamily="18" charset="0"/>
              </a:rPr>
              <a:t>-identified </a:t>
            </a:r>
            <a:r>
              <a:rPr lang="en-US" altLang="ja-JP" sz="1200" dirty="0" smtClean="0">
                <a:latin typeface="Symbol" pitchFamily="18" charset="2"/>
                <a:cs typeface="Times New Roman" pitchFamily="18" charset="0"/>
              </a:rPr>
              <a:t>m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409931" y="5055567"/>
            <a:ext cx="1303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Times New Roman" pitchFamily="18" charset="0"/>
                <a:cs typeface="Times New Roman" pitchFamily="18" charset="0"/>
              </a:rPr>
              <a:t>Reject NC events </a:t>
            </a:r>
          </a:p>
          <a:p>
            <a:r>
              <a:rPr lang="en-US" altLang="ja-JP" sz="1200" dirty="0" smtClean="0">
                <a:latin typeface="Times New Roman" pitchFamily="18" charset="0"/>
                <a:cs typeface="Times New Roman" pitchFamily="18" charset="0"/>
              </a:rPr>
              <a:t>by finding </a:t>
            </a:r>
            <a:r>
              <a:rPr lang="en-US" altLang="ja-JP" sz="1200" dirty="0" smtClean="0">
                <a:latin typeface="Symbol" pitchFamily="18" charset="2"/>
                <a:cs typeface="Times New Roman" pitchFamily="18" charset="0"/>
              </a:rPr>
              <a:t>p</a:t>
            </a:r>
            <a:r>
              <a:rPr lang="en-US" altLang="ja-JP" sz="12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kumimoji="1" lang="ja-JP" altLang="en-US" sz="12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917160" y="4361641"/>
            <a:ext cx="989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 events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707904" y="4509120"/>
            <a:ext cx="989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 events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" name="図 36" descr="nue_enure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4077072"/>
            <a:ext cx="2556233" cy="2453296"/>
          </a:xfrm>
          <a:prstGeom prst="rect">
            <a:avLst/>
          </a:prstGeom>
        </p:spPr>
      </p:pic>
      <p:sp>
        <p:nvSpPr>
          <p:cNvPr id="38" name="テキスト ボックス 37"/>
          <p:cNvSpPr txBox="1"/>
          <p:nvPr/>
        </p:nvSpPr>
        <p:spPr>
          <a:xfrm>
            <a:off x="7164745" y="5158933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Times New Roman" pitchFamily="18" charset="0"/>
                <a:cs typeface="Times New Roman" pitchFamily="18" charset="0"/>
              </a:rPr>
              <a:t>Reject high energy</a:t>
            </a:r>
          </a:p>
          <a:p>
            <a:r>
              <a:rPr lang="en-US" altLang="ja-JP" sz="1200" dirty="0" smtClean="0">
                <a:latin typeface="Symbol" pitchFamily="18" charset="2"/>
                <a:cs typeface="Times New Roman" pitchFamily="18" charset="0"/>
              </a:rPr>
              <a:t>n</a:t>
            </a:r>
            <a:r>
              <a:rPr lang="en-US" altLang="ja-JP" sz="1200" baseline="-25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sz="1200" dirty="0" smtClean="0">
                <a:latin typeface="Times New Roman" pitchFamily="18" charset="0"/>
                <a:cs typeface="Times New Roman" pitchFamily="18" charset="0"/>
              </a:rPr>
              <a:t> beam and NC </a:t>
            </a:r>
          </a:p>
          <a:p>
            <a:r>
              <a:rPr lang="en-US" altLang="ja-JP" sz="1200" dirty="0" smtClean="0">
                <a:latin typeface="Times New Roman" pitchFamily="18" charset="0"/>
                <a:cs typeface="Times New Roman" pitchFamily="18" charset="0"/>
              </a:rPr>
              <a:t>backgrounds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588681" y="4509120"/>
            <a:ext cx="989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 events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" name="表 39"/>
          <p:cNvGraphicFramePr>
            <a:graphicFrameLocks noGrp="1"/>
          </p:cNvGraphicFramePr>
          <p:nvPr/>
        </p:nvGraphicFramePr>
        <p:xfrm>
          <a:off x="4175448" y="1128896"/>
          <a:ext cx="4861048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504056"/>
                <a:gridCol w="576064"/>
                <a:gridCol w="648072"/>
                <a:gridCol w="612576"/>
                <a:gridCol w="648072"/>
                <a:gridCol w="504056"/>
              </a:tblGrid>
              <a:tr h="14401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Run 1+2+3</a:t>
                      </a:r>
                    </a:p>
                    <a:p>
                      <a:pPr algn="ctr"/>
                      <a:r>
                        <a:rPr kumimoji="1" lang="en-US" altLang="ja-JP" sz="1400" b="1" spc="-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2.56×10</a:t>
                      </a:r>
                      <a:r>
                        <a:rPr kumimoji="1" lang="en-US" altLang="ja-JP" sz="1400" b="1" spc="-1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1" lang="en-US" altLang="ja-JP" sz="1400" b="1" spc="-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POT</a:t>
                      </a:r>
                      <a:endParaRPr kumimoji="1" lang="ja-JP" altLang="en-US" sz="1400" b="1" spc="-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  <a:endParaRPr kumimoji="1" lang="ja-JP" altLang="en-US" sz="1400" b="1" spc="-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 Expectation w/ sin</a:t>
                      </a:r>
                      <a:r>
                        <a:rPr kumimoji="1" lang="en-US" altLang="ja-JP" sz="1400" b="1" spc="-1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1400" b="1" spc="-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1400" b="1" spc="-100" dirty="0" smtClean="0">
                          <a:solidFill>
                            <a:schemeClr val="tx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q</a:t>
                      </a:r>
                      <a:r>
                        <a:rPr kumimoji="1" lang="en-US" altLang="ja-JP" sz="1400" b="1" spc="-1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r>
                        <a:rPr kumimoji="1" lang="en-US" altLang="ja-JP" sz="1400" b="1" spc="-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=0.1</a:t>
                      </a:r>
                      <a:endParaRPr kumimoji="1" lang="ja-JP" altLang="en-US" sz="1400" b="1" spc="-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</a:tr>
              <a:tr h="27126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spc="-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Signal</a:t>
                      </a:r>
                    </a:p>
                    <a:p>
                      <a:pPr algn="ctr"/>
                      <a:r>
                        <a:rPr kumimoji="1" lang="en-US" altLang="ja-JP" sz="1200" b="1" spc="-1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sz="1200" b="1" spc="-100" baseline="-25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sz="1200" b="1" spc="-1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→</a:t>
                      </a:r>
                      <a:r>
                        <a:rPr kumimoji="1" lang="en-US" altLang="ja-JP" sz="1200" b="1" spc="-1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sz="1200" b="1" spc="-100" baseline="-25000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kumimoji="1" lang="ja-JP" altLang="en-US" sz="1200" b="1" spc="-1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spc="-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BG total</a:t>
                      </a:r>
                      <a:endParaRPr kumimoji="1" lang="ja-JP" altLang="en-US" sz="1200" b="1" spc="-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spc="-1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sz="1200" b="1" spc="-100" baseline="-25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sz="1200" b="1" spc="-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1" lang="en-US" altLang="ja-JP" sz="1200" b="1" spc="-1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sz="1200" b="1" spc="-100" baseline="-25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sz="1200" b="1" spc="-1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200" b="1" spc="-1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CC</a:t>
                      </a:r>
                      <a:endParaRPr kumimoji="1" lang="ja-JP" altLang="en-US" sz="1200" b="1" spc="-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spc="-1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sz="1200" b="1" spc="-100" baseline="-25000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kumimoji="1" lang="en-US" altLang="ja-JP" sz="1200" b="1" spc="-1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kumimoji="1" lang="en-US" altLang="ja-JP" sz="1200" b="1" spc="-1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sz="1200" b="1" spc="-100" baseline="-25000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kumimoji="1" lang="en-US" altLang="ja-JP" sz="1200" b="1" spc="-1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200" b="1" spc="-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CC</a:t>
                      </a:r>
                      <a:endParaRPr kumimoji="1" lang="ja-JP" altLang="en-US" sz="1200" b="1" spc="-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spc="-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NC</a:t>
                      </a:r>
                      <a:endParaRPr kumimoji="1" lang="ja-JP" altLang="en-US" sz="1200" b="1" spc="-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e-like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8.70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13.23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2.30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4.07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6.86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733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kumimoji="1" lang="en-US" altLang="ja-JP" sz="1400" b="1" spc="-1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vis</a:t>
                      </a:r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&gt;100MeV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8.50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11.47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1.49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4.03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5.94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56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No decay-e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7.31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8.56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0.28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3.19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5.09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3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Symbol" pitchFamily="18" charset="2"/>
                        </a:rPr>
                        <a:t>p</a:t>
                      </a:r>
                      <a:r>
                        <a:rPr kumimoji="1" lang="en-US" altLang="ja-JP" sz="1400" b="1" spc="-100" baseline="30000" dirty="0" smtClean="0"/>
                        <a:t>0</a:t>
                      </a:r>
                      <a:r>
                        <a:rPr kumimoji="1" lang="en-US" altLang="ja-JP" sz="1400" b="1" spc="-100" dirty="0" smtClean="0"/>
                        <a:t> </a:t>
                      </a:r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mass cut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6.82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3.67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0.07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2.21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1.39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09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kumimoji="1" lang="en-US" altLang="ja-JP" sz="1400" b="1" spc="-100" baseline="-25000" dirty="0" smtClean="0"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sz="1400" b="1" spc="-1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rec</a:t>
                      </a:r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&lt;1250MeV</a:t>
                      </a:r>
                    </a:p>
                    <a:p>
                      <a:pPr algn="ctr"/>
                      <a:r>
                        <a:rPr kumimoji="1" lang="en-US" altLang="ja-JP" sz="12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1" lang="en-US" altLang="ja-JP" sz="1200" b="1" spc="-1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 sin</a:t>
                      </a:r>
                      <a:r>
                        <a:rPr kumimoji="1" lang="en-US" altLang="ja-JP" sz="1200" b="1" spc="-100" baseline="30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1200" b="1" spc="-1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1200" b="1" spc="-100" dirty="0" smtClean="0">
                          <a:solidFill>
                            <a:srgbClr val="FF0000"/>
                          </a:solidFill>
                          <a:latin typeface="Symbol" pitchFamily="18" charset="2"/>
                        </a:rPr>
                        <a:t>q</a:t>
                      </a:r>
                      <a:r>
                        <a:rPr kumimoji="1" lang="en-US" altLang="ja-JP" sz="1200" b="1" spc="-100" baseline="-25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r>
                        <a:rPr kumimoji="1" lang="en-US" altLang="ja-JP" sz="1200" b="1" spc="-1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=0 case</a:t>
                      </a:r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6.61</a:t>
                      </a:r>
                    </a:p>
                    <a:p>
                      <a:pPr algn="ctr"/>
                      <a:r>
                        <a:rPr kumimoji="1" lang="en-US" altLang="ja-JP" sz="1200" b="1" spc="-1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(0.15)</a:t>
                      </a:r>
                      <a:endParaRPr kumimoji="1" lang="ja-JP" altLang="en-US" sz="1200" b="1" spc="-1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2.47</a:t>
                      </a:r>
                    </a:p>
                    <a:p>
                      <a:pPr algn="ctr"/>
                      <a:r>
                        <a:rPr kumimoji="1" lang="en-US" altLang="ja-JP" sz="1200" b="1" spc="-1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(2.58)</a:t>
                      </a:r>
                      <a:endParaRPr kumimoji="1" lang="ja-JP" altLang="en-US" sz="1200" b="1" spc="-1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0.05</a:t>
                      </a:r>
                    </a:p>
                    <a:p>
                      <a:pPr algn="ctr"/>
                      <a:r>
                        <a:rPr kumimoji="1" lang="en-US" altLang="ja-JP" sz="1200" b="1" spc="-1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(0.05)</a:t>
                      </a:r>
                      <a:endParaRPr kumimoji="1" lang="ja-JP" altLang="en-US" sz="1200" b="1" spc="-1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1.36</a:t>
                      </a:r>
                    </a:p>
                    <a:p>
                      <a:pPr algn="ctr"/>
                      <a:r>
                        <a:rPr kumimoji="1" lang="en-US" altLang="ja-JP" sz="1200" b="1" spc="-1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(1.47)</a:t>
                      </a:r>
                      <a:endParaRPr kumimoji="1" lang="ja-JP" altLang="en-US" sz="1200" b="1" spc="-1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1.06</a:t>
                      </a:r>
                    </a:p>
                    <a:p>
                      <a:pPr algn="ctr"/>
                      <a:r>
                        <a:rPr kumimoji="1" lang="en-US" altLang="ja-JP" sz="1200" b="1" spc="-1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(1.06)</a:t>
                      </a:r>
                      <a:endParaRPr kumimoji="1" lang="ja-JP" altLang="en-US" sz="1200" b="1" spc="-1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Efficiency [%]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60.7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0.0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20.0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spc="-100" dirty="0" smtClean="0">
                          <a:latin typeface="Times New Roman" pitchFamily="18" charset="0"/>
                          <a:cs typeface="Times New Roman" pitchFamily="18" charset="0"/>
                        </a:rPr>
                        <a:t>0.9</a:t>
                      </a:r>
                      <a:endParaRPr kumimoji="1" lang="ja-JP" altLang="en-US" sz="1400" b="1" spc="-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" name="コンテンツ プレースホルダ 2"/>
          <p:cNvSpPr>
            <a:spLocks noGrp="1"/>
          </p:cNvSpPr>
          <p:nvPr>
            <p:ph idx="1"/>
          </p:nvPr>
        </p:nvSpPr>
        <p:spPr>
          <a:xfrm>
            <a:off x="107504" y="764704"/>
            <a:ext cx="3960440" cy="3384376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altLang="ja-JP" dirty="0" smtClean="0"/>
              <a:t>Selection Criteria</a:t>
            </a:r>
          </a:p>
          <a:p>
            <a:pPr algn="ctr">
              <a:buNone/>
            </a:pPr>
            <a:r>
              <a:rPr lang="en-US" altLang="ja-JP" b="0" dirty="0" smtClean="0"/>
              <a:t>(</a:t>
            </a:r>
            <a:r>
              <a:rPr lang="en-US" altLang="ja-JP" b="0" i="1" u="sng" dirty="0" smtClean="0">
                <a:solidFill>
                  <a:srgbClr val="0000FF"/>
                </a:solidFill>
              </a:rPr>
              <a:t>determined before data analysis</a:t>
            </a:r>
            <a:r>
              <a:rPr lang="en-US" altLang="ja-JP" b="0" dirty="0" smtClean="0"/>
              <a:t>):</a:t>
            </a:r>
          </a:p>
          <a:p>
            <a:pPr marL="457200" indent="-457200">
              <a:buAutoNum type="arabicPeriod"/>
            </a:pPr>
            <a:r>
              <a:rPr lang="en-US" altLang="ja-JP" b="0" dirty="0" smtClean="0"/>
              <a:t>T2K </a:t>
            </a:r>
            <a:r>
              <a:rPr kumimoji="1" lang="en-US" altLang="ja-JP" b="0" dirty="0" smtClean="0"/>
              <a:t>beam timing</a:t>
            </a:r>
          </a:p>
          <a:p>
            <a:pPr marL="457200" indent="-457200">
              <a:buAutoNum type="arabicPeriod"/>
            </a:pPr>
            <a:r>
              <a:rPr lang="en-US" altLang="ja-JP" b="0" dirty="0" smtClean="0"/>
              <a:t>Fully contained (FC) event,</a:t>
            </a:r>
          </a:p>
          <a:p>
            <a:pPr marL="457200" indent="-457200">
              <a:buAutoNum type="arabicPeriod"/>
            </a:pPr>
            <a:r>
              <a:rPr lang="en-US" altLang="ja-JP" b="0" dirty="0" smtClean="0"/>
              <a:t>Vertex is in Fiducial Volume (FV)</a:t>
            </a:r>
          </a:p>
          <a:p>
            <a:pPr marL="457200" indent="-457200">
              <a:buAutoNum type="arabicPeriod"/>
            </a:pPr>
            <a:r>
              <a:rPr lang="en-US" altLang="ja-JP" b="0" dirty="0" smtClean="0"/>
              <a:t>A single e-like Cherenkov ring</a:t>
            </a:r>
          </a:p>
          <a:p>
            <a:pPr marL="457200" indent="-457200">
              <a:buAutoNum type="arabicPeriod"/>
            </a:pPr>
            <a:r>
              <a:rPr lang="en-US" altLang="ja-JP" b="0" dirty="0" smtClean="0"/>
              <a:t>Visible energy &gt; 100 MeV</a:t>
            </a:r>
          </a:p>
          <a:p>
            <a:pPr marL="457200" indent="-457200">
              <a:buAutoNum type="arabicPeriod"/>
            </a:pPr>
            <a:r>
              <a:rPr lang="en-US" altLang="ja-JP" dirty="0" smtClean="0">
                <a:solidFill>
                  <a:srgbClr val="FF0000"/>
                </a:solidFill>
              </a:rPr>
              <a:t>No decay electrons</a:t>
            </a:r>
          </a:p>
          <a:p>
            <a:pPr marL="457200" indent="-457200">
              <a:buAutoNum type="arabicPeriod"/>
            </a:pP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</a:rPr>
              <a:t> mass cut, M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inv</a:t>
            </a:r>
            <a:r>
              <a:rPr lang="en-US" altLang="ja-JP" dirty="0" smtClean="0">
                <a:solidFill>
                  <a:srgbClr val="FF0000"/>
                </a:solidFill>
              </a:rPr>
              <a:t> &lt; 105 MeV/c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2</a:t>
            </a:r>
          </a:p>
          <a:p>
            <a:pPr marL="457200" indent="-457200">
              <a:buAutoNum type="arabicPeriod"/>
            </a:pPr>
            <a:r>
              <a:rPr lang="en-US" altLang="ja-JP" dirty="0" smtClean="0">
                <a:solidFill>
                  <a:srgbClr val="FF0000"/>
                </a:solidFill>
              </a:rPr>
              <a:t>Reconstructed E</a:t>
            </a:r>
            <a:r>
              <a:rPr lang="en-US" altLang="ja-JP" baseline="-25000" dirty="0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lang="en-US" altLang="ja-JP" dirty="0" smtClean="0">
                <a:solidFill>
                  <a:srgbClr val="FF0000"/>
                </a:solidFill>
              </a:rPr>
              <a:t> &lt; 1250 MeV</a:t>
            </a:r>
          </a:p>
        </p:txBody>
      </p:sp>
      <p:cxnSp>
        <p:nvCxnSpPr>
          <p:cNvPr id="19" name="直線コネクタ 18"/>
          <p:cNvCxnSpPr/>
          <p:nvPr/>
        </p:nvCxnSpPr>
        <p:spPr>
          <a:xfrm>
            <a:off x="7614000" y="1530000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8244408" y="1530000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b="1" i="1" dirty="0" smtClean="0"/>
              <a:t>Introduction of T2K</a:t>
            </a:r>
            <a:endParaRPr kumimoji="1" lang="ja-JP" altLang="en-US" sz="3600" b="1" i="1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nue_enure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96" y="764704"/>
            <a:ext cx="3600400" cy="3455416"/>
          </a:xfrm>
          <a:prstGeom prst="rect">
            <a:avLst/>
          </a:prstGeom>
        </p:spPr>
      </p:pic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79512" y="4293096"/>
            <a:ext cx="8784976" cy="2088232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10 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kumimoji="1" lang="en-US" altLang="ja-JP" sz="2400" baseline="-25000" dirty="0" smtClean="0">
                <a:solidFill>
                  <a:srgbClr val="FF0000"/>
                </a:solidFill>
              </a:rPr>
              <a:t>e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 candidates found!</a:t>
            </a:r>
            <a:endParaRPr kumimoji="1" lang="en-US" altLang="ja-JP" sz="2400" dirty="0" smtClean="0"/>
          </a:p>
          <a:p>
            <a:r>
              <a:rPr lang="en-US" altLang="ja-JP" sz="2400" dirty="0" smtClean="0"/>
              <a:t>Probability (p-value) to observe 10 or more events with 2.73</a:t>
            </a:r>
            <a:r>
              <a:rPr lang="en-US" altLang="ja-JP" sz="2400" dirty="0" smtClean="0">
                <a:latin typeface="Times New Roman"/>
                <a:cs typeface="Times New Roman"/>
              </a:rPr>
              <a:t>±</a:t>
            </a:r>
            <a:r>
              <a:rPr lang="en-US" altLang="ja-JP" sz="2400" dirty="0" smtClean="0"/>
              <a:t>0.37(sys.) BG events is </a:t>
            </a:r>
            <a:r>
              <a:rPr lang="en-US" altLang="ja-JP" sz="2400" dirty="0" smtClean="0">
                <a:solidFill>
                  <a:srgbClr val="FF0000"/>
                </a:solidFill>
              </a:rPr>
              <a:t>0.08% (3.2 </a:t>
            </a:r>
            <a:r>
              <a:rPr lang="en-US" altLang="ja-JP" sz="2400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altLang="ja-JP" sz="2400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altLang="ja-JP" sz="2400" i="1" dirty="0" smtClean="0">
                <a:solidFill>
                  <a:srgbClr val="FF0000"/>
                </a:solidFill>
              </a:rPr>
              <a:t>Confirm the T2K 2011 results [PRL 107, 041801 (2011)] !!</a:t>
            </a:r>
          </a:p>
          <a:p>
            <a:pPr lvl="1"/>
            <a:r>
              <a:rPr lang="en-US" altLang="ja-JP" sz="2400" b="1" dirty="0" smtClean="0">
                <a:solidFill>
                  <a:srgbClr val="FF0000"/>
                </a:solidFill>
              </a:rPr>
              <a:t>We find the Evidence of “Electron Neutrino Appearance”.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Evidence of </a:t>
            </a:r>
            <a:r>
              <a:rPr lang="en-US" altLang="ja-JP" dirty="0" smtClean="0">
                <a:latin typeface="Symbol" pitchFamily="18" charset="2"/>
              </a:rPr>
              <a:t>n</a:t>
            </a:r>
            <a:r>
              <a:rPr lang="en-US" altLang="ja-JP" baseline="-25000" dirty="0" smtClean="0"/>
              <a:t>e</a:t>
            </a:r>
            <a:r>
              <a:rPr lang="en-US" altLang="ja-JP" dirty="0" smtClean="0"/>
              <a:t> Appearance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20</a:t>
            </a:fld>
            <a:endParaRPr lang="ja-JP" altLang="en-US" dirty="0"/>
          </a:p>
        </p:txBody>
      </p:sp>
      <p:pic>
        <p:nvPicPr>
          <p:cNvPr id="14" name="図 13" descr="pvalue_10a_mh0_ps3_s1_79_nobs10.png"/>
          <p:cNvPicPr>
            <a:picLocks noChangeAspect="1"/>
          </p:cNvPicPr>
          <p:nvPr/>
        </p:nvPicPr>
        <p:blipFill>
          <a:blip r:embed="rId3" cstate="print"/>
          <a:srcRect l="4997" t="8685" r="12492"/>
          <a:stretch>
            <a:fillRect/>
          </a:stretch>
        </p:blipFill>
        <p:spPr>
          <a:xfrm>
            <a:off x="3679695" y="764704"/>
            <a:ext cx="5428809" cy="3456384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7740352" y="1700808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0.08%</a:t>
            </a:r>
            <a:endParaRPr kumimoji="1" lang="ja-JP" alt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7020272" y="1916832"/>
            <a:ext cx="648072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83568" y="1196752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kumimoji="1"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events</a:t>
            </a:r>
            <a:endParaRPr kumimoji="1" lang="ja-JP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Neutrino Flux Prediction w/ CERN NA61</a:t>
            </a:r>
            <a:endParaRPr kumimoji="1" lang="ja-JP" altLang="en-US" dirty="0"/>
          </a:p>
        </p:txBody>
      </p:sp>
      <p:pic>
        <p:nvPicPr>
          <p:cNvPr id="7" name="コンテンツ プレースホルダ 6" descr="flux_corr_s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8040" y="3573016"/>
            <a:ext cx="3020144" cy="2391792"/>
          </a:xfrm>
        </p:spPr>
      </p:pic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21</a:t>
            </a:fld>
            <a:endParaRPr lang="ja-JP" altLang="en-US" dirty="0"/>
          </a:p>
        </p:txBody>
      </p:sp>
      <p:pic>
        <p:nvPicPr>
          <p:cNvPr id="8" name="図 7" descr="sk_nue_bins_run1p2p3bp3c_er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3717032"/>
            <a:ext cx="2915816" cy="1977392"/>
          </a:xfrm>
          <a:prstGeom prst="rect">
            <a:avLst/>
          </a:prstGeom>
        </p:spPr>
      </p:pic>
      <p:pic>
        <p:nvPicPr>
          <p:cNvPr id="9" name="図 8" descr="sk_numu_bins_run1p2p3bp3c_er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467147"/>
            <a:ext cx="3235369" cy="2194101"/>
          </a:xfrm>
          <a:prstGeom prst="rect">
            <a:avLst/>
          </a:prstGeom>
        </p:spPr>
      </p:pic>
      <p:pic>
        <p:nvPicPr>
          <p:cNvPr id="10" name="図 9" descr="sk_par_run1run3c_numu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836712"/>
            <a:ext cx="3527063" cy="2391916"/>
          </a:xfrm>
          <a:prstGeom prst="rect">
            <a:avLst/>
          </a:prstGeom>
        </p:spPr>
      </p:pic>
      <p:pic>
        <p:nvPicPr>
          <p:cNvPr id="11" name="図 10" descr="sk_par_run1run3c_nu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64742" y="764704"/>
            <a:ext cx="3079257" cy="2088232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1115616" y="1124744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Symbol" pitchFamily="18" charset="2"/>
                <a:cs typeface="Times New Roman" pitchFamily="18" charset="0"/>
              </a:rPr>
              <a:t>n</a:t>
            </a:r>
            <a:r>
              <a:rPr kumimoji="1" lang="en-US" altLang="ja-JP" b="1" baseline="-25000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kumimoji="1" lang="en-US" altLang="ja-JP" b="1" dirty="0" smtClean="0">
                <a:latin typeface="Times New Roman" pitchFamily="18" charset="0"/>
                <a:cs typeface="Times New Roman" pitchFamily="18" charset="0"/>
              </a:rPr>
              <a:t>@SK</a:t>
            </a:r>
            <a:endParaRPr kumimoji="1"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236296" y="90872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>
                <a:latin typeface="Symbol" pitchFamily="18" charset="2"/>
                <a:cs typeface="Times New Roman" pitchFamily="18" charset="0"/>
              </a:rPr>
              <a:t>n</a:t>
            </a:r>
            <a:r>
              <a:rPr lang="en-US" altLang="ja-JP" b="1" baseline="-250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kumimoji="1" lang="en-US" altLang="ja-JP" b="1" dirty="0" err="1" smtClean="0">
                <a:latin typeface="Times New Roman" pitchFamily="18" charset="0"/>
                <a:cs typeface="Times New Roman" pitchFamily="18" charset="0"/>
              </a:rPr>
              <a:t>@SK</a:t>
            </a:r>
            <a:endParaRPr kumimoji="1"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491880" y="1087576"/>
            <a:ext cx="2592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kumimoji="1" lang="en-US" altLang="ja-JP" b="1" baseline="-250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, </a:t>
            </a:r>
            <a:r>
              <a:rPr kumimoji="1" lang="en-US" altLang="ja-JP" b="1" dirty="0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kumimoji="1" lang="en-US" altLang="ja-JP" b="1" baseline="-25000" dirty="0" smtClean="0">
                <a:solidFill>
                  <a:srgbClr val="FF0000"/>
                </a:solidFill>
              </a:rPr>
              <a:t>e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, </a:t>
            </a:r>
            <a:r>
              <a:rPr kumimoji="1"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anti-</a:t>
            </a:r>
            <a:r>
              <a:rPr kumimoji="1" lang="en-US" altLang="ja-JP" b="1" dirty="0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kumimoji="1" lang="en-US" altLang="ja-JP" b="1" baseline="-250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, </a:t>
            </a:r>
            <a:r>
              <a:rPr kumimoji="1"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anti-</a:t>
            </a:r>
            <a:r>
              <a:rPr kumimoji="1" lang="en-US" altLang="ja-JP" b="1" dirty="0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kumimoji="1" lang="en-US" altLang="ja-JP" b="1" baseline="-25000" dirty="0" smtClean="0">
                <a:solidFill>
                  <a:srgbClr val="FF0000"/>
                </a:solidFill>
              </a:rPr>
              <a:t>e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energy dependent errors with full correlations @SK and @ND280 are taken in the FIT!</a:t>
            </a:r>
            <a:endParaRPr kumimoji="1" lang="ja-JP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35896" y="292494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C000"/>
                </a:solidFill>
                <a:latin typeface="Symbol" pitchFamily="18" charset="2"/>
              </a:rPr>
              <a:t>n</a:t>
            </a:r>
            <a:r>
              <a:rPr kumimoji="1" lang="en-US" altLang="ja-JP" b="1" baseline="-25000" dirty="0" smtClean="0">
                <a:solidFill>
                  <a:srgbClr val="FFC000"/>
                </a:solidFill>
                <a:latin typeface="Symbol" pitchFamily="18" charset="2"/>
              </a:rPr>
              <a:t>m</a:t>
            </a:r>
            <a:r>
              <a:rPr kumimoji="1" lang="en-US" altLang="ja-JP" b="1" dirty="0" smtClean="0">
                <a:solidFill>
                  <a:srgbClr val="FFC000"/>
                </a:solidFill>
              </a:rPr>
              <a:t> </a:t>
            </a:r>
            <a:r>
              <a:rPr kumimoji="1" lang="en-US" altLang="ja-JP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kumimoji="1" lang="en-US" altLang="ja-JP" b="1" dirty="0" smtClean="0">
                <a:solidFill>
                  <a:srgbClr val="FFC000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kumimoji="1" lang="en-US" altLang="ja-JP" b="1" baseline="-25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kumimoji="1" lang="en-US" altLang="ja-JP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Flux Energy Correlations</a:t>
            </a:r>
            <a:endParaRPr kumimoji="1" lang="ja-JP" alt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467544" y="4509120"/>
            <a:ext cx="266429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1259632" y="4211796"/>
            <a:ext cx="156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 New Roman" pitchFamily="18" charset="0"/>
                <a:cs typeface="Times New Roman" pitchFamily="18" charset="0"/>
              </a:rPr>
              <a:t>Errors: </a:t>
            </a:r>
            <a:r>
              <a:rPr kumimoji="1"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~15%</a:t>
            </a:r>
            <a:endParaRPr kumimoji="1" lang="ja-JP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6660232" y="4653136"/>
            <a:ext cx="2376264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040558" y="4355812"/>
            <a:ext cx="1695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 New Roman" pitchFamily="18" charset="0"/>
                <a:cs typeface="Times New Roman" pitchFamily="18" charset="0"/>
              </a:rPr>
              <a:t>Errors: </a:t>
            </a:r>
            <a:r>
              <a:rPr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&lt;~</a:t>
            </a:r>
            <a:r>
              <a:rPr kumimoji="1"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15%</a:t>
            </a:r>
            <a:endParaRPr kumimoji="1" lang="ja-JP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660232" y="5805264"/>
            <a:ext cx="1972207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Times New Roman" pitchFamily="18" charset="0"/>
                <a:cs typeface="Times New Roman" pitchFamily="18" charset="0"/>
              </a:rPr>
              <a:t>Errors: </a:t>
            </a:r>
            <a:r>
              <a:rPr lang="en-US" altLang="ja-JP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10~</a:t>
            </a:r>
            <a:r>
              <a:rPr kumimoji="1" lang="en-US" altLang="ja-JP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15%</a:t>
            </a:r>
            <a:endParaRPr kumimoji="1" lang="ja-JP" alt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ND280 </a:t>
            </a:r>
            <a:r>
              <a:rPr kumimoji="1" lang="en-US" altLang="ja-JP" dirty="0" smtClean="0">
                <a:latin typeface="Symbol" pitchFamily="18" charset="2"/>
              </a:rPr>
              <a:t>n</a:t>
            </a:r>
            <a:r>
              <a:rPr kumimoji="1" lang="en-US" altLang="ja-JP" baseline="-25000" dirty="0" smtClean="0">
                <a:latin typeface="Symbol" pitchFamily="18" charset="2"/>
              </a:rPr>
              <a:t>m</a:t>
            </a:r>
            <a:r>
              <a:rPr kumimoji="1" lang="en-US" altLang="ja-JP" dirty="0" smtClean="0"/>
              <a:t> Measurement (RUN1+2 Data)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980728"/>
            <a:ext cx="6059016" cy="936104"/>
          </a:xfrm>
        </p:spPr>
        <p:txBody>
          <a:bodyPr/>
          <a:lstStyle/>
          <a:p>
            <a:pPr>
              <a:buNone/>
            </a:pPr>
            <a:r>
              <a:rPr kumimoji="1" lang="en-US" altLang="ja-JP" dirty="0" smtClean="0">
                <a:solidFill>
                  <a:srgbClr val="0000FF"/>
                </a:solidFill>
              </a:rPr>
              <a:t># of Events in P</a:t>
            </a:r>
            <a:r>
              <a:rPr kumimoji="1" lang="en-US" altLang="ja-JP" baseline="-25000" dirty="0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kumimoji="1" lang="en-US" altLang="ja-JP" dirty="0" smtClean="0">
                <a:solidFill>
                  <a:srgbClr val="0000FF"/>
                </a:solidFill>
              </a:rPr>
              <a:t> vs. </a:t>
            </a:r>
            <a:r>
              <a:rPr kumimoji="1" lang="en-US" altLang="ja-JP" dirty="0" smtClean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kumimoji="1" lang="en-US" altLang="ja-JP" baseline="-25000" dirty="0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kumimoji="1" lang="en-US" altLang="ja-JP" dirty="0" smtClean="0">
                <a:solidFill>
                  <a:srgbClr val="0000FF"/>
                </a:solidFill>
              </a:rPr>
              <a:t> are used in FIT to constrain the flux and </a:t>
            </a:r>
            <a:r>
              <a:rPr kumimoji="1" lang="en-US" altLang="ja-JP" dirty="0" smtClean="0">
                <a:solidFill>
                  <a:srgbClr val="0000FF"/>
                </a:solidFill>
                <a:latin typeface="Symbol" pitchFamily="18" charset="2"/>
              </a:rPr>
              <a:t>n</a:t>
            </a:r>
            <a:r>
              <a:rPr kumimoji="1" lang="en-US" altLang="ja-JP" dirty="0" smtClean="0">
                <a:solidFill>
                  <a:srgbClr val="0000FF"/>
                </a:solidFill>
              </a:rPr>
              <a:t> cross sections (MC predictions at ND280 and SK)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22</a:t>
            </a:fld>
            <a:endParaRPr lang="ja-JP" altLang="en-US" dirty="0"/>
          </a:p>
        </p:txBody>
      </p:sp>
      <p:pic>
        <p:nvPicPr>
          <p:cNvPr id="7" name="図 6" descr="SESSION6_nakaya2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413" y="1887545"/>
            <a:ext cx="6148771" cy="4277759"/>
          </a:xfrm>
          <a:prstGeom prst="rect">
            <a:avLst/>
          </a:prstGeom>
        </p:spPr>
      </p:pic>
      <p:pic>
        <p:nvPicPr>
          <p:cNvPr id="8" name="図 7" descr="SESSION6_nakaya2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52019" y="4149080"/>
            <a:ext cx="2891981" cy="2232248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6135574" y="1772816"/>
            <a:ext cx="2972930" cy="14773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  Good negative track in FV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dirty="0" smtClean="0">
                <a:latin typeface="Times New Roman" pitchFamily="18" charset="0"/>
                <a:cs typeface="Times New Roman" pitchFamily="18" charset="0"/>
              </a:rPr>
              <a:t>  Upstream TPC veto</a:t>
            </a:r>
          </a:p>
          <a:p>
            <a:pPr>
              <a:buFont typeface="Arial" pitchFamily="34" charset="0"/>
              <a:buChar char="•"/>
            </a:pP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  muon ID by TPC for CCQE</a:t>
            </a:r>
          </a:p>
          <a:p>
            <a:pPr lvl="1">
              <a:buFont typeface="Arial" pitchFamily="34" charset="0"/>
              <a:buChar char="•"/>
            </a:pPr>
            <a:r>
              <a:rPr kumimoji="1"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1 FGD-TPC track</a:t>
            </a:r>
          </a:p>
          <a:p>
            <a:pPr lvl="1">
              <a:buFont typeface="Arial" pitchFamily="34" charset="0"/>
              <a:buChar char="•"/>
            </a:pPr>
            <a:r>
              <a:rPr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No decay-e FGD</a:t>
            </a:r>
            <a:endParaRPr kumimoji="1" lang="ja-JP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300192" y="3284984"/>
            <a:ext cx="23968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For CCQE selection</a:t>
            </a:r>
          </a:p>
          <a:p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40% eff. w/ 72% purity.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Flux + Cross Section FIT output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23</a:t>
            </a:fld>
            <a:endParaRPr lang="ja-JP" altLang="en-US" dirty="0"/>
          </a:p>
        </p:txBody>
      </p:sp>
      <p:pic>
        <p:nvPicPr>
          <p:cNvPr id="9" name="コンテンツ プレースホルダ 8" descr="nd5_numu_flux_param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24745"/>
            <a:ext cx="3456384" cy="2343984"/>
          </a:xfrm>
        </p:spPr>
      </p:pic>
      <p:pic>
        <p:nvPicPr>
          <p:cNvPr id="10" name="図 9" descr="sk_nue_flux_param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3933056"/>
            <a:ext cx="3818756" cy="2589731"/>
          </a:xfrm>
          <a:prstGeom prst="rect">
            <a:avLst/>
          </a:prstGeom>
        </p:spPr>
      </p:pic>
      <p:pic>
        <p:nvPicPr>
          <p:cNvPr id="11" name="図 10" descr="sk_numu_flux_param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6668" y="3884223"/>
            <a:ext cx="3705252" cy="2512757"/>
          </a:xfrm>
          <a:prstGeom prst="rect">
            <a:avLst/>
          </a:prstGeom>
        </p:spPr>
      </p:pic>
      <p:pic>
        <p:nvPicPr>
          <p:cNvPr id="12" name="図 11" descr="trknumu_fit_param_corr.png"/>
          <p:cNvPicPr>
            <a:picLocks noChangeAspect="1"/>
          </p:cNvPicPr>
          <p:nvPr/>
        </p:nvPicPr>
        <p:blipFill>
          <a:blip r:embed="rId5" cstate="print"/>
          <a:srcRect l="51727"/>
          <a:stretch>
            <a:fillRect/>
          </a:stretch>
        </p:blipFill>
        <p:spPr>
          <a:xfrm>
            <a:off x="4788024" y="836712"/>
            <a:ext cx="3390007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# of Events Predictions at T2K w/ Sys. Error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24</a:t>
            </a:fld>
            <a:endParaRPr lang="ja-JP" altLang="en-US" dirty="0"/>
          </a:p>
        </p:txBody>
      </p:sp>
      <p:pic>
        <p:nvPicPr>
          <p:cNvPr id="8" name="図 7" descr="nexp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1052736"/>
            <a:ext cx="3816424" cy="2584121"/>
          </a:xfrm>
          <a:prstGeom prst="rect">
            <a:avLst/>
          </a:prstGeom>
        </p:spPr>
      </p:pic>
      <p:pic>
        <p:nvPicPr>
          <p:cNvPr id="9" name="図 8" descr="nexp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052736"/>
            <a:ext cx="3722139" cy="2520280"/>
          </a:xfrm>
          <a:prstGeom prst="rect">
            <a:avLst/>
          </a:prstGeom>
        </p:spPr>
      </p:pic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4716016" y="4005064"/>
          <a:ext cx="432048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368152"/>
                <a:gridCol w="1224136"/>
              </a:tblGrid>
              <a:tr h="288032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Error Source</a:t>
                      </a:r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sin</a:t>
                      </a:r>
                      <a:r>
                        <a:rPr kumimoji="1" lang="en-US" altLang="ja-JP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1600" dirty="0" smtClean="0">
                          <a:latin typeface="Symbol" pitchFamily="18" charset="2"/>
                          <a:cs typeface="Times New Roman" pitchFamily="18" charset="0"/>
                        </a:rPr>
                        <a:t>q</a:t>
                      </a:r>
                      <a:r>
                        <a:rPr kumimoji="1" lang="en-US" altLang="ja-JP" sz="16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= 0.1</a:t>
                      </a:r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sin</a:t>
                      </a:r>
                      <a:r>
                        <a:rPr kumimoji="1" lang="en-US" altLang="ja-JP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1600" dirty="0" smtClean="0">
                          <a:latin typeface="Symbol" pitchFamily="18" charset="2"/>
                          <a:cs typeface="Times New Roman" pitchFamily="18" charset="0"/>
                        </a:rPr>
                        <a:t>q</a:t>
                      </a:r>
                      <a:r>
                        <a:rPr kumimoji="1" lang="en-US" altLang="ja-JP" sz="16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= 0</a:t>
                      </a:r>
                      <a:endParaRPr kumimoji="1" lang="ja-JP" altLang="en-US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353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ND fit</a:t>
                      </a:r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5.7%</a:t>
                      </a:r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8.7%</a:t>
                      </a:r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6288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Cross section</a:t>
                      </a:r>
                    </a:p>
                    <a:p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(from other exp.)</a:t>
                      </a:r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7.5%</a:t>
                      </a:r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5.9%</a:t>
                      </a:r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305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SK + FSI</a:t>
                      </a:r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3.9%</a:t>
                      </a:r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7.7%</a:t>
                      </a:r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5808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10.3%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13.4%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5808">
                <a:tc>
                  <a:txBody>
                    <a:bodyPr/>
                    <a:lstStyle/>
                    <a:p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Error (2011 result)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~18%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~23%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2339752" y="692696"/>
            <a:ext cx="4532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(Note:  10 </a:t>
            </a:r>
            <a:r>
              <a:rPr kumimoji="1" lang="en-US" altLang="ja-JP" sz="2400" dirty="0" smtClean="0">
                <a:solidFill>
                  <a:schemeClr val="accent2">
                    <a:lumMod val="75000"/>
                  </a:schemeClr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kumimoji="1" lang="en-US" altLang="ja-JP" sz="2400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kumimoji="1" lang="en-US" altLang="ja-JP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Candidates observed)</a:t>
            </a:r>
            <a:endParaRPr kumimoji="1" lang="ja-JP" altLang="en-US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863817" y="3604954"/>
            <a:ext cx="2164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Times New Roman" pitchFamily="18" charset="0"/>
                <a:cs typeface="Times New Roman" pitchFamily="18" charset="0"/>
              </a:rPr>
              <a:t>Systematic Errors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/>
        </p:nvGraphicFramePr>
        <p:xfrm>
          <a:off x="179512" y="4005064"/>
          <a:ext cx="4392488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1368152"/>
                <a:gridCol w="1224136"/>
              </a:tblGrid>
              <a:tr h="288032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sin</a:t>
                      </a:r>
                      <a:r>
                        <a:rPr kumimoji="1" lang="en-US" altLang="ja-JP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1600" dirty="0" smtClean="0">
                          <a:latin typeface="Symbol" pitchFamily="18" charset="2"/>
                          <a:cs typeface="Times New Roman" pitchFamily="18" charset="0"/>
                        </a:rPr>
                        <a:t>q</a:t>
                      </a:r>
                      <a:r>
                        <a:rPr kumimoji="1" lang="en-US" altLang="ja-JP" sz="16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= 0.1</a:t>
                      </a:r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sin</a:t>
                      </a:r>
                      <a:r>
                        <a:rPr kumimoji="1" lang="en-US" altLang="ja-JP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1600" dirty="0" smtClean="0">
                          <a:latin typeface="Symbol" pitchFamily="18" charset="2"/>
                          <a:cs typeface="Times New Roman" pitchFamily="18" charset="0"/>
                        </a:rPr>
                        <a:t>q</a:t>
                      </a:r>
                      <a:r>
                        <a:rPr kumimoji="1" lang="en-US" altLang="ja-JP" sz="16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= 0</a:t>
                      </a:r>
                      <a:endParaRPr kumimoji="1" lang="ja-JP" altLang="en-US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3536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1" lang="ja-JP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9.07</a:t>
                      </a:r>
                      <a:r>
                        <a:rPr kumimoji="1" lang="en-US" altLang="ja-JP" sz="1600" b="1" dirty="0" smtClean="0"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kumimoji="1" lang="en-US" altLang="ja-JP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0.93</a:t>
                      </a:r>
                      <a:endParaRPr kumimoji="1" lang="ja-JP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2.73</a:t>
                      </a:r>
                      <a:r>
                        <a:rPr kumimoji="1" lang="en-US" altLang="ja-JP" sz="1600" b="1" dirty="0" smtClean="0">
                          <a:latin typeface="Times New Roman"/>
                          <a:cs typeface="Times New Roman"/>
                        </a:rPr>
                        <a:t>±</a:t>
                      </a:r>
                      <a:r>
                        <a:rPr kumimoji="1" lang="en-US" altLang="ja-JP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0.37</a:t>
                      </a:r>
                      <a:endParaRPr kumimoji="1" lang="ja-JP" altLang="en-US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6288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Symbol" pitchFamily="18" charset="2"/>
                          <a:cs typeface="Times New Roman" pitchFamily="18" charset="0"/>
                        </a:rPr>
                        <a:t>n</a:t>
                      </a:r>
                      <a:r>
                        <a:rPr kumimoji="1" lang="en-US" altLang="ja-JP" sz="16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kumimoji="1" lang="en-US" altLang="ja-JP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signal</a:t>
                      </a:r>
                      <a:endParaRPr kumimoji="1" lang="en-US" altLang="ja-JP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6.60</a:t>
                      </a:r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0.15</a:t>
                      </a:r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3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Symbol" pitchFamily="18" charset="2"/>
                          <a:cs typeface="Times New Roman" pitchFamily="18" charset="0"/>
                        </a:rPr>
                        <a:t>n</a:t>
                      </a:r>
                      <a:r>
                        <a:rPr kumimoji="1" lang="en-US" altLang="ja-JP" sz="16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kumimoji="1" lang="en-US" altLang="ja-JP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bkg. (beam org.)</a:t>
                      </a:r>
                      <a:endParaRPr kumimoji="1" lang="en-US" altLang="ja-JP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1.32</a:t>
                      </a:r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1.42</a:t>
                      </a:r>
                      <a:endParaRPr kumimoji="1" lang="ja-JP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58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n</a:t>
                      </a:r>
                      <a:r>
                        <a:rPr kumimoji="1" lang="en-US" altLang="ja-JP" sz="1600" b="0" baseline="-25000" dirty="0" smtClean="0">
                          <a:solidFill>
                            <a:schemeClr val="tx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1" lang="en-US" altLang="ja-JP" sz="16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bkg. (~NC</a:t>
                      </a:r>
                      <a:r>
                        <a:rPr kumimoji="1" lang="en-US" altLang="ja-JP" sz="1600" b="0" baseline="0" dirty="0" smtClean="0">
                          <a:solidFill>
                            <a:schemeClr val="tx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p</a:t>
                      </a:r>
                      <a:r>
                        <a:rPr kumimoji="1" lang="en-US" altLang="ja-JP" sz="16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kumimoji="1" lang="en-US" altLang="ja-JP" sz="16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1" lang="en-US" altLang="ja-JP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1.02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1.02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5808">
                <a:tc>
                  <a:txBody>
                    <a:bodyPr/>
                    <a:lstStyle/>
                    <a:p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anti-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n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bkg.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0.13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0.14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899592" y="3604954"/>
            <a:ext cx="2578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Times New Roman" pitchFamily="18" charset="0"/>
                <a:cs typeface="Times New Roman" pitchFamily="18" charset="0"/>
              </a:rPr>
              <a:t># of Events prediction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Oscillation Analysis FIT (3 methods)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1080120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Method-1</a:t>
            </a:r>
            <a:r>
              <a:rPr kumimoji="1" lang="en-US" altLang="ja-JP" dirty="0" smtClean="0"/>
              <a:t>: Maximum Likelihood Fit w/ </a:t>
            </a:r>
            <a:r>
              <a:rPr kumimoji="1" lang="en-US" altLang="ja-JP" dirty="0" smtClean="0">
                <a:solidFill>
                  <a:srgbClr val="0070C0"/>
                </a:solidFill>
              </a:rPr>
              <a:t>Rate + (p</a:t>
            </a:r>
            <a:r>
              <a:rPr kumimoji="1" lang="en-US" altLang="ja-JP" baseline="-25000" dirty="0" smtClean="0">
                <a:solidFill>
                  <a:srgbClr val="0070C0"/>
                </a:solidFill>
              </a:rPr>
              <a:t>e</a:t>
            </a:r>
            <a:r>
              <a:rPr kumimoji="1" lang="en-US" altLang="ja-JP" dirty="0" smtClean="0">
                <a:solidFill>
                  <a:srgbClr val="0070C0"/>
                </a:solidFill>
              </a:rPr>
              <a:t>, </a:t>
            </a:r>
            <a:r>
              <a:rPr kumimoji="1" lang="en-US" altLang="ja-JP" dirty="0" smtClean="0">
                <a:solidFill>
                  <a:srgbClr val="0070C0"/>
                </a:solidFill>
                <a:latin typeface="Symbol" pitchFamily="18" charset="2"/>
              </a:rPr>
              <a:t>q</a:t>
            </a:r>
            <a:r>
              <a:rPr kumimoji="1" lang="en-US" altLang="ja-JP" baseline="-25000" dirty="0" smtClean="0">
                <a:solidFill>
                  <a:srgbClr val="0070C0"/>
                </a:solidFill>
              </a:rPr>
              <a:t>e</a:t>
            </a:r>
            <a:r>
              <a:rPr kumimoji="1" lang="en-US" altLang="ja-JP" dirty="0" smtClean="0">
                <a:solidFill>
                  <a:srgbClr val="0070C0"/>
                </a:solidFill>
              </a:rPr>
              <a:t>)</a:t>
            </a:r>
          </a:p>
          <a:p>
            <a:r>
              <a:rPr lang="en-US" altLang="ja-JP" dirty="0" smtClean="0">
                <a:solidFill>
                  <a:srgbClr val="FF3300"/>
                </a:solidFill>
              </a:rPr>
              <a:t>Method-2</a:t>
            </a:r>
            <a:r>
              <a:rPr lang="en-US" altLang="ja-JP" dirty="0" smtClean="0"/>
              <a:t>: Maximum Likelihood Fit w/ </a:t>
            </a:r>
            <a:r>
              <a:rPr lang="en-US" altLang="ja-JP" dirty="0" smtClean="0">
                <a:solidFill>
                  <a:srgbClr val="FF3300"/>
                </a:solidFill>
              </a:rPr>
              <a:t>Rate + reconstructed E</a:t>
            </a:r>
            <a:r>
              <a:rPr lang="en-US" altLang="ja-JP" baseline="-25000" dirty="0" smtClean="0">
                <a:solidFill>
                  <a:srgbClr val="FF3300"/>
                </a:solidFill>
                <a:latin typeface="Symbol" pitchFamily="18" charset="2"/>
              </a:rPr>
              <a:t>n</a:t>
            </a:r>
          </a:p>
          <a:p>
            <a:r>
              <a:rPr kumimoji="1" lang="en-US" altLang="ja-JP" dirty="0" smtClean="0">
                <a:solidFill>
                  <a:schemeClr val="accent3">
                    <a:lumMod val="75000"/>
                  </a:schemeClr>
                </a:solidFill>
              </a:rPr>
              <a:t>Method-3</a:t>
            </a:r>
            <a:r>
              <a:rPr kumimoji="1" lang="en-US" altLang="ja-JP" dirty="0" smtClean="0"/>
              <a:t>:</a:t>
            </a:r>
            <a:r>
              <a:rPr kumimoji="1" lang="en-US" altLang="ja-JP" dirty="0" smtClean="0">
                <a:solidFill>
                  <a:srgbClr val="0070C0"/>
                </a:solidFill>
              </a:rPr>
              <a:t> </a:t>
            </a:r>
            <a:r>
              <a:rPr lang="en-US" altLang="ja-JP" dirty="0" err="1" smtClean="0">
                <a:solidFill>
                  <a:schemeClr val="accent3">
                    <a:lumMod val="75000"/>
                  </a:schemeClr>
                </a:solidFill>
              </a:rPr>
              <a:t>Feldman&amp;Cousins</a:t>
            </a:r>
            <a:r>
              <a:rPr kumimoji="1" lang="en-US" altLang="ja-JP" dirty="0" smtClean="0">
                <a:solidFill>
                  <a:srgbClr val="0070C0"/>
                </a:solidFill>
              </a:rPr>
              <a:t> </a:t>
            </a:r>
            <a:r>
              <a:rPr kumimoji="1" lang="en-US" altLang="ja-JP" dirty="0" smtClean="0"/>
              <a:t>for Rate only (used in previous analysis)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25</a:t>
            </a:fld>
            <a:endParaRPr lang="ja-JP" altLang="en-US" dirty="0"/>
          </a:p>
        </p:txBody>
      </p:sp>
      <p:pic>
        <p:nvPicPr>
          <p:cNvPr id="7" name="図 6" descr="ptheta_st0_1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520280"/>
            <a:ext cx="4574592" cy="4005064"/>
          </a:xfrm>
          <a:prstGeom prst="rect">
            <a:avLst/>
          </a:prstGeom>
        </p:spPr>
      </p:pic>
      <p:pic>
        <p:nvPicPr>
          <p:cNvPr id="8" name="図 7" descr="spec_comparis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3457608"/>
            <a:ext cx="3786235" cy="256368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555776" y="5301208"/>
            <a:ext cx="1512168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is fit to signal + 4 BG 2-D curves</a:t>
            </a:r>
            <a:endParaRPr kumimoji="1" lang="ja-JP" altLang="en-US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7504" y="2164794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Method-1</a:t>
            </a:r>
            <a:endParaRPr kumimoji="1" lang="ja-JP" altLang="en-US" sz="20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15616" y="27089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Signal</a:t>
            </a:r>
            <a:endParaRPr kumimoji="1" lang="ja-JP" altLang="en-US" b="1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15616" y="407707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BG </a:t>
            </a:r>
            <a:r>
              <a:rPr lang="en-US" altLang="ja-JP" b="1" dirty="0" smtClean="0">
                <a:solidFill>
                  <a:srgbClr val="00B050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lang="en-US" altLang="ja-JP" b="1" baseline="-25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kumimoji="1" lang="ja-JP" altLang="en-US" b="1" baseline="-25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27584" y="536392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BG anti-</a:t>
            </a:r>
            <a:r>
              <a:rPr lang="en-US" altLang="ja-JP" b="1" dirty="0" smtClean="0">
                <a:solidFill>
                  <a:srgbClr val="00B050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lang="en-US" altLang="ja-JP" b="1" baseline="-25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kumimoji="1" lang="ja-JP" altLang="en-US" b="1" baseline="-25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347864" y="27089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NC BG</a:t>
            </a:r>
            <a:endParaRPr kumimoji="1" lang="ja-JP" altLang="en-US" b="1" baseline="-25000" dirty="0">
              <a:solidFill>
                <a:srgbClr val="00CC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347864" y="406778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NC BG</a:t>
            </a:r>
            <a:endParaRPr kumimoji="1" lang="ja-JP" altLang="en-US" b="1" baseline="-25000" dirty="0">
              <a:solidFill>
                <a:srgbClr val="00CC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076056" y="602128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Data is fit to signal + 2 BG 1-D curves</a:t>
            </a:r>
            <a:endParaRPr kumimoji="1" lang="ja-JP" altLang="en-US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308304" y="314096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Method-2</a:t>
            </a:r>
            <a:endParaRPr kumimoji="1" lang="ja-JP" altLang="en-US" sz="2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オブジェクト 17"/>
          <p:cNvGraphicFramePr>
            <a:graphicFrameLocks noChangeAspect="1"/>
          </p:cNvGraphicFramePr>
          <p:nvPr/>
        </p:nvGraphicFramePr>
        <p:xfrm>
          <a:off x="4788023" y="2204864"/>
          <a:ext cx="4081435" cy="698624"/>
        </p:xfrm>
        <a:graphic>
          <a:graphicData uri="http://schemas.openxmlformats.org/presentationml/2006/ole">
            <p:oleObj spid="_x0000_s26626" name="数式" r:id="rId5" imgW="2819160" imgH="482400" progId="Equation.3">
              <p:embed/>
            </p:oleObj>
          </a:graphicData>
        </a:graphic>
      </p:graphicFrame>
      <p:sp>
        <p:nvSpPr>
          <p:cNvPr id="19" name="下矢印 18"/>
          <p:cNvSpPr/>
          <p:nvPr/>
        </p:nvSpPr>
        <p:spPr>
          <a:xfrm rot="3000000">
            <a:off x="4879105" y="2652049"/>
            <a:ext cx="288032" cy="936104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6948264" y="2564904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7380312" y="2564904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7956376" y="2564904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8532440" y="2276872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804248" y="386104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Signal</a:t>
            </a:r>
            <a:endParaRPr kumimoji="1" lang="ja-JP" altLang="en-US" b="1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580112" y="429309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NC BG</a:t>
            </a:r>
            <a:endParaRPr kumimoji="1" lang="ja-JP" altLang="en-US" b="1" baseline="-25000" dirty="0">
              <a:solidFill>
                <a:srgbClr val="00CC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812360" y="471585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BG </a:t>
            </a:r>
            <a:r>
              <a:rPr lang="en-US" altLang="ja-JP" b="1" dirty="0" smtClean="0">
                <a:solidFill>
                  <a:srgbClr val="00B050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lang="en-US" altLang="ja-JP" b="1" baseline="-25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kumimoji="1" lang="ja-JP" altLang="en-US" b="1" baseline="-25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real_result_lh11_rn3_mh0_theta.png"/>
          <p:cNvPicPr>
            <a:picLocks noChangeAspect="1"/>
          </p:cNvPicPr>
          <p:nvPr/>
        </p:nvPicPr>
        <p:blipFill>
          <a:blip r:embed="rId2" cstate="print"/>
          <a:srcRect l="2498" t="8146" r="14990"/>
          <a:stretch>
            <a:fillRect/>
          </a:stretch>
        </p:blipFill>
        <p:spPr>
          <a:xfrm>
            <a:off x="4788024" y="1340768"/>
            <a:ext cx="3856223" cy="2633075"/>
          </a:xfrm>
          <a:prstGeom prst="rect">
            <a:avLst/>
          </a:prstGeom>
        </p:spPr>
      </p:pic>
      <p:pic>
        <p:nvPicPr>
          <p:cNvPr id="11" name="図 10" descr="real_result_lh11_rn3_mh0_pl.png"/>
          <p:cNvPicPr>
            <a:picLocks noChangeAspect="1"/>
          </p:cNvPicPr>
          <p:nvPr/>
        </p:nvPicPr>
        <p:blipFill>
          <a:blip r:embed="rId3" cstate="print"/>
          <a:srcRect l="2498" t="8146" r="14990"/>
          <a:stretch>
            <a:fillRect/>
          </a:stretch>
        </p:blipFill>
        <p:spPr>
          <a:xfrm>
            <a:off x="194836" y="3861048"/>
            <a:ext cx="4021096" cy="274565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Method-1: Rate + (p</a:t>
            </a:r>
            <a:r>
              <a:rPr kumimoji="1" lang="en-US" altLang="ja-JP" baseline="-25000" dirty="0" smtClean="0"/>
              <a:t>e</a:t>
            </a:r>
            <a:r>
              <a:rPr kumimoji="1" lang="en-US" altLang="ja-JP" dirty="0" smtClean="0"/>
              <a:t>, </a:t>
            </a:r>
            <a:r>
              <a:rPr kumimoji="1" lang="en-US" altLang="ja-JP" dirty="0" smtClean="0">
                <a:latin typeface="Symbol" pitchFamily="18" charset="2"/>
              </a:rPr>
              <a:t>q</a:t>
            </a:r>
            <a:r>
              <a:rPr kumimoji="1" lang="en-US" altLang="ja-JP" baseline="-25000" dirty="0" smtClean="0"/>
              <a:t>e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3285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kumimoji="1" lang="en-US" altLang="ja-JP" sz="2800" dirty="0" smtClean="0">
                <a:solidFill>
                  <a:srgbClr val="FF0000"/>
                </a:solidFill>
              </a:rPr>
              <a:t>Best fit: sin</a:t>
            </a:r>
            <a:r>
              <a:rPr kumimoji="1" lang="en-US" altLang="ja-JP" sz="2800" baseline="30000" dirty="0" smtClean="0">
                <a:solidFill>
                  <a:srgbClr val="FF0000"/>
                </a:solidFill>
              </a:rPr>
              <a:t>2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2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kumimoji="1" lang="en-US" altLang="ja-JP" sz="2800" baseline="-25000" dirty="0" smtClean="0">
                <a:solidFill>
                  <a:srgbClr val="FF0000"/>
                </a:solidFill>
              </a:rPr>
              <a:t>13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 = 0.104</a:t>
            </a:r>
            <a:r>
              <a:rPr kumimoji="1" lang="en-US" altLang="ja-JP" sz="2800" baseline="30000" dirty="0" smtClean="0">
                <a:solidFill>
                  <a:srgbClr val="FF0000"/>
                </a:solidFill>
              </a:rPr>
              <a:t>+0.060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26</a:t>
            </a:fld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40152" y="1052736"/>
            <a:ext cx="87235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9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−</a:t>
            </a:r>
            <a:r>
              <a:rPr kumimoji="1" lang="en-US" altLang="ja-JP" sz="1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0.045</a:t>
            </a:r>
            <a:endParaRPr kumimoji="1" lang="ja-JP" altLang="en-US" sz="19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図 8" descr="real_result_lh11_rn3_mh0_ptheta.png"/>
          <p:cNvPicPr>
            <a:picLocks noChangeAspect="1"/>
          </p:cNvPicPr>
          <p:nvPr/>
        </p:nvPicPr>
        <p:blipFill>
          <a:blip r:embed="rId4" cstate="print"/>
          <a:srcRect l="2498" t="8146" r="4997"/>
          <a:stretch>
            <a:fillRect/>
          </a:stretch>
        </p:blipFill>
        <p:spPr>
          <a:xfrm>
            <a:off x="210645" y="1322289"/>
            <a:ext cx="4404879" cy="2682775"/>
          </a:xfrm>
          <a:prstGeom prst="rect">
            <a:avLst/>
          </a:prstGeom>
        </p:spPr>
      </p:pic>
      <p:pic>
        <p:nvPicPr>
          <p:cNvPr id="12" name="図 11" descr="real_result_lh11_rn3_mh0_dl.png"/>
          <p:cNvPicPr>
            <a:picLocks noChangeAspect="1"/>
          </p:cNvPicPr>
          <p:nvPr/>
        </p:nvPicPr>
        <p:blipFill>
          <a:blip r:embed="rId5" cstate="print"/>
          <a:srcRect l="2498" t="8146" r="14990"/>
          <a:stretch>
            <a:fillRect/>
          </a:stretch>
        </p:blipFill>
        <p:spPr>
          <a:xfrm>
            <a:off x="4788024" y="3933056"/>
            <a:ext cx="3854981" cy="2632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 </a:t>
            </a:r>
            <a:r>
              <a:rPr lang="en-US" altLang="ja-JP" sz="3100" dirty="0" smtClean="0"/>
              <a:t>Method-1: Rate + (p</a:t>
            </a:r>
            <a:r>
              <a:rPr lang="en-US" altLang="ja-JP" sz="3100" baseline="-25000" dirty="0" smtClean="0"/>
              <a:t>e</a:t>
            </a:r>
            <a:r>
              <a:rPr lang="en-US" altLang="ja-JP" sz="3100" dirty="0" smtClean="0"/>
              <a:t>, </a:t>
            </a:r>
            <a:r>
              <a:rPr lang="en-US" altLang="ja-JP" sz="3100" dirty="0" smtClean="0">
                <a:latin typeface="Symbol" pitchFamily="18" charset="2"/>
              </a:rPr>
              <a:t>q</a:t>
            </a:r>
            <a:r>
              <a:rPr lang="en-US" altLang="ja-JP" sz="3100" baseline="-25000" dirty="0" smtClean="0"/>
              <a:t>e</a:t>
            </a:r>
            <a:r>
              <a:rPr lang="en-US" altLang="ja-JP" sz="3100" dirty="0" smtClean="0"/>
              <a:t>)</a:t>
            </a:r>
            <a:endParaRPr kumimoji="1" lang="ja-JP" altLang="en-US" sz="31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45232" y="980728"/>
            <a:ext cx="771520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kumimoji="1" lang="en-US" altLang="ja-JP" sz="2000" dirty="0" smtClean="0"/>
              <a:t>90% CL: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0.036 &lt; sin</a:t>
            </a:r>
            <a:r>
              <a:rPr kumimoji="1" lang="en-US" altLang="ja-JP" sz="2000" baseline="30000" dirty="0" smtClean="0">
                <a:solidFill>
                  <a:srgbClr val="FF0000"/>
                </a:solidFill>
              </a:rPr>
              <a:t>2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2</a:t>
            </a:r>
            <a:r>
              <a:rPr kumimoji="1" lang="en-US" altLang="ja-JP" sz="2000" dirty="0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kumimoji="1" lang="en-US" altLang="ja-JP" sz="2000" baseline="-25000" dirty="0" smtClean="0">
                <a:solidFill>
                  <a:srgbClr val="FF0000"/>
                </a:solidFill>
              </a:rPr>
              <a:t>13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 &lt; 0.211  </a:t>
            </a:r>
            <a:r>
              <a:rPr kumimoji="1" lang="en-US" altLang="ja-JP" sz="2000" dirty="0" smtClean="0"/>
              <a:t>for </a:t>
            </a:r>
            <a:r>
              <a:rPr lang="en-US" altLang="ja-JP" sz="2000" dirty="0" smtClean="0"/>
              <a:t>N</a:t>
            </a:r>
            <a:r>
              <a:rPr kumimoji="1" lang="en-US" altLang="ja-JP" sz="2000" dirty="0" smtClean="0"/>
              <a:t>ormal</a:t>
            </a:r>
            <a:r>
              <a:rPr lang="en-US" altLang="ja-JP" sz="2000" dirty="0" smtClean="0"/>
              <a:t> Hierarchy (</a:t>
            </a:r>
            <a:r>
              <a:rPr lang="en-US" altLang="ja-JP" sz="2000" dirty="0" smtClean="0">
                <a:latin typeface="Symbol" pitchFamily="18" charset="2"/>
              </a:rPr>
              <a:t>D</a:t>
            </a:r>
            <a:r>
              <a:rPr lang="en-US" altLang="ja-JP" sz="2000" dirty="0" smtClean="0"/>
              <a:t>m</a:t>
            </a:r>
            <a:r>
              <a:rPr lang="en-US" altLang="ja-JP" sz="2000" baseline="30000" dirty="0" smtClean="0"/>
              <a:t>2</a:t>
            </a:r>
            <a:r>
              <a:rPr lang="en-US" altLang="ja-JP" sz="2000" baseline="-25000" dirty="0" smtClean="0"/>
              <a:t>23</a:t>
            </a:r>
            <a:r>
              <a:rPr lang="en-US" altLang="ja-JP" sz="2000" dirty="0" smtClean="0"/>
              <a:t>&gt;0)</a:t>
            </a:r>
            <a:endParaRPr kumimoji="1" lang="en-US" altLang="ja-JP" sz="2000" dirty="0" smtClean="0"/>
          </a:p>
          <a:p>
            <a:pPr>
              <a:buNone/>
            </a:pPr>
            <a:r>
              <a:rPr kumimoji="1" lang="en-US" altLang="ja-JP" sz="2000" dirty="0" smtClean="0"/>
              <a:t>90% CL: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0.045 &lt; sin</a:t>
            </a:r>
            <a:r>
              <a:rPr kumimoji="1" lang="en-US" altLang="ja-JP" sz="2000" baseline="30000" dirty="0" smtClean="0">
                <a:solidFill>
                  <a:srgbClr val="FF0000"/>
                </a:solidFill>
              </a:rPr>
              <a:t>2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2</a:t>
            </a:r>
            <a:r>
              <a:rPr kumimoji="1" lang="en-US" altLang="ja-JP" sz="2000" dirty="0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kumimoji="1" lang="en-US" altLang="ja-JP" sz="2000" baseline="-25000" dirty="0" smtClean="0">
                <a:solidFill>
                  <a:srgbClr val="FF0000"/>
                </a:solidFill>
              </a:rPr>
              <a:t>13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 &lt; 0.253  </a:t>
            </a:r>
            <a:r>
              <a:rPr kumimoji="1" lang="en-US" altLang="ja-JP" sz="2000" dirty="0" smtClean="0"/>
              <a:t>for Inverted</a:t>
            </a:r>
            <a:r>
              <a:rPr lang="en-US" altLang="ja-JP" sz="2000" dirty="0" smtClean="0"/>
              <a:t> Hierarchy (</a:t>
            </a:r>
            <a:r>
              <a:rPr lang="en-US" altLang="ja-JP" sz="2000" dirty="0" smtClean="0">
                <a:latin typeface="Symbol" pitchFamily="18" charset="2"/>
              </a:rPr>
              <a:t>D</a:t>
            </a:r>
            <a:r>
              <a:rPr lang="en-US" altLang="ja-JP" sz="2000" dirty="0" smtClean="0"/>
              <a:t>m</a:t>
            </a:r>
            <a:r>
              <a:rPr lang="en-US" altLang="ja-JP" sz="2000" baseline="30000" dirty="0" smtClean="0"/>
              <a:t>2</a:t>
            </a:r>
            <a:r>
              <a:rPr lang="en-US" altLang="ja-JP" sz="2000" baseline="-25000" dirty="0" smtClean="0"/>
              <a:t>23</a:t>
            </a:r>
            <a:r>
              <a:rPr lang="en-US" altLang="ja-JP" sz="2000" dirty="0" smtClean="0"/>
              <a:t>&lt;0)</a:t>
            </a:r>
            <a:endParaRPr kumimoji="1" lang="en-US" altLang="ja-JP" sz="2000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27</a:t>
            </a:fld>
            <a:endParaRPr lang="ja-JP" altLang="en-US" dirty="0"/>
          </a:p>
        </p:txBody>
      </p:sp>
      <p:pic>
        <p:nvPicPr>
          <p:cNvPr id="9" name="図 8" descr="real_result_comp_lh11_2d_rn3_mh0.png"/>
          <p:cNvPicPr>
            <a:picLocks noChangeAspect="1"/>
          </p:cNvPicPr>
          <p:nvPr/>
        </p:nvPicPr>
        <p:blipFill>
          <a:blip r:embed="rId3" cstate="print"/>
          <a:srcRect l="4997" t="12909" r="14990" b="6455"/>
          <a:stretch>
            <a:fillRect/>
          </a:stretch>
        </p:blipFill>
        <p:spPr>
          <a:xfrm>
            <a:off x="107504" y="2276872"/>
            <a:ext cx="4189709" cy="3268540"/>
          </a:xfrm>
          <a:prstGeom prst="rect">
            <a:avLst/>
          </a:prstGeom>
        </p:spPr>
      </p:pic>
      <p:pic>
        <p:nvPicPr>
          <p:cNvPr id="10" name="図 9" descr="real_result_comp_lh11_2d_rn3_mh1.png"/>
          <p:cNvPicPr>
            <a:picLocks noChangeAspect="1"/>
          </p:cNvPicPr>
          <p:nvPr/>
        </p:nvPicPr>
        <p:blipFill>
          <a:blip r:embed="rId4" cstate="print"/>
          <a:srcRect l="4997" t="12909" r="14990" b="6455"/>
          <a:stretch>
            <a:fillRect/>
          </a:stretch>
        </p:blipFill>
        <p:spPr>
          <a:xfrm>
            <a:off x="4538461" y="2248692"/>
            <a:ext cx="4282011" cy="3340548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1411950" y="1979548"/>
            <a:ext cx="2007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 New Roman" pitchFamily="18" charset="0"/>
                <a:cs typeface="Times New Roman" pitchFamily="18" charset="0"/>
              </a:rPr>
              <a:t>Normal Hierarchy</a:t>
            </a:r>
            <a:endParaRPr kumimoji="1"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796136" y="1979548"/>
            <a:ext cx="2097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 New Roman" pitchFamily="18" charset="0"/>
                <a:cs typeface="Times New Roman" pitchFamily="18" charset="0"/>
              </a:rPr>
              <a:t>Inverted Hierarchy</a:t>
            </a:r>
            <a:endParaRPr kumimoji="1"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67944" y="5589240"/>
            <a:ext cx="1116011" cy="40011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Times New Roman" pitchFamily="18" charset="0"/>
                <a:cs typeface="Times New Roman" pitchFamily="18" charset="0"/>
              </a:rPr>
              <a:t>@ </a:t>
            </a:r>
            <a:r>
              <a:rPr kumimoji="1" lang="en-US" altLang="ja-JP" sz="2000" b="1" dirty="0" smtClean="0">
                <a:latin typeface="Symbol" pitchFamily="18" charset="2"/>
                <a:cs typeface="Times New Roman" pitchFamily="18" charset="0"/>
              </a:rPr>
              <a:t>d</a:t>
            </a:r>
            <a:r>
              <a:rPr kumimoji="1" lang="en-US" altLang="ja-JP" sz="2000" b="1" baseline="-25000" dirty="0" smtClean="0">
                <a:latin typeface="Times New Roman" pitchFamily="18" charset="0"/>
                <a:cs typeface="Times New Roman" pitchFamily="18" charset="0"/>
              </a:rPr>
              <a:t>CP</a:t>
            </a:r>
            <a:r>
              <a:rPr kumimoji="1" lang="en-US" altLang="ja-JP" sz="2000" b="1" dirty="0" smtClean="0">
                <a:latin typeface="Times New Roman" pitchFamily="18" charset="0"/>
                <a:cs typeface="Times New Roman" pitchFamily="18" charset="0"/>
              </a:rPr>
              <a:t>=0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オブジェクト 11"/>
          <p:cNvGraphicFramePr>
            <a:graphicFrameLocks noChangeAspect="1"/>
          </p:cNvGraphicFramePr>
          <p:nvPr/>
        </p:nvGraphicFramePr>
        <p:xfrm>
          <a:off x="970813" y="5517232"/>
          <a:ext cx="2953115" cy="529332"/>
        </p:xfrm>
        <a:graphic>
          <a:graphicData uri="http://schemas.openxmlformats.org/presentationml/2006/ole">
            <p:oleObj spid="_x0000_s27650" name="数式" r:id="rId5" imgW="1346040" imgH="241200" progId="Equation.3">
              <p:embed/>
            </p:oleObj>
          </a:graphicData>
        </a:graphic>
      </p:graphicFrame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5435674" y="5517232"/>
          <a:ext cx="2952750" cy="530225"/>
        </p:xfrm>
        <a:graphic>
          <a:graphicData uri="http://schemas.openxmlformats.org/presentationml/2006/ole">
            <p:oleObj spid="_x0000_s27651" name="数式" r:id="rId6" imgW="134604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 </a:t>
            </a:r>
            <a:r>
              <a:rPr lang="en-US" altLang="ja-JP" sz="3100" dirty="0" smtClean="0"/>
              <a:t>Method-2 and -3</a:t>
            </a:r>
            <a:endParaRPr kumimoji="1" lang="ja-JP" altLang="en-US" sz="31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28</a:t>
            </a:fld>
            <a:endParaRPr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043608" y="908720"/>
            <a:ext cx="267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Method-2: Rate + E</a:t>
            </a:r>
            <a:r>
              <a:rPr lang="en-US" altLang="ja-JP" sz="2000" b="1" baseline="-25000" dirty="0" smtClean="0">
                <a:solidFill>
                  <a:srgbClr val="FF3300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lang="en-US" altLang="ja-JP" sz="2000" b="1" baseline="300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rec</a:t>
            </a:r>
            <a:endParaRPr kumimoji="1" lang="ja-JP" altLang="en-US" sz="2000" b="1" baseline="300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図 14" descr="Cont_theta13_delta_com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340768"/>
            <a:ext cx="3401739" cy="4680520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5436096" y="908720"/>
            <a:ext cx="2448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Method-3: Rate only</a:t>
            </a:r>
            <a:endParaRPr kumimoji="1" lang="ja-JP" altLang="en-US" sz="2000" b="1" baseline="30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図 16" descr="TN115v5_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3" y="1340769"/>
            <a:ext cx="3384375" cy="2539569"/>
          </a:xfrm>
          <a:prstGeom prst="rect">
            <a:avLst/>
          </a:prstGeom>
        </p:spPr>
      </p:pic>
      <p:pic>
        <p:nvPicPr>
          <p:cNvPr id="18" name="図 17" descr="TN115v5_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3573016"/>
            <a:ext cx="3384376" cy="2482906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2603415" y="6021288"/>
            <a:ext cx="3984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All three results are consistent.</a:t>
            </a:r>
            <a:endParaRPr kumimoji="1" lang="ja-JP" altLang="en-US" sz="2400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Future Prospect</a:t>
            </a:r>
            <a:r>
              <a:rPr lang="en-US" altLang="ja-JP" sz="3600" b="1" i="1" dirty="0" smtClean="0"/>
              <a:t> </a:t>
            </a:r>
            <a:endParaRPr kumimoji="1" lang="ja-JP" altLang="en-US" sz="3600" b="1" i="1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29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コンテンツ プレースホルダ 2"/>
          <p:cNvSpPr txBox="1">
            <a:spLocks/>
          </p:cNvSpPr>
          <p:nvPr/>
        </p:nvSpPr>
        <p:spPr>
          <a:xfrm>
            <a:off x="251520" y="980728"/>
            <a:ext cx="8712968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Flavor oscillation described by </a:t>
            </a:r>
            <a:r>
              <a:rPr kumimoji="1" lang="en-US" altLang="ja-JP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Pentecorvo</a:t>
            </a:r>
            <a:r>
              <a:rPr kumimoji="1" lang="en-US" altLang="ja-JP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-Maki-Nakagawa-Sakata matrix.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Parameterized by 3 mixing angles and CP-violating phase </a:t>
            </a: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Times New Roman" pitchFamily="18" charset="0"/>
              </a:rPr>
              <a:t>d</a:t>
            </a:r>
            <a:r>
              <a:rPr kumimoji="1" lang="en-US" altLang="ja-JP" sz="18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CP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Neutrino Oscillation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3</a:t>
            </a:fld>
            <a:endParaRPr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1115616" y="1916832"/>
            <a:ext cx="2088232" cy="936104"/>
          </a:xfrm>
          <a:prstGeom prst="roundRect">
            <a:avLst/>
          </a:prstGeom>
          <a:solidFill>
            <a:srgbClr val="FF99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3419872" y="1916832"/>
            <a:ext cx="2664296" cy="936104"/>
          </a:xfrm>
          <a:prstGeom prst="roundRect">
            <a:avLst/>
          </a:prstGeom>
          <a:solidFill>
            <a:srgbClr val="92D05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6372200" y="1916832"/>
            <a:ext cx="2016224" cy="936104"/>
          </a:xfrm>
          <a:prstGeom prst="round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496" y="3212976"/>
            <a:ext cx="374441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ja-JP" sz="2000" b="1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Atmospheric sector</a:t>
            </a:r>
            <a:r>
              <a:rPr lang="en-US" altLang="ja-JP" sz="20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algn="ctr"/>
            <a:r>
              <a:rPr lang="en-US" altLang="ja-JP" sz="2400" b="1" dirty="0" smtClean="0">
                <a:solidFill>
                  <a:srgbClr val="FF3399"/>
                </a:solidFill>
                <a:latin typeface="Symbol" pitchFamily="18" charset="2"/>
                <a:cs typeface="Times New Roman" pitchFamily="18" charset="0"/>
              </a:rPr>
              <a:t>q</a:t>
            </a:r>
            <a:r>
              <a:rPr lang="en-US" altLang="ja-JP" sz="2400" b="1" baseline="-25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23</a:t>
            </a:r>
            <a:endParaRPr lang="en-US" altLang="ja-JP" sz="2400" b="1" baseline="-25000" dirty="0" smtClean="0">
              <a:solidFill>
                <a:srgbClr val="FF3399"/>
              </a:solidFill>
              <a:latin typeface="Symbol" pitchFamily="18" charset="2"/>
              <a:cs typeface="Times New Roman" pitchFamily="18" charset="0"/>
            </a:endParaRPr>
          </a:p>
          <a:p>
            <a:pPr algn="ctr"/>
            <a:r>
              <a:rPr kumimoji="1" lang="en-US" altLang="ja-JP" sz="2000" dirty="0" smtClean="0">
                <a:solidFill>
                  <a:srgbClr val="FF3399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kumimoji="1" lang="en-US" altLang="ja-JP" sz="2000" baseline="-25000" dirty="0" smtClean="0">
                <a:solidFill>
                  <a:srgbClr val="FF3399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altLang="ja-JP" sz="2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disappearance</a:t>
            </a:r>
          </a:p>
          <a:p>
            <a:pPr algn="ctr"/>
            <a:r>
              <a:rPr lang="en-US" altLang="ja-JP" sz="2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ja-JP" sz="2000" dirty="0" err="1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SuperK</a:t>
            </a:r>
            <a:r>
              <a:rPr lang="en-US" altLang="ja-JP" sz="2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, K2K, MINOS)</a:t>
            </a:r>
          </a:p>
          <a:p>
            <a:pPr algn="ctr"/>
            <a:r>
              <a:rPr kumimoji="1" lang="en-US" altLang="ja-JP" sz="2000" dirty="0" smtClean="0">
                <a:solidFill>
                  <a:srgbClr val="FF3399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kumimoji="1" lang="en-US" altLang="ja-JP" sz="2000" baseline="-25000" dirty="0" smtClean="0">
                <a:solidFill>
                  <a:srgbClr val="FF3399"/>
                </a:solidFill>
                <a:latin typeface="Symbol" pitchFamily="18" charset="2"/>
                <a:cs typeface="Times New Roman" pitchFamily="18" charset="0"/>
              </a:rPr>
              <a:t>t</a:t>
            </a:r>
            <a:r>
              <a:rPr kumimoji="1" lang="en-US" altLang="ja-JP" sz="2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appearance</a:t>
            </a:r>
          </a:p>
          <a:p>
            <a:pPr algn="ctr"/>
            <a:r>
              <a:rPr lang="en-US" altLang="ja-JP" sz="2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(OPERA, </a:t>
            </a:r>
            <a:r>
              <a:rPr lang="en-US" altLang="ja-JP" sz="2000" dirty="0" err="1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SuperK</a:t>
            </a:r>
            <a:r>
              <a:rPr lang="en-US" altLang="ja-JP" sz="2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kumimoji="1" lang="en-US" altLang="ja-JP" dirty="0" smtClean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ja-JP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0.92 &lt; sin</a:t>
            </a:r>
            <a:r>
              <a:rPr lang="en-US" altLang="ja-JP" baseline="30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ja-JP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ja-JP" dirty="0" smtClean="0">
                <a:solidFill>
                  <a:srgbClr val="FF3399"/>
                </a:solidFill>
                <a:latin typeface="Symbol" pitchFamily="18" charset="2"/>
                <a:cs typeface="Times New Roman" pitchFamily="18" charset="0"/>
              </a:rPr>
              <a:t>q</a:t>
            </a:r>
            <a:r>
              <a:rPr lang="en-US" altLang="ja-JP" baseline="-25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en-US" altLang="ja-JP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&lt; 1.0</a:t>
            </a:r>
          </a:p>
          <a:p>
            <a:pPr algn="ctr"/>
            <a:r>
              <a:rPr kumimoji="1" lang="en-US" altLang="ja-JP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2.3</a:t>
            </a:r>
            <a:r>
              <a:rPr kumimoji="1" lang="en-US" altLang="ja-JP" dirty="0" smtClean="0">
                <a:solidFill>
                  <a:srgbClr val="FF3399"/>
                </a:solidFill>
                <a:latin typeface="Times New Roman"/>
                <a:cs typeface="Times New Roman"/>
              </a:rPr>
              <a:t>×</a:t>
            </a:r>
            <a:r>
              <a:rPr kumimoji="1" lang="en-US" altLang="ja-JP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kumimoji="1" lang="en-US" altLang="ja-JP" baseline="30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-3</a:t>
            </a:r>
            <a:r>
              <a:rPr kumimoji="1" lang="en-US" altLang="ja-JP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&lt; |</a:t>
            </a:r>
            <a:r>
              <a:rPr kumimoji="1" lang="en-US" altLang="ja-JP" dirty="0" smtClean="0">
                <a:solidFill>
                  <a:srgbClr val="FF3399"/>
                </a:solidFill>
                <a:latin typeface="Symbol" pitchFamily="18" charset="2"/>
                <a:cs typeface="Times New Roman" pitchFamily="18" charset="0"/>
              </a:rPr>
              <a:t>D</a:t>
            </a:r>
            <a:r>
              <a:rPr kumimoji="1" lang="en-US" altLang="ja-JP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kumimoji="1" lang="en-US" altLang="ja-JP" baseline="30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1" lang="en-US" altLang="ja-JP" baseline="-25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23</a:t>
            </a:r>
            <a:r>
              <a:rPr kumimoji="1" lang="en-US" altLang="ja-JP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| (eV</a:t>
            </a:r>
            <a:r>
              <a:rPr kumimoji="1" lang="en-US" altLang="ja-JP" baseline="30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1" lang="en-US" altLang="ja-JP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) &lt; 2.56</a:t>
            </a:r>
            <a:r>
              <a:rPr lang="en-US" altLang="ja-JP" dirty="0" smtClean="0">
                <a:solidFill>
                  <a:srgbClr val="FF3399"/>
                </a:solidFill>
                <a:latin typeface="Times New Roman"/>
                <a:cs typeface="Times New Roman"/>
              </a:rPr>
              <a:t>×</a:t>
            </a:r>
            <a:r>
              <a:rPr kumimoji="1" lang="en-US" altLang="ja-JP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kumimoji="1" lang="en-US" altLang="ja-JP" baseline="30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-3</a:t>
            </a:r>
            <a:r>
              <a:rPr kumimoji="1" lang="en-US" altLang="ja-JP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kumimoji="1" lang="ja-JP" altLang="en-US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オブジェクト 6"/>
          <p:cNvGraphicFramePr>
            <a:graphicFrameLocks noChangeAspect="1"/>
          </p:cNvGraphicFramePr>
          <p:nvPr/>
        </p:nvGraphicFramePr>
        <p:xfrm>
          <a:off x="280280" y="1844824"/>
          <a:ext cx="8684208" cy="1152128"/>
        </p:xfrm>
        <a:graphic>
          <a:graphicData uri="http://schemas.openxmlformats.org/presentationml/2006/ole">
            <p:oleObj spid="_x0000_s1026" name="数式" r:id="rId3" imgW="5549760" imgH="736560" progId="Equation.3">
              <p:embed/>
            </p:oleObj>
          </a:graphicData>
        </a:graphic>
      </p:graphicFrame>
      <p:sp>
        <p:nvSpPr>
          <p:cNvPr id="17" name="テキスト ボックス 16"/>
          <p:cNvSpPr txBox="1"/>
          <p:nvPr/>
        </p:nvSpPr>
        <p:spPr>
          <a:xfrm>
            <a:off x="5220072" y="3212976"/>
            <a:ext cx="388843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ja-JP" sz="2000" b="1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Solar sector</a:t>
            </a:r>
            <a:r>
              <a:rPr lang="en-US" altLang="ja-JP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algn="ctr"/>
            <a:r>
              <a:rPr lang="en-US" altLang="ja-JP" sz="2400" b="1" dirty="0" smtClean="0">
                <a:solidFill>
                  <a:srgbClr val="0066FF"/>
                </a:solidFill>
                <a:latin typeface="Symbol" pitchFamily="18" charset="2"/>
                <a:cs typeface="Times New Roman" pitchFamily="18" charset="0"/>
              </a:rPr>
              <a:t>q</a:t>
            </a:r>
            <a:r>
              <a:rPr lang="en-US" altLang="ja-JP" sz="2400" b="1" baseline="-250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en-US" altLang="ja-JP" sz="2400" b="1" baseline="-25000" dirty="0" smtClean="0">
              <a:solidFill>
                <a:srgbClr val="0066FF"/>
              </a:solidFill>
              <a:latin typeface="Symbol" pitchFamily="18" charset="2"/>
              <a:cs typeface="Times New Roman" pitchFamily="18" charset="0"/>
            </a:endParaRPr>
          </a:p>
          <a:p>
            <a:pPr algn="ctr"/>
            <a:r>
              <a:rPr kumimoji="1" lang="en-US" altLang="ja-JP" sz="2000" dirty="0" smtClean="0">
                <a:solidFill>
                  <a:srgbClr val="0066FF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kumimoji="1" lang="en-US" altLang="ja-JP" sz="2000" baseline="-250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sz="20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disappearance</a:t>
            </a:r>
          </a:p>
          <a:p>
            <a:pPr algn="ctr"/>
            <a:r>
              <a:rPr lang="en-US" altLang="ja-JP" sz="20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(SNO, </a:t>
            </a:r>
            <a:r>
              <a:rPr lang="en-US" altLang="ja-JP" sz="2000" dirty="0" err="1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KamLAND</a:t>
            </a:r>
            <a:r>
              <a:rPr lang="en-US" altLang="ja-JP" sz="20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en-US" altLang="ja-JP" sz="2000" dirty="0" err="1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SuperK</a:t>
            </a:r>
            <a:r>
              <a:rPr lang="en-US" altLang="ja-JP" sz="20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and others)</a:t>
            </a:r>
          </a:p>
          <a:p>
            <a:pPr algn="ctr"/>
            <a:endParaRPr kumimoji="1" lang="en-US" altLang="ja-JP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ja-JP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0.84 &lt; sin</a:t>
            </a:r>
            <a:r>
              <a:rPr lang="en-US" altLang="ja-JP" baseline="300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ja-JP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ja-JP" dirty="0" smtClean="0">
                <a:solidFill>
                  <a:srgbClr val="0066FF"/>
                </a:solidFill>
                <a:latin typeface="Symbol" pitchFamily="18" charset="2"/>
                <a:cs typeface="Times New Roman" pitchFamily="18" charset="0"/>
              </a:rPr>
              <a:t>q</a:t>
            </a:r>
            <a:r>
              <a:rPr lang="en-US" altLang="ja-JP" baseline="-250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altLang="ja-JP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&lt; 0.89</a:t>
            </a:r>
          </a:p>
          <a:p>
            <a:pPr algn="ctr"/>
            <a:r>
              <a:rPr lang="en-US" altLang="ja-JP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7.38</a:t>
            </a:r>
            <a:r>
              <a:rPr kumimoji="1" lang="en-US" altLang="ja-JP" dirty="0" smtClean="0">
                <a:solidFill>
                  <a:srgbClr val="0066FF"/>
                </a:solidFill>
                <a:latin typeface="Times New Roman"/>
                <a:cs typeface="Times New Roman"/>
              </a:rPr>
              <a:t>×</a:t>
            </a:r>
            <a:r>
              <a:rPr kumimoji="1" lang="en-US" altLang="ja-JP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kumimoji="1" lang="en-US" altLang="ja-JP" baseline="300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-5</a:t>
            </a:r>
            <a:r>
              <a:rPr kumimoji="1" lang="en-US" altLang="ja-JP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&lt; |</a:t>
            </a:r>
            <a:r>
              <a:rPr kumimoji="1" lang="en-US" altLang="ja-JP" dirty="0" smtClean="0">
                <a:solidFill>
                  <a:srgbClr val="0066FF"/>
                </a:solidFill>
                <a:latin typeface="Symbol" pitchFamily="18" charset="2"/>
                <a:cs typeface="Times New Roman" pitchFamily="18" charset="0"/>
              </a:rPr>
              <a:t>D</a:t>
            </a:r>
            <a:r>
              <a:rPr kumimoji="1" lang="en-US" altLang="ja-JP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kumimoji="1" lang="en-US" altLang="ja-JP" baseline="300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1" lang="en-US" altLang="ja-JP" baseline="-250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kumimoji="1" lang="en-US" altLang="ja-JP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| (eV</a:t>
            </a:r>
            <a:r>
              <a:rPr kumimoji="1" lang="en-US" altLang="ja-JP" baseline="300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1" lang="en-US" altLang="ja-JP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) &lt; 7.80</a:t>
            </a:r>
            <a:r>
              <a:rPr lang="en-US" altLang="ja-JP" dirty="0" smtClean="0">
                <a:solidFill>
                  <a:srgbClr val="0066FF"/>
                </a:solidFill>
                <a:latin typeface="Times New Roman"/>
                <a:cs typeface="Times New Roman"/>
              </a:rPr>
              <a:t>×</a:t>
            </a:r>
            <a:r>
              <a:rPr kumimoji="1" lang="en-US" altLang="ja-JP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kumimoji="1" lang="en-US" altLang="ja-JP" baseline="300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-5</a:t>
            </a:r>
            <a:r>
              <a:rPr kumimoji="1" lang="en-US" altLang="ja-JP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kumimoji="1" lang="ja-JP" altLang="en-US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Future Prospect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79512" y="980728"/>
            <a:ext cx="8640960" cy="5328592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altLang="ja-JP" sz="2000" b="0" dirty="0" smtClean="0"/>
              <a:t>Results with all data collected by June 2012 is expected soon.</a:t>
            </a:r>
          </a:p>
          <a:p>
            <a:r>
              <a:rPr kumimoji="1" lang="en-US" altLang="ja-JP" sz="2000" b="0" dirty="0" smtClean="0"/>
              <a:t>Updated </a:t>
            </a:r>
            <a:r>
              <a:rPr kumimoji="1" lang="en-US" altLang="ja-JP" sz="2000" b="0" dirty="0" smtClean="0">
                <a:latin typeface="Symbol" pitchFamily="18" charset="2"/>
              </a:rPr>
              <a:t>n</a:t>
            </a:r>
            <a:r>
              <a:rPr kumimoji="1" lang="en-US" altLang="ja-JP" sz="2000" b="0" baseline="-25000" dirty="0" smtClean="0">
                <a:latin typeface="Symbol" pitchFamily="18" charset="2"/>
              </a:rPr>
              <a:t>m</a:t>
            </a:r>
            <a:r>
              <a:rPr kumimoji="1" lang="en-US" altLang="ja-JP" sz="2000" b="0" dirty="0" smtClean="0"/>
              <a:t> disappearance result is coming soon for </a:t>
            </a:r>
            <a:r>
              <a:rPr kumimoji="1" lang="en-US" altLang="ja-JP" sz="2000" b="0" dirty="0" smtClean="0">
                <a:latin typeface="Symbol" pitchFamily="18" charset="2"/>
              </a:rPr>
              <a:t>q</a:t>
            </a:r>
            <a:r>
              <a:rPr kumimoji="1" lang="en-US" altLang="ja-JP" sz="2000" b="0" baseline="-25000" dirty="0" smtClean="0"/>
              <a:t>23</a:t>
            </a:r>
            <a:r>
              <a:rPr kumimoji="1" lang="en-US" altLang="ja-JP" sz="2000" b="0" dirty="0" smtClean="0"/>
              <a:t> measurement.</a:t>
            </a:r>
          </a:p>
          <a:p>
            <a:pPr lvl="1"/>
            <a:r>
              <a:rPr lang="en-US" altLang="ja-JP" sz="2000" b="0" dirty="0" smtClean="0"/>
              <a:t>The precision of </a:t>
            </a:r>
            <a:r>
              <a:rPr lang="en-US" altLang="ja-JP" sz="2000" b="0" dirty="0" smtClean="0">
                <a:latin typeface="Symbol" pitchFamily="18" charset="2"/>
              </a:rPr>
              <a:t>q</a:t>
            </a:r>
            <a:r>
              <a:rPr lang="en-US" altLang="ja-JP" sz="2000" b="0" baseline="-25000" dirty="0" smtClean="0"/>
              <a:t>23</a:t>
            </a:r>
            <a:r>
              <a:rPr lang="en-US" altLang="ja-JP" sz="2000" b="0" dirty="0" smtClean="0"/>
              <a:t> with the reactor </a:t>
            </a:r>
            <a:r>
              <a:rPr lang="en-US" altLang="ja-JP" sz="2000" b="0" dirty="0" smtClean="0">
                <a:latin typeface="Symbol" pitchFamily="18" charset="2"/>
              </a:rPr>
              <a:t>q</a:t>
            </a:r>
            <a:r>
              <a:rPr lang="en-US" altLang="ja-JP" sz="2000" b="0" baseline="-25000" dirty="0" smtClean="0"/>
              <a:t>13</a:t>
            </a:r>
            <a:r>
              <a:rPr lang="en-US" altLang="ja-JP" sz="2000" b="0" dirty="0" smtClean="0"/>
              <a:t> value is also important to explore the sub-leading term.</a:t>
            </a:r>
          </a:p>
          <a:p>
            <a:r>
              <a:rPr lang="en-US" altLang="ja-JP" sz="2000" b="0" dirty="0" smtClean="0">
                <a:latin typeface="Times New Roman"/>
                <a:cs typeface="Times New Roman"/>
              </a:rPr>
              <a:t>Precise measurement of </a:t>
            </a:r>
            <a:r>
              <a:rPr lang="en-US" altLang="ja-JP" sz="2000" b="0" i="1" dirty="0" smtClean="0">
                <a:latin typeface="Times New Roman"/>
                <a:cs typeface="Times New Roman"/>
              </a:rPr>
              <a:t>P</a:t>
            </a:r>
            <a:r>
              <a:rPr lang="en-US" altLang="ja-JP" sz="2000" b="0" dirty="0" smtClean="0">
                <a:latin typeface="Times New Roman"/>
                <a:cs typeface="Times New Roman"/>
              </a:rPr>
              <a:t>(</a:t>
            </a:r>
            <a:r>
              <a:rPr lang="en-US" altLang="ja-JP" sz="2000" b="0" dirty="0" err="1" smtClean="0">
                <a:latin typeface="Symbol" pitchFamily="18" charset="2"/>
                <a:cs typeface="Times New Roman"/>
              </a:rPr>
              <a:t>n</a:t>
            </a:r>
            <a:r>
              <a:rPr lang="en-US" altLang="ja-JP" sz="2000" b="0" baseline="-25000" dirty="0" err="1" smtClean="0">
                <a:latin typeface="Symbol" pitchFamily="18" charset="2"/>
                <a:cs typeface="Times New Roman"/>
              </a:rPr>
              <a:t>m</a:t>
            </a:r>
            <a:r>
              <a:rPr lang="en-US" altLang="ja-JP" sz="2000" b="0" dirty="0" err="1" smtClean="0">
                <a:latin typeface="Times New Roman"/>
                <a:cs typeface="Times New Roman"/>
              </a:rPr>
              <a:t>→</a:t>
            </a:r>
            <a:r>
              <a:rPr lang="en-US" altLang="ja-JP" sz="2000" b="0" dirty="0" err="1" smtClean="0">
                <a:latin typeface="Symbol" pitchFamily="18" charset="2"/>
                <a:cs typeface="Times New Roman"/>
              </a:rPr>
              <a:t>n</a:t>
            </a:r>
            <a:r>
              <a:rPr lang="en-US" altLang="ja-JP" sz="2000" b="0" baseline="-25000" dirty="0" err="1" smtClean="0">
                <a:latin typeface="Times New Roman"/>
                <a:cs typeface="Times New Roman"/>
              </a:rPr>
              <a:t>e</a:t>
            </a:r>
            <a:r>
              <a:rPr lang="en-US" altLang="ja-JP" sz="2000" b="0" dirty="0" smtClean="0">
                <a:latin typeface="Times New Roman"/>
                <a:cs typeface="Times New Roman"/>
              </a:rPr>
              <a:t>) is important to search for the sub-leading effects [ CP violation, matter effect, new physics, etc] in </a:t>
            </a:r>
            <a:r>
              <a:rPr lang="en-US" altLang="ja-JP" sz="2000" b="0" dirty="0" smtClean="0">
                <a:latin typeface="Symbol" pitchFamily="18" charset="2"/>
                <a:cs typeface="Times New Roman"/>
              </a:rPr>
              <a:t>n</a:t>
            </a:r>
            <a:r>
              <a:rPr lang="en-US" altLang="ja-JP" sz="2000" b="0" baseline="-25000" dirty="0" smtClean="0">
                <a:latin typeface="Times New Roman"/>
                <a:cs typeface="Times New Roman"/>
              </a:rPr>
              <a:t>e</a:t>
            </a:r>
            <a:r>
              <a:rPr lang="en-US" altLang="ja-JP" sz="2000" b="0" dirty="0" smtClean="0">
                <a:latin typeface="Times New Roman"/>
                <a:cs typeface="Times New Roman"/>
              </a:rPr>
              <a:t> appearance.</a:t>
            </a:r>
            <a:endParaRPr lang="en-US" altLang="ja-JP" sz="2000" b="0" dirty="0" smtClean="0"/>
          </a:p>
          <a:p>
            <a:r>
              <a:rPr kumimoji="1" lang="en-US" altLang="ja-JP" sz="2000" b="0" dirty="0" smtClean="0"/>
              <a:t>The data will increase in each new run with higher beam power.</a:t>
            </a:r>
          </a:p>
          <a:p>
            <a:pPr lvl="1"/>
            <a:r>
              <a:rPr lang="en-US" altLang="ja-JP" sz="2000" b="1" dirty="0" smtClean="0">
                <a:solidFill>
                  <a:srgbClr val="FF3300"/>
                </a:solidFill>
              </a:rPr>
              <a:t>~8</a:t>
            </a:r>
            <a:r>
              <a:rPr lang="en-US" altLang="ja-JP" sz="2000" b="1" dirty="0" smtClean="0">
                <a:solidFill>
                  <a:srgbClr val="FF3300"/>
                </a:solidFill>
                <a:latin typeface="Times New Roman"/>
                <a:cs typeface="Times New Roman"/>
              </a:rPr>
              <a:t>×</a:t>
            </a:r>
            <a:r>
              <a:rPr lang="en-US" altLang="ja-JP" sz="2000" b="1" dirty="0" smtClean="0">
                <a:solidFill>
                  <a:srgbClr val="FF3300"/>
                </a:solidFill>
              </a:rPr>
              <a:t>10</a:t>
            </a:r>
            <a:r>
              <a:rPr lang="en-US" altLang="ja-JP" sz="2000" b="1" baseline="30000" dirty="0" smtClean="0">
                <a:solidFill>
                  <a:srgbClr val="FF3300"/>
                </a:solidFill>
              </a:rPr>
              <a:t>20</a:t>
            </a:r>
            <a:r>
              <a:rPr lang="en-US" altLang="ja-JP" sz="2000" b="1" dirty="0" smtClean="0">
                <a:solidFill>
                  <a:srgbClr val="FF3300"/>
                </a:solidFill>
              </a:rPr>
              <a:t> POT (2013)</a:t>
            </a:r>
            <a:r>
              <a:rPr lang="en-US" altLang="ja-JP" sz="2000" b="1" dirty="0" smtClean="0">
                <a:solidFill>
                  <a:srgbClr val="FF3300"/>
                </a:solidFill>
                <a:latin typeface="Times New Roman"/>
                <a:cs typeface="Times New Roman"/>
              </a:rPr>
              <a:t>→~1.2×10</a:t>
            </a:r>
            <a:r>
              <a:rPr lang="en-US" altLang="ja-JP" sz="2000" b="1" baseline="30000" dirty="0" smtClean="0">
                <a:solidFill>
                  <a:srgbClr val="FF3300"/>
                </a:solidFill>
                <a:latin typeface="Times New Roman"/>
                <a:cs typeface="Times New Roman"/>
              </a:rPr>
              <a:t>21</a:t>
            </a:r>
            <a:r>
              <a:rPr lang="en-US" altLang="ja-JP" sz="2000" b="1" dirty="0" smtClean="0">
                <a:solidFill>
                  <a:srgbClr val="FF3300"/>
                </a:solidFill>
                <a:latin typeface="Times New Roman"/>
                <a:cs typeface="Times New Roman"/>
              </a:rPr>
              <a:t> POT (2014)→~1.8×10</a:t>
            </a:r>
            <a:r>
              <a:rPr lang="en-US" altLang="ja-JP" sz="2000" b="1" baseline="30000" dirty="0" smtClean="0">
                <a:solidFill>
                  <a:srgbClr val="FF3300"/>
                </a:solidFill>
                <a:latin typeface="Times New Roman"/>
                <a:cs typeface="Times New Roman"/>
              </a:rPr>
              <a:t>21</a:t>
            </a:r>
            <a:r>
              <a:rPr lang="en-US" altLang="ja-JP" sz="2000" b="1" dirty="0" smtClean="0">
                <a:solidFill>
                  <a:srgbClr val="FF3300"/>
                </a:solidFill>
                <a:latin typeface="Times New Roman"/>
                <a:cs typeface="Times New Roman"/>
              </a:rPr>
              <a:t> POT (2015)</a:t>
            </a:r>
          </a:p>
          <a:p>
            <a:endParaRPr lang="en-US" altLang="ja-JP" sz="20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kumimoji="1" lang="en-US" altLang="ja-JP" sz="2000" b="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	P</a:t>
            </a:r>
            <a:r>
              <a:rPr kumimoji="1" lang="en-US" altLang="ja-JP" sz="20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(</a:t>
            </a:r>
            <a:r>
              <a:rPr kumimoji="1" lang="en-US" altLang="ja-JP" sz="20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  <a:cs typeface="Times New Roman"/>
              </a:rPr>
              <a:t>n</a:t>
            </a:r>
            <a:r>
              <a:rPr kumimoji="1" lang="en-US" altLang="ja-JP" sz="2000" b="0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  <a:cs typeface="Times New Roman"/>
              </a:rPr>
              <a:t>m</a:t>
            </a:r>
            <a:r>
              <a:rPr kumimoji="1" lang="en-US" altLang="ja-JP" sz="20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→</a:t>
            </a:r>
            <a:r>
              <a:rPr kumimoji="1" lang="en-US" altLang="ja-JP" sz="20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  <a:cs typeface="Times New Roman"/>
              </a:rPr>
              <a:t>n</a:t>
            </a:r>
            <a:r>
              <a:rPr kumimoji="1" lang="en-US" altLang="ja-JP" sz="2000" b="0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e</a:t>
            </a:r>
            <a:r>
              <a:rPr kumimoji="1" lang="en-US" altLang="ja-JP" sz="20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)=</a:t>
            </a:r>
            <a:r>
              <a:rPr kumimoji="1" lang="en-US" altLang="ja-JP" sz="2000" b="0" dirty="0" smtClean="0">
                <a:solidFill>
                  <a:srgbClr val="FF3300"/>
                </a:solidFill>
                <a:latin typeface="Times New Roman"/>
                <a:cs typeface="Times New Roman"/>
              </a:rPr>
              <a:t>sin</a:t>
            </a:r>
            <a:r>
              <a:rPr kumimoji="1" lang="en-US" altLang="ja-JP" sz="2000" b="0" baseline="30000" dirty="0" smtClean="0">
                <a:solidFill>
                  <a:srgbClr val="FF3300"/>
                </a:solidFill>
                <a:latin typeface="Times New Roman"/>
                <a:cs typeface="Times New Roman"/>
              </a:rPr>
              <a:t>2</a:t>
            </a:r>
            <a:r>
              <a:rPr kumimoji="1" lang="en-US" altLang="ja-JP" sz="2000" b="0" dirty="0" smtClean="0">
                <a:solidFill>
                  <a:srgbClr val="FF3300"/>
                </a:solidFill>
                <a:latin typeface="Symbol" pitchFamily="18" charset="2"/>
                <a:cs typeface="Times New Roman"/>
              </a:rPr>
              <a:t>q</a:t>
            </a:r>
            <a:r>
              <a:rPr kumimoji="1" lang="en-US" altLang="ja-JP" sz="2000" b="0" baseline="-25000" dirty="0" smtClean="0">
                <a:solidFill>
                  <a:srgbClr val="FF3300"/>
                </a:solidFill>
                <a:latin typeface="Times New Roman"/>
                <a:cs typeface="Times New Roman"/>
              </a:rPr>
              <a:t>23</a:t>
            </a:r>
            <a:r>
              <a:rPr kumimoji="1" lang="en-US" altLang="ja-JP" sz="20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sin</a:t>
            </a:r>
            <a:r>
              <a:rPr kumimoji="1" lang="en-US" altLang="ja-JP" sz="2000" b="0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2</a:t>
            </a:r>
            <a:r>
              <a:rPr kumimoji="1" lang="en-US" altLang="ja-JP" sz="20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2</a:t>
            </a:r>
            <a:r>
              <a:rPr kumimoji="1" lang="en-US" altLang="ja-JP" sz="20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  <a:cs typeface="Times New Roman"/>
              </a:rPr>
              <a:t>q</a:t>
            </a:r>
            <a:r>
              <a:rPr kumimoji="1" lang="en-US" altLang="ja-JP" sz="2000" b="0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13</a:t>
            </a:r>
            <a:r>
              <a:rPr kumimoji="1" lang="en-US" altLang="ja-JP" sz="20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sin</a:t>
            </a:r>
            <a:r>
              <a:rPr kumimoji="1" lang="en-US" altLang="ja-JP" sz="2000" b="0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2</a:t>
            </a:r>
            <a:r>
              <a:rPr kumimoji="1" lang="en-US" altLang="ja-JP" sz="20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(1.27</a:t>
            </a:r>
            <a:r>
              <a:rPr kumimoji="1" lang="en-US" altLang="ja-JP" sz="20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ymbol" pitchFamily="18" charset="2"/>
                <a:cs typeface="Times New Roman"/>
              </a:rPr>
              <a:t>D</a:t>
            </a:r>
            <a:r>
              <a:rPr kumimoji="1" lang="en-US" altLang="ja-JP" sz="20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m</a:t>
            </a:r>
            <a:r>
              <a:rPr kumimoji="1" lang="en-US" altLang="ja-JP" sz="2000" b="0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2</a:t>
            </a:r>
            <a:r>
              <a:rPr kumimoji="1" lang="en-US" altLang="ja-JP" sz="2000" b="0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23</a:t>
            </a:r>
            <a:r>
              <a:rPr kumimoji="1" lang="en-US" altLang="ja-JP" sz="20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L/E) + CPV + matter effect + …</a:t>
            </a:r>
            <a:endParaRPr kumimoji="1" lang="en-US" altLang="ja-JP" sz="2000" b="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30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79512" y="980728"/>
            <a:ext cx="8964488" cy="5328592"/>
          </a:xfrm>
        </p:spPr>
        <p:txBody>
          <a:bodyPr>
            <a:normAutofit/>
          </a:bodyPr>
          <a:lstStyle/>
          <a:p>
            <a:r>
              <a:rPr lang="en-US" altLang="ja-JP" sz="2000" i="1" dirty="0" smtClean="0"/>
              <a:t>Updated </a:t>
            </a:r>
            <a:r>
              <a:rPr lang="en-US" altLang="ja-JP" sz="2000" i="1" dirty="0" smtClean="0">
                <a:latin typeface="Symbol" pitchFamily="18" charset="2"/>
              </a:rPr>
              <a:t>n</a:t>
            </a:r>
            <a:r>
              <a:rPr lang="en-US" altLang="ja-JP" sz="2000" i="1" baseline="-25000" dirty="0" smtClean="0"/>
              <a:t>e</a:t>
            </a:r>
            <a:r>
              <a:rPr lang="en-US" altLang="ja-JP" sz="2000" i="1" dirty="0" smtClean="0"/>
              <a:t> appearance results with 2.56</a:t>
            </a:r>
            <a:r>
              <a:rPr lang="en-US" altLang="ja-JP" sz="2000" i="1" dirty="0" smtClean="0">
                <a:latin typeface="Times New Roman"/>
                <a:cs typeface="Times New Roman"/>
              </a:rPr>
              <a:t>×</a:t>
            </a:r>
            <a:r>
              <a:rPr lang="en-US" altLang="ja-JP" sz="2000" i="1" dirty="0" smtClean="0"/>
              <a:t>10</a:t>
            </a:r>
            <a:r>
              <a:rPr lang="en-US" altLang="ja-JP" sz="2000" i="1" baseline="30000" dirty="0" smtClean="0"/>
              <a:t>20</a:t>
            </a:r>
            <a:r>
              <a:rPr lang="en-US" altLang="ja-JP" sz="2000" i="1" dirty="0" smtClean="0"/>
              <a:t> POT</a:t>
            </a:r>
          </a:p>
          <a:p>
            <a:pPr lvl="1"/>
            <a:r>
              <a:rPr lang="en-US" altLang="ja-JP" sz="2000" b="1" dirty="0" smtClean="0">
                <a:solidFill>
                  <a:srgbClr val="0000FF"/>
                </a:solidFill>
              </a:rPr>
              <a:t>Systematic uncertainties reduced from the previous analysis: 23%</a:t>
            </a:r>
            <a:r>
              <a:rPr lang="en-US" altLang="ja-JP" sz="20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→</a:t>
            </a:r>
            <a:r>
              <a:rPr lang="en-US" altLang="ja-JP" sz="2000" b="1" dirty="0" smtClean="0">
                <a:solidFill>
                  <a:srgbClr val="0000FF"/>
                </a:solidFill>
              </a:rPr>
              <a:t>13%.</a:t>
            </a:r>
          </a:p>
          <a:p>
            <a:pPr lvl="1"/>
            <a:r>
              <a:rPr lang="en-US" altLang="ja-JP" sz="2000" b="1" dirty="0" smtClean="0">
                <a:solidFill>
                  <a:srgbClr val="FF0000"/>
                </a:solidFill>
              </a:rPr>
              <a:t>10 </a:t>
            </a:r>
            <a:r>
              <a:rPr lang="en-US" altLang="ja-JP" sz="2000" b="1" dirty="0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lang="en-US" altLang="ja-JP" sz="2000" b="1" baseline="-25000" dirty="0" smtClean="0">
                <a:solidFill>
                  <a:srgbClr val="FF0000"/>
                </a:solidFill>
              </a:rPr>
              <a:t>e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candidates observed.</a:t>
            </a:r>
          </a:p>
          <a:p>
            <a:pPr lvl="1"/>
            <a:r>
              <a:rPr lang="en-US" altLang="ja-JP" sz="2000" b="1" dirty="0" smtClean="0">
                <a:solidFill>
                  <a:srgbClr val="0000FF"/>
                </a:solidFill>
              </a:rPr>
              <a:t>2.73</a:t>
            </a:r>
            <a:r>
              <a:rPr lang="en-US" altLang="ja-JP" sz="20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±0.73</a:t>
            </a:r>
            <a:r>
              <a:rPr lang="en-US" altLang="ja-JP" sz="2000" dirty="0" smtClean="0">
                <a:latin typeface="Times New Roman"/>
                <a:cs typeface="Times New Roman"/>
              </a:rPr>
              <a:t> </a:t>
            </a:r>
            <a:r>
              <a:rPr lang="en-US" altLang="ja-JP" sz="20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events with sin</a:t>
            </a:r>
            <a:r>
              <a:rPr lang="en-US" altLang="ja-JP" sz="2000" b="1" baseline="30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lang="en-US" altLang="ja-JP" sz="20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lang="en-US" altLang="ja-JP" sz="2000" b="1" dirty="0" smtClean="0">
                <a:solidFill>
                  <a:srgbClr val="0000FF"/>
                </a:solidFill>
                <a:latin typeface="Symbol" pitchFamily="18" charset="2"/>
                <a:cs typeface="Times New Roman"/>
              </a:rPr>
              <a:t>q</a:t>
            </a:r>
            <a:r>
              <a:rPr lang="en-US" altLang="ja-JP" sz="2000" b="1" baseline="-25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13</a:t>
            </a:r>
            <a:r>
              <a:rPr lang="en-US" altLang="ja-JP" sz="20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=0 assumption</a:t>
            </a:r>
          </a:p>
          <a:p>
            <a:pPr lvl="1"/>
            <a:r>
              <a:rPr lang="en-US" altLang="ja-JP" sz="2000" dirty="0" smtClean="0">
                <a:latin typeface="Times New Roman"/>
                <a:cs typeface="Times New Roman"/>
              </a:rPr>
              <a:t>Probability to observe 10 or more events = </a:t>
            </a:r>
            <a:r>
              <a:rPr lang="en-US" altLang="ja-JP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0.08% (3.2 </a:t>
            </a:r>
            <a:r>
              <a:rPr lang="en-US" altLang="ja-JP" sz="2000" b="1" dirty="0" smtClean="0">
                <a:solidFill>
                  <a:srgbClr val="FF0000"/>
                </a:solidFill>
                <a:latin typeface="Symbol" pitchFamily="18" charset="2"/>
                <a:cs typeface="Times New Roman"/>
              </a:rPr>
              <a:t>s</a:t>
            </a:r>
            <a:r>
              <a:rPr lang="en-US" altLang="ja-JP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</a:p>
          <a:p>
            <a:pPr lvl="1"/>
            <a:r>
              <a:rPr lang="en-US" altLang="ja-JP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Evidence of </a:t>
            </a:r>
            <a:r>
              <a:rPr lang="en-US" altLang="ja-JP" sz="2000" b="1" dirty="0" smtClean="0">
                <a:solidFill>
                  <a:srgbClr val="FF0000"/>
                </a:solidFill>
                <a:latin typeface="Symbol" pitchFamily="18" charset="2"/>
                <a:cs typeface="Times New Roman"/>
              </a:rPr>
              <a:t>n</a:t>
            </a:r>
            <a:r>
              <a:rPr lang="en-US" altLang="ja-JP" sz="2000" b="1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lang="en-US" altLang="ja-JP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appearance!!</a:t>
            </a:r>
          </a:p>
          <a:p>
            <a:r>
              <a:rPr lang="en-US" altLang="ja-JP" sz="2000" i="1" dirty="0" smtClean="0">
                <a:latin typeface="Symbol" pitchFamily="18" charset="2"/>
                <a:cs typeface="Times New Roman"/>
              </a:rPr>
              <a:t>q</a:t>
            </a:r>
            <a:r>
              <a:rPr lang="en-US" altLang="ja-JP" sz="2000" i="1" baseline="-25000" dirty="0" smtClean="0">
                <a:latin typeface="Times New Roman"/>
                <a:cs typeface="Times New Roman"/>
              </a:rPr>
              <a:t>13</a:t>
            </a:r>
            <a:r>
              <a:rPr lang="en-US" altLang="ja-JP" sz="2000" i="1" dirty="0" smtClean="0">
                <a:latin typeface="Times New Roman"/>
                <a:cs typeface="Times New Roman"/>
              </a:rPr>
              <a:t> measurement</a:t>
            </a:r>
          </a:p>
          <a:p>
            <a:pPr lvl="1"/>
            <a:r>
              <a:rPr lang="en-US" altLang="ja-JP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sin</a:t>
            </a:r>
            <a:r>
              <a:rPr lang="en-US" altLang="ja-JP" sz="2000" b="1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lang="en-US" altLang="ja-JP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lang="en-US" altLang="ja-JP" sz="2000" b="1" dirty="0" smtClean="0">
                <a:solidFill>
                  <a:srgbClr val="FF0000"/>
                </a:solidFill>
                <a:latin typeface="Symbol" pitchFamily="18" charset="2"/>
                <a:cs typeface="Times New Roman"/>
              </a:rPr>
              <a:t>q</a:t>
            </a:r>
            <a:r>
              <a:rPr lang="en-US" altLang="ja-JP" sz="2000" b="1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13</a:t>
            </a:r>
            <a:r>
              <a:rPr lang="en-US" altLang="ja-JP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= 0.104</a:t>
            </a:r>
            <a:r>
              <a:rPr lang="en-US" altLang="ja-JP" sz="2000" b="1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+0.060</a:t>
            </a:r>
            <a:r>
              <a:rPr lang="en-US" altLang="ja-JP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2000" b="1" dirty="0" smtClean="0">
                <a:latin typeface="Times New Roman"/>
                <a:cs typeface="Times New Roman"/>
              </a:rPr>
              <a:t>(normal hierarchy, </a:t>
            </a:r>
            <a:r>
              <a:rPr lang="en-US" altLang="ja-JP" sz="2000" b="1" dirty="0" smtClean="0">
                <a:latin typeface="Symbol" pitchFamily="18" charset="2"/>
                <a:cs typeface="Times New Roman"/>
              </a:rPr>
              <a:t>d</a:t>
            </a:r>
            <a:r>
              <a:rPr lang="en-US" altLang="ja-JP" sz="2000" b="1" baseline="-25000" dirty="0" smtClean="0">
                <a:latin typeface="Times New Roman"/>
                <a:cs typeface="Times New Roman"/>
              </a:rPr>
              <a:t>CP</a:t>
            </a:r>
            <a:r>
              <a:rPr lang="en-US" altLang="ja-JP" sz="2000" b="1" dirty="0" smtClean="0">
                <a:latin typeface="Times New Roman"/>
                <a:cs typeface="Times New Roman"/>
              </a:rPr>
              <a:t>=0)</a:t>
            </a:r>
          </a:p>
          <a:p>
            <a:pPr lvl="1"/>
            <a:r>
              <a:rPr lang="en-US" altLang="ja-JP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sin</a:t>
            </a:r>
            <a:r>
              <a:rPr lang="en-US" altLang="ja-JP" sz="2000" b="1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lang="en-US" altLang="ja-JP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lang="en-US" altLang="ja-JP" sz="2000" b="1" dirty="0" smtClean="0">
                <a:solidFill>
                  <a:srgbClr val="FF0000"/>
                </a:solidFill>
                <a:latin typeface="Symbol" pitchFamily="18" charset="2"/>
                <a:cs typeface="Times New Roman"/>
              </a:rPr>
              <a:t>q</a:t>
            </a:r>
            <a:r>
              <a:rPr lang="en-US" altLang="ja-JP" sz="2000" b="1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13</a:t>
            </a:r>
            <a:r>
              <a:rPr lang="en-US" altLang="ja-JP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= 0.128</a:t>
            </a:r>
            <a:r>
              <a:rPr lang="en-US" altLang="ja-JP" sz="2000" b="1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+0.070</a:t>
            </a:r>
            <a:r>
              <a:rPr lang="en-US" altLang="ja-JP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2000" b="1" dirty="0" smtClean="0">
                <a:latin typeface="Times New Roman"/>
                <a:cs typeface="Times New Roman"/>
              </a:rPr>
              <a:t>(inverted hierarchy, </a:t>
            </a:r>
            <a:r>
              <a:rPr lang="en-US" altLang="ja-JP" sz="2000" b="1" dirty="0" err="1" smtClean="0">
                <a:latin typeface="Symbol" pitchFamily="18" charset="2"/>
                <a:cs typeface="Times New Roman"/>
              </a:rPr>
              <a:t>d</a:t>
            </a:r>
            <a:r>
              <a:rPr lang="en-US" altLang="ja-JP" sz="2000" b="1" baseline="-25000" dirty="0" err="1" smtClean="0">
                <a:latin typeface="Times New Roman"/>
                <a:cs typeface="Times New Roman"/>
              </a:rPr>
              <a:t>CP</a:t>
            </a:r>
            <a:r>
              <a:rPr lang="en-US" altLang="ja-JP" sz="2000" b="1" dirty="0" smtClean="0">
                <a:latin typeface="Times New Roman"/>
                <a:cs typeface="Times New Roman"/>
              </a:rPr>
              <a:t>=0)</a:t>
            </a:r>
          </a:p>
          <a:p>
            <a:r>
              <a:rPr lang="en-US" altLang="ja-JP" sz="2000" b="1" i="1" dirty="0" smtClean="0"/>
              <a:t>Results with all the collected data by June 2012 will be coming soon.</a:t>
            </a:r>
          </a:p>
          <a:p>
            <a:pPr lvl="1"/>
            <a:r>
              <a:rPr lang="en-US" altLang="ja-JP" sz="2000" dirty="0" smtClean="0">
                <a:latin typeface="Symbol" pitchFamily="18" charset="2"/>
              </a:rPr>
              <a:t>n</a:t>
            </a:r>
            <a:r>
              <a:rPr lang="en-US" altLang="ja-JP" sz="2000" baseline="-25000" dirty="0" smtClean="0"/>
              <a:t>e</a:t>
            </a:r>
            <a:r>
              <a:rPr lang="en-US" altLang="ja-JP" sz="2000" dirty="0" smtClean="0"/>
              <a:t> appearance</a:t>
            </a:r>
          </a:p>
          <a:p>
            <a:pPr lvl="1"/>
            <a:r>
              <a:rPr lang="en-US" altLang="ja-JP" sz="2000" dirty="0" smtClean="0">
                <a:latin typeface="Symbol" pitchFamily="18" charset="2"/>
              </a:rPr>
              <a:t>n</a:t>
            </a:r>
            <a:r>
              <a:rPr lang="en-US" altLang="ja-JP" sz="2000" baseline="-25000" dirty="0" smtClean="0">
                <a:latin typeface="Symbol" pitchFamily="18" charset="2"/>
              </a:rPr>
              <a:t>m</a:t>
            </a:r>
            <a:r>
              <a:rPr lang="en-US" altLang="ja-JP" sz="2000" dirty="0" smtClean="0"/>
              <a:t> disappearance </a:t>
            </a:r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endParaRPr lang="en-US" altLang="ja-JP" dirty="0" smtClean="0"/>
          </a:p>
          <a:p>
            <a:pPr lvl="2"/>
            <a:endParaRPr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31</a:t>
            </a:fld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92000" y="3717032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−</a:t>
            </a:r>
            <a:r>
              <a:rPr kumimoji="1" lang="en-US" altLang="ja-JP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0.045</a:t>
            </a:r>
            <a:endParaRPr kumimoji="1" lang="ja-JP" altLang="en-US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84768" y="4088105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−</a:t>
            </a:r>
            <a:r>
              <a:rPr kumimoji="1" lang="en-US" altLang="ja-JP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0.055</a:t>
            </a:r>
            <a:endParaRPr kumimoji="1" lang="ja-JP" altLang="en-US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400" dirty="0" smtClean="0"/>
              <a:t>Backup Slides</a:t>
            </a:r>
            <a:endParaRPr kumimoji="1" lang="ja-JP" altLang="en-US" sz="44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32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Neutrino Oscillations as of 2012 May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33</a:t>
            </a:fld>
            <a:endParaRPr lang="ja-JP" altLang="en-US" dirty="0"/>
          </a:p>
        </p:txBody>
      </p:sp>
      <p:sp>
        <p:nvSpPr>
          <p:cNvPr id="7" name="CasellaDiTesto 100"/>
          <p:cNvSpPr txBox="1"/>
          <p:nvPr/>
        </p:nvSpPr>
        <p:spPr>
          <a:xfrm>
            <a:off x="4499992" y="1509864"/>
            <a:ext cx="4745433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 </a:t>
            </a:r>
            <a:r>
              <a:rPr lang="it-IT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T2K</a:t>
            </a:r>
            <a:r>
              <a:rPr lang="it-IT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it-IT" i="1" u="sng" dirty="0" smtClean="0">
                <a:latin typeface="Times New Roman" pitchFamily="18" charset="0"/>
                <a:cs typeface="Times New Roman" pitchFamily="18" charset="0"/>
              </a:rPr>
              <a:t>first  </a:t>
            </a:r>
            <a:r>
              <a:rPr lang="it-IT" i="1" u="sng" dirty="0" err="1" smtClean="0">
                <a:latin typeface="Times New Roman" pitchFamily="18" charset="0"/>
                <a:cs typeface="Times New Roman" pitchFamily="18" charset="0"/>
              </a:rPr>
              <a:t>indication</a:t>
            </a:r>
            <a:r>
              <a:rPr lang="it-IT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i="1" u="sng" dirty="0" err="1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it-IT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l-GR" u="sng" dirty="0" smtClean="0"/>
              <a:t>θ</a:t>
            </a:r>
            <a:r>
              <a:rPr lang="it-IT" sz="1200" u="sng" dirty="0" smtClean="0"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it-IT" u="sng" dirty="0" smtClean="0">
                <a:latin typeface="Times New Roman" pitchFamily="18" charset="0"/>
                <a:cs typeface="Times New Roman" pitchFamily="18" charset="0"/>
              </a:rPr>
              <a:t>≠ 0 </a:t>
            </a:r>
            <a:r>
              <a:rPr lang="it-IT" u="sng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u="sng" dirty="0" smtClean="0">
                <a:latin typeface="Times New Roman" pitchFamily="18" charset="0"/>
                <a:cs typeface="Times New Roman" pitchFamily="18" charset="0"/>
              </a:rPr>
              <a:t> 2.5 </a:t>
            </a:r>
            <a:r>
              <a:rPr lang="el-GR" u="sng" dirty="0" smtClean="0"/>
              <a:t>σ</a:t>
            </a:r>
            <a:r>
              <a:rPr lang="it-IT" u="sng" dirty="0" smtClean="0"/>
              <a:t> </a:t>
            </a:r>
            <a:r>
              <a:rPr lang="it-IT" u="sng" dirty="0" err="1" smtClean="0">
                <a:latin typeface="Times New Roman" pitchFamily="18" charset="0"/>
                <a:cs typeface="Times New Roman" pitchFamily="18" charset="0"/>
              </a:rPr>
              <a:t>significance</a:t>
            </a:r>
            <a:r>
              <a:rPr lang="it-IT" u="sng" dirty="0" smtClean="0"/>
              <a:t> </a:t>
            </a:r>
          </a:p>
          <a:p>
            <a:r>
              <a:rPr lang="it-IT" sz="1200" dirty="0" smtClean="0"/>
              <a:t>       </a:t>
            </a:r>
            <a:endParaRPr lang="it-IT" dirty="0"/>
          </a:p>
        </p:txBody>
      </p:sp>
      <p:sp>
        <p:nvSpPr>
          <p:cNvPr id="8" name="CasellaDiTesto 102"/>
          <p:cNvSpPr txBox="1"/>
          <p:nvPr/>
        </p:nvSpPr>
        <p:spPr>
          <a:xfrm>
            <a:off x="4286248" y="2331061"/>
            <a:ext cx="28648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  </a:t>
            </a:r>
            <a:r>
              <a:rPr lang="it-IT" i="1" dirty="0" smtClean="0"/>
              <a:t> 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MINOS</a:t>
            </a:r>
            <a:r>
              <a:rPr lang="it-IT" b="1" u="sng" dirty="0" smtClean="0"/>
              <a:t> </a:t>
            </a:r>
          </a:p>
          <a:p>
            <a:r>
              <a:rPr lang="it-IT" dirty="0" smtClean="0"/>
              <a:t>    </a:t>
            </a:r>
            <a:r>
              <a:rPr lang="el-GR" dirty="0" smtClean="0"/>
              <a:t>θ</a:t>
            </a:r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=0  </a:t>
            </a:r>
            <a:r>
              <a:rPr lang="it-IT" i="1" dirty="0" err="1" smtClean="0">
                <a:latin typeface="Times New Roman" pitchFamily="18" charset="0"/>
                <a:cs typeface="Times New Roman" pitchFamily="18" charset="0"/>
              </a:rPr>
              <a:t>disfavored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 @1.7 </a:t>
            </a:r>
            <a:r>
              <a:rPr lang="el-GR" i="1" dirty="0" smtClean="0"/>
              <a:t>σ</a:t>
            </a:r>
            <a:r>
              <a:rPr lang="it-IT" i="1" dirty="0" smtClean="0"/>
              <a:t> </a:t>
            </a:r>
          </a:p>
          <a:p>
            <a:r>
              <a:rPr lang="it-IT" sz="1200" dirty="0" smtClean="0"/>
              <a:t>       </a:t>
            </a:r>
            <a:endParaRPr lang="it-IT" dirty="0"/>
          </a:p>
        </p:txBody>
      </p:sp>
      <p:sp>
        <p:nvSpPr>
          <p:cNvPr id="9" name="CasellaDiTesto 104"/>
          <p:cNvSpPr txBox="1"/>
          <p:nvPr/>
        </p:nvSpPr>
        <p:spPr>
          <a:xfrm>
            <a:off x="4286248" y="2974003"/>
            <a:ext cx="45672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it-IT" b="1" u="sng" dirty="0" err="1" smtClean="0"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b="1" u="sng" dirty="0" err="1" smtClean="0">
                <a:latin typeface="Times New Roman" pitchFamily="18" charset="0"/>
                <a:cs typeface="Times New Roman" pitchFamily="18" charset="0"/>
              </a:rPr>
              <a:t>Chooz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it-IT" dirty="0" smtClean="0"/>
              <a:t>    </a:t>
            </a:r>
            <a:r>
              <a:rPr lang="el-GR" dirty="0" smtClean="0"/>
              <a:t>θ</a:t>
            </a:r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≠ 0 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@3</a:t>
            </a:r>
            <a:r>
              <a:rPr lang="el-GR" i="1" dirty="0" smtClean="0"/>
              <a:t>σ</a:t>
            </a:r>
            <a:r>
              <a:rPr lang="it-IT" i="1" dirty="0" smtClean="0"/>
              <a:t> </a:t>
            </a:r>
            <a:r>
              <a:rPr lang="it-IT" i="1" dirty="0" err="1" smtClean="0">
                <a:latin typeface="Times New Roman" pitchFamily="18" charset="0"/>
                <a:cs typeface="Times New Roman" pitchFamily="18" charset="0"/>
              </a:rPr>
              <a:t>combined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i="1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 T2K and MINOS</a:t>
            </a:r>
          </a:p>
          <a:p>
            <a:r>
              <a:rPr lang="it-IT" sz="1200" dirty="0" smtClean="0"/>
              <a:t>       </a:t>
            </a:r>
            <a:endParaRPr lang="it-IT" dirty="0"/>
          </a:p>
        </p:txBody>
      </p:sp>
      <p:sp>
        <p:nvSpPr>
          <p:cNvPr id="10" name="CasellaDiTesto 105"/>
          <p:cNvSpPr txBox="1"/>
          <p:nvPr/>
        </p:nvSpPr>
        <p:spPr>
          <a:xfrm>
            <a:off x="4500562" y="364998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u="sng" dirty="0" err="1" smtClean="0">
                <a:latin typeface="Times New Roman" pitchFamily="18" charset="0"/>
                <a:cs typeface="Times New Roman" pitchFamily="18" charset="0"/>
              </a:rPr>
              <a:t>Daya</a:t>
            </a:r>
            <a:r>
              <a:rPr lang="it-IT" b="1" i="1" u="sng" dirty="0" smtClean="0">
                <a:latin typeface="Times New Roman" pitchFamily="18" charset="0"/>
                <a:cs typeface="Times New Roman" pitchFamily="18" charset="0"/>
              </a:rPr>
              <a:t> Bay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1" name="Oggetto 106"/>
          <p:cNvGraphicFramePr>
            <a:graphicFrameLocks noChangeAspect="1"/>
          </p:cNvGraphicFramePr>
          <p:nvPr/>
        </p:nvGraphicFramePr>
        <p:xfrm>
          <a:off x="5292080" y="1534940"/>
          <a:ext cx="533400" cy="334964"/>
        </p:xfrm>
        <a:graphic>
          <a:graphicData uri="http://schemas.openxmlformats.org/presentationml/2006/ole">
            <p:oleObj spid="_x0000_s23553" name="Equazione" r:id="rId3" imgW="533160" imgH="241200" progId="Equation.3">
              <p:embed/>
            </p:oleObj>
          </a:graphicData>
        </a:graphic>
      </p:graphicFrame>
      <p:graphicFrame>
        <p:nvGraphicFramePr>
          <p:cNvPr id="12" name="Object 3"/>
          <p:cNvGraphicFramePr>
            <a:graphicFrameLocks noChangeAspect="1"/>
          </p:cNvGraphicFramePr>
          <p:nvPr/>
        </p:nvGraphicFramePr>
        <p:xfrm>
          <a:off x="5395922" y="2376240"/>
          <a:ext cx="533400" cy="334962"/>
        </p:xfrm>
        <a:graphic>
          <a:graphicData uri="http://schemas.openxmlformats.org/presentationml/2006/ole">
            <p:oleObj spid="_x0000_s23554" name="Equazione" r:id="rId4" imgW="533160" imgH="241200" progId="Equation.3">
              <p:embed/>
            </p:oleObj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/>
        </p:nvGraphicFramePr>
        <p:xfrm>
          <a:off x="6161876" y="2947744"/>
          <a:ext cx="714380" cy="357189"/>
        </p:xfrm>
        <a:graphic>
          <a:graphicData uri="http://schemas.openxmlformats.org/presentationml/2006/ole">
            <p:oleObj spid="_x0000_s23555" name="Equazione" r:id="rId5" imgW="533160" imgH="215640" progId="Equation.3">
              <p:embed/>
            </p:oleObj>
          </a:graphicData>
        </a:graphic>
      </p:graphicFrame>
      <p:sp>
        <p:nvSpPr>
          <p:cNvPr id="14" name="ZoneTexte 4"/>
          <p:cNvSpPr txBox="1"/>
          <p:nvPr/>
        </p:nvSpPr>
        <p:spPr>
          <a:xfrm>
            <a:off x="4500562" y="3954370"/>
            <a:ext cx="46730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i="1" dirty="0" smtClean="0">
                <a:latin typeface="Times New Roman" pitchFamily="18" charset="0"/>
                <a:cs typeface="Times New Roman" pitchFamily="18" charset="0"/>
              </a:rPr>
              <a:t>sin²2</a:t>
            </a:r>
            <a:r>
              <a:rPr lang="en-US" sz="2000" i="1" dirty="0" smtClean="0">
                <a:latin typeface="Symbol" pitchFamily="18" charset="2"/>
              </a:rPr>
              <a:t>q</a:t>
            </a:r>
            <a:r>
              <a:rPr lang="en-CA" sz="1600" i="1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CA" sz="2000" dirty="0" smtClean="0">
                <a:latin typeface="Times New Roman" pitchFamily="18" charset="0"/>
                <a:cs typeface="Times New Roman" pitchFamily="18" charset="0"/>
              </a:rPr>
              <a:t>=0.092 ± 0.016(stat) ± 0.005(</a:t>
            </a:r>
            <a:r>
              <a:rPr lang="en-CA" sz="2000" dirty="0" err="1" smtClean="0">
                <a:latin typeface="Times New Roman" pitchFamily="18" charset="0"/>
                <a:cs typeface="Times New Roman" pitchFamily="18" charset="0"/>
              </a:rPr>
              <a:t>syst</a:t>
            </a:r>
            <a:r>
              <a:rPr lang="en-CA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CA" sz="2000" dirty="0" smtClean="0">
                <a:latin typeface="Times New Roman" pitchFamily="18" charset="0"/>
                <a:cs typeface="Times New Roman" pitchFamily="18" charset="0"/>
              </a:rPr>
              <a:t>                   5.2</a:t>
            </a:r>
            <a:r>
              <a:rPr lang="el-GR" sz="2000" dirty="0" smtClean="0"/>
              <a:t>σ</a:t>
            </a:r>
            <a:r>
              <a:rPr lang="it-IT" sz="2000" dirty="0" smtClean="0"/>
              <a:t> 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significance</a:t>
            </a:r>
            <a:endParaRPr lang="en-C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CasellaDiTesto 112"/>
          <p:cNvSpPr txBox="1"/>
          <p:nvPr/>
        </p:nvSpPr>
        <p:spPr>
          <a:xfrm>
            <a:off x="4500562" y="4650114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u="sng" dirty="0" smtClean="0">
                <a:latin typeface="Times New Roman" pitchFamily="18" charset="0"/>
                <a:cs typeface="Times New Roman" pitchFamily="18" charset="0"/>
              </a:rPr>
              <a:t>RENO</a:t>
            </a:r>
            <a:r>
              <a:rPr lang="it-IT" b="1" u="sng" dirty="0" smtClean="0"/>
              <a:t> </a:t>
            </a:r>
          </a:p>
        </p:txBody>
      </p:sp>
      <p:sp>
        <p:nvSpPr>
          <p:cNvPr id="16" name="ZoneTexte 4"/>
          <p:cNvSpPr txBox="1"/>
          <p:nvPr/>
        </p:nvSpPr>
        <p:spPr>
          <a:xfrm>
            <a:off x="4572000" y="4964385"/>
            <a:ext cx="45057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i="1" dirty="0" smtClean="0">
                <a:latin typeface="Times New Roman" pitchFamily="18" charset="0"/>
                <a:cs typeface="Times New Roman" pitchFamily="18" charset="0"/>
              </a:rPr>
              <a:t>sin²2</a:t>
            </a:r>
            <a:r>
              <a:rPr lang="en-US" sz="2000" i="1" dirty="0" smtClean="0">
                <a:latin typeface="Symbol" pitchFamily="18" charset="2"/>
              </a:rPr>
              <a:t>q</a:t>
            </a:r>
            <a:r>
              <a:rPr lang="en-CA" sz="1600" i="1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CA" sz="2000" dirty="0" smtClean="0">
                <a:latin typeface="Times New Roman" pitchFamily="18" charset="0"/>
                <a:cs typeface="Times New Roman" pitchFamily="18" charset="0"/>
              </a:rPr>
              <a:t>=0.113 ± 0.013(stat) ± 0.019(</a:t>
            </a:r>
            <a:r>
              <a:rPr lang="en-CA" sz="2000" dirty="0" err="1" smtClean="0">
                <a:latin typeface="Times New Roman" pitchFamily="18" charset="0"/>
                <a:cs typeface="Times New Roman" pitchFamily="18" charset="0"/>
              </a:rPr>
              <a:t>syst</a:t>
            </a:r>
            <a:r>
              <a:rPr lang="en-CA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CA" sz="2000" dirty="0" smtClean="0">
                <a:latin typeface="Times New Roman" pitchFamily="18" charset="0"/>
                <a:cs typeface="Times New Roman" pitchFamily="18" charset="0"/>
              </a:rPr>
              <a:t>4.9</a:t>
            </a:r>
            <a:r>
              <a:rPr lang="el-GR" sz="2000" dirty="0" smtClean="0"/>
              <a:t>σ</a:t>
            </a:r>
            <a:r>
              <a:rPr lang="it-IT" sz="2000" dirty="0" smtClean="0"/>
              <a:t> 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significance</a:t>
            </a:r>
            <a:endParaRPr lang="en-CA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Object 7"/>
          <p:cNvGraphicFramePr>
            <a:graphicFrameLocks noChangeAspect="1"/>
          </p:cNvGraphicFramePr>
          <p:nvPr/>
        </p:nvGraphicFramePr>
        <p:xfrm>
          <a:off x="5657250" y="3662124"/>
          <a:ext cx="642942" cy="307139"/>
        </p:xfrm>
        <a:graphic>
          <a:graphicData uri="http://schemas.openxmlformats.org/presentationml/2006/ole">
            <p:oleObj spid="_x0000_s23556" name="Equazione" r:id="rId6" imgW="533160" imgH="215640" progId="Equation.3">
              <p:embed/>
            </p:oleObj>
          </a:graphicData>
        </a:graphic>
      </p:graphicFrame>
      <p:graphicFrame>
        <p:nvGraphicFramePr>
          <p:cNvPr id="18" name="Object 8"/>
          <p:cNvGraphicFramePr>
            <a:graphicFrameLocks noChangeAspect="1"/>
          </p:cNvGraphicFramePr>
          <p:nvPr/>
        </p:nvGraphicFramePr>
        <p:xfrm>
          <a:off x="5369788" y="4662256"/>
          <a:ext cx="714380" cy="341264"/>
        </p:xfrm>
        <a:graphic>
          <a:graphicData uri="http://schemas.openxmlformats.org/presentationml/2006/ole">
            <p:oleObj spid="_x0000_s23557" name="Equazione" r:id="rId7" imgW="533160" imgH="215640" progId="Equation.3">
              <p:embed/>
            </p:oleObj>
          </a:graphicData>
        </a:graphic>
      </p:graphicFrame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900" t="8309" r="8215"/>
          <a:stretch/>
        </p:blipFill>
        <p:spPr bwMode="auto">
          <a:xfrm>
            <a:off x="-32" y="1233232"/>
            <a:ext cx="4643470" cy="4572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31"/>
          <p:cNvSpPr/>
          <p:nvPr/>
        </p:nvSpPr>
        <p:spPr>
          <a:xfrm>
            <a:off x="138862" y="1441314"/>
            <a:ext cx="4289679" cy="37281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1" name="Group 76"/>
          <p:cNvGrpSpPr/>
          <p:nvPr/>
        </p:nvGrpSpPr>
        <p:grpSpPr>
          <a:xfrm>
            <a:off x="197709" y="2531010"/>
            <a:ext cx="1172761" cy="144183"/>
            <a:chOff x="5597842" y="4765762"/>
            <a:chExt cx="797242" cy="79200"/>
          </a:xfrm>
        </p:grpSpPr>
        <p:cxnSp>
          <p:nvCxnSpPr>
            <p:cNvPr id="22" name="Straight Connector 16"/>
            <p:cNvCxnSpPr/>
            <p:nvPr/>
          </p:nvCxnSpPr>
          <p:spPr>
            <a:xfrm>
              <a:off x="5597842" y="4805362"/>
              <a:ext cx="797242" cy="0"/>
            </a:xfrm>
            <a:prstGeom prst="line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35"/>
            <p:cNvSpPr>
              <a:spLocks noChangeAspect="1"/>
            </p:cNvSpPr>
            <p:nvPr/>
          </p:nvSpPr>
          <p:spPr>
            <a:xfrm>
              <a:off x="5880972" y="4765762"/>
              <a:ext cx="79200" cy="792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77"/>
          <p:cNvGrpSpPr/>
          <p:nvPr/>
        </p:nvGrpSpPr>
        <p:grpSpPr>
          <a:xfrm>
            <a:off x="430301" y="2654126"/>
            <a:ext cx="1866331" cy="144183"/>
            <a:chOff x="5755957" y="4833390"/>
            <a:chExt cx="1268730" cy="79200"/>
          </a:xfrm>
        </p:grpSpPr>
        <p:cxnSp>
          <p:nvCxnSpPr>
            <p:cNvPr id="25" name="Straight Connector 15"/>
            <p:cNvCxnSpPr/>
            <p:nvPr/>
          </p:nvCxnSpPr>
          <p:spPr>
            <a:xfrm>
              <a:off x="5755957" y="4872990"/>
              <a:ext cx="1268730" cy="0"/>
            </a:xfrm>
            <a:prstGeom prst="line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36"/>
            <p:cNvSpPr>
              <a:spLocks noChangeAspect="1"/>
            </p:cNvSpPr>
            <p:nvPr/>
          </p:nvSpPr>
          <p:spPr>
            <a:xfrm>
              <a:off x="6268879" y="4833390"/>
              <a:ext cx="79200" cy="79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oup 78"/>
          <p:cNvGrpSpPr/>
          <p:nvPr/>
        </p:nvGrpSpPr>
        <p:grpSpPr>
          <a:xfrm>
            <a:off x="976751" y="1804736"/>
            <a:ext cx="2268461" cy="144183"/>
            <a:chOff x="6127433" y="5111520"/>
            <a:chExt cx="1542097" cy="79200"/>
          </a:xfrm>
        </p:grpSpPr>
        <p:cxnSp>
          <p:nvCxnSpPr>
            <p:cNvPr id="28" name="Straight Connector 19"/>
            <p:cNvCxnSpPr/>
            <p:nvPr/>
          </p:nvCxnSpPr>
          <p:spPr>
            <a:xfrm>
              <a:off x="6127433" y="5151120"/>
              <a:ext cx="1542097" cy="0"/>
            </a:xfrm>
            <a:prstGeom prst="line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37"/>
            <p:cNvSpPr>
              <a:spLocks noChangeAspect="1"/>
            </p:cNvSpPr>
            <p:nvPr/>
          </p:nvSpPr>
          <p:spPr>
            <a:xfrm>
              <a:off x="6583204" y="5111520"/>
              <a:ext cx="79200" cy="792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79"/>
          <p:cNvGrpSpPr/>
          <p:nvPr/>
        </p:nvGrpSpPr>
        <p:grpSpPr>
          <a:xfrm>
            <a:off x="1216347" y="1936522"/>
            <a:ext cx="2752021" cy="144183"/>
            <a:chOff x="6290310" y="5183910"/>
            <a:chExt cx="1870821" cy="79200"/>
          </a:xfrm>
        </p:grpSpPr>
        <p:cxnSp>
          <p:nvCxnSpPr>
            <p:cNvPr id="31" name="Straight Connector 18"/>
            <p:cNvCxnSpPr/>
            <p:nvPr/>
          </p:nvCxnSpPr>
          <p:spPr>
            <a:xfrm>
              <a:off x="6290310" y="5223510"/>
              <a:ext cx="1870821" cy="0"/>
            </a:xfrm>
            <a:prstGeom prst="line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8"/>
            <p:cNvSpPr>
              <a:spLocks noChangeAspect="1"/>
            </p:cNvSpPr>
            <p:nvPr/>
          </p:nvSpPr>
          <p:spPr>
            <a:xfrm>
              <a:off x="6885716" y="5183910"/>
              <a:ext cx="79200" cy="79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80"/>
          <p:cNvGrpSpPr/>
          <p:nvPr/>
        </p:nvGrpSpPr>
        <p:grpSpPr>
          <a:xfrm>
            <a:off x="595637" y="3349793"/>
            <a:ext cx="1515341" cy="144183"/>
            <a:chOff x="5868353" y="5462040"/>
            <a:chExt cx="1030128" cy="79200"/>
          </a:xfrm>
        </p:grpSpPr>
        <p:cxnSp>
          <p:nvCxnSpPr>
            <p:cNvPr id="34" name="Straight Connector 26"/>
            <p:cNvCxnSpPr/>
            <p:nvPr/>
          </p:nvCxnSpPr>
          <p:spPr>
            <a:xfrm>
              <a:off x="5868353" y="5501640"/>
              <a:ext cx="1030128" cy="0"/>
            </a:xfrm>
            <a:prstGeom prst="line">
              <a:avLst/>
            </a:prstGeom>
            <a:ln w="12700">
              <a:solidFill>
                <a:srgbClr val="7030A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9"/>
            <p:cNvSpPr>
              <a:spLocks noChangeAspect="1"/>
            </p:cNvSpPr>
            <p:nvPr/>
          </p:nvSpPr>
          <p:spPr>
            <a:xfrm>
              <a:off x="6338744" y="5462040"/>
              <a:ext cx="79200" cy="79200"/>
            </a:xfrm>
            <a:prstGeom prst="ellipse">
              <a:avLst/>
            </a:prstGeom>
            <a:solidFill>
              <a:srgbClr val="7030A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" name="Group 81"/>
          <p:cNvGrpSpPr/>
          <p:nvPr/>
        </p:nvGrpSpPr>
        <p:grpSpPr>
          <a:xfrm>
            <a:off x="1184821" y="4076336"/>
            <a:ext cx="507217" cy="144183"/>
            <a:chOff x="6268879" y="5809773"/>
            <a:chExt cx="344805" cy="79200"/>
          </a:xfrm>
        </p:grpSpPr>
        <p:cxnSp>
          <p:nvCxnSpPr>
            <p:cNvPr id="37" name="Straight Connector 28"/>
            <p:cNvCxnSpPr/>
            <p:nvPr/>
          </p:nvCxnSpPr>
          <p:spPr>
            <a:xfrm>
              <a:off x="6268879" y="5849302"/>
              <a:ext cx="344805" cy="0"/>
            </a:xfrm>
            <a:prstGeom prst="line">
              <a:avLst/>
            </a:prstGeom>
            <a:ln w="127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40"/>
            <p:cNvSpPr>
              <a:spLocks noChangeAspect="1"/>
            </p:cNvSpPr>
            <p:nvPr/>
          </p:nvSpPr>
          <p:spPr>
            <a:xfrm>
              <a:off x="6396919" y="5809773"/>
              <a:ext cx="79200" cy="79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" name="Group 82"/>
          <p:cNvGrpSpPr/>
          <p:nvPr/>
        </p:nvGrpSpPr>
        <p:grpSpPr>
          <a:xfrm>
            <a:off x="1397093" y="4916010"/>
            <a:ext cx="708281" cy="144183"/>
            <a:chOff x="6413182" y="6156805"/>
            <a:chExt cx="481489" cy="79200"/>
          </a:xfrm>
        </p:grpSpPr>
        <p:cxnSp>
          <p:nvCxnSpPr>
            <p:cNvPr id="40" name="Straight Connector 30"/>
            <p:cNvCxnSpPr/>
            <p:nvPr/>
          </p:nvCxnSpPr>
          <p:spPr>
            <a:xfrm>
              <a:off x="6413182" y="6196405"/>
              <a:ext cx="481489" cy="0"/>
            </a:xfrm>
            <a:prstGeom prst="line">
              <a:avLst/>
            </a:prstGeom>
            <a:ln w="12700">
              <a:solidFill>
                <a:srgbClr val="0066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1"/>
            <p:cNvSpPr>
              <a:spLocks noChangeAspect="1"/>
            </p:cNvSpPr>
            <p:nvPr/>
          </p:nvSpPr>
          <p:spPr>
            <a:xfrm>
              <a:off x="6613684" y="6156805"/>
              <a:ext cx="79200" cy="79200"/>
            </a:xfrm>
            <a:prstGeom prst="ellipse">
              <a:avLst/>
            </a:pr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2" name="TextBox 45"/>
          <p:cNvSpPr txBox="1"/>
          <p:nvPr/>
        </p:nvSpPr>
        <p:spPr>
          <a:xfrm>
            <a:off x="1656284" y="2294597"/>
            <a:ext cx="74892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MINOS</a:t>
            </a:r>
            <a:endParaRPr lang="en-GB" sz="13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6"/>
          <p:cNvSpPr txBox="1"/>
          <p:nvPr/>
        </p:nvSpPr>
        <p:spPr>
          <a:xfrm>
            <a:off x="3095615" y="1559806"/>
            <a:ext cx="50847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T2K</a:t>
            </a:r>
            <a:endParaRPr lang="en-GB" sz="13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7"/>
          <p:cNvSpPr txBox="1"/>
          <p:nvPr/>
        </p:nvSpPr>
        <p:spPr>
          <a:xfrm>
            <a:off x="2191981" y="3121058"/>
            <a:ext cx="11897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Double </a:t>
            </a:r>
            <a:r>
              <a:rPr lang="en-GB" sz="13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Chooz</a:t>
            </a:r>
            <a:endParaRPr lang="en-GB" sz="13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8"/>
          <p:cNvSpPr txBox="1"/>
          <p:nvPr/>
        </p:nvSpPr>
        <p:spPr>
          <a:xfrm>
            <a:off x="1794987" y="3845822"/>
            <a:ext cx="87395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Daya</a:t>
            </a:r>
            <a:r>
              <a:rPr lang="en-GB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Bay</a:t>
            </a:r>
            <a:endParaRPr lang="en-GB" sz="13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9"/>
          <p:cNvSpPr txBox="1"/>
          <p:nvPr/>
        </p:nvSpPr>
        <p:spPr>
          <a:xfrm>
            <a:off x="2050503" y="4681495"/>
            <a:ext cx="66556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RENO</a:t>
            </a:r>
            <a:endParaRPr lang="en-GB" sz="13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7" name="Group 58"/>
          <p:cNvGrpSpPr/>
          <p:nvPr/>
        </p:nvGrpSpPr>
        <p:grpSpPr>
          <a:xfrm>
            <a:off x="215426" y="1383466"/>
            <a:ext cx="294452" cy="129765"/>
            <a:chOff x="7441183" y="4633518"/>
            <a:chExt cx="200168" cy="71280"/>
          </a:xfrm>
          <a:solidFill>
            <a:schemeClr val="accent2">
              <a:lumMod val="60000"/>
              <a:lumOff val="40000"/>
            </a:schemeClr>
          </a:solidFill>
        </p:grpSpPr>
        <p:cxnSp>
          <p:nvCxnSpPr>
            <p:cNvPr id="48" name="Straight Connector 59"/>
            <p:cNvCxnSpPr/>
            <p:nvPr/>
          </p:nvCxnSpPr>
          <p:spPr>
            <a:xfrm>
              <a:off x="7441183" y="4669158"/>
              <a:ext cx="200168" cy="0"/>
            </a:xfrm>
            <a:prstGeom prst="line">
              <a:avLst/>
            </a:prstGeom>
            <a:grpFill/>
            <a:ln>
              <a:solidFill>
                <a:schemeClr val="accent2">
                  <a:lumMod val="60000"/>
                  <a:lumOff val="4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60"/>
            <p:cNvSpPr>
              <a:spLocks noChangeAspect="1"/>
            </p:cNvSpPr>
            <p:nvPr/>
          </p:nvSpPr>
          <p:spPr>
            <a:xfrm>
              <a:off x="7505627" y="4633518"/>
              <a:ext cx="71280" cy="7128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0" name="Group 61"/>
          <p:cNvGrpSpPr/>
          <p:nvPr/>
        </p:nvGrpSpPr>
        <p:grpSpPr>
          <a:xfrm>
            <a:off x="215426" y="1567675"/>
            <a:ext cx="294452" cy="129765"/>
            <a:chOff x="7441183" y="4633518"/>
            <a:chExt cx="200168" cy="71280"/>
          </a:xfrm>
          <a:solidFill>
            <a:schemeClr val="bg1"/>
          </a:solidFill>
        </p:grpSpPr>
        <p:cxnSp>
          <p:nvCxnSpPr>
            <p:cNvPr id="51" name="Straight Connector 62"/>
            <p:cNvCxnSpPr/>
            <p:nvPr/>
          </p:nvCxnSpPr>
          <p:spPr>
            <a:xfrm>
              <a:off x="7441183" y="4669158"/>
              <a:ext cx="200168" cy="0"/>
            </a:xfrm>
            <a:prstGeom prst="line">
              <a:avLst/>
            </a:prstGeom>
            <a:grpFill/>
            <a:ln>
              <a:solidFill>
                <a:schemeClr val="accent2">
                  <a:lumMod val="60000"/>
                  <a:lumOff val="40000"/>
                </a:schemeClr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63"/>
            <p:cNvSpPr>
              <a:spLocks noChangeAspect="1"/>
            </p:cNvSpPr>
            <p:nvPr/>
          </p:nvSpPr>
          <p:spPr>
            <a:xfrm>
              <a:off x="7505627" y="4633518"/>
              <a:ext cx="71280" cy="71280"/>
            </a:xfrm>
            <a:prstGeom prst="ellipse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3" name="TextBox 66"/>
          <p:cNvSpPr txBox="1"/>
          <p:nvPr/>
        </p:nvSpPr>
        <p:spPr>
          <a:xfrm>
            <a:off x="466658" y="1314875"/>
            <a:ext cx="9492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Normal </a:t>
            </a:r>
            <a:r>
              <a:rPr lang="en-GB" sz="800" b="1" dirty="0" err="1" smtClean="0">
                <a:latin typeface="Times New Roman" pitchFamily="18" charset="0"/>
                <a:cs typeface="Times New Roman" pitchFamily="18" charset="0"/>
              </a:rPr>
              <a:t>Hierachy</a:t>
            </a:r>
            <a:endParaRPr lang="en-GB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67"/>
          <p:cNvSpPr txBox="1"/>
          <p:nvPr/>
        </p:nvSpPr>
        <p:spPr>
          <a:xfrm>
            <a:off x="442203" y="1494166"/>
            <a:ext cx="9893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Inverted </a:t>
            </a:r>
            <a:r>
              <a:rPr lang="en-GB" sz="800" b="1" dirty="0" err="1" smtClean="0">
                <a:latin typeface="Times New Roman" pitchFamily="18" charset="0"/>
                <a:cs typeface="Times New Roman" pitchFamily="18" charset="0"/>
              </a:rPr>
              <a:t>Hierachy</a:t>
            </a:r>
            <a:endParaRPr lang="en-GB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CasellaDiTesto 116"/>
          <p:cNvSpPr txBox="1"/>
          <p:nvPr/>
        </p:nvSpPr>
        <p:spPr>
          <a:xfrm>
            <a:off x="3257124" y="1994175"/>
            <a:ext cx="1181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latin typeface="Times New Roman" pitchFamily="18" charset="0"/>
                <a:cs typeface="Times New Roman" pitchFamily="18" charset="0"/>
              </a:rPr>
              <a:t>June</a:t>
            </a: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 15, 2011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CasellaDiTesto 117"/>
          <p:cNvSpPr txBox="1"/>
          <p:nvPr/>
        </p:nvSpPr>
        <p:spPr>
          <a:xfrm>
            <a:off x="3257124" y="2434557"/>
            <a:ext cx="1181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latin typeface="Times New Roman" pitchFamily="18" charset="0"/>
                <a:cs typeface="Times New Roman" pitchFamily="18" charset="0"/>
              </a:rPr>
              <a:t>June</a:t>
            </a: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 24, 2011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CasellaDiTesto 119"/>
          <p:cNvSpPr txBox="1"/>
          <p:nvPr/>
        </p:nvSpPr>
        <p:spPr>
          <a:xfrm>
            <a:off x="3310311" y="3939319"/>
            <a:ext cx="11031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March, 2012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CasellaDiTesto 123"/>
          <p:cNvSpPr txBox="1"/>
          <p:nvPr/>
        </p:nvSpPr>
        <p:spPr>
          <a:xfrm>
            <a:off x="3257124" y="3111031"/>
            <a:ext cx="1238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it-IT" sz="1400" dirty="0" err="1" smtClean="0">
                <a:latin typeface="Times New Roman" pitchFamily="18" charset="0"/>
                <a:cs typeface="Times New Roman" pitchFamily="18" charset="0"/>
              </a:rPr>
              <a:t>Nov</a:t>
            </a: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, 2011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CasellaDiTesto 124"/>
          <p:cNvSpPr txBox="1"/>
          <p:nvPr/>
        </p:nvSpPr>
        <p:spPr>
          <a:xfrm>
            <a:off x="3236605" y="4743899"/>
            <a:ext cx="1226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it-IT" sz="1400" dirty="0" err="1" smtClean="0">
                <a:latin typeface="Times New Roman" pitchFamily="18" charset="0"/>
                <a:cs typeface="Times New Roman" pitchFamily="18" charset="0"/>
              </a:rPr>
              <a:t>April</a:t>
            </a: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, 2012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547664" y="1293840"/>
            <a:ext cx="1625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68% CL region</a:t>
            </a:r>
            <a:endParaRPr kumimoji="1" lang="ja-JP" altLang="en-US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Neutrino Oscillations as of 2012 June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34</a:t>
            </a:fld>
            <a:endParaRPr lang="ja-JP" altLang="en-US" dirty="0"/>
          </a:p>
        </p:txBody>
      </p:sp>
      <p:sp>
        <p:nvSpPr>
          <p:cNvPr id="7" name="CasellaDiTesto 100"/>
          <p:cNvSpPr txBox="1"/>
          <p:nvPr/>
        </p:nvSpPr>
        <p:spPr>
          <a:xfrm>
            <a:off x="4499992" y="1581698"/>
            <a:ext cx="4464495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 </a:t>
            </a:r>
            <a:r>
              <a:rPr lang="it-IT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T2K</a:t>
            </a:r>
            <a:r>
              <a:rPr lang="it-IT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r"/>
            <a:r>
              <a:rPr lang="it-IT" dirty="0" smtClean="0"/>
              <a:t> </a:t>
            </a:r>
            <a:r>
              <a:rPr lang="it-IT" sz="1200" dirty="0" smtClean="0"/>
              <a:t>       </a:t>
            </a:r>
            <a:endParaRPr lang="it-IT" dirty="0"/>
          </a:p>
        </p:txBody>
      </p:sp>
      <p:sp>
        <p:nvSpPr>
          <p:cNvPr id="8" name="CasellaDiTesto 102"/>
          <p:cNvSpPr txBox="1"/>
          <p:nvPr/>
        </p:nvSpPr>
        <p:spPr>
          <a:xfrm>
            <a:off x="4286248" y="2331061"/>
            <a:ext cx="3094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  </a:t>
            </a:r>
            <a:r>
              <a:rPr lang="it-IT" i="1" dirty="0" smtClean="0"/>
              <a:t> 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MINOS</a:t>
            </a:r>
            <a:r>
              <a:rPr lang="it-IT" b="1" u="sng" dirty="0" smtClean="0"/>
              <a:t> </a:t>
            </a:r>
          </a:p>
          <a:p>
            <a:r>
              <a:rPr lang="it-IT" dirty="0" smtClean="0"/>
              <a:t>    </a:t>
            </a:r>
            <a:r>
              <a:rPr lang="el-GR" dirty="0" smtClean="0"/>
              <a:t>θ</a:t>
            </a:r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=0  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disfavored @96%</a:t>
            </a:r>
            <a:r>
              <a:rPr lang="it-IT" i="1" dirty="0" smtClean="0"/>
              <a:t> 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CL</a:t>
            </a:r>
          </a:p>
          <a:p>
            <a:r>
              <a:rPr lang="it-IT" sz="1200" dirty="0" smtClean="0"/>
              <a:t>       </a:t>
            </a:r>
            <a:endParaRPr lang="it-IT" dirty="0"/>
          </a:p>
        </p:txBody>
      </p:sp>
      <p:sp>
        <p:nvSpPr>
          <p:cNvPr id="9" name="CasellaDiTesto 104"/>
          <p:cNvSpPr txBox="1"/>
          <p:nvPr/>
        </p:nvSpPr>
        <p:spPr>
          <a:xfrm>
            <a:off x="4286248" y="2974003"/>
            <a:ext cx="186461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Double Chooz </a:t>
            </a:r>
            <a:endParaRPr lang="it-IT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1200" dirty="0" smtClean="0"/>
              <a:t>       </a:t>
            </a:r>
            <a:endParaRPr lang="it-IT" dirty="0"/>
          </a:p>
        </p:txBody>
      </p:sp>
      <p:sp>
        <p:nvSpPr>
          <p:cNvPr id="10" name="CasellaDiTesto 105"/>
          <p:cNvSpPr txBox="1"/>
          <p:nvPr/>
        </p:nvSpPr>
        <p:spPr>
          <a:xfrm>
            <a:off x="4500562" y="392889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u="sng" dirty="0" err="1" smtClean="0">
                <a:latin typeface="Times New Roman" pitchFamily="18" charset="0"/>
                <a:cs typeface="Times New Roman" pitchFamily="18" charset="0"/>
              </a:rPr>
              <a:t>Daya</a:t>
            </a:r>
            <a:r>
              <a:rPr lang="it-IT" b="1" i="1" u="sng" dirty="0" smtClean="0">
                <a:latin typeface="Times New Roman" pitchFamily="18" charset="0"/>
                <a:cs typeface="Times New Roman" pitchFamily="18" charset="0"/>
              </a:rPr>
              <a:t> Bay</a:t>
            </a:r>
            <a:r>
              <a:rPr lang="it-IT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1" name="Oggetto 106"/>
          <p:cNvGraphicFramePr>
            <a:graphicFrameLocks noChangeAspect="1"/>
          </p:cNvGraphicFramePr>
          <p:nvPr/>
        </p:nvGraphicFramePr>
        <p:xfrm>
          <a:off x="5292080" y="1606774"/>
          <a:ext cx="533400" cy="334964"/>
        </p:xfrm>
        <a:graphic>
          <a:graphicData uri="http://schemas.openxmlformats.org/presentationml/2006/ole">
            <p:oleObj spid="_x0000_s61442" name="Equazione" r:id="rId3" imgW="533160" imgH="241200" progId="Equation.3">
              <p:embed/>
            </p:oleObj>
          </a:graphicData>
        </a:graphic>
      </p:graphicFrame>
      <p:graphicFrame>
        <p:nvGraphicFramePr>
          <p:cNvPr id="12" name="Object 3"/>
          <p:cNvGraphicFramePr>
            <a:graphicFrameLocks noChangeAspect="1"/>
          </p:cNvGraphicFramePr>
          <p:nvPr/>
        </p:nvGraphicFramePr>
        <p:xfrm>
          <a:off x="5395922" y="2376240"/>
          <a:ext cx="533400" cy="334962"/>
        </p:xfrm>
        <a:graphic>
          <a:graphicData uri="http://schemas.openxmlformats.org/presentationml/2006/ole">
            <p:oleObj spid="_x0000_s61443" name="Equazione" r:id="rId4" imgW="533160" imgH="241200" progId="Equation.3">
              <p:embed/>
            </p:oleObj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/>
        </p:nvGraphicFramePr>
        <p:xfrm>
          <a:off x="6161876" y="2947744"/>
          <a:ext cx="714380" cy="357189"/>
        </p:xfrm>
        <a:graphic>
          <a:graphicData uri="http://schemas.openxmlformats.org/presentationml/2006/ole">
            <p:oleObj spid="_x0000_s61444" name="Equazione" r:id="rId5" imgW="533160" imgH="215640" progId="Equation.3">
              <p:embed/>
            </p:oleObj>
          </a:graphicData>
        </a:graphic>
      </p:graphicFrame>
      <p:sp>
        <p:nvSpPr>
          <p:cNvPr id="14" name="ZoneTexte 4"/>
          <p:cNvSpPr txBox="1"/>
          <p:nvPr/>
        </p:nvSpPr>
        <p:spPr>
          <a:xfrm>
            <a:off x="4500562" y="4233282"/>
            <a:ext cx="45320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i="1" dirty="0" smtClean="0">
                <a:latin typeface="Times New Roman" pitchFamily="18" charset="0"/>
                <a:cs typeface="Times New Roman" pitchFamily="18" charset="0"/>
              </a:rPr>
              <a:t>sin²2</a:t>
            </a:r>
            <a:r>
              <a:rPr lang="en-US" sz="2000" i="1" dirty="0" smtClean="0">
                <a:latin typeface="Symbol" pitchFamily="18" charset="2"/>
              </a:rPr>
              <a:t>q</a:t>
            </a:r>
            <a:r>
              <a:rPr lang="en-CA" sz="1600" i="1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CA" sz="2000" dirty="0" smtClean="0">
                <a:latin typeface="Times New Roman" pitchFamily="18" charset="0"/>
                <a:cs typeface="Times New Roman" pitchFamily="18" charset="0"/>
              </a:rPr>
              <a:t>=0.089 ± 0.010(stat) ± 0.005(</a:t>
            </a:r>
            <a:r>
              <a:rPr lang="en-CA" sz="2000" dirty="0" err="1" smtClean="0">
                <a:latin typeface="Times New Roman" pitchFamily="18" charset="0"/>
                <a:cs typeface="Times New Roman" pitchFamily="18" charset="0"/>
              </a:rPr>
              <a:t>syst</a:t>
            </a:r>
            <a:r>
              <a:rPr lang="en-CA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5" name="CasellaDiTesto 112"/>
          <p:cNvSpPr txBox="1"/>
          <p:nvPr/>
        </p:nvSpPr>
        <p:spPr>
          <a:xfrm>
            <a:off x="4500562" y="4865568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u="sng" dirty="0" smtClean="0">
                <a:latin typeface="Times New Roman" pitchFamily="18" charset="0"/>
                <a:cs typeface="Times New Roman" pitchFamily="18" charset="0"/>
              </a:rPr>
              <a:t>RENO</a:t>
            </a:r>
            <a:r>
              <a:rPr lang="it-IT" b="1" u="sng" dirty="0" smtClean="0"/>
              <a:t> </a:t>
            </a:r>
          </a:p>
        </p:txBody>
      </p:sp>
      <p:sp>
        <p:nvSpPr>
          <p:cNvPr id="16" name="ZoneTexte 4"/>
          <p:cNvSpPr txBox="1"/>
          <p:nvPr/>
        </p:nvSpPr>
        <p:spPr>
          <a:xfrm>
            <a:off x="4572000" y="5179839"/>
            <a:ext cx="45225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i="1" dirty="0" smtClean="0">
                <a:latin typeface="Times New Roman" pitchFamily="18" charset="0"/>
                <a:cs typeface="Times New Roman" pitchFamily="18" charset="0"/>
              </a:rPr>
              <a:t>sin²2</a:t>
            </a:r>
            <a:r>
              <a:rPr lang="en-US" sz="2000" i="1" dirty="0" smtClean="0">
                <a:latin typeface="Symbol" pitchFamily="18" charset="2"/>
              </a:rPr>
              <a:t>q</a:t>
            </a:r>
            <a:r>
              <a:rPr lang="en-CA" sz="1600" i="1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CA" sz="2000" dirty="0" smtClean="0">
                <a:latin typeface="Times New Roman" pitchFamily="18" charset="0"/>
                <a:cs typeface="Times New Roman" pitchFamily="18" charset="0"/>
              </a:rPr>
              <a:t>=0.113 ± 0.013(stat) ± 0.019(</a:t>
            </a:r>
            <a:r>
              <a:rPr lang="en-CA" sz="2000" dirty="0" err="1" smtClean="0">
                <a:latin typeface="Times New Roman" pitchFamily="18" charset="0"/>
                <a:cs typeface="Times New Roman" pitchFamily="18" charset="0"/>
              </a:rPr>
              <a:t>syst</a:t>
            </a:r>
            <a:r>
              <a:rPr lang="en-CA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graphicFrame>
        <p:nvGraphicFramePr>
          <p:cNvPr id="17" name="Object 7"/>
          <p:cNvGraphicFramePr>
            <a:graphicFrameLocks noChangeAspect="1"/>
          </p:cNvGraphicFramePr>
          <p:nvPr/>
        </p:nvGraphicFramePr>
        <p:xfrm>
          <a:off x="5657250" y="3941036"/>
          <a:ext cx="642942" cy="307139"/>
        </p:xfrm>
        <a:graphic>
          <a:graphicData uri="http://schemas.openxmlformats.org/presentationml/2006/ole">
            <p:oleObj spid="_x0000_s61445" name="Equazione" r:id="rId6" imgW="533160" imgH="215640" progId="Equation.3">
              <p:embed/>
            </p:oleObj>
          </a:graphicData>
        </a:graphic>
      </p:graphicFrame>
      <p:graphicFrame>
        <p:nvGraphicFramePr>
          <p:cNvPr id="18" name="Object 8"/>
          <p:cNvGraphicFramePr>
            <a:graphicFrameLocks noChangeAspect="1"/>
          </p:cNvGraphicFramePr>
          <p:nvPr/>
        </p:nvGraphicFramePr>
        <p:xfrm>
          <a:off x="5369788" y="4877710"/>
          <a:ext cx="714380" cy="341264"/>
        </p:xfrm>
        <a:graphic>
          <a:graphicData uri="http://schemas.openxmlformats.org/presentationml/2006/ole">
            <p:oleObj spid="_x0000_s61446" name="Equazione" r:id="rId7" imgW="533160" imgH="215640" progId="Equation.3">
              <p:embed/>
            </p:oleObj>
          </a:graphicData>
        </a:graphic>
      </p:graphicFrame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900" t="8309" r="8215"/>
          <a:stretch/>
        </p:blipFill>
        <p:spPr bwMode="auto">
          <a:xfrm>
            <a:off x="-32" y="1340768"/>
            <a:ext cx="464347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31"/>
          <p:cNvSpPr/>
          <p:nvPr/>
        </p:nvSpPr>
        <p:spPr>
          <a:xfrm>
            <a:off x="138862" y="1472517"/>
            <a:ext cx="4289679" cy="4116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" name="Group 76"/>
          <p:cNvGrpSpPr/>
          <p:nvPr/>
        </p:nvGrpSpPr>
        <p:grpSpPr>
          <a:xfrm>
            <a:off x="374903" y="2708922"/>
            <a:ext cx="1100753" cy="144183"/>
            <a:chOff x="5718299" y="4754372"/>
            <a:chExt cx="748291" cy="79200"/>
          </a:xfrm>
        </p:grpSpPr>
        <p:cxnSp>
          <p:nvCxnSpPr>
            <p:cNvPr id="22" name="Straight Connector 16"/>
            <p:cNvCxnSpPr/>
            <p:nvPr/>
          </p:nvCxnSpPr>
          <p:spPr>
            <a:xfrm>
              <a:off x="5718299" y="4793919"/>
              <a:ext cx="748291" cy="0"/>
            </a:xfrm>
            <a:prstGeom prst="line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35"/>
            <p:cNvSpPr>
              <a:spLocks noChangeAspect="1"/>
            </p:cNvSpPr>
            <p:nvPr/>
          </p:nvSpPr>
          <p:spPr>
            <a:xfrm>
              <a:off x="6026031" y="4754372"/>
              <a:ext cx="79200" cy="792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77"/>
          <p:cNvGrpSpPr/>
          <p:nvPr/>
        </p:nvGrpSpPr>
        <p:grpSpPr>
          <a:xfrm>
            <a:off x="689445" y="2852881"/>
            <a:ext cx="1650307" cy="144182"/>
            <a:chOff x="5932128" y="4833487"/>
            <a:chExt cx="1121878" cy="79200"/>
          </a:xfrm>
        </p:grpSpPr>
        <p:cxnSp>
          <p:nvCxnSpPr>
            <p:cNvPr id="25" name="Straight Connector 15"/>
            <p:cNvCxnSpPr/>
            <p:nvPr/>
          </p:nvCxnSpPr>
          <p:spPr>
            <a:xfrm>
              <a:off x="5932128" y="4873072"/>
              <a:ext cx="1121878" cy="0"/>
            </a:xfrm>
            <a:prstGeom prst="line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36"/>
            <p:cNvSpPr>
              <a:spLocks noChangeAspect="1"/>
            </p:cNvSpPr>
            <p:nvPr/>
          </p:nvSpPr>
          <p:spPr>
            <a:xfrm>
              <a:off x="6436339" y="4833487"/>
              <a:ext cx="79200" cy="79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78"/>
          <p:cNvGrpSpPr/>
          <p:nvPr/>
        </p:nvGrpSpPr>
        <p:grpSpPr>
          <a:xfrm>
            <a:off x="899592" y="1916652"/>
            <a:ext cx="1584176" cy="144183"/>
            <a:chOff x="6074981" y="5147066"/>
            <a:chExt cx="1076921" cy="79199"/>
          </a:xfrm>
        </p:grpSpPr>
        <p:cxnSp>
          <p:nvCxnSpPr>
            <p:cNvPr id="28" name="Straight Connector 19"/>
            <p:cNvCxnSpPr/>
            <p:nvPr/>
          </p:nvCxnSpPr>
          <p:spPr>
            <a:xfrm>
              <a:off x="6074981" y="5186712"/>
              <a:ext cx="1076921" cy="0"/>
            </a:xfrm>
            <a:prstGeom prst="line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37"/>
            <p:cNvSpPr>
              <a:spLocks noChangeAspect="1"/>
            </p:cNvSpPr>
            <p:nvPr/>
          </p:nvSpPr>
          <p:spPr>
            <a:xfrm>
              <a:off x="6515540" y="5147066"/>
              <a:ext cx="79200" cy="7919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oup 79"/>
          <p:cNvGrpSpPr/>
          <p:nvPr/>
        </p:nvGrpSpPr>
        <p:grpSpPr>
          <a:xfrm>
            <a:off x="1171907" y="2060682"/>
            <a:ext cx="1887925" cy="144182"/>
            <a:chOff x="6260102" y="5226370"/>
            <a:chExt cx="1283410" cy="79200"/>
          </a:xfrm>
        </p:grpSpPr>
        <p:cxnSp>
          <p:nvCxnSpPr>
            <p:cNvPr id="31" name="Straight Connector 18"/>
            <p:cNvCxnSpPr/>
            <p:nvPr/>
          </p:nvCxnSpPr>
          <p:spPr>
            <a:xfrm>
              <a:off x="6260102" y="5266015"/>
              <a:ext cx="1283410" cy="0"/>
            </a:xfrm>
            <a:prstGeom prst="line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8"/>
            <p:cNvSpPr>
              <a:spLocks noChangeAspect="1"/>
            </p:cNvSpPr>
            <p:nvPr/>
          </p:nvSpPr>
          <p:spPr>
            <a:xfrm>
              <a:off x="6760296" y="5226370"/>
              <a:ext cx="79200" cy="79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80"/>
          <p:cNvGrpSpPr/>
          <p:nvPr/>
        </p:nvGrpSpPr>
        <p:grpSpPr>
          <a:xfrm>
            <a:off x="1112443" y="3500841"/>
            <a:ext cx="1155301" cy="144183"/>
            <a:chOff x="6013049" y="5462040"/>
            <a:chExt cx="785373" cy="79200"/>
          </a:xfrm>
        </p:grpSpPr>
        <p:cxnSp>
          <p:nvCxnSpPr>
            <p:cNvPr id="34" name="Straight Connector 26"/>
            <p:cNvCxnSpPr/>
            <p:nvPr/>
          </p:nvCxnSpPr>
          <p:spPr>
            <a:xfrm>
              <a:off x="6013049" y="5501699"/>
              <a:ext cx="785373" cy="46"/>
            </a:xfrm>
            <a:prstGeom prst="line">
              <a:avLst/>
            </a:prstGeom>
            <a:ln w="12700">
              <a:solidFill>
                <a:srgbClr val="7030A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9"/>
            <p:cNvSpPr>
              <a:spLocks noChangeAspect="1"/>
            </p:cNvSpPr>
            <p:nvPr/>
          </p:nvSpPr>
          <p:spPr>
            <a:xfrm>
              <a:off x="6357863" y="5462040"/>
              <a:ext cx="79200" cy="79200"/>
            </a:xfrm>
            <a:prstGeom prst="ellipse">
              <a:avLst/>
            </a:prstGeom>
            <a:solidFill>
              <a:srgbClr val="7030A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81"/>
          <p:cNvGrpSpPr/>
          <p:nvPr/>
        </p:nvGrpSpPr>
        <p:grpSpPr>
          <a:xfrm>
            <a:off x="1224003" y="4365104"/>
            <a:ext cx="323664" cy="144183"/>
            <a:chOff x="6342558" y="5809773"/>
            <a:chExt cx="220026" cy="79200"/>
          </a:xfrm>
        </p:grpSpPr>
        <p:cxnSp>
          <p:nvCxnSpPr>
            <p:cNvPr id="37" name="Straight Connector 28"/>
            <p:cNvCxnSpPr/>
            <p:nvPr/>
          </p:nvCxnSpPr>
          <p:spPr>
            <a:xfrm>
              <a:off x="6342558" y="5849302"/>
              <a:ext cx="220026" cy="117"/>
            </a:xfrm>
            <a:prstGeom prst="line">
              <a:avLst/>
            </a:prstGeom>
            <a:ln w="127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40"/>
            <p:cNvSpPr>
              <a:spLocks noChangeAspect="1"/>
            </p:cNvSpPr>
            <p:nvPr/>
          </p:nvSpPr>
          <p:spPr>
            <a:xfrm>
              <a:off x="6415732" y="5809773"/>
              <a:ext cx="79200" cy="79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" name="Group 82"/>
          <p:cNvGrpSpPr/>
          <p:nvPr/>
        </p:nvGrpSpPr>
        <p:grpSpPr>
          <a:xfrm>
            <a:off x="1397093" y="5301041"/>
            <a:ext cx="708281" cy="144183"/>
            <a:chOff x="6413182" y="6156805"/>
            <a:chExt cx="481489" cy="79200"/>
          </a:xfrm>
        </p:grpSpPr>
        <p:cxnSp>
          <p:nvCxnSpPr>
            <p:cNvPr id="40" name="Straight Connector 30"/>
            <p:cNvCxnSpPr/>
            <p:nvPr/>
          </p:nvCxnSpPr>
          <p:spPr>
            <a:xfrm>
              <a:off x="6413182" y="6196405"/>
              <a:ext cx="481489" cy="0"/>
            </a:xfrm>
            <a:prstGeom prst="line">
              <a:avLst/>
            </a:prstGeom>
            <a:ln w="12700">
              <a:solidFill>
                <a:srgbClr val="0066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1"/>
            <p:cNvSpPr>
              <a:spLocks noChangeAspect="1"/>
            </p:cNvSpPr>
            <p:nvPr/>
          </p:nvSpPr>
          <p:spPr>
            <a:xfrm>
              <a:off x="6613684" y="6156805"/>
              <a:ext cx="79200" cy="79200"/>
            </a:xfrm>
            <a:prstGeom prst="ellipse">
              <a:avLst/>
            </a:pr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2" name="TextBox 45"/>
          <p:cNvSpPr txBox="1"/>
          <p:nvPr/>
        </p:nvSpPr>
        <p:spPr>
          <a:xfrm>
            <a:off x="1656284" y="2493240"/>
            <a:ext cx="74892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MINOS</a:t>
            </a:r>
            <a:endParaRPr lang="en-GB" sz="13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6"/>
          <p:cNvSpPr txBox="1"/>
          <p:nvPr/>
        </p:nvSpPr>
        <p:spPr>
          <a:xfrm>
            <a:off x="3095615" y="1606734"/>
            <a:ext cx="50847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T2K</a:t>
            </a:r>
            <a:endParaRPr lang="en-GB" sz="13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7"/>
          <p:cNvSpPr txBox="1"/>
          <p:nvPr/>
        </p:nvSpPr>
        <p:spPr>
          <a:xfrm>
            <a:off x="2191981" y="3280628"/>
            <a:ext cx="11897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Double </a:t>
            </a:r>
            <a:r>
              <a:rPr lang="en-GB" sz="13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Chooz</a:t>
            </a:r>
            <a:endParaRPr lang="en-GB" sz="13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8"/>
          <p:cNvSpPr txBox="1"/>
          <p:nvPr/>
        </p:nvSpPr>
        <p:spPr>
          <a:xfrm>
            <a:off x="1794987" y="4216732"/>
            <a:ext cx="87395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Daya</a:t>
            </a:r>
            <a:r>
              <a:rPr lang="en-GB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Bay</a:t>
            </a:r>
            <a:endParaRPr lang="en-GB" sz="13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9"/>
          <p:cNvSpPr txBox="1"/>
          <p:nvPr/>
        </p:nvSpPr>
        <p:spPr>
          <a:xfrm>
            <a:off x="2050503" y="5080828"/>
            <a:ext cx="66556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RENO</a:t>
            </a:r>
            <a:endParaRPr lang="en-GB" sz="13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9" name="Group 58"/>
          <p:cNvGrpSpPr/>
          <p:nvPr/>
        </p:nvGrpSpPr>
        <p:grpSpPr>
          <a:xfrm>
            <a:off x="179512" y="1518680"/>
            <a:ext cx="294452" cy="129765"/>
            <a:chOff x="7441183" y="4633518"/>
            <a:chExt cx="200168" cy="71280"/>
          </a:xfrm>
          <a:solidFill>
            <a:schemeClr val="accent2">
              <a:lumMod val="60000"/>
              <a:lumOff val="40000"/>
            </a:schemeClr>
          </a:solidFill>
        </p:grpSpPr>
        <p:cxnSp>
          <p:nvCxnSpPr>
            <p:cNvPr id="48" name="Straight Connector 59"/>
            <p:cNvCxnSpPr/>
            <p:nvPr/>
          </p:nvCxnSpPr>
          <p:spPr>
            <a:xfrm>
              <a:off x="7441183" y="4669158"/>
              <a:ext cx="200168" cy="0"/>
            </a:xfrm>
            <a:prstGeom prst="line">
              <a:avLst/>
            </a:prstGeom>
            <a:grpFill/>
            <a:ln>
              <a:solidFill>
                <a:schemeClr val="accent2">
                  <a:lumMod val="60000"/>
                  <a:lumOff val="4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60"/>
            <p:cNvSpPr>
              <a:spLocks noChangeAspect="1"/>
            </p:cNvSpPr>
            <p:nvPr/>
          </p:nvSpPr>
          <p:spPr>
            <a:xfrm>
              <a:off x="7505627" y="4633518"/>
              <a:ext cx="71280" cy="7128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7" name="Group 61"/>
          <p:cNvGrpSpPr/>
          <p:nvPr/>
        </p:nvGrpSpPr>
        <p:grpSpPr>
          <a:xfrm>
            <a:off x="179512" y="1702889"/>
            <a:ext cx="294452" cy="129765"/>
            <a:chOff x="7441183" y="4633518"/>
            <a:chExt cx="200168" cy="71280"/>
          </a:xfrm>
          <a:solidFill>
            <a:schemeClr val="bg1"/>
          </a:solidFill>
        </p:grpSpPr>
        <p:cxnSp>
          <p:nvCxnSpPr>
            <p:cNvPr id="51" name="Straight Connector 62"/>
            <p:cNvCxnSpPr/>
            <p:nvPr/>
          </p:nvCxnSpPr>
          <p:spPr>
            <a:xfrm>
              <a:off x="7441183" y="4669158"/>
              <a:ext cx="200168" cy="0"/>
            </a:xfrm>
            <a:prstGeom prst="line">
              <a:avLst/>
            </a:prstGeom>
            <a:grpFill/>
            <a:ln>
              <a:solidFill>
                <a:schemeClr val="accent2">
                  <a:lumMod val="60000"/>
                  <a:lumOff val="40000"/>
                </a:schemeClr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63"/>
            <p:cNvSpPr>
              <a:spLocks noChangeAspect="1"/>
            </p:cNvSpPr>
            <p:nvPr/>
          </p:nvSpPr>
          <p:spPr>
            <a:xfrm>
              <a:off x="7505627" y="4633518"/>
              <a:ext cx="71280" cy="71280"/>
            </a:xfrm>
            <a:prstGeom prst="ellipse">
              <a:avLst/>
            </a:prstGeom>
            <a:grpFill/>
            <a:ln w="952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3" name="TextBox 66"/>
          <p:cNvSpPr txBox="1"/>
          <p:nvPr/>
        </p:nvSpPr>
        <p:spPr>
          <a:xfrm>
            <a:off x="430744" y="1450089"/>
            <a:ext cx="9492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Normal </a:t>
            </a:r>
            <a:r>
              <a:rPr lang="en-GB" sz="800" b="1" dirty="0" err="1" smtClean="0">
                <a:latin typeface="Times New Roman" pitchFamily="18" charset="0"/>
                <a:cs typeface="Times New Roman" pitchFamily="18" charset="0"/>
              </a:rPr>
              <a:t>Hierachy</a:t>
            </a:r>
            <a:endParaRPr lang="en-GB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67"/>
          <p:cNvSpPr txBox="1"/>
          <p:nvPr/>
        </p:nvSpPr>
        <p:spPr>
          <a:xfrm>
            <a:off x="406289" y="1629380"/>
            <a:ext cx="9893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latin typeface="Times New Roman" pitchFamily="18" charset="0"/>
                <a:cs typeface="Times New Roman" pitchFamily="18" charset="0"/>
              </a:rPr>
              <a:t>Inverted </a:t>
            </a:r>
            <a:r>
              <a:rPr lang="en-GB" sz="800" b="1" dirty="0" err="1" smtClean="0">
                <a:latin typeface="Times New Roman" pitchFamily="18" charset="0"/>
                <a:cs typeface="Times New Roman" pitchFamily="18" charset="0"/>
              </a:rPr>
              <a:t>Hierachy</a:t>
            </a:r>
            <a:endParaRPr lang="en-GB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CasellaDiTesto 116"/>
          <p:cNvSpPr txBox="1"/>
          <p:nvPr/>
        </p:nvSpPr>
        <p:spPr>
          <a:xfrm>
            <a:off x="3257124" y="1916832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June 5, 2012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CasellaDiTesto 117"/>
          <p:cNvSpPr txBox="1"/>
          <p:nvPr/>
        </p:nvSpPr>
        <p:spPr>
          <a:xfrm>
            <a:off x="3257124" y="2633200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June 5, 2012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CasellaDiTesto 119"/>
          <p:cNvSpPr txBox="1"/>
          <p:nvPr/>
        </p:nvSpPr>
        <p:spPr>
          <a:xfrm>
            <a:off x="3310311" y="4273351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June 4, 2012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CasellaDiTesto 123"/>
          <p:cNvSpPr txBox="1"/>
          <p:nvPr/>
        </p:nvSpPr>
        <p:spPr>
          <a:xfrm>
            <a:off x="2987824" y="3399063"/>
            <a:ext cx="1412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       June 4, 2012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CasellaDiTesto 124"/>
          <p:cNvSpPr txBox="1"/>
          <p:nvPr/>
        </p:nvSpPr>
        <p:spPr>
          <a:xfrm>
            <a:off x="3236605" y="5137447"/>
            <a:ext cx="1226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it-IT" sz="1400" dirty="0" err="1" smtClean="0">
                <a:latin typeface="Times New Roman" pitchFamily="18" charset="0"/>
                <a:cs typeface="Times New Roman" pitchFamily="18" charset="0"/>
              </a:rPr>
              <a:t>April</a:t>
            </a: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, 2012</a:t>
            </a:r>
            <a:endParaRPr lang="it-IT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547664" y="1115452"/>
            <a:ext cx="1625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68% CL region</a:t>
            </a:r>
            <a:endParaRPr kumimoji="1" lang="ja-JP" altLang="en-US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1" name="オブジェクト 60"/>
          <p:cNvGraphicFramePr>
            <a:graphicFrameLocks noChangeAspect="1"/>
          </p:cNvGraphicFramePr>
          <p:nvPr/>
        </p:nvGraphicFramePr>
        <p:xfrm>
          <a:off x="4572000" y="1897459"/>
          <a:ext cx="4283075" cy="379413"/>
        </p:xfrm>
        <a:graphic>
          <a:graphicData uri="http://schemas.openxmlformats.org/presentationml/2006/ole">
            <p:oleObj spid="_x0000_s61448" name="数式" r:id="rId10" imgW="2730240" imgH="241200" progId="Equation.3">
              <p:embed/>
            </p:oleObj>
          </a:graphicData>
        </a:graphic>
      </p:graphicFrame>
      <p:sp>
        <p:nvSpPr>
          <p:cNvPr id="70" name="ZoneTexte 4"/>
          <p:cNvSpPr txBox="1"/>
          <p:nvPr/>
        </p:nvSpPr>
        <p:spPr>
          <a:xfrm>
            <a:off x="4499992" y="3297178"/>
            <a:ext cx="45320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i="1" dirty="0" smtClean="0">
                <a:latin typeface="Times New Roman" pitchFamily="18" charset="0"/>
                <a:cs typeface="Times New Roman" pitchFamily="18" charset="0"/>
              </a:rPr>
              <a:t>sin²2</a:t>
            </a:r>
            <a:r>
              <a:rPr lang="en-US" sz="2000" i="1" dirty="0" smtClean="0">
                <a:latin typeface="Symbol" pitchFamily="18" charset="2"/>
              </a:rPr>
              <a:t>q</a:t>
            </a:r>
            <a:r>
              <a:rPr lang="en-CA" sz="1600" i="1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CA" sz="2000" dirty="0" smtClean="0">
                <a:latin typeface="Times New Roman" pitchFamily="18" charset="0"/>
                <a:cs typeface="Times New Roman" pitchFamily="18" charset="0"/>
              </a:rPr>
              <a:t>=0.109 ± 0.030(stat) ± 0.025(</a:t>
            </a:r>
            <a:r>
              <a:rPr lang="en-CA" sz="2000" dirty="0" err="1" smtClean="0">
                <a:latin typeface="Times New Roman" pitchFamily="18" charset="0"/>
                <a:cs typeface="Times New Roman" pitchFamily="18" charset="0"/>
              </a:rPr>
              <a:t>syst</a:t>
            </a:r>
            <a:r>
              <a:rPr lang="en-CA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>
                <a:latin typeface="Symbol" pitchFamily="18" charset="2"/>
              </a:rPr>
              <a:t>n</a:t>
            </a:r>
            <a:r>
              <a:rPr lang="en-US" altLang="ja-JP" baseline="-25000" dirty="0" smtClean="0">
                <a:latin typeface="Symbol" pitchFamily="18" charset="2"/>
              </a:rPr>
              <a:t>m</a:t>
            </a:r>
            <a:r>
              <a:rPr lang="en-US" altLang="ja-JP" dirty="0" smtClean="0">
                <a:latin typeface="Times New Roman"/>
                <a:cs typeface="Times New Roman"/>
              </a:rPr>
              <a:t>→</a:t>
            </a:r>
            <a:r>
              <a:rPr lang="en-US" altLang="ja-JP" dirty="0" smtClean="0">
                <a:latin typeface="Symbol" pitchFamily="18" charset="2"/>
              </a:rPr>
              <a:t>n</a:t>
            </a:r>
            <a:r>
              <a:rPr lang="en-US" altLang="ja-JP" baseline="-25000" dirty="0" smtClean="0"/>
              <a:t>e</a:t>
            </a:r>
            <a:r>
              <a:rPr lang="en-US" altLang="ja-JP" dirty="0" smtClean="0"/>
              <a:t> Oscillation Probability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35</a:t>
            </a:fld>
            <a:endParaRPr lang="ja-JP" altLang="en-US" dirty="0"/>
          </a:p>
        </p:txBody>
      </p:sp>
      <p:graphicFrame>
        <p:nvGraphicFramePr>
          <p:cNvPr id="19" name="オブジェクト 18"/>
          <p:cNvGraphicFramePr>
            <a:graphicFrameLocks noChangeAspect="1"/>
          </p:cNvGraphicFramePr>
          <p:nvPr/>
        </p:nvGraphicFramePr>
        <p:xfrm>
          <a:off x="107504" y="1124744"/>
          <a:ext cx="8168672" cy="2736304"/>
        </p:xfrm>
        <a:graphic>
          <a:graphicData uri="http://schemas.openxmlformats.org/presentationml/2006/ole">
            <p:oleObj spid="_x0000_s55299" name="数式" r:id="rId3" imgW="5155920" imgH="1726920" progId="Equation.3">
              <p:embed/>
            </p:oleObj>
          </a:graphicData>
        </a:graphic>
      </p:graphicFrame>
      <p:sp>
        <p:nvSpPr>
          <p:cNvPr id="20" name="正方形/長方形 19"/>
          <p:cNvSpPr/>
          <p:nvPr/>
        </p:nvSpPr>
        <p:spPr>
          <a:xfrm>
            <a:off x="1835696" y="1124744"/>
            <a:ext cx="2088232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995936" y="1124744"/>
            <a:ext cx="1421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Leading term</a:t>
            </a:r>
            <a:endParaRPr kumimoji="1" lang="ja-JP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3995936" y="1844824"/>
            <a:ext cx="648072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084168" y="980728"/>
            <a:ext cx="1336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CP violating</a:t>
            </a:r>
            <a:endParaRPr kumimoji="1" lang="ja-JP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直線矢印コネクタ 24"/>
          <p:cNvCxnSpPr>
            <a:endCxn id="22" idx="7"/>
          </p:cNvCxnSpPr>
          <p:nvPr/>
        </p:nvCxnSpPr>
        <p:spPr>
          <a:xfrm flipH="1">
            <a:off x="4549100" y="1340768"/>
            <a:ext cx="1751092" cy="5673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1331640" y="3861048"/>
            <a:ext cx="1379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Matter effect</a:t>
            </a:r>
            <a:endParaRPr kumimoji="1" lang="ja-JP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3163608" y="2564904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3275856" y="3212976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直線矢印コネクタ 29"/>
          <p:cNvCxnSpPr>
            <a:endCxn id="28" idx="3"/>
          </p:cNvCxnSpPr>
          <p:nvPr/>
        </p:nvCxnSpPr>
        <p:spPr>
          <a:xfrm flipV="1">
            <a:off x="2227504" y="2810755"/>
            <a:ext cx="978285" cy="10502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endCxn id="29" idx="3"/>
          </p:cNvCxnSpPr>
          <p:nvPr/>
        </p:nvCxnSpPr>
        <p:spPr>
          <a:xfrm flipV="1">
            <a:off x="2339752" y="3458827"/>
            <a:ext cx="978285" cy="40222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図 35" descr="SESSION6_nakaya2 (2).jpg"/>
          <p:cNvPicPr>
            <a:picLocks noChangeAspect="1"/>
          </p:cNvPicPr>
          <p:nvPr/>
        </p:nvPicPr>
        <p:blipFill>
          <a:blip r:embed="rId4" cstate="print"/>
          <a:srcRect l="56748" t="53959" r="830" b="4676"/>
          <a:stretch>
            <a:fillRect/>
          </a:stretch>
        </p:blipFill>
        <p:spPr>
          <a:xfrm>
            <a:off x="5328018" y="3904534"/>
            <a:ext cx="3780486" cy="2836834"/>
          </a:xfrm>
          <a:prstGeom prst="rect">
            <a:avLst/>
          </a:prstGeom>
        </p:spPr>
      </p:pic>
      <p:sp>
        <p:nvSpPr>
          <p:cNvPr id="37" name="テキスト ボックス 36"/>
          <p:cNvSpPr txBox="1"/>
          <p:nvPr/>
        </p:nvSpPr>
        <p:spPr>
          <a:xfrm>
            <a:off x="6444208" y="29969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Matter</a:t>
            </a:r>
            <a:endParaRPr kumimoji="1" lang="ja-JP" altLang="en-US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141789" y="220486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Solar</a:t>
            </a:r>
            <a:endParaRPr kumimoji="1" lang="ja-JP" altLang="en-US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39552" y="4320398"/>
            <a:ext cx="37689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itchFamily="18" charset="0"/>
                <a:cs typeface="Times New Roman" pitchFamily="18" charset="0"/>
              </a:rPr>
              <a:t>For   </a:t>
            </a:r>
            <a:r>
              <a:rPr kumimoji="1" lang="en-US" altLang="ja-JP" sz="2000" dirty="0" smtClean="0"/>
              <a:t>                      , </a:t>
            </a:r>
            <a:r>
              <a:rPr kumimoji="1" lang="en-US" altLang="ja-JP" sz="2000" dirty="0" smtClean="0">
                <a:latin typeface="Symbol" pitchFamily="18" charset="2"/>
              </a:rPr>
              <a:t>d </a:t>
            </a:r>
            <a:r>
              <a:rPr kumimoji="1" lang="en-US" altLang="ja-JP" sz="2000" dirty="0" smtClean="0">
                <a:latin typeface="Times New Roman"/>
                <a:cs typeface="Times New Roman"/>
              </a:rPr>
              <a:t>→ </a:t>
            </a:r>
            <a:r>
              <a:rPr kumimoji="1" lang="en-US" altLang="ja-JP" sz="2000" dirty="0" smtClean="0"/>
              <a:t>–</a:t>
            </a:r>
            <a:r>
              <a:rPr kumimoji="1" lang="en-US" altLang="ja-JP" sz="2000" dirty="0" smtClean="0">
                <a:latin typeface="Symbol" pitchFamily="18" charset="2"/>
              </a:rPr>
              <a:t>d</a:t>
            </a:r>
            <a:r>
              <a:rPr kumimoji="1" lang="en-US" altLang="ja-JP" sz="2000" dirty="0" smtClean="0"/>
              <a:t>, </a:t>
            </a:r>
            <a:r>
              <a:rPr kumimoji="1" lang="en-US" altLang="ja-JP" sz="2000" dirty="0" smtClean="0">
                <a:latin typeface="Times New Roman" pitchFamily="18" charset="0"/>
                <a:cs typeface="Times New Roman" pitchFamily="18" charset="0"/>
              </a:rPr>
              <a:t>a → </a:t>
            </a:r>
            <a:r>
              <a:rPr kumimoji="1" lang="en-US" altLang="ja-JP" sz="2000" dirty="0" smtClean="0">
                <a:latin typeface="Times New Roman"/>
                <a:cs typeface="Times New Roman"/>
              </a:rPr>
              <a:t>−</a:t>
            </a:r>
            <a:r>
              <a:rPr kumimoji="1" lang="en-US" altLang="ja-JP" sz="2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kumimoji="1" lang="ja-JP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" name="オブジェクト 39"/>
          <p:cNvGraphicFramePr>
            <a:graphicFrameLocks noChangeAspect="1"/>
          </p:cNvGraphicFramePr>
          <p:nvPr/>
        </p:nvGraphicFramePr>
        <p:xfrm>
          <a:off x="1043606" y="4293096"/>
          <a:ext cx="1368153" cy="412618"/>
        </p:xfrm>
        <a:graphic>
          <a:graphicData uri="http://schemas.openxmlformats.org/presentationml/2006/ole">
            <p:oleObj spid="_x0000_s55300" name="数式" r:id="rId5" imgW="799920" imgH="241200" progId="Equation.3">
              <p:embed/>
            </p:oleObj>
          </a:graphicData>
        </a:graphic>
      </p:graphicFrame>
      <p:sp>
        <p:nvSpPr>
          <p:cNvPr id="41" name="テキスト ボックス 40"/>
          <p:cNvSpPr txBox="1"/>
          <p:nvPr/>
        </p:nvSpPr>
        <p:spPr>
          <a:xfrm>
            <a:off x="8316416" y="148478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CPC</a:t>
            </a:r>
            <a:endParaRPr kumimoji="1" lang="ja-JP" altLang="en-US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020272" y="184482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CPV</a:t>
            </a:r>
            <a:endParaRPr kumimoji="1" lang="ja-JP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右中かっこ 42"/>
          <p:cNvSpPr/>
          <p:nvPr/>
        </p:nvSpPr>
        <p:spPr>
          <a:xfrm>
            <a:off x="6300192" y="2708920"/>
            <a:ext cx="144016" cy="93610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44" name="オブジェクト 43"/>
          <p:cNvGraphicFramePr>
            <a:graphicFrameLocks noChangeAspect="1"/>
          </p:cNvGraphicFramePr>
          <p:nvPr/>
        </p:nvGraphicFramePr>
        <p:xfrm>
          <a:off x="107504" y="5013176"/>
          <a:ext cx="5182616" cy="757932"/>
        </p:xfrm>
        <a:graphic>
          <a:graphicData uri="http://schemas.openxmlformats.org/presentationml/2006/ole">
            <p:oleObj spid="_x0000_s55301" name="数式" r:id="rId6" imgW="3213000" imgH="469800" progId="Equation.3">
              <p:embed/>
            </p:oleObj>
          </a:graphicData>
        </a:graphic>
      </p:graphicFrame>
      <p:sp>
        <p:nvSpPr>
          <p:cNvPr id="45" name="テキスト ボックス 44"/>
          <p:cNvSpPr txBox="1"/>
          <p:nvPr/>
        </p:nvSpPr>
        <p:spPr>
          <a:xfrm>
            <a:off x="755576" y="5949280"/>
            <a:ext cx="3968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i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q</a:t>
            </a:r>
            <a:r>
              <a:rPr lang="en-US" altLang="ja-JP" sz="2000" b="1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altLang="ja-JP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≠0 is necessary for CP violation.</a:t>
            </a:r>
            <a:endParaRPr kumimoji="1" lang="ja-JP" altLang="en-US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Future Neutrino Physics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95536" y="836712"/>
            <a:ext cx="8460432" cy="5328592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/>
              <a:t>Search for CP violation &amp; mass hierarchy</a:t>
            </a:r>
          </a:p>
          <a:p>
            <a:pPr lvl="1"/>
            <a:r>
              <a:rPr lang="en-US" altLang="ja-JP" sz="2000" dirty="0" smtClean="0">
                <a:latin typeface="Symbol" pitchFamily="18" charset="2"/>
              </a:rPr>
              <a:t>q</a:t>
            </a:r>
            <a:r>
              <a:rPr lang="en-US" altLang="ja-JP" sz="2000" baseline="-25000" dirty="0" smtClean="0"/>
              <a:t>13</a:t>
            </a:r>
            <a:r>
              <a:rPr lang="en-US" altLang="ja-JP" sz="2000" dirty="0" smtClean="0"/>
              <a:t> from reactor measurement :  higher precision</a:t>
            </a:r>
          </a:p>
          <a:p>
            <a:pPr lvl="1"/>
            <a:r>
              <a:rPr lang="en-US" altLang="ja-JP" sz="2000" dirty="0" smtClean="0"/>
              <a:t>Precise measurement of </a:t>
            </a:r>
            <a:r>
              <a:rPr lang="en-US" altLang="ja-JP" sz="2000" dirty="0" smtClean="0">
                <a:latin typeface="Symbol" pitchFamily="18" charset="2"/>
              </a:rPr>
              <a:t>n</a:t>
            </a:r>
            <a:r>
              <a:rPr lang="en-US" altLang="ja-JP" sz="2000" baseline="-25000" dirty="0" smtClean="0"/>
              <a:t>e</a:t>
            </a:r>
            <a:r>
              <a:rPr lang="en-US" altLang="ja-JP" sz="2000" dirty="0" smtClean="0"/>
              <a:t> appearance</a:t>
            </a:r>
          </a:p>
          <a:p>
            <a:pPr lvl="1"/>
            <a:r>
              <a:rPr kumimoji="1" lang="en-US" altLang="ja-JP" sz="2000" b="1" dirty="0" smtClean="0">
                <a:solidFill>
                  <a:srgbClr val="0000FF"/>
                </a:solidFill>
              </a:rPr>
              <a:t>Comparison with reactor measurement</a:t>
            </a:r>
            <a:endParaRPr lang="en-US" altLang="ja-JP" sz="2000" b="1" dirty="0" smtClean="0">
              <a:solidFill>
                <a:srgbClr val="0000FF"/>
              </a:solidFill>
            </a:endParaRPr>
          </a:p>
          <a:p>
            <a:pPr lvl="1">
              <a:buNone/>
            </a:pPr>
            <a:r>
              <a:rPr kumimoji="1" lang="en-US" altLang="ja-JP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kumimoji="1" lang="ja-JP" altLang="en-US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→</a:t>
            </a:r>
            <a:r>
              <a:rPr kumimoji="1" lang="en-US" altLang="ja-JP" sz="2400" b="1" i="1" dirty="0" smtClean="0">
                <a:solidFill>
                  <a:srgbClr val="FF0000"/>
                </a:solidFill>
              </a:rPr>
              <a:t> hint for CP phase </a:t>
            </a:r>
            <a:r>
              <a:rPr kumimoji="1" lang="en-US" altLang="ja-JP" sz="2400" b="1" i="1" dirty="0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kumimoji="1" lang="en-US" altLang="ja-JP" sz="2400" b="1" i="1" dirty="0" smtClean="0">
                <a:solidFill>
                  <a:srgbClr val="FF0000"/>
                </a:solidFill>
              </a:rPr>
              <a:t> &amp; </a:t>
            </a:r>
            <a:r>
              <a:rPr lang="en-US" altLang="ja-JP" sz="2400" b="1" i="1" dirty="0" smtClean="0">
                <a:solidFill>
                  <a:srgbClr val="FF0000"/>
                </a:solidFill>
              </a:rPr>
              <a:t>M</a:t>
            </a:r>
            <a:r>
              <a:rPr kumimoji="1" lang="en-US" altLang="ja-JP" sz="2400" b="1" i="1" dirty="0" smtClean="0">
                <a:solidFill>
                  <a:srgbClr val="FF0000"/>
                </a:solidFill>
              </a:rPr>
              <a:t>ass </a:t>
            </a:r>
            <a:r>
              <a:rPr lang="en-US" altLang="ja-JP" sz="2400" b="1" i="1" dirty="0" smtClean="0">
                <a:solidFill>
                  <a:srgbClr val="FF0000"/>
                </a:solidFill>
              </a:rPr>
              <a:t>H</a:t>
            </a:r>
            <a:r>
              <a:rPr kumimoji="1" lang="en-US" altLang="ja-JP" sz="2400" b="1" i="1" dirty="0" smtClean="0">
                <a:solidFill>
                  <a:srgbClr val="FF0000"/>
                </a:solidFill>
              </a:rPr>
              <a:t>ierarchy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36</a:t>
            </a:fld>
            <a:endParaRPr lang="ja-JP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14493"/>
            <a:ext cx="4932040" cy="4070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正方形/長方形 7"/>
          <p:cNvSpPr/>
          <p:nvPr/>
        </p:nvSpPr>
        <p:spPr>
          <a:xfrm>
            <a:off x="2195736" y="4475253"/>
            <a:ext cx="432048" cy="1978083"/>
          </a:xfrm>
          <a:prstGeom prst="rect">
            <a:avLst/>
          </a:prstGeom>
          <a:solidFill>
            <a:srgbClr val="FFC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79912" y="551723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By courtesy of</a:t>
            </a:r>
            <a:r>
              <a:rPr kumimoji="1" lang="en-US" altLang="ja-JP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ja-JP" dirty="0" err="1" smtClean="0">
                <a:latin typeface="Times New Roman" pitchFamily="18" charset="0"/>
                <a:cs typeface="Times New Roman" pitchFamily="18" charset="0"/>
              </a:rPr>
              <a:t>Suekane</a:t>
            </a:r>
            <a:endParaRPr kumimoji="1" lang="ja-JP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コンテンツ プレースホルダ 17" descr="図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212976"/>
            <a:ext cx="3444489" cy="3053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T2K Neutrino Event Category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37</a:t>
            </a:fld>
            <a:endParaRPr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755576" y="1412776"/>
          <a:ext cx="756084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792088"/>
                <a:gridCol w="1296144"/>
                <a:gridCol w="1080120"/>
                <a:gridCol w="1296144"/>
                <a:gridCol w="1512168"/>
              </a:tblGrid>
              <a:tr h="216024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RUN1+2+3</a:t>
                      </a:r>
                    </a:p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2.56×10</a:t>
                      </a:r>
                      <a:r>
                        <a:rPr kumimoji="1" lang="en-US" altLang="ja-JP" sz="1600" baseline="30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POT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MC Expectation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Accidental </a:t>
                      </a:r>
                      <a:r>
                        <a:rPr kumimoji="1" lang="en-US" altLang="ja-JP" sz="16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(12</a:t>
                      </a:r>
                      <a:r>
                        <a:rPr kumimoji="1" lang="en-US" altLang="ja-JP" sz="1600" baseline="0" dirty="0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1" lang="en-US" altLang="ja-JP" sz="16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 window)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4078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sin</a:t>
                      </a:r>
                      <a:r>
                        <a:rPr kumimoji="1" lang="en-US" altLang="ja-JP" sz="1600" b="1" baseline="30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q</a:t>
                      </a:r>
                      <a:r>
                        <a:rPr kumimoji="1" lang="en-US" altLang="ja-JP" sz="1600" b="1" baseline="-25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=0.1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sin</a:t>
                      </a:r>
                      <a:r>
                        <a:rPr kumimoji="1" lang="en-US" altLang="ja-JP" sz="1600" b="1" baseline="30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q</a:t>
                      </a:r>
                      <a:r>
                        <a:rPr kumimoji="1" lang="en-US" altLang="ja-JP" sz="1600" b="1" baseline="-25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=0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 </a:t>
                      </a:r>
                      <a:r>
                        <a:rPr kumimoji="1" lang="en-US" altLang="ja-JP" sz="1600" b="1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Osc</a:t>
                      </a:r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193536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FC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209</a:t>
                      </a:r>
                      <a:endParaRPr kumimoji="1" lang="ja-JP" altLang="en-US" sz="1600" b="1" dirty="0">
                        <a:solidFill>
                          <a:srgbClr val="FF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213.6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199.7</a:t>
                      </a:r>
                      <a:endParaRPr kumimoji="1" lang="ja-JP" altLang="en-US" sz="16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429.6</a:t>
                      </a:r>
                      <a:endParaRPr kumimoji="1" lang="ja-JP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0.034</a:t>
                      </a:r>
                      <a:endParaRPr kumimoji="1" lang="ja-JP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90304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FCFV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</a:t>
                      </a:r>
                      <a:endParaRPr kumimoji="1" lang="ja-JP" altLang="en-US" sz="1600" b="1" dirty="0">
                        <a:solidFill>
                          <a:srgbClr val="FF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150.7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140.9</a:t>
                      </a:r>
                      <a:endParaRPr kumimoji="1" lang="ja-JP" altLang="en-US" sz="16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297.0</a:t>
                      </a:r>
                      <a:endParaRPr kumimoji="1" lang="ja-JP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0.0042</a:t>
                      </a:r>
                      <a:endParaRPr kumimoji="1" lang="ja-JP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43056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Single ring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</a:t>
                      </a:r>
                      <a:endParaRPr kumimoji="1" lang="ja-JP" altLang="en-US" sz="1600" b="1" dirty="0">
                        <a:solidFill>
                          <a:srgbClr val="FF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79.0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70.6</a:t>
                      </a:r>
                      <a:endParaRPr kumimoji="1" lang="ja-JP" altLang="en-US" sz="16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205.4</a:t>
                      </a:r>
                      <a:endParaRPr kumimoji="1" lang="ja-JP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1" lang="ja-JP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83840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-like</a:t>
                      </a:r>
                    </a:p>
                    <a:p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(p</a:t>
                      </a:r>
                      <a:r>
                        <a:rPr kumimoji="1" lang="en-US" altLang="ja-JP" sz="1600" b="1" baseline="-25000" dirty="0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&gt;200MeV/c)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55(54)</a:t>
                      </a:r>
                      <a:endParaRPr kumimoji="1" lang="ja-JP" altLang="en-US" sz="1600" b="1" dirty="0">
                        <a:solidFill>
                          <a:srgbClr val="FF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57.0(56.7)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57.0(56.7)</a:t>
                      </a:r>
                      <a:endParaRPr kumimoji="1" lang="ja-JP" altLang="en-US" sz="16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185.7(184.6)</a:t>
                      </a:r>
                      <a:endParaRPr kumimoji="1" lang="ja-JP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1" lang="ja-JP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08776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e-like</a:t>
                      </a:r>
                    </a:p>
                    <a:p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(p</a:t>
                      </a:r>
                      <a:r>
                        <a:rPr kumimoji="1" lang="en-US" altLang="ja-JP" sz="1600" b="1" baseline="-25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&gt;100MeV/c)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19(18)</a:t>
                      </a:r>
                      <a:endParaRPr kumimoji="1" lang="ja-JP" altLang="en-US" sz="1600" b="1" dirty="0">
                        <a:solidFill>
                          <a:srgbClr val="FF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21.9(20.0)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13.6(11.8)</a:t>
                      </a:r>
                      <a:endParaRPr kumimoji="1" lang="ja-JP" altLang="en-US" sz="16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19.7(13.6)</a:t>
                      </a:r>
                      <a:endParaRPr kumimoji="1" lang="ja-JP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1" lang="ja-JP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17688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Multi ring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endParaRPr kumimoji="1" lang="ja-JP" altLang="en-US" sz="1600" b="1" dirty="0">
                        <a:solidFill>
                          <a:srgbClr val="FF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71.8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70.3</a:t>
                      </a:r>
                      <a:endParaRPr kumimoji="1" lang="ja-JP" altLang="en-US" sz="16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91.5</a:t>
                      </a:r>
                      <a:endParaRPr kumimoji="1" lang="ja-JP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1" lang="ja-JP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1403648" y="5085184"/>
            <a:ext cx="6473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Observation is consistent with sin</a:t>
            </a:r>
            <a:r>
              <a:rPr lang="en-US" altLang="ja-JP" sz="2400" b="1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q</a:t>
            </a:r>
            <a:r>
              <a:rPr lang="en-US" altLang="ja-JP" sz="2400" b="1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=0.1 case.</a:t>
            </a:r>
            <a:endParaRPr lang="ja-JP" altLang="en-US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MC Expectation for Signal and Background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38</a:t>
            </a:fld>
            <a:endParaRPr lang="ja-JP" altLang="en-US" dirty="0"/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539552" y="1421864"/>
          <a:ext cx="7992888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152128"/>
                <a:gridCol w="1152128"/>
                <a:gridCol w="936104"/>
                <a:gridCol w="1080120"/>
                <a:gridCol w="1008112"/>
                <a:gridCol w="936104"/>
              </a:tblGrid>
              <a:tr h="216024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RUN1+2+3</a:t>
                      </a:r>
                    </a:p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2.56×10</a:t>
                      </a:r>
                      <a:r>
                        <a:rPr kumimoji="1" lang="en-US" altLang="ja-JP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POT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MC Expectation with sin</a:t>
                      </a:r>
                      <a:r>
                        <a:rPr kumimoji="1" lang="en-US" altLang="ja-JP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b="1" dirty="0" smtClean="0">
                          <a:latin typeface="Symbol" pitchFamily="18" charset="2"/>
                          <a:cs typeface="Times New Roman" pitchFamily="18" charset="0"/>
                        </a:rPr>
                        <a:t>q</a:t>
                      </a:r>
                      <a:r>
                        <a:rPr kumimoji="1" lang="en-US" altLang="ja-JP" b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=0.1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82312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n</a:t>
                      </a:r>
                      <a:r>
                        <a:rPr kumimoji="1" lang="en-US" altLang="ja-JP" b="1" baseline="-25000" dirty="0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n</a:t>
                      </a:r>
                      <a:r>
                        <a:rPr kumimoji="1" lang="en-US" altLang="ja-JP" b="1" baseline="-25000" dirty="0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m</a:t>
                      </a:r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CC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n</a:t>
                      </a:r>
                      <a:r>
                        <a:rPr kumimoji="1" lang="en-US" altLang="ja-JP" b="1" baseline="-25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n</a:t>
                      </a:r>
                      <a:r>
                        <a:rPr kumimoji="1" lang="en-US" altLang="ja-JP" b="1" baseline="-25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CC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NC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BG total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Signal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27659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True FV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130.99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6.82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112.61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250.41</a:t>
                      </a:r>
                      <a:endParaRPr kumimoji="1" lang="ja-JP" altLang="en-US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66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10.89</a:t>
                      </a:r>
                      <a:endParaRPr kumimoji="1" lang="ja-JP" altLang="en-US" b="1" dirty="0">
                        <a:solidFill>
                          <a:srgbClr val="0066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1" lang="ja-JP" altLang="en-US" b="1" dirty="0">
                        <a:solidFill>
                          <a:srgbClr val="FF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28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FCFV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99.43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6.51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34.31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140.26</a:t>
                      </a:r>
                      <a:endParaRPr kumimoji="1" lang="ja-JP" altLang="en-US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66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10.46</a:t>
                      </a:r>
                      <a:endParaRPr kumimoji="1" lang="ja-JP" altLang="en-US" b="1" dirty="0">
                        <a:solidFill>
                          <a:srgbClr val="0066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</a:t>
                      </a:r>
                      <a:endParaRPr kumimoji="1" lang="ja-JP" altLang="en-US" b="1" dirty="0">
                        <a:solidFill>
                          <a:srgbClr val="FF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71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One-ring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56.27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4.09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9.78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70.15</a:t>
                      </a:r>
                      <a:endParaRPr kumimoji="1" lang="ja-JP" altLang="en-US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66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8.81</a:t>
                      </a:r>
                      <a:endParaRPr kumimoji="1" lang="ja-JP" altLang="en-US" b="1" dirty="0">
                        <a:solidFill>
                          <a:srgbClr val="0066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</a:t>
                      </a:r>
                      <a:endParaRPr kumimoji="1" lang="ja-JP" altLang="en-US" b="1" dirty="0">
                        <a:solidFill>
                          <a:srgbClr val="FF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4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e-like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2.30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4.07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6.86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13.23</a:t>
                      </a:r>
                      <a:endParaRPr kumimoji="1" lang="ja-JP" altLang="en-US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66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8.70</a:t>
                      </a:r>
                      <a:endParaRPr kumimoji="1" lang="ja-JP" altLang="en-US" b="1" dirty="0">
                        <a:solidFill>
                          <a:srgbClr val="0066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1" lang="ja-JP" altLang="en-US" b="1" dirty="0">
                        <a:solidFill>
                          <a:srgbClr val="FF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2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kumimoji="1" lang="en-US" altLang="ja-JP" b="1" baseline="-25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vis</a:t>
                      </a:r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&gt;100MeV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1.49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4.03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5.94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11.47</a:t>
                      </a:r>
                      <a:endParaRPr kumimoji="1" lang="ja-JP" altLang="en-US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66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8.50</a:t>
                      </a:r>
                      <a:endParaRPr kumimoji="1" lang="ja-JP" altLang="en-US" b="1" dirty="0">
                        <a:solidFill>
                          <a:srgbClr val="0066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1" lang="ja-JP" altLang="en-US" b="1" dirty="0">
                        <a:solidFill>
                          <a:srgbClr val="FF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 decay-e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0.28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3.19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5.09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8.56</a:t>
                      </a:r>
                      <a:endParaRPr kumimoji="1" lang="ja-JP" altLang="en-US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66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7.31</a:t>
                      </a:r>
                      <a:endParaRPr kumimoji="1" lang="ja-JP" altLang="en-US" b="1" dirty="0">
                        <a:solidFill>
                          <a:srgbClr val="0066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1" lang="ja-JP" altLang="en-US" b="1" dirty="0">
                        <a:solidFill>
                          <a:srgbClr val="FF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42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kumimoji="1" lang="en-US" altLang="ja-JP" b="1" baseline="-25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inv</a:t>
                      </a:r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&lt;105MeV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0.07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2.21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1.39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3.67</a:t>
                      </a:r>
                      <a:endParaRPr kumimoji="1" lang="ja-JP" altLang="en-US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66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6.82</a:t>
                      </a:r>
                      <a:endParaRPr kumimoji="1" lang="ja-JP" altLang="en-US" b="1" dirty="0">
                        <a:solidFill>
                          <a:srgbClr val="0066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1" lang="ja-JP" altLang="en-US" b="1" dirty="0">
                        <a:solidFill>
                          <a:srgbClr val="FF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85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kumimoji="1" lang="en-US" altLang="ja-JP" b="1" baseline="-25000" dirty="0" smtClean="0">
                          <a:solidFill>
                            <a:schemeClr val="bg1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n</a:t>
                      </a:r>
                      <a:r>
                        <a:rPr kumimoji="1" lang="en-US" altLang="ja-JP" b="1" baseline="30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rec</a:t>
                      </a:r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&lt;1250MeV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0.05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1.36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1.06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2.47</a:t>
                      </a:r>
                      <a:endParaRPr kumimoji="1" lang="ja-JP" altLang="en-US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66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6.61</a:t>
                      </a:r>
                      <a:endParaRPr kumimoji="1" lang="ja-JP" altLang="en-US" b="1" dirty="0">
                        <a:solidFill>
                          <a:srgbClr val="0066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1" lang="ja-JP" altLang="en-US" b="1" dirty="0">
                        <a:solidFill>
                          <a:srgbClr val="FF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2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Efficiency [%]</a:t>
                      </a:r>
                      <a:endParaRPr kumimoji="1" lang="ja-JP" alt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0.0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20.0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latin typeface="Times New Roman" pitchFamily="18" charset="0"/>
                          <a:cs typeface="Times New Roman" pitchFamily="18" charset="0"/>
                        </a:rPr>
                        <a:t>0.9</a:t>
                      </a:r>
                      <a:endParaRPr kumimoji="1" lang="ja-JP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kumimoji="1" lang="ja-JP" altLang="en-US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66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60.7</a:t>
                      </a:r>
                      <a:endParaRPr kumimoji="1" lang="ja-JP" altLang="en-US" b="1" dirty="0">
                        <a:solidFill>
                          <a:srgbClr val="0066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FF33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1" lang="ja-JP" altLang="en-US" b="1" dirty="0">
                        <a:solidFill>
                          <a:srgbClr val="FF33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2" name="直線コネクタ 11"/>
          <p:cNvCxnSpPr/>
          <p:nvPr/>
        </p:nvCxnSpPr>
        <p:spPr>
          <a:xfrm flipH="1">
            <a:off x="3870000" y="1890000"/>
            <a:ext cx="126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H="1">
            <a:off x="2736000" y="1890000"/>
            <a:ext cx="126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>
                <a:latin typeface="Symbol" pitchFamily="18" charset="2"/>
              </a:rPr>
              <a:t>n</a:t>
            </a:r>
            <a:r>
              <a:rPr lang="en-US" altLang="ja-JP" baseline="-25000" dirty="0" smtClean="0"/>
              <a:t>e</a:t>
            </a:r>
            <a:r>
              <a:rPr lang="en-US" altLang="ja-JP" dirty="0" smtClean="0"/>
              <a:t> Appearance Candidates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980728"/>
            <a:ext cx="8229600" cy="5328592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/>
              <a:t>Check for candidate events</a:t>
            </a:r>
          </a:p>
          <a:p>
            <a:pPr lvl="1"/>
            <a:r>
              <a:rPr lang="en-US" altLang="ja-JP" sz="2000" dirty="0" smtClean="0"/>
              <a:t>Candidate event observation rate vs. POT</a:t>
            </a:r>
          </a:p>
          <a:p>
            <a:pPr lvl="2"/>
            <a:r>
              <a:rPr lang="en-US" altLang="ja-JP" sz="2000" b="1" dirty="0" err="1" smtClean="0">
                <a:solidFill>
                  <a:srgbClr val="FF0000"/>
                </a:solidFill>
              </a:rPr>
              <a:t>Kolmogorov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-Smirnov (KS) test </a:t>
            </a:r>
            <a:r>
              <a:rPr lang="en-US" altLang="ja-JP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→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probability = 53.3%</a:t>
            </a:r>
          </a:p>
          <a:p>
            <a:pPr lvl="1"/>
            <a:r>
              <a:rPr lang="en-US" altLang="ja-JP" sz="2000" dirty="0" smtClean="0"/>
              <a:t>Momentum vs. angle between electron and incident </a:t>
            </a:r>
            <a:r>
              <a:rPr lang="en-US" altLang="ja-JP" sz="2000" dirty="0" smtClean="0">
                <a:latin typeface="Symbol" pitchFamily="18" charset="2"/>
              </a:rPr>
              <a:t>n</a:t>
            </a:r>
            <a:r>
              <a:rPr lang="en-US" altLang="ja-JP" sz="2000" dirty="0" smtClean="0"/>
              <a:t> for candidates</a:t>
            </a:r>
          </a:p>
          <a:p>
            <a:pPr lvl="1">
              <a:buNone/>
            </a:pPr>
            <a:r>
              <a:rPr lang="en-US" altLang="ja-JP" sz="2000" dirty="0" smtClean="0">
                <a:latin typeface="Times New Roman"/>
                <a:cs typeface="Times New Roman"/>
              </a:rPr>
              <a:t>	→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consistent with signal. </a:t>
            </a:r>
          </a:p>
          <a:p>
            <a:pPr lvl="1"/>
            <a:r>
              <a:rPr lang="en-US" altLang="ja-JP" sz="2000" dirty="0" smtClean="0"/>
              <a:t>Timing difference from nearest bunch </a:t>
            </a:r>
          </a:p>
          <a:p>
            <a:pPr lvl="1">
              <a:buNone/>
            </a:pPr>
            <a:r>
              <a:rPr lang="en-US" altLang="ja-JP" sz="2000" dirty="0" smtClean="0">
                <a:latin typeface="Times New Roman"/>
                <a:cs typeface="Times New Roman"/>
              </a:rPr>
              <a:t>	→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all candidates are inside bunch width. 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39</a:t>
            </a:fld>
            <a:endParaRPr lang="ja-JP" altLang="en-US" dirty="0"/>
          </a:p>
        </p:txBody>
      </p:sp>
      <p:pic>
        <p:nvPicPr>
          <p:cNvPr id="9" name="図 8" descr="fcfv_cand12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962298"/>
            <a:ext cx="3528392" cy="2203006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611560" y="3645024"/>
            <a:ext cx="2728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Candidate </a:t>
            </a:r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event rate</a:t>
            </a:r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ja-JP" sz="1600" b="1" dirty="0" err="1" smtClean="0">
                <a:latin typeface="Times New Roman" pitchFamily="18" charset="0"/>
                <a:cs typeface="Times New Roman" pitchFamily="18" charset="0"/>
              </a:rPr>
              <a:t>vs</a:t>
            </a:r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 POT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図 10" descr="nue_momc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64881" y="4005064"/>
            <a:ext cx="2385328" cy="2289275"/>
          </a:xfrm>
          <a:prstGeom prst="rect">
            <a:avLst/>
          </a:prstGeom>
        </p:spPr>
      </p:pic>
      <p:pic>
        <p:nvPicPr>
          <p:cNvPr id="12" name="図 11" descr="nue_dt0r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169" y="4005064"/>
            <a:ext cx="2463303" cy="236411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4110423" y="3717032"/>
            <a:ext cx="2045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angle vs. momentum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774719" y="3717032"/>
            <a:ext cx="1912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Timing distribution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Neutrino Oscillation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328592"/>
          </a:xfrm>
        </p:spPr>
        <p:txBody>
          <a:bodyPr/>
          <a:lstStyle/>
          <a:p>
            <a:r>
              <a:rPr kumimoji="1" lang="en-US" altLang="ja-JP" dirty="0" smtClean="0"/>
              <a:t>Flavor </a:t>
            </a:r>
            <a:r>
              <a:rPr lang="en-US" altLang="ja-JP" dirty="0" smtClean="0"/>
              <a:t>oscillation described by </a:t>
            </a:r>
            <a:r>
              <a:rPr lang="en-US" altLang="ja-JP" dirty="0" err="1" smtClean="0"/>
              <a:t>Pentecorvo</a:t>
            </a:r>
            <a:r>
              <a:rPr lang="en-US" altLang="ja-JP" dirty="0" smtClean="0"/>
              <a:t>-Maki-Nakagawa-Sakata matrix.</a:t>
            </a:r>
          </a:p>
          <a:p>
            <a:r>
              <a:rPr lang="en-US" altLang="ja-JP" sz="1800" dirty="0" smtClean="0"/>
              <a:t>Parameterized by 3 mixing angles and CP-violating phase </a:t>
            </a:r>
            <a:r>
              <a:rPr lang="en-US" altLang="ja-JP" sz="1800" dirty="0" smtClean="0">
                <a:latin typeface="Symbol" pitchFamily="18" charset="2"/>
              </a:rPr>
              <a:t>d</a:t>
            </a:r>
            <a:r>
              <a:rPr lang="en-US" altLang="ja-JP" sz="1800" baseline="-25000" dirty="0" smtClean="0"/>
              <a:t>CP</a:t>
            </a:r>
          </a:p>
          <a:p>
            <a:pPr lvl="1"/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kumimoji="1" lang="en-US" altLang="ja-JP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4</a:t>
            </a:fld>
            <a:endParaRPr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1115616" y="1916832"/>
            <a:ext cx="2088232" cy="936104"/>
          </a:xfrm>
          <a:prstGeom prst="roundRect">
            <a:avLst/>
          </a:prstGeom>
          <a:solidFill>
            <a:srgbClr val="FF99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3419872" y="1916832"/>
            <a:ext cx="2664296" cy="936104"/>
          </a:xfrm>
          <a:prstGeom prst="roundRect">
            <a:avLst/>
          </a:prstGeom>
          <a:solidFill>
            <a:srgbClr val="92D05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6372200" y="1916832"/>
            <a:ext cx="2016224" cy="936104"/>
          </a:xfrm>
          <a:prstGeom prst="round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15816" y="2825641"/>
            <a:ext cx="37444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solidFill>
                  <a:srgbClr val="00B050"/>
                </a:solidFill>
                <a:latin typeface="Symbol" pitchFamily="18" charset="2"/>
                <a:cs typeface="Times New Roman" pitchFamily="18" charset="0"/>
              </a:rPr>
              <a:t>q</a:t>
            </a:r>
            <a:r>
              <a:rPr lang="en-US" altLang="ja-JP" sz="2400" b="1" baseline="-25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en-US" altLang="ja-JP" sz="2400" b="1" baseline="-25000" dirty="0" smtClean="0">
              <a:solidFill>
                <a:srgbClr val="00B050"/>
              </a:solidFill>
              <a:latin typeface="Symbol" pitchFamily="18" charset="2"/>
              <a:cs typeface="Times New Roman" pitchFamily="18" charset="0"/>
            </a:endParaRPr>
          </a:p>
          <a:p>
            <a:pPr algn="ctr"/>
            <a:r>
              <a:rPr lang="en-US" altLang="ja-JP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only upper limit known</a:t>
            </a:r>
            <a:endParaRPr kumimoji="1" lang="en-US" altLang="ja-JP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ja-JP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en-US" altLang="ja-JP" baseline="30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ja-JP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ja-JP" dirty="0" smtClean="0">
                <a:solidFill>
                  <a:srgbClr val="00B050"/>
                </a:solidFill>
                <a:latin typeface="Symbol" pitchFamily="18" charset="2"/>
                <a:cs typeface="Times New Roman" pitchFamily="18" charset="0"/>
              </a:rPr>
              <a:t>q</a:t>
            </a:r>
            <a:r>
              <a:rPr lang="en-US" altLang="ja-JP" baseline="-25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altLang="ja-JP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&lt; 0.13 @90%CL (2010)</a:t>
            </a:r>
          </a:p>
          <a:p>
            <a:pPr algn="ctr"/>
            <a:r>
              <a:rPr lang="en-US" altLang="ja-JP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(CHOOZ, MINOS)</a:t>
            </a:r>
          </a:p>
        </p:txBody>
      </p:sp>
      <p:graphicFrame>
        <p:nvGraphicFramePr>
          <p:cNvPr id="7" name="オブジェクト 6"/>
          <p:cNvGraphicFramePr>
            <a:graphicFrameLocks noChangeAspect="1"/>
          </p:cNvGraphicFramePr>
          <p:nvPr/>
        </p:nvGraphicFramePr>
        <p:xfrm>
          <a:off x="280280" y="1844824"/>
          <a:ext cx="8684208" cy="1152128"/>
        </p:xfrm>
        <a:graphic>
          <a:graphicData uri="http://schemas.openxmlformats.org/presentationml/2006/ole">
            <p:oleObj spid="_x0000_s25602" name="数式" r:id="rId3" imgW="5549760" imgH="736560" progId="Equation.3">
              <p:embed/>
            </p:oleObj>
          </a:graphicData>
        </a:graphic>
      </p:graphicFrame>
      <p:sp>
        <p:nvSpPr>
          <p:cNvPr id="18" name="下矢印 17"/>
          <p:cNvSpPr/>
          <p:nvPr/>
        </p:nvSpPr>
        <p:spPr>
          <a:xfrm>
            <a:off x="4499992" y="4149080"/>
            <a:ext cx="216024" cy="216024"/>
          </a:xfrm>
          <a:prstGeom prst="downArrow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275856" y="4293096"/>
            <a:ext cx="2762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>
                <a:latin typeface="Times New Roman" pitchFamily="18" charset="0"/>
                <a:cs typeface="Times New Roman" pitchFamily="18" charset="0"/>
              </a:rPr>
              <a:t>Accelerator experiment</a:t>
            </a:r>
          </a:p>
          <a:p>
            <a:pPr algn="ctr"/>
            <a:r>
              <a:rPr lang="en-US" altLang="ja-JP" sz="2000" b="1" dirty="0" smtClean="0">
                <a:latin typeface="Times New Roman" pitchFamily="18" charset="0"/>
                <a:cs typeface="Times New Roman" pitchFamily="18" charset="0"/>
              </a:rPr>
              <a:t>L=</a:t>
            </a:r>
            <a:r>
              <a:rPr lang="en-US" altLang="ja-JP" sz="2000" b="1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ja-JP" sz="2000" b="1" dirty="0" smtClean="0">
                <a:latin typeface="Times New Roman" pitchFamily="18" charset="0"/>
                <a:cs typeface="Times New Roman" pitchFamily="18" charset="0"/>
              </a:rPr>
              <a:t>(100km)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915816" y="4881354"/>
            <a:ext cx="3746539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Observation of </a:t>
            </a:r>
            <a:r>
              <a:rPr kumimoji="1" lang="en-US" altLang="ja-JP" sz="2000" b="1" dirty="0" err="1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kumimoji="1" lang="en-US" altLang="ja-JP" sz="2000" b="1" baseline="-25000" dirty="0" err="1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kumimoji="1" lang="en-US" altLang="ja-JP" sz="20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→</a:t>
            </a:r>
            <a:r>
              <a:rPr kumimoji="1" lang="en-US" altLang="ja-JP" sz="2000" b="1" dirty="0" err="1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kumimoji="1" lang="en-US" altLang="ja-JP" sz="2000" b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kumimoji="1" lang="en-US" altLang="ja-JP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oscillation</a:t>
            </a:r>
          </a:p>
          <a:p>
            <a:pPr algn="ctr"/>
            <a:r>
              <a:rPr lang="en-US" altLang="ja-JP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ja-JP" sz="2000" b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lang="en-US" altLang="ja-JP" sz="20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ja-JP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appearance)</a:t>
            </a:r>
            <a:endParaRPr kumimoji="1" lang="ja-JP" alt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987824" y="5589344"/>
            <a:ext cx="4824536" cy="93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ja-JP" b="1" i="1" dirty="0" smtClean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kumimoji="1" lang="en-US" altLang="ja-JP" b="1" i="1" baseline="-25000" dirty="0" smtClean="0">
                <a:solidFill>
                  <a:srgbClr val="0000FF"/>
                </a:solidFill>
              </a:rPr>
              <a:t>13</a:t>
            </a:r>
            <a:r>
              <a:rPr kumimoji="1" lang="en-US" altLang="ja-JP" b="1" i="1" dirty="0" smtClean="0">
                <a:solidFill>
                  <a:srgbClr val="0000FF"/>
                </a:solidFill>
              </a:rPr>
              <a:t> </a:t>
            </a:r>
            <a:r>
              <a:rPr lang="en-US" altLang="ja-JP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is non-zero, open the possibility to measure</a:t>
            </a:r>
          </a:p>
          <a:p>
            <a:pPr>
              <a:buFontTx/>
              <a:buChar char="-"/>
            </a:pPr>
            <a:r>
              <a:rPr kumimoji="1" lang="en-US" altLang="ja-JP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 Mass Hierarchy</a:t>
            </a:r>
          </a:p>
          <a:p>
            <a:pPr>
              <a:buFontTx/>
              <a:buChar char="-"/>
            </a:pPr>
            <a:r>
              <a:rPr lang="en-US" altLang="ja-JP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 </a:t>
            </a:r>
            <a:r>
              <a:rPr lang="en-US" altLang="ja-JP" b="1" i="1" dirty="0" smtClean="0">
                <a:solidFill>
                  <a:srgbClr val="0000FF"/>
                </a:solidFill>
                <a:latin typeface="Symbol" pitchFamily="18" charset="2"/>
                <a:cs typeface="Times New Roman"/>
              </a:rPr>
              <a:t>d</a:t>
            </a:r>
            <a:r>
              <a:rPr lang="en-US" altLang="ja-JP" b="1" i="1" baseline="-25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CP</a:t>
            </a:r>
            <a:endParaRPr kumimoji="1" lang="en-US" altLang="ja-JP" b="1" i="1" baseline="-250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algn="ctr"/>
            <a:endParaRPr kumimoji="1" lang="ja-JP" altLang="en-US" sz="2000" b="1" baseline="-25000" dirty="0"/>
          </a:p>
        </p:txBody>
      </p:sp>
      <p:sp>
        <p:nvSpPr>
          <p:cNvPr id="26" name="下矢印 25"/>
          <p:cNvSpPr/>
          <p:nvPr/>
        </p:nvSpPr>
        <p:spPr>
          <a:xfrm rot="4200000">
            <a:off x="2796917" y="3678268"/>
            <a:ext cx="216024" cy="864096"/>
          </a:xfrm>
          <a:prstGeom prst="downArrow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2" name="グループ化 31"/>
          <p:cNvGrpSpPr/>
          <p:nvPr/>
        </p:nvGrpSpPr>
        <p:grpSpPr>
          <a:xfrm>
            <a:off x="0" y="4265801"/>
            <a:ext cx="2987824" cy="1323439"/>
            <a:chOff x="395536" y="4064968"/>
            <a:chExt cx="2473084" cy="1013481"/>
          </a:xfrm>
        </p:grpSpPr>
        <p:sp>
          <p:nvSpPr>
            <p:cNvPr id="27" name="テキスト ボックス 26"/>
            <p:cNvSpPr txBox="1"/>
            <p:nvPr/>
          </p:nvSpPr>
          <p:spPr>
            <a:xfrm>
              <a:off x="395536" y="4064968"/>
              <a:ext cx="2473084" cy="1013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b="1" dirty="0" smtClean="0">
                  <a:latin typeface="Times New Roman" pitchFamily="18" charset="0"/>
                  <a:cs typeface="Times New Roman" pitchFamily="18" charset="0"/>
                </a:rPr>
                <a:t>Reactor experiment L=~1km</a:t>
              </a:r>
            </a:p>
            <a:p>
              <a:pPr algn="ctr"/>
              <a:r>
                <a:rPr lang="en-US" altLang="ja-JP" sz="2000" dirty="0" smtClean="0">
                  <a:latin typeface="Times New Roman" pitchFamily="18" charset="0"/>
                  <a:cs typeface="Times New Roman" pitchFamily="18" charset="0"/>
                </a:rPr>
                <a:t>           oscillation</a:t>
              </a:r>
            </a:p>
            <a:p>
              <a:pPr algn="ctr"/>
              <a:r>
                <a:rPr lang="en-US" altLang="ja-JP" sz="2000" dirty="0" smtClean="0">
                  <a:latin typeface="Times New Roman" pitchFamily="18" charset="0"/>
                  <a:cs typeface="Times New Roman" pitchFamily="18" charset="0"/>
                </a:rPr>
                <a:t>(     disappearance)</a:t>
              </a:r>
            </a:p>
          </p:txBody>
        </p:sp>
        <p:graphicFrame>
          <p:nvGraphicFramePr>
            <p:cNvPr id="28" name="オブジェクト 27"/>
            <p:cNvGraphicFramePr>
              <a:graphicFrameLocks noChangeAspect="1"/>
            </p:cNvGraphicFramePr>
            <p:nvPr/>
          </p:nvGraphicFramePr>
          <p:xfrm>
            <a:off x="812190" y="4552170"/>
            <a:ext cx="625970" cy="241851"/>
          </p:xfrm>
          <a:graphic>
            <a:graphicData uri="http://schemas.openxmlformats.org/presentationml/2006/ole">
              <p:oleObj spid="_x0000_s25604" name="数式" r:id="rId4" imgW="558720" imgH="215640" progId="Equation.3">
                <p:embed/>
              </p:oleObj>
            </a:graphicData>
          </a:graphic>
        </p:graphicFrame>
        <p:graphicFrame>
          <p:nvGraphicFramePr>
            <p:cNvPr id="25605" name="Object 5"/>
            <p:cNvGraphicFramePr>
              <a:graphicFrameLocks noChangeAspect="1"/>
            </p:cNvGraphicFramePr>
            <p:nvPr/>
          </p:nvGraphicFramePr>
          <p:xfrm>
            <a:off x="949004" y="4781831"/>
            <a:ext cx="191143" cy="232194"/>
          </p:xfrm>
          <a:graphic>
            <a:graphicData uri="http://schemas.openxmlformats.org/presentationml/2006/ole">
              <p:oleObj spid="_x0000_s25605" name="数式" r:id="rId5" imgW="177480" imgH="215640" progId="Equation.3">
                <p:embed/>
              </p:oleObj>
            </a:graphicData>
          </a:graphic>
        </p:graphicFrame>
      </p:grpSp>
      <p:pic>
        <p:nvPicPr>
          <p:cNvPr id="23" name="図 22" descr="mass_hierarchy_fig.jpg"/>
          <p:cNvPicPr>
            <a:picLocks noChangeAspect="1"/>
          </p:cNvPicPr>
          <p:nvPr/>
        </p:nvPicPr>
        <p:blipFill>
          <a:blip r:embed="rId6" cstate="print"/>
          <a:srcRect l="30287" t="19045" r="30287" b="38090"/>
          <a:stretch>
            <a:fillRect/>
          </a:stretch>
        </p:blipFill>
        <p:spPr>
          <a:xfrm>
            <a:off x="6695728" y="3347769"/>
            <a:ext cx="2448272" cy="1881431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>
            <a:off x="6953875" y="5013176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kumimoji="1" lang="en-US" altLang="ja-JP" b="1" i="1" dirty="0" smtClean="0">
                <a:latin typeface="Times New Roman" pitchFamily="18" charset="0"/>
                <a:cs typeface="Times New Roman" pitchFamily="18" charset="0"/>
              </a:rPr>
              <a:t>ormal or inverted?</a:t>
            </a:r>
            <a:endParaRPr kumimoji="1" lang="ja-JP" altLang="en-US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Vertex Distribution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Vertex distribution of FC sample and final sample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40</a:t>
            </a:fld>
            <a:endParaRPr lang="ja-JP" altLang="en-US" dirty="0"/>
          </a:p>
        </p:txBody>
      </p:sp>
      <p:pic>
        <p:nvPicPr>
          <p:cNvPr id="7" name="図 6" descr="nue_vtxx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7104" y="4202008"/>
            <a:ext cx="2270760" cy="2179320"/>
          </a:xfrm>
          <a:prstGeom prst="rect">
            <a:avLst/>
          </a:prstGeom>
        </p:spPr>
      </p:pic>
      <p:pic>
        <p:nvPicPr>
          <p:cNvPr id="8" name="図 7" descr="nue_vtxr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4202008"/>
            <a:ext cx="2270760" cy="2179320"/>
          </a:xfrm>
          <a:prstGeom prst="rect">
            <a:avLst/>
          </a:prstGeom>
        </p:spPr>
      </p:pic>
      <p:pic>
        <p:nvPicPr>
          <p:cNvPr id="9" name="図 8" descr="fcvtxr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97384" y="1609720"/>
            <a:ext cx="2270760" cy="2179320"/>
          </a:xfrm>
          <a:prstGeom prst="rect">
            <a:avLst/>
          </a:prstGeom>
        </p:spPr>
      </p:pic>
      <p:pic>
        <p:nvPicPr>
          <p:cNvPr id="10" name="図 9" descr="fcvtxx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7104" y="1609720"/>
            <a:ext cx="2270760" cy="2179320"/>
          </a:xfrm>
          <a:prstGeom prst="rect">
            <a:avLst/>
          </a:prstGeom>
        </p:spPr>
      </p:pic>
      <p:sp>
        <p:nvSpPr>
          <p:cNvPr id="11" name="角丸四角形 10"/>
          <p:cNvSpPr/>
          <p:nvPr/>
        </p:nvSpPr>
        <p:spPr>
          <a:xfrm>
            <a:off x="827584" y="1412776"/>
            <a:ext cx="5256584" cy="2448272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827584" y="4005064"/>
            <a:ext cx="5256584" cy="2448272"/>
          </a:xfrm>
          <a:prstGeom prst="roundRect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52292" y="1340768"/>
            <a:ext cx="1359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FC sample</a:t>
            </a:r>
            <a:endParaRPr kumimoji="1" lang="ja-JP" altLang="en-US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843808" y="3933056"/>
            <a:ext cx="15712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Final sample</a:t>
            </a:r>
            <a:endParaRPr kumimoji="1" lang="ja-JP" altLang="en-US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300192" y="2276872"/>
            <a:ext cx="23042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i="1" dirty="0" smtClean="0">
                <a:latin typeface="Times New Roman" pitchFamily="18" charset="0"/>
                <a:cs typeface="Times New Roman" pitchFamily="18" charset="0"/>
              </a:rPr>
              <a:t>Event vertex evenly distributed.</a:t>
            </a:r>
          </a:p>
          <a:p>
            <a:r>
              <a:rPr kumimoji="1" lang="en-US" altLang="ja-JP" sz="20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→</a:t>
            </a:r>
            <a:r>
              <a:rPr kumimoji="1" lang="en-US" altLang="ja-JP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 event cluster near the edge of ID</a:t>
            </a:r>
            <a:endParaRPr kumimoji="1" lang="ja-JP" altLang="en-US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cwall_nuereconecut_nofvcut_official.png"/>
          <p:cNvPicPr>
            <a:picLocks noChangeAspect="1"/>
          </p:cNvPicPr>
          <p:nvPr/>
        </p:nvPicPr>
        <p:blipFill>
          <a:blip r:embed="rId2" cstate="print"/>
          <a:srcRect l="6320" t="48373" r="3160"/>
          <a:stretch>
            <a:fillRect/>
          </a:stretch>
        </p:blipFill>
        <p:spPr>
          <a:xfrm>
            <a:off x="4427984" y="2420888"/>
            <a:ext cx="4675450" cy="26131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Contamination from Outside ID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980728"/>
            <a:ext cx="8147248" cy="5328592"/>
          </a:xfrm>
        </p:spPr>
        <p:txBody>
          <a:bodyPr/>
          <a:lstStyle/>
          <a:p>
            <a:r>
              <a:rPr lang="en-US" altLang="ja-JP" sz="2000" dirty="0" smtClean="0"/>
              <a:t>MC estimation to check contamination of events with true vertex outside ID</a:t>
            </a:r>
          </a:p>
          <a:p>
            <a:pPr>
              <a:buNone/>
            </a:pPr>
            <a:r>
              <a:rPr lang="en-US" altLang="ja-JP" sz="2000" dirty="0" smtClean="0"/>
              <a:t>	</a:t>
            </a:r>
            <a:r>
              <a:rPr lang="en-US" altLang="ja-JP" sz="2000" dirty="0" smtClean="0">
                <a:latin typeface="Times New Roman"/>
                <a:cs typeface="Times New Roman"/>
              </a:rPr>
              <a:t>→</a:t>
            </a:r>
            <a:r>
              <a:rPr lang="en-US" altLang="ja-JP" sz="2000" dirty="0" smtClean="0">
                <a:solidFill>
                  <a:srgbClr val="FF0000"/>
                </a:solidFill>
              </a:rPr>
              <a:t>MC expectation </a:t>
            </a:r>
            <a:r>
              <a:rPr lang="en-US" altLang="ja-JP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= </a:t>
            </a:r>
            <a:r>
              <a:rPr lang="en-US" altLang="ja-JP" sz="2000" dirty="0" smtClean="0">
                <a:solidFill>
                  <a:srgbClr val="FF0000"/>
                </a:solidFill>
              </a:rPr>
              <a:t>0.018 events inside FV.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41</a:t>
            </a:fld>
            <a:endParaRPr lang="ja-JP" altLang="en-US" dirty="0"/>
          </a:p>
        </p:txBody>
      </p:sp>
      <p:pic>
        <p:nvPicPr>
          <p:cNvPr id="14" name="図 13" descr="cwall_nuereconecut_nofvcut_official.png"/>
          <p:cNvPicPr>
            <a:picLocks noChangeAspect="1"/>
          </p:cNvPicPr>
          <p:nvPr/>
        </p:nvPicPr>
        <p:blipFill>
          <a:blip r:embed="rId2" cstate="print"/>
          <a:srcRect l="9480" r="3160" b="48373"/>
          <a:stretch>
            <a:fillRect/>
          </a:stretch>
        </p:blipFill>
        <p:spPr>
          <a:xfrm>
            <a:off x="-1" y="2496039"/>
            <a:ext cx="4572001" cy="2647682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755576" y="2852936"/>
            <a:ext cx="12298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Linear scale</a:t>
            </a:r>
            <a:endParaRPr kumimoji="1" lang="ja-JP" altLang="en-US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310819" y="2852936"/>
            <a:ext cx="989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Log scale</a:t>
            </a:r>
            <a:endParaRPr kumimoji="1" lang="ja-JP" altLang="en-US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06668" y="2276872"/>
            <a:ext cx="3277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 New Roman" pitchFamily="18" charset="0"/>
                <a:cs typeface="Times New Roman" pitchFamily="18" charset="0"/>
              </a:rPr>
              <a:t>Distance from vertex to ID wall</a:t>
            </a:r>
            <a:endParaRPr kumimoji="1"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259632" y="5301208"/>
            <a:ext cx="65558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BG contamination from outside ID is  very small</a:t>
            </a:r>
            <a:endParaRPr kumimoji="1" lang="ja-JP" altLang="en-US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2915816" y="4149080"/>
            <a:ext cx="166000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Times New Roman" pitchFamily="18" charset="0"/>
                <a:cs typeface="Times New Roman" pitchFamily="18" charset="0"/>
              </a:rPr>
              <a:t>Vertex </a:t>
            </a:r>
            <a:r>
              <a:rPr kumimoji="1" lang="en-US" altLang="ja-JP" sz="1200" dirty="0" err="1" smtClean="0">
                <a:latin typeface="Times New Roman" pitchFamily="18" charset="0"/>
                <a:cs typeface="Times New Roman" pitchFamily="18" charset="0"/>
              </a:rPr>
              <a:t>Fromwall</a:t>
            </a:r>
            <a:r>
              <a:rPr kumimoji="1" lang="en-US" altLang="ja-JP" sz="1200" dirty="0" smtClean="0">
                <a:latin typeface="Times New Roman" pitchFamily="18" charset="0"/>
                <a:cs typeface="Times New Roman" pitchFamily="18" charset="0"/>
              </a:rPr>
              <a:t> beam||</a:t>
            </a:r>
            <a:endParaRPr kumimoji="1" lang="ja-JP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図 9" descr="nue_vtx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482" y="4365104"/>
            <a:ext cx="2270760" cy="217932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Vertex Distribution Test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000" dirty="0" smtClean="0"/>
              <a:t>KS test for vertex distributions of candidate events.</a:t>
            </a:r>
          </a:p>
          <a:p>
            <a:pPr lvl="1"/>
            <a:r>
              <a:rPr kumimoji="1" lang="en-US" altLang="ja-JP" sz="2000" dirty="0" smtClean="0"/>
              <a:t>Low probability for distance from wall parallel to beam.</a:t>
            </a:r>
          </a:p>
          <a:p>
            <a:pPr lvl="1"/>
            <a:r>
              <a:rPr lang="en-US" altLang="ja-JP" sz="2000" dirty="0" smtClean="0"/>
              <a:t>Low probability from RUN1+2. </a:t>
            </a:r>
            <a:r>
              <a:rPr lang="en-US" altLang="ja-JP" sz="2000" dirty="0" smtClean="0">
                <a:latin typeface="Times New Roman"/>
                <a:cs typeface="Times New Roman"/>
              </a:rPr>
              <a:t>↔</a:t>
            </a:r>
            <a:r>
              <a:rPr lang="en-US" altLang="ja-JP" sz="2000" dirty="0" smtClean="0"/>
              <a:t>RUN3 looks fine.</a:t>
            </a:r>
            <a:endParaRPr kumimoji="1" lang="ja-JP" altLang="en-US" sz="20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42</a:t>
            </a:fld>
            <a:endParaRPr lang="ja-JP" altLang="en-US" dirty="0"/>
          </a:p>
        </p:txBody>
      </p:sp>
      <p:pic>
        <p:nvPicPr>
          <p:cNvPr id="7" name="図 6" descr="nue_vertex_pvalu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4759624"/>
            <a:ext cx="4165129" cy="1045640"/>
          </a:xfrm>
          <a:prstGeom prst="rect">
            <a:avLst/>
          </a:prstGeom>
        </p:spPr>
      </p:pic>
      <p:pic>
        <p:nvPicPr>
          <p:cNvPr id="8" name="図 7" descr="nue_vtxrsq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46" y="4365104"/>
            <a:ext cx="2270760" cy="2179320"/>
          </a:xfrm>
          <a:prstGeom prst="rect">
            <a:avLst/>
          </a:prstGeom>
        </p:spPr>
      </p:pic>
      <p:pic>
        <p:nvPicPr>
          <p:cNvPr id="9" name="図 8" descr="nue_wal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482" y="2204864"/>
            <a:ext cx="2270760" cy="2179320"/>
          </a:xfrm>
          <a:prstGeom prst="rect">
            <a:avLst/>
          </a:prstGeom>
        </p:spPr>
      </p:pic>
      <p:pic>
        <p:nvPicPr>
          <p:cNvPr id="11" name="図 10" descr="fromwall_par_fc_0_1_run12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99762" y="2132856"/>
            <a:ext cx="2160270" cy="209169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5148064" y="5909210"/>
            <a:ext cx="3746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latin typeface="Times New Roman" pitchFamily="18" charset="0"/>
                <a:cs typeface="Times New Roman" pitchFamily="18" charset="0"/>
              </a:rPr>
              <a:t>Need to check with more statistics</a:t>
            </a:r>
            <a:endParaRPr kumimoji="1" lang="ja-JP" altLang="en-US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2132856"/>
            <a:ext cx="2850680" cy="2521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T2K </a:t>
            </a:r>
            <a:r>
              <a:rPr lang="en-US" altLang="ja-JP" dirty="0" smtClean="0"/>
              <a:t>N</a:t>
            </a:r>
            <a:r>
              <a:rPr kumimoji="1" lang="en-US" altLang="ja-JP" dirty="0" smtClean="0"/>
              <a:t>eutrino Beamline Facility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43</a:t>
            </a:fld>
            <a:endParaRPr lang="ja-JP" altLang="en-US" dirty="0"/>
          </a:p>
        </p:txBody>
      </p:sp>
      <p:grpSp>
        <p:nvGrpSpPr>
          <p:cNvPr id="607" name="グループ化 606"/>
          <p:cNvGrpSpPr/>
          <p:nvPr/>
        </p:nvGrpSpPr>
        <p:grpSpPr>
          <a:xfrm>
            <a:off x="467544" y="847745"/>
            <a:ext cx="8352928" cy="5677599"/>
            <a:chOff x="179512" y="2193843"/>
            <a:chExt cx="6120680" cy="4169733"/>
          </a:xfrm>
        </p:grpSpPr>
        <p:pic>
          <p:nvPicPr>
            <p:cNvPr id="27" name="Picture 3" descr="01_T2K_0808-layout"/>
            <p:cNvPicPr>
              <a:picLocks noChangeAspect="1" noChangeArrowheads="1"/>
            </p:cNvPicPr>
            <p:nvPr/>
          </p:nvPicPr>
          <p:blipFill>
            <a:blip r:embed="rId2" cstate="print"/>
            <a:srcRect t="1315"/>
            <a:stretch>
              <a:fillRect/>
            </a:stretch>
          </p:blipFill>
          <p:spPr bwMode="auto">
            <a:xfrm>
              <a:off x="179512" y="2204864"/>
              <a:ext cx="6120680" cy="4158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 r="10405"/>
            <a:stretch>
              <a:fillRect/>
            </a:stretch>
          </p:blipFill>
          <p:spPr bwMode="auto">
            <a:xfrm>
              <a:off x="3707903" y="4941168"/>
              <a:ext cx="1377205" cy="1080120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</p:spPr>
        </p:pic>
        <p:sp>
          <p:nvSpPr>
            <p:cNvPr id="29" name="角丸四角形 28"/>
            <p:cNvSpPr/>
            <p:nvPr/>
          </p:nvSpPr>
          <p:spPr bwMode="auto">
            <a:xfrm>
              <a:off x="971600" y="2204864"/>
              <a:ext cx="2088232" cy="936104"/>
            </a:xfrm>
            <a:prstGeom prst="roundRect">
              <a:avLst>
                <a:gd name="adj" fmla="val 7117"/>
              </a:avLst>
            </a:prstGeom>
            <a:solidFill>
              <a:schemeClr val="accent3">
                <a:lumMod val="95000"/>
              </a:schemeClr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pic>
          <p:nvPicPr>
            <p:cNvPr id="30" name="コンテンツ プレースホルダ 9" descr="DSCF2321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>
            <a:xfrm>
              <a:off x="2033976" y="2348880"/>
              <a:ext cx="1007997" cy="756000"/>
            </a:xfrm>
            <a:prstGeom prst="rect">
              <a:avLst/>
            </a:prstGeom>
          </p:spPr>
        </p:pic>
        <p:pic>
          <p:nvPicPr>
            <p:cNvPr id="31" name="Picture 70" descr="DSC02840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89976" y="2348880"/>
              <a:ext cx="1007271" cy="75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テキスト ボックス 31"/>
            <p:cNvSpPr txBox="1"/>
            <p:nvPr/>
          </p:nvSpPr>
          <p:spPr>
            <a:xfrm>
              <a:off x="1498624" y="2193843"/>
              <a:ext cx="1050011" cy="2034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 smtClean="0"/>
                <a:t>Target-Horn System</a:t>
              </a:r>
              <a:endParaRPr kumimoji="1" lang="ja-JP" altLang="en-US" sz="1200" b="1" dirty="0"/>
            </a:p>
          </p:txBody>
        </p:sp>
        <p:pic>
          <p:nvPicPr>
            <p:cNvPr id="33" name="図 4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932040" y="2528900"/>
              <a:ext cx="1296144" cy="972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図 11" descr="CA393482s.JPG"/>
            <p:cNvPicPr>
              <a:picLocks noChangeAspect="1"/>
            </p:cNvPicPr>
            <p:nvPr/>
          </p:nvPicPr>
          <p:blipFill>
            <a:blip r:embed="rId7" cstate="print"/>
            <a:srcRect t="12238" b="4140"/>
            <a:stretch>
              <a:fillRect/>
            </a:stretch>
          </p:blipFill>
          <p:spPr bwMode="auto">
            <a:xfrm>
              <a:off x="1835696" y="4917355"/>
              <a:ext cx="792088" cy="1103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1" descr="C:\Users\Ishida\Documents\JPARCnu\DUMP\Photos\090314-inDV\IMG_5933ss.JPG"/>
            <p:cNvPicPr>
              <a:picLocks noChangeAspect="1" noChangeArrowheads="1"/>
            </p:cNvPicPr>
            <p:nvPr/>
          </p:nvPicPr>
          <p:blipFill>
            <a:blip r:embed="rId8" cstate="print"/>
            <a:srcRect b="12127"/>
            <a:stretch>
              <a:fillRect/>
            </a:stretch>
          </p:blipFill>
          <p:spPr bwMode="auto">
            <a:xfrm>
              <a:off x="2744764" y="4941168"/>
              <a:ext cx="819124" cy="1080120"/>
            </a:xfrm>
            <a:prstGeom prst="rect">
              <a:avLst/>
            </a:prstGeom>
            <a:noFill/>
          </p:spPr>
        </p:pic>
        <p:pic>
          <p:nvPicPr>
            <p:cNvPr id="36" name="Picture 4" descr="http://jnusrv00.kek.jp/jnu/photo/TS/090201_Yamada/IMG_5631.JPG"/>
            <p:cNvPicPr>
              <a:picLocks noChangeAspect="1" noChangeArrowheads="1"/>
            </p:cNvPicPr>
            <p:nvPr/>
          </p:nvPicPr>
          <p:blipFill>
            <a:blip r:embed="rId9" cstate="print"/>
            <a:srcRect l="7799" r="8211"/>
            <a:stretch>
              <a:fillRect/>
            </a:stretch>
          </p:blipFill>
          <p:spPr bwMode="auto">
            <a:xfrm>
              <a:off x="3347864" y="2276872"/>
              <a:ext cx="1201888" cy="9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2" descr="C:\Users\dlw54\AppData\Local\Microsoft\Windows\Temporary Internet Files\Content.Outlook\VZ9MBSKE\IMGP0580 (2).jpg"/>
            <p:cNvPicPr>
              <a:picLocks noChangeAspect="1" noChangeArrowheads="1"/>
            </p:cNvPicPr>
            <p:nvPr/>
          </p:nvPicPr>
          <p:blipFill>
            <a:blip r:embed="rId10" cstate="print"/>
            <a:srcRect r="6061"/>
            <a:stretch>
              <a:fillRect/>
            </a:stretch>
          </p:blipFill>
          <p:spPr bwMode="auto">
            <a:xfrm>
              <a:off x="323528" y="4941168"/>
              <a:ext cx="1356401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フリーフォーム 37"/>
            <p:cNvSpPr/>
            <p:nvPr/>
          </p:nvSpPr>
          <p:spPr bwMode="auto">
            <a:xfrm>
              <a:off x="4499993" y="4221088"/>
              <a:ext cx="1368152" cy="1440160"/>
            </a:xfrm>
            <a:custGeom>
              <a:avLst/>
              <a:gdLst>
                <a:gd name="connsiteX0" fmla="*/ 1841863 w 1841863"/>
                <a:gd name="connsiteY0" fmla="*/ 1807028 h 1807028"/>
                <a:gd name="connsiteX1" fmla="*/ 1750423 w 1841863"/>
                <a:gd name="connsiteY1" fmla="*/ 1062445 h 1807028"/>
                <a:gd name="connsiteX2" fmla="*/ 1502229 w 1841863"/>
                <a:gd name="connsiteY2" fmla="*/ 487680 h 1807028"/>
                <a:gd name="connsiteX3" fmla="*/ 1005840 w 1841863"/>
                <a:gd name="connsiteY3" fmla="*/ 121920 h 1807028"/>
                <a:gd name="connsiteX4" fmla="*/ 613955 w 1841863"/>
                <a:gd name="connsiteY4" fmla="*/ 17417 h 1807028"/>
                <a:gd name="connsiteX5" fmla="*/ 0 w 1841863"/>
                <a:gd name="connsiteY5" fmla="*/ 17417 h 1807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1863" h="1807028">
                  <a:moveTo>
                    <a:pt x="1841863" y="1807028"/>
                  </a:moveTo>
                  <a:cubicBezTo>
                    <a:pt x="1824446" y="1544682"/>
                    <a:pt x="1807029" y="1282336"/>
                    <a:pt x="1750423" y="1062445"/>
                  </a:cubicBezTo>
                  <a:cubicBezTo>
                    <a:pt x="1693817" y="842554"/>
                    <a:pt x="1626326" y="644434"/>
                    <a:pt x="1502229" y="487680"/>
                  </a:cubicBezTo>
                  <a:cubicBezTo>
                    <a:pt x="1378132" y="330926"/>
                    <a:pt x="1153886" y="200297"/>
                    <a:pt x="1005840" y="121920"/>
                  </a:cubicBezTo>
                  <a:cubicBezTo>
                    <a:pt x="857794" y="43543"/>
                    <a:pt x="781595" y="34834"/>
                    <a:pt x="613955" y="17417"/>
                  </a:cubicBezTo>
                  <a:cubicBezTo>
                    <a:pt x="446315" y="0"/>
                    <a:pt x="223157" y="8708"/>
                    <a:pt x="0" y="17417"/>
                  </a:cubicBezTo>
                </a:path>
              </a:pathLst>
            </a:cu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cxnSp>
          <p:nvCxnSpPr>
            <p:cNvPr id="39" name="直線矢印コネクタ 38"/>
            <p:cNvCxnSpPr/>
            <p:nvPr/>
          </p:nvCxnSpPr>
          <p:spPr bwMode="auto">
            <a:xfrm rot="10800000" flipV="1">
              <a:off x="3491880" y="4221088"/>
              <a:ext cx="1005842" cy="2612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0" name="直線矢印コネクタ 39"/>
            <p:cNvCxnSpPr/>
            <p:nvPr/>
          </p:nvCxnSpPr>
          <p:spPr bwMode="auto">
            <a:xfrm rot="10800000">
              <a:off x="2483768" y="4221088"/>
              <a:ext cx="988412" cy="4789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1" name="テキスト ボックス 40"/>
            <p:cNvSpPr txBox="1"/>
            <p:nvPr/>
          </p:nvSpPr>
          <p:spPr>
            <a:xfrm rot="1906519">
              <a:off x="5100007" y="4182563"/>
              <a:ext cx="7617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solidFill>
                    <a:srgbClr val="FF0000"/>
                  </a:solidFill>
                </a:rPr>
                <a:t>Proton</a:t>
              </a:r>
              <a:endParaRPr kumimoji="1" lang="ja-JP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3539727" y="3944089"/>
              <a:ext cx="8162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solidFill>
                    <a:srgbClr val="FF9900"/>
                  </a:solidFill>
                  <a:latin typeface="Symbol" pitchFamily="18" charset="2"/>
                </a:rPr>
                <a:t>p</a:t>
              </a:r>
              <a:r>
                <a:rPr lang="en-US" altLang="ja-JP" sz="1200" b="1" dirty="0" smtClean="0">
                  <a:solidFill>
                    <a:srgbClr val="FF9900"/>
                  </a:solidFill>
                </a:rPr>
                <a:t>-meson</a:t>
              </a:r>
              <a:endParaRPr kumimoji="1" lang="ja-JP" altLang="en-US" sz="1200" b="1" dirty="0">
                <a:solidFill>
                  <a:srgbClr val="FF9900"/>
                </a:solidFill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2527186" y="4016097"/>
              <a:ext cx="6046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err="1" smtClean="0">
                  <a:solidFill>
                    <a:srgbClr val="00CC00"/>
                  </a:solidFill>
                  <a:latin typeface="+mj-lt"/>
                </a:rPr>
                <a:t>muon</a:t>
              </a:r>
              <a:endParaRPr kumimoji="1" lang="ja-JP" altLang="en-US" sz="1200" b="1" dirty="0">
                <a:solidFill>
                  <a:srgbClr val="00CC00"/>
                </a:solidFill>
                <a:latin typeface="+mj-lt"/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578621" y="4221088"/>
              <a:ext cx="12570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err="1" smtClean="0">
                  <a:solidFill>
                    <a:srgbClr val="FF5050"/>
                  </a:solidFill>
                  <a:latin typeface="+mj-lt"/>
                </a:rPr>
                <a:t>Muon</a:t>
              </a:r>
              <a:r>
                <a:rPr lang="en-US" altLang="ja-JP" sz="1200" b="1" dirty="0" smtClean="0">
                  <a:solidFill>
                    <a:srgbClr val="FF5050"/>
                  </a:solidFill>
                  <a:latin typeface="+mj-lt"/>
                </a:rPr>
                <a:t> neutrino</a:t>
              </a:r>
              <a:endParaRPr kumimoji="1" lang="ja-JP" altLang="en-US" sz="1200" b="1" dirty="0">
                <a:solidFill>
                  <a:srgbClr val="FF5050"/>
                </a:solidFill>
                <a:latin typeface="+mj-lt"/>
              </a:endParaRPr>
            </a:p>
          </p:txBody>
        </p:sp>
      </p:grpSp>
      <p:sp>
        <p:nvSpPr>
          <p:cNvPr id="614" name="四角形吹き出し 613"/>
          <p:cNvSpPr/>
          <p:nvPr/>
        </p:nvSpPr>
        <p:spPr>
          <a:xfrm>
            <a:off x="395536" y="2276872"/>
            <a:ext cx="2411760" cy="864096"/>
          </a:xfrm>
          <a:prstGeom prst="wedgeRectCallout">
            <a:avLst>
              <a:gd name="adj1" fmla="val 41364"/>
              <a:gd name="adj2" fmla="val 93003"/>
            </a:avLst>
          </a:prstGeom>
          <a:solidFill>
            <a:srgbClr val="FFCC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Near Neutrino detectors</a:t>
            </a:r>
          </a:p>
          <a:p>
            <a:pPr algn="ctr"/>
            <a:r>
              <a:rPr lang="ja-JP" alt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・</a:t>
            </a:r>
            <a:r>
              <a:rPr lang="en-US" altLang="ja-JP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On-axis detectors</a:t>
            </a: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・</a:t>
            </a:r>
            <a:r>
              <a:rPr kumimoji="1" lang="en-US" altLang="ja-JP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Off-axis detectors</a:t>
            </a:r>
            <a:endParaRPr kumimoji="1" lang="ja-JP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Recovery from Earthquake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5328592"/>
          </a:xfrm>
          <a:ln w="9525">
            <a:noFill/>
          </a:ln>
        </p:spPr>
        <p:txBody>
          <a:bodyPr>
            <a:normAutofit/>
          </a:bodyPr>
          <a:lstStyle/>
          <a:p>
            <a:r>
              <a:rPr lang="en-US" altLang="ja-JP" sz="2000" dirty="0" smtClean="0"/>
              <a:t>Subsidence outside buildings </a:t>
            </a:r>
            <a:r>
              <a:rPr lang="en-US" altLang="ja-JP" sz="2000" dirty="0" smtClean="0">
                <a:latin typeface="Times New Roman"/>
                <a:cs typeface="Times New Roman"/>
              </a:rPr>
              <a:t>→ Many water pipes and cables damaged.</a:t>
            </a:r>
            <a:endParaRPr lang="en-US" altLang="ja-JP" sz="2000" dirty="0" smtClean="0"/>
          </a:p>
          <a:p>
            <a:r>
              <a:rPr kumimoji="1" lang="en-US" altLang="ja-JP" sz="2000" dirty="0" smtClean="0">
                <a:solidFill>
                  <a:srgbClr val="FF00FF"/>
                </a:solidFill>
              </a:rPr>
              <a:t>All the functionality were back after recovery work.</a:t>
            </a:r>
          </a:p>
          <a:p>
            <a:pPr>
              <a:buNone/>
            </a:pPr>
            <a:r>
              <a:rPr lang="en-US" altLang="ja-JP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	→</a:t>
            </a:r>
            <a:r>
              <a:rPr lang="en-US" altLang="ja-JP" sz="2400" i="1" dirty="0" smtClean="0">
                <a:solidFill>
                  <a:srgbClr val="FF0000"/>
                </a:solidFill>
              </a:rPr>
              <a:t>Beam operation resumed on Dec. 9</a:t>
            </a:r>
            <a:r>
              <a:rPr lang="en-US" altLang="ja-JP" sz="2400" i="1" baseline="30000" dirty="0" smtClean="0">
                <a:solidFill>
                  <a:srgbClr val="FF0000"/>
                </a:solidFill>
              </a:rPr>
              <a:t>th</a:t>
            </a:r>
            <a:r>
              <a:rPr lang="en-US" altLang="ja-JP" sz="2400" i="1" dirty="0" smtClean="0">
                <a:solidFill>
                  <a:srgbClr val="FF0000"/>
                </a:solidFill>
              </a:rPr>
              <a:t>, 2011 after 9 months recovery work.</a:t>
            </a:r>
            <a:endParaRPr kumimoji="1" lang="en-US" altLang="ja-JP" sz="2400" i="1" dirty="0" smtClean="0">
              <a:solidFill>
                <a:srgbClr val="FF0000"/>
              </a:solidFill>
            </a:endParaRPr>
          </a:p>
          <a:p>
            <a:endParaRPr kumimoji="1" lang="ja-JP" altLang="en-US" sz="20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44</a:t>
            </a:fld>
            <a:endParaRPr lang="ja-JP" altLang="en-US" dirty="0"/>
          </a:p>
        </p:txBody>
      </p:sp>
      <p:pic>
        <p:nvPicPr>
          <p:cNvPr id="8" name="Picture 2" descr="https://lh6.googleusercontent.com/_XDuuUkbpsUY/TYw5cnB7hZI/AAAAAAAAAXc/9CitbdZWDo0/s640/IMG_2702.jpg"/>
          <p:cNvPicPr>
            <a:picLocks noChangeAspect="1" noChangeArrowheads="1"/>
          </p:cNvPicPr>
          <p:nvPr/>
        </p:nvPicPr>
        <p:blipFill>
          <a:blip r:embed="rId2" cstate="print"/>
          <a:srcRect t="5511"/>
          <a:stretch>
            <a:fillRect/>
          </a:stretch>
        </p:blipFill>
        <p:spPr bwMode="auto">
          <a:xfrm>
            <a:off x="107504" y="2987660"/>
            <a:ext cx="4189413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Users\Ishida\Documents\JPARCnu\Photos\110501-\CA393510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7942" y="3131676"/>
            <a:ext cx="446405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右矢印 9"/>
          <p:cNvSpPr/>
          <p:nvPr/>
        </p:nvSpPr>
        <p:spPr>
          <a:xfrm>
            <a:off x="4211960" y="4283804"/>
            <a:ext cx="648072" cy="50405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27584" y="5939988"/>
            <a:ext cx="3052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 New Roman" pitchFamily="18" charset="0"/>
                <a:cs typeface="Times New Roman" pitchFamily="18" charset="0"/>
              </a:rPr>
              <a:t>After Earthquake (Mar. 24</a:t>
            </a:r>
            <a:r>
              <a:rPr lang="en-US" altLang="ja-JP" b="1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ja-JP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kumimoji="1"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508104" y="5939988"/>
            <a:ext cx="2704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 New Roman" pitchFamily="18" charset="0"/>
                <a:cs typeface="Times New Roman" pitchFamily="18" charset="0"/>
              </a:rPr>
              <a:t>After recovery (May 13</a:t>
            </a:r>
            <a:r>
              <a:rPr lang="en-US" altLang="ja-JP" b="1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ja-JP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kumimoji="1"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43808" y="2636912"/>
            <a:ext cx="3354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 New Roman" pitchFamily="18" charset="0"/>
                <a:cs typeface="Times New Roman" pitchFamily="18" charset="0"/>
              </a:rPr>
              <a:t>Subsidence around Beam Dump</a:t>
            </a:r>
            <a:endParaRPr kumimoji="1"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Realignment of Beamline Magnets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5328592"/>
          </a:xfrm>
        </p:spPr>
        <p:txBody>
          <a:bodyPr/>
          <a:lstStyle/>
          <a:p>
            <a:r>
              <a:rPr lang="en-US" altLang="ja-JP" sz="2000" dirty="0" smtClean="0"/>
              <a:t>Beamline magnets moved by ~10mm</a:t>
            </a:r>
            <a:endParaRPr lang="en-US" altLang="ja-JP" sz="2000" dirty="0" smtClean="0">
              <a:solidFill>
                <a:srgbClr val="FF0000"/>
              </a:solidFill>
            </a:endParaRPr>
          </a:p>
          <a:p>
            <a:pPr lvl="1"/>
            <a:r>
              <a:rPr lang="en-US" altLang="ja-JP" sz="2000" b="1" dirty="0" smtClean="0">
                <a:solidFill>
                  <a:srgbClr val="0000FF"/>
                </a:solidFill>
              </a:rPr>
              <a:t>Realignment was done.</a:t>
            </a:r>
          </a:p>
          <a:p>
            <a:pPr lvl="1">
              <a:buNone/>
            </a:pPr>
            <a:r>
              <a:rPr lang="en-US" altLang="ja-JP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→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All the magnets aligned within 1mm.</a:t>
            </a:r>
            <a:endParaRPr lang="en-US" altLang="ja-JP" sz="2400" b="1" i="1" dirty="0" smtClean="0">
              <a:solidFill>
                <a:srgbClr val="FF0000"/>
              </a:solidFill>
            </a:endParaRPr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45</a:t>
            </a:fld>
            <a:endParaRPr lang="ja-JP" altLang="en-US" dirty="0"/>
          </a:p>
        </p:txBody>
      </p:sp>
      <p:pic>
        <p:nvPicPr>
          <p:cNvPr id="9" name="図 3"/>
          <p:cNvPicPr>
            <a:picLocks noChangeAspect="1"/>
          </p:cNvPicPr>
          <p:nvPr/>
        </p:nvPicPr>
        <p:blipFill>
          <a:blip r:embed="rId2" cstate="print">
            <a:lum brigh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052736"/>
            <a:ext cx="2736304" cy="2052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 descr="numag_after_align.jpg"/>
          <p:cNvPicPr>
            <a:picLocks noChangeAspect="1"/>
          </p:cNvPicPr>
          <p:nvPr/>
        </p:nvPicPr>
        <p:blipFill>
          <a:blip r:embed="rId3" cstate="print"/>
          <a:srcRect l="6060" t="9527" r="18515" b="16672"/>
          <a:stretch>
            <a:fillRect/>
          </a:stretch>
        </p:blipFill>
        <p:spPr>
          <a:xfrm>
            <a:off x="4982224" y="3510300"/>
            <a:ext cx="3982264" cy="2753690"/>
          </a:xfrm>
          <a:prstGeom prst="rect">
            <a:avLst/>
          </a:prstGeom>
        </p:spPr>
      </p:pic>
      <p:pic>
        <p:nvPicPr>
          <p:cNvPr id="12" name="図 11" descr="numag_before_align.jpg"/>
          <p:cNvPicPr>
            <a:picLocks noChangeAspect="1"/>
          </p:cNvPicPr>
          <p:nvPr/>
        </p:nvPicPr>
        <p:blipFill>
          <a:blip r:embed="rId4" cstate="print"/>
          <a:srcRect l="6060" t="9527" r="18515" b="16672"/>
          <a:stretch>
            <a:fillRect/>
          </a:stretch>
        </p:blipFill>
        <p:spPr>
          <a:xfrm>
            <a:off x="395536" y="3510300"/>
            <a:ext cx="3910307" cy="2703952"/>
          </a:xfrm>
          <a:prstGeom prst="rect">
            <a:avLst/>
          </a:prstGeom>
        </p:spPr>
      </p:pic>
      <p:sp>
        <p:nvSpPr>
          <p:cNvPr id="15" name="右矢印 14"/>
          <p:cNvSpPr/>
          <p:nvPr/>
        </p:nvSpPr>
        <p:spPr>
          <a:xfrm>
            <a:off x="4427984" y="4734436"/>
            <a:ext cx="432048" cy="50405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07504" y="3438292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15mm</a:t>
            </a:r>
            <a:endParaRPr kumimoji="1"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07504" y="3881373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10mm</a:t>
            </a:r>
            <a:endParaRPr kumimoji="1"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9512" y="4313421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mm</a:t>
            </a:r>
            <a:endParaRPr kumimoji="1"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79512" y="4745469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mm</a:t>
            </a:r>
            <a:endParaRPr kumimoji="1"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79512" y="5177517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itchFamily="18" charset="0"/>
                <a:cs typeface="Times New Roman" pitchFamily="18" charset="0"/>
              </a:rPr>
              <a:t>-5</a:t>
            </a:r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mm</a:t>
            </a:r>
            <a:endParaRPr kumimoji="1"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23799" y="5609565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itchFamily="18" charset="0"/>
                <a:cs typeface="Times New Roman" pitchFamily="18" charset="0"/>
              </a:rPr>
              <a:t>-10</a:t>
            </a:r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mm</a:t>
            </a:r>
            <a:endParaRPr kumimoji="1"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17260" y="6041613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itchFamily="18" charset="0"/>
                <a:cs typeface="Times New Roman" pitchFamily="18" charset="0"/>
              </a:rPr>
              <a:t>-15</a:t>
            </a:r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mm</a:t>
            </a:r>
            <a:endParaRPr kumimoji="1"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411760" y="530120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Horizontal</a:t>
            </a:r>
            <a:endParaRPr kumimoji="1" lang="ja-JP" altLang="en-US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483768" y="4086364"/>
            <a:ext cx="95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Vertical</a:t>
            </a:r>
            <a:endParaRPr kumimoji="1" lang="ja-JP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403648" y="3510300"/>
            <a:ext cx="2080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Times New Roman" pitchFamily="18" charset="0"/>
                <a:cs typeface="Times New Roman" pitchFamily="18" charset="0"/>
              </a:rPr>
              <a:t>Before realignment</a:t>
            </a:r>
            <a:endParaRPr kumimoji="1" lang="en-US" altLang="ja-JP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843808" y="3140968"/>
            <a:ext cx="3258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 New Roman" pitchFamily="18" charset="0"/>
                <a:cs typeface="Times New Roman" pitchFamily="18" charset="0"/>
              </a:rPr>
              <a:t>Residual from ideal beam orbit</a:t>
            </a:r>
            <a:endParaRPr kumimoji="1"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075925" y="3510300"/>
            <a:ext cx="1952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Times New Roman" pitchFamily="18" charset="0"/>
                <a:cs typeface="Times New Roman" pitchFamily="18" charset="0"/>
              </a:rPr>
              <a:t>After realignment</a:t>
            </a:r>
            <a:endParaRPr kumimoji="1" lang="en-US" altLang="ja-JP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997780" y="4427820"/>
            <a:ext cx="95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Vertical</a:t>
            </a:r>
            <a:endParaRPr kumimoji="1" lang="ja-JP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923340" y="501317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Horizontal</a:t>
            </a:r>
            <a:endParaRPr kumimoji="1" lang="ja-JP" altLang="en-US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83568" y="6084004"/>
            <a:ext cx="1116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Times New Roman" pitchFamily="18" charset="0"/>
                <a:cs typeface="Times New Roman" pitchFamily="18" charset="0"/>
              </a:rPr>
              <a:t>upstream</a:t>
            </a:r>
            <a:endParaRPr kumimoji="1" lang="en-US" altLang="ja-JP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987824" y="6093296"/>
            <a:ext cx="1398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Times New Roman" pitchFamily="18" charset="0"/>
                <a:cs typeface="Times New Roman" pitchFamily="18" charset="0"/>
              </a:rPr>
              <a:t>downstream</a:t>
            </a:r>
            <a:endParaRPr kumimoji="1" lang="en-US" altLang="ja-JP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255548" y="6093296"/>
            <a:ext cx="1116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Times New Roman" pitchFamily="18" charset="0"/>
                <a:cs typeface="Times New Roman" pitchFamily="18" charset="0"/>
              </a:rPr>
              <a:t>upstream</a:t>
            </a:r>
            <a:endParaRPr kumimoji="1" lang="en-US" altLang="ja-JP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37715" y="6093296"/>
            <a:ext cx="1398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Times New Roman" pitchFamily="18" charset="0"/>
                <a:cs typeface="Times New Roman" pitchFamily="18" charset="0"/>
              </a:rPr>
              <a:t>downstream</a:t>
            </a:r>
            <a:endParaRPr kumimoji="1" lang="en-US" altLang="ja-JP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716016" y="3429000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15mm</a:t>
            </a:r>
            <a:endParaRPr kumimoji="1"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716016" y="3872081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10mm</a:t>
            </a:r>
            <a:endParaRPr kumimoji="1"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788024" y="4304129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mm</a:t>
            </a:r>
            <a:endParaRPr kumimoji="1"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788024" y="4736177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mm</a:t>
            </a:r>
            <a:endParaRPr kumimoji="1"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788024" y="5168225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itchFamily="18" charset="0"/>
                <a:cs typeface="Times New Roman" pitchFamily="18" charset="0"/>
              </a:rPr>
              <a:t>-5</a:t>
            </a:r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mm</a:t>
            </a:r>
            <a:endParaRPr kumimoji="1"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4732311" y="5600273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itchFamily="18" charset="0"/>
                <a:cs typeface="Times New Roman" pitchFamily="18" charset="0"/>
              </a:rPr>
              <a:t>-10</a:t>
            </a:r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mm</a:t>
            </a:r>
            <a:endParaRPr kumimoji="1"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725772" y="6032321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itchFamily="18" charset="0"/>
                <a:cs typeface="Times New Roman" pitchFamily="18" charset="0"/>
              </a:rPr>
              <a:t>-15</a:t>
            </a:r>
            <a:r>
              <a:rPr kumimoji="1" lang="en-US" altLang="ja-JP" sz="1200" b="1" dirty="0" smtClean="0">
                <a:latin typeface="Times New Roman" pitchFamily="18" charset="0"/>
                <a:cs typeface="Times New Roman" pitchFamily="18" charset="0"/>
              </a:rPr>
              <a:t>mm</a:t>
            </a:r>
            <a:endParaRPr kumimoji="1" lang="ja-JP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The T2K Experiment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328592"/>
          </a:xfrm>
        </p:spPr>
        <p:txBody>
          <a:bodyPr/>
          <a:lstStyle/>
          <a:p>
            <a:r>
              <a:rPr kumimoji="1" lang="en-US" altLang="ja-JP" sz="2000" u="heavy" dirty="0" smtClean="0">
                <a:solidFill>
                  <a:srgbClr val="FF0000"/>
                </a:solidFill>
              </a:rPr>
              <a:t>T</a:t>
            </a:r>
            <a:r>
              <a:rPr kumimoji="1" lang="en-US" altLang="ja-JP" sz="2000" dirty="0" smtClean="0"/>
              <a:t>okai </a:t>
            </a:r>
            <a:r>
              <a:rPr kumimoji="1" lang="en-US" altLang="ja-JP" sz="2000" u="heavy" dirty="0" smtClean="0">
                <a:solidFill>
                  <a:srgbClr val="FF0000"/>
                </a:solidFill>
              </a:rPr>
              <a:t>to</a:t>
            </a:r>
            <a:r>
              <a:rPr kumimoji="1" lang="en-US" altLang="ja-JP" sz="2000" dirty="0" smtClean="0"/>
              <a:t> </a:t>
            </a:r>
            <a:r>
              <a:rPr kumimoji="1" lang="en-US" altLang="ja-JP" sz="2000" u="heavy" dirty="0" smtClean="0">
                <a:solidFill>
                  <a:srgbClr val="FF0000"/>
                </a:solidFill>
              </a:rPr>
              <a:t>K</a:t>
            </a:r>
            <a:r>
              <a:rPr kumimoji="1" lang="en-US" altLang="ja-JP" sz="2000" dirty="0" smtClean="0"/>
              <a:t>amioka Long Baseline Neutrino Oscillation Experiment</a:t>
            </a:r>
          </a:p>
          <a:p>
            <a:pPr lvl="1"/>
            <a:r>
              <a:rPr lang="en-US" altLang="ja-JP" sz="1800" dirty="0" smtClean="0"/>
              <a:t>Accelerator-based neutrino experiment.</a:t>
            </a:r>
            <a:endParaRPr kumimoji="1" lang="en-US" altLang="ja-JP" sz="1800" dirty="0" smtClean="0"/>
          </a:p>
          <a:p>
            <a:r>
              <a:rPr kumimoji="1" lang="en-US" altLang="ja-JP" sz="2000" dirty="0" smtClean="0"/>
              <a:t>Physics Motivation</a:t>
            </a:r>
          </a:p>
          <a:p>
            <a:pPr lvl="1"/>
            <a:r>
              <a:rPr lang="en-US" altLang="ja-JP" sz="2000" b="1" dirty="0" smtClean="0">
                <a:solidFill>
                  <a:srgbClr val="FF0000"/>
                </a:solidFill>
              </a:rPr>
              <a:t>Discovery of </a:t>
            </a:r>
            <a:r>
              <a:rPr lang="en-US" altLang="ja-JP" sz="2000" b="1" dirty="0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lang="en-US" altLang="ja-JP" sz="2000" b="1" baseline="-250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→</a:t>
            </a:r>
            <a:r>
              <a:rPr lang="en-US" altLang="ja-JP" sz="2000" b="1" dirty="0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lang="en-US" altLang="ja-JP" sz="2000" b="1" baseline="-25000" dirty="0" smtClean="0">
                <a:solidFill>
                  <a:srgbClr val="FF0000"/>
                </a:solidFill>
              </a:rPr>
              <a:t>e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conversion phenomena and the measurement of parameter </a:t>
            </a:r>
            <a:r>
              <a:rPr lang="en-US" altLang="ja-JP" sz="2000" b="1" dirty="0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altLang="ja-JP" sz="2000" b="1" baseline="-25000" dirty="0" smtClean="0">
                <a:solidFill>
                  <a:srgbClr val="FF0000"/>
                </a:solidFill>
              </a:rPr>
              <a:t>13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which controls this phenomena.</a:t>
            </a:r>
          </a:p>
          <a:p>
            <a:pPr lvl="1"/>
            <a:r>
              <a:rPr lang="en-US" altLang="ja-JP" sz="2000" b="1" dirty="0" smtClean="0">
                <a:solidFill>
                  <a:srgbClr val="FF0000"/>
                </a:solidFill>
              </a:rPr>
              <a:t>Precise measurement of the parameters </a:t>
            </a:r>
            <a:r>
              <a:rPr lang="en-US" altLang="ja-JP" sz="2000" b="1" i="1" dirty="0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kumimoji="1" lang="en-US" altLang="ja-JP" sz="2000" b="1" baseline="-25000" dirty="0" smtClean="0">
                <a:solidFill>
                  <a:srgbClr val="FF0000"/>
                </a:solidFill>
              </a:rPr>
              <a:t>23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 and </a:t>
            </a:r>
            <a:r>
              <a:rPr kumimoji="1" lang="en-US" altLang="ja-JP" sz="2000" b="1" dirty="0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m</a:t>
            </a:r>
            <a:r>
              <a:rPr kumimoji="1" lang="en-US" altLang="ja-JP" sz="2000" b="1" baseline="-25000" dirty="0" smtClean="0">
                <a:solidFill>
                  <a:srgbClr val="FF0000"/>
                </a:solidFill>
              </a:rPr>
              <a:t>23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in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000" b="1" dirty="0" err="1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kumimoji="1" lang="en-US" altLang="ja-JP" sz="2000" b="1" baseline="-25000" dirty="0" err="1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kumimoji="1" lang="en-US" altLang="ja-JP" sz="20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→</a:t>
            </a:r>
            <a:r>
              <a:rPr kumimoji="1" lang="en-US" altLang="ja-JP" sz="2000" b="1" dirty="0" err="1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kumimoji="1" lang="en-US" altLang="ja-JP" sz="2000" b="1" baseline="-25000" dirty="0" err="1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oscillation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.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5</a:t>
            </a:fld>
            <a:endParaRPr lang="ja-JP" altLang="en-US" dirty="0"/>
          </a:p>
        </p:txBody>
      </p:sp>
      <p:pic>
        <p:nvPicPr>
          <p:cNvPr id="9" name="図 8" descr="Tokai-to-Kamio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3403382"/>
            <a:ext cx="7848872" cy="3121961"/>
          </a:xfrm>
          <a:prstGeom prst="rect">
            <a:avLst/>
          </a:prstGeom>
        </p:spPr>
      </p:pic>
      <p:pic>
        <p:nvPicPr>
          <p:cNvPr id="10" name="図 9" descr="Tokai-to-Kamioka-si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12568" y="3158389"/>
            <a:ext cx="3995936" cy="1206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6</a:t>
            </a:fld>
            <a:endParaRPr lang="ja-JP" altLang="en-US" dirty="0"/>
          </a:p>
        </p:txBody>
      </p:sp>
      <p:pic>
        <p:nvPicPr>
          <p:cNvPr id="13" name="図 12" descr="1201.1386v1.jpg"/>
          <p:cNvPicPr>
            <a:picLocks noChangeAspect="1"/>
          </p:cNvPicPr>
          <p:nvPr/>
        </p:nvPicPr>
        <p:blipFill>
          <a:blip r:embed="rId2" cstate="print"/>
          <a:srcRect l="54271" t="36021" r="11901" b="45110"/>
          <a:stretch>
            <a:fillRect/>
          </a:stretch>
        </p:blipFill>
        <p:spPr>
          <a:xfrm>
            <a:off x="6948264" y="5085184"/>
            <a:ext cx="2190838" cy="1728192"/>
          </a:xfrm>
          <a:prstGeom prst="rect">
            <a:avLst/>
          </a:prstGeom>
        </p:spPr>
      </p:pic>
      <p:pic>
        <p:nvPicPr>
          <p:cNvPr id="20" name="図 19" descr="fig091_cont_paper_wo_minos_001.png"/>
          <p:cNvPicPr>
            <a:picLocks noChangeAspect="1"/>
          </p:cNvPicPr>
          <p:nvPr/>
        </p:nvPicPr>
        <p:blipFill>
          <a:blip r:embed="rId3" cstate="print"/>
          <a:srcRect b="54459"/>
          <a:stretch>
            <a:fillRect/>
          </a:stretch>
        </p:blipFill>
        <p:spPr>
          <a:xfrm>
            <a:off x="6732240" y="1988840"/>
            <a:ext cx="2302486" cy="1440160"/>
          </a:xfrm>
          <a:prstGeom prst="rect">
            <a:avLst/>
          </a:prstGeom>
        </p:spPr>
      </p:pic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496" y="836712"/>
            <a:ext cx="7704856" cy="55446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altLang="ja-JP" sz="2400" i="1" dirty="0" smtClean="0"/>
              <a:t>Data collected until Mar. 2011: </a:t>
            </a:r>
            <a:r>
              <a:rPr lang="en-US" altLang="ja-JP" sz="2400" i="1" dirty="0" smtClean="0">
                <a:solidFill>
                  <a:srgbClr val="FF0000"/>
                </a:solidFill>
              </a:rPr>
              <a:t>1.43</a:t>
            </a:r>
            <a:r>
              <a:rPr lang="en-US" altLang="ja-JP" sz="2400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×</a:t>
            </a:r>
            <a:r>
              <a:rPr lang="en-US" altLang="ja-JP" sz="2400" i="1" dirty="0" smtClean="0">
                <a:solidFill>
                  <a:srgbClr val="FF0000"/>
                </a:solidFill>
              </a:rPr>
              <a:t>10</a:t>
            </a:r>
            <a:r>
              <a:rPr lang="en-US" altLang="ja-JP" sz="2400" i="1" baseline="30000" dirty="0" smtClean="0">
                <a:solidFill>
                  <a:srgbClr val="FF0000"/>
                </a:solidFill>
              </a:rPr>
              <a:t>20</a:t>
            </a:r>
            <a:r>
              <a:rPr lang="en-US" altLang="ja-JP" sz="2400" i="1" dirty="0" smtClean="0">
                <a:solidFill>
                  <a:srgbClr val="FF0000"/>
                </a:solidFill>
              </a:rPr>
              <a:t> POT</a:t>
            </a:r>
          </a:p>
          <a:p>
            <a:pPr>
              <a:buNone/>
            </a:pPr>
            <a:r>
              <a:rPr lang="en-US" altLang="ja-JP" sz="2400" i="1" u="sng" dirty="0" smtClean="0">
                <a:solidFill>
                  <a:srgbClr val="0000FF"/>
                </a:solidFill>
                <a:latin typeface="Symbol" pitchFamily="18" charset="2"/>
              </a:rPr>
              <a:t>n</a:t>
            </a:r>
            <a:r>
              <a:rPr lang="en-US" altLang="ja-JP" sz="2400" i="1" u="sng" baseline="-25000" dirty="0" smtClean="0">
                <a:solidFill>
                  <a:srgbClr val="0000FF"/>
                </a:solidFill>
              </a:rPr>
              <a:t>e</a:t>
            </a:r>
            <a:r>
              <a:rPr lang="en-US" altLang="ja-JP" sz="2400" i="1" u="sng" dirty="0" smtClean="0">
                <a:solidFill>
                  <a:srgbClr val="0000FF"/>
                </a:solidFill>
              </a:rPr>
              <a:t> appearance result  </a:t>
            </a:r>
            <a:r>
              <a:rPr lang="en-US" altLang="ja-JP" b="0" dirty="0" smtClean="0"/>
              <a:t>(15/June/2011) </a:t>
            </a:r>
            <a:r>
              <a:rPr lang="en-US" altLang="ja-JP" dirty="0" smtClean="0">
                <a:latin typeface="Times New Roman"/>
                <a:cs typeface="Times New Roman"/>
              </a:rPr>
              <a:t>→</a:t>
            </a:r>
            <a:r>
              <a:rPr lang="en-US" altLang="ja-JP" b="0" i="1" u="sng" dirty="0" smtClean="0"/>
              <a:t>PRL 107, 041801 (2011) </a:t>
            </a:r>
            <a:endParaRPr lang="en-US" altLang="ja-JP" b="0" i="1" u="sng" dirty="0"/>
          </a:p>
          <a:p>
            <a:r>
              <a:rPr lang="en-US" altLang="ja-JP" b="1" dirty="0" smtClean="0">
                <a:solidFill>
                  <a:srgbClr val="FF0000"/>
                </a:solidFill>
              </a:rPr>
              <a:t>6 </a:t>
            </a:r>
            <a:r>
              <a:rPr lang="en-US" altLang="ja-JP" b="1" dirty="0" err="1" smtClean="0">
                <a:solidFill>
                  <a:srgbClr val="FF0000"/>
                </a:solidFill>
              </a:rPr>
              <a:t>ν</a:t>
            </a:r>
            <a:r>
              <a:rPr lang="en-US" altLang="ja-JP" b="1" baseline="-25000" dirty="0" err="1" smtClean="0">
                <a:solidFill>
                  <a:srgbClr val="FF0000"/>
                </a:solidFill>
              </a:rPr>
              <a:t>e</a:t>
            </a:r>
            <a:r>
              <a:rPr lang="ja-JP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events</a:t>
            </a:r>
            <a:r>
              <a:rPr lang="en-US" altLang="ja-JP" b="1" dirty="0" smtClean="0">
                <a:solidFill>
                  <a:srgbClr val="FF0000"/>
                </a:solidFill>
              </a:rPr>
              <a:t> observed !!</a:t>
            </a:r>
            <a:r>
              <a:rPr lang="ja-JP" altLang="en-US" dirty="0" smtClean="0">
                <a:solidFill>
                  <a:srgbClr val="FF0000"/>
                </a:solidFill>
              </a:rPr>
              <a:t> </a:t>
            </a:r>
            <a:r>
              <a:rPr lang="ja-JP" altLang="en-US" dirty="0" smtClean="0">
                <a:latin typeface="Times New Roman"/>
                <a:cs typeface="Times New Roman"/>
              </a:rPr>
              <a:t>↔</a:t>
            </a:r>
            <a:r>
              <a:rPr lang="ja-JP" altLang="en-US" dirty="0" smtClean="0">
                <a:solidFill>
                  <a:srgbClr val="FF0000"/>
                </a:solidFill>
              </a:rPr>
              <a:t> </a:t>
            </a:r>
            <a:r>
              <a:rPr lang="en-US" altLang="ja-JP" b="0" dirty="0" smtClean="0"/>
              <a:t>Background(BG):  1.5±0.3events</a:t>
            </a:r>
          </a:p>
          <a:p>
            <a:pPr lvl="1"/>
            <a:r>
              <a:rPr lang="en-US" altLang="ja-JP" sz="1800" dirty="0" smtClean="0"/>
              <a:t>Probability to observe 6 or more BG events = 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0.7% (2.5σ)</a:t>
            </a:r>
          </a:p>
          <a:p>
            <a:r>
              <a:rPr lang="en-US" altLang="ja-JP" b="0" i="1" dirty="0" smtClean="0">
                <a:latin typeface="Symbol" pitchFamily="18" charset="2"/>
              </a:rPr>
              <a:t>q</a:t>
            </a:r>
            <a:r>
              <a:rPr lang="en-US" altLang="ja-JP" b="0" baseline="-25000" dirty="0" smtClean="0"/>
              <a:t>13</a:t>
            </a:r>
            <a:r>
              <a:rPr lang="ja-JP" altLang="en-US" b="0" dirty="0" smtClean="0"/>
              <a:t> </a:t>
            </a:r>
            <a:r>
              <a:rPr lang="en-US" altLang="ja-JP" b="0" dirty="0" smtClean="0"/>
              <a:t>measurement (90%CL)</a:t>
            </a:r>
          </a:p>
          <a:p>
            <a:pPr lvl="1"/>
            <a:r>
              <a:rPr lang="en-US" altLang="ja-JP" sz="1800" b="1" dirty="0" smtClean="0">
                <a:solidFill>
                  <a:srgbClr val="FF00FF"/>
                </a:solidFill>
              </a:rPr>
              <a:t>0.03&lt;sin</a:t>
            </a:r>
            <a:r>
              <a:rPr lang="en-US" altLang="ja-JP" sz="1800" b="1" baseline="30000" dirty="0" smtClean="0">
                <a:solidFill>
                  <a:srgbClr val="FF00FF"/>
                </a:solidFill>
              </a:rPr>
              <a:t>2</a:t>
            </a:r>
            <a:r>
              <a:rPr lang="en-US" altLang="ja-JP" sz="1800" b="1" dirty="0" smtClean="0">
                <a:solidFill>
                  <a:srgbClr val="FF00FF"/>
                </a:solidFill>
              </a:rPr>
              <a:t>2</a:t>
            </a:r>
            <a:r>
              <a:rPr lang="en-US" altLang="ja-JP" sz="1800" b="1" dirty="0" smtClean="0">
                <a:solidFill>
                  <a:srgbClr val="FF00FF"/>
                </a:solidFill>
                <a:latin typeface="Symbol" pitchFamily="18" charset="2"/>
              </a:rPr>
              <a:t>q</a:t>
            </a:r>
            <a:r>
              <a:rPr lang="en-US" altLang="ja-JP" sz="1800" b="1" baseline="-25000" dirty="0" smtClean="0">
                <a:solidFill>
                  <a:srgbClr val="FF00FF"/>
                </a:solidFill>
              </a:rPr>
              <a:t>13</a:t>
            </a:r>
            <a:r>
              <a:rPr lang="en-US" altLang="ja-JP" sz="1800" b="1" dirty="0" smtClean="0">
                <a:solidFill>
                  <a:srgbClr val="FF00FF"/>
                </a:solidFill>
              </a:rPr>
              <a:t>&lt;0.28  (cent. val.=0.11)  </a:t>
            </a:r>
            <a:r>
              <a:rPr lang="en-US" altLang="ja-JP" sz="1800" dirty="0" smtClean="0"/>
              <a:t>for </a:t>
            </a:r>
            <a:r>
              <a:rPr lang="en-US" altLang="ja-JP" sz="1800" dirty="0" smtClean="0">
                <a:latin typeface="Symbol" pitchFamily="18" charset="2"/>
              </a:rPr>
              <a:t>D</a:t>
            </a:r>
            <a:r>
              <a:rPr lang="en-US" altLang="ja-JP" sz="1800" dirty="0" smtClean="0"/>
              <a:t>m</a:t>
            </a:r>
            <a:r>
              <a:rPr lang="en-US" altLang="ja-JP" sz="1800" baseline="30000" dirty="0" smtClean="0"/>
              <a:t>2</a:t>
            </a:r>
            <a:r>
              <a:rPr lang="en-US" altLang="ja-JP" sz="1800" baseline="-25000" dirty="0" smtClean="0"/>
              <a:t>23</a:t>
            </a:r>
            <a:r>
              <a:rPr lang="en-US" altLang="ja-JP" sz="1800" dirty="0" smtClean="0"/>
              <a:t>&gt;0, </a:t>
            </a:r>
            <a:r>
              <a:rPr lang="en-US" altLang="ja-JP" sz="1800" dirty="0" smtClean="0">
                <a:latin typeface="Symbol" pitchFamily="18" charset="2"/>
              </a:rPr>
              <a:t>d</a:t>
            </a:r>
            <a:r>
              <a:rPr lang="en-US" altLang="ja-JP" sz="1800" baseline="-25000" dirty="0" smtClean="0"/>
              <a:t>CP</a:t>
            </a:r>
            <a:r>
              <a:rPr lang="en-US" altLang="ja-JP" sz="1800" dirty="0" smtClean="0"/>
              <a:t>=0</a:t>
            </a:r>
          </a:p>
          <a:p>
            <a:pPr lvl="1"/>
            <a:r>
              <a:rPr lang="en-US" altLang="ja-JP" sz="1800" b="1" dirty="0" smtClean="0">
                <a:solidFill>
                  <a:srgbClr val="FF00FF"/>
                </a:solidFill>
              </a:rPr>
              <a:t>0.04&lt;sin</a:t>
            </a:r>
            <a:r>
              <a:rPr lang="en-US" altLang="ja-JP" sz="1800" b="1" baseline="30000" dirty="0" smtClean="0">
                <a:solidFill>
                  <a:srgbClr val="FF00FF"/>
                </a:solidFill>
              </a:rPr>
              <a:t>2</a:t>
            </a:r>
            <a:r>
              <a:rPr lang="en-US" altLang="ja-JP" sz="1800" b="1" dirty="0" smtClean="0">
                <a:solidFill>
                  <a:srgbClr val="FF00FF"/>
                </a:solidFill>
              </a:rPr>
              <a:t>2</a:t>
            </a:r>
            <a:r>
              <a:rPr lang="en-US" altLang="ja-JP" sz="1800" b="1" dirty="0" smtClean="0">
                <a:solidFill>
                  <a:srgbClr val="FF00FF"/>
                </a:solidFill>
                <a:latin typeface="Symbol" pitchFamily="18" charset="2"/>
              </a:rPr>
              <a:t>q</a:t>
            </a:r>
            <a:r>
              <a:rPr lang="en-US" altLang="ja-JP" sz="1800" b="1" baseline="-25000" dirty="0" smtClean="0">
                <a:solidFill>
                  <a:srgbClr val="FF00FF"/>
                </a:solidFill>
              </a:rPr>
              <a:t>13</a:t>
            </a:r>
            <a:r>
              <a:rPr lang="en-US" altLang="ja-JP" sz="1800" b="1" dirty="0" smtClean="0">
                <a:solidFill>
                  <a:srgbClr val="FF00FF"/>
                </a:solidFill>
              </a:rPr>
              <a:t>&lt;0.34  (cent. val.=0.14)  </a:t>
            </a:r>
            <a:r>
              <a:rPr lang="en-US" altLang="ja-JP" sz="1800" dirty="0" smtClean="0"/>
              <a:t>for </a:t>
            </a:r>
            <a:r>
              <a:rPr lang="en-US" altLang="ja-JP" sz="1800" dirty="0" smtClean="0">
                <a:latin typeface="Symbol" pitchFamily="18" charset="2"/>
              </a:rPr>
              <a:t>D</a:t>
            </a:r>
            <a:r>
              <a:rPr lang="en-US" altLang="ja-JP" sz="1800" dirty="0" smtClean="0"/>
              <a:t>m</a:t>
            </a:r>
            <a:r>
              <a:rPr lang="en-US" altLang="ja-JP" sz="1800" baseline="30000" dirty="0" smtClean="0"/>
              <a:t>2</a:t>
            </a:r>
            <a:r>
              <a:rPr lang="en-US" altLang="ja-JP" sz="1800" baseline="-25000" dirty="0" smtClean="0"/>
              <a:t>23</a:t>
            </a:r>
            <a:r>
              <a:rPr lang="en-US" altLang="ja-JP" sz="1800" dirty="0" smtClean="0"/>
              <a:t>&lt;0, </a:t>
            </a:r>
            <a:r>
              <a:rPr lang="en-US" altLang="ja-JP" sz="1800" dirty="0" smtClean="0">
                <a:latin typeface="Symbol" pitchFamily="18" charset="2"/>
              </a:rPr>
              <a:t>d</a:t>
            </a:r>
            <a:r>
              <a:rPr lang="en-US" altLang="ja-JP" sz="1800" baseline="-25000" dirty="0" smtClean="0"/>
              <a:t>CP</a:t>
            </a:r>
            <a:r>
              <a:rPr lang="en-US" altLang="ja-JP" sz="1800" dirty="0" smtClean="0"/>
              <a:t>=0</a:t>
            </a:r>
          </a:p>
          <a:p>
            <a:pPr lvl="1">
              <a:buNone/>
            </a:pPr>
            <a:r>
              <a:rPr lang="en-US" altLang="ja-JP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→ 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First </a:t>
            </a:r>
            <a:r>
              <a:rPr lang="en-US" altLang="ja-JP" sz="2400" b="1" i="1" dirty="0" smtClean="0">
                <a:solidFill>
                  <a:srgbClr val="FF0000"/>
                </a:solidFill>
              </a:rPr>
              <a:t>indication of non-zero 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altLang="ja-JP" sz="2400" b="1" i="1" baseline="-25000" dirty="0" smtClean="0">
                <a:solidFill>
                  <a:srgbClr val="FF0000"/>
                </a:solidFill>
              </a:rPr>
              <a:t>13</a:t>
            </a:r>
            <a:r>
              <a:rPr lang="en-US" altLang="ja-JP" sz="2400" b="1" i="1" dirty="0" smtClean="0">
                <a:solidFill>
                  <a:srgbClr val="FF0000"/>
                </a:solidFill>
              </a:rPr>
              <a:t>.</a:t>
            </a:r>
          </a:p>
          <a:p>
            <a:pPr lvl="1">
              <a:buNone/>
            </a:pPr>
            <a:endParaRPr lang="en-US" altLang="ja-JP" sz="500" b="1" i="1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altLang="ja-JP" sz="2400" i="1" u="sng" dirty="0" smtClean="0">
                <a:solidFill>
                  <a:srgbClr val="0000FF"/>
                </a:solidFill>
                <a:latin typeface="Symbol" pitchFamily="18" charset="2"/>
                <a:cs typeface="Times New Roman"/>
              </a:rPr>
              <a:t>n</a:t>
            </a:r>
            <a:r>
              <a:rPr lang="en-US" altLang="ja-JP" sz="2400" i="1" u="sng" baseline="-25000" dirty="0" smtClean="0">
                <a:solidFill>
                  <a:srgbClr val="0000FF"/>
                </a:solidFill>
                <a:latin typeface="Symbol" pitchFamily="18" charset="2"/>
                <a:cs typeface="Times New Roman"/>
              </a:rPr>
              <a:t>m</a:t>
            </a:r>
            <a:r>
              <a:rPr lang="en-US" altLang="ja-JP" sz="2400" i="1" u="sng" dirty="0" smtClean="0">
                <a:solidFill>
                  <a:srgbClr val="0000FF"/>
                </a:solidFill>
                <a:latin typeface="Times New Roman"/>
                <a:cs typeface="Times New Roman"/>
              </a:rPr>
              <a:t> disappearance result</a:t>
            </a:r>
            <a:r>
              <a:rPr lang="en-US" altLang="ja-JP" i="1" u="sng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en-US" altLang="ja-JP" dirty="0" smtClean="0">
                <a:latin typeface="Times New Roman"/>
                <a:cs typeface="Times New Roman"/>
              </a:rPr>
              <a:t>→</a:t>
            </a:r>
            <a:r>
              <a:rPr lang="en-US" altLang="ja-JP" b="0" i="1" u="sng" dirty="0" smtClean="0">
                <a:latin typeface="Times New Roman"/>
                <a:cs typeface="Times New Roman"/>
              </a:rPr>
              <a:t>PR </a:t>
            </a:r>
            <a:r>
              <a:rPr lang="en-US" altLang="ja-JP" b="0" i="1" u="sng" dirty="0" smtClean="0"/>
              <a:t>D85, 031103(R) (2012)</a:t>
            </a:r>
          </a:p>
          <a:p>
            <a:r>
              <a:rPr lang="en-US" altLang="ja-JP" dirty="0" smtClean="0"/>
              <a:t>31 </a:t>
            </a:r>
            <a:r>
              <a:rPr lang="en-US" altLang="ja-JP" dirty="0" smtClean="0">
                <a:latin typeface="Symbol" pitchFamily="18" charset="2"/>
              </a:rPr>
              <a:t>n</a:t>
            </a:r>
            <a:r>
              <a:rPr lang="en-US" altLang="ja-JP" baseline="-25000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 events observed </a:t>
            </a:r>
            <a:r>
              <a:rPr lang="en-US" altLang="ja-JP" b="0" dirty="0" smtClean="0">
                <a:latin typeface="Times New Roman"/>
                <a:cs typeface="Times New Roman"/>
              </a:rPr>
              <a:t>↔ </a:t>
            </a:r>
            <a:r>
              <a:rPr lang="en-US" altLang="ja-JP" b="0" dirty="0" smtClean="0"/>
              <a:t>103.6</a:t>
            </a:r>
            <a:r>
              <a:rPr lang="en-US" altLang="ja-JP" b="0" baseline="30000" dirty="0" smtClean="0"/>
              <a:t>+13.8</a:t>
            </a:r>
            <a:r>
              <a:rPr lang="en-US" altLang="ja-JP" b="0" dirty="0" smtClean="0"/>
              <a:t>(syst.) expected w/o oscillation.</a:t>
            </a:r>
            <a:endParaRPr lang="en-US" altLang="ja-JP" b="0" i="1" u="sng" dirty="0" smtClean="0">
              <a:latin typeface="Times New Roman"/>
              <a:cs typeface="Times New Roman"/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sin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2</a:t>
            </a:r>
            <a:r>
              <a:rPr lang="en-US" altLang="ja-JP" dirty="0" smtClean="0">
                <a:solidFill>
                  <a:srgbClr val="FF0000"/>
                </a:solidFill>
              </a:rPr>
              <a:t>2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23</a:t>
            </a:r>
            <a:r>
              <a:rPr lang="en-US" altLang="ja-JP" dirty="0" smtClean="0">
                <a:solidFill>
                  <a:srgbClr val="FF0000"/>
                </a:solidFill>
              </a:rPr>
              <a:t> = 0.99, |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altLang="ja-JP" dirty="0" smtClean="0">
                <a:solidFill>
                  <a:srgbClr val="FF0000"/>
                </a:solidFill>
              </a:rPr>
              <a:t>m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2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23</a:t>
            </a:r>
            <a:r>
              <a:rPr lang="en-US" altLang="ja-JP" dirty="0" smtClean="0">
                <a:solidFill>
                  <a:srgbClr val="FF0000"/>
                </a:solidFill>
              </a:rPr>
              <a:t>| = 2.63</a:t>
            </a:r>
            <a:r>
              <a:rPr lang="en-US" altLang="ja-JP" dirty="0" smtClean="0">
                <a:solidFill>
                  <a:srgbClr val="FF0000"/>
                </a:solidFill>
                <a:latin typeface="Times New Roman"/>
                <a:cs typeface="Times New Roman"/>
              </a:rPr>
              <a:t>×</a:t>
            </a:r>
            <a:r>
              <a:rPr lang="en-US" altLang="ja-JP" dirty="0" smtClean="0">
                <a:solidFill>
                  <a:srgbClr val="FF0000"/>
                </a:solidFill>
              </a:rPr>
              <a:t>10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-3</a:t>
            </a:r>
            <a:r>
              <a:rPr lang="en-US" altLang="ja-JP" dirty="0" smtClean="0">
                <a:solidFill>
                  <a:srgbClr val="FF0000"/>
                </a:solidFill>
              </a:rPr>
              <a:t> eV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2</a:t>
            </a:r>
            <a:r>
              <a:rPr lang="en-US" altLang="ja-JP" dirty="0" smtClean="0">
                <a:solidFill>
                  <a:srgbClr val="FF0000"/>
                </a:solidFill>
              </a:rPr>
              <a:t> (best fit values)</a:t>
            </a:r>
          </a:p>
          <a:p>
            <a:pPr>
              <a:buNone/>
            </a:pPr>
            <a:r>
              <a:rPr lang="en-US" altLang="ja-JP" sz="1800" dirty="0" smtClean="0">
                <a:solidFill>
                  <a:srgbClr val="FF0000"/>
                </a:solidFill>
              </a:rPr>
              <a:t>	</a:t>
            </a:r>
            <a:r>
              <a:rPr lang="en-US" altLang="ja-JP" sz="1800" dirty="0" smtClean="0">
                <a:latin typeface="Times New Roman"/>
                <a:cs typeface="Times New Roman"/>
              </a:rPr>
              <a:t>→</a:t>
            </a:r>
            <a:r>
              <a:rPr lang="en-US" altLang="ja-JP" sz="1800" b="0" dirty="0" smtClean="0"/>
              <a:t>Consistent with MINOS and SK results.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 t="3586" r="5488" b="3586"/>
          <a:stretch>
            <a:fillRect/>
          </a:stretch>
        </p:blipFill>
        <p:spPr bwMode="auto">
          <a:xfrm>
            <a:off x="7144717" y="44624"/>
            <a:ext cx="1963787" cy="184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dirty="0" smtClean="0"/>
              <a:t>First T2K Results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00985" y="2348880"/>
            <a:ext cx="592066" cy="144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28384" y="2620911"/>
            <a:ext cx="1080120" cy="16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テキスト ボックス 10"/>
          <p:cNvSpPr txBox="1"/>
          <p:nvPr/>
        </p:nvSpPr>
        <p:spPr>
          <a:xfrm>
            <a:off x="3322800" y="4446000"/>
            <a:ext cx="545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Times New Roman" pitchFamily="18" charset="0"/>
                <a:cs typeface="Times New Roman" pitchFamily="18" charset="0"/>
              </a:rPr>
              <a:t>−</a:t>
            </a:r>
            <a:r>
              <a:rPr kumimoji="1" lang="en-US" altLang="ja-JP" sz="1200" dirty="0" smtClean="0">
                <a:latin typeface="Times New Roman" pitchFamily="18" charset="0"/>
                <a:cs typeface="Times New Roman" pitchFamily="18" charset="0"/>
              </a:rPr>
              <a:t>13.4</a:t>
            </a:r>
            <a:endParaRPr kumimoji="1" lang="ja-JP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63443" y="5714092"/>
            <a:ext cx="6224781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This talk = Updated </a:t>
            </a:r>
            <a:r>
              <a:rPr kumimoji="1" lang="en-US" altLang="ja-JP" sz="2800" b="1" i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n</a:t>
            </a:r>
            <a:r>
              <a:rPr kumimoji="1" lang="en-US" altLang="ja-JP" sz="2800" b="1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kumimoji="1" lang="en-US" altLang="ja-JP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appearance result</a:t>
            </a:r>
            <a:endParaRPr kumimoji="1" lang="ja-JP" altLang="en-US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星 5 14"/>
          <p:cNvSpPr/>
          <p:nvPr/>
        </p:nvSpPr>
        <p:spPr>
          <a:xfrm>
            <a:off x="8892480" y="5877272"/>
            <a:ext cx="144016" cy="144016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8712968" y="5589240"/>
            <a:ext cx="179512" cy="28803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8380420" y="5353471"/>
            <a:ext cx="728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dirty="0" smtClean="0">
                <a:latin typeface="Times New Roman" pitchFamily="18" charset="0"/>
                <a:cs typeface="Times New Roman" pitchFamily="18" charset="0"/>
              </a:rPr>
              <a:t>Best fit</a:t>
            </a:r>
            <a:endParaRPr kumimoji="1" lang="ja-JP" altLang="en-US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図 17" descr="Enu_numu_selection.png"/>
          <p:cNvPicPr>
            <a:picLocks noChangeAspect="1"/>
          </p:cNvPicPr>
          <p:nvPr/>
        </p:nvPicPr>
        <p:blipFill>
          <a:blip r:embed="rId7" cstate="print"/>
          <a:srcRect r="7059"/>
          <a:stretch>
            <a:fillRect/>
          </a:stretch>
        </p:blipFill>
        <p:spPr>
          <a:xfrm>
            <a:off x="7067440" y="3642330"/>
            <a:ext cx="1969056" cy="1442854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7380312" y="6093296"/>
            <a:ext cx="787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dirty="0" smtClean="0">
                <a:latin typeface="Times New Roman" pitchFamily="18" charset="0"/>
                <a:cs typeface="Times New Roman" pitchFamily="18" charset="0"/>
              </a:rPr>
              <a:t>90% CL</a:t>
            </a:r>
            <a:endParaRPr kumimoji="1" lang="ja-JP" altLang="en-US" sz="1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b="1" i="1" dirty="0" smtClean="0"/>
              <a:t> Experimental Setup</a:t>
            </a:r>
            <a:endParaRPr kumimoji="1" lang="ja-JP" altLang="en-US" sz="3600" b="1" i="1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7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T2K Neutrino Beam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95536" y="3501008"/>
            <a:ext cx="8229600" cy="31683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altLang="ja-JP" i="1" dirty="0" smtClean="0">
                <a:solidFill>
                  <a:srgbClr val="FF0000"/>
                </a:solidFill>
              </a:rPr>
              <a:t>High intensity neutrino beam</a:t>
            </a:r>
          </a:p>
          <a:p>
            <a:r>
              <a:rPr lang="en-US" altLang="ja-JP" b="0" dirty="0" smtClean="0"/>
              <a:t>30 GeV </a:t>
            </a:r>
            <a:r>
              <a:rPr lang="en-US" altLang="ja-JP" dirty="0" smtClean="0">
                <a:solidFill>
                  <a:srgbClr val="FF0000"/>
                </a:solidFill>
              </a:rPr>
              <a:t>~10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14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b="0" dirty="0" smtClean="0"/>
              <a:t>protons extracted every 2.5sec.</a:t>
            </a:r>
          </a:p>
          <a:p>
            <a:r>
              <a:rPr lang="en-US" altLang="ja-JP" b="0" dirty="0" smtClean="0"/>
              <a:t>Protons hit the target: graphite rod (</a:t>
            </a:r>
            <a:r>
              <a:rPr lang="en-US" altLang="ja-JP" b="0" dirty="0" smtClean="0">
                <a:latin typeface="Symbol" pitchFamily="18" charset="2"/>
              </a:rPr>
              <a:t>f</a:t>
            </a:r>
            <a:r>
              <a:rPr lang="en-US" altLang="ja-JP" b="0" dirty="0" smtClean="0"/>
              <a:t>2.6cm</a:t>
            </a:r>
            <a:r>
              <a:rPr lang="en-US" altLang="ja-JP" b="0" dirty="0" smtClean="0">
                <a:latin typeface="Times New Roman"/>
                <a:cs typeface="Times New Roman"/>
              </a:rPr>
              <a:t>×</a:t>
            </a:r>
            <a:r>
              <a:rPr lang="en-US" altLang="ja-JP" b="0" dirty="0" smtClean="0"/>
              <a:t>90cm)</a:t>
            </a:r>
          </a:p>
          <a:p>
            <a:r>
              <a:rPr kumimoji="1" lang="en-US" altLang="ja-JP" b="0" dirty="0" smtClean="0"/>
              <a:t>Secondary </a:t>
            </a:r>
            <a:r>
              <a:rPr kumimoji="1" lang="en-US" altLang="ja-JP" b="0" dirty="0" smtClean="0">
                <a:latin typeface="Symbol" pitchFamily="18" charset="2"/>
              </a:rPr>
              <a:t>p</a:t>
            </a:r>
            <a:r>
              <a:rPr kumimoji="1" lang="en-US" altLang="ja-JP" b="0" baseline="30000" dirty="0" smtClean="0"/>
              <a:t>+</a:t>
            </a:r>
            <a:r>
              <a:rPr kumimoji="1" lang="en-US" altLang="ja-JP" b="0" dirty="0" smtClean="0"/>
              <a:t>(and K</a:t>
            </a:r>
            <a:r>
              <a:rPr kumimoji="1" lang="en-US" altLang="ja-JP" b="0" baseline="30000" dirty="0" smtClean="0"/>
              <a:t>+</a:t>
            </a:r>
            <a:r>
              <a:rPr kumimoji="1" lang="en-US" altLang="ja-JP" b="0" dirty="0" smtClean="0"/>
              <a:t>) focused by three magnetic horns (</a:t>
            </a:r>
            <a:r>
              <a:rPr kumimoji="1" lang="en-US" altLang="ja-JP" b="0" dirty="0" smtClean="0">
                <a:solidFill>
                  <a:srgbClr val="FF0000"/>
                </a:solidFill>
              </a:rPr>
              <a:t>250kA</a:t>
            </a:r>
            <a:r>
              <a:rPr kumimoji="1" lang="en-US" altLang="ja-JP" b="0" dirty="0" smtClean="0"/>
              <a:t>/200kA)</a:t>
            </a:r>
          </a:p>
          <a:p>
            <a:r>
              <a:rPr lang="en-US" altLang="ja-JP" b="0" dirty="0" smtClean="0"/>
              <a:t>Decay Volume (96m long, He~1atm.)</a:t>
            </a:r>
          </a:p>
          <a:p>
            <a:pPr lvl="1"/>
            <a:r>
              <a:rPr lang="en-US" altLang="ja-JP" sz="1800" b="0" dirty="0" smtClean="0">
                <a:solidFill>
                  <a:srgbClr val="0000FF"/>
                </a:solidFill>
                <a:latin typeface="Symbol" pitchFamily="18" charset="2"/>
              </a:rPr>
              <a:t>n</a:t>
            </a:r>
            <a:r>
              <a:rPr lang="en-US" altLang="ja-JP" sz="1800" b="0" baseline="-25000" dirty="0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altLang="ja-JP" sz="1800" b="0" dirty="0" smtClean="0">
                <a:solidFill>
                  <a:srgbClr val="0000FF"/>
                </a:solidFill>
              </a:rPr>
              <a:t> from mainly </a:t>
            </a:r>
            <a:r>
              <a:rPr lang="en-US" altLang="ja-JP" sz="1800" b="0" dirty="0" smtClean="0">
                <a:solidFill>
                  <a:srgbClr val="0000FF"/>
                </a:solidFill>
                <a:latin typeface="Symbol" pitchFamily="18" charset="2"/>
              </a:rPr>
              <a:t>p</a:t>
            </a:r>
            <a:r>
              <a:rPr lang="en-US" altLang="ja-JP" sz="1800" b="0" baseline="30000" dirty="0" smtClean="0">
                <a:solidFill>
                  <a:srgbClr val="0000FF"/>
                </a:solidFill>
              </a:rPr>
              <a:t>+</a:t>
            </a:r>
            <a:r>
              <a:rPr lang="en-US" altLang="ja-JP" sz="1800" b="0" dirty="0" smtClean="0">
                <a:solidFill>
                  <a:srgbClr val="0000FF"/>
                </a:solidFill>
                <a:latin typeface="Times New Roman"/>
                <a:cs typeface="Times New Roman"/>
              </a:rPr>
              <a:t>→</a:t>
            </a:r>
            <a:r>
              <a:rPr lang="en-US" altLang="ja-JP" sz="1800" b="0" dirty="0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altLang="ja-JP" sz="1800" b="0" baseline="30000" dirty="0" smtClean="0">
                <a:solidFill>
                  <a:srgbClr val="0000FF"/>
                </a:solidFill>
              </a:rPr>
              <a:t>+</a:t>
            </a:r>
            <a:r>
              <a:rPr lang="en-US" altLang="ja-JP" sz="1800" b="0" dirty="0" smtClean="0">
                <a:solidFill>
                  <a:srgbClr val="0000FF"/>
                </a:solidFill>
              </a:rPr>
              <a:t>+</a:t>
            </a:r>
            <a:r>
              <a:rPr lang="en-US" altLang="ja-JP" sz="1800" b="0" dirty="0" smtClean="0">
                <a:solidFill>
                  <a:srgbClr val="0000FF"/>
                </a:solidFill>
                <a:latin typeface="Symbol" pitchFamily="18" charset="2"/>
              </a:rPr>
              <a:t>n</a:t>
            </a:r>
            <a:r>
              <a:rPr lang="en-US" altLang="ja-JP" sz="1800" b="0" baseline="-25000" dirty="0" smtClean="0">
                <a:solidFill>
                  <a:srgbClr val="0000FF"/>
                </a:solidFill>
                <a:latin typeface="Symbol" pitchFamily="18" charset="2"/>
              </a:rPr>
              <a:t>m</a:t>
            </a:r>
          </a:p>
          <a:p>
            <a:pPr lvl="1"/>
            <a:r>
              <a:rPr lang="en-US" altLang="ja-JP" sz="1800" dirty="0" smtClean="0">
                <a:latin typeface="Symbol" pitchFamily="18" charset="2"/>
              </a:rPr>
              <a:t>n</a:t>
            </a:r>
            <a:r>
              <a:rPr lang="en-US" altLang="ja-JP" sz="1800" baseline="-25000" dirty="0" smtClean="0"/>
              <a:t>e</a:t>
            </a:r>
            <a:r>
              <a:rPr lang="en-US" altLang="ja-JP" sz="1800" dirty="0" smtClean="0"/>
              <a:t> in the beam come from K and </a:t>
            </a:r>
            <a:r>
              <a:rPr lang="en-US" altLang="ja-JP" sz="1800" dirty="0" smtClean="0">
                <a:latin typeface="Symbol" pitchFamily="18" charset="2"/>
              </a:rPr>
              <a:t>m</a:t>
            </a:r>
            <a:r>
              <a:rPr lang="en-US" altLang="ja-JP" sz="1800" dirty="0" smtClean="0"/>
              <a:t> decay</a:t>
            </a:r>
            <a:endParaRPr lang="en-US" altLang="ja-JP" b="0" baseline="-25000" dirty="0" smtClean="0">
              <a:latin typeface="Symbol" pitchFamily="18" charset="2"/>
            </a:endParaRPr>
          </a:p>
          <a:p>
            <a:r>
              <a:rPr kumimoji="1" lang="en-US" altLang="ja-JP" b="0" dirty="0" smtClean="0"/>
              <a:t>Beam Dump: stop all the hadrons and muons with p</a:t>
            </a:r>
            <a:r>
              <a:rPr kumimoji="1" lang="en-US" altLang="ja-JP" b="0" baseline="-25000" dirty="0" smtClean="0">
                <a:latin typeface="Symbol" pitchFamily="18" charset="2"/>
              </a:rPr>
              <a:t>m</a:t>
            </a:r>
            <a:r>
              <a:rPr kumimoji="1" lang="en-US" altLang="ja-JP" b="0" dirty="0" smtClean="0"/>
              <a:t>&lt;5GeV/c.</a:t>
            </a:r>
          </a:p>
          <a:p>
            <a:r>
              <a:rPr lang="en-US" altLang="ja-JP" b="0" dirty="0" smtClean="0"/>
              <a:t>Muon Monitors: measure the intensity and profile of the muons (p</a:t>
            </a:r>
            <a:r>
              <a:rPr lang="en-US" altLang="ja-JP" b="0" baseline="-25000" dirty="0" smtClean="0">
                <a:latin typeface="Symbol" pitchFamily="18" charset="2"/>
              </a:rPr>
              <a:t>m</a:t>
            </a:r>
            <a:r>
              <a:rPr lang="en-US" altLang="ja-JP" b="0" dirty="0" smtClean="0"/>
              <a:t>&gt;5GeV/c) bunch by bunch</a:t>
            </a:r>
          </a:p>
          <a:p>
            <a:endParaRPr kumimoji="1" lang="ja-JP" altLang="en-US" b="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8</a:t>
            </a:fld>
            <a:endParaRPr lang="ja-JP" altLang="en-US" dirty="0"/>
          </a:p>
        </p:txBody>
      </p:sp>
      <p:grpSp>
        <p:nvGrpSpPr>
          <p:cNvPr id="7" name="Groupe 15"/>
          <p:cNvGrpSpPr/>
          <p:nvPr/>
        </p:nvGrpSpPr>
        <p:grpSpPr>
          <a:xfrm>
            <a:off x="323528" y="902774"/>
            <a:ext cx="8568952" cy="2310202"/>
            <a:chOff x="323528" y="470726"/>
            <a:chExt cx="8568952" cy="2310202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3528" y="470726"/>
              <a:ext cx="8568952" cy="2310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32240" y="1679848"/>
              <a:ext cx="432589" cy="30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Connecteur droit 8"/>
            <p:cNvCxnSpPr/>
            <p:nvPr/>
          </p:nvCxnSpPr>
          <p:spPr>
            <a:xfrm>
              <a:off x="5148064" y="1844824"/>
              <a:ext cx="2016224" cy="216024"/>
            </a:xfrm>
            <a:prstGeom prst="line">
              <a:avLst/>
            </a:prstGeom>
            <a:ln w="127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正方形/長方形 10"/>
          <p:cNvSpPr/>
          <p:nvPr/>
        </p:nvSpPr>
        <p:spPr>
          <a:xfrm>
            <a:off x="251520" y="1268760"/>
            <a:ext cx="5256584" cy="194421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T2K Neutrino Beam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95536" y="3429000"/>
            <a:ext cx="4824536" cy="2376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ja-JP" i="1" dirty="0" smtClean="0">
                <a:solidFill>
                  <a:srgbClr val="FF0000"/>
                </a:solidFill>
              </a:rPr>
              <a:t>Off-Axis (2.5</a:t>
            </a:r>
            <a:r>
              <a:rPr lang="en-US" altLang="ja-JP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º</a:t>
            </a:r>
            <a:r>
              <a:rPr lang="en-US" altLang="ja-JP" i="1" dirty="0" smtClean="0">
                <a:solidFill>
                  <a:srgbClr val="FF0000"/>
                </a:solidFill>
              </a:rPr>
              <a:t>) </a:t>
            </a:r>
            <a:r>
              <a:rPr lang="en-US" altLang="ja-JP" i="1" dirty="0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lang="en-US" altLang="ja-JP" i="1" baseline="-250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i="1" dirty="0" smtClean="0">
                <a:solidFill>
                  <a:srgbClr val="FF0000"/>
                </a:solidFill>
              </a:rPr>
              <a:t> beam</a:t>
            </a:r>
          </a:p>
          <a:p>
            <a:r>
              <a:rPr lang="en-US" altLang="ja-JP" b="0" dirty="0" smtClean="0"/>
              <a:t>Intense, low energy narrow-band.</a:t>
            </a:r>
          </a:p>
          <a:p>
            <a:r>
              <a:rPr lang="en-US" altLang="ja-JP" b="0" dirty="0" smtClean="0"/>
              <a:t>Peak E</a:t>
            </a:r>
            <a:r>
              <a:rPr lang="en-US" altLang="ja-JP" b="0" baseline="-25000" dirty="0" smtClean="0">
                <a:latin typeface="Symbol" pitchFamily="18" charset="2"/>
              </a:rPr>
              <a:t>n</a:t>
            </a:r>
            <a:r>
              <a:rPr lang="en-US" altLang="ja-JP" b="0" dirty="0" smtClean="0"/>
              <a:t> tuned for oscillation max. (~0.6 GeV)</a:t>
            </a:r>
          </a:p>
          <a:p>
            <a:r>
              <a:rPr lang="en-US" altLang="ja-JP" b="0" dirty="0" smtClean="0"/>
              <a:t>Reduce BG from high energy tail.</a:t>
            </a:r>
          </a:p>
          <a:p>
            <a:r>
              <a:rPr lang="en-US" altLang="ja-JP" b="0" dirty="0" smtClean="0"/>
              <a:t>Small </a:t>
            </a:r>
            <a:r>
              <a:rPr lang="en-US" altLang="ja-JP" b="0" dirty="0" smtClean="0">
                <a:latin typeface="Symbol" pitchFamily="18" charset="2"/>
              </a:rPr>
              <a:t>n</a:t>
            </a:r>
            <a:r>
              <a:rPr lang="en-US" altLang="ja-JP" b="0" baseline="-25000" dirty="0" smtClean="0"/>
              <a:t>e</a:t>
            </a:r>
            <a:r>
              <a:rPr lang="en-US" altLang="ja-JP" b="0" dirty="0" smtClean="0"/>
              <a:t> fraction (~1%).</a:t>
            </a:r>
          </a:p>
          <a:p>
            <a:pPr lvl="1"/>
            <a:endParaRPr kumimoji="1" lang="ja-JP" altLang="en-US" b="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June 15th, 2012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International Conference on New Frontiers in Physics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FC50-A460-46A3-ADD8-10097D3B49BB}" type="slidenum">
              <a:rPr lang="ja-JP" altLang="en-US" smtClean="0"/>
              <a:pPr/>
              <a:t>9</a:t>
            </a:fld>
            <a:endParaRPr lang="ja-JP" altLang="en-US" dirty="0"/>
          </a:p>
        </p:txBody>
      </p:sp>
      <p:grpSp>
        <p:nvGrpSpPr>
          <p:cNvPr id="7" name="Groupe 15"/>
          <p:cNvGrpSpPr/>
          <p:nvPr/>
        </p:nvGrpSpPr>
        <p:grpSpPr>
          <a:xfrm>
            <a:off x="323528" y="902774"/>
            <a:ext cx="8568952" cy="2310202"/>
            <a:chOff x="323528" y="470726"/>
            <a:chExt cx="8568952" cy="2310202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3528" y="470726"/>
              <a:ext cx="8568952" cy="2310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32240" y="1679848"/>
              <a:ext cx="432589" cy="30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Connecteur droit 8"/>
            <p:cNvCxnSpPr/>
            <p:nvPr/>
          </p:nvCxnSpPr>
          <p:spPr>
            <a:xfrm>
              <a:off x="5148064" y="1844824"/>
              <a:ext cx="2016224" cy="216024"/>
            </a:xfrm>
            <a:prstGeom prst="line">
              <a:avLst/>
            </a:prstGeom>
            <a:ln w="127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4274"/>
          <p:cNvGrpSpPr>
            <a:grpSpLocks noChangeAspect="1"/>
          </p:cNvGrpSpPr>
          <p:nvPr/>
        </p:nvGrpSpPr>
        <p:grpSpPr bwMode="auto">
          <a:xfrm>
            <a:off x="5436096" y="4365104"/>
            <a:ext cx="3528392" cy="2176401"/>
            <a:chOff x="793" y="210"/>
            <a:chExt cx="4107" cy="3938"/>
          </a:xfrm>
        </p:grpSpPr>
        <p:sp>
          <p:nvSpPr>
            <p:cNvPr id="20" name="Rectangle 4275"/>
            <p:cNvSpPr>
              <a:spLocks noChangeAspect="1" noChangeArrowheads="1"/>
            </p:cNvSpPr>
            <p:nvPr/>
          </p:nvSpPr>
          <p:spPr bwMode="auto">
            <a:xfrm>
              <a:off x="1412" y="246"/>
              <a:ext cx="3446" cy="3556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Freeform 4276"/>
            <p:cNvSpPr>
              <a:spLocks noChangeAspect="1"/>
            </p:cNvSpPr>
            <p:nvPr/>
          </p:nvSpPr>
          <p:spPr bwMode="auto">
            <a:xfrm>
              <a:off x="1412" y="602"/>
              <a:ext cx="3446" cy="3200"/>
            </a:xfrm>
            <a:custGeom>
              <a:avLst/>
              <a:gdLst/>
              <a:ahLst/>
              <a:cxnLst>
                <a:cxn ang="0">
                  <a:pos x="84" y="3194"/>
                </a:cxn>
                <a:cxn ang="0">
                  <a:pos x="170" y="3176"/>
                </a:cxn>
                <a:cxn ang="0">
                  <a:pos x="212" y="3082"/>
                </a:cxn>
                <a:cxn ang="0">
                  <a:pos x="298" y="3008"/>
                </a:cxn>
                <a:cxn ang="0">
                  <a:pos x="340" y="2822"/>
                </a:cxn>
                <a:cxn ang="0">
                  <a:pos x="426" y="2716"/>
                </a:cxn>
                <a:cxn ang="0">
                  <a:pos x="468" y="2468"/>
                </a:cxn>
                <a:cxn ang="0">
                  <a:pos x="552" y="2342"/>
                </a:cxn>
                <a:cxn ang="0">
                  <a:pos x="596" y="2106"/>
                </a:cxn>
                <a:cxn ang="0">
                  <a:pos x="680" y="1952"/>
                </a:cxn>
                <a:cxn ang="0">
                  <a:pos x="722" y="1712"/>
                </a:cxn>
                <a:cxn ang="0">
                  <a:pos x="808" y="1588"/>
                </a:cxn>
                <a:cxn ang="0">
                  <a:pos x="850" y="1328"/>
                </a:cxn>
                <a:cxn ang="0">
                  <a:pos x="936" y="1200"/>
                </a:cxn>
                <a:cxn ang="0">
                  <a:pos x="978" y="934"/>
                </a:cxn>
                <a:cxn ang="0">
                  <a:pos x="1064" y="808"/>
                </a:cxn>
                <a:cxn ang="0">
                  <a:pos x="1106" y="662"/>
                </a:cxn>
                <a:cxn ang="0">
                  <a:pos x="1190" y="540"/>
                </a:cxn>
                <a:cxn ang="0">
                  <a:pos x="1234" y="398"/>
                </a:cxn>
                <a:cxn ang="0">
                  <a:pos x="1318" y="338"/>
                </a:cxn>
                <a:cxn ang="0">
                  <a:pos x="1362" y="348"/>
                </a:cxn>
                <a:cxn ang="0">
                  <a:pos x="1446" y="316"/>
                </a:cxn>
                <a:cxn ang="0">
                  <a:pos x="1488" y="110"/>
                </a:cxn>
                <a:cxn ang="0">
                  <a:pos x="1574" y="162"/>
                </a:cxn>
                <a:cxn ang="0">
                  <a:pos x="1616" y="200"/>
                </a:cxn>
                <a:cxn ang="0">
                  <a:pos x="1702" y="0"/>
                </a:cxn>
                <a:cxn ang="0">
                  <a:pos x="1744" y="278"/>
                </a:cxn>
                <a:cxn ang="0">
                  <a:pos x="1872" y="204"/>
                </a:cxn>
                <a:cxn ang="0">
                  <a:pos x="1914" y="542"/>
                </a:cxn>
                <a:cxn ang="0">
                  <a:pos x="2000" y="386"/>
                </a:cxn>
                <a:cxn ang="0">
                  <a:pos x="2042" y="622"/>
                </a:cxn>
                <a:cxn ang="0">
                  <a:pos x="2126" y="834"/>
                </a:cxn>
                <a:cxn ang="0">
                  <a:pos x="2170" y="1028"/>
                </a:cxn>
                <a:cxn ang="0">
                  <a:pos x="2254" y="820"/>
                </a:cxn>
                <a:cxn ang="0">
                  <a:pos x="2296" y="1330"/>
                </a:cxn>
                <a:cxn ang="0">
                  <a:pos x="2382" y="1364"/>
                </a:cxn>
                <a:cxn ang="0">
                  <a:pos x="2424" y="1418"/>
                </a:cxn>
                <a:cxn ang="0">
                  <a:pos x="2510" y="1498"/>
                </a:cxn>
                <a:cxn ang="0">
                  <a:pos x="2552" y="1710"/>
                </a:cxn>
                <a:cxn ang="0">
                  <a:pos x="2638" y="1706"/>
                </a:cxn>
                <a:cxn ang="0">
                  <a:pos x="2680" y="1652"/>
                </a:cxn>
                <a:cxn ang="0">
                  <a:pos x="2764" y="2026"/>
                </a:cxn>
                <a:cxn ang="0">
                  <a:pos x="2808" y="2096"/>
                </a:cxn>
                <a:cxn ang="0">
                  <a:pos x="2892" y="2174"/>
                </a:cxn>
                <a:cxn ang="0">
                  <a:pos x="2934" y="2254"/>
                </a:cxn>
                <a:cxn ang="0">
                  <a:pos x="3020" y="2400"/>
                </a:cxn>
                <a:cxn ang="0">
                  <a:pos x="3062" y="2530"/>
                </a:cxn>
                <a:cxn ang="0">
                  <a:pos x="3148" y="2418"/>
                </a:cxn>
                <a:cxn ang="0">
                  <a:pos x="3190" y="2418"/>
                </a:cxn>
                <a:cxn ang="0">
                  <a:pos x="3276" y="2650"/>
                </a:cxn>
                <a:cxn ang="0">
                  <a:pos x="3318" y="2700"/>
                </a:cxn>
                <a:cxn ang="0">
                  <a:pos x="3402" y="2652"/>
                </a:cxn>
                <a:cxn ang="0">
                  <a:pos x="3446" y="3200"/>
                </a:cxn>
              </a:cxnLst>
              <a:rect l="0" t="0" r="r" b="b"/>
              <a:pathLst>
                <a:path w="3446" h="3200">
                  <a:moveTo>
                    <a:pt x="0" y="3200"/>
                  </a:moveTo>
                  <a:lnTo>
                    <a:pt x="84" y="3200"/>
                  </a:lnTo>
                  <a:lnTo>
                    <a:pt x="84" y="3194"/>
                  </a:lnTo>
                  <a:lnTo>
                    <a:pt x="128" y="3194"/>
                  </a:lnTo>
                  <a:lnTo>
                    <a:pt x="128" y="3176"/>
                  </a:lnTo>
                  <a:lnTo>
                    <a:pt x="170" y="3176"/>
                  </a:lnTo>
                  <a:lnTo>
                    <a:pt x="170" y="3140"/>
                  </a:lnTo>
                  <a:lnTo>
                    <a:pt x="212" y="3140"/>
                  </a:lnTo>
                  <a:lnTo>
                    <a:pt x="212" y="3082"/>
                  </a:lnTo>
                  <a:lnTo>
                    <a:pt x="254" y="3082"/>
                  </a:lnTo>
                  <a:lnTo>
                    <a:pt x="254" y="3008"/>
                  </a:lnTo>
                  <a:lnTo>
                    <a:pt x="298" y="3008"/>
                  </a:lnTo>
                  <a:lnTo>
                    <a:pt x="298" y="2926"/>
                  </a:lnTo>
                  <a:lnTo>
                    <a:pt x="340" y="2926"/>
                  </a:lnTo>
                  <a:lnTo>
                    <a:pt x="340" y="2822"/>
                  </a:lnTo>
                  <a:lnTo>
                    <a:pt x="382" y="2822"/>
                  </a:lnTo>
                  <a:lnTo>
                    <a:pt x="382" y="2716"/>
                  </a:lnTo>
                  <a:lnTo>
                    <a:pt x="426" y="2716"/>
                  </a:lnTo>
                  <a:lnTo>
                    <a:pt x="426" y="2592"/>
                  </a:lnTo>
                  <a:lnTo>
                    <a:pt x="468" y="2592"/>
                  </a:lnTo>
                  <a:lnTo>
                    <a:pt x="468" y="2468"/>
                  </a:lnTo>
                  <a:lnTo>
                    <a:pt x="510" y="2468"/>
                  </a:lnTo>
                  <a:lnTo>
                    <a:pt x="510" y="2342"/>
                  </a:lnTo>
                  <a:lnTo>
                    <a:pt x="552" y="2342"/>
                  </a:lnTo>
                  <a:lnTo>
                    <a:pt x="552" y="2200"/>
                  </a:lnTo>
                  <a:lnTo>
                    <a:pt x="596" y="2200"/>
                  </a:lnTo>
                  <a:lnTo>
                    <a:pt x="596" y="2106"/>
                  </a:lnTo>
                  <a:lnTo>
                    <a:pt x="638" y="2106"/>
                  </a:lnTo>
                  <a:lnTo>
                    <a:pt x="638" y="1952"/>
                  </a:lnTo>
                  <a:lnTo>
                    <a:pt x="680" y="1952"/>
                  </a:lnTo>
                  <a:lnTo>
                    <a:pt x="680" y="1834"/>
                  </a:lnTo>
                  <a:lnTo>
                    <a:pt x="722" y="1834"/>
                  </a:lnTo>
                  <a:lnTo>
                    <a:pt x="722" y="1712"/>
                  </a:lnTo>
                  <a:lnTo>
                    <a:pt x="766" y="1712"/>
                  </a:lnTo>
                  <a:lnTo>
                    <a:pt x="766" y="1588"/>
                  </a:lnTo>
                  <a:lnTo>
                    <a:pt x="808" y="1588"/>
                  </a:lnTo>
                  <a:lnTo>
                    <a:pt x="808" y="1432"/>
                  </a:lnTo>
                  <a:lnTo>
                    <a:pt x="850" y="1432"/>
                  </a:lnTo>
                  <a:lnTo>
                    <a:pt x="850" y="1328"/>
                  </a:lnTo>
                  <a:lnTo>
                    <a:pt x="894" y="1328"/>
                  </a:lnTo>
                  <a:lnTo>
                    <a:pt x="894" y="1200"/>
                  </a:lnTo>
                  <a:lnTo>
                    <a:pt x="936" y="1200"/>
                  </a:lnTo>
                  <a:lnTo>
                    <a:pt x="936" y="1040"/>
                  </a:lnTo>
                  <a:lnTo>
                    <a:pt x="978" y="1040"/>
                  </a:lnTo>
                  <a:lnTo>
                    <a:pt x="978" y="934"/>
                  </a:lnTo>
                  <a:lnTo>
                    <a:pt x="1020" y="934"/>
                  </a:lnTo>
                  <a:lnTo>
                    <a:pt x="1020" y="808"/>
                  </a:lnTo>
                  <a:lnTo>
                    <a:pt x="1064" y="808"/>
                  </a:lnTo>
                  <a:lnTo>
                    <a:pt x="1064" y="766"/>
                  </a:lnTo>
                  <a:lnTo>
                    <a:pt x="1106" y="766"/>
                  </a:lnTo>
                  <a:lnTo>
                    <a:pt x="1106" y="662"/>
                  </a:lnTo>
                  <a:lnTo>
                    <a:pt x="1148" y="662"/>
                  </a:lnTo>
                  <a:lnTo>
                    <a:pt x="1148" y="540"/>
                  </a:lnTo>
                  <a:lnTo>
                    <a:pt x="1190" y="540"/>
                  </a:lnTo>
                  <a:lnTo>
                    <a:pt x="1190" y="496"/>
                  </a:lnTo>
                  <a:lnTo>
                    <a:pt x="1234" y="496"/>
                  </a:lnTo>
                  <a:lnTo>
                    <a:pt x="1234" y="398"/>
                  </a:lnTo>
                  <a:lnTo>
                    <a:pt x="1276" y="398"/>
                  </a:lnTo>
                  <a:lnTo>
                    <a:pt x="1276" y="338"/>
                  </a:lnTo>
                  <a:lnTo>
                    <a:pt x="1318" y="338"/>
                  </a:lnTo>
                  <a:lnTo>
                    <a:pt x="1318" y="380"/>
                  </a:lnTo>
                  <a:lnTo>
                    <a:pt x="1362" y="380"/>
                  </a:lnTo>
                  <a:lnTo>
                    <a:pt x="1362" y="348"/>
                  </a:lnTo>
                  <a:lnTo>
                    <a:pt x="1404" y="348"/>
                  </a:lnTo>
                  <a:lnTo>
                    <a:pt x="1404" y="316"/>
                  </a:lnTo>
                  <a:lnTo>
                    <a:pt x="1446" y="316"/>
                  </a:lnTo>
                  <a:lnTo>
                    <a:pt x="1446" y="242"/>
                  </a:lnTo>
                  <a:lnTo>
                    <a:pt x="1488" y="242"/>
                  </a:lnTo>
                  <a:lnTo>
                    <a:pt x="1488" y="110"/>
                  </a:lnTo>
                  <a:lnTo>
                    <a:pt x="1532" y="110"/>
                  </a:lnTo>
                  <a:lnTo>
                    <a:pt x="1532" y="162"/>
                  </a:lnTo>
                  <a:lnTo>
                    <a:pt x="1574" y="162"/>
                  </a:lnTo>
                  <a:lnTo>
                    <a:pt x="1574" y="12"/>
                  </a:lnTo>
                  <a:lnTo>
                    <a:pt x="1616" y="12"/>
                  </a:lnTo>
                  <a:lnTo>
                    <a:pt x="1616" y="200"/>
                  </a:lnTo>
                  <a:lnTo>
                    <a:pt x="1658" y="200"/>
                  </a:lnTo>
                  <a:lnTo>
                    <a:pt x="1658" y="0"/>
                  </a:lnTo>
                  <a:lnTo>
                    <a:pt x="1702" y="0"/>
                  </a:lnTo>
                  <a:lnTo>
                    <a:pt x="1702" y="92"/>
                  </a:lnTo>
                  <a:lnTo>
                    <a:pt x="1744" y="92"/>
                  </a:lnTo>
                  <a:lnTo>
                    <a:pt x="1744" y="278"/>
                  </a:lnTo>
                  <a:lnTo>
                    <a:pt x="1786" y="278"/>
                  </a:lnTo>
                  <a:lnTo>
                    <a:pt x="1786" y="204"/>
                  </a:lnTo>
                  <a:lnTo>
                    <a:pt x="1872" y="204"/>
                  </a:lnTo>
                  <a:lnTo>
                    <a:pt x="1872" y="230"/>
                  </a:lnTo>
                  <a:lnTo>
                    <a:pt x="1914" y="230"/>
                  </a:lnTo>
                  <a:lnTo>
                    <a:pt x="1914" y="542"/>
                  </a:lnTo>
                  <a:lnTo>
                    <a:pt x="1956" y="542"/>
                  </a:lnTo>
                  <a:lnTo>
                    <a:pt x="1956" y="386"/>
                  </a:lnTo>
                  <a:lnTo>
                    <a:pt x="2000" y="386"/>
                  </a:lnTo>
                  <a:lnTo>
                    <a:pt x="2000" y="488"/>
                  </a:lnTo>
                  <a:lnTo>
                    <a:pt x="2042" y="488"/>
                  </a:lnTo>
                  <a:lnTo>
                    <a:pt x="2042" y="622"/>
                  </a:lnTo>
                  <a:lnTo>
                    <a:pt x="2084" y="622"/>
                  </a:lnTo>
                  <a:lnTo>
                    <a:pt x="2084" y="834"/>
                  </a:lnTo>
                  <a:lnTo>
                    <a:pt x="2126" y="834"/>
                  </a:lnTo>
                  <a:lnTo>
                    <a:pt x="2126" y="862"/>
                  </a:lnTo>
                  <a:lnTo>
                    <a:pt x="2170" y="862"/>
                  </a:lnTo>
                  <a:lnTo>
                    <a:pt x="2170" y="1028"/>
                  </a:lnTo>
                  <a:lnTo>
                    <a:pt x="2212" y="1028"/>
                  </a:lnTo>
                  <a:lnTo>
                    <a:pt x="2212" y="820"/>
                  </a:lnTo>
                  <a:lnTo>
                    <a:pt x="2254" y="820"/>
                  </a:lnTo>
                  <a:lnTo>
                    <a:pt x="2254" y="1204"/>
                  </a:lnTo>
                  <a:lnTo>
                    <a:pt x="2296" y="1204"/>
                  </a:lnTo>
                  <a:lnTo>
                    <a:pt x="2296" y="1330"/>
                  </a:lnTo>
                  <a:lnTo>
                    <a:pt x="2340" y="1330"/>
                  </a:lnTo>
                  <a:lnTo>
                    <a:pt x="2340" y="1364"/>
                  </a:lnTo>
                  <a:lnTo>
                    <a:pt x="2382" y="1364"/>
                  </a:lnTo>
                  <a:lnTo>
                    <a:pt x="2382" y="1448"/>
                  </a:lnTo>
                  <a:lnTo>
                    <a:pt x="2424" y="1448"/>
                  </a:lnTo>
                  <a:lnTo>
                    <a:pt x="2424" y="1418"/>
                  </a:lnTo>
                  <a:lnTo>
                    <a:pt x="2468" y="1418"/>
                  </a:lnTo>
                  <a:lnTo>
                    <a:pt x="2468" y="1498"/>
                  </a:lnTo>
                  <a:lnTo>
                    <a:pt x="2510" y="1498"/>
                  </a:lnTo>
                  <a:lnTo>
                    <a:pt x="2510" y="1562"/>
                  </a:lnTo>
                  <a:lnTo>
                    <a:pt x="2552" y="1562"/>
                  </a:lnTo>
                  <a:lnTo>
                    <a:pt x="2552" y="1710"/>
                  </a:lnTo>
                  <a:lnTo>
                    <a:pt x="2594" y="1710"/>
                  </a:lnTo>
                  <a:lnTo>
                    <a:pt x="2594" y="1706"/>
                  </a:lnTo>
                  <a:lnTo>
                    <a:pt x="2638" y="1706"/>
                  </a:lnTo>
                  <a:lnTo>
                    <a:pt x="2638" y="1716"/>
                  </a:lnTo>
                  <a:lnTo>
                    <a:pt x="2680" y="1716"/>
                  </a:lnTo>
                  <a:lnTo>
                    <a:pt x="2680" y="1652"/>
                  </a:lnTo>
                  <a:lnTo>
                    <a:pt x="2722" y="1652"/>
                  </a:lnTo>
                  <a:lnTo>
                    <a:pt x="2722" y="2026"/>
                  </a:lnTo>
                  <a:lnTo>
                    <a:pt x="2764" y="2026"/>
                  </a:lnTo>
                  <a:lnTo>
                    <a:pt x="2764" y="1862"/>
                  </a:lnTo>
                  <a:lnTo>
                    <a:pt x="2808" y="1862"/>
                  </a:lnTo>
                  <a:lnTo>
                    <a:pt x="2808" y="2096"/>
                  </a:lnTo>
                  <a:lnTo>
                    <a:pt x="2850" y="2096"/>
                  </a:lnTo>
                  <a:lnTo>
                    <a:pt x="2850" y="2174"/>
                  </a:lnTo>
                  <a:lnTo>
                    <a:pt x="2892" y="2174"/>
                  </a:lnTo>
                  <a:lnTo>
                    <a:pt x="2892" y="1838"/>
                  </a:lnTo>
                  <a:lnTo>
                    <a:pt x="2934" y="1838"/>
                  </a:lnTo>
                  <a:lnTo>
                    <a:pt x="2934" y="2254"/>
                  </a:lnTo>
                  <a:lnTo>
                    <a:pt x="2978" y="2254"/>
                  </a:lnTo>
                  <a:lnTo>
                    <a:pt x="2978" y="2400"/>
                  </a:lnTo>
                  <a:lnTo>
                    <a:pt x="3020" y="2400"/>
                  </a:lnTo>
                  <a:lnTo>
                    <a:pt x="3020" y="2472"/>
                  </a:lnTo>
                  <a:lnTo>
                    <a:pt x="3062" y="2472"/>
                  </a:lnTo>
                  <a:lnTo>
                    <a:pt x="3062" y="2530"/>
                  </a:lnTo>
                  <a:lnTo>
                    <a:pt x="3106" y="2530"/>
                  </a:lnTo>
                  <a:lnTo>
                    <a:pt x="3106" y="2418"/>
                  </a:lnTo>
                  <a:lnTo>
                    <a:pt x="3148" y="2418"/>
                  </a:lnTo>
                  <a:lnTo>
                    <a:pt x="3148" y="2408"/>
                  </a:lnTo>
                  <a:lnTo>
                    <a:pt x="3190" y="2408"/>
                  </a:lnTo>
                  <a:lnTo>
                    <a:pt x="3190" y="2418"/>
                  </a:lnTo>
                  <a:lnTo>
                    <a:pt x="3232" y="2418"/>
                  </a:lnTo>
                  <a:lnTo>
                    <a:pt x="3232" y="2650"/>
                  </a:lnTo>
                  <a:lnTo>
                    <a:pt x="3276" y="2650"/>
                  </a:lnTo>
                  <a:lnTo>
                    <a:pt x="3276" y="2532"/>
                  </a:lnTo>
                  <a:lnTo>
                    <a:pt x="3318" y="2532"/>
                  </a:lnTo>
                  <a:lnTo>
                    <a:pt x="3318" y="2700"/>
                  </a:lnTo>
                  <a:lnTo>
                    <a:pt x="3360" y="2700"/>
                  </a:lnTo>
                  <a:lnTo>
                    <a:pt x="3360" y="2652"/>
                  </a:lnTo>
                  <a:lnTo>
                    <a:pt x="3402" y="2652"/>
                  </a:lnTo>
                  <a:lnTo>
                    <a:pt x="3402" y="2602"/>
                  </a:lnTo>
                  <a:lnTo>
                    <a:pt x="3446" y="2602"/>
                  </a:lnTo>
                  <a:lnTo>
                    <a:pt x="3446" y="3200"/>
                  </a:lnTo>
                </a:path>
              </a:pathLst>
            </a:custGeom>
            <a:noFill/>
            <a:ln w="28575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Line 4277"/>
            <p:cNvSpPr>
              <a:spLocks noChangeAspect="1" noChangeShapeType="1"/>
            </p:cNvSpPr>
            <p:nvPr/>
          </p:nvSpPr>
          <p:spPr bwMode="auto">
            <a:xfrm flipV="1">
              <a:off x="1412" y="246"/>
              <a:ext cx="1" cy="355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Line 4278"/>
            <p:cNvSpPr>
              <a:spLocks noChangeAspect="1" noChangeShapeType="1"/>
            </p:cNvSpPr>
            <p:nvPr/>
          </p:nvSpPr>
          <p:spPr bwMode="auto">
            <a:xfrm flipH="1">
              <a:off x="1412" y="3802"/>
              <a:ext cx="66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" name="Group 4279"/>
            <p:cNvGrpSpPr>
              <a:grpSpLocks noChangeAspect="1"/>
            </p:cNvGrpSpPr>
            <p:nvPr/>
          </p:nvGrpSpPr>
          <p:grpSpPr bwMode="auto">
            <a:xfrm>
              <a:off x="1412" y="398"/>
              <a:ext cx="66" cy="3163"/>
              <a:chOff x="1412" y="398"/>
              <a:chExt cx="66" cy="3163"/>
            </a:xfrm>
          </p:grpSpPr>
          <p:sp>
            <p:nvSpPr>
              <p:cNvPr id="556" name="Line 4280"/>
              <p:cNvSpPr>
                <a:spLocks noChangeAspect="1" noChangeShapeType="1"/>
              </p:cNvSpPr>
              <p:nvPr/>
            </p:nvSpPr>
            <p:spPr bwMode="auto">
              <a:xfrm flipH="1">
                <a:off x="1412" y="3560"/>
                <a:ext cx="34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7" name="Line 4281"/>
              <p:cNvSpPr>
                <a:spLocks noChangeAspect="1" noChangeShapeType="1"/>
              </p:cNvSpPr>
              <p:nvPr/>
            </p:nvSpPr>
            <p:spPr bwMode="auto">
              <a:xfrm flipH="1">
                <a:off x="1412" y="3316"/>
                <a:ext cx="66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8" name="Line 4282"/>
              <p:cNvSpPr>
                <a:spLocks noChangeAspect="1" noChangeShapeType="1"/>
              </p:cNvSpPr>
              <p:nvPr/>
            </p:nvSpPr>
            <p:spPr bwMode="auto">
              <a:xfrm flipH="1">
                <a:off x="1412" y="3072"/>
                <a:ext cx="34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9" name="Line 4283"/>
              <p:cNvSpPr>
                <a:spLocks noChangeAspect="1" noChangeShapeType="1"/>
              </p:cNvSpPr>
              <p:nvPr/>
            </p:nvSpPr>
            <p:spPr bwMode="auto">
              <a:xfrm flipH="1">
                <a:off x="1412" y="2830"/>
                <a:ext cx="66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0" name="Line 4284"/>
              <p:cNvSpPr>
                <a:spLocks noChangeAspect="1" noChangeShapeType="1"/>
              </p:cNvSpPr>
              <p:nvPr/>
            </p:nvSpPr>
            <p:spPr bwMode="auto">
              <a:xfrm flipH="1">
                <a:off x="1412" y="2586"/>
                <a:ext cx="34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1" name="Line 4285"/>
              <p:cNvSpPr>
                <a:spLocks noChangeAspect="1" noChangeShapeType="1"/>
              </p:cNvSpPr>
              <p:nvPr/>
            </p:nvSpPr>
            <p:spPr bwMode="auto">
              <a:xfrm flipH="1">
                <a:off x="1412" y="2344"/>
                <a:ext cx="66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2" name="Line 4286"/>
              <p:cNvSpPr>
                <a:spLocks noChangeAspect="1" noChangeShapeType="1"/>
              </p:cNvSpPr>
              <p:nvPr/>
            </p:nvSpPr>
            <p:spPr bwMode="auto">
              <a:xfrm flipH="1">
                <a:off x="1412" y="2100"/>
                <a:ext cx="34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3" name="Line 4287"/>
              <p:cNvSpPr>
                <a:spLocks noChangeAspect="1" noChangeShapeType="1"/>
              </p:cNvSpPr>
              <p:nvPr/>
            </p:nvSpPr>
            <p:spPr bwMode="auto">
              <a:xfrm flipH="1">
                <a:off x="1412" y="1858"/>
                <a:ext cx="66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4" name="Line 4288"/>
              <p:cNvSpPr>
                <a:spLocks noChangeAspect="1" noChangeShapeType="1"/>
              </p:cNvSpPr>
              <p:nvPr/>
            </p:nvSpPr>
            <p:spPr bwMode="auto">
              <a:xfrm flipH="1">
                <a:off x="1412" y="1614"/>
                <a:ext cx="34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5" name="Line 4289"/>
              <p:cNvSpPr>
                <a:spLocks noChangeAspect="1" noChangeShapeType="1"/>
              </p:cNvSpPr>
              <p:nvPr/>
            </p:nvSpPr>
            <p:spPr bwMode="auto">
              <a:xfrm flipH="1">
                <a:off x="1412" y="1370"/>
                <a:ext cx="66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6" name="Line 4290"/>
              <p:cNvSpPr>
                <a:spLocks noChangeAspect="1" noChangeShapeType="1"/>
              </p:cNvSpPr>
              <p:nvPr/>
            </p:nvSpPr>
            <p:spPr bwMode="auto">
              <a:xfrm flipH="1">
                <a:off x="1412" y="1128"/>
                <a:ext cx="34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7" name="Line 4291"/>
              <p:cNvSpPr>
                <a:spLocks noChangeAspect="1" noChangeShapeType="1"/>
              </p:cNvSpPr>
              <p:nvPr/>
            </p:nvSpPr>
            <p:spPr bwMode="auto">
              <a:xfrm flipH="1">
                <a:off x="1412" y="884"/>
                <a:ext cx="66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8" name="Line 4292"/>
              <p:cNvSpPr>
                <a:spLocks noChangeAspect="1" noChangeShapeType="1"/>
              </p:cNvSpPr>
              <p:nvPr/>
            </p:nvSpPr>
            <p:spPr bwMode="auto">
              <a:xfrm flipH="1">
                <a:off x="1412" y="642"/>
                <a:ext cx="34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9" name="Line 4293"/>
              <p:cNvSpPr>
                <a:spLocks noChangeAspect="1" noChangeShapeType="1"/>
              </p:cNvSpPr>
              <p:nvPr/>
            </p:nvSpPr>
            <p:spPr bwMode="auto">
              <a:xfrm flipH="1">
                <a:off x="1412" y="398"/>
                <a:ext cx="66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0" name="Line 4294"/>
              <p:cNvSpPr>
                <a:spLocks noChangeAspect="1" noChangeShapeType="1"/>
              </p:cNvSpPr>
              <p:nvPr/>
            </p:nvSpPr>
            <p:spPr bwMode="auto">
              <a:xfrm flipH="1">
                <a:off x="1412" y="398"/>
                <a:ext cx="66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" name="Freeform 4295"/>
            <p:cNvSpPr>
              <a:spLocks noChangeAspect="1" noEditPoints="1"/>
            </p:cNvSpPr>
            <p:nvPr/>
          </p:nvSpPr>
          <p:spPr bwMode="auto">
            <a:xfrm>
              <a:off x="1244" y="3748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0" y="10"/>
                </a:cxn>
                <a:cxn ang="0">
                  <a:pos x="68" y="28"/>
                </a:cxn>
                <a:cxn ang="0">
                  <a:pos x="72" y="56"/>
                </a:cxn>
                <a:cxn ang="0">
                  <a:pos x="68" y="82"/>
                </a:cxn>
                <a:cxn ang="0">
                  <a:pos x="60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0" y="108"/>
                </a:cxn>
                <a:cxn ang="0">
                  <a:pos x="14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2" y="28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4" y="24"/>
                </a:cxn>
                <a:cxn ang="0">
                  <a:pos x="22" y="30"/>
                </a:cxn>
                <a:cxn ang="0">
                  <a:pos x="22" y="36"/>
                </a:cxn>
                <a:cxn ang="0">
                  <a:pos x="20" y="44"/>
                </a:cxn>
                <a:cxn ang="0">
                  <a:pos x="20" y="56"/>
                </a:cxn>
                <a:cxn ang="0">
                  <a:pos x="20" y="66"/>
                </a:cxn>
                <a:cxn ang="0">
                  <a:pos x="22" y="74"/>
                </a:cxn>
                <a:cxn ang="0">
                  <a:pos x="22" y="80"/>
                </a:cxn>
                <a:cxn ang="0">
                  <a:pos x="24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6" y="86"/>
                </a:cxn>
                <a:cxn ang="0">
                  <a:pos x="48" y="82"/>
                </a:cxn>
                <a:cxn ang="0">
                  <a:pos x="50" y="76"/>
                </a:cxn>
                <a:cxn ang="0">
                  <a:pos x="50" y="66"/>
                </a:cxn>
                <a:cxn ang="0">
                  <a:pos x="50" y="56"/>
                </a:cxn>
                <a:cxn ang="0">
                  <a:pos x="50" y="44"/>
                </a:cxn>
                <a:cxn ang="0">
                  <a:pos x="50" y="36"/>
                </a:cxn>
                <a:cxn ang="0">
                  <a:pos x="48" y="30"/>
                </a:cxn>
                <a:cxn ang="0">
                  <a:pos x="46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0" y="10"/>
                  </a:lnTo>
                  <a:lnTo>
                    <a:pt x="68" y="28"/>
                  </a:lnTo>
                  <a:lnTo>
                    <a:pt x="72" y="56"/>
                  </a:lnTo>
                  <a:lnTo>
                    <a:pt x="68" y="82"/>
                  </a:lnTo>
                  <a:lnTo>
                    <a:pt x="60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0" y="108"/>
                  </a:lnTo>
                  <a:lnTo>
                    <a:pt x="14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2" y="28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4" y="24"/>
                  </a:lnTo>
                  <a:lnTo>
                    <a:pt x="22" y="30"/>
                  </a:lnTo>
                  <a:lnTo>
                    <a:pt x="22" y="36"/>
                  </a:lnTo>
                  <a:lnTo>
                    <a:pt x="20" y="44"/>
                  </a:lnTo>
                  <a:lnTo>
                    <a:pt x="20" y="56"/>
                  </a:lnTo>
                  <a:lnTo>
                    <a:pt x="20" y="66"/>
                  </a:lnTo>
                  <a:lnTo>
                    <a:pt x="22" y="74"/>
                  </a:lnTo>
                  <a:lnTo>
                    <a:pt x="22" y="80"/>
                  </a:lnTo>
                  <a:lnTo>
                    <a:pt x="24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6" y="86"/>
                  </a:lnTo>
                  <a:lnTo>
                    <a:pt x="48" y="82"/>
                  </a:lnTo>
                  <a:lnTo>
                    <a:pt x="50" y="76"/>
                  </a:lnTo>
                  <a:lnTo>
                    <a:pt x="50" y="66"/>
                  </a:lnTo>
                  <a:lnTo>
                    <a:pt x="50" y="56"/>
                  </a:lnTo>
                  <a:lnTo>
                    <a:pt x="50" y="44"/>
                  </a:lnTo>
                  <a:lnTo>
                    <a:pt x="50" y="36"/>
                  </a:lnTo>
                  <a:lnTo>
                    <a:pt x="48" y="30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Freeform 4296"/>
            <p:cNvSpPr>
              <a:spLocks noChangeAspect="1"/>
            </p:cNvSpPr>
            <p:nvPr/>
          </p:nvSpPr>
          <p:spPr bwMode="auto">
            <a:xfrm>
              <a:off x="1039" y="3262"/>
              <a:ext cx="93" cy="140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18" y="76"/>
                </a:cxn>
                <a:cxn ang="0">
                  <a:pos x="20" y="82"/>
                </a:cxn>
                <a:cxn ang="0">
                  <a:pos x="24" y="88"/>
                </a:cxn>
                <a:cxn ang="0">
                  <a:pos x="30" y="92"/>
                </a:cxn>
                <a:cxn ang="0">
                  <a:pos x="36" y="92"/>
                </a:cxn>
                <a:cxn ang="0">
                  <a:pos x="42" y="92"/>
                </a:cxn>
                <a:cxn ang="0">
                  <a:pos x="48" y="88"/>
                </a:cxn>
                <a:cxn ang="0">
                  <a:pos x="50" y="84"/>
                </a:cxn>
                <a:cxn ang="0">
                  <a:pos x="52" y="80"/>
                </a:cxn>
                <a:cxn ang="0">
                  <a:pos x="52" y="74"/>
                </a:cxn>
                <a:cxn ang="0">
                  <a:pos x="52" y="68"/>
                </a:cxn>
                <a:cxn ang="0">
                  <a:pos x="50" y="64"/>
                </a:cxn>
                <a:cxn ang="0">
                  <a:pos x="48" y="60"/>
                </a:cxn>
                <a:cxn ang="0">
                  <a:pos x="42" y="56"/>
                </a:cxn>
                <a:cxn ang="0">
                  <a:pos x="36" y="56"/>
                </a:cxn>
                <a:cxn ang="0">
                  <a:pos x="30" y="56"/>
                </a:cxn>
                <a:cxn ang="0">
                  <a:pos x="24" y="60"/>
                </a:cxn>
                <a:cxn ang="0">
                  <a:pos x="20" y="64"/>
                </a:cxn>
                <a:cxn ang="0">
                  <a:pos x="0" y="60"/>
                </a:cxn>
                <a:cxn ang="0">
                  <a:pos x="14" y="0"/>
                </a:cxn>
                <a:cxn ang="0">
                  <a:pos x="68" y="0"/>
                </a:cxn>
                <a:cxn ang="0">
                  <a:pos x="68" y="22"/>
                </a:cxn>
                <a:cxn ang="0">
                  <a:pos x="30" y="22"/>
                </a:cxn>
                <a:cxn ang="0">
                  <a:pos x="26" y="40"/>
                </a:cxn>
                <a:cxn ang="0">
                  <a:pos x="34" y="38"/>
                </a:cxn>
                <a:cxn ang="0">
                  <a:pos x="40" y="36"/>
                </a:cxn>
                <a:cxn ang="0">
                  <a:pos x="50" y="38"/>
                </a:cxn>
                <a:cxn ang="0">
                  <a:pos x="56" y="40"/>
                </a:cxn>
                <a:cxn ang="0">
                  <a:pos x="64" y="46"/>
                </a:cxn>
                <a:cxn ang="0">
                  <a:pos x="68" y="54"/>
                </a:cxn>
                <a:cxn ang="0">
                  <a:pos x="72" y="62"/>
                </a:cxn>
                <a:cxn ang="0">
                  <a:pos x="74" y="72"/>
                </a:cxn>
                <a:cxn ang="0">
                  <a:pos x="72" y="82"/>
                </a:cxn>
                <a:cxn ang="0">
                  <a:pos x="70" y="90"/>
                </a:cxn>
                <a:cxn ang="0">
                  <a:pos x="66" y="98"/>
                </a:cxn>
                <a:cxn ang="0">
                  <a:pos x="60" y="104"/>
                </a:cxn>
                <a:cxn ang="0">
                  <a:pos x="52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6" y="110"/>
                </a:cxn>
                <a:cxn ang="0">
                  <a:pos x="18" y="108"/>
                </a:cxn>
                <a:cxn ang="0">
                  <a:pos x="10" y="102"/>
                </a:cxn>
                <a:cxn ang="0">
                  <a:pos x="6" y="96"/>
                </a:cxn>
                <a:cxn ang="0">
                  <a:pos x="2" y="88"/>
                </a:cxn>
                <a:cxn ang="0">
                  <a:pos x="0" y="78"/>
                </a:cxn>
              </a:cxnLst>
              <a:rect l="0" t="0" r="r" b="b"/>
              <a:pathLst>
                <a:path w="74" h="112">
                  <a:moveTo>
                    <a:pt x="0" y="78"/>
                  </a:moveTo>
                  <a:lnTo>
                    <a:pt x="18" y="76"/>
                  </a:lnTo>
                  <a:lnTo>
                    <a:pt x="20" y="82"/>
                  </a:lnTo>
                  <a:lnTo>
                    <a:pt x="24" y="88"/>
                  </a:lnTo>
                  <a:lnTo>
                    <a:pt x="30" y="92"/>
                  </a:lnTo>
                  <a:lnTo>
                    <a:pt x="36" y="92"/>
                  </a:lnTo>
                  <a:lnTo>
                    <a:pt x="42" y="92"/>
                  </a:lnTo>
                  <a:lnTo>
                    <a:pt x="48" y="88"/>
                  </a:lnTo>
                  <a:lnTo>
                    <a:pt x="50" y="84"/>
                  </a:lnTo>
                  <a:lnTo>
                    <a:pt x="52" y="80"/>
                  </a:lnTo>
                  <a:lnTo>
                    <a:pt x="52" y="74"/>
                  </a:lnTo>
                  <a:lnTo>
                    <a:pt x="52" y="68"/>
                  </a:lnTo>
                  <a:lnTo>
                    <a:pt x="50" y="64"/>
                  </a:lnTo>
                  <a:lnTo>
                    <a:pt x="48" y="60"/>
                  </a:lnTo>
                  <a:lnTo>
                    <a:pt x="42" y="56"/>
                  </a:lnTo>
                  <a:lnTo>
                    <a:pt x="36" y="56"/>
                  </a:lnTo>
                  <a:lnTo>
                    <a:pt x="30" y="56"/>
                  </a:lnTo>
                  <a:lnTo>
                    <a:pt x="24" y="60"/>
                  </a:lnTo>
                  <a:lnTo>
                    <a:pt x="20" y="64"/>
                  </a:lnTo>
                  <a:lnTo>
                    <a:pt x="0" y="60"/>
                  </a:lnTo>
                  <a:lnTo>
                    <a:pt x="14" y="0"/>
                  </a:lnTo>
                  <a:lnTo>
                    <a:pt x="68" y="0"/>
                  </a:lnTo>
                  <a:lnTo>
                    <a:pt x="68" y="22"/>
                  </a:lnTo>
                  <a:lnTo>
                    <a:pt x="30" y="22"/>
                  </a:lnTo>
                  <a:lnTo>
                    <a:pt x="26" y="40"/>
                  </a:lnTo>
                  <a:lnTo>
                    <a:pt x="34" y="38"/>
                  </a:lnTo>
                  <a:lnTo>
                    <a:pt x="40" y="36"/>
                  </a:lnTo>
                  <a:lnTo>
                    <a:pt x="50" y="38"/>
                  </a:lnTo>
                  <a:lnTo>
                    <a:pt x="56" y="40"/>
                  </a:lnTo>
                  <a:lnTo>
                    <a:pt x="64" y="46"/>
                  </a:lnTo>
                  <a:lnTo>
                    <a:pt x="68" y="54"/>
                  </a:lnTo>
                  <a:lnTo>
                    <a:pt x="72" y="62"/>
                  </a:lnTo>
                  <a:lnTo>
                    <a:pt x="74" y="72"/>
                  </a:lnTo>
                  <a:lnTo>
                    <a:pt x="72" y="82"/>
                  </a:lnTo>
                  <a:lnTo>
                    <a:pt x="70" y="90"/>
                  </a:lnTo>
                  <a:lnTo>
                    <a:pt x="66" y="98"/>
                  </a:lnTo>
                  <a:lnTo>
                    <a:pt x="60" y="104"/>
                  </a:lnTo>
                  <a:lnTo>
                    <a:pt x="52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6" y="110"/>
                  </a:lnTo>
                  <a:lnTo>
                    <a:pt x="18" y="108"/>
                  </a:lnTo>
                  <a:lnTo>
                    <a:pt x="10" y="102"/>
                  </a:lnTo>
                  <a:lnTo>
                    <a:pt x="6" y="96"/>
                  </a:lnTo>
                  <a:lnTo>
                    <a:pt x="2" y="8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Freeform 4297"/>
            <p:cNvSpPr>
              <a:spLocks noChangeAspect="1" noEditPoints="1"/>
            </p:cNvSpPr>
            <p:nvPr/>
          </p:nvSpPr>
          <p:spPr bwMode="auto">
            <a:xfrm>
              <a:off x="1158" y="3262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2" y="10"/>
                </a:cxn>
                <a:cxn ang="0">
                  <a:pos x="70" y="28"/>
                </a:cxn>
                <a:cxn ang="0">
                  <a:pos x="72" y="56"/>
                </a:cxn>
                <a:cxn ang="0">
                  <a:pos x="70" y="82"/>
                </a:cxn>
                <a:cxn ang="0">
                  <a:pos x="62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2" y="108"/>
                </a:cxn>
                <a:cxn ang="0">
                  <a:pos x="16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4" y="28"/>
                </a:cxn>
                <a:cxn ang="0">
                  <a:pos x="12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6" y="24"/>
                </a:cxn>
                <a:cxn ang="0">
                  <a:pos x="24" y="30"/>
                </a:cxn>
                <a:cxn ang="0">
                  <a:pos x="22" y="36"/>
                </a:cxn>
                <a:cxn ang="0">
                  <a:pos x="22" y="44"/>
                </a:cxn>
                <a:cxn ang="0">
                  <a:pos x="22" y="56"/>
                </a:cxn>
                <a:cxn ang="0">
                  <a:pos x="22" y="66"/>
                </a:cxn>
                <a:cxn ang="0">
                  <a:pos x="22" y="74"/>
                </a:cxn>
                <a:cxn ang="0">
                  <a:pos x="24" y="80"/>
                </a:cxn>
                <a:cxn ang="0">
                  <a:pos x="26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8" y="86"/>
                </a:cxn>
                <a:cxn ang="0">
                  <a:pos x="50" y="82"/>
                </a:cxn>
                <a:cxn ang="0">
                  <a:pos x="50" y="76"/>
                </a:cxn>
                <a:cxn ang="0">
                  <a:pos x="52" y="66"/>
                </a:cxn>
                <a:cxn ang="0">
                  <a:pos x="52" y="56"/>
                </a:cxn>
                <a:cxn ang="0">
                  <a:pos x="52" y="44"/>
                </a:cxn>
                <a:cxn ang="0">
                  <a:pos x="50" y="36"/>
                </a:cxn>
                <a:cxn ang="0">
                  <a:pos x="50" y="30"/>
                </a:cxn>
                <a:cxn ang="0">
                  <a:pos x="48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2" y="10"/>
                  </a:lnTo>
                  <a:lnTo>
                    <a:pt x="70" y="28"/>
                  </a:lnTo>
                  <a:lnTo>
                    <a:pt x="72" y="56"/>
                  </a:lnTo>
                  <a:lnTo>
                    <a:pt x="70" y="82"/>
                  </a:lnTo>
                  <a:lnTo>
                    <a:pt x="62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2" y="108"/>
                  </a:lnTo>
                  <a:lnTo>
                    <a:pt x="16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4" y="28"/>
                  </a:lnTo>
                  <a:lnTo>
                    <a:pt x="12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6" y="24"/>
                  </a:lnTo>
                  <a:lnTo>
                    <a:pt x="24" y="30"/>
                  </a:lnTo>
                  <a:lnTo>
                    <a:pt x="22" y="36"/>
                  </a:lnTo>
                  <a:lnTo>
                    <a:pt x="22" y="44"/>
                  </a:lnTo>
                  <a:lnTo>
                    <a:pt x="22" y="56"/>
                  </a:lnTo>
                  <a:lnTo>
                    <a:pt x="22" y="66"/>
                  </a:lnTo>
                  <a:lnTo>
                    <a:pt x="22" y="74"/>
                  </a:lnTo>
                  <a:lnTo>
                    <a:pt x="24" y="80"/>
                  </a:lnTo>
                  <a:lnTo>
                    <a:pt x="26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8" y="86"/>
                  </a:lnTo>
                  <a:lnTo>
                    <a:pt x="50" y="82"/>
                  </a:lnTo>
                  <a:lnTo>
                    <a:pt x="50" y="76"/>
                  </a:lnTo>
                  <a:lnTo>
                    <a:pt x="52" y="66"/>
                  </a:lnTo>
                  <a:lnTo>
                    <a:pt x="52" y="56"/>
                  </a:lnTo>
                  <a:lnTo>
                    <a:pt x="52" y="44"/>
                  </a:lnTo>
                  <a:lnTo>
                    <a:pt x="50" y="36"/>
                  </a:lnTo>
                  <a:lnTo>
                    <a:pt x="50" y="30"/>
                  </a:lnTo>
                  <a:lnTo>
                    <a:pt x="48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Freeform 4298"/>
            <p:cNvSpPr>
              <a:spLocks noChangeAspect="1" noEditPoints="1"/>
            </p:cNvSpPr>
            <p:nvPr/>
          </p:nvSpPr>
          <p:spPr bwMode="auto">
            <a:xfrm>
              <a:off x="1268" y="3262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0" y="10"/>
                </a:cxn>
                <a:cxn ang="0">
                  <a:pos x="68" y="28"/>
                </a:cxn>
                <a:cxn ang="0">
                  <a:pos x="72" y="56"/>
                </a:cxn>
                <a:cxn ang="0">
                  <a:pos x="68" y="82"/>
                </a:cxn>
                <a:cxn ang="0">
                  <a:pos x="60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0" y="108"/>
                </a:cxn>
                <a:cxn ang="0">
                  <a:pos x="14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2" y="28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4" y="24"/>
                </a:cxn>
                <a:cxn ang="0">
                  <a:pos x="22" y="30"/>
                </a:cxn>
                <a:cxn ang="0">
                  <a:pos x="22" y="36"/>
                </a:cxn>
                <a:cxn ang="0">
                  <a:pos x="20" y="44"/>
                </a:cxn>
                <a:cxn ang="0">
                  <a:pos x="20" y="56"/>
                </a:cxn>
                <a:cxn ang="0">
                  <a:pos x="20" y="66"/>
                </a:cxn>
                <a:cxn ang="0">
                  <a:pos x="22" y="74"/>
                </a:cxn>
                <a:cxn ang="0">
                  <a:pos x="22" y="80"/>
                </a:cxn>
                <a:cxn ang="0">
                  <a:pos x="24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6" y="86"/>
                </a:cxn>
                <a:cxn ang="0">
                  <a:pos x="48" y="82"/>
                </a:cxn>
                <a:cxn ang="0">
                  <a:pos x="50" y="76"/>
                </a:cxn>
                <a:cxn ang="0">
                  <a:pos x="50" y="66"/>
                </a:cxn>
                <a:cxn ang="0">
                  <a:pos x="50" y="56"/>
                </a:cxn>
                <a:cxn ang="0">
                  <a:pos x="50" y="44"/>
                </a:cxn>
                <a:cxn ang="0">
                  <a:pos x="50" y="36"/>
                </a:cxn>
                <a:cxn ang="0">
                  <a:pos x="48" y="30"/>
                </a:cxn>
                <a:cxn ang="0">
                  <a:pos x="46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0" y="10"/>
                  </a:lnTo>
                  <a:lnTo>
                    <a:pt x="68" y="28"/>
                  </a:lnTo>
                  <a:lnTo>
                    <a:pt x="72" y="56"/>
                  </a:lnTo>
                  <a:lnTo>
                    <a:pt x="68" y="82"/>
                  </a:lnTo>
                  <a:lnTo>
                    <a:pt x="60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0" y="108"/>
                  </a:lnTo>
                  <a:lnTo>
                    <a:pt x="14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2" y="28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4" y="24"/>
                  </a:lnTo>
                  <a:lnTo>
                    <a:pt x="22" y="30"/>
                  </a:lnTo>
                  <a:lnTo>
                    <a:pt x="22" y="36"/>
                  </a:lnTo>
                  <a:lnTo>
                    <a:pt x="20" y="44"/>
                  </a:lnTo>
                  <a:lnTo>
                    <a:pt x="20" y="56"/>
                  </a:lnTo>
                  <a:lnTo>
                    <a:pt x="20" y="66"/>
                  </a:lnTo>
                  <a:lnTo>
                    <a:pt x="22" y="74"/>
                  </a:lnTo>
                  <a:lnTo>
                    <a:pt x="22" y="80"/>
                  </a:lnTo>
                  <a:lnTo>
                    <a:pt x="24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6" y="86"/>
                  </a:lnTo>
                  <a:lnTo>
                    <a:pt x="48" y="82"/>
                  </a:lnTo>
                  <a:lnTo>
                    <a:pt x="50" y="76"/>
                  </a:lnTo>
                  <a:lnTo>
                    <a:pt x="50" y="66"/>
                  </a:lnTo>
                  <a:lnTo>
                    <a:pt x="50" y="56"/>
                  </a:lnTo>
                  <a:lnTo>
                    <a:pt x="50" y="44"/>
                  </a:lnTo>
                  <a:lnTo>
                    <a:pt x="50" y="36"/>
                  </a:lnTo>
                  <a:lnTo>
                    <a:pt x="48" y="30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Freeform 4299"/>
            <p:cNvSpPr>
              <a:spLocks noChangeAspect="1"/>
            </p:cNvSpPr>
            <p:nvPr/>
          </p:nvSpPr>
          <p:spPr bwMode="auto">
            <a:xfrm>
              <a:off x="938" y="2776"/>
              <a:ext cx="60" cy="138"/>
            </a:xfrm>
            <a:custGeom>
              <a:avLst/>
              <a:gdLst/>
              <a:ahLst/>
              <a:cxnLst>
                <a:cxn ang="0">
                  <a:pos x="48" y="110"/>
                </a:cxn>
                <a:cxn ang="0">
                  <a:pos x="26" y="110"/>
                </a:cxn>
                <a:cxn ang="0">
                  <a:pos x="26" y="30"/>
                </a:cxn>
                <a:cxn ang="0">
                  <a:pos x="18" y="38"/>
                </a:cxn>
                <a:cxn ang="0">
                  <a:pos x="10" y="42"/>
                </a:cxn>
                <a:cxn ang="0">
                  <a:pos x="0" y="48"/>
                </a:cxn>
                <a:cxn ang="0">
                  <a:pos x="0" y="26"/>
                </a:cxn>
                <a:cxn ang="0">
                  <a:pos x="8" y="22"/>
                </a:cxn>
                <a:cxn ang="0">
                  <a:pos x="18" y="16"/>
                </a:cxn>
                <a:cxn ang="0">
                  <a:pos x="22" y="12"/>
                </a:cxn>
                <a:cxn ang="0">
                  <a:pos x="28" y="6"/>
                </a:cxn>
                <a:cxn ang="0">
                  <a:pos x="30" y="0"/>
                </a:cxn>
                <a:cxn ang="0">
                  <a:pos x="48" y="0"/>
                </a:cxn>
                <a:cxn ang="0">
                  <a:pos x="48" y="110"/>
                </a:cxn>
              </a:cxnLst>
              <a:rect l="0" t="0" r="r" b="b"/>
              <a:pathLst>
                <a:path w="48" h="110">
                  <a:moveTo>
                    <a:pt x="48" y="110"/>
                  </a:moveTo>
                  <a:lnTo>
                    <a:pt x="26" y="110"/>
                  </a:lnTo>
                  <a:lnTo>
                    <a:pt x="26" y="30"/>
                  </a:lnTo>
                  <a:lnTo>
                    <a:pt x="18" y="38"/>
                  </a:lnTo>
                  <a:lnTo>
                    <a:pt x="10" y="42"/>
                  </a:lnTo>
                  <a:lnTo>
                    <a:pt x="0" y="48"/>
                  </a:lnTo>
                  <a:lnTo>
                    <a:pt x="0" y="26"/>
                  </a:lnTo>
                  <a:lnTo>
                    <a:pt x="8" y="22"/>
                  </a:lnTo>
                  <a:lnTo>
                    <a:pt x="18" y="16"/>
                  </a:lnTo>
                  <a:lnTo>
                    <a:pt x="22" y="12"/>
                  </a:lnTo>
                  <a:lnTo>
                    <a:pt x="28" y="6"/>
                  </a:lnTo>
                  <a:lnTo>
                    <a:pt x="30" y="0"/>
                  </a:lnTo>
                  <a:lnTo>
                    <a:pt x="48" y="0"/>
                  </a:lnTo>
                  <a:lnTo>
                    <a:pt x="48" y="11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Freeform 4300"/>
            <p:cNvSpPr>
              <a:spLocks noChangeAspect="1" noEditPoints="1"/>
            </p:cNvSpPr>
            <p:nvPr/>
          </p:nvSpPr>
          <p:spPr bwMode="auto">
            <a:xfrm>
              <a:off x="1039" y="2776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0" y="10"/>
                </a:cxn>
                <a:cxn ang="0">
                  <a:pos x="68" y="28"/>
                </a:cxn>
                <a:cxn ang="0">
                  <a:pos x="72" y="56"/>
                </a:cxn>
                <a:cxn ang="0">
                  <a:pos x="68" y="82"/>
                </a:cxn>
                <a:cxn ang="0">
                  <a:pos x="60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0" y="108"/>
                </a:cxn>
                <a:cxn ang="0">
                  <a:pos x="14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2" y="28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4" y="24"/>
                </a:cxn>
                <a:cxn ang="0">
                  <a:pos x="22" y="30"/>
                </a:cxn>
                <a:cxn ang="0">
                  <a:pos x="22" y="36"/>
                </a:cxn>
                <a:cxn ang="0">
                  <a:pos x="20" y="44"/>
                </a:cxn>
                <a:cxn ang="0">
                  <a:pos x="20" y="56"/>
                </a:cxn>
                <a:cxn ang="0">
                  <a:pos x="20" y="66"/>
                </a:cxn>
                <a:cxn ang="0">
                  <a:pos x="22" y="74"/>
                </a:cxn>
                <a:cxn ang="0">
                  <a:pos x="22" y="80"/>
                </a:cxn>
                <a:cxn ang="0">
                  <a:pos x="24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6" y="86"/>
                </a:cxn>
                <a:cxn ang="0">
                  <a:pos x="48" y="82"/>
                </a:cxn>
                <a:cxn ang="0">
                  <a:pos x="50" y="76"/>
                </a:cxn>
                <a:cxn ang="0">
                  <a:pos x="50" y="66"/>
                </a:cxn>
                <a:cxn ang="0">
                  <a:pos x="50" y="56"/>
                </a:cxn>
                <a:cxn ang="0">
                  <a:pos x="50" y="44"/>
                </a:cxn>
                <a:cxn ang="0">
                  <a:pos x="50" y="36"/>
                </a:cxn>
                <a:cxn ang="0">
                  <a:pos x="48" y="30"/>
                </a:cxn>
                <a:cxn ang="0">
                  <a:pos x="46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0" y="10"/>
                  </a:lnTo>
                  <a:lnTo>
                    <a:pt x="68" y="28"/>
                  </a:lnTo>
                  <a:lnTo>
                    <a:pt x="72" y="56"/>
                  </a:lnTo>
                  <a:lnTo>
                    <a:pt x="68" y="82"/>
                  </a:lnTo>
                  <a:lnTo>
                    <a:pt x="60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0" y="108"/>
                  </a:lnTo>
                  <a:lnTo>
                    <a:pt x="14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2" y="28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4" y="24"/>
                  </a:lnTo>
                  <a:lnTo>
                    <a:pt x="22" y="30"/>
                  </a:lnTo>
                  <a:lnTo>
                    <a:pt x="22" y="36"/>
                  </a:lnTo>
                  <a:lnTo>
                    <a:pt x="20" y="44"/>
                  </a:lnTo>
                  <a:lnTo>
                    <a:pt x="20" y="56"/>
                  </a:lnTo>
                  <a:lnTo>
                    <a:pt x="20" y="66"/>
                  </a:lnTo>
                  <a:lnTo>
                    <a:pt x="22" y="74"/>
                  </a:lnTo>
                  <a:lnTo>
                    <a:pt x="22" y="80"/>
                  </a:lnTo>
                  <a:lnTo>
                    <a:pt x="24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6" y="86"/>
                  </a:lnTo>
                  <a:lnTo>
                    <a:pt x="48" y="82"/>
                  </a:lnTo>
                  <a:lnTo>
                    <a:pt x="50" y="76"/>
                  </a:lnTo>
                  <a:lnTo>
                    <a:pt x="50" y="66"/>
                  </a:lnTo>
                  <a:lnTo>
                    <a:pt x="50" y="56"/>
                  </a:lnTo>
                  <a:lnTo>
                    <a:pt x="50" y="44"/>
                  </a:lnTo>
                  <a:lnTo>
                    <a:pt x="50" y="36"/>
                  </a:lnTo>
                  <a:lnTo>
                    <a:pt x="48" y="30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Freeform 4301"/>
            <p:cNvSpPr>
              <a:spLocks noChangeAspect="1" noEditPoints="1"/>
            </p:cNvSpPr>
            <p:nvPr/>
          </p:nvSpPr>
          <p:spPr bwMode="auto">
            <a:xfrm>
              <a:off x="1158" y="2776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2" y="10"/>
                </a:cxn>
                <a:cxn ang="0">
                  <a:pos x="70" y="28"/>
                </a:cxn>
                <a:cxn ang="0">
                  <a:pos x="72" y="56"/>
                </a:cxn>
                <a:cxn ang="0">
                  <a:pos x="70" y="82"/>
                </a:cxn>
                <a:cxn ang="0">
                  <a:pos x="62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2" y="108"/>
                </a:cxn>
                <a:cxn ang="0">
                  <a:pos x="16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4" y="28"/>
                </a:cxn>
                <a:cxn ang="0">
                  <a:pos x="12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6" y="24"/>
                </a:cxn>
                <a:cxn ang="0">
                  <a:pos x="24" y="30"/>
                </a:cxn>
                <a:cxn ang="0">
                  <a:pos x="22" y="36"/>
                </a:cxn>
                <a:cxn ang="0">
                  <a:pos x="22" y="44"/>
                </a:cxn>
                <a:cxn ang="0">
                  <a:pos x="22" y="56"/>
                </a:cxn>
                <a:cxn ang="0">
                  <a:pos x="22" y="66"/>
                </a:cxn>
                <a:cxn ang="0">
                  <a:pos x="22" y="74"/>
                </a:cxn>
                <a:cxn ang="0">
                  <a:pos x="24" y="80"/>
                </a:cxn>
                <a:cxn ang="0">
                  <a:pos x="26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8" y="86"/>
                </a:cxn>
                <a:cxn ang="0">
                  <a:pos x="50" y="82"/>
                </a:cxn>
                <a:cxn ang="0">
                  <a:pos x="50" y="76"/>
                </a:cxn>
                <a:cxn ang="0">
                  <a:pos x="52" y="66"/>
                </a:cxn>
                <a:cxn ang="0">
                  <a:pos x="52" y="56"/>
                </a:cxn>
                <a:cxn ang="0">
                  <a:pos x="52" y="44"/>
                </a:cxn>
                <a:cxn ang="0">
                  <a:pos x="50" y="36"/>
                </a:cxn>
                <a:cxn ang="0">
                  <a:pos x="50" y="30"/>
                </a:cxn>
                <a:cxn ang="0">
                  <a:pos x="48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2" y="10"/>
                  </a:lnTo>
                  <a:lnTo>
                    <a:pt x="70" y="28"/>
                  </a:lnTo>
                  <a:lnTo>
                    <a:pt x="72" y="56"/>
                  </a:lnTo>
                  <a:lnTo>
                    <a:pt x="70" y="82"/>
                  </a:lnTo>
                  <a:lnTo>
                    <a:pt x="62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2" y="108"/>
                  </a:lnTo>
                  <a:lnTo>
                    <a:pt x="16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4" y="28"/>
                  </a:lnTo>
                  <a:lnTo>
                    <a:pt x="12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6" y="24"/>
                  </a:lnTo>
                  <a:lnTo>
                    <a:pt x="24" y="30"/>
                  </a:lnTo>
                  <a:lnTo>
                    <a:pt x="22" y="36"/>
                  </a:lnTo>
                  <a:lnTo>
                    <a:pt x="22" y="44"/>
                  </a:lnTo>
                  <a:lnTo>
                    <a:pt x="22" y="56"/>
                  </a:lnTo>
                  <a:lnTo>
                    <a:pt x="22" y="66"/>
                  </a:lnTo>
                  <a:lnTo>
                    <a:pt x="22" y="74"/>
                  </a:lnTo>
                  <a:lnTo>
                    <a:pt x="24" y="80"/>
                  </a:lnTo>
                  <a:lnTo>
                    <a:pt x="26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8" y="86"/>
                  </a:lnTo>
                  <a:lnTo>
                    <a:pt x="50" y="82"/>
                  </a:lnTo>
                  <a:lnTo>
                    <a:pt x="50" y="76"/>
                  </a:lnTo>
                  <a:lnTo>
                    <a:pt x="52" y="66"/>
                  </a:lnTo>
                  <a:lnTo>
                    <a:pt x="52" y="56"/>
                  </a:lnTo>
                  <a:lnTo>
                    <a:pt x="52" y="44"/>
                  </a:lnTo>
                  <a:lnTo>
                    <a:pt x="50" y="36"/>
                  </a:lnTo>
                  <a:lnTo>
                    <a:pt x="50" y="30"/>
                  </a:lnTo>
                  <a:lnTo>
                    <a:pt x="48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Freeform 4302"/>
            <p:cNvSpPr>
              <a:spLocks noChangeAspect="1" noEditPoints="1"/>
            </p:cNvSpPr>
            <p:nvPr/>
          </p:nvSpPr>
          <p:spPr bwMode="auto">
            <a:xfrm>
              <a:off x="1268" y="2776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0" y="10"/>
                </a:cxn>
                <a:cxn ang="0">
                  <a:pos x="68" y="28"/>
                </a:cxn>
                <a:cxn ang="0">
                  <a:pos x="72" y="56"/>
                </a:cxn>
                <a:cxn ang="0">
                  <a:pos x="68" y="82"/>
                </a:cxn>
                <a:cxn ang="0">
                  <a:pos x="60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0" y="108"/>
                </a:cxn>
                <a:cxn ang="0">
                  <a:pos x="14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2" y="28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4" y="24"/>
                </a:cxn>
                <a:cxn ang="0">
                  <a:pos x="22" y="30"/>
                </a:cxn>
                <a:cxn ang="0">
                  <a:pos x="22" y="36"/>
                </a:cxn>
                <a:cxn ang="0">
                  <a:pos x="20" y="44"/>
                </a:cxn>
                <a:cxn ang="0">
                  <a:pos x="20" y="56"/>
                </a:cxn>
                <a:cxn ang="0">
                  <a:pos x="20" y="66"/>
                </a:cxn>
                <a:cxn ang="0">
                  <a:pos x="22" y="74"/>
                </a:cxn>
                <a:cxn ang="0">
                  <a:pos x="22" y="80"/>
                </a:cxn>
                <a:cxn ang="0">
                  <a:pos x="24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6" y="86"/>
                </a:cxn>
                <a:cxn ang="0">
                  <a:pos x="48" y="82"/>
                </a:cxn>
                <a:cxn ang="0">
                  <a:pos x="50" y="76"/>
                </a:cxn>
                <a:cxn ang="0">
                  <a:pos x="50" y="66"/>
                </a:cxn>
                <a:cxn ang="0">
                  <a:pos x="50" y="56"/>
                </a:cxn>
                <a:cxn ang="0">
                  <a:pos x="50" y="44"/>
                </a:cxn>
                <a:cxn ang="0">
                  <a:pos x="50" y="36"/>
                </a:cxn>
                <a:cxn ang="0">
                  <a:pos x="48" y="30"/>
                </a:cxn>
                <a:cxn ang="0">
                  <a:pos x="46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0" y="10"/>
                  </a:lnTo>
                  <a:lnTo>
                    <a:pt x="68" y="28"/>
                  </a:lnTo>
                  <a:lnTo>
                    <a:pt x="72" y="56"/>
                  </a:lnTo>
                  <a:lnTo>
                    <a:pt x="68" y="82"/>
                  </a:lnTo>
                  <a:lnTo>
                    <a:pt x="60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0" y="108"/>
                  </a:lnTo>
                  <a:lnTo>
                    <a:pt x="14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2" y="28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4" y="24"/>
                  </a:lnTo>
                  <a:lnTo>
                    <a:pt x="22" y="30"/>
                  </a:lnTo>
                  <a:lnTo>
                    <a:pt x="22" y="36"/>
                  </a:lnTo>
                  <a:lnTo>
                    <a:pt x="20" y="44"/>
                  </a:lnTo>
                  <a:lnTo>
                    <a:pt x="20" y="56"/>
                  </a:lnTo>
                  <a:lnTo>
                    <a:pt x="20" y="66"/>
                  </a:lnTo>
                  <a:lnTo>
                    <a:pt x="22" y="74"/>
                  </a:lnTo>
                  <a:lnTo>
                    <a:pt x="22" y="80"/>
                  </a:lnTo>
                  <a:lnTo>
                    <a:pt x="24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6" y="86"/>
                  </a:lnTo>
                  <a:lnTo>
                    <a:pt x="48" y="82"/>
                  </a:lnTo>
                  <a:lnTo>
                    <a:pt x="50" y="76"/>
                  </a:lnTo>
                  <a:lnTo>
                    <a:pt x="50" y="66"/>
                  </a:lnTo>
                  <a:lnTo>
                    <a:pt x="50" y="56"/>
                  </a:lnTo>
                  <a:lnTo>
                    <a:pt x="50" y="44"/>
                  </a:lnTo>
                  <a:lnTo>
                    <a:pt x="50" y="36"/>
                  </a:lnTo>
                  <a:lnTo>
                    <a:pt x="48" y="30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Freeform 4303"/>
            <p:cNvSpPr>
              <a:spLocks noChangeAspect="1"/>
            </p:cNvSpPr>
            <p:nvPr/>
          </p:nvSpPr>
          <p:spPr bwMode="auto">
            <a:xfrm>
              <a:off x="938" y="2290"/>
              <a:ext cx="60" cy="138"/>
            </a:xfrm>
            <a:custGeom>
              <a:avLst/>
              <a:gdLst/>
              <a:ahLst/>
              <a:cxnLst>
                <a:cxn ang="0">
                  <a:pos x="48" y="110"/>
                </a:cxn>
                <a:cxn ang="0">
                  <a:pos x="26" y="110"/>
                </a:cxn>
                <a:cxn ang="0">
                  <a:pos x="26" y="30"/>
                </a:cxn>
                <a:cxn ang="0">
                  <a:pos x="18" y="38"/>
                </a:cxn>
                <a:cxn ang="0">
                  <a:pos x="10" y="42"/>
                </a:cxn>
                <a:cxn ang="0">
                  <a:pos x="0" y="48"/>
                </a:cxn>
                <a:cxn ang="0">
                  <a:pos x="0" y="26"/>
                </a:cxn>
                <a:cxn ang="0">
                  <a:pos x="8" y="22"/>
                </a:cxn>
                <a:cxn ang="0">
                  <a:pos x="18" y="16"/>
                </a:cxn>
                <a:cxn ang="0">
                  <a:pos x="22" y="12"/>
                </a:cxn>
                <a:cxn ang="0">
                  <a:pos x="28" y="6"/>
                </a:cxn>
                <a:cxn ang="0">
                  <a:pos x="30" y="0"/>
                </a:cxn>
                <a:cxn ang="0">
                  <a:pos x="48" y="0"/>
                </a:cxn>
                <a:cxn ang="0">
                  <a:pos x="48" y="110"/>
                </a:cxn>
              </a:cxnLst>
              <a:rect l="0" t="0" r="r" b="b"/>
              <a:pathLst>
                <a:path w="48" h="110">
                  <a:moveTo>
                    <a:pt x="48" y="110"/>
                  </a:moveTo>
                  <a:lnTo>
                    <a:pt x="26" y="110"/>
                  </a:lnTo>
                  <a:lnTo>
                    <a:pt x="26" y="30"/>
                  </a:lnTo>
                  <a:lnTo>
                    <a:pt x="18" y="38"/>
                  </a:lnTo>
                  <a:lnTo>
                    <a:pt x="10" y="42"/>
                  </a:lnTo>
                  <a:lnTo>
                    <a:pt x="0" y="48"/>
                  </a:lnTo>
                  <a:lnTo>
                    <a:pt x="0" y="26"/>
                  </a:lnTo>
                  <a:lnTo>
                    <a:pt x="8" y="22"/>
                  </a:lnTo>
                  <a:lnTo>
                    <a:pt x="18" y="16"/>
                  </a:lnTo>
                  <a:lnTo>
                    <a:pt x="22" y="12"/>
                  </a:lnTo>
                  <a:lnTo>
                    <a:pt x="28" y="6"/>
                  </a:lnTo>
                  <a:lnTo>
                    <a:pt x="30" y="0"/>
                  </a:lnTo>
                  <a:lnTo>
                    <a:pt x="48" y="0"/>
                  </a:lnTo>
                  <a:lnTo>
                    <a:pt x="48" y="11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" name="Freeform 4304"/>
            <p:cNvSpPr>
              <a:spLocks noChangeAspect="1"/>
            </p:cNvSpPr>
            <p:nvPr/>
          </p:nvSpPr>
          <p:spPr bwMode="auto">
            <a:xfrm>
              <a:off x="1039" y="2290"/>
              <a:ext cx="93" cy="140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18" y="76"/>
                </a:cxn>
                <a:cxn ang="0">
                  <a:pos x="20" y="82"/>
                </a:cxn>
                <a:cxn ang="0">
                  <a:pos x="24" y="88"/>
                </a:cxn>
                <a:cxn ang="0">
                  <a:pos x="30" y="92"/>
                </a:cxn>
                <a:cxn ang="0">
                  <a:pos x="36" y="92"/>
                </a:cxn>
                <a:cxn ang="0">
                  <a:pos x="42" y="92"/>
                </a:cxn>
                <a:cxn ang="0">
                  <a:pos x="48" y="88"/>
                </a:cxn>
                <a:cxn ang="0">
                  <a:pos x="50" y="84"/>
                </a:cxn>
                <a:cxn ang="0">
                  <a:pos x="52" y="80"/>
                </a:cxn>
                <a:cxn ang="0">
                  <a:pos x="52" y="74"/>
                </a:cxn>
                <a:cxn ang="0">
                  <a:pos x="52" y="68"/>
                </a:cxn>
                <a:cxn ang="0">
                  <a:pos x="50" y="64"/>
                </a:cxn>
                <a:cxn ang="0">
                  <a:pos x="48" y="60"/>
                </a:cxn>
                <a:cxn ang="0">
                  <a:pos x="42" y="56"/>
                </a:cxn>
                <a:cxn ang="0">
                  <a:pos x="36" y="56"/>
                </a:cxn>
                <a:cxn ang="0">
                  <a:pos x="30" y="56"/>
                </a:cxn>
                <a:cxn ang="0">
                  <a:pos x="24" y="60"/>
                </a:cxn>
                <a:cxn ang="0">
                  <a:pos x="20" y="64"/>
                </a:cxn>
                <a:cxn ang="0">
                  <a:pos x="0" y="60"/>
                </a:cxn>
                <a:cxn ang="0">
                  <a:pos x="14" y="0"/>
                </a:cxn>
                <a:cxn ang="0">
                  <a:pos x="68" y="0"/>
                </a:cxn>
                <a:cxn ang="0">
                  <a:pos x="68" y="22"/>
                </a:cxn>
                <a:cxn ang="0">
                  <a:pos x="30" y="22"/>
                </a:cxn>
                <a:cxn ang="0">
                  <a:pos x="26" y="40"/>
                </a:cxn>
                <a:cxn ang="0">
                  <a:pos x="34" y="38"/>
                </a:cxn>
                <a:cxn ang="0">
                  <a:pos x="40" y="36"/>
                </a:cxn>
                <a:cxn ang="0">
                  <a:pos x="50" y="38"/>
                </a:cxn>
                <a:cxn ang="0">
                  <a:pos x="56" y="40"/>
                </a:cxn>
                <a:cxn ang="0">
                  <a:pos x="64" y="46"/>
                </a:cxn>
                <a:cxn ang="0">
                  <a:pos x="68" y="54"/>
                </a:cxn>
                <a:cxn ang="0">
                  <a:pos x="72" y="62"/>
                </a:cxn>
                <a:cxn ang="0">
                  <a:pos x="74" y="72"/>
                </a:cxn>
                <a:cxn ang="0">
                  <a:pos x="72" y="82"/>
                </a:cxn>
                <a:cxn ang="0">
                  <a:pos x="70" y="90"/>
                </a:cxn>
                <a:cxn ang="0">
                  <a:pos x="66" y="98"/>
                </a:cxn>
                <a:cxn ang="0">
                  <a:pos x="60" y="104"/>
                </a:cxn>
                <a:cxn ang="0">
                  <a:pos x="52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6" y="110"/>
                </a:cxn>
                <a:cxn ang="0">
                  <a:pos x="18" y="108"/>
                </a:cxn>
                <a:cxn ang="0">
                  <a:pos x="10" y="102"/>
                </a:cxn>
                <a:cxn ang="0">
                  <a:pos x="6" y="96"/>
                </a:cxn>
                <a:cxn ang="0">
                  <a:pos x="2" y="88"/>
                </a:cxn>
                <a:cxn ang="0">
                  <a:pos x="0" y="78"/>
                </a:cxn>
              </a:cxnLst>
              <a:rect l="0" t="0" r="r" b="b"/>
              <a:pathLst>
                <a:path w="74" h="112">
                  <a:moveTo>
                    <a:pt x="0" y="78"/>
                  </a:moveTo>
                  <a:lnTo>
                    <a:pt x="18" y="76"/>
                  </a:lnTo>
                  <a:lnTo>
                    <a:pt x="20" y="82"/>
                  </a:lnTo>
                  <a:lnTo>
                    <a:pt x="24" y="88"/>
                  </a:lnTo>
                  <a:lnTo>
                    <a:pt x="30" y="92"/>
                  </a:lnTo>
                  <a:lnTo>
                    <a:pt x="36" y="92"/>
                  </a:lnTo>
                  <a:lnTo>
                    <a:pt x="42" y="92"/>
                  </a:lnTo>
                  <a:lnTo>
                    <a:pt x="48" y="88"/>
                  </a:lnTo>
                  <a:lnTo>
                    <a:pt x="50" y="84"/>
                  </a:lnTo>
                  <a:lnTo>
                    <a:pt x="52" y="80"/>
                  </a:lnTo>
                  <a:lnTo>
                    <a:pt x="52" y="74"/>
                  </a:lnTo>
                  <a:lnTo>
                    <a:pt x="52" y="68"/>
                  </a:lnTo>
                  <a:lnTo>
                    <a:pt x="50" y="64"/>
                  </a:lnTo>
                  <a:lnTo>
                    <a:pt x="48" y="60"/>
                  </a:lnTo>
                  <a:lnTo>
                    <a:pt x="42" y="56"/>
                  </a:lnTo>
                  <a:lnTo>
                    <a:pt x="36" y="56"/>
                  </a:lnTo>
                  <a:lnTo>
                    <a:pt x="30" y="56"/>
                  </a:lnTo>
                  <a:lnTo>
                    <a:pt x="24" y="60"/>
                  </a:lnTo>
                  <a:lnTo>
                    <a:pt x="20" y="64"/>
                  </a:lnTo>
                  <a:lnTo>
                    <a:pt x="0" y="60"/>
                  </a:lnTo>
                  <a:lnTo>
                    <a:pt x="14" y="0"/>
                  </a:lnTo>
                  <a:lnTo>
                    <a:pt x="68" y="0"/>
                  </a:lnTo>
                  <a:lnTo>
                    <a:pt x="68" y="22"/>
                  </a:lnTo>
                  <a:lnTo>
                    <a:pt x="30" y="22"/>
                  </a:lnTo>
                  <a:lnTo>
                    <a:pt x="26" y="40"/>
                  </a:lnTo>
                  <a:lnTo>
                    <a:pt x="34" y="38"/>
                  </a:lnTo>
                  <a:lnTo>
                    <a:pt x="40" y="36"/>
                  </a:lnTo>
                  <a:lnTo>
                    <a:pt x="50" y="38"/>
                  </a:lnTo>
                  <a:lnTo>
                    <a:pt x="56" y="40"/>
                  </a:lnTo>
                  <a:lnTo>
                    <a:pt x="64" y="46"/>
                  </a:lnTo>
                  <a:lnTo>
                    <a:pt x="68" y="54"/>
                  </a:lnTo>
                  <a:lnTo>
                    <a:pt x="72" y="62"/>
                  </a:lnTo>
                  <a:lnTo>
                    <a:pt x="74" y="72"/>
                  </a:lnTo>
                  <a:lnTo>
                    <a:pt x="72" y="82"/>
                  </a:lnTo>
                  <a:lnTo>
                    <a:pt x="70" y="90"/>
                  </a:lnTo>
                  <a:lnTo>
                    <a:pt x="66" y="98"/>
                  </a:lnTo>
                  <a:lnTo>
                    <a:pt x="60" y="104"/>
                  </a:lnTo>
                  <a:lnTo>
                    <a:pt x="52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6" y="110"/>
                  </a:lnTo>
                  <a:lnTo>
                    <a:pt x="18" y="108"/>
                  </a:lnTo>
                  <a:lnTo>
                    <a:pt x="10" y="102"/>
                  </a:lnTo>
                  <a:lnTo>
                    <a:pt x="6" y="96"/>
                  </a:lnTo>
                  <a:lnTo>
                    <a:pt x="2" y="8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" name="Freeform 4305"/>
            <p:cNvSpPr>
              <a:spLocks noChangeAspect="1" noEditPoints="1"/>
            </p:cNvSpPr>
            <p:nvPr/>
          </p:nvSpPr>
          <p:spPr bwMode="auto">
            <a:xfrm>
              <a:off x="1158" y="2290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2" y="10"/>
                </a:cxn>
                <a:cxn ang="0">
                  <a:pos x="70" y="28"/>
                </a:cxn>
                <a:cxn ang="0">
                  <a:pos x="72" y="56"/>
                </a:cxn>
                <a:cxn ang="0">
                  <a:pos x="70" y="82"/>
                </a:cxn>
                <a:cxn ang="0">
                  <a:pos x="62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2" y="108"/>
                </a:cxn>
                <a:cxn ang="0">
                  <a:pos x="16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4" y="28"/>
                </a:cxn>
                <a:cxn ang="0">
                  <a:pos x="12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6" y="24"/>
                </a:cxn>
                <a:cxn ang="0">
                  <a:pos x="24" y="30"/>
                </a:cxn>
                <a:cxn ang="0">
                  <a:pos x="22" y="36"/>
                </a:cxn>
                <a:cxn ang="0">
                  <a:pos x="22" y="44"/>
                </a:cxn>
                <a:cxn ang="0">
                  <a:pos x="22" y="56"/>
                </a:cxn>
                <a:cxn ang="0">
                  <a:pos x="22" y="66"/>
                </a:cxn>
                <a:cxn ang="0">
                  <a:pos x="22" y="74"/>
                </a:cxn>
                <a:cxn ang="0">
                  <a:pos x="24" y="80"/>
                </a:cxn>
                <a:cxn ang="0">
                  <a:pos x="26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8" y="86"/>
                </a:cxn>
                <a:cxn ang="0">
                  <a:pos x="50" y="82"/>
                </a:cxn>
                <a:cxn ang="0">
                  <a:pos x="50" y="76"/>
                </a:cxn>
                <a:cxn ang="0">
                  <a:pos x="52" y="66"/>
                </a:cxn>
                <a:cxn ang="0">
                  <a:pos x="52" y="56"/>
                </a:cxn>
                <a:cxn ang="0">
                  <a:pos x="52" y="44"/>
                </a:cxn>
                <a:cxn ang="0">
                  <a:pos x="50" y="36"/>
                </a:cxn>
                <a:cxn ang="0">
                  <a:pos x="50" y="30"/>
                </a:cxn>
                <a:cxn ang="0">
                  <a:pos x="48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2" y="10"/>
                  </a:lnTo>
                  <a:lnTo>
                    <a:pt x="70" y="28"/>
                  </a:lnTo>
                  <a:lnTo>
                    <a:pt x="72" y="56"/>
                  </a:lnTo>
                  <a:lnTo>
                    <a:pt x="70" y="82"/>
                  </a:lnTo>
                  <a:lnTo>
                    <a:pt x="62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2" y="108"/>
                  </a:lnTo>
                  <a:lnTo>
                    <a:pt x="16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4" y="28"/>
                  </a:lnTo>
                  <a:lnTo>
                    <a:pt x="12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6" y="24"/>
                  </a:lnTo>
                  <a:lnTo>
                    <a:pt x="24" y="30"/>
                  </a:lnTo>
                  <a:lnTo>
                    <a:pt x="22" y="36"/>
                  </a:lnTo>
                  <a:lnTo>
                    <a:pt x="22" y="44"/>
                  </a:lnTo>
                  <a:lnTo>
                    <a:pt x="22" y="56"/>
                  </a:lnTo>
                  <a:lnTo>
                    <a:pt x="22" y="66"/>
                  </a:lnTo>
                  <a:lnTo>
                    <a:pt x="22" y="74"/>
                  </a:lnTo>
                  <a:lnTo>
                    <a:pt x="24" y="80"/>
                  </a:lnTo>
                  <a:lnTo>
                    <a:pt x="26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8" y="86"/>
                  </a:lnTo>
                  <a:lnTo>
                    <a:pt x="50" y="82"/>
                  </a:lnTo>
                  <a:lnTo>
                    <a:pt x="50" y="76"/>
                  </a:lnTo>
                  <a:lnTo>
                    <a:pt x="52" y="66"/>
                  </a:lnTo>
                  <a:lnTo>
                    <a:pt x="52" y="56"/>
                  </a:lnTo>
                  <a:lnTo>
                    <a:pt x="52" y="44"/>
                  </a:lnTo>
                  <a:lnTo>
                    <a:pt x="50" y="36"/>
                  </a:lnTo>
                  <a:lnTo>
                    <a:pt x="50" y="30"/>
                  </a:lnTo>
                  <a:lnTo>
                    <a:pt x="48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" name="Freeform 4306"/>
            <p:cNvSpPr>
              <a:spLocks noChangeAspect="1" noEditPoints="1"/>
            </p:cNvSpPr>
            <p:nvPr/>
          </p:nvSpPr>
          <p:spPr bwMode="auto">
            <a:xfrm>
              <a:off x="1268" y="2290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0" y="10"/>
                </a:cxn>
                <a:cxn ang="0">
                  <a:pos x="68" y="28"/>
                </a:cxn>
                <a:cxn ang="0">
                  <a:pos x="72" y="56"/>
                </a:cxn>
                <a:cxn ang="0">
                  <a:pos x="68" y="82"/>
                </a:cxn>
                <a:cxn ang="0">
                  <a:pos x="60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0" y="108"/>
                </a:cxn>
                <a:cxn ang="0">
                  <a:pos x="14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2" y="28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4" y="24"/>
                </a:cxn>
                <a:cxn ang="0">
                  <a:pos x="22" y="30"/>
                </a:cxn>
                <a:cxn ang="0">
                  <a:pos x="22" y="36"/>
                </a:cxn>
                <a:cxn ang="0">
                  <a:pos x="20" y="44"/>
                </a:cxn>
                <a:cxn ang="0">
                  <a:pos x="20" y="56"/>
                </a:cxn>
                <a:cxn ang="0">
                  <a:pos x="20" y="66"/>
                </a:cxn>
                <a:cxn ang="0">
                  <a:pos x="22" y="74"/>
                </a:cxn>
                <a:cxn ang="0">
                  <a:pos x="22" y="80"/>
                </a:cxn>
                <a:cxn ang="0">
                  <a:pos x="24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6" y="86"/>
                </a:cxn>
                <a:cxn ang="0">
                  <a:pos x="48" y="82"/>
                </a:cxn>
                <a:cxn ang="0">
                  <a:pos x="50" y="76"/>
                </a:cxn>
                <a:cxn ang="0">
                  <a:pos x="50" y="66"/>
                </a:cxn>
                <a:cxn ang="0">
                  <a:pos x="50" y="56"/>
                </a:cxn>
                <a:cxn ang="0">
                  <a:pos x="50" y="44"/>
                </a:cxn>
                <a:cxn ang="0">
                  <a:pos x="50" y="36"/>
                </a:cxn>
                <a:cxn ang="0">
                  <a:pos x="48" y="30"/>
                </a:cxn>
                <a:cxn ang="0">
                  <a:pos x="46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0" y="10"/>
                  </a:lnTo>
                  <a:lnTo>
                    <a:pt x="68" y="28"/>
                  </a:lnTo>
                  <a:lnTo>
                    <a:pt x="72" y="56"/>
                  </a:lnTo>
                  <a:lnTo>
                    <a:pt x="68" y="82"/>
                  </a:lnTo>
                  <a:lnTo>
                    <a:pt x="60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0" y="108"/>
                  </a:lnTo>
                  <a:lnTo>
                    <a:pt x="14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2" y="28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4" y="24"/>
                  </a:lnTo>
                  <a:lnTo>
                    <a:pt x="22" y="30"/>
                  </a:lnTo>
                  <a:lnTo>
                    <a:pt x="22" y="36"/>
                  </a:lnTo>
                  <a:lnTo>
                    <a:pt x="20" y="44"/>
                  </a:lnTo>
                  <a:lnTo>
                    <a:pt x="20" y="56"/>
                  </a:lnTo>
                  <a:lnTo>
                    <a:pt x="20" y="66"/>
                  </a:lnTo>
                  <a:lnTo>
                    <a:pt x="22" y="74"/>
                  </a:lnTo>
                  <a:lnTo>
                    <a:pt x="22" y="80"/>
                  </a:lnTo>
                  <a:lnTo>
                    <a:pt x="24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6" y="86"/>
                  </a:lnTo>
                  <a:lnTo>
                    <a:pt x="48" y="82"/>
                  </a:lnTo>
                  <a:lnTo>
                    <a:pt x="50" y="76"/>
                  </a:lnTo>
                  <a:lnTo>
                    <a:pt x="50" y="66"/>
                  </a:lnTo>
                  <a:lnTo>
                    <a:pt x="50" y="56"/>
                  </a:lnTo>
                  <a:lnTo>
                    <a:pt x="50" y="44"/>
                  </a:lnTo>
                  <a:lnTo>
                    <a:pt x="50" y="36"/>
                  </a:lnTo>
                  <a:lnTo>
                    <a:pt x="48" y="30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" name="Freeform 4307"/>
            <p:cNvSpPr>
              <a:spLocks noChangeAspect="1"/>
            </p:cNvSpPr>
            <p:nvPr/>
          </p:nvSpPr>
          <p:spPr bwMode="auto">
            <a:xfrm>
              <a:off x="932" y="1802"/>
              <a:ext cx="90" cy="138"/>
            </a:xfrm>
            <a:custGeom>
              <a:avLst/>
              <a:gdLst/>
              <a:ahLst/>
              <a:cxnLst>
                <a:cxn ang="0">
                  <a:pos x="72" y="90"/>
                </a:cxn>
                <a:cxn ang="0">
                  <a:pos x="72" y="110"/>
                </a:cxn>
                <a:cxn ang="0">
                  <a:pos x="0" y="110"/>
                </a:cxn>
                <a:cxn ang="0">
                  <a:pos x="2" y="100"/>
                </a:cxn>
                <a:cxn ang="0">
                  <a:pos x="8" y="90"/>
                </a:cxn>
                <a:cxn ang="0">
                  <a:pos x="12" y="82"/>
                </a:cxn>
                <a:cxn ang="0">
                  <a:pos x="20" y="74"/>
                </a:cxn>
                <a:cxn ang="0">
                  <a:pos x="30" y="64"/>
                </a:cxn>
                <a:cxn ang="0">
                  <a:pos x="36" y="58"/>
                </a:cxn>
                <a:cxn ang="0">
                  <a:pos x="42" y="52"/>
                </a:cxn>
                <a:cxn ang="0">
                  <a:pos x="46" y="48"/>
                </a:cxn>
                <a:cxn ang="0">
                  <a:pos x="48" y="46"/>
                </a:cxn>
                <a:cxn ang="0">
                  <a:pos x="50" y="40"/>
                </a:cxn>
                <a:cxn ang="0">
                  <a:pos x="52" y="32"/>
                </a:cxn>
                <a:cxn ang="0">
                  <a:pos x="50" y="26"/>
                </a:cxn>
                <a:cxn ang="0">
                  <a:pos x="48" y="22"/>
                </a:cxn>
                <a:cxn ang="0">
                  <a:pos x="44" y="20"/>
                </a:cxn>
                <a:cxn ang="0">
                  <a:pos x="38" y="18"/>
                </a:cxn>
                <a:cxn ang="0">
                  <a:pos x="32" y="20"/>
                </a:cxn>
                <a:cxn ang="0">
                  <a:pos x="28" y="22"/>
                </a:cxn>
                <a:cxn ang="0">
                  <a:pos x="26" y="26"/>
                </a:cxn>
                <a:cxn ang="0">
                  <a:pos x="24" y="30"/>
                </a:cxn>
                <a:cxn ang="0">
                  <a:pos x="22" y="34"/>
                </a:cxn>
                <a:cxn ang="0">
                  <a:pos x="2" y="32"/>
                </a:cxn>
                <a:cxn ang="0">
                  <a:pos x="4" y="22"/>
                </a:cxn>
                <a:cxn ang="0">
                  <a:pos x="8" y="14"/>
                </a:cxn>
                <a:cxn ang="0">
                  <a:pos x="14" y="8"/>
                </a:cxn>
                <a:cxn ang="0">
                  <a:pos x="20" y="2"/>
                </a:cxn>
                <a:cxn ang="0">
                  <a:pos x="28" y="0"/>
                </a:cxn>
                <a:cxn ang="0">
                  <a:pos x="38" y="0"/>
                </a:cxn>
                <a:cxn ang="0">
                  <a:pos x="48" y="0"/>
                </a:cxn>
                <a:cxn ang="0">
                  <a:pos x="56" y="4"/>
                </a:cxn>
                <a:cxn ang="0">
                  <a:pos x="64" y="8"/>
                </a:cxn>
                <a:cxn ang="0">
                  <a:pos x="68" y="14"/>
                </a:cxn>
                <a:cxn ang="0">
                  <a:pos x="72" y="22"/>
                </a:cxn>
                <a:cxn ang="0">
                  <a:pos x="72" y="30"/>
                </a:cxn>
                <a:cxn ang="0">
                  <a:pos x="72" y="36"/>
                </a:cxn>
                <a:cxn ang="0">
                  <a:pos x="70" y="44"/>
                </a:cxn>
                <a:cxn ang="0">
                  <a:pos x="66" y="50"/>
                </a:cxn>
                <a:cxn ang="0">
                  <a:pos x="62" y="58"/>
                </a:cxn>
                <a:cxn ang="0">
                  <a:pos x="58" y="62"/>
                </a:cxn>
                <a:cxn ang="0">
                  <a:pos x="54" y="66"/>
                </a:cxn>
                <a:cxn ang="0">
                  <a:pos x="48" y="72"/>
                </a:cxn>
                <a:cxn ang="0">
                  <a:pos x="42" y="76"/>
                </a:cxn>
                <a:cxn ang="0">
                  <a:pos x="38" y="80"/>
                </a:cxn>
                <a:cxn ang="0">
                  <a:pos x="36" y="84"/>
                </a:cxn>
                <a:cxn ang="0">
                  <a:pos x="34" y="86"/>
                </a:cxn>
                <a:cxn ang="0">
                  <a:pos x="32" y="90"/>
                </a:cxn>
                <a:cxn ang="0">
                  <a:pos x="72" y="90"/>
                </a:cxn>
              </a:cxnLst>
              <a:rect l="0" t="0" r="r" b="b"/>
              <a:pathLst>
                <a:path w="72" h="110">
                  <a:moveTo>
                    <a:pt x="72" y="90"/>
                  </a:moveTo>
                  <a:lnTo>
                    <a:pt x="72" y="110"/>
                  </a:lnTo>
                  <a:lnTo>
                    <a:pt x="0" y="110"/>
                  </a:lnTo>
                  <a:lnTo>
                    <a:pt x="2" y="100"/>
                  </a:lnTo>
                  <a:lnTo>
                    <a:pt x="8" y="90"/>
                  </a:lnTo>
                  <a:lnTo>
                    <a:pt x="12" y="82"/>
                  </a:lnTo>
                  <a:lnTo>
                    <a:pt x="20" y="74"/>
                  </a:lnTo>
                  <a:lnTo>
                    <a:pt x="30" y="64"/>
                  </a:lnTo>
                  <a:lnTo>
                    <a:pt x="36" y="58"/>
                  </a:lnTo>
                  <a:lnTo>
                    <a:pt x="42" y="52"/>
                  </a:lnTo>
                  <a:lnTo>
                    <a:pt x="46" y="48"/>
                  </a:lnTo>
                  <a:lnTo>
                    <a:pt x="48" y="46"/>
                  </a:lnTo>
                  <a:lnTo>
                    <a:pt x="50" y="40"/>
                  </a:lnTo>
                  <a:lnTo>
                    <a:pt x="52" y="32"/>
                  </a:lnTo>
                  <a:lnTo>
                    <a:pt x="50" y="26"/>
                  </a:lnTo>
                  <a:lnTo>
                    <a:pt x="48" y="22"/>
                  </a:lnTo>
                  <a:lnTo>
                    <a:pt x="44" y="20"/>
                  </a:lnTo>
                  <a:lnTo>
                    <a:pt x="38" y="18"/>
                  </a:lnTo>
                  <a:lnTo>
                    <a:pt x="32" y="20"/>
                  </a:lnTo>
                  <a:lnTo>
                    <a:pt x="28" y="22"/>
                  </a:lnTo>
                  <a:lnTo>
                    <a:pt x="26" y="26"/>
                  </a:lnTo>
                  <a:lnTo>
                    <a:pt x="24" y="30"/>
                  </a:lnTo>
                  <a:lnTo>
                    <a:pt x="22" y="34"/>
                  </a:lnTo>
                  <a:lnTo>
                    <a:pt x="2" y="32"/>
                  </a:lnTo>
                  <a:lnTo>
                    <a:pt x="4" y="22"/>
                  </a:lnTo>
                  <a:lnTo>
                    <a:pt x="8" y="14"/>
                  </a:lnTo>
                  <a:lnTo>
                    <a:pt x="14" y="8"/>
                  </a:lnTo>
                  <a:lnTo>
                    <a:pt x="20" y="2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6" y="4"/>
                  </a:lnTo>
                  <a:lnTo>
                    <a:pt x="64" y="8"/>
                  </a:lnTo>
                  <a:lnTo>
                    <a:pt x="68" y="14"/>
                  </a:lnTo>
                  <a:lnTo>
                    <a:pt x="72" y="22"/>
                  </a:lnTo>
                  <a:lnTo>
                    <a:pt x="72" y="30"/>
                  </a:lnTo>
                  <a:lnTo>
                    <a:pt x="72" y="36"/>
                  </a:lnTo>
                  <a:lnTo>
                    <a:pt x="70" y="44"/>
                  </a:lnTo>
                  <a:lnTo>
                    <a:pt x="66" y="50"/>
                  </a:lnTo>
                  <a:lnTo>
                    <a:pt x="62" y="58"/>
                  </a:lnTo>
                  <a:lnTo>
                    <a:pt x="58" y="62"/>
                  </a:lnTo>
                  <a:lnTo>
                    <a:pt x="54" y="66"/>
                  </a:lnTo>
                  <a:lnTo>
                    <a:pt x="48" y="72"/>
                  </a:lnTo>
                  <a:lnTo>
                    <a:pt x="42" y="76"/>
                  </a:lnTo>
                  <a:lnTo>
                    <a:pt x="38" y="80"/>
                  </a:lnTo>
                  <a:lnTo>
                    <a:pt x="36" y="84"/>
                  </a:lnTo>
                  <a:lnTo>
                    <a:pt x="34" y="86"/>
                  </a:lnTo>
                  <a:lnTo>
                    <a:pt x="32" y="90"/>
                  </a:lnTo>
                  <a:lnTo>
                    <a:pt x="72" y="9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" name="Freeform 4308"/>
            <p:cNvSpPr>
              <a:spLocks noChangeAspect="1" noEditPoints="1"/>
            </p:cNvSpPr>
            <p:nvPr/>
          </p:nvSpPr>
          <p:spPr bwMode="auto">
            <a:xfrm>
              <a:off x="1039" y="1802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0" y="10"/>
                </a:cxn>
                <a:cxn ang="0">
                  <a:pos x="68" y="28"/>
                </a:cxn>
                <a:cxn ang="0">
                  <a:pos x="72" y="56"/>
                </a:cxn>
                <a:cxn ang="0">
                  <a:pos x="68" y="82"/>
                </a:cxn>
                <a:cxn ang="0">
                  <a:pos x="60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0" y="108"/>
                </a:cxn>
                <a:cxn ang="0">
                  <a:pos x="14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2" y="28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4" y="24"/>
                </a:cxn>
                <a:cxn ang="0">
                  <a:pos x="22" y="30"/>
                </a:cxn>
                <a:cxn ang="0">
                  <a:pos x="22" y="36"/>
                </a:cxn>
                <a:cxn ang="0">
                  <a:pos x="20" y="44"/>
                </a:cxn>
                <a:cxn ang="0">
                  <a:pos x="20" y="56"/>
                </a:cxn>
                <a:cxn ang="0">
                  <a:pos x="20" y="66"/>
                </a:cxn>
                <a:cxn ang="0">
                  <a:pos x="22" y="74"/>
                </a:cxn>
                <a:cxn ang="0">
                  <a:pos x="22" y="80"/>
                </a:cxn>
                <a:cxn ang="0">
                  <a:pos x="24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6" y="86"/>
                </a:cxn>
                <a:cxn ang="0">
                  <a:pos x="48" y="82"/>
                </a:cxn>
                <a:cxn ang="0">
                  <a:pos x="50" y="76"/>
                </a:cxn>
                <a:cxn ang="0">
                  <a:pos x="50" y="66"/>
                </a:cxn>
                <a:cxn ang="0">
                  <a:pos x="50" y="56"/>
                </a:cxn>
                <a:cxn ang="0">
                  <a:pos x="50" y="44"/>
                </a:cxn>
                <a:cxn ang="0">
                  <a:pos x="50" y="36"/>
                </a:cxn>
                <a:cxn ang="0">
                  <a:pos x="48" y="30"/>
                </a:cxn>
                <a:cxn ang="0">
                  <a:pos x="46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0" y="10"/>
                  </a:lnTo>
                  <a:lnTo>
                    <a:pt x="68" y="28"/>
                  </a:lnTo>
                  <a:lnTo>
                    <a:pt x="72" y="56"/>
                  </a:lnTo>
                  <a:lnTo>
                    <a:pt x="68" y="82"/>
                  </a:lnTo>
                  <a:lnTo>
                    <a:pt x="60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0" y="108"/>
                  </a:lnTo>
                  <a:lnTo>
                    <a:pt x="14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2" y="28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4" y="24"/>
                  </a:lnTo>
                  <a:lnTo>
                    <a:pt x="22" y="30"/>
                  </a:lnTo>
                  <a:lnTo>
                    <a:pt x="22" y="36"/>
                  </a:lnTo>
                  <a:lnTo>
                    <a:pt x="20" y="44"/>
                  </a:lnTo>
                  <a:lnTo>
                    <a:pt x="20" y="56"/>
                  </a:lnTo>
                  <a:lnTo>
                    <a:pt x="20" y="66"/>
                  </a:lnTo>
                  <a:lnTo>
                    <a:pt x="22" y="74"/>
                  </a:lnTo>
                  <a:lnTo>
                    <a:pt x="22" y="80"/>
                  </a:lnTo>
                  <a:lnTo>
                    <a:pt x="24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6" y="86"/>
                  </a:lnTo>
                  <a:lnTo>
                    <a:pt x="48" y="82"/>
                  </a:lnTo>
                  <a:lnTo>
                    <a:pt x="50" y="76"/>
                  </a:lnTo>
                  <a:lnTo>
                    <a:pt x="50" y="66"/>
                  </a:lnTo>
                  <a:lnTo>
                    <a:pt x="50" y="56"/>
                  </a:lnTo>
                  <a:lnTo>
                    <a:pt x="50" y="44"/>
                  </a:lnTo>
                  <a:lnTo>
                    <a:pt x="50" y="36"/>
                  </a:lnTo>
                  <a:lnTo>
                    <a:pt x="48" y="30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" name="Freeform 4309"/>
            <p:cNvSpPr>
              <a:spLocks noChangeAspect="1" noEditPoints="1"/>
            </p:cNvSpPr>
            <p:nvPr/>
          </p:nvSpPr>
          <p:spPr bwMode="auto">
            <a:xfrm>
              <a:off x="1158" y="1802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2" y="10"/>
                </a:cxn>
                <a:cxn ang="0">
                  <a:pos x="70" y="28"/>
                </a:cxn>
                <a:cxn ang="0">
                  <a:pos x="72" y="56"/>
                </a:cxn>
                <a:cxn ang="0">
                  <a:pos x="70" y="82"/>
                </a:cxn>
                <a:cxn ang="0">
                  <a:pos x="62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2" y="108"/>
                </a:cxn>
                <a:cxn ang="0">
                  <a:pos x="16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4" y="28"/>
                </a:cxn>
                <a:cxn ang="0">
                  <a:pos x="12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6" y="24"/>
                </a:cxn>
                <a:cxn ang="0">
                  <a:pos x="24" y="30"/>
                </a:cxn>
                <a:cxn ang="0">
                  <a:pos x="22" y="36"/>
                </a:cxn>
                <a:cxn ang="0">
                  <a:pos x="22" y="44"/>
                </a:cxn>
                <a:cxn ang="0">
                  <a:pos x="22" y="56"/>
                </a:cxn>
                <a:cxn ang="0">
                  <a:pos x="22" y="66"/>
                </a:cxn>
                <a:cxn ang="0">
                  <a:pos x="22" y="74"/>
                </a:cxn>
                <a:cxn ang="0">
                  <a:pos x="24" y="80"/>
                </a:cxn>
                <a:cxn ang="0">
                  <a:pos x="26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8" y="86"/>
                </a:cxn>
                <a:cxn ang="0">
                  <a:pos x="50" y="82"/>
                </a:cxn>
                <a:cxn ang="0">
                  <a:pos x="50" y="76"/>
                </a:cxn>
                <a:cxn ang="0">
                  <a:pos x="52" y="66"/>
                </a:cxn>
                <a:cxn ang="0">
                  <a:pos x="52" y="56"/>
                </a:cxn>
                <a:cxn ang="0">
                  <a:pos x="52" y="44"/>
                </a:cxn>
                <a:cxn ang="0">
                  <a:pos x="50" y="36"/>
                </a:cxn>
                <a:cxn ang="0">
                  <a:pos x="50" y="30"/>
                </a:cxn>
                <a:cxn ang="0">
                  <a:pos x="48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2" y="10"/>
                  </a:lnTo>
                  <a:lnTo>
                    <a:pt x="70" y="28"/>
                  </a:lnTo>
                  <a:lnTo>
                    <a:pt x="72" y="56"/>
                  </a:lnTo>
                  <a:lnTo>
                    <a:pt x="70" y="82"/>
                  </a:lnTo>
                  <a:lnTo>
                    <a:pt x="62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2" y="108"/>
                  </a:lnTo>
                  <a:lnTo>
                    <a:pt x="16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4" y="28"/>
                  </a:lnTo>
                  <a:lnTo>
                    <a:pt x="12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6" y="24"/>
                  </a:lnTo>
                  <a:lnTo>
                    <a:pt x="24" y="30"/>
                  </a:lnTo>
                  <a:lnTo>
                    <a:pt x="22" y="36"/>
                  </a:lnTo>
                  <a:lnTo>
                    <a:pt x="22" y="44"/>
                  </a:lnTo>
                  <a:lnTo>
                    <a:pt x="22" y="56"/>
                  </a:lnTo>
                  <a:lnTo>
                    <a:pt x="22" y="66"/>
                  </a:lnTo>
                  <a:lnTo>
                    <a:pt x="22" y="74"/>
                  </a:lnTo>
                  <a:lnTo>
                    <a:pt x="24" y="80"/>
                  </a:lnTo>
                  <a:lnTo>
                    <a:pt x="26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8" y="86"/>
                  </a:lnTo>
                  <a:lnTo>
                    <a:pt x="50" y="82"/>
                  </a:lnTo>
                  <a:lnTo>
                    <a:pt x="50" y="76"/>
                  </a:lnTo>
                  <a:lnTo>
                    <a:pt x="52" y="66"/>
                  </a:lnTo>
                  <a:lnTo>
                    <a:pt x="52" y="56"/>
                  </a:lnTo>
                  <a:lnTo>
                    <a:pt x="52" y="44"/>
                  </a:lnTo>
                  <a:lnTo>
                    <a:pt x="50" y="36"/>
                  </a:lnTo>
                  <a:lnTo>
                    <a:pt x="50" y="30"/>
                  </a:lnTo>
                  <a:lnTo>
                    <a:pt x="48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" name="Freeform 4310"/>
            <p:cNvSpPr>
              <a:spLocks noChangeAspect="1" noEditPoints="1"/>
            </p:cNvSpPr>
            <p:nvPr/>
          </p:nvSpPr>
          <p:spPr bwMode="auto">
            <a:xfrm>
              <a:off x="1268" y="1802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0" y="10"/>
                </a:cxn>
                <a:cxn ang="0">
                  <a:pos x="68" y="28"/>
                </a:cxn>
                <a:cxn ang="0">
                  <a:pos x="72" y="56"/>
                </a:cxn>
                <a:cxn ang="0">
                  <a:pos x="68" y="82"/>
                </a:cxn>
                <a:cxn ang="0">
                  <a:pos x="60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0" y="108"/>
                </a:cxn>
                <a:cxn ang="0">
                  <a:pos x="14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2" y="28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4" y="24"/>
                </a:cxn>
                <a:cxn ang="0">
                  <a:pos x="22" y="30"/>
                </a:cxn>
                <a:cxn ang="0">
                  <a:pos x="22" y="36"/>
                </a:cxn>
                <a:cxn ang="0">
                  <a:pos x="20" y="44"/>
                </a:cxn>
                <a:cxn ang="0">
                  <a:pos x="20" y="56"/>
                </a:cxn>
                <a:cxn ang="0">
                  <a:pos x="20" y="66"/>
                </a:cxn>
                <a:cxn ang="0">
                  <a:pos x="22" y="74"/>
                </a:cxn>
                <a:cxn ang="0">
                  <a:pos x="22" y="80"/>
                </a:cxn>
                <a:cxn ang="0">
                  <a:pos x="24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6" y="86"/>
                </a:cxn>
                <a:cxn ang="0">
                  <a:pos x="48" y="82"/>
                </a:cxn>
                <a:cxn ang="0">
                  <a:pos x="50" y="76"/>
                </a:cxn>
                <a:cxn ang="0">
                  <a:pos x="50" y="66"/>
                </a:cxn>
                <a:cxn ang="0">
                  <a:pos x="50" y="56"/>
                </a:cxn>
                <a:cxn ang="0">
                  <a:pos x="50" y="44"/>
                </a:cxn>
                <a:cxn ang="0">
                  <a:pos x="50" y="36"/>
                </a:cxn>
                <a:cxn ang="0">
                  <a:pos x="48" y="30"/>
                </a:cxn>
                <a:cxn ang="0">
                  <a:pos x="46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0" y="10"/>
                  </a:lnTo>
                  <a:lnTo>
                    <a:pt x="68" y="28"/>
                  </a:lnTo>
                  <a:lnTo>
                    <a:pt x="72" y="56"/>
                  </a:lnTo>
                  <a:lnTo>
                    <a:pt x="68" y="82"/>
                  </a:lnTo>
                  <a:lnTo>
                    <a:pt x="60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0" y="108"/>
                  </a:lnTo>
                  <a:lnTo>
                    <a:pt x="14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2" y="28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4" y="24"/>
                  </a:lnTo>
                  <a:lnTo>
                    <a:pt x="22" y="30"/>
                  </a:lnTo>
                  <a:lnTo>
                    <a:pt x="22" y="36"/>
                  </a:lnTo>
                  <a:lnTo>
                    <a:pt x="20" y="44"/>
                  </a:lnTo>
                  <a:lnTo>
                    <a:pt x="20" y="56"/>
                  </a:lnTo>
                  <a:lnTo>
                    <a:pt x="20" y="66"/>
                  </a:lnTo>
                  <a:lnTo>
                    <a:pt x="22" y="74"/>
                  </a:lnTo>
                  <a:lnTo>
                    <a:pt x="22" y="80"/>
                  </a:lnTo>
                  <a:lnTo>
                    <a:pt x="24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6" y="86"/>
                  </a:lnTo>
                  <a:lnTo>
                    <a:pt x="48" y="82"/>
                  </a:lnTo>
                  <a:lnTo>
                    <a:pt x="50" y="76"/>
                  </a:lnTo>
                  <a:lnTo>
                    <a:pt x="50" y="66"/>
                  </a:lnTo>
                  <a:lnTo>
                    <a:pt x="50" y="56"/>
                  </a:lnTo>
                  <a:lnTo>
                    <a:pt x="50" y="44"/>
                  </a:lnTo>
                  <a:lnTo>
                    <a:pt x="50" y="36"/>
                  </a:lnTo>
                  <a:lnTo>
                    <a:pt x="48" y="30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" name="Freeform 4311"/>
            <p:cNvSpPr>
              <a:spLocks noChangeAspect="1"/>
            </p:cNvSpPr>
            <p:nvPr/>
          </p:nvSpPr>
          <p:spPr bwMode="auto">
            <a:xfrm>
              <a:off x="932" y="1316"/>
              <a:ext cx="90" cy="138"/>
            </a:xfrm>
            <a:custGeom>
              <a:avLst/>
              <a:gdLst/>
              <a:ahLst/>
              <a:cxnLst>
                <a:cxn ang="0">
                  <a:pos x="72" y="90"/>
                </a:cxn>
                <a:cxn ang="0">
                  <a:pos x="72" y="110"/>
                </a:cxn>
                <a:cxn ang="0">
                  <a:pos x="0" y="110"/>
                </a:cxn>
                <a:cxn ang="0">
                  <a:pos x="2" y="100"/>
                </a:cxn>
                <a:cxn ang="0">
                  <a:pos x="8" y="90"/>
                </a:cxn>
                <a:cxn ang="0">
                  <a:pos x="12" y="82"/>
                </a:cxn>
                <a:cxn ang="0">
                  <a:pos x="20" y="74"/>
                </a:cxn>
                <a:cxn ang="0">
                  <a:pos x="30" y="64"/>
                </a:cxn>
                <a:cxn ang="0">
                  <a:pos x="36" y="58"/>
                </a:cxn>
                <a:cxn ang="0">
                  <a:pos x="42" y="52"/>
                </a:cxn>
                <a:cxn ang="0">
                  <a:pos x="46" y="48"/>
                </a:cxn>
                <a:cxn ang="0">
                  <a:pos x="48" y="46"/>
                </a:cxn>
                <a:cxn ang="0">
                  <a:pos x="50" y="40"/>
                </a:cxn>
                <a:cxn ang="0">
                  <a:pos x="52" y="32"/>
                </a:cxn>
                <a:cxn ang="0">
                  <a:pos x="50" y="26"/>
                </a:cxn>
                <a:cxn ang="0">
                  <a:pos x="48" y="22"/>
                </a:cxn>
                <a:cxn ang="0">
                  <a:pos x="44" y="20"/>
                </a:cxn>
                <a:cxn ang="0">
                  <a:pos x="38" y="18"/>
                </a:cxn>
                <a:cxn ang="0">
                  <a:pos x="32" y="20"/>
                </a:cxn>
                <a:cxn ang="0">
                  <a:pos x="28" y="22"/>
                </a:cxn>
                <a:cxn ang="0">
                  <a:pos x="26" y="26"/>
                </a:cxn>
                <a:cxn ang="0">
                  <a:pos x="24" y="30"/>
                </a:cxn>
                <a:cxn ang="0">
                  <a:pos x="22" y="34"/>
                </a:cxn>
                <a:cxn ang="0">
                  <a:pos x="2" y="32"/>
                </a:cxn>
                <a:cxn ang="0">
                  <a:pos x="4" y="22"/>
                </a:cxn>
                <a:cxn ang="0">
                  <a:pos x="8" y="14"/>
                </a:cxn>
                <a:cxn ang="0">
                  <a:pos x="14" y="8"/>
                </a:cxn>
                <a:cxn ang="0">
                  <a:pos x="20" y="2"/>
                </a:cxn>
                <a:cxn ang="0">
                  <a:pos x="28" y="0"/>
                </a:cxn>
                <a:cxn ang="0">
                  <a:pos x="38" y="0"/>
                </a:cxn>
                <a:cxn ang="0">
                  <a:pos x="48" y="0"/>
                </a:cxn>
                <a:cxn ang="0">
                  <a:pos x="56" y="4"/>
                </a:cxn>
                <a:cxn ang="0">
                  <a:pos x="64" y="8"/>
                </a:cxn>
                <a:cxn ang="0">
                  <a:pos x="68" y="14"/>
                </a:cxn>
                <a:cxn ang="0">
                  <a:pos x="72" y="22"/>
                </a:cxn>
                <a:cxn ang="0">
                  <a:pos x="72" y="30"/>
                </a:cxn>
                <a:cxn ang="0">
                  <a:pos x="72" y="36"/>
                </a:cxn>
                <a:cxn ang="0">
                  <a:pos x="70" y="44"/>
                </a:cxn>
                <a:cxn ang="0">
                  <a:pos x="66" y="50"/>
                </a:cxn>
                <a:cxn ang="0">
                  <a:pos x="62" y="58"/>
                </a:cxn>
                <a:cxn ang="0">
                  <a:pos x="58" y="62"/>
                </a:cxn>
                <a:cxn ang="0">
                  <a:pos x="54" y="66"/>
                </a:cxn>
                <a:cxn ang="0">
                  <a:pos x="48" y="72"/>
                </a:cxn>
                <a:cxn ang="0">
                  <a:pos x="42" y="76"/>
                </a:cxn>
                <a:cxn ang="0">
                  <a:pos x="38" y="80"/>
                </a:cxn>
                <a:cxn ang="0">
                  <a:pos x="36" y="84"/>
                </a:cxn>
                <a:cxn ang="0">
                  <a:pos x="34" y="86"/>
                </a:cxn>
                <a:cxn ang="0">
                  <a:pos x="32" y="90"/>
                </a:cxn>
                <a:cxn ang="0">
                  <a:pos x="72" y="90"/>
                </a:cxn>
              </a:cxnLst>
              <a:rect l="0" t="0" r="r" b="b"/>
              <a:pathLst>
                <a:path w="72" h="110">
                  <a:moveTo>
                    <a:pt x="72" y="90"/>
                  </a:moveTo>
                  <a:lnTo>
                    <a:pt x="72" y="110"/>
                  </a:lnTo>
                  <a:lnTo>
                    <a:pt x="0" y="110"/>
                  </a:lnTo>
                  <a:lnTo>
                    <a:pt x="2" y="100"/>
                  </a:lnTo>
                  <a:lnTo>
                    <a:pt x="8" y="90"/>
                  </a:lnTo>
                  <a:lnTo>
                    <a:pt x="12" y="82"/>
                  </a:lnTo>
                  <a:lnTo>
                    <a:pt x="20" y="74"/>
                  </a:lnTo>
                  <a:lnTo>
                    <a:pt x="30" y="64"/>
                  </a:lnTo>
                  <a:lnTo>
                    <a:pt x="36" y="58"/>
                  </a:lnTo>
                  <a:lnTo>
                    <a:pt x="42" y="52"/>
                  </a:lnTo>
                  <a:lnTo>
                    <a:pt x="46" y="48"/>
                  </a:lnTo>
                  <a:lnTo>
                    <a:pt x="48" y="46"/>
                  </a:lnTo>
                  <a:lnTo>
                    <a:pt x="50" y="40"/>
                  </a:lnTo>
                  <a:lnTo>
                    <a:pt x="52" y="32"/>
                  </a:lnTo>
                  <a:lnTo>
                    <a:pt x="50" y="26"/>
                  </a:lnTo>
                  <a:lnTo>
                    <a:pt x="48" y="22"/>
                  </a:lnTo>
                  <a:lnTo>
                    <a:pt x="44" y="20"/>
                  </a:lnTo>
                  <a:lnTo>
                    <a:pt x="38" y="18"/>
                  </a:lnTo>
                  <a:lnTo>
                    <a:pt x="32" y="20"/>
                  </a:lnTo>
                  <a:lnTo>
                    <a:pt x="28" y="22"/>
                  </a:lnTo>
                  <a:lnTo>
                    <a:pt x="26" y="26"/>
                  </a:lnTo>
                  <a:lnTo>
                    <a:pt x="24" y="30"/>
                  </a:lnTo>
                  <a:lnTo>
                    <a:pt x="22" y="34"/>
                  </a:lnTo>
                  <a:lnTo>
                    <a:pt x="2" y="32"/>
                  </a:lnTo>
                  <a:lnTo>
                    <a:pt x="4" y="22"/>
                  </a:lnTo>
                  <a:lnTo>
                    <a:pt x="8" y="14"/>
                  </a:lnTo>
                  <a:lnTo>
                    <a:pt x="14" y="8"/>
                  </a:lnTo>
                  <a:lnTo>
                    <a:pt x="20" y="2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6" y="4"/>
                  </a:lnTo>
                  <a:lnTo>
                    <a:pt x="64" y="8"/>
                  </a:lnTo>
                  <a:lnTo>
                    <a:pt x="68" y="14"/>
                  </a:lnTo>
                  <a:lnTo>
                    <a:pt x="72" y="22"/>
                  </a:lnTo>
                  <a:lnTo>
                    <a:pt x="72" y="30"/>
                  </a:lnTo>
                  <a:lnTo>
                    <a:pt x="72" y="36"/>
                  </a:lnTo>
                  <a:lnTo>
                    <a:pt x="70" y="44"/>
                  </a:lnTo>
                  <a:lnTo>
                    <a:pt x="66" y="50"/>
                  </a:lnTo>
                  <a:lnTo>
                    <a:pt x="62" y="58"/>
                  </a:lnTo>
                  <a:lnTo>
                    <a:pt x="58" y="62"/>
                  </a:lnTo>
                  <a:lnTo>
                    <a:pt x="54" y="66"/>
                  </a:lnTo>
                  <a:lnTo>
                    <a:pt x="48" y="72"/>
                  </a:lnTo>
                  <a:lnTo>
                    <a:pt x="42" y="76"/>
                  </a:lnTo>
                  <a:lnTo>
                    <a:pt x="38" y="80"/>
                  </a:lnTo>
                  <a:lnTo>
                    <a:pt x="36" y="84"/>
                  </a:lnTo>
                  <a:lnTo>
                    <a:pt x="34" y="86"/>
                  </a:lnTo>
                  <a:lnTo>
                    <a:pt x="32" y="90"/>
                  </a:lnTo>
                  <a:lnTo>
                    <a:pt x="72" y="9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" name="Freeform 4312"/>
            <p:cNvSpPr>
              <a:spLocks noChangeAspect="1"/>
            </p:cNvSpPr>
            <p:nvPr/>
          </p:nvSpPr>
          <p:spPr bwMode="auto">
            <a:xfrm>
              <a:off x="1039" y="1316"/>
              <a:ext cx="93" cy="140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18" y="76"/>
                </a:cxn>
                <a:cxn ang="0">
                  <a:pos x="20" y="82"/>
                </a:cxn>
                <a:cxn ang="0">
                  <a:pos x="24" y="88"/>
                </a:cxn>
                <a:cxn ang="0">
                  <a:pos x="30" y="92"/>
                </a:cxn>
                <a:cxn ang="0">
                  <a:pos x="36" y="92"/>
                </a:cxn>
                <a:cxn ang="0">
                  <a:pos x="42" y="92"/>
                </a:cxn>
                <a:cxn ang="0">
                  <a:pos x="48" y="88"/>
                </a:cxn>
                <a:cxn ang="0">
                  <a:pos x="50" y="84"/>
                </a:cxn>
                <a:cxn ang="0">
                  <a:pos x="52" y="80"/>
                </a:cxn>
                <a:cxn ang="0">
                  <a:pos x="52" y="74"/>
                </a:cxn>
                <a:cxn ang="0">
                  <a:pos x="52" y="68"/>
                </a:cxn>
                <a:cxn ang="0">
                  <a:pos x="50" y="64"/>
                </a:cxn>
                <a:cxn ang="0">
                  <a:pos x="48" y="60"/>
                </a:cxn>
                <a:cxn ang="0">
                  <a:pos x="42" y="56"/>
                </a:cxn>
                <a:cxn ang="0">
                  <a:pos x="36" y="56"/>
                </a:cxn>
                <a:cxn ang="0">
                  <a:pos x="30" y="56"/>
                </a:cxn>
                <a:cxn ang="0">
                  <a:pos x="24" y="60"/>
                </a:cxn>
                <a:cxn ang="0">
                  <a:pos x="20" y="64"/>
                </a:cxn>
                <a:cxn ang="0">
                  <a:pos x="0" y="60"/>
                </a:cxn>
                <a:cxn ang="0">
                  <a:pos x="14" y="0"/>
                </a:cxn>
                <a:cxn ang="0">
                  <a:pos x="68" y="0"/>
                </a:cxn>
                <a:cxn ang="0">
                  <a:pos x="68" y="22"/>
                </a:cxn>
                <a:cxn ang="0">
                  <a:pos x="30" y="22"/>
                </a:cxn>
                <a:cxn ang="0">
                  <a:pos x="26" y="40"/>
                </a:cxn>
                <a:cxn ang="0">
                  <a:pos x="34" y="38"/>
                </a:cxn>
                <a:cxn ang="0">
                  <a:pos x="40" y="36"/>
                </a:cxn>
                <a:cxn ang="0">
                  <a:pos x="50" y="38"/>
                </a:cxn>
                <a:cxn ang="0">
                  <a:pos x="56" y="40"/>
                </a:cxn>
                <a:cxn ang="0">
                  <a:pos x="64" y="46"/>
                </a:cxn>
                <a:cxn ang="0">
                  <a:pos x="68" y="54"/>
                </a:cxn>
                <a:cxn ang="0">
                  <a:pos x="72" y="62"/>
                </a:cxn>
                <a:cxn ang="0">
                  <a:pos x="74" y="72"/>
                </a:cxn>
                <a:cxn ang="0">
                  <a:pos x="72" y="82"/>
                </a:cxn>
                <a:cxn ang="0">
                  <a:pos x="70" y="90"/>
                </a:cxn>
                <a:cxn ang="0">
                  <a:pos x="66" y="98"/>
                </a:cxn>
                <a:cxn ang="0">
                  <a:pos x="60" y="104"/>
                </a:cxn>
                <a:cxn ang="0">
                  <a:pos x="52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6" y="110"/>
                </a:cxn>
                <a:cxn ang="0">
                  <a:pos x="18" y="108"/>
                </a:cxn>
                <a:cxn ang="0">
                  <a:pos x="10" y="102"/>
                </a:cxn>
                <a:cxn ang="0">
                  <a:pos x="6" y="96"/>
                </a:cxn>
                <a:cxn ang="0">
                  <a:pos x="2" y="88"/>
                </a:cxn>
                <a:cxn ang="0">
                  <a:pos x="0" y="78"/>
                </a:cxn>
              </a:cxnLst>
              <a:rect l="0" t="0" r="r" b="b"/>
              <a:pathLst>
                <a:path w="74" h="112">
                  <a:moveTo>
                    <a:pt x="0" y="78"/>
                  </a:moveTo>
                  <a:lnTo>
                    <a:pt x="18" y="76"/>
                  </a:lnTo>
                  <a:lnTo>
                    <a:pt x="20" y="82"/>
                  </a:lnTo>
                  <a:lnTo>
                    <a:pt x="24" y="88"/>
                  </a:lnTo>
                  <a:lnTo>
                    <a:pt x="30" y="92"/>
                  </a:lnTo>
                  <a:lnTo>
                    <a:pt x="36" y="92"/>
                  </a:lnTo>
                  <a:lnTo>
                    <a:pt x="42" y="92"/>
                  </a:lnTo>
                  <a:lnTo>
                    <a:pt x="48" y="88"/>
                  </a:lnTo>
                  <a:lnTo>
                    <a:pt x="50" y="84"/>
                  </a:lnTo>
                  <a:lnTo>
                    <a:pt x="52" y="80"/>
                  </a:lnTo>
                  <a:lnTo>
                    <a:pt x="52" y="74"/>
                  </a:lnTo>
                  <a:lnTo>
                    <a:pt x="52" y="68"/>
                  </a:lnTo>
                  <a:lnTo>
                    <a:pt x="50" y="64"/>
                  </a:lnTo>
                  <a:lnTo>
                    <a:pt x="48" y="60"/>
                  </a:lnTo>
                  <a:lnTo>
                    <a:pt x="42" y="56"/>
                  </a:lnTo>
                  <a:lnTo>
                    <a:pt x="36" y="56"/>
                  </a:lnTo>
                  <a:lnTo>
                    <a:pt x="30" y="56"/>
                  </a:lnTo>
                  <a:lnTo>
                    <a:pt x="24" y="60"/>
                  </a:lnTo>
                  <a:lnTo>
                    <a:pt x="20" y="64"/>
                  </a:lnTo>
                  <a:lnTo>
                    <a:pt x="0" y="60"/>
                  </a:lnTo>
                  <a:lnTo>
                    <a:pt x="14" y="0"/>
                  </a:lnTo>
                  <a:lnTo>
                    <a:pt x="68" y="0"/>
                  </a:lnTo>
                  <a:lnTo>
                    <a:pt x="68" y="22"/>
                  </a:lnTo>
                  <a:lnTo>
                    <a:pt x="30" y="22"/>
                  </a:lnTo>
                  <a:lnTo>
                    <a:pt x="26" y="40"/>
                  </a:lnTo>
                  <a:lnTo>
                    <a:pt x="34" y="38"/>
                  </a:lnTo>
                  <a:lnTo>
                    <a:pt x="40" y="36"/>
                  </a:lnTo>
                  <a:lnTo>
                    <a:pt x="50" y="38"/>
                  </a:lnTo>
                  <a:lnTo>
                    <a:pt x="56" y="40"/>
                  </a:lnTo>
                  <a:lnTo>
                    <a:pt x="64" y="46"/>
                  </a:lnTo>
                  <a:lnTo>
                    <a:pt x="68" y="54"/>
                  </a:lnTo>
                  <a:lnTo>
                    <a:pt x="72" y="62"/>
                  </a:lnTo>
                  <a:lnTo>
                    <a:pt x="74" y="72"/>
                  </a:lnTo>
                  <a:lnTo>
                    <a:pt x="72" y="82"/>
                  </a:lnTo>
                  <a:lnTo>
                    <a:pt x="70" y="90"/>
                  </a:lnTo>
                  <a:lnTo>
                    <a:pt x="66" y="98"/>
                  </a:lnTo>
                  <a:lnTo>
                    <a:pt x="60" y="104"/>
                  </a:lnTo>
                  <a:lnTo>
                    <a:pt x="52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6" y="110"/>
                  </a:lnTo>
                  <a:lnTo>
                    <a:pt x="18" y="108"/>
                  </a:lnTo>
                  <a:lnTo>
                    <a:pt x="10" y="102"/>
                  </a:lnTo>
                  <a:lnTo>
                    <a:pt x="6" y="96"/>
                  </a:lnTo>
                  <a:lnTo>
                    <a:pt x="2" y="8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" name="Freeform 4313"/>
            <p:cNvSpPr>
              <a:spLocks noChangeAspect="1" noEditPoints="1"/>
            </p:cNvSpPr>
            <p:nvPr/>
          </p:nvSpPr>
          <p:spPr bwMode="auto">
            <a:xfrm>
              <a:off x="1158" y="1316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2" y="10"/>
                </a:cxn>
                <a:cxn ang="0">
                  <a:pos x="70" y="28"/>
                </a:cxn>
                <a:cxn ang="0">
                  <a:pos x="72" y="56"/>
                </a:cxn>
                <a:cxn ang="0">
                  <a:pos x="70" y="82"/>
                </a:cxn>
                <a:cxn ang="0">
                  <a:pos x="62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2" y="108"/>
                </a:cxn>
                <a:cxn ang="0">
                  <a:pos x="16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4" y="28"/>
                </a:cxn>
                <a:cxn ang="0">
                  <a:pos x="12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6" y="24"/>
                </a:cxn>
                <a:cxn ang="0">
                  <a:pos x="24" y="30"/>
                </a:cxn>
                <a:cxn ang="0">
                  <a:pos x="22" y="36"/>
                </a:cxn>
                <a:cxn ang="0">
                  <a:pos x="22" y="44"/>
                </a:cxn>
                <a:cxn ang="0">
                  <a:pos x="22" y="56"/>
                </a:cxn>
                <a:cxn ang="0">
                  <a:pos x="22" y="66"/>
                </a:cxn>
                <a:cxn ang="0">
                  <a:pos x="22" y="74"/>
                </a:cxn>
                <a:cxn ang="0">
                  <a:pos x="24" y="80"/>
                </a:cxn>
                <a:cxn ang="0">
                  <a:pos x="26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8" y="86"/>
                </a:cxn>
                <a:cxn ang="0">
                  <a:pos x="50" y="82"/>
                </a:cxn>
                <a:cxn ang="0">
                  <a:pos x="50" y="76"/>
                </a:cxn>
                <a:cxn ang="0">
                  <a:pos x="52" y="66"/>
                </a:cxn>
                <a:cxn ang="0">
                  <a:pos x="52" y="56"/>
                </a:cxn>
                <a:cxn ang="0">
                  <a:pos x="52" y="44"/>
                </a:cxn>
                <a:cxn ang="0">
                  <a:pos x="50" y="36"/>
                </a:cxn>
                <a:cxn ang="0">
                  <a:pos x="50" y="30"/>
                </a:cxn>
                <a:cxn ang="0">
                  <a:pos x="48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2" y="10"/>
                  </a:lnTo>
                  <a:lnTo>
                    <a:pt x="70" y="28"/>
                  </a:lnTo>
                  <a:lnTo>
                    <a:pt x="72" y="56"/>
                  </a:lnTo>
                  <a:lnTo>
                    <a:pt x="70" y="82"/>
                  </a:lnTo>
                  <a:lnTo>
                    <a:pt x="62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2" y="108"/>
                  </a:lnTo>
                  <a:lnTo>
                    <a:pt x="16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4" y="28"/>
                  </a:lnTo>
                  <a:lnTo>
                    <a:pt x="12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6" y="24"/>
                  </a:lnTo>
                  <a:lnTo>
                    <a:pt x="24" y="30"/>
                  </a:lnTo>
                  <a:lnTo>
                    <a:pt x="22" y="36"/>
                  </a:lnTo>
                  <a:lnTo>
                    <a:pt x="22" y="44"/>
                  </a:lnTo>
                  <a:lnTo>
                    <a:pt x="22" y="56"/>
                  </a:lnTo>
                  <a:lnTo>
                    <a:pt x="22" y="66"/>
                  </a:lnTo>
                  <a:lnTo>
                    <a:pt x="22" y="74"/>
                  </a:lnTo>
                  <a:lnTo>
                    <a:pt x="24" y="80"/>
                  </a:lnTo>
                  <a:lnTo>
                    <a:pt x="26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8" y="86"/>
                  </a:lnTo>
                  <a:lnTo>
                    <a:pt x="50" y="82"/>
                  </a:lnTo>
                  <a:lnTo>
                    <a:pt x="50" y="76"/>
                  </a:lnTo>
                  <a:lnTo>
                    <a:pt x="52" y="66"/>
                  </a:lnTo>
                  <a:lnTo>
                    <a:pt x="52" y="56"/>
                  </a:lnTo>
                  <a:lnTo>
                    <a:pt x="52" y="44"/>
                  </a:lnTo>
                  <a:lnTo>
                    <a:pt x="50" y="36"/>
                  </a:lnTo>
                  <a:lnTo>
                    <a:pt x="50" y="30"/>
                  </a:lnTo>
                  <a:lnTo>
                    <a:pt x="48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Freeform 4314"/>
            <p:cNvSpPr>
              <a:spLocks noChangeAspect="1" noEditPoints="1"/>
            </p:cNvSpPr>
            <p:nvPr/>
          </p:nvSpPr>
          <p:spPr bwMode="auto">
            <a:xfrm>
              <a:off x="1268" y="1316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0" y="10"/>
                </a:cxn>
                <a:cxn ang="0">
                  <a:pos x="68" y="28"/>
                </a:cxn>
                <a:cxn ang="0">
                  <a:pos x="72" y="56"/>
                </a:cxn>
                <a:cxn ang="0">
                  <a:pos x="68" y="82"/>
                </a:cxn>
                <a:cxn ang="0">
                  <a:pos x="60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0" y="108"/>
                </a:cxn>
                <a:cxn ang="0">
                  <a:pos x="14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2" y="28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4" y="24"/>
                </a:cxn>
                <a:cxn ang="0">
                  <a:pos x="22" y="30"/>
                </a:cxn>
                <a:cxn ang="0">
                  <a:pos x="22" y="36"/>
                </a:cxn>
                <a:cxn ang="0">
                  <a:pos x="20" y="44"/>
                </a:cxn>
                <a:cxn ang="0">
                  <a:pos x="20" y="56"/>
                </a:cxn>
                <a:cxn ang="0">
                  <a:pos x="20" y="66"/>
                </a:cxn>
                <a:cxn ang="0">
                  <a:pos x="22" y="74"/>
                </a:cxn>
                <a:cxn ang="0">
                  <a:pos x="22" y="80"/>
                </a:cxn>
                <a:cxn ang="0">
                  <a:pos x="24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6" y="86"/>
                </a:cxn>
                <a:cxn ang="0">
                  <a:pos x="48" y="82"/>
                </a:cxn>
                <a:cxn ang="0">
                  <a:pos x="50" y="76"/>
                </a:cxn>
                <a:cxn ang="0">
                  <a:pos x="50" y="66"/>
                </a:cxn>
                <a:cxn ang="0">
                  <a:pos x="50" y="56"/>
                </a:cxn>
                <a:cxn ang="0">
                  <a:pos x="50" y="44"/>
                </a:cxn>
                <a:cxn ang="0">
                  <a:pos x="50" y="36"/>
                </a:cxn>
                <a:cxn ang="0">
                  <a:pos x="48" y="30"/>
                </a:cxn>
                <a:cxn ang="0">
                  <a:pos x="46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0" y="10"/>
                  </a:lnTo>
                  <a:lnTo>
                    <a:pt x="68" y="28"/>
                  </a:lnTo>
                  <a:lnTo>
                    <a:pt x="72" y="56"/>
                  </a:lnTo>
                  <a:lnTo>
                    <a:pt x="68" y="82"/>
                  </a:lnTo>
                  <a:lnTo>
                    <a:pt x="60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0" y="108"/>
                  </a:lnTo>
                  <a:lnTo>
                    <a:pt x="14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2" y="28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4" y="24"/>
                  </a:lnTo>
                  <a:lnTo>
                    <a:pt x="22" y="30"/>
                  </a:lnTo>
                  <a:lnTo>
                    <a:pt x="22" y="36"/>
                  </a:lnTo>
                  <a:lnTo>
                    <a:pt x="20" y="44"/>
                  </a:lnTo>
                  <a:lnTo>
                    <a:pt x="20" y="56"/>
                  </a:lnTo>
                  <a:lnTo>
                    <a:pt x="20" y="66"/>
                  </a:lnTo>
                  <a:lnTo>
                    <a:pt x="22" y="74"/>
                  </a:lnTo>
                  <a:lnTo>
                    <a:pt x="22" y="80"/>
                  </a:lnTo>
                  <a:lnTo>
                    <a:pt x="24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6" y="86"/>
                  </a:lnTo>
                  <a:lnTo>
                    <a:pt x="48" y="82"/>
                  </a:lnTo>
                  <a:lnTo>
                    <a:pt x="50" y="76"/>
                  </a:lnTo>
                  <a:lnTo>
                    <a:pt x="50" y="66"/>
                  </a:lnTo>
                  <a:lnTo>
                    <a:pt x="50" y="56"/>
                  </a:lnTo>
                  <a:lnTo>
                    <a:pt x="50" y="44"/>
                  </a:lnTo>
                  <a:lnTo>
                    <a:pt x="50" y="36"/>
                  </a:lnTo>
                  <a:lnTo>
                    <a:pt x="48" y="30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Freeform 4315"/>
            <p:cNvSpPr>
              <a:spLocks noChangeAspect="1"/>
            </p:cNvSpPr>
            <p:nvPr/>
          </p:nvSpPr>
          <p:spPr bwMode="auto">
            <a:xfrm>
              <a:off x="932" y="830"/>
              <a:ext cx="90" cy="140"/>
            </a:xfrm>
            <a:custGeom>
              <a:avLst/>
              <a:gdLst/>
              <a:ahLst/>
              <a:cxnLst>
                <a:cxn ang="0">
                  <a:pos x="22" y="76"/>
                </a:cxn>
                <a:cxn ang="0">
                  <a:pos x="26" y="88"/>
                </a:cxn>
                <a:cxn ang="0">
                  <a:pos x="36" y="92"/>
                </a:cxn>
                <a:cxn ang="0">
                  <a:pos x="48" y="88"/>
                </a:cxn>
                <a:cxn ang="0">
                  <a:pos x="52" y="76"/>
                </a:cxn>
                <a:cxn ang="0">
                  <a:pos x="48" y="64"/>
                </a:cxn>
                <a:cxn ang="0">
                  <a:pos x="38" y="60"/>
                </a:cxn>
                <a:cxn ang="0">
                  <a:pos x="30" y="62"/>
                </a:cxn>
                <a:cxn ang="0">
                  <a:pos x="38" y="44"/>
                </a:cxn>
                <a:cxn ang="0">
                  <a:pos x="46" y="36"/>
                </a:cxn>
                <a:cxn ang="0">
                  <a:pos x="46" y="26"/>
                </a:cxn>
                <a:cxn ang="0">
                  <a:pos x="40" y="20"/>
                </a:cxn>
                <a:cxn ang="0">
                  <a:pos x="32" y="20"/>
                </a:cxn>
                <a:cxn ang="0">
                  <a:pos x="24" y="26"/>
                </a:cxn>
                <a:cxn ang="0">
                  <a:pos x="2" y="30"/>
                </a:cxn>
                <a:cxn ang="0">
                  <a:pos x="8" y="12"/>
                </a:cxn>
                <a:cxn ang="0">
                  <a:pos x="20" y="2"/>
                </a:cxn>
                <a:cxn ang="0">
                  <a:pos x="36" y="0"/>
                </a:cxn>
                <a:cxn ang="0">
                  <a:pos x="54" y="4"/>
                </a:cxn>
                <a:cxn ang="0">
                  <a:pos x="64" y="16"/>
                </a:cxn>
                <a:cxn ang="0">
                  <a:pos x="68" y="28"/>
                </a:cxn>
                <a:cxn ang="0">
                  <a:pos x="64" y="42"/>
                </a:cxn>
                <a:cxn ang="0">
                  <a:pos x="52" y="52"/>
                </a:cxn>
                <a:cxn ang="0">
                  <a:pos x="62" y="56"/>
                </a:cxn>
                <a:cxn ang="0">
                  <a:pos x="70" y="66"/>
                </a:cxn>
                <a:cxn ang="0">
                  <a:pos x="72" y="78"/>
                </a:cxn>
                <a:cxn ang="0">
                  <a:pos x="68" y="94"/>
                </a:cxn>
                <a:cxn ang="0">
                  <a:pos x="54" y="108"/>
                </a:cxn>
                <a:cxn ang="0">
                  <a:pos x="36" y="112"/>
                </a:cxn>
                <a:cxn ang="0">
                  <a:pos x="18" y="108"/>
                </a:cxn>
                <a:cxn ang="0">
                  <a:pos x="6" y="96"/>
                </a:cxn>
                <a:cxn ang="0">
                  <a:pos x="0" y="78"/>
                </a:cxn>
              </a:cxnLst>
              <a:rect l="0" t="0" r="r" b="b"/>
              <a:pathLst>
                <a:path w="72" h="112">
                  <a:moveTo>
                    <a:pt x="0" y="78"/>
                  </a:moveTo>
                  <a:lnTo>
                    <a:pt x="22" y="76"/>
                  </a:lnTo>
                  <a:lnTo>
                    <a:pt x="22" y="84"/>
                  </a:lnTo>
                  <a:lnTo>
                    <a:pt x="26" y="88"/>
                  </a:lnTo>
                  <a:lnTo>
                    <a:pt x="30" y="92"/>
                  </a:lnTo>
                  <a:lnTo>
                    <a:pt x="36" y="92"/>
                  </a:lnTo>
                  <a:lnTo>
                    <a:pt x="42" y="92"/>
                  </a:lnTo>
                  <a:lnTo>
                    <a:pt x="48" y="88"/>
                  </a:lnTo>
                  <a:lnTo>
                    <a:pt x="50" y="82"/>
                  </a:lnTo>
                  <a:lnTo>
                    <a:pt x="52" y="76"/>
                  </a:lnTo>
                  <a:lnTo>
                    <a:pt x="50" y="70"/>
                  </a:lnTo>
                  <a:lnTo>
                    <a:pt x="48" y="64"/>
                  </a:lnTo>
                  <a:lnTo>
                    <a:pt x="44" y="62"/>
                  </a:lnTo>
                  <a:lnTo>
                    <a:pt x="38" y="60"/>
                  </a:lnTo>
                  <a:lnTo>
                    <a:pt x="34" y="60"/>
                  </a:lnTo>
                  <a:lnTo>
                    <a:pt x="30" y="62"/>
                  </a:lnTo>
                  <a:lnTo>
                    <a:pt x="32" y="44"/>
                  </a:lnTo>
                  <a:lnTo>
                    <a:pt x="38" y="44"/>
                  </a:lnTo>
                  <a:lnTo>
                    <a:pt x="42" y="40"/>
                  </a:lnTo>
                  <a:lnTo>
                    <a:pt x="46" y="36"/>
                  </a:lnTo>
                  <a:lnTo>
                    <a:pt x="46" y="30"/>
                  </a:lnTo>
                  <a:lnTo>
                    <a:pt x="46" y="26"/>
                  </a:lnTo>
                  <a:lnTo>
                    <a:pt x="44" y="22"/>
                  </a:lnTo>
                  <a:lnTo>
                    <a:pt x="40" y="20"/>
                  </a:lnTo>
                  <a:lnTo>
                    <a:pt x="36" y="18"/>
                  </a:lnTo>
                  <a:lnTo>
                    <a:pt x="32" y="20"/>
                  </a:lnTo>
                  <a:lnTo>
                    <a:pt x="28" y="22"/>
                  </a:lnTo>
                  <a:lnTo>
                    <a:pt x="24" y="26"/>
                  </a:lnTo>
                  <a:lnTo>
                    <a:pt x="22" y="32"/>
                  </a:lnTo>
                  <a:lnTo>
                    <a:pt x="2" y="30"/>
                  </a:lnTo>
                  <a:lnTo>
                    <a:pt x="4" y="20"/>
                  </a:lnTo>
                  <a:lnTo>
                    <a:pt x="8" y="12"/>
                  </a:lnTo>
                  <a:lnTo>
                    <a:pt x="12" y="8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54" y="4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6" y="22"/>
                  </a:lnTo>
                  <a:lnTo>
                    <a:pt x="68" y="28"/>
                  </a:lnTo>
                  <a:lnTo>
                    <a:pt x="66" y="36"/>
                  </a:lnTo>
                  <a:lnTo>
                    <a:pt x="64" y="42"/>
                  </a:lnTo>
                  <a:lnTo>
                    <a:pt x="58" y="48"/>
                  </a:lnTo>
                  <a:lnTo>
                    <a:pt x="52" y="52"/>
                  </a:lnTo>
                  <a:lnTo>
                    <a:pt x="58" y="54"/>
                  </a:lnTo>
                  <a:lnTo>
                    <a:pt x="62" y="56"/>
                  </a:lnTo>
                  <a:lnTo>
                    <a:pt x="66" y="60"/>
                  </a:lnTo>
                  <a:lnTo>
                    <a:pt x="70" y="66"/>
                  </a:lnTo>
                  <a:lnTo>
                    <a:pt x="72" y="72"/>
                  </a:lnTo>
                  <a:lnTo>
                    <a:pt x="72" y="78"/>
                  </a:lnTo>
                  <a:lnTo>
                    <a:pt x="72" y="86"/>
                  </a:lnTo>
                  <a:lnTo>
                    <a:pt x="68" y="94"/>
                  </a:lnTo>
                  <a:lnTo>
                    <a:pt x="62" y="102"/>
                  </a:lnTo>
                  <a:lnTo>
                    <a:pt x="54" y="108"/>
                  </a:lnTo>
                  <a:lnTo>
                    <a:pt x="46" y="110"/>
                  </a:lnTo>
                  <a:lnTo>
                    <a:pt x="36" y="112"/>
                  </a:lnTo>
                  <a:lnTo>
                    <a:pt x="26" y="110"/>
                  </a:lnTo>
                  <a:lnTo>
                    <a:pt x="18" y="108"/>
                  </a:lnTo>
                  <a:lnTo>
                    <a:pt x="12" y="102"/>
                  </a:lnTo>
                  <a:lnTo>
                    <a:pt x="6" y="96"/>
                  </a:lnTo>
                  <a:lnTo>
                    <a:pt x="2" y="8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" name="Freeform 4316"/>
            <p:cNvSpPr>
              <a:spLocks noChangeAspect="1" noEditPoints="1"/>
            </p:cNvSpPr>
            <p:nvPr/>
          </p:nvSpPr>
          <p:spPr bwMode="auto">
            <a:xfrm>
              <a:off x="1039" y="830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0" y="10"/>
                </a:cxn>
                <a:cxn ang="0">
                  <a:pos x="68" y="28"/>
                </a:cxn>
                <a:cxn ang="0">
                  <a:pos x="72" y="56"/>
                </a:cxn>
                <a:cxn ang="0">
                  <a:pos x="68" y="82"/>
                </a:cxn>
                <a:cxn ang="0">
                  <a:pos x="60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0" y="108"/>
                </a:cxn>
                <a:cxn ang="0">
                  <a:pos x="14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2" y="28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4" y="24"/>
                </a:cxn>
                <a:cxn ang="0">
                  <a:pos x="22" y="30"/>
                </a:cxn>
                <a:cxn ang="0">
                  <a:pos x="22" y="36"/>
                </a:cxn>
                <a:cxn ang="0">
                  <a:pos x="20" y="44"/>
                </a:cxn>
                <a:cxn ang="0">
                  <a:pos x="20" y="56"/>
                </a:cxn>
                <a:cxn ang="0">
                  <a:pos x="20" y="66"/>
                </a:cxn>
                <a:cxn ang="0">
                  <a:pos x="22" y="74"/>
                </a:cxn>
                <a:cxn ang="0">
                  <a:pos x="22" y="80"/>
                </a:cxn>
                <a:cxn ang="0">
                  <a:pos x="24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6" y="86"/>
                </a:cxn>
                <a:cxn ang="0">
                  <a:pos x="48" y="82"/>
                </a:cxn>
                <a:cxn ang="0">
                  <a:pos x="50" y="76"/>
                </a:cxn>
                <a:cxn ang="0">
                  <a:pos x="50" y="66"/>
                </a:cxn>
                <a:cxn ang="0">
                  <a:pos x="50" y="56"/>
                </a:cxn>
                <a:cxn ang="0">
                  <a:pos x="50" y="44"/>
                </a:cxn>
                <a:cxn ang="0">
                  <a:pos x="50" y="36"/>
                </a:cxn>
                <a:cxn ang="0">
                  <a:pos x="48" y="30"/>
                </a:cxn>
                <a:cxn ang="0">
                  <a:pos x="46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0" y="10"/>
                  </a:lnTo>
                  <a:lnTo>
                    <a:pt x="68" y="28"/>
                  </a:lnTo>
                  <a:lnTo>
                    <a:pt x="72" y="56"/>
                  </a:lnTo>
                  <a:lnTo>
                    <a:pt x="68" y="82"/>
                  </a:lnTo>
                  <a:lnTo>
                    <a:pt x="60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0" y="108"/>
                  </a:lnTo>
                  <a:lnTo>
                    <a:pt x="14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2" y="28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4" y="24"/>
                  </a:lnTo>
                  <a:lnTo>
                    <a:pt x="22" y="30"/>
                  </a:lnTo>
                  <a:lnTo>
                    <a:pt x="22" y="36"/>
                  </a:lnTo>
                  <a:lnTo>
                    <a:pt x="20" y="44"/>
                  </a:lnTo>
                  <a:lnTo>
                    <a:pt x="20" y="56"/>
                  </a:lnTo>
                  <a:lnTo>
                    <a:pt x="20" y="66"/>
                  </a:lnTo>
                  <a:lnTo>
                    <a:pt x="22" y="74"/>
                  </a:lnTo>
                  <a:lnTo>
                    <a:pt x="22" y="80"/>
                  </a:lnTo>
                  <a:lnTo>
                    <a:pt x="24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6" y="86"/>
                  </a:lnTo>
                  <a:lnTo>
                    <a:pt x="48" y="82"/>
                  </a:lnTo>
                  <a:lnTo>
                    <a:pt x="50" y="76"/>
                  </a:lnTo>
                  <a:lnTo>
                    <a:pt x="50" y="66"/>
                  </a:lnTo>
                  <a:lnTo>
                    <a:pt x="50" y="56"/>
                  </a:lnTo>
                  <a:lnTo>
                    <a:pt x="50" y="44"/>
                  </a:lnTo>
                  <a:lnTo>
                    <a:pt x="50" y="36"/>
                  </a:lnTo>
                  <a:lnTo>
                    <a:pt x="48" y="30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Freeform 4317"/>
            <p:cNvSpPr>
              <a:spLocks noChangeAspect="1" noEditPoints="1"/>
            </p:cNvSpPr>
            <p:nvPr/>
          </p:nvSpPr>
          <p:spPr bwMode="auto">
            <a:xfrm>
              <a:off x="1158" y="830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2" y="10"/>
                </a:cxn>
                <a:cxn ang="0">
                  <a:pos x="70" y="28"/>
                </a:cxn>
                <a:cxn ang="0">
                  <a:pos x="72" y="56"/>
                </a:cxn>
                <a:cxn ang="0">
                  <a:pos x="70" y="82"/>
                </a:cxn>
                <a:cxn ang="0">
                  <a:pos x="62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2" y="108"/>
                </a:cxn>
                <a:cxn ang="0">
                  <a:pos x="16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4" y="28"/>
                </a:cxn>
                <a:cxn ang="0">
                  <a:pos x="12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6" y="24"/>
                </a:cxn>
                <a:cxn ang="0">
                  <a:pos x="24" y="30"/>
                </a:cxn>
                <a:cxn ang="0">
                  <a:pos x="22" y="36"/>
                </a:cxn>
                <a:cxn ang="0">
                  <a:pos x="22" y="44"/>
                </a:cxn>
                <a:cxn ang="0">
                  <a:pos x="22" y="56"/>
                </a:cxn>
                <a:cxn ang="0">
                  <a:pos x="22" y="66"/>
                </a:cxn>
                <a:cxn ang="0">
                  <a:pos x="22" y="74"/>
                </a:cxn>
                <a:cxn ang="0">
                  <a:pos x="24" y="80"/>
                </a:cxn>
                <a:cxn ang="0">
                  <a:pos x="26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8" y="86"/>
                </a:cxn>
                <a:cxn ang="0">
                  <a:pos x="50" y="82"/>
                </a:cxn>
                <a:cxn ang="0">
                  <a:pos x="50" y="76"/>
                </a:cxn>
                <a:cxn ang="0">
                  <a:pos x="52" y="66"/>
                </a:cxn>
                <a:cxn ang="0">
                  <a:pos x="52" y="56"/>
                </a:cxn>
                <a:cxn ang="0">
                  <a:pos x="52" y="44"/>
                </a:cxn>
                <a:cxn ang="0">
                  <a:pos x="50" y="36"/>
                </a:cxn>
                <a:cxn ang="0">
                  <a:pos x="50" y="30"/>
                </a:cxn>
                <a:cxn ang="0">
                  <a:pos x="48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2" y="10"/>
                  </a:lnTo>
                  <a:lnTo>
                    <a:pt x="70" y="28"/>
                  </a:lnTo>
                  <a:lnTo>
                    <a:pt x="72" y="56"/>
                  </a:lnTo>
                  <a:lnTo>
                    <a:pt x="70" y="82"/>
                  </a:lnTo>
                  <a:lnTo>
                    <a:pt x="62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2" y="108"/>
                  </a:lnTo>
                  <a:lnTo>
                    <a:pt x="16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4" y="28"/>
                  </a:lnTo>
                  <a:lnTo>
                    <a:pt x="12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6" y="24"/>
                  </a:lnTo>
                  <a:lnTo>
                    <a:pt x="24" y="30"/>
                  </a:lnTo>
                  <a:lnTo>
                    <a:pt x="22" y="36"/>
                  </a:lnTo>
                  <a:lnTo>
                    <a:pt x="22" y="44"/>
                  </a:lnTo>
                  <a:lnTo>
                    <a:pt x="22" y="56"/>
                  </a:lnTo>
                  <a:lnTo>
                    <a:pt x="22" y="66"/>
                  </a:lnTo>
                  <a:lnTo>
                    <a:pt x="22" y="74"/>
                  </a:lnTo>
                  <a:lnTo>
                    <a:pt x="24" y="80"/>
                  </a:lnTo>
                  <a:lnTo>
                    <a:pt x="26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8" y="86"/>
                  </a:lnTo>
                  <a:lnTo>
                    <a:pt x="50" y="82"/>
                  </a:lnTo>
                  <a:lnTo>
                    <a:pt x="50" y="76"/>
                  </a:lnTo>
                  <a:lnTo>
                    <a:pt x="52" y="66"/>
                  </a:lnTo>
                  <a:lnTo>
                    <a:pt x="52" y="56"/>
                  </a:lnTo>
                  <a:lnTo>
                    <a:pt x="52" y="44"/>
                  </a:lnTo>
                  <a:lnTo>
                    <a:pt x="50" y="36"/>
                  </a:lnTo>
                  <a:lnTo>
                    <a:pt x="50" y="30"/>
                  </a:lnTo>
                  <a:lnTo>
                    <a:pt x="48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Freeform 4318"/>
            <p:cNvSpPr>
              <a:spLocks noChangeAspect="1" noEditPoints="1"/>
            </p:cNvSpPr>
            <p:nvPr/>
          </p:nvSpPr>
          <p:spPr bwMode="auto">
            <a:xfrm>
              <a:off x="1268" y="830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0" y="10"/>
                </a:cxn>
                <a:cxn ang="0">
                  <a:pos x="68" y="28"/>
                </a:cxn>
                <a:cxn ang="0">
                  <a:pos x="72" y="56"/>
                </a:cxn>
                <a:cxn ang="0">
                  <a:pos x="68" y="82"/>
                </a:cxn>
                <a:cxn ang="0">
                  <a:pos x="60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0" y="108"/>
                </a:cxn>
                <a:cxn ang="0">
                  <a:pos x="14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2" y="28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4" y="24"/>
                </a:cxn>
                <a:cxn ang="0">
                  <a:pos x="22" y="30"/>
                </a:cxn>
                <a:cxn ang="0">
                  <a:pos x="22" y="36"/>
                </a:cxn>
                <a:cxn ang="0">
                  <a:pos x="20" y="44"/>
                </a:cxn>
                <a:cxn ang="0">
                  <a:pos x="20" y="56"/>
                </a:cxn>
                <a:cxn ang="0">
                  <a:pos x="20" y="66"/>
                </a:cxn>
                <a:cxn ang="0">
                  <a:pos x="22" y="74"/>
                </a:cxn>
                <a:cxn ang="0">
                  <a:pos x="22" y="80"/>
                </a:cxn>
                <a:cxn ang="0">
                  <a:pos x="24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6" y="86"/>
                </a:cxn>
                <a:cxn ang="0">
                  <a:pos x="48" y="82"/>
                </a:cxn>
                <a:cxn ang="0">
                  <a:pos x="50" y="76"/>
                </a:cxn>
                <a:cxn ang="0">
                  <a:pos x="50" y="66"/>
                </a:cxn>
                <a:cxn ang="0">
                  <a:pos x="50" y="56"/>
                </a:cxn>
                <a:cxn ang="0">
                  <a:pos x="50" y="44"/>
                </a:cxn>
                <a:cxn ang="0">
                  <a:pos x="50" y="36"/>
                </a:cxn>
                <a:cxn ang="0">
                  <a:pos x="48" y="30"/>
                </a:cxn>
                <a:cxn ang="0">
                  <a:pos x="46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0" y="10"/>
                  </a:lnTo>
                  <a:lnTo>
                    <a:pt x="68" y="28"/>
                  </a:lnTo>
                  <a:lnTo>
                    <a:pt x="72" y="56"/>
                  </a:lnTo>
                  <a:lnTo>
                    <a:pt x="68" y="82"/>
                  </a:lnTo>
                  <a:lnTo>
                    <a:pt x="60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0" y="108"/>
                  </a:lnTo>
                  <a:lnTo>
                    <a:pt x="14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2" y="28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4" y="24"/>
                  </a:lnTo>
                  <a:lnTo>
                    <a:pt x="22" y="30"/>
                  </a:lnTo>
                  <a:lnTo>
                    <a:pt x="22" y="36"/>
                  </a:lnTo>
                  <a:lnTo>
                    <a:pt x="20" y="44"/>
                  </a:lnTo>
                  <a:lnTo>
                    <a:pt x="20" y="56"/>
                  </a:lnTo>
                  <a:lnTo>
                    <a:pt x="20" y="66"/>
                  </a:lnTo>
                  <a:lnTo>
                    <a:pt x="22" y="74"/>
                  </a:lnTo>
                  <a:lnTo>
                    <a:pt x="22" y="80"/>
                  </a:lnTo>
                  <a:lnTo>
                    <a:pt x="24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6" y="86"/>
                  </a:lnTo>
                  <a:lnTo>
                    <a:pt x="48" y="82"/>
                  </a:lnTo>
                  <a:lnTo>
                    <a:pt x="50" y="76"/>
                  </a:lnTo>
                  <a:lnTo>
                    <a:pt x="50" y="66"/>
                  </a:lnTo>
                  <a:lnTo>
                    <a:pt x="50" y="56"/>
                  </a:lnTo>
                  <a:lnTo>
                    <a:pt x="50" y="44"/>
                  </a:lnTo>
                  <a:lnTo>
                    <a:pt x="50" y="36"/>
                  </a:lnTo>
                  <a:lnTo>
                    <a:pt x="48" y="30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" name="Freeform 4319"/>
            <p:cNvSpPr>
              <a:spLocks noChangeAspect="1"/>
            </p:cNvSpPr>
            <p:nvPr/>
          </p:nvSpPr>
          <p:spPr bwMode="auto">
            <a:xfrm>
              <a:off x="932" y="344"/>
              <a:ext cx="90" cy="140"/>
            </a:xfrm>
            <a:custGeom>
              <a:avLst/>
              <a:gdLst/>
              <a:ahLst/>
              <a:cxnLst>
                <a:cxn ang="0">
                  <a:pos x="22" y="76"/>
                </a:cxn>
                <a:cxn ang="0">
                  <a:pos x="26" y="88"/>
                </a:cxn>
                <a:cxn ang="0">
                  <a:pos x="36" y="92"/>
                </a:cxn>
                <a:cxn ang="0">
                  <a:pos x="48" y="88"/>
                </a:cxn>
                <a:cxn ang="0">
                  <a:pos x="52" y="76"/>
                </a:cxn>
                <a:cxn ang="0">
                  <a:pos x="48" y="64"/>
                </a:cxn>
                <a:cxn ang="0">
                  <a:pos x="38" y="60"/>
                </a:cxn>
                <a:cxn ang="0">
                  <a:pos x="30" y="62"/>
                </a:cxn>
                <a:cxn ang="0">
                  <a:pos x="38" y="44"/>
                </a:cxn>
                <a:cxn ang="0">
                  <a:pos x="46" y="36"/>
                </a:cxn>
                <a:cxn ang="0">
                  <a:pos x="46" y="26"/>
                </a:cxn>
                <a:cxn ang="0">
                  <a:pos x="40" y="20"/>
                </a:cxn>
                <a:cxn ang="0">
                  <a:pos x="32" y="20"/>
                </a:cxn>
                <a:cxn ang="0">
                  <a:pos x="24" y="26"/>
                </a:cxn>
                <a:cxn ang="0">
                  <a:pos x="2" y="30"/>
                </a:cxn>
                <a:cxn ang="0">
                  <a:pos x="8" y="12"/>
                </a:cxn>
                <a:cxn ang="0">
                  <a:pos x="20" y="2"/>
                </a:cxn>
                <a:cxn ang="0">
                  <a:pos x="36" y="0"/>
                </a:cxn>
                <a:cxn ang="0">
                  <a:pos x="54" y="4"/>
                </a:cxn>
                <a:cxn ang="0">
                  <a:pos x="64" y="16"/>
                </a:cxn>
                <a:cxn ang="0">
                  <a:pos x="68" y="28"/>
                </a:cxn>
                <a:cxn ang="0">
                  <a:pos x="64" y="42"/>
                </a:cxn>
                <a:cxn ang="0">
                  <a:pos x="52" y="52"/>
                </a:cxn>
                <a:cxn ang="0">
                  <a:pos x="62" y="56"/>
                </a:cxn>
                <a:cxn ang="0">
                  <a:pos x="70" y="66"/>
                </a:cxn>
                <a:cxn ang="0">
                  <a:pos x="72" y="78"/>
                </a:cxn>
                <a:cxn ang="0">
                  <a:pos x="68" y="94"/>
                </a:cxn>
                <a:cxn ang="0">
                  <a:pos x="54" y="108"/>
                </a:cxn>
                <a:cxn ang="0">
                  <a:pos x="36" y="112"/>
                </a:cxn>
                <a:cxn ang="0">
                  <a:pos x="18" y="108"/>
                </a:cxn>
                <a:cxn ang="0">
                  <a:pos x="6" y="96"/>
                </a:cxn>
                <a:cxn ang="0">
                  <a:pos x="0" y="78"/>
                </a:cxn>
              </a:cxnLst>
              <a:rect l="0" t="0" r="r" b="b"/>
              <a:pathLst>
                <a:path w="72" h="112">
                  <a:moveTo>
                    <a:pt x="0" y="78"/>
                  </a:moveTo>
                  <a:lnTo>
                    <a:pt x="22" y="76"/>
                  </a:lnTo>
                  <a:lnTo>
                    <a:pt x="22" y="84"/>
                  </a:lnTo>
                  <a:lnTo>
                    <a:pt x="26" y="88"/>
                  </a:lnTo>
                  <a:lnTo>
                    <a:pt x="30" y="92"/>
                  </a:lnTo>
                  <a:lnTo>
                    <a:pt x="36" y="92"/>
                  </a:lnTo>
                  <a:lnTo>
                    <a:pt x="42" y="92"/>
                  </a:lnTo>
                  <a:lnTo>
                    <a:pt x="48" y="88"/>
                  </a:lnTo>
                  <a:lnTo>
                    <a:pt x="50" y="82"/>
                  </a:lnTo>
                  <a:lnTo>
                    <a:pt x="52" y="76"/>
                  </a:lnTo>
                  <a:lnTo>
                    <a:pt x="50" y="70"/>
                  </a:lnTo>
                  <a:lnTo>
                    <a:pt x="48" y="64"/>
                  </a:lnTo>
                  <a:lnTo>
                    <a:pt x="44" y="62"/>
                  </a:lnTo>
                  <a:lnTo>
                    <a:pt x="38" y="60"/>
                  </a:lnTo>
                  <a:lnTo>
                    <a:pt x="34" y="60"/>
                  </a:lnTo>
                  <a:lnTo>
                    <a:pt x="30" y="62"/>
                  </a:lnTo>
                  <a:lnTo>
                    <a:pt x="32" y="44"/>
                  </a:lnTo>
                  <a:lnTo>
                    <a:pt x="38" y="44"/>
                  </a:lnTo>
                  <a:lnTo>
                    <a:pt x="42" y="40"/>
                  </a:lnTo>
                  <a:lnTo>
                    <a:pt x="46" y="36"/>
                  </a:lnTo>
                  <a:lnTo>
                    <a:pt x="46" y="30"/>
                  </a:lnTo>
                  <a:lnTo>
                    <a:pt x="46" y="26"/>
                  </a:lnTo>
                  <a:lnTo>
                    <a:pt x="44" y="22"/>
                  </a:lnTo>
                  <a:lnTo>
                    <a:pt x="40" y="20"/>
                  </a:lnTo>
                  <a:lnTo>
                    <a:pt x="36" y="18"/>
                  </a:lnTo>
                  <a:lnTo>
                    <a:pt x="32" y="20"/>
                  </a:lnTo>
                  <a:lnTo>
                    <a:pt x="28" y="22"/>
                  </a:lnTo>
                  <a:lnTo>
                    <a:pt x="24" y="26"/>
                  </a:lnTo>
                  <a:lnTo>
                    <a:pt x="22" y="32"/>
                  </a:lnTo>
                  <a:lnTo>
                    <a:pt x="2" y="30"/>
                  </a:lnTo>
                  <a:lnTo>
                    <a:pt x="4" y="20"/>
                  </a:lnTo>
                  <a:lnTo>
                    <a:pt x="8" y="12"/>
                  </a:lnTo>
                  <a:lnTo>
                    <a:pt x="12" y="8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6" y="0"/>
                  </a:lnTo>
                  <a:lnTo>
                    <a:pt x="46" y="0"/>
                  </a:lnTo>
                  <a:lnTo>
                    <a:pt x="54" y="4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6" y="22"/>
                  </a:lnTo>
                  <a:lnTo>
                    <a:pt x="68" y="28"/>
                  </a:lnTo>
                  <a:lnTo>
                    <a:pt x="66" y="36"/>
                  </a:lnTo>
                  <a:lnTo>
                    <a:pt x="64" y="42"/>
                  </a:lnTo>
                  <a:lnTo>
                    <a:pt x="58" y="48"/>
                  </a:lnTo>
                  <a:lnTo>
                    <a:pt x="52" y="52"/>
                  </a:lnTo>
                  <a:lnTo>
                    <a:pt x="58" y="54"/>
                  </a:lnTo>
                  <a:lnTo>
                    <a:pt x="62" y="56"/>
                  </a:lnTo>
                  <a:lnTo>
                    <a:pt x="66" y="60"/>
                  </a:lnTo>
                  <a:lnTo>
                    <a:pt x="70" y="66"/>
                  </a:lnTo>
                  <a:lnTo>
                    <a:pt x="72" y="72"/>
                  </a:lnTo>
                  <a:lnTo>
                    <a:pt x="72" y="78"/>
                  </a:lnTo>
                  <a:lnTo>
                    <a:pt x="72" y="86"/>
                  </a:lnTo>
                  <a:lnTo>
                    <a:pt x="68" y="94"/>
                  </a:lnTo>
                  <a:lnTo>
                    <a:pt x="62" y="102"/>
                  </a:lnTo>
                  <a:lnTo>
                    <a:pt x="54" y="108"/>
                  </a:lnTo>
                  <a:lnTo>
                    <a:pt x="46" y="110"/>
                  </a:lnTo>
                  <a:lnTo>
                    <a:pt x="36" y="112"/>
                  </a:lnTo>
                  <a:lnTo>
                    <a:pt x="26" y="110"/>
                  </a:lnTo>
                  <a:lnTo>
                    <a:pt x="18" y="108"/>
                  </a:lnTo>
                  <a:lnTo>
                    <a:pt x="12" y="102"/>
                  </a:lnTo>
                  <a:lnTo>
                    <a:pt x="6" y="96"/>
                  </a:lnTo>
                  <a:lnTo>
                    <a:pt x="2" y="8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" name="Freeform 4320"/>
            <p:cNvSpPr>
              <a:spLocks noChangeAspect="1"/>
            </p:cNvSpPr>
            <p:nvPr/>
          </p:nvSpPr>
          <p:spPr bwMode="auto">
            <a:xfrm>
              <a:off x="1039" y="344"/>
              <a:ext cx="93" cy="140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18" y="76"/>
                </a:cxn>
                <a:cxn ang="0">
                  <a:pos x="20" y="82"/>
                </a:cxn>
                <a:cxn ang="0">
                  <a:pos x="24" y="88"/>
                </a:cxn>
                <a:cxn ang="0">
                  <a:pos x="30" y="92"/>
                </a:cxn>
                <a:cxn ang="0">
                  <a:pos x="36" y="92"/>
                </a:cxn>
                <a:cxn ang="0">
                  <a:pos x="42" y="92"/>
                </a:cxn>
                <a:cxn ang="0">
                  <a:pos x="48" y="88"/>
                </a:cxn>
                <a:cxn ang="0">
                  <a:pos x="50" y="84"/>
                </a:cxn>
                <a:cxn ang="0">
                  <a:pos x="52" y="80"/>
                </a:cxn>
                <a:cxn ang="0">
                  <a:pos x="52" y="74"/>
                </a:cxn>
                <a:cxn ang="0">
                  <a:pos x="52" y="68"/>
                </a:cxn>
                <a:cxn ang="0">
                  <a:pos x="50" y="64"/>
                </a:cxn>
                <a:cxn ang="0">
                  <a:pos x="48" y="60"/>
                </a:cxn>
                <a:cxn ang="0">
                  <a:pos x="42" y="56"/>
                </a:cxn>
                <a:cxn ang="0">
                  <a:pos x="36" y="56"/>
                </a:cxn>
                <a:cxn ang="0">
                  <a:pos x="30" y="56"/>
                </a:cxn>
                <a:cxn ang="0">
                  <a:pos x="24" y="60"/>
                </a:cxn>
                <a:cxn ang="0">
                  <a:pos x="20" y="64"/>
                </a:cxn>
                <a:cxn ang="0">
                  <a:pos x="0" y="60"/>
                </a:cxn>
                <a:cxn ang="0">
                  <a:pos x="14" y="0"/>
                </a:cxn>
                <a:cxn ang="0">
                  <a:pos x="68" y="0"/>
                </a:cxn>
                <a:cxn ang="0">
                  <a:pos x="68" y="22"/>
                </a:cxn>
                <a:cxn ang="0">
                  <a:pos x="30" y="22"/>
                </a:cxn>
                <a:cxn ang="0">
                  <a:pos x="26" y="40"/>
                </a:cxn>
                <a:cxn ang="0">
                  <a:pos x="34" y="38"/>
                </a:cxn>
                <a:cxn ang="0">
                  <a:pos x="40" y="36"/>
                </a:cxn>
                <a:cxn ang="0">
                  <a:pos x="50" y="38"/>
                </a:cxn>
                <a:cxn ang="0">
                  <a:pos x="56" y="40"/>
                </a:cxn>
                <a:cxn ang="0">
                  <a:pos x="64" y="46"/>
                </a:cxn>
                <a:cxn ang="0">
                  <a:pos x="68" y="54"/>
                </a:cxn>
                <a:cxn ang="0">
                  <a:pos x="72" y="62"/>
                </a:cxn>
                <a:cxn ang="0">
                  <a:pos x="74" y="72"/>
                </a:cxn>
                <a:cxn ang="0">
                  <a:pos x="72" y="82"/>
                </a:cxn>
                <a:cxn ang="0">
                  <a:pos x="70" y="90"/>
                </a:cxn>
                <a:cxn ang="0">
                  <a:pos x="66" y="98"/>
                </a:cxn>
                <a:cxn ang="0">
                  <a:pos x="60" y="104"/>
                </a:cxn>
                <a:cxn ang="0">
                  <a:pos x="52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6" y="110"/>
                </a:cxn>
                <a:cxn ang="0">
                  <a:pos x="18" y="108"/>
                </a:cxn>
                <a:cxn ang="0">
                  <a:pos x="10" y="102"/>
                </a:cxn>
                <a:cxn ang="0">
                  <a:pos x="6" y="96"/>
                </a:cxn>
                <a:cxn ang="0">
                  <a:pos x="2" y="88"/>
                </a:cxn>
                <a:cxn ang="0">
                  <a:pos x="0" y="78"/>
                </a:cxn>
              </a:cxnLst>
              <a:rect l="0" t="0" r="r" b="b"/>
              <a:pathLst>
                <a:path w="74" h="112">
                  <a:moveTo>
                    <a:pt x="0" y="78"/>
                  </a:moveTo>
                  <a:lnTo>
                    <a:pt x="18" y="76"/>
                  </a:lnTo>
                  <a:lnTo>
                    <a:pt x="20" y="82"/>
                  </a:lnTo>
                  <a:lnTo>
                    <a:pt x="24" y="88"/>
                  </a:lnTo>
                  <a:lnTo>
                    <a:pt x="30" y="92"/>
                  </a:lnTo>
                  <a:lnTo>
                    <a:pt x="36" y="92"/>
                  </a:lnTo>
                  <a:lnTo>
                    <a:pt x="42" y="92"/>
                  </a:lnTo>
                  <a:lnTo>
                    <a:pt x="48" y="88"/>
                  </a:lnTo>
                  <a:lnTo>
                    <a:pt x="50" y="84"/>
                  </a:lnTo>
                  <a:lnTo>
                    <a:pt x="52" y="80"/>
                  </a:lnTo>
                  <a:lnTo>
                    <a:pt x="52" y="74"/>
                  </a:lnTo>
                  <a:lnTo>
                    <a:pt x="52" y="68"/>
                  </a:lnTo>
                  <a:lnTo>
                    <a:pt x="50" y="64"/>
                  </a:lnTo>
                  <a:lnTo>
                    <a:pt x="48" y="60"/>
                  </a:lnTo>
                  <a:lnTo>
                    <a:pt x="42" y="56"/>
                  </a:lnTo>
                  <a:lnTo>
                    <a:pt x="36" y="56"/>
                  </a:lnTo>
                  <a:lnTo>
                    <a:pt x="30" y="56"/>
                  </a:lnTo>
                  <a:lnTo>
                    <a:pt x="24" y="60"/>
                  </a:lnTo>
                  <a:lnTo>
                    <a:pt x="20" y="64"/>
                  </a:lnTo>
                  <a:lnTo>
                    <a:pt x="0" y="60"/>
                  </a:lnTo>
                  <a:lnTo>
                    <a:pt x="14" y="0"/>
                  </a:lnTo>
                  <a:lnTo>
                    <a:pt x="68" y="0"/>
                  </a:lnTo>
                  <a:lnTo>
                    <a:pt x="68" y="22"/>
                  </a:lnTo>
                  <a:lnTo>
                    <a:pt x="30" y="22"/>
                  </a:lnTo>
                  <a:lnTo>
                    <a:pt x="26" y="40"/>
                  </a:lnTo>
                  <a:lnTo>
                    <a:pt x="34" y="38"/>
                  </a:lnTo>
                  <a:lnTo>
                    <a:pt x="40" y="36"/>
                  </a:lnTo>
                  <a:lnTo>
                    <a:pt x="50" y="38"/>
                  </a:lnTo>
                  <a:lnTo>
                    <a:pt x="56" y="40"/>
                  </a:lnTo>
                  <a:lnTo>
                    <a:pt x="64" y="46"/>
                  </a:lnTo>
                  <a:lnTo>
                    <a:pt x="68" y="54"/>
                  </a:lnTo>
                  <a:lnTo>
                    <a:pt x="72" y="62"/>
                  </a:lnTo>
                  <a:lnTo>
                    <a:pt x="74" y="72"/>
                  </a:lnTo>
                  <a:lnTo>
                    <a:pt x="72" y="82"/>
                  </a:lnTo>
                  <a:lnTo>
                    <a:pt x="70" y="90"/>
                  </a:lnTo>
                  <a:lnTo>
                    <a:pt x="66" y="98"/>
                  </a:lnTo>
                  <a:lnTo>
                    <a:pt x="60" y="104"/>
                  </a:lnTo>
                  <a:lnTo>
                    <a:pt x="52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6" y="110"/>
                  </a:lnTo>
                  <a:lnTo>
                    <a:pt x="18" y="108"/>
                  </a:lnTo>
                  <a:lnTo>
                    <a:pt x="10" y="102"/>
                  </a:lnTo>
                  <a:lnTo>
                    <a:pt x="6" y="96"/>
                  </a:lnTo>
                  <a:lnTo>
                    <a:pt x="2" y="8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" name="Freeform 4321"/>
            <p:cNvSpPr>
              <a:spLocks noChangeAspect="1" noEditPoints="1"/>
            </p:cNvSpPr>
            <p:nvPr/>
          </p:nvSpPr>
          <p:spPr bwMode="auto">
            <a:xfrm>
              <a:off x="1158" y="344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2" y="10"/>
                </a:cxn>
                <a:cxn ang="0">
                  <a:pos x="70" y="28"/>
                </a:cxn>
                <a:cxn ang="0">
                  <a:pos x="72" y="56"/>
                </a:cxn>
                <a:cxn ang="0">
                  <a:pos x="70" y="82"/>
                </a:cxn>
                <a:cxn ang="0">
                  <a:pos x="62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2" y="108"/>
                </a:cxn>
                <a:cxn ang="0">
                  <a:pos x="16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4" y="28"/>
                </a:cxn>
                <a:cxn ang="0">
                  <a:pos x="12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6" y="24"/>
                </a:cxn>
                <a:cxn ang="0">
                  <a:pos x="24" y="30"/>
                </a:cxn>
                <a:cxn ang="0">
                  <a:pos x="22" y="36"/>
                </a:cxn>
                <a:cxn ang="0">
                  <a:pos x="22" y="44"/>
                </a:cxn>
                <a:cxn ang="0">
                  <a:pos x="22" y="56"/>
                </a:cxn>
                <a:cxn ang="0">
                  <a:pos x="22" y="66"/>
                </a:cxn>
                <a:cxn ang="0">
                  <a:pos x="22" y="74"/>
                </a:cxn>
                <a:cxn ang="0">
                  <a:pos x="24" y="80"/>
                </a:cxn>
                <a:cxn ang="0">
                  <a:pos x="26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8" y="86"/>
                </a:cxn>
                <a:cxn ang="0">
                  <a:pos x="50" y="82"/>
                </a:cxn>
                <a:cxn ang="0">
                  <a:pos x="50" y="76"/>
                </a:cxn>
                <a:cxn ang="0">
                  <a:pos x="52" y="66"/>
                </a:cxn>
                <a:cxn ang="0">
                  <a:pos x="52" y="56"/>
                </a:cxn>
                <a:cxn ang="0">
                  <a:pos x="52" y="44"/>
                </a:cxn>
                <a:cxn ang="0">
                  <a:pos x="50" y="36"/>
                </a:cxn>
                <a:cxn ang="0">
                  <a:pos x="50" y="30"/>
                </a:cxn>
                <a:cxn ang="0">
                  <a:pos x="48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2" y="10"/>
                  </a:lnTo>
                  <a:lnTo>
                    <a:pt x="70" y="28"/>
                  </a:lnTo>
                  <a:lnTo>
                    <a:pt x="72" y="56"/>
                  </a:lnTo>
                  <a:lnTo>
                    <a:pt x="70" y="82"/>
                  </a:lnTo>
                  <a:lnTo>
                    <a:pt x="62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2" y="108"/>
                  </a:lnTo>
                  <a:lnTo>
                    <a:pt x="16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4" y="28"/>
                  </a:lnTo>
                  <a:lnTo>
                    <a:pt x="12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6" y="24"/>
                  </a:lnTo>
                  <a:lnTo>
                    <a:pt x="24" y="30"/>
                  </a:lnTo>
                  <a:lnTo>
                    <a:pt x="22" y="36"/>
                  </a:lnTo>
                  <a:lnTo>
                    <a:pt x="22" y="44"/>
                  </a:lnTo>
                  <a:lnTo>
                    <a:pt x="22" y="56"/>
                  </a:lnTo>
                  <a:lnTo>
                    <a:pt x="22" y="66"/>
                  </a:lnTo>
                  <a:lnTo>
                    <a:pt x="22" y="74"/>
                  </a:lnTo>
                  <a:lnTo>
                    <a:pt x="24" y="80"/>
                  </a:lnTo>
                  <a:lnTo>
                    <a:pt x="26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8" y="86"/>
                  </a:lnTo>
                  <a:lnTo>
                    <a:pt x="50" y="82"/>
                  </a:lnTo>
                  <a:lnTo>
                    <a:pt x="50" y="76"/>
                  </a:lnTo>
                  <a:lnTo>
                    <a:pt x="52" y="66"/>
                  </a:lnTo>
                  <a:lnTo>
                    <a:pt x="52" y="56"/>
                  </a:lnTo>
                  <a:lnTo>
                    <a:pt x="52" y="44"/>
                  </a:lnTo>
                  <a:lnTo>
                    <a:pt x="50" y="36"/>
                  </a:lnTo>
                  <a:lnTo>
                    <a:pt x="50" y="30"/>
                  </a:lnTo>
                  <a:lnTo>
                    <a:pt x="48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" name="Freeform 4322"/>
            <p:cNvSpPr>
              <a:spLocks noChangeAspect="1" noEditPoints="1"/>
            </p:cNvSpPr>
            <p:nvPr/>
          </p:nvSpPr>
          <p:spPr bwMode="auto">
            <a:xfrm>
              <a:off x="1268" y="344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0" y="10"/>
                </a:cxn>
                <a:cxn ang="0">
                  <a:pos x="68" y="28"/>
                </a:cxn>
                <a:cxn ang="0">
                  <a:pos x="72" y="56"/>
                </a:cxn>
                <a:cxn ang="0">
                  <a:pos x="68" y="82"/>
                </a:cxn>
                <a:cxn ang="0">
                  <a:pos x="60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0" y="108"/>
                </a:cxn>
                <a:cxn ang="0">
                  <a:pos x="14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2" y="28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4" y="24"/>
                </a:cxn>
                <a:cxn ang="0">
                  <a:pos x="22" y="30"/>
                </a:cxn>
                <a:cxn ang="0">
                  <a:pos x="22" y="36"/>
                </a:cxn>
                <a:cxn ang="0">
                  <a:pos x="20" y="44"/>
                </a:cxn>
                <a:cxn ang="0">
                  <a:pos x="20" y="56"/>
                </a:cxn>
                <a:cxn ang="0">
                  <a:pos x="20" y="66"/>
                </a:cxn>
                <a:cxn ang="0">
                  <a:pos x="22" y="74"/>
                </a:cxn>
                <a:cxn ang="0">
                  <a:pos x="22" y="80"/>
                </a:cxn>
                <a:cxn ang="0">
                  <a:pos x="24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6" y="86"/>
                </a:cxn>
                <a:cxn ang="0">
                  <a:pos x="48" y="82"/>
                </a:cxn>
                <a:cxn ang="0">
                  <a:pos x="50" y="76"/>
                </a:cxn>
                <a:cxn ang="0">
                  <a:pos x="50" y="66"/>
                </a:cxn>
                <a:cxn ang="0">
                  <a:pos x="50" y="56"/>
                </a:cxn>
                <a:cxn ang="0">
                  <a:pos x="50" y="44"/>
                </a:cxn>
                <a:cxn ang="0">
                  <a:pos x="50" y="36"/>
                </a:cxn>
                <a:cxn ang="0">
                  <a:pos x="48" y="30"/>
                </a:cxn>
                <a:cxn ang="0">
                  <a:pos x="46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0" y="10"/>
                  </a:lnTo>
                  <a:lnTo>
                    <a:pt x="68" y="28"/>
                  </a:lnTo>
                  <a:lnTo>
                    <a:pt x="72" y="56"/>
                  </a:lnTo>
                  <a:lnTo>
                    <a:pt x="68" y="82"/>
                  </a:lnTo>
                  <a:lnTo>
                    <a:pt x="60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0" y="108"/>
                  </a:lnTo>
                  <a:lnTo>
                    <a:pt x="14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2" y="28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4" y="24"/>
                  </a:lnTo>
                  <a:lnTo>
                    <a:pt x="22" y="30"/>
                  </a:lnTo>
                  <a:lnTo>
                    <a:pt x="22" y="36"/>
                  </a:lnTo>
                  <a:lnTo>
                    <a:pt x="20" y="44"/>
                  </a:lnTo>
                  <a:lnTo>
                    <a:pt x="20" y="56"/>
                  </a:lnTo>
                  <a:lnTo>
                    <a:pt x="20" y="66"/>
                  </a:lnTo>
                  <a:lnTo>
                    <a:pt x="22" y="74"/>
                  </a:lnTo>
                  <a:lnTo>
                    <a:pt x="22" y="80"/>
                  </a:lnTo>
                  <a:lnTo>
                    <a:pt x="24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6" y="86"/>
                  </a:lnTo>
                  <a:lnTo>
                    <a:pt x="48" y="82"/>
                  </a:lnTo>
                  <a:lnTo>
                    <a:pt x="50" y="76"/>
                  </a:lnTo>
                  <a:lnTo>
                    <a:pt x="50" y="66"/>
                  </a:lnTo>
                  <a:lnTo>
                    <a:pt x="50" y="56"/>
                  </a:lnTo>
                  <a:lnTo>
                    <a:pt x="50" y="44"/>
                  </a:lnTo>
                  <a:lnTo>
                    <a:pt x="50" y="36"/>
                  </a:lnTo>
                  <a:lnTo>
                    <a:pt x="48" y="30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Line 4323"/>
            <p:cNvSpPr>
              <a:spLocks noChangeAspect="1" noChangeShapeType="1"/>
            </p:cNvSpPr>
            <p:nvPr/>
          </p:nvSpPr>
          <p:spPr bwMode="auto">
            <a:xfrm>
              <a:off x="1412" y="3802"/>
              <a:ext cx="3446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Line 4324"/>
            <p:cNvSpPr>
              <a:spLocks noChangeAspect="1" noChangeShapeType="1"/>
            </p:cNvSpPr>
            <p:nvPr/>
          </p:nvSpPr>
          <p:spPr bwMode="auto">
            <a:xfrm>
              <a:off x="1412" y="3736"/>
              <a:ext cx="1" cy="6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" name="Line 4325"/>
            <p:cNvSpPr>
              <a:spLocks noChangeAspect="1" noChangeShapeType="1"/>
            </p:cNvSpPr>
            <p:nvPr/>
          </p:nvSpPr>
          <p:spPr bwMode="auto">
            <a:xfrm>
              <a:off x="1496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Line 4326"/>
            <p:cNvSpPr>
              <a:spLocks noChangeAspect="1" noChangeShapeType="1"/>
            </p:cNvSpPr>
            <p:nvPr/>
          </p:nvSpPr>
          <p:spPr bwMode="auto">
            <a:xfrm>
              <a:off x="1582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" name="Line 4327"/>
            <p:cNvSpPr>
              <a:spLocks noChangeAspect="1" noChangeShapeType="1"/>
            </p:cNvSpPr>
            <p:nvPr/>
          </p:nvSpPr>
          <p:spPr bwMode="auto">
            <a:xfrm>
              <a:off x="1666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Line 4328"/>
            <p:cNvSpPr>
              <a:spLocks noChangeAspect="1" noChangeShapeType="1"/>
            </p:cNvSpPr>
            <p:nvPr/>
          </p:nvSpPr>
          <p:spPr bwMode="auto">
            <a:xfrm>
              <a:off x="1752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" name="Line 4329"/>
            <p:cNvSpPr>
              <a:spLocks noChangeAspect="1" noChangeShapeType="1"/>
            </p:cNvSpPr>
            <p:nvPr/>
          </p:nvSpPr>
          <p:spPr bwMode="auto">
            <a:xfrm>
              <a:off x="1838" y="3736"/>
              <a:ext cx="1" cy="6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" name="Line 4330"/>
            <p:cNvSpPr>
              <a:spLocks noChangeAspect="1" noChangeShapeType="1"/>
            </p:cNvSpPr>
            <p:nvPr/>
          </p:nvSpPr>
          <p:spPr bwMode="auto">
            <a:xfrm>
              <a:off x="1922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" name="Line 4331"/>
            <p:cNvSpPr>
              <a:spLocks noChangeAspect="1" noChangeShapeType="1"/>
            </p:cNvSpPr>
            <p:nvPr/>
          </p:nvSpPr>
          <p:spPr bwMode="auto">
            <a:xfrm>
              <a:off x="2008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" name="Line 4332"/>
            <p:cNvSpPr>
              <a:spLocks noChangeAspect="1" noChangeShapeType="1"/>
            </p:cNvSpPr>
            <p:nvPr/>
          </p:nvSpPr>
          <p:spPr bwMode="auto">
            <a:xfrm>
              <a:off x="2092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" name="Line 4333"/>
            <p:cNvSpPr>
              <a:spLocks noChangeAspect="1" noChangeShapeType="1"/>
            </p:cNvSpPr>
            <p:nvPr/>
          </p:nvSpPr>
          <p:spPr bwMode="auto">
            <a:xfrm>
              <a:off x="2178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" name="Line 4334"/>
            <p:cNvSpPr>
              <a:spLocks noChangeAspect="1" noChangeShapeType="1"/>
            </p:cNvSpPr>
            <p:nvPr/>
          </p:nvSpPr>
          <p:spPr bwMode="auto">
            <a:xfrm>
              <a:off x="2262" y="3736"/>
              <a:ext cx="1" cy="6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" name="Line 4335"/>
            <p:cNvSpPr>
              <a:spLocks noChangeAspect="1" noChangeShapeType="1"/>
            </p:cNvSpPr>
            <p:nvPr/>
          </p:nvSpPr>
          <p:spPr bwMode="auto">
            <a:xfrm>
              <a:off x="2348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" name="Line 4336"/>
            <p:cNvSpPr>
              <a:spLocks noChangeAspect="1" noChangeShapeType="1"/>
            </p:cNvSpPr>
            <p:nvPr/>
          </p:nvSpPr>
          <p:spPr bwMode="auto">
            <a:xfrm>
              <a:off x="2432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" name="Line 4337"/>
            <p:cNvSpPr>
              <a:spLocks noChangeAspect="1" noChangeShapeType="1"/>
            </p:cNvSpPr>
            <p:nvPr/>
          </p:nvSpPr>
          <p:spPr bwMode="auto">
            <a:xfrm>
              <a:off x="2518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" name="Line 4338"/>
            <p:cNvSpPr>
              <a:spLocks noChangeAspect="1" noChangeShapeType="1"/>
            </p:cNvSpPr>
            <p:nvPr/>
          </p:nvSpPr>
          <p:spPr bwMode="auto">
            <a:xfrm>
              <a:off x="2602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" name="Line 4339"/>
            <p:cNvSpPr>
              <a:spLocks noChangeAspect="1" noChangeShapeType="1"/>
            </p:cNvSpPr>
            <p:nvPr/>
          </p:nvSpPr>
          <p:spPr bwMode="auto">
            <a:xfrm>
              <a:off x="2688" y="3736"/>
              <a:ext cx="1" cy="6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" name="Line 4340"/>
            <p:cNvSpPr>
              <a:spLocks noChangeAspect="1" noChangeShapeType="1"/>
            </p:cNvSpPr>
            <p:nvPr/>
          </p:nvSpPr>
          <p:spPr bwMode="auto">
            <a:xfrm>
              <a:off x="2774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" name="Line 4341"/>
            <p:cNvSpPr>
              <a:spLocks noChangeAspect="1" noChangeShapeType="1"/>
            </p:cNvSpPr>
            <p:nvPr/>
          </p:nvSpPr>
          <p:spPr bwMode="auto">
            <a:xfrm>
              <a:off x="2858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" name="Line 4342"/>
            <p:cNvSpPr>
              <a:spLocks noChangeAspect="1" noChangeShapeType="1"/>
            </p:cNvSpPr>
            <p:nvPr/>
          </p:nvSpPr>
          <p:spPr bwMode="auto">
            <a:xfrm>
              <a:off x="2944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" name="Line 4343"/>
            <p:cNvSpPr>
              <a:spLocks noChangeAspect="1" noChangeShapeType="1"/>
            </p:cNvSpPr>
            <p:nvPr/>
          </p:nvSpPr>
          <p:spPr bwMode="auto">
            <a:xfrm>
              <a:off x="3028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" name="Line 4344"/>
            <p:cNvSpPr>
              <a:spLocks noChangeAspect="1" noChangeShapeType="1"/>
            </p:cNvSpPr>
            <p:nvPr/>
          </p:nvSpPr>
          <p:spPr bwMode="auto">
            <a:xfrm>
              <a:off x="3114" y="3736"/>
              <a:ext cx="1" cy="6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" name="Line 4345"/>
            <p:cNvSpPr>
              <a:spLocks noChangeAspect="1" noChangeShapeType="1"/>
            </p:cNvSpPr>
            <p:nvPr/>
          </p:nvSpPr>
          <p:spPr bwMode="auto">
            <a:xfrm>
              <a:off x="3198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6" name="Line 4346"/>
            <p:cNvSpPr>
              <a:spLocks noChangeAspect="1" noChangeShapeType="1"/>
            </p:cNvSpPr>
            <p:nvPr/>
          </p:nvSpPr>
          <p:spPr bwMode="auto">
            <a:xfrm>
              <a:off x="3284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7" name="Line 4347"/>
            <p:cNvSpPr>
              <a:spLocks noChangeAspect="1" noChangeShapeType="1"/>
            </p:cNvSpPr>
            <p:nvPr/>
          </p:nvSpPr>
          <p:spPr bwMode="auto">
            <a:xfrm>
              <a:off x="3368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8" name="Line 4348"/>
            <p:cNvSpPr>
              <a:spLocks noChangeAspect="1" noChangeShapeType="1"/>
            </p:cNvSpPr>
            <p:nvPr/>
          </p:nvSpPr>
          <p:spPr bwMode="auto">
            <a:xfrm>
              <a:off x="3454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9" name="Line 4349"/>
            <p:cNvSpPr>
              <a:spLocks noChangeAspect="1" noChangeShapeType="1"/>
            </p:cNvSpPr>
            <p:nvPr/>
          </p:nvSpPr>
          <p:spPr bwMode="auto">
            <a:xfrm>
              <a:off x="3538" y="3736"/>
              <a:ext cx="1" cy="6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0" name="Line 4350"/>
            <p:cNvSpPr>
              <a:spLocks noChangeAspect="1" noChangeShapeType="1"/>
            </p:cNvSpPr>
            <p:nvPr/>
          </p:nvSpPr>
          <p:spPr bwMode="auto">
            <a:xfrm>
              <a:off x="3624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1" name="Line 4351"/>
            <p:cNvSpPr>
              <a:spLocks noChangeAspect="1" noChangeShapeType="1"/>
            </p:cNvSpPr>
            <p:nvPr/>
          </p:nvSpPr>
          <p:spPr bwMode="auto">
            <a:xfrm>
              <a:off x="3708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" name="Line 4352"/>
            <p:cNvSpPr>
              <a:spLocks noChangeAspect="1" noChangeShapeType="1"/>
            </p:cNvSpPr>
            <p:nvPr/>
          </p:nvSpPr>
          <p:spPr bwMode="auto">
            <a:xfrm>
              <a:off x="3794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" name="Line 4353"/>
            <p:cNvSpPr>
              <a:spLocks noChangeAspect="1" noChangeShapeType="1"/>
            </p:cNvSpPr>
            <p:nvPr/>
          </p:nvSpPr>
          <p:spPr bwMode="auto">
            <a:xfrm>
              <a:off x="3880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" name="Line 4354"/>
            <p:cNvSpPr>
              <a:spLocks noChangeAspect="1" noChangeShapeType="1"/>
            </p:cNvSpPr>
            <p:nvPr/>
          </p:nvSpPr>
          <p:spPr bwMode="auto">
            <a:xfrm>
              <a:off x="3964" y="3736"/>
              <a:ext cx="1" cy="6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5" name="Line 4355"/>
            <p:cNvSpPr>
              <a:spLocks noChangeAspect="1" noChangeShapeType="1"/>
            </p:cNvSpPr>
            <p:nvPr/>
          </p:nvSpPr>
          <p:spPr bwMode="auto">
            <a:xfrm>
              <a:off x="4050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" name="Line 4356"/>
            <p:cNvSpPr>
              <a:spLocks noChangeAspect="1" noChangeShapeType="1"/>
            </p:cNvSpPr>
            <p:nvPr/>
          </p:nvSpPr>
          <p:spPr bwMode="auto">
            <a:xfrm>
              <a:off x="4134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7" name="Line 4357"/>
            <p:cNvSpPr>
              <a:spLocks noChangeAspect="1" noChangeShapeType="1"/>
            </p:cNvSpPr>
            <p:nvPr/>
          </p:nvSpPr>
          <p:spPr bwMode="auto">
            <a:xfrm>
              <a:off x="4220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8" name="Line 4358"/>
            <p:cNvSpPr>
              <a:spLocks noChangeAspect="1" noChangeShapeType="1"/>
            </p:cNvSpPr>
            <p:nvPr/>
          </p:nvSpPr>
          <p:spPr bwMode="auto">
            <a:xfrm>
              <a:off x="4304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9" name="Line 4359"/>
            <p:cNvSpPr>
              <a:spLocks noChangeAspect="1" noChangeShapeType="1"/>
            </p:cNvSpPr>
            <p:nvPr/>
          </p:nvSpPr>
          <p:spPr bwMode="auto">
            <a:xfrm>
              <a:off x="4390" y="3736"/>
              <a:ext cx="1" cy="6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" name="Line 4360"/>
            <p:cNvSpPr>
              <a:spLocks noChangeAspect="1" noChangeShapeType="1"/>
            </p:cNvSpPr>
            <p:nvPr/>
          </p:nvSpPr>
          <p:spPr bwMode="auto">
            <a:xfrm>
              <a:off x="4474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1" name="Line 4361"/>
            <p:cNvSpPr>
              <a:spLocks noChangeAspect="1" noChangeShapeType="1"/>
            </p:cNvSpPr>
            <p:nvPr/>
          </p:nvSpPr>
          <p:spPr bwMode="auto">
            <a:xfrm>
              <a:off x="4560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2" name="Line 4362"/>
            <p:cNvSpPr>
              <a:spLocks noChangeAspect="1" noChangeShapeType="1"/>
            </p:cNvSpPr>
            <p:nvPr/>
          </p:nvSpPr>
          <p:spPr bwMode="auto">
            <a:xfrm>
              <a:off x="4644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3" name="Line 4363"/>
            <p:cNvSpPr>
              <a:spLocks noChangeAspect="1" noChangeShapeType="1"/>
            </p:cNvSpPr>
            <p:nvPr/>
          </p:nvSpPr>
          <p:spPr bwMode="auto">
            <a:xfrm>
              <a:off x="4730" y="3770"/>
              <a:ext cx="1" cy="3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4" name="Line 4364"/>
            <p:cNvSpPr>
              <a:spLocks noChangeAspect="1" noChangeShapeType="1"/>
            </p:cNvSpPr>
            <p:nvPr/>
          </p:nvSpPr>
          <p:spPr bwMode="auto">
            <a:xfrm>
              <a:off x="4814" y="3736"/>
              <a:ext cx="1" cy="6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5" name="Line 4365"/>
            <p:cNvSpPr>
              <a:spLocks noChangeAspect="1" noChangeShapeType="1"/>
            </p:cNvSpPr>
            <p:nvPr/>
          </p:nvSpPr>
          <p:spPr bwMode="auto">
            <a:xfrm>
              <a:off x="4814" y="3736"/>
              <a:ext cx="1" cy="6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6" name="Freeform 4366"/>
            <p:cNvSpPr>
              <a:spLocks noChangeAspect="1" noEditPoints="1"/>
            </p:cNvSpPr>
            <p:nvPr/>
          </p:nvSpPr>
          <p:spPr bwMode="auto">
            <a:xfrm>
              <a:off x="1376" y="3848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2" y="10"/>
                </a:cxn>
                <a:cxn ang="0">
                  <a:pos x="70" y="28"/>
                </a:cxn>
                <a:cxn ang="0">
                  <a:pos x="72" y="56"/>
                </a:cxn>
                <a:cxn ang="0">
                  <a:pos x="70" y="82"/>
                </a:cxn>
                <a:cxn ang="0">
                  <a:pos x="62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2" y="108"/>
                </a:cxn>
                <a:cxn ang="0">
                  <a:pos x="16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2" y="28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6" y="24"/>
                </a:cxn>
                <a:cxn ang="0">
                  <a:pos x="24" y="30"/>
                </a:cxn>
                <a:cxn ang="0">
                  <a:pos x="22" y="36"/>
                </a:cxn>
                <a:cxn ang="0">
                  <a:pos x="22" y="44"/>
                </a:cxn>
                <a:cxn ang="0">
                  <a:pos x="20" y="56"/>
                </a:cxn>
                <a:cxn ang="0">
                  <a:pos x="22" y="66"/>
                </a:cxn>
                <a:cxn ang="0">
                  <a:pos x="22" y="74"/>
                </a:cxn>
                <a:cxn ang="0">
                  <a:pos x="22" y="80"/>
                </a:cxn>
                <a:cxn ang="0">
                  <a:pos x="26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6" y="86"/>
                </a:cxn>
                <a:cxn ang="0">
                  <a:pos x="48" y="82"/>
                </a:cxn>
                <a:cxn ang="0">
                  <a:pos x="50" y="76"/>
                </a:cxn>
                <a:cxn ang="0">
                  <a:pos x="50" y="66"/>
                </a:cxn>
                <a:cxn ang="0">
                  <a:pos x="52" y="56"/>
                </a:cxn>
                <a:cxn ang="0">
                  <a:pos x="50" y="44"/>
                </a:cxn>
                <a:cxn ang="0">
                  <a:pos x="50" y="36"/>
                </a:cxn>
                <a:cxn ang="0">
                  <a:pos x="50" y="30"/>
                </a:cxn>
                <a:cxn ang="0">
                  <a:pos x="46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2" y="10"/>
                  </a:lnTo>
                  <a:lnTo>
                    <a:pt x="70" y="28"/>
                  </a:lnTo>
                  <a:lnTo>
                    <a:pt x="72" y="56"/>
                  </a:lnTo>
                  <a:lnTo>
                    <a:pt x="70" y="82"/>
                  </a:lnTo>
                  <a:lnTo>
                    <a:pt x="62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2" y="108"/>
                  </a:lnTo>
                  <a:lnTo>
                    <a:pt x="16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2" y="28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6" y="24"/>
                  </a:lnTo>
                  <a:lnTo>
                    <a:pt x="24" y="30"/>
                  </a:lnTo>
                  <a:lnTo>
                    <a:pt x="22" y="36"/>
                  </a:lnTo>
                  <a:lnTo>
                    <a:pt x="22" y="44"/>
                  </a:lnTo>
                  <a:lnTo>
                    <a:pt x="20" y="56"/>
                  </a:lnTo>
                  <a:lnTo>
                    <a:pt x="22" y="66"/>
                  </a:lnTo>
                  <a:lnTo>
                    <a:pt x="22" y="74"/>
                  </a:lnTo>
                  <a:lnTo>
                    <a:pt x="22" y="80"/>
                  </a:lnTo>
                  <a:lnTo>
                    <a:pt x="26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6" y="86"/>
                  </a:lnTo>
                  <a:lnTo>
                    <a:pt x="48" y="82"/>
                  </a:lnTo>
                  <a:lnTo>
                    <a:pt x="50" y="76"/>
                  </a:lnTo>
                  <a:lnTo>
                    <a:pt x="50" y="66"/>
                  </a:lnTo>
                  <a:lnTo>
                    <a:pt x="52" y="56"/>
                  </a:lnTo>
                  <a:lnTo>
                    <a:pt x="50" y="44"/>
                  </a:lnTo>
                  <a:lnTo>
                    <a:pt x="50" y="36"/>
                  </a:lnTo>
                  <a:lnTo>
                    <a:pt x="50" y="30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" name="Freeform 4367"/>
            <p:cNvSpPr>
              <a:spLocks noChangeAspect="1" noEditPoints="1"/>
            </p:cNvSpPr>
            <p:nvPr/>
          </p:nvSpPr>
          <p:spPr bwMode="auto">
            <a:xfrm>
              <a:off x="1738" y="3848"/>
              <a:ext cx="90" cy="14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0"/>
                </a:cxn>
                <a:cxn ang="0">
                  <a:pos x="50" y="2"/>
                </a:cxn>
                <a:cxn ang="0">
                  <a:pos x="56" y="6"/>
                </a:cxn>
                <a:cxn ang="0">
                  <a:pos x="62" y="10"/>
                </a:cxn>
                <a:cxn ang="0">
                  <a:pos x="70" y="28"/>
                </a:cxn>
                <a:cxn ang="0">
                  <a:pos x="72" y="56"/>
                </a:cxn>
                <a:cxn ang="0">
                  <a:pos x="70" y="82"/>
                </a:cxn>
                <a:cxn ang="0">
                  <a:pos x="60" y="100"/>
                </a:cxn>
                <a:cxn ang="0">
                  <a:pos x="56" y="106"/>
                </a:cxn>
                <a:cxn ang="0">
                  <a:pos x="50" y="108"/>
                </a:cxn>
                <a:cxn ang="0">
                  <a:pos x="44" y="110"/>
                </a:cxn>
                <a:cxn ang="0">
                  <a:pos x="36" y="112"/>
                </a:cxn>
                <a:cxn ang="0">
                  <a:pos x="28" y="110"/>
                </a:cxn>
                <a:cxn ang="0">
                  <a:pos x="22" y="108"/>
                </a:cxn>
                <a:cxn ang="0">
                  <a:pos x="16" y="104"/>
                </a:cxn>
                <a:cxn ang="0">
                  <a:pos x="10" y="100"/>
                </a:cxn>
                <a:cxn ang="0">
                  <a:pos x="2" y="82"/>
                </a:cxn>
                <a:cxn ang="0">
                  <a:pos x="0" y="56"/>
                </a:cxn>
                <a:cxn ang="0">
                  <a:pos x="2" y="28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0"/>
                </a:cxn>
                <a:cxn ang="0">
                  <a:pos x="36" y="18"/>
                </a:cxn>
                <a:cxn ang="0">
                  <a:pos x="32" y="20"/>
                </a:cxn>
                <a:cxn ang="0">
                  <a:pos x="28" y="20"/>
                </a:cxn>
                <a:cxn ang="0">
                  <a:pos x="26" y="24"/>
                </a:cxn>
                <a:cxn ang="0">
                  <a:pos x="24" y="30"/>
                </a:cxn>
                <a:cxn ang="0">
                  <a:pos x="22" y="36"/>
                </a:cxn>
                <a:cxn ang="0">
                  <a:pos x="20" y="44"/>
                </a:cxn>
                <a:cxn ang="0">
                  <a:pos x="20" y="56"/>
                </a:cxn>
                <a:cxn ang="0">
                  <a:pos x="20" y="66"/>
                </a:cxn>
                <a:cxn ang="0">
                  <a:pos x="22" y="74"/>
                </a:cxn>
                <a:cxn ang="0">
                  <a:pos x="22" y="80"/>
                </a:cxn>
                <a:cxn ang="0">
                  <a:pos x="26" y="86"/>
                </a:cxn>
                <a:cxn ang="0">
                  <a:pos x="28" y="90"/>
                </a:cxn>
                <a:cxn ang="0">
                  <a:pos x="32" y="92"/>
                </a:cxn>
                <a:cxn ang="0">
                  <a:pos x="36" y="92"/>
                </a:cxn>
                <a:cxn ang="0">
                  <a:pos x="40" y="92"/>
                </a:cxn>
                <a:cxn ang="0">
                  <a:pos x="44" y="90"/>
                </a:cxn>
                <a:cxn ang="0">
                  <a:pos x="46" y="86"/>
                </a:cxn>
                <a:cxn ang="0">
                  <a:pos x="48" y="82"/>
                </a:cxn>
                <a:cxn ang="0">
                  <a:pos x="50" y="76"/>
                </a:cxn>
                <a:cxn ang="0">
                  <a:pos x="50" y="66"/>
                </a:cxn>
                <a:cxn ang="0">
                  <a:pos x="52" y="56"/>
                </a:cxn>
                <a:cxn ang="0">
                  <a:pos x="50" y="44"/>
                </a:cxn>
                <a:cxn ang="0">
                  <a:pos x="50" y="36"/>
                </a:cxn>
                <a:cxn ang="0">
                  <a:pos x="48" y="30"/>
                </a:cxn>
                <a:cxn ang="0">
                  <a:pos x="46" y="24"/>
                </a:cxn>
                <a:cxn ang="0">
                  <a:pos x="44" y="20"/>
                </a:cxn>
                <a:cxn ang="0">
                  <a:pos x="40" y="20"/>
                </a:cxn>
                <a:cxn ang="0">
                  <a:pos x="36" y="18"/>
                </a:cxn>
              </a:cxnLst>
              <a:rect l="0" t="0" r="r" b="b"/>
              <a:pathLst>
                <a:path w="72" h="112">
                  <a:moveTo>
                    <a:pt x="36" y="0"/>
                  </a:moveTo>
                  <a:lnTo>
                    <a:pt x="44" y="0"/>
                  </a:lnTo>
                  <a:lnTo>
                    <a:pt x="50" y="2"/>
                  </a:lnTo>
                  <a:lnTo>
                    <a:pt x="56" y="6"/>
                  </a:lnTo>
                  <a:lnTo>
                    <a:pt x="62" y="10"/>
                  </a:lnTo>
                  <a:lnTo>
                    <a:pt x="70" y="28"/>
                  </a:lnTo>
                  <a:lnTo>
                    <a:pt x="72" y="56"/>
                  </a:lnTo>
                  <a:lnTo>
                    <a:pt x="70" y="82"/>
                  </a:lnTo>
                  <a:lnTo>
                    <a:pt x="60" y="100"/>
                  </a:lnTo>
                  <a:lnTo>
                    <a:pt x="56" y="106"/>
                  </a:lnTo>
                  <a:lnTo>
                    <a:pt x="50" y="108"/>
                  </a:lnTo>
                  <a:lnTo>
                    <a:pt x="44" y="110"/>
                  </a:lnTo>
                  <a:lnTo>
                    <a:pt x="36" y="112"/>
                  </a:lnTo>
                  <a:lnTo>
                    <a:pt x="28" y="110"/>
                  </a:lnTo>
                  <a:lnTo>
                    <a:pt x="22" y="108"/>
                  </a:lnTo>
                  <a:lnTo>
                    <a:pt x="16" y="104"/>
                  </a:lnTo>
                  <a:lnTo>
                    <a:pt x="10" y="100"/>
                  </a:lnTo>
                  <a:lnTo>
                    <a:pt x="2" y="82"/>
                  </a:lnTo>
                  <a:lnTo>
                    <a:pt x="0" y="56"/>
                  </a:lnTo>
                  <a:lnTo>
                    <a:pt x="2" y="28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0"/>
                  </a:lnTo>
                  <a:close/>
                  <a:moveTo>
                    <a:pt x="36" y="18"/>
                  </a:moveTo>
                  <a:lnTo>
                    <a:pt x="32" y="20"/>
                  </a:lnTo>
                  <a:lnTo>
                    <a:pt x="28" y="20"/>
                  </a:lnTo>
                  <a:lnTo>
                    <a:pt x="26" y="24"/>
                  </a:lnTo>
                  <a:lnTo>
                    <a:pt x="24" y="30"/>
                  </a:lnTo>
                  <a:lnTo>
                    <a:pt x="22" y="36"/>
                  </a:lnTo>
                  <a:lnTo>
                    <a:pt x="20" y="44"/>
                  </a:lnTo>
                  <a:lnTo>
                    <a:pt x="20" y="56"/>
                  </a:lnTo>
                  <a:lnTo>
                    <a:pt x="20" y="66"/>
                  </a:lnTo>
                  <a:lnTo>
                    <a:pt x="22" y="74"/>
                  </a:lnTo>
                  <a:lnTo>
                    <a:pt x="22" y="80"/>
                  </a:lnTo>
                  <a:lnTo>
                    <a:pt x="26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0" y="92"/>
                  </a:lnTo>
                  <a:lnTo>
                    <a:pt x="44" y="90"/>
                  </a:lnTo>
                  <a:lnTo>
                    <a:pt x="46" y="86"/>
                  </a:lnTo>
                  <a:lnTo>
                    <a:pt x="48" y="82"/>
                  </a:lnTo>
                  <a:lnTo>
                    <a:pt x="50" y="76"/>
                  </a:lnTo>
                  <a:lnTo>
                    <a:pt x="50" y="66"/>
                  </a:lnTo>
                  <a:lnTo>
                    <a:pt x="52" y="56"/>
                  </a:lnTo>
                  <a:lnTo>
                    <a:pt x="50" y="44"/>
                  </a:lnTo>
                  <a:lnTo>
                    <a:pt x="50" y="36"/>
                  </a:lnTo>
                  <a:lnTo>
                    <a:pt x="48" y="30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0" y="20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8" name="Rectangle 4368"/>
            <p:cNvSpPr>
              <a:spLocks noChangeAspect="1" noChangeArrowheads="1"/>
            </p:cNvSpPr>
            <p:nvPr/>
          </p:nvSpPr>
          <p:spPr bwMode="auto">
            <a:xfrm>
              <a:off x="1828" y="3938"/>
              <a:ext cx="25" cy="25"/>
            </a:xfrm>
            <a:prstGeom prst="rect">
              <a:avLst/>
            </a:prstGeom>
            <a:solidFill>
              <a:srgbClr val="000000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" name="Freeform 4369"/>
            <p:cNvSpPr>
              <a:spLocks noChangeAspect="1"/>
            </p:cNvSpPr>
            <p:nvPr/>
          </p:nvSpPr>
          <p:spPr bwMode="auto">
            <a:xfrm>
              <a:off x="1866" y="3848"/>
              <a:ext cx="93" cy="140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20" y="76"/>
                </a:cxn>
                <a:cxn ang="0">
                  <a:pos x="22" y="82"/>
                </a:cxn>
                <a:cxn ang="0">
                  <a:pos x="26" y="88"/>
                </a:cxn>
                <a:cxn ang="0">
                  <a:pos x="30" y="92"/>
                </a:cxn>
                <a:cxn ang="0">
                  <a:pos x="36" y="92"/>
                </a:cxn>
                <a:cxn ang="0">
                  <a:pos x="42" y="92"/>
                </a:cxn>
                <a:cxn ang="0">
                  <a:pos x="48" y="88"/>
                </a:cxn>
                <a:cxn ang="0">
                  <a:pos x="50" y="84"/>
                </a:cxn>
                <a:cxn ang="0">
                  <a:pos x="52" y="80"/>
                </a:cxn>
                <a:cxn ang="0">
                  <a:pos x="54" y="74"/>
                </a:cxn>
                <a:cxn ang="0">
                  <a:pos x="52" y="68"/>
                </a:cxn>
                <a:cxn ang="0">
                  <a:pos x="50" y="64"/>
                </a:cxn>
                <a:cxn ang="0">
                  <a:pos x="48" y="60"/>
                </a:cxn>
                <a:cxn ang="0">
                  <a:pos x="44" y="56"/>
                </a:cxn>
                <a:cxn ang="0">
                  <a:pos x="36" y="56"/>
                </a:cxn>
                <a:cxn ang="0">
                  <a:pos x="30" y="56"/>
                </a:cxn>
                <a:cxn ang="0">
                  <a:pos x="26" y="60"/>
                </a:cxn>
                <a:cxn ang="0">
                  <a:pos x="20" y="64"/>
                </a:cxn>
                <a:cxn ang="0">
                  <a:pos x="2" y="60"/>
                </a:cxn>
                <a:cxn ang="0">
                  <a:pos x="14" y="0"/>
                </a:cxn>
                <a:cxn ang="0">
                  <a:pos x="70" y="0"/>
                </a:cxn>
                <a:cxn ang="0">
                  <a:pos x="70" y="22"/>
                </a:cxn>
                <a:cxn ang="0">
                  <a:pos x="32" y="22"/>
                </a:cxn>
                <a:cxn ang="0">
                  <a:pos x="28" y="40"/>
                </a:cxn>
                <a:cxn ang="0">
                  <a:pos x="34" y="38"/>
                </a:cxn>
                <a:cxn ang="0">
                  <a:pos x="42" y="36"/>
                </a:cxn>
                <a:cxn ang="0">
                  <a:pos x="50" y="38"/>
                </a:cxn>
                <a:cxn ang="0">
                  <a:pos x="58" y="40"/>
                </a:cxn>
                <a:cxn ang="0">
                  <a:pos x="64" y="46"/>
                </a:cxn>
                <a:cxn ang="0">
                  <a:pos x="70" y="54"/>
                </a:cxn>
                <a:cxn ang="0">
                  <a:pos x="72" y="62"/>
                </a:cxn>
                <a:cxn ang="0">
                  <a:pos x="74" y="72"/>
                </a:cxn>
                <a:cxn ang="0">
                  <a:pos x="72" y="82"/>
                </a:cxn>
                <a:cxn ang="0">
                  <a:pos x="70" y="90"/>
                </a:cxn>
                <a:cxn ang="0">
                  <a:pos x="66" y="98"/>
                </a:cxn>
                <a:cxn ang="0">
                  <a:pos x="60" y="104"/>
                </a:cxn>
                <a:cxn ang="0">
                  <a:pos x="54" y="108"/>
                </a:cxn>
                <a:cxn ang="0">
                  <a:pos x="46" y="110"/>
                </a:cxn>
                <a:cxn ang="0">
                  <a:pos x="36" y="112"/>
                </a:cxn>
                <a:cxn ang="0">
                  <a:pos x="26" y="110"/>
                </a:cxn>
                <a:cxn ang="0">
                  <a:pos x="18" y="108"/>
                </a:cxn>
                <a:cxn ang="0">
                  <a:pos x="12" y="102"/>
                </a:cxn>
                <a:cxn ang="0">
                  <a:pos x="6" y="96"/>
                </a:cxn>
                <a:cxn ang="0">
                  <a:pos x="2" y="88"/>
                </a:cxn>
                <a:cxn ang="0">
                  <a:pos x="0" y="78"/>
                </a:cxn>
              </a:cxnLst>
              <a:rect l="0" t="0" r="r" b="b"/>
              <a:pathLst>
                <a:path w="74" h="112">
                  <a:moveTo>
                    <a:pt x="0" y="78"/>
                  </a:moveTo>
                  <a:lnTo>
                    <a:pt x="20" y="76"/>
                  </a:lnTo>
                  <a:lnTo>
                    <a:pt x="22" y="82"/>
                  </a:lnTo>
                  <a:lnTo>
                    <a:pt x="26" y="88"/>
                  </a:lnTo>
                  <a:lnTo>
                    <a:pt x="30" y="92"/>
                  </a:lnTo>
                  <a:lnTo>
                    <a:pt x="36" y="92"/>
                  </a:lnTo>
                  <a:lnTo>
                    <a:pt x="42" y="92"/>
                  </a:lnTo>
                  <a:lnTo>
                    <a:pt x="48" y="88"/>
                  </a:lnTo>
                  <a:lnTo>
                    <a:pt x="50" y="84"/>
                  </a:lnTo>
                  <a:lnTo>
                    <a:pt x="52" y="80"/>
                  </a:lnTo>
                  <a:lnTo>
                    <a:pt x="54" y="74"/>
                  </a:lnTo>
                  <a:lnTo>
                    <a:pt x="52" y="68"/>
                  </a:lnTo>
                  <a:lnTo>
                    <a:pt x="50" y="64"/>
                  </a:lnTo>
                  <a:lnTo>
                    <a:pt x="48" y="60"/>
                  </a:lnTo>
                  <a:lnTo>
                    <a:pt x="44" y="56"/>
                  </a:lnTo>
                  <a:lnTo>
                    <a:pt x="36" y="56"/>
                  </a:lnTo>
                  <a:lnTo>
                    <a:pt x="30" y="56"/>
                  </a:lnTo>
                  <a:lnTo>
                    <a:pt x="26" y="60"/>
                  </a:lnTo>
                  <a:lnTo>
                    <a:pt x="20" y="64"/>
                  </a:lnTo>
                  <a:lnTo>
                    <a:pt x="2" y="60"/>
                  </a:lnTo>
                  <a:lnTo>
                    <a:pt x="14" y="0"/>
                  </a:lnTo>
                  <a:lnTo>
                    <a:pt x="70" y="0"/>
                  </a:lnTo>
                  <a:lnTo>
                    <a:pt x="70" y="22"/>
                  </a:lnTo>
                  <a:lnTo>
                    <a:pt x="32" y="22"/>
                  </a:lnTo>
                  <a:lnTo>
                    <a:pt x="28" y="40"/>
                  </a:lnTo>
                  <a:lnTo>
                    <a:pt x="34" y="38"/>
                  </a:lnTo>
                  <a:lnTo>
                    <a:pt x="42" y="36"/>
                  </a:lnTo>
                  <a:lnTo>
                    <a:pt x="50" y="38"/>
                  </a:lnTo>
                  <a:lnTo>
                    <a:pt x="58" y="40"/>
                  </a:lnTo>
                  <a:lnTo>
                    <a:pt x="64" y="46"/>
                  </a:lnTo>
                  <a:lnTo>
                    <a:pt x="70" y="54"/>
                  </a:lnTo>
                  <a:lnTo>
                    <a:pt x="72" y="62"/>
                  </a:lnTo>
                  <a:lnTo>
                    <a:pt x="74" y="72"/>
                  </a:lnTo>
                  <a:lnTo>
                    <a:pt x="72" y="82"/>
                  </a:lnTo>
                  <a:lnTo>
                    <a:pt x="70" y="90"/>
                  </a:lnTo>
                  <a:lnTo>
                    <a:pt x="66" y="98"/>
                  </a:lnTo>
                  <a:lnTo>
                    <a:pt x="60" y="104"/>
                  </a:lnTo>
                  <a:lnTo>
                    <a:pt x="54" y="108"/>
                  </a:lnTo>
                  <a:lnTo>
                    <a:pt x="46" y="110"/>
                  </a:lnTo>
                  <a:lnTo>
                    <a:pt x="36" y="112"/>
                  </a:lnTo>
                  <a:lnTo>
                    <a:pt x="26" y="110"/>
                  </a:lnTo>
                  <a:lnTo>
                    <a:pt x="18" y="108"/>
                  </a:lnTo>
                  <a:lnTo>
                    <a:pt x="12" y="102"/>
                  </a:lnTo>
                  <a:lnTo>
                    <a:pt x="6" y="96"/>
                  </a:lnTo>
                  <a:lnTo>
                    <a:pt x="2" y="8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" name="Freeform 4370"/>
            <p:cNvSpPr>
              <a:spLocks noChangeAspect="1"/>
            </p:cNvSpPr>
            <p:nvPr/>
          </p:nvSpPr>
          <p:spPr bwMode="auto">
            <a:xfrm>
              <a:off x="2230" y="3848"/>
              <a:ext cx="60" cy="138"/>
            </a:xfrm>
            <a:custGeom>
              <a:avLst/>
              <a:gdLst/>
              <a:ahLst/>
              <a:cxnLst>
                <a:cxn ang="0">
                  <a:pos x="48" y="110"/>
                </a:cxn>
                <a:cxn ang="0">
                  <a:pos x="28" y="110"/>
                </a:cxn>
                <a:cxn ang="0">
                  <a:pos x="28" y="30"/>
                </a:cxn>
                <a:cxn ang="0">
                  <a:pos x="20" y="38"/>
                </a:cxn>
                <a:cxn ang="0">
                  <a:pos x="10" y="42"/>
                </a:cxn>
                <a:cxn ang="0">
                  <a:pos x="0" y="48"/>
                </a:cxn>
                <a:cxn ang="0">
                  <a:pos x="0" y="26"/>
                </a:cxn>
                <a:cxn ang="0">
                  <a:pos x="10" y="22"/>
                </a:cxn>
                <a:cxn ang="0">
                  <a:pos x="18" y="16"/>
                </a:cxn>
                <a:cxn ang="0">
                  <a:pos x="24" y="12"/>
                </a:cxn>
                <a:cxn ang="0">
                  <a:pos x="28" y="6"/>
                </a:cxn>
                <a:cxn ang="0">
                  <a:pos x="32" y="0"/>
                </a:cxn>
                <a:cxn ang="0">
                  <a:pos x="48" y="0"/>
                </a:cxn>
                <a:cxn ang="0">
                  <a:pos x="48" y="110"/>
                </a:cxn>
              </a:cxnLst>
              <a:rect l="0" t="0" r="r" b="b"/>
              <a:pathLst>
                <a:path w="48" h="110">
                  <a:moveTo>
                    <a:pt x="48" y="110"/>
                  </a:moveTo>
                  <a:lnTo>
                    <a:pt x="28" y="110"/>
                  </a:lnTo>
                  <a:lnTo>
                    <a:pt x="28" y="30"/>
                  </a:lnTo>
                  <a:lnTo>
                    <a:pt x="20" y="38"/>
                  </a:lnTo>
                  <a:lnTo>
                    <a:pt x="10" y="42"/>
                  </a:lnTo>
                  <a:lnTo>
                    <a:pt x="0" y="48"/>
                  </a:lnTo>
                  <a:lnTo>
                    <a:pt x="0" y="26"/>
                  </a:lnTo>
                  <a:lnTo>
                    <a:pt x="10" y="22"/>
                  </a:lnTo>
                  <a:lnTo>
                    <a:pt x="18" y="16"/>
                  </a:lnTo>
                  <a:lnTo>
                    <a:pt x="24" y="12"/>
                  </a:lnTo>
                  <a:lnTo>
                    <a:pt x="28" y="6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48" y="11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" name="Freeform 4371"/>
            <p:cNvSpPr>
              <a:spLocks noChangeAspect="1"/>
            </p:cNvSpPr>
            <p:nvPr/>
          </p:nvSpPr>
          <p:spPr bwMode="auto">
            <a:xfrm>
              <a:off x="2592" y="3848"/>
              <a:ext cx="60" cy="138"/>
            </a:xfrm>
            <a:custGeom>
              <a:avLst/>
              <a:gdLst/>
              <a:ahLst/>
              <a:cxnLst>
                <a:cxn ang="0">
                  <a:pos x="48" y="110"/>
                </a:cxn>
                <a:cxn ang="0">
                  <a:pos x="28" y="110"/>
                </a:cxn>
                <a:cxn ang="0">
                  <a:pos x="28" y="30"/>
                </a:cxn>
                <a:cxn ang="0">
                  <a:pos x="20" y="38"/>
                </a:cxn>
                <a:cxn ang="0">
                  <a:pos x="10" y="42"/>
                </a:cxn>
                <a:cxn ang="0">
                  <a:pos x="0" y="48"/>
                </a:cxn>
                <a:cxn ang="0">
                  <a:pos x="0" y="26"/>
                </a:cxn>
                <a:cxn ang="0">
                  <a:pos x="10" y="22"/>
                </a:cxn>
                <a:cxn ang="0">
                  <a:pos x="18" y="16"/>
                </a:cxn>
                <a:cxn ang="0">
                  <a:pos x="24" y="12"/>
                </a:cxn>
                <a:cxn ang="0">
                  <a:pos x="28" y="6"/>
                </a:cxn>
                <a:cxn ang="0">
                  <a:pos x="32" y="0"/>
                </a:cxn>
                <a:cxn ang="0">
                  <a:pos x="48" y="0"/>
                </a:cxn>
                <a:cxn ang="0">
                  <a:pos x="48" y="110"/>
                </a:cxn>
              </a:cxnLst>
              <a:rect l="0" t="0" r="r" b="b"/>
              <a:pathLst>
                <a:path w="48" h="110">
                  <a:moveTo>
                    <a:pt x="48" y="110"/>
                  </a:moveTo>
                  <a:lnTo>
                    <a:pt x="28" y="110"/>
                  </a:lnTo>
                  <a:lnTo>
                    <a:pt x="28" y="30"/>
                  </a:lnTo>
                  <a:lnTo>
                    <a:pt x="20" y="38"/>
                  </a:lnTo>
                  <a:lnTo>
                    <a:pt x="10" y="42"/>
                  </a:lnTo>
                  <a:lnTo>
                    <a:pt x="0" y="48"/>
                  </a:lnTo>
                  <a:lnTo>
                    <a:pt x="0" y="26"/>
                  </a:lnTo>
                  <a:lnTo>
                    <a:pt x="10" y="22"/>
                  </a:lnTo>
                  <a:lnTo>
                    <a:pt x="18" y="16"/>
                  </a:lnTo>
                  <a:lnTo>
                    <a:pt x="24" y="12"/>
                  </a:lnTo>
                  <a:lnTo>
                    <a:pt x="28" y="6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48" y="11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" name="Rectangle 4372"/>
            <p:cNvSpPr>
              <a:spLocks noChangeAspect="1" noChangeArrowheads="1"/>
            </p:cNvSpPr>
            <p:nvPr/>
          </p:nvSpPr>
          <p:spPr bwMode="auto">
            <a:xfrm>
              <a:off x="2678" y="3938"/>
              <a:ext cx="25" cy="25"/>
            </a:xfrm>
            <a:prstGeom prst="rect">
              <a:avLst/>
            </a:prstGeom>
            <a:solidFill>
              <a:srgbClr val="000000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" name="Freeform 4373"/>
            <p:cNvSpPr>
              <a:spLocks noChangeAspect="1"/>
            </p:cNvSpPr>
            <p:nvPr/>
          </p:nvSpPr>
          <p:spPr bwMode="auto">
            <a:xfrm>
              <a:off x="2716" y="3848"/>
              <a:ext cx="93" cy="140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20" y="76"/>
                </a:cxn>
                <a:cxn ang="0">
                  <a:pos x="22" y="82"/>
                </a:cxn>
                <a:cxn ang="0">
                  <a:pos x="26" y="88"/>
                </a:cxn>
                <a:cxn ang="0">
                  <a:pos x="30" y="92"/>
                </a:cxn>
                <a:cxn ang="0">
                  <a:pos x="36" y="92"/>
                </a:cxn>
                <a:cxn ang="0">
                  <a:pos x="42" y="92"/>
                </a:cxn>
                <a:cxn ang="0">
                  <a:pos x="48" y="88"/>
                </a:cxn>
                <a:cxn ang="0">
                  <a:pos x="50" y="84"/>
                </a:cxn>
                <a:cxn ang="0">
                  <a:pos x="52" y="80"/>
                </a:cxn>
                <a:cxn ang="0">
                  <a:pos x="54" y="74"/>
                </a:cxn>
                <a:cxn ang="0">
                  <a:pos x="52" y="68"/>
                </a:cxn>
                <a:cxn ang="0">
                  <a:pos x="50" y="64"/>
                </a:cxn>
                <a:cxn ang="0">
                  <a:pos x="48" y="60"/>
                </a:cxn>
                <a:cxn ang="0">
                  <a:pos x="44" y="56"/>
                </a:cxn>
                <a:cxn ang="0">
                  <a:pos x="36" y="56"/>
                </a:cxn>
                <a:cxn ang="0">
                  <a:pos x="30" y="56"/>
                </a:cxn>
                <a:cxn ang="0">
                  <a:pos x="26" y="60"/>
                </a:cxn>
                <a:cxn ang="0">
                  <a:pos x="20" y="64"/>
                </a:cxn>
                <a:cxn ang="0">
                  <a:pos x="2" y="60"/>
                </a:cxn>
                <a:cxn ang="0">
                  <a:pos x="14" y="0"/>
                </a:cxn>
                <a:cxn ang="0">
                  <a:pos x="70" y="0"/>
                </a:cxn>
                <a:cxn ang="0">
                  <a:pos x="70" y="22"/>
                </a:cxn>
                <a:cxn ang="0">
                  <a:pos x="32" y="22"/>
                </a:cxn>
                <a:cxn ang="0">
                  <a:pos x="28" y="40"/>
                </a:cxn>
                <a:cxn ang="0">
                  <a:pos x="34" y="38"/>
                </a:cxn>
                <a:cxn ang="0">
                  <a:pos x="42" y="36"/>
                </a:cxn>
                <a:cxn ang="0">
                  <a:pos x="50" y="38"/>
                </a:cxn>
                <a:cxn ang="0">
                  <a:pos x="58" y="40"/>
                </a:cxn>
                <a:cxn ang="0">
                  <a:pos x="64" y="46"/>
                </a:cxn>
                <a:cxn ang="0">
                  <a:pos x="70" y="54"/>
                </a:cxn>
                <a:cxn ang="0">
                  <a:pos x="72" y="62"/>
                </a:cxn>
                <a:cxn ang="0">
                  <a:pos x="74" y="72"/>
                </a:cxn>
                <a:cxn ang="0">
                  <a:pos x="72" y="82"/>
                </a:cxn>
                <a:cxn ang="0">
                  <a:pos x="70" y="90"/>
                </a:cxn>
                <a:cxn ang="0">
                  <a:pos x="66" y="98"/>
                </a:cxn>
                <a:cxn ang="0">
                  <a:pos x="60" y="104"/>
                </a:cxn>
                <a:cxn ang="0">
                  <a:pos x="54" y="108"/>
                </a:cxn>
                <a:cxn ang="0">
                  <a:pos x="46" y="110"/>
                </a:cxn>
                <a:cxn ang="0">
                  <a:pos x="36" y="112"/>
                </a:cxn>
                <a:cxn ang="0">
                  <a:pos x="26" y="110"/>
                </a:cxn>
                <a:cxn ang="0">
                  <a:pos x="18" y="108"/>
                </a:cxn>
                <a:cxn ang="0">
                  <a:pos x="12" y="102"/>
                </a:cxn>
                <a:cxn ang="0">
                  <a:pos x="6" y="96"/>
                </a:cxn>
                <a:cxn ang="0">
                  <a:pos x="2" y="88"/>
                </a:cxn>
                <a:cxn ang="0">
                  <a:pos x="0" y="78"/>
                </a:cxn>
              </a:cxnLst>
              <a:rect l="0" t="0" r="r" b="b"/>
              <a:pathLst>
                <a:path w="74" h="112">
                  <a:moveTo>
                    <a:pt x="0" y="78"/>
                  </a:moveTo>
                  <a:lnTo>
                    <a:pt x="20" y="76"/>
                  </a:lnTo>
                  <a:lnTo>
                    <a:pt x="22" y="82"/>
                  </a:lnTo>
                  <a:lnTo>
                    <a:pt x="26" y="88"/>
                  </a:lnTo>
                  <a:lnTo>
                    <a:pt x="30" y="92"/>
                  </a:lnTo>
                  <a:lnTo>
                    <a:pt x="36" y="92"/>
                  </a:lnTo>
                  <a:lnTo>
                    <a:pt x="42" y="92"/>
                  </a:lnTo>
                  <a:lnTo>
                    <a:pt x="48" y="88"/>
                  </a:lnTo>
                  <a:lnTo>
                    <a:pt x="50" y="84"/>
                  </a:lnTo>
                  <a:lnTo>
                    <a:pt x="52" y="80"/>
                  </a:lnTo>
                  <a:lnTo>
                    <a:pt x="54" y="74"/>
                  </a:lnTo>
                  <a:lnTo>
                    <a:pt x="52" y="68"/>
                  </a:lnTo>
                  <a:lnTo>
                    <a:pt x="50" y="64"/>
                  </a:lnTo>
                  <a:lnTo>
                    <a:pt x="48" y="60"/>
                  </a:lnTo>
                  <a:lnTo>
                    <a:pt x="44" y="56"/>
                  </a:lnTo>
                  <a:lnTo>
                    <a:pt x="36" y="56"/>
                  </a:lnTo>
                  <a:lnTo>
                    <a:pt x="30" y="56"/>
                  </a:lnTo>
                  <a:lnTo>
                    <a:pt x="26" y="60"/>
                  </a:lnTo>
                  <a:lnTo>
                    <a:pt x="20" y="64"/>
                  </a:lnTo>
                  <a:lnTo>
                    <a:pt x="2" y="60"/>
                  </a:lnTo>
                  <a:lnTo>
                    <a:pt x="14" y="0"/>
                  </a:lnTo>
                  <a:lnTo>
                    <a:pt x="70" y="0"/>
                  </a:lnTo>
                  <a:lnTo>
                    <a:pt x="70" y="22"/>
                  </a:lnTo>
                  <a:lnTo>
                    <a:pt x="32" y="22"/>
                  </a:lnTo>
                  <a:lnTo>
                    <a:pt x="28" y="40"/>
                  </a:lnTo>
                  <a:lnTo>
                    <a:pt x="34" y="38"/>
                  </a:lnTo>
                  <a:lnTo>
                    <a:pt x="42" y="36"/>
                  </a:lnTo>
                  <a:lnTo>
                    <a:pt x="50" y="38"/>
                  </a:lnTo>
                  <a:lnTo>
                    <a:pt x="58" y="40"/>
                  </a:lnTo>
                  <a:lnTo>
                    <a:pt x="64" y="46"/>
                  </a:lnTo>
                  <a:lnTo>
                    <a:pt x="70" y="54"/>
                  </a:lnTo>
                  <a:lnTo>
                    <a:pt x="72" y="62"/>
                  </a:lnTo>
                  <a:lnTo>
                    <a:pt x="74" y="72"/>
                  </a:lnTo>
                  <a:lnTo>
                    <a:pt x="72" y="82"/>
                  </a:lnTo>
                  <a:lnTo>
                    <a:pt x="70" y="90"/>
                  </a:lnTo>
                  <a:lnTo>
                    <a:pt x="66" y="98"/>
                  </a:lnTo>
                  <a:lnTo>
                    <a:pt x="60" y="104"/>
                  </a:lnTo>
                  <a:lnTo>
                    <a:pt x="54" y="108"/>
                  </a:lnTo>
                  <a:lnTo>
                    <a:pt x="46" y="110"/>
                  </a:lnTo>
                  <a:lnTo>
                    <a:pt x="36" y="112"/>
                  </a:lnTo>
                  <a:lnTo>
                    <a:pt x="26" y="110"/>
                  </a:lnTo>
                  <a:lnTo>
                    <a:pt x="18" y="108"/>
                  </a:lnTo>
                  <a:lnTo>
                    <a:pt x="12" y="102"/>
                  </a:lnTo>
                  <a:lnTo>
                    <a:pt x="6" y="96"/>
                  </a:lnTo>
                  <a:lnTo>
                    <a:pt x="2" y="8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" name="Freeform 4374"/>
            <p:cNvSpPr>
              <a:spLocks noChangeAspect="1"/>
            </p:cNvSpPr>
            <p:nvPr/>
          </p:nvSpPr>
          <p:spPr bwMode="auto">
            <a:xfrm>
              <a:off x="3078" y="3848"/>
              <a:ext cx="90" cy="138"/>
            </a:xfrm>
            <a:custGeom>
              <a:avLst/>
              <a:gdLst/>
              <a:ahLst/>
              <a:cxnLst>
                <a:cxn ang="0">
                  <a:pos x="72" y="90"/>
                </a:cxn>
                <a:cxn ang="0">
                  <a:pos x="72" y="110"/>
                </a:cxn>
                <a:cxn ang="0">
                  <a:pos x="0" y="110"/>
                </a:cxn>
                <a:cxn ang="0">
                  <a:pos x="2" y="100"/>
                </a:cxn>
                <a:cxn ang="0">
                  <a:pos x="6" y="90"/>
                </a:cxn>
                <a:cxn ang="0">
                  <a:pos x="12" y="82"/>
                </a:cxn>
                <a:cxn ang="0">
                  <a:pos x="20" y="74"/>
                </a:cxn>
                <a:cxn ang="0">
                  <a:pos x="30" y="64"/>
                </a:cxn>
                <a:cxn ang="0">
                  <a:pos x="36" y="58"/>
                </a:cxn>
                <a:cxn ang="0">
                  <a:pos x="42" y="52"/>
                </a:cxn>
                <a:cxn ang="0">
                  <a:pos x="44" y="48"/>
                </a:cxn>
                <a:cxn ang="0">
                  <a:pos x="48" y="46"/>
                </a:cxn>
                <a:cxn ang="0">
                  <a:pos x="50" y="40"/>
                </a:cxn>
                <a:cxn ang="0">
                  <a:pos x="52" y="32"/>
                </a:cxn>
                <a:cxn ang="0">
                  <a:pos x="50" y="26"/>
                </a:cxn>
                <a:cxn ang="0">
                  <a:pos x="48" y="22"/>
                </a:cxn>
                <a:cxn ang="0">
                  <a:pos x="44" y="20"/>
                </a:cxn>
                <a:cxn ang="0">
                  <a:pos x="38" y="18"/>
                </a:cxn>
                <a:cxn ang="0">
                  <a:pos x="32" y="20"/>
                </a:cxn>
                <a:cxn ang="0">
                  <a:pos x="26" y="22"/>
                </a:cxn>
                <a:cxn ang="0">
                  <a:pos x="24" y="26"/>
                </a:cxn>
                <a:cxn ang="0">
                  <a:pos x="24" y="30"/>
                </a:cxn>
                <a:cxn ang="0">
                  <a:pos x="22" y="34"/>
                </a:cxn>
                <a:cxn ang="0">
                  <a:pos x="2" y="32"/>
                </a:cxn>
                <a:cxn ang="0">
                  <a:pos x="4" y="22"/>
                </a:cxn>
                <a:cxn ang="0">
                  <a:pos x="8" y="14"/>
                </a:cxn>
                <a:cxn ang="0">
                  <a:pos x="14" y="8"/>
                </a:cxn>
                <a:cxn ang="0">
                  <a:pos x="20" y="2"/>
                </a:cxn>
                <a:cxn ang="0">
                  <a:pos x="28" y="0"/>
                </a:cxn>
                <a:cxn ang="0">
                  <a:pos x="38" y="0"/>
                </a:cxn>
                <a:cxn ang="0">
                  <a:pos x="48" y="0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4"/>
                </a:cxn>
                <a:cxn ang="0">
                  <a:pos x="72" y="22"/>
                </a:cxn>
                <a:cxn ang="0">
                  <a:pos x="72" y="30"/>
                </a:cxn>
                <a:cxn ang="0">
                  <a:pos x="72" y="36"/>
                </a:cxn>
                <a:cxn ang="0">
                  <a:pos x="70" y="44"/>
                </a:cxn>
                <a:cxn ang="0">
                  <a:pos x="66" y="50"/>
                </a:cxn>
                <a:cxn ang="0">
                  <a:pos x="62" y="58"/>
                </a:cxn>
                <a:cxn ang="0">
                  <a:pos x="58" y="62"/>
                </a:cxn>
                <a:cxn ang="0">
                  <a:pos x="54" y="66"/>
                </a:cxn>
                <a:cxn ang="0">
                  <a:pos x="48" y="72"/>
                </a:cxn>
                <a:cxn ang="0">
                  <a:pos x="42" y="76"/>
                </a:cxn>
                <a:cxn ang="0">
                  <a:pos x="38" y="80"/>
                </a:cxn>
                <a:cxn ang="0">
                  <a:pos x="36" y="84"/>
                </a:cxn>
                <a:cxn ang="0">
                  <a:pos x="34" y="86"/>
                </a:cxn>
                <a:cxn ang="0">
                  <a:pos x="32" y="90"/>
                </a:cxn>
                <a:cxn ang="0">
                  <a:pos x="72" y="90"/>
                </a:cxn>
              </a:cxnLst>
              <a:rect l="0" t="0" r="r" b="b"/>
              <a:pathLst>
                <a:path w="72" h="110">
                  <a:moveTo>
                    <a:pt x="72" y="90"/>
                  </a:moveTo>
                  <a:lnTo>
                    <a:pt x="72" y="110"/>
                  </a:lnTo>
                  <a:lnTo>
                    <a:pt x="0" y="110"/>
                  </a:lnTo>
                  <a:lnTo>
                    <a:pt x="2" y="100"/>
                  </a:lnTo>
                  <a:lnTo>
                    <a:pt x="6" y="90"/>
                  </a:lnTo>
                  <a:lnTo>
                    <a:pt x="12" y="82"/>
                  </a:lnTo>
                  <a:lnTo>
                    <a:pt x="20" y="74"/>
                  </a:lnTo>
                  <a:lnTo>
                    <a:pt x="30" y="64"/>
                  </a:lnTo>
                  <a:lnTo>
                    <a:pt x="36" y="58"/>
                  </a:lnTo>
                  <a:lnTo>
                    <a:pt x="42" y="52"/>
                  </a:lnTo>
                  <a:lnTo>
                    <a:pt x="44" y="48"/>
                  </a:lnTo>
                  <a:lnTo>
                    <a:pt x="48" y="46"/>
                  </a:lnTo>
                  <a:lnTo>
                    <a:pt x="50" y="40"/>
                  </a:lnTo>
                  <a:lnTo>
                    <a:pt x="52" y="32"/>
                  </a:lnTo>
                  <a:lnTo>
                    <a:pt x="50" y="26"/>
                  </a:lnTo>
                  <a:lnTo>
                    <a:pt x="48" y="22"/>
                  </a:lnTo>
                  <a:lnTo>
                    <a:pt x="44" y="20"/>
                  </a:lnTo>
                  <a:lnTo>
                    <a:pt x="38" y="18"/>
                  </a:lnTo>
                  <a:lnTo>
                    <a:pt x="32" y="20"/>
                  </a:lnTo>
                  <a:lnTo>
                    <a:pt x="26" y="22"/>
                  </a:lnTo>
                  <a:lnTo>
                    <a:pt x="24" y="26"/>
                  </a:lnTo>
                  <a:lnTo>
                    <a:pt x="24" y="30"/>
                  </a:lnTo>
                  <a:lnTo>
                    <a:pt x="22" y="34"/>
                  </a:lnTo>
                  <a:lnTo>
                    <a:pt x="2" y="32"/>
                  </a:lnTo>
                  <a:lnTo>
                    <a:pt x="4" y="22"/>
                  </a:lnTo>
                  <a:lnTo>
                    <a:pt x="8" y="14"/>
                  </a:lnTo>
                  <a:lnTo>
                    <a:pt x="14" y="8"/>
                  </a:lnTo>
                  <a:lnTo>
                    <a:pt x="20" y="2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4"/>
                  </a:lnTo>
                  <a:lnTo>
                    <a:pt x="72" y="22"/>
                  </a:lnTo>
                  <a:lnTo>
                    <a:pt x="72" y="30"/>
                  </a:lnTo>
                  <a:lnTo>
                    <a:pt x="72" y="36"/>
                  </a:lnTo>
                  <a:lnTo>
                    <a:pt x="70" y="44"/>
                  </a:lnTo>
                  <a:lnTo>
                    <a:pt x="66" y="50"/>
                  </a:lnTo>
                  <a:lnTo>
                    <a:pt x="62" y="58"/>
                  </a:lnTo>
                  <a:lnTo>
                    <a:pt x="58" y="62"/>
                  </a:lnTo>
                  <a:lnTo>
                    <a:pt x="54" y="66"/>
                  </a:lnTo>
                  <a:lnTo>
                    <a:pt x="48" y="72"/>
                  </a:lnTo>
                  <a:lnTo>
                    <a:pt x="42" y="76"/>
                  </a:lnTo>
                  <a:lnTo>
                    <a:pt x="38" y="80"/>
                  </a:lnTo>
                  <a:lnTo>
                    <a:pt x="36" y="84"/>
                  </a:lnTo>
                  <a:lnTo>
                    <a:pt x="34" y="86"/>
                  </a:lnTo>
                  <a:lnTo>
                    <a:pt x="32" y="90"/>
                  </a:lnTo>
                  <a:lnTo>
                    <a:pt x="72" y="9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" name="Freeform 4375"/>
            <p:cNvSpPr>
              <a:spLocks noChangeAspect="1"/>
            </p:cNvSpPr>
            <p:nvPr/>
          </p:nvSpPr>
          <p:spPr bwMode="auto">
            <a:xfrm>
              <a:off x="3438" y="3848"/>
              <a:ext cx="90" cy="138"/>
            </a:xfrm>
            <a:custGeom>
              <a:avLst/>
              <a:gdLst/>
              <a:ahLst/>
              <a:cxnLst>
                <a:cxn ang="0">
                  <a:pos x="72" y="90"/>
                </a:cxn>
                <a:cxn ang="0">
                  <a:pos x="72" y="110"/>
                </a:cxn>
                <a:cxn ang="0">
                  <a:pos x="0" y="110"/>
                </a:cxn>
                <a:cxn ang="0">
                  <a:pos x="2" y="100"/>
                </a:cxn>
                <a:cxn ang="0">
                  <a:pos x="6" y="90"/>
                </a:cxn>
                <a:cxn ang="0">
                  <a:pos x="12" y="82"/>
                </a:cxn>
                <a:cxn ang="0">
                  <a:pos x="20" y="74"/>
                </a:cxn>
                <a:cxn ang="0">
                  <a:pos x="30" y="64"/>
                </a:cxn>
                <a:cxn ang="0">
                  <a:pos x="36" y="58"/>
                </a:cxn>
                <a:cxn ang="0">
                  <a:pos x="42" y="52"/>
                </a:cxn>
                <a:cxn ang="0">
                  <a:pos x="44" y="48"/>
                </a:cxn>
                <a:cxn ang="0">
                  <a:pos x="46" y="46"/>
                </a:cxn>
                <a:cxn ang="0">
                  <a:pos x="50" y="40"/>
                </a:cxn>
                <a:cxn ang="0">
                  <a:pos x="52" y="32"/>
                </a:cxn>
                <a:cxn ang="0">
                  <a:pos x="50" y="26"/>
                </a:cxn>
                <a:cxn ang="0">
                  <a:pos x="48" y="22"/>
                </a:cxn>
                <a:cxn ang="0">
                  <a:pos x="42" y="20"/>
                </a:cxn>
                <a:cxn ang="0">
                  <a:pos x="38" y="18"/>
                </a:cxn>
                <a:cxn ang="0">
                  <a:pos x="32" y="20"/>
                </a:cxn>
                <a:cxn ang="0">
                  <a:pos x="26" y="22"/>
                </a:cxn>
                <a:cxn ang="0">
                  <a:pos x="24" y="26"/>
                </a:cxn>
                <a:cxn ang="0">
                  <a:pos x="22" y="30"/>
                </a:cxn>
                <a:cxn ang="0">
                  <a:pos x="22" y="34"/>
                </a:cxn>
                <a:cxn ang="0">
                  <a:pos x="2" y="32"/>
                </a:cxn>
                <a:cxn ang="0">
                  <a:pos x="4" y="22"/>
                </a:cxn>
                <a:cxn ang="0">
                  <a:pos x="8" y="14"/>
                </a:cxn>
                <a:cxn ang="0">
                  <a:pos x="12" y="8"/>
                </a:cxn>
                <a:cxn ang="0">
                  <a:pos x="20" y="2"/>
                </a:cxn>
                <a:cxn ang="0">
                  <a:pos x="28" y="0"/>
                </a:cxn>
                <a:cxn ang="0">
                  <a:pos x="38" y="0"/>
                </a:cxn>
                <a:cxn ang="0">
                  <a:pos x="48" y="0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4"/>
                </a:cxn>
                <a:cxn ang="0">
                  <a:pos x="70" y="22"/>
                </a:cxn>
                <a:cxn ang="0">
                  <a:pos x="72" y="30"/>
                </a:cxn>
                <a:cxn ang="0">
                  <a:pos x="72" y="36"/>
                </a:cxn>
                <a:cxn ang="0">
                  <a:pos x="70" y="44"/>
                </a:cxn>
                <a:cxn ang="0">
                  <a:pos x="66" y="50"/>
                </a:cxn>
                <a:cxn ang="0">
                  <a:pos x="62" y="58"/>
                </a:cxn>
                <a:cxn ang="0">
                  <a:pos x="58" y="62"/>
                </a:cxn>
                <a:cxn ang="0">
                  <a:pos x="54" y="66"/>
                </a:cxn>
                <a:cxn ang="0">
                  <a:pos x="48" y="72"/>
                </a:cxn>
                <a:cxn ang="0">
                  <a:pos x="42" y="76"/>
                </a:cxn>
                <a:cxn ang="0">
                  <a:pos x="38" y="80"/>
                </a:cxn>
                <a:cxn ang="0">
                  <a:pos x="36" y="84"/>
                </a:cxn>
                <a:cxn ang="0">
                  <a:pos x="32" y="86"/>
                </a:cxn>
                <a:cxn ang="0">
                  <a:pos x="32" y="90"/>
                </a:cxn>
                <a:cxn ang="0">
                  <a:pos x="72" y="90"/>
                </a:cxn>
              </a:cxnLst>
              <a:rect l="0" t="0" r="r" b="b"/>
              <a:pathLst>
                <a:path w="72" h="110">
                  <a:moveTo>
                    <a:pt x="72" y="90"/>
                  </a:moveTo>
                  <a:lnTo>
                    <a:pt x="72" y="110"/>
                  </a:lnTo>
                  <a:lnTo>
                    <a:pt x="0" y="110"/>
                  </a:lnTo>
                  <a:lnTo>
                    <a:pt x="2" y="100"/>
                  </a:lnTo>
                  <a:lnTo>
                    <a:pt x="6" y="90"/>
                  </a:lnTo>
                  <a:lnTo>
                    <a:pt x="12" y="82"/>
                  </a:lnTo>
                  <a:lnTo>
                    <a:pt x="20" y="74"/>
                  </a:lnTo>
                  <a:lnTo>
                    <a:pt x="30" y="64"/>
                  </a:lnTo>
                  <a:lnTo>
                    <a:pt x="36" y="58"/>
                  </a:lnTo>
                  <a:lnTo>
                    <a:pt x="42" y="52"/>
                  </a:lnTo>
                  <a:lnTo>
                    <a:pt x="44" y="48"/>
                  </a:lnTo>
                  <a:lnTo>
                    <a:pt x="46" y="46"/>
                  </a:lnTo>
                  <a:lnTo>
                    <a:pt x="50" y="40"/>
                  </a:lnTo>
                  <a:lnTo>
                    <a:pt x="52" y="32"/>
                  </a:lnTo>
                  <a:lnTo>
                    <a:pt x="50" y="26"/>
                  </a:lnTo>
                  <a:lnTo>
                    <a:pt x="48" y="22"/>
                  </a:lnTo>
                  <a:lnTo>
                    <a:pt x="42" y="20"/>
                  </a:lnTo>
                  <a:lnTo>
                    <a:pt x="38" y="18"/>
                  </a:lnTo>
                  <a:lnTo>
                    <a:pt x="32" y="20"/>
                  </a:lnTo>
                  <a:lnTo>
                    <a:pt x="26" y="22"/>
                  </a:lnTo>
                  <a:lnTo>
                    <a:pt x="24" y="26"/>
                  </a:lnTo>
                  <a:lnTo>
                    <a:pt x="22" y="30"/>
                  </a:lnTo>
                  <a:lnTo>
                    <a:pt x="22" y="34"/>
                  </a:lnTo>
                  <a:lnTo>
                    <a:pt x="2" y="32"/>
                  </a:lnTo>
                  <a:lnTo>
                    <a:pt x="4" y="22"/>
                  </a:lnTo>
                  <a:lnTo>
                    <a:pt x="8" y="14"/>
                  </a:lnTo>
                  <a:lnTo>
                    <a:pt x="12" y="8"/>
                  </a:lnTo>
                  <a:lnTo>
                    <a:pt x="20" y="2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4"/>
                  </a:lnTo>
                  <a:lnTo>
                    <a:pt x="70" y="22"/>
                  </a:lnTo>
                  <a:lnTo>
                    <a:pt x="72" y="30"/>
                  </a:lnTo>
                  <a:lnTo>
                    <a:pt x="72" y="36"/>
                  </a:lnTo>
                  <a:lnTo>
                    <a:pt x="70" y="44"/>
                  </a:lnTo>
                  <a:lnTo>
                    <a:pt x="66" y="50"/>
                  </a:lnTo>
                  <a:lnTo>
                    <a:pt x="62" y="58"/>
                  </a:lnTo>
                  <a:lnTo>
                    <a:pt x="58" y="62"/>
                  </a:lnTo>
                  <a:lnTo>
                    <a:pt x="54" y="66"/>
                  </a:lnTo>
                  <a:lnTo>
                    <a:pt x="48" y="72"/>
                  </a:lnTo>
                  <a:lnTo>
                    <a:pt x="42" y="76"/>
                  </a:lnTo>
                  <a:lnTo>
                    <a:pt x="38" y="80"/>
                  </a:lnTo>
                  <a:lnTo>
                    <a:pt x="36" y="84"/>
                  </a:lnTo>
                  <a:lnTo>
                    <a:pt x="32" y="86"/>
                  </a:lnTo>
                  <a:lnTo>
                    <a:pt x="32" y="90"/>
                  </a:lnTo>
                  <a:lnTo>
                    <a:pt x="72" y="9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" name="Rectangle 4376"/>
            <p:cNvSpPr>
              <a:spLocks noChangeAspect="1" noChangeArrowheads="1"/>
            </p:cNvSpPr>
            <p:nvPr/>
          </p:nvSpPr>
          <p:spPr bwMode="auto">
            <a:xfrm>
              <a:off x="3528" y="3938"/>
              <a:ext cx="25" cy="25"/>
            </a:xfrm>
            <a:prstGeom prst="rect">
              <a:avLst/>
            </a:prstGeom>
            <a:solidFill>
              <a:srgbClr val="000000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" name="Freeform 4377"/>
            <p:cNvSpPr>
              <a:spLocks noChangeAspect="1"/>
            </p:cNvSpPr>
            <p:nvPr/>
          </p:nvSpPr>
          <p:spPr bwMode="auto">
            <a:xfrm>
              <a:off x="3566" y="3848"/>
              <a:ext cx="93" cy="140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20" y="76"/>
                </a:cxn>
                <a:cxn ang="0">
                  <a:pos x="22" y="82"/>
                </a:cxn>
                <a:cxn ang="0">
                  <a:pos x="26" y="88"/>
                </a:cxn>
                <a:cxn ang="0">
                  <a:pos x="30" y="92"/>
                </a:cxn>
                <a:cxn ang="0">
                  <a:pos x="36" y="92"/>
                </a:cxn>
                <a:cxn ang="0">
                  <a:pos x="42" y="92"/>
                </a:cxn>
                <a:cxn ang="0">
                  <a:pos x="48" y="88"/>
                </a:cxn>
                <a:cxn ang="0">
                  <a:pos x="50" y="84"/>
                </a:cxn>
                <a:cxn ang="0">
                  <a:pos x="52" y="80"/>
                </a:cxn>
                <a:cxn ang="0">
                  <a:pos x="54" y="74"/>
                </a:cxn>
                <a:cxn ang="0">
                  <a:pos x="52" y="68"/>
                </a:cxn>
                <a:cxn ang="0">
                  <a:pos x="50" y="64"/>
                </a:cxn>
                <a:cxn ang="0">
                  <a:pos x="48" y="60"/>
                </a:cxn>
                <a:cxn ang="0">
                  <a:pos x="44" y="56"/>
                </a:cxn>
                <a:cxn ang="0">
                  <a:pos x="36" y="56"/>
                </a:cxn>
                <a:cxn ang="0">
                  <a:pos x="30" y="56"/>
                </a:cxn>
                <a:cxn ang="0">
                  <a:pos x="26" y="60"/>
                </a:cxn>
                <a:cxn ang="0">
                  <a:pos x="20" y="64"/>
                </a:cxn>
                <a:cxn ang="0">
                  <a:pos x="2" y="60"/>
                </a:cxn>
                <a:cxn ang="0">
                  <a:pos x="14" y="0"/>
                </a:cxn>
                <a:cxn ang="0">
                  <a:pos x="70" y="0"/>
                </a:cxn>
                <a:cxn ang="0">
                  <a:pos x="70" y="22"/>
                </a:cxn>
                <a:cxn ang="0">
                  <a:pos x="32" y="22"/>
                </a:cxn>
                <a:cxn ang="0">
                  <a:pos x="28" y="40"/>
                </a:cxn>
                <a:cxn ang="0">
                  <a:pos x="34" y="38"/>
                </a:cxn>
                <a:cxn ang="0">
                  <a:pos x="42" y="36"/>
                </a:cxn>
                <a:cxn ang="0">
                  <a:pos x="50" y="38"/>
                </a:cxn>
                <a:cxn ang="0">
                  <a:pos x="58" y="40"/>
                </a:cxn>
                <a:cxn ang="0">
                  <a:pos x="64" y="46"/>
                </a:cxn>
                <a:cxn ang="0">
                  <a:pos x="70" y="54"/>
                </a:cxn>
                <a:cxn ang="0">
                  <a:pos x="72" y="62"/>
                </a:cxn>
                <a:cxn ang="0">
                  <a:pos x="74" y="72"/>
                </a:cxn>
                <a:cxn ang="0">
                  <a:pos x="72" y="82"/>
                </a:cxn>
                <a:cxn ang="0">
                  <a:pos x="70" y="90"/>
                </a:cxn>
                <a:cxn ang="0">
                  <a:pos x="66" y="98"/>
                </a:cxn>
                <a:cxn ang="0">
                  <a:pos x="60" y="104"/>
                </a:cxn>
                <a:cxn ang="0">
                  <a:pos x="54" y="108"/>
                </a:cxn>
                <a:cxn ang="0">
                  <a:pos x="46" y="110"/>
                </a:cxn>
                <a:cxn ang="0">
                  <a:pos x="36" y="112"/>
                </a:cxn>
                <a:cxn ang="0">
                  <a:pos x="26" y="110"/>
                </a:cxn>
                <a:cxn ang="0">
                  <a:pos x="18" y="108"/>
                </a:cxn>
                <a:cxn ang="0">
                  <a:pos x="12" y="102"/>
                </a:cxn>
                <a:cxn ang="0">
                  <a:pos x="6" y="96"/>
                </a:cxn>
                <a:cxn ang="0">
                  <a:pos x="2" y="88"/>
                </a:cxn>
                <a:cxn ang="0">
                  <a:pos x="0" y="78"/>
                </a:cxn>
              </a:cxnLst>
              <a:rect l="0" t="0" r="r" b="b"/>
              <a:pathLst>
                <a:path w="74" h="112">
                  <a:moveTo>
                    <a:pt x="0" y="78"/>
                  </a:moveTo>
                  <a:lnTo>
                    <a:pt x="20" y="76"/>
                  </a:lnTo>
                  <a:lnTo>
                    <a:pt x="22" y="82"/>
                  </a:lnTo>
                  <a:lnTo>
                    <a:pt x="26" y="88"/>
                  </a:lnTo>
                  <a:lnTo>
                    <a:pt x="30" y="92"/>
                  </a:lnTo>
                  <a:lnTo>
                    <a:pt x="36" y="92"/>
                  </a:lnTo>
                  <a:lnTo>
                    <a:pt x="42" y="92"/>
                  </a:lnTo>
                  <a:lnTo>
                    <a:pt x="48" y="88"/>
                  </a:lnTo>
                  <a:lnTo>
                    <a:pt x="50" y="84"/>
                  </a:lnTo>
                  <a:lnTo>
                    <a:pt x="52" y="80"/>
                  </a:lnTo>
                  <a:lnTo>
                    <a:pt x="54" y="74"/>
                  </a:lnTo>
                  <a:lnTo>
                    <a:pt x="52" y="68"/>
                  </a:lnTo>
                  <a:lnTo>
                    <a:pt x="50" y="64"/>
                  </a:lnTo>
                  <a:lnTo>
                    <a:pt x="48" y="60"/>
                  </a:lnTo>
                  <a:lnTo>
                    <a:pt x="44" y="56"/>
                  </a:lnTo>
                  <a:lnTo>
                    <a:pt x="36" y="56"/>
                  </a:lnTo>
                  <a:lnTo>
                    <a:pt x="30" y="56"/>
                  </a:lnTo>
                  <a:lnTo>
                    <a:pt x="26" y="60"/>
                  </a:lnTo>
                  <a:lnTo>
                    <a:pt x="20" y="64"/>
                  </a:lnTo>
                  <a:lnTo>
                    <a:pt x="2" y="60"/>
                  </a:lnTo>
                  <a:lnTo>
                    <a:pt x="14" y="0"/>
                  </a:lnTo>
                  <a:lnTo>
                    <a:pt x="70" y="0"/>
                  </a:lnTo>
                  <a:lnTo>
                    <a:pt x="70" y="22"/>
                  </a:lnTo>
                  <a:lnTo>
                    <a:pt x="32" y="22"/>
                  </a:lnTo>
                  <a:lnTo>
                    <a:pt x="28" y="40"/>
                  </a:lnTo>
                  <a:lnTo>
                    <a:pt x="34" y="38"/>
                  </a:lnTo>
                  <a:lnTo>
                    <a:pt x="42" y="36"/>
                  </a:lnTo>
                  <a:lnTo>
                    <a:pt x="50" y="38"/>
                  </a:lnTo>
                  <a:lnTo>
                    <a:pt x="58" y="40"/>
                  </a:lnTo>
                  <a:lnTo>
                    <a:pt x="64" y="46"/>
                  </a:lnTo>
                  <a:lnTo>
                    <a:pt x="70" y="54"/>
                  </a:lnTo>
                  <a:lnTo>
                    <a:pt x="72" y="62"/>
                  </a:lnTo>
                  <a:lnTo>
                    <a:pt x="74" y="72"/>
                  </a:lnTo>
                  <a:lnTo>
                    <a:pt x="72" y="82"/>
                  </a:lnTo>
                  <a:lnTo>
                    <a:pt x="70" y="90"/>
                  </a:lnTo>
                  <a:lnTo>
                    <a:pt x="66" y="98"/>
                  </a:lnTo>
                  <a:lnTo>
                    <a:pt x="60" y="104"/>
                  </a:lnTo>
                  <a:lnTo>
                    <a:pt x="54" y="108"/>
                  </a:lnTo>
                  <a:lnTo>
                    <a:pt x="46" y="110"/>
                  </a:lnTo>
                  <a:lnTo>
                    <a:pt x="36" y="112"/>
                  </a:lnTo>
                  <a:lnTo>
                    <a:pt x="26" y="110"/>
                  </a:lnTo>
                  <a:lnTo>
                    <a:pt x="18" y="108"/>
                  </a:lnTo>
                  <a:lnTo>
                    <a:pt x="12" y="102"/>
                  </a:lnTo>
                  <a:lnTo>
                    <a:pt x="6" y="96"/>
                  </a:lnTo>
                  <a:lnTo>
                    <a:pt x="2" y="8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" name="Freeform 4378"/>
            <p:cNvSpPr>
              <a:spLocks noChangeAspect="1"/>
            </p:cNvSpPr>
            <p:nvPr/>
          </p:nvSpPr>
          <p:spPr bwMode="auto">
            <a:xfrm>
              <a:off x="3928" y="3848"/>
              <a:ext cx="90" cy="140"/>
            </a:xfrm>
            <a:custGeom>
              <a:avLst/>
              <a:gdLst/>
              <a:ahLst/>
              <a:cxnLst>
                <a:cxn ang="0">
                  <a:pos x="20" y="76"/>
                </a:cxn>
                <a:cxn ang="0">
                  <a:pos x="26" y="88"/>
                </a:cxn>
                <a:cxn ang="0">
                  <a:pos x="36" y="92"/>
                </a:cxn>
                <a:cxn ang="0">
                  <a:pos x="46" y="88"/>
                </a:cxn>
                <a:cxn ang="0">
                  <a:pos x="52" y="76"/>
                </a:cxn>
                <a:cxn ang="0">
                  <a:pos x="48" y="64"/>
                </a:cxn>
                <a:cxn ang="0">
                  <a:pos x="38" y="60"/>
                </a:cxn>
                <a:cxn ang="0">
                  <a:pos x="28" y="62"/>
                </a:cxn>
                <a:cxn ang="0">
                  <a:pos x="38" y="44"/>
                </a:cxn>
                <a:cxn ang="0">
                  <a:pos x="46" y="36"/>
                </a:cxn>
                <a:cxn ang="0">
                  <a:pos x="46" y="26"/>
                </a:cxn>
                <a:cxn ang="0">
                  <a:pos x="40" y="20"/>
                </a:cxn>
                <a:cxn ang="0">
                  <a:pos x="30" y="20"/>
                </a:cxn>
                <a:cxn ang="0">
                  <a:pos x="24" y="26"/>
                </a:cxn>
                <a:cxn ang="0">
                  <a:pos x="2" y="30"/>
                </a:cxn>
                <a:cxn ang="0">
                  <a:pos x="8" y="12"/>
                </a:cxn>
                <a:cxn ang="0">
                  <a:pos x="18" y="2"/>
                </a:cxn>
                <a:cxn ang="0">
                  <a:pos x="36" y="0"/>
                </a:cxn>
                <a:cxn ang="0">
                  <a:pos x="52" y="4"/>
                </a:cxn>
                <a:cxn ang="0">
                  <a:pos x="64" y="16"/>
                </a:cxn>
                <a:cxn ang="0">
                  <a:pos x="68" y="28"/>
                </a:cxn>
                <a:cxn ang="0">
                  <a:pos x="64" y="42"/>
                </a:cxn>
                <a:cxn ang="0">
                  <a:pos x="52" y="52"/>
                </a:cxn>
                <a:cxn ang="0">
                  <a:pos x="62" y="56"/>
                </a:cxn>
                <a:cxn ang="0">
                  <a:pos x="70" y="66"/>
                </a:cxn>
                <a:cxn ang="0">
                  <a:pos x="72" y="78"/>
                </a:cxn>
                <a:cxn ang="0">
                  <a:pos x="68" y="94"/>
                </a:cxn>
                <a:cxn ang="0">
                  <a:pos x="54" y="108"/>
                </a:cxn>
                <a:cxn ang="0">
                  <a:pos x="36" y="112"/>
                </a:cxn>
                <a:cxn ang="0">
                  <a:pos x="18" y="108"/>
                </a:cxn>
                <a:cxn ang="0">
                  <a:pos x="6" y="96"/>
                </a:cxn>
                <a:cxn ang="0">
                  <a:pos x="0" y="78"/>
                </a:cxn>
              </a:cxnLst>
              <a:rect l="0" t="0" r="r" b="b"/>
              <a:pathLst>
                <a:path w="72" h="112">
                  <a:moveTo>
                    <a:pt x="0" y="78"/>
                  </a:moveTo>
                  <a:lnTo>
                    <a:pt x="20" y="76"/>
                  </a:lnTo>
                  <a:lnTo>
                    <a:pt x="22" y="84"/>
                  </a:lnTo>
                  <a:lnTo>
                    <a:pt x="26" y="88"/>
                  </a:lnTo>
                  <a:lnTo>
                    <a:pt x="30" y="92"/>
                  </a:lnTo>
                  <a:lnTo>
                    <a:pt x="36" y="92"/>
                  </a:lnTo>
                  <a:lnTo>
                    <a:pt x="42" y="92"/>
                  </a:lnTo>
                  <a:lnTo>
                    <a:pt x="46" y="88"/>
                  </a:lnTo>
                  <a:lnTo>
                    <a:pt x="50" y="82"/>
                  </a:lnTo>
                  <a:lnTo>
                    <a:pt x="52" y="76"/>
                  </a:lnTo>
                  <a:lnTo>
                    <a:pt x="50" y="70"/>
                  </a:lnTo>
                  <a:lnTo>
                    <a:pt x="48" y="64"/>
                  </a:lnTo>
                  <a:lnTo>
                    <a:pt x="42" y="62"/>
                  </a:lnTo>
                  <a:lnTo>
                    <a:pt x="38" y="60"/>
                  </a:lnTo>
                  <a:lnTo>
                    <a:pt x="34" y="60"/>
                  </a:lnTo>
                  <a:lnTo>
                    <a:pt x="28" y="62"/>
                  </a:lnTo>
                  <a:lnTo>
                    <a:pt x="30" y="44"/>
                  </a:lnTo>
                  <a:lnTo>
                    <a:pt x="38" y="44"/>
                  </a:lnTo>
                  <a:lnTo>
                    <a:pt x="42" y="40"/>
                  </a:lnTo>
                  <a:lnTo>
                    <a:pt x="46" y="36"/>
                  </a:lnTo>
                  <a:lnTo>
                    <a:pt x="46" y="30"/>
                  </a:lnTo>
                  <a:lnTo>
                    <a:pt x="46" y="26"/>
                  </a:lnTo>
                  <a:lnTo>
                    <a:pt x="44" y="22"/>
                  </a:lnTo>
                  <a:lnTo>
                    <a:pt x="40" y="20"/>
                  </a:lnTo>
                  <a:lnTo>
                    <a:pt x="36" y="18"/>
                  </a:lnTo>
                  <a:lnTo>
                    <a:pt x="30" y="20"/>
                  </a:lnTo>
                  <a:lnTo>
                    <a:pt x="26" y="22"/>
                  </a:lnTo>
                  <a:lnTo>
                    <a:pt x="24" y="26"/>
                  </a:lnTo>
                  <a:lnTo>
                    <a:pt x="22" y="32"/>
                  </a:lnTo>
                  <a:lnTo>
                    <a:pt x="2" y="30"/>
                  </a:lnTo>
                  <a:lnTo>
                    <a:pt x="4" y="20"/>
                  </a:lnTo>
                  <a:lnTo>
                    <a:pt x="8" y="12"/>
                  </a:lnTo>
                  <a:lnTo>
                    <a:pt x="12" y="8"/>
                  </a:lnTo>
                  <a:lnTo>
                    <a:pt x="18" y="2"/>
                  </a:lnTo>
                  <a:lnTo>
                    <a:pt x="26" y="0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52" y="4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6" y="22"/>
                  </a:lnTo>
                  <a:lnTo>
                    <a:pt x="68" y="28"/>
                  </a:lnTo>
                  <a:lnTo>
                    <a:pt x="66" y="36"/>
                  </a:lnTo>
                  <a:lnTo>
                    <a:pt x="64" y="42"/>
                  </a:lnTo>
                  <a:lnTo>
                    <a:pt x="58" y="48"/>
                  </a:lnTo>
                  <a:lnTo>
                    <a:pt x="52" y="52"/>
                  </a:lnTo>
                  <a:lnTo>
                    <a:pt x="58" y="54"/>
                  </a:lnTo>
                  <a:lnTo>
                    <a:pt x="62" y="56"/>
                  </a:lnTo>
                  <a:lnTo>
                    <a:pt x="66" y="60"/>
                  </a:lnTo>
                  <a:lnTo>
                    <a:pt x="70" y="66"/>
                  </a:lnTo>
                  <a:lnTo>
                    <a:pt x="72" y="72"/>
                  </a:lnTo>
                  <a:lnTo>
                    <a:pt x="72" y="78"/>
                  </a:lnTo>
                  <a:lnTo>
                    <a:pt x="70" y="86"/>
                  </a:lnTo>
                  <a:lnTo>
                    <a:pt x="68" y="94"/>
                  </a:lnTo>
                  <a:lnTo>
                    <a:pt x="62" y="102"/>
                  </a:lnTo>
                  <a:lnTo>
                    <a:pt x="54" y="108"/>
                  </a:lnTo>
                  <a:lnTo>
                    <a:pt x="46" y="110"/>
                  </a:lnTo>
                  <a:lnTo>
                    <a:pt x="36" y="112"/>
                  </a:lnTo>
                  <a:lnTo>
                    <a:pt x="26" y="110"/>
                  </a:lnTo>
                  <a:lnTo>
                    <a:pt x="18" y="108"/>
                  </a:lnTo>
                  <a:lnTo>
                    <a:pt x="12" y="102"/>
                  </a:lnTo>
                  <a:lnTo>
                    <a:pt x="6" y="96"/>
                  </a:lnTo>
                  <a:lnTo>
                    <a:pt x="2" y="8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" name="Freeform 4379"/>
            <p:cNvSpPr>
              <a:spLocks noChangeAspect="1"/>
            </p:cNvSpPr>
            <p:nvPr/>
          </p:nvSpPr>
          <p:spPr bwMode="auto">
            <a:xfrm>
              <a:off x="4290" y="3848"/>
              <a:ext cx="90" cy="140"/>
            </a:xfrm>
            <a:custGeom>
              <a:avLst/>
              <a:gdLst/>
              <a:ahLst/>
              <a:cxnLst>
                <a:cxn ang="0">
                  <a:pos x="20" y="76"/>
                </a:cxn>
                <a:cxn ang="0">
                  <a:pos x="26" y="88"/>
                </a:cxn>
                <a:cxn ang="0">
                  <a:pos x="36" y="92"/>
                </a:cxn>
                <a:cxn ang="0">
                  <a:pos x="46" y="88"/>
                </a:cxn>
                <a:cxn ang="0">
                  <a:pos x="52" y="76"/>
                </a:cxn>
                <a:cxn ang="0">
                  <a:pos x="48" y="64"/>
                </a:cxn>
                <a:cxn ang="0">
                  <a:pos x="38" y="60"/>
                </a:cxn>
                <a:cxn ang="0">
                  <a:pos x="28" y="62"/>
                </a:cxn>
                <a:cxn ang="0">
                  <a:pos x="38" y="44"/>
                </a:cxn>
                <a:cxn ang="0">
                  <a:pos x="46" y="36"/>
                </a:cxn>
                <a:cxn ang="0">
                  <a:pos x="46" y="26"/>
                </a:cxn>
                <a:cxn ang="0">
                  <a:pos x="40" y="20"/>
                </a:cxn>
                <a:cxn ang="0">
                  <a:pos x="30" y="20"/>
                </a:cxn>
                <a:cxn ang="0">
                  <a:pos x="24" y="26"/>
                </a:cxn>
                <a:cxn ang="0">
                  <a:pos x="2" y="30"/>
                </a:cxn>
                <a:cxn ang="0">
                  <a:pos x="8" y="12"/>
                </a:cxn>
                <a:cxn ang="0">
                  <a:pos x="18" y="2"/>
                </a:cxn>
                <a:cxn ang="0">
                  <a:pos x="34" y="0"/>
                </a:cxn>
                <a:cxn ang="0">
                  <a:pos x="52" y="4"/>
                </a:cxn>
                <a:cxn ang="0">
                  <a:pos x="64" y="16"/>
                </a:cxn>
                <a:cxn ang="0">
                  <a:pos x="68" y="28"/>
                </a:cxn>
                <a:cxn ang="0">
                  <a:pos x="64" y="42"/>
                </a:cxn>
                <a:cxn ang="0">
                  <a:pos x="52" y="52"/>
                </a:cxn>
                <a:cxn ang="0">
                  <a:pos x="62" y="56"/>
                </a:cxn>
                <a:cxn ang="0">
                  <a:pos x="70" y="66"/>
                </a:cxn>
                <a:cxn ang="0">
                  <a:pos x="72" y="78"/>
                </a:cxn>
                <a:cxn ang="0">
                  <a:pos x="68" y="94"/>
                </a:cxn>
                <a:cxn ang="0">
                  <a:pos x="54" y="108"/>
                </a:cxn>
                <a:cxn ang="0">
                  <a:pos x="36" y="112"/>
                </a:cxn>
                <a:cxn ang="0">
                  <a:pos x="18" y="108"/>
                </a:cxn>
                <a:cxn ang="0">
                  <a:pos x="6" y="96"/>
                </a:cxn>
                <a:cxn ang="0">
                  <a:pos x="0" y="78"/>
                </a:cxn>
              </a:cxnLst>
              <a:rect l="0" t="0" r="r" b="b"/>
              <a:pathLst>
                <a:path w="72" h="112">
                  <a:moveTo>
                    <a:pt x="0" y="78"/>
                  </a:moveTo>
                  <a:lnTo>
                    <a:pt x="20" y="76"/>
                  </a:lnTo>
                  <a:lnTo>
                    <a:pt x="22" y="84"/>
                  </a:lnTo>
                  <a:lnTo>
                    <a:pt x="26" y="88"/>
                  </a:lnTo>
                  <a:lnTo>
                    <a:pt x="30" y="92"/>
                  </a:lnTo>
                  <a:lnTo>
                    <a:pt x="36" y="92"/>
                  </a:lnTo>
                  <a:lnTo>
                    <a:pt x="42" y="92"/>
                  </a:lnTo>
                  <a:lnTo>
                    <a:pt x="46" y="88"/>
                  </a:lnTo>
                  <a:lnTo>
                    <a:pt x="50" y="82"/>
                  </a:lnTo>
                  <a:lnTo>
                    <a:pt x="52" y="76"/>
                  </a:lnTo>
                  <a:lnTo>
                    <a:pt x="50" y="70"/>
                  </a:lnTo>
                  <a:lnTo>
                    <a:pt x="48" y="64"/>
                  </a:lnTo>
                  <a:lnTo>
                    <a:pt x="42" y="62"/>
                  </a:lnTo>
                  <a:lnTo>
                    <a:pt x="38" y="60"/>
                  </a:lnTo>
                  <a:lnTo>
                    <a:pt x="34" y="60"/>
                  </a:lnTo>
                  <a:lnTo>
                    <a:pt x="28" y="62"/>
                  </a:lnTo>
                  <a:lnTo>
                    <a:pt x="30" y="44"/>
                  </a:lnTo>
                  <a:lnTo>
                    <a:pt x="38" y="44"/>
                  </a:lnTo>
                  <a:lnTo>
                    <a:pt x="42" y="40"/>
                  </a:lnTo>
                  <a:lnTo>
                    <a:pt x="46" y="36"/>
                  </a:lnTo>
                  <a:lnTo>
                    <a:pt x="46" y="30"/>
                  </a:lnTo>
                  <a:lnTo>
                    <a:pt x="46" y="26"/>
                  </a:lnTo>
                  <a:lnTo>
                    <a:pt x="44" y="22"/>
                  </a:lnTo>
                  <a:lnTo>
                    <a:pt x="40" y="20"/>
                  </a:lnTo>
                  <a:lnTo>
                    <a:pt x="36" y="18"/>
                  </a:lnTo>
                  <a:lnTo>
                    <a:pt x="30" y="20"/>
                  </a:lnTo>
                  <a:lnTo>
                    <a:pt x="26" y="22"/>
                  </a:lnTo>
                  <a:lnTo>
                    <a:pt x="24" y="26"/>
                  </a:lnTo>
                  <a:lnTo>
                    <a:pt x="22" y="32"/>
                  </a:lnTo>
                  <a:lnTo>
                    <a:pt x="2" y="30"/>
                  </a:lnTo>
                  <a:lnTo>
                    <a:pt x="4" y="20"/>
                  </a:lnTo>
                  <a:lnTo>
                    <a:pt x="8" y="12"/>
                  </a:lnTo>
                  <a:lnTo>
                    <a:pt x="12" y="8"/>
                  </a:lnTo>
                  <a:lnTo>
                    <a:pt x="18" y="2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4" y="0"/>
                  </a:lnTo>
                  <a:lnTo>
                    <a:pt x="52" y="4"/>
                  </a:lnTo>
                  <a:lnTo>
                    <a:pt x="60" y="10"/>
                  </a:lnTo>
                  <a:lnTo>
                    <a:pt x="64" y="16"/>
                  </a:lnTo>
                  <a:lnTo>
                    <a:pt x="66" y="22"/>
                  </a:lnTo>
                  <a:lnTo>
                    <a:pt x="68" y="28"/>
                  </a:lnTo>
                  <a:lnTo>
                    <a:pt x="66" y="36"/>
                  </a:lnTo>
                  <a:lnTo>
                    <a:pt x="64" y="42"/>
                  </a:lnTo>
                  <a:lnTo>
                    <a:pt x="58" y="48"/>
                  </a:lnTo>
                  <a:lnTo>
                    <a:pt x="52" y="52"/>
                  </a:lnTo>
                  <a:lnTo>
                    <a:pt x="58" y="54"/>
                  </a:lnTo>
                  <a:lnTo>
                    <a:pt x="62" y="56"/>
                  </a:lnTo>
                  <a:lnTo>
                    <a:pt x="66" y="60"/>
                  </a:lnTo>
                  <a:lnTo>
                    <a:pt x="70" y="66"/>
                  </a:lnTo>
                  <a:lnTo>
                    <a:pt x="72" y="72"/>
                  </a:lnTo>
                  <a:lnTo>
                    <a:pt x="72" y="78"/>
                  </a:lnTo>
                  <a:lnTo>
                    <a:pt x="70" y="86"/>
                  </a:lnTo>
                  <a:lnTo>
                    <a:pt x="68" y="94"/>
                  </a:lnTo>
                  <a:lnTo>
                    <a:pt x="62" y="102"/>
                  </a:lnTo>
                  <a:lnTo>
                    <a:pt x="54" y="108"/>
                  </a:lnTo>
                  <a:lnTo>
                    <a:pt x="46" y="110"/>
                  </a:lnTo>
                  <a:lnTo>
                    <a:pt x="36" y="112"/>
                  </a:lnTo>
                  <a:lnTo>
                    <a:pt x="26" y="110"/>
                  </a:lnTo>
                  <a:lnTo>
                    <a:pt x="18" y="108"/>
                  </a:lnTo>
                  <a:lnTo>
                    <a:pt x="12" y="102"/>
                  </a:lnTo>
                  <a:lnTo>
                    <a:pt x="6" y="96"/>
                  </a:lnTo>
                  <a:lnTo>
                    <a:pt x="2" y="8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" name="Rectangle 4380"/>
            <p:cNvSpPr>
              <a:spLocks noChangeAspect="1" noChangeArrowheads="1"/>
            </p:cNvSpPr>
            <p:nvPr/>
          </p:nvSpPr>
          <p:spPr bwMode="auto">
            <a:xfrm>
              <a:off x="4380" y="3938"/>
              <a:ext cx="25" cy="25"/>
            </a:xfrm>
            <a:prstGeom prst="rect">
              <a:avLst/>
            </a:prstGeom>
            <a:solidFill>
              <a:srgbClr val="000000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1" name="Freeform 4381"/>
            <p:cNvSpPr>
              <a:spLocks noChangeAspect="1"/>
            </p:cNvSpPr>
            <p:nvPr/>
          </p:nvSpPr>
          <p:spPr bwMode="auto">
            <a:xfrm>
              <a:off x="4418" y="3848"/>
              <a:ext cx="93" cy="140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20" y="76"/>
                </a:cxn>
                <a:cxn ang="0">
                  <a:pos x="22" y="82"/>
                </a:cxn>
                <a:cxn ang="0">
                  <a:pos x="26" y="88"/>
                </a:cxn>
                <a:cxn ang="0">
                  <a:pos x="30" y="92"/>
                </a:cxn>
                <a:cxn ang="0">
                  <a:pos x="36" y="92"/>
                </a:cxn>
                <a:cxn ang="0">
                  <a:pos x="42" y="92"/>
                </a:cxn>
                <a:cxn ang="0">
                  <a:pos x="48" y="88"/>
                </a:cxn>
                <a:cxn ang="0">
                  <a:pos x="50" y="84"/>
                </a:cxn>
                <a:cxn ang="0">
                  <a:pos x="52" y="80"/>
                </a:cxn>
                <a:cxn ang="0">
                  <a:pos x="54" y="74"/>
                </a:cxn>
                <a:cxn ang="0">
                  <a:pos x="52" y="68"/>
                </a:cxn>
                <a:cxn ang="0">
                  <a:pos x="50" y="64"/>
                </a:cxn>
                <a:cxn ang="0">
                  <a:pos x="48" y="60"/>
                </a:cxn>
                <a:cxn ang="0">
                  <a:pos x="44" y="56"/>
                </a:cxn>
                <a:cxn ang="0">
                  <a:pos x="36" y="56"/>
                </a:cxn>
                <a:cxn ang="0">
                  <a:pos x="30" y="56"/>
                </a:cxn>
                <a:cxn ang="0">
                  <a:pos x="26" y="60"/>
                </a:cxn>
                <a:cxn ang="0">
                  <a:pos x="20" y="64"/>
                </a:cxn>
                <a:cxn ang="0">
                  <a:pos x="2" y="60"/>
                </a:cxn>
                <a:cxn ang="0">
                  <a:pos x="14" y="0"/>
                </a:cxn>
                <a:cxn ang="0">
                  <a:pos x="70" y="0"/>
                </a:cxn>
                <a:cxn ang="0">
                  <a:pos x="70" y="22"/>
                </a:cxn>
                <a:cxn ang="0">
                  <a:pos x="32" y="22"/>
                </a:cxn>
                <a:cxn ang="0">
                  <a:pos x="28" y="40"/>
                </a:cxn>
                <a:cxn ang="0">
                  <a:pos x="34" y="38"/>
                </a:cxn>
                <a:cxn ang="0">
                  <a:pos x="42" y="36"/>
                </a:cxn>
                <a:cxn ang="0">
                  <a:pos x="50" y="38"/>
                </a:cxn>
                <a:cxn ang="0">
                  <a:pos x="58" y="40"/>
                </a:cxn>
                <a:cxn ang="0">
                  <a:pos x="64" y="46"/>
                </a:cxn>
                <a:cxn ang="0">
                  <a:pos x="70" y="54"/>
                </a:cxn>
                <a:cxn ang="0">
                  <a:pos x="72" y="62"/>
                </a:cxn>
                <a:cxn ang="0">
                  <a:pos x="74" y="72"/>
                </a:cxn>
                <a:cxn ang="0">
                  <a:pos x="72" y="82"/>
                </a:cxn>
                <a:cxn ang="0">
                  <a:pos x="70" y="90"/>
                </a:cxn>
                <a:cxn ang="0">
                  <a:pos x="66" y="98"/>
                </a:cxn>
                <a:cxn ang="0">
                  <a:pos x="60" y="104"/>
                </a:cxn>
                <a:cxn ang="0">
                  <a:pos x="54" y="108"/>
                </a:cxn>
                <a:cxn ang="0">
                  <a:pos x="46" y="110"/>
                </a:cxn>
                <a:cxn ang="0">
                  <a:pos x="36" y="112"/>
                </a:cxn>
                <a:cxn ang="0">
                  <a:pos x="26" y="110"/>
                </a:cxn>
                <a:cxn ang="0">
                  <a:pos x="18" y="108"/>
                </a:cxn>
                <a:cxn ang="0">
                  <a:pos x="12" y="102"/>
                </a:cxn>
                <a:cxn ang="0">
                  <a:pos x="6" y="96"/>
                </a:cxn>
                <a:cxn ang="0">
                  <a:pos x="2" y="88"/>
                </a:cxn>
                <a:cxn ang="0">
                  <a:pos x="0" y="78"/>
                </a:cxn>
              </a:cxnLst>
              <a:rect l="0" t="0" r="r" b="b"/>
              <a:pathLst>
                <a:path w="74" h="112">
                  <a:moveTo>
                    <a:pt x="0" y="78"/>
                  </a:moveTo>
                  <a:lnTo>
                    <a:pt x="20" y="76"/>
                  </a:lnTo>
                  <a:lnTo>
                    <a:pt x="22" y="82"/>
                  </a:lnTo>
                  <a:lnTo>
                    <a:pt x="26" y="88"/>
                  </a:lnTo>
                  <a:lnTo>
                    <a:pt x="30" y="92"/>
                  </a:lnTo>
                  <a:lnTo>
                    <a:pt x="36" y="92"/>
                  </a:lnTo>
                  <a:lnTo>
                    <a:pt x="42" y="92"/>
                  </a:lnTo>
                  <a:lnTo>
                    <a:pt x="48" y="88"/>
                  </a:lnTo>
                  <a:lnTo>
                    <a:pt x="50" y="84"/>
                  </a:lnTo>
                  <a:lnTo>
                    <a:pt x="52" y="80"/>
                  </a:lnTo>
                  <a:lnTo>
                    <a:pt x="54" y="74"/>
                  </a:lnTo>
                  <a:lnTo>
                    <a:pt x="52" y="68"/>
                  </a:lnTo>
                  <a:lnTo>
                    <a:pt x="50" y="64"/>
                  </a:lnTo>
                  <a:lnTo>
                    <a:pt x="48" y="60"/>
                  </a:lnTo>
                  <a:lnTo>
                    <a:pt x="44" y="56"/>
                  </a:lnTo>
                  <a:lnTo>
                    <a:pt x="36" y="56"/>
                  </a:lnTo>
                  <a:lnTo>
                    <a:pt x="30" y="56"/>
                  </a:lnTo>
                  <a:lnTo>
                    <a:pt x="26" y="60"/>
                  </a:lnTo>
                  <a:lnTo>
                    <a:pt x="20" y="64"/>
                  </a:lnTo>
                  <a:lnTo>
                    <a:pt x="2" y="60"/>
                  </a:lnTo>
                  <a:lnTo>
                    <a:pt x="14" y="0"/>
                  </a:lnTo>
                  <a:lnTo>
                    <a:pt x="70" y="0"/>
                  </a:lnTo>
                  <a:lnTo>
                    <a:pt x="70" y="22"/>
                  </a:lnTo>
                  <a:lnTo>
                    <a:pt x="32" y="22"/>
                  </a:lnTo>
                  <a:lnTo>
                    <a:pt x="28" y="40"/>
                  </a:lnTo>
                  <a:lnTo>
                    <a:pt x="34" y="38"/>
                  </a:lnTo>
                  <a:lnTo>
                    <a:pt x="42" y="36"/>
                  </a:lnTo>
                  <a:lnTo>
                    <a:pt x="50" y="38"/>
                  </a:lnTo>
                  <a:lnTo>
                    <a:pt x="58" y="40"/>
                  </a:lnTo>
                  <a:lnTo>
                    <a:pt x="64" y="46"/>
                  </a:lnTo>
                  <a:lnTo>
                    <a:pt x="70" y="54"/>
                  </a:lnTo>
                  <a:lnTo>
                    <a:pt x="72" y="62"/>
                  </a:lnTo>
                  <a:lnTo>
                    <a:pt x="74" y="72"/>
                  </a:lnTo>
                  <a:lnTo>
                    <a:pt x="72" y="82"/>
                  </a:lnTo>
                  <a:lnTo>
                    <a:pt x="70" y="90"/>
                  </a:lnTo>
                  <a:lnTo>
                    <a:pt x="66" y="98"/>
                  </a:lnTo>
                  <a:lnTo>
                    <a:pt x="60" y="104"/>
                  </a:lnTo>
                  <a:lnTo>
                    <a:pt x="54" y="108"/>
                  </a:lnTo>
                  <a:lnTo>
                    <a:pt x="46" y="110"/>
                  </a:lnTo>
                  <a:lnTo>
                    <a:pt x="36" y="112"/>
                  </a:lnTo>
                  <a:lnTo>
                    <a:pt x="26" y="110"/>
                  </a:lnTo>
                  <a:lnTo>
                    <a:pt x="18" y="108"/>
                  </a:lnTo>
                  <a:lnTo>
                    <a:pt x="12" y="102"/>
                  </a:lnTo>
                  <a:lnTo>
                    <a:pt x="6" y="96"/>
                  </a:lnTo>
                  <a:lnTo>
                    <a:pt x="2" y="8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" name="Freeform 4382"/>
            <p:cNvSpPr>
              <a:spLocks noChangeAspect="1" noEditPoints="1"/>
            </p:cNvSpPr>
            <p:nvPr/>
          </p:nvSpPr>
          <p:spPr bwMode="auto">
            <a:xfrm>
              <a:off x="4774" y="3848"/>
              <a:ext cx="100" cy="138"/>
            </a:xfrm>
            <a:custGeom>
              <a:avLst/>
              <a:gdLst/>
              <a:ahLst/>
              <a:cxnLst>
                <a:cxn ang="0">
                  <a:pos x="44" y="110"/>
                </a:cxn>
                <a:cxn ang="0">
                  <a:pos x="44" y="88"/>
                </a:cxn>
                <a:cxn ang="0">
                  <a:pos x="0" y="88"/>
                </a:cxn>
                <a:cxn ang="0">
                  <a:pos x="0" y="68"/>
                </a:cxn>
                <a:cxn ang="0">
                  <a:pos x="46" y="0"/>
                </a:cxn>
                <a:cxn ang="0">
                  <a:pos x="64" y="0"/>
                </a:cxn>
                <a:cxn ang="0">
                  <a:pos x="64" y="68"/>
                </a:cxn>
                <a:cxn ang="0">
                  <a:pos x="80" y="68"/>
                </a:cxn>
                <a:cxn ang="0">
                  <a:pos x="80" y="88"/>
                </a:cxn>
                <a:cxn ang="0">
                  <a:pos x="64" y="88"/>
                </a:cxn>
                <a:cxn ang="0">
                  <a:pos x="64" y="110"/>
                </a:cxn>
                <a:cxn ang="0">
                  <a:pos x="44" y="110"/>
                </a:cxn>
                <a:cxn ang="0">
                  <a:pos x="44" y="68"/>
                </a:cxn>
                <a:cxn ang="0">
                  <a:pos x="44" y="32"/>
                </a:cxn>
                <a:cxn ang="0">
                  <a:pos x="20" y="68"/>
                </a:cxn>
                <a:cxn ang="0">
                  <a:pos x="44" y="68"/>
                </a:cxn>
              </a:cxnLst>
              <a:rect l="0" t="0" r="r" b="b"/>
              <a:pathLst>
                <a:path w="80" h="110">
                  <a:moveTo>
                    <a:pt x="44" y="110"/>
                  </a:moveTo>
                  <a:lnTo>
                    <a:pt x="44" y="88"/>
                  </a:lnTo>
                  <a:lnTo>
                    <a:pt x="0" y="88"/>
                  </a:lnTo>
                  <a:lnTo>
                    <a:pt x="0" y="68"/>
                  </a:lnTo>
                  <a:lnTo>
                    <a:pt x="46" y="0"/>
                  </a:lnTo>
                  <a:lnTo>
                    <a:pt x="64" y="0"/>
                  </a:lnTo>
                  <a:lnTo>
                    <a:pt x="64" y="68"/>
                  </a:lnTo>
                  <a:lnTo>
                    <a:pt x="80" y="68"/>
                  </a:lnTo>
                  <a:lnTo>
                    <a:pt x="80" y="88"/>
                  </a:lnTo>
                  <a:lnTo>
                    <a:pt x="64" y="88"/>
                  </a:lnTo>
                  <a:lnTo>
                    <a:pt x="64" y="110"/>
                  </a:lnTo>
                  <a:lnTo>
                    <a:pt x="44" y="110"/>
                  </a:lnTo>
                  <a:close/>
                  <a:moveTo>
                    <a:pt x="44" y="68"/>
                  </a:moveTo>
                  <a:lnTo>
                    <a:pt x="44" y="32"/>
                  </a:lnTo>
                  <a:lnTo>
                    <a:pt x="20" y="68"/>
                  </a:lnTo>
                  <a:lnTo>
                    <a:pt x="44" y="68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" name="Line 4383"/>
            <p:cNvSpPr>
              <a:spLocks noChangeAspect="1" noChangeShapeType="1"/>
            </p:cNvSpPr>
            <p:nvPr/>
          </p:nvSpPr>
          <p:spPr bwMode="auto">
            <a:xfrm>
              <a:off x="1412" y="3802"/>
              <a:ext cx="84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" name="Line 4384"/>
            <p:cNvSpPr>
              <a:spLocks noChangeAspect="1" noChangeShapeType="1"/>
            </p:cNvSpPr>
            <p:nvPr/>
          </p:nvSpPr>
          <p:spPr bwMode="auto">
            <a:xfrm flipV="1">
              <a:off x="1496" y="3800"/>
              <a:ext cx="1" cy="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5" name="Line 4385"/>
            <p:cNvSpPr>
              <a:spLocks noChangeAspect="1" noChangeShapeType="1"/>
            </p:cNvSpPr>
            <p:nvPr/>
          </p:nvSpPr>
          <p:spPr bwMode="auto">
            <a:xfrm>
              <a:off x="1496" y="3800"/>
              <a:ext cx="44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6" name="Line 4386"/>
            <p:cNvSpPr>
              <a:spLocks noChangeAspect="1" noChangeShapeType="1"/>
            </p:cNvSpPr>
            <p:nvPr/>
          </p:nvSpPr>
          <p:spPr bwMode="auto">
            <a:xfrm flipV="1">
              <a:off x="1540" y="3794"/>
              <a:ext cx="1" cy="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7" name="Line 4387"/>
            <p:cNvSpPr>
              <a:spLocks noChangeAspect="1" noChangeShapeType="1"/>
            </p:cNvSpPr>
            <p:nvPr/>
          </p:nvSpPr>
          <p:spPr bwMode="auto">
            <a:xfrm>
              <a:off x="1540" y="3794"/>
              <a:ext cx="42" cy="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8" name="Line 4388"/>
            <p:cNvSpPr>
              <a:spLocks noChangeAspect="1" noChangeShapeType="1"/>
            </p:cNvSpPr>
            <p:nvPr/>
          </p:nvSpPr>
          <p:spPr bwMode="auto">
            <a:xfrm flipV="1">
              <a:off x="1582" y="3762"/>
              <a:ext cx="1" cy="3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" name="Line 4389"/>
            <p:cNvSpPr>
              <a:spLocks noChangeAspect="1" noChangeShapeType="1"/>
            </p:cNvSpPr>
            <p:nvPr/>
          </p:nvSpPr>
          <p:spPr bwMode="auto">
            <a:xfrm>
              <a:off x="1582" y="3762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" name="Line 4390"/>
            <p:cNvSpPr>
              <a:spLocks noChangeAspect="1" noChangeShapeType="1"/>
            </p:cNvSpPr>
            <p:nvPr/>
          </p:nvSpPr>
          <p:spPr bwMode="auto">
            <a:xfrm flipV="1">
              <a:off x="1624" y="3694"/>
              <a:ext cx="1" cy="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" name="Line 4391"/>
            <p:cNvSpPr>
              <a:spLocks noChangeAspect="1" noChangeShapeType="1"/>
            </p:cNvSpPr>
            <p:nvPr/>
          </p:nvSpPr>
          <p:spPr bwMode="auto">
            <a:xfrm>
              <a:off x="1624" y="3694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" name="Line 4392"/>
            <p:cNvSpPr>
              <a:spLocks noChangeAspect="1" noChangeShapeType="1"/>
            </p:cNvSpPr>
            <p:nvPr/>
          </p:nvSpPr>
          <p:spPr bwMode="auto">
            <a:xfrm flipV="1">
              <a:off x="1666" y="3612"/>
              <a:ext cx="1" cy="8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" name="Line 4393"/>
            <p:cNvSpPr>
              <a:spLocks noChangeAspect="1" noChangeShapeType="1"/>
            </p:cNvSpPr>
            <p:nvPr/>
          </p:nvSpPr>
          <p:spPr bwMode="auto">
            <a:xfrm>
              <a:off x="1666" y="3612"/>
              <a:ext cx="44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" name="Line 4394"/>
            <p:cNvSpPr>
              <a:spLocks noChangeAspect="1" noChangeShapeType="1"/>
            </p:cNvSpPr>
            <p:nvPr/>
          </p:nvSpPr>
          <p:spPr bwMode="auto">
            <a:xfrm flipV="1">
              <a:off x="1710" y="3488"/>
              <a:ext cx="1" cy="1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" name="Line 4395"/>
            <p:cNvSpPr>
              <a:spLocks noChangeAspect="1" noChangeShapeType="1"/>
            </p:cNvSpPr>
            <p:nvPr/>
          </p:nvSpPr>
          <p:spPr bwMode="auto">
            <a:xfrm>
              <a:off x="1710" y="3488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" name="Line 4396"/>
            <p:cNvSpPr>
              <a:spLocks noChangeAspect="1" noChangeShapeType="1"/>
            </p:cNvSpPr>
            <p:nvPr/>
          </p:nvSpPr>
          <p:spPr bwMode="auto">
            <a:xfrm flipV="1">
              <a:off x="1752" y="3344"/>
              <a:ext cx="1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" name="Line 4397"/>
            <p:cNvSpPr>
              <a:spLocks noChangeAspect="1" noChangeShapeType="1"/>
            </p:cNvSpPr>
            <p:nvPr/>
          </p:nvSpPr>
          <p:spPr bwMode="auto">
            <a:xfrm>
              <a:off x="1752" y="3344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" name="Line 4398"/>
            <p:cNvSpPr>
              <a:spLocks noChangeAspect="1" noChangeShapeType="1"/>
            </p:cNvSpPr>
            <p:nvPr/>
          </p:nvSpPr>
          <p:spPr bwMode="auto">
            <a:xfrm flipV="1">
              <a:off x="1794" y="3178"/>
              <a:ext cx="1" cy="16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" name="Line 4399"/>
            <p:cNvSpPr>
              <a:spLocks noChangeAspect="1" noChangeShapeType="1"/>
            </p:cNvSpPr>
            <p:nvPr/>
          </p:nvSpPr>
          <p:spPr bwMode="auto">
            <a:xfrm>
              <a:off x="1794" y="3178"/>
              <a:ext cx="44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" name="Line 4400"/>
            <p:cNvSpPr>
              <a:spLocks noChangeAspect="1" noChangeShapeType="1"/>
            </p:cNvSpPr>
            <p:nvPr/>
          </p:nvSpPr>
          <p:spPr bwMode="auto">
            <a:xfrm flipV="1">
              <a:off x="1838" y="2982"/>
              <a:ext cx="1" cy="19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" name="Line 4401"/>
            <p:cNvSpPr>
              <a:spLocks noChangeAspect="1" noChangeShapeType="1"/>
            </p:cNvSpPr>
            <p:nvPr/>
          </p:nvSpPr>
          <p:spPr bwMode="auto">
            <a:xfrm>
              <a:off x="1838" y="2982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" name="Line 4402"/>
            <p:cNvSpPr>
              <a:spLocks noChangeAspect="1" noChangeShapeType="1"/>
            </p:cNvSpPr>
            <p:nvPr/>
          </p:nvSpPr>
          <p:spPr bwMode="auto">
            <a:xfrm flipV="1">
              <a:off x="1880" y="2654"/>
              <a:ext cx="1" cy="32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" name="Line 4403"/>
            <p:cNvSpPr>
              <a:spLocks noChangeAspect="1" noChangeShapeType="1"/>
            </p:cNvSpPr>
            <p:nvPr/>
          </p:nvSpPr>
          <p:spPr bwMode="auto">
            <a:xfrm>
              <a:off x="1880" y="2654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" name="Line 4404"/>
            <p:cNvSpPr>
              <a:spLocks noChangeAspect="1" noChangeShapeType="1"/>
            </p:cNvSpPr>
            <p:nvPr/>
          </p:nvSpPr>
          <p:spPr bwMode="auto">
            <a:xfrm flipV="1">
              <a:off x="1922" y="2288"/>
              <a:ext cx="1" cy="36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" name="Line 4405"/>
            <p:cNvSpPr>
              <a:spLocks noChangeAspect="1" noChangeShapeType="1"/>
            </p:cNvSpPr>
            <p:nvPr/>
          </p:nvSpPr>
          <p:spPr bwMode="auto">
            <a:xfrm>
              <a:off x="1922" y="2288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" name="Line 4406"/>
            <p:cNvSpPr>
              <a:spLocks noChangeAspect="1" noChangeShapeType="1"/>
            </p:cNvSpPr>
            <p:nvPr/>
          </p:nvSpPr>
          <p:spPr bwMode="auto">
            <a:xfrm flipV="1">
              <a:off x="1964" y="1910"/>
              <a:ext cx="1" cy="37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" name="Line 4407"/>
            <p:cNvSpPr>
              <a:spLocks noChangeAspect="1" noChangeShapeType="1"/>
            </p:cNvSpPr>
            <p:nvPr/>
          </p:nvSpPr>
          <p:spPr bwMode="auto">
            <a:xfrm>
              <a:off x="1964" y="1910"/>
              <a:ext cx="44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8" name="Line 4408"/>
            <p:cNvSpPr>
              <a:spLocks noChangeAspect="1" noChangeShapeType="1"/>
            </p:cNvSpPr>
            <p:nvPr/>
          </p:nvSpPr>
          <p:spPr bwMode="auto">
            <a:xfrm flipV="1">
              <a:off x="2008" y="1630"/>
              <a:ext cx="1" cy="2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9" name="Line 4409"/>
            <p:cNvSpPr>
              <a:spLocks noChangeAspect="1" noChangeShapeType="1"/>
            </p:cNvSpPr>
            <p:nvPr/>
          </p:nvSpPr>
          <p:spPr bwMode="auto">
            <a:xfrm>
              <a:off x="2008" y="1630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0" name="Line 4410"/>
            <p:cNvSpPr>
              <a:spLocks noChangeAspect="1" noChangeShapeType="1"/>
            </p:cNvSpPr>
            <p:nvPr/>
          </p:nvSpPr>
          <p:spPr bwMode="auto">
            <a:xfrm flipV="1">
              <a:off x="2050" y="1486"/>
              <a:ext cx="1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1" name="Line 4411"/>
            <p:cNvSpPr>
              <a:spLocks noChangeAspect="1" noChangeShapeType="1"/>
            </p:cNvSpPr>
            <p:nvPr/>
          </p:nvSpPr>
          <p:spPr bwMode="auto">
            <a:xfrm>
              <a:off x="2050" y="1486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2" name="Line 4412"/>
            <p:cNvSpPr>
              <a:spLocks noChangeAspect="1" noChangeShapeType="1"/>
            </p:cNvSpPr>
            <p:nvPr/>
          </p:nvSpPr>
          <p:spPr bwMode="auto">
            <a:xfrm flipV="1">
              <a:off x="2092" y="1428"/>
              <a:ext cx="1" cy="5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" name="Line 4413"/>
            <p:cNvSpPr>
              <a:spLocks noChangeAspect="1" noChangeShapeType="1"/>
            </p:cNvSpPr>
            <p:nvPr/>
          </p:nvSpPr>
          <p:spPr bwMode="auto">
            <a:xfrm>
              <a:off x="2092" y="1428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" name="Line 4414"/>
            <p:cNvSpPr>
              <a:spLocks noChangeAspect="1" noChangeShapeType="1"/>
            </p:cNvSpPr>
            <p:nvPr/>
          </p:nvSpPr>
          <p:spPr bwMode="auto">
            <a:xfrm>
              <a:off x="2134" y="1428"/>
              <a:ext cx="1" cy="17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" name="Line 4415"/>
            <p:cNvSpPr>
              <a:spLocks noChangeAspect="1" noChangeShapeType="1"/>
            </p:cNvSpPr>
            <p:nvPr/>
          </p:nvSpPr>
          <p:spPr bwMode="auto">
            <a:xfrm>
              <a:off x="2134" y="1604"/>
              <a:ext cx="44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" name="Line 4416"/>
            <p:cNvSpPr>
              <a:spLocks noChangeAspect="1" noChangeShapeType="1"/>
            </p:cNvSpPr>
            <p:nvPr/>
          </p:nvSpPr>
          <p:spPr bwMode="auto">
            <a:xfrm>
              <a:off x="2178" y="1604"/>
              <a:ext cx="1" cy="4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" name="Line 4417"/>
            <p:cNvSpPr>
              <a:spLocks noChangeAspect="1" noChangeShapeType="1"/>
            </p:cNvSpPr>
            <p:nvPr/>
          </p:nvSpPr>
          <p:spPr bwMode="auto">
            <a:xfrm>
              <a:off x="2178" y="2044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8" name="Line 4418"/>
            <p:cNvSpPr>
              <a:spLocks noChangeAspect="1" noChangeShapeType="1"/>
            </p:cNvSpPr>
            <p:nvPr/>
          </p:nvSpPr>
          <p:spPr bwMode="auto">
            <a:xfrm>
              <a:off x="2220" y="2044"/>
              <a:ext cx="1" cy="3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9" name="Line 4419"/>
            <p:cNvSpPr>
              <a:spLocks noChangeAspect="1" noChangeShapeType="1"/>
            </p:cNvSpPr>
            <p:nvPr/>
          </p:nvSpPr>
          <p:spPr bwMode="auto">
            <a:xfrm>
              <a:off x="2220" y="2344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0" name="Line 4420"/>
            <p:cNvSpPr>
              <a:spLocks noChangeAspect="1" noChangeShapeType="1"/>
            </p:cNvSpPr>
            <p:nvPr/>
          </p:nvSpPr>
          <p:spPr bwMode="auto">
            <a:xfrm>
              <a:off x="2262" y="2344"/>
              <a:ext cx="1" cy="25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1" name="Line 4421"/>
            <p:cNvSpPr>
              <a:spLocks noChangeAspect="1" noChangeShapeType="1"/>
            </p:cNvSpPr>
            <p:nvPr/>
          </p:nvSpPr>
          <p:spPr bwMode="auto">
            <a:xfrm>
              <a:off x="2262" y="2594"/>
              <a:ext cx="44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2" name="Line 4422"/>
            <p:cNvSpPr>
              <a:spLocks noChangeAspect="1" noChangeShapeType="1"/>
            </p:cNvSpPr>
            <p:nvPr/>
          </p:nvSpPr>
          <p:spPr bwMode="auto">
            <a:xfrm>
              <a:off x="2306" y="2594"/>
              <a:ext cx="1" cy="17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" name="Line 4423"/>
            <p:cNvSpPr>
              <a:spLocks noChangeAspect="1" noChangeShapeType="1"/>
            </p:cNvSpPr>
            <p:nvPr/>
          </p:nvSpPr>
          <p:spPr bwMode="auto">
            <a:xfrm>
              <a:off x="2306" y="2772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" name="Line 4424"/>
            <p:cNvSpPr>
              <a:spLocks noChangeAspect="1" noChangeShapeType="1"/>
            </p:cNvSpPr>
            <p:nvPr/>
          </p:nvSpPr>
          <p:spPr bwMode="auto">
            <a:xfrm>
              <a:off x="2348" y="2772"/>
              <a:ext cx="1" cy="24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5" name="Line 4425"/>
            <p:cNvSpPr>
              <a:spLocks noChangeAspect="1" noChangeShapeType="1"/>
            </p:cNvSpPr>
            <p:nvPr/>
          </p:nvSpPr>
          <p:spPr bwMode="auto">
            <a:xfrm>
              <a:off x="2348" y="3018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" name="Line 4426"/>
            <p:cNvSpPr>
              <a:spLocks noChangeAspect="1" noChangeShapeType="1"/>
            </p:cNvSpPr>
            <p:nvPr/>
          </p:nvSpPr>
          <p:spPr bwMode="auto">
            <a:xfrm>
              <a:off x="2390" y="3018"/>
              <a:ext cx="1" cy="11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" name="Line 4427"/>
            <p:cNvSpPr>
              <a:spLocks noChangeAspect="1" noChangeShapeType="1"/>
            </p:cNvSpPr>
            <p:nvPr/>
          </p:nvSpPr>
          <p:spPr bwMode="auto">
            <a:xfrm>
              <a:off x="2390" y="3136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8" name="Line 4428"/>
            <p:cNvSpPr>
              <a:spLocks noChangeAspect="1" noChangeShapeType="1"/>
            </p:cNvSpPr>
            <p:nvPr/>
          </p:nvSpPr>
          <p:spPr bwMode="auto">
            <a:xfrm>
              <a:off x="2432" y="3136"/>
              <a:ext cx="1" cy="11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9" name="Line 4429"/>
            <p:cNvSpPr>
              <a:spLocks noChangeAspect="1" noChangeShapeType="1"/>
            </p:cNvSpPr>
            <p:nvPr/>
          </p:nvSpPr>
          <p:spPr bwMode="auto">
            <a:xfrm>
              <a:off x="2432" y="3254"/>
              <a:ext cx="44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0" name="Line 4430"/>
            <p:cNvSpPr>
              <a:spLocks noChangeAspect="1" noChangeShapeType="1"/>
            </p:cNvSpPr>
            <p:nvPr/>
          </p:nvSpPr>
          <p:spPr bwMode="auto">
            <a:xfrm>
              <a:off x="2476" y="3254"/>
              <a:ext cx="1" cy="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" name="Line 4431"/>
            <p:cNvSpPr>
              <a:spLocks noChangeAspect="1" noChangeShapeType="1"/>
            </p:cNvSpPr>
            <p:nvPr/>
          </p:nvSpPr>
          <p:spPr bwMode="auto">
            <a:xfrm>
              <a:off x="2476" y="3342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2" name="Line 4432"/>
            <p:cNvSpPr>
              <a:spLocks noChangeAspect="1" noChangeShapeType="1"/>
            </p:cNvSpPr>
            <p:nvPr/>
          </p:nvSpPr>
          <p:spPr bwMode="auto">
            <a:xfrm>
              <a:off x="2518" y="3342"/>
              <a:ext cx="1" cy="1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" name="Line 4433"/>
            <p:cNvSpPr>
              <a:spLocks noChangeAspect="1" noChangeShapeType="1"/>
            </p:cNvSpPr>
            <p:nvPr/>
          </p:nvSpPr>
          <p:spPr bwMode="auto">
            <a:xfrm>
              <a:off x="2518" y="3474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" name="Line 4434"/>
            <p:cNvSpPr>
              <a:spLocks noChangeAspect="1" noChangeShapeType="1"/>
            </p:cNvSpPr>
            <p:nvPr/>
          </p:nvSpPr>
          <p:spPr bwMode="auto">
            <a:xfrm>
              <a:off x="2560" y="3474"/>
              <a:ext cx="1" cy="1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5" name="Line 4435"/>
            <p:cNvSpPr>
              <a:spLocks noChangeAspect="1" noChangeShapeType="1"/>
            </p:cNvSpPr>
            <p:nvPr/>
          </p:nvSpPr>
          <p:spPr bwMode="auto">
            <a:xfrm>
              <a:off x="2560" y="3492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" name="Line 4436"/>
            <p:cNvSpPr>
              <a:spLocks noChangeAspect="1" noChangeShapeType="1"/>
            </p:cNvSpPr>
            <p:nvPr/>
          </p:nvSpPr>
          <p:spPr bwMode="auto">
            <a:xfrm>
              <a:off x="2602" y="3492"/>
              <a:ext cx="1" cy="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" name="Line 4437"/>
            <p:cNvSpPr>
              <a:spLocks noChangeAspect="1" noChangeShapeType="1"/>
            </p:cNvSpPr>
            <p:nvPr/>
          </p:nvSpPr>
          <p:spPr bwMode="auto">
            <a:xfrm>
              <a:off x="2602" y="3556"/>
              <a:ext cx="44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" name="Line 4438"/>
            <p:cNvSpPr>
              <a:spLocks noChangeAspect="1" noChangeShapeType="1"/>
            </p:cNvSpPr>
            <p:nvPr/>
          </p:nvSpPr>
          <p:spPr bwMode="auto">
            <a:xfrm>
              <a:off x="2646" y="3556"/>
              <a:ext cx="1" cy="2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9" name="Line 4439"/>
            <p:cNvSpPr>
              <a:spLocks noChangeAspect="1" noChangeShapeType="1"/>
            </p:cNvSpPr>
            <p:nvPr/>
          </p:nvSpPr>
          <p:spPr bwMode="auto">
            <a:xfrm>
              <a:off x="2646" y="3582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0" name="Line 4440"/>
            <p:cNvSpPr>
              <a:spLocks noChangeAspect="1" noChangeShapeType="1"/>
            </p:cNvSpPr>
            <p:nvPr/>
          </p:nvSpPr>
          <p:spPr bwMode="auto">
            <a:xfrm>
              <a:off x="2688" y="3582"/>
              <a:ext cx="1" cy="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1" name="Line 4441"/>
            <p:cNvSpPr>
              <a:spLocks noChangeAspect="1" noChangeShapeType="1"/>
            </p:cNvSpPr>
            <p:nvPr/>
          </p:nvSpPr>
          <p:spPr bwMode="auto">
            <a:xfrm>
              <a:off x="2688" y="3614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2" name="Line 4442"/>
            <p:cNvSpPr>
              <a:spLocks noChangeAspect="1" noChangeShapeType="1"/>
            </p:cNvSpPr>
            <p:nvPr/>
          </p:nvSpPr>
          <p:spPr bwMode="auto">
            <a:xfrm>
              <a:off x="2730" y="3614"/>
              <a:ext cx="1" cy="1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3" name="Line 4443"/>
            <p:cNvSpPr>
              <a:spLocks noChangeAspect="1" noChangeShapeType="1"/>
            </p:cNvSpPr>
            <p:nvPr/>
          </p:nvSpPr>
          <p:spPr bwMode="auto">
            <a:xfrm>
              <a:off x="2730" y="3630"/>
              <a:ext cx="44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" name="Line 4444"/>
            <p:cNvSpPr>
              <a:spLocks noChangeAspect="1" noChangeShapeType="1"/>
            </p:cNvSpPr>
            <p:nvPr/>
          </p:nvSpPr>
          <p:spPr bwMode="auto">
            <a:xfrm>
              <a:off x="2774" y="3630"/>
              <a:ext cx="1" cy="1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" name="Line 4445"/>
            <p:cNvSpPr>
              <a:spLocks noChangeAspect="1" noChangeShapeType="1"/>
            </p:cNvSpPr>
            <p:nvPr/>
          </p:nvSpPr>
          <p:spPr bwMode="auto">
            <a:xfrm>
              <a:off x="2774" y="3646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" name="Line 4446"/>
            <p:cNvSpPr>
              <a:spLocks noChangeAspect="1" noChangeShapeType="1"/>
            </p:cNvSpPr>
            <p:nvPr/>
          </p:nvSpPr>
          <p:spPr bwMode="auto">
            <a:xfrm>
              <a:off x="2816" y="3646"/>
              <a:ext cx="1" cy="1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7" name="Line 4447"/>
            <p:cNvSpPr>
              <a:spLocks noChangeAspect="1" noChangeShapeType="1"/>
            </p:cNvSpPr>
            <p:nvPr/>
          </p:nvSpPr>
          <p:spPr bwMode="auto">
            <a:xfrm>
              <a:off x="2816" y="3656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" name="Line 4448"/>
            <p:cNvSpPr>
              <a:spLocks noChangeAspect="1" noChangeShapeType="1"/>
            </p:cNvSpPr>
            <p:nvPr/>
          </p:nvSpPr>
          <p:spPr bwMode="auto">
            <a:xfrm>
              <a:off x="2858" y="3656"/>
              <a:ext cx="1" cy="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9" name="Line 4449"/>
            <p:cNvSpPr>
              <a:spLocks noChangeAspect="1" noChangeShapeType="1"/>
            </p:cNvSpPr>
            <p:nvPr/>
          </p:nvSpPr>
          <p:spPr bwMode="auto">
            <a:xfrm>
              <a:off x="2858" y="3668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0" name="Line 4450"/>
            <p:cNvSpPr>
              <a:spLocks noChangeAspect="1" noChangeShapeType="1"/>
            </p:cNvSpPr>
            <p:nvPr/>
          </p:nvSpPr>
          <p:spPr bwMode="auto">
            <a:xfrm>
              <a:off x="2900" y="3668"/>
              <a:ext cx="1" cy="3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1" name="Line 4451"/>
            <p:cNvSpPr>
              <a:spLocks noChangeAspect="1" noChangeShapeType="1"/>
            </p:cNvSpPr>
            <p:nvPr/>
          </p:nvSpPr>
          <p:spPr bwMode="auto">
            <a:xfrm>
              <a:off x="2900" y="3698"/>
              <a:ext cx="44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2" name="Line 4452"/>
            <p:cNvSpPr>
              <a:spLocks noChangeAspect="1" noChangeShapeType="1"/>
            </p:cNvSpPr>
            <p:nvPr/>
          </p:nvSpPr>
          <p:spPr bwMode="auto">
            <a:xfrm flipV="1">
              <a:off x="2944" y="3696"/>
              <a:ext cx="1" cy="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3" name="Line 4453"/>
            <p:cNvSpPr>
              <a:spLocks noChangeAspect="1" noChangeShapeType="1"/>
            </p:cNvSpPr>
            <p:nvPr/>
          </p:nvSpPr>
          <p:spPr bwMode="auto">
            <a:xfrm>
              <a:off x="2944" y="3696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" name="Line 4454"/>
            <p:cNvSpPr>
              <a:spLocks noChangeAspect="1" noChangeShapeType="1"/>
            </p:cNvSpPr>
            <p:nvPr/>
          </p:nvSpPr>
          <p:spPr bwMode="auto">
            <a:xfrm>
              <a:off x="2986" y="3696"/>
              <a:ext cx="1" cy="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" name="Line 4455"/>
            <p:cNvSpPr>
              <a:spLocks noChangeAspect="1" noChangeShapeType="1"/>
            </p:cNvSpPr>
            <p:nvPr/>
          </p:nvSpPr>
          <p:spPr bwMode="auto">
            <a:xfrm>
              <a:off x="2986" y="3700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" name="Line 4456"/>
            <p:cNvSpPr>
              <a:spLocks noChangeAspect="1" noChangeShapeType="1"/>
            </p:cNvSpPr>
            <p:nvPr/>
          </p:nvSpPr>
          <p:spPr bwMode="auto">
            <a:xfrm>
              <a:off x="3028" y="3700"/>
              <a:ext cx="1" cy="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" name="Line 4457"/>
            <p:cNvSpPr>
              <a:spLocks noChangeAspect="1" noChangeShapeType="1"/>
            </p:cNvSpPr>
            <p:nvPr/>
          </p:nvSpPr>
          <p:spPr bwMode="auto">
            <a:xfrm>
              <a:off x="3028" y="3702"/>
              <a:ext cx="86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" name="Line 4458"/>
            <p:cNvSpPr>
              <a:spLocks noChangeAspect="1" noChangeShapeType="1"/>
            </p:cNvSpPr>
            <p:nvPr/>
          </p:nvSpPr>
          <p:spPr bwMode="auto">
            <a:xfrm>
              <a:off x="3114" y="3702"/>
              <a:ext cx="1" cy="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" name="Line 4459"/>
            <p:cNvSpPr>
              <a:spLocks noChangeAspect="1" noChangeShapeType="1"/>
            </p:cNvSpPr>
            <p:nvPr/>
          </p:nvSpPr>
          <p:spPr bwMode="auto">
            <a:xfrm>
              <a:off x="3114" y="3710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0" name="Line 4460"/>
            <p:cNvSpPr>
              <a:spLocks noChangeAspect="1" noChangeShapeType="1"/>
            </p:cNvSpPr>
            <p:nvPr/>
          </p:nvSpPr>
          <p:spPr bwMode="auto">
            <a:xfrm>
              <a:off x="3156" y="3710"/>
              <a:ext cx="1" cy="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1" name="Line 4461"/>
            <p:cNvSpPr>
              <a:spLocks noChangeAspect="1" noChangeShapeType="1"/>
            </p:cNvSpPr>
            <p:nvPr/>
          </p:nvSpPr>
          <p:spPr bwMode="auto">
            <a:xfrm>
              <a:off x="3156" y="3718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2" name="Line 4462"/>
            <p:cNvSpPr>
              <a:spLocks noChangeAspect="1" noChangeShapeType="1"/>
            </p:cNvSpPr>
            <p:nvPr/>
          </p:nvSpPr>
          <p:spPr bwMode="auto">
            <a:xfrm>
              <a:off x="3198" y="3718"/>
              <a:ext cx="1" cy="1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3" name="Line 4463"/>
            <p:cNvSpPr>
              <a:spLocks noChangeAspect="1" noChangeShapeType="1"/>
            </p:cNvSpPr>
            <p:nvPr/>
          </p:nvSpPr>
          <p:spPr bwMode="auto">
            <a:xfrm>
              <a:off x="3198" y="3732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" name="Line 4464"/>
            <p:cNvSpPr>
              <a:spLocks noChangeAspect="1" noChangeShapeType="1"/>
            </p:cNvSpPr>
            <p:nvPr/>
          </p:nvSpPr>
          <p:spPr bwMode="auto">
            <a:xfrm flipV="1">
              <a:off x="3240" y="3716"/>
              <a:ext cx="1" cy="1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" name="Line 4465"/>
            <p:cNvSpPr>
              <a:spLocks noChangeAspect="1" noChangeShapeType="1"/>
            </p:cNvSpPr>
            <p:nvPr/>
          </p:nvSpPr>
          <p:spPr bwMode="auto">
            <a:xfrm>
              <a:off x="3240" y="3716"/>
              <a:ext cx="44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" name="Line 4466"/>
            <p:cNvSpPr>
              <a:spLocks noChangeAspect="1" noChangeShapeType="1"/>
            </p:cNvSpPr>
            <p:nvPr/>
          </p:nvSpPr>
          <p:spPr bwMode="auto">
            <a:xfrm flipV="1">
              <a:off x="3284" y="3714"/>
              <a:ext cx="1" cy="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" name="Line 4467"/>
            <p:cNvSpPr>
              <a:spLocks noChangeAspect="1" noChangeShapeType="1"/>
            </p:cNvSpPr>
            <p:nvPr/>
          </p:nvSpPr>
          <p:spPr bwMode="auto">
            <a:xfrm>
              <a:off x="3284" y="3714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" name="Line 4468"/>
            <p:cNvSpPr>
              <a:spLocks noChangeAspect="1" noChangeShapeType="1"/>
            </p:cNvSpPr>
            <p:nvPr/>
          </p:nvSpPr>
          <p:spPr bwMode="auto">
            <a:xfrm flipV="1">
              <a:off x="3326" y="3712"/>
              <a:ext cx="1" cy="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" name="Line 4469"/>
            <p:cNvSpPr>
              <a:spLocks noChangeAspect="1" noChangeShapeType="1"/>
            </p:cNvSpPr>
            <p:nvPr/>
          </p:nvSpPr>
          <p:spPr bwMode="auto">
            <a:xfrm>
              <a:off x="3326" y="3712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" name="Line 4470"/>
            <p:cNvSpPr>
              <a:spLocks noChangeAspect="1" noChangeShapeType="1"/>
            </p:cNvSpPr>
            <p:nvPr/>
          </p:nvSpPr>
          <p:spPr bwMode="auto">
            <a:xfrm>
              <a:off x="3368" y="3712"/>
              <a:ext cx="1" cy="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" name="Line 4471"/>
            <p:cNvSpPr>
              <a:spLocks noChangeAspect="1" noChangeShapeType="1"/>
            </p:cNvSpPr>
            <p:nvPr/>
          </p:nvSpPr>
          <p:spPr bwMode="auto">
            <a:xfrm>
              <a:off x="3368" y="3720"/>
              <a:ext cx="44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2" name="Line 4472"/>
            <p:cNvSpPr>
              <a:spLocks noChangeAspect="1" noChangeShapeType="1"/>
            </p:cNvSpPr>
            <p:nvPr/>
          </p:nvSpPr>
          <p:spPr bwMode="auto">
            <a:xfrm>
              <a:off x="3412" y="3720"/>
              <a:ext cx="1" cy="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3" name="Line 4473"/>
            <p:cNvSpPr>
              <a:spLocks noChangeAspect="1" noChangeShapeType="1"/>
            </p:cNvSpPr>
            <p:nvPr/>
          </p:nvSpPr>
          <p:spPr bwMode="auto">
            <a:xfrm>
              <a:off x="3412" y="3726"/>
              <a:ext cx="42" cy="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" name="Line 4474"/>
            <p:cNvSpPr>
              <a:spLocks noChangeAspect="1" noChangeShapeType="1"/>
            </p:cNvSpPr>
            <p:nvPr/>
          </p:nvSpPr>
          <p:spPr bwMode="auto">
            <a:xfrm flipV="1">
              <a:off x="3454" y="3710"/>
              <a:ext cx="1" cy="1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05" name="Group 4475"/>
            <p:cNvGrpSpPr>
              <a:grpSpLocks noChangeAspect="1"/>
            </p:cNvGrpSpPr>
            <p:nvPr/>
          </p:nvGrpSpPr>
          <p:grpSpPr bwMode="auto">
            <a:xfrm>
              <a:off x="1412" y="1750"/>
              <a:ext cx="3447" cy="2053"/>
              <a:chOff x="1412" y="1750"/>
              <a:chExt cx="3447" cy="2053"/>
            </a:xfrm>
          </p:grpSpPr>
          <p:sp>
            <p:nvSpPr>
              <p:cNvPr id="356" name="Line 4476"/>
              <p:cNvSpPr>
                <a:spLocks noChangeAspect="1" noChangeShapeType="1"/>
              </p:cNvSpPr>
              <p:nvPr/>
            </p:nvSpPr>
            <p:spPr bwMode="auto">
              <a:xfrm>
                <a:off x="3454" y="3710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7" name="Line 4477"/>
              <p:cNvSpPr>
                <a:spLocks noChangeAspect="1" noChangeShapeType="1"/>
              </p:cNvSpPr>
              <p:nvPr/>
            </p:nvSpPr>
            <p:spPr bwMode="auto">
              <a:xfrm>
                <a:off x="3496" y="3710"/>
                <a:ext cx="1" cy="2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8" name="Line 4478"/>
              <p:cNvSpPr>
                <a:spLocks noChangeAspect="1" noChangeShapeType="1"/>
              </p:cNvSpPr>
              <p:nvPr/>
            </p:nvSpPr>
            <p:spPr bwMode="auto">
              <a:xfrm>
                <a:off x="3496" y="3738"/>
                <a:ext cx="86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9" name="Line 4479"/>
              <p:cNvSpPr>
                <a:spLocks noChangeAspect="1" noChangeShapeType="1"/>
              </p:cNvSpPr>
              <p:nvPr/>
            </p:nvSpPr>
            <p:spPr bwMode="auto">
              <a:xfrm flipV="1">
                <a:off x="3582" y="3736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0" name="Line 4480"/>
              <p:cNvSpPr>
                <a:spLocks noChangeAspect="1" noChangeShapeType="1"/>
              </p:cNvSpPr>
              <p:nvPr/>
            </p:nvSpPr>
            <p:spPr bwMode="auto">
              <a:xfrm>
                <a:off x="3582" y="3736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1" name="Line 4481"/>
              <p:cNvSpPr>
                <a:spLocks noChangeAspect="1" noChangeShapeType="1"/>
              </p:cNvSpPr>
              <p:nvPr/>
            </p:nvSpPr>
            <p:spPr bwMode="auto">
              <a:xfrm flipV="1">
                <a:off x="3624" y="3734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2" name="Line 4482"/>
              <p:cNvSpPr>
                <a:spLocks noChangeAspect="1" noChangeShapeType="1"/>
              </p:cNvSpPr>
              <p:nvPr/>
            </p:nvSpPr>
            <p:spPr bwMode="auto">
              <a:xfrm>
                <a:off x="3624" y="3734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3" name="Line 4483"/>
              <p:cNvSpPr>
                <a:spLocks noChangeAspect="1" noChangeShapeType="1"/>
              </p:cNvSpPr>
              <p:nvPr/>
            </p:nvSpPr>
            <p:spPr bwMode="auto">
              <a:xfrm>
                <a:off x="3666" y="3734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4" name="Line 4484"/>
              <p:cNvSpPr>
                <a:spLocks noChangeAspect="1" noChangeShapeType="1"/>
              </p:cNvSpPr>
              <p:nvPr/>
            </p:nvSpPr>
            <p:spPr bwMode="auto">
              <a:xfrm>
                <a:off x="3666" y="3740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5" name="Line 4485"/>
              <p:cNvSpPr>
                <a:spLocks noChangeAspect="1" noChangeShapeType="1"/>
              </p:cNvSpPr>
              <p:nvPr/>
            </p:nvSpPr>
            <p:spPr bwMode="auto">
              <a:xfrm>
                <a:off x="3708" y="3740"/>
                <a:ext cx="1" cy="1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6" name="Line 4486"/>
              <p:cNvSpPr>
                <a:spLocks noChangeAspect="1" noChangeShapeType="1"/>
              </p:cNvSpPr>
              <p:nvPr/>
            </p:nvSpPr>
            <p:spPr bwMode="auto">
              <a:xfrm>
                <a:off x="3708" y="3756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7" name="Line 4487"/>
              <p:cNvSpPr>
                <a:spLocks noChangeAspect="1" noChangeShapeType="1"/>
              </p:cNvSpPr>
              <p:nvPr/>
            </p:nvSpPr>
            <p:spPr bwMode="auto">
              <a:xfrm flipV="1">
                <a:off x="3752" y="3732"/>
                <a:ext cx="1" cy="2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" name="Line 4488"/>
              <p:cNvSpPr>
                <a:spLocks noChangeAspect="1" noChangeShapeType="1"/>
              </p:cNvSpPr>
              <p:nvPr/>
            </p:nvSpPr>
            <p:spPr bwMode="auto">
              <a:xfrm>
                <a:off x="3752" y="373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" name="Line 4489"/>
              <p:cNvSpPr>
                <a:spLocks noChangeAspect="1" noChangeShapeType="1"/>
              </p:cNvSpPr>
              <p:nvPr/>
            </p:nvSpPr>
            <p:spPr bwMode="auto">
              <a:xfrm>
                <a:off x="3794" y="3732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0" name="Line 4490"/>
              <p:cNvSpPr>
                <a:spLocks noChangeAspect="1" noChangeShapeType="1"/>
              </p:cNvSpPr>
              <p:nvPr/>
            </p:nvSpPr>
            <p:spPr bwMode="auto">
              <a:xfrm>
                <a:off x="3794" y="3734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1" name="Line 4491"/>
              <p:cNvSpPr>
                <a:spLocks noChangeAspect="1" noChangeShapeType="1"/>
              </p:cNvSpPr>
              <p:nvPr/>
            </p:nvSpPr>
            <p:spPr bwMode="auto">
              <a:xfrm>
                <a:off x="3836" y="3734"/>
                <a:ext cx="1" cy="1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2" name="Line 4492"/>
              <p:cNvSpPr>
                <a:spLocks noChangeAspect="1" noChangeShapeType="1"/>
              </p:cNvSpPr>
              <p:nvPr/>
            </p:nvSpPr>
            <p:spPr bwMode="auto">
              <a:xfrm>
                <a:off x="3836" y="3750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3" name="Line 4493"/>
              <p:cNvSpPr>
                <a:spLocks noChangeAspect="1" noChangeShapeType="1"/>
              </p:cNvSpPr>
              <p:nvPr/>
            </p:nvSpPr>
            <p:spPr bwMode="auto">
              <a:xfrm flipV="1">
                <a:off x="3880" y="3744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4" name="Line 4494"/>
              <p:cNvSpPr>
                <a:spLocks noChangeAspect="1" noChangeShapeType="1"/>
              </p:cNvSpPr>
              <p:nvPr/>
            </p:nvSpPr>
            <p:spPr bwMode="auto">
              <a:xfrm>
                <a:off x="3880" y="3744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5" name="Line 4495"/>
              <p:cNvSpPr>
                <a:spLocks noChangeAspect="1" noChangeShapeType="1"/>
              </p:cNvSpPr>
              <p:nvPr/>
            </p:nvSpPr>
            <p:spPr bwMode="auto">
              <a:xfrm flipV="1">
                <a:off x="3922" y="3732"/>
                <a:ext cx="1" cy="1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6" name="Line 4496"/>
              <p:cNvSpPr>
                <a:spLocks noChangeAspect="1" noChangeShapeType="1"/>
              </p:cNvSpPr>
              <p:nvPr/>
            </p:nvSpPr>
            <p:spPr bwMode="auto">
              <a:xfrm>
                <a:off x="3922" y="373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7" name="Line 4497"/>
              <p:cNvSpPr>
                <a:spLocks noChangeAspect="1" noChangeShapeType="1"/>
              </p:cNvSpPr>
              <p:nvPr/>
            </p:nvSpPr>
            <p:spPr bwMode="auto">
              <a:xfrm flipV="1">
                <a:off x="3964" y="3720"/>
                <a:ext cx="1" cy="1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8" name="Line 4498"/>
              <p:cNvSpPr>
                <a:spLocks noChangeAspect="1" noChangeShapeType="1"/>
              </p:cNvSpPr>
              <p:nvPr/>
            </p:nvSpPr>
            <p:spPr bwMode="auto">
              <a:xfrm>
                <a:off x="3964" y="3720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9" name="Line 4499"/>
              <p:cNvSpPr>
                <a:spLocks noChangeAspect="1" noChangeShapeType="1"/>
              </p:cNvSpPr>
              <p:nvPr/>
            </p:nvSpPr>
            <p:spPr bwMode="auto">
              <a:xfrm>
                <a:off x="4006" y="3720"/>
                <a:ext cx="1" cy="2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" name="Line 4500"/>
              <p:cNvSpPr>
                <a:spLocks noChangeAspect="1" noChangeShapeType="1"/>
              </p:cNvSpPr>
              <p:nvPr/>
            </p:nvSpPr>
            <p:spPr bwMode="auto">
              <a:xfrm>
                <a:off x="4006" y="3748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" name="Line 4501"/>
              <p:cNvSpPr>
                <a:spLocks noChangeAspect="1" noChangeShapeType="1"/>
              </p:cNvSpPr>
              <p:nvPr/>
            </p:nvSpPr>
            <p:spPr bwMode="auto">
              <a:xfrm flipV="1">
                <a:off x="4050" y="3740"/>
                <a:ext cx="1" cy="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2" name="Line 4502"/>
              <p:cNvSpPr>
                <a:spLocks noChangeAspect="1" noChangeShapeType="1"/>
              </p:cNvSpPr>
              <p:nvPr/>
            </p:nvSpPr>
            <p:spPr bwMode="auto">
              <a:xfrm>
                <a:off x="4050" y="3740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3" name="Line 4503"/>
              <p:cNvSpPr>
                <a:spLocks noChangeAspect="1" noChangeShapeType="1"/>
              </p:cNvSpPr>
              <p:nvPr/>
            </p:nvSpPr>
            <p:spPr bwMode="auto">
              <a:xfrm flipV="1">
                <a:off x="4092" y="3722"/>
                <a:ext cx="1" cy="1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4" name="Line 4504"/>
              <p:cNvSpPr>
                <a:spLocks noChangeAspect="1" noChangeShapeType="1"/>
              </p:cNvSpPr>
              <p:nvPr/>
            </p:nvSpPr>
            <p:spPr bwMode="auto">
              <a:xfrm>
                <a:off x="4092" y="372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5" name="Line 4505"/>
              <p:cNvSpPr>
                <a:spLocks noChangeAspect="1" noChangeShapeType="1"/>
              </p:cNvSpPr>
              <p:nvPr/>
            </p:nvSpPr>
            <p:spPr bwMode="auto">
              <a:xfrm flipV="1">
                <a:off x="4134" y="3716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6" name="Line 4506"/>
              <p:cNvSpPr>
                <a:spLocks noChangeAspect="1" noChangeShapeType="1"/>
              </p:cNvSpPr>
              <p:nvPr/>
            </p:nvSpPr>
            <p:spPr bwMode="auto">
              <a:xfrm>
                <a:off x="4134" y="3716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7" name="Line 4507"/>
              <p:cNvSpPr>
                <a:spLocks noChangeAspect="1" noChangeShapeType="1"/>
              </p:cNvSpPr>
              <p:nvPr/>
            </p:nvSpPr>
            <p:spPr bwMode="auto">
              <a:xfrm>
                <a:off x="4176" y="3716"/>
                <a:ext cx="1" cy="2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8" name="Line 4508"/>
              <p:cNvSpPr>
                <a:spLocks noChangeAspect="1" noChangeShapeType="1"/>
              </p:cNvSpPr>
              <p:nvPr/>
            </p:nvSpPr>
            <p:spPr bwMode="auto">
              <a:xfrm>
                <a:off x="4176" y="3736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9" name="Line 4509"/>
              <p:cNvSpPr>
                <a:spLocks noChangeAspect="1" noChangeShapeType="1"/>
              </p:cNvSpPr>
              <p:nvPr/>
            </p:nvSpPr>
            <p:spPr bwMode="auto">
              <a:xfrm>
                <a:off x="4220" y="3736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0" name="Line 4510"/>
              <p:cNvSpPr>
                <a:spLocks noChangeAspect="1" noChangeShapeType="1"/>
              </p:cNvSpPr>
              <p:nvPr/>
            </p:nvSpPr>
            <p:spPr bwMode="auto">
              <a:xfrm>
                <a:off x="4220" y="3738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1" name="Line 4511"/>
              <p:cNvSpPr>
                <a:spLocks noChangeAspect="1" noChangeShapeType="1"/>
              </p:cNvSpPr>
              <p:nvPr/>
            </p:nvSpPr>
            <p:spPr bwMode="auto">
              <a:xfrm flipV="1">
                <a:off x="4262" y="3732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2" name="Line 4512"/>
              <p:cNvSpPr>
                <a:spLocks noChangeAspect="1" noChangeShapeType="1"/>
              </p:cNvSpPr>
              <p:nvPr/>
            </p:nvSpPr>
            <p:spPr bwMode="auto">
              <a:xfrm>
                <a:off x="4262" y="373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3" name="Line 4513"/>
              <p:cNvSpPr>
                <a:spLocks noChangeAspect="1" noChangeShapeType="1"/>
              </p:cNvSpPr>
              <p:nvPr/>
            </p:nvSpPr>
            <p:spPr bwMode="auto">
              <a:xfrm>
                <a:off x="4304" y="3732"/>
                <a:ext cx="1" cy="1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4" name="Line 4514"/>
              <p:cNvSpPr>
                <a:spLocks noChangeAspect="1" noChangeShapeType="1"/>
              </p:cNvSpPr>
              <p:nvPr/>
            </p:nvSpPr>
            <p:spPr bwMode="auto">
              <a:xfrm>
                <a:off x="4304" y="3750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5" name="Line 4515"/>
              <p:cNvSpPr>
                <a:spLocks noChangeAspect="1" noChangeShapeType="1"/>
              </p:cNvSpPr>
              <p:nvPr/>
            </p:nvSpPr>
            <p:spPr bwMode="auto">
              <a:xfrm flipV="1">
                <a:off x="4346" y="3716"/>
                <a:ext cx="1" cy="3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6" name="Line 4516"/>
              <p:cNvSpPr>
                <a:spLocks noChangeAspect="1" noChangeShapeType="1"/>
              </p:cNvSpPr>
              <p:nvPr/>
            </p:nvSpPr>
            <p:spPr bwMode="auto">
              <a:xfrm>
                <a:off x="4346" y="3716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7" name="Line 4517"/>
              <p:cNvSpPr>
                <a:spLocks noChangeAspect="1" noChangeShapeType="1"/>
              </p:cNvSpPr>
              <p:nvPr/>
            </p:nvSpPr>
            <p:spPr bwMode="auto">
              <a:xfrm>
                <a:off x="4390" y="3716"/>
                <a:ext cx="1" cy="2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8" name="Line 4518"/>
              <p:cNvSpPr>
                <a:spLocks noChangeAspect="1" noChangeShapeType="1"/>
              </p:cNvSpPr>
              <p:nvPr/>
            </p:nvSpPr>
            <p:spPr bwMode="auto">
              <a:xfrm>
                <a:off x="4390" y="3744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9" name="Line 4519"/>
              <p:cNvSpPr>
                <a:spLocks noChangeAspect="1" noChangeShapeType="1"/>
              </p:cNvSpPr>
              <p:nvPr/>
            </p:nvSpPr>
            <p:spPr bwMode="auto">
              <a:xfrm flipV="1">
                <a:off x="4432" y="3732"/>
                <a:ext cx="1" cy="1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0" name="Line 4520"/>
              <p:cNvSpPr>
                <a:spLocks noChangeAspect="1" noChangeShapeType="1"/>
              </p:cNvSpPr>
              <p:nvPr/>
            </p:nvSpPr>
            <p:spPr bwMode="auto">
              <a:xfrm>
                <a:off x="4432" y="3732"/>
                <a:ext cx="86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1" name="Line 4521"/>
              <p:cNvSpPr>
                <a:spLocks noChangeAspect="1" noChangeShapeType="1"/>
              </p:cNvSpPr>
              <p:nvPr/>
            </p:nvSpPr>
            <p:spPr bwMode="auto">
              <a:xfrm flipV="1">
                <a:off x="4518" y="3730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2" name="Line 4522"/>
              <p:cNvSpPr>
                <a:spLocks noChangeAspect="1" noChangeShapeType="1"/>
              </p:cNvSpPr>
              <p:nvPr/>
            </p:nvSpPr>
            <p:spPr bwMode="auto">
              <a:xfrm>
                <a:off x="4518" y="3730"/>
                <a:ext cx="84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3" name="Line 4523"/>
              <p:cNvSpPr>
                <a:spLocks noChangeAspect="1" noChangeShapeType="1"/>
              </p:cNvSpPr>
              <p:nvPr/>
            </p:nvSpPr>
            <p:spPr bwMode="auto">
              <a:xfrm flipV="1">
                <a:off x="4602" y="3722"/>
                <a:ext cx="1" cy="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4" name="Line 4524"/>
              <p:cNvSpPr>
                <a:spLocks noChangeAspect="1" noChangeShapeType="1"/>
              </p:cNvSpPr>
              <p:nvPr/>
            </p:nvSpPr>
            <p:spPr bwMode="auto">
              <a:xfrm>
                <a:off x="4602" y="372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5" name="Line 4525"/>
              <p:cNvSpPr>
                <a:spLocks noChangeAspect="1" noChangeShapeType="1"/>
              </p:cNvSpPr>
              <p:nvPr/>
            </p:nvSpPr>
            <p:spPr bwMode="auto">
              <a:xfrm>
                <a:off x="4644" y="3722"/>
                <a:ext cx="1" cy="2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6" name="Line 4526"/>
              <p:cNvSpPr>
                <a:spLocks noChangeAspect="1" noChangeShapeType="1"/>
              </p:cNvSpPr>
              <p:nvPr/>
            </p:nvSpPr>
            <p:spPr bwMode="auto">
              <a:xfrm>
                <a:off x="4644" y="3750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7" name="Line 4527"/>
              <p:cNvSpPr>
                <a:spLocks noChangeAspect="1" noChangeShapeType="1"/>
              </p:cNvSpPr>
              <p:nvPr/>
            </p:nvSpPr>
            <p:spPr bwMode="auto">
              <a:xfrm flipV="1">
                <a:off x="4688" y="3744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8" name="Line 4528"/>
              <p:cNvSpPr>
                <a:spLocks noChangeAspect="1" noChangeShapeType="1"/>
              </p:cNvSpPr>
              <p:nvPr/>
            </p:nvSpPr>
            <p:spPr bwMode="auto">
              <a:xfrm>
                <a:off x="4688" y="3744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9" name="Line 4529"/>
              <p:cNvSpPr>
                <a:spLocks noChangeAspect="1" noChangeShapeType="1"/>
              </p:cNvSpPr>
              <p:nvPr/>
            </p:nvSpPr>
            <p:spPr bwMode="auto">
              <a:xfrm flipV="1">
                <a:off x="4730" y="3718"/>
                <a:ext cx="1" cy="2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0" name="Line 4530"/>
              <p:cNvSpPr>
                <a:spLocks noChangeAspect="1" noChangeShapeType="1"/>
              </p:cNvSpPr>
              <p:nvPr/>
            </p:nvSpPr>
            <p:spPr bwMode="auto">
              <a:xfrm>
                <a:off x="4730" y="3718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1" name="Line 4531"/>
              <p:cNvSpPr>
                <a:spLocks noChangeAspect="1" noChangeShapeType="1"/>
              </p:cNvSpPr>
              <p:nvPr/>
            </p:nvSpPr>
            <p:spPr bwMode="auto">
              <a:xfrm flipV="1">
                <a:off x="4772" y="3696"/>
                <a:ext cx="1" cy="2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2" name="Line 4532"/>
              <p:cNvSpPr>
                <a:spLocks noChangeAspect="1" noChangeShapeType="1"/>
              </p:cNvSpPr>
              <p:nvPr/>
            </p:nvSpPr>
            <p:spPr bwMode="auto">
              <a:xfrm>
                <a:off x="4772" y="3696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3" name="Line 4533"/>
              <p:cNvSpPr>
                <a:spLocks noChangeAspect="1" noChangeShapeType="1"/>
              </p:cNvSpPr>
              <p:nvPr/>
            </p:nvSpPr>
            <p:spPr bwMode="auto">
              <a:xfrm>
                <a:off x="4814" y="3696"/>
                <a:ext cx="1" cy="2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4" name="Line 4534"/>
              <p:cNvSpPr>
                <a:spLocks noChangeAspect="1" noChangeShapeType="1"/>
              </p:cNvSpPr>
              <p:nvPr/>
            </p:nvSpPr>
            <p:spPr bwMode="auto">
              <a:xfrm>
                <a:off x="4814" y="3724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5" name="Line 4535"/>
              <p:cNvSpPr>
                <a:spLocks noChangeAspect="1" noChangeShapeType="1"/>
              </p:cNvSpPr>
              <p:nvPr/>
            </p:nvSpPr>
            <p:spPr bwMode="auto">
              <a:xfrm>
                <a:off x="4858" y="3724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6" name="Line 4536"/>
              <p:cNvSpPr>
                <a:spLocks noChangeAspect="1" noChangeShapeType="1"/>
              </p:cNvSpPr>
              <p:nvPr/>
            </p:nvSpPr>
            <p:spPr bwMode="auto">
              <a:xfrm>
                <a:off x="1412" y="3802"/>
                <a:ext cx="128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7" name="Line 4537"/>
              <p:cNvSpPr>
                <a:spLocks noChangeAspect="1" noChangeShapeType="1"/>
              </p:cNvSpPr>
              <p:nvPr/>
            </p:nvSpPr>
            <p:spPr bwMode="auto">
              <a:xfrm flipV="1">
                <a:off x="1540" y="3792"/>
                <a:ext cx="1" cy="1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8" name="Line 4538"/>
              <p:cNvSpPr>
                <a:spLocks noChangeAspect="1" noChangeShapeType="1"/>
              </p:cNvSpPr>
              <p:nvPr/>
            </p:nvSpPr>
            <p:spPr bwMode="auto">
              <a:xfrm>
                <a:off x="1540" y="379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9" name="Line 4539"/>
              <p:cNvSpPr>
                <a:spLocks noChangeAspect="1" noChangeShapeType="1"/>
              </p:cNvSpPr>
              <p:nvPr/>
            </p:nvSpPr>
            <p:spPr bwMode="auto">
              <a:xfrm flipV="1">
                <a:off x="1582" y="3754"/>
                <a:ext cx="1" cy="38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0" name="Line 4540"/>
              <p:cNvSpPr>
                <a:spLocks noChangeAspect="1" noChangeShapeType="1"/>
              </p:cNvSpPr>
              <p:nvPr/>
            </p:nvSpPr>
            <p:spPr bwMode="auto">
              <a:xfrm>
                <a:off x="1582" y="3754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1" name="Line 4541"/>
              <p:cNvSpPr>
                <a:spLocks noChangeAspect="1" noChangeShapeType="1"/>
              </p:cNvSpPr>
              <p:nvPr/>
            </p:nvSpPr>
            <p:spPr bwMode="auto">
              <a:xfrm flipV="1">
                <a:off x="1624" y="3690"/>
                <a:ext cx="1" cy="64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2" name="Line 4542"/>
              <p:cNvSpPr>
                <a:spLocks noChangeAspect="1" noChangeShapeType="1"/>
              </p:cNvSpPr>
              <p:nvPr/>
            </p:nvSpPr>
            <p:spPr bwMode="auto">
              <a:xfrm>
                <a:off x="1624" y="3690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3" name="Line 4543"/>
              <p:cNvSpPr>
                <a:spLocks noChangeAspect="1" noChangeShapeType="1"/>
              </p:cNvSpPr>
              <p:nvPr/>
            </p:nvSpPr>
            <p:spPr bwMode="auto">
              <a:xfrm flipV="1">
                <a:off x="1666" y="3582"/>
                <a:ext cx="1" cy="108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4" name="Line 4544"/>
              <p:cNvSpPr>
                <a:spLocks noChangeAspect="1" noChangeShapeType="1"/>
              </p:cNvSpPr>
              <p:nvPr/>
            </p:nvSpPr>
            <p:spPr bwMode="auto">
              <a:xfrm>
                <a:off x="1666" y="3582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5" name="Line 4545"/>
              <p:cNvSpPr>
                <a:spLocks noChangeAspect="1" noChangeShapeType="1"/>
              </p:cNvSpPr>
              <p:nvPr/>
            </p:nvSpPr>
            <p:spPr bwMode="auto">
              <a:xfrm flipV="1">
                <a:off x="1710" y="3432"/>
                <a:ext cx="1" cy="15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6" name="Line 4546"/>
              <p:cNvSpPr>
                <a:spLocks noChangeAspect="1" noChangeShapeType="1"/>
              </p:cNvSpPr>
              <p:nvPr/>
            </p:nvSpPr>
            <p:spPr bwMode="auto">
              <a:xfrm>
                <a:off x="1710" y="343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7" name="Line 4547"/>
              <p:cNvSpPr>
                <a:spLocks noChangeAspect="1" noChangeShapeType="1"/>
              </p:cNvSpPr>
              <p:nvPr/>
            </p:nvSpPr>
            <p:spPr bwMode="auto">
              <a:xfrm flipV="1">
                <a:off x="1752" y="3260"/>
                <a:ext cx="1" cy="17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8" name="Line 4548"/>
              <p:cNvSpPr>
                <a:spLocks noChangeAspect="1" noChangeShapeType="1"/>
              </p:cNvSpPr>
              <p:nvPr/>
            </p:nvSpPr>
            <p:spPr bwMode="auto">
              <a:xfrm>
                <a:off x="1752" y="3260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9" name="Line 4549"/>
              <p:cNvSpPr>
                <a:spLocks noChangeAspect="1" noChangeShapeType="1"/>
              </p:cNvSpPr>
              <p:nvPr/>
            </p:nvSpPr>
            <p:spPr bwMode="auto">
              <a:xfrm flipV="1">
                <a:off x="1794" y="2980"/>
                <a:ext cx="1" cy="28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0" name="Line 4550"/>
              <p:cNvSpPr>
                <a:spLocks noChangeAspect="1" noChangeShapeType="1"/>
              </p:cNvSpPr>
              <p:nvPr/>
            </p:nvSpPr>
            <p:spPr bwMode="auto">
              <a:xfrm>
                <a:off x="1794" y="2980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1" name="Line 4551"/>
              <p:cNvSpPr>
                <a:spLocks noChangeAspect="1" noChangeShapeType="1"/>
              </p:cNvSpPr>
              <p:nvPr/>
            </p:nvSpPr>
            <p:spPr bwMode="auto">
              <a:xfrm flipV="1">
                <a:off x="1838" y="2628"/>
                <a:ext cx="1" cy="35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2" name="Line 4552"/>
              <p:cNvSpPr>
                <a:spLocks noChangeAspect="1" noChangeShapeType="1"/>
              </p:cNvSpPr>
              <p:nvPr/>
            </p:nvSpPr>
            <p:spPr bwMode="auto">
              <a:xfrm>
                <a:off x="1838" y="2628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3" name="Line 4553"/>
              <p:cNvSpPr>
                <a:spLocks noChangeAspect="1" noChangeShapeType="1"/>
              </p:cNvSpPr>
              <p:nvPr/>
            </p:nvSpPr>
            <p:spPr bwMode="auto">
              <a:xfrm flipV="1">
                <a:off x="1880" y="2218"/>
                <a:ext cx="1" cy="41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4" name="Line 4554"/>
              <p:cNvSpPr>
                <a:spLocks noChangeAspect="1" noChangeShapeType="1"/>
              </p:cNvSpPr>
              <p:nvPr/>
            </p:nvSpPr>
            <p:spPr bwMode="auto">
              <a:xfrm>
                <a:off x="1880" y="2218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5" name="Line 4555"/>
              <p:cNvSpPr>
                <a:spLocks noChangeAspect="1" noChangeShapeType="1"/>
              </p:cNvSpPr>
              <p:nvPr/>
            </p:nvSpPr>
            <p:spPr bwMode="auto">
              <a:xfrm flipV="1">
                <a:off x="1922" y="1808"/>
                <a:ext cx="1" cy="41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6" name="Line 4556"/>
              <p:cNvSpPr>
                <a:spLocks noChangeAspect="1" noChangeShapeType="1"/>
              </p:cNvSpPr>
              <p:nvPr/>
            </p:nvSpPr>
            <p:spPr bwMode="auto">
              <a:xfrm>
                <a:off x="1922" y="1808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7" name="Line 4557"/>
              <p:cNvSpPr>
                <a:spLocks noChangeAspect="1" noChangeShapeType="1"/>
              </p:cNvSpPr>
              <p:nvPr/>
            </p:nvSpPr>
            <p:spPr bwMode="auto">
              <a:xfrm flipV="1">
                <a:off x="1964" y="1750"/>
                <a:ext cx="1" cy="58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8" name="Line 4558"/>
              <p:cNvSpPr>
                <a:spLocks noChangeAspect="1" noChangeShapeType="1"/>
              </p:cNvSpPr>
              <p:nvPr/>
            </p:nvSpPr>
            <p:spPr bwMode="auto">
              <a:xfrm>
                <a:off x="1964" y="1750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9" name="Line 4559"/>
              <p:cNvSpPr>
                <a:spLocks noChangeAspect="1" noChangeShapeType="1"/>
              </p:cNvSpPr>
              <p:nvPr/>
            </p:nvSpPr>
            <p:spPr bwMode="auto">
              <a:xfrm>
                <a:off x="2008" y="1750"/>
                <a:ext cx="1" cy="46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0" name="Line 4560"/>
              <p:cNvSpPr>
                <a:spLocks noChangeAspect="1" noChangeShapeType="1"/>
              </p:cNvSpPr>
              <p:nvPr/>
            </p:nvSpPr>
            <p:spPr bwMode="auto">
              <a:xfrm>
                <a:off x="2008" y="2210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1" name="Line 4561"/>
              <p:cNvSpPr>
                <a:spLocks noChangeAspect="1" noChangeShapeType="1"/>
              </p:cNvSpPr>
              <p:nvPr/>
            </p:nvSpPr>
            <p:spPr bwMode="auto">
              <a:xfrm>
                <a:off x="2050" y="2210"/>
                <a:ext cx="1" cy="34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" name="Line 4562"/>
              <p:cNvSpPr>
                <a:spLocks noChangeAspect="1" noChangeShapeType="1"/>
              </p:cNvSpPr>
              <p:nvPr/>
            </p:nvSpPr>
            <p:spPr bwMode="auto">
              <a:xfrm>
                <a:off x="2050" y="2550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" name="Line 4563"/>
              <p:cNvSpPr>
                <a:spLocks noChangeAspect="1" noChangeShapeType="1"/>
              </p:cNvSpPr>
              <p:nvPr/>
            </p:nvSpPr>
            <p:spPr bwMode="auto">
              <a:xfrm>
                <a:off x="2092" y="2550"/>
                <a:ext cx="1" cy="208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" name="Line 4564"/>
              <p:cNvSpPr>
                <a:spLocks noChangeAspect="1" noChangeShapeType="1"/>
              </p:cNvSpPr>
              <p:nvPr/>
            </p:nvSpPr>
            <p:spPr bwMode="auto">
              <a:xfrm>
                <a:off x="2092" y="2758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" name="Line 4565"/>
              <p:cNvSpPr>
                <a:spLocks noChangeAspect="1" noChangeShapeType="1"/>
              </p:cNvSpPr>
              <p:nvPr/>
            </p:nvSpPr>
            <p:spPr bwMode="auto">
              <a:xfrm>
                <a:off x="2134" y="2758"/>
                <a:ext cx="1" cy="23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" name="Line 4566"/>
              <p:cNvSpPr>
                <a:spLocks noChangeAspect="1" noChangeShapeType="1"/>
              </p:cNvSpPr>
              <p:nvPr/>
            </p:nvSpPr>
            <p:spPr bwMode="auto">
              <a:xfrm>
                <a:off x="2134" y="2988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" name="Line 4567"/>
              <p:cNvSpPr>
                <a:spLocks noChangeAspect="1" noChangeShapeType="1"/>
              </p:cNvSpPr>
              <p:nvPr/>
            </p:nvSpPr>
            <p:spPr bwMode="auto">
              <a:xfrm>
                <a:off x="2178" y="2988"/>
                <a:ext cx="1" cy="154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" name="Line 4568"/>
              <p:cNvSpPr>
                <a:spLocks noChangeAspect="1" noChangeShapeType="1"/>
              </p:cNvSpPr>
              <p:nvPr/>
            </p:nvSpPr>
            <p:spPr bwMode="auto">
              <a:xfrm>
                <a:off x="2178" y="314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9" name="Line 4569"/>
              <p:cNvSpPr>
                <a:spLocks noChangeAspect="1" noChangeShapeType="1"/>
              </p:cNvSpPr>
              <p:nvPr/>
            </p:nvSpPr>
            <p:spPr bwMode="auto">
              <a:xfrm>
                <a:off x="2220" y="3142"/>
                <a:ext cx="1" cy="144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0" name="Line 4570"/>
              <p:cNvSpPr>
                <a:spLocks noChangeAspect="1" noChangeShapeType="1"/>
              </p:cNvSpPr>
              <p:nvPr/>
            </p:nvSpPr>
            <p:spPr bwMode="auto">
              <a:xfrm>
                <a:off x="2220" y="3286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1" name="Line 4571"/>
              <p:cNvSpPr>
                <a:spLocks noChangeAspect="1" noChangeShapeType="1"/>
              </p:cNvSpPr>
              <p:nvPr/>
            </p:nvSpPr>
            <p:spPr bwMode="auto">
              <a:xfrm>
                <a:off x="2262" y="3286"/>
                <a:ext cx="1" cy="16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2" name="Line 4572"/>
              <p:cNvSpPr>
                <a:spLocks noChangeAspect="1" noChangeShapeType="1"/>
              </p:cNvSpPr>
              <p:nvPr/>
            </p:nvSpPr>
            <p:spPr bwMode="auto">
              <a:xfrm>
                <a:off x="2262" y="3448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3" name="Line 4573"/>
              <p:cNvSpPr>
                <a:spLocks noChangeAspect="1" noChangeShapeType="1"/>
              </p:cNvSpPr>
              <p:nvPr/>
            </p:nvSpPr>
            <p:spPr bwMode="auto">
              <a:xfrm>
                <a:off x="2306" y="3448"/>
                <a:ext cx="1" cy="84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4" name="Line 4574"/>
              <p:cNvSpPr>
                <a:spLocks noChangeAspect="1" noChangeShapeType="1"/>
              </p:cNvSpPr>
              <p:nvPr/>
            </p:nvSpPr>
            <p:spPr bwMode="auto">
              <a:xfrm>
                <a:off x="2306" y="353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5" name="Line 4575"/>
              <p:cNvSpPr>
                <a:spLocks noChangeAspect="1" noChangeShapeType="1"/>
              </p:cNvSpPr>
              <p:nvPr/>
            </p:nvSpPr>
            <p:spPr bwMode="auto">
              <a:xfrm>
                <a:off x="2348" y="3532"/>
                <a:ext cx="1" cy="7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6" name="Line 4576"/>
              <p:cNvSpPr>
                <a:spLocks noChangeAspect="1" noChangeShapeType="1"/>
              </p:cNvSpPr>
              <p:nvPr/>
            </p:nvSpPr>
            <p:spPr bwMode="auto">
              <a:xfrm>
                <a:off x="2348" y="3604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7" name="Line 4577"/>
              <p:cNvSpPr>
                <a:spLocks noChangeAspect="1" noChangeShapeType="1"/>
              </p:cNvSpPr>
              <p:nvPr/>
            </p:nvSpPr>
            <p:spPr bwMode="auto">
              <a:xfrm>
                <a:off x="2390" y="3604"/>
                <a:ext cx="1" cy="5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8" name="Line 4578"/>
              <p:cNvSpPr>
                <a:spLocks noChangeAspect="1" noChangeShapeType="1"/>
              </p:cNvSpPr>
              <p:nvPr/>
            </p:nvSpPr>
            <p:spPr bwMode="auto">
              <a:xfrm>
                <a:off x="2390" y="3654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9" name="Line 4579"/>
              <p:cNvSpPr>
                <a:spLocks noChangeAspect="1" noChangeShapeType="1"/>
              </p:cNvSpPr>
              <p:nvPr/>
            </p:nvSpPr>
            <p:spPr bwMode="auto">
              <a:xfrm>
                <a:off x="2432" y="3654"/>
                <a:ext cx="1" cy="1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0" name="Line 4580"/>
              <p:cNvSpPr>
                <a:spLocks noChangeAspect="1" noChangeShapeType="1"/>
              </p:cNvSpPr>
              <p:nvPr/>
            </p:nvSpPr>
            <p:spPr bwMode="auto">
              <a:xfrm>
                <a:off x="2432" y="3666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1" name="Line 4581"/>
              <p:cNvSpPr>
                <a:spLocks noChangeAspect="1" noChangeShapeType="1"/>
              </p:cNvSpPr>
              <p:nvPr/>
            </p:nvSpPr>
            <p:spPr bwMode="auto">
              <a:xfrm>
                <a:off x="2476" y="3666"/>
                <a:ext cx="1" cy="2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2" name="Line 4582"/>
              <p:cNvSpPr>
                <a:spLocks noChangeAspect="1" noChangeShapeType="1"/>
              </p:cNvSpPr>
              <p:nvPr/>
            </p:nvSpPr>
            <p:spPr bwMode="auto">
              <a:xfrm>
                <a:off x="2476" y="3688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3" name="Line 4583"/>
              <p:cNvSpPr>
                <a:spLocks noChangeAspect="1" noChangeShapeType="1"/>
              </p:cNvSpPr>
              <p:nvPr/>
            </p:nvSpPr>
            <p:spPr bwMode="auto">
              <a:xfrm>
                <a:off x="2518" y="3688"/>
                <a:ext cx="1" cy="1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4" name="Line 4584"/>
              <p:cNvSpPr>
                <a:spLocks noChangeAspect="1" noChangeShapeType="1"/>
              </p:cNvSpPr>
              <p:nvPr/>
            </p:nvSpPr>
            <p:spPr bwMode="auto">
              <a:xfrm>
                <a:off x="2518" y="3698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5" name="Line 4585"/>
              <p:cNvSpPr>
                <a:spLocks noChangeAspect="1" noChangeShapeType="1"/>
              </p:cNvSpPr>
              <p:nvPr/>
            </p:nvSpPr>
            <p:spPr bwMode="auto">
              <a:xfrm>
                <a:off x="2560" y="3698"/>
                <a:ext cx="1" cy="24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6" name="Line 4586"/>
              <p:cNvSpPr>
                <a:spLocks noChangeAspect="1" noChangeShapeType="1"/>
              </p:cNvSpPr>
              <p:nvPr/>
            </p:nvSpPr>
            <p:spPr bwMode="auto">
              <a:xfrm>
                <a:off x="2560" y="3722"/>
                <a:ext cx="86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7" name="Line 4587"/>
              <p:cNvSpPr>
                <a:spLocks noChangeAspect="1" noChangeShapeType="1"/>
              </p:cNvSpPr>
              <p:nvPr/>
            </p:nvSpPr>
            <p:spPr bwMode="auto">
              <a:xfrm>
                <a:off x="2646" y="3722"/>
                <a:ext cx="1" cy="1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8" name="Line 4588"/>
              <p:cNvSpPr>
                <a:spLocks noChangeAspect="1" noChangeShapeType="1"/>
              </p:cNvSpPr>
              <p:nvPr/>
            </p:nvSpPr>
            <p:spPr bwMode="auto">
              <a:xfrm>
                <a:off x="2646" y="373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9" name="Line 4589"/>
              <p:cNvSpPr>
                <a:spLocks noChangeAspect="1" noChangeShapeType="1"/>
              </p:cNvSpPr>
              <p:nvPr/>
            </p:nvSpPr>
            <p:spPr bwMode="auto">
              <a:xfrm>
                <a:off x="2688" y="3732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0" name="Line 4590"/>
              <p:cNvSpPr>
                <a:spLocks noChangeAspect="1" noChangeShapeType="1"/>
              </p:cNvSpPr>
              <p:nvPr/>
            </p:nvSpPr>
            <p:spPr bwMode="auto">
              <a:xfrm>
                <a:off x="2688" y="3738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1" name="Line 4591"/>
              <p:cNvSpPr>
                <a:spLocks noChangeAspect="1" noChangeShapeType="1"/>
              </p:cNvSpPr>
              <p:nvPr/>
            </p:nvSpPr>
            <p:spPr bwMode="auto">
              <a:xfrm flipV="1">
                <a:off x="2730" y="3730"/>
                <a:ext cx="1" cy="8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2" name="Line 4592"/>
              <p:cNvSpPr>
                <a:spLocks noChangeAspect="1" noChangeShapeType="1"/>
              </p:cNvSpPr>
              <p:nvPr/>
            </p:nvSpPr>
            <p:spPr bwMode="auto">
              <a:xfrm>
                <a:off x="2730" y="3730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3" name="Line 4593"/>
              <p:cNvSpPr>
                <a:spLocks noChangeAspect="1" noChangeShapeType="1"/>
              </p:cNvSpPr>
              <p:nvPr/>
            </p:nvSpPr>
            <p:spPr bwMode="auto">
              <a:xfrm>
                <a:off x="2774" y="3730"/>
                <a:ext cx="1" cy="14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4" name="Line 4594"/>
              <p:cNvSpPr>
                <a:spLocks noChangeAspect="1" noChangeShapeType="1"/>
              </p:cNvSpPr>
              <p:nvPr/>
            </p:nvSpPr>
            <p:spPr bwMode="auto">
              <a:xfrm>
                <a:off x="2774" y="3744"/>
                <a:ext cx="126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5" name="Line 4595"/>
              <p:cNvSpPr>
                <a:spLocks noChangeAspect="1" noChangeShapeType="1"/>
              </p:cNvSpPr>
              <p:nvPr/>
            </p:nvSpPr>
            <p:spPr bwMode="auto">
              <a:xfrm>
                <a:off x="2900" y="3744"/>
                <a:ext cx="1" cy="4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6" name="Line 4596"/>
              <p:cNvSpPr>
                <a:spLocks noChangeAspect="1" noChangeShapeType="1"/>
              </p:cNvSpPr>
              <p:nvPr/>
            </p:nvSpPr>
            <p:spPr bwMode="auto">
              <a:xfrm>
                <a:off x="2900" y="3748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7" name="Line 4597"/>
              <p:cNvSpPr>
                <a:spLocks noChangeAspect="1" noChangeShapeType="1"/>
              </p:cNvSpPr>
              <p:nvPr/>
            </p:nvSpPr>
            <p:spPr bwMode="auto">
              <a:xfrm>
                <a:off x="2944" y="3748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8" name="Line 4598"/>
              <p:cNvSpPr>
                <a:spLocks noChangeAspect="1" noChangeShapeType="1"/>
              </p:cNvSpPr>
              <p:nvPr/>
            </p:nvSpPr>
            <p:spPr bwMode="auto">
              <a:xfrm>
                <a:off x="2944" y="3754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" name="Line 4599"/>
              <p:cNvSpPr>
                <a:spLocks noChangeAspect="1" noChangeShapeType="1"/>
              </p:cNvSpPr>
              <p:nvPr/>
            </p:nvSpPr>
            <p:spPr bwMode="auto">
              <a:xfrm>
                <a:off x="2986" y="3754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" name="Line 4600"/>
              <p:cNvSpPr>
                <a:spLocks noChangeAspect="1" noChangeShapeType="1"/>
              </p:cNvSpPr>
              <p:nvPr/>
            </p:nvSpPr>
            <p:spPr bwMode="auto">
              <a:xfrm>
                <a:off x="2986" y="3756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1" name="Line 4601"/>
              <p:cNvSpPr>
                <a:spLocks noChangeAspect="1" noChangeShapeType="1"/>
              </p:cNvSpPr>
              <p:nvPr/>
            </p:nvSpPr>
            <p:spPr bwMode="auto">
              <a:xfrm flipV="1">
                <a:off x="3028" y="3750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2" name="Line 4602"/>
              <p:cNvSpPr>
                <a:spLocks noChangeAspect="1" noChangeShapeType="1"/>
              </p:cNvSpPr>
              <p:nvPr/>
            </p:nvSpPr>
            <p:spPr bwMode="auto">
              <a:xfrm>
                <a:off x="3028" y="3750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3" name="Line 4603"/>
              <p:cNvSpPr>
                <a:spLocks noChangeAspect="1" noChangeShapeType="1"/>
              </p:cNvSpPr>
              <p:nvPr/>
            </p:nvSpPr>
            <p:spPr bwMode="auto">
              <a:xfrm flipV="1">
                <a:off x="3070" y="3748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4" name="Line 4604"/>
              <p:cNvSpPr>
                <a:spLocks noChangeAspect="1" noChangeShapeType="1"/>
              </p:cNvSpPr>
              <p:nvPr/>
            </p:nvSpPr>
            <p:spPr bwMode="auto">
              <a:xfrm>
                <a:off x="3070" y="3748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5" name="Line 4605"/>
              <p:cNvSpPr>
                <a:spLocks noChangeAspect="1" noChangeShapeType="1"/>
              </p:cNvSpPr>
              <p:nvPr/>
            </p:nvSpPr>
            <p:spPr bwMode="auto">
              <a:xfrm>
                <a:off x="3114" y="3748"/>
                <a:ext cx="1" cy="14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6" name="Line 4606"/>
              <p:cNvSpPr>
                <a:spLocks noChangeAspect="1" noChangeShapeType="1"/>
              </p:cNvSpPr>
              <p:nvPr/>
            </p:nvSpPr>
            <p:spPr bwMode="auto">
              <a:xfrm>
                <a:off x="3114" y="376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7" name="Line 4607"/>
              <p:cNvSpPr>
                <a:spLocks noChangeAspect="1" noChangeShapeType="1"/>
              </p:cNvSpPr>
              <p:nvPr/>
            </p:nvSpPr>
            <p:spPr bwMode="auto">
              <a:xfrm flipV="1">
                <a:off x="3156" y="3758"/>
                <a:ext cx="1" cy="4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8" name="Line 4608"/>
              <p:cNvSpPr>
                <a:spLocks noChangeAspect="1" noChangeShapeType="1"/>
              </p:cNvSpPr>
              <p:nvPr/>
            </p:nvSpPr>
            <p:spPr bwMode="auto">
              <a:xfrm>
                <a:off x="3156" y="3758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9" name="Line 4609"/>
              <p:cNvSpPr>
                <a:spLocks noChangeAspect="1" noChangeShapeType="1"/>
              </p:cNvSpPr>
              <p:nvPr/>
            </p:nvSpPr>
            <p:spPr bwMode="auto">
              <a:xfrm>
                <a:off x="3198" y="3758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0" name="Line 4610"/>
              <p:cNvSpPr>
                <a:spLocks noChangeAspect="1" noChangeShapeType="1"/>
              </p:cNvSpPr>
              <p:nvPr/>
            </p:nvSpPr>
            <p:spPr bwMode="auto">
              <a:xfrm>
                <a:off x="3198" y="3760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1" name="Line 4611"/>
              <p:cNvSpPr>
                <a:spLocks noChangeAspect="1" noChangeShapeType="1"/>
              </p:cNvSpPr>
              <p:nvPr/>
            </p:nvSpPr>
            <p:spPr bwMode="auto">
              <a:xfrm>
                <a:off x="3240" y="3760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2" name="Line 4612"/>
              <p:cNvSpPr>
                <a:spLocks noChangeAspect="1" noChangeShapeType="1"/>
              </p:cNvSpPr>
              <p:nvPr/>
            </p:nvSpPr>
            <p:spPr bwMode="auto">
              <a:xfrm>
                <a:off x="3240" y="3762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3" name="Line 4613"/>
              <p:cNvSpPr>
                <a:spLocks noChangeAspect="1" noChangeShapeType="1"/>
              </p:cNvSpPr>
              <p:nvPr/>
            </p:nvSpPr>
            <p:spPr bwMode="auto">
              <a:xfrm flipV="1">
                <a:off x="3284" y="3752"/>
                <a:ext cx="1" cy="1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4" name="Line 4614"/>
              <p:cNvSpPr>
                <a:spLocks noChangeAspect="1" noChangeShapeType="1"/>
              </p:cNvSpPr>
              <p:nvPr/>
            </p:nvSpPr>
            <p:spPr bwMode="auto">
              <a:xfrm>
                <a:off x="3284" y="375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5" name="Line 4615"/>
              <p:cNvSpPr>
                <a:spLocks noChangeAspect="1" noChangeShapeType="1"/>
              </p:cNvSpPr>
              <p:nvPr/>
            </p:nvSpPr>
            <p:spPr bwMode="auto">
              <a:xfrm>
                <a:off x="3326" y="3752"/>
                <a:ext cx="1" cy="1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6" name="Line 4616"/>
              <p:cNvSpPr>
                <a:spLocks noChangeAspect="1" noChangeShapeType="1"/>
              </p:cNvSpPr>
              <p:nvPr/>
            </p:nvSpPr>
            <p:spPr bwMode="auto">
              <a:xfrm>
                <a:off x="3326" y="3762"/>
                <a:ext cx="86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7" name="Line 4617"/>
              <p:cNvSpPr>
                <a:spLocks noChangeAspect="1" noChangeShapeType="1"/>
              </p:cNvSpPr>
              <p:nvPr/>
            </p:nvSpPr>
            <p:spPr bwMode="auto">
              <a:xfrm flipV="1">
                <a:off x="3412" y="3758"/>
                <a:ext cx="1" cy="4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8" name="Line 4618"/>
              <p:cNvSpPr>
                <a:spLocks noChangeAspect="1" noChangeShapeType="1"/>
              </p:cNvSpPr>
              <p:nvPr/>
            </p:nvSpPr>
            <p:spPr bwMode="auto">
              <a:xfrm>
                <a:off x="3412" y="3758"/>
                <a:ext cx="8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9" name="Line 4619"/>
              <p:cNvSpPr>
                <a:spLocks noChangeAspect="1" noChangeShapeType="1"/>
              </p:cNvSpPr>
              <p:nvPr/>
            </p:nvSpPr>
            <p:spPr bwMode="auto">
              <a:xfrm flipV="1">
                <a:off x="3496" y="3750"/>
                <a:ext cx="1" cy="8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0" name="Line 4620"/>
              <p:cNvSpPr>
                <a:spLocks noChangeAspect="1" noChangeShapeType="1"/>
              </p:cNvSpPr>
              <p:nvPr/>
            </p:nvSpPr>
            <p:spPr bwMode="auto">
              <a:xfrm>
                <a:off x="3496" y="3750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1" name="Line 4621"/>
              <p:cNvSpPr>
                <a:spLocks noChangeAspect="1" noChangeShapeType="1"/>
              </p:cNvSpPr>
              <p:nvPr/>
            </p:nvSpPr>
            <p:spPr bwMode="auto">
              <a:xfrm>
                <a:off x="3538" y="3750"/>
                <a:ext cx="1" cy="4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2" name="Line 4622"/>
              <p:cNvSpPr>
                <a:spLocks noChangeAspect="1" noChangeShapeType="1"/>
              </p:cNvSpPr>
              <p:nvPr/>
            </p:nvSpPr>
            <p:spPr bwMode="auto">
              <a:xfrm>
                <a:off x="3538" y="3754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3" name="Line 4623"/>
              <p:cNvSpPr>
                <a:spLocks noChangeAspect="1" noChangeShapeType="1"/>
              </p:cNvSpPr>
              <p:nvPr/>
            </p:nvSpPr>
            <p:spPr bwMode="auto">
              <a:xfrm>
                <a:off x="3582" y="3754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4" name="Line 4624"/>
              <p:cNvSpPr>
                <a:spLocks noChangeAspect="1" noChangeShapeType="1"/>
              </p:cNvSpPr>
              <p:nvPr/>
            </p:nvSpPr>
            <p:spPr bwMode="auto">
              <a:xfrm>
                <a:off x="3582" y="3756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5" name="Line 4625"/>
              <p:cNvSpPr>
                <a:spLocks noChangeAspect="1" noChangeShapeType="1"/>
              </p:cNvSpPr>
              <p:nvPr/>
            </p:nvSpPr>
            <p:spPr bwMode="auto">
              <a:xfrm>
                <a:off x="3624" y="3756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6" name="Line 4626"/>
              <p:cNvSpPr>
                <a:spLocks noChangeAspect="1" noChangeShapeType="1"/>
              </p:cNvSpPr>
              <p:nvPr/>
            </p:nvSpPr>
            <p:spPr bwMode="auto">
              <a:xfrm>
                <a:off x="3624" y="3758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7" name="Line 4627"/>
              <p:cNvSpPr>
                <a:spLocks noChangeAspect="1" noChangeShapeType="1"/>
              </p:cNvSpPr>
              <p:nvPr/>
            </p:nvSpPr>
            <p:spPr bwMode="auto">
              <a:xfrm flipV="1">
                <a:off x="3666" y="3740"/>
                <a:ext cx="1" cy="18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8" name="Line 4628"/>
              <p:cNvSpPr>
                <a:spLocks noChangeAspect="1" noChangeShapeType="1"/>
              </p:cNvSpPr>
              <p:nvPr/>
            </p:nvSpPr>
            <p:spPr bwMode="auto">
              <a:xfrm>
                <a:off x="3666" y="3740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9" name="Line 4629"/>
              <p:cNvSpPr>
                <a:spLocks noChangeAspect="1" noChangeShapeType="1"/>
              </p:cNvSpPr>
              <p:nvPr/>
            </p:nvSpPr>
            <p:spPr bwMode="auto">
              <a:xfrm>
                <a:off x="3708" y="3740"/>
                <a:ext cx="1" cy="8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0" name="Line 4630"/>
              <p:cNvSpPr>
                <a:spLocks noChangeAspect="1" noChangeShapeType="1"/>
              </p:cNvSpPr>
              <p:nvPr/>
            </p:nvSpPr>
            <p:spPr bwMode="auto">
              <a:xfrm>
                <a:off x="3708" y="3748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1" name="Line 4631"/>
              <p:cNvSpPr>
                <a:spLocks noChangeAspect="1" noChangeShapeType="1"/>
              </p:cNvSpPr>
              <p:nvPr/>
            </p:nvSpPr>
            <p:spPr bwMode="auto">
              <a:xfrm flipV="1">
                <a:off x="3752" y="3746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2" name="Line 4632"/>
              <p:cNvSpPr>
                <a:spLocks noChangeAspect="1" noChangeShapeType="1"/>
              </p:cNvSpPr>
              <p:nvPr/>
            </p:nvSpPr>
            <p:spPr bwMode="auto">
              <a:xfrm>
                <a:off x="3752" y="3746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3" name="Line 4633"/>
              <p:cNvSpPr>
                <a:spLocks noChangeAspect="1" noChangeShapeType="1"/>
              </p:cNvSpPr>
              <p:nvPr/>
            </p:nvSpPr>
            <p:spPr bwMode="auto">
              <a:xfrm>
                <a:off x="3794" y="3746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4" name="Line 4634"/>
              <p:cNvSpPr>
                <a:spLocks noChangeAspect="1" noChangeShapeType="1"/>
              </p:cNvSpPr>
              <p:nvPr/>
            </p:nvSpPr>
            <p:spPr bwMode="auto">
              <a:xfrm>
                <a:off x="3794" y="3752"/>
                <a:ext cx="128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" name="Line 4635"/>
              <p:cNvSpPr>
                <a:spLocks noChangeAspect="1" noChangeShapeType="1"/>
              </p:cNvSpPr>
              <p:nvPr/>
            </p:nvSpPr>
            <p:spPr bwMode="auto">
              <a:xfrm>
                <a:off x="3922" y="3752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" name="Line 4636"/>
              <p:cNvSpPr>
                <a:spLocks noChangeAspect="1" noChangeShapeType="1"/>
              </p:cNvSpPr>
              <p:nvPr/>
            </p:nvSpPr>
            <p:spPr bwMode="auto">
              <a:xfrm>
                <a:off x="3922" y="3758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7" name="Line 4637"/>
              <p:cNvSpPr>
                <a:spLocks noChangeAspect="1" noChangeShapeType="1"/>
              </p:cNvSpPr>
              <p:nvPr/>
            </p:nvSpPr>
            <p:spPr bwMode="auto">
              <a:xfrm flipV="1">
                <a:off x="3964" y="3752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8" name="Line 4638"/>
              <p:cNvSpPr>
                <a:spLocks noChangeAspect="1" noChangeShapeType="1"/>
              </p:cNvSpPr>
              <p:nvPr/>
            </p:nvSpPr>
            <p:spPr bwMode="auto">
              <a:xfrm>
                <a:off x="3964" y="375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9" name="Line 4639"/>
              <p:cNvSpPr>
                <a:spLocks noChangeAspect="1" noChangeShapeType="1"/>
              </p:cNvSpPr>
              <p:nvPr/>
            </p:nvSpPr>
            <p:spPr bwMode="auto">
              <a:xfrm flipV="1">
                <a:off x="4006" y="3750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0" name="Line 4640"/>
              <p:cNvSpPr>
                <a:spLocks noChangeAspect="1" noChangeShapeType="1"/>
              </p:cNvSpPr>
              <p:nvPr/>
            </p:nvSpPr>
            <p:spPr bwMode="auto">
              <a:xfrm>
                <a:off x="4006" y="3750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1" name="Line 4641"/>
              <p:cNvSpPr>
                <a:spLocks noChangeAspect="1" noChangeShapeType="1"/>
              </p:cNvSpPr>
              <p:nvPr/>
            </p:nvSpPr>
            <p:spPr bwMode="auto">
              <a:xfrm>
                <a:off x="4050" y="3750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" name="Line 4642"/>
              <p:cNvSpPr>
                <a:spLocks noChangeAspect="1" noChangeShapeType="1"/>
              </p:cNvSpPr>
              <p:nvPr/>
            </p:nvSpPr>
            <p:spPr bwMode="auto">
              <a:xfrm>
                <a:off x="4050" y="375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" name="Line 4643"/>
              <p:cNvSpPr>
                <a:spLocks noChangeAspect="1" noChangeShapeType="1"/>
              </p:cNvSpPr>
              <p:nvPr/>
            </p:nvSpPr>
            <p:spPr bwMode="auto">
              <a:xfrm>
                <a:off x="4092" y="3752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" name="Line 4644"/>
              <p:cNvSpPr>
                <a:spLocks noChangeAspect="1" noChangeShapeType="1"/>
              </p:cNvSpPr>
              <p:nvPr/>
            </p:nvSpPr>
            <p:spPr bwMode="auto">
              <a:xfrm>
                <a:off x="4092" y="3758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5" name="Line 4645"/>
              <p:cNvSpPr>
                <a:spLocks noChangeAspect="1" noChangeShapeType="1"/>
              </p:cNvSpPr>
              <p:nvPr/>
            </p:nvSpPr>
            <p:spPr bwMode="auto">
              <a:xfrm flipV="1">
                <a:off x="4134" y="3746"/>
                <a:ext cx="1" cy="1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6" name="Line 4646"/>
              <p:cNvSpPr>
                <a:spLocks noChangeAspect="1" noChangeShapeType="1"/>
              </p:cNvSpPr>
              <p:nvPr/>
            </p:nvSpPr>
            <p:spPr bwMode="auto">
              <a:xfrm>
                <a:off x="4134" y="3746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7" name="Line 4647"/>
              <p:cNvSpPr>
                <a:spLocks noChangeAspect="1" noChangeShapeType="1"/>
              </p:cNvSpPr>
              <p:nvPr/>
            </p:nvSpPr>
            <p:spPr bwMode="auto">
              <a:xfrm>
                <a:off x="4176" y="3746"/>
                <a:ext cx="1" cy="4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8" name="Line 4648"/>
              <p:cNvSpPr>
                <a:spLocks noChangeAspect="1" noChangeShapeType="1"/>
              </p:cNvSpPr>
              <p:nvPr/>
            </p:nvSpPr>
            <p:spPr bwMode="auto">
              <a:xfrm>
                <a:off x="4176" y="3750"/>
                <a:ext cx="128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9" name="Line 4649"/>
              <p:cNvSpPr>
                <a:spLocks noChangeAspect="1" noChangeShapeType="1"/>
              </p:cNvSpPr>
              <p:nvPr/>
            </p:nvSpPr>
            <p:spPr bwMode="auto">
              <a:xfrm flipV="1">
                <a:off x="4304" y="3748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0" name="Line 4650"/>
              <p:cNvSpPr>
                <a:spLocks noChangeAspect="1" noChangeShapeType="1"/>
              </p:cNvSpPr>
              <p:nvPr/>
            </p:nvSpPr>
            <p:spPr bwMode="auto">
              <a:xfrm>
                <a:off x="4304" y="3748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1" name="Line 4651"/>
              <p:cNvSpPr>
                <a:spLocks noChangeAspect="1" noChangeShapeType="1"/>
              </p:cNvSpPr>
              <p:nvPr/>
            </p:nvSpPr>
            <p:spPr bwMode="auto">
              <a:xfrm flipV="1">
                <a:off x="4346" y="3738"/>
                <a:ext cx="1" cy="1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" name="Line 4652"/>
              <p:cNvSpPr>
                <a:spLocks noChangeAspect="1" noChangeShapeType="1"/>
              </p:cNvSpPr>
              <p:nvPr/>
            </p:nvSpPr>
            <p:spPr bwMode="auto">
              <a:xfrm>
                <a:off x="4346" y="3738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" name="Line 4653"/>
              <p:cNvSpPr>
                <a:spLocks noChangeAspect="1" noChangeShapeType="1"/>
              </p:cNvSpPr>
              <p:nvPr/>
            </p:nvSpPr>
            <p:spPr bwMode="auto">
              <a:xfrm flipV="1">
                <a:off x="4390" y="3732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" name="Line 4654"/>
              <p:cNvSpPr>
                <a:spLocks noChangeAspect="1" noChangeShapeType="1"/>
              </p:cNvSpPr>
              <p:nvPr/>
            </p:nvSpPr>
            <p:spPr bwMode="auto">
              <a:xfrm>
                <a:off x="4390" y="373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5" name="Line 4655"/>
              <p:cNvSpPr>
                <a:spLocks noChangeAspect="1" noChangeShapeType="1"/>
              </p:cNvSpPr>
              <p:nvPr/>
            </p:nvSpPr>
            <p:spPr bwMode="auto">
              <a:xfrm>
                <a:off x="4432" y="3732"/>
                <a:ext cx="1" cy="1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" name="Line 4656"/>
              <p:cNvSpPr>
                <a:spLocks noChangeAspect="1" noChangeShapeType="1"/>
              </p:cNvSpPr>
              <p:nvPr/>
            </p:nvSpPr>
            <p:spPr bwMode="auto">
              <a:xfrm>
                <a:off x="4432" y="3744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7" name="Line 4657"/>
              <p:cNvSpPr>
                <a:spLocks noChangeAspect="1" noChangeShapeType="1"/>
              </p:cNvSpPr>
              <p:nvPr/>
            </p:nvSpPr>
            <p:spPr bwMode="auto">
              <a:xfrm flipV="1">
                <a:off x="4474" y="3738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8" name="Line 4658"/>
              <p:cNvSpPr>
                <a:spLocks noChangeAspect="1" noChangeShapeType="1"/>
              </p:cNvSpPr>
              <p:nvPr/>
            </p:nvSpPr>
            <p:spPr bwMode="auto">
              <a:xfrm>
                <a:off x="4474" y="3738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9" name="Line 4659"/>
              <p:cNvSpPr>
                <a:spLocks noChangeAspect="1" noChangeShapeType="1"/>
              </p:cNvSpPr>
              <p:nvPr/>
            </p:nvSpPr>
            <p:spPr bwMode="auto">
              <a:xfrm>
                <a:off x="4518" y="3738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0" name="Line 4660"/>
              <p:cNvSpPr>
                <a:spLocks noChangeAspect="1" noChangeShapeType="1"/>
              </p:cNvSpPr>
              <p:nvPr/>
            </p:nvSpPr>
            <p:spPr bwMode="auto">
              <a:xfrm>
                <a:off x="4518" y="3744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1" name="Line 4661"/>
              <p:cNvSpPr>
                <a:spLocks noChangeAspect="1" noChangeShapeType="1"/>
              </p:cNvSpPr>
              <p:nvPr/>
            </p:nvSpPr>
            <p:spPr bwMode="auto">
              <a:xfrm flipV="1">
                <a:off x="4560" y="3726"/>
                <a:ext cx="1" cy="18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2" name="Line 4662"/>
              <p:cNvSpPr>
                <a:spLocks noChangeAspect="1" noChangeShapeType="1"/>
              </p:cNvSpPr>
              <p:nvPr/>
            </p:nvSpPr>
            <p:spPr bwMode="auto">
              <a:xfrm>
                <a:off x="4560" y="3726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3" name="Line 4663"/>
              <p:cNvSpPr>
                <a:spLocks noChangeAspect="1" noChangeShapeType="1"/>
              </p:cNvSpPr>
              <p:nvPr/>
            </p:nvSpPr>
            <p:spPr bwMode="auto">
              <a:xfrm flipV="1">
                <a:off x="4602" y="3722"/>
                <a:ext cx="1" cy="4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" name="Line 4664"/>
              <p:cNvSpPr>
                <a:spLocks noChangeAspect="1" noChangeShapeType="1"/>
              </p:cNvSpPr>
              <p:nvPr/>
            </p:nvSpPr>
            <p:spPr bwMode="auto">
              <a:xfrm>
                <a:off x="4602" y="372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5" name="Line 4665"/>
              <p:cNvSpPr>
                <a:spLocks noChangeAspect="1" noChangeShapeType="1"/>
              </p:cNvSpPr>
              <p:nvPr/>
            </p:nvSpPr>
            <p:spPr bwMode="auto">
              <a:xfrm>
                <a:off x="4644" y="3722"/>
                <a:ext cx="1" cy="24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6" name="Line 4666"/>
              <p:cNvSpPr>
                <a:spLocks noChangeAspect="1" noChangeShapeType="1"/>
              </p:cNvSpPr>
              <p:nvPr/>
            </p:nvSpPr>
            <p:spPr bwMode="auto">
              <a:xfrm>
                <a:off x="4644" y="3746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7" name="Line 4667"/>
              <p:cNvSpPr>
                <a:spLocks noChangeAspect="1" noChangeShapeType="1"/>
              </p:cNvSpPr>
              <p:nvPr/>
            </p:nvSpPr>
            <p:spPr bwMode="auto">
              <a:xfrm flipV="1">
                <a:off x="4688" y="3740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8" name="Line 4668"/>
              <p:cNvSpPr>
                <a:spLocks noChangeAspect="1" noChangeShapeType="1"/>
              </p:cNvSpPr>
              <p:nvPr/>
            </p:nvSpPr>
            <p:spPr bwMode="auto">
              <a:xfrm>
                <a:off x="4688" y="3740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9" name="Line 4669"/>
              <p:cNvSpPr>
                <a:spLocks noChangeAspect="1" noChangeShapeType="1"/>
              </p:cNvSpPr>
              <p:nvPr/>
            </p:nvSpPr>
            <p:spPr bwMode="auto">
              <a:xfrm flipV="1">
                <a:off x="4730" y="3738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0" name="Line 4670"/>
              <p:cNvSpPr>
                <a:spLocks noChangeAspect="1" noChangeShapeType="1"/>
              </p:cNvSpPr>
              <p:nvPr/>
            </p:nvSpPr>
            <p:spPr bwMode="auto">
              <a:xfrm>
                <a:off x="4730" y="3738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1" name="Line 4671"/>
              <p:cNvSpPr>
                <a:spLocks noChangeAspect="1" noChangeShapeType="1"/>
              </p:cNvSpPr>
              <p:nvPr/>
            </p:nvSpPr>
            <p:spPr bwMode="auto">
              <a:xfrm flipV="1">
                <a:off x="4772" y="3732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2" name="Line 4672"/>
              <p:cNvSpPr>
                <a:spLocks noChangeAspect="1" noChangeShapeType="1"/>
              </p:cNvSpPr>
              <p:nvPr/>
            </p:nvSpPr>
            <p:spPr bwMode="auto">
              <a:xfrm>
                <a:off x="4772" y="373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3" name="Line 4673"/>
              <p:cNvSpPr>
                <a:spLocks noChangeAspect="1" noChangeShapeType="1"/>
              </p:cNvSpPr>
              <p:nvPr/>
            </p:nvSpPr>
            <p:spPr bwMode="auto">
              <a:xfrm>
                <a:off x="4814" y="3732"/>
                <a:ext cx="1" cy="4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4" name="Line 4674"/>
              <p:cNvSpPr>
                <a:spLocks noChangeAspect="1" noChangeShapeType="1"/>
              </p:cNvSpPr>
              <p:nvPr/>
            </p:nvSpPr>
            <p:spPr bwMode="auto">
              <a:xfrm>
                <a:off x="4814" y="3736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5" name="Line 4675"/>
              <p:cNvSpPr>
                <a:spLocks noChangeAspect="1" noChangeShapeType="1"/>
              </p:cNvSpPr>
              <p:nvPr/>
            </p:nvSpPr>
            <p:spPr bwMode="auto">
              <a:xfrm flipV="1">
                <a:off x="4858" y="3728"/>
                <a:ext cx="1" cy="8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6" name="Line 4676"/>
            <p:cNvSpPr>
              <a:spLocks noChangeAspect="1" noChangeShapeType="1"/>
            </p:cNvSpPr>
            <p:nvPr/>
          </p:nvSpPr>
          <p:spPr bwMode="auto">
            <a:xfrm>
              <a:off x="1412" y="3802"/>
              <a:ext cx="84" cy="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" name="Line 4677"/>
            <p:cNvSpPr>
              <a:spLocks noChangeAspect="1" noChangeShapeType="1"/>
            </p:cNvSpPr>
            <p:nvPr/>
          </p:nvSpPr>
          <p:spPr bwMode="auto">
            <a:xfrm flipV="1">
              <a:off x="1496" y="3800"/>
              <a:ext cx="1" cy="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" name="Line 4678"/>
            <p:cNvSpPr>
              <a:spLocks noChangeAspect="1" noChangeShapeType="1"/>
            </p:cNvSpPr>
            <p:nvPr/>
          </p:nvSpPr>
          <p:spPr bwMode="auto">
            <a:xfrm>
              <a:off x="1496" y="3800"/>
              <a:ext cx="44" cy="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" name="Line 4679"/>
            <p:cNvSpPr>
              <a:spLocks noChangeAspect="1" noChangeShapeType="1"/>
            </p:cNvSpPr>
            <p:nvPr/>
          </p:nvSpPr>
          <p:spPr bwMode="auto">
            <a:xfrm flipV="1">
              <a:off x="1540" y="3792"/>
              <a:ext cx="1" cy="8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" name="Line 4680"/>
            <p:cNvSpPr>
              <a:spLocks noChangeAspect="1" noChangeShapeType="1"/>
            </p:cNvSpPr>
            <p:nvPr/>
          </p:nvSpPr>
          <p:spPr bwMode="auto">
            <a:xfrm>
              <a:off x="1540" y="3792"/>
              <a:ext cx="42" cy="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1" name="Line 4681"/>
            <p:cNvSpPr>
              <a:spLocks noChangeAspect="1" noChangeShapeType="1"/>
            </p:cNvSpPr>
            <p:nvPr/>
          </p:nvSpPr>
          <p:spPr bwMode="auto">
            <a:xfrm flipV="1">
              <a:off x="1582" y="3752"/>
              <a:ext cx="1" cy="4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2" name="Line 4682"/>
            <p:cNvSpPr>
              <a:spLocks noChangeAspect="1" noChangeShapeType="1"/>
            </p:cNvSpPr>
            <p:nvPr/>
          </p:nvSpPr>
          <p:spPr bwMode="auto">
            <a:xfrm>
              <a:off x="1582" y="3752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3" name="Line 4683"/>
            <p:cNvSpPr>
              <a:spLocks noChangeAspect="1" noChangeShapeType="1"/>
            </p:cNvSpPr>
            <p:nvPr/>
          </p:nvSpPr>
          <p:spPr bwMode="auto">
            <a:xfrm flipV="1">
              <a:off x="1624" y="3674"/>
              <a:ext cx="1" cy="7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4" name="Line 4684"/>
            <p:cNvSpPr>
              <a:spLocks noChangeAspect="1" noChangeShapeType="1"/>
            </p:cNvSpPr>
            <p:nvPr/>
          </p:nvSpPr>
          <p:spPr bwMode="auto">
            <a:xfrm>
              <a:off x="1624" y="3674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" name="Line 4685"/>
            <p:cNvSpPr>
              <a:spLocks noChangeAspect="1" noChangeShapeType="1"/>
            </p:cNvSpPr>
            <p:nvPr/>
          </p:nvSpPr>
          <p:spPr bwMode="auto">
            <a:xfrm flipV="1">
              <a:off x="1666" y="3538"/>
              <a:ext cx="1" cy="13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" name="Line 4686"/>
            <p:cNvSpPr>
              <a:spLocks noChangeAspect="1" noChangeShapeType="1"/>
            </p:cNvSpPr>
            <p:nvPr/>
          </p:nvSpPr>
          <p:spPr bwMode="auto">
            <a:xfrm>
              <a:off x="1666" y="3538"/>
              <a:ext cx="4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" name="Line 4687"/>
            <p:cNvSpPr>
              <a:spLocks noChangeAspect="1" noChangeShapeType="1"/>
            </p:cNvSpPr>
            <p:nvPr/>
          </p:nvSpPr>
          <p:spPr bwMode="auto">
            <a:xfrm flipV="1">
              <a:off x="1710" y="3360"/>
              <a:ext cx="1" cy="17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" name="Line 4688"/>
            <p:cNvSpPr>
              <a:spLocks noChangeAspect="1" noChangeShapeType="1"/>
            </p:cNvSpPr>
            <p:nvPr/>
          </p:nvSpPr>
          <p:spPr bwMode="auto">
            <a:xfrm>
              <a:off x="1710" y="3360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" name="Line 4689"/>
            <p:cNvSpPr>
              <a:spLocks noChangeAspect="1" noChangeShapeType="1"/>
            </p:cNvSpPr>
            <p:nvPr/>
          </p:nvSpPr>
          <p:spPr bwMode="auto">
            <a:xfrm flipV="1">
              <a:off x="1752" y="3090"/>
              <a:ext cx="1" cy="27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" name="Line 4690"/>
            <p:cNvSpPr>
              <a:spLocks noChangeAspect="1" noChangeShapeType="1"/>
            </p:cNvSpPr>
            <p:nvPr/>
          </p:nvSpPr>
          <p:spPr bwMode="auto">
            <a:xfrm>
              <a:off x="1752" y="3090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" name="Line 4691"/>
            <p:cNvSpPr>
              <a:spLocks noChangeAspect="1" noChangeShapeType="1"/>
            </p:cNvSpPr>
            <p:nvPr/>
          </p:nvSpPr>
          <p:spPr bwMode="auto">
            <a:xfrm flipV="1">
              <a:off x="1794" y="2722"/>
              <a:ext cx="1" cy="36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" name="Line 4692"/>
            <p:cNvSpPr>
              <a:spLocks noChangeAspect="1" noChangeShapeType="1"/>
            </p:cNvSpPr>
            <p:nvPr/>
          </p:nvSpPr>
          <p:spPr bwMode="auto">
            <a:xfrm>
              <a:off x="1794" y="2722"/>
              <a:ext cx="4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" name="Line 4693"/>
            <p:cNvSpPr>
              <a:spLocks noChangeAspect="1" noChangeShapeType="1"/>
            </p:cNvSpPr>
            <p:nvPr/>
          </p:nvSpPr>
          <p:spPr bwMode="auto">
            <a:xfrm flipV="1">
              <a:off x="1838" y="2294"/>
              <a:ext cx="1" cy="42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4" name="Line 4694"/>
            <p:cNvSpPr>
              <a:spLocks noChangeAspect="1" noChangeShapeType="1"/>
            </p:cNvSpPr>
            <p:nvPr/>
          </p:nvSpPr>
          <p:spPr bwMode="auto">
            <a:xfrm>
              <a:off x="1838" y="2294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" name="Line 4695"/>
            <p:cNvSpPr>
              <a:spLocks noChangeAspect="1" noChangeShapeType="1"/>
            </p:cNvSpPr>
            <p:nvPr/>
          </p:nvSpPr>
          <p:spPr bwMode="auto">
            <a:xfrm flipV="1">
              <a:off x="1880" y="2136"/>
              <a:ext cx="1" cy="15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" name="Line 4696"/>
            <p:cNvSpPr>
              <a:spLocks noChangeAspect="1" noChangeShapeType="1"/>
            </p:cNvSpPr>
            <p:nvPr/>
          </p:nvSpPr>
          <p:spPr bwMode="auto">
            <a:xfrm>
              <a:off x="1880" y="2136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" name="Line 4697"/>
            <p:cNvSpPr>
              <a:spLocks noChangeAspect="1" noChangeShapeType="1"/>
            </p:cNvSpPr>
            <p:nvPr/>
          </p:nvSpPr>
          <p:spPr bwMode="auto">
            <a:xfrm>
              <a:off x="1922" y="2136"/>
              <a:ext cx="1" cy="51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" name="Line 4698"/>
            <p:cNvSpPr>
              <a:spLocks noChangeAspect="1" noChangeShapeType="1"/>
            </p:cNvSpPr>
            <p:nvPr/>
          </p:nvSpPr>
          <p:spPr bwMode="auto">
            <a:xfrm>
              <a:off x="1922" y="2652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" name="Line 4699"/>
            <p:cNvSpPr>
              <a:spLocks noChangeAspect="1" noChangeShapeType="1"/>
            </p:cNvSpPr>
            <p:nvPr/>
          </p:nvSpPr>
          <p:spPr bwMode="auto">
            <a:xfrm>
              <a:off x="1964" y="2652"/>
              <a:ext cx="1" cy="26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" name="Line 4700"/>
            <p:cNvSpPr>
              <a:spLocks noChangeAspect="1" noChangeShapeType="1"/>
            </p:cNvSpPr>
            <p:nvPr/>
          </p:nvSpPr>
          <p:spPr bwMode="auto">
            <a:xfrm>
              <a:off x="1964" y="2918"/>
              <a:ext cx="4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" name="Line 4701"/>
            <p:cNvSpPr>
              <a:spLocks noChangeAspect="1" noChangeShapeType="1"/>
            </p:cNvSpPr>
            <p:nvPr/>
          </p:nvSpPr>
          <p:spPr bwMode="auto">
            <a:xfrm>
              <a:off x="2008" y="2918"/>
              <a:ext cx="1" cy="16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" name="Line 4702"/>
            <p:cNvSpPr>
              <a:spLocks noChangeAspect="1" noChangeShapeType="1"/>
            </p:cNvSpPr>
            <p:nvPr/>
          </p:nvSpPr>
          <p:spPr bwMode="auto">
            <a:xfrm>
              <a:off x="2008" y="3082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" name="Line 4703"/>
            <p:cNvSpPr>
              <a:spLocks noChangeAspect="1" noChangeShapeType="1"/>
            </p:cNvSpPr>
            <p:nvPr/>
          </p:nvSpPr>
          <p:spPr bwMode="auto">
            <a:xfrm>
              <a:off x="2050" y="3082"/>
              <a:ext cx="1" cy="17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4" name="Line 4704"/>
            <p:cNvSpPr>
              <a:spLocks noChangeAspect="1" noChangeShapeType="1"/>
            </p:cNvSpPr>
            <p:nvPr/>
          </p:nvSpPr>
          <p:spPr bwMode="auto">
            <a:xfrm>
              <a:off x="2050" y="3256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" name="Line 4705"/>
            <p:cNvSpPr>
              <a:spLocks noChangeAspect="1" noChangeShapeType="1"/>
            </p:cNvSpPr>
            <p:nvPr/>
          </p:nvSpPr>
          <p:spPr bwMode="auto">
            <a:xfrm>
              <a:off x="2092" y="3256"/>
              <a:ext cx="1" cy="16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" name="Line 4706"/>
            <p:cNvSpPr>
              <a:spLocks noChangeAspect="1" noChangeShapeType="1"/>
            </p:cNvSpPr>
            <p:nvPr/>
          </p:nvSpPr>
          <p:spPr bwMode="auto">
            <a:xfrm>
              <a:off x="2092" y="3416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7" name="Line 4707"/>
            <p:cNvSpPr>
              <a:spLocks noChangeAspect="1" noChangeShapeType="1"/>
            </p:cNvSpPr>
            <p:nvPr/>
          </p:nvSpPr>
          <p:spPr bwMode="auto">
            <a:xfrm>
              <a:off x="2134" y="3416"/>
              <a:ext cx="1" cy="13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8" name="Line 4708"/>
            <p:cNvSpPr>
              <a:spLocks noChangeAspect="1" noChangeShapeType="1"/>
            </p:cNvSpPr>
            <p:nvPr/>
          </p:nvSpPr>
          <p:spPr bwMode="auto">
            <a:xfrm>
              <a:off x="2134" y="3550"/>
              <a:ext cx="4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9" name="Line 4709"/>
            <p:cNvSpPr>
              <a:spLocks noChangeAspect="1" noChangeShapeType="1"/>
            </p:cNvSpPr>
            <p:nvPr/>
          </p:nvSpPr>
          <p:spPr bwMode="auto">
            <a:xfrm>
              <a:off x="2178" y="3550"/>
              <a:ext cx="1" cy="9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0" name="Line 4710"/>
            <p:cNvSpPr>
              <a:spLocks noChangeAspect="1" noChangeShapeType="1"/>
            </p:cNvSpPr>
            <p:nvPr/>
          </p:nvSpPr>
          <p:spPr bwMode="auto">
            <a:xfrm>
              <a:off x="2178" y="3640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1" name="Line 4711"/>
            <p:cNvSpPr>
              <a:spLocks noChangeAspect="1" noChangeShapeType="1"/>
            </p:cNvSpPr>
            <p:nvPr/>
          </p:nvSpPr>
          <p:spPr bwMode="auto">
            <a:xfrm>
              <a:off x="2220" y="3640"/>
              <a:ext cx="1" cy="4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2" name="Line 4712"/>
            <p:cNvSpPr>
              <a:spLocks noChangeAspect="1" noChangeShapeType="1"/>
            </p:cNvSpPr>
            <p:nvPr/>
          </p:nvSpPr>
          <p:spPr bwMode="auto">
            <a:xfrm>
              <a:off x="2220" y="3688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3" name="Line 4713"/>
            <p:cNvSpPr>
              <a:spLocks noChangeAspect="1" noChangeShapeType="1"/>
            </p:cNvSpPr>
            <p:nvPr/>
          </p:nvSpPr>
          <p:spPr bwMode="auto">
            <a:xfrm>
              <a:off x="2262" y="3688"/>
              <a:ext cx="1" cy="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4" name="Line 4714"/>
            <p:cNvSpPr>
              <a:spLocks noChangeAspect="1" noChangeShapeType="1"/>
            </p:cNvSpPr>
            <p:nvPr/>
          </p:nvSpPr>
          <p:spPr bwMode="auto">
            <a:xfrm>
              <a:off x="2262" y="3694"/>
              <a:ext cx="4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" name="Line 4715"/>
            <p:cNvSpPr>
              <a:spLocks noChangeAspect="1" noChangeShapeType="1"/>
            </p:cNvSpPr>
            <p:nvPr/>
          </p:nvSpPr>
          <p:spPr bwMode="auto">
            <a:xfrm>
              <a:off x="2306" y="3694"/>
              <a:ext cx="1" cy="2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" name="Line 4716"/>
            <p:cNvSpPr>
              <a:spLocks noChangeAspect="1" noChangeShapeType="1"/>
            </p:cNvSpPr>
            <p:nvPr/>
          </p:nvSpPr>
          <p:spPr bwMode="auto">
            <a:xfrm>
              <a:off x="2306" y="3716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7" name="Line 4717"/>
            <p:cNvSpPr>
              <a:spLocks noChangeAspect="1" noChangeShapeType="1"/>
            </p:cNvSpPr>
            <p:nvPr/>
          </p:nvSpPr>
          <p:spPr bwMode="auto">
            <a:xfrm>
              <a:off x="2348" y="3716"/>
              <a:ext cx="1" cy="1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8" name="Line 4718"/>
            <p:cNvSpPr>
              <a:spLocks noChangeAspect="1" noChangeShapeType="1"/>
            </p:cNvSpPr>
            <p:nvPr/>
          </p:nvSpPr>
          <p:spPr bwMode="auto">
            <a:xfrm>
              <a:off x="2348" y="3730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9" name="Line 4719"/>
            <p:cNvSpPr>
              <a:spLocks noChangeAspect="1" noChangeShapeType="1"/>
            </p:cNvSpPr>
            <p:nvPr/>
          </p:nvSpPr>
          <p:spPr bwMode="auto">
            <a:xfrm>
              <a:off x="2390" y="3730"/>
              <a:ext cx="1" cy="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0" name="Line 4720"/>
            <p:cNvSpPr>
              <a:spLocks noChangeAspect="1" noChangeShapeType="1"/>
            </p:cNvSpPr>
            <p:nvPr/>
          </p:nvSpPr>
          <p:spPr bwMode="auto">
            <a:xfrm>
              <a:off x="2390" y="3732"/>
              <a:ext cx="86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1" name="Line 4721"/>
            <p:cNvSpPr>
              <a:spLocks noChangeAspect="1" noChangeShapeType="1"/>
            </p:cNvSpPr>
            <p:nvPr/>
          </p:nvSpPr>
          <p:spPr bwMode="auto">
            <a:xfrm>
              <a:off x="2476" y="3732"/>
              <a:ext cx="1" cy="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2" name="Line 4722"/>
            <p:cNvSpPr>
              <a:spLocks noChangeAspect="1" noChangeShapeType="1"/>
            </p:cNvSpPr>
            <p:nvPr/>
          </p:nvSpPr>
          <p:spPr bwMode="auto">
            <a:xfrm>
              <a:off x="2476" y="3734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3" name="Line 4723"/>
            <p:cNvSpPr>
              <a:spLocks noChangeAspect="1" noChangeShapeType="1"/>
            </p:cNvSpPr>
            <p:nvPr/>
          </p:nvSpPr>
          <p:spPr bwMode="auto">
            <a:xfrm>
              <a:off x="2518" y="3734"/>
              <a:ext cx="1" cy="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4" name="Line 4724"/>
            <p:cNvSpPr>
              <a:spLocks noChangeAspect="1" noChangeShapeType="1"/>
            </p:cNvSpPr>
            <p:nvPr/>
          </p:nvSpPr>
          <p:spPr bwMode="auto">
            <a:xfrm>
              <a:off x="2518" y="3738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5" name="Line 4725"/>
            <p:cNvSpPr>
              <a:spLocks noChangeAspect="1" noChangeShapeType="1"/>
            </p:cNvSpPr>
            <p:nvPr/>
          </p:nvSpPr>
          <p:spPr bwMode="auto">
            <a:xfrm>
              <a:off x="2560" y="3738"/>
              <a:ext cx="1" cy="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" name="Line 4726"/>
            <p:cNvSpPr>
              <a:spLocks noChangeAspect="1" noChangeShapeType="1"/>
            </p:cNvSpPr>
            <p:nvPr/>
          </p:nvSpPr>
          <p:spPr bwMode="auto">
            <a:xfrm>
              <a:off x="2560" y="3746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7" name="Line 4727"/>
            <p:cNvSpPr>
              <a:spLocks noChangeAspect="1" noChangeShapeType="1"/>
            </p:cNvSpPr>
            <p:nvPr/>
          </p:nvSpPr>
          <p:spPr bwMode="auto">
            <a:xfrm flipV="1">
              <a:off x="2602" y="3744"/>
              <a:ext cx="1" cy="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" name="Line 4728"/>
            <p:cNvSpPr>
              <a:spLocks noChangeAspect="1" noChangeShapeType="1"/>
            </p:cNvSpPr>
            <p:nvPr/>
          </p:nvSpPr>
          <p:spPr bwMode="auto">
            <a:xfrm>
              <a:off x="2602" y="3744"/>
              <a:ext cx="4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9" name="Line 4729"/>
            <p:cNvSpPr>
              <a:spLocks noChangeAspect="1" noChangeShapeType="1"/>
            </p:cNvSpPr>
            <p:nvPr/>
          </p:nvSpPr>
          <p:spPr bwMode="auto">
            <a:xfrm>
              <a:off x="2646" y="3744"/>
              <a:ext cx="1" cy="1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0" name="Line 4730"/>
            <p:cNvSpPr>
              <a:spLocks noChangeAspect="1" noChangeShapeType="1"/>
            </p:cNvSpPr>
            <p:nvPr/>
          </p:nvSpPr>
          <p:spPr bwMode="auto">
            <a:xfrm>
              <a:off x="2646" y="3758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1" name="Line 4731"/>
            <p:cNvSpPr>
              <a:spLocks noChangeAspect="1" noChangeShapeType="1"/>
            </p:cNvSpPr>
            <p:nvPr/>
          </p:nvSpPr>
          <p:spPr bwMode="auto">
            <a:xfrm flipV="1">
              <a:off x="2688" y="3742"/>
              <a:ext cx="1" cy="1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2" name="Line 4732"/>
            <p:cNvSpPr>
              <a:spLocks noChangeAspect="1" noChangeShapeType="1"/>
            </p:cNvSpPr>
            <p:nvPr/>
          </p:nvSpPr>
          <p:spPr bwMode="auto">
            <a:xfrm>
              <a:off x="2688" y="3742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3" name="Line 4733"/>
            <p:cNvSpPr>
              <a:spLocks noChangeAspect="1" noChangeShapeType="1"/>
            </p:cNvSpPr>
            <p:nvPr/>
          </p:nvSpPr>
          <p:spPr bwMode="auto">
            <a:xfrm>
              <a:off x="2730" y="3742"/>
              <a:ext cx="1" cy="1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4" name="Line 4734"/>
            <p:cNvSpPr>
              <a:spLocks noChangeAspect="1" noChangeShapeType="1"/>
            </p:cNvSpPr>
            <p:nvPr/>
          </p:nvSpPr>
          <p:spPr bwMode="auto">
            <a:xfrm>
              <a:off x="2730" y="3756"/>
              <a:ext cx="86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5" name="Line 4735"/>
            <p:cNvSpPr>
              <a:spLocks noChangeAspect="1" noChangeShapeType="1"/>
            </p:cNvSpPr>
            <p:nvPr/>
          </p:nvSpPr>
          <p:spPr bwMode="auto">
            <a:xfrm>
              <a:off x="2816" y="3756"/>
              <a:ext cx="1" cy="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" name="Line 4736"/>
            <p:cNvSpPr>
              <a:spLocks noChangeAspect="1" noChangeShapeType="1"/>
            </p:cNvSpPr>
            <p:nvPr/>
          </p:nvSpPr>
          <p:spPr bwMode="auto">
            <a:xfrm>
              <a:off x="2816" y="3758"/>
              <a:ext cx="8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" name="Line 4737"/>
            <p:cNvSpPr>
              <a:spLocks noChangeAspect="1" noChangeShapeType="1"/>
            </p:cNvSpPr>
            <p:nvPr/>
          </p:nvSpPr>
          <p:spPr bwMode="auto">
            <a:xfrm>
              <a:off x="2900" y="3758"/>
              <a:ext cx="1" cy="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8" name="Line 4738"/>
            <p:cNvSpPr>
              <a:spLocks noChangeAspect="1" noChangeShapeType="1"/>
            </p:cNvSpPr>
            <p:nvPr/>
          </p:nvSpPr>
          <p:spPr bwMode="auto">
            <a:xfrm>
              <a:off x="2900" y="3762"/>
              <a:ext cx="4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9" name="Line 4739"/>
            <p:cNvSpPr>
              <a:spLocks noChangeAspect="1" noChangeShapeType="1"/>
            </p:cNvSpPr>
            <p:nvPr/>
          </p:nvSpPr>
          <p:spPr bwMode="auto">
            <a:xfrm flipV="1">
              <a:off x="2944" y="3758"/>
              <a:ext cx="1" cy="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0" name="Line 4740"/>
            <p:cNvSpPr>
              <a:spLocks noChangeAspect="1" noChangeShapeType="1"/>
            </p:cNvSpPr>
            <p:nvPr/>
          </p:nvSpPr>
          <p:spPr bwMode="auto">
            <a:xfrm>
              <a:off x="2944" y="3758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1" name="Line 4741"/>
            <p:cNvSpPr>
              <a:spLocks noChangeAspect="1" noChangeShapeType="1"/>
            </p:cNvSpPr>
            <p:nvPr/>
          </p:nvSpPr>
          <p:spPr bwMode="auto">
            <a:xfrm>
              <a:off x="2986" y="3758"/>
              <a:ext cx="1" cy="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2" name="Line 4742"/>
            <p:cNvSpPr>
              <a:spLocks noChangeAspect="1" noChangeShapeType="1"/>
            </p:cNvSpPr>
            <p:nvPr/>
          </p:nvSpPr>
          <p:spPr bwMode="auto">
            <a:xfrm>
              <a:off x="2986" y="3760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3" name="Line 4743"/>
            <p:cNvSpPr>
              <a:spLocks noChangeAspect="1" noChangeShapeType="1"/>
            </p:cNvSpPr>
            <p:nvPr/>
          </p:nvSpPr>
          <p:spPr bwMode="auto">
            <a:xfrm>
              <a:off x="3028" y="3760"/>
              <a:ext cx="1" cy="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4" name="Line 4744"/>
            <p:cNvSpPr>
              <a:spLocks noChangeAspect="1" noChangeShapeType="1"/>
            </p:cNvSpPr>
            <p:nvPr/>
          </p:nvSpPr>
          <p:spPr bwMode="auto">
            <a:xfrm>
              <a:off x="3028" y="3762"/>
              <a:ext cx="86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5" name="Line 4745"/>
            <p:cNvSpPr>
              <a:spLocks noChangeAspect="1" noChangeShapeType="1"/>
            </p:cNvSpPr>
            <p:nvPr/>
          </p:nvSpPr>
          <p:spPr bwMode="auto">
            <a:xfrm>
              <a:off x="3114" y="3762"/>
              <a:ext cx="1" cy="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" name="Line 4746"/>
            <p:cNvSpPr>
              <a:spLocks noChangeAspect="1" noChangeShapeType="1"/>
            </p:cNvSpPr>
            <p:nvPr/>
          </p:nvSpPr>
          <p:spPr bwMode="auto">
            <a:xfrm>
              <a:off x="3114" y="3766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" name="Line 4747"/>
            <p:cNvSpPr>
              <a:spLocks noChangeAspect="1" noChangeShapeType="1"/>
            </p:cNvSpPr>
            <p:nvPr/>
          </p:nvSpPr>
          <p:spPr bwMode="auto">
            <a:xfrm>
              <a:off x="3156" y="3766"/>
              <a:ext cx="1" cy="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8" name="Line 4748"/>
            <p:cNvSpPr>
              <a:spLocks noChangeAspect="1" noChangeShapeType="1"/>
            </p:cNvSpPr>
            <p:nvPr/>
          </p:nvSpPr>
          <p:spPr bwMode="auto">
            <a:xfrm>
              <a:off x="3156" y="3770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9" name="Line 4749"/>
            <p:cNvSpPr>
              <a:spLocks noChangeAspect="1" noChangeShapeType="1"/>
            </p:cNvSpPr>
            <p:nvPr/>
          </p:nvSpPr>
          <p:spPr bwMode="auto">
            <a:xfrm flipV="1">
              <a:off x="3198" y="3768"/>
              <a:ext cx="1" cy="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" name="Line 4750"/>
            <p:cNvSpPr>
              <a:spLocks noChangeAspect="1" noChangeShapeType="1"/>
            </p:cNvSpPr>
            <p:nvPr/>
          </p:nvSpPr>
          <p:spPr bwMode="auto">
            <a:xfrm>
              <a:off x="3198" y="3768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1" name="Line 4751"/>
            <p:cNvSpPr>
              <a:spLocks noChangeAspect="1" noChangeShapeType="1"/>
            </p:cNvSpPr>
            <p:nvPr/>
          </p:nvSpPr>
          <p:spPr bwMode="auto">
            <a:xfrm flipV="1">
              <a:off x="3240" y="3754"/>
              <a:ext cx="1" cy="1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2" name="Line 4752"/>
            <p:cNvSpPr>
              <a:spLocks noChangeAspect="1" noChangeShapeType="1"/>
            </p:cNvSpPr>
            <p:nvPr/>
          </p:nvSpPr>
          <p:spPr bwMode="auto">
            <a:xfrm>
              <a:off x="3240" y="3754"/>
              <a:ext cx="4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3" name="Line 4753"/>
            <p:cNvSpPr>
              <a:spLocks noChangeAspect="1" noChangeShapeType="1"/>
            </p:cNvSpPr>
            <p:nvPr/>
          </p:nvSpPr>
          <p:spPr bwMode="auto">
            <a:xfrm>
              <a:off x="3284" y="3754"/>
              <a:ext cx="1" cy="1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4" name="Line 4754"/>
            <p:cNvSpPr>
              <a:spLocks noChangeAspect="1" noChangeShapeType="1"/>
            </p:cNvSpPr>
            <p:nvPr/>
          </p:nvSpPr>
          <p:spPr bwMode="auto">
            <a:xfrm>
              <a:off x="3284" y="3766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5" name="Line 4755"/>
            <p:cNvSpPr>
              <a:spLocks noChangeAspect="1" noChangeShapeType="1"/>
            </p:cNvSpPr>
            <p:nvPr/>
          </p:nvSpPr>
          <p:spPr bwMode="auto">
            <a:xfrm flipV="1">
              <a:off x="3326" y="3752"/>
              <a:ext cx="1" cy="1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" name="Line 4756"/>
            <p:cNvSpPr>
              <a:spLocks noChangeAspect="1" noChangeShapeType="1"/>
            </p:cNvSpPr>
            <p:nvPr/>
          </p:nvSpPr>
          <p:spPr bwMode="auto">
            <a:xfrm>
              <a:off x="3326" y="3752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" name="Line 4757"/>
            <p:cNvSpPr>
              <a:spLocks noChangeAspect="1" noChangeShapeType="1"/>
            </p:cNvSpPr>
            <p:nvPr/>
          </p:nvSpPr>
          <p:spPr bwMode="auto">
            <a:xfrm>
              <a:off x="3368" y="3752"/>
              <a:ext cx="1" cy="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" name="Line 4758"/>
            <p:cNvSpPr>
              <a:spLocks noChangeAspect="1" noChangeShapeType="1"/>
            </p:cNvSpPr>
            <p:nvPr/>
          </p:nvSpPr>
          <p:spPr bwMode="auto">
            <a:xfrm>
              <a:off x="3368" y="3756"/>
              <a:ext cx="4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" name="Line 4759"/>
            <p:cNvSpPr>
              <a:spLocks noChangeAspect="1" noChangeShapeType="1"/>
            </p:cNvSpPr>
            <p:nvPr/>
          </p:nvSpPr>
          <p:spPr bwMode="auto">
            <a:xfrm>
              <a:off x="3412" y="3756"/>
              <a:ext cx="1" cy="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" name="Line 4760"/>
            <p:cNvSpPr>
              <a:spLocks noChangeAspect="1" noChangeShapeType="1"/>
            </p:cNvSpPr>
            <p:nvPr/>
          </p:nvSpPr>
          <p:spPr bwMode="auto">
            <a:xfrm>
              <a:off x="3412" y="3762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" name="Line 4761"/>
            <p:cNvSpPr>
              <a:spLocks noChangeAspect="1" noChangeShapeType="1"/>
            </p:cNvSpPr>
            <p:nvPr/>
          </p:nvSpPr>
          <p:spPr bwMode="auto">
            <a:xfrm>
              <a:off x="3454" y="3762"/>
              <a:ext cx="1" cy="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" name="Line 4762"/>
            <p:cNvSpPr>
              <a:spLocks noChangeAspect="1" noChangeShapeType="1"/>
            </p:cNvSpPr>
            <p:nvPr/>
          </p:nvSpPr>
          <p:spPr bwMode="auto">
            <a:xfrm>
              <a:off x="3454" y="3770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" name="Line 4763"/>
            <p:cNvSpPr>
              <a:spLocks noChangeAspect="1" noChangeShapeType="1"/>
            </p:cNvSpPr>
            <p:nvPr/>
          </p:nvSpPr>
          <p:spPr bwMode="auto">
            <a:xfrm flipV="1">
              <a:off x="3496" y="3764"/>
              <a:ext cx="1" cy="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" name="Line 4764"/>
            <p:cNvSpPr>
              <a:spLocks noChangeAspect="1" noChangeShapeType="1"/>
            </p:cNvSpPr>
            <p:nvPr/>
          </p:nvSpPr>
          <p:spPr bwMode="auto">
            <a:xfrm>
              <a:off x="3496" y="3764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" name="Line 4765"/>
            <p:cNvSpPr>
              <a:spLocks noChangeAspect="1" noChangeShapeType="1"/>
            </p:cNvSpPr>
            <p:nvPr/>
          </p:nvSpPr>
          <p:spPr bwMode="auto">
            <a:xfrm>
              <a:off x="3538" y="3764"/>
              <a:ext cx="1" cy="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" name="Line 4766"/>
            <p:cNvSpPr>
              <a:spLocks noChangeAspect="1" noChangeShapeType="1"/>
            </p:cNvSpPr>
            <p:nvPr/>
          </p:nvSpPr>
          <p:spPr bwMode="auto">
            <a:xfrm>
              <a:off x="3538" y="3766"/>
              <a:ext cx="4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" name="Line 4767"/>
            <p:cNvSpPr>
              <a:spLocks noChangeAspect="1" noChangeShapeType="1"/>
            </p:cNvSpPr>
            <p:nvPr/>
          </p:nvSpPr>
          <p:spPr bwMode="auto">
            <a:xfrm flipV="1">
              <a:off x="3582" y="3764"/>
              <a:ext cx="1" cy="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" name="Line 4768"/>
            <p:cNvSpPr>
              <a:spLocks noChangeAspect="1" noChangeShapeType="1"/>
            </p:cNvSpPr>
            <p:nvPr/>
          </p:nvSpPr>
          <p:spPr bwMode="auto">
            <a:xfrm>
              <a:off x="3582" y="3764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" name="Line 4769"/>
            <p:cNvSpPr>
              <a:spLocks noChangeAspect="1" noChangeShapeType="1"/>
            </p:cNvSpPr>
            <p:nvPr/>
          </p:nvSpPr>
          <p:spPr bwMode="auto">
            <a:xfrm flipV="1">
              <a:off x="3624" y="3756"/>
              <a:ext cx="1" cy="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0" name="Line 4770"/>
            <p:cNvSpPr>
              <a:spLocks noChangeAspect="1" noChangeShapeType="1"/>
            </p:cNvSpPr>
            <p:nvPr/>
          </p:nvSpPr>
          <p:spPr bwMode="auto">
            <a:xfrm>
              <a:off x="3624" y="3756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1" name="Line 4771"/>
            <p:cNvSpPr>
              <a:spLocks noChangeAspect="1" noChangeShapeType="1"/>
            </p:cNvSpPr>
            <p:nvPr/>
          </p:nvSpPr>
          <p:spPr bwMode="auto">
            <a:xfrm>
              <a:off x="3666" y="3756"/>
              <a:ext cx="1" cy="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2" name="Line 4772"/>
            <p:cNvSpPr>
              <a:spLocks noChangeAspect="1" noChangeShapeType="1"/>
            </p:cNvSpPr>
            <p:nvPr/>
          </p:nvSpPr>
          <p:spPr bwMode="auto">
            <a:xfrm>
              <a:off x="3666" y="3758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3" name="Line 4773"/>
            <p:cNvSpPr>
              <a:spLocks noChangeAspect="1" noChangeShapeType="1"/>
            </p:cNvSpPr>
            <p:nvPr/>
          </p:nvSpPr>
          <p:spPr bwMode="auto">
            <a:xfrm>
              <a:off x="3708" y="3758"/>
              <a:ext cx="1" cy="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4" name="Line 4774"/>
            <p:cNvSpPr>
              <a:spLocks noChangeAspect="1" noChangeShapeType="1"/>
            </p:cNvSpPr>
            <p:nvPr/>
          </p:nvSpPr>
          <p:spPr bwMode="auto">
            <a:xfrm>
              <a:off x="3708" y="3760"/>
              <a:ext cx="4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5" name="Line 4775"/>
            <p:cNvSpPr>
              <a:spLocks noChangeAspect="1" noChangeShapeType="1"/>
            </p:cNvSpPr>
            <p:nvPr/>
          </p:nvSpPr>
          <p:spPr bwMode="auto">
            <a:xfrm flipV="1">
              <a:off x="3752" y="3752"/>
              <a:ext cx="1" cy="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6" name="Line 4776"/>
            <p:cNvSpPr>
              <a:spLocks noChangeAspect="1" noChangeShapeType="1"/>
            </p:cNvSpPr>
            <p:nvPr/>
          </p:nvSpPr>
          <p:spPr bwMode="auto">
            <a:xfrm>
              <a:off x="3752" y="3752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" name="Line 4777"/>
            <p:cNvSpPr>
              <a:spLocks noChangeAspect="1" noChangeShapeType="1"/>
            </p:cNvSpPr>
            <p:nvPr/>
          </p:nvSpPr>
          <p:spPr bwMode="auto">
            <a:xfrm>
              <a:off x="3794" y="3752"/>
              <a:ext cx="1" cy="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" name="Line 4778"/>
            <p:cNvSpPr>
              <a:spLocks noChangeAspect="1" noChangeShapeType="1"/>
            </p:cNvSpPr>
            <p:nvPr/>
          </p:nvSpPr>
          <p:spPr bwMode="auto">
            <a:xfrm>
              <a:off x="3794" y="3758"/>
              <a:ext cx="86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" name="Line 4779"/>
            <p:cNvSpPr>
              <a:spLocks noChangeAspect="1" noChangeShapeType="1"/>
            </p:cNvSpPr>
            <p:nvPr/>
          </p:nvSpPr>
          <p:spPr bwMode="auto">
            <a:xfrm>
              <a:off x="3880" y="3758"/>
              <a:ext cx="1" cy="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" name="Line 4780"/>
            <p:cNvSpPr>
              <a:spLocks noChangeAspect="1" noChangeShapeType="1"/>
            </p:cNvSpPr>
            <p:nvPr/>
          </p:nvSpPr>
          <p:spPr bwMode="auto">
            <a:xfrm>
              <a:off x="3880" y="3760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" name="Line 4781"/>
            <p:cNvSpPr>
              <a:spLocks noChangeAspect="1" noChangeShapeType="1"/>
            </p:cNvSpPr>
            <p:nvPr/>
          </p:nvSpPr>
          <p:spPr bwMode="auto">
            <a:xfrm flipV="1">
              <a:off x="3922" y="3750"/>
              <a:ext cx="1" cy="1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" name="Line 4782"/>
            <p:cNvSpPr>
              <a:spLocks noChangeAspect="1" noChangeShapeType="1"/>
            </p:cNvSpPr>
            <p:nvPr/>
          </p:nvSpPr>
          <p:spPr bwMode="auto">
            <a:xfrm>
              <a:off x="3922" y="3750"/>
              <a:ext cx="8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3" name="Line 4783"/>
            <p:cNvSpPr>
              <a:spLocks noChangeAspect="1" noChangeShapeType="1"/>
            </p:cNvSpPr>
            <p:nvPr/>
          </p:nvSpPr>
          <p:spPr bwMode="auto">
            <a:xfrm flipV="1">
              <a:off x="4006" y="3730"/>
              <a:ext cx="1" cy="2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4" name="Line 4784"/>
            <p:cNvSpPr>
              <a:spLocks noChangeAspect="1" noChangeShapeType="1"/>
            </p:cNvSpPr>
            <p:nvPr/>
          </p:nvSpPr>
          <p:spPr bwMode="auto">
            <a:xfrm>
              <a:off x="4006" y="3730"/>
              <a:ext cx="4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" name="Line 4785"/>
            <p:cNvSpPr>
              <a:spLocks noChangeAspect="1" noChangeShapeType="1"/>
            </p:cNvSpPr>
            <p:nvPr/>
          </p:nvSpPr>
          <p:spPr bwMode="auto">
            <a:xfrm>
              <a:off x="4050" y="3730"/>
              <a:ext cx="1" cy="1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" name="Line 4786"/>
            <p:cNvSpPr>
              <a:spLocks noChangeAspect="1" noChangeShapeType="1"/>
            </p:cNvSpPr>
            <p:nvPr/>
          </p:nvSpPr>
          <p:spPr bwMode="auto">
            <a:xfrm>
              <a:off x="4050" y="3746"/>
              <a:ext cx="8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" name="Line 4787"/>
            <p:cNvSpPr>
              <a:spLocks noChangeAspect="1" noChangeShapeType="1"/>
            </p:cNvSpPr>
            <p:nvPr/>
          </p:nvSpPr>
          <p:spPr bwMode="auto">
            <a:xfrm flipV="1">
              <a:off x="4134" y="3730"/>
              <a:ext cx="1" cy="1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" name="Line 4788"/>
            <p:cNvSpPr>
              <a:spLocks noChangeAspect="1" noChangeShapeType="1"/>
            </p:cNvSpPr>
            <p:nvPr/>
          </p:nvSpPr>
          <p:spPr bwMode="auto">
            <a:xfrm>
              <a:off x="4134" y="3730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" name="Line 4789"/>
            <p:cNvSpPr>
              <a:spLocks noChangeAspect="1" noChangeShapeType="1"/>
            </p:cNvSpPr>
            <p:nvPr/>
          </p:nvSpPr>
          <p:spPr bwMode="auto">
            <a:xfrm>
              <a:off x="4176" y="3730"/>
              <a:ext cx="1" cy="1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" name="Line 4790"/>
            <p:cNvSpPr>
              <a:spLocks noChangeAspect="1" noChangeShapeType="1"/>
            </p:cNvSpPr>
            <p:nvPr/>
          </p:nvSpPr>
          <p:spPr bwMode="auto">
            <a:xfrm>
              <a:off x="4176" y="3742"/>
              <a:ext cx="4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" name="Line 4791"/>
            <p:cNvSpPr>
              <a:spLocks noChangeAspect="1" noChangeShapeType="1"/>
            </p:cNvSpPr>
            <p:nvPr/>
          </p:nvSpPr>
          <p:spPr bwMode="auto">
            <a:xfrm>
              <a:off x="4220" y="3742"/>
              <a:ext cx="1" cy="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" name="Line 4792"/>
            <p:cNvSpPr>
              <a:spLocks noChangeAspect="1" noChangeShapeType="1"/>
            </p:cNvSpPr>
            <p:nvPr/>
          </p:nvSpPr>
          <p:spPr bwMode="auto">
            <a:xfrm>
              <a:off x="4220" y="3748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" name="Line 4793"/>
            <p:cNvSpPr>
              <a:spLocks noChangeAspect="1" noChangeShapeType="1"/>
            </p:cNvSpPr>
            <p:nvPr/>
          </p:nvSpPr>
          <p:spPr bwMode="auto">
            <a:xfrm>
              <a:off x="4262" y="3748"/>
              <a:ext cx="1" cy="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" name="Line 4794"/>
            <p:cNvSpPr>
              <a:spLocks noChangeAspect="1" noChangeShapeType="1"/>
            </p:cNvSpPr>
            <p:nvPr/>
          </p:nvSpPr>
          <p:spPr bwMode="auto">
            <a:xfrm>
              <a:off x="4262" y="3750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" name="Line 4795"/>
            <p:cNvSpPr>
              <a:spLocks noChangeAspect="1" noChangeShapeType="1"/>
            </p:cNvSpPr>
            <p:nvPr/>
          </p:nvSpPr>
          <p:spPr bwMode="auto">
            <a:xfrm flipV="1">
              <a:off x="4304" y="3746"/>
              <a:ext cx="1" cy="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" name="Line 4796"/>
            <p:cNvSpPr>
              <a:spLocks noChangeAspect="1" noChangeShapeType="1"/>
            </p:cNvSpPr>
            <p:nvPr/>
          </p:nvSpPr>
          <p:spPr bwMode="auto">
            <a:xfrm>
              <a:off x="4304" y="3746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" name="Line 4797"/>
            <p:cNvSpPr>
              <a:spLocks noChangeAspect="1" noChangeShapeType="1"/>
            </p:cNvSpPr>
            <p:nvPr/>
          </p:nvSpPr>
          <p:spPr bwMode="auto">
            <a:xfrm flipV="1">
              <a:off x="4346" y="3740"/>
              <a:ext cx="1" cy="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" name="Line 4798"/>
            <p:cNvSpPr>
              <a:spLocks noChangeAspect="1" noChangeShapeType="1"/>
            </p:cNvSpPr>
            <p:nvPr/>
          </p:nvSpPr>
          <p:spPr bwMode="auto">
            <a:xfrm>
              <a:off x="4346" y="3740"/>
              <a:ext cx="4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" name="Line 4799"/>
            <p:cNvSpPr>
              <a:spLocks noChangeAspect="1" noChangeShapeType="1"/>
            </p:cNvSpPr>
            <p:nvPr/>
          </p:nvSpPr>
          <p:spPr bwMode="auto">
            <a:xfrm flipV="1">
              <a:off x="4390" y="3726"/>
              <a:ext cx="1" cy="1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" name="Line 4800"/>
            <p:cNvSpPr>
              <a:spLocks noChangeAspect="1" noChangeShapeType="1"/>
            </p:cNvSpPr>
            <p:nvPr/>
          </p:nvSpPr>
          <p:spPr bwMode="auto">
            <a:xfrm>
              <a:off x="4390" y="3726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" name="Line 4801"/>
            <p:cNvSpPr>
              <a:spLocks noChangeAspect="1" noChangeShapeType="1"/>
            </p:cNvSpPr>
            <p:nvPr/>
          </p:nvSpPr>
          <p:spPr bwMode="auto">
            <a:xfrm>
              <a:off x="4432" y="3726"/>
              <a:ext cx="1" cy="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" name="Line 4802"/>
            <p:cNvSpPr>
              <a:spLocks noChangeAspect="1" noChangeShapeType="1"/>
            </p:cNvSpPr>
            <p:nvPr/>
          </p:nvSpPr>
          <p:spPr bwMode="auto">
            <a:xfrm>
              <a:off x="4432" y="3730"/>
              <a:ext cx="86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" name="Line 4803"/>
            <p:cNvSpPr>
              <a:spLocks noChangeAspect="1" noChangeShapeType="1"/>
            </p:cNvSpPr>
            <p:nvPr/>
          </p:nvSpPr>
          <p:spPr bwMode="auto">
            <a:xfrm flipV="1">
              <a:off x="4518" y="3726"/>
              <a:ext cx="1" cy="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" name="Line 4804"/>
            <p:cNvSpPr>
              <a:spLocks noChangeAspect="1" noChangeShapeType="1"/>
            </p:cNvSpPr>
            <p:nvPr/>
          </p:nvSpPr>
          <p:spPr bwMode="auto">
            <a:xfrm>
              <a:off x="4518" y="3726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" name="Line 4805"/>
            <p:cNvSpPr>
              <a:spLocks noChangeAspect="1" noChangeShapeType="1"/>
            </p:cNvSpPr>
            <p:nvPr/>
          </p:nvSpPr>
          <p:spPr bwMode="auto">
            <a:xfrm>
              <a:off x="4560" y="3726"/>
              <a:ext cx="1" cy="1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" name="Line 4806"/>
            <p:cNvSpPr>
              <a:spLocks noChangeAspect="1" noChangeShapeType="1"/>
            </p:cNvSpPr>
            <p:nvPr/>
          </p:nvSpPr>
          <p:spPr bwMode="auto">
            <a:xfrm>
              <a:off x="4560" y="3738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7" name="Line 4807"/>
            <p:cNvSpPr>
              <a:spLocks noChangeAspect="1" noChangeShapeType="1"/>
            </p:cNvSpPr>
            <p:nvPr/>
          </p:nvSpPr>
          <p:spPr bwMode="auto">
            <a:xfrm flipV="1">
              <a:off x="4602" y="3724"/>
              <a:ext cx="1" cy="1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8" name="Line 4808"/>
            <p:cNvSpPr>
              <a:spLocks noChangeAspect="1" noChangeShapeType="1"/>
            </p:cNvSpPr>
            <p:nvPr/>
          </p:nvSpPr>
          <p:spPr bwMode="auto">
            <a:xfrm>
              <a:off x="4602" y="3724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" name="Line 4809"/>
            <p:cNvSpPr>
              <a:spLocks noChangeAspect="1" noChangeShapeType="1"/>
            </p:cNvSpPr>
            <p:nvPr/>
          </p:nvSpPr>
          <p:spPr bwMode="auto">
            <a:xfrm>
              <a:off x="4644" y="3724"/>
              <a:ext cx="1" cy="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" name="Line 4810"/>
            <p:cNvSpPr>
              <a:spLocks noChangeAspect="1" noChangeShapeType="1"/>
            </p:cNvSpPr>
            <p:nvPr/>
          </p:nvSpPr>
          <p:spPr bwMode="auto">
            <a:xfrm>
              <a:off x="4644" y="3730"/>
              <a:ext cx="4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1" name="Line 4811"/>
            <p:cNvSpPr>
              <a:spLocks noChangeAspect="1" noChangeShapeType="1"/>
            </p:cNvSpPr>
            <p:nvPr/>
          </p:nvSpPr>
          <p:spPr bwMode="auto">
            <a:xfrm flipV="1">
              <a:off x="4688" y="3726"/>
              <a:ext cx="1" cy="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2" name="Line 4812"/>
            <p:cNvSpPr>
              <a:spLocks noChangeAspect="1" noChangeShapeType="1"/>
            </p:cNvSpPr>
            <p:nvPr/>
          </p:nvSpPr>
          <p:spPr bwMode="auto">
            <a:xfrm>
              <a:off x="4688" y="3726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3" name="Line 4813"/>
            <p:cNvSpPr>
              <a:spLocks noChangeAspect="1" noChangeShapeType="1"/>
            </p:cNvSpPr>
            <p:nvPr/>
          </p:nvSpPr>
          <p:spPr bwMode="auto">
            <a:xfrm flipV="1">
              <a:off x="4730" y="3720"/>
              <a:ext cx="1" cy="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4" name="Line 4814"/>
            <p:cNvSpPr>
              <a:spLocks noChangeAspect="1" noChangeShapeType="1"/>
            </p:cNvSpPr>
            <p:nvPr/>
          </p:nvSpPr>
          <p:spPr bwMode="auto">
            <a:xfrm>
              <a:off x="4730" y="3720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" name="Line 4815"/>
            <p:cNvSpPr>
              <a:spLocks noChangeAspect="1" noChangeShapeType="1"/>
            </p:cNvSpPr>
            <p:nvPr/>
          </p:nvSpPr>
          <p:spPr bwMode="auto">
            <a:xfrm flipV="1">
              <a:off x="4772" y="3712"/>
              <a:ext cx="1" cy="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" name="Line 4816"/>
            <p:cNvSpPr>
              <a:spLocks noChangeAspect="1" noChangeShapeType="1"/>
            </p:cNvSpPr>
            <p:nvPr/>
          </p:nvSpPr>
          <p:spPr bwMode="auto">
            <a:xfrm>
              <a:off x="4772" y="3712"/>
              <a:ext cx="42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7" name="Line 4817"/>
            <p:cNvSpPr>
              <a:spLocks noChangeAspect="1" noChangeShapeType="1"/>
            </p:cNvSpPr>
            <p:nvPr/>
          </p:nvSpPr>
          <p:spPr bwMode="auto">
            <a:xfrm>
              <a:off x="4814" y="3712"/>
              <a:ext cx="1" cy="1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8" name="Line 4818"/>
            <p:cNvSpPr>
              <a:spLocks noChangeAspect="1" noChangeShapeType="1"/>
            </p:cNvSpPr>
            <p:nvPr/>
          </p:nvSpPr>
          <p:spPr bwMode="auto">
            <a:xfrm>
              <a:off x="4814" y="3724"/>
              <a:ext cx="44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" name="Line 4819"/>
            <p:cNvSpPr>
              <a:spLocks noChangeAspect="1" noChangeShapeType="1"/>
            </p:cNvSpPr>
            <p:nvPr/>
          </p:nvSpPr>
          <p:spPr bwMode="auto">
            <a:xfrm>
              <a:off x="4858" y="3724"/>
              <a:ext cx="1" cy="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0" name="Freeform 4820"/>
            <p:cNvSpPr>
              <a:spLocks noChangeAspect="1"/>
            </p:cNvSpPr>
            <p:nvPr/>
          </p:nvSpPr>
          <p:spPr bwMode="auto">
            <a:xfrm>
              <a:off x="4558" y="4020"/>
              <a:ext cx="118" cy="128"/>
            </a:xfrm>
            <a:custGeom>
              <a:avLst/>
              <a:gdLst/>
              <a:ahLst/>
              <a:cxnLst>
                <a:cxn ang="0">
                  <a:pos x="50" y="64"/>
                </a:cxn>
                <a:cxn ang="0">
                  <a:pos x="50" y="46"/>
                </a:cxn>
                <a:cxn ang="0">
                  <a:pos x="94" y="46"/>
                </a:cxn>
                <a:cxn ang="0">
                  <a:pos x="94" y="86"/>
                </a:cxn>
                <a:cxn ang="0">
                  <a:pos x="86" y="92"/>
                </a:cxn>
                <a:cxn ang="0">
                  <a:pos x="74" y="96"/>
                </a:cxn>
                <a:cxn ang="0">
                  <a:pos x="62" y="100"/>
                </a:cxn>
                <a:cxn ang="0">
                  <a:pos x="50" y="102"/>
                </a:cxn>
                <a:cxn ang="0">
                  <a:pos x="40" y="100"/>
                </a:cxn>
                <a:cxn ang="0">
                  <a:pos x="32" y="98"/>
                </a:cxn>
                <a:cxn ang="0">
                  <a:pos x="24" y="94"/>
                </a:cxn>
                <a:cxn ang="0">
                  <a:pos x="16" y="90"/>
                </a:cxn>
                <a:cxn ang="0">
                  <a:pos x="10" y="84"/>
                </a:cxn>
                <a:cxn ang="0">
                  <a:pos x="6" y="76"/>
                </a:cxn>
                <a:cxn ang="0">
                  <a:pos x="2" y="64"/>
                </a:cxn>
                <a:cxn ang="0">
                  <a:pos x="0" y="50"/>
                </a:cxn>
                <a:cxn ang="0">
                  <a:pos x="0" y="40"/>
                </a:cxn>
                <a:cxn ang="0">
                  <a:pos x="2" y="32"/>
                </a:cxn>
                <a:cxn ang="0">
                  <a:pos x="6" y="22"/>
                </a:cxn>
                <a:cxn ang="0">
                  <a:pos x="12" y="16"/>
                </a:cxn>
                <a:cxn ang="0">
                  <a:pos x="18" y="10"/>
                </a:cxn>
                <a:cxn ang="0">
                  <a:pos x="26" y="4"/>
                </a:cxn>
                <a:cxn ang="0">
                  <a:pos x="32" y="2"/>
                </a:cxn>
                <a:cxn ang="0">
                  <a:pos x="40" y="0"/>
                </a:cxn>
                <a:cxn ang="0">
                  <a:pos x="50" y="0"/>
                </a:cxn>
                <a:cxn ang="0">
                  <a:pos x="60" y="0"/>
                </a:cxn>
                <a:cxn ang="0">
                  <a:pos x="70" y="2"/>
                </a:cxn>
                <a:cxn ang="0">
                  <a:pos x="78" y="8"/>
                </a:cxn>
                <a:cxn ang="0">
                  <a:pos x="84" y="14"/>
                </a:cxn>
                <a:cxn ang="0">
                  <a:pos x="88" y="20"/>
                </a:cxn>
                <a:cxn ang="0">
                  <a:pos x="92" y="30"/>
                </a:cxn>
                <a:cxn ang="0">
                  <a:pos x="74" y="34"/>
                </a:cxn>
                <a:cxn ang="0">
                  <a:pos x="70" y="26"/>
                </a:cxn>
                <a:cxn ang="0">
                  <a:pos x="64" y="22"/>
                </a:cxn>
                <a:cxn ang="0">
                  <a:pos x="58" y="18"/>
                </a:cxn>
                <a:cxn ang="0">
                  <a:pos x="50" y="16"/>
                </a:cxn>
                <a:cxn ang="0">
                  <a:pos x="40" y="18"/>
                </a:cxn>
                <a:cxn ang="0">
                  <a:pos x="32" y="20"/>
                </a:cxn>
                <a:cxn ang="0">
                  <a:pos x="26" y="24"/>
                </a:cxn>
                <a:cxn ang="0">
                  <a:pos x="22" y="32"/>
                </a:cxn>
                <a:cxn ang="0">
                  <a:pos x="20" y="40"/>
                </a:cxn>
                <a:cxn ang="0">
                  <a:pos x="18" y="50"/>
                </a:cxn>
                <a:cxn ang="0">
                  <a:pos x="20" y="60"/>
                </a:cxn>
                <a:cxn ang="0">
                  <a:pos x="22" y="68"/>
                </a:cxn>
                <a:cxn ang="0">
                  <a:pos x="26" y="76"/>
                </a:cxn>
                <a:cxn ang="0">
                  <a:pos x="34" y="80"/>
                </a:cxn>
                <a:cxn ang="0">
                  <a:pos x="40" y="84"/>
                </a:cxn>
                <a:cxn ang="0">
                  <a:pos x="50" y="84"/>
                </a:cxn>
                <a:cxn ang="0">
                  <a:pos x="56" y="84"/>
                </a:cxn>
                <a:cxn ang="0">
                  <a:pos x="62" y="82"/>
                </a:cxn>
                <a:cxn ang="0">
                  <a:pos x="70" y="80"/>
                </a:cxn>
                <a:cxn ang="0">
                  <a:pos x="74" y="76"/>
                </a:cxn>
                <a:cxn ang="0">
                  <a:pos x="74" y="64"/>
                </a:cxn>
                <a:cxn ang="0">
                  <a:pos x="50" y="64"/>
                </a:cxn>
              </a:cxnLst>
              <a:rect l="0" t="0" r="r" b="b"/>
              <a:pathLst>
                <a:path w="94" h="102">
                  <a:moveTo>
                    <a:pt x="50" y="64"/>
                  </a:moveTo>
                  <a:lnTo>
                    <a:pt x="50" y="46"/>
                  </a:lnTo>
                  <a:lnTo>
                    <a:pt x="94" y="46"/>
                  </a:lnTo>
                  <a:lnTo>
                    <a:pt x="94" y="86"/>
                  </a:lnTo>
                  <a:lnTo>
                    <a:pt x="86" y="92"/>
                  </a:lnTo>
                  <a:lnTo>
                    <a:pt x="74" y="96"/>
                  </a:lnTo>
                  <a:lnTo>
                    <a:pt x="62" y="100"/>
                  </a:lnTo>
                  <a:lnTo>
                    <a:pt x="50" y="102"/>
                  </a:lnTo>
                  <a:lnTo>
                    <a:pt x="40" y="100"/>
                  </a:lnTo>
                  <a:lnTo>
                    <a:pt x="32" y="98"/>
                  </a:lnTo>
                  <a:lnTo>
                    <a:pt x="24" y="94"/>
                  </a:lnTo>
                  <a:lnTo>
                    <a:pt x="16" y="90"/>
                  </a:lnTo>
                  <a:lnTo>
                    <a:pt x="10" y="84"/>
                  </a:lnTo>
                  <a:lnTo>
                    <a:pt x="6" y="76"/>
                  </a:lnTo>
                  <a:lnTo>
                    <a:pt x="2" y="64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2" y="32"/>
                  </a:lnTo>
                  <a:lnTo>
                    <a:pt x="6" y="22"/>
                  </a:lnTo>
                  <a:lnTo>
                    <a:pt x="12" y="16"/>
                  </a:lnTo>
                  <a:lnTo>
                    <a:pt x="18" y="10"/>
                  </a:lnTo>
                  <a:lnTo>
                    <a:pt x="26" y="4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50" y="0"/>
                  </a:lnTo>
                  <a:lnTo>
                    <a:pt x="60" y="0"/>
                  </a:lnTo>
                  <a:lnTo>
                    <a:pt x="70" y="2"/>
                  </a:lnTo>
                  <a:lnTo>
                    <a:pt x="78" y="8"/>
                  </a:lnTo>
                  <a:lnTo>
                    <a:pt x="84" y="14"/>
                  </a:lnTo>
                  <a:lnTo>
                    <a:pt x="88" y="20"/>
                  </a:lnTo>
                  <a:lnTo>
                    <a:pt x="92" y="30"/>
                  </a:lnTo>
                  <a:lnTo>
                    <a:pt x="74" y="34"/>
                  </a:lnTo>
                  <a:lnTo>
                    <a:pt x="70" y="26"/>
                  </a:lnTo>
                  <a:lnTo>
                    <a:pt x="64" y="22"/>
                  </a:lnTo>
                  <a:lnTo>
                    <a:pt x="58" y="18"/>
                  </a:lnTo>
                  <a:lnTo>
                    <a:pt x="50" y="16"/>
                  </a:lnTo>
                  <a:lnTo>
                    <a:pt x="40" y="18"/>
                  </a:lnTo>
                  <a:lnTo>
                    <a:pt x="32" y="20"/>
                  </a:lnTo>
                  <a:lnTo>
                    <a:pt x="26" y="24"/>
                  </a:lnTo>
                  <a:lnTo>
                    <a:pt x="22" y="32"/>
                  </a:lnTo>
                  <a:lnTo>
                    <a:pt x="20" y="40"/>
                  </a:lnTo>
                  <a:lnTo>
                    <a:pt x="18" y="50"/>
                  </a:lnTo>
                  <a:lnTo>
                    <a:pt x="20" y="60"/>
                  </a:lnTo>
                  <a:lnTo>
                    <a:pt x="22" y="68"/>
                  </a:lnTo>
                  <a:lnTo>
                    <a:pt x="26" y="76"/>
                  </a:lnTo>
                  <a:lnTo>
                    <a:pt x="34" y="80"/>
                  </a:lnTo>
                  <a:lnTo>
                    <a:pt x="40" y="84"/>
                  </a:lnTo>
                  <a:lnTo>
                    <a:pt x="50" y="84"/>
                  </a:lnTo>
                  <a:lnTo>
                    <a:pt x="56" y="84"/>
                  </a:lnTo>
                  <a:lnTo>
                    <a:pt x="62" y="82"/>
                  </a:lnTo>
                  <a:lnTo>
                    <a:pt x="70" y="80"/>
                  </a:lnTo>
                  <a:lnTo>
                    <a:pt x="74" y="76"/>
                  </a:lnTo>
                  <a:lnTo>
                    <a:pt x="74" y="64"/>
                  </a:lnTo>
                  <a:lnTo>
                    <a:pt x="50" y="64"/>
                  </a:lnTo>
                  <a:close/>
                </a:path>
              </a:pathLst>
            </a:custGeom>
            <a:solidFill>
              <a:srgbClr val="0000C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1" name="Freeform 4821"/>
            <p:cNvSpPr>
              <a:spLocks noChangeAspect="1" noEditPoints="1"/>
            </p:cNvSpPr>
            <p:nvPr/>
          </p:nvSpPr>
          <p:spPr bwMode="auto">
            <a:xfrm>
              <a:off x="4698" y="4046"/>
              <a:ext cx="85" cy="95"/>
            </a:xfrm>
            <a:custGeom>
              <a:avLst/>
              <a:gdLst/>
              <a:ahLst/>
              <a:cxnLst>
                <a:cxn ang="0">
                  <a:pos x="48" y="50"/>
                </a:cxn>
                <a:cxn ang="0">
                  <a:pos x="66" y="54"/>
                </a:cxn>
                <a:cxn ang="0">
                  <a:pos x="64" y="60"/>
                </a:cxn>
                <a:cxn ang="0">
                  <a:pos x="60" y="66"/>
                </a:cxn>
                <a:cxn ang="0">
                  <a:pos x="54" y="70"/>
                </a:cxn>
                <a:cxn ang="0">
                  <a:pos x="50" y="72"/>
                </a:cxn>
                <a:cxn ang="0">
                  <a:pos x="42" y="74"/>
                </a:cxn>
                <a:cxn ang="0">
                  <a:pos x="34" y="76"/>
                </a:cxn>
                <a:cxn ang="0">
                  <a:pos x="26" y="74"/>
                </a:cxn>
                <a:cxn ang="0">
                  <a:pos x="18" y="72"/>
                </a:cxn>
                <a:cxn ang="0">
                  <a:pos x="12" y="68"/>
                </a:cxn>
                <a:cxn ang="0">
                  <a:pos x="8" y="64"/>
                </a:cxn>
                <a:cxn ang="0">
                  <a:pos x="4" y="56"/>
                </a:cxn>
                <a:cxn ang="0">
                  <a:pos x="0" y="48"/>
                </a:cxn>
                <a:cxn ang="0">
                  <a:pos x="0" y="38"/>
                </a:cxn>
                <a:cxn ang="0">
                  <a:pos x="2" y="28"/>
                </a:cxn>
                <a:cxn ang="0">
                  <a:pos x="4" y="18"/>
                </a:cxn>
                <a:cxn ang="0">
                  <a:pos x="10" y="10"/>
                </a:cxn>
                <a:cxn ang="0">
                  <a:pos x="16" y="6"/>
                </a:cxn>
                <a:cxn ang="0">
                  <a:pos x="24" y="2"/>
                </a:cxn>
                <a:cxn ang="0">
                  <a:pos x="34" y="0"/>
                </a:cxn>
                <a:cxn ang="0">
                  <a:pos x="44" y="2"/>
                </a:cxn>
                <a:cxn ang="0">
                  <a:pos x="52" y="6"/>
                </a:cxn>
                <a:cxn ang="0">
                  <a:pos x="58" y="12"/>
                </a:cxn>
                <a:cxn ang="0">
                  <a:pos x="66" y="24"/>
                </a:cxn>
                <a:cxn ang="0">
                  <a:pos x="68" y="44"/>
                </a:cxn>
                <a:cxn ang="0">
                  <a:pos x="18" y="44"/>
                </a:cxn>
                <a:cxn ang="0">
                  <a:pos x="20" y="48"/>
                </a:cxn>
                <a:cxn ang="0">
                  <a:pos x="22" y="54"/>
                </a:cxn>
                <a:cxn ang="0">
                  <a:pos x="24" y="56"/>
                </a:cxn>
                <a:cxn ang="0">
                  <a:pos x="28" y="60"/>
                </a:cxn>
                <a:cxn ang="0">
                  <a:pos x="34" y="62"/>
                </a:cxn>
                <a:cxn ang="0">
                  <a:pos x="40" y="60"/>
                </a:cxn>
                <a:cxn ang="0">
                  <a:pos x="42" y="58"/>
                </a:cxn>
                <a:cxn ang="0">
                  <a:pos x="46" y="56"/>
                </a:cxn>
                <a:cxn ang="0">
                  <a:pos x="48" y="50"/>
                </a:cxn>
                <a:cxn ang="0">
                  <a:pos x="50" y="32"/>
                </a:cxn>
                <a:cxn ang="0">
                  <a:pos x="48" y="28"/>
                </a:cxn>
                <a:cxn ang="0">
                  <a:pos x="46" y="22"/>
                </a:cxn>
                <a:cxn ang="0">
                  <a:pos x="44" y="20"/>
                </a:cxn>
                <a:cxn ang="0">
                  <a:pos x="40" y="16"/>
                </a:cxn>
                <a:cxn ang="0">
                  <a:pos x="34" y="16"/>
                </a:cxn>
                <a:cxn ang="0">
                  <a:pos x="28" y="16"/>
                </a:cxn>
                <a:cxn ang="0">
                  <a:pos x="24" y="20"/>
                </a:cxn>
                <a:cxn ang="0">
                  <a:pos x="20" y="26"/>
                </a:cxn>
                <a:cxn ang="0">
                  <a:pos x="20" y="32"/>
                </a:cxn>
                <a:cxn ang="0">
                  <a:pos x="50" y="32"/>
                </a:cxn>
              </a:cxnLst>
              <a:rect l="0" t="0" r="r" b="b"/>
              <a:pathLst>
                <a:path w="68" h="76">
                  <a:moveTo>
                    <a:pt x="48" y="50"/>
                  </a:moveTo>
                  <a:lnTo>
                    <a:pt x="66" y="54"/>
                  </a:lnTo>
                  <a:lnTo>
                    <a:pt x="64" y="60"/>
                  </a:lnTo>
                  <a:lnTo>
                    <a:pt x="60" y="66"/>
                  </a:lnTo>
                  <a:lnTo>
                    <a:pt x="54" y="70"/>
                  </a:lnTo>
                  <a:lnTo>
                    <a:pt x="50" y="72"/>
                  </a:lnTo>
                  <a:lnTo>
                    <a:pt x="42" y="74"/>
                  </a:lnTo>
                  <a:lnTo>
                    <a:pt x="34" y="76"/>
                  </a:lnTo>
                  <a:lnTo>
                    <a:pt x="26" y="74"/>
                  </a:lnTo>
                  <a:lnTo>
                    <a:pt x="18" y="72"/>
                  </a:lnTo>
                  <a:lnTo>
                    <a:pt x="12" y="68"/>
                  </a:lnTo>
                  <a:lnTo>
                    <a:pt x="8" y="64"/>
                  </a:lnTo>
                  <a:lnTo>
                    <a:pt x="4" y="56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2" y="28"/>
                  </a:lnTo>
                  <a:lnTo>
                    <a:pt x="4" y="18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4" y="2"/>
                  </a:lnTo>
                  <a:lnTo>
                    <a:pt x="34" y="0"/>
                  </a:lnTo>
                  <a:lnTo>
                    <a:pt x="44" y="2"/>
                  </a:lnTo>
                  <a:lnTo>
                    <a:pt x="52" y="6"/>
                  </a:lnTo>
                  <a:lnTo>
                    <a:pt x="58" y="12"/>
                  </a:lnTo>
                  <a:lnTo>
                    <a:pt x="66" y="24"/>
                  </a:lnTo>
                  <a:lnTo>
                    <a:pt x="68" y="44"/>
                  </a:lnTo>
                  <a:lnTo>
                    <a:pt x="18" y="44"/>
                  </a:lnTo>
                  <a:lnTo>
                    <a:pt x="20" y="48"/>
                  </a:lnTo>
                  <a:lnTo>
                    <a:pt x="22" y="54"/>
                  </a:lnTo>
                  <a:lnTo>
                    <a:pt x="24" y="56"/>
                  </a:lnTo>
                  <a:lnTo>
                    <a:pt x="28" y="60"/>
                  </a:lnTo>
                  <a:lnTo>
                    <a:pt x="34" y="62"/>
                  </a:lnTo>
                  <a:lnTo>
                    <a:pt x="40" y="60"/>
                  </a:lnTo>
                  <a:lnTo>
                    <a:pt x="42" y="58"/>
                  </a:lnTo>
                  <a:lnTo>
                    <a:pt x="46" y="56"/>
                  </a:lnTo>
                  <a:lnTo>
                    <a:pt x="48" y="50"/>
                  </a:lnTo>
                  <a:close/>
                  <a:moveTo>
                    <a:pt x="50" y="32"/>
                  </a:moveTo>
                  <a:lnTo>
                    <a:pt x="48" y="28"/>
                  </a:lnTo>
                  <a:lnTo>
                    <a:pt x="46" y="22"/>
                  </a:lnTo>
                  <a:lnTo>
                    <a:pt x="44" y="20"/>
                  </a:lnTo>
                  <a:lnTo>
                    <a:pt x="40" y="16"/>
                  </a:lnTo>
                  <a:lnTo>
                    <a:pt x="34" y="16"/>
                  </a:lnTo>
                  <a:lnTo>
                    <a:pt x="28" y="16"/>
                  </a:lnTo>
                  <a:lnTo>
                    <a:pt x="24" y="20"/>
                  </a:lnTo>
                  <a:lnTo>
                    <a:pt x="20" y="26"/>
                  </a:lnTo>
                  <a:lnTo>
                    <a:pt x="20" y="32"/>
                  </a:lnTo>
                  <a:lnTo>
                    <a:pt x="50" y="32"/>
                  </a:lnTo>
                  <a:close/>
                </a:path>
              </a:pathLst>
            </a:custGeom>
            <a:solidFill>
              <a:srgbClr val="0000C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2" name="Freeform 4822"/>
            <p:cNvSpPr>
              <a:spLocks noChangeAspect="1"/>
            </p:cNvSpPr>
            <p:nvPr/>
          </p:nvSpPr>
          <p:spPr bwMode="auto">
            <a:xfrm>
              <a:off x="4782" y="4020"/>
              <a:ext cx="118" cy="125"/>
            </a:xfrm>
            <a:custGeom>
              <a:avLst/>
              <a:gdLst/>
              <a:ahLst/>
              <a:cxnLst>
                <a:cxn ang="0">
                  <a:pos x="38" y="100"/>
                </a:cxn>
                <a:cxn ang="0">
                  <a:pos x="0" y="0"/>
                </a:cxn>
                <a:cxn ang="0">
                  <a:pos x="20" y="0"/>
                </a:cxn>
                <a:cxn ang="0">
                  <a:pos x="46" y="74"/>
                </a:cxn>
                <a:cxn ang="0">
                  <a:pos x="74" y="0"/>
                </a:cxn>
                <a:cxn ang="0">
                  <a:pos x="94" y="0"/>
                </a:cxn>
                <a:cxn ang="0">
                  <a:pos x="56" y="100"/>
                </a:cxn>
                <a:cxn ang="0">
                  <a:pos x="38" y="100"/>
                </a:cxn>
              </a:cxnLst>
              <a:rect l="0" t="0" r="r" b="b"/>
              <a:pathLst>
                <a:path w="94" h="100">
                  <a:moveTo>
                    <a:pt x="38" y="10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46" y="74"/>
                  </a:lnTo>
                  <a:lnTo>
                    <a:pt x="74" y="0"/>
                  </a:lnTo>
                  <a:lnTo>
                    <a:pt x="94" y="0"/>
                  </a:lnTo>
                  <a:lnTo>
                    <a:pt x="56" y="100"/>
                  </a:lnTo>
                  <a:lnTo>
                    <a:pt x="38" y="100"/>
                  </a:lnTo>
                  <a:close/>
                </a:path>
              </a:pathLst>
            </a:custGeom>
            <a:solidFill>
              <a:srgbClr val="0000C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3" name="Freeform 4823"/>
            <p:cNvSpPr>
              <a:spLocks noChangeAspect="1" noEditPoints="1"/>
            </p:cNvSpPr>
            <p:nvPr/>
          </p:nvSpPr>
          <p:spPr bwMode="auto">
            <a:xfrm>
              <a:off x="793" y="330"/>
              <a:ext cx="95" cy="85"/>
            </a:xfrm>
            <a:custGeom>
              <a:avLst/>
              <a:gdLst/>
              <a:ahLst/>
              <a:cxnLst>
                <a:cxn ang="0">
                  <a:pos x="20" y="64"/>
                </a:cxn>
                <a:cxn ang="0">
                  <a:pos x="10" y="58"/>
                </a:cxn>
                <a:cxn ang="0">
                  <a:pos x="2" y="50"/>
                </a:cxn>
                <a:cxn ang="0">
                  <a:pos x="0" y="34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6" y="6"/>
                </a:cxn>
                <a:cxn ang="0">
                  <a:pos x="28" y="4"/>
                </a:cxn>
                <a:cxn ang="0">
                  <a:pos x="58" y="4"/>
                </a:cxn>
                <a:cxn ang="0">
                  <a:pos x="70" y="2"/>
                </a:cxn>
                <a:cxn ang="0">
                  <a:pos x="74" y="18"/>
                </a:cxn>
                <a:cxn ang="0">
                  <a:pos x="68" y="20"/>
                </a:cxn>
                <a:cxn ang="0">
                  <a:pos x="66" y="22"/>
                </a:cxn>
                <a:cxn ang="0">
                  <a:pos x="72" y="32"/>
                </a:cxn>
                <a:cxn ang="0">
                  <a:pos x="76" y="44"/>
                </a:cxn>
                <a:cxn ang="0">
                  <a:pos x="72" y="56"/>
                </a:cxn>
                <a:cxn ang="0">
                  <a:pos x="64" y="64"/>
                </a:cxn>
                <a:cxn ang="0">
                  <a:pos x="54" y="68"/>
                </a:cxn>
                <a:cxn ang="0">
                  <a:pos x="44" y="64"/>
                </a:cxn>
                <a:cxn ang="0">
                  <a:pos x="36" y="56"/>
                </a:cxn>
                <a:cxn ang="0">
                  <a:pos x="32" y="42"/>
                </a:cxn>
                <a:cxn ang="0">
                  <a:pos x="28" y="28"/>
                </a:cxn>
                <a:cxn ang="0">
                  <a:pos x="24" y="22"/>
                </a:cxn>
                <a:cxn ang="0">
                  <a:pos x="18" y="26"/>
                </a:cxn>
                <a:cxn ang="0">
                  <a:pos x="16" y="36"/>
                </a:cxn>
                <a:cxn ang="0">
                  <a:pos x="16" y="42"/>
                </a:cxn>
                <a:cxn ang="0">
                  <a:pos x="24" y="48"/>
                </a:cxn>
                <a:cxn ang="0">
                  <a:pos x="42" y="28"/>
                </a:cxn>
                <a:cxn ang="0">
                  <a:pos x="44" y="42"/>
                </a:cxn>
                <a:cxn ang="0">
                  <a:pos x="50" y="48"/>
                </a:cxn>
                <a:cxn ang="0">
                  <a:pos x="56" y="48"/>
                </a:cxn>
                <a:cxn ang="0">
                  <a:pos x="60" y="42"/>
                </a:cxn>
                <a:cxn ang="0">
                  <a:pos x="60" y="34"/>
                </a:cxn>
                <a:cxn ang="0">
                  <a:pos x="56" y="26"/>
                </a:cxn>
                <a:cxn ang="0">
                  <a:pos x="50" y="24"/>
                </a:cxn>
                <a:cxn ang="0">
                  <a:pos x="40" y="22"/>
                </a:cxn>
              </a:cxnLst>
              <a:rect l="0" t="0" r="r" b="b"/>
              <a:pathLst>
                <a:path w="76" h="68">
                  <a:moveTo>
                    <a:pt x="24" y="48"/>
                  </a:moveTo>
                  <a:lnTo>
                    <a:pt x="20" y="64"/>
                  </a:lnTo>
                  <a:lnTo>
                    <a:pt x="14" y="62"/>
                  </a:lnTo>
                  <a:lnTo>
                    <a:pt x="10" y="58"/>
                  </a:lnTo>
                  <a:lnTo>
                    <a:pt x="6" y="54"/>
                  </a:lnTo>
                  <a:lnTo>
                    <a:pt x="2" y="50"/>
                  </a:lnTo>
                  <a:lnTo>
                    <a:pt x="2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4" y="16"/>
                  </a:lnTo>
                  <a:lnTo>
                    <a:pt x="8" y="10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8" y="4"/>
                  </a:lnTo>
                  <a:lnTo>
                    <a:pt x="50" y="4"/>
                  </a:lnTo>
                  <a:lnTo>
                    <a:pt x="58" y="4"/>
                  </a:lnTo>
                  <a:lnTo>
                    <a:pt x="64" y="4"/>
                  </a:lnTo>
                  <a:lnTo>
                    <a:pt x="70" y="2"/>
                  </a:lnTo>
                  <a:lnTo>
                    <a:pt x="74" y="0"/>
                  </a:lnTo>
                  <a:lnTo>
                    <a:pt x="74" y="18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6" y="20"/>
                  </a:lnTo>
                  <a:lnTo>
                    <a:pt x="66" y="22"/>
                  </a:lnTo>
                  <a:lnTo>
                    <a:pt x="70" y="26"/>
                  </a:lnTo>
                  <a:lnTo>
                    <a:pt x="72" y="32"/>
                  </a:lnTo>
                  <a:lnTo>
                    <a:pt x="74" y="38"/>
                  </a:lnTo>
                  <a:lnTo>
                    <a:pt x="76" y="44"/>
                  </a:lnTo>
                  <a:lnTo>
                    <a:pt x="74" y="50"/>
                  </a:lnTo>
                  <a:lnTo>
                    <a:pt x="72" y="56"/>
                  </a:lnTo>
                  <a:lnTo>
                    <a:pt x="70" y="62"/>
                  </a:lnTo>
                  <a:lnTo>
                    <a:pt x="64" y="64"/>
                  </a:lnTo>
                  <a:lnTo>
                    <a:pt x="60" y="66"/>
                  </a:lnTo>
                  <a:lnTo>
                    <a:pt x="54" y="68"/>
                  </a:lnTo>
                  <a:lnTo>
                    <a:pt x="48" y="66"/>
                  </a:lnTo>
                  <a:lnTo>
                    <a:pt x="44" y="64"/>
                  </a:lnTo>
                  <a:lnTo>
                    <a:pt x="38" y="62"/>
                  </a:lnTo>
                  <a:lnTo>
                    <a:pt x="36" y="56"/>
                  </a:lnTo>
                  <a:lnTo>
                    <a:pt x="34" y="50"/>
                  </a:lnTo>
                  <a:lnTo>
                    <a:pt x="32" y="42"/>
                  </a:lnTo>
                  <a:lnTo>
                    <a:pt x="30" y="34"/>
                  </a:lnTo>
                  <a:lnTo>
                    <a:pt x="28" y="28"/>
                  </a:lnTo>
                  <a:lnTo>
                    <a:pt x="26" y="22"/>
                  </a:lnTo>
                  <a:lnTo>
                    <a:pt x="24" y="22"/>
                  </a:lnTo>
                  <a:lnTo>
                    <a:pt x="20" y="24"/>
                  </a:lnTo>
                  <a:lnTo>
                    <a:pt x="18" y="26"/>
                  </a:lnTo>
                  <a:lnTo>
                    <a:pt x="16" y="30"/>
                  </a:lnTo>
                  <a:lnTo>
                    <a:pt x="16" y="36"/>
                  </a:lnTo>
                  <a:lnTo>
                    <a:pt x="16" y="40"/>
                  </a:lnTo>
                  <a:lnTo>
                    <a:pt x="16" y="42"/>
                  </a:lnTo>
                  <a:lnTo>
                    <a:pt x="20" y="46"/>
                  </a:lnTo>
                  <a:lnTo>
                    <a:pt x="24" y="48"/>
                  </a:lnTo>
                  <a:close/>
                  <a:moveTo>
                    <a:pt x="40" y="22"/>
                  </a:moveTo>
                  <a:lnTo>
                    <a:pt x="42" y="28"/>
                  </a:lnTo>
                  <a:lnTo>
                    <a:pt x="44" y="34"/>
                  </a:lnTo>
                  <a:lnTo>
                    <a:pt x="44" y="42"/>
                  </a:lnTo>
                  <a:lnTo>
                    <a:pt x="46" y="46"/>
                  </a:lnTo>
                  <a:lnTo>
                    <a:pt x="50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8" y="46"/>
                  </a:lnTo>
                  <a:lnTo>
                    <a:pt x="60" y="42"/>
                  </a:lnTo>
                  <a:lnTo>
                    <a:pt x="62" y="38"/>
                  </a:lnTo>
                  <a:lnTo>
                    <a:pt x="60" y="34"/>
                  </a:lnTo>
                  <a:lnTo>
                    <a:pt x="58" y="28"/>
                  </a:lnTo>
                  <a:lnTo>
                    <a:pt x="56" y="26"/>
                  </a:lnTo>
                  <a:lnTo>
                    <a:pt x="52" y="24"/>
                  </a:lnTo>
                  <a:lnTo>
                    <a:pt x="50" y="24"/>
                  </a:lnTo>
                  <a:lnTo>
                    <a:pt x="44" y="22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4" name="Rectangle 4824"/>
            <p:cNvSpPr>
              <a:spLocks noChangeAspect="1" noChangeArrowheads="1"/>
            </p:cNvSpPr>
            <p:nvPr/>
          </p:nvSpPr>
          <p:spPr bwMode="auto">
            <a:xfrm>
              <a:off x="793" y="296"/>
              <a:ext cx="23" cy="25"/>
            </a:xfrm>
            <a:prstGeom prst="rect">
              <a:avLst/>
            </a:prstGeom>
            <a:solidFill>
              <a:srgbClr val="000000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5" name="Freeform 4825"/>
            <p:cNvSpPr>
              <a:spLocks noChangeAspect="1"/>
            </p:cNvSpPr>
            <p:nvPr/>
          </p:nvSpPr>
          <p:spPr bwMode="auto">
            <a:xfrm>
              <a:off x="795" y="210"/>
              <a:ext cx="93" cy="83"/>
            </a:xfrm>
            <a:custGeom>
              <a:avLst/>
              <a:gdLst/>
              <a:ahLst/>
              <a:cxnLst>
                <a:cxn ang="0">
                  <a:pos x="72" y="20"/>
                </a:cxn>
                <a:cxn ang="0">
                  <a:pos x="62" y="20"/>
                </a:cxn>
                <a:cxn ang="0">
                  <a:pos x="66" y="24"/>
                </a:cxn>
                <a:cxn ang="0">
                  <a:pos x="70" y="30"/>
                </a:cxn>
                <a:cxn ang="0">
                  <a:pos x="72" y="36"/>
                </a:cxn>
                <a:cxn ang="0">
                  <a:pos x="74" y="44"/>
                </a:cxn>
                <a:cxn ang="0">
                  <a:pos x="72" y="50"/>
                </a:cxn>
                <a:cxn ang="0">
                  <a:pos x="70" y="56"/>
                </a:cxn>
                <a:cxn ang="0">
                  <a:pos x="66" y="60"/>
                </a:cxn>
                <a:cxn ang="0">
                  <a:pos x="62" y="64"/>
                </a:cxn>
                <a:cxn ang="0">
                  <a:pos x="54" y="66"/>
                </a:cxn>
                <a:cxn ang="0">
                  <a:pos x="46" y="66"/>
                </a:cxn>
                <a:cxn ang="0">
                  <a:pos x="0" y="66"/>
                </a:cxn>
                <a:cxn ang="0">
                  <a:pos x="0" y="48"/>
                </a:cxn>
                <a:cxn ang="0">
                  <a:pos x="34" y="48"/>
                </a:cxn>
                <a:cxn ang="0">
                  <a:pos x="42" y="48"/>
                </a:cxn>
                <a:cxn ang="0">
                  <a:pos x="48" y="48"/>
                </a:cxn>
                <a:cxn ang="0">
                  <a:pos x="52" y="46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58" y="30"/>
                </a:cxn>
                <a:cxn ang="0">
                  <a:pos x="56" y="26"/>
                </a:cxn>
                <a:cxn ang="0">
                  <a:pos x="54" y="22"/>
                </a:cxn>
                <a:cxn ang="0">
                  <a:pos x="50" y="20"/>
                </a:cxn>
                <a:cxn ang="0">
                  <a:pos x="46" y="20"/>
                </a:cxn>
                <a:cxn ang="0">
                  <a:pos x="40" y="20"/>
                </a:cxn>
                <a:cxn ang="0">
                  <a:pos x="30" y="20"/>
                </a:cxn>
                <a:cxn ang="0">
                  <a:pos x="0" y="20"/>
                </a:cxn>
                <a:cxn ang="0">
                  <a:pos x="0" y="0"/>
                </a:cxn>
                <a:cxn ang="0">
                  <a:pos x="72" y="0"/>
                </a:cxn>
                <a:cxn ang="0">
                  <a:pos x="72" y="20"/>
                </a:cxn>
              </a:cxnLst>
              <a:rect l="0" t="0" r="r" b="b"/>
              <a:pathLst>
                <a:path w="74" h="66">
                  <a:moveTo>
                    <a:pt x="72" y="20"/>
                  </a:moveTo>
                  <a:lnTo>
                    <a:pt x="62" y="20"/>
                  </a:lnTo>
                  <a:lnTo>
                    <a:pt x="66" y="24"/>
                  </a:lnTo>
                  <a:lnTo>
                    <a:pt x="70" y="30"/>
                  </a:lnTo>
                  <a:lnTo>
                    <a:pt x="72" y="36"/>
                  </a:lnTo>
                  <a:lnTo>
                    <a:pt x="74" y="44"/>
                  </a:lnTo>
                  <a:lnTo>
                    <a:pt x="72" y="50"/>
                  </a:lnTo>
                  <a:lnTo>
                    <a:pt x="70" y="56"/>
                  </a:lnTo>
                  <a:lnTo>
                    <a:pt x="66" y="60"/>
                  </a:lnTo>
                  <a:lnTo>
                    <a:pt x="62" y="64"/>
                  </a:lnTo>
                  <a:lnTo>
                    <a:pt x="54" y="66"/>
                  </a:lnTo>
                  <a:lnTo>
                    <a:pt x="46" y="66"/>
                  </a:lnTo>
                  <a:lnTo>
                    <a:pt x="0" y="66"/>
                  </a:lnTo>
                  <a:lnTo>
                    <a:pt x="0" y="48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8" y="48"/>
                  </a:lnTo>
                  <a:lnTo>
                    <a:pt x="52" y="46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58" y="30"/>
                  </a:lnTo>
                  <a:lnTo>
                    <a:pt x="56" y="26"/>
                  </a:lnTo>
                  <a:lnTo>
                    <a:pt x="54" y="22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0" y="20"/>
                  </a:lnTo>
                  <a:lnTo>
                    <a:pt x="30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pic>
        <p:nvPicPr>
          <p:cNvPr id="14" name="Picture 4826" descr="prob"/>
          <p:cNvPicPr>
            <a:picLocks noChangeAspect="1" noChangeArrowheads="1"/>
          </p:cNvPicPr>
          <p:nvPr/>
        </p:nvPicPr>
        <p:blipFill>
          <a:blip r:embed="rId4" cstate="print"/>
          <a:srcRect r="18974" b="11198"/>
          <a:stretch>
            <a:fillRect/>
          </a:stretch>
        </p:blipFill>
        <p:spPr bwMode="auto">
          <a:xfrm>
            <a:off x="5667900" y="3140968"/>
            <a:ext cx="3277920" cy="1224136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5" name="テキスト ボックス 14"/>
          <p:cNvSpPr txBox="1"/>
          <p:nvPr/>
        </p:nvSpPr>
        <p:spPr>
          <a:xfrm>
            <a:off x="7092280" y="6495373"/>
            <a:ext cx="14750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 smtClean="0"/>
              <a:t>Neutrino Energy @ SK</a:t>
            </a:r>
            <a:endParaRPr kumimoji="1" lang="ja-JP" altLang="en-US" sz="1100" b="1" dirty="0"/>
          </a:p>
        </p:txBody>
      </p:sp>
      <p:sp>
        <p:nvSpPr>
          <p:cNvPr id="16" name="テキスト ボックス 15"/>
          <p:cNvSpPr txBox="1"/>
          <p:nvPr/>
        </p:nvSpPr>
        <p:spPr>
          <a:xfrm flipH="1">
            <a:off x="8172400" y="4458598"/>
            <a:ext cx="8198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/>
              <a:t>OA= </a:t>
            </a:r>
            <a:r>
              <a:rPr kumimoji="1" lang="en-US" altLang="ja-JP" sz="1600" b="1" dirty="0" smtClean="0"/>
              <a:t>0</a:t>
            </a:r>
            <a:r>
              <a:rPr kumimoji="1" lang="en-US" altLang="ja-JP" sz="1600" b="1" baseline="30000" dirty="0" smtClean="0"/>
              <a:t>◦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172400" y="4674622"/>
            <a:ext cx="691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</a:rPr>
              <a:t>OA=2</a:t>
            </a:r>
            <a:r>
              <a:rPr kumimoji="1" lang="en-US" altLang="ja-JP" sz="1600" b="1" baseline="30000" dirty="0" smtClean="0">
                <a:solidFill>
                  <a:srgbClr val="FF0000"/>
                </a:solidFill>
              </a:rPr>
              <a:t>◦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172400" y="4890646"/>
            <a:ext cx="850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00B050"/>
                </a:solidFill>
              </a:rPr>
              <a:t>OA=2.5</a:t>
            </a:r>
            <a:r>
              <a:rPr kumimoji="1" lang="en-US" altLang="ja-JP" sz="1600" b="1" baseline="30000" dirty="0" smtClean="0">
                <a:solidFill>
                  <a:srgbClr val="00B050"/>
                </a:solidFill>
              </a:rPr>
              <a:t>◦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172400" y="5106670"/>
            <a:ext cx="691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0000FF"/>
                </a:solidFill>
              </a:rPr>
              <a:t>OA=3</a:t>
            </a:r>
            <a:r>
              <a:rPr kumimoji="1" lang="en-US" altLang="ja-JP" sz="1600" b="1" baseline="30000" dirty="0" smtClean="0">
                <a:solidFill>
                  <a:srgbClr val="0000FF"/>
                </a:solidFill>
              </a:rPr>
              <a:t>◦</a:t>
            </a:r>
          </a:p>
        </p:txBody>
      </p:sp>
      <p:sp>
        <p:nvSpPr>
          <p:cNvPr id="572" name="テキスト ボックス 571"/>
          <p:cNvSpPr txBox="1"/>
          <p:nvPr/>
        </p:nvSpPr>
        <p:spPr>
          <a:xfrm>
            <a:off x="7092280" y="3212976"/>
            <a:ext cx="18053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Times New Roman" pitchFamily="18" charset="0"/>
                <a:cs typeface="Times New Roman" pitchFamily="18" charset="0"/>
              </a:rPr>
              <a:t>Oscillation probability</a:t>
            </a:r>
          </a:p>
          <a:p>
            <a:r>
              <a:rPr lang="en-US" altLang="ja-JP" sz="14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altLang="ja-JP" sz="1400" dirty="0" smtClean="0">
                <a:latin typeface="Symbol" pitchFamily="18" charset="2"/>
                <a:cs typeface="Times New Roman" pitchFamily="18" charset="0"/>
              </a:rPr>
              <a:t>D</a:t>
            </a:r>
            <a:r>
              <a:rPr lang="en-US" altLang="ja-JP" sz="14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ja-JP" sz="1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ja-JP" sz="1400" dirty="0" smtClean="0">
                <a:latin typeface="Times New Roman" pitchFamily="18" charset="0"/>
                <a:cs typeface="Times New Roman" pitchFamily="18" charset="0"/>
              </a:rPr>
              <a:t>~2.5</a:t>
            </a:r>
            <a:r>
              <a:rPr lang="en-US" altLang="ja-JP" sz="1400" dirty="0" smtClean="0">
                <a:latin typeface="Times New Roman"/>
                <a:cs typeface="Times New Roman"/>
              </a:rPr>
              <a:t>×</a:t>
            </a:r>
            <a:r>
              <a:rPr lang="en-US" altLang="ja-JP" sz="14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altLang="ja-JP" sz="1400" baseline="30000" dirty="0" smtClean="0"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en-US" altLang="ja-JP" sz="1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US" altLang="ja-JP" sz="1400" dirty="0" smtClean="0">
                <a:latin typeface="Times New Roman" pitchFamily="18" charset="0"/>
                <a:cs typeface="Times New Roman" pitchFamily="18" charset="0"/>
              </a:rPr>
              <a:t>L=295km</a:t>
            </a:r>
            <a:endParaRPr kumimoji="1" lang="ja-JP" altLang="en-US" sz="1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74" name="直線矢印コネクタ 573"/>
          <p:cNvCxnSpPr>
            <a:stCxn id="447" idx="0"/>
          </p:cNvCxnSpPr>
          <p:nvPr/>
        </p:nvCxnSpPr>
        <p:spPr>
          <a:xfrm flipV="1">
            <a:off x="6625972" y="5661248"/>
            <a:ext cx="466308" cy="239164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5" name="テキスト ボックス 574"/>
          <p:cNvSpPr txBox="1"/>
          <p:nvPr/>
        </p:nvSpPr>
        <p:spPr>
          <a:xfrm>
            <a:off x="7078118" y="5445224"/>
            <a:ext cx="590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2.5</a:t>
            </a:r>
            <a:r>
              <a:rPr kumimoji="1" lang="en-US" altLang="ja-JP" sz="2000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º</a:t>
            </a:r>
            <a:endParaRPr kumimoji="1" lang="ja-JP" altLang="en-US" sz="2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1" name="正方形/長方形 570"/>
          <p:cNvSpPr/>
          <p:nvPr/>
        </p:nvSpPr>
        <p:spPr>
          <a:xfrm>
            <a:off x="6228184" y="3212976"/>
            <a:ext cx="504056" cy="3168352"/>
          </a:xfrm>
          <a:prstGeom prst="rect">
            <a:avLst/>
          </a:prstGeom>
          <a:solidFill>
            <a:srgbClr val="FF99FF">
              <a:alpha val="30196"/>
            </a:srgbClr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7" name="正方形/長方形 576"/>
          <p:cNvSpPr/>
          <p:nvPr/>
        </p:nvSpPr>
        <p:spPr>
          <a:xfrm>
            <a:off x="251520" y="1268760"/>
            <a:ext cx="5256584" cy="194421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7217</TotalTime>
  <Words>3113</Words>
  <Application>Microsoft Office PowerPoint</Application>
  <PresentationFormat>画面に合わせる (4:3)</PresentationFormat>
  <Paragraphs>839</Paragraphs>
  <Slides>45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45</vt:i4>
      </vt:variant>
    </vt:vector>
  </HeadingPairs>
  <TitlesOfParts>
    <vt:vector size="48" baseType="lpstr">
      <vt:lpstr>Office テーマ</vt:lpstr>
      <vt:lpstr>数式</vt:lpstr>
      <vt:lpstr>Equazione</vt:lpstr>
      <vt:lpstr>Highlights from the T2K Experiment</vt:lpstr>
      <vt:lpstr>Introduction of T2K</vt:lpstr>
      <vt:lpstr>Neutrino Oscillation</vt:lpstr>
      <vt:lpstr>Neutrino Oscillation</vt:lpstr>
      <vt:lpstr>The T2K Experiment</vt:lpstr>
      <vt:lpstr>First T2K Results</vt:lpstr>
      <vt:lpstr> Experimental Setup</vt:lpstr>
      <vt:lpstr>T2K Neutrino Beam</vt:lpstr>
      <vt:lpstr>T2K Neutrino Beam</vt:lpstr>
      <vt:lpstr>Near Detectors</vt:lpstr>
      <vt:lpstr>Near Detector ND280 (Off-Axis)</vt:lpstr>
      <vt:lpstr>Super Kamiokande as T2K Far Detector</vt:lpstr>
      <vt:lpstr>Status of Experiment</vt:lpstr>
      <vt:lpstr>Data Collected and Analyzed</vt:lpstr>
      <vt:lpstr>Neutrino Beam Quality</vt:lpstr>
      <vt:lpstr>Analysis Results</vt:lpstr>
      <vt:lpstr>Signal and Background for T2K ne Appearance Search</vt:lpstr>
      <vt:lpstr>T2K Event Selection</vt:lpstr>
      <vt:lpstr>Further ne Selection</vt:lpstr>
      <vt:lpstr>Evidence of ne Appearance</vt:lpstr>
      <vt:lpstr>Neutrino Flux Prediction w/ CERN NA61</vt:lpstr>
      <vt:lpstr>ND280 nm Measurement (RUN1+2 Data)</vt:lpstr>
      <vt:lpstr>Flux + Cross Section FIT output</vt:lpstr>
      <vt:lpstr># of Events Predictions at T2K w/ Sys. Error</vt:lpstr>
      <vt:lpstr>Oscillation Analysis FIT (3 methods)</vt:lpstr>
      <vt:lpstr>Method-1: Rate + (pe, qe)</vt:lpstr>
      <vt:lpstr> Method-1: Rate + (pe, qe)</vt:lpstr>
      <vt:lpstr> Method-2 and -3</vt:lpstr>
      <vt:lpstr>Future Prospect </vt:lpstr>
      <vt:lpstr>Future Prospect</vt:lpstr>
      <vt:lpstr>Summary</vt:lpstr>
      <vt:lpstr>Backup Slides</vt:lpstr>
      <vt:lpstr>Neutrino Oscillations as of 2012 May</vt:lpstr>
      <vt:lpstr>Neutrino Oscillations as of 2012 June</vt:lpstr>
      <vt:lpstr>nm→ne Oscillation Probability</vt:lpstr>
      <vt:lpstr>Future Neutrino Physics</vt:lpstr>
      <vt:lpstr>T2K Neutrino Event Category</vt:lpstr>
      <vt:lpstr>MC Expectation for Signal and Background</vt:lpstr>
      <vt:lpstr>ne Appearance Candidates</vt:lpstr>
      <vt:lpstr>Vertex Distribution</vt:lpstr>
      <vt:lpstr>Contamination from Outside ID</vt:lpstr>
      <vt:lpstr>Vertex Distribution Test</vt:lpstr>
      <vt:lpstr>T2K Neutrino Beamline Facility</vt:lpstr>
      <vt:lpstr>Recovery from Earthquake</vt:lpstr>
      <vt:lpstr>Realignment of Beamline Magnets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T2K実験の最新結果 ～大震災から現在まで～</dc:title>
  <dc:creator>sekiguti</dc:creator>
  <cp:lastModifiedBy>sekiguti</cp:lastModifiedBy>
  <cp:revision>643</cp:revision>
  <dcterms:created xsi:type="dcterms:W3CDTF">2012-03-19T00:28:31Z</dcterms:created>
  <dcterms:modified xsi:type="dcterms:W3CDTF">2012-06-15T04:15:46Z</dcterms:modified>
</cp:coreProperties>
</file>