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1" r:id="rId1"/>
  </p:sldMasterIdLst>
  <p:notesMasterIdLst>
    <p:notesMasterId r:id="rId58"/>
  </p:notesMasterIdLst>
  <p:handoutMasterIdLst>
    <p:handoutMasterId r:id="rId59"/>
  </p:handoutMasterIdLst>
  <p:sldIdLst>
    <p:sldId id="818" r:id="rId2"/>
    <p:sldId id="829" r:id="rId3"/>
    <p:sldId id="859" r:id="rId4"/>
    <p:sldId id="809" r:id="rId5"/>
    <p:sldId id="845" r:id="rId6"/>
    <p:sldId id="724" r:id="rId7"/>
    <p:sldId id="729" r:id="rId8"/>
    <p:sldId id="725" r:id="rId9"/>
    <p:sldId id="728" r:id="rId10"/>
    <p:sldId id="727" r:id="rId11"/>
    <p:sldId id="730" r:id="rId12"/>
    <p:sldId id="731" r:id="rId13"/>
    <p:sldId id="736" r:id="rId14"/>
    <p:sldId id="733" r:id="rId15"/>
    <p:sldId id="735" r:id="rId16"/>
    <p:sldId id="738" r:id="rId17"/>
    <p:sldId id="740" r:id="rId18"/>
    <p:sldId id="750" r:id="rId19"/>
    <p:sldId id="846" r:id="rId20"/>
    <p:sldId id="741" r:id="rId21"/>
    <p:sldId id="743" r:id="rId22"/>
    <p:sldId id="847" r:id="rId23"/>
    <p:sldId id="751" r:id="rId24"/>
    <p:sldId id="749" r:id="rId25"/>
    <p:sldId id="757" r:id="rId26"/>
    <p:sldId id="746" r:id="rId27"/>
    <p:sldId id="723" r:id="rId28"/>
    <p:sldId id="747" r:id="rId29"/>
    <p:sldId id="848" r:id="rId30"/>
    <p:sldId id="849" r:id="rId31"/>
    <p:sldId id="850" r:id="rId32"/>
    <p:sldId id="851" r:id="rId33"/>
    <p:sldId id="852" r:id="rId34"/>
    <p:sldId id="853" r:id="rId35"/>
    <p:sldId id="771" r:id="rId36"/>
    <p:sldId id="772" r:id="rId37"/>
    <p:sldId id="773" r:id="rId38"/>
    <p:sldId id="855" r:id="rId39"/>
    <p:sldId id="775" r:id="rId40"/>
    <p:sldId id="776" r:id="rId41"/>
    <p:sldId id="778" r:id="rId42"/>
    <p:sldId id="816" r:id="rId43"/>
    <p:sldId id="817" r:id="rId44"/>
    <p:sldId id="856" r:id="rId45"/>
    <p:sldId id="857" r:id="rId46"/>
    <p:sldId id="858" r:id="rId47"/>
    <p:sldId id="854" r:id="rId48"/>
    <p:sldId id="825" r:id="rId49"/>
    <p:sldId id="826" r:id="rId50"/>
    <p:sldId id="827" r:id="rId51"/>
    <p:sldId id="828" r:id="rId52"/>
    <p:sldId id="831" r:id="rId53"/>
    <p:sldId id="832" r:id="rId54"/>
    <p:sldId id="833" r:id="rId55"/>
    <p:sldId id="834" r:id="rId56"/>
    <p:sldId id="835" r:id="rId57"/>
  </p:sldIdLst>
  <p:sldSz cx="9144000" cy="6858000" type="screen4x3"/>
  <p:notesSz cx="6645275" cy="97774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8000" b="1" kern="1200">
        <a:solidFill>
          <a:srgbClr val="C108D4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0F8"/>
    <a:srgbClr val="FF00FF"/>
    <a:srgbClr val="CD09B1"/>
    <a:srgbClr val="009242"/>
    <a:srgbClr val="261BFF"/>
    <a:srgbClr val="EE0ACD"/>
    <a:srgbClr val="0000FF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0" autoAdjust="0"/>
    <p:restoredTop sz="94580" autoAdjust="0"/>
  </p:normalViewPr>
  <p:slideViewPr>
    <p:cSldViewPr>
      <p:cViewPr>
        <p:scale>
          <a:sx n="75" d="100"/>
          <a:sy n="75" d="100"/>
        </p:scale>
        <p:origin x="240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8463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88463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1pPr>
          </a:lstStyle>
          <a:p>
            <a:pPr>
              <a:defRPr/>
            </a:pPr>
            <a:fld id="{8FDB93CC-00E5-4C10-9599-772D024305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3425"/>
            <a:ext cx="4884737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6897379-B29E-4DDF-8A56-4148F0BC2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DC2E90-1CE1-4EF7-B413-BCDFBF62AB90}" type="slidenum">
              <a:rPr lang="en-US"/>
              <a:pPr/>
              <a:t>1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AFBD9-E1D3-4AEB-B80C-A526EF493266}" type="slidenum">
              <a:rPr lang="en-US"/>
              <a:pPr/>
              <a:t>12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2248F-1320-4B1B-8E8F-236A74ACC1D3}" type="slidenum">
              <a:rPr lang="en-US"/>
              <a:pPr/>
              <a:t>13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887B49-8627-4E73-8102-D91EBA0F6FA2}" type="slidenum">
              <a:rPr lang="en-US"/>
              <a:pPr/>
              <a:t>14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E0D807-CE2C-428F-A3B5-0F6B7F70DCAD}" type="slidenum">
              <a:rPr lang="en-US"/>
              <a:pPr/>
              <a:t>15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9ACE43-B1B5-4D7E-BE7E-14C95E179418}" type="slidenum">
              <a:rPr lang="en-US"/>
              <a:pPr/>
              <a:t>19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43BCC8-9E77-4DB6-BA35-A71CCB3D960E}" type="slidenum">
              <a:rPr lang="en-US"/>
              <a:pPr/>
              <a:t>26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24531D-A880-43DF-9343-FDA1442C4ED4}" type="slidenum">
              <a:rPr lang="en-US"/>
              <a:pPr/>
              <a:t>27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2CF54-FBB3-4B01-B968-CCBE61FEAD92}" type="slidenum">
              <a:rPr lang="en-US"/>
              <a:pPr/>
              <a:t>28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91186E-5A37-4D2B-800D-FB2CFDA56D60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A3F928-189F-4048-8647-C62911372F3C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E1D04-7782-4441-BFB8-9C7144805A08}" type="slidenum">
              <a:rPr lang="en-US"/>
              <a:pPr/>
              <a:t>2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4D0CF-F740-48CC-9E88-4EB2FF1F1366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0DE341-DB47-4A88-B54F-1C50720E8943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5975F0-B644-43E9-B891-AED8925E7F82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0AB173-87D8-4BF2-82CF-A47E0EC28FE6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65686-2C61-43DB-9EEA-E0D33710A7C2}" type="slidenum">
              <a:rPr lang="en-US"/>
              <a:pPr/>
              <a:t>35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24B33E-3592-46C3-AEBB-B5460AD46EC3}" type="slidenum">
              <a:rPr lang="en-US"/>
              <a:pPr/>
              <a:t>36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D37F15-46F6-45EA-BA07-BB4D91E1CC40}" type="slidenum">
              <a:rPr lang="en-US"/>
              <a:pPr/>
              <a:t>38</a:t>
            </a:fld>
            <a:endParaRPr 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56E9FA-A757-496D-83ED-5AE8C1A2A8CF}" type="slidenum">
              <a:rPr lang="en-US"/>
              <a:pPr/>
              <a:t>40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79425E-F5CE-4FCE-81BF-E387596E1100}" type="slidenum">
              <a:rPr lang="en-US"/>
              <a:pPr/>
              <a:t>41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DC2E90-1CE1-4EF7-B413-BCDFBF62AB90}" type="slidenum">
              <a:rPr lang="en-US"/>
              <a:pPr/>
              <a:t>43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E1D04-7782-4441-BFB8-9C7144805A08}" type="slidenum">
              <a:rPr lang="en-US"/>
              <a:pPr/>
              <a:t>3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49F91BA4-8BA1-4150-8C3B-183890A04C83}" type="slidenum">
              <a:rPr lang="en-US"/>
              <a:pPr/>
              <a:t>51</a:t>
            </a:fld>
            <a:endParaRPr 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b-N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61AAAA-0893-4A03-A24E-681AD7025011}" type="slidenum">
              <a:rPr lang="en-US"/>
              <a:pPr/>
              <a:t>6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A364B2-92C4-403E-A217-164CCA2B54E1}" type="slidenum">
              <a:rPr lang="en-US"/>
              <a:pPr/>
              <a:t>7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29596E-8718-4F11-AFA8-3E9E17193D28}" type="slidenum">
              <a:rPr lang="en-US"/>
              <a:pPr/>
              <a:t>8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B9C55-AC28-4ED9-877F-D184D8846D31}" type="slidenum">
              <a:rPr lang="en-US"/>
              <a:pPr/>
              <a:t>9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FF45E7-59B7-4FAD-9500-842E660AB18B}" type="slidenum">
              <a:rPr lang="en-US"/>
              <a:pPr/>
              <a:t>10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FA74C-73E4-45AF-A326-26263D0F44CC}" type="slidenum">
              <a:rPr lang="en-US"/>
              <a:pPr/>
              <a:t>11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C08DC1-2FF3-470F-ABB9-D2CEC14BA3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C7DE5-9A97-4B51-9166-97BCB493FB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9A379C-715B-45F6-921B-B78224BE29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7619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38912"/>
            <a:ext cx="9144000" cy="319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300" y="0"/>
            <a:ext cx="8177699" cy="761999"/>
          </a:xfrm>
          <a:noFill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38912"/>
            <a:ext cx="21336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538912"/>
            <a:ext cx="48768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 Floris - QM2011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  <a:noFill/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DEB64012-6785-C44D-87D2-BE2F7704BDC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5" descr="ali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32562" y="-21131"/>
            <a:ext cx="998863" cy="9489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73C5E9-1D54-4A13-A598-50F0FD2A37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904B29-9819-4D5E-B6C0-79CD65E01BF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276BC-6B08-485E-B747-B01B53B3774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E80C76-836E-4267-8842-D5171517CE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0C9B4-D99C-417E-A8AA-99A88F2507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AFF174-FD73-41A2-AB07-F1F274CE2EF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7B6531-25A0-48F7-8BDF-F81D26AD1A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5959F8-A886-482F-94BF-519591D5A9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7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fld id="{6EB7CF64-8844-416A-8B3E-3F60E92C2D1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4" r:id="rId3"/>
    <p:sldLayoutId id="2147484309" r:id="rId4"/>
    <p:sldLayoutId id="2147484315" r:id="rId5"/>
    <p:sldLayoutId id="2147484310" r:id="rId6"/>
    <p:sldLayoutId id="2147484316" r:id="rId7"/>
    <p:sldLayoutId id="2147484317" r:id="rId8"/>
    <p:sldLayoutId id="2147484318" r:id="rId9"/>
    <p:sldLayoutId id="2147484311" r:id="rId10"/>
    <p:sldLayoutId id="2147484319" r:id="rId11"/>
    <p:sldLayoutId id="21474843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ac.stanford.edu/spires/find/wwwhepau/wwwscan?rawcmd=fin+%22d'Enterria,%20D.%22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hyperlink" Target="http://www.slac.stanford.edu/spires/find/wwwhepau/wwwscan?rawcmd=fin+%22Eyyubova,%20G.Kh.%22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hyperlink" Target="http://www.slac.stanford.edu/spires/find/inst/www?icncp=Moscow,+ITEP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lac.stanford.edu/spires/find/wwwhepau/wwwscan?rawcmd=fin+%22Kancheli,%20O.V.%22" TargetMode="External"/><Relationship Id="rId5" Type="http://schemas.openxmlformats.org/officeDocument/2006/relationships/hyperlink" Target="http://www.slac.stanford.edu/spires/find/wwwhepau/wwwscan?rawcmd=fin+%22Kaidalov,%20A.B.%22" TargetMode="External"/><Relationship Id="rId4" Type="http://schemas.openxmlformats.org/officeDocument/2006/relationships/hyperlink" Target="http://www.slac.stanford.edu/spires/find/wwwhepau/wwwscan?rawcmd=fin+%22Boreskov,%20K.G.%2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2.png"/><Relationship Id="rId2" Type="http://schemas.openxmlformats.org/officeDocument/2006/relationships/tags" Target="../tags/tag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notesSlide" Target="../notesSlides/notesSlide30.xml"/><Relationship Id="rId9" Type="http://schemas.openxmlformats.org/officeDocument/2006/relationships/oleObject" Target="../embeddings/oleObject5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09600"/>
            <a:ext cx="9144000" cy="2819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  <a:t>New </a:t>
            </a:r>
            <a:r>
              <a:rPr lang="nb-NO" sz="4000" b="1" i="1" dirty="0" err="1" smtClean="0">
                <a:solidFill>
                  <a:srgbClr val="0C00F8"/>
                </a:solidFill>
                <a:latin typeface="Algerian" pitchFamily="82" charset="0"/>
              </a:rPr>
              <a:t>Physics</a:t>
            </a:r>
            <a: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  <a:t> at LHC </a:t>
            </a:r>
            <a:b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</a:br>
            <a:endParaRPr lang="de-DE" sz="4000" b="1" i="1" dirty="0" smtClean="0">
              <a:solidFill>
                <a:srgbClr val="0C00F8"/>
              </a:solidFill>
              <a:latin typeface="Algerian" pitchFamily="82" charset="0"/>
            </a:endParaRPr>
          </a:p>
        </p:txBody>
      </p:sp>
      <p:sp>
        <p:nvSpPr>
          <p:cNvPr id="12291" name="Content Placeholder 7"/>
          <p:cNvSpPr>
            <a:spLocks noGrp="1"/>
          </p:cNvSpPr>
          <p:nvPr>
            <p:ph idx="1"/>
          </p:nvPr>
        </p:nvSpPr>
        <p:spPr>
          <a:xfrm>
            <a:off x="0" y="4495800"/>
            <a:ext cx="9144000" cy="17526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nb-NO" i="1" u="sng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L. </a:t>
            </a:r>
            <a:r>
              <a:rPr lang="nb-NO" i="1" u="sng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Bravina</a:t>
            </a:r>
            <a:r>
              <a:rPr lang="nb-NO" i="1" u="sng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 (UiO)</a:t>
            </a:r>
            <a:r>
              <a:rPr lang="nb-NO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in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collaboration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with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A.B.Kaidalov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K.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Boreskov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O.V.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Kancheli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K.Tywoniuk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I.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Arsene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</a:t>
            </a:r>
          </a:p>
          <a:p>
            <a:pPr algn="ctr" eaLnBrk="1" hangingPunct="1">
              <a:buNone/>
            </a:pP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J.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Bleibel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G.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Eyyubova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R.Kolevatov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L.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Malinina</a:t>
            </a:r>
            <a:r>
              <a:rPr lang="nb-NO" sz="1800" i="1" dirty="0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, M.S. Nilsson, E. </a:t>
            </a:r>
            <a:r>
              <a:rPr lang="nb-NO" sz="1800" i="1" dirty="0" err="1" smtClean="0">
                <a:solidFill>
                  <a:srgbClr val="0C00F8"/>
                </a:solidFill>
                <a:latin typeface="Algerian" pitchFamily="82" charset="0"/>
                <a:cs typeface="Times New Roman" pitchFamily="18" charset="0"/>
              </a:rPr>
              <a:t>Zabrodin</a:t>
            </a:r>
            <a:endParaRPr lang="nb-NO" sz="1800" i="1" dirty="0" smtClean="0">
              <a:solidFill>
                <a:srgbClr val="0C00F8"/>
              </a:solidFill>
              <a:latin typeface="Algerian" pitchFamily="82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b-NO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6096000" y="4572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  </a:t>
            </a:r>
            <a:r>
              <a:rPr lang="de-DE" sz="2000" b="0">
                <a:solidFill>
                  <a:schemeClr val="tx1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0" y="6519446"/>
            <a:ext cx="853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nb-NO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1sr International </a:t>
            </a:r>
            <a:r>
              <a:rPr lang="nb-NO" sz="1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Conference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nb-NO" sz="1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New </a:t>
            </a:r>
            <a:r>
              <a:rPr lang="nb-NO" sz="1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Frontiers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</a:t>
            </a:r>
            <a:r>
              <a:rPr lang="nb-NO" sz="1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Physics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2012, OAC, </a:t>
            </a:r>
            <a:r>
              <a:rPr lang="nb-NO" sz="1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Kolymbari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nb-NO" sz="16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Crete</a:t>
            </a:r>
            <a:r>
              <a:rPr lang="nb-NO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294" name="Picture 5" descr="geirang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144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62000" y="5410200"/>
            <a:ext cx="1752600" cy="304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nb-NO" dirty="0"/>
          </a:p>
        </p:txBody>
      </p:sp>
      <p:pic>
        <p:nvPicPr>
          <p:cNvPr id="158722" name="Picture 2" descr="http://travel.saricie.com/Eurotrip_Winter/Christmas_Market/ChristmasMarket_Krakow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514600"/>
            <a:ext cx="9144000" cy="6858001"/>
          </a:xfrm>
          <a:prstGeom prst="rect">
            <a:avLst/>
          </a:prstGeom>
          <a:noFill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743200" y="0"/>
            <a:ext cx="8686800" cy="838200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3600" b="1" i="1" u="none" strike="noStrike" kern="1200" cap="all" spc="0" normalizeH="0" baseline="0" noProof="0" dirty="0" err="1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pp</a:t>
            </a:r>
            <a:r>
              <a:rPr kumimoji="0" lang="nb-NO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  </a:t>
            </a:r>
            <a:r>
              <a:rPr kumimoji="0" lang="nb-NO" sz="3600" b="1" i="1" u="none" strike="noStrike" kern="1200" cap="all" spc="0" normalizeH="0" baseline="0" noProof="0" dirty="0" err="1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Physics</a:t>
            </a:r>
            <a:r>
              <a:rPr kumimoji="0" lang="nb-NO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  At     LHC </a:t>
            </a:r>
            <a:br>
              <a:rPr kumimoji="0" lang="nb-NO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endParaRPr kumimoji="0" lang="nb-NO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 descr="1.1338281978.view-of-the-monastery-and-academ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-2133600"/>
            <a:ext cx="9144000" cy="657225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981200" y="228600"/>
            <a:ext cx="8686800" cy="838200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3600" b="1" i="1" u="none" strike="noStrike" kern="1200" cap="all" spc="0" normalizeH="0" baseline="0" noProof="0" dirty="0" err="1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pp</a:t>
            </a:r>
            <a:r>
              <a:rPr kumimoji="0" lang="nb-NO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  </a:t>
            </a:r>
            <a:r>
              <a:rPr kumimoji="0" lang="nb-NO" sz="3600" b="1" i="1" u="none" strike="noStrike" kern="1200" cap="all" spc="0" normalizeH="0" baseline="0" noProof="0" dirty="0" err="1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Physics</a:t>
            </a:r>
            <a:r>
              <a:rPr kumimoji="0" lang="nb-NO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  At     LHC </a:t>
            </a:r>
            <a:br>
              <a:rPr kumimoji="0" lang="nb-NO" sz="3600" b="1" i="1" u="none" strike="noStrike" kern="1200" cap="all" spc="0" normalizeH="0" baseline="0" noProof="0" dirty="0" smtClean="0">
                <a:ln>
                  <a:noFill/>
                </a:ln>
                <a:solidFill>
                  <a:srgbClr val="0C00F8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endParaRPr kumimoji="0" lang="nb-NO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QGSM PREDICTIONS and RESULTS FOR LHC </a:t>
            </a:r>
            <a:endParaRPr lang="en-US" sz="2900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0" y="685800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Inelastic collisions</a:t>
            </a: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5029200" y="6858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NSD collisions</a:t>
            </a:r>
            <a:endParaRPr lang="en-US" sz="240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663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7416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7"/>
          <p:cNvSpPr txBox="1">
            <a:spLocks noChangeArrowheads="1"/>
          </p:cNvSpPr>
          <p:nvPr/>
        </p:nvSpPr>
        <p:spPr bwMode="auto">
          <a:xfrm rot="-5400000">
            <a:off x="6519069" y="4377531"/>
            <a:ext cx="375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1600" dirty="0" err="1">
                <a:solidFill>
                  <a:srgbClr val="0C00F8"/>
                </a:solidFill>
              </a:rPr>
              <a:t>J.Bleibel</a:t>
            </a:r>
            <a:r>
              <a:rPr lang="nb-NO" sz="1600" dirty="0">
                <a:solidFill>
                  <a:srgbClr val="0C00F8"/>
                </a:solidFill>
              </a:rPr>
              <a:t>. L.B. et al., (</a:t>
            </a:r>
            <a:r>
              <a:rPr lang="nb-NO" sz="1600" dirty="0" err="1">
                <a:solidFill>
                  <a:srgbClr val="0C00F8"/>
                </a:solidFill>
              </a:rPr>
              <a:t>work</a:t>
            </a:r>
            <a:r>
              <a:rPr lang="nb-NO" sz="1600" dirty="0">
                <a:solidFill>
                  <a:srgbClr val="0C00F8"/>
                </a:solidFill>
              </a:rPr>
              <a:t> in progress)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QGSM PREDICTIONS and RESULTS FOR LHC </a:t>
            </a:r>
            <a:endParaRPr lang="en-US" sz="2900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0" y="685800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Transverse momentum distributions</a:t>
            </a: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5029200" y="6858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5" name="TextBox 7"/>
          <p:cNvSpPr txBox="1">
            <a:spLocks noChangeArrowheads="1"/>
          </p:cNvSpPr>
          <p:nvPr/>
        </p:nvSpPr>
        <p:spPr bwMode="auto">
          <a:xfrm rot="-5400000">
            <a:off x="6999287" y="4506913"/>
            <a:ext cx="35607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600">
                <a:solidFill>
                  <a:srgbClr val="0C00F8"/>
                </a:solidFill>
              </a:rPr>
              <a:t>J.Bleibel, L.B. et al. (work in progress)</a:t>
            </a:r>
          </a:p>
        </p:txBody>
      </p:sp>
      <p:pic>
        <p:nvPicPr>
          <p:cNvPr id="2765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88" y="1162050"/>
            <a:ext cx="7935912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QGSM PREDICTIONS and RESULTS FOR LHC </a:t>
            </a:r>
            <a:endParaRPr lang="en-US" sz="2900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0" y="685800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Transverse momentum distributions</a:t>
            </a: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5029200" y="6858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 rot="-5400000">
            <a:off x="6999287" y="4506913"/>
            <a:ext cx="35607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600">
                <a:solidFill>
                  <a:srgbClr val="0C00F8"/>
                </a:solidFill>
              </a:rPr>
              <a:t>J.Bleibel, L.B. et al. (work in progress)</a:t>
            </a:r>
          </a:p>
        </p:txBody>
      </p:sp>
      <p:pic>
        <p:nvPicPr>
          <p:cNvPr id="286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0866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4000" b="1" i="1" dirty="0" smtClean="0">
                <a:solidFill>
                  <a:srgbClr val="0C00F8"/>
                </a:solidFill>
              </a:rPr>
              <a:t>  </a:t>
            </a:r>
            <a:r>
              <a:rPr lang="nb-NO" sz="4000" b="1" i="1" dirty="0" err="1" smtClean="0">
                <a:solidFill>
                  <a:srgbClr val="0C00F8"/>
                </a:solidFill>
              </a:rPr>
              <a:t>violation</a:t>
            </a:r>
            <a:r>
              <a:rPr lang="nb-NO" sz="4000" b="1" i="1" dirty="0" smtClean="0">
                <a:solidFill>
                  <a:srgbClr val="0C00F8"/>
                </a:solidFill>
              </a:rPr>
              <a:t> </a:t>
            </a:r>
            <a:r>
              <a:rPr lang="nb-NO" sz="4000" b="1" i="1" dirty="0" err="1" smtClean="0">
                <a:solidFill>
                  <a:srgbClr val="0C00F8"/>
                </a:solidFill>
              </a:rPr>
              <a:t>of</a:t>
            </a:r>
            <a:r>
              <a:rPr lang="nb-NO" sz="4000" b="1" i="1" dirty="0" smtClean="0">
                <a:solidFill>
                  <a:srgbClr val="0C00F8"/>
                </a:solidFill>
              </a:rPr>
              <a:t> </a:t>
            </a:r>
            <a:r>
              <a:rPr lang="nb-NO" sz="4000" b="1" i="1" dirty="0" err="1" smtClean="0">
                <a:solidFill>
                  <a:srgbClr val="9900FF"/>
                </a:solidFill>
              </a:rPr>
              <a:t>Feynman</a:t>
            </a:r>
            <a:r>
              <a:rPr lang="nb-NO" sz="4000" b="1" i="1" dirty="0" smtClean="0">
                <a:solidFill>
                  <a:srgbClr val="9900FF"/>
                </a:solidFill>
              </a:rPr>
              <a:t> </a:t>
            </a:r>
            <a:r>
              <a:rPr lang="nb-NO" sz="4000" b="1" i="1" dirty="0" err="1" smtClean="0">
                <a:solidFill>
                  <a:srgbClr val="9900FF"/>
                </a:solidFill>
              </a:rPr>
              <a:t>scaling</a:t>
            </a:r>
            <a:endParaRPr lang="de-DE" sz="4000" b="1" i="1" dirty="0" smtClean="0">
              <a:solidFill>
                <a:srgbClr val="9900FF"/>
              </a:solidFill>
            </a:endParaRPr>
          </a:p>
        </p:txBody>
      </p: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6172200" y="16002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  <a:r>
              <a:rPr lang="de-DE" sz="2000" b="0">
                <a:solidFill>
                  <a:schemeClr val="tx1"/>
                </a:solidFill>
                <a:latin typeface="Trebuchet MS" pitchFamily="34" charset="0"/>
              </a:rPr>
              <a:t> </a:t>
            </a: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5962650" y="1762125"/>
          <a:ext cx="114300" cy="177800"/>
        </p:xfrm>
        <a:graphic>
          <a:graphicData uri="http://schemas.openxmlformats.org/presentationml/2006/ole">
            <p:oleObj spid="_x0000_s402434" name="Equation" r:id="rId4" imgW="114120" imgH="177480" progId="Equation.DSMT4">
              <p:embed/>
            </p:oleObj>
          </a:graphicData>
        </a:graphic>
      </p:graphicFrame>
      <p:sp>
        <p:nvSpPr>
          <p:cNvPr id="15" name="Rectangle 14"/>
          <p:cNvSpPr/>
          <p:nvPr/>
        </p:nvSpPr>
        <p:spPr>
          <a:xfrm>
            <a:off x="5791200" y="1143000"/>
            <a:ext cx="3352800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W. Busza, JPG 35 (2008) 044040 </a:t>
            </a:r>
            <a:endParaRPr lang="en-US" sz="1600"/>
          </a:p>
        </p:txBody>
      </p:sp>
      <p:sp>
        <p:nvSpPr>
          <p:cNvPr id="16" name="Rectangle 15"/>
          <p:cNvSpPr/>
          <p:nvPr/>
        </p:nvSpPr>
        <p:spPr>
          <a:xfrm>
            <a:off x="304800" y="1143000"/>
            <a:ext cx="39624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UA5 Collab., Phys. Rep. 154 (1987) 247</a:t>
            </a:r>
            <a:r>
              <a:rPr lang="nb-NO" sz="18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/>
          </a:p>
        </p:txBody>
      </p:sp>
      <p:pic>
        <p:nvPicPr>
          <p:cNvPr id="1031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1524000"/>
            <a:ext cx="3808413" cy="4497388"/>
          </a:xfrm>
          <a:noFill/>
        </p:spPr>
      </p:pic>
      <p:sp>
        <p:nvSpPr>
          <p:cNvPr id="1032" name="TextBox 22"/>
          <p:cNvSpPr txBox="1">
            <a:spLocks noChangeArrowheads="1"/>
          </p:cNvSpPr>
          <p:nvPr/>
        </p:nvSpPr>
        <p:spPr bwMode="auto">
          <a:xfrm>
            <a:off x="304800" y="6172200"/>
            <a:ext cx="4194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000">
                <a:solidFill>
                  <a:srgbClr val="0C00F8"/>
                </a:solidFill>
              </a:rPr>
              <a:t>Charged particle pseudorapidity </a:t>
            </a:r>
          </a:p>
          <a:p>
            <a:r>
              <a:rPr lang="nb-NO" sz="2000">
                <a:solidFill>
                  <a:srgbClr val="0C00F8"/>
                </a:solidFill>
              </a:rPr>
              <a:t>density at </a:t>
            </a:r>
            <a:r>
              <a:rPr lang="nb-NO" sz="2000">
                <a:solidFill>
                  <a:srgbClr val="9900FF"/>
                </a:solidFill>
                <a:latin typeface="Euclid Symbol" pitchFamily="18" charset="2"/>
              </a:rPr>
              <a:t>h = 0 </a:t>
            </a:r>
            <a:r>
              <a:rPr lang="nb-NO" sz="2000">
                <a:solidFill>
                  <a:srgbClr val="0C00F8"/>
                </a:solidFill>
                <a:cs typeface="Times New Roman" pitchFamily="18" charset="0"/>
              </a:rPr>
              <a:t>as a function of </a:t>
            </a:r>
            <a:r>
              <a:rPr lang="nb-NO" sz="2000">
                <a:solidFill>
                  <a:srgbClr val="9900FF"/>
                </a:solidFill>
              </a:rPr>
              <a:t>√s </a:t>
            </a:r>
            <a:r>
              <a:rPr lang="nb-NO" sz="2000">
                <a:solidFill>
                  <a:srgbClr val="0C00F8"/>
                </a:solidFill>
              </a:rPr>
              <a:t> </a:t>
            </a:r>
            <a:endParaRPr lang="en-US" sz="2000">
              <a:solidFill>
                <a:srgbClr val="0C00F8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1447800"/>
            <a:ext cx="40973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extBox 23"/>
          <p:cNvSpPr txBox="1">
            <a:spLocks noChangeArrowheads="1"/>
          </p:cNvSpPr>
          <p:nvPr/>
        </p:nvSpPr>
        <p:spPr bwMode="auto">
          <a:xfrm>
            <a:off x="4724400" y="6027738"/>
            <a:ext cx="4087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>
                <a:solidFill>
                  <a:srgbClr val="0000FF"/>
                </a:solidFill>
              </a:rPr>
              <a:t>Violation of Feynman scaling,</a:t>
            </a:r>
          </a:p>
          <a:p>
            <a:r>
              <a:rPr lang="nb-NO" sz="2400">
                <a:solidFill>
                  <a:srgbClr val="0000FF"/>
                </a:solidFill>
              </a:rPr>
              <a:t>but ext. long. scaling holds?!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25" name="Up Arrow 24"/>
          <p:cNvSpPr/>
          <p:nvPr/>
        </p:nvSpPr>
        <p:spPr>
          <a:xfrm rot="18822003">
            <a:off x="3556793" y="3504407"/>
            <a:ext cx="277813" cy="300355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10800000">
            <a:off x="8456613" y="3886200"/>
            <a:ext cx="687387" cy="2767013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114800"/>
            <a:ext cx="40386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-304800"/>
            <a:ext cx="3657600" cy="1295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3100" b="1" i="1" dirty="0" smtClean="0">
                <a:solidFill>
                  <a:srgbClr val="0C00F8"/>
                </a:solidFill>
              </a:rPr>
              <a:t/>
            </a:r>
            <a:br>
              <a:rPr lang="nb-NO" sz="3100" b="1" i="1" dirty="0" smtClean="0">
                <a:solidFill>
                  <a:srgbClr val="0C00F8"/>
                </a:solidFill>
              </a:rPr>
            </a:br>
            <a:r>
              <a:rPr lang="nb-NO" sz="3100" b="1" i="1" dirty="0" smtClean="0">
                <a:solidFill>
                  <a:srgbClr val="0C00F8"/>
                </a:solidFill>
              </a:rPr>
              <a:t/>
            </a:r>
            <a:br>
              <a:rPr lang="nb-NO" sz="3100" b="1" i="1" dirty="0" smtClean="0">
                <a:solidFill>
                  <a:srgbClr val="0C00F8"/>
                </a:solidFill>
              </a:rPr>
            </a:br>
            <a:r>
              <a:rPr lang="nb-NO" sz="3100" b="1" i="1" dirty="0" smtClean="0">
                <a:solidFill>
                  <a:srgbClr val="0C00F8"/>
                </a:solidFill>
                <a:latin typeface="Algerian" pitchFamily="82" charset="0"/>
              </a:rPr>
              <a:t>OSLO </a:t>
            </a:r>
            <a:r>
              <a:rPr lang="nb-NO" sz="3100" b="1" i="1" dirty="0" err="1" smtClean="0">
                <a:solidFill>
                  <a:srgbClr val="0C00F8"/>
                </a:solidFill>
                <a:latin typeface="Algerian" pitchFamily="82" charset="0"/>
              </a:rPr>
              <a:t>Theory</a:t>
            </a:r>
            <a:r>
              <a:rPr lang="nb-NO" sz="3100" b="1" i="1" dirty="0" smtClean="0">
                <a:solidFill>
                  <a:srgbClr val="0C00F8"/>
                </a:solidFill>
                <a:latin typeface="Algerian" pitchFamily="82" charset="0"/>
              </a:rPr>
              <a:t> Group </a:t>
            </a:r>
            <a:r>
              <a:rPr lang="nb-NO" sz="3100" b="1" i="1" dirty="0" smtClean="0">
                <a:solidFill>
                  <a:srgbClr val="0C00F8"/>
                </a:solidFill>
              </a:rPr>
              <a:t>                          </a:t>
            </a:r>
            <a:r>
              <a:rPr lang="nb-NO" b="1" i="1" dirty="0" smtClean="0">
                <a:solidFill>
                  <a:srgbClr val="0C00F8"/>
                </a:solidFill>
              </a:rPr>
              <a:t/>
            </a:r>
            <a:br>
              <a:rPr lang="nb-NO" b="1" i="1" dirty="0" smtClean="0">
                <a:solidFill>
                  <a:srgbClr val="0C00F8"/>
                </a:solidFill>
              </a:rPr>
            </a:br>
            <a:r>
              <a:rPr lang="nb-NO" b="1" i="1" dirty="0" smtClean="0">
                <a:solidFill>
                  <a:srgbClr val="0C00F8"/>
                </a:solidFill>
              </a:rPr>
              <a:t> </a:t>
            </a:r>
            <a:br>
              <a:rPr lang="nb-NO" b="1" i="1" dirty="0" smtClean="0">
                <a:solidFill>
                  <a:srgbClr val="0C00F8"/>
                </a:solidFill>
              </a:rPr>
            </a:br>
            <a:r>
              <a:rPr lang="nb-NO" b="1" i="1" dirty="0" smtClean="0">
                <a:solidFill>
                  <a:srgbClr val="0C00F8"/>
                </a:solidFill>
              </a:rPr>
              <a:t> </a:t>
            </a:r>
            <a:endParaRPr lang="de-DE" sz="3100" b="1" i="1" dirty="0" smtClean="0">
              <a:solidFill>
                <a:srgbClr val="EE0ACD"/>
              </a:solidFill>
            </a:endParaRP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41" name="TextBox 10"/>
          <p:cNvSpPr txBox="1">
            <a:spLocks noChangeArrowheads="1"/>
          </p:cNvSpPr>
          <p:nvPr/>
        </p:nvSpPr>
        <p:spPr bwMode="auto">
          <a:xfrm>
            <a:off x="609600" y="6172200"/>
            <a:ext cx="261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>
                <a:solidFill>
                  <a:srgbClr val="0000FF"/>
                </a:solidFill>
              </a:rPr>
              <a:t> </a:t>
            </a:r>
            <a:endParaRPr lang="en-US" sz="2400">
              <a:solidFill>
                <a:srgbClr val="0000FF"/>
              </a:solidFill>
            </a:endParaRP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3400"/>
            <a:ext cx="32131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v2_pt_id.eps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48000"/>
            <a:ext cx="2667000" cy="17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4988" y="609600"/>
            <a:ext cx="22590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35750" y="4038600"/>
            <a:ext cx="25082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12192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181600"/>
            <a:ext cx="2667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TextBox 21"/>
          <p:cNvSpPr txBox="1">
            <a:spLocks noChangeArrowheads="1"/>
          </p:cNvSpPr>
          <p:nvPr/>
        </p:nvSpPr>
        <p:spPr bwMode="auto">
          <a:xfrm>
            <a:off x="228600" y="0"/>
            <a:ext cx="279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/>
              <a:t>1. Gluon shadowing</a:t>
            </a:r>
            <a:endParaRPr lang="en-US" sz="2400"/>
          </a:p>
        </p:txBody>
      </p:sp>
      <p:sp>
        <p:nvSpPr>
          <p:cNvPr id="14349" name="TextBox 22"/>
          <p:cNvSpPr txBox="1">
            <a:spLocks noChangeArrowheads="1"/>
          </p:cNvSpPr>
          <p:nvPr/>
        </p:nvSpPr>
        <p:spPr bwMode="auto">
          <a:xfrm>
            <a:off x="838200" y="3200400"/>
            <a:ext cx="2362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/>
              <a:t> </a:t>
            </a:r>
            <a:endParaRPr lang="en-US"/>
          </a:p>
        </p:txBody>
      </p:sp>
      <p:sp>
        <p:nvSpPr>
          <p:cNvPr id="14350" name="TextBox 23"/>
          <p:cNvSpPr txBox="1">
            <a:spLocks noChangeArrowheads="1"/>
          </p:cNvSpPr>
          <p:nvPr/>
        </p:nvSpPr>
        <p:spPr bwMode="auto">
          <a:xfrm>
            <a:off x="0" y="2590800"/>
            <a:ext cx="21659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 dirty="0"/>
              <a:t>2. </a:t>
            </a:r>
            <a:r>
              <a:rPr lang="nb-NO" sz="2400" dirty="0" err="1"/>
              <a:t>Elliptic</a:t>
            </a:r>
            <a:r>
              <a:rPr lang="nb-NO" sz="2400" dirty="0"/>
              <a:t> </a:t>
            </a:r>
            <a:r>
              <a:rPr lang="nb-NO" sz="2400" dirty="0" err="1" smtClean="0"/>
              <a:t>flow</a:t>
            </a:r>
            <a:r>
              <a:rPr lang="nb-NO" sz="2400" dirty="0" smtClean="0"/>
              <a:t> </a:t>
            </a:r>
          </a:p>
        </p:txBody>
      </p:sp>
      <p:sp>
        <p:nvSpPr>
          <p:cNvPr id="14351" name="TextBox 24"/>
          <p:cNvSpPr txBox="1">
            <a:spLocks noChangeArrowheads="1"/>
          </p:cNvSpPr>
          <p:nvPr/>
        </p:nvSpPr>
        <p:spPr bwMode="auto">
          <a:xfrm>
            <a:off x="0" y="4724400"/>
            <a:ext cx="2090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 dirty="0"/>
              <a:t>3. HYDJET++</a:t>
            </a:r>
            <a:endParaRPr lang="en-US" sz="2400" dirty="0"/>
          </a:p>
        </p:txBody>
      </p:sp>
      <p:sp>
        <p:nvSpPr>
          <p:cNvPr id="14352" name="TextBox 25"/>
          <p:cNvSpPr txBox="1">
            <a:spLocks noChangeArrowheads="1"/>
          </p:cNvSpPr>
          <p:nvPr/>
        </p:nvSpPr>
        <p:spPr bwMode="auto">
          <a:xfrm>
            <a:off x="3733800" y="762000"/>
            <a:ext cx="1885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 dirty="0"/>
              <a:t>4. </a:t>
            </a:r>
            <a:r>
              <a:rPr lang="nb-NO" sz="2400" dirty="0" err="1"/>
              <a:t>Freeze-out</a:t>
            </a:r>
            <a:endParaRPr lang="en-US" sz="2400" dirty="0"/>
          </a:p>
        </p:txBody>
      </p:sp>
      <p:sp>
        <p:nvSpPr>
          <p:cNvPr id="14353" name="TextBox 26"/>
          <p:cNvSpPr txBox="1">
            <a:spLocks noChangeArrowheads="1"/>
          </p:cNvSpPr>
          <p:nvPr/>
        </p:nvSpPr>
        <p:spPr bwMode="auto">
          <a:xfrm>
            <a:off x="2819400" y="3505200"/>
            <a:ext cx="2778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 dirty="0"/>
              <a:t>5. HBT </a:t>
            </a:r>
            <a:r>
              <a:rPr lang="nb-NO" sz="2400" dirty="0" err="1"/>
              <a:t>correlations</a:t>
            </a:r>
            <a:endParaRPr lang="en-US" sz="2400" dirty="0"/>
          </a:p>
        </p:txBody>
      </p:sp>
      <p:sp>
        <p:nvSpPr>
          <p:cNvPr id="14354" name="TextBox 27"/>
          <p:cNvSpPr txBox="1">
            <a:spLocks noChangeArrowheads="1"/>
          </p:cNvSpPr>
          <p:nvPr/>
        </p:nvSpPr>
        <p:spPr bwMode="auto">
          <a:xfrm>
            <a:off x="6324600" y="1524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2400" dirty="0"/>
              <a:t>6. </a:t>
            </a:r>
            <a:r>
              <a:rPr lang="nb-NO" sz="2400" dirty="0" err="1"/>
              <a:t>Equation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State</a:t>
            </a:r>
            <a:endParaRPr lang="en-US" sz="2400" dirty="0"/>
          </a:p>
        </p:txBody>
      </p:sp>
      <p:sp>
        <p:nvSpPr>
          <p:cNvPr id="14355" name="TextBox 28"/>
          <p:cNvSpPr txBox="1">
            <a:spLocks noChangeArrowheads="1"/>
          </p:cNvSpPr>
          <p:nvPr/>
        </p:nvSpPr>
        <p:spPr bwMode="auto">
          <a:xfrm>
            <a:off x="6019800" y="3581400"/>
            <a:ext cx="2857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 dirty="0"/>
              <a:t>7. </a:t>
            </a:r>
            <a:r>
              <a:rPr lang="nb-NO" sz="2400" dirty="0" err="1"/>
              <a:t>Predictions</a:t>
            </a:r>
            <a:r>
              <a:rPr lang="nb-NO" sz="2400" dirty="0"/>
              <a:t> for </a:t>
            </a:r>
            <a:r>
              <a:rPr lang="nb-NO" sz="2400" dirty="0" err="1"/>
              <a:t>pp</a:t>
            </a:r>
            <a:endParaRPr lang="en-US" sz="2400" dirty="0"/>
          </a:p>
        </p:txBody>
      </p:sp>
      <p:sp>
        <p:nvSpPr>
          <p:cNvPr id="14356" name="TextBox 19"/>
          <p:cNvSpPr txBox="1">
            <a:spLocks noChangeArrowheads="1"/>
          </p:cNvSpPr>
          <p:nvPr/>
        </p:nvSpPr>
        <p:spPr bwMode="auto">
          <a:xfrm>
            <a:off x="228600" y="6019800"/>
            <a:ext cx="75616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 dirty="0"/>
              <a:t>8. </a:t>
            </a:r>
            <a:r>
              <a:rPr lang="nb-NO" sz="2400" dirty="0" err="1"/>
              <a:t>Flow</a:t>
            </a:r>
            <a:r>
              <a:rPr lang="nb-NO" sz="2400" dirty="0"/>
              <a:t> in </a:t>
            </a:r>
            <a:r>
              <a:rPr lang="nb-NO" sz="2400" dirty="0" err="1"/>
              <a:t>pp</a:t>
            </a:r>
            <a:r>
              <a:rPr lang="nb-NO" sz="2400" dirty="0"/>
              <a:t>  </a:t>
            </a:r>
            <a:r>
              <a:rPr lang="nb-NO" sz="2400" dirty="0" smtClean="0"/>
              <a:t>9. </a:t>
            </a:r>
            <a:r>
              <a:rPr lang="nb-NO" sz="2400" dirty="0" err="1" smtClean="0"/>
              <a:t>Regge</a:t>
            </a:r>
            <a:r>
              <a:rPr lang="nb-NO" sz="2400" dirty="0" smtClean="0"/>
              <a:t> </a:t>
            </a:r>
            <a:r>
              <a:rPr lang="nb-NO" sz="2400" dirty="0" err="1" smtClean="0"/>
              <a:t>field</a:t>
            </a:r>
            <a:r>
              <a:rPr lang="nb-NO" sz="2400" dirty="0" smtClean="0"/>
              <a:t> </a:t>
            </a:r>
            <a:r>
              <a:rPr lang="nb-NO" sz="2400" dirty="0" err="1" smtClean="0"/>
              <a:t>theory</a:t>
            </a:r>
            <a:r>
              <a:rPr lang="nb-NO" sz="2400" dirty="0" smtClean="0"/>
              <a:t> and </a:t>
            </a:r>
            <a:r>
              <a:rPr lang="nb-NO" sz="2400" dirty="0" err="1" smtClean="0"/>
              <a:t>stochastic</a:t>
            </a:r>
            <a:r>
              <a:rPr lang="nb-NO" sz="2400" dirty="0" smtClean="0"/>
              <a:t> </a:t>
            </a:r>
            <a:r>
              <a:rPr lang="nb-NO" sz="2400" dirty="0" err="1" smtClean="0"/>
              <a:t>model</a:t>
            </a:r>
            <a:endParaRPr lang="nb-NO" sz="2400" dirty="0" smtClean="0"/>
          </a:p>
          <a:p>
            <a:r>
              <a:rPr lang="nb-NO" sz="2400" dirty="0" smtClean="0"/>
              <a:t>10. </a:t>
            </a:r>
            <a:r>
              <a:rPr lang="nb-NO" sz="2400" dirty="0" err="1"/>
              <a:t>Di-hadron</a:t>
            </a:r>
            <a:r>
              <a:rPr lang="nb-NO" sz="2400" dirty="0"/>
              <a:t> </a:t>
            </a:r>
            <a:r>
              <a:rPr lang="nb-NO" sz="2400" dirty="0" err="1"/>
              <a:t>azimuthal</a:t>
            </a:r>
            <a:r>
              <a:rPr lang="nb-NO" sz="2400" dirty="0"/>
              <a:t> </a:t>
            </a:r>
            <a:r>
              <a:rPr lang="nb-NO" sz="2400" dirty="0" err="1" smtClean="0"/>
              <a:t>correlations</a:t>
            </a:r>
            <a:r>
              <a:rPr lang="nb-NO" sz="2400" dirty="0" smtClean="0"/>
              <a:t> and </a:t>
            </a:r>
            <a:r>
              <a:rPr lang="nb-NO" sz="2400" dirty="0" err="1" smtClean="0"/>
              <a:t>ridge</a:t>
            </a:r>
            <a:r>
              <a:rPr lang="nb-NO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106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VIOLATION OF </a:t>
            </a:r>
            <a:r>
              <a:rPr lang="nb-NO" sz="2900" b="1" i="1" cap="none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Extended Longitudinal Scaling</a:t>
            </a: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IN HEAVY-ION COLLISIONS AT LHC? </a:t>
            </a:r>
            <a:endParaRPr lang="en-US" sz="2900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6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68" name="Rectangle 4"/>
          <p:cNvSpPr>
            <a:spLocks noChangeArrowheads="1"/>
          </p:cNvSpPr>
          <p:nvPr/>
        </p:nvSpPr>
        <p:spPr bwMode="auto">
          <a:xfrm rot="16200000">
            <a:off x="3236119" y="1847056"/>
            <a:ext cx="27368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11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en-US" sz="11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7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73" name="Text Box 9"/>
          <p:cNvSpPr txBox="1">
            <a:spLocks noChangeArrowheads="1"/>
          </p:cNvSpPr>
          <p:nvPr/>
        </p:nvSpPr>
        <p:spPr bwMode="auto">
          <a:xfrm>
            <a:off x="0" y="6354763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0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Statistical thermal model: ELS will be violated in A+A @ LHC.  What about p+p ?</a:t>
            </a:r>
            <a:endParaRPr lang="en-US" sz="20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4953000" y="2743200"/>
            <a:ext cx="596900" cy="1793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4953000" y="5105400"/>
            <a:ext cx="596900" cy="1793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970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4000500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267200"/>
            <a:ext cx="3059113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12813"/>
            <a:ext cx="3276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urved Left Arrow 16"/>
          <p:cNvSpPr/>
          <p:nvPr/>
        </p:nvSpPr>
        <p:spPr>
          <a:xfrm>
            <a:off x="3581400" y="3429000"/>
            <a:ext cx="731838" cy="1520825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Left Arrow 10"/>
          <p:cNvSpPr/>
          <p:nvPr/>
        </p:nvSpPr>
        <p:spPr bwMode="auto">
          <a:xfrm rot="9120600">
            <a:off x="3441700" y="4956175"/>
            <a:ext cx="1739900" cy="242888"/>
          </a:xfrm>
          <a:prstGeom prst="lef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10" name="TextBox 17"/>
          <p:cNvSpPr txBox="1">
            <a:spLocks noChangeArrowheads="1"/>
          </p:cNvSpPr>
          <p:nvPr/>
        </p:nvSpPr>
        <p:spPr bwMode="auto">
          <a:xfrm>
            <a:off x="4267200" y="1066800"/>
            <a:ext cx="4778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400">
                <a:solidFill>
                  <a:schemeClr val="tx1"/>
                </a:solidFill>
              </a:rPr>
              <a:t>J. Cleymans, J.Struempfer, L.Turko, PRC 78 (2008) 017901 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3810000" y="3886200"/>
            <a:ext cx="485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600">
                <a:latin typeface="Euclid Symbol" pitchFamily="18" charset="2"/>
              </a:rPr>
              <a:t>s</a:t>
            </a:r>
            <a:endParaRPr lang="en-US" sz="3600">
              <a:latin typeface="Euclid Symbol" pitchFamily="18" charset="2"/>
            </a:endParaRPr>
          </a:p>
        </p:txBody>
      </p:sp>
      <p:sp>
        <p:nvSpPr>
          <p:cNvPr id="20" name="Right Arrow 19"/>
          <p:cNvSpPr/>
          <p:nvPr/>
        </p:nvSpPr>
        <p:spPr>
          <a:xfrm rot="19450148">
            <a:off x="4603750" y="5318125"/>
            <a:ext cx="3365500" cy="1079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868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PREDICTIONS FOR  PP @ LHC</a:t>
            </a:r>
            <a:endParaRPr lang="en-US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0292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1219200" y="990600"/>
            <a:ext cx="510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0" y="47244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2" name="Text Box 8"/>
          <p:cNvSpPr txBox="1">
            <a:spLocks noChangeArrowheads="1"/>
          </p:cNvSpPr>
          <p:nvPr/>
        </p:nvSpPr>
        <p:spPr bwMode="auto">
          <a:xfrm>
            <a:off x="609600" y="6096000"/>
            <a:ext cx="830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QGSM: extended longitudinal scaling in p+p collisions holds</a:t>
            </a:r>
            <a:endParaRPr lang="en-US" sz="2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175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838200"/>
            <a:ext cx="68580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Oval 21"/>
          <p:cNvSpPr>
            <a:spLocks noChangeArrowheads="1"/>
          </p:cNvSpPr>
          <p:nvPr/>
        </p:nvSpPr>
        <p:spPr bwMode="auto">
          <a:xfrm rot="-1594146">
            <a:off x="5778500" y="3751263"/>
            <a:ext cx="1219200" cy="19319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SCALING HOLDS IN THE MODEL? </a:t>
            </a:r>
            <a:endParaRPr lang="en-US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6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68" name="Rectangle 4"/>
          <p:cNvSpPr>
            <a:spLocks noChangeArrowheads="1"/>
          </p:cNvSpPr>
          <p:nvPr/>
        </p:nvSpPr>
        <p:spPr bwMode="auto">
          <a:xfrm rot="16200000">
            <a:off x="3236119" y="1847056"/>
            <a:ext cx="27368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11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en-US" sz="11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7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4473" name="Text Box 9"/>
          <p:cNvSpPr txBox="1">
            <a:spLocks noChangeArrowheads="1"/>
          </p:cNvSpPr>
          <p:nvPr/>
        </p:nvSpPr>
        <p:spPr bwMode="auto">
          <a:xfrm>
            <a:off x="0" y="6354763"/>
            <a:ext cx="845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0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In string models both </a:t>
            </a:r>
            <a:r>
              <a:rPr lang="nb-NO" sz="2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FS</a:t>
            </a:r>
            <a:r>
              <a:rPr lang="nb-NO" sz="20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nb-NO" sz="2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ELS </a:t>
            </a:r>
            <a:r>
              <a:rPr lang="nb-NO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holds in the fragmentation regions</a:t>
            </a:r>
            <a:r>
              <a:rPr lang="nb-NO" sz="2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nb-NO" sz="20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0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8" name="TextBox 17"/>
          <p:cNvSpPr txBox="1">
            <a:spLocks noChangeArrowheads="1"/>
          </p:cNvSpPr>
          <p:nvPr/>
        </p:nvSpPr>
        <p:spPr bwMode="auto">
          <a:xfrm>
            <a:off x="4267200" y="1066800"/>
            <a:ext cx="230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400">
                <a:solidFill>
                  <a:schemeClr val="tx1"/>
                </a:solidFill>
              </a:rPr>
              <a:t> </a:t>
            </a:r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20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27908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urved Left Arrow 16"/>
          <p:cNvSpPr/>
          <p:nvPr/>
        </p:nvSpPr>
        <p:spPr>
          <a:xfrm>
            <a:off x="2895600" y="1905000"/>
            <a:ext cx="731838" cy="1520825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3727450" y="1927225"/>
          <a:ext cx="114300" cy="177800"/>
        </p:xfrm>
        <a:graphic>
          <a:graphicData uri="http://schemas.openxmlformats.org/presentationml/2006/ole">
            <p:oleObj spid="_x0000_s403458" name="Equation" r:id="rId4" imgW="114120" imgH="177480" progId="Equation.DSMT4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2960688" y="838200"/>
          <a:ext cx="6183312" cy="5218113"/>
        </p:xfrm>
        <a:graphic>
          <a:graphicData uri="http://schemas.openxmlformats.org/presentationml/2006/ole">
            <p:oleObj spid="_x0000_s403459" name="Equation" r:id="rId5" imgW="3581280" imgH="3022560" progId="Equation.DSMT4">
              <p:embed/>
            </p:oleObj>
          </a:graphicData>
        </a:graphic>
      </p:graphicFrame>
      <p:sp>
        <p:nvSpPr>
          <p:cNvPr id="2061" name="TextBox 25"/>
          <p:cNvSpPr txBox="1">
            <a:spLocks noChangeArrowheads="1"/>
          </p:cNvSpPr>
          <p:nvPr/>
        </p:nvSpPr>
        <p:spPr bwMode="auto">
          <a:xfrm rot="-3736260">
            <a:off x="2699544" y="2482056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800"/>
              <a:t>Short range correlations</a:t>
            </a:r>
            <a:endParaRPr lang="en-US" sz="1800"/>
          </a:p>
        </p:txBody>
      </p:sp>
      <p:graphicFrame>
        <p:nvGraphicFramePr>
          <p:cNvPr id="2052" name="Object 7"/>
          <p:cNvGraphicFramePr>
            <a:graphicFrameLocks noChangeAspect="1"/>
          </p:cNvGraphicFramePr>
          <p:nvPr/>
        </p:nvGraphicFramePr>
        <p:xfrm>
          <a:off x="762000" y="4343400"/>
          <a:ext cx="3292475" cy="1752600"/>
        </p:xfrm>
        <a:graphic>
          <a:graphicData uri="http://schemas.openxmlformats.org/presentationml/2006/ole">
            <p:oleObj spid="_x0000_s403460" name="Equation" r:id="rId6" imgW="1765080" imgH="939600" progId="Equation.DSMT4">
              <p:embed/>
            </p:oleObj>
          </a:graphicData>
        </a:graphic>
      </p:graphicFrame>
      <p:sp>
        <p:nvSpPr>
          <p:cNvPr id="28" name="Explosion 1 27"/>
          <p:cNvSpPr/>
          <p:nvPr/>
        </p:nvSpPr>
        <p:spPr>
          <a:xfrm>
            <a:off x="304800" y="5715000"/>
            <a:ext cx="304800" cy="381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Explosion 1 28"/>
          <p:cNvSpPr/>
          <p:nvPr/>
        </p:nvSpPr>
        <p:spPr>
          <a:xfrm>
            <a:off x="8153400" y="5715000"/>
            <a:ext cx="381000" cy="3810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Left-Right Arrow 29"/>
          <p:cNvSpPr/>
          <p:nvPr/>
        </p:nvSpPr>
        <p:spPr>
          <a:xfrm>
            <a:off x="2895600" y="5715000"/>
            <a:ext cx="1597025" cy="331788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QGSM PREDICTIONS and RESULTS FOR LHC </a:t>
            </a:r>
            <a:endParaRPr lang="en-US" sz="2900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0" y="685800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Multiplicity distributions</a:t>
            </a: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5029200" y="6858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5" name="TextBox 7"/>
          <p:cNvSpPr txBox="1">
            <a:spLocks noChangeArrowheads="1"/>
          </p:cNvSpPr>
          <p:nvPr/>
        </p:nvSpPr>
        <p:spPr bwMode="auto">
          <a:xfrm rot="-5400000">
            <a:off x="6999287" y="4506913"/>
            <a:ext cx="35607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600">
                <a:solidFill>
                  <a:srgbClr val="0C00F8"/>
                </a:solidFill>
              </a:rPr>
              <a:t>J.Bleibel, L.B. et al. (work in progress)</a:t>
            </a:r>
          </a:p>
        </p:txBody>
      </p:sp>
      <p:pic>
        <p:nvPicPr>
          <p:cNvPr id="327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077200" cy="56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5867400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/>
              <a:t> </a:t>
            </a:r>
            <a:endParaRPr lang="en-US" dirty="0" smtClean="0">
              <a:solidFill>
                <a:srgbClr val="0C00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4495800" y="1143000"/>
            <a:ext cx="510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2" name="Text Box 8"/>
          <p:cNvSpPr txBox="1">
            <a:spLocks noChangeArrowheads="1"/>
          </p:cNvSpPr>
          <p:nvPr/>
        </p:nvSpPr>
        <p:spPr bwMode="auto">
          <a:xfrm>
            <a:off x="5943600" y="1143000"/>
            <a:ext cx="30480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High-multiplicity tail </a:t>
            </a: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is</a:t>
            </a: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pushed up, whereas maximum of the distribution is shifted towards small values of </a:t>
            </a:r>
            <a:r>
              <a:rPr lang="nb-NO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energies below 100 GeV different contributions overlap strongly, whereas at higher energies – more multi-string processes</a:t>
            </a:r>
          </a:p>
          <a:p>
            <a:pPr eaLnBrk="0" hangingPunct="0">
              <a:spcBef>
                <a:spcPct val="50000"/>
              </a:spcBef>
              <a:defRPr/>
            </a:pPr>
            <a:endParaRPr lang="nb-NO" sz="2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</a:t>
            </a:r>
          </a:p>
        </p:txBody>
      </p:sp>
      <p:sp>
        <p:nvSpPr>
          <p:cNvPr id="14" name="Left Arrow 13"/>
          <p:cNvSpPr/>
          <p:nvPr/>
        </p:nvSpPr>
        <p:spPr>
          <a:xfrm rot="19720661">
            <a:off x="3641725" y="2405063"/>
            <a:ext cx="2497138" cy="23971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Arc 18"/>
          <p:cNvSpPr/>
          <p:nvPr/>
        </p:nvSpPr>
        <p:spPr>
          <a:xfrm>
            <a:off x="685800" y="2286000"/>
            <a:ext cx="838200" cy="3505200"/>
          </a:xfrm>
          <a:prstGeom prst="arc">
            <a:avLst>
              <a:gd name="adj1" fmla="val 11102548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1447800" y="2971800"/>
            <a:ext cx="838200" cy="2286000"/>
          </a:xfrm>
          <a:prstGeom prst="arc">
            <a:avLst>
              <a:gd name="adj1" fmla="val 11301954"/>
              <a:gd name="adj2" fmla="val 0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Arc 20"/>
          <p:cNvSpPr/>
          <p:nvPr/>
        </p:nvSpPr>
        <p:spPr>
          <a:xfrm>
            <a:off x="1981200" y="3352800"/>
            <a:ext cx="838200" cy="1828800"/>
          </a:xfrm>
          <a:prstGeom prst="arc">
            <a:avLst>
              <a:gd name="adj1" fmla="val 11001988"/>
              <a:gd name="adj2" fmla="val 0"/>
            </a:avLst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2590800" y="3733800"/>
            <a:ext cx="914400" cy="1600200"/>
          </a:xfrm>
          <a:prstGeom prst="arc">
            <a:avLst>
              <a:gd name="adj1" fmla="val 10609210"/>
              <a:gd name="adj2" fmla="val 0"/>
            </a:avLst>
          </a:prstGeom>
          <a:ln>
            <a:solidFill>
              <a:srgbClr val="009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804" name="TextBox 24"/>
          <p:cNvSpPr txBox="1">
            <a:spLocks noChangeArrowheads="1"/>
          </p:cNvSpPr>
          <p:nvPr/>
        </p:nvSpPr>
        <p:spPr bwMode="auto">
          <a:xfrm>
            <a:off x="990600" y="2819400"/>
            <a:ext cx="36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800">
                <a:solidFill>
                  <a:srgbClr val="FF0000"/>
                </a:solidFill>
              </a:rPr>
              <a:t>2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33805" name="Rectangle 25"/>
          <p:cNvSpPr>
            <a:spLocks noChangeArrowheads="1"/>
          </p:cNvSpPr>
          <p:nvPr/>
        </p:nvSpPr>
        <p:spPr bwMode="auto">
          <a:xfrm>
            <a:off x="1676400" y="3200400"/>
            <a:ext cx="36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800">
                <a:solidFill>
                  <a:srgbClr val="0000FF"/>
                </a:solidFill>
              </a:rPr>
              <a:t>4</a:t>
            </a:r>
            <a:endParaRPr lang="en-US" sz="2800">
              <a:solidFill>
                <a:srgbClr val="0000FF"/>
              </a:solidFill>
            </a:endParaRPr>
          </a:p>
        </p:txBody>
      </p:sp>
      <p:sp>
        <p:nvSpPr>
          <p:cNvPr id="33806" name="Rectangle 26"/>
          <p:cNvSpPr>
            <a:spLocks noChangeArrowheads="1"/>
          </p:cNvSpPr>
          <p:nvPr/>
        </p:nvSpPr>
        <p:spPr bwMode="auto">
          <a:xfrm>
            <a:off x="2209800" y="3505200"/>
            <a:ext cx="36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800">
                <a:solidFill>
                  <a:srgbClr val="EE0ACD"/>
                </a:solidFill>
              </a:rPr>
              <a:t>6</a:t>
            </a:r>
            <a:endParaRPr lang="en-US" sz="2800">
              <a:solidFill>
                <a:srgbClr val="EE0ACD"/>
              </a:solidFill>
            </a:endParaRPr>
          </a:p>
        </p:txBody>
      </p:sp>
      <p:sp>
        <p:nvSpPr>
          <p:cNvPr id="33807" name="Rectangle 27"/>
          <p:cNvSpPr>
            <a:spLocks noChangeArrowheads="1"/>
          </p:cNvSpPr>
          <p:nvPr/>
        </p:nvSpPr>
        <p:spPr bwMode="auto">
          <a:xfrm>
            <a:off x="2819400" y="3962400"/>
            <a:ext cx="36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800">
                <a:solidFill>
                  <a:srgbClr val="009242"/>
                </a:solidFill>
              </a:rPr>
              <a:t>8</a:t>
            </a:r>
            <a:endParaRPr lang="en-US" sz="2800">
              <a:solidFill>
                <a:srgbClr val="009242"/>
              </a:solidFill>
            </a:endParaRPr>
          </a:p>
        </p:txBody>
      </p:sp>
      <p:sp>
        <p:nvSpPr>
          <p:cNvPr id="33808" name="TextBox 28"/>
          <p:cNvSpPr txBox="1">
            <a:spLocks noChangeArrowheads="1"/>
          </p:cNvSpPr>
          <p:nvPr/>
        </p:nvSpPr>
        <p:spPr bwMode="auto">
          <a:xfrm>
            <a:off x="5486400" y="3733800"/>
            <a:ext cx="3657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2400">
                <a:solidFill>
                  <a:srgbClr val="0C00F8"/>
                </a:solidFill>
              </a:rPr>
              <a:t>  </a:t>
            </a:r>
            <a:endParaRPr lang="en-US" sz="2400">
              <a:solidFill>
                <a:srgbClr val="0C00F8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9600" y="6019800"/>
            <a:ext cx="52736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b-NO" sz="2800">
                <a:solidFill>
                  <a:srgbClr val="0000FF"/>
                </a:solidFill>
              </a:rPr>
              <a:t>=&gt; </a:t>
            </a:r>
            <a:r>
              <a:rPr lang="nb-NO" sz="2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Enhancement of high multiplicities</a:t>
            </a:r>
            <a:endParaRPr lang="en-US" sz="24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400" y="228600"/>
            <a:ext cx="81534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b-NO" sz="3600" i="1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rPr>
              <a:t>VIOLATION OF KNO SCALING AT LHC</a:t>
            </a:r>
            <a:endParaRPr lang="en-US" sz="3600"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sz="2900" b="1" i="1" cap="none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QGSM PREDICTIONS and RESULTS FOR LHC </a:t>
            </a:r>
            <a:endParaRPr lang="en-US" sz="2900" b="1" i="1" cap="none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0" y="685800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Violation of KNO scaling at LHC</a:t>
            </a: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5029200" y="6858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23" name="TextBox 7"/>
          <p:cNvSpPr txBox="1">
            <a:spLocks noChangeArrowheads="1"/>
          </p:cNvSpPr>
          <p:nvPr/>
        </p:nvSpPr>
        <p:spPr bwMode="auto">
          <a:xfrm rot="-5400000">
            <a:off x="6999287" y="4506913"/>
            <a:ext cx="35607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1600">
                <a:solidFill>
                  <a:srgbClr val="0C00F8"/>
                </a:solidFill>
              </a:rPr>
              <a:t>J.Bleibel, L.B. et al. (work in progress)</a:t>
            </a:r>
          </a:p>
        </p:txBody>
      </p:sp>
      <p:pic>
        <p:nvPicPr>
          <p:cNvPr id="348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38250"/>
            <a:ext cx="63246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85423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45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2095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600">
                <a:solidFill>
                  <a:srgbClr val="0C00F8"/>
                </a:solidFill>
              </a:rPr>
              <a:t>   QGSM:</a:t>
            </a:r>
            <a:endParaRPr lang="en-US" sz="3600">
              <a:solidFill>
                <a:srgbClr val="0C00F8"/>
              </a:solidFill>
            </a:endParaRPr>
          </a:p>
        </p:txBody>
      </p:sp>
      <p:sp>
        <p:nvSpPr>
          <p:cNvPr id="35846" name="TextBox 5"/>
          <p:cNvSpPr txBox="1">
            <a:spLocks noChangeArrowheads="1"/>
          </p:cNvSpPr>
          <p:nvPr/>
        </p:nvSpPr>
        <p:spPr bwMode="auto">
          <a:xfrm>
            <a:off x="7091363" y="152400"/>
            <a:ext cx="1679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(14 TeV)</a:t>
            </a:r>
            <a:endParaRPr lang="nb-NO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52400"/>
            <a:ext cx="87820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9" name="TextBox 3"/>
          <p:cNvSpPr txBox="1">
            <a:spLocks noChangeArrowheads="1"/>
          </p:cNvSpPr>
          <p:nvPr/>
        </p:nvSpPr>
        <p:spPr bwMode="auto">
          <a:xfrm>
            <a:off x="228600" y="381000"/>
            <a:ext cx="2095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600">
                <a:solidFill>
                  <a:srgbClr val="0C00F8"/>
                </a:solidFill>
              </a:rPr>
              <a:t>   QGSM:</a:t>
            </a:r>
            <a:endParaRPr lang="en-US" sz="3600">
              <a:solidFill>
                <a:srgbClr val="0C00F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4000" b="1" i="1" dirty="0" smtClean="0">
                <a:solidFill>
                  <a:srgbClr val="0C00F8"/>
                </a:solidFill>
              </a:rPr>
              <a:t>3.Hanbury-Brown—</a:t>
            </a:r>
            <a:r>
              <a:rPr lang="nb-NO" sz="4000" b="1" i="1" dirty="0" err="1" smtClean="0">
                <a:solidFill>
                  <a:srgbClr val="0C00F8"/>
                </a:solidFill>
              </a:rPr>
              <a:t>Twiss</a:t>
            </a:r>
            <a:r>
              <a:rPr lang="nb-NO" sz="4000" b="1" i="1" dirty="0" smtClean="0">
                <a:solidFill>
                  <a:srgbClr val="0C00F8"/>
                </a:solidFill>
              </a:rPr>
              <a:t>   </a:t>
            </a:r>
            <a:r>
              <a:rPr lang="nb-NO" sz="4000" b="1" i="1" dirty="0" err="1" smtClean="0">
                <a:solidFill>
                  <a:srgbClr val="0C00F8"/>
                </a:solidFill>
              </a:rPr>
              <a:t>correlations</a:t>
            </a:r>
            <a:r>
              <a:rPr lang="nb-NO" sz="4000" b="1" i="1" dirty="0" smtClean="0">
                <a:solidFill>
                  <a:srgbClr val="0C00F8"/>
                </a:solidFill>
              </a:rPr>
              <a:t> </a:t>
            </a:r>
            <a:r>
              <a:rPr lang="nb-NO" sz="4000" b="1" i="1" dirty="0" smtClean="0">
                <a:solidFill>
                  <a:srgbClr val="9900FF"/>
                </a:solidFill>
              </a:rPr>
              <a:t>  </a:t>
            </a:r>
            <a:endParaRPr lang="de-DE" sz="4000" b="1" i="1" dirty="0" smtClean="0">
              <a:solidFill>
                <a:srgbClr val="9900FF"/>
              </a:solidFill>
            </a:endParaRP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32861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143000"/>
            <a:ext cx="561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505200" y="3581400"/>
            <a:ext cx="5486400" cy="3276600"/>
            <a:chOff x="288" y="624"/>
            <a:chExt cx="3360" cy="2044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88" y="624"/>
              <a:ext cx="3360" cy="2044"/>
              <a:chOff x="288" y="624"/>
              <a:chExt cx="3360" cy="2044"/>
            </a:xfrm>
          </p:grpSpPr>
          <p:pic>
            <p:nvPicPr>
              <p:cNvPr id="14354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8" y="624"/>
                <a:ext cx="3356" cy="2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355" name="Oval 5"/>
              <p:cNvSpPr>
                <a:spLocks noChangeArrowheads="1"/>
              </p:cNvSpPr>
              <p:nvPr/>
            </p:nvSpPr>
            <p:spPr bwMode="auto">
              <a:xfrm>
                <a:off x="3216" y="1008"/>
                <a:ext cx="432" cy="43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6" name="AutoShape 6"/>
              <p:cNvSpPr>
                <a:spLocks noChangeArrowheads="1"/>
              </p:cNvSpPr>
              <p:nvPr/>
            </p:nvSpPr>
            <p:spPr bwMode="auto">
              <a:xfrm>
                <a:off x="672" y="624"/>
                <a:ext cx="768" cy="43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352" name="Freeform 11"/>
            <p:cNvSpPr>
              <a:spLocks/>
            </p:cNvSpPr>
            <p:nvPr/>
          </p:nvSpPr>
          <p:spPr bwMode="auto">
            <a:xfrm>
              <a:off x="2784" y="1008"/>
              <a:ext cx="480" cy="432"/>
            </a:xfrm>
            <a:custGeom>
              <a:avLst/>
              <a:gdLst>
                <a:gd name="T0" fmla="*/ 432 w 480"/>
                <a:gd name="T1" fmla="*/ 96 h 432"/>
                <a:gd name="T2" fmla="*/ 48 w 480"/>
                <a:gd name="T3" fmla="*/ 432 h 432"/>
                <a:gd name="T4" fmla="*/ 0 w 480"/>
                <a:gd name="T5" fmla="*/ 336 h 432"/>
                <a:gd name="T6" fmla="*/ 288 w 480"/>
                <a:gd name="T7" fmla="*/ 0 h 432"/>
                <a:gd name="T8" fmla="*/ 480 w 480"/>
                <a:gd name="T9" fmla="*/ 48 h 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0"/>
                <a:gd name="T16" fmla="*/ 0 h 432"/>
                <a:gd name="T17" fmla="*/ 480 w 480"/>
                <a:gd name="T18" fmla="*/ 432 h 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0" h="432">
                  <a:moveTo>
                    <a:pt x="432" y="96"/>
                  </a:moveTo>
                  <a:lnTo>
                    <a:pt x="48" y="432"/>
                  </a:lnTo>
                  <a:lnTo>
                    <a:pt x="0" y="336"/>
                  </a:lnTo>
                  <a:lnTo>
                    <a:pt x="288" y="0"/>
                  </a:lnTo>
                  <a:lnTo>
                    <a:pt x="480" y="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b-NO"/>
            </a:p>
          </p:txBody>
        </p:sp>
        <p:sp>
          <p:nvSpPr>
            <p:cNvPr id="14353" name="Freeform 12"/>
            <p:cNvSpPr>
              <a:spLocks/>
            </p:cNvSpPr>
            <p:nvPr/>
          </p:nvSpPr>
          <p:spPr bwMode="auto">
            <a:xfrm>
              <a:off x="1536" y="912"/>
              <a:ext cx="192" cy="624"/>
            </a:xfrm>
            <a:custGeom>
              <a:avLst/>
              <a:gdLst>
                <a:gd name="T0" fmla="*/ 0 w 192"/>
                <a:gd name="T1" fmla="*/ 528 h 624"/>
                <a:gd name="T2" fmla="*/ 1 w 192"/>
                <a:gd name="T3" fmla="*/ 0 h 624"/>
                <a:gd name="T4" fmla="*/ 192 w 192"/>
                <a:gd name="T5" fmla="*/ 336 h 624"/>
                <a:gd name="T6" fmla="*/ 43 w 192"/>
                <a:gd name="T7" fmla="*/ 414 h 624"/>
                <a:gd name="T8" fmla="*/ 0 w 192"/>
                <a:gd name="T9" fmla="*/ 624 h 624"/>
                <a:gd name="T10" fmla="*/ 0 w 192"/>
                <a:gd name="T11" fmla="*/ 528 h 6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2"/>
                <a:gd name="T19" fmla="*/ 0 h 624"/>
                <a:gd name="T20" fmla="*/ 192 w 192"/>
                <a:gd name="T21" fmla="*/ 624 h 6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2" h="624">
                  <a:moveTo>
                    <a:pt x="0" y="528"/>
                  </a:moveTo>
                  <a:cubicBezTo>
                    <a:pt x="0" y="352"/>
                    <a:pt x="0" y="176"/>
                    <a:pt x="1" y="0"/>
                  </a:cubicBezTo>
                  <a:lnTo>
                    <a:pt x="192" y="336"/>
                  </a:lnTo>
                  <a:cubicBezTo>
                    <a:pt x="38" y="387"/>
                    <a:pt x="56" y="334"/>
                    <a:pt x="43" y="414"/>
                  </a:cubicBezTo>
                  <a:lnTo>
                    <a:pt x="0" y="624"/>
                  </a:lnTo>
                  <a:cubicBezTo>
                    <a:pt x="0" y="592"/>
                    <a:pt x="0" y="560"/>
                    <a:pt x="0" y="5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b-NO"/>
            </a:p>
          </p:txBody>
        </p:sp>
      </p:grpSp>
      <p:pic>
        <p:nvPicPr>
          <p:cNvPr id="1434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2133600"/>
            <a:ext cx="53959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Oval 42"/>
          <p:cNvSpPr>
            <a:spLocks noChangeArrowheads="1"/>
          </p:cNvSpPr>
          <p:nvPr/>
        </p:nvSpPr>
        <p:spPr bwMode="auto">
          <a:xfrm>
            <a:off x="4114800" y="3733800"/>
            <a:ext cx="1447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42"/>
          <p:cNvSpPr>
            <a:spLocks noChangeArrowheads="1"/>
          </p:cNvSpPr>
          <p:nvPr/>
        </p:nvSpPr>
        <p:spPr bwMode="auto">
          <a:xfrm rot="2559219">
            <a:off x="7720013" y="4424363"/>
            <a:ext cx="1447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Box 20"/>
          <p:cNvSpPr txBox="1">
            <a:spLocks noChangeArrowheads="1"/>
          </p:cNvSpPr>
          <p:nvPr/>
        </p:nvSpPr>
        <p:spPr bwMode="auto">
          <a:xfrm>
            <a:off x="4267200" y="3733800"/>
            <a:ext cx="112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000"/>
              <a:t>Detector</a:t>
            </a:r>
            <a:endParaRPr lang="en-US" sz="2000"/>
          </a:p>
        </p:txBody>
      </p:sp>
      <p:sp>
        <p:nvSpPr>
          <p:cNvPr id="14348" name="TextBox 21"/>
          <p:cNvSpPr txBox="1">
            <a:spLocks noChangeArrowheads="1"/>
          </p:cNvSpPr>
          <p:nvPr/>
        </p:nvSpPr>
        <p:spPr bwMode="auto">
          <a:xfrm rot="2439397">
            <a:off x="7843838" y="4356100"/>
            <a:ext cx="112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000"/>
              <a:t>Detector</a:t>
            </a:r>
            <a:endParaRPr lang="en-US" sz="2000"/>
          </a:p>
        </p:txBody>
      </p:sp>
      <p:pic>
        <p:nvPicPr>
          <p:cNvPr id="14349" name="Picture 28" descr="eq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048000"/>
            <a:ext cx="1819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2450655">
            <a:off x="-412750" y="4608513"/>
            <a:ext cx="53721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57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3100" b="1" i="1" dirty="0" smtClean="0">
                <a:solidFill>
                  <a:srgbClr val="0C00F8"/>
                </a:solidFill>
              </a:rPr>
              <a:t/>
            </a:r>
            <a:br>
              <a:rPr lang="nb-NO" sz="3100" b="1" i="1" dirty="0" smtClean="0">
                <a:solidFill>
                  <a:srgbClr val="0C00F8"/>
                </a:solidFill>
              </a:rPr>
            </a:br>
            <a:r>
              <a:rPr lang="nb-NO" sz="3200" b="1" i="1" dirty="0" smtClean="0">
                <a:solidFill>
                  <a:srgbClr val="0C00F8"/>
                </a:solidFill>
              </a:rPr>
              <a:t>       </a:t>
            </a:r>
            <a:br>
              <a:rPr lang="nb-NO" sz="3200" b="1" i="1" dirty="0" smtClean="0">
                <a:solidFill>
                  <a:srgbClr val="0C00F8"/>
                </a:solidFill>
              </a:rPr>
            </a:br>
            <a:r>
              <a:rPr lang="nb-NO" sz="3200" b="1" i="1" dirty="0" smtClean="0">
                <a:solidFill>
                  <a:srgbClr val="0C00F8"/>
                </a:solidFill>
              </a:rPr>
              <a:t> </a:t>
            </a:r>
            <a:br>
              <a:rPr lang="nb-NO" sz="3200" b="1" i="1" dirty="0" smtClean="0">
                <a:solidFill>
                  <a:srgbClr val="0C00F8"/>
                </a:solidFill>
              </a:rPr>
            </a:br>
            <a:r>
              <a:rPr lang="nb-NO" sz="3100" b="1" i="1" dirty="0" smtClean="0">
                <a:solidFill>
                  <a:srgbClr val="0C00F8"/>
                </a:solidFill>
              </a:rPr>
              <a:t/>
            </a:r>
            <a:br>
              <a:rPr lang="nb-NO" sz="3100" b="1" i="1" dirty="0" smtClean="0">
                <a:solidFill>
                  <a:srgbClr val="0C00F8"/>
                </a:solidFill>
              </a:rPr>
            </a:br>
            <a:endParaRPr lang="de-DE" sz="3100" b="1" i="1" dirty="0" smtClean="0">
              <a:solidFill>
                <a:srgbClr val="EE0ACD"/>
              </a:solidFill>
            </a:endParaRPr>
          </a:p>
        </p:txBody>
      </p:sp>
      <p:sp>
        <p:nvSpPr>
          <p:cNvPr id="14341" name="TextBox 10"/>
          <p:cNvSpPr txBox="1">
            <a:spLocks noChangeArrowheads="1"/>
          </p:cNvSpPr>
          <p:nvPr/>
        </p:nvSpPr>
        <p:spPr bwMode="auto">
          <a:xfrm>
            <a:off x="609600" y="6172200"/>
            <a:ext cx="261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2400">
                <a:solidFill>
                  <a:srgbClr val="0000FF"/>
                </a:solidFill>
              </a:rPr>
              <a:t> 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4349" name="TextBox 22"/>
          <p:cNvSpPr txBox="1">
            <a:spLocks noChangeArrowheads="1"/>
          </p:cNvSpPr>
          <p:nvPr/>
        </p:nvSpPr>
        <p:spPr bwMode="auto">
          <a:xfrm>
            <a:off x="838200" y="3200400"/>
            <a:ext cx="2362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/>
              <a:t> </a:t>
            </a:r>
            <a:endParaRPr lang="en-US"/>
          </a:p>
        </p:txBody>
      </p:sp>
      <p:sp>
        <p:nvSpPr>
          <p:cNvPr id="14350" name="TextBox 23"/>
          <p:cNvSpPr txBox="1"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b-NO" sz="3600" i="1" u="sng" dirty="0" err="1" smtClean="0">
                <a:solidFill>
                  <a:srgbClr val="0C00F8"/>
                </a:solidFill>
                <a:latin typeface="Algerian" pitchFamily="82" charset="0"/>
              </a:rPr>
              <a:t>Content</a:t>
            </a:r>
            <a:r>
              <a:rPr lang="nb-NO" sz="3600" i="1" u="sng" dirty="0" smtClean="0">
                <a:solidFill>
                  <a:srgbClr val="0C00F8"/>
                </a:solidFill>
                <a:latin typeface="Algerian" pitchFamily="82" charset="0"/>
              </a:rPr>
              <a:t>:</a:t>
            </a:r>
          </a:p>
          <a:p>
            <a:r>
              <a:rPr lang="nb-NO" sz="2400" i="1" dirty="0" smtClean="0">
                <a:solidFill>
                  <a:srgbClr val="0C00F8"/>
                </a:solidFill>
                <a:latin typeface="Algerian" pitchFamily="82" charset="0"/>
              </a:rPr>
              <a:t>      </a:t>
            </a:r>
            <a:br>
              <a:rPr lang="nb-NO" sz="2400" i="1" dirty="0" smtClean="0">
                <a:solidFill>
                  <a:srgbClr val="0C00F8"/>
                </a:solidFill>
                <a:latin typeface="Algerian" pitchFamily="82" charset="0"/>
              </a:rPr>
            </a:b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1.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Motivations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</a:p>
          <a:p>
            <a:endParaRPr lang="nb-NO" sz="2400" dirty="0" smtClean="0">
              <a:solidFill>
                <a:srgbClr val="0C00F8"/>
              </a:solidFill>
              <a:latin typeface="Comic Sans MS" pitchFamily="66" charset="0"/>
            </a:endParaRPr>
          </a:p>
          <a:p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2.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Quark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 Gluon 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String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Model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 for 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pp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collisions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at LHC: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spectra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,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multiplicity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distributions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,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forward-backward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correlations</a:t>
            </a:r>
            <a:endParaRPr lang="nb-NO" sz="2400" dirty="0" smtClean="0">
              <a:solidFill>
                <a:srgbClr val="0C00F8"/>
              </a:solidFill>
              <a:latin typeface="Comic Sans MS" pitchFamily="66" charset="0"/>
            </a:endParaRPr>
          </a:p>
          <a:p>
            <a:endParaRPr lang="nb-NO" sz="2400" dirty="0" smtClean="0">
              <a:solidFill>
                <a:srgbClr val="0C00F8"/>
              </a:solidFill>
              <a:latin typeface="Comic Sans MS" pitchFamily="66" charset="0"/>
            </a:endParaRPr>
          </a:p>
          <a:p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3.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Freeze-out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and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Femptoscopic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correlations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in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pp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collisions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: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influence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of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resonances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,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minijets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and </a:t>
            </a:r>
            <a:r>
              <a:rPr lang="nb-NO" sz="2400" dirty="0" err="1" smtClean="0">
                <a:solidFill>
                  <a:srgbClr val="0C00F8"/>
                </a:solidFill>
                <a:latin typeface="Comic Sans MS" pitchFamily="66" charset="0"/>
              </a:rPr>
              <a:t>formation</a:t>
            </a:r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time</a:t>
            </a:r>
          </a:p>
          <a:p>
            <a:endParaRPr lang="nb-NO" sz="2400" dirty="0" smtClean="0">
              <a:solidFill>
                <a:srgbClr val="0C00F8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0C00F8"/>
                </a:solidFill>
                <a:latin typeface="Comic Sans MS" pitchFamily="66" charset="0"/>
              </a:rPr>
              <a:t>4. Flow in pp and AA : as initial state effect</a:t>
            </a:r>
          </a:p>
          <a:p>
            <a:endParaRPr lang="en-US" sz="2400" dirty="0" smtClean="0">
              <a:solidFill>
                <a:srgbClr val="0C00F8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rgbClr val="0C00F8"/>
                </a:solidFill>
                <a:latin typeface="Comic Sans MS" pitchFamily="66" charset="0"/>
              </a:rPr>
              <a:t>   Conclusions</a:t>
            </a:r>
            <a:endParaRPr lang="nb-NO" sz="2400" dirty="0" smtClean="0">
              <a:solidFill>
                <a:srgbClr val="0C00F8"/>
              </a:solidFill>
              <a:latin typeface="Comic Sans MS" pitchFamily="66" charset="0"/>
            </a:endParaRPr>
          </a:p>
          <a:p>
            <a:r>
              <a:rPr lang="nb-NO" sz="2400" dirty="0" smtClean="0">
                <a:solidFill>
                  <a:srgbClr val="0C00F8"/>
                </a:solidFill>
                <a:latin typeface="Comic Sans MS" pitchFamily="66" charset="0"/>
              </a:rPr>
              <a:t> 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0731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44" name="TextBox 3"/>
          <p:cNvSpPr txBox="1">
            <a:spLocks noChangeArrowheads="1"/>
          </p:cNvSpPr>
          <p:nvPr/>
        </p:nvSpPr>
        <p:spPr bwMode="auto">
          <a:xfrm>
            <a:off x="990600" y="0"/>
            <a:ext cx="44730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200" dirty="0">
                <a:solidFill>
                  <a:srgbClr val="0C00F8"/>
                </a:solidFill>
              </a:rPr>
              <a:t>4</a:t>
            </a:r>
            <a:r>
              <a:rPr lang="nb-NO" sz="3200" dirty="0" smtClean="0">
                <a:solidFill>
                  <a:srgbClr val="0C00F8"/>
                </a:solidFill>
              </a:rPr>
              <a:t>. </a:t>
            </a:r>
            <a:r>
              <a:rPr lang="nb-NO" sz="3200" dirty="0" err="1">
                <a:solidFill>
                  <a:srgbClr val="0C00F8"/>
                </a:solidFill>
              </a:rPr>
              <a:t>Anisotropic</a:t>
            </a:r>
            <a:r>
              <a:rPr lang="nb-NO" sz="3200" dirty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err="1">
                <a:solidFill>
                  <a:srgbClr val="0C00F8"/>
                </a:solidFill>
              </a:rPr>
              <a:t>pp</a:t>
            </a:r>
            <a:endParaRPr lang="en-US" sz="3200" dirty="0">
              <a:solidFill>
                <a:srgbClr val="0C00F8"/>
              </a:solidFill>
            </a:endParaRPr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604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68" name="TextBox 3"/>
          <p:cNvSpPr txBox="1">
            <a:spLocks noChangeArrowheads="1"/>
          </p:cNvSpPr>
          <p:nvPr/>
        </p:nvSpPr>
        <p:spPr bwMode="auto">
          <a:xfrm>
            <a:off x="0" y="0"/>
            <a:ext cx="7832593" cy="584775"/>
          </a:xfrm>
          <a:prstGeom prst="rect">
            <a:avLst/>
          </a:prstGeom>
          <a:gradFill rotWithShape="1">
            <a:gsLst>
              <a:gs pos="0">
                <a:srgbClr val="9AFFFF"/>
              </a:gs>
              <a:gs pos="50000">
                <a:srgbClr val="C1FFFF"/>
              </a:gs>
              <a:gs pos="100000">
                <a:srgbClr val="E0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200" dirty="0" smtClean="0">
                <a:solidFill>
                  <a:srgbClr val="0C00F8"/>
                </a:solidFill>
              </a:rPr>
              <a:t>Status </a:t>
            </a:r>
            <a:r>
              <a:rPr lang="nb-NO" sz="3200" dirty="0" err="1" smtClean="0">
                <a:solidFill>
                  <a:srgbClr val="0C00F8"/>
                </a:solidFill>
              </a:rPr>
              <a:t>of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 smtClean="0">
                <a:solidFill>
                  <a:srgbClr val="0C00F8"/>
                </a:solidFill>
              </a:rPr>
              <a:t>anisotropic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smtClean="0">
                <a:solidFill>
                  <a:srgbClr val="0C00F8"/>
                </a:solidFill>
              </a:rPr>
              <a:t>AA (and in </a:t>
            </a:r>
            <a:r>
              <a:rPr lang="nb-NO" sz="3200" dirty="0" err="1" smtClean="0">
                <a:solidFill>
                  <a:srgbClr val="0C00F8"/>
                </a:solidFill>
              </a:rPr>
              <a:t>pp</a:t>
            </a:r>
            <a:r>
              <a:rPr lang="nb-NO" sz="3200" dirty="0" smtClean="0">
                <a:solidFill>
                  <a:srgbClr val="0C00F8"/>
                </a:solidFill>
              </a:rPr>
              <a:t>)</a:t>
            </a:r>
            <a:endParaRPr lang="en-US" sz="3200" dirty="0">
              <a:solidFill>
                <a:srgbClr val="0C00F8"/>
              </a:solidFill>
            </a:endParaRPr>
          </a:p>
        </p:txBody>
      </p:sp>
      <p:pic>
        <p:nvPicPr>
          <p:cNvPr id="6246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63246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819400"/>
            <a:ext cx="73723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800600"/>
            <a:ext cx="35814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2" name="TextBox 8"/>
          <p:cNvSpPr txBox="1">
            <a:spLocks noChangeArrowheads="1"/>
          </p:cNvSpPr>
          <p:nvPr/>
        </p:nvSpPr>
        <p:spPr bwMode="auto">
          <a:xfrm>
            <a:off x="4140200" y="5029200"/>
            <a:ext cx="5003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Fourie expansion of invariant cross section: </a:t>
            </a:r>
            <a:endParaRPr lang="nb-NO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cap="none" dirty="0" smtClean="0">
                <a:latin typeface="Comic Sans MS" pitchFamily="66" charset="0"/>
              </a:rPr>
              <a:t>it depends on – energy, </a:t>
            </a:r>
            <a:r>
              <a:rPr lang="en-US" sz="2400" cap="none" dirty="0" err="1" smtClean="0">
                <a:latin typeface="Comic Sans MS" pitchFamily="66" charset="0"/>
              </a:rPr>
              <a:t>centrality,rapidity</a:t>
            </a:r>
            <a:r>
              <a:rPr lang="en-US" sz="2400" cap="none" dirty="0" smtClean="0">
                <a:latin typeface="Comic Sans MS" pitchFamily="66" charset="0"/>
              </a:rPr>
              <a:t>, pt, particle id:</a:t>
            </a:r>
            <a:endParaRPr lang="nb-NO" sz="2400" cap="none" dirty="0">
              <a:latin typeface="Comic Sans MS" pitchFamily="66" charset="0"/>
            </a:endParaRPr>
          </a:p>
        </p:txBody>
      </p:sp>
      <p:sp>
        <p:nvSpPr>
          <p:cNvPr id="63491" name="TextBox 3"/>
          <p:cNvSpPr txBox="1">
            <a:spLocks noChangeArrowheads="1"/>
          </p:cNvSpPr>
          <p:nvPr/>
        </p:nvSpPr>
        <p:spPr bwMode="auto">
          <a:xfrm>
            <a:off x="0" y="0"/>
            <a:ext cx="6024791" cy="584775"/>
          </a:xfrm>
          <a:prstGeom prst="rect">
            <a:avLst/>
          </a:prstGeom>
          <a:gradFill rotWithShape="1">
            <a:gsLst>
              <a:gs pos="0">
                <a:srgbClr val="9AFFFF"/>
              </a:gs>
              <a:gs pos="50000">
                <a:srgbClr val="C1FFFF"/>
              </a:gs>
              <a:gs pos="100000">
                <a:srgbClr val="E0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200" dirty="0" err="1" smtClean="0">
                <a:solidFill>
                  <a:srgbClr val="0C00F8"/>
                </a:solidFill>
              </a:rPr>
              <a:t>Results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 smtClean="0">
                <a:solidFill>
                  <a:srgbClr val="0C00F8"/>
                </a:solidFill>
              </a:rPr>
              <a:t>on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a</a:t>
            </a:r>
            <a:r>
              <a:rPr lang="nb-NO" sz="3200" dirty="0" err="1" smtClean="0">
                <a:solidFill>
                  <a:srgbClr val="0C00F8"/>
                </a:solidFill>
              </a:rPr>
              <a:t>nisotropic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smtClean="0">
                <a:solidFill>
                  <a:srgbClr val="0C00F8"/>
                </a:solidFill>
              </a:rPr>
              <a:t>AA</a:t>
            </a:r>
            <a:endParaRPr lang="en-US" sz="3200" dirty="0">
              <a:solidFill>
                <a:srgbClr val="0C00F8"/>
              </a:solidFill>
            </a:endParaRPr>
          </a:p>
        </p:txBody>
      </p:sp>
      <p:pic>
        <p:nvPicPr>
          <p:cNvPr id="6349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66800"/>
            <a:ext cx="3429000" cy="3113088"/>
          </a:xfrm>
          <a:noFill/>
        </p:spPr>
      </p:pic>
      <p:pic>
        <p:nvPicPr>
          <p:cNvPr id="6349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143000"/>
            <a:ext cx="28035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0263"/>
            <a:ext cx="297180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572000"/>
            <a:ext cx="3295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6" name="Picture 6"/>
          <p:cNvSpPr>
            <a:spLocks noChangeAspect="1" noChangeArrowheads="1"/>
          </p:cNvSpPr>
          <p:nvPr/>
        </p:nvSpPr>
        <p:spPr bwMode="auto">
          <a:xfrm>
            <a:off x="6172200" y="4648200"/>
            <a:ext cx="28146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b-NO"/>
          </a:p>
        </p:txBody>
      </p:sp>
      <p:sp>
        <p:nvSpPr>
          <p:cNvPr id="63497" name="Picture 7"/>
          <p:cNvSpPr>
            <a:spLocks noChangeAspect="1" noChangeArrowheads="1"/>
          </p:cNvSpPr>
          <p:nvPr/>
        </p:nvSpPr>
        <p:spPr bwMode="auto">
          <a:xfrm>
            <a:off x="6353175" y="1295400"/>
            <a:ext cx="2790825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88" name="TextBox 3"/>
          <p:cNvSpPr txBox="1">
            <a:spLocks noChangeArrowheads="1"/>
          </p:cNvSpPr>
          <p:nvPr/>
        </p:nvSpPr>
        <p:spPr bwMode="auto">
          <a:xfrm>
            <a:off x="990600" y="0"/>
            <a:ext cx="44041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Anisotropic</a:t>
            </a:r>
            <a:r>
              <a:rPr lang="nb-NO" sz="3200" dirty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err="1" smtClean="0">
                <a:solidFill>
                  <a:srgbClr val="0C00F8"/>
                </a:solidFill>
              </a:rPr>
              <a:t>pp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endParaRPr lang="en-US" sz="3200" dirty="0">
              <a:solidFill>
                <a:srgbClr val="0C00F8"/>
              </a:solidFill>
            </a:endParaRPr>
          </a:p>
        </p:txBody>
      </p:sp>
      <p:sp>
        <p:nvSpPr>
          <p:cNvPr id="67589" name="TextBox 5"/>
          <p:cNvSpPr txBox="1">
            <a:spLocks noChangeArrowheads="1"/>
          </p:cNvSpPr>
          <p:nvPr/>
        </p:nvSpPr>
        <p:spPr bwMode="auto">
          <a:xfrm>
            <a:off x="152400" y="609600"/>
            <a:ext cx="89916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/>
              <a:t>Estimates of </a:t>
            </a:r>
            <a:r>
              <a:rPr lang="en-US" sz="1800" dirty="0" err="1"/>
              <a:t>hadron</a:t>
            </a:r>
            <a:r>
              <a:rPr lang="en-US" sz="1800" dirty="0"/>
              <a:t> </a:t>
            </a:r>
            <a:r>
              <a:rPr lang="en-US" sz="1800" dirty="0" err="1"/>
              <a:t>azimuthal</a:t>
            </a:r>
            <a:r>
              <a:rPr lang="en-US" sz="1800" dirty="0"/>
              <a:t> anisotropy from  </a:t>
            </a:r>
            <a:r>
              <a:rPr lang="en-US" sz="1800" dirty="0" err="1"/>
              <a:t>multiparton</a:t>
            </a:r>
            <a:r>
              <a:rPr lang="en-US" sz="1800" dirty="0"/>
              <a:t> interactions in proton-proton collisions </a:t>
            </a:r>
            <a:r>
              <a:rPr lang="nb-NO" sz="1800" dirty="0"/>
              <a:t>at </a:t>
            </a:r>
            <a:r>
              <a:rPr lang="nb-NO" sz="1800" dirty="0" err="1"/>
              <a:t>sqrt</a:t>
            </a:r>
            <a:r>
              <a:rPr lang="nb-NO" sz="1800" dirty="0"/>
              <a:t>(s) = 14 </a:t>
            </a:r>
            <a:r>
              <a:rPr lang="nb-NO" sz="1800" dirty="0" err="1"/>
              <a:t>TeV</a:t>
            </a:r>
            <a:r>
              <a:rPr lang="nb-NO" sz="1800" dirty="0"/>
              <a:t>. </a:t>
            </a:r>
            <a:r>
              <a:rPr lang="nb-NO" sz="1800" dirty="0">
                <a:hlinkClick r:id="rId3" action="ppaction://hlinkfile"/>
              </a:rPr>
              <a:t>D. </a:t>
            </a:r>
            <a:r>
              <a:rPr lang="nb-NO" sz="1800" dirty="0" err="1">
                <a:hlinkClick r:id="rId3" action="ppaction://hlinkfile"/>
              </a:rPr>
              <a:t>d'Enterria</a:t>
            </a:r>
            <a:r>
              <a:rPr lang="nb-NO" sz="1800" dirty="0"/>
              <a:t> , </a:t>
            </a:r>
            <a:r>
              <a:rPr lang="nb-NO" sz="1800" dirty="0" err="1">
                <a:hlinkClick r:id="rId4" action="ppaction://hlinkfile"/>
              </a:rPr>
              <a:t>G.Kh</a:t>
            </a:r>
            <a:r>
              <a:rPr lang="nb-NO" sz="1800" dirty="0">
                <a:hlinkClick r:id="rId4" action="ppaction://hlinkfile"/>
              </a:rPr>
              <a:t>. </a:t>
            </a:r>
            <a:r>
              <a:rPr lang="nb-NO" sz="1800" dirty="0" err="1">
                <a:hlinkClick r:id="rId4" action="ppaction://hlinkfile"/>
              </a:rPr>
              <a:t>Eyyubova</a:t>
            </a:r>
            <a:r>
              <a:rPr lang="nb-NO" sz="1800" dirty="0"/>
              <a:t>, et al  </a:t>
            </a:r>
            <a:r>
              <a:rPr lang="nb-NO" sz="1800" dirty="0" err="1" smtClean="0"/>
              <a:t>Eur.Ph</a:t>
            </a:r>
            <a:r>
              <a:rPr lang="nb-NO" sz="1800" dirty="0" smtClean="0"/>
              <a:t> ys.J.C66:173,2010</a:t>
            </a:r>
            <a:r>
              <a:rPr lang="nb-NO" sz="1800" dirty="0"/>
              <a:t>. </a:t>
            </a:r>
            <a:br>
              <a:rPr lang="nb-NO" sz="1800" dirty="0"/>
            </a:br>
            <a:r>
              <a:rPr lang="nb-NO" sz="1800" dirty="0"/>
              <a:t> </a:t>
            </a:r>
          </a:p>
          <a:p>
            <a:endParaRPr lang="nb-NO" sz="2000" dirty="0"/>
          </a:p>
        </p:txBody>
      </p:sp>
      <p:pic>
        <p:nvPicPr>
          <p:cNvPr id="675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905000"/>
            <a:ext cx="84582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0" y="126712"/>
            <a:ext cx="5123710" cy="584775"/>
          </a:xfrm>
          <a:gradFill flip="none" rotWithShape="1">
            <a:gsLst>
              <a:gs pos="0">
                <a:srgbClr val="6AE9F6">
                  <a:tint val="66000"/>
                  <a:satMod val="160000"/>
                </a:srgbClr>
              </a:gs>
              <a:gs pos="50000">
                <a:srgbClr val="6AE9F6">
                  <a:tint val="44500"/>
                  <a:satMod val="160000"/>
                </a:srgbClr>
              </a:gs>
              <a:gs pos="100000">
                <a:srgbClr val="6AE9F6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nb-NO" sz="3200" dirty="0" smtClean="0">
                <a:solidFill>
                  <a:srgbClr val="0C00F8"/>
                </a:solidFill>
              </a:rPr>
              <a:t>   </a:t>
            </a:r>
            <a:r>
              <a:rPr lang="nb-NO" sz="3200" dirty="0" err="1">
                <a:solidFill>
                  <a:srgbClr val="0C00F8"/>
                </a:solidFill>
              </a:rPr>
              <a:t>Anisotropic</a:t>
            </a:r>
            <a:r>
              <a:rPr lang="nb-NO" sz="3200" dirty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err="1">
                <a:solidFill>
                  <a:srgbClr val="0C00F8"/>
                </a:solidFill>
              </a:rPr>
              <a:t>pp</a:t>
            </a:r>
            <a:endParaRPr lang="en-US" sz="3200" dirty="0">
              <a:solidFill>
                <a:srgbClr val="0C00F8"/>
              </a:solidFill>
            </a:endParaRPr>
          </a:p>
        </p:txBody>
      </p:sp>
      <p:sp>
        <p:nvSpPr>
          <p:cNvPr id="65539" name="TextBox 5"/>
          <p:cNvSpPr txBox="1">
            <a:spLocks noChangeArrowheads="1"/>
          </p:cNvSpPr>
          <p:nvPr/>
        </p:nvSpPr>
        <p:spPr bwMode="auto">
          <a:xfrm>
            <a:off x="304800" y="1600200"/>
            <a:ext cx="8839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In Regge theory it appears as </a:t>
            </a:r>
            <a:r>
              <a:rPr lang="en-US" sz="2000" b="0" u="sng">
                <a:solidFill>
                  <a:srgbClr val="FF0000"/>
                </a:solidFill>
              </a:rPr>
              <a:t>initial state effect  </a:t>
            </a:r>
            <a:r>
              <a:rPr lang="en-US" sz="2000"/>
              <a:t>and inversely proportional to the radius of the object: for pp it could be larger then for AA :</a:t>
            </a:r>
            <a:endParaRPr lang="nb-NO" sz="200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76600"/>
            <a:ext cx="32956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14600"/>
            <a:ext cx="4876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2" name="Rectangle 11"/>
          <p:cNvSpPr>
            <a:spLocks noChangeArrowheads="1"/>
          </p:cNvSpPr>
          <p:nvPr/>
        </p:nvSpPr>
        <p:spPr bwMode="auto">
          <a:xfrm>
            <a:off x="2286000" y="-13236575"/>
            <a:ext cx="4572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1600"/>
              <a:t>Anisotropic flows from initial state of a fast nucleus.</a:t>
            </a:r>
            <a:br>
              <a:rPr lang="nb-NO" sz="1600"/>
            </a:br>
            <a:r>
              <a:rPr lang="nb-NO" sz="1600">
                <a:hlinkClick r:id="rId4" action="ppaction://hlinkfile"/>
              </a:rPr>
              <a:t>K.G. Boreskov</a:t>
            </a:r>
            <a:r>
              <a:rPr lang="nb-NO" sz="1600"/>
              <a:t>, </a:t>
            </a:r>
            <a:r>
              <a:rPr lang="nb-NO" sz="1600">
                <a:hlinkClick r:id="rId5" action="ppaction://hlinkfile"/>
              </a:rPr>
              <a:t>A.B. Kaidalov</a:t>
            </a:r>
            <a:r>
              <a:rPr lang="nb-NO" sz="1600"/>
              <a:t>, </a:t>
            </a:r>
            <a:r>
              <a:rPr lang="nb-NO" sz="1600">
                <a:hlinkClick r:id="rId6" action="ppaction://hlinkfile"/>
              </a:rPr>
              <a:t>O.V. Kancheli</a:t>
            </a:r>
            <a:r>
              <a:rPr lang="nb-NO" sz="1600"/>
              <a:t>, (</a:t>
            </a:r>
            <a:r>
              <a:rPr lang="nb-NO" sz="1600">
                <a:hlinkClick r:id="rId7" action="ppaction://hlinkfile"/>
              </a:rPr>
              <a:t>Moscow, ITEP</a:t>
            </a:r>
            <a:r>
              <a:rPr lang="nb-NO" sz="1600"/>
              <a:t>) . Sep 2008. 16pp. </a:t>
            </a:r>
            <a:br>
              <a:rPr lang="nb-NO" sz="1600"/>
            </a:br>
            <a:r>
              <a:rPr lang="nb-NO" sz="1600"/>
              <a:t>Published in Eur.Phys.J.C58:445-453,2008. </a:t>
            </a:r>
            <a:br>
              <a:rPr lang="nb-NO" sz="1600"/>
            </a:br>
            <a:r>
              <a:rPr lang="nb-NO" sz="1600"/>
              <a:t>e-Print: arXiv:0809.0625 [hep-ph] </a:t>
            </a:r>
          </a:p>
        </p:txBody>
      </p:sp>
      <p:sp>
        <p:nvSpPr>
          <p:cNvPr id="65543" name="TextBox 12"/>
          <p:cNvSpPr txBox="1">
            <a:spLocks noChangeArrowheads="1"/>
          </p:cNvSpPr>
          <p:nvPr/>
        </p:nvSpPr>
        <p:spPr bwMode="auto">
          <a:xfrm>
            <a:off x="0" y="7620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1800"/>
              <a:t>Anisotropic flows from initial state of a fast nucleus.</a:t>
            </a:r>
          </a:p>
          <a:p>
            <a:r>
              <a:rPr lang="nb-NO" sz="1800">
                <a:hlinkClick r:id="rId4" action="ppaction://hlinkfile"/>
              </a:rPr>
              <a:t>K.G. Boreskov</a:t>
            </a:r>
            <a:r>
              <a:rPr lang="nb-NO" sz="1800"/>
              <a:t>, </a:t>
            </a:r>
            <a:r>
              <a:rPr lang="nb-NO" sz="1800">
                <a:hlinkClick r:id="rId5" action="ppaction://hlinkfile"/>
              </a:rPr>
              <a:t>A.B. Kaidalov</a:t>
            </a:r>
            <a:r>
              <a:rPr lang="nb-NO" sz="1800"/>
              <a:t>, </a:t>
            </a:r>
            <a:r>
              <a:rPr lang="nb-NO" sz="1800">
                <a:hlinkClick r:id="rId6" action="ppaction://hlinkfile"/>
              </a:rPr>
              <a:t>O.V. Kancheli</a:t>
            </a:r>
            <a:r>
              <a:rPr lang="nb-NO" sz="1800"/>
              <a:t>, Eur.Phys.J.C58:445-453,2008. </a:t>
            </a:r>
            <a:br>
              <a:rPr lang="nb-NO" sz="1800"/>
            </a:br>
            <a:endParaRPr lang="nb-NO" sz="1800"/>
          </a:p>
        </p:txBody>
      </p:sp>
      <p:sp>
        <p:nvSpPr>
          <p:cNvPr id="15" name="Rectangle 14"/>
          <p:cNvSpPr/>
          <p:nvPr/>
        </p:nvSpPr>
        <p:spPr>
          <a:xfrm>
            <a:off x="2895600" y="4343400"/>
            <a:ext cx="2133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b-NO"/>
          </a:p>
        </p:txBody>
      </p:sp>
      <p:sp>
        <p:nvSpPr>
          <p:cNvPr id="65545" name="TextBox 13"/>
          <p:cNvSpPr txBox="1">
            <a:spLocks noChangeArrowheads="1"/>
          </p:cNvSpPr>
          <p:nvPr/>
        </p:nvSpPr>
        <p:spPr bwMode="auto">
          <a:xfrm>
            <a:off x="2514600" y="4419600"/>
            <a:ext cx="2578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In Gauss approximation</a:t>
            </a:r>
            <a:endParaRPr lang="nb-NO" sz="1800"/>
          </a:p>
        </p:txBody>
      </p:sp>
      <p:sp>
        <p:nvSpPr>
          <p:cNvPr id="16" name="Rectangle 15"/>
          <p:cNvSpPr/>
          <p:nvPr/>
        </p:nvSpPr>
        <p:spPr>
          <a:xfrm>
            <a:off x="381000" y="5562600"/>
            <a:ext cx="609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8686800" cy="838200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solidFill>
                  <a:srgbClr val="0C00F8"/>
                </a:solidFill>
                <a:latin typeface="Comic Sans MS" pitchFamily="66" charset="0"/>
              </a:rPr>
              <a:t>Helena </a:t>
            </a:r>
            <a:r>
              <a:rPr lang="en-US" sz="2400" i="1" dirty="0" err="1" smtClean="0">
                <a:solidFill>
                  <a:srgbClr val="0C00F8"/>
                </a:solidFill>
                <a:latin typeface="Comic Sans MS" pitchFamily="66" charset="0"/>
              </a:rPr>
              <a:t>Bialkowska</a:t>
            </a:r>
            <a:r>
              <a:rPr lang="en-US" sz="2400" i="1" dirty="0" smtClean="0">
                <a:solidFill>
                  <a:srgbClr val="0C00F8"/>
                </a:solidFill>
                <a:latin typeface="Comic Sans MS" pitchFamily="66" charset="0"/>
              </a:rPr>
              <a:t> for CMS </a:t>
            </a:r>
            <a:r>
              <a:rPr lang="en-US" sz="2400" dirty="0" smtClean="0">
                <a:latin typeface="Comic Sans MS" pitchFamily="66" charset="0"/>
              </a:rPr>
              <a:t>: SQM  21.09.2011</a:t>
            </a:r>
            <a:endParaRPr lang="nb-NO" sz="2400" dirty="0">
              <a:latin typeface="Comic Sans MS" pitchFamily="66" charset="0"/>
            </a:endParaRPr>
          </a:p>
        </p:txBody>
      </p:sp>
      <p:pic>
        <p:nvPicPr>
          <p:cNvPr id="1218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75914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0"/>
            <a:ext cx="67532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6564" name="TextBox 3"/>
          <p:cNvSpPr txBox="1">
            <a:spLocks noChangeArrowheads="1"/>
          </p:cNvSpPr>
          <p:nvPr/>
        </p:nvSpPr>
        <p:spPr bwMode="auto">
          <a:xfrm>
            <a:off x="990600" y="0"/>
            <a:ext cx="44041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Anisotropic</a:t>
            </a:r>
            <a:r>
              <a:rPr lang="nb-NO" sz="3200" dirty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err="1" smtClean="0">
                <a:solidFill>
                  <a:srgbClr val="0C00F8"/>
                </a:solidFill>
              </a:rPr>
              <a:t>pp</a:t>
            </a:r>
            <a:r>
              <a:rPr lang="nb-NO" sz="3200" dirty="0" smtClean="0">
                <a:solidFill>
                  <a:srgbClr val="0C00F8"/>
                </a:solidFill>
              </a:rPr>
              <a:t> </a:t>
            </a:r>
            <a:endParaRPr lang="en-US" sz="3200" dirty="0">
              <a:solidFill>
                <a:srgbClr val="0C00F8"/>
              </a:solidFill>
            </a:endParaRPr>
          </a:p>
        </p:txBody>
      </p:sp>
      <p:pic>
        <p:nvPicPr>
          <p:cNvPr id="665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12" name="TextBox 3"/>
          <p:cNvSpPr txBox="1">
            <a:spLocks noChangeArrowheads="1"/>
          </p:cNvSpPr>
          <p:nvPr/>
        </p:nvSpPr>
        <p:spPr bwMode="auto">
          <a:xfrm>
            <a:off x="990600" y="0"/>
            <a:ext cx="41653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b-NO" sz="3200" dirty="0" smtClean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Anisotropic</a:t>
            </a:r>
            <a:r>
              <a:rPr lang="nb-NO" sz="3200" dirty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err="1">
                <a:solidFill>
                  <a:srgbClr val="0C00F8"/>
                </a:solidFill>
              </a:rPr>
              <a:t>pp</a:t>
            </a:r>
            <a:endParaRPr lang="en-US" sz="3200" dirty="0">
              <a:solidFill>
                <a:srgbClr val="0C00F8"/>
              </a:solidFill>
            </a:endParaRPr>
          </a:p>
        </p:txBody>
      </p:sp>
      <p:pic>
        <p:nvPicPr>
          <p:cNvPr id="686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9144000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86200" y="3886200"/>
            <a:ext cx="36733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 smtClean="0"/>
              <a:t>Eur.Phys.J</a:t>
            </a:r>
            <a:r>
              <a:rPr lang="nb-NO" sz="2000" dirty="0" smtClean="0"/>
              <a:t>. C68 (2010) 513-521 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/>
          </a:p>
        </p:txBody>
      </p:sp>
      <p:sp>
        <p:nvSpPr>
          <p:cNvPr id="7" name="Rectangle 6"/>
          <p:cNvSpPr/>
          <p:nvPr/>
        </p:nvSpPr>
        <p:spPr>
          <a:xfrm>
            <a:off x="685800" y="3962400"/>
            <a:ext cx="2286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ernView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69347" name="Rectangle 3"/>
          <p:cNvSpPr>
            <a:spLocks noChangeArrowheads="1"/>
          </p:cNvSpPr>
          <p:nvPr/>
        </p:nvSpPr>
        <p:spPr bwMode="auto">
          <a:xfrm>
            <a:off x="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nb-NO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and outlook</a:t>
            </a:r>
            <a:endParaRPr lang="en-US" sz="4400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9348" name="Rectangle 4"/>
          <p:cNvSpPr>
            <a:spLocks noChangeArrowheads="1"/>
          </p:cNvSpPr>
          <p:nvPr/>
        </p:nvSpPr>
        <p:spPr bwMode="auto">
          <a:xfrm>
            <a:off x="381000" y="1447800"/>
            <a:ext cx="853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nb-NO" sz="28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LHC is a </a:t>
            </a:r>
            <a:r>
              <a:rPr lang="nb-NO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discovery machine </a:t>
            </a:r>
            <a:r>
              <a:rPr lang="nb-NO" sz="28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both hard and soft physics in HI collisions</a:t>
            </a:r>
            <a:endParaRPr lang="en-US" sz="2800" i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nb-NO" sz="28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Event generators are an indispensable tool for planing the experiments and analysis of data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nb-NO" sz="28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=&gt; Further development of existing MC generators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nb-NO" sz="28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 theory groups in Oslo utilizes it to study :                                                                    </a:t>
            </a:r>
            <a:r>
              <a:rPr lang="nb-NO" sz="2800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EOS, elliptic flow, particle freeze-out, HBT correlations of unlike particles, particle-jet correlations, heavy quark production in a large pT range, scaling properties …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nb-NO" sz="28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2800" i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2286000" y="1536700"/>
            <a:ext cx="45720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9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347" grpId="0"/>
      <p:bldP spid="56934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2819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nb-NO" sz="4000" b="1" i="1" dirty="0" err="1" smtClean="0">
                <a:solidFill>
                  <a:srgbClr val="0C00F8"/>
                </a:solidFill>
                <a:latin typeface="Algerian" pitchFamily="82" charset="0"/>
              </a:rPr>
              <a:t>Many</a:t>
            </a:r>
            <a: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  <a:t> </a:t>
            </a:r>
            <a:r>
              <a:rPr lang="nb-NO" sz="4000" b="1" i="1" dirty="0" err="1" smtClean="0">
                <a:solidFill>
                  <a:srgbClr val="0C00F8"/>
                </a:solidFill>
                <a:latin typeface="Algerian" pitchFamily="82" charset="0"/>
              </a:rPr>
              <a:t>Thanks</a:t>
            </a:r>
            <a: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  <a:t> to </a:t>
            </a:r>
            <a:r>
              <a:rPr lang="nb-NO" sz="4000" b="1" i="1" dirty="0" err="1" smtClean="0">
                <a:solidFill>
                  <a:srgbClr val="0C00F8"/>
                </a:solidFill>
                <a:latin typeface="Algerian" pitchFamily="82" charset="0"/>
              </a:rPr>
              <a:t>oAC</a:t>
            </a:r>
            <a: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  <a:t> for </a:t>
            </a:r>
            <a:r>
              <a:rPr lang="nb-NO" sz="4000" b="1" i="1" dirty="0" err="1" smtClean="0">
                <a:solidFill>
                  <a:srgbClr val="0C00F8"/>
                </a:solidFill>
                <a:latin typeface="Algerian" pitchFamily="82" charset="0"/>
              </a:rPr>
              <a:t>hospitality</a:t>
            </a:r>
            <a: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  <a:t>!!! </a:t>
            </a:r>
            <a:br>
              <a:rPr lang="nb-NO" sz="4000" b="1" i="1" dirty="0" smtClean="0">
                <a:solidFill>
                  <a:srgbClr val="0C00F8"/>
                </a:solidFill>
                <a:latin typeface="Algerian" pitchFamily="82" charset="0"/>
              </a:rPr>
            </a:br>
            <a:endParaRPr lang="de-DE" sz="4000" b="1" i="1" dirty="0" smtClean="0">
              <a:solidFill>
                <a:srgbClr val="0C00F8"/>
              </a:solidFill>
              <a:latin typeface="Algerian" pitchFamily="82" charset="0"/>
            </a:endParaRP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6096000" y="4572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  </a:t>
            </a:r>
            <a:r>
              <a:rPr lang="de-DE" sz="2000" b="0">
                <a:solidFill>
                  <a:schemeClr val="tx1"/>
                </a:solidFill>
                <a:latin typeface="Trebuchet MS" pitchFamily="34" charset="0"/>
              </a:rPr>
              <a:t> </a:t>
            </a:r>
          </a:p>
        </p:txBody>
      </p:sp>
      <p:pic>
        <p:nvPicPr>
          <p:cNvPr id="9" name="Picture 8" descr="48361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905000"/>
            <a:ext cx="5245100" cy="3921868"/>
          </a:xfrm>
          <a:prstGeom prst="rect">
            <a:avLst/>
          </a:prstGeom>
        </p:spPr>
      </p:pic>
      <p:pic>
        <p:nvPicPr>
          <p:cNvPr id="362500" name="Picture 4" descr="http://www.vagabondquest.com/wp-content/uploads/2010/11/Sunset-Kato-Stalos-Chania-Crete-Gree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600200"/>
            <a:ext cx="6238875" cy="4676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762875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0"/>
            <a:ext cx="49149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35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78" y="147826"/>
            <a:ext cx="8169922" cy="59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 of ridge in pp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71628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 noChangeArrowheads="1"/>
          </p:cNvSpPr>
          <p:nvPr>
            <p:ph type="title"/>
          </p:nvPr>
        </p:nvSpPr>
        <p:spPr bwMode="auto">
          <a:gradFill flip="none" rotWithShape="1">
            <a:gsLst>
              <a:gs pos="0">
                <a:srgbClr val="6AE9F6">
                  <a:tint val="66000"/>
                  <a:satMod val="160000"/>
                </a:srgbClr>
              </a:gs>
              <a:gs pos="50000">
                <a:srgbClr val="6AE9F6">
                  <a:tint val="44500"/>
                  <a:satMod val="160000"/>
                </a:srgbClr>
              </a:gs>
              <a:gs pos="100000">
                <a:srgbClr val="6AE9F6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nb-NO" sz="3200" dirty="0">
                <a:solidFill>
                  <a:srgbClr val="0C00F8"/>
                </a:solidFill>
              </a:rPr>
              <a:t>8. </a:t>
            </a:r>
            <a:r>
              <a:rPr lang="nb-NO" sz="3200" dirty="0" err="1">
                <a:solidFill>
                  <a:srgbClr val="0C00F8"/>
                </a:solidFill>
              </a:rPr>
              <a:t>Anisotropic</a:t>
            </a:r>
            <a:r>
              <a:rPr lang="nb-NO" sz="3200" dirty="0">
                <a:solidFill>
                  <a:srgbClr val="0C00F8"/>
                </a:solidFill>
              </a:rPr>
              <a:t> </a:t>
            </a:r>
            <a:r>
              <a:rPr lang="nb-NO" sz="3200" dirty="0" err="1">
                <a:solidFill>
                  <a:srgbClr val="0C00F8"/>
                </a:solidFill>
              </a:rPr>
              <a:t>flow</a:t>
            </a:r>
            <a:r>
              <a:rPr lang="nb-NO" sz="3200" dirty="0">
                <a:solidFill>
                  <a:srgbClr val="0C00F8"/>
                </a:solidFill>
              </a:rPr>
              <a:t> in </a:t>
            </a:r>
            <a:r>
              <a:rPr lang="nb-NO" sz="3200" dirty="0" err="1">
                <a:solidFill>
                  <a:srgbClr val="0C00F8"/>
                </a:solidFill>
              </a:rPr>
              <a:t>pp</a:t>
            </a:r>
            <a:endParaRPr lang="en-US" sz="3200" dirty="0">
              <a:solidFill>
                <a:srgbClr val="0C00F8"/>
              </a:solidFill>
            </a:endParaRPr>
          </a:p>
        </p:txBody>
      </p:sp>
      <p:pic>
        <p:nvPicPr>
          <p:cNvPr id="645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371600"/>
            <a:ext cx="3597275" cy="2803525"/>
          </a:xfrm>
          <a:noFill/>
        </p:spPr>
      </p:pic>
      <p:sp>
        <p:nvSpPr>
          <p:cNvPr id="64516" name="TextBox 5"/>
          <p:cNvSpPr txBox="1">
            <a:spLocks noChangeArrowheads="1"/>
          </p:cNvSpPr>
          <p:nvPr/>
        </p:nvSpPr>
        <p:spPr bwMode="auto">
          <a:xfrm>
            <a:off x="4343400" y="1828800"/>
            <a:ext cx="434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And connected with EOS and final state interactions.</a:t>
            </a:r>
            <a:endParaRPr lang="nb-NO" sz="2000"/>
          </a:p>
        </p:txBody>
      </p:sp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191000"/>
            <a:ext cx="73914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838200"/>
          </a:xfrm>
        </p:spPr>
        <p:txBody>
          <a:bodyPr/>
          <a:lstStyle/>
          <a:p>
            <a:r>
              <a:rPr lang="en-US" dirty="0" smtClean="0"/>
              <a:t>Jet Quenching at LHC?</a:t>
            </a:r>
            <a:endParaRPr lang="nb-NO" dirty="0"/>
          </a:p>
        </p:txBody>
      </p:sp>
      <p:pic>
        <p:nvPicPr>
          <p:cNvPr id="1259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7543800" cy="98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881813" y="-1395412"/>
            <a:ext cx="2762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28800"/>
            <a:ext cx="805507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200525"/>
            <a:ext cx="54578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051512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892652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28600"/>
            <a:ext cx="3244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990600"/>
            <a:ext cx="3492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b-NO" sz="3200" b="1" i="1" cap="none" dirty="0" smtClean="0">
                <a:solidFill>
                  <a:srgbClr val="0C00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QGSM  PREDICTIONS  FOR  PP  AT  LHC</a:t>
            </a:r>
            <a:endParaRPr lang="en-US" sz="3200" b="1" i="1" cap="none" dirty="0" smtClean="0">
              <a:solidFill>
                <a:srgbClr val="0C00F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5334000" y="990600"/>
            <a:ext cx="411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8" name="Rectangle 4"/>
          <p:cNvSpPr>
            <a:spLocks noChangeArrowheads="1"/>
          </p:cNvSpPr>
          <p:nvPr/>
        </p:nvSpPr>
        <p:spPr bwMode="auto">
          <a:xfrm>
            <a:off x="0" y="6858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nb-NO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5638800" y="6858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0" name="Text Box 6"/>
          <p:cNvSpPr txBox="1">
            <a:spLocks noChangeArrowheads="1"/>
          </p:cNvSpPr>
          <p:nvPr/>
        </p:nvSpPr>
        <p:spPr bwMode="auto">
          <a:xfrm>
            <a:off x="228600" y="4640263"/>
            <a:ext cx="822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92" name="Text Box 8"/>
          <p:cNvSpPr txBox="1">
            <a:spLocks noChangeArrowheads="1"/>
          </p:cNvSpPr>
          <p:nvPr/>
        </p:nvSpPr>
        <p:spPr bwMode="auto">
          <a:xfrm>
            <a:off x="914400" y="6172200"/>
            <a:ext cx="723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24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Gribov’s Reggeon Calculus + string phenomenology</a:t>
            </a:r>
            <a:endParaRPr lang="en-US" sz="2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5977999" y="-1417042"/>
            <a:ext cx="923330" cy="5106929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A.B. </a:t>
            </a:r>
            <a:r>
              <a:rPr lang="en-US" sz="1600" dirty="0" err="1">
                <a:solidFill>
                  <a:schemeClr val="tx1"/>
                </a:solidFill>
              </a:rPr>
              <a:t>Kaidalov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K.A.Ter-Martirosyan</a:t>
            </a:r>
            <a:r>
              <a:rPr lang="en-US" sz="1600" dirty="0">
                <a:solidFill>
                  <a:schemeClr val="tx1"/>
                </a:solidFill>
              </a:rPr>
              <a:t>, PLB 117 (1982) </a:t>
            </a:r>
            <a:r>
              <a:rPr lang="en-US" sz="1600" dirty="0" err="1">
                <a:solidFill>
                  <a:schemeClr val="tx1"/>
                </a:solidFill>
              </a:rPr>
              <a:t>N.S.Amelin</a:t>
            </a:r>
            <a:r>
              <a:rPr lang="en-US" sz="1600" dirty="0">
                <a:solidFill>
                  <a:schemeClr val="tx1"/>
                </a:solidFill>
              </a:rPr>
              <a:t>, L.B., </a:t>
            </a:r>
            <a:r>
              <a:rPr lang="en-US" sz="1600" dirty="0" err="1">
                <a:solidFill>
                  <a:schemeClr val="tx1"/>
                </a:solidFill>
              </a:rPr>
              <a:t>Sov.J.Nucl.Phys</a:t>
            </a:r>
            <a:r>
              <a:rPr lang="en-US" sz="1600" dirty="0">
                <a:solidFill>
                  <a:schemeClr val="tx1"/>
                </a:solidFill>
              </a:rPr>
              <a:t>. 51 (1990) 133</a:t>
            </a:r>
          </a:p>
          <a:p>
            <a:pPr>
              <a:defRPr/>
            </a:pPr>
            <a:r>
              <a:rPr lang="en-US" sz="1600" dirty="0" err="1">
                <a:solidFill>
                  <a:schemeClr val="tx1"/>
                </a:solidFill>
              </a:rPr>
              <a:t>N.S.Amelin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E.F.Staubo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L.P.Csernai</a:t>
            </a:r>
            <a:r>
              <a:rPr lang="en-US" sz="1600" dirty="0">
                <a:solidFill>
                  <a:schemeClr val="tx1"/>
                </a:solidFill>
              </a:rPr>
              <a:t>, PRD 46 (1992) 4873  </a:t>
            </a:r>
          </a:p>
        </p:txBody>
      </p:sp>
      <p:pic>
        <p:nvPicPr>
          <p:cNvPr id="2560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4767263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86000"/>
            <a:ext cx="39719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TextBox 13"/>
          <p:cNvSpPr txBox="1">
            <a:spLocks noChangeArrowheads="1"/>
          </p:cNvSpPr>
          <p:nvPr/>
        </p:nvSpPr>
        <p:spPr bwMode="auto">
          <a:xfrm>
            <a:off x="304800" y="5410200"/>
            <a:ext cx="861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b-NO" sz="2000"/>
              <a:t> At ultra-relativistic energies: multi-Pomeron scattering, single and double </a:t>
            </a:r>
          </a:p>
          <a:p>
            <a:r>
              <a:rPr lang="nb-NO" sz="2000"/>
              <a:t>diffraction, and jets (hard Pomeron exchange) 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>
            <a:noAutofit/>
          </a:bodyPr>
          <a:lstStyle/>
          <a:p>
            <a:r>
              <a:rPr lang="en-US" sz="2400" b="1" cap="none" dirty="0" smtClean="0"/>
              <a:t>Jet quenching observed by </a:t>
            </a:r>
            <a:r>
              <a:rPr lang="en-US" sz="2400" b="1" dirty="0" smtClean="0"/>
              <a:t>CMS </a:t>
            </a:r>
            <a:r>
              <a:rPr lang="en-US" sz="2400" b="1" cap="none" dirty="0" smtClean="0"/>
              <a:t>in heavy-ion collisions </a:t>
            </a:r>
            <a:r>
              <a:rPr lang="en-US" sz="2400" b="1" dirty="0" smtClean="0"/>
              <a:t>– </a:t>
            </a:r>
            <a:r>
              <a:rPr lang="en-US" sz="2400" b="1" cap="none" dirty="0" smtClean="0"/>
              <a:t>271110 </a:t>
            </a:r>
            <a:br>
              <a:rPr lang="en-US" sz="2400" b="1" cap="none" dirty="0" smtClean="0"/>
            </a:br>
            <a:r>
              <a:rPr lang="en-US" sz="1100" b="1" cap="none" dirty="0" smtClean="0"/>
              <a:t>http://press.web.cern.ch/press/pressreleases/releases2010/pr23.10e.html</a:t>
            </a:r>
            <a:br>
              <a:rPr lang="en-US" sz="1100" b="1" cap="none" dirty="0" smtClean="0"/>
            </a:br>
            <a:endParaRPr lang="nb-NO" sz="1100" dirty="0"/>
          </a:p>
        </p:txBody>
      </p:sp>
      <p:pic>
        <p:nvPicPr>
          <p:cNvPr id="4" name="Content Placeholder 3" descr="HI-DijetSupp-151076-1328520-RhoPh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5105400" cy="3687590"/>
          </a:xfrm>
        </p:spPr>
      </p:pic>
      <p:sp>
        <p:nvSpPr>
          <p:cNvPr id="5" name="TextBox 4"/>
          <p:cNvSpPr txBox="1"/>
          <p:nvPr/>
        </p:nvSpPr>
        <p:spPr>
          <a:xfrm>
            <a:off x="0" y="4953000"/>
            <a:ext cx="80737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C00F8"/>
                </a:solidFill>
              </a:rPr>
              <a:t>Figure </a:t>
            </a:r>
            <a:r>
              <a:rPr lang="en-US" sz="1800" dirty="0" smtClean="0">
                <a:solidFill>
                  <a:srgbClr val="0C00F8"/>
                </a:solidFill>
              </a:rPr>
              <a:t>1 LHC lead-lead collision in the CMS detector showing particles </a:t>
            </a:r>
          </a:p>
          <a:p>
            <a:r>
              <a:rPr lang="en-US" sz="1800" dirty="0" smtClean="0">
                <a:solidFill>
                  <a:srgbClr val="0C00F8"/>
                </a:solidFill>
              </a:rPr>
              <a:t>(yellow and red tracks) radiating from the collision point. The particles </a:t>
            </a:r>
          </a:p>
          <a:p>
            <a:r>
              <a:rPr lang="en-US" sz="1800" dirty="0" smtClean="0">
                <a:solidFill>
                  <a:srgbClr val="0C00F8"/>
                </a:solidFill>
              </a:rPr>
              <a:t>deposit their energy in the calorimeters (salmon, mauve, red and blue towers, </a:t>
            </a:r>
          </a:p>
          <a:p>
            <a:r>
              <a:rPr lang="en-US" sz="1800" dirty="0" smtClean="0">
                <a:solidFill>
                  <a:srgbClr val="0C00F8"/>
                </a:solidFill>
              </a:rPr>
              <a:t>with a height proportional to energy). Two back-to-back jets are seen</a:t>
            </a:r>
          </a:p>
          <a:p>
            <a:r>
              <a:rPr lang="en-US" sz="1800" dirty="0" smtClean="0">
                <a:solidFill>
                  <a:srgbClr val="0C00F8"/>
                </a:solidFill>
              </a:rPr>
              <a:t> with a large energy asymmetry, as expected from the </a:t>
            </a:r>
            <a:r>
              <a:rPr lang="en-US" sz="1800" dirty="0" smtClean="0"/>
              <a:t>jet-quenching mechanism.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705600" y="1752600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Pt=70 </a:t>
            </a:r>
            <a:r>
              <a:rPr lang="en-US" sz="1600" dirty="0" err="1" smtClean="0"/>
              <a:t>GeV</a:t>
            </a:r>
            <a:endParaRPr lang="nb-NO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657600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C00F8"/>
                </a:solidFill>
              </a:rPr>
              <a:t>Pt=205 </a:t>
            </a:r>
            <a:r>
              <a:rPr lang="en-US" sz="1600" dirty="0" err="1" smtClean="0">
                <a:solidFill>
                  <a:srgbClr val="0C00F8"/>
                </a:solidFill>
              </a:rPr>
              <a:t>GeV</a:t>
            </a:r>
            <a:endParaRPr lang="nb-NO" sz="1600" dirty="0">
              <a:solidFill>
                <a:srgbClr val="0C00F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73F36DE1-253C-4F2B-9099-F331C677E858}" type="datetime5">
              <a:rPr lang="en-US"/>
              <a:pPr/>
              <a:t>11-Jun-12</a:t>
            </a:fld>
            <a:endParaRPr lang="en-US"/>
          </a:p>
        </p:txBody>
      </p:sp>
      <p:sp>
        <p:nvSpPr>
          <p:cNvPr id="9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8BDAA-A7CB-4FB6-B52A-047A7B744738}" type="slidenum">
              <a:rPr lang="en-US"/>
              <a:pPr/>
              <a:t>51</a:t>
            </a:fld>
            <a:endParaRPr lang="en-US"/>
          </a:p>
        </p:txBody>
      </p:sp>
      <p:pic>
        <p:nvPicPr>
          <p:cNvPr id="301366" name="Picture 310"/>
          <p:cNvPicPr>
            <a:picLocks noChangeAspect="1" noChangeArrowheads="1"/>
          </p:cNvPicPr>
          <p:nvPr/>
        </p:nvPicPr>
        <p:blipFill>
          <a:blip r:embed="rId5" cstate="print"/>
          <a:srcRect l="1138" t="6699" r="7399"/>
          <a:stretch>
            <a:fillRect/>
          </a:stretch>
        </p:blipFill>
        <p:spPr bwMode="auto">
          <a:xfrm>
            <a:off x="5867400" y="839788"/>
            <a:ext cx="2971800" cy="2589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01337" name="Picture 281" descr="scatt33"/>
          <p:cNvPicPr>
            <a:picLocks noChangeAspect="1" noChangeArrowheads="1"/>
          </p:cNvPicPr>
          <p:nvPr/>
        </p:nvPicPr>
        <p:blipFill>
          <a:blip r:embed="rId6" cstate="print"/>
          <a:srcRect l="19554" t="15002" r="20093" b="14040"/>
          <a:stretch>
            <a:fillRect/>
          </a:stretch>
        </p:blipFill>
        <p:spPr bwMode="auto">
          <a:xfrm>
            <a:off x="1346200" y="4049713"/>
            <a:ext cx="24892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685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en-US" sz="2000" dirty="0" smtClean="0">
                <a:solidFill>
                  <a:srgbClr val="FF0000"/>
                </a:solidFill>
              </a:rPr>
              <a:t>HI collision - Nuclear Modification Factor R</a:t>
            </a:r>
            <a:r>
              <a:rPr lang="en-US" sz="2000" baseline="-25000" dirty="0" smtClean="0">
                <a:solidFill>
                  <a:srgbClr val="FF0000"/>
                </a:solidFill>
              </a:rPr>
              <a:t>AA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301356" name="Picture 300" descr="scatt2"/>
          <p:cNvPicPr>
            <a:picLocks noChangeAspect="1" noChangeArrowheads="1"/>
          </p:cNvPicPr>
          <p:nvPr/>
        </p:nvPicPr>
        <p:blipFill>
          <a:blip r:embed="rId7" cstate="print"/>
          <a:srcRect l="20238" t="9224" r="20110" b="9665"/>
          <a:stretch>
            <a:fillRect/>
          </a:stretch>
        </p:blipFill>
        <p:spPr bwMode="auto">
          <a:xfrm>
            <a:off x="1470025" y="968375"/>
            <a:ext cx="2236788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06"/>
          <p:cNvGrpSpPr>
            <a:grpSpLocks/>
          </p:cNvGrpSpPr>
          <p:nvPr/>
        </p:nvGrpSpPr>
        <p:grpSpPr bwMode="auto">
          <a:xfrm>
            <a:off x="490538" y="866775"/>
            <a:ext cx="4156075" cy="3211513"/>
            <a:chOff x="309" y="546"/>
            <a:chExt cx="2618" cy="2023"/>
          </a:xfrm>
        </p:grpSpPr>
        <p:pic>
          <p:nvPicPr>
            <p:cNvPr id="4188" name="Picture 276" descr="scatt3"/>
            <p:cNvPicPr>
              <a:picLocks noChangeAspect="1" noChangeArrowheads="1"/>
            </p:cNvPicPr>
            <p:nvPr/>
          </p:nvPicPr>
          <p:blipFill>
            <a:blip r:embed="rId8" cstate="print"/>
            <a:srcRect l="12700" t="15941" r="14149" b="14120"/>
            <a:stretch>
              <a:fillRect/>
            </a:stretch>
          </p:blipFill>
          <p:spPr bwMode="auto">
            <a:xfrm>
              <a:off x="503" y="546"/>
              <a:ext cx="2206" cy="2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89" name="AutoShape 257"/>
            <p:cNvSpPr>
              <a:spLocks noChangeAspect="1" noChangeArrowheads="1"/>
            </p:cNvSpPr>
            <p:nvPr/>
          </p:nvSpPr>
          <p:spPr bwMode="auto">
            <a:xfrm flipH="1">
              <a:off x="309" y="1467"/>
              <a:ext cx="336" cy="144"/>
            </a:xfrm>
            <a:custGeom>
              <a:avLst/>
              <a:gdLst>
                <a:gd name="T0" fmla="*/ 4 w 21600"/>
                <a:gd name="T1" fmla="*/ 0 h 21600"/>
                <a:gd name="T2" fmla="*/ 0 w 21600"/>
                <a:gd name="T3" fmla="*/ 0 h 21600"/>
                <a:gd name="T4" fmla="*/ 4 w 21600"/>
                <a:gd name="T5" fmla="*/ 1 h 21600"/>
                <a:gd name="T6" fmla="*/ 5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0" scaled="1"/>
            </a:gradFill>
            <a:ln w="190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nb-NO">
                <a:latin typeface="Calibri" pitchFamily="34" charset="0"/>
              </a:endParaRPr>
            </a:p>
          </p:txBody>
        </p:sp>
        <p:sp>
          <p:nvSpPr>
            <p:cNvPr id="4190" name="AutoShape 258"/>
            <p:cNvSpPr>
              <a:spLocks noChangeAspect="1" noChangeArrowheads="1"/>
            </p:cNvSpPr>
            <p:nvPr/>
          </p:nvSpPr>
          <p:spPr bwMode="auto">
            <a:xfrm>
              <a:off x="2591" y="1462"/>
              <a:ext cx="336" cy="144"/>
            </a:xfrm>
            <a:custGeom>
              <a:avLst/>
              <a:gdLst>
                <a:gd name="T0" fmla="*/ 4 w 21600"/>
                <a:gd name="T1" fmla="*/ 0 h 21600"/>
                <a:gd name="T2" fmla="*/ 0 w 21600"/>
                <a:gd name="T3" fmla="*/ 0 h 21600"/>
                <a:gd name="T4" fmla="*/ 4 w 21600"/>
                <a:gd name="T5" fmla="*/ 1 h 21600"/>
                <a:gd name="T6" fmla="*/ 5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3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0" scaled="1"/>
            </a:gradFill>
            <a:ln w="190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nb-NO">
                <a:latin typeface="Calibri" pitchFamily="34" charset="0"/>
              </a:endParaRPr>
            </a:p>
          </p:txBody>
        </p:sp>
      </p:grpSp>
      <p:grpSp>
        <p:nvGrpSpPr>
          <p:cNvPr id="3" name="Group 305"/>
          <p:cNvGrpSpPr>
            <a:grpSpLocks/>
          </p:cNvGrpSpPr>
          <p:nvPr/>
        </p:nvGrpSpPr>
        <p:grpSpPr bwMode="auto">
          <a:xfrm>
            <a:off x="468313" y="3584575"/>
            <a:ext cx="8523287" cy="987425"/>
            <a:chOff x="295" y="2258"/>
            <a:chExt cx="5369" cy="622"/>
          </a:xfrm>
        </p:grpSpPr>
        <p:graphicFrame>
          <p:nvGraphicFramePr>
            <p:cNvPr id="4098" name="Object 2"/>
            <p:cNvGraphicFramePr>
              <a:graphicFrameLocks noChangeAspect="1"/>
            </p:cNvGraphicFramePr>
            <p:nvPr/>
          </p:nvGraphicFramePr>
          <p:xfrm>
            <a:off x="3048" y="2258"/>
            <a:ext cx="2616" cy="622"/>
          </p:xfrm>
          <a:graphic>
            <a:graphicData uri="http://schemas.openxmlformats.org/presentationml/2006/ole">
              <p:oleObj spid="_x0000_s258050" name="Equation" r:id="rId9" imgW="2082800" imgH="495300" progId="Equation.DSMT4">
                <p:embed/>
              </p:oleObj>
            </a:graphicData>
          </a:graphic>
        </p:graphicFrame>
        <p:sp>
          <p:nvSpPr>
            <p:cNvPr id="4187" name="Line 301"/>
            <p:cNvSpPr>
              <a:spLocks noChangeShapeType="1"/>
            </p:cNvSpPr>
            <p:nvPr/>
          </p:nvSpPr>
          <p:spPr bwMode="auto">
            <a:xfrm>
              <a:off x="295" y="2578"/>
              <a:ext cx="25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nb-NO"/>
            </a:p>
          </p:txBody>
        </p:sp>
      </p:grpSp>
      <p:sp>
        <p:nvSpPr>
          <p:cNvPr id="301359" name="Freeform 303"/>
          <p:cNvSpPr>
            <a:spLocks/>
          </p:cNvSpPr>
          <p:nvPr/>
        </p:nvSpPr>
        <p:spPr bwMode="auto">
          <a:xfrm>
            <a:off x="4953000" y="4800600"/>
            <a:ext cx="2514600" cy="381000"/>
          </a:xfrm>
          <a:custGeom>
            <a:avLst/>
            <a:gdLst>
              <a:gd name="T0" fmla="*/ 0 w 1584"/>
              <a:gd name="T1" fmla="*/ 381000 h 240"/>
              <a:gd name="T2" fmla="*/ 1600200 w 1584"/>
              <a:gd name="T3" fmla="*/ 304800 h 240"/>
              <a:gd name="T4" fmla="*/ 2514600 w 1584"/>
              <a:gd name="T5" fmla="*/ 0 h 240"/>
              <a:gd name="T6" fmla="*/ 0 60000 65536"/>
              <a:gd name="T7" fmla="*/ 0 60000 65536"/>
              <a:gd name="T8" fmla="*/ 0 60000 65536"/>
              <a:gd name="T9" fmla="*/ 0 w 1584"/>
              <a:gd name="T10" fmla="*/ 0 h 240"/>
              <a:gd name="T11" fmla="*/ 1584 w 1584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4" h="240">
                <a:moveTo>
                  <a:pt x="0" y="240"/>
                </a:moveTo>
                <a:cubicBezTo>
                  <a:pt x="372" y="236"/>
                  <a:pt x="744" y="232"/>
                  <a:pt x="1008" y="192"/>
                </a:cubicBezTo>
                <a:cubicBezTo>
                  <a:pt x="1272" y="152"/>
                  <a:pt x="1428" y="76"/>
                  <a:pt x="1584" y="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nb-NO">
              <a:latin typeface="Calibri" pitchFamily="34" charset="0"/>
            </a:endParaRPr>
          </a:p>
        </p:txBody>
      </p:sp>
      <p:sp>
        <p:nvSpPr>
          <p:cNvPr id="301360" name="Freeform 304"/>
          <p:cNvSpPr>
            <a:spLocks/>
          </p:cNvSpPr>
          <p:nvPr/>
        </p:nvSpPr>
        <p:spPr bwMode="auto">
          <a:xfrm>
            <a:off x="4953000" y="2590800"/>
            <a:ext cx="2514600" cy="838200"/>
          </a:xfrm>
          <a:custGeom>
            <a:avLst/>
            <a:gdLst>
              <a:gd name="T0" fmla="*/ 0 w 1632"/>
              <a:gd name="T1" fmla="*/ 0 h 528"/>
              <a:gd name="T2" fmla="*/ 1996888 w 1632"/>
              <a:gd name="T3" fmla="*/ 457200 h 528"/>
              <a:gd name="T4" fmla="*/ 2514600 w 1632"/>
              <a:gd name="T5" fmla="*/ 838200 h 528"/>
              <a:gd name="T6" fmla="*/ 0 60000 65536"/>
              <a:gd name="T7" fmla="*/ 0 60000 65536"/>
              <a:gd name="T8" fmla="*/ 0 60000 65536"/>
              <a:gd name="T9" fmla="*/ 0 w 1632"/>
              <a:gd name="T10" fmla="*/ 0 h 528"/>
              <a:gd name="T11" fmla="*/ 1632 w 1632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528">
                <a:moveTo>
                  <a:pt x="0" y="0"/>
                </a:moveTo>
                <a:cubicBezTo>
                  <a:pt x="512" y="100"/>
                  <a:pt x="1024" y="200"/>
                  <a:pt x="1296" y="288"/>
                </a:cubicBezTo>
                <a:cubicBezTo>
                  <a:pt x="1568" y="376"/>
                  <a:pt x="1600" y="452"/>
                  <a:pt x="1632" y="52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nb-NO">
              <a:latin typeface="Calibri" pitchFamily="34" charset="0"/>
            </a:endParaRPr>
          </a:p>
        </p:txBody>
      </p:sp>
      <p:sp>
        <p:nvSpPr>
          <p:cNvPr id="301363" name="Text Box 307"/>
          <p:cNvSpPr txBox="1">
            <a:spLocks noChangeArrowheads="1"/>
          </p:cNvSpPr>
          <p:nvPr/>
        </p:nvSpPr>
        <p:spPr bwMode="auto">
          <a:xfrm>
            <a:off x="36513" y="1025674"/>
            <a:ext cx="809837" cy="461665"/>
          </a:xfrm>
          <a:prstGeom prst="rect">
            <a:avLst/>
          </a:prstGeom>
          <a:solidFill>
            <a:srgbClr val="FDFFD8"/>
          </a:solidFill>
          <a:ln w="381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A+A</a:t>
            </a:r>
          </a:p>
        </p:txBody>
      </p:sp>
      <p:grpSp>
        <p:nvGrpSpPr>
          <p:cNvPr id="4" name="Group 309"/>
          <p:cNvGrpSpPr>
            <a:grpSpLocks/>
          </p:cNvGrpSpPr>
          <p:nvPr/>
        </p:nvGrpSpPr>
        <p:grpSpPr bwMode="auto">
          <a:xfrm>
            <a:off x="304800" y="4191001"/>
            <a:ext cx="8839200" cy="3786188"/>
            <a:chOff x="48" y="2640"/>
            <a:chExt cx="5568" cy="2385"/>
          </a:xfrm>
        </p:grpSpPr>
        <p:grpSp>
          <p:nvGrpSpPr>
            <p:cNvPr id="5" name="Group 299"/>
            <p:cNvGrpSpPr>
              <a:grpSpLocks/>
            </p:cNvGrpSpPr>
            <p:nvPr/>
          </p:nvGrpSpPr>
          <p:grpSpPr bwMode="auto">
            <a:xfrm>
              <a:off x="240" y="2640"/>
              <a:ext cx="5376" cy="2385"/>
              <a:chOff x="240" y="2640"/>
              <a:chExt cx="5376" cy="2385"/>
            </a:xfrm>
          </p:grpSpPr>
          <p:grpSp>
            <p:nvGrpSpPr>
              <p:cNvPr id="6" name="Group 103"/>
              <p:cNvGrpSpPr>
                <a:grpSpLocks/>
              </p:cNvGrpSpPr>
              <p:nvPr/>
            </p:nvGrpSpPr>
            <p:grpSpPr bwMode="auto">
              <a:xfrm>
                <a:off x="349" y="2736"/>
                <a:ext cx="2595" cy="1104"/>
                <a:chOff x="1581" y="2544"/>
                <a:chExt cx="2595" cy="1104"/>
              </a:xfrm>
            </p:grpSpPr>
            <p:grpSp>
              <p:nvGrpSpPr>
                <p:cNvPr id="7" name="Group 33"/>
                <p:cNvGrpSpPr>
                  <a:grpSpLocks/>
                </p:cNvGrpSpPr>
                <p:nvPr/>
              </p:nvGrpSpPr>
              <p:grpSpPr bwMode="auto">
                <a:xfrm>
                  <a:off x="1824" y="2784"/>
                  <a:ext cx="237" cy="144"/>
                  <a:chOff x="2064" y="2688"/>
                  <a:chExt cx="237" cy="144"/>
                </a:xfrm>
              </p:grpSpPr>
              <p:sp>
                <p:nvSpPr>
                  <p:cNvPr id="4185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8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8" name="Group 34"/>
                <p:cNvGrpSpPr>
                  <a:grpSpLocks/>
                </p:cNvGrpSpPr>
                <p:nvPr/>
              </p:nvGrpSpPr>
              <p:grpSpPr bwMode="auto">
                <a:xfrm>
                  <a:off x="1872" y="2880"/>
                  <a:ext cx="237" cy="144"/>
                  <a:chOff x="2064" y="2688"/>
                  <a:chExt cx="237" cy="144"/>
                </a:xfrm>
              </p:grpSpPr>
              <p:sp>
                <p:nvSpPr>
                  <p:cNvPr id="4183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8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9" name="Group 37"/>
                <p:cNvGrpSpPr>
                  <a:grpSpLocks/>
                </p:cNvGrpSpPr>
                <p:nvPr/>
              </p:nvGrpSpPr>
              <p:grpSpPr bwMode="auto">
                <a:xfrm>
                  <a:off x="1965" y="3024"/>
                  <a:ext cx="237" cy="144"/>
                  <a:chOff x="2064" y="2688"/>
                  <a:chExt cx="237" cy="144"/>
                </a:xfrm>
              </p:grpSpPr>
              <p:sp>
                <p:nvSpPr>
                  <p:cNvPr id="4181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82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0" name="Group 40"/>
                <p:cNvGrpSpPr>
                  <a:grpSpLocks/>
                </p:cNvGrpSpPr>
                <p:nvPr/>
              </p:nvGrpSpPr>
              <p:grpSpPr bwMode="auto">
                <a:xfrm>
                  <a:off x="1725" y="3168"/>
                  <a:ext cx="237" cy="144"/>
                  <a:chOff x="2064" y="2688"/>
                  <a:chExt cx="237" cy="144"/>
                </a:xfrm>
              </p:grpSpPr>
              <p:sp>
                <p:nvSpPr>
                  <p:cNvPr id="4179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80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1" name="Group 43"/>
                <p:cNvGrpSpPr>
                  <a:grpSpLocks/>
                </p:cNvGrpSpPr>
                <p:nvPr/>
              </p:nvGrpSpPr>
              <p:grpSpPr bwMode="auto">
                <a:xfrm>
                  <a:off x="2205" y="3072"/>
                  <a:ext cx="237" cy="144"/>
                  <a:chOff x="2064" y="2688"/>
                  <a:chExt cx="237" cy="144"/>
                </a:xfrm>
              </p:grpSpPr>
              <p:sp>
                <p:nvSpPr>
                  <p:cNvPr id="4177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78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2" name="Group 46"/>
                <p:cNvGrpSpPr>
                  <a:grpSpLocks/>
                </p:cNvGrpSpPr>
                <p:nvPr/>
              </p:nvGrpSpPr>
              <p:grpSpPr bwMode="auto">
                <a:xfrm>
                  <a:off x="2304" y="3264"/>
                  <a:ext cx="237" cy="144"/>
                  <a:chOff x="2064" y="2688"/>
                  <a:chExt cx="237" cy="144"/>
                </a:xfrm>
              </p:grpSpPr>
              <p:sp>
                <p:nvSpPr>
                  <p:cNvPr id="4175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7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3" name="Group 49"/>
                <p:cNvGrpSpPr>
                  <a:grpSpLocks/>
                </p:cNvGrpSpPr>
                <p:nvPr/>
              </p:nvGrpSpPr>
              <p:grpSpPr bwMode="auto">
                <a:xfrm>
                  <a:off x="1581" y="2976"/>
                  <a:ext cx="237" cy="144"/>
                  <a:chOff x="2064" y="2688"/>
                  <a:chExt cx="237" cy="144"/>
                </a:xfrm>
              </p:grpSpPr>
              <p:sp>
                <p:nvSpPr>
                  <p:cNvPr id="4173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74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" name="Group 52"/>
                <p:cNvGrpSpPr>
                  <a:grpSpLocks/>
                </p:cNvGrpSpPr>
                <p:nvPr/>
              </p:nvGrpSpPr>
              <p:grpSpPr bwMode="auto">
                <a:xfrm>
                  <a:off x="1725" y="3456"/>
                  <a:ext cx="237" cy="144"/>
                  <a:chOff x="2064" y="2688"/>
                  <a:chExt cx="237" cy="144"/>
                </a:xfrm>
              </p:grpSpPr>
              <p:sp>
                <p:nvSpPr>
                  <p:cNvPr id="4171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72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" name="Group 55"/>
                <p:cNvGrpSpPr>
                  <a:grpSpLocks/>
                </p:cNvGrpSpPr>
                <p:nvPr/>
              </p:nvGrpSpPr>
              <p:grpSpPr bwMode="auto">
                <a:xfrm>
                  <a:off x="1917" y="3312"/>
                  <a:ext cx="237" cy="144"/>
                  <a:chOff x="2064" y="2688"/>
                  <a:chExt cx="237" cy="144"/>
                </a:xfrm>
              </p:grpSpPr>
              <p:sp>
                <p:nvSpPr>
                  <p:cNvPr id="4169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70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" name="Group 58"/>
                <p:cNvGrpSpPr>
                  <a:grpSpLocks/>
                </p:cNvGrpSpPr>
                <p:nvPr/>
              </p:nvGrpSpPr>
              <p:grpSpPr bwMode="auto">
                <a:xfrm>
                  <a:off x="2109" y="2784"/>
                  <a:ext cx="237" cy="144"/>
                  <a:chOff x="2064" y="2688"/>
                  <a:chExt cx="237" cy="144"/>
                </a:xfrm>
              </p:grpSpPr>
              <p:sp>
                <p:nvSpPr>
                  <p:cNvPr id="4167" name="Oval 59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68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7" name="Group 61"/>
                <p:cNvGrpSpPr>
                  <a:grpSpLocks/>
                </p:cNvGrpSpPr>
                <p:nvPr/>
              </p:nvGrpSpPr>
              <p:grpSpPr bwMode="auto">
                <a:xfrm>
                  <a:off x="1872" y="2544"/>
                  <a:ext cx="237" cy="144"/>
                  <a:chOff x="2064" y="2688"/>
                  <a:chExt cx="237" cy="144"/>
                </a:xfrm>
              </p:grpSpPr>
              <p:sp>
                <p:nvSpPr>
                  <p:cNvPr id="4165" name="Oval 62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66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8" name="Group 66"/>
                <p:cNvGrpSpPr>
                  <a:grpSpLocks/>
                </p:cNvGrpSpPr>
                <p:nvPr/>
              </p:nvGrpSpPr>
              <p:grpSpPr bwMode="auto">
                <a:xfrm>
                  <a:off x="2016" y="3504"/>
                  <a:ext cx="237" cy="144"/>
                  <a:chOff x="2064" y="2688"/>
                  <a:chExt cx="237" cy="144"/>
                </a:xfrm>
              </p:grpSpPr>
              <p:sp>
                <p:nvSpPr>
                  <p:cNvPr id="4163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64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688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9" name="Group 72"/>
                <p:cNvGrpSpPr>
                  <a:grpSpLocks/>
                </p:cNvGrpSpPr>
                <p:nvPr/>
              </p:nvGrpSpPr>
              <p:grpSpPr bwMode="auto">
                <a:xfrm>
                  <a:off x="3363" y="2743"/>
                  <a:ext cx="237" cy="144"/>
                  <a:chOff x="3072" y="2784"/>
                  <a:chExt cx="237" cy="144"/>
                </a:xfrm>
              </p:grpSpPr>
              <p:sp>
                <p:nvSpPr>
                  <p:cNvPr id="4161" name="Oval 70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62" name="Rectangle 71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0" name="Group 73"/>
                <p:cNvGrpSpPr>
                  <a:grpSpLocks/>
                </p:cNvGrpSpPr>
                <p:nvPr/>
              </p:nvGrpSpPr>
              <p:grpSpPr bwMode="auto">
                <a:xfrm>
                  <a:off x="3267" y="3079"/>
                  <a:ext cx="237" cy="144"/>
                  <a:chOff x="3072" y="2784"/>
                  <a:chExt cx="237" cy="144"/>
                </a:xfrm>
              </p:grpSpPr>
              <p:sp>
                <p:nvSpPr>
                  <p:cNvPr id="4159" name="Oval 74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60" name="Rectangle 75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1" name="Group 79"/>
                <p:cNvGrpSpPr>
                  <a:grpSpLocks/>
                </p:cNvGrpSpPr>
                <p:nvPr/>
              </p:nvGrpSpPr>
              <p:grpSpPr bwMode="auto">
                <a:xfrm>
                  <a:off x="3363" y="3415"/>
                  <a:ext cx="237" cy="144"/>
                  <a:chOff x="3072" y="2784"/>
                  <a:chExt cx="237" cy="144"/>
                </a:xfrm>
              </p:grpSpPr>
              <p:sp>
                <p:nvSpPr>
                  <p:cNvPr id="4157" name="Oval 80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58" name="Rectangle 81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2" name="Group 82"/>
                <p:cNvGrpSpPr>
                  <a:grpSpLocks/>
                </p:cNvGrpSpPr>
                <p:nvPr/>
              </p:nvGrpSpPr>
              <p:grpSpPr bwMode="auto">
                <a:xfrm>
                  <a:off x="3603" y="3079"/>
                  <a:ext cx="237" cy="144"/>
                  <a:chOff x="3072" y="2784"/>
                  <a:chExt cx="237" cy="144"/>
                </a:xfrm>
              </p:grpSpPr>
              <p:sp>
                <p:nvSpPr>
                  <p:cNvPr id="4155" name="Oval 83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56" name="Rectangle 84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3" name="Group 85"/>
                <p:cNvGrpSpPr>
                  <a:grpSpLocks/>
                </p:cNvGrpSpPr>
                <p:nvPr/>
              </p:nvGrpSpPr>
              <p:grpSpPr bwMode="auto">
                <a:xfrm>
                  <a:off x="3459" y="3223"/>
                  <a:ext cx="237" cy="144"/>
                  <a:chOff x="3072" y="2784"/>
                  <a:chExt cx="237" cy="144"/>
                </a:xfrm>
              </p:grpSpPr>
              <p:sp>
                <p:nvSpPr>
                  <p:cNvPr id="4153" name="Oval 86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54" name="Rectangle 87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4" name="Group 88"/>
                <p:cNvGrpSpPr>
                  <a:grpSpLocks/>
                </p:cNvGrpSpPr>
                <p:nvPr/>
              </p:nvGrpSpPr>
              <p:grpSpPr bwMode="auto">
                <a:xfrm>
                  <a:off x="3939" y="3319"/>
                  <a:ext cx="237" cy="144"/>
                  <a:chOff x="3072" y="2784"/>
                  <a:chExt cx="237" cy="144"/>
                </a:xfrm>
              </p:grpSpPr>
              <p:sp>
                <p:nvSpPr>
                  <p:cNvPr id="4151" name="Oval 89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52" name="Rectangle 90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5" name="Group 91"/>
                <p:cNvGrpSpPr>
                  <a:grpSpLocks/>
                </p:cNvGrpSpPr>
                <p:nvPr/>
              </p:nvGrpSpPr>
              <p:grpSpPr bwMode="auto">
                <a:xfrm>
                  <a:off x="3747" y="3463"/>
                  <a:ext cx="237" cy="144"/>
                  <a:chOff x="3072" y="2784"/>
                  <a:chExt cx="237" cy="144"/>
                </a:xfrm>
              </p:grpSpPr>
              <p:sp>
                <p:nvSpPr>
                  <p:cNvPr id="4149" name="Oval 92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50" name="Rectangle 93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6" name="Group 94"/>
                <p:cNvGrpSpPr>
                  <a:grpSpLocks/>
                </p:cNvGrpSpPr>
                <p:nvPr/>
              </p:nvGrpSpPr>
              <p:grpSpPr bwMode="auto">
                <a:xfrm>
                  <a:off x="3891" y="2791"/>
                  <a:ext cx="237" cy="144"/>
                  <a:chOff x="3072" y="2784"/>
                  <a:chExt cx="237" cy="144"/>
                </a:xfrm>
              </p:grpSpPr>
              <p:sp>
                <p:nvSpPr>
                  <p:cNvPr id="4147" name="Oval 95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48" name="Rectangle 96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7" name="Group 97"/>
                <p:cNvGrpSpPr>
                  <a:grpSpLocks/>
                </p:cNvGrpSpPr>
                <p:nvPr/>
              </p:nvGrpSpPr>
              <p:grpSpPr bwMode="auto">
                <a:xfrm>
                  <a:off x="3459" y="2839"/>
                  <a:ext cx="237" cy="144"/>
                  <a:chOff x="3072" y="2784"/>
                  <a:chExt cx="237" cy="144"/>
                </a:xfrm>
              </p:grpSpPr>
              <p:sp>
                <p:nvSpPr>
                  <p:cNvPr id="4145" name="Oval 9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46" name="Rectangle 99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8" name="Group 100"/>
                <p:cNvGrpSpPr>
                  <a:grpSpLocks/>
                </p:cNvGrpSpPr>
                <p:nvPr/>
              </p:nvGrpSpPr>
              <p:grpSpPr bwMode="auto">
                <a:xfrm>
                  <a:off x="3603" y="2551"/>
                  <a:ext cx="237" cy="144"/>
                  <a:chOff x="3072" y="2784"/>
                  <a:chExt cx="237" cy="144"/>
                </a:xfrm>
              </p:grpSpPr>
              <p:sp>
                <p:nvSpPr>
                  <p:cNvPr id="4143" name="Oval 101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44" name="Rectangle 102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9" name="Group 76"/>
                <p:cNvGrpSpPr>
                  <a:grpSpLocks/>
                </p:cNvGrpSpPr>
                <p:nvPr/>
              </p:nvGrpSpPr>
              <p:grpSpPr bwMode="auto">
                <a:xfrm>
                  <a:off x="3795" y="2983"/>
                  <a:ext cx="237" cy="144"/>
                  <a:chOff x="3072" y="2784"/>
                  <a:chExt cx="237" cy="144"/>
                </a:xfrm>
              </p:grpSpPr>
              <p:sp>
                <p:nvSpPr>
                  <p:cNvPr id="4141" name="Oval 77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072" y="2792"/>
                    <a:ext cx="45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  <p:sp>
                <p:nvSpPr>
                  <p:cNvPr id="4142" name="Rectangle 78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3108" y="2784"/>
                    <a:ext cx="201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nb-NO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4114" name="Text Box 266"/>
              <p:cNvSpPr txBox="1">
                <a:spLocks noChangeArrowheads="1"/>
              </p:cNvSpPr>
              <p:nvPr/>
            </p:nvSpPr>
            <p:spPr bwMode="auto">
              <a:xfrm>
                <a:off x="336" y="2640"/>
                <a:ext cx="3984" cy="238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r>
                  <a:rPr lang="en-US" sz="2400" dirty="0">
                    <a:solidFill>
                      <a:srgbClr val="0000FF"/>
                    </a:solidFill>
                    <a:latin typeface="Calibri" pitchFamily="34" charset="0"/>
                  </a:rPr>
                  <a:t>n</a:t>
                </a:r>
                <a:r>
                  <a:rPr lang="en-US" dirty="0">
                    <a:latin typeface="Calibri" pitchFamily="34" charset="0"/>
                  </a:rPr>
                  <a:t>                          </a:t>
                </a:r>
                <a:r>
                  <a:rPr lang="en-US" sz="2400" dirty="0">
                    <a:latin typeface="Calibri" pitchFamily="34" charset="0"/>
                  </a:rPr>
                  <a:t>x</a:t>
                </a:r>
                <a:r>
                  <a:rPr lang="en-US" dirty="0">
                    <a:latin typeface="Calibri" pitchFamily="34" charset="0"/>
                  </a:rPr>
                  <a:t>                             </a:t>
                </a:r>
                <a:r>
                  <a:rPr lang="en-US" dirty="0">
                    <a:solidFill>
                      <a:srgbClr val="0000FF"/>
                    </a:solidFill>
                    <a:latin typeface="Calibri" pitchFamily="34" charset="0"/>
                  </a:rPr>
                  <a:t>m    </a:t>
                </a:r>
                <a:r>
                  <a:rPr lang="en-US" sz="2400" dirty="0">
                    <a:solidFill>
                      <a:srgbClr val="0000FF"/>
                    </a:solidFill>
                    <a:latin typeface="Times New Roman" pitchFamily="18" charset="0"/>
                    <a:sym typeface="Symbol" pitchFamily="18" charset="2"/>
                  </a:rPr>
                  <a:t>  </a:t>
                </a:r>
                <a:r>
                  <a:rPr lang="en-US" sz="2400" dirty="0">
                    <a:solidFill>
                      <a:schemeClr val="accent2"/>
                    </a:solidFill>
                    <a:latin typeface="Times New Roman" pitchFamily="18" charset="0"/>
                    <a:sym typeface="Symbol" pitchFamily="18" charset="2"/>
                  </a:rPr>
                  <a:t></a:t>
                </a:r>
                <a:r>
                  <a:rPr lang="en-US" sz="2400" dirty="0" err="1">
                    <a:solidFill>
                      <a:schemeClr val="accent2"/>
                    </a:solidFill>
                    <a:latin typeface="Calibri" pitchFamily="34" charset="0"/>
                  </a:rPr>
                  <a:t>N</a:t>
                </a:r>
                <a:r>
                  <a:rPr lang="en-US" sz="2400" baseline="-25000" dirty="0" err="1">
                    <a:solidFill>
                      <a:schemeClr val="accent2"/>
                    </a:solidFill>
                    <a:latin typeface="Calibri" pitchFamily="34" charset="0"/>
                  </a:rPr>
                  <a:t>binary</a:t>
                </a:r>
                <a:r>
                  <a:rPr lang="en-US" sz="2400" dirty="0">
                    <a:solidFill>
                      <a:schemeClr val="accent2"/>
                    </a:solidFill>
                    <a:latin typeface="Times New Roman" pitchFamily="18" charset="0"/>
                    <a:sym typeface="Symbol" pitchFamily="18" charset="2"/>
                  </a:rPr>
                  <a:t></a:t>
                </a:r>
              </a:p>
            </p:txBody>
          </p:sp>
          <p:sp>
            <p:nvSpPr>
              <p:cNvPr id="4115" name="Oval 295"/>
              <p:cNvSpPr>
                <a:spLocks noChangeArrowheads="1"/>
              </p:cNvSpPr>
              <p:nvPr/>
            </p:nvSpPr>
            <p:spPr bwMode="auto">
              <a:xfrm>
                <a:off x="240" y="3470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nb-NO">
                  <a:latin typeface="Calibri" pitchFamily="34" charset="0"/>
                </a:endParaRPr>
              </a:p>
            </p:txBody>
          </p:sp>
          <p:sp>
            <p:nvSpPr>
              <p:cNvPr id="4116" name="Oval 297"/>
              <p:cNvSpPr>
                <a:spLocks noChangeArrowheads="1"/>
              </p:cNvSpPr>
              <p:nvPr/>
            </p:nvSpPr>
            <p:spPr bwMode="auto">
              <a:xfrm>
                <a:off x="2901" y="3477"/>
                <a:ext cx="288" cy="28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nb-NO">
                  <a:latin typeface="Calibri" pitchFamily="34" charset="0"/>
                </a:endParaRPr>
              </a:p>
            </p:txBody>
          </p:sp>
          <p:sp>
            <p:nvSpPr>
              <p:cNvPr id="4117" name="Text Box 298"/>
              <p:cNvSpPr txBox="1">
                <a:spLocks noChangeArrowheads="1"/>
              </p:cNvSpPr>
              <p:nvPr/>
            </p:nvSpPr>
            <p:spPr bwMode="auto">
              <a:xfrm>
                <a:off x="4368" y="3264"/>
                <a:ext cx="1248" cy="74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r>
                  <a:rPr lang="en-US" sz="2400">
                    <a:solidFill>
                      <a:schemeClr val="accent2"/>
                    </a:solidFill>
                    <a:latin typeface="Calibri" pitchFamily="34" charset="0"/>
                  </a:rPr>
                  <a:t>varies with impact parameter </a:t>
                </a:r>
                <a:r>
                  <a:rPr lang="en-US" sz="2400" b="1" i="1">
                    <a:solidFill>
                      <a:schemeClr val="accent2"/>
                    </a:solidFill>
                    <a:latin typeface="Calibri" pitchFamily="34" charset="0"/>
                  </a:rPr>
                  <a:t>b</a:t>
                </a:r>
                <a:endParaRPr lang="en-US" sz="2400">
                  <a:solidFill>
                    <a:schemeClr val="accent2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01364" name="Text Box 308"/>
            <p:cNvSpPr txBox="1">
              <a:spLocks noChangeArrowheads="1"/>
            </p:cNvSpPr>
            <p:nvPr/>
          </p:nvSpPr>
          <p:spPr bwMode="auto">
            <a:xfrm>
              <a:off x="48" y="2658"/>
              <a:ext cx="466" cy="291"/>
            </a:xfrm>
            <a:prstGeom prst="rect">
              <a:avLst/>
            </a:prstGeom>
            <a:solidFill>
              <a:srgbClr val="FDFFD8"/>
            </a:solidFill>
            <a:ln w="38100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latin typeface="+mn-lt"/>
                </a:rPr>
                <a:t>p+p</a:t>
              </a:r>
              <a:endParaRPr lang="en-US" sz="2400" dirty="0">
                <a:latin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p:transition advTm="1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1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1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1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1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1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1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1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1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1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359" grpId="0" animBg="1"/>
      <p:bldP spid="30136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752600"/>
          </a:xfrm>
        </p:spPr>
        <p:txBody>
          <a:bodyPr anchor="t"/>
          <a:lstStyle/>
          <a:p>
            <a:r>
              <a:rPr lang="en-US" dirty="0" smtClean="0"/>
              <a:t>R. </a:t>
            </a:r>
            <a:r>
              <a:rPr lang="en-US" dirty="0" err="1" smtClean="0"/>
              <a:t>Kolevatov</a:t>
            </a:r>
            <a:r>
              <a:rPr lang="en-US" dirty="0" smtClean="0"/>
              <a:t>:</a:t>
            </a:r>
            <a:endParaRPr lang="nb-NO" dirty="0"/>
          </a:p>
        </p:txBody>
      </p:sp>
      <p:pic>
        <p:nvPicPr>
          <p:cNvPr id="274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56" y="838201"/>
            <a:ext cx="9046244" cy="592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275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87" y="533400"/>
            <a:ext cx="9056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276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33400"/>
            <a:ext cx="906469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277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06409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278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58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027003"/>
            <a:ext cx="9152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MC realization:</a:t>
            </a:r>
            <a:r>
              <a:rPr lang="nb-NO" sz="1600" dirty="0" err="1" smtClean="0"/>
              <a:t>Correlations</a:t>
            </a:r>
            <a:r>
              <a:rPr lang="nb-NO" sz="1600" dirty="0" smtClean="0"/>
              <a:t> in double </a:t>
            </a:r>
            <a:r>
              <a:rPr lang="nb-NO" sz="1600" dirty="0" err="1" smtClean="0"/>
              <a:t>parton</a:t>
            </a:r>
            <a:r>
              <a:rPr lang="nb-NO" sz="1600" dirty="0" smtClean="0"/>
              <a:t> </a:t>
            </a:r>
            <a:r>
              <a:rPr lang="nb-NO" sz="1600" dirty="0" err="1" smtClean="0"/>
              <a:t>distributions</a:t>
            </a:r>
            <a:r>
              <a:rPr lang="nb-NO" sz="1600" dirty="0" smtClean="0"/>
              <a:t> at </a:t>
            </a:r>
          </a:p>
          <a:p>
            <a:r>
              <a:rPr lang="nb-NO" sz="1600" dirty="0" err="1" smtClean="0"/>
              <a:t>small</a:t>
            </a:r>
            <a:r>
              <a:rPr lang="nb-NO" sz="1600" dirty="0" smtClean="0"/>
              <a:t> x. </a:t>
            </a:r>
            <a:r>
              <a:rPr lang="nb-NO" sz="1600" dirty="0" err="1" smtClean="0"/>
              <a:t>Ch</a:t>
            </a:r>
            <a:r>
              <a:rPr lang="nb-NO" sz="1600" dirty="0" smtClean="0"/>
              <a:t>. Flensburg, G. </a:t>
            </a:r>
            <a:r>
              <a:rPr lang="nb-NO" sz="1600" dirty="0" err="1" smtClean="0"/>
              <a:t>Gustafson</a:t>
            </a:r>
            <a:r>
              <a:rPr lang="nb-NO" sz="1600" dirty="0" smtClean="0"/>
              <a:t>, L. </a:t>
            </a:r>
            <a:r>
              <a:rPr lang="nb-NO" sz="1600" dirty="0" err="1" smtClean="0"/>
              <a:t>Lonnblad</a:t>
            </a:r>
            <a:r>
              <a:rPr lang="nb-NO" sz="1600" dirty="0" smtClean="0"/>
              <a:t>, A. </a:t>
            </a:r>
            <a:r>
              <a:rPr lang="nb-NO" sz="1600" dirty="0" err="1" smtClean="0"/>
              <a:t>Ster</a:t>
            </a:r>
            <a:r>
              <a:rPr lang="nb-NO" sz="1600" dirty="0" smtClean="0"/>
              <a:t>   JHEP 1106 (2011) 066 .1103.4320 [</a:t>
            </a:r>
            <a:r>
              <a:rPr lang="nb-NO" sz="1600" dirty="0" err="1" smtClean="0"/>
              <a:t>hep-ph</a:t>
            </a:r>
            <a:r>
              <a:rPr lang="nb-NO" sz="1600" dirty="0" smtClean="0"/>
              <a:t>] </a:t>
            </a:r>
            <a:endParaRPr lang="nb-NO" sz="1600" dirty="0"/>
          </a:p>
        </p:txBody>
      </p:sp>
      <p:pic>
        <p:nvPicPr>
          <p:cNvPr id="278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49625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1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6400800" y="18288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4776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352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nb-NO" sz="1600">
                <a:solidFill>
                  <a:srgbClr val="261B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</a:t>
            </a:r>
            <a:endParaRPr lang="en-US" sz="1600">
              <a:solidFill>
                <a:srgbClr val="261B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:|32.6|9.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103193</TotalTime>
  <Words>1059</Words>
  <Application>Microsoft Office PowerPoint</Application>
  <PresentationFormat>On-screen Show (4:3)</PresentationFormat>
  <Paragraphs>252</Paragraphs>
  <Slides>56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Trek</vt:lpstr>
      <vt:lpstr>Equation</vt:lpstr>
      <vt:lpstr>New Physics at LHC  </vt:lpstr>
      <vt:lpstr>  OSLO Theory Group                               </vt:lpstr>
      <vt:lpstr>            </vt:lpstr>
      <vt:lpstr>Helena Bialkowska for CMS : SQM  21.09.2011</vt:lpstr>
      <vt:lpstr>2. QGSM  PREDICTIONS  FOR  PP  AT  LHC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              QGSM PREDICTIONS and RESULTS FOR LHC </vt:lpstr>
      <vt:lpstr>              QGSM PREDICTIONS and RESULTS FOR LHC </vt:lpstr>
      <vt:lpstr>              QGSM PREDICTIONS and RESULTS FOR LHC </vt:lpstr>
      <vt:lpstr>  violation of Feynman scaling</vt:lpstr>
      <vt:lpstr>VIOLATION OF Extended Longitudinal Scaling                      IN HEAVY-ION COLLISIONS AT LHC? </vt:lpstr>
      <vt:lpstr>               PREDICTIONS FOR  PP @ LHC</vt:lpstr>
      <vt:lpstr>WHY SCALING HOLDS IN THE MODEL? </vt:lpstr>
      <vt:lpstr>              QGSM PREDICTIONS and RESULTS FOR LHC </vt:lpstr>
      <vt:lpstr> </vt:lpstr>
      <vt:lpstr>              QGSM PREDICTIONS and RESULTS FOR LHC </vt:lpstr>
      <vt:lpstr>Slide 26</vt:lpstr>
      <vt:lpstr>Slide 27</vt:lpstr>
      <vt:lpstr>Slide 28</vt:lpstr>
      <vt:lpstr>3.Hanbury-Brown—Twiss   correlations   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it depends on – energy, centrality,rapidity, pt, particle id:</vt:lpstr>
      <vt:lpstr>Slide 38</vt:lpstr>
      <vt:lpstr>   Anisotropic flow in pp</vt:lpstr>
      <vt:lpstr>Slide 40</vt:lpstr>
      <vt:lpstr>Slide 41</vt:lpstr>
      <vt:lpstr>Slide 42</vt:lpstr>
      <vt:lpstr>Many Thanks to oAC for hospitality!!!  </vt:lpstr>
      <vt:lpstr>Slide 44</vt:lpstr>
      <vt:lpstr>Slide 45</vt:lpstr>
      <vt:lpstr>Interpretation of ridge in pp</vt:lpstr>
      <vt:lpstr>8. Anisotropic flow in pp</vt:lpstr>
      <vt:lpstr>Jet Quenching at LHC?</vt:lpstr>
      <vt:lpstr>Slide 49</vt:lpstr>
      <vt:lpstr>Jet quenching observed by CMS in heavy-ion collisions – 271110  http://press.web.cern.ch/press/pressreleases/releases2010/pr23.10e.html </vt:lpstr>
      <vt:lpstr>HI collision - Nuclear Modification Factor RAA</vt:lpstr>
      <vt:lpstr>R. Kolevatov:</vt:lpstr>
      <vt:lpstr>Slide 53</vt:lpstr>
      <vt:lpstr>Slide 54</vt:lpstr>
      <vt:lpstr>Slide 55</vt:lpstr>
      <vt:lpstr>Slide 56</vt:lpstr>
    </vt:vector>
  </TitlesOfParts>
  <Company>IFD UW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Andrzej K. Wróblewski</dc:creator>
  <cp:lastModifiedBy>larissa_adm</cp:lastModifiedBy>
  <cp:revision>1687</cp:revision>
  <dcterms:created xsi:type="dcterms:W3CDTF">2004-07-06T09:37:03Z</dcterms:created>
  <dcterms:modified xsi:type="dcterms:W3CDTF">2012-06-11T16:13:46Z</dcterms:modified>
</cp:coreProperties>
</file>