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notesMasterIdLst>
    <p:notesMasterId r:id="rId32"/>
  </p:notesMasterIdLst>
  <p:handoutMasterIdLst>
    <p:handoutMasterId r:id="rId33"/>
  </p:handoutMasterIdLst>
  <p:sldIdLst>
    <p:sldId id="256" r:id="rId2"/>
    <p:sldId id="407" r:id="rId3"/>
    <p:sldId id="285" r:id="rId4"/>
    <p:sldId id="349" r:id="rId5"/>
    <p:sldId id="419" r:id="rId6"/>
    <p:sldId id="340" r:id="rId7"/>
    <p:sldId id="410" r:id="rId8"/>
    <p:sldId id="334" r:id="rId9"/>
    <p:sldId id="389" r:id="rId10"/>
    <p:sldId id="393" r:id="rId11"/>
    <p:sldId id="409" r:id="rId12"/>
    <p:sldId id="408" r:id="rId13"/>
    <p:sldId id="390" r:id="rId14"/>
    <p:sldId id="379" r:id="rId15"/>
    <p:sldId id="384" r:id="rId16"/>
    <p:sldId id="382" r:id="rId17"/>
    <p:sldId id="383" r:id="rId18"/>
    <p:sldId id="416" r:id="rId19"/>
    <p:sldId id="394" r:id="rId20"/>
    <p:sldId id="395" r:id="rId21"/>
    <p:sldId id="397" r:id="rId22"/>
    <p:sldId id="412" r:id="rId23"/>
    <p:sldId id="413" r:id="rId24"/>
    <p:sldId id="398" r:id="rId25"/>
    <p:sldId id="414" r:id="rId26"/>
    <p:sldId id="400" r:id="rId27"/>
    <p:sldId id="411" r:id="rId28"/>
    <p:sldId id="417" r:id="rId29"/>
    <p:sldId id="418" r:id="rId30"/>
    <p:sldId id="331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3333CC"/>
    <a:srgbClr val="3366CC"/>
    <a:srgbClr val="00CC00"/>
    <a:srgbClr val="66FFFF"/>
    <a:srgbClr val="020101"/>
    <a:srgbClr val="000000"/>
    <a:srgbClr val="96FE96"/>
    <a:srgbClr val="FFFFFF"/>
    <a:srgbClr val="00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3729" autoAdjust="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90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4" Type="http://schemas.openxmlformats.org/officeDocument/2006/relationships/image" Target="../media/image34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6" Type="http://schemas.openxmlformats.org/officeDocument/2006/relationships/image" Target="../media/image46.wmf"/><Relationship Id="rId5" Type="http://schemas.openxmlformats.org/officeDocument/2006/relationships/image" Target="../media/image45.wmf"/><Relationship Id="rId4" Type="http://schemas.openxmlformats.org/officeDocument/2006/relationships/image" Target="../media/image44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2.wmf"/><Relationship Id="rId1" Type="http://schemas.openxmlformats.org/officeDocument/2006/relationships/image" Target="../media/image23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7" Type="http://schemas.openxmlformats.org/officeDocument/2006/relationships/image" Target="../media/image26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6" Type="http://schemas.openxmlformats.org/officeDocument/2006/relationships/image" Target="../media/image25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6B9732-2C65-42B5-90C3-C705D3F82899}" type="datetimeFigureOut">
              <a:rPr lang="en-US" smtClean="0"/>
              <a:pPr/>
              <a:t>6/8/2012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482F12-0858-4E20-B4AA-742B76E2FB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/>
            </a:lvl1pPr>
          </a:lstStyle>
          <a:p>
            <a:pPr>
              <a:defRPr/>
            </a:pPr>
            <a:fld id="{68572E50-4737-41BD-83A3-F86A9A5CD1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07D18B-E9DE-4717-A57A-A5E182C4323D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49E9D-38BB-4CED-8E95-F04CBC7F601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F07DDD-AA05-469B-892F-0096C46E9D1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FFB657-7E9D-4600-A090-C9A3B193B6D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E53D87-C56F-4690-8FF6-DA0F382A43A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1C1311-0B95-40E3-9075-2A514F05F9E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" name="Picture 9" descr="PU_signature_gif_print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0"/>
            <a:ext cx="2133600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pic>
        <p:nvPicPr>
          <p:cNvPr id="7" name="Picture 9" descr="PU_signature_gif_print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0"/>
            <a:ext cx="2133600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E2DEE6B-F475-41C8-9265-7FC9D3C1F3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B59EEB-0362-496E-808A-2692672F7AB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69D73D-F249-452F-8FE5-795105E3550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268D4C-548D-4668-8945-17E08C17BEB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42C941-2952-4A05-8B4B-0169A3BF628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7F8F0-4DE3-4BC5-9F7A-319C16E6136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5" name="Picture 9" descr="PU_signature_gif_print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0"/>
            <a:ext cx="2133600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66CE24-5ADC-4A1F-9718-E3C8EF1036D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50DF94C6-BA2D-46D3-BCDF-2B4339983F4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5E2DEE6B-F475-41C8-9265-7FC9D3C1F3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4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8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Relationship Id="rId9" Type="http://schemas.openxmlformats.org/officeDocument/2006/relationships/oleObject" Target="../embeddings/oleObject18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7" Type="http://schemas.openxmlformats.org/officeDocument/2006/relationships/image" Target="../media/image3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9.png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5.bin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37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3" Type="http://schemas.openxmlformats.org/officeDocument/2006/relationships/oleObject" Target="../embeddings/oleObject27.bin"/><Relationship Id="rId7" Type="http://schemas.openxmlformats.org/officeDocument/2006/relationships/oleObject" Target="../embeddings/oleObject3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0.bin"/><Relationship Id="rId5" Type="http://schemas.openxmlformats.org/officeDocument/2006/relationships/oleObject" Target="../embeddings/oleObject29.bin"/><Relationship Id="rId4" Type="http://schemas.openxmlformats.org/officeDocument/2006/relationships/oleObject" Target="../embeddings/oleObject28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33.bin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51.png"/><Relationship Id="rId5" Type="http://schemas.openxmlformats.org/officeDocument/2006/relationships/oleObject" Target="../embeddings/oleObject35.bin"/><Relationship Id="rId4" Type="http://schemas.openxmlformats.org/officeDocument/2006/relationships/oleObject" Target="../embeddings/oleObject34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oleObject37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4" Type="http://schemas.openxmlformats.org/officeDocument/2006/relationships/oleObject" Target="../embeddings/oleObject38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42.bin"/><Relationship Id="rId5" Type="http://schemas.openxmlformats.org/officeDocument/2006/relationships/oleObject" Target="../embeddings/oleObject41.bin"/><Relationship Id="rId4" Type="http://schemas.openxmlformats.org/officeDocument/2006/relationships/oleObject" Target="../embeddings/oleObject40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8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3992395" y="2209800"/>
            <a:ext cx="7232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</a:rPr>
              <a:t>      </a:t>
            </a:r>
          </a:p>
        </p:txBody>
      </p:sp>
      <p:sp>
        <p:nvSpPr>
          <p:cNvPr id="17411" name="Text Box 6"/>
          <p:cNvSpPr txBox="1">
            <a:spLocks noChangeArrowheads="1"/>
          </p:cNvSpPr>
          <p:nvPr/>
        </p:nvSpPr>
        <p:spPr bwMode="auto">
          <a:xfrm>
            <a:off x="1066800" y="3317875"/>
            <a:ext cx="62214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0"/>
              <a:t>                        </a:t>
            </a:r>
            <a:endParaRPr lang="en-US">
              <a:solidFill>
                <a:schemeClr val="accent2"/>
              </a:solidFill>
            </a:endParaRPr>
          </a:p>
        </p:txBody>
      </p:sp>
      <p:sp>
        <p:nvSpPr>
          <p:cNvPr id="17412" name="Rectangle 9"/>
          <p:cNvSpPr>
            <a:spLocks noChangeArrowheads="1"/>
          </p:cNvSpPr>
          <p:nvPr/>
        </p:nvSpPr>
        <p:spPr bwMode="auto">
          <a:xfrm>
            <a:off x="152400" y="5867400"/>
            <a:ext cx="184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7413" name="Text Box 10"/>
          <p:cNvSpPr txBox="1">
            <a:spLocks noChangeArrowheads="1"/>
          </p:cNvSpPr>
          <p:nvPr/>
        </p:nvSpPr>
        <p:spPr bwMode="auto">
          <a:xfrm>
            <a:off x="0" y="5546725"/>
            <a:ext cx="2492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5842337"/>
            <a:ext cx="30063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66CC"/>
                </a:solidFill>
              </a:rPr>
              <a:t>ICFP2012</a:t>
            </a:r>
          </a:p>
          <a:p>
            <a:r>
              <a:rPr lang="en-US" dirty="0" smtClean="0">
                <a:solidFill>
                  <a:srgbClr val="3366CC"/>
                </a:solidFill>
              </a:rPr>
              <a:t>June 10-16, 2012</a:t>
            </a:r>
          </a:p>
          <a:p>
            <a:r>
              <a:rPr lang="en-US" dirty="0" err="1" smtClean="0">
                <a:solidFill>
                  <a:srgbClr val="3366CC"/>
                </a:solidFill>
              </a:rPr>
              <a:t>Kolymbari</a:t>
            </a:r>
            <a:r>
              <a:rPr lang="en-US" dirty="0" smtClean="0">
                <a:solidFill>
                  <a:srgbClr val="3366CC"/>
                </a:solidFill>
              </a:rPr>
              <a:t>, Crete, Greece</a:t>
            </a:r>
            <a:endParaRPr lang="en-US" dirty="0">
              <a:solidFill>
                <a:srgbClr val="3366CC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7F8F0-4DE3-4BC5-9F7A-319C16E6136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572000" y="533400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err="1" smtClean="0"/>
              <a:t>Brijesh</a:t>
            </a:r>
            <a:r>
              <a:rPr lang="en-US" dirty="0" smtClean="0"/>
              <a:t> K </a:t>
            </a:r>
            <a:r>
              <a:rPr lang="en-US" dirty="0" err="1" smtClean="0"/>
              <a:t>Srivastava</a:t>
            </a:r>
            <a:endParaRPr lang="en-US" dirty="0" smtClean="0"/>
          </a:p>
          <a:p>
            <a:r>
              <a:rPr lang="en-US" dirty="0" smtClean="0"/>
              <a:t>Department of Physics</a:t>
            </a:r>
          </a:p>
          <a:p>
            <a:r>
              <a:rPr lang="en-US" dirty="0" smtClean="0"/>
              <a:t>Purdue University</a:t>
            </a:r>
          </a:p>
          <a:p>
            <a:r>
              <a:rPr lang="en-US" dirty="0" smtClean="0"/>
              <a:t>USA</a:t>
            </a:r>
            <a:endParaRPr lang="en-US" dirty="0"/>
          </a:p>
        </p:txBody>
      </p:sp>
      <p:pic>
        <p:nvPicPr>
          <p:cNvPr id="11" name="Picture 10" descr="knossos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47800" y="990600"/>
            <a:ext cx="6477000" cy="431125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66800" y="0"/>
            <a:ext cx="6324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Clustering of Color Sources</a:t>
            </a:r>
          </a:p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 &amp;</a:t>
            </a:r>
          </a:p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Equation of State of the QGP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7F8F0-4DE3-4BC5-9F7A-319C16E6136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362200" y="152400"/>
            <a:ext cx="29963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    Energy Density 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0071" y="762000"/>
            <a:ext cx="873392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STAR Collaboration </a:t>
            </a:r>
            <a:r>
              <a:rPr lang="en-US" dirty="0" smtClean="0"/>
              <a:t>has  published charged particle multiplicities and </a:t>
            </a:r>
          </a:p>
          <a:p>
            <a:r>
              <a:rPr lang="en-US" dirty="0" smtClean="0"/>
              <a:t>transverse momentum of particles in  for </a:t>
            </a:r>
            <a:r>
              <a:rPr lang="en-US" dirty="0" err="1" smtClean="0"/>
              <a:t>Au+Au</a:t>
            </a:r>
            <a:r>
              <a:rPr lang="en-US" dirty="0" smtClean="0"/>
              <a:t> collisions at various energies.</a:t>
            </a:r>
          </a:p>
          <a:p>
            <a:r>
              <a:rPr lang="en-US" dirty="0" smtClean="0"/>
              <a:t> It is found that  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429000" y="1524000"/>
          <a:ext cx="1066800" cy="574431"/>
        </p:xfrm>
        <a:graphic>
          <a:graphicData uri="http://schemas.openxmlformats.org/presentationml/2006/ole">
            <p:oleObj spid="_x0000_s125954" name="Equation" r:id="rId3" imgW="330120" imgH="177480" progId="Equation.3">
              <p:embed/>
            </p:oleObj>
          </a:graphicData>
        </a:graphic>
      </p:graphicFrame>
      <p:sp>
        <p:nvSpPr>
          <p:cNvPr id="6" name="Rectangle 5"/>
          <p:cNvSpPr/>
          <p:nvPr/>
        </p:nvSpPr>
        <p:spPr>
          <a:xfrm>
            <a:off x="3200400" y="1524000"/>
            <a:ext cx="14478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09600" y="5791200"/>
            <a:ext cx="77796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b="0" dirty="0" smtClean="0"/>
              <a:t>D. </a:t>
            </a:r>
            <a:r>
              <a:rPr lang="en-US" b="0" dirty="0" err="1" smtClean="0"/>
              <a:t>Cebra</a:t>
            </a:r>
            <a:r>
              <a:rPr lang="en-US" b="0" dirty="0" smtClean="0"/>
              <a:t> , STAR Collaboration, QM08</a:t>
            </a:r>
          </a:p>
          <a:p>
            <a:pPr marL="457200" indent="-457200">
              <a:buAutoNum type="arabicPeriod"/>
            </a:pPr>
            <a:r>
              <a:rPr lang="en-US" b="0" dirty="0" smtClean="0"/>
              <a:t>B. I. </a:t>
            </a:r>
            <a:r>
              <a:rPr lang="en-US" b="0" dirty="0" err="1" smtClean="0"/>
              <a:t>Abelev</a:t>
            </a:r>
            <a:r>
              <a:rPr lang="en-US" b="0" dirty="0" smtClean="0"/>
              <a:t> et al, STAR Collaboration, Phys. Rev.C79, 34909 (2009)</a:t>
            </a:r>
          </a:p>
          <a:p>
            <a:pPr marL="457200" indent="-457200">
              <a:buAutoNum type="arabicPeriod"/>
            </a:pPr>
            <a:r>
              <a:rPr lang="en-US" b="0" dirty="0" smtClean="0"/>
              <a:t>B. I. </a:t>
            </a:r>
            <a:r>
              <a:rPr lang="en-US" b="0" dirty="0" err="1" smtClean="0"/>
              <a:t>Abelev</a:t>
            </a:r>
            <a:r>
              <a:rPr lang="en-US" b="0" dirty="0" smtClean="0"/>
              <a:t> et al, STAR Collaboration, Phys. Rev.C81, 24911(2010)</a:t>
            </a:r>
          </a:p>
        </p:txBody>
      </p:sp>
      <p:pic>
        <p:nvPicPr>
          <p:cNvPr id="356355" name="Picture 3" descr="C:\Users\brijesh\Desktop\Brijesh\BrijeshTalks\QM\ener_eta_lhc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2057400"/>
            <a:ext cx="5143500" cy="34881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7F8F0-4DE3-4BC5-9F7A-319C16E6136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600200" y="0"/>
            <a:ext cx="528439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Temperature &amp; </a:t>
            </a:r>
            <a:r>
              <a:rPr lang="en-US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Thermalization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                      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5226784"/>
            <a:ext cx="722524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 Fluctuations of the string and transverse mass distribution</a:t>
            </a:r>
          </a:p>
          <a:p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A. </a:t>
            </a:r>
            <a:r>
              <a:rPr lang="en-US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Bialas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Phys. </a:t>
            </a:r>
            <a:r>
              <a:rPr lang="en-US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Lett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.,  B 466 (1999)  301.</a:t>
            </a:r>
          </a:p>
          <a:p>
            <a:pPr marL="457200" indent="-457200">
              <a:buAutoNum type="arabicPeriod" startAt="2"/>
            </a:pP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Percolation of color sources and critical temperature</a:t>
            </a:r>
          </a:p>
          <a:p>
            <a:pPr marL="457200" indent="-457200"/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J. Dias de Deus and C. </a:t>
            </a:r>
            <a:r>
              <a:rPr lang="en-US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Pajares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Phys.Lett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, B 642 (2006) 455</a:t>
            </a:r>
          </a:p>
        </p:txBody>
      </p:sp>
      <p:sp>
        <p:nvSpPr>
          <p:cNvPr id="7" name="Rectangle 6"/>
          <p:cNvSpPr/>
          <p:nvPr/>
        </p:nvSpPr>
        <p:spPr>
          <a:xfrm>
            <a:off x="152400" y="2209800"/>
            <a:ext cx="8305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It is shown that quantum fluctuations of the string tension can account for the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thermal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distributions of hadrons created in the decay of color string.</a:t>
            </a:r>
          </a:p>
          <a:p>
            <a:pPr marL="457200" indent="-457200"/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2. The tension of the macroscopic cluster fluctuates around its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mean value because the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chromoelectric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field is not    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constant .  Assuming a Gaussian form for these fluctuations 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one arrives at the probability distribution of transverse    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momentum.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2400" y="1143000"/>
            <a:ext cx="532953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Schwinger </a:t>
            </a:r>
          </a:p>
          <a:p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b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distribution of the produced quarks  </a:t>
            </a:r>
          </a:p>
          <a:p>
            <a:endParaRPr lang="en-US" dirty="0"/>
          </a:p>
        </p:txBody>
      </p:sp>
      <p:graphicFrame>
        <p:nvGraphicFramePr>
          <p:cNvPr id="138241" name="Object 1"/>
          <p:cNvGraphicFramePr>
            <a:graphicFrameLocks noChangeAspect="1"/>
          </p:cNvGraphicFramePr>
          <p:nvPr/>
        </p:nvGraphicFramePr>
        <p:xfrm>
          <a:off x="5867400" y="990600"/>
          <a:ext cx="2819400" cy="1095035"/>
        </p:xfrm>
        <a:graphic>
          <a:graphicData uri="http://schemas.openxmlformats.org/presentationml/2006/ole">
            <p:oleObj spid="_x0000_s148482" name="Equation" r:id="rId3" imgW="1079280" imgH="419040" progId="Equation.3">
              <p:embed/>
            </p:oleObj>
          </a:graphicData>
        </a:graphic>
      </p:graphicFrame>
      <p:sp>
        <p:nvSpPr>
          <p:cNvPr id="10" name="Rectangle 9"/>
          <p:cNvSpPr/>
          <p:nvPr/>
        </p:nvSpPr>
        <p:spPr>
          <a:xfrm>
            <a:off x="5715000" y="838200"/>
            <a:ext cx="3124200" cy="1295400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7F8F0-4DE3-4BC5-9F7A-319C16E6136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graphicFrame>
        <p:nvGraphicFramePr>
          <p:cNvPr id="49153" name="Object 5"/>
          <p:cNvGraphicFramePr>
            <a:graphicFrameLocks noChangeAspect="1"/>
          </p:cNvGraphicFramePr>
          <p:nvPr/>
        </p:nvGraphicFramePr>
        <p:xfrm>
          <a:off x="838200" y="2667000"/>
          <a:ext cx="3200400" cy="822325"/>
        </p:xfrm>
        <a:graphic>
          <a:graphicData uri="http://schemas.openxmlformats.org/presentationml/2006/ole">
            <p:oleObj spid="_x0000_s146434" name="Equation" r:id="rId3" imgW="2171520" imgH="558720" progId="Equation.3">
              <p:embed/>
            </p:oleObj>
          </a:graphicData>
        </a:graphic>
      </p:graphicFrame>
      <p:sp>
        <p:nvSpPr>
          <p:cNvPr id="8" name="Rectangle 7"/>
          <p:cNvSpPr/>
          <p:nvPr/>
        </p:nvSpPr>
        <p:spPr>
          <a:xfrm>
            <a:off x="152400" y="3505200"/>
            <a:ext cx="508504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0" dirty="0" smtClean="0"/>
              <a:t>which gives rise to thermal distribution </a:t>
            </a:r>
          </a:p>
          <a:p>
            <a:r>
              <a:rPr lang="en-US" sz="2400" b="0" dirty="0" smtClean="0"/>
              <a:t> </a:t>
            </a:r>
            <a:endParaRPr lang="en-US" sz="2400" b="0" dirty="0"/>
          </a:p>
        </p:txBody>
      </p:sp>
      <p:graphicFrame>
        <p:nvGraphicFramePr>
          <p:cNvPr id="49154" name="Object 7"/>
          <p:cNvGraphicFramePr>
            <a:graphicFrameLocks noChangeAspect="1"/>
          </p:cNvGraphicFramePr>
          <p:nvPr/>
        </p:nvGraphicFramePr>
        <p:xfrm>
          <a:off x="838200" y="4114800"/>
          <a:ext cx="2419350" cy="882650"/>
        </p:xfrm>
        <a:graphic>
          <a:graphicData uri="http://schemas.openxmlformats.org/presentationml/2006/ole">
            <p:oleObj spid="_x0000_s146435" name="Equation" r:id="rId4" imgW="1600200" imgH="583920" progId="Equation.3">
              <p:embed/>
            </p:oleObj>
          </a:graphicData>
        </a:graphic>
      </p:graphicFrame>
      <p:graphicFrame>
        <p:nvGraphicFramePr>
          <p:cNvPr id="49155" name="Object 3"/>
          <p:cNvGraphicFramePr>
            <a:graphicFrameLocks noChangeAspect="1"/>
          </p:cNvGraphicFramePr>
          <p:nvPr/>
        </p:nvGraphicFramePr>
        <p:xfrm>
          <a:off x="6934200" y="3505200"/>
          <a:ext cx="1295400" cy="941388"/>
        </p:xfrm>
        <a:graphic>
          <a:graphicData uri="http://schemas.openxmlformats.org/presentationml/2006/ole">
            <p:oleObj spid="_x0000_s146436" name="Equation" r:id="rId5" imgW="698400" imgH="507960" progId="Equation.3">
              <p:embed/>
            </p:oleObj>
          </a:graphicData>
        </a:graphic>
      </p:graphicFrame>
      <p:sp>
        <p:nvSpPr>
          <p:cNvPr id="12" name="Rectangle 11"/>
          <p:cNvSpPr/>
          <p:nvPr/>
        </p:nvSpPr>
        <p:spPr>
          <a:xfrm>
            <a:off x="152400" y="2590800"/>
            <a:ext cx="4953000" cy="25146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9157" name="Object 5"/>
          <p:cNvGraphicFramePr>
            <a:graphicFrameLocks noChangeAspect="1"/>
          </p:cNvGraphicFramePr>
          <p:nvPr/>
        </p:nvGraphicFramePr>
        <p:xfrm>
          <a:off x="6324600" y="5638800"/>
          <a:ext cx="2057400" cy="909638"/>
        </p:xfrm>
        <a:graphic>
          <a:graphicData uri="http://schemas.openxmlformats.org/presentationml/2006/ole">
            <p:oleObj spid="_x0000_s146437" name="Equation" r:id="rId6" imgW="825480" imgH="533160" progId="Equation.3">
              <p:embed/>
            </p:oleObj>
          </a:graphicData>
        </a:graphic>
      </p:graphicFrame>
      <p:sp>
        <p:nvSpPr>
          <p:cNvPr id="14" name="Rectangle 13"/>
          <p:cNvSpPr/>
          <p:nvPr/>
        </p:nvSpPr>
        <p:spPr>
          <a:xfrm>
            <a:off x="6248400" y="5638800"/>
            <a:ext cx="2438400" cy="91440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457200" y="685800"/>
            <a:ext cx="49760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Schwinger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distribution of the produced quarks 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/>
        </p:nvGraphicFramePr>
        <p:xfrm>
          <a:off x="6400800" y="685800"/>
          <a:ext cx="2133600" cy="828339"/>
        </p:xfrm>
        <a:graphic>
          <a:graphicData uri="http://schemas.openxmlformats.org/presentationml/2006/ole">
            <p:oleObj spid="_x0000_s146438" name="Equation" r:id="rId7" imgW="1079280" imgH="419040" progId="Equation.3">
              <p:embed/>
            </p:oleObj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533400" y="1676400"/>
            <a:ext cx="30909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Thermal Distribution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9575" name="Object 7"/>
          <p:cNvGraphicFramePr>
            <a:graphicFrameLocks noChangeAspect="1"/>
          </p:cNvGraphicFramePr>
          <p:nvPr/>
        </p:nvGraphicFramePr>
        <p:xfrm>
          <a:off x="6477000" y="1676400"/>
          <a:ext cx="2133600" cy="828675"/>
        </p:xfrm>
        <a:graphic>
          <a:graphicData uri="http://schemas.openxmlformats.org/presentationml/2006/ole">
            <p:oleObj spid="_x0000_s146439" name="Equation" r:id="rId8" imgW="1079280" imgH="419040" progId="Equation.3">
              <p:embed/>
            </p:oleObj>
          </a:graphicData>
        </a:graphic>
      </p:graphicFrame>
      <p:sp>
        <p:nvSpPr>
          <p:cNvPr id="25" name="Oval 24"/>
          <p:cNvSpPr/>
          <p:nvPr/>
        </p:nvSpPr>
        <p:spPr>
          <a:xfrm>
            <a:off x="6400800" y="3352800"/>
            <a:ext cx="2438400" cy="1371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6400800" y="1676400"/>
            <a:ext cx="23622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3352800" y="3962400"/>
            <a:ext cx="2895600" cy="685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7543800" y="2667000"/>
            <a:ext cx="0" cy="609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747108" y="4800600"/>
            <a:ext cx="33968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Temperature of primary</a:t>
            </a:r>
          </a:p>
          <a:p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partons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/cluster</a:t>
            </a:r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562600" y="4724400"/>
            <a:ext cx="35814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5" name="Object 34"/>
          <p:cNvGraphicFramePr>
            <a:graphicFrameLocks noChangeAspect="1"/>
          </p:cNvGraphicFramePr>
          <p:nvPr/>
        </p:nvGraphicFramePr>
        <p:xfrm>
          <a:off x="479425" y="5638800"/>
          <a:ext cx="3916363" cy="992188"/>
        </p:xfrm>
        <a:graphic>
          <a:graphicData uri="http://schemas.openxmlformats.org/presentationml/2006/ole">
            <p:oleObj spid="_x0000_s146440" name="Equation" r:id="rId9" imgW="1752480" imgH="444240" progId="Equation.3">
              <p:embed/>
            </p:oleObj>
          </a:graphicData>
        </a:graphic>
      </p:graphicFrame>
      <p:cxnSp>
        <p:nvCxnSpPr>
          <p:cNvPr id="37" name="Straight Arrow Connector 36"/>
          <p:cNvCxnSpPr/>
          <p:nvPr/>
        </p:nvCxnSpPr>
        <p:spPr>
          <a:xfrm>
            <a:off x="4648200" y="6172200"/>
            <a:ext cx="1524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381000" y="5410200"/>
            <a:ext cx="4114800" cy="1219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5943600" y="533400"/>
            <a:ext cx="2819400" cy="1066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2667000" y="0"/>
            <a:ext cx="25680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Temperature </a:t>
            </a:r>
            <a:endParaRPr lang="en-US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514600" y="0"/>
            <a:ext cx="2743200" cy="6858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7F8F0-4DE3-4BC5-9F7A-319C16E6136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590800" y="0"/>
            <a:ext cx="22676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Temperature </a:t>
            </a:r>
            <a:endParaRPr lang="en-US" sz="2800" dirty="0">
              <a:solidFill>
                <a:srgbClr val="FF0000"/>
              </a:solidFill>
            </a:endParaRPr>
          </a:p>
        </p:txBody>
      </p:sp>
      <p:graphicFrame>
        <p:nvGraphicFramePr>
          <p:cNvPr id="121858" name="Object 2"/>
          <p:cNvGraphicFramePr>
            <a:graphicFrameLocks noChangeAspect="1"/>
          </p:cNvGraphicFramePr>
          <p:nvPr/>
        </p:nvGraphicFramePr>
        <p:xfrm>
          <a:off x="228600" y="762000"/>
          <a:ext cx="2286000" cy="1010709"/>
        </p:xfrm>
        <a:graphic>
          <a:graphicData uri="http://schemas.openxmlformats.org/presentationml/2006/ole">
            <p:oleObj spid="_x0000_s121858" name="Equation" r:id="rId3" imgW="825480" imgH="53316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2057400"/>
            <a:ext cx="38990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 the critical percolation density 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0" y="2514600"/>
          <a:ext cx="1066800" cy="457200"/>
        </p:xfrm>
        <a:graphic>
          <a:graphicData uri="http://schemas.openxmlformats.org/presentationml/2006/ole">
            <p:oleObj spid="_x0000_s121860" name="Equation" r:id="rId4" imgW="444240" imgH="190440" progId="Equation.3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1676400" y="2514600"/>
          <a:ext cx="328448" cy="476250"/>
        </p:xfrm>
        <a:graphic>
          <a:graphicData uri="http://schemas.openxmlformats.org/presentationml/2006/ole">
            <p:oleObj spid="_x0000_s121861" name="Equation" r:id="rId5" imgW="152280" imgH="19044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133600" y="2514600"/>
            <a:ext cx="1385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= 167 </a:t>
            </a:r>
            <a:r>
              <a:rPr lang="en-US" dirty="0" err="1" smtClean="0"/>
              <a:t>MeV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2895600"/>
            <a:ext cx="45468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</a:t>
            </a:r>
            <a:r>
              <a:rPr lang="en-US" dirty="0" err="1" smtClean="0"/>
              <a:t>Au+Au</a:t>
            </a:r>
            <a:r>
              <a:rPr lang="en-US" dirty="0" smtClean="0"/>
              <a:t>@ 200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</a:p>
          <a:p>
            <a:r>
              <a:rPr lang="en-US" dirty="0" smtClean="0"/>
              <a:t>0-10% centrality </a:t>
            </a:r>
            <a:r>
              <a:rPr lang="el-GR" dirty="0" smtClean="0"/>
              <a:t>ξ</a:t>
            </a:r>
            <a:r>
              <a:rPr lang="en-US" dirty="0" smtClean="0"/>
              <a:t> = 2.88   </a:t>
            </a:r>
            <a:r>
              <a:rPr lang="en-US" dirty="0" smtClean="0">
                <a:solidFill>
                  <a:srgbClr val="FF0000"/>
                </a:solidFill>
              </a:rPr>
              <a:t>T ~ 195 </a:t>
            </a:r>
            <a:r>
              <a:rPr lang="en-US" dirty="0" err="1" smtClean="0">
                <a:solidFill>
                  <a:srgbClr val="FF0000"/>
                </a:solidFill>
              </a:rPr>
              <a:t>MeV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" y="3657600"/>
            <a:ext cx="4648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1. Chemical freeze out temperature </a:t>
            </a:r>
          </a:p>
          <a:p>
            <a:r>
              <a:rPr lang="en-US" sz="1800" dirty="0" smtClean="0"/>
              <a:t>  P. Braun-</a:t>
            </a:r>
            <a:r>
              <a:rPr lang="en-US" sz="1800" dirty="0" err="1" smtClean="0"/>
              <a:t>Munzinger</a:t>
            </a:r>
            <a:r>
              <a:rPr lang="en-US" sz="1800" dirty="0" smtClean="0"/>
              <a:t> et al., Phys. </a:t>
            </a:r>
            <a:r>
              <a:rPr lang="en-US" sz="1800" dirty="0" err="1" smtClean="0"/>
              <a:t>Lett</a:t>
            </a:r>
            <a:r>
              <a:rPr lang="en-US" sz="1800" dirty="0" smtClean="0"/>
              <a:t>. B596, 61 (2006)</a:t>
            </a:r>
          </a:p>
          <a:p>
            <a:r>
              <a:rPr lang="en-US" sz="1800" dirty="0" smtClean="0"/>
              <a:t>2. Universal chemical freeze out temperature</a:t>
            </a:r>
          </a:p>
          <a:p>
            <a:r>
              <a:rPr lang="en-US" sz="1800" dirty="0" smtClean="0"/>
              <a:t>    F. </a:t>
            </a:r>
            <a:r>
              <a:rPr lang="en-US" sz="1800" dirty="0" err="1" smtClean="0"/>
              <a:t>Becattini</a:t>
            </a:r>
            <a:r>
              <a:rPr lang="en-US" sz="1800" dirty="0" smtClean="0"/>
              <a:t> et al, Eur. Phys. J. C66, 377 (2010).</a:t>
            </a:r>
            <a:endParaRPr lang="en-US" sz="1800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 cstate="print"/>
          <a:srcRect t="8611" r="8064" b="978"/>
          <a:stretch>
            <a:fillRect/>
          </a:stretch>
        </p:blipFill>
        <p:spPr bwMode="auto">
          <a:xfrm>
            <a:off x="4648200" y="1371600"/>
            <a:ext cx="3788228" cy="41869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914400" y="5534561"/>
            <a:ext cx="7848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Direct photon excess in </a:t>
            </a:r>
            <a:r>
              <a:rPr lang="en-US" dirty="0" err="1" smtClean="0">
                <a:solidFill>
                  <a:srgbClr val="FF0000"/>
                </a:solidFill>
              </a:rPr>
              <a:t>Au+Au</a:t>
            </a:r>
            <a:r>
              <a:rPr lang="en-US" dirty="0" smtClean="0">
                <a:solidFill>
                  <a:srgbClr val="FF0000"/>
                </a:solidFill>
              </a:rPr>
              <a:t> above </a:t>
            </a:r>
            <a:r>
              <a:rPr lang="en-US" i="1" dirty="0" err="1" smtClean="0">
                <a:solidFill>
                  <a:srgbClr val="FF0000"/>
                </a:solidFill>
              </a:rPr>
              <a:t>p</a:t>
            </a:r>
            <a:r>
              <a:rPr lang="en-US" dirty="0" err="1" smtClean="0">
                <a:solidFill>
                  <a:srgbClr val="FF0000"/>
                </a:solidFill>
              </a:rPr>
              <a:t>+</a:t>
            </a:r>
            <a:r>
              <a:rPr lang="en-US" i="1" dirty="0" err="1" smtClean="0">
                <a:solidFill>
                  <a:srgbClr val="FF0000"/>
                </a:solidFill>
              </a:rPr>
              <a:t>p</a:t>
            </a:r>
            <a:r>
              <a:rPr lang="en-US" dirty="0" smtClean="0">
                <a:solidFill>
                  <a:srgbClr val="FF0000"/>
                </a:solidFill>
              </a:rPr>
              <a:t> spectrum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Exponential (consistent with thermal) Inverse slope = 220 ± 20 </a:t>
            </a:r>
            <a:r>
              <a:rPr lang="en-US" dirty="0" err="1" smtClean="0">
                <a:solidFill>
                  <a:srgbClr val="FF0000"/>
                </a:solidFill>
              </a:rPr>
              <a:t>MeV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latin typeface="Calibri" pitchFamily="34" charset="0"/>
              </a:rPr>
              <a:t>PRL 104, 132301 (2010)</a:t>
            </a:r>
          </a:p>
          <a:p>
            <a:endParaRPr lang="en-US" dirty="0" smtClean="0">
              <a:solidFill>
                <a:srgbClr val="FF0000"/>
              </a:solidFill>
            </a:endParaRP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86400" y="4495800"/>
            <a:ext cx="836613" cy="269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6400800" y="2133600"/>
            <a:ext cx="1828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8" algn="ctr"/>
            <a:r>
              <a:rPr lang="en-US" dirty="0" err="1" smtClean="0">
                <a:latin typeface="Calibri" pitchFamily="34" charset="0"/>
                <a:ea typeface="Gill Sans"/>
                <a:cs typeface="Gill Sans"/>
              </a:rPr>
              <a:t>Au+Au</a:t>
            </a:r>
            <a:endParaRPr lang="en-US" dirty="0" smtClean="0">
              <a:latin typeface="Calibri" pitchFamily="34" charset="0"/>
              <a:ea typeface="Gill Sans"/>
              <a:cs typeface="Gill Sans"/>
            </a:endParaRPr>
          </a:p>
          <a:p>
            <a:pPr marL="26988" algn="ctr"/>
            <a:r>
              <a:rPr lang="en-US" dirty="0" smtClean="0">
                <a:latin typeface="Calibri" pitchFamily="34" charset="0"/>
                <a:ea typeface="Gill Sans"/>
                <a:cs typeface="Gill Sans"/>
              </a:rPr>
              <a:t>min. bias</a:t>
            </a:r>
            <a:endParaRPr lang="en-US" dirty="0">
              <a:latin typeface="Calibri" pitchFamily="34" charset="0"/>
              <a:ea typeface="Gill Sans"/>
              <a:cs typeface="Gill Sans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705600" y="2819400"/>
            <a:ext cx="17764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alibri" pitchFamily="34" charset="0"/>
                <a:ea typeface="Lucida Grande"/>
                <a:cs typeface="Lucida Grande"/>
              </a:rPr>
              <a:t>√</a:t>
            </a:r>
            <a:r>
              <a:rPr lang="en-US" dirty="0" err="1" smtClean="0">
                <a:latin typeface="Calibri" pitchFamily="34" charset="0"/>
                <a:ea typeface="Lucida Grande"/>
                <a:cs typeface="Lucida Grande"/>
              </a:rPr>
              <a:t>s</a:t>
            </a:r>
            <a:r>
              <a:rPr lang="en-US" baseline="-6000" dirty="0" err="1" smtClean="0">
                <a:latin typeface="Calibri" pitchFamily="34" charset="0"/>
                <a:ea typeface="Gill Sans"/>
                <a:cs typeface="Gill Sans"/>
              </a:rPr>
              <a:t>NN</a:t>
            </a:r>
            <a:r>
              <a:rPr lang="en-US" dirty="0" smtClean="0">
                <a:latin typeface="Calibri" pitchFamily="34" charset="0"/>
                <a:ea typeface="Gill Sans"/>
                <a:cs typeface="Gill Sans"/>
              </a:rPr>
              <a:t> = 200 </a:t>
            </a:r>
            <a:r>
              <a:rPr lang="en-US" dirty="0" err="1" smtClean="0">
                <a:latin typeface="Calibri" pitchFamily="34" charset="0"/>
                <a:ea typeface="Gill Sans"/>
                <a:cs typeface="Gill Sans"/>
              </a:rPr>
              <a:t>GeV</a:t>
            </a:r>
            <a:endParaRPr lang="en-US" dirty="0">
              <a:latin typeface="Calibri" pitchFamily="34" charset="0"/>
              <a:ea typeface="Gill Sans"/>
              <a:cs typeface="Gill San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28600" y="609600"/>
            <a:ext cx="2590800" cy="1219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048000" y="3276600"/>
          <a:ext cx="1981200" cy="528320"/>
        </p:xfrm>
        <a:graphic>
          <a:graphicData uri="http://schemas.openxmlformats.org/presentationml/2006/ole">
            <p:oleObj spid="_x0000_s69636" name="Equation" r:id="rId3" imgW="761760" imgH="203040" progId="Equation.3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5867400" y="3352800"/>
          <a:ext cx="1295400" cy="572386"/>
        </p:xfrm>
        <a:graphic>
          <a:graphicData uri="http://schemas.openxmlformats.org/presentationml/2006/ole">
            <p:oleObj spid="_x0000_s69638" name="Equation" r:id="rId4" imgW="545760" imgH="24120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24000" y="0"/>
            <a:ext cx="435407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Thermodynamic  Relations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       Equation of State  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7F8F0-4DE3-4BC5-9F7A-319C16E6136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638800" y="3124200"/>
            <a:ext cx="2057400" cy="838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95600" y="3200400"/>
            <a:ext cx="2438400" cy="76200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9640" name="Object 8"/>
          <p:cNvGraphicFramePr>
            <a:graphicFrameLocks noChangeAspect="1"/>
          </p:cNvGraphicFramePr>
          <p:nvPr/>
        </p:nvGraphicFramePr>
        <p:xfrm>
          <a:off x="304800" y="3276600"/>
          <a:ext cx="1828800" cy="784225"/>
        </p:xfrm>
        <a:graphic>
          <a:graphicData uri="http://schemas.openxmlformats.org/presentationml/2006/ole">
            <p:oleObj spid="_x0000_s69640" name="Equation" r:id="rId5" imgW="977760" imgH="419040" progId="Equation.3">
              <p:embed/>
            </p:oleObj>
          </a:graphicData>
        </a:graphic>
      </p:graphicFrame>
      <p:sp>
        <p:nvSpPr>
          <p:cNvPr id="16" name="Rectangle 15"/>
          <p:cNvSpPr/>
          <p:nvPr/>
        </p:nvSpPr>
        <p:spPr>
          <a:xfrm>
            <a:off x="228600" y="3124200"/>
            <a:ext cx="2286000" cy="990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52400" y="990600"/>
            <a:ext cx="89473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The QGP  in the clustering of color sources is born in local thermal</a:t>
            </a:r>
          </a:p>
          <a:p>
            <a:r>
              <a:rPr lang="en-US" sz="2400" dirty="0" smtClean="0"/>
              <a:t>equilibrium  because the temperature is determined at string level.</a:t>
            </a:r>
          </a:p>
          <a:p>
            <a:r>
              <a:rPr lang="en-US" sz="2400" dirty="0" smtClean="0"/>
              <a:t>This can be coupled to hydrodynamics to obtain energy density, </a:t>
            </a:r>
          </a:p>
          <a:p>
            <a:r>
              <a:rPr lang="en-US" sz="2400" dirty="0" smtClean="0"/>
              <a:t>pressure , entropy density and sound velocity</a:t>
            </a:r>
            <a:endParaRPr lang="en-US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152400" y="2667000"/>
            <a:ext cx="47454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J. D. </a:t>
            </a:r>
            <a:r>
              <a:rPr lang="en-US" dirty="0" err="1" smtClean="0"/>
              <a:t>Bjorken</a:t>
            </a:r>
            <a:r>
              <a:rPr lang="en-US" dirty="0" smtClean="0"/>
              <a:t>, Phys. Rev. D27, 140 (1983).</a:t>
            </a:r>
            <a:endParaRPr lang="en-US" dirty="0"/>
          </a:p>
        </p:txBody>
      </p:sp>
      <p:graphicFrame>
        <p:nvGraphicFramePr>
          <p:cNvPr id="69641" name="Object 9"/>
          <p:cNvGraphicFramePr>
            <a:graphicFrameLocks noChangeAspect="1"/>
          </p:cNvGraphicFramePr>
          <p:nvPr/>
        </p:nvGraphicFramePr>
        <p:xfrm>
          <a:off x="304800" y="5105400"/>
          <a:ext cx="3821113" cy="990600"/>
        </p:xfrm>
        <a:graphic>
          <a:graphicData uri="http://schemas.openxmlformats.org/presentationml/2006/ole">
            <p:oleObj spid="_x0000_s69641" name="Equation" r:id="rId6" imgW="1714320" imgH="444240" progId="Equation.3">
              <p:embed/>
            </p:oleObj>
          </a:graphicData>
        </a:graphic>
      </p:graphicFrame>
      <p:sp>
        <p:nvSpPr>
          <p:cNvPr id="21" name="Rectangle 20"/>
          <p:cNvSpPr/>
          <p:nvPr/>
        </p:nvSpPr>
        <p:spPr>
          <a:xfrm>
            <a:off x="228600" y="5105400"/>
            <a:ext cx="4191000" cy="990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04800" y="426720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An analytic function of  </a:t>
            </a:r>
            <a:r>
              <a:rPr lang="el-GR" dirty="0" smtClean="0"/>
              <a:t>ξ </a:t>
            </a:r>
            <a:r>
              <a:rPr lang="en-US" dirty="0" smtClean="0"/>
              <a:t>for the EOS of QGP for T≥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c</a:t>
            </a:r>
            <a:endParaRPr lang="en-US" baseline="-25000" dirty="0"/>
          </a:p>
        </p:txBody>
      </p:sp>
      <p:sp>
        <p:nvSpPr>
          <p:cNvPr id="23" name="Rectangle 22"/>
          <p:cNvSpPr/>
          <p:nvPr/>
        </p:nvSpPr>
        <p:spPr>
          <a:xfrm>
            <a:off x="4572000" y="4876800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Finally, we have energy density, temperature and sound velocity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as a function of  color suppression factor F(</a:t>
            </a:r>
            <a:r>
              <a:rPr lang="el-GR" dirty="0" smtClean="0">
                <a:solidFill>
                  <a:srgbClr val="FF0000"/>
                </a:solidFill>
              </a:rPr>
              <a:t>ξ</a:t>
            </a:r>
            <a:r>
              <a:rPr lang="en-US" dirty="0" smtClean="0">
                <a:solidFill>
                  <a:srgbClr val="FF0000"/>
                </a:solidFill>
              </a:rPr>
              <a:t>) or percolation density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parameter </a:t>
            </a:r>
            <a:r>
              <a:rPr lang="el-GR" dirty="0" smtClean="0">
                <a:solidFill>
                  <a:srgbClr val="FF0000"/>
                </a:solidFill>
              </a:rPr>
              <a:t>ξ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29000" y="533400"/>
            <a:ext cx="26372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Energy Density 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34200" y="762000"/>
            <a:ext cx="20265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0-10% centrality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47800" y="5638800"/>
            <a:ext cx="68582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Lattice QCD :  </a:t>
            </a:r>
            <a:r>
              <a:rPr lang="en-US" dirty="0" err="1" smtClean="0"/>
              <a:t>Bazavov</a:t>
            </a:r>
            <a:r>
              <a:rPr lang="en-US" dirty="0" smtClean="0"/>
              <a:t> et al, Phys. Rev. D 80,  014504(2009).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7F8F0-4DE3-4BC5-9F7A-319C16E6136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8" name="Picture 7" descr="et4q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7300" y="1181100"/>
            <a:ext cx="6629400" cy="449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81200" y="457200"/>
            <a:ext cx="43410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Velocity of Sound  expressed as </a:t>
            </a:r>
            <a:endParaRPr lang="en-US" sz="2400" dirty="0">
              <a:solidFill>
                <a:srgbClr val="FF0000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6248400" y="533400"/>
          <a:ext cx="381000" cy="452438"/>
        </p:xfrm>
        <a:graphic>
          <a:graphicData uri="http://schemas.openxmlformats.org/presentationml/2006/ole">
            <p:oleObj spid="_x0000_s109569" name="Equation" r:id="rId3" imgW="203040" imgH="24120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14400" y="5638800"/>
            <a:ext cx="69639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Lattice QCD :  </a:t>
            </a:r>
            <a:r>
              <a:rPr lang="en-US" dirty="0" err="1" smtClean="0"/>
              <a:t>Bazavov</a:t>
            </a:r>
            <a:r>
              <a:rPr lang="en-US" dirty="0" smtClean="0"/>
              <a:t> et al, Phys. Rev. D 80, 014504(2009).</a:t>
            </a:r>
          </a:p>
          <a:p>
            <a:r>
              <a:rPr lang="en-US" dirty="0" smtClean="0"/>
              <a:t>Physical </a:t>
            </a:r>
            <a:r>
              <a:rPr lang="en-US" dirty="0" err="1" smtClean="0"/>
              <a:t>hadron</a:t>
            </a:r>
            <a:r>
              <a:rPr lang="en-US" dirty="0" smtClean="0"/>
              <a:t> gas:  </a:t>
            </a:r>
            <a:r>
              <a:rPr lang="en-US" dirty="0" err="1" smtClean="0"/>
              <a:t>Castorina</a:t>
            </a:r>
            <a:r>
              <a:rPr lang="en-US" dirty="0" smtClean="0"/>
              <a:t> et al, arXiv:0906.2289/</a:t>
            </a:r>
            <a:r>
              <a:rPr lang="en-US" dirty="0" err="1" smtClean="0"/>
              <a:t>hep</a:t>
            </a:r>
            <a:r>
              <a:rPr lang="en-US" dirty="0" smtClean="0"/>
              <a:t>-ph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7F8F0-4DE3-4BC5-9F7A-319C16E6136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8" name="Picture 7" descr="csqe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57300" y="1181100"/>
            <a:ext cx="6629400" cy="449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00400" y="533400"/>
            <a:ext cx="27926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Entropy Density 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05600" y="762000"/>
            <a:ext cx="20265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0-10% centrality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7F8F0-4DE3-4BC5-9F7A-319C16E6136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7" name="Picture 6" descr="st3q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7300" y="1181100"/>
            <a:ext cx="6629400" cy="44958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990600" y="5562600"/>
            <a:ext cx="7086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Lattice QCD :  </a:t>
            </a:r>
            <a:r>
              <a:rPr lang="en-US" dirty="0" err="1" smtClean="0"/>
              <a:t>Bazavov</a:t>
            </a:r>
            <a:r>
              <a:rPr lang="en-US" dirty="0" smtClean="0"/>
              <a:t> et al, Phys. Rev. D 80, 014504(2009).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1C1311-0B95-40E3-9075-2A514F05F9E7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19200" y="2133600"/>
            <a:ext cx="6024919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cs typeface="Times New Roman" pitchFamily="18" charset="0"/>
              </a:rPr>
              <a:t>Transport Coefficient of QCD Matter </a:t>
            </a:r>
          </a:p>
          <a:p>
            <a:endParaRPr lang="en-US" sz="2800" dirty="0" smtClean="0">
              <a:solidFill>
                <a:srgbClr val="FF0000"/>
              </a:solidFill>
              <a:cs typeface="Times New Roman" pitchFamily="18" charset="0"/>
            </a:endParaRPr>
          </a:p>
          <a:p>
            <a:r>
              <a:rPr lang="en-US" sz="2800" dirty="0" smtClean="0">
                <a:solidFill>
                  <a:srgbClr val="FF0000"/>
                </a:solidFill>
                <a:cs typeface="Times New Roman" pitchFamily="18" charset="0"/>
              </a:rPr>
              <a:t>Shear Viscosity/Entropy     η/s</a:t>
            </a:r>
          </a:p>
          <a:p>
            <a:endParaRPr lang="en-US" sz="2800" dirty="0" smtClean="0">
              <a:solidFill>
                <a:srgbClr val="FF0000"/>
              </a:solidFill>
              <a:cs typeface="Times New Roman" pitchFamily="18" charset="0"/>
            </a:endParaRPr>
          </a:p>
          <a:p>
            <a:endParaRPr lang="en-US" sz="2800" dirty="0">
              <a:solidFill>
                <a:srgbClr val="FF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04846-3FCA-458E-B817-951DF39B8DDC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" y="533400"/>
            <a:ext cx="89535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1066800" y="4572000"/>
            <a:ext cx="7543800" cy="9906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7F8F0-4DE3-4BC5-9F7A-319C16E6136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146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33538"/>
            <a:ext cx="8194606" cy="522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495800" y="457200"/>
            <a:ext cx="373390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Berndt Muller</a:t>
            </a:r>
          </a:p>
          <a:p>
            <a:r>
              <a:rPr lang="en-US" dirty="0" smtClean="0"/>
              <a:t>CERN Theory Institute (HIC10)</a:t>
            </a:r>
          </a:p>
          <a:p>
            <a:r>
              <a:rPr lang="en-US" dirty="0" smtClean="0"/>
              <a:t>Aug.16- Sept.10, 2010</a:t>
            </a:r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495800" y="533400"/>
            <a:ext cx="3733800" cy="1066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533400"/>
            <a:ext cx="44230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Exploration of Hot QCD Matter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The Next Decade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19200" y="2286000"/>
            <a:ext cx="2438400" cy="1295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219200" y="3581400"/>
            <a:ext cx="2667000" cy="609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6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6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el-GR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η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/s for He, N</a:t>
            </a:r>
            <a:r>
              <a:rPr lang="en-US" sz="3200" b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and H</a:t>
            </a:r>
            <a:r>
              <a:rPr lang="en-US" sz="3200" b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endParaRPr lang="en-US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04846-3FCA-458E-B817-951DF39B8DDC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752600"/>
            <a:ext cx="7620000" cy="4671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2000" y="228600"/>
            <a:ext cx="7562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viscosity can be estimated from kinetic theory to be </a:t>
            </a:r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15913" y="914400"/>
          <a:ext cx="3570287" cy="3770888"/>
        </p:xfrm>
        <a:graphic>
          <a:graphicData uri="http://schemas.openxmlformats.org/presentationml/2006/ole">
            <p:oleObj spid="_x0000_s126978" name="Equation" r:id="rId3" imgW="1562040" imgH="1650960" progId="Equation.3">
              <p:embed/>
            </p:oleObj>
          </a:graphicData>
        </a:graphic>
      </p:graphicFrame>
      <p:grpSp>
        <p:nvGrpSpPr>
          <p:cNvPr id="2" name="Group 17"/>
          <p:cNvGrpSpPr/>
          <p:nvPr/>
        </p:nvGrpSpPr>
        <p:grpSpPr>
          <a:xfrm>
            <a:off x="5440363" y="1066800"/>
            <a:ext cx="2948815" cy="1981200"/>
            <a:chOff x="4331339" y="3505200"/>
            <a:chExt cx="3476814" cy="2702858"/>
          </a:xfrm>
        </p:grpSpPr>
        <p:sp>
          <p:nvSpPr>
            <p:cNvPr id="8" name="TextBox 7"/>
            <p:cNvSpPr txBox="1"/>
            <p:nvPr/>
          </p:nvSpPr>
          <p:spPr>
            <a:xfrm>
              <a:off x="4419600" y="3505200"/>
              <a:ext cx="3257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2400" b="1" dirty="0" smtClean="0"/>
                <a:t>ε</a:t>
              </a:r>
              <a:endParaRPr lang="en-US" sz="2400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724400" y="3581400"/>
              <a:ext cx="18054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Energy density </a:t>
              </a:r>
              <a:endParaRPr lang="en-US" sz="2000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419600" y="3962400"/>
              <a:ext cx="213186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s   Entropy density</a:t>
              </a:r>
              <a:endParaRPr lang="en-US" sz="2000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419600" y="4419600"/>
              <a:ext cx="24753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n the number density</a:t>
              </a:r>
              <a:endParaRPr lang="en-US" sz="2000" b="1" dirty="0"/>
            </a:p>
          </p:txBody>
        </p:sp>
        <p:graphicFrame>
          <p:nvGraphicFramePr>
            <p:cNvPr id="13" name="Object 12"/>
            <p:cNvGraphicFramePr>
              <a:graphicFrameLocks noChangeAspect="1"/>
            </p:cNvGraphicFramePr>
            <p:nvPr/>
          </p:nvGraphicFramePr>
          <p:xfrm>
            <a:off x="4331339" y="4817645"/>
            <a:ext cx="711265" cy="604245"/>
          </p:xfrm>
          <a:graphic>
            <a:graphicData uri="http://schemas.openxmlformats.org/presentationml/2006/ole">
              <p:oleObj spid="_x0000_s126979" name="Equation" r:id="rId4" imgW="253800" imgH="215640" progId="Equation.3">
                <p:embed/>
              </p:oleObj>
            </a:graphicData>
          </a:graphic>
        </p:graphicFrame>
        <p:sp>
          <p:nvSpPr>
            <p:cNvPr id="15" name="TextBox 14"/>
            <p:cNvSpPr txBox="1"/>
            <p:nvPr/>
          </p:nvSpPr>
          <p:spPr>
            <a:xfrm>
              <a:off x="4953000" y="4876800"/>
              <a:ext cx="18369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Mean free path</a:t>
              </a:r>
              <a:endParaRPr lang="en-US" sz="2000" b="1" dirty="0"/>
            </a:p>
          </p:txBody>
        </p:sp>
        <p:graphicFrame>
          <p:nvGraphicFramePr>
            <p:cNvPr id="16" name="Object 15"/>
            <p:cNvGraphicFramePr>
              <a:graphicFrameLocks noChangeAspect="1"/>
            </p:cNvGraphicFramePr>
            <p:nvPr/>
          </p:nvGraphicFramePr>
          <p:xfrm>
            <a:off x="4495800" y="5562599"/>
            <a:ext cx="609600" cy="645459"/>
          </p:xfrm>
          <a:graphic>
            <a:graphicData uri="http://schemas.openxmlformats.org/presentationml/2006/ole">
              <p:oleObj spid="_x0000_s126980" name="Equation" r:id="rId5" imgW="215640" imgH="228600" progId="Equation.3">
                <p:embed/>
              </p:oleObj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>
              <a:off x="5181600" y="5638800"/>
              <a:ext cx="26265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Transport cross section</a:t>
              </a:r>
              <a:endParaRPr lang="en-US" sz="2000" b="1" dirty="0"/>
            </a:p>
          </p:txBody>
        </p:sp>
      </p:grp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04846-3FCA-458E-B817-951DF39B8DDC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0" y="838200"/>
            <a:ext cx="5410200" cy="403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366" name="Object 6"/>
          <p:cNvGraphicFramePr>
            <a:graphicFrameLocks noChangeAspect="1"/>
          </p:cNvGraphicFramePr>
          <p:nvPr/>
        </p:nvGraphicFramePr>
        <p:xfrm>
          <a:off x="609600" y="4953000"/>
          <a:ext cx="1809750" cy="1281113"/>
        </p:xfrm>
        <a:graphic>
          <a:graphicData uri="http://schemas.openxmlformats.org/presentationml/2006/ole">
            <p:oleObj spid="_x0000_s126981" name="Equation" r:id="rId6" imgW="761760" imgH="545760" progId="Equation.3">
              <p:embed/>
            </p:oleObj>
          </a:graphicData>
        </a:graphic>
      </p:graphicFrame>
      <p:graphicFrame>
        <p:nvGraphicFramePr>
          <p:cNvPr id="15367" name="Object 7"/>
          <p:cNvGraphicFramePr>
            <a:graphicFrameLocks noChangeAspect="1"/>
          </p:cNvGraphicFramePr>
          <p:nvPr/>
        </p:nvGraphicFramePr>
        <p:xfrm>
          <a:off x="5486400" y="5334000"/>
          <a:ext cx="2009775" cy="990600"/>
        </p:xfrm>
        <a:graphic>
          <a:graphicData uri="http://schemas.openxmlformats.org/presentationml/2006/ole">
            <p:oleObj spid="_x0000_s126982" name="Equation" r:id="rId7" imgW="876240" imgH="355320" progId="Equation.3">
              <p:embed/>
            </p:oleObj>
          </a:graphicData>
        </a:graphic>
      </p:graphicFrame>
      <p:sp>
        <p:nvSpPr>
          <p:cNvPr id="20" name="Oval 19"/>
          <p:cNvSpPr/>
          <p:nvPr/>
        </p:nvSpPr>
        <p:spPr>
          <a:xfrm>
            <a:off x="533400" y="5257800"/>
            <a:ext cx="2286000" cy="1219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4876800" y="5181600"/>
            <a:ext cx="2971800" cy="1219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370" name="Object 10"/>
          <p:cNvGraphicFramePr>
            <a:graphicFrameLocks noChangeAspect="1"/>
          </p:cNvGraphicFramePr>
          <p:nvPr/>
        </p:nvGraphicFramePr>
        <p:xfrm>
          <a:off x="5334000" y="3200400"/>
          <a:ext cx="995516" cy="457200"/>
        </p:xfrm>
        <a:graphic>
          <a:graphicData uri="http://schemas.openxmlformats.org/presentationml/2006/ole">
            <p:oleObj spid="_x0000_s126985" name="Equation" r:id="rId8" imgW="609480" imgH="279360" progId="Equation.3">
              <p:embed/>
            </p:oleObj>
          </a:graphicData>
        </a:graphic>
      </p:graphicFrame>
      <p:sp>
        <p:nvSpPr>
          <p:cNvPr id="24" name="Rectangle 23"/>
          <p:cNvSpPr/>
          <p:nvPr/>
        </p:nvSpPr>
        <p:spPr>
          <a:xfrm>
            <a:off x="6324600" y="3048000"/>
            <a:ext cx="2819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Average transverse momentum of the single string</a:t>
            </a:r>
            <a:endParaRPr lang="en-US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0" y="4343400"/>
            <a:ext cx="53388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Hirano &amp; </a:t>
            </a:r>
            <a:r>
              <a:rPr lang="en-US" dirty="0" err="1" smtClean="0"/>
              <a:t>Gyulassy</a:t>
            </a:r>
            <a:r>
              <a:rPr lang="en-US" dirty="0" smtClean="0"/>
              <a:t>, </a:t>
            </a:r>
            <a:r>
              <a:rPr lang="en-US" dirty="0" err="1" smtClean="0"/>
              <a:t>Nucl</a:t>
            </a:r>
            <a:r>
              <a:rPr lang="en-US" dirty="0" smtClean="0"/>
              <a:t>. Phys. A769, 71(2006)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715000" y="4495800"/>
            <a:ext cx="34935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 is Longitudinal extension of </a:t>
            </a:r>
          </a:p>
          <a:p>
            <a:r>
              <a:rPr lang="en-US" dirty="0" smtClean="0"/>
              <a:t>the source 1 </a:t>
            </a:r>
            <a:r>
              <a:rPr lang="en-US" i="1" dirty="0" smtClean="0"/>
              <a:t>fm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04846-3FCA-458E-B817-951DF39B8DDC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3" name="Picture 2" descr="Fig3g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1219200"/>
            <a:ext cx="6629400" cy="4495800"/>
          </a:xfrm>
          <a:prstGeom prst="rect">
            <a:avLst/>
          </a:prstGeom>
        </p:spPr>
      </p:pic>
      <p:graphicFrame>
        <p:nvGraphicFramePr>
          <p:cNvPr id="156674" name="Object 2"/>
          <p:cNvGraphicFramePr>
            <a:graphicFrameLocks noChangeAspect="1"/>
          </p:cNvGraphicFramePr>
          <p:nvPr/>
        </p:nvGraphicFramePr>
        <p:xfrm>
          <a:off x="3657600" y="5638800"/>
          <a:ext cx="1828800" cy="901700"/>
        </p:xfrm>
        <a:graphic>
          <a:graphicData uri="http://schemas.openxmlformats.org/presentationml/2006/ole">
            <p:oleObj spid="_x0000_s156674" name="Equation" r:id="rId4" imgW="876240" imgH="355320" progId="Equation.3">
              <p:embed/>
            </p:oleObj>
          </a:graphicData>
        </a:graphic>
      </p:graphicFrame>
      <p:sp>
        <p:nvSpPr>
          <p:cNvPr id="6" name="Rectangle 5"/>
          <p:cNvSpPr/>
          <p:nvPr/>
        </p:nvSpPr>
        <p:spPr>
          <a:xfrm>
            <a:off x="3276600" y="5715000"/>
            <a:ext cx="2590800" cy="914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286000" y="762000"/>
            <a:ext cx="43445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cs typeface="Times New Roman" pitchFamily="18" charset="0"/>
              </a:rPr>
              <a:t>Shear viscosity to Entropy ratio</a:t>
            </a:r>
            <a:endParaRPr lang="en-US" sz="2400" dirty="0">
              <a:solidFill>
                <a:srgbClr val="FF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7F8F0-4DE3-4BC5-9F7A-319C16E61361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38200" y="2667000"/>
            <a:ext cx="74469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>
                <a:solidFill>
                  <a:srgbClr val="FF0000"/>
                </a:solidFill>
              </a:rPr>
              <a:t>Prediction for  </a:t>
            </a:r>
            <a:r>
              <a:rPr lang="en-US" sz="2800" i="1" dirty="0" err="1" smtClean="0">
                <a:solidFill>
                  <a:srgbClr val="FF0000"/>
                </a:solidFill>
              </a:rPr>
              <a:t>Pb+Pb</a:t>
            </a:r>
            <a:r>
              <a:rPr lang="en-US" sz="2800" i="1" dirty="0" smtClean="0">
                <a:solidFill>
                  <a:srgbClr val="FF0000"/>
                </a:solidFill>
              </a:rPr>
              <a:t> at LHC Energy   2.76 </a:t>
            </a:r>
            <a:r>
              <a:rPr lang="en-US" sz="2800" i="1" dirty="0" err="1" smtClean="0">
                <a:solidFill>
                  <a:srgbClr val="FF0000"/>
                </a:solidFill>
              </a:rPr>
              <a:t>TeV</a:t>
            </a:r>
            <a:r>
              <a:rPr lang="en-US" sz="2800" i="1" dirty="0" smtClean="0">
                <a:solidFill>
                  <a:srgbClr val="FF0000"/>
                </a:solidFill>
              </a:rPr>
              <a:t> </a:t>
            </a:r>
            <a:endParaRPr lang="en-US" sz="28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04846-3FCA-458E-B817-951DF39B8DDC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4" name="Picture 3" descr="FetaRhic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685800"/>
            <a:ext cx="6629400" cy="4495800"/>
          </a:xfrm>
          <a:prstGeom prst="rect">
            <a:avLst/>
          </a:prstGeom>
        </p:spPr>
      </p:pic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3581400" y="228600"/>
          <a:ext cx="1066800" cy="666750"/>
        </p:xfrm>
        <a:graphic>
          <a:graphicData uri="http://schemas.openxmlformats.org/presentationml/2006/ole">
            <p:oleObj spid="_x0000_s128002" name="Equation" r:id="rId4" imgW="304560" imgH="190440" progId="Equation.3">
              <p:embed/>
            </p:oleObj>
          </a:graphicData>
        </a:graphic>
      </p:graphicFrame>
      <p:graphicFrame>
        <p:nvGraphicFramePr>
          <p:cNvPr id="98306" name="Object 2"/>
          <p:cNvGraphicFramePr>
            <a:graphicFrameLocks noChangeAspect="1"/>
          </p:cNvGraphicFramePr>
          <p:nvPr/>
        </p:nvGraphicFramePr>
        <p:xfrm>
          <a:off x="381000" y="5638800"/>
          <a:ext cx="1828800" cy="835025"/>
        </p:xfrm>
        <a:graphic>
          <a:graphicData uri="http://schemas.openxmlformats.org/presentationml/2006/ole">
            <p:oleObj spid="_x0000_s128003" name="Equation" r:id="rId5" imgW="1028520" imgH="482400" progId="Equation.3">
              <p:embed/>
            </p:oleObj>
          </a:graphicData>
        </a:graphic>
      </p:graphicFrame>
      <p:sp>
        <p:nvSpPr>
          <p:cNvPr id="7" name="Oval 6"/>
          <p:cNvSpPr/>
          <p:nvPr/>
        </p:nvSpPr>
        <p:spPr>
          <a:xfrm>
            <a:off x="304800" y="5486400"/>
            <a:ext cx="2362200" cy="1066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81400" y="5105400"/>
            <a:ext cx="5181600" cy="1471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7F8F0-4DE3-4BC5-9F7A-319C16E61361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505200" y="228600"/>
            <a:ext cx="25680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Temperature 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67200" y="99060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err="1" smtClean="0">
                <a:solidFill>
                  <a:srgbClr val="3366CC"/>
                </a:solidFill>
                <a:cs typeface="Times New Roman" pitchFamily="18" charset="0"/>
              </a:rPr>
              <a:t>Pb+Pb</a:t>
            </a:r>
            <a:r>
              <a:rPr lang="en-US" sz="2400" dirty="0" smtClean="0">
                <a:solidFill>
                  <a:srgbClr val="3366CC"/>
                </a:solidFill>
                <a:cs typeface="Times New Roman" pitchFamily="18" charset="0"/>
              </a:rPr>
              <a:t> @ 2.76TeV for 0-5%</a:t>
            </a:r>
          </a:p>
          <a:p>
            <a:r>
              <a:rPr lang="en-US" sz="2400" dirty="0" smtClean="0">
                <a:solidFill>
                  <a:srgbClr val="3366CC"/>
                </a:solidFill>
                <a:cs typeface="Times New Roman" pitchFamily="18" charset="0"/>
              </a:rPr>
              <a:t>T  ~265 </a:t>
            </a:r>
            <a:r>
              <a:rPr lang="en-US" sz="2400" dirty="0" err="1" smtClean="0">
                <a:solidFill>
                  <a:srgbClr val="3366CC"/>
                </a:solidFill>
                <a:cs typeface="Times New Roman" pitchFamily="18" charset="0"/>
              </a:rPr>
              <a:t>MeV</a:t>
            </a:r>
            <a:endParaRPr lang="en-US" sz="2400" dirty="0" smtClean="0">
              <a:solidFill>
                <a:srgbClr val="3366CC"/>
              </a:solidFill>
              <a:cs typeface="Times New Roman" pitchFamily="18" charset="0"/>
            </a:endParaRPr>
          </a:p>
          <a:p>
            <a:r>
              <a:rPr lang="en-US" sz="2400" dirty="0" smtClean="0">
                <a:solidFill>
                  <a:srgbClr val="3366CC"/>
                </a:solidFill>
                <a:cs typeface="Times New Roman" pitchFamily="18" charset="0"/>
              </a:rPr>
              <a:t>Temperature  has increased by 35% from  </a:t>
            </a:r>
            <a:r>
              <a:rPr lang="en-US" sz="2400" dirty="0" err="1" smtClean="0">
                <a:solidFill>
                  <a:srgbClr val="3366CC"/>
                </a:solidFill>
                <a:cs typeface="Times New Roman" pitchFamily="18" charset="0"/>
              </a:rPr>
              <a:t>Au+Au</a:t>
            </a:r>
            <a:r>
              <a:rPr lang="en-US" sz="2400" dirty="0" smtClean="0">
                <a:solidFill>
                  <a:srgbClr val="3366CC"/>
                </a:solidFill>
                <a:cs typeface="Times New Roman" pitchFamily="18" charset="0"/>
              </a:rPr>
              <a:t> @ 0.2 </a:t>
            </a:r>
            <a:r>
              <a:rPr lang="en-US" sz="2400" dirty="0" err="1" smtClean="0">
                <a:solidFill>
                  <a:srgbClr val="3366CC"/>
                </a:solidFill>
                <a:cs typeface="Times New Roman" pitchFamily="18" charset="0"/>
              </a:rPr>
              <a:t>TeV</a:t>
            </a:r>
            <a:r>
              <a:rPr lang="en-US" sz="2400" dirty="0" smtClean="0">
                <a:solidFill>
                  <a:srgbClr val="3366CC"/>
                </a:solidFill>
                <a:cs typeface="Times New Roman" pitchFamily="18" charset="0"/>
              </a:rPr>
              <a:t> </a:t>
            </a:r>
          </a:p>
        </p:txBody>
      </p:sp>
      <p:graphicFrame>
        <p:nvGraphicFramePr>
          <p:cNvPr id="155650" name="Object 2"/>
          <p:cNvGraphicFramePr>
            <a:graphicFrameLocks noChangeAspect="1"/>
          </p:cNvGraphicFramePr>
          <p:nvPr/>
        </p:nvGraphicFramePr>
        <p:xfrm>
          <a:off x="381000" y="990600"/>
          <a:ext cx="2286000" cy="1011238"/>
        </p:xfrm>
        <a:graphic>
          <a:graphicData uri="http://schemas.openxmlformats.org/presentationml/2006/ole">
            <p:oleObj spid="_x0000_s155650" name="Equation" r:id="rId3" imgW="825480" imgH="533160" progId="Equation.3">
              <p:embed/>
            </p:oleObj>
          </a:graphicData>
        </a:graphic>
      </p:graphicFrame>
      <p:cxnSp>
        <p:nvCxnSpPr>
          <p:cNvPr id="7" name="Straight Arrow Connector 6"/>
          <p:cNvCxnSpPr/>
          <p:nvPr/>
        </p:nvCxnSpPr>
        <p:spPr>
          <a:xfrm>
            <a:off x="2743200" y="1524000"/>
            <a:ext cx="12954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04800" y="2514600"/>
            <a:ext cx="88392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cs typeface="Times New Roman" pitchFamily="18" charset="0"/>
              </a:rPr>
              <a:t>  </a:t>
            </a:r>
            <a:endParaRPr lang="en-US" sz="2400" dirty="0" smtClean="0">
              <a:solidFill>
                <a:srgbClr val="FF0000"/>
              </a:solidFill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3366CC"/>
                </a:solidFill>
                <a:cs typeface="Times New Roman" pitchFamily="18" charset="0"/>
              </a:rPr>
              <a:t>  A “Little Bang “ arrives at the LHC </a:t>
            </a:r>
          </a:p>
          <a:p>
            <a:r>
              <a:rPr lang="en-US" dirty="0" smtClean="0">
                <a:solidFill>
                  <a:srgbClr val="3366CC"/>
                </a:solidFill>
                <a:cs typeface="Times New Roman" pitchFamily="18" charset="0"/>
              </a:rPr>
              <a:t>      E </a:t>
            </a:r>
            <a:r>
              <a:rPr lang="en-US" dirty="0" err="1" smtClean="0">
                <a:solidFill>
                  <a:srgbClr val="3366CC"/>
                </a:solidFill>
                <a:cs typeface="Times New Roman" pitchFamily="18" charset="0"/>
              </a:rPr>
              <a:t>Shuryk</a:t>
            </a:r>
            <a:endParaRPr lang="en-US" dirty="0" smtClean="0">
              <a:solidFill>
                <a:srgbClr val="3366CC"/>
              </a:solidFill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3366CC"/>
                </a:solidFill>
                <a:cs typeface="Times New Roman" pitchFamily="18" charset="0"/>
              </a:rPr>
              <a:t>      Physics 3, 105 (2010)</a:t>
            </a:r>
          </a:p>
          <a:p>
            <a:endParaRPr lang="en-US" dirty="0" smtClean="0">
              <a:solidFill>
                <a:srgbClr val="3366CC"/>
              </a:solidFill>
              <a:cs typeface="Times New Roman" pitchFamily="18" charset="0"/>
            </a:endParaRPr>
          </a:p>
          <a:p>
            <a:endParaRPr lang="en-US" dirty="0" smtClean="0">
              <a:solidFill>
                <a:srgbClr val="3366CC"/>
              </a:solidFill>
              <a:cs typeface="Times New Roman" pitchFamily="18" charset="0"/>
            </a:endParaRPr>
          </a:p>
          <a:p>
            <a:endParaRPr lang="en-US" dirty="0" smtClean="0">
              <a:solidFill>
                <a:srgbClr val="3366CC"/>
              </a:solidFill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3366CC"/>
                </a:solidFill>
                <a:cs typeface="Times New Roman" pitchFamily="18" charset="0"/>
              </a:rPr>
              <a:t>      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solidFill>
                  <a:srgbClr val="FF0000"/>
                </a:solidFill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FF0000"/>
                </a:solidFill>
                <a:cs typeface="Times New Roman" pitchFamily="18" charset="0"/>
              </a:rPr>
              <a:t>First Results from </a:t>
            </a:r>
            <a:r>
              <a:rPr lang="en-US" dirty="0" err="1" smtClean="0">
                <a:solidFill>
                  <a:srgbClr val="FF0000"/>
                </a:solidFill>
                <a:cs typeface="Times New Roman" pitchFamily="18" charset="0"/>
              </a:rPr>
              <a:t>Pb+Pb</a:t>
            </a:r>
            <a:r>
              <a:rPr lang="en-US" dirty="0" smtClean="0">
                <a:solidFill>
                  <a:srgbClr val="FF0000"/>
                </a:solidFill>
                <a:cs typeface="Times New Roman" pitchFamily="18" charset="0"/>
              </a:rPr>
              <a:t> Collisions at the LHC</a:t>
            </a:r>
          </a:p>
          <a:p>
            <a:r>
              <a:rPr lang="en-US" dirty="0" smtClean="0">
                <a:solidFill>
                  <a:srgbClr val="FF0000"/>
                </a:solidFill>
                <a:cs typeface="Times New Roman" pitchFamily="18" charset="0"/>
              </a:rPr>
              <a:t>       Muller, </a:t>
            </a:r>
            <a:r>
              <a:rPr lang="en-US" dirty="0" err="1" smtClean="0">
                <a:solidFill>
                  <a:srgbClr val="FF0000"/>
                </a:solidFill>
                <a:cs typeface="Times New Roman" pitchFamily="18" charset="0"/>
              </a:rPr>
              <a:t>Schukraft</a:t>
            </a:r>
            <a:r>
              <a:rPr lang="en-US" dirty="0" smtClean="0">
                <a:solidFill>
                  <a:srgbClr val="FF0000"/>
                </a:solidFill>
                <a:cs typeface="Times New Roman" pitchFamily="18" charset="0"/>
              </a:rPr>
              <a:t> and </a:t>
            </a:r>
            <a:r>
              <a:rPr lang="en-US" dirty="0" err="1" smtClean="0">
                <a:solidFill>
                  <a:srgbClr val="FF0000"/>
                </a:solidFill>
                <a:cs typeface="Times New Roman" pitchFamily="18" charset="0"/>
              </a:rPr>
              <a:t>Wyslouch</a:t>
            </a:r>
            <a:endParaRPr lang="en-US" dirty="0" smtClean="0">
              <a:solidFill>
                <a:srgbClr val="FF0000"/>
              </a:solidFill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FF0000"/>
                </a:solidFill>
                <a:cs typeface="Times New Roman" pitchFamily="18" charset="0"/>
              </a:rPr>
              <a:t>        arXiv:1202.3233, To appear in Ann. Rev. </a:t>
            </a:r>
            <a:r>
              <a:rPr lang="en-US" dirty="0" err="1" smtClean="0">
                <a:solidFill>
                  <a:srgbClr val="FF0000"/>
                </a:solidFill>
                <a:cs typeface="Times New Roman" pitchFamily="18" charset="0"/>
              </a:rPr>
              <a:t>Nucl</a:t>
            </a:r>
            <a:r>
              <a:rPr lang="en-US" dirty="0" smtClean="0">
                <a:solidFill>
                  <a:srgbClr val="FF0000"/>
                </a:solidFill>
                <a:cs typeface="Times New Roman" pitchFamily="18" charset="0"/>
              </a:rPr>
              <a:t>. &amp; Part. </a:t>
            </a:r>
            <a:r>
              <a:rPr lang="en-US" dirty="0" err="1" smtClean="0">
                <a:solidFill>
                  <a:srgbClr val="FF0000"/>
                </a:solidFill>
                <a:cs typeface="Times New Roman" pitchFamily="18" charset="0"/>
              </a:rPr>
              <a:t>Sci</a:t>
            </a:r>
            <a:r>
              <a:rPr lang="en-US" dirty="0" smtClean="0">
                <a:solidFill>
                  <a:srgbClr val="FF0000"/>
                </a:solidFill>
                <a:cs typeface="Times New Roman" pitchFamily="18" charset="0"/>
              </a:rPr>
              <a:t>, Oct. 2012</a:t>
            </a:r>
          </a:p>
          <a:p>
            <a:r>
              <a:rPr lang="en-US" dirty="0" smtClean="0">
                <a:solidFill>
                  <a:srgbClr val="FF0000"/>
                </a:solidFill>
                <a:cs typeface="Times New Roman" pitchFamily="18" charset="0"/>
              </a:rPr>
              <a:t>        The initial temp increases by 30% to T~300 </a:t>
            </a:r>
            <a:r>
              <a:rPr lang="en-US" dirty="0" err="1" smtClean="0">
                <a:solidFill>
                  <a:srgbClr val="FF0000"/>
                </a:solidFill>
                <a:cs typeface="Times New Roman" pitchFamily="18" charset="0"/>
              </a:rPr>
              <a:t>MeV</a:t>
            </a:r>
            <a:endParaRPr lang="en-US" dirty="0" smtClean="0">
              <a:solidFill>
                <a:srgbClr val="FF0000"/>
              </a:solidFill>
              <a:cs typeface="Times New Roman" pitchFamily="18" charset="0"/>
            </a:endParaRPr>
          </a:p>
          <a:p>
            <a:endParaRPr lang="en-US" sz="2400" dirty="0" smtClean="0">
              <a:solidFill>
                <a:srgbClr val="3366CC"/>
              </a:solidFill>
              <a:cs typeface="Times New Roman" pitchFamily="18" charset="0"/>
            </a:endParaRPr>
          </a:p>
          <a:p>
            <a:r>
              <a:rPr lang="en-US" sz="2400" dirty="0" smtClean="0">
                <a:solidFill>
                  <a:srgbClr val="3366CC"/>
                </a:solidFill>
                <a:cs typeface="Times New Roman" pitchFamily="18" charset="0"/>
              </a:rPr>
              <a:t>    </a:t>
            </a:r>
          </a:p>
          <a:p>
            <a:endParaRPr lang="en-US" sz="2400" dirty="0" smtClean="0">
              <a:solidFill>
                <a:srgbClr val="FF0000"/>
              </a:solidFill>
              <a:cs typeface="Times New Roman" pitchFamily="18" charset="0"/>
            </a:endParaRPr>
          </a:p>
          <a:p>
            <a:endParaRPr lang="en-US" dirty="0">
              <a:solidFill>
                <a:srgbClr val="FF0000"/>
              </a:solidFill>
              <a:cs typeface="Times New Roman" pitchFamily="18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762000" y="3810000"/>
          <a:ext cx="1524000" cy="914400"/>
        </p:xfrm>
        <a:graphic>
          <a:graphicData uri="http://schemas.openxmlformats.org/presentationml/2006/ole">
            <p:oleObj spid="_x0000_s155651" name="Equation" r:id="rId4" imgW="634680" imgH="3808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04846-3FCA-458E-B817-951DF39B8DDC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4" name="Picture 3" descr="Fig3x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609600"/>
            <a:ext cx="7640665" cy="5181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" y="381000"/>
            <a:ext cx="64989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Shear viscosity to Entropy ratio</a:t>
            </a:r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6977" name="Object 1"/>
          <p:cNvGraphicFramePr>
            <a:graphicFrameLocks noChangeAspect="1"/>
          </p:cNvGraphicFramePr>
          <p:nvPr/>
        </p:nvGraphicFramePr>
        <p:xfrm>
          <a:off x="3657600" y="5638800"/>
          <a:ext cx="1828800" cy="901304"/>
        </p:xfrm>
        <a:graphic>
          <a:graphicData uri="http://schemas.openxmlformats.org/presentationml/2006/ole">
            <p:oleObj spid="_x0000_s129026" name="Equation" r:id="rId4" imgW="876240" imgH="355320" progId="Equation.3">
              <p:embed/>
            </p:oleObj>
          </a:graphicData>
        </a:graphic>
      </p:graphicFrame>
      <p:sp>
        <p:nvSpPr>
          <p:cNvPr id="7" name="Rectangle 6"/>
          <p:cNvSpPr/>
          <p:nvPr/>
        </p:nvSpPr>
        <p:spPr>
          <a:xfrm>
            <a:off x="3581400" y="5715000"/>
            <a:ext cx="1905000" cy="838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2667000" y="3962400"/>
            <a:ext cx="2362200" cy="5334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7F8F0-4DE3-4BC5-9F7A-319C16E61361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pic>
        <p:nvPicPr>
          <p:cNvPr id="146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33538"/>
            <a:ext cx="8194606" cy="522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495800" y="457200"/>
            <a:ext cx="373390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Berndt Muller</a:t>
            </a:r>
          </a:p>
          <a:p>
            <a:r>
              <a:rPr lang="en-US" dirty="0" smtClean="0"/>
              <a:t>CERN Theory Institute (HIC10)</a:t>
            </a:r>
          </a:p>
          <a:p>
            <a:r>
              <a:rPr lang="en-US" dirty="0" smtClean="0"/>
              <a:t>Aug.16- Sept.10, 2010</a:t>
            </a:r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495800" y="533400"/>
            <a:ext cx="3733800" cy="1066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533400"/>
            <a:ext cx="44230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Exploration of Hot QCD Matter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The Next Decade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2667000" y="2819400"/>
            <a:ext cx="675861" cy="493455"/>
          </a:xfrm>
          <a:custGeom>
            <a:avLst/>
            <a:gdLst>
              <a:gd name="connsiteX0" fmla="*/ 0 w 675861"/>
              <a:gd name="connsiteY0" fmla="*/ 254916 h 493455"/>
              <a:gd name="connsiteX1" fmla="*/ 13252 w 675861"/>
              <a:gd name="connsiteY1" fmla="*/ 413942 h 493455"/>
              <a:gd name="connsiteX2" fmla="*/ 39756 w 675861"/>
              <a:gd name="connsiteY2" fmla="*/ 493455 h 493455"/>
              <a:gd name="connsiteX3" fmla="*/ 92765 w 675861"/>
              <a:gd name="connsiteY3" fmla="*/ 466950 h 493455"/>
              <a:gd name="connsiteX4" fmla="*/ 132522 w 675861"/>
              <a:gd name="connsiteY4" fmla="*/ 427194 h 493455"/>
              <a:gd name="connsiteX5" fmla="*/ 172278 w 675861"/>
              <a:gd name="connsiteY5" fmla="*/ 400689 h 493455"/>
              <a:gd name="connsiteX6" fmla="*/ 278295 w 675861"/>
              <a:gd name="connsiteY6" fmla="*/ 321176 h 493455"/>
              <a:gd name="connsiteX7" fmla="*/ 371061 w 675861"/>
              <a:gd name="connsiteY7" fmla="*/ 268168 h 493455"/>
              <a:gd name="connsiteX8" fmla="*/ 397565 w 675861"/>
              <a:gd name="connsiteY8" fmla="*/ 228411 h 493455"/>
              <a:gd name="connsiteX9" fmla="*/ 437322 w 675861"/>
              <a:gd name="connsiteY9" fmla="*/ 201907 h 493455"/>
              <a:gd name="connsiteX10" fmla="*/ 490330 w 675861"/>
              <a:gd name="connsiteY10" fmla="*/ 162150 h 493455"/>
              <a:gd name="connsiteX11" fmla="*/ 556591 w 675861"/>
              <a:gd name="connsiteY11" fmla="*/ 95889 h 493455"/>
              <a:gd name="connsiteX12" fmla="*/ 596348 w 675861"/>
              <a:gd name="connsiteY12" fmla="*/ 69385 h 493455"/>
              <a:gd name="connsiteX13" fmla="*/ 675861 w 675861"/>
              <a:gd name="connsiteY13" fmla="*/ 3124 h 493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75861" h="493455">
                <a:moveTo>
                  <a:pt x="0" y="254916"/>
                </a:moveTo>
                <a:cubicBezTo>
                  <a:pt x="4417" y="307925"/>
                  <a:pt x="4507" y="361473"/>
                  <a:pt x="13252" y="413942"/>
                </a:cubicBezTo>
                <a:cubicBezTo>
                  <a:pt x="17845" y="441500"/>
                  <a:pt x="39756" y="493455"/>
                  <a:pt x="39756" y="493455"/>
                </a:cubicBezTo>
                <a:cubicBezTo>
                  <a:pt x="57426" y="484620"/>
                  <a:pt x="76689" y="478433"/>
                  <a:pt x="92765" y="466950"/>
                </a:cubicBezTo>
                <a:cubicBezTo>
                  <a:pt x="108016" y="456057"/>
                  <a:pt x="118124" y="439192"/>
                  <a:pt x="132522" y="427194"/>
                </a:cubicBezTo>
                <a:cubicBezTo>
                  <a:pt x="144758" y="416998"/>
                  <a:pt x="159397" y="410057"/>
                  <a:pt x="172278" y="400689"/>
                </a:cubicBezTo>
                <a:cubicBezTo>
                  <a:pt x="208003" y="374707"/>
                  <a:pt x="238785" y="340931"/>
                  <a:pt x="278295" y="321176"/>
                </a:cubicBezTo>
                <a:cubicBezTo>
                  <a:pt x="345550" y="287549"/>
                  <a:pt x="314867" y="305630"/>
                  <a:pt x="371061" y="268168"/>
                </a:cubicBezTo>
                <a:cubicBezTo>
                  <a:pt x="379896" y="254916"/>
                  <a:pt x="386303" y="239673"/>
                  <a:pt x="397565" y="228411"/>
                </a:cubicBezTo>
                <a:cubicBezTo>
                  <a:pt x="408827" y="217149"/>
                  <a:pt x="424362" y="211165"/>
                  <a:pt x="437322" y="201907"/>
                </a:cubicBezTo>
                <a:cubicBezTo>
                  <a:pt x="455295" y="189069"/>
                  <a:pt x="473822" y="176824"/>
                  <a:pt x="490330" y="162150"/>
                </a:cubicBezTo>
                <a:cubicBezTo>
                  <a:pt x="513676" y="141398"/>
                  <a:pt x="530601" y="113215"/>
                  <a:pt x="556591" y="95889"/>
                </a:cubicBezTo>
                <a:cubicBezTo>
                  <a:pt x="569843" y="87054"/>
                  <a:pt x="584362" y="79873"/>
                  <a:pt x="596348" y="69385"/>
                </a:cubicBezTo>
                <a:cubicBezTo>
                  <a:pt x="675645" y="0"/>
                  <a:pt x="629970" y="3124"/>
                  <a:pt x="675861" y="3124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2819400" y="3657600"/>
            <a:ext cx="675861" cy="493455"/>
          </a:xfrm>
          <a:custGeom>
            <a:avLst/>
            <a:gdLst>
              <a:gd name="connsiteX0" fmla="*/ 0 w 675861"/>
              <a:gd name="connsiteY0" fmla="*/ 254916 h 493455"/>
              <a:gd name="connsiteX1" fmla="*/ 13252 w 675861"/>
              <a:gd name="connsiteY1" fmla="*/ 413942 h 493455"/>
              <a:gd name="connsiteX2" fmla="*/ 39756 w 675861"/>
              <a:gd name="connsiteY2" fmla="*/ 493455 h 493455"/>
              <a:gd name="connsiteX3" fmla="*/ 92765 w 675861"/>
              <a:gd name="connsiteY3" fmla="*/ 466950 h 493455"/>
              <a:gd name="connsiteX4" fmla="*/ 132522 w 675861"/>
              <a:gd name="connsiteY4" fmla="*/ 427194 h 493455"/>
              <a:gd name="connsiteX5" fmla="*/ 172278 w 675861"/>
              <a:gd name="connsiteY5" fmla="*/ 400689 h 493455"/>
              <a:gd name="connsiteX6" fmla="*/ 278295 w 675861"/>
              <a:gd name="connsiteY6" fmla="*/ 321176 h 493455"/>
              <a:gd name="connsiteX7" fmla="*/ 371061 w 675861"/>
              <a:gd name="connsiteY7" fmla="*/ 268168 h 493455"/>
              <a:gd name="connsiteX8" fmla="*/ 397565 w 675861"/>
              <a:gd name="connsiteY8" fmla="*/ 228411 h 493455"/>
              <a:gd name="connsiteX9" fmla="*/ 437322 w 675861"/>
              <a:gd name="connsiteY9" fmla="*/ 201907 h 493455"/>
              <a:gd name="connsiteX10" fmla="*/ 490330 w 675861"/>
              <a:gd name="connsiteY10" fmla="*/ 162150 h 493455"/>
              <a:gd name="connsiteX11" fmla="*/ 556591 w 675861"/>
              <a:gd name="connsiteY11" fmla="*/ 95889 h 493455"/>
              <a:gd name="connsiteX12" fmla="*/ 596348 w 675861"/>
              <a:gd name="connsiteY12" fmla="*/ 69385 h 493455"/>
              <a:gd name="connsiteX13" fmla="*/ 675861 w 675861"/>
              <a:gd name="connsiteY13" fmla="*/ 3124 h 493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75861" h="493455">
                <a:moveTo>
                  <a:pt x="0" y="254916"/>
                </a:moveTo>
                <a:cubicBezTo>
                  <a:pt x="4417" y="307925"/>
                  <a:pt x="4507" y="361473"/>
                  <a:pt x="13252" y="413942"/>
                </a:cubicBezTo>
                <a:cubicBezTo>
                  <a:pt x="17845" y="441500"/>
                  <a:pt x="39756" y="493455"/>
                  <a:pt x="39756" y="493455"/>
                </a:cubicBezTo>
                <a:cubicBezTo>
                  <a:pt x="57426" y="484620"/>
                  <a:pt x="76689" y="478433"/>
                  <a:pt x="92765" y="466950"/>
                </a:cubicBezTo>
                <a:cubicBezTo>
                  <a:pt x="108016" y="456057"/>
                  <a:pt x="118124" y="439192"/>
                  <a:pt x="132522" y="427194"/>
                </a:cubicBezTo>
                <a:cubicBezTo>
                  <a:pt x="144758" y="416998"/>
                  <a:pt x="159397" y="410057"/>
                  <a:pt x="172278" y="400689"/>
                </a:cubicBezTo>
                <a:cubicBezTo>
                  <a:pt x="208003" y="374707"/>
                  <a:pt x="238785" y="340931"/>
                  <a:pt x="278295" y="321176"/>
                </a:cubicBezTo>
                <a:cubicBezTo>
                  <a:pt x="345550" y="287549"/>
                  <a:pt x="314867" y="305630"/>
                  <a:pt x="371061" y="268168"/>
                </a:cubicBezTo>
                <a:cubicBezTo>
                  <a:pt x="379896" y="254916"/>
                  <a:pt x="386303" y="239673"/>
                  <a:pt x="397565" y="228411"/>
                </a:cubicBezTo>
                <a:cubicBezTo>
                  <a:pt x="408827" y="217149"/>
                  <a:pt x="424362" y="211165"/>
                  <a:pt x="437322" y="201907"/>
                </a:cubicBezTo>
                <a:cubicBezTo>
                  <a:pt x="455295" y="189069"/>
                  <a:pt x="473822" y="176824"/>
                  <a:pt x="490330" y="162150"/>
                </a:cubicBezTo>
                <a:cubicBezTo>
                  <a:pt x="513676" y="141398"/>
                  <a:pt x="530601" y="113215"/>
                  <a:pt x="556591" y="95889"/>
                </a:cubicBezTo>
                <a:cubicBezTo>
                  <a:pt x="569843" y="87054"/>
                  <a:pt x="584362" y="79873"/>
                  <a:pt x="596348" y="69385"/>
                </a:cubicBezTo>
                <a:cubicBezTo>
                  <a:pt x="675645" y="0"/>
                  <a:pt x="629970" y="3124"/>
                  <a:pt x="675861" y="3124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7F8F0-4DE3-4BC5-9F7A-319C16E61361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514601" y="457200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Summary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1143000"/>
            <a:ext cx="823725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3333CC"/>
                </a:solidFill>
              </a:rPr>
              <a:t>  The Percolation analysis of  Clustering of Color Sources</a:t>
            </a:r>
          </a:p>
          <a:p>
            <a:r>
              <a:rPr lang="en-US" dirty="0" smtClean="0">
                <a:solidFill>
                  <a:srgbClr val="3333CC"/>
                </a:solidFill>
              </a:rPr>
              <a:t>     at RHIC Energy provides a compelling argument that QGP </a:t>
            </a:r>
          </a:p>
          <a:p>
            <a:r>
              <a:rPr lang="en-US" dirty="0" smtClean="0">
                <a:solidFill>
                  <a:srgbClr val="3333CC"/>
                </a:solidFill>
              </a:rPr>
              <a:t>     is produced in all soft events.</a:t>
            </a:r>
          </a:p>
          <a:p>
            <a:endParaRPr lang="en-US" dirty="0" smtClean="0">
              <a:solidFill>
                <a:srgbClr val="3333CC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FF0000"/>
                </a:solidFill>
              </a:rPr>
              <a:t>  The minimum in </a:t>
            </a:r>
            <a:r>
              <a:rPr lang="el-GR" dirty="0" smtClean="0">
                <a:solidFill>
                  <a:srgbClr val="FF0000"/>
                </a:solidFill>
              </a:rPr>
              <a:t>η</a:t>
            </a:r>
            <a:r>
              <a:rPr lang="en-US" dirty="0" smtClean="0">
                <a:solidFill>
                  <a:srgbClr val="FF0000"/>
                </a:solidFill>
              </a:rPr>
              <a:t>/s can be studied as a function of the beam energy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     at RHIC that could locate the critical point/crossover in QCD phase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     diagram as seen in substances like He, N</a:t>
            </a:r>
            <a:r>
              <a:rPr lang="en-US" baseline="-25000" dirty="0" smtClean="0">
                <a:solidFill>
                  <a:srgbClr val="FF0000"/>
                </a:solidFill>
              </a:rPr>
              <a:t>2  </a:t>
            </a:r>
            <a:r>
              <a:rPr lang="en-US" dirty="0" smtClean="0">
                <a:solidFill>
                  <a:srgbClr val="FF0000"/>
                </a:solidFill>
              </a:rPr>
              <a:t>and H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O.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  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       The STAR experiment is  conducting this analysis.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1"/>
                </a:solidFill>
              </a:rPr>
              <a:t>  A further definitive test of clustering phenomena can be made at LHC 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      energies by comparing  </a:t>
            </a:r>
            <a:r>
              <a:rPr lang="en-US" i="1" dirty="0" smtClean="0">
                <a:solidFill>
                  <a:schemeClr val="accent1"/>
                </a:solidFill>
              </a:rPr>
              <a:t>h-h </a:t>
            </a:r>
            <a:r>
              <a:rPr lang="en-US" dirty="0" smtClean="0">
                <a:solidFill>
                  <a:schemeClr val="accent1"/>
                </a:solidFill>
              </a:rPr>
              <a:t>and A-A collisions.</a:t>
            </a:r>
            <a:endParaRPr lang="en-US" dirty="0" smtClean="0">
              <a:solidFill>
                <a:srgbClr val="3333CC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1000" y="5181600"/>
            <a:ext cx="8229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H. </a:t>
            </a:r>
            <a:r>
              <a:rPr lang="en-US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Satz</a:t>
            </a: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: Quantum Field Theory in Extreme Environments,  Paris , April 2009 </a:t>
            </a:r>
            <a:endParaRPr lang="en-US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Clustering and percolation can provide a conceptual basis for the QCD phase diagram  which is more general than symmetry breaking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7F8F0-4DE3-4BC5-9F7A-319C16E61361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66800" y="1905000"/>
            <a:ext cx="653255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i="1" dirty="0" smtClean="0">
                <a:solidFill>
                  <a:srgbClr val="FF0000"/>
                </a:solidFill>
              </a:rPr>
              <a:t>Many Thanks to Organizers </a:t>
            </a:r>
          </a:p>
          <a:p>
            <a:pPr algn="ctr"/>
            <a:r>
              <a:rPr lang="en-US" sz="3600" i="1" dirty="0" smtClean="0">
                <a:solidFill>
                  <a:srgbClr val="FF0000"/>
                </a:solidFill>
              </a:rPr>
              <a:t>for arranging this Conference  in</a:t>
            </a:r>
          </a:p>
          <a:p>
            <a:pPr algn="ctr"/>
            <a:r>
              <a:rPr lang="en-US" sz="3600" i="1" dirty="0" smtClean="0">
                <a:solidFill>
                  <a:srgbClr val="FF0000"/>
                </a:solidFill>
              </a:rPr>
              <a:t>such a beautiful  place  </a:t>
            </a:r>
          </a:p>
          <a:p>
            <a:endParaRPr lang="en-US" sz="3600" i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ChangeArrowheads="1"/>
          </p:cNvSpPr>
          <p:nvPr/>
        </p:nvSpPr>
        <p:spPr bwMode="auto">
          <a:xfrm>
            <a:off x="3124200" y="381000"/>
            <a:ext cx="23320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 Color Strings</a:t>
            </a:r>
          </a:p>
        </p:txBody>
      </p:sp>
      <p:sp>
        <p:nvSpPr>
          <p:cNvPr id="20483" name="Text Box 7"/>
          <p:cNvSpPr txBox="1">
            <a:spLocks noChangeArrowheads="1"/>
          </p:cNvSpPr>
          <p:nvPr/>
        </p:nvSpPr>
        <p:spPr bwMode="auto">
          <a:xfrm>
            <a:off x="911225" y="6643688"/>
            <a:ext cx="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rgbClr val="000000"/>
              </a:buClr>
              <a:buSzPct val="45000"/>
              <a:buFont typeface="StarBats" charset="0"/>
              <a:buNone/>
            </a:pPr>
            <a:endParaRPr lang="en-GB" sz="2400" b="0">
              <a:solidFill>
                <a:srgbClr val="FF0000"/>
              </a:solidFill>
              <a:latin typeface="Times" charset="0"/>
            </a:endParaRPr>
          </a:p>
          <a:p>
            <a:pPr eaLnBrk="0" hangingPunct="0">
              <a:buClr>
                <a:srgbClr val="000000"/>
              </a:buClr>
              <a:buSzPct val="45000"/>
              <a:buFont typeface="StarBats" charset="0"/>
              <a:buNone/>
            </a:pPr>
            <a:endParaRPr lang="en-GB" sz="2400" b="0">
              <a:latin typeface="Times" charset="0"/>
            </a:endParaRPr>
          </a:p>
        </p:txBody>
      </p:sp>
      <p:sp>
        <p:nvSpPr>
          <p:cNvPr id="20484" name="Text Box 8"/>
          <p:cNvSpPr txBox="1">
            <a:spLocks noChangeArrowheads="1"/>
          </p:cNvSpPr>
          <p:nvPr/>
        </p:nvSpPr>
        <p:spPr bwMode="auto">
          <a:xfrm>
            <a:off x="228600" y="1524000"/>
            <a:ext cx="8729663" cy="474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>
              <a:buClr>
                <a:srgbClr val="000000"/>
              </a:buClr>
              <a:buSzPct val="45000"/>
              <a:buFont typeface="StarBats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2400" b="0">
                <a:solidFill>
                  <a:srgbClr val="0000FF"/>
                </a:solidFill>
                <a:latin typeface="Times" charset="0"/>
              </a:rPr>
              <a:t>Multiparticle  production at high energies is currently  described</a:t>
            </a:r>
          </a:p>
          <a:p>
            <a:pPr eaLnBrk="0" hangingPunct="0">
              <a:buClr>
                <a:srgbClr val="000000"/>
              </a:buClr>
              <a:buSzPct val="45000"/>
              <a:buFont typeface="StarBats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2400" b="0">
                <a:solidFill>
                  <a:srgbClr val="0000FF"/>
                </a:solidFill>
                <a:latin typeface="Times" charset="0"/>
              </a:rPr>
              <a:t>in terms of color strings stretched between the projectile and target. Hadronizing these strings produce the observed hadrons. </a:t>
            </a:r>
          </a:p>
          <a:p>
            <a:pPr eaLnBrk="0" hangingPunct="0">
              <a:buClr>
                <a:srgbClr val="000000"/>
              </a:buClr>
              <a:buSzPct val="45000"/>
              <a:buFont typeface="StarBats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GB" sz="2400" b="0">
              <a:latin typeface="Times" charset="0"/>
            </a:endParaRPr>
          </a:p>
          <a:p>
            <a:pPr eaLnBrk="0" hangingPunct="0">
              <a:buClr>
                <a:srgbClr val="000000"/>
              </a:buClr>
              <a:buSzPct val="45000"/>
              <a:buFont typeface="StarBats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2400" b="0">
                <a:solidFill>
                  <a:srgbClr val="FF0000"/>
                </a:solidFill>
                <a:latin typeface="Times" charset="0"/>
              </a:rPr>
              <a:t>The no. of strings grow with energy and the no. of participating nuclei and one expects that interaction between them becomes essential.</a:t>
            </a:r>
          </a:p>
          <a:p>
            <a:pPr eaLnBrk="0" hangingPunct="0">
              <a:buClr>
                <a:srgbClr val="000000"/>
              </a:buClr>
              <a:buSzPct val="45000"/>
              <a:buFont typeface="StarBats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GB" sz="2400" b="0">
              <a:latin typeface="Times" charset="0"/>
            </a:endParaRPr>
          </a:p>
          <a:p>
            <a:pPr eaLnBrk="0" hangingPunct="0">
              <a:buClr>
                <a:srgbClr val="000000"/>
              </a:buClr>
              <a:buSzPct val="45000"/>
              <a:buFont typeface="StarBats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2400" b="0">
                <a:solidFill>
                  <a:srgbClr val="0000FF"/>
                </a:solidFill>
                <a:latin typeface="Times" charset="0"/>
              </a:rPr>
              <a:t>This problem acquires even more importance, considering the idea that at very high energy collisions of heavy nuclei (RHIC) may produce Quark-gluon Plasma (QGP).</a:t>
            </a:r>
          </a:p>
          <a:p>
            <a:pPr eaLnBrk="0" hangingPunct="0">
              <a:buClr>
                <a:srgbClr val="000000"/>
              </a:buClr>
              <a:buSzPct val="45000"/>
              <a:buFont typeface="StarBats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GB" sz="2400" b="0">
              <a:latin typeface="Times" charset="0"/>
            </a:endParaRPr>
          </a:p>
          <a:p>
            <a:pPr eaLnBrk="0" hangingPunct="0">
              <a:buClr>
                <a:srgbClr val="000000"/>
              </a:buClr>
              <a:buSzPct val="45000"/>
              <a:buFont typeface="StarBats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2400" b="0">
                <a:solidFill>
                  <a:srgbClr val="00FF00"/>
                </a:solidFill>
                <a:latin typeface="Times" charset="0"/>
              </a:rPr>
              <a:t>The interaction between strings then has to make the system evolve  towards the </a:t>
            </a:r>
            <a:r>
              <a:rPr lang="en-GB" sz="2400">
                <a:solidFill>
                  <a:srgbClr val="FF0000"/>
                </a:solidFill>
                <a:latin typeface="Times" charset="0"/>
              </a:rPr>
              <a:t>QGP</a:t>
            </a:r>
            <a:r>
              <a:rPr lang="en-GB" sz="2400" b="0">
                <a:solidFill>
                  <a:srgbClr val="FF0000"/>
                </a:solidFill>
                <a:latin typeface="Times" charset="0"/>
              </a:rPr>
              <a:t> </a:t>
            </a:r>
            <a:r>
              <a:rPr lang="en-GB" sz="2400" b="0">
                <a:solidFill>
                  <a:srgbClr val="00FF00"/>
                </a:solidFill>
                <a:latin typeface="Times" charset="0"/>
              </a:rPr>
              <a:t>state.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7F8F0-4DE3-4BC5-9F7A-319C16E6136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13"/>
          <p:cNvSpPr>
            <a:spLocks noChangeArrowheads="1"/>
          </p:cNvSpPr>
          <p:nvPr/>
        </p:nvSpPr>
        <p:spPr bwMode="auto">
          <a:xfrm>
            <a:off x="1981200" y="6096000"/>
            <a:ext cx="5029200" cy="7604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2" name="Text Box 2"/>
          <p:cNvSpPr txBox="1">
            <a:spLocks noChangeArrowheads="1"/>
          </p:cNvSpPr>
          <p:nvPr/>
        </p:nvSpPr>
        <p:spPr bwMode="auto">
          <a:xfrm>
            <a:off x="228600" y="2133600"/>
            <a:ext cx="2227263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buClr>
                <a:srgbClr val="000000"/>
              </a:buClr>
              <a:buSzPct val="45000"/>
              <a:buFont typeface="StarBats" charset="0"/>
              <a:buNone/>
              <a:tabLst>
                <a:tab pos="723900" algn="l"/>
                <a:tab pos="1447800" algn="l"/>
                <a:tab pos="2171700" algn="l"/>
              </a:tabLst>
            </a:pPr>
            <a:r>
              <a:rPr lang="en-GB" sz="2400" dirty="0">
                <a:solidFill>
                  <a:srgbClr val="008000"/>
                </a:solidFill>
              </a:rPr>
              <a:t>Multiplicity</a:t>
            </a:r>
            <a:r>
              <a:rPr lang="en-GB" sz="2400" b="0" dirty="0">
                <a:solidFill>
                  <a:srgbClr val="008000"/>
                </a:solidFill>
              </a:rPr>
              <a:t> (</a:t>
            </a:r>
            <a:r>
              <a:rPr lang="en-GB" sz="2800" b="0" dirty="0" err="1">
                <a:solidFill>
                  <a:srgbClr val="008000"/>
                </a:solidFill>
                <a:latin typeface="Symbol" pitchFamily="18" charset="2"/>
              </a:rPr>
              <a:t>m</a:t>
            </a:r>
            <a:r>
              <a:rPr lang="en-GB" sz="2800" b="0" baseline="-33000" dirty="0" err="1">
                <a:solidFill>
                  <a:srgbClr val="008000"/>
                </a:solidFill>
              </a:rPr>
              <a:t>n</a:t>
            </a:r>
            <a:r>
              <a:rPr lang="en-GB" sz="2400" b="0" dirty="0" smtClean="0">
                <a:solidFill>
                  <a:srgbClr val="008000"/>
                </a:solidFill>
              </a:rPr>
              <a:t>)</a:t>
            </a:r>
            <a:endParaRPr lang="en-GB" sz="2400" b="0" dirty="0">
              <a:solidFill>
                <a:srgbClr val="008000"/>
              </a:solidFill>
            </a:endParaRPr>
          </a:p>
          <a:p>
            <a:pPr eaLnBrk="0" hangingPunct="0">
              <a:buClr>
                <a:srgbClr val="000000"/>
              </a:buClr>
              <a:buSzPct val="45000"/>
              <a:buFont typeface="StarBats" charset="0"/>
              <a:buNone/>
              <a:tabLst>
                <a:tab pos="723900" algn="l"/>
                <a:tab pos="1447800" algn="l"/>
                <a:tab pos="2171700" algn="l"/>
              </a:tabLst>
            </a:pPr>
            <a:endParaRPr lang="en-GB" sz="2400" b="0" dirty="0">
              <a:solidFill>
                <a:srgbClr val="008000"/>
              </a:solidFill>
            </a:endParaRPr>
          </a:p>
          <a:p>
            <a:pPr eaLnBrk="0" hangingPunct="0">
              <a:buClr>
                <a:srgbClr val="000000"/>
              </a:buClr>
              <a:buSzPct val="45000"/>
              <a:buFont typeface="StarBats" charset="0"/>
              <a:buNone/>
              <a:tabLst>
                <a:tab pos="723900" algn="l"/>
                <a:tab pos="1447800" algn="l"/>
                <a:tab pos="2171700" algn="l"/>
              </a:tabLst>
            </a:pPr>
            <a:r>
              <a:rPr lang="en-GB" sz="2400" b="0" dirty="0">
                <a:solidFill>
                  <a:srgbClr val="008000"/>
                </a:solidFill>
              </a:rPr>
              <a:t>   </a:t>
            </a:r>
          </a:p>
        </p:txBody>
      </p:sp>
      <p:sp>
        <p:nvSpPr>
          <p:cNvPr id="6153" name="AutoShape 3"/>
          <p:cNvSpPr>
            <a:spLocks noChangeArrowheads="1"/>
          </p:cNvSpPr>
          <p:nvPr/>
        </p:nvSpPr>
        <p:spPr bwMode="auto">
          <a:xfrm>
            <a:off x="0" y="2057400"/>
            <a:ext cx="2514600" cy="1143000"/>
          </a:xfrm>
          <a:prstGeom prst="roundRect">
            <a:avLst>
              <a:gd name="adj" fmla="val 83"/>
            </a:avLst>
          </a:prstGeom>
          <a:noFill/>
          <a:ln w="3672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4" name="Text Box 4"/>
          <p:cNvSpPr txBox="1">
            <a:spLocks noChangeArrowheads="1"/>
          </p:cNvSpPr>
          <p:nvPr/>
        </p:nvSpPr>
        <p:spPr bwMode="auto">
          <a:xfrm>
            <a:off x="6096000" y="4114800"/>
            <a:ext cx="138113" cy="334963"/>
          </a:xfrm>
          <a:prstGeom prst="rect">
            <a:avLst/>
          </a:prstGeom>
          <a:noFill/>
          <a:ln w="1836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>
              <a:buClr>
                <a:srgbClr val="000000"/>
              </a:buClr>
              <a:buSzPct val="49000"/>
              <a:buFont typeface="StarBats" charset="0"/>
              <a:buNone/>
            </a:pPr>
            <a:endParaRPr lang="en-GB" sz="2200">
              <a:solidFill>
                <a:srgbClr val="000000"/>
              </a:solidFill>
            </a:endParaRPr>
          </a:p>
        </p:txBody>
      </p:sp>
      <p:sp>
        <p:nvSpPr>
          <p:cNvPr id="6157" name="Text Box 8"/>
          <p:cNvSpPr txBox="1">
            <a:spLocks noChangeArrowheads="1"/>
          </p:cNvSpPr>
          <p:nvPr/>
        </p:nvSpPr>
        <p:spPr bwMode="auto">
          <a:xfrm>
            <a:off x="3124200" y="2133600"/>
            <a:ext cx="4281685" cy="369332"/>
          </a:xfrm>
          <a:prstGeom prst="rect">
            <a:avLst/>
          </a:prstGeom>
          <a:noFill/>
          <a:ln w="1836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rgbClr val="000000"/>
              </a:buClr>
              <a:buSzPct val="45000"/>
              <a:buFont typeface="StarBats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400" dirty="0"/>
              <a:t>Average Transverse Momentum </a:t>
            </a:r>
            <a:endParaRPr lang="en-GB" sz="2400" b="0" dirty="0"/>
          </a:p>
        </p:txBody>
      </p:sp>
      <p:sp>
        <p:nvSpPr>
          <p:cNvPr id="6158" name="AutoShape 9"/>
          <p:cNvSpPr>
            <a:spLocks noChangeArrowheads="1"/>
          </p:cNvSpPr>
          <p:nvPr/>
        </p:nvSpPr>
        <p:spPr bwMode="auto">
          <a:xfrm>
            <a:off x="3048000" y="2057400"/>
            <a:ext cx="4445000" cy="1143000"/>
          </a:xfrm>
          <a:prstGeom prst="roundRect">
            <a:avLst>
              <a:gd name="adj" fmla="val 97"/>
            </a:avLst>
          </a:prstGeom>
          <a:noFill/>
          <a:ln w="3672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152400" y="2590800"/>
          <a:ext cx="2103607" cy="533400"/>
        </p:xfrm>
        <a:graphic>
          <a:graphicData uri="http://schemas.openxmlformats.org/presentationml/2006/ole">
            <p:oleObj spid="_x0000_s6147" name="Equation" r:id="rId3" imgW="850680" imgH="215640" progId="Equation.3">
              <p:embed/>
            </p:oleObj>
          </a:graphicData>
        </a:graphic>
      </p:graphicFrame>
      <p:graphicFrame>
        <p:nvGraphicFramePr>
          <p:cNvPr id="6148" name="Object 4"/>
          <p:cNvGraphicFramePr>
            <a:graphicFrameLocks noChangeAspect="1"/>
          </p:cNvGraphicFramePr>
          <p:nvPr/>
        </p:nvGraphicFramePr>
        <p:xfrm>
          <a:off x="3505200" y="2590800"/>
          <a:ext cx="3127089" cy="457200"/>
        </p:xfrm>
        <a:graphic>
          <a:graphicData uri="http://schemas.openxmlformats.org/presentationml/2006/ole">
            <p:oleObj spid="_x0000_s6148" name="Equation" r:id="rId4" imgW="1295280" imgH="215640" progId="Equation.3">
              <p:embed/>
            </p:oleObj>
          </a:graphicData>
        </a:graphic>
      </p:graphicFrame>
      <p:sp>
        <p:nvSpPr>
          <p:cNvPr id="6159" name="Text Box 12"/>
          <p:cNvSpPr txBox="1">
            <a:spLocks noChangeArrowheads="1"/>
          </p:cNvSpPr>
          <p:nvPr/>
        </p:nvSpPr>
        <p:spPr bwMode="auto">
          <a:xfrm>
            <a:off x="1600200" y="1066800"/>
            <a:ext cx="598170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800" dirty="0"/>
              <a:t>Multiplicity and &lt;p</a:t>
            </a:r>
            <a:r>
              <a:rPr lang="en-GB" sz="2800" baseline="-25000" dirty="0"/>
              <a:t>T</a:t>
            </a:r>
            <a:r>
              <a:rPr lang="en-GB" sz="2800" baseline="30000" dirty="0"/>
              <a:t>2</a:t>
            </a:r>
            <a:r>
              <a:rPr lang="en-GB" sz="2800" dirty="0"/>
              <a:t> &gt; of particles produced by a cluster of </a:t>
            </a:r>
            <a:r>
              <a:rPr lang="en-GB" sz="2800" i="1" dirty="0"/>
              <a:t>n </a:t>
            </a:r>
            <a:r>
              <a:rPr lang="en-GB" sz="2800" dirty="0"/>
              <a:t>strings</a:t>
            </a:r>
          </a:p>
          <a:p>
            <a:pPr algn="ctr"/>
            <a:endParaRPr lang="en-US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1524000" y="304800"/>
            <a:ext cx="58671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C</a:t>
            </a:r>
            <a:r>
              <a:rPr lang="en-US" sz="2800" dirty="0" smtClean="0">
                <a:solidFill>
                  <a:srgbClr val="3366CC"/>
                </a:solidFill>
              </a:rPr>
              <a:t>ol</a:t>
            </a:r>
            <a:r>
              <a:rPr lang="en-US" sz="2800" dirty="0" smtClean="0">
                <a:solidFill>
                  <a:srgbClr val="00B050"/>
                </a:solidFill>
              </a:rPr>
              <a:t>or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0070C0"/>
                </a:solidFill>
              </a:rPr>
              <a:t>Stri</a:t>
            </a:r>
            <a:r>
              <a:rPr lang="en-US" sz="2800" dirty="0" smtClean="0">
                <a:solidFill>
                  <a:srgbClr val="00B050"/>
                </a:solidFill>
              </a:rPr>
              <a:t>ngs</a:t>
            </a:r>
            <a:r>
              <a:rPr lang="en-US" sz="2800" dirty="0" smtClean="0">
                <a:solidFill>
                  <a:srgbClr val="FF0000"/>
                </a:solidFill>
              </a:rPr>
              <a:t> + Percolation  = CSPM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7F8F0-4DE3-4BC5-9F7A-319C16E61361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28600" y="5638800"/>
            <a:ext cx="6400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0" dirty="0" smtClean="0">
                <a:solidFill>
                  <a:srgbClr val="FF0000"/>
                </a:solidFill>
                <a:latin typeface="Times" charset="0"/>
              </a:rPr>
              <a:t>M. A. Braun and </a:t>
            </a:r>
            <a:r>
              <a:rPr lang="en-GB" b="0" dirty="0" smtClean="0">
                <a:solidFill>
                  <a:srgbClr val="FF0000"/>
                </a:solidFill>
              </a:rPr>
              <a:t>C. </a:t>
            </a:r>
            <a:r>
              <a:rPr lang="en-GB" b="0" dirty="0" err="1" smtClean="0">
                <a:solidFill>
                  <a:srgbClr val="FF0000"/>
                </a:solidFill>
              </a:rPr>
              <a:t>Pajares</a:t>
            </a:r>
            <a:r>
              <a:rPr lang="en-GB" b="0" dirty="0" smtClean="0">
                <a:solidFill>
                  <a:srgbClr val="FF0000"/>
                </a:solidFill>
                <a:latin typeface="Times" charset="0"/>
              </a:rPr>
              <a:t>, </a:t>
            </a:r>
            <a:r>
              <a:rPr lang="en-GB" b="0" dirty="0" err="1" smtClean="0">
                <a:solidFill>
                  <a:srgbClr val="FF0000"/>
                </a:solidFill>
                <a:latin typeface="Times" charset="0"/>
              </a:rPr>
              <a:t>Eur.Phys</a:t>
            </a:r>
            <a:r>
              <a:rPr lang="en-GB" b="0" dirty="0" smtClean="0">
                <a:solidFill>
                  <a:srgbClr val="FF0000"/>
                </a:solidFill>
                <a:latin typeface="Times" charset="0"/>
              </a:rPr>
              <a:t>. J. C16,349 (2000)</a:t>
            </a:r>
          </a:p>
          <a:p>
            <a:r>
              <a:rPr lang="en-GB" b="0" dirty="0" smtClean="0">
                <a:solidFill>
                  <a:srgbClr val="FF0000"/>
                </a:solidFill>
                <a:latin typeface="Times" charset="0"/>
              </a:rPr>
              <a:t>M. A. Braun et al, Phys. Rev. C65, 024907 (2002)</a:t>
            </a:r>
            <a:endParaRPr lang="en-US" b="0" dirty="0">
              <a:solidFill>
                <a:srgbClr val="FF0000"/>
              </a:solidFill>
            </a:endParaRPr>
          </a:p>
        </p:txBody>
      </p:sp>
      <p:graphicFrame>
        <p:nvGraphicFramePr>
          <p:cNvPr id="6149" name="Object 2"/>
          <p:cNvGraphicFramePr>
            <a:graphicFrameLocks noChangeAspect="1"/>
          </p:cNvGraphicFramePr>
          <p:nvPr/>
        </p:nvGraphicFramePr>
        <p:xfrm>
          <a:off x="0" y="3733800"/>
          <a:ext cx="2286000" cy="1073150"/>
        </p:xfrm>
        <a:graphic>
          <a:graphicData uri="http://schemas.openxmlformats.org/presentationml/2006/ole">
            <p:oleObj spid="_x0000_s6149" name="Equation" r:id="rId5" imgW="1028520" imgH="482400" progId="Equation.3">
              <p:embed/>
            </p:oleObj>
          </a:graphicData>
        </a:graphic>
      </p:graphicFrame>
      <p:sp>
        <p:nvSpPr>
          <p:cNvPr id="20" name="AutoShape 3"/>
          <p:cNvSpPr>
            <a:spLocks noChangeArrowheads="1"/>
          </p:cNvSpPr>
          <p:nvPr/>
        </p:nvSpPr>
        <p:spPr bwMode="auto">
          <a:xfrm>
            <a:off x="0" y="3733800"/>
            <a:ext cx="2668588" cy="1060450"/>
          </a:xfrm>
          <a:prstGeom prst="roundRect">
            <a:avLst>
              <a:gd name="adj" fmla="val 148"/>
            </a:avLst>
          </a:prstGeom>
          <a:noFill/>
          <a:ln w="3672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2667000" y="3886200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0" dirty="0" smtClean="0"/>
              <a:t>= </a:t>
            </a:r>
            <a:r>
              <a:rPr lang="en-US" sz="2400" b="0" dirty="0" smtClean="0">
                <a:solidFill>
                  <a:srgbClr val="0070C0"/>
                </a:solidFill>
              </a:rPr>
              <a:t>C</a:t>
            </a:r>
            <a:r>
              <a:rPr lang="en-US" sz="2400" dirty="0" smtClean="0">
                <a:solidFill>
                  <a:srgbClr val="0070C0"/>
                </a:solidFill>
              </a:rPr>
              <a:t>olor suppression factor </a:t>
            </a:r>
          </a:p>
          <a:p>
            <a:r>
              <a:rPr lang="en-US" b="0" dirty="0" smtClean="0"/>
              <a:t>(due to overlapping of discs).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52400" y="5029200"/>
            <a:ext cx="449052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buClr>
                <a:srgbClr val="000000"/>
              </a:buClr>
              <a:buSzPct val="45000"/>
              <a:buFont typeface="StarBats" charset="0"/>
              <a:buNone/>
            </a:pPr>
            <a:r>
              <a:rPr lang="en-GB" dirty="0" smtClean="0">
                <a:latin typeface="Times New Roman"/>
                <a:cs typeface="Times New Roman"/>
                <a:sym typeface="Symbol" pitchFamily="18" charset="2"/>
              </a:rPr>
              <a:t>ξ</a:t>
            </a:r>
            <a:r>
              <a:rPr lang="en-GB" dirty="0" smtClean="0"/>
              <a:t>  is the percolation density parameter</a:t>
            </a:r>
            <a:r>
              <a:rPr lang="en-GB" b="0" dirty="0" smtClean="0"/>
              <a:t>. </a:t>
            </a:r>
            <a:endParaRPr lang="en-GB" b="0" dirty="0"/>
          </a:p>
        </p:txBody>
      </p:sp>
      <p:sp>
        <p:nvSpPr>
          <p:cNvPr id="23" name="Rectangle 14"/>
          <p:cNvSpPr>
            <a:spLocks noChangeArrowheads="1"/>
          </p:cNvSpPr>
          <p:nvPr/>
        </p:nvSpPr>
        <p:spPr bwMode="auto">
          <a:xfrm>
            <a:off x="0" y="5029200"/>
            <a:ext cx="4495800" cy="4572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6150" name="Object 3"/>
          <p:cNvGraphicFramePr>
            <a:graphicFrameLocks noChangeAspect="1"/>
          </p:cNvGraphicFramePr>
          <p:nvPr/>
        </p:nvGraphicFramePr>
        <p:xfrm>
          <a:off x="6934200" y="3352800"/>
          <a:ext cx="1303337" cy="947738"/>
        </p:xfrm>
        <a:graphic>
          <a:graphicData uri="http://schemas.openxmlformats.org/presentationml/2006/ole">
            <p:oleObj spid="_x0000_s6150" name="Equation" r:id="rId6" imgW="558720" imgH="406080" progId="Equation.3">
              <p:embed/>
            </p:oleObj>
          </a:graphicData>
        </a:graphic>
      </p:graphicFrame>
      <p:sp>
        <p:nvSpPr>
          <p:cNvPr id="24" name="AutoShape 7"/>
          <p:cNvSpPr>
            <a:spLocks noChangeArrowheads="1"/>
          </p:cNvSpPr>
          <p:nvPr/>
        </p:nvSpPr>
        <p:spPr bwMode="auto">
          <a:xfrm>
            <a:off x="6858000" y="3429000"/>
            <a:ext cx="1600200" cy="838199"/>
          </a:xfrm>
          <a:prstGeom prst="roundRect">
            <a:avLst>
              <a:gd name="adj" fmla="val 231"/>
            </a:avLst>
          </a:prstGeom>
          <a:noFill/>
          <a:ln w="3672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6934200" y="4419600"/>
            <a:ext cx="1981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dirty="0" smtClean="0"/>
              <a:t>N</a:t>
            </a:r>
            <a:r>
              <a:rPr lang="en-US" b="0" baseline="30000" dirty="0" smtClean="0"/>
              <a:t>s</a:t>
            </a:r>
            <a:r>
              <a:rPr lang="en-US" b="0" dirty="0" smtClean="0"/>
              <a:t> = # of strings</a:t>
            </a:r>
          </a:p>
          <a:p>
            <a:r>
              <a:rPr lang="en-US" b="0" dirty="0" smtClean="0">
                <a:cs typeface="Times New Roman" pitchFamily="18" charset="0"/>
              </a:rPr>
              <a:t>S</a:t>
            </a:r>
            <a:r>
              <a:rPr lang="en-US" b="0" baseline="-25000" dirty="0" smtClean="0">
                <a:cs typeface="Times New Roman" pitchFamily="18" charset="0"/>
              </a:rPr>
              <a:t>1</a:t>
            </a:r>
            <a:r>
              <a:rPr lang="en-US" b="0" dirty="0" smtClean="0"/>
              <a:t> = disc area</a:t>
            </a:r>
          </a:p>
          <a:p>
            <a:r>
              <a:rPr lang="en-US" b="0" dirty="0" smtClean="0"/>
              <a:t>S</a:t>
            </a:r>
            <a:r>
              <a:rPr lang="en-US" b="0" baseline="-25000" dirty="0" smtClean="0"/>
              <a:t>N</a:t>
            </a:r>
            <a:r>
              <a:rPr lang="en-US" b="0" dirty="0" smtClean="0"/>
              <a:t> = total nuclear    overlap area</a:t>
            </a:r>
            <a:endParaRPr lang="en-US" b="0" dirty="0">
              <a:latin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00400"/>
            <a:ext cx="5153025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TextBox 3"/>
          <p:cNvSpPr txBox="1">
            <a:spLocks noChangeArrowheads="1"/>
          </p:cNvSpPr>
          <p:nvPr/>
        </p:nvSpPr>
        <p:spPr bwMode="auto">
          <a:xfrm>
            <a:off x="4648200" y="3276600"/>
            <a:ext cx="46418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0" dirty="0"/>
              <a:t>Parton distributions in the </a:t>
            </a:r>
          </a:p>
          <a:p>
            <a:r>
              <a:rPr lang="en-US" sz="2400" b="0" dirty="0"/>
              <a:t>transverse plane of nucleus-nucleus </a:t>
            </a:r>
          </a:p>
          <a:p>
            <a:r>
              <a:rPr lang="en-US" sz="2400" b="0" dirty="0"/>
              <a:t>collisions</a:t>
            </a:r>
          </a:p>
        </p:txBody>
      </p:sp>
      <p:sp>
        <p:nvSpPr>
          <p:cNvPr id="22533" name="Rectangle 4"/>
          <p:cNvSpPr>
            <a:spLocks noChangeArrowheads="1"/>
          </p:cNvSpPr>
          <p:nvPr/>
        </p:nvSpPr>
        <p:spPr bwMode="auto">
          <a:xfrm>
            <a:off x="1905000" y="0"/>
            <a:ext cx="442928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Clustering of Color Sources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2534" name="TextBox 6"/>
          <p:cNvSpPr txBox="1">
            <a:spLocks noChangeArrowheads="1"/>
          </p:cNvSpPr>
          <p:nvPr/>
        </p:nvSpPr>
        <p:spPr bwMode="auto">
          <a:xfrm>
            <a:off x="0" y="609600"/>
            <a:ext cx="8873455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De-confinement is expected when the density of quarks and gluons becomes so</a:t>
            </a:r>
          </a:p>
          <a:p>
            <a:r>
              <a:rPr lang="en-US" dirty="0"/>
              <a:t>high  that it no longer makes sense to partition them into color-neutral hadrons,</a:t>
            </a:r>
          </a:p>
          <a:p>
            <a:r>
              <a:rPr lang="en-US" dirty="0"/>
              <a:t>since these would overlap strongly. </a:t>
            </a:r>
          </a:p>
          <a:p>
            <a:endParaRPr lang="en-US" dirty="0"/>
          </a:p>
          <a:p>
            <a:r>
              <a:rPr lang="en-US" dirty="0"/>
              <a:t>We have clusters within which color is not confined </a:t>
            </a:r>
            <a:r>
              <a:rPr lang="en-US" dirty="0" smtClean="0"/>
              <a:t> : </a:t>
            </a:r>
            <a:r>
              <a:rPr lang="en-US" dirty="0"/>
              <a:t>De-confinement is thus</a:t>
            </a:r>
          </a:p>
          <a:p>
            <a:r>
              <a:rPr lang="en-US" dirty="0"/>
              <a:t>related to cluster </a:t>
            </a:r>
            <a:r>
              <a:rPr lang="en-US" dirty="0" smtClean="0"/>
              <a:t>formation very much similar to cluster formation in</a:t>
            </a:r>
          </a:p>
          <a:p>
            <a:r>
              <a:rPr lang="en-US" dirty="0" smtClean="0"/>
              <a:t> percolation theory and hence a connection between percolation  and</a:t>
            </a:r>
          </a:p>
          <a:p>
            <a:r>
              <a:rPr lang="en-US" dirty="0" smtClean="0"/>
              <a:t> de-confinement seems very likely.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648200" y="3200400"/>
            <a:ext cx="4495800" cy="1295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7F8F0-4DE3-4BC5-9F7A-319C16E6136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5842337"/>
            <a:ext cx="5867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3333CC"/>
                </a:solidFill>
                <a:latin typeface="Times" charset="0"/>
              </a:rPr>
              <a:t>H. </a:t>
            </a:r>
            <a:r>
              <a:rPr lang="en-GB" dirty="0" err="1" smtClean="0">
                <a:solidFill>
                  <a:srgbClr val="3333CC"/>
                </a:solidFill>
                <a:latin typeface="Times" charset="0"/>
              </a:rPr>
              <a:t>Satz</a:t>
            </a:r>
            <a:r>
              <a:rPr lang="en-GB" dirty="0" smtClean="0">
                <a:solidFill>
                  <a:srgbClr val="3333CC"/>
                </a:solidFill>
                <a:latin typeface="Times" charset="0"/>
              </a:rPr>
              <a:t>, Rep. </a:t>
            </a:r>
            <a:r>
              <a:rPr lang="en-GB" dirty="0" err="1" smtClean="0">
                <a:solidFill>
                  <a:srgbClr val="3333CC"/>
                </a:solidFill>
                <a:latin typeface="Times" charset="0"/>
              </a:rPr>
              <a:t>Prog</a:t>
            </a:r>
            <a:r>
              <a:rPr lang="en-GB" dirty="0" smtClean="0">
                <a:solidFill>
                  <a:srgbClr val="3333CC"/>
                </a:solidFill>
                <a:latin typeface="Times" charset="0"/>
              </a:rPr>
              <a:t>. Phys. 63, 1511(2000).</a:t>
            </a:r>
          </a:p>
          <a:p>
            <a:r>
              <a:rPr lang="en-GB" dirty="0" smtClean="0">
                <a:solidFill>
                  <a:srgbClr val="0000FF"/>
                </a:solidFill>
                <a:latin typeface="Times" charset="0"/>
              </a:rPr>
              <a:t>H. </a:t>
            </a:r>
            <a:r>
              <a:rPr lang="en-GB" dirty="0" err="1" smtClean="0">
                <a:solidFill>
                  <a:srgbClr val="0000FF"/>
                </a:solidFill>
                <a:latin typeface="Times" charset="0"/>
              </a:rPr>
              <a:t>Satz</a:t>
            </a:r>
            <a:r>
              <a:rPr lang="en-GB" dirty="0" smtClean="0">
                <a:solidFill>
                  <a:srgbClr val="0000FF"/>
                </a:solidFill>
                <a:latin typeface="Times" charset="0"/>
              </a:rPr>
              <a:t> , hep-ph/0212046</a:t>
            </a:r>
          </a:p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419600" y="4648200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In two dimensions, for uniform string density, the percolation threshold for overlapping discs is:</a:t>
            </a:r>
            <a:endParaRPr lang="en-US" dirty="0"/>
          </a:p>
        </p:txBody>
      </p:sp>
      <p:graphicFrame>
        <p:nvGraphicFramePr>
          <p:cNvPr id="2049" name="Object 5"/>
          <p:cNvGraphicFramePr>
            <a:graphicFrameLocks noChangeAspect="1"/>
          </p:cNvGraphicFramePr>
          <p:nvPr/>
        </p:nvGraphicFramePr>
        <p:xfrm>
          <a:off x="7010400" y="5334000"/>
          <a:ext cx="1103313" cy="432336"/>
        </p:xfrm>
        <a:graphic>
          <a:graphicData uri="http://schemas.openxmlformats.org/presentationml/2006/ole">
            <p:oleObj spid="_x0000_s2049" name="Equation" r:id="rId4" imgW="583920" imgH="228600" progId="Equation.3">
              <p:embed/>
            </p:oleObj>
          </a:graphicData>
        </a:graphic>
      </p:graphicFrame>
      <p:sp>
        <p:nvSpPr>
          <p:cNvPr id="13" name="Oval 12"/>
          <p:cNvSpPr/>
          <p:nvPr/>
        </p:nvSpPr>
        <p:spPr>
          <a:xfrm>
            <a:off x="6858000" y="5334000"/>
            <a:ext cx="14478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715000" y="6019800"/>
            <a:ext cx="32241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Critical Percolation Density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13"/>
          <p:cNvSpPr>
            <a:spLocks noChangeArrowheads="1"/>
          </p:cNvSpPr>
          <p:nvPr/>
        </p:nvSpPr>
        <p:spPr bwMode="auto">
          <a:xfrm>
            <a:off x="1981200" y="6096000"/>
            <a:ext cx="5029200" cy="7604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2" name="Text Box 2"/>
          <p:cNvSpPr txBox="1">
            <a:spLocks noChangeArrowheads="1"/>
          </p:cNvSpPr>
          <p:nvPr/>
        </p:nvSpPr>
        <p:spPr bwMode="auto">
          <a:xfrm>
            <a:off x="228600" y="2133600"/>
            <a:ext cx="2227263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buClr>
                <a:srgbClr val="000000"/>
              </a:buClr>
              <a:buSzPct val="45000"/>
              <a:buFont typeface="StarBats" charset="0"/>
              <a:buNone/>
              <a:tabLst>
                <a:tab pos="723900" algn="l"/>
                <a:tab pos="1447800" algn="l"/>
                <a:tab pos="2171700" algn="l"/>
              </a:tabLst>
            </a:pPr>
            <a:r>
              <a:rPr lang="en-GB" sz="2400" dirty="0">
                <a:solidFill>
                  <a:srgbClr val="008000"/>
                </a:solidFill>
              </a:rPr>
              <a:t>Multiplicity</a:t>
            </a:r>
            <a:r>
              <a:rPr lang="en-GB" sz="2400" b="0" dirty="0">
                <a:solidFill>
                  <a:srgbClr val="008000"/>
                </a:solidFill>
              </a:rPr>
              <a:t> (</a:t>
            </a:r>
            <a:r>
              <a:rPr lang="en-GB" sz="2800" b="0" dirty="0" err="1">
                <a:solidFill>
                  <a:srgbClr val="008000"/>
                </a:solidFill>
                <a:latin typeface="Symbol" pitchFamily="18" charset="2"/>
              </a:rPr>
              <a:t>m</a:t>
            </a:r>
            <a:r>
              <a:rPr lang="en-GB" sz="2800" b="0" baseline="-33000" dirty="0" err="1">
                <a:solidFill>
                  <a:srgbClr val="008000"/>
                </a:solidFill>
              </a:rPr>
              <a:t>n</a:t>
            </a:r>
            <a:r>
              <a:rPr lang="en-GB" sz="2400" b="0" dirty="0" smtClean="0">
                <a:solidFill>
                  <a:srgbClr val="008000"/>
                </a:solidFill>
              </a:rPr>
              <a:t>)</a:t>
            </a:r>
            <a:endParaRPr lang="en-GB" sz="2400" b="0" dirty="0">
              <a:solidFill>
                <a:srgbClr val="008000"/>
              </a:solidFill>
            </a:endParaRPr>
          </a:p>
          <a:p>
            <a:pPr eaLnBrk="0" hangingPunct="0">
              <a:buClr>
                <a:srgbClr val="000000"/>
              </a:buClr>
              <a:buSzPct val="45000"/>
              <a:buFont typeface="StarBats" charset="0"/>
              <a:buNone/>
              <a:tabLst>
                <a:tab pos="723900" algn="l"/>
                <a:tab pos="1447800" algn="l"/>
                <a:tab pos="2171700" algn="l"/>
              </a:tabLst>
            </a:pPr>
            <a:endParaRPr lang="en-GB" sz="2400" b="0" dirty="0">
              <a:solidFill>
                <a:srgbClr val="008000"/>
              </a:solidFill>
            </a:endParaRPr>
          </a:p>
          <a:p>
            <a:pPr eaLnBrk="0" hangingPunct="0">
              <a:buClr>
                <a:srgbClr val="000000"/>
              </a:buClr>
              <a:buSzPct val="45000"/>
              <a:buFont typeface="StarBats" charset="0"/>
              <a:buNone/>
              <a:tabLst>
                <a:tab pos="723900" algn="l"/>
                <a:tab pos="1447800" algn="l"/>
                <a:tab pos="2171700" algn="l"/>
              </a:tabLst>
            </a:pPr>
            <a:r>
              <a:rPr lang="en-GB" sz="2400" b="0" dirty="0">
                <a:solidFill>
                  <a:srgbClr val="008000"/>
                </a:solidFill>
              </a:rPr>
              <a:t>   </a:t>
            </a:r>
          </a:p>
        </p:txBody>
      </p:sp>
      <p:sp>
        <p:nvSpPr>
          <p:cNvPr id="6153" name="AutoShape 3"/>
          <p:cNvSpPr>
            <a:spLocks noChangeArrowheads="1"/>
          </p:cNvSpPr>
          <p:nvPr/>
        </p:nvSpPr>
        <p:spPr bwMode="auto">
          <a:xfrm>
            <a:off x="0" y="2057400"/>
            <a:ext cx="2514600" cy="1143000"/>
          </a:xfrm>
          <a:prstGeom prst="roundRect">
            <a:avLst>
              <a:gd name="adj" fmla="val 83"/>
            </a:avLst>
          </a:prstGeom>
          <a:noFill/>
          <a:ln w="3672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4" name="Text Box 4"/>
          <p:cNvSpPr txBox="1">
            <a:spLocks noChangeArrowheads="1"/>
          </p:cNvSpPr>
          <p:nvPr/>
        </p:nvSpPr>
        <p:spPr bwMode="auto">
          <a:xfrm>
            <a:off x="6096000" y="4114800"/>
            <a:ext cx="138113" cy="334963"/>
          </a:xfrm>
          <a:prstGeom prst="rect">
            <a:avLst/>
          </a:prstGeom>
          <a:noFill/>
          <a:ln w="1836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>
              <a:buClr>
                <a:srgbClr val="000000"/>
              </a:buClr>
              <a:buSzPct val="49000"/>
              <a:buFont typeface="StarBats" charset="0"/>
              <a:buNone/>
            </a:pPr>
            <a:endParaRPr lang="en-GB" sz="2200">
              <a:solidFill>
                <a:srgbClr val="000000"/>
              </a:solidFill>
            </a:endParaRPr>
          </a:p>
        </p:txBody>
      </p:sp>
      <p:sp>
        <p:nvSpPr>
          <p:cNvPr id="6157" name="Text Box 8"/>
          <p:cNvSpPr txBox="1">
            <a:spLocks noChangeArrowheads="1"/>
          </p:cNvSpPr>
          <p:nvPr/>
        </p:nvSpPr>
        <p:spPr bwMode="auto">
          <a:xfrm>
            <a:off x="3124200" y="2133600"/>
            <a:ext cx="4281685" cy="369332"/>
          </a:xfrm>
          <a:prstGeom prst="rect">
            <a:avLst/>
          </a:prstGeom>
          <a:noFill/>
          <a:ln w="1836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rgbClr val="000000"/>
              </a:buClr>
              <a:buSzPct val="45000"/>
              <a:buFont typeface="StarBats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400" dirty="0"/>
              <a:t>Average Transverse Momentum </a:t>
            </a:r>
            <a:endParaRPr lang="en-GB" sz="2400" b="0" dirty="0"/>
          </a:p>
        </p:txBody>
      </p:sp>
      <p:sp>
        <p:nvSpPr>
          <p:cNvPr id="6158" name="AutoShape 9"/>
          <p:cNvSpPr>
            <a:spLocks noChangeArrowheads="1"/>
          </p:cNvSpPr>
          <p:nvPr/>
        </p:nvSpPr>
        <p:spPr bwMode="auto">
          <a:xfrm>
            <a:off x="3048000" y="2057400"/>
            <a:ext cx="4445000" cy="1143000"/>
          </a:xfrm>
          <a:prstGeom prst="roundRect">
            <a:avLst>
              <a:gd name="adj" fmla="val 97"/>
            </a:avLst>
          </a:prstGeom>
          <a:noFill/>
          <a:ln w="3672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152400" y="2590800"/>
          <a:ext cx="2103607" cy="533400"/>
        </p:xfrm>
        <a:graphic>
          <a:graphicData uri="http://schemas.openxmlformats.org/presentationml/2006/ole">
            <p:oleObj spid="_x0000_s158722" name="Equation" r:id="rId3" imgW="850680" imgH="215640" progId="Equation.3">
              <p:embed/>
            </p:oleObj>
          </a:graphicData>
        </a:graphic>
      </p:graphicFrame>
      <p:graphicFrame>
        <p:nvGraphicFramePr>
          <p:cNvPr id="6148" name="Object 4"/>
          <p:cNvGraphicFramePr>
            <a:graphicFrameLocks noChangeAspect="1"/>
          </p:cNvGraphicFramePr>
          <p:nvPr/>
        </p:nvGraphicFramePr>
        <p:xfrm>
          <a:off x="3505200" y="2590800"/>
          <a:ext cx="3127089" cy="457200"/>
        </p:xfrm>
        <a:graphic>
          <a:graphicData uri="http://schemas.openxmlformats.org/presentationml/2006/ole">
            <p:oleObj spid="_x0000_s158723" name="Equation" r:id="rId4" imgW="1295280" imgH="215640" progId="Equation.3">
              <p:embed/>
            </p:oleObj>
          </a:graphicData>
        </a:graphic>
      </p:graphicFrame>
      <p:sp>
        <p:nvSpPr>
          <p:cNvPr id="6159" name="Text Box 12"/>
          <p:cNvSpPr txBox="1">
            <a:spLocks noChangeArrowheads="1"/>
          </p:cNvSpPr>
          <p:nvPr/>
        </p:nvSpPr>
        <p:spPr bwMode="auto">
          <a:xfrm>
            <a:off x="1600200" y="1066800"/>
            <a:ext cx="598170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800" dirty="0"/>
              <a:t>Multiplicity and &lt;p</a:t>
            </a:r>
            <a:r>
              <a:rPr lang="en-GB" sz="2800" baseline="-25000" dirty="0"/>
              <a:t>T</a:t>
            </a:r>
            <a:r>
              <a:rPr lang="en-GB" sz="2800" baseline="30000" dirty="0"/>
              <a:t>2</a:t>
            </a:r>
            <a:r>
              <a:rPr lang="en-GB" sz="2800" dirty="0"/>
              <a:t> &gt; of particles produced by a cluster of </a:t>
            </a:r>
            <a:r>
              <a:rPr lang="en-GB" sz="2800" i="1" dirty="0"/>
              <a:t>n </a:t>
            </a:r>
            <a:r>
              <a:rPr lang="en-GB" sz="2800" dirty="0"/>
              <a:t>strings</a:t>
            </a:r>
          </a:p>
          <a:p>
            <a:pPr algn="ctr"/>
            <a:endParaRPr lang="en-US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1524000" y="304800"/>
            <a:ext cx="58671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C</a:t>
            </a:r>
            <a:r>
              <a:rPr lang="en-US" sz="2800" dirty="0" smtClean="0">
                <a:solidFill>
                  <a:srgbClr val="3366CC"/>
                </a:solidFill>
              </a:rPr>
              <a:t>ol</a:t>
            </a:r>
            <a:r>
              <a:rPr lang="en-US" sz="2800" dirty="0" smtClean="0">
                <a:solidFill>
                  <a:srgbClr val="00B050"/>
                </a:solidFill>
              </a:rPr>
              <a:t>or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0070C0"/>
                </a:solidFill>
              </a:rPr>
              <a:t>Stri</a:t>
            </a:r>
            <a:r>
              <a:rPr lang="en-US" sz="2800" dirty="0" smtClean="0">
                <a:solidFill>
                  <a:srgbClr val="00B050"/>
                </a:solidFill>
              </a:rPr>
              <a:t>ngs</a:t>
            </a:r>
            <a:r>
              <a:rPr lang="en-US" sz="2800" dirty="0" smtClean="0">
                <a:solidFill>
                  <a:srgbClr val="FF0000"/>
                </a:solidFill>
              </a:rPr>
              <a:t> + Percolation  = CSPM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7F8F0-4DE3-4BC5-9F7A-319C16E6136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28600" y="5638800"/>
            <a:ext cx="6400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0" dirty="0" smtClean="0">
                <a:solidFill>
                  <a:srgbClr val="FF0000"/>
                </a:solidFill>
                <a:latin typeface="Times" charset="0"/>
              </a:rPr>
              <a:t>M. A. Braun and </a:t>
            </a:r>
            <a:r>
              <a:rPr lang="en-GB" b="0" dirty="0" smtClean="0">
                <a:solidFill>
                  <a:srgbClr val="FF0000"/>
                </a:solidFill>
              </a:rPr>
              <a:t>C. </a:t>
            </a:r>
            <a:r>
              <a:rPr lang="en-GB" b="0" dirty="0" err="1" smtClean="0">
                <a:solidFill>
                  <a:srgbClr val="FF0000"/>
                </a:solidFill>
              </a:rPr>
              <a:t>Pajares</a:t>
            </a:r>
            <a:r>
              <a:rPr lang="en-GB" b="0" dirty="0" smtClean="0">
                <a:solidFill>
                  <a:srgbClr val="FF0000"/>
                </a:solidFill>
                <a:latin typeface="Times" charset="0"/>
              </a:rPr>
              <a:t>, </a:t>
            </a:r>
            <a:r>
              <a:rPr lang="en-GB" b="0" dirty="0" err="1" smtClean="0">
                <a:solidFill>
                  <a:srgbClr val="FF0000"/>
                </a:solidFill>
                <a:latin typeface="Times" charset="0"/>
              </a:rPr>
              <a:t>Eur.Phys</a:t>
            </a:r>
            <a:r>
              <a:rPr lang="en-GB" b="0" dirty="0" smtClean="0">
                <a:solidFill>
                  <a:srgbClr val="FF0000"/>
                </a:solidFill>
                <a:latin typeface="Times" charset="0"/>
              </a:rPr>
              <a:t>. J. C16,349 (2000)</a:t>
            </a:r>
          </a:p>
          <a:p>
            <a:r>
              <a:rPr lang="en-GB" b="0" dirty="0" smtClean="0">
                <a:solidFill>
                  <a:srgbClr val="FF0000"/>
                </a:solidFill>
                <a:latin typeface="Times" charset="0"/>
              </a:rPr>
              <a:t>M. A. Braun et al, Phys. Rev. C65, 024907 (2002)</a:t>
            </a:r>
            <a:endParaRPr lang="en-US" b="0" dirty="0">
              <a:solidFill>
                <a:srgbClr val="FF0000"/>
              </a:solidFill>
            </a:endParaRPr>
          </a:p>
        </p:txBody>
      </p:sp>
      <p:graphicFrame>
        <p:nvGraphicFramePr>
          <p:cNvPr id="6149" name="Object 2"/>
          <p:cNvGraphicFramePr>
            <a:graphicFrameLocks noChangeAspect="1"/>
          </p:cNvGraphicFramePr>
          <p:nvPr/>
        </p:nvGraphicFramePr>
        <p:xfrm>
          <a:off x="0" y="3733800"/>
          <a:ext cx="2286000" cy="1073150"/>
        </p:xfrm>
        <a:graphic>
          <a:graphicData uri="http://schemas.openxmlformats.org/presentationml/2006/ole">
            <p:oleObj spid="_x0000_s158724" name="Equation" r:id="rId5" imgW="1028520" imgH="482400" progId="Equation.3">
              <p:embed/>
            </p:oleObj>
          </a:graphicData>
        </a:graphic>
      </p:graphicFrame>
      <p:sp>
        <p:nvSpPr>
          <p:cNvPr id="20" name="AutoShape 3"/>
          <p:cNvSpPr>
            <a:spLocks noChangeArrowheads="1"/>
          </p:cNvSpPr>
          <p:nvPr/>
        </p:nvSpPr>
        <p:spPr bwMode="auto">
          <a:xfrm>
            <a:off x="0" y="3733800"/>
            <a:ext cx="2668588" cy="1060450"/>
          </a:xfrm>
          <a:prstGeom prst="roundRect">
            <a:avLst>
              <a:gd name="adj" fmla="val 148"/>
            </a:avLst>
          </a:prstGeom>
          <a:noFill/>
          <a:ln w="3672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2667000" y="3886200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0" dirty="0" smtClean="0"/>
              <a:t>= </a:t>
            </a:r>
            <a:r>
              <a:rPr lang="en-US" sz="2400" b="0" dirty="0" smtClean="0">
                <a:solidFill>
                  <a:srgbClr val="0070C0"/>
                </a:solidFill>
              </a:rPr>
              <a:t>C</a:t>
            </a:r>
            <a:r>
              <a:rPr lang="en-US" sz="2400" dirty="0" smtClean="0">
                <a:solidFill>
                  <a:srgbClr val="0070C0"/>
                </a:solidFill>
              </a:rPr>
              <a:t>olor suppression factor </a:t>
            </a:r>
          </a:p>
          <a:p>
            <a:r>
              <a:rPr lang="en-US" b="0" dirty="0" smtClean="0"/>
              <a:t>(due to overlapping of discs).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52400" y="5029200"/>
            <a:ext cx="449052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buClr>
                <a:srgbClr val="000000"/>
              </a:buClr>
              <a:buSzPct val="45000"/>
              <a:buFont typeface="StarBats" charset="0"/>
              <a:buNone/>
            </a:pPr>
            <a:r>
              <a:rPr lang="en-GB" dirty="0" smtClean="0">
                <a:latin typeface="Times New Roman"/>
                <a:cs typeface="Times New Roman"/>
                <a:sym typeface="Symbol" pitchFamily="18" charset="2"/>
              </a:rPr>
              <a:t>ξ</a:t>
            </a:r>
            <a:r>
              <a:rPr lang="en-GB" dirty="0" smtClean="0"/>
              <a:t>  is the percolation density parameter</a:t>
            </a:r>
            <a:r>
              <a:rPr lang="en-GB" b="0" dirty="0" smtClean="0"/>
              <a:t>. </a:t>
            </a:r>
            <a:endParaRPr lang="en-GB" b="0" dirty="0"/>
          </a:p>
        </p:txBody>
      </p:sp>
      <p:sp>
        <p:nvSpPr>
          <p:cNvPr id="23" name="Rectangle 14"/>
          <p:cNvSpPr>
            <a:spLocks noChangeArrowheads="1"/>
          </p:cNvSpPr>
          <p:nvPr/>
        </p:nvSpPr>
        <p:spPr bwMode="auto">
          <a:xfrm>
            <a:off x="0" y="5029200"/>
            <a:ext cx="4495800" cy="4572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6150" name="Object 3"/>
          <p:cNvGraphicFramePr>
            <a:graphicFrameLocks noChangeAspect="1"/>
          </p:cNvGraphicFramePr>
          <p:nvPr/>
        </p:nvGraphicFramePr>
        <p:xfrm>
          <a:off x="6934200" y="3352800"/>
          <a:ext cx="1303337" cy="947738"/>
        </p:xfrm>
        <a:graphic>
          <a:graphicData uri="http://schemas.openxmlformats.org/presentationml/2006/ole">
            <p:oleObj spid="_x0000_s158725" name="Equation" r:id="rId6" imgW="558720" imgH="406080" progId="Equation.3">
              <p:embed/>
            </p:oleObj>
          </a:graphicData>
        </a:graphic>
      </p:graphicFrame>
      <p:sp>
        <p:nvSpPr>
          <p:cNvPr id="24" name="AutoShape 7"/>
          <p:cNvSpPr>
            <a:spLocks noChangeArrowheads="1"/>
          </p:cNvSpPr>
          <p:nvPr/>
        </p:nvSpPr>
        <p:spPr bwMode="auto">
          <a:xfrm>
            <a:off x="6858000" y="3429000"/>
            <a:ext cx="1600200" cy="838199"/>
          </a:xfrm>
          <a:prstGeom prst="roundRect">
            <a:avLst>
              <a:gd name="adj" fmla="val 231"/>
            </a:avLst>
          </a:prstGeom>
          <a:noFill/>
          <a:ln w="3672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6934200" y="4419600"/>
            <a:ext cx="1981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dirty="0" smtClean="0"/>
              <a:t>N</a:t>
            </a:r>
            <a:r>
              <a:rPr lang="en-US" b="0" baseline="30000" dirty="0" smtClean="0"/>
              <a:t>s</a:t>
            </a:r>
            <a:r>
              <a:rPr lang="en-US" b="0" dirty="0" smtClean="0"/>
              <a:t> = # of strings</a:t>
            </a:r>
          </a:p>
          <a:p>
            <a:r>
              <a:rPr lang="en-US" b="0" dirty="0" smtClean="0">
                <a:cs typeface="Times New Roman" pitchFamily="18" charset="0"/>
              </a:rPr>
              <a:t>S</a:t>
            </a:r>
            <a:r>
              <a:rPr lang="en-US" b="0" baseline="-25000" dirty="0" smtClean="0">
                <a:cs typeface="Times New Roman" pitchFamily="18" charset="0"/>
              </a:rPr>
              <a:t>1</a:t>
            </a:r>
            <a:r>
              <a:rPr lang="en-US" b="0" dirty="0" smtClean="0"/>
              <a:t> = disc area</a:t>
            </a:r>
          </a:p>
          <a:p>
            <a:r>
              <a:rPr lang="en-US" b="0" dirty="0" smtClean="0"/>
              <a:t>S</a:t>
            </a:r>
            <a:r>
              <a:rPr lang="en-US" b="0" baseline="-25000" dirty="0" smtClean="0"/>
              <a:t>N</a:t>
            </a:r>
            <a:r>
              <a:rPr lang="en-US" b="0" dirty="0" smtClean="0"/>
              <a:t> = total nuclear    overlap area</a:t>
            </a:r>
            <a:endParaRPr lang="en-US" b="0" dirty="0">
              <a:latin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ext Box 4"/>
          <p:cNvSpPr txBox="1">
            <a:spLocks noChangeArrowheads="1"/>
          </p:cNvSpPr>
          <p:nvPr/>
        </p:nvSpPr>
        <p:spPr bwMode="auto">
          <a:xfrm>
            <a:off x="1812925" y="574675"/>
            <a:ext cx="544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3333CC"/>
                </a:solidFill>
              </a:rPr>
              <a:t>Percolation and Color Glass Condensate</a:t>
            </a:r>
          </a:p>
        </p:txBody>
      </p:sp>
      <p:sp>
        <p:nvSpPr>
          <p:cNvPr id="34820" name="Rectangle 5"/>
          <p:cNvSpPr>
            <a:spLocks noChangeArrowheads="1"/>
          </p:cNvSpPr>
          <p:nvPr/>
        </p:nvSpPr>
        <p:spPr bwMode="auto">
          <a:xfrm>
            <a:off x="1676400" y="533400"/>
            <a:ext cx="5791200" cy="6096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1" name="Text Box 6"/>
          <p:cNvSpPr txBox="1">
            <a:spLocks noChangeArrowheads="1"/>
          </p:cNvSpPr>
          <p:nvPr/>
        </p:nvSpPr>
        <p:spPr bwMode="auto">
          <a:xfrm>
            <a:off x="381000" y="2438400"/>
            <a:ext cx="8516434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/>
              <a:t> Many of the results obtained in the framework of percolation of strings</a:t>
            </a:r>
          </a:p>
          <a:p>
            <a:r>
              <a:rPr lang="en-US" dirty="0"/>
              <a:t>     are very similar to the one obtained in the CGC. </a:t>
            </a:r>
            <a:endParaRPr lang="en-US" dirty="0" smtClean="0"/>
          </a:p>
          <a:p>
            <a:endParaRPr lang="en-US" dirty="0"/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/>
              <a:t>  In particular , very similar scaling laws are obtained for the product and </a:t>
            </a:r>
          </a:p>
          <a:p>
            <a:pPr>
              <a:buClr>
                <a:srgbClr val="FF0000"/>
              </a:buClr>
              <a:buFont typeface="Wingdings" pitchFamily="2" charset="2"/>
              <a:buNone/>
            </a:pPr>
            <a:r>
              <a:rPr lang="en-US" dirty="0"/>
              <a:t>      the ratio of the multiplicities and transverse momentum</a:t>
            </a:r>
            <a:r>
              <a:rPr lang="en-US" dirty="0" smtClean="0"/>
              <a:t>.</a:t>
            </a:r>
          </a:p>
          <a:p>
            <a:pPr>
              <a:buClr>
                <a:srgbClr val="FF0000"/>
              </a:buClr>
              <a:buFont typeface="Wingdings" pitchFamily="2" charset="2"/>
              <a:buNone/>
            </a:pPr>
            <a:endParaRPr lang="en-US" dirty="0" smtClean="0"/>
          </a:p>
          <a:p>
            <a:pPr>
              <a:buClr>
                <a:srgbClr val="FF0000"/>
              </a:buClr>
              <a:buFont typeface="Wingdings" pitchFamily="2" charset="2"/>
              <a:buNone/>
            </a:pPr>
            <a:r>
              <a:rPr lang="en-US" dirty="0" smtClean="0"/>
              <a:t> </a:t>
            </a:r>
          </a:p>
          <a:p>
            <a:pPr>
              <a:buClr>
                <a:srgbClr val="FF0000"/>
              </a:buClr>
              <a:buFont typeface="Wingdings" pitchFamily="2" charset="2"/>
              <a:buNone/>
            </a:pPr>
            <a:endParaRPr lang="en-US" dirty="0" smtClean="0"/>
          </a:p>
          <a:p>
            <a:pPr>
              <a:buClr>
                <a:srgbClr val="FF0000"/>
              </a:buClr>
              <a:buFont typeface="Wingdings" pitchFamily="2" charset="2"/>
              <a:buNone/>
            </a:pPr>
            <a:r>
              <a:rPr lang="en-US" dirty="0" smtClean="0"/>
              <a:t> </a:t>
            </a:r>
          </a:p>
          <a:p>
            <a:pPr>
              <a:buClr>
                <a:srgbClr val="FF0000"/>
              </a:buClr>
              <a:buFont typeface="Wingdings" pitchFamily="2" charset="2"/>
              <a:buNone/>
            </a:pPr>
            <a:endParaRPr lang="en-US" dirty="0"/>
          </a:p>
        </p:txBody>
      </p:sp>
      <p:sp>
        <p:nvSpPr>
          <p:cNvPr id="34822" name="Text Box 7"/>
          <p:cNvSpPr txBox="1">
            <a:spLocks noChangeArrowheads="1"/>
          </p:cNvSpPr>
          <p:nvPr/>
        </p:nvSpPr>
        <p:spPr bwMode="auto">
          <a:xfrm>
            <a:off x="1066800" y="1676400"/>
            <a:ext cx="44640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Percolation :    Clustering of strings</a:t>
            </a:r>
          </a:p>
          <a:p>
            <a:r>
              <a:rPr lang="en-US">
                <a:solidFill>
                  <a:srgbClr val="3333CC"/>
                </a:solidFill>
              </a:rPr>
              <a:t>CGC            :     Gluon saturation</a:t>
            </a:r>
            <a:r>
              <a:rPr lang="en-US"/>
              <a:t>           </a:t>
            </a:r>
          </a:p>
        </p:txBody>
      </p:sp>
      <p:sp>
        <p:nvSpPr>
          <p:cNvPr id="34823" name="Rectangle 8"/>
          <p:cNvSpPr>
            <a:spLocks noChangeArrowheads="1"/>
          </p:cNvSpPr>
          <p:nvPr/>
        </p:nvSpPr>
        <p:spPr bwMode="auto">
          <a:xfrm>
            <a:off x="1066800" y="1295400"/>
            <a:ext cx="51101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Both are based on parton coherence phenomena.</a:t>
            </a:r>
          </a:p>
        </p:txBody>
      </p:sp>
      <p:sp>
        <p:nvSpPr>
          <p:cNvPr id="34824" name="Rectangle 9"/>
          <p:cNvSpPr>
            <a:spLocks noChangeArrowheads="1"/>
          </p:cNvSpPr>
          <p:nvPr/>
        </p:nvSpPr>
        <p:spPr bwMode="auto">
          <a:xfrm>
            <a:off x="457200" y="4191000"/>
            <a:ext cx="79375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b="0" dirty="0"/>
              <a:t> </a:t>
            </a:r>
            <a:r>
              <a:rPr lang="en-US" dirty="0"/>
              <a:t>Both provide explanation for multiplicity suppression and &lt;p</a:t>
            </a:r>
            <a:r>
              <a:rPr lang="en-US" baseline="-25000" dirty="0"/>
              <a:t>t</a:t>
            </a:r>
            <a:r>
              <a:rPr lang="en-US" dirty="0"/>
              <a:t>&gt;           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None/>
            </a:pPr>
            <a:r>
              <a:rPr lang="en-US" dirty="0"/>
              <a:t>      scaling  </a:t>
            </a:r>
            <a:r>
              <a:rPr lang="en-US" dirty="0" smtClean="0"/>
              <a:t>with  </a:t>
            </a:r>
            <a:r>
              <a:rPr lang="en-US" dirty="0" err="1"/>
              <a:t>dN</a:t>
            </a:r>
            <a:r>
              <a:rPr lang="en-US" dirty="0"/>
              <a:t>/dy. 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7F8F0-4DE3-4BC5-9F7A-319C16E6136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aphicFrame>
        <p:nvGraphicFramePr>
          <p:cNvPr id="24577" name="Object 5"/>
          <p:cNvGraphicFramePr>
            <a:graphicFrameLocks noChangeAspect="1"/>
          </p:cNvGraphicFramePr>
          <p:nvPr/>
        </p:nvGraphicFramePr>
        <p:xfrm>
          <a:off x="3124200" y="5105400"/>
          <a:ext cx="2362199" cy="1112822"/>
        </p:xfrm>
        <a:graphic>
          <a:graphicData uri="http://schemas.openxmlformats.org/presentationml/2006/ole">
            <p:oleObj spid="_x0000_s24577" name="Equation" r:id="rId3" imgW="863280" imgH="4060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04846-3FCA-458E-B817-951DF39B8DDC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85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477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85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838200"/>
            <a:ext cx="3380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1600200"/>
            <a:ext cx="56388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Elementary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partonic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collisions</a:t>
            </a:r>
          </a:p>
          <a:p>
            <a:r>
              <a:rPr lang="en-US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Partonic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wave functions of the colliding hadrons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Formation of Color String</a:t>
            </a:r>
          </a:p>
          <a:p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Transverse momentum of both </a:t>
            </a:r>
            <a:r>
              <a:rPr lang="en-US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partons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at the </a:t>
            </a:r>
          </a:p>
          <a:p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string ends </a:t>
            </a:r>
          </a:p>
          <a:p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Given by Gaussian-&gt; pt -broadening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Collectivity -&gt;string fusion/percolation </a:t>
            </a:r>
          </a:p>
          <a:p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SU(3) random summation of charges </a:t>
            </a:r>
          </a:p>
          <a:p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Reduction in color charge</a:t>
            </a:r>
          </a:p>
          <a:p>
            <a:r>
              <a:rPr lang="en-US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Increase in the string tension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String breaking leads to formation of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secondaries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Probability rate -&gt;Schwinger</a:t>
            </a:r>
          </a:p>
          <a:p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Fragmentation proceeds in an iterative way</a:t>
            </a:r>
            <a:endParaRPr lang="en-US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524000"/>
            <a:ext cx="5562600" cy="4191000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715000" y="1600200"/>
            <a:ext cx="3429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Multiplicity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pt distribution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Particle ratios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Elliptic flow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Suppression of high pt particles R</a:t>
            </a:r>
            <a:r>
              <a:rPr lang="en-US" sz="2400" b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AA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J/</a:t>
            </a:r>
            <a:r>
              <a:rPr lang="el-GR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ψ</a:t>
            </a:r>
            <a:r>
              <a:rPr lang="en-US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production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Forward-Backward Multiplicity Correlations at RHIC</a:t>
            </a:r>
            <a:endParaRPr lang="en-US" sz="2400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en-US" sz="2400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638800" y="1524000"/>
            <a:ext cx="3352800" cy="419100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914400" y="5842337"/>
            <a:ext cx="8001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Color String Percolation Model for Nuclear Collisions 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from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SPS-RHIC-LHC 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Rectangle 14"/>
          <p:cNvSpPr>
            <a:spLocks noChangeArrowheads="1"/>
          </p:cNvSpPr>
          <p:nvPr/>
        </p:nvSpPr>
        <p:spPr bwMode="auto">
          <a:xfrm>
            <a:off x="3200400" y="6172200"/>
            <a:ext cx="5486400" cy="6842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Rectangle 2"/>
          <p:cNvSpPr>
            <a:spLocks noChangeArrowheads="1"/>
          </p:cNvSpPr>
          <p:nvPr/>
        </p:nvSpPr>
        <p:spPr bwMode="auto">
          <a:xfrm>
            <a:off x="381000" y="1600200"/>
            <a:ext cx="8382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0" dirty="0"/>
              <a:t>To compute the </a:t>
            </a:r>
            <a:r>
              <a:rPr lang="en-GB" sz="2400" b="0" dirty="0" err="1"/>
              <a:t>p</a:t>
            </a:r>
            <a:r>
              <a:rPr lang="en-GB" sz="2400" b="0" baseline="-25000" dirty="0" err="1"/>
              <a:t>T</a:t>
            </a:r>
            <a:r>
              <a:rPr lang="en-GB" sz="2400" b="0" dirty="0"/>
              <a:t> distribution, a parameterization of the pp </a:t>
            </a:r>
            <a:r>
              <a:rPr lang="en-GB" sz="2400" b="0" dirty="0" smtClean="0"/>
              <a:t> </a:t>
            </a:r>
            <a:r>
              <a:rPr lang="en-GB" sz="2400" b="0" dirty="0"/>
              <a:t>data </a:t>
            </a:r>
            <a:r>
              <a:rPr lang="en-GB" sz="2400" b="0" dirty="0" smtClean="0"/>
              <a:t> is </a:t>
            </a:r>
            <a:r>
              <a:rPr lang="en-GB" sz="2400" b="0" dirty="0"/>
              <a:t>used: </a:t>
            </a:r>
          </a:p>
        </p:txBody>
      </p:sp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457200" y="2557463"/>
          <a:ext cx="3200400" cy="1357312"/>
        </p:xfrm>
        <a:graphic>
          <a:graphicData uri="http://schemas.openxmlformats.org/presentationml/2006/ole">
            <p:oleObj spid="_x0000_s8194" name="Equation" r:id="rId3" imgW="1346040" imgH="571320" progId="">
              <p:embed/>
            </p:oleObj>
          </a:graphicData>
        </a:graphic>
      </p:graphicFrame>
      <p:sp>
        <p:nvSpPr>
          <p:cNvPr id="8200" name="Rectangle 4"/>
          <p:cNvSpPr>
            <a:spLocks noChangeArrowheads="1"/>
          </p:cNvSpPr>
          <p:nvPr/>
        </p:nvSpPr>
        <p:spPr bwMode="auto">
          <a:xfrm>
            <a:off x="228600" y="2481263"/>
            <a:ext cx="3810000" cy="15240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1" name="Rectangle 5"/>
          <p:cNvSpPr>
            <a:spLocks noChangeArrowheads="1"/>
          </p:cNvSpPr>
          <p:nvPr/>
        </p:nvSpPr>
        <p:spPr bwMode="auto">
          <a:xfrm>
            <a:off x="4267200" y="2786063"/>
            <a:ext cx="4572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/>
              <a:t>a, p</a:t>
            </a:r>
            <a:r>
              <a:rPr lang="en-GB" sz="2400" baseline="-25000"/>
              <a:t>0</a:t>
            </a:r>
            <a:r>
              <a:rPr lang="en-GB" sz="2400"/>
              <a:t> and n are parameters fit to the data.</a:t>
            </a:r>
          </a:p>
        </p:txBody>
      </p:sp>
      <p:sp>
        <p:nvSpPr>
          <p:cNvPr id="8202" name="Text Box 6"/>
          <p:cNvSpPr txBox="1">
            <a:spLocks noChangeArrowheads="1"/>
          </p:cNvSpPr>
          <p:nvPr/>
        </p:nvSpPr>
        <p:spPr bwMode="auto">
          <a:xfrm>
            <a:off x="571500" y="4191000"/>
            <a:ext cx="8001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0"/>
              <a:t>This parameterization can be used for nucleus-nucleus collisions, accounting for percolation by:</a:t>
            </a:r>
          </a:p>
        </p:txBody>
      </p:sp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723900" y="5119688"/>
          <a:ext cx="2286000" cy="1528762"/>
        </p:xfrm>
        <a:graphic>
          <a:graphicData uri="http://schemas.openxmlformats.org/presentationml/2006/ole">
            <p:oleObj spid="_x0000_s8195" name="Equation" r:id="rId4" imgW="1612800" imgH="1079280" progId="Equation.3">
              <p:embed/>
            </p:oleObj>
          </a:graphicData>
        </a:graphic>
      </p:graphicFrame>
      <p:sp>
        <p:nvSpPr>
          <p:cNvPr id="8203" name="Rectangle 8"/>
          <p:cNvSpPr>
            <a:spLocks noChangeArrowheads="1"/>
          </p:cNvSpPr>
          <p:nvPr/>
        </p:nvSpPr>
        <p:spPr bwMode="auto">
          <a:xfrm>
            <a:off x="152400" y="5124450"/>
            <a:ext cx="3886200" cy="1524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 b="0"/>
          </a:p>
        </p:txBody>
      </p:sp>
      <p:sp>
        <p:nvSpPr>
          <p:cNvPr id="8204" name="Text Box 9"/>
          <p:cNvSpPr txBox="1">
            <a:spLocks noChangeArrowheads="1"/>
          </p:cNvSpPr>
          <p:nvPr/>
        </p:nvSpPr>
        <p:spPr bwMode="auto">
          <a:xfrm>
            <a:off x="1581150" y="839788"/>
            <a:ext cx="59817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800" dirty="0"/>
              <a:t>Using the </a:t>
            </a:r>
            <a:r>
              <a:rPr lang="en-GB" sz="2800" dirty="0" err="1"/>
              <a:t>p</a:t>
            </a:r>
            <a:r>
              <a:rPr lang="en-GB" sz="2800" baseline="-25000" dirty="0" err="1"/>
              <a:t>T</a:t>
            </a:r>
            <a:r>
              <a:rPr lang="en-GB" sz="2800" dirty="0"/>
              <a:t> spectrum to </a:t>
            </a:r>
            <a:r>
              <a:rPr lang="en-GB" sz="2800" dirty="0" smtClean="0"/>
              <a:t>calculate </a:t>
            </a:r>
            <a:r>
              <a:rPr lang="el-GR" sz="2800" dirty="0" smtClean="0">
                <a:latin typeface="Times New Roman"/>
                <a:cs typeface="Times New Roman"/>
              </a:rPr>
              <a:t>ξ</a:t>
            </a:r>
            <a:endParaRPr lang="en-US" sz="2800" dirty="0"/>
          </a:p>
        </p:txBody>
      </p:sp>
      <p:sp>
        <p:nvSpPr>
          <p:cNvPr id="8205" name="Text Box 10"/>
          <p:cNvSpPr txBox="1">
            <a:spLocks noChangeArrowheads="1"/>
          </p:cNvSpPr>
          <p:nvPr/>
        </p:nvSpPr>
        <p:spPr bwMode="auto">
          <a:xfrm>
            <a:off x="7162800" y="5638800"/>
            <a:ext cx="1981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/>
              <a:t>M. A. Braun, et al. </a:t>
            </a:r>
            <a:r>
              <a:rPr lang="en-US" sz="1600" dirty="0" err="1"/>
              <a:t>hep</a:t>
            </a:r>
            <a:r>
              <a:rPr lang="en-US" sz="1600" dirty="0"/>
              <a:t>-ph/0208182.</a:t>
            </a:r>
          </a:p>
        </p:txBody>
      </p:sp>
      <p:sp>
        <p:nvSpPr>
          <p:cNvPr id="8206" name="Rectangle 11"/>
          <p:cNvSpPr>
            <a:spLocks noChangeArrowheads="1"/>
          </p:cNvSpPr>
          <p:nvPr/>
        </p:nvSpPr>
        <p:spPr bwMode="auto">
          <a:xfrm>
            <a:off x="7010400" y="5486400"/>
            <a:ext cx="1981200" cy="8382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7" name="Text Box 12"/>
          <p:cNvSpPr txBox="1">
            <a:spLocks noChangeArrowheads="1"/>
          </p:cNvSpPr>
          <p:nvPr/>
        </p:nvSpPr>
        <p:spPr bwMode="auto">
          <a:xfrm>
            <a:off x="4267200" y="5005388"/>
            <a:ext cx="28194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b="0" dirty="0"/>
              <a:t>In </a:t>
            </a:r>
            <a:r>
              <a:rPr lang="en-US" sz="1800" dirty="0"/>
              <a:t>pp</a:t>
            </a:r>
            <a:r>
              <a:rPr lang="en-US" sz="1800" b="0" dirty="0"/>
              <a:t> at </a:t>
            </a:r>
            <a:r>
              <a:rPr lang="en-US" sz="1800" b="0" dirty="0" smtClean="0"/>
              <a:t>low energy,                         </a:t>
            </a:r>
            <a:r>
              <a:rPr lang="en-US" sz="1800" b="0" dirty="0"/>
              <a:t>&lt;nS</a:t>
            </a:r>
            <a:r>
              <a:rPr lang="en-US" sz="1800" b="0" baseline="-25000" dirty="0"/>
              <a:t>1</a:t>
            </a:r>
            <a:r>
              <a:rPr lang="en-US" sz="1800" b="0" dirty="0"/>
              <a:t>/</a:t>
            </a:r>
            <a:r>
              <a:rPr lang="en-US" sz="1800" b="0" dirty="0" err="1"/>
              <a:t>S</a:t>
            </a:r>
            <a:r>
              <a:rPr lang="en-US" sz="1800" b="0" baseline="-25000" dirty="0" err="1"/>
              <a:t>n</a:t>
            </a:r>
            <a:r>
              <a:rPr lang="en-US" sz="1800" b="0" dirty="0"/>
              <a:t>&gt;</a:t>
            </a:r>
            <a:r>
              <a:rPr lang="en-US" sz="1800" b="0" baseline="-25000" dirty="0"/>
              <a:t>pp</a:t>
            </a:r>
            <a:r>
              <a:rPr lang="en-US" sz="1800" b="0" dirty="0"/>
              <a:t> = 1 ± 0.1,       </a:t>
            </a:r>
            <a:r>
              <a:rPr lang="en-US" sz="1800" dirty="0"/>
              <a:t>due to low string overlap probability in pp collisions</a:t>
            </a:r>
            <a:r>
              <a:rPr lang="en-US" sz="1800" b="0" dirty="0"/>
              <a:t>.</a:t>
            </a:r>
          </a:p>
        </p:txBody>
      </p:sp>
      <p:sp>
        <p:nvSpPr>
          <p:cNvPr id="8208" name="Rectangle 13"/>
          <p:cNvSpPr>
            <a:spLocks noChangeArrowheads="1"/>
          </p:cNvSpPr>
          <p:nvPr/>
        </p:nvSpPr>
        <p:spPr bwMode="auto">
          <a:xfrm>
            <a:off x="4191000" y="5029200"/>
            <a:ext cx="2667000" cy="1676400"/>
          </a:xfrm>
          <a:prstGeom prst="rect">
            <a:avLst/>
          </a:prstGeom>
          <a:noFill/>
          <a:ln w="38100">
            <a:solidFill>
              <a:srgbClr val="00CC6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 b="0"/>
          </a:p>
        </p:txBody>
      </p:sp>
      <p:sp>
        <p:nvSpPr>
          <p:cNvPr id="17" name="TextBox 16"/>
          <p:cNvSpPr txBox="1"/>
          <p:nvPr/>
        </p:nvSpPr>
        <p:spPr>
          <a:xfrm>
            <a:off x="3352800" y="152400"/>
            <a:ext cx="12025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CSPM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7F8F0-4DE3-4BC5-9F7A-319C16E6136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7F8F0-4DE3-4BC5-9F7A-319C16E6136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3" name="Picture 2" descr="fx_eta_Np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914400"/>
            <a:ext cx="6553200" cy="4445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295400" y="533400"/>
            <a:ext cx="56863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STAR Collaboration,  </a:t>
            </a:r>
            <a:r>
              <a:rPr lang="en-US" dirty="0" err="1" smtClean="0"/>
              <a:t>Nukleonika</a:t>
            </a:r>
            <a:r>
              <a:rPr lang="en-US" dirty="0" smtClean="0"/>
              <a:t> 51, S109 (2006)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867400" y="5105400"/>
            <a:ext cx="8402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Npart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-643533" y="3005733"/>
            <a:ext cx="36683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Percolation density parameter </a:t>
            </a:r>
            <a:r>
              <a:rPr lang="el-GR" dirty="0" smtClean="0"/>
              <a:t>ξ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676400" y="3657600"/>
            <a:ext cx="5257800" cy="0"/>
          </a:xfrm>
          <a:prstGeom prst="line">
            <a:avLst/>
          </a:prstGeom>
          <a:ln w="38100">
            <a:solidFill>
              <a:srgbClr val="00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362200" y="1371600"/>
            <a:ext cx="13099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rgbClr val="3333CC"/>
                </a:solidFill>
              </a:rPr>
              <a:t>Au+Au</a:t>
            </a:r>
            <a:endParaRPr lang="en-US" sz="2800" dirty="0">
              <a:solidFill>
                <a:srgbClr val="3333CC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15000" y="1905000"/>
            <a:ext cx="11320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200 </a:t>
            </a:r>
            <a:r>
              <a:rPr lang="en-US" dirty="0" err="1" smtClean="0">
                <a:solidFill>
                  <a:srgbClr val="FF0000"/>
                </a:solidFill>
              </a:rPr>
              <a:t>GeV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91200" y="2667000"/>
            <a:ext cx="10038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CC"/>
                </a:solidFill>
              </a:rPr>
              <a:t>62 </a:t>
            </a:r>
            <a:r>
              <a:rPr lang="en-US" dirty="0" err="1" smtClean="0">
                <a:solidFill>
                  <a:srgbClr val="3333CC"/>
                </a:solidFill>
              </a:rPr>
              <a:t>GeV</a:t>
            </a:r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24200" y="4267200"/>
            <a:ext cx="22336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STAR Preliminary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10400" y="3429000"/>
            <a:ext cx="8402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ξ</a:t>
            </a:r>
            <a:r>
              <a:rPr lang="en-US" baseline="-25000" dirty="0" smtClean="0"/>
              <a:t>c</a:t>
            </a:r>
            <a:r>
              <a:rPr lang="en-US" dirty="0" smtClean="0"/>
              <a:t>=1.2</a:t>
            </a:r>
            <a:endParaRPr lang="en-US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1066800" y="5562600"/>
            <a:ext cx="77693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Now the aim is to connect F(</a:t>
            </a:r>
            <a:r>
              <a:rPr lang="el-GR" dirty="0" smtClean="0"/>
              <a:t>ξ</a:t>
            </a:r>
            <a:r>
              <a:rPr lang="en-US" dirty="0" smtClean="0"/>
              <a:t>) with Temperature and Energy density </a:t>
            </a:r>
            <a:endParaRPr lang="en-US" dirty="0"/>
          </a:p>
        </p:txBody>
      </p:sp>
      <p:graphicFrame>
        <p:nvGraphicFramePr>
          <p:cNvPr id="48129" name="Object 2"/>
          <p:cNvGraphicFramePr>
            <a:graphicFrameLocks noChangeAspect="1"/>
          </p:cNvGraphicFramePr>
          <p:nvPr/>
        </p:nvGraphicFramePr>
        <p:xfrm>
          <a:off x="7086600" y="2133600"/>
          <a:ext cx="2110154" cy="990600"/>
        </p:xfrm>
        <a:graphic>
          <a:graphicData uri="http://schemas.openxmlformats.org/presentationml/2006/ole">
            <p:oleObj spid="_x0000_s48129" name="Equation" r:id="rId4" imgW="1028520" imgH="482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8456</TotalTime>
  <Words>1683</Words>
  <Application>Microsoft Office PowerPoint</Application>
  <PresentationFormat>On-screen Show (4:3)</PresentationFormat>
  <Paragraphs>284</Paragraphs>
  <Slides>30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Flow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                 η/s for He, N2 and H2O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brijesh</dc:creator>
  <cp:lastModifiedBy>brijesh</cp:lastModifiedBy>
  <cp:revision>385</cp:revision>
  <dcterms:created xsi:type="dcterms:W3CDTF">1601-01-01T00:00:00Z</dcterms:created>
  <dcterms:modified xsi:type="dcterms:W3CDTF">2012-06-09T01:36:06Z</dcterms:modified>
</cp:coreProperties>
</file>