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notesSlides/notesSlide13.xml" ContentType="application/vnd.openxmlformats-officedocument.presentationml.notesSlide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8" r:id="rId1"/>
  </p:sldMasterIdLst>
  <p:notesMasterIdLst>
    <p:notesMasterId r:id="rId30"/>
  </p:notesMasterIdLst>
  <p:handoutMasterIdLst>
    <p:handoutMasterId r:id="rId31"/>
  </p:handoutMasterIdLst>
  <p:sldIdLst>
    <p:sldId id="347" r:id="rId2"/>
    <p:sldId id="345" r:id="rId3"/>
    <p:sldId id="343" r:id="rId4"/>
    <p:sldId id="295" r:id="rId5"/>
    <p:sldId id="307" r:id="rId6"/>
    <p:sldId id="258" r:id="rId7"/>
    <p:sldId id="316" r:id="rId8"/>
    <p:sldId id="321" r:id="rId9"/>
    <p:sldId id="300" r:id="rId10"/>
    <p:sldId id="261" r:id="rId11"/>
    <p:sldId id="302" r:id="rId12"/>
    <p:sldId id="303" r:id="rId13"/>
    <p:sldId id="331" r:id="rId14"/>
    <p:sldId id="352" r:id="rId15"/>
    <p:sldId id="342" r:id="rId16"/>
    <p:sldId id="353" r:id="rId17"/>
    <p:sldId id="366" r:id="rId18"/>
    <p:sldId id="369" r:id="rId19"/>
    <p:sldId id="354" r:id="rId20"/>
    <p:sldId id="334" r:id="rId21"/>
    <p:sldId id="319" r:id="rId22"/>
    <p:sldId id="364" r:id="rId23"/>
    <p:sldId id="365" r:id="rId24"/>
    <p:sldId id="333" r:id="rId25"/>
    <p:sldId id="298" r:id="rId26"/>
    <p:sldId id="356" r:id="rId27"/>
    <p:sldId id="363" r:id="rId28"/>
    <p:sldId id="367" r:id="rId29"/>
  </p:sldIdLst>
  <p:sldSz cx="9144000" cy="6858000" type="screen4x3"/>
  <p:notesSz cx="9296400" cy="6858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66"/>
    <a:srgbClr val="0000FF"/>
    <a:srgbClr val="00153E"/>
    <a:srgbClr val="00B000"/>
    <a:srgbClr val="FFD961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1982" autoAdjust="0"/>
    <p:restoredTop sz="96555" autoAdjust="0"/>
  </p:normalViewPr>
  <p:slideViewPr>
    <p:cSldViewPr>
      <p:cViewPr>
        <p:scale>
          <a:sx n="90" d="100"/>
          <a:sy n="90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image" Target="../media/image11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image" Target="../media/image20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29.wmf"/></Relationships>
</file>

<file path=ppt/drawings/_rels/vmlDrawing4.vml.rels><?xml version="1.0" encoding="UTF-8" standalone="yes"?>
<Relationships xmlns="http://schemas.openxmlformats.org/package/2006/relationships"><Relationship Id="rId3" Type="http://schemas.openxmlformats.org/officeDocument/2006/relationships/image" Target="../media/image41.wmf"/><Relationship Id="rId2" Type="http://schemas.openxmlformats.org/officeDocument/2006/relationships/image" Target="../media/image40.wmf"/><Relationship Id="rId1" Type="http://schemas.openxmlformats.org/officeDocument/2006/relationships/image" Target="../media/image39.wmf"/><Relationship Id="rId4" Type="http://schemas.openxmlformats.org/officeDocument/2006/relationships/image" Target="../media/image29.wmf"/></Relationships>
</file>

<file path=ppt/drawings/_rels/vmlDrawing5.vml.rels><?xml version="1.0" encoding="UTF-8" standalone="yes"?>
<Relationships xmlns="http://schemas.openxmlformats.org/package/2006/relationships"><Relationship Id="rId2" Type="http://schemas.openxmlformats.org/officeDocument/2006/relationships/image" Target="../media/image46.wmf"/><Relationship Id="rId1" Type="http://schemas.openxmlformats.org/officeDocument/2006/relationships/image" Target="../media/image45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65809" y="0"/>
            <a:ext cx="402844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6E9B44F-9541-4FAF-B267-26DA901A06C4}" type="datetimeFigureOut">
              <a:rPr lang="en-US" smtClean="0"/>
              <a:pPr/>
              <a:t>6/12/2012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513910"/>
            <a:ext cx="402844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65809" y="6513910"/>
            <a:ext cx="402844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4CE2E04-FAD5-4B20-9D4B-6792994D2CEF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2844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65809" y="0"/>
            <a:ext cx="4028440" cy="3429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2CFFC24A-6999-414E-80DD-8F7EBDEB6DCB}" type="datetimeFigureOut">
              <a:rPr lang="en-US"/>
              <a:pPr>
                <a:defRPr/>
              </a:pPr>
              <a:t>6/12/2012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33700" y="514350"/>
            <a:ext cx="3429000" cy="25717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29640" y="3257550"/>
            <a:ext cx="7437120" cy="30861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513910"/>
            <a:ext cx="402844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65809" y="6513910"/>
            <a:ext cx="4028440" cy="3429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2AB708B-7CCB-4231-8EEF-4D1CA34023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552BD9-D26A-4090-A2F1-D6514C4D377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en-US" smtClean="0"/>
          </a:p>
        </p:txBody>
      </p:sp>
      <p:sp>
        <p:nvSpPr>
          <p:cNvPr id="5124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7552BD9-D26A-4090-A2F1-D6514C4D3774}" type="slidenum">
              <a:rPr 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en-US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5806A0E-970B-486D-AC31-1EFC8962EADB}" type="slidenum">
              <a:rPr lang="en-US" altLang="zh-CN" smtClean="0">
                <a:latin typeface="Arial" pitchFamily="34" charset="0"/>
              </a:rPr>
              <a:pPr>
                <a:defRPr/>
              </a:pPr>
              <a:t>23</a:t>
            </a:fld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4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F66C395-738B-4208-9DD5-2845D415249E}" type="slidenum">
              <a:rPr lang="en-US" altLang="zh-CN" smtClean="0">
                <a:latin typeface="Arial" pitchFamily="34" charset="0"/>
              </a:rPr>
              <a:pPr>
                <a:defRPr/>
              </a:pPr>
              <a:t>24</a:t>
            </a:fld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7"/>
          <p:cNvSpPr>
            <a:spLocks noGrp="1" noChangeArrowheads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096F1B39-C9A4-4412-AC0B-21CF1E2E5B09}" type="slidenum">
              <a:rPr lang="zh-CN" altLang="en-US" smtClean="0"/>
              <a:pPr>
                <a:defRPr/>
              </a:pPr>
              <a:t>25</a:t>
            </a:fld>
            <a:endParaRPr lang="en-US" altLang="zh-CN" smtClean="0"/>
          </a:p>
        </p:txBody>
      </p:sp>
      <p:sp>
        <p:nvSpPr>
          <p:cNvPr id="655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5540" name="Rectangle 3"/>
          <p:cNvSpPr>
            <a:spLocks noGrp="1" noChangeArrowheads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900" dirty="0" smtClean="0"/>
              <a:t>Dirac’s memorial stone in Westminster Abbey is near the graves of Newton &amp; Darwin.  Maxwell &amp; Faraday also have memorial stones nearby. Dirac’s stone is the only</a:t>
            </a:r>
            <a:r>
              <a:rPr lang="en-US" sz="900" baseline="0" dirty="0" smtClean="0"/>
              <a:t> one with an equation.</a:t>
            </a:r>
            <a:endParaRPr lang="en-US" sz="9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B708B-7CCB-4231-8EEF-4D1CA34023AE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95CEE45-4F6A-472C-89D2-E57597B277A5}" type="slidenum">
              <a:rPr lang="en-US" smtClean="0"/>
              <a:pPr>
                <a:defRPr/>
              </a:pPr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70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8371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pitchFamily="34" charset="0"/>
            </a:endParaRPr>
          </a:p>
        </p:txBody>
      </p:sp>
      <p:sp>
        <p:nvSpPr>
          <p:cNvPr id="37892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5D2055F-B721-4CF5-A217-4C590C5BB7FD}" type="slidenum">
              <a:rPr lang="en-US" altLang="zh-CN" smtClean="0">
                <a:latin typeface="Arial" pitchFamily="34" charset="0"/>
              </a:rPr>
              <a:pPr>
                <a:defRPr/>
              </a:pPr>
              <a:t>7</a:t>
            </a:fld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246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442167B-8A25-49C4-B7E8-8942171584CA}" type="slidenum">
              <a:rPr lang="en-US" altLang="zh-CN" smtClean="0"/>
              <a:pPr>
                <a:defRPr/>
              </a:pPr>
              <a:t>13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3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On March 25</a:t>
            </a:r>
            <a:r>
              <a:rPr lang="en-US" baseline="30000" dirty="0" smtClean="0"/>
              <a:t>th</a:t>
            </a:r>
            <a:r>
              <a:rPr lang="en-US" dirty="0" smtClean="0"/>
              <a:t>, Peter Braun-</a:t>
            </a:r>
            <a:r>
              <a:rPr lang="en-US" dirty="0" err="1" smtClean="0"/>
              <a:t>Munzinger</a:t>
            </a:r>
            <a:r>
              <a:rPr lang="en-US" dirty="0" smtClean="0"/>
              <a:t> is quoted in </a:t>
            </a:r>
            <a:r>
              <a:rPr lang="en-US" u="sng" dirty="0" smtClean="0"/>
              <a:t>http://physicsworld.com/cws/article/news/45544  "Meanwhile, researchers at the ALICE experiment on CERN's Large </a:t>
            </a:r>
            <a:r>
              <a:rPr lang="en-US" u="sng" dirty="0" err="1" smtClean="0"/>
              <a:t>HadronCollider</a:t>
            </a:r>
            <a:r>
              <a:rPr lang="en-US" u="sng" dirty="0" smtClean="0"/>
              <a:t> have revealed that they also detected antihelium-4 </a:t>
            </a:r>
            <a:r>
              <a:rPr lang="en-US" u="sng" dirty="0" err="1" smtClean="0"/>
              <a:t>incollisions</a:t>
            </a:r>
            <a:r>
              <a:rPr lang="en-US" u="sng" dirty="0" smtClean="0"/>
              <a:t> of lead ions last November. Braun-</a:t>
            </a:r>
            <a:r>
              <a:rPr lang="en-US" u="sng" dirty="0" err="1" smtClean="0"/>
              <a:t>Munzinger</a:t>
            </a:r>
            <a:r>
              <a:rPr lang="en-US" u="sng" dirty="0" smtClean="0"/>
              <a:t>, a member of the ALICE team, says that these results should appear on </a:t>
            </a:r>
            <a:r>
              <a:rPr lang="en-US" u="sng" dirty="0" err="1" smtClean="0"/>
              <a:t>arXiv</a:t>
            </a:r>
            <a:r>
              <a:rPr lang="en-US" u="sng" dirty="0" smtClean="0"/>
              <a:t> in a week or so."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D2AB708B-7CCB-4231-8EEF-4D1CA34023AE}" type="slidenum">
              <a:rPr lang="en-US" smtClean="0"/>
              <a:pPr>
                <a:defRPr/>
              </a:pPr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  <p:sp>
        <p:nvSpPr>
          <p:cNvPr id="4096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D5806A0E-970B-486D-AC31-1EFC8962EADB}" type="slidenum">
              <a:rPr lang="en-US" altLang="zh-CN" smtClean="0">
                <a:latin typeface="Arial" pitchFamily="34" charset="0"/>
              </a:rPr>
              <a:pPr>
                <a:defRPr/>
              </a:pPr>
              <a:t>18</a:t>
            </a:fld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B1528BF2-93B0-441B-AB89-D80DD1A4092B}" type="slidenum">
              <a:rPr lang="en-US" altLang="zh-CN" smtClean="0"/>
              <a:pPr>
                <a:defRPr/>
              </a:pPr>
              <a:t>19</a:t>
            </a:fld>
            <a:endParaRPr lang="en-US" altLang="zh-CN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Notes Placeholder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en-US" smtClean="0">
              <a:latin typeface="Arial" charset="0"/>
            </a:endParaRPr>
          </a:p>
        </p:txBody>
      </p:sp>
      <p:sp>
        <p:nvSpPr>
          <p:cNvPr id="28676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B4B74C1-A588-4D46-9016-B2D12FD7CA67}" type="slidenum">
              <a:rPr lang="en-US" altLang="zh-CN" smtClean="0">
                <a:latin typeface="Arial" pitchFamily="34" charset="0"/>
              </a:rPr>
              <a:pPr>
                <a:defRPr/>
              </a:pPr>
              <a:t>20</a:t>
            </a:fld>
            <a:endParaRPr lang="en-US" altLang="zh-CN" smtClean="0">
              <a:latin typeface="Arial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ICFP June 2012, Crete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CD23BB2-9F60-4A96-B5B4-140778EDFE5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ICFP June 2012, Crete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321C5E-ACC9-4970-BAD8-26A313FB63D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ICFP June 2012, Crete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EBB180-A1A0-45F8-A4AD-D2844D109C7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ICFP June 2012, Crete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82C0A70-4476-4EA1-BBF2-B583F74662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ICFP June 2012, Crete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47D334-8707-4B9F-9044-BB04E72BE0C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ICFP June 2012, Crete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4388B2-FAA4-4329-858B-CA7D3037E4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ICFP June 2012, Crete</a:t>
            </a: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164EEE-3591-4AA1-BD0C-0E49FD1899A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ICFP June 2012, Crete</a:t>
            </a: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E3A5F9-8E7B-4AA1-B544-FBD43D521D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Line 7"/>
          <p:cNvSpPr>
            <a:spLocks noChangeShapeType="1"/>
          </p:cNvSpPr>
          <p:nvPr userDrawn="1"/>
        </p:nvSpPr>
        <p:spPr bwMode="auto">
          <a:xfrm>
            <a:off x="649288" y="746125"/>
            <a:ext cx="8189912" cy="0"/>
          </a:xfrm>
          <a:prstGeom prst="line">
            <a:avLst/>
          </a:prstGeom>
          <a:noFill/>
          <a:ln w="57150">
            <a:solidFill>
              <a:srgbClr val="0C0572"/>
            </a:solidFill>
            <a:round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>
              <a:latin typeface="+mn-lt"/>
              <a:cs typeface="+mn-cs"/>
            </a:endParaRPr>
          </a:p>
        </p:txBody>
      </p:sp>
      <p:sp>
        <p:nvSpPr>
          <p:cNvPr id="3" name="AutoShape 12"/>
          <p:cNvSpPr>
            <a:spLocks noChangeArrowheads="1"/>
          </p:cNvSpPr>
          <p:nvPr userDrawn="1"/>
        </p:nvSpPr>
        <p:spPr bwMode="auto">
          <a:xfrm>
            <a:off x="152400" y="304800"/>
            <a:ext cx="515938" cy="406400"/>
          </a:xfrm>
          <a:prstGeom prst="star5">
            <a:avLst/>
          </a:prstGeom>
          <a:solidFill>
            <a:srgbClr val="FF0000"/>
          </a:solidFill>
          <a:ln w="9525">
            <a:solidFill>
              <a:srgbClr val="FF0000"/>
            </a:solidFill>
            <a:miter lim="800000"/>
            <a:headEnd type="none" w="sm" len="sm"/>
            <a:tailEnd type="none" w="sm" len="sm"/>
          </a:ln>
          <a:effectLst/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b="1" i="1">
              <a:latin typeface="+mn-lt"/>
              <a:cs typeface="+mn-cs"/>
            </a:endParaRPr>
          </a:p>
        </p:txBody>
      </p:sp>
      <p:sp>
        <p:nvSpPr>
          <p:cNvPr id="4" name="Text Box 13"/>
          <p:cNvSpPr txBox="1">
            <a:spLocks noChangeArrowheads="1"/>
          </p:cNvSpPr>
          <p:nvPr userDrawn="1"/>
        </p:nvSpPr>
        <p:spPr bwMode="auto">
          <a:xfrm>
            <a:off x="482600" y="377825"/>
            <a:ext cx="1028700" cy="384175"/>
          </a:xfrm>
          <a:prstGeom prst="rect">
            <a:avLst/>
          </a:prstGeom>
          <a:noFill/>
          <a:ln w="12700">
            <a:noFill/>
            <a:miter lim="800000"/>
            <a:headEnd type="none" w="sm" len="sm"/>
            <a:tailEnd type="none" w="sm" len="sm"/>
          </a:ln>
          <a:effectLst/>
        </p:spPr>
        <p:txBody>
          <a:bodyPr wrap="non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i="1" dirty="0">
                <a:solidFill>
                  <a:srgbClr val="0C0572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  <a:cs typeface="+mn-cs"/>
              </a:rPr>
              <a:t>STAR</a:t>
            </a:r>
            <a:endParaRPr lang="en-US" b="1" i="1" dirty="0">
              <a:solidFill>
                <a:srgbClr val="0000FF"/>
              </a:solidFill>
              <a:effectLst>
                <a:outerShdw blurRad="38100" dist="38100" dir="2700000" algn="tl">
                  <a:srgbClr val="C0C0C0"/>
                </a:outerShdw>
              </a:effectLst>
              <a:latin typeface="Helvetica"/>
              <a:cs typeface="+mn-cs"/>
            </a:endParaRPr>
          </a:p>
        </p:txBody>
      </p:sp>
      <p:sp>
        <p:nvSpPr>
          <p:cNvPr id="5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124200" y="6492875"/>
            <a:ext cx="2895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ICFP June 2012, Crete</a:t>
            </a:r>
            <a:endParaRPr lang="en-US"/>
          </a:p>
        </p:txBody>
      </p:sp>
      <p:sp>
        <p:nvSpPr>
          <p:cNvPr id="7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553200" y="6492875"/>
            <a:ext cx="2133600" cy="3651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CB5C798-F224-4441-AE25-ECE1ED4D588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ICFP June 2012, Crete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232A86-1D26-4D38-964F-AB184F3ED90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smtClean="0"/>
              <a:t>ICFP June 2012, Crete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F438D1-581F-4A55-9D2E-C6E4007DB8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le Placeholder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r>
              <a:rPr lang="de-DE" smtClean="0"/>
              <a:t>ICFP June 2012, Crete</a:t>
            </a: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05D425DD-558C-4CB4-9CC6-C20C12AB9E8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9" r:id="rId7"/>
    <p:sldLayoutId id="2147483685" r:id="rId8"/>
    <p:sldLayoutId id="2147483686" r:id="rId9"/>
    <p:sldLayoutId id="2147483687" r:id="rId10"/>
    <p:sldLayoutId id="2147483688" r:id="rId11"/>
    <p:sldLayoutId id="2147483694" r:id="rId12"/>
  </p:sldLayoutIdLst>
  <p:hf hd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oleObject" Target="../embeddings/oleObject5.bin"/><Relationship Id="rId3" Type="http://schemas.openxmlformats.org/officeDocument/2006/relationships/notesSlide" Target="../notesSlides/notesSlide5.xml"/><Relationship Id="rId7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3.bin"/><Relationship Id="rId5" Type="http://schemas.openxmlformats.org/officeDocument/2006/relationships/image" Target="../media/image24.png"/><Relationship Id="rId4" Type="http://schemas.openxmlformats.org/officeDocument/2006/relationships/image" Target="../media/image2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7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1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7.jpeg"/><Relationship Id="rId5" Type="http://schemas.openxmlformats.org/officeDocument/2006/relationships/image" Target="../media/image36.pn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7" Type="http://schemas.openxmlformats.org/officeDocument/2006/relationships/oleObject" Target="../embeddings/oleObject1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Relationship Id="rId6" Type="http://schemas.openxmlformats.org/officeDocument/2006/relationships/oleObject" Target="../embeddings/oleObject10.bin"/><Relationship Id="rId5" Type="http://schemas.openxmlformats.org/officeDocument/2006/relationships/oleObject" Target="../embeddings/oleObject9.bin"/><Relationship Id="rId4" Type="http://schemas.openxmlformats.org/officeDocument/2006/relationships/oleObject" Target="../embeddings/oleObject8.bin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5.vml"/><Relationship Id="rId4" Type="http://schemas.openxmlformats.org/officeDocument/2006/relationships/oleObject" Target="../embeddings/oleObject13.bin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oleObject" Target="../embeddings/oleObject1.bin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DD32EB-AF0D-4010-9E98-D11901881C88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ICFP June 2012, Crete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245" name="WordArt 156"/>
          <p:cNvSpPr>
            <a:spLocks noChangeArrowheads="1" noChangeShapeType="1" noTextEdit="1"/>
          </p:cNvSpPr>
          <p:nvPr/>
        </p:nvSpPr>
        <p:spPr bwMode="auto">
          <a:xfrm>
            <a:off x="1676400" y="76200"/>
            <a:ext cx="6629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Antinucleus Production at </a:t>
            </a:r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STAR</a:t>
            </a:r>
            <a:endParaRPr lang="en-US" sz="32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n-lt"/>
              <a:ea typeface="+mn-lt"/>
              <a:cs typeface="+mn-lt"/>
            </a:endParaRPr>
          </a:p>
        </p:txBody>
      </p:sp>
      <p:sp>
        <p:nvSpPr>
          <p:cNvPr id="10246" name="WordArt 156"/>
          <p:cNvSpPr>
            <a:spLocks noChangeArrowheads="1" noChangeShapeType="1" noTextEdit="1"/>
          </p:cNvSpPr>
          <p:nvPr/>
        </p:nvSpPr>
        <p:spPr bwMode="auto">
          <a:xfrm>
            <a:off x="3200400" y="4038600"/>
            <a:ext cx="3124200" cy="7620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Declan </a:t>
            </a:r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Keane</a:t>
            </a:r>
          </a:p>
          <a:p>
            <a:pPr algn="ctr"/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Kent State University</a:t>
            </a:r>
            <a:endParaRPr lang="en-US" sz="32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effectLst>
                <a:outerShdw dist="45791" dir="2021404" algn="ctr" rotWithShape="0">
                  <a:srgbClr val="9999FF"/>
                </a:outerShdw>
              </a:effectLst>
              <a:latin typeface="+mn-lt"/>
              <a:ea typeface="+mn-lt"/>
              <a:cs typeface="+mn-lt"/>
            </a:endParaRPr>
          </a:p>
        </p:txBody>
      </p:sp>
      <p:pic>
        <p:nvPicPr>
          <p:cNvPr id="10247" name="Picture 5" descr="kent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3886200"/>
            <a:ext cx="1143000" cy="110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1524000" y="1600200"/>
            <a:ext cx="6781800" cy="2062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3200" dirty="0">
                <a:solidFill>
                  <a:srgbClr val="FF0000"/>
                </a:solidFill>
                <a:latin typeface="+mn-lt"/>
              </a:rPr>
              <a:t>2001 data: better statistics for anti-</a:t>
            </a:r>
            <a:r>
              <a:rPr lang="en-US" sz="3200" baseline="30000" dirty="0">
                <a:solidFill>
                  <a:srgbClr val="FF0000"/>
                </a:solidFill>
                <a:latin typeface="+mn-lt"/>
              </a:rPr>
              <a:t>3</a:t>
            </a:r>
            <a:r>
              <a:rPr lang="en-US" sz="3200" dirty="0">
                <a:solidFill>
                  <a:srgbClr val="FF0000"/>
                </a:solidFill>
                <a:latin typeface="+mn-lt"/>
              </a:rPr>
              <a:t>He</a:t>
            </a:r>
          </a:p>
          <a:p>
            <a:pPr>
              <a:defRPr/>
            </a:pPr>
            <a:r>
              <a:rPr lang="en-US" sz="3200" dirty="0">
                <a:solidFill>
                  <a:srgbClr val="FF0000"/>
                </a:solidFill>
                <a:latin typeface="+mn-lt"/>
              </a:rPr>
              <a:t>2007 data: discovery of anti-hypertriton</a:t>
            </a:r>
          </a:p>
          <a:p>
            <a:pPr>
              <a:defRPr/>
            </a:pPr>
            <a:r>
              <a:rPr lang="en-US" sz="3200" dirty="0">
                <a:solidFill>
                  <a:srgbClr val="FF0000"/>
                </a:solidFill>
                <a:latin typeface="+mn-lt"/>
              </a:rPr>
              <a:t>2010 data: discovery of </a:t>
            </a: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anti-</a:t>
            </a:r>
            <a:r>
              <a:rPr lang="en-US" sz="3200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</a:p>
          <a:p>
            <a:pPr>
              <a:defRPr/>
            </a:pPr>
            <a:r>
              <a:rPr lang="en-US" sz="3200" dirty="0" smtClean="0">
                <a:solidFill>
                  <a:srgbClr val="FF0000"/>
                </a:solidFill>
                <a:latin typeface="+mn-lt"/>
              </a:rPr>
              <a:t>new  data: what’s next?</a:t>
            </a:r>
            <a:endParaRPr lang="en-US" sz="32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11" name="AutoShape 9"/>
          <p:cNvSpPr>
            <a:spLocks noChangeArrowheads="1"/>
          </p:cNvSpPr>
          <p:nvPr/>
        </p:nvSpPr>
        <p:spPr bwMode="auto">
          <a:xfrm>
            <a:off x="1295400" y="17526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2" name="AutoShape 9"/>
          <p:cNvSpPr>
            <a:spLocks noChangeArrowheads="1"/>
          </p:cNvSpPr>
          <p:nvPr/>
        </p:nvSpPr>
        <p:spPr bwMode="auto">
          <a:xfrm>
            <a:off x="1295400" y="22860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3" name="AutoShape 9"/>
          <p:cNvSpPr>
            <a:spLocks noChangeArrowheads="1"/>
          </p:cNvSpPr>
          <p:nvPr/>
        </p:nvSpPr>
        <p:spPr bwMode="auto">
          <a:xfrm>
            <a:off x="1295400" y="27432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4" name="AutoShape 9"/>
          <p:cNvSpPr>
            <a:spLocks noChangeArrowheads="1"/>
          </p:cNvSpPr>
          <p:nvPr/>
        </p:nvSpPr>
        <p:spPr bwMode="auto">
          <a:xfrm>
            <a:off x="1295400" y="32766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BDFFF1C-F4AB-4934-8051-101813CD3C02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10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8675" name="WordArt 156"/>
          <p:cNvSpPr>
            <a:spLocks noChangeArrowheads="1" noChangeShapeType="1" noTextEdit="1"/>
          </p:cNvSpPr>
          <p:nvPr/>
        </p:nvSpPr>
        <p:spPr bwMode="auto">
          <a:xfrm>
            <a:off x="1676400" y="76200"/>
            <a:ext cx="6248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3-D Chart of the Nuclides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/>
          </a:p>
        </p:txBody>
      </p:sp>
      <p:pic>
        <p:nvPicPr>
          <p:cNvPr id="28677" name="Picture 16" descr="3D-ChartOfNuclides-posS-only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762000"/>
            <a:ext cx="8247063" cy="4926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68475F0-CDCB-4CC2-8451-5F4780655955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11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9699" name="WordArt 156"/>
          <p:cNvSpPr>
            <a:spLocks noChangeArrowheads="1" noChangeShapeType="1" noTextEdit="1"/>
          </p:cNvSpPr>
          <p:nvPr/>
        </p:nvSpPr>
        <p:spPr bwMode="auto">
          <a:xfrm>
            <a:off x="1676400" y="76200"/>
            <a:ext cx="6248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3-D Chart of the Nuclides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/>
          </a:p>
        </p:txBody>
      </p:sp>
      <p:pic>
        <p:nvPicPr>
          <p:cNvPr id="29701" name="Picture 5" descr="3D-ChartOfNuclides-no-minus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762000"/>
            <a:ext cx="8215313" cy="4906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245F5A0-189C-440F-B4BE-0FFA4630661E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12</a:t>
            </a:fld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30723" name="WordArt 156"/>
          <p:cNvSpPr>
            <a:spLocks noChangeArrowheads="1" noChangeShapeType="1" noTextEdit="1"/>
          </p:cNvSpPr>
          <p:nvPr/>
        </p:nvSpPr>
        <p:spPr bwMode="auto">
          <a:xfrm>
            <a:off x="1676400" y="76200"/>
            <a:ext cx="6248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3-D Chart of the Nuclides</a:t>
            </a: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 dirty="0"/>
          </a:p>
        </p:txBody>
      </p:sp>
      <p:pic>
        <p:nvPicPr>
          <p:cNvPr id="30725" name="Picture 6" descr="3D-ChartOfNuclides.jpg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" y="762000"/>
            <a:ext cx="8229600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5" descr="3D-chart-201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762000"/>
            <a:ext cx="8794376" cy="5155324"/>
          </a:xfrm>
          <a:prstGeom prst="rect">
            <a:avLst/>
          </a:prstGeom>
        </p:spPr>
      </p:pic>
      <p:grpSp>
        <p:nvGrpSpPr>
          <p:cNvPr id="7" name="Group 9"/>
          <p:cNvGrpSpPr>
            <a:grpSpLocks/>
          </p:cNvGrpSpPr>
          <p:nvPr/>
        </p:nvGrpSpPr>
        <p:grpSpPr bwMode="auto">
          <a:xfrm>
            <a:off x="2667000" y="4876800"/>
            <a:ext cx="6371492" cy="1549064"/>
            <a:chOff x="165354" y="4648200"/>
            <a:chExt cx="7454646" cy="1549334"/>
          </a:xfrm>
        </p:grpSpPr>
        <p:sp>
          <p:nvSpPr>
            <p:cNvPr id="8" name="TextBox 4"/>
            <p:cNvSpPr txBox="1">
              <a:spLocks noChangeArrowheads="1"/>
            </p:cNvSpPr>
            <p:nvPr/>
          </p:nvSpPr>
          <p:spPr bwMode="auto">
            <a:xfrm>
              <a:off x="165354" y="4648200"/>
              <a:ext cx="6686550" cy="52331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r>
                <a:rPr lang="en-US" sz="2800" dirty="0">
                  <a:solidFill>
                    <a:srgbClr val="0070C0"/>
                  </a:solidFill>
                </a:rPr>
                <a:t>   </a:t>
              </a:r>
              <a:r>
                <a:rPr lang="en-US" sz="2800" dirty="0" smtClean="0">
                  <a:solidFill>
                    <a:srgbClr val="0070C0"/>
                  </a:solidFill>
                </a:rPr>
                <a:t>  </a:t>
              </a:r>
              <a:r>
                <a:rPr lang="en-US" sz="2000" dirty="0" smtClean="0">
                  <a:solidFill>
                    <a:srgbClr val="0070C0"/>
                  </a:solidFill>
                </a:rPr>
                <a:t>Broader issues </a:t>
              </a:r>
              <a:r>
                <a:rPr lang="en-US" sz="2000" dirty="0">
                  <a:solidFill>
                    <a:srgbClr val="0070C0"/>
                  </a:solidFill>
                </a:rPr>
                <a:t>addressed by </a:t>
              </a:r>
              <a:r>
                <a:rPr lang="en-US" sz="2000" dirty="0" smtClean="0">
                  <a:solidFill>
                    <a:srgbClr val="0070C0"/>
                  </a:solidFill>
                </a:rPr>
                <a:t>these studies:</a:t>
              </a:r>
              <a:endParaRPr lang="en-US" sz="2000" dirty="0">
                <a:solidFill>
                  <a:srgbClr val="0070C0"/>
                </a:solidFill>
              </a:endParaRPr>
            </a:p>
          </p:txBody>
        </p:sp>
        <p:sp>
          <p:nvSpPr>
            <p:cNvPr id="9" name="TextBox 5"/>
            <p:cNvSpPr txBox="1">
              <a:spLocks noChangeArrowheads="1"/>
            </p:cNvSpPr>
            <p:nvPr/>
          </p:nvSpPr>
          <p:spPr bwMode="auto">
            <a:xfrm>
              <a:off x="685800" y="5181694"/>
              <a:ext cx="6934200" cy="1015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square">
              <a:spAutoFit/>
            </a:bodyPr>
            <a:lstStyle/>
            <a:p>
              <a:pPr>
                <a:defRPr/>
              </a:pPr>
              <a:r>
                <a:rPr lang="en-US" sz="2000" dirty="0">
                  <a:solidFill>
                    <a:srgbClr val="FF0000"/>
                  </a:solidFill>
                  <a:latin typeface="+mn-lt"/>
                </a:rPr>
                <a:t>What type of matter is in interior of collapsed stars?</a:t>
              </a:r>
            </a:p>
            <a:p>
              <a:pPr>
                <a:defRPr/>
              </a:pPr>
              <a:r>
                <a:rPr lang="en-US" sz="2000" dirty="0">
                  <a:solidFill>
                    <a:srgbClr val="FF0000"/>
                  </a:solidFill>
                  <a:latin typeface="+mn-lt"/>
                </a:rPr>
                <a:t>What happened to antimatter created in the Big Bang?</a:t>
              </a:r>
            </a:p>
            <a:p>
              <a:pPr>
                <a:defRPr/>
              </a:pPr>
              <a:r>
                <a:rPr lang="en-US" sz="2000" dirty="0">
                  <a:solidFill>
                    <a:srgbClr val="FF0000"/>
                  </a:solidFill>
                  <a:latin typeface="+mn-lt"/>
                </a:rPr>
                <a:t>Implications for cosmic ray searches for new physics.</a:t>
              </a:r>
            </a:p>
          </p:txBody>
        </p:sp>
        <p:sp>
          <p:nvSpPr>
            <p:cNvPr id="10" name="AutoShape 9"/>
            <p:cNvSpPr>
              <a:spLocks noChangeArrowheads="1"/>
            </p:cNvSpPr>
            <p:nvPr/>
          </p:nvSpPr>
          <p:spPr bwMode="auto">
            <a:xfrm>
              <a:off x="432816" y="5257906"/>
              <a:ext cx="243078" cy="228640"/>
            </a:xfrm>
            <a:prstGeom prst="star5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1" name="AutoShape 9"/>
            <p:cNvSpPr>
              <a:spLocks noChangeArrowheads="1"/>
            </p:cNvSpPr>
            <p:nvPr/>
          </p:nvSpPr>
          <p:spPr bwMode="auto">
            <a:xfrm>
              <a:off x="432816" y="5562759"/>
              <a:ext cx="228600" cy="228640"/>
            </a:xfrm>
            <a:prstGeom prst="star5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  <p:sp>
          <p:nvSpPr>
            <p:cNvPr id="12" name="AutoShape 9"/>
            <p:cNvSpPr>
              <a:spLocks noChangeArrowheads="1"/>
            </p:cNvSpPr>
            <p:nvPr/>
          </p:nvSpPr>
          <p:spPr bwMode="auto">
            <a:xfrm>
              <a:off x="432816" y="5867613"/>
              <a:ext cx="228600" cy="228640"/>
            </a:xfrm>
            <a:prstGeom prst="star5">
              <a:avLst/>
            </a:prstGeom>
            <a:solidFill>
              <a:srgbClr val="FF3300"/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>
                <a:defRPr/>
              </a:pPr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228600" y="5715000"/>
            <a:ext cx="4038600" cy="685800"/>
          </a:xfrm>
          <a:prstGeom prst="rect">
            <a:avLst/>
          </a:prstGeom>
          <a:solidFill>
            <a:srgbClr val="FFFF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339" name="Picture 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4648200" y="3352800"/>
            <a:ext cx="4191000" cy="3298577"/>
          </a:xfrm>
        </p:spPr>
      </p:pic>
      <p:pic>
        <p:nvPicPr>
          <p:cNvPr id="14345" name="Content Placeholder 16" descr="E864_nucleus_A.png"/>
          <p:cNvPicPr>
            <a:picLocks noGrp="1" noChangeAspect="1"/>
          </p:cNvPicPr>
          <p:nvPr>
            <p:ph sz="quarter" idx="4294967295"/>
          </p:nvPr>
        </p:nvPicPr>
        <p:blipFill>
          <a:blip r:embed="rId5" cstate="print"/>
          <a:srcRect t="34544" r="14117"/>
          <a:stretch>
            <a:fillRect/>
          </a:stretch>
        </p:blipFill>
        <p:spPr>
          <a:xfrm>
            <a:off x="6019800" y="838200"/>
            <a:ext cx="2984500" cy="2643188"/>
          </a:xfrm>
        </p:spPr>
      </p:pic>
      <p:sp>
        <p:nvSpPr>
          <p:cNvPr id="14342" name="TextBox 9"/>
          <p:cNvSpPr txBox="1">
            <a:spLocks noChangeArrowheads="1"/>
          </p:cNvSpPr>
          <p:nvPr/>
        </p:nvSpPr>
        <p:spPr bwMode="auto">
          <a:xfrm>
            <a:off x="6324600" y="5334000"/>
            <a:ext cx="813043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RHIC</a:t>
            </a:r>
          </a:p>
        </p:txBody>
      </p:sp>
      <p:sp>
        <p:nvSpPr>
          <p:cNvPr id="14346" name="TextBox 10"/>
          <p:cNvSpPr txBox="1">
            <a:spLocks noChangeArrowheads="1"/>
          </p:cNvSpPr>
          <p:nvPr/>
        </p:nvSpPr>
        <p:spPr bwMode="auto">
          <a:xfrm>
            <a:off x="7086600" y="2590800"/>
            <a:ext cx="726481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000" dirty="0"/>
              <a:t>AGS</a:t>
            </a:r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5C798-F224-4441-AE25-ECE1ED4D588E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13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/>
          </a:p>
        </p:txBody>
      </p:sp>
      <p:sp>
        <p:nvSpPr>
          <p:cNvPr id="16" name="WordArt 156"/>
          <p:cNvSpPr>
            <a:spLocks noChangeArrowheads="1" noChangeShapeType="1" noTextEdit="1"/>
          </p:cNvSpPr>
          <p:nvPr/>
        </p:nvSpPr>
        <p:spPr bwMode="auto">
          <a:xfrm>
            <a:off x="1676400" y="76200"/>
            <a:ext cx="69342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Production Rate for Antinuclei</a:t>
            </a:r>
            <a:endParaRPr lang="en-US" sz="32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n-lt"/>
              <a:ea typeface="+mn-lt"/>
              <a:cs typeface="+mn-lt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077200" y="990600"/>
            <a:ext cx="838200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            </a:t>
            </a:r>
          </a:p>
          <a:p>
            <a:r>
              <a:rPr lang="en-US" dirty="0"/>
              <a:t> </a:t>
            </a:r>
            <a:r>
              <a:rPr lang="en-US" dirty="0" smtClean="0"/>
              <a:t>           </a:t>
            </a:r>
            <a:endParaRPr lang="en-US" dirty="0"/>
          </a:p>
        </p:txBody>
      </p:sp>
      <p:graphicFrame>
        <p:nvGraphicFramePr>
          <p:cNvPr id="14349" name="Object 16"/>
          <p:cNvGraphicFramePr>
            <a:graphicFrameLocks noGrp="1" noChangeAspect="1"/>
          </p:cNvGraphicFramePr>
          <p:nvPr/>
        </p:nvGraphicFramePr>
        <p:xfrm>
          <a:off x="990600" y="2667000"/>
          <a:ext cx="2079569" cy="425982"/>
        </p:xfrm>
        <a:graphic>
          <a:graphicData uri="http://schemas.openxmlformats.org/presentationml/2006/ole">
            <p:oleObj spid="_x0000_s153602" name="Equation" r:id="rId6" imgW="990360" imgH="203040" progId="Equation.3">
              <p:embed/>
            </p:oleObj>
          </a:graphicData>
        </a:graphic>
      </p:graphicFrame>
      <p:sp>
        <p:nvSpPr>
          <p:cNvPr id="19" name="TextBox 18"/>
          <p:cNvSpPr txBox="1"/>
          <p:nvPr/>
        </p:nvSpPr>
        <p:spPr>
          <a:xfrm>
            <a:off x="381000" y="838200"/>
            <a:ext cx="54864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chemeClr val="tx2"/>
                </a:solidFill>
                <a:latin typeface="+mn-lt"/>
              </a:rPr>
              <a:t>So far, production rates for (anti)nuclei of mass # </a:t>
            </a:r>
            <a:r>
              <a:rPr lang="en-US" sz="2000" i="1" dirty="0" smtClean="0">
                <a:solidFill>
                  <a:schemeClr val="tx2"/>
                </a:solidFill>
                <a:latin typeface="+mn-lt"/>
              </a:rPr>
              <a:t>A</a:t>
            </a:r>
            <a:r>
              <a:rPr lang="en-US" sz="2000" dirty="0" smtClean="0">
                <a:solidFill>
                  <a:schemeClr val="tx2"/>
                </a:solidFill>
                <a:latin typeface="+mn-lt"/>
              </a:rPr>
              <a:t> are consistent with [(anti)nucleon density]</a:t>
            </a:r>
            <a:r>
              <a:rPr lang="en-US" sz="2400" i="1" baseline="30000" dirty="0" smtClean="0">
                <a:solidFill>
                  <a:schemeClr val="tx2"/>
                </a:solidFill>
                <a:latin typeface="+mn-lt"/>
              </a:rPr>
              <a:t>A</a:t>
            </a:r>
            <a:r>
              <a:rPr lang="en-US" sz="2000" i="1" baseline="30000" dirty="0" smtClean="0">
                <a:solidFill>
                  <a:schemeClr val="tx2"/>
                </a:solidFill>
                <a:latin typeface="+mn-lt"/>
              </a:rPr>
              <a:t> </a:t>
            </a:r>
            <a:r>
              <a:rPr lang="en-US" sz="2000" dirty="0" smtClean="0">
                <a:solidFill>
                  <a:schemeClr val="tx2"/>
                </a:solidFill>
                <a:latin typeface="+mn-lt"/>
              </a:rPr>
              <a:t> i.e.,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81000" y="1447800"/>
            <a:ext cx="4953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FF0000"/>
                </a:solidFill>
                <a:latin typeface="+mn-lt"/>
              </a:rPr>
              <a:t>c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onsistent with statistical coalescence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23" name="TextBox 22"/>
          <p:cNvSpPr txBox="1"/>
          <p:nvPr/>
        </p:nvSpPr>
        <p:spPr>
          <a:xfrm>
            <a:off x="8763000" y="3200400"/>
            <a:ext cx="228600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US" dirty="0" smtClean="0"/>
              <a:t>A</a:t>
            </a:r>
            <a:endParaRPr lang="en-US" dirty="0"/>
          </a:p>
        </p:txBody>
      </p:sp>
      <p:graphicFrame>
        <p:nvGraphicFramePr>
          <p:cNvPr id="14351" name="Object 16"/>
          <p:cNvGraphicFramePr>
            <a:graphicFrameLocks noGrp="1" noChangeAspect="1"/>
          </p:cNvGraphicFramePr>
          <p:nvPr/>
        </p:nvGraphicFramePr>
        <p:xfrm>
          <a:off x="838200" y="3962400"/>
          <a:ext cx="1927225" cy="768403"/>
        </p:xfrm>
        <a:graphic>
          <a:graphicData uri="http://schemas.openxmlformats.org/presentationml/2006/ole">
            <p:oleObj spid="_x0000_s153603" name="Equation" r:id="rId7" imgW="952200" imgH="380880" progId="Equation.3">
              <p:embed/>
            </p:oleObj>
          </a:graphicData>
        </a:graphic>
      </p:graphicFrame>
      <p:graphicFrame>
        <p:nvGraphicFramePr>
          <p:cNvPr id="14352" name="Object 16"/>
          <p:cNvGraphicFramePr>
            <a:graphicFrameLocks noGrp="1" noChangeAspect="1"/>
          </p:cNvGraphicFramePr>
          <p:nvPr/>
        </p:nvGraphicFramePr>
        <p:xfrm>
          <a:off x="914400" y="2286000"/>
          <a:ext cx="1030288" cy="457200"/>
        </p:xfrm>
        <a:graphic>
          <a:graphicData uri="http://schemas.openxmlformats.org/presentationml/2006/ole">
            <p:oleObj spid="_x0000_s153604" name="Equation" r:id="rId8" imgW="457200" imgH="203040" progId="Equation.3">
              <p:embed/>
            </p:oleObj>
          </a:graphicData>
        </a:graphic>
      </p:graphicFrame>
      <p:grpSp>
        <p:nvGrpSpPr>
          <p:cNvPr id="22" name="Group 21"/>
          <p:cNvGrpSpPr/>
          <p:nvPr/>
        </p:nvGrpSpPr>
        <p:grpSpPr>
          <a:xfrm>
            <a:off x="838200" y="1905000"/>
            <a:ext cx="4648200" cy="1295400"/>
            <a:chOff x="304800" y="2286000"/>
            <a:chExt cx="4648200" cy="1295400"/>
          </a:xfrm>
        </p:grpSpPr>
        <p:sp>
          <p:nvSpPr>
            <p:cNvPr id="25" name="TextBox 24"/>
            <p:cNvSpPr txBox="1"/>
            <p:nvPr/>
          </p:nvSpPr>
          <p:spPr>
            <a:xfrm>
              <a:off x="381000" y="2286000"/>
              <a:ext cx="4572000" cy="83099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>
                  <a:latin typeface="+mn-lt"/>
                </a:rPr>
                <a:t>At AGS (and in cosmic rays):</a:t>
              </a:r>
            </a:p>
            <a:p>
              <a:r>
                <a:rPr lang="en-US" sz="2400" dirty="0">
                  <a:latin typeface="+mn-lt"/>
                </a:rPr>
                <a:t> </a:t>
              </a:r>
              <a:r>
                <a:rPr lang="en-US" sz="2400" dirty="0" smtClean="0">
                  <a:latin typeface="+mn-lt"/>
                </a:rPr>
                <a:t>             2 </a:t>
              </a:r>
              <a:r>
                <a:rPr lang="en-US" sz="2000" dirty="0" smtClean="0">
                  <a:latin typeface="+mn-lt"/>
                </a:rPr>
                <a:t>X</a:t>
              </a:r>
              <a:r>
                <a:rPr lang="en-US" sz="2400" dirty="0" smtClean="0">
                  <a:latin typeface="+mn-lt"/>
                </a:rPr>
                <a:t> 10</a:t>
              </a:r>
              <a:r>
                <a:rPr lang="en-US" sz="2800" baseline="30000" dirty="0" smtClean="0">
                  <a:latin typeface="+mn-lt"/>
                </a:rPr>
                <a:t>-4</a:t>
              </a:r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590800" y="3048000"/>
              <a:ext cx="838200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>
                  <a:latin typeface="+mn-lt"/>
                </a:rPr>
                <a:t>e</a:t>
              </a:r>
              <a:r>
                <a:rPr lang="en-US" sz="2400" dirty="0" smtClean="0">
                  <a:latin typeface="+mn-lt"/>
                </a:rPr>
                <a:t>tc.</a:t>
              </a:r>
              <a:endParaRPr lang="en-US" sz="2400" dirty="0">
                <a:latin typeface="+mn-lt"/>
              </a:endParaRPr>
            </a:p>
          </p:txBody>
        </p:sp>
        <p:sp>
          <p:nvSpPr>
            <p:cNvPr id="29" name="Rounded Rectangle 28"/>
            <p:cNvSpPr/>
            <p:nvPr/>
          </p:nvSpPr>
          <p:spPr>
            <a:xfrm>
              <a:off x="304800" y="2286000"/>
              <a:ext cx="3733800" cy="1295400"/>
            </a:xfrm>
            <a:prstGeom prst="roundRect">
              <a:avLst/>
            </a:prstGeom>
            <a:noFill/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0" name="TextBox 29"/>
          <p:cNvSpPr txBox="1"/>
          <p:nvPr/>
        </p:nvSpPr>
        <p:spPr>
          <a:xfrm>
            <a:off x="457200" y="3276600"/>
            <a:ext cx="3657600" cy="6672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200"/>
              </a:lnSpc>
            </a:pP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At max RHIC energy, already close to high energy limit: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2743200" y="3962400"/>
            <a:ext cx="1066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+mn-lt"/>
              </a:rPr>
              <a:t>: SPS</a:t>
            </a:r>
          </a:p>
          <a:p>
            <a:r>
              <a:rPr lang="en-US" sz="2400" dirty="0" smtClean="0">
                <a:latin typeface="+mn-lt"/>
              </a:rPr>
              <a:t>: RHIC</a:t>
            </a:r>
            <a:endParaRPr lang="en-US" sz="2400" dirty="0">
              <a:latin typeface="+mn-lt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228600" y="4724400"/>
            <a:ext cx="4343400" cy="9771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2300"/>
              </a:lnSpc>
            </a:pP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100M events (up to 2007) yielded 2.2K anti-</a:t>
            </a:r>
            <a:r>
              <a:rPr lang="en-US" sz="2000" baseline="30000" dirty="0" smtClean="0">
                <a:solidFill>
                  <a:srgbClr val="FF0000"/>
                </a:solidFill>
                <a:latin typeface="+mn-lt"/>
              </a:rPr>
              <a:t>3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He.  2010 run contains </a:t>
            </a:r>
            <a:r>
              <a:rPr lang="en-US" sz="2000" dirty="0" smtClean="0">
                <a:solidFill>
                  <a:srgbClr val="FF0000"/>
                </a:solidFill>
              </a:rPr>
              <a:t>~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a billion </a:t>
            </a:r>
            <a:r>
              <a:rPr lang="en-US" sz="2000" dirty="0" err="1" smtClean="0">
                <a:solidFill>
                  <a:srgbClr val="FF0000"/>
                </a:solidFill>
                <a:latin typeface="+mn-lt"/>
              </a:rPr>
              <a:t>AuAu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 events &amp; upgraded PID.  Thus 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228600" y="5715001"/>
            <a:ext cx="41148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we expect &gt;10</a:t>
            </a:r>
            <a:r>
              <a:rPr lang="en-US" sz="2000" b="1" dirty="0" smtClean="0">
                <a:solidFill>
                  <a:srgbClr val="FF0000"/>
                </a:solidFill>
                <a:latin typeface="+mn-lt"/>
                <a:sym typeface="Symbol" pitchFamily="18" charset="2"/>
              </a:rPr>
              <a:t>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.  Biggest challenge: reconstruction of &gt; 0.5 trillion tracks.</a:t>
            </a:r>
            <a:endParaRPr lang="en-US" sz="2000" baseline="30000" dirty="0" smtClean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4" grpId="0"/>
      <p:bldP spid="2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457200" y="5410200"/>
            <a:ext cx="8382000" cy="381000"/>
          </a:xfrm>
          <a:prstGeom prst="rect">
            <a:avLst/>
          </a:prstGeom>
          <a:solidFill>
            <a:srgbClr val="FFFF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B5B1F41-23D8-4248-BFF3-8E828EC64126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14</a:t>
            </a:fld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304800" y="838200"/>
            <a:ext cx="8686800" cy="97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300"/>
              </a:lnSpc>
              <a:defRPr/>
            </a:pPr>
            <a:r>
              <a:rPr lang="en-US" sz="2400" dirty="0">
                <a:solidFill>
                  <a:srgbClr val="0000FF"/>
                </a:solidFill>
                <a:latin typeface="+mn-lt"/>
                <a:cs typeface="Arial" pitchFamily="34" charset="0"/>
              </a:rPr>
              <a:t>HLT has processing power to do rudimentary event reconstruction in real time, allowing events with a |</a:t>
            </a:r>
            <a:r>
              <a:rPr lang="en-US" sz="2400" i="1" dirty="0">
                <a:solidFill>
                  <a:srgbClr val="0000FF"/>
                </a:solidFill>
                <a:latin typeface="+mn-lt"/>
                <a:cs typeface="Arial" pitchFamily="34" charset="0"/>
              </a:rPr>
              <a:t>Z</a:t>
            </a:r>
            <a:r>
              <a:rPr lang="en-US" sz="2400" dirty="0">
                <a:solidFill>
                  <a:srgbClr val="0000FF"/>
                </a:solidFill>
                <a:latin typeface="+mn-lt"/>
                <a:cs typeface="Arial" pitchFamily="34" charset="0"/>
              </a:rPr>
              <a:t>|</a:t>
            </a:r>
            <a:r>
              <a:rPr lang="en-US" sz="2400" i="1" dirty="0">
                <a:solidFill>
                  <a:srgbClr val="0000FF"/>
                </a:solidFill>
                <a:latin typeface="+mn-lt"/>
                <a:cs typeface="Arial" pitchFamily="34" charset="0"/>
              </a:rPr>
              <a:t> </a:t>
            </a:r>
            <a:r>
              <a:rPr lang="en-US" sz="2400" dirty="0">
                <a:solidFill>
                  <a:srgbClr val="0000FF"/>
                </a:solidFill>
                <a:latin typeface="+mn-lt"/>
                <a:cs typeface="Arial" pitchFamily="34" charset="0"/>
              </a:rPr>
              <a:t>= 2 track to be tagged and fast-tracked via the normal offline calibration &amp; reconstruction chain.</a:t>
            </a:r>
          </a:p>
        </p:txBody>
      </p:sp>
      <p:grpSp>
        <p:nvGrpSpPr>
          <p:cNvPr id="4" name="Group 13"/>
          <p:cNvGrpSpPr>
            <a:grpSpLocks/>
          </p:cNvGrpSpPr>
          <p:nvPr/>
        </p:nvGrpSpPr>
        <p:grpSpPr bwMode="auto">
          <a:xfrm>
            <a:off x="304800" y="1828800"/>
            <a:ext cx="7162800" cy="3505200"/>
            <a:chOff x="381000" y="1752600"/>
            <a:chExt cx="8153400" cy="3581400"/>
          </a:xfrm>
        </p:grpSpPr>
        <p:pic>
          <p:nvPicPr>
            <p:cNvPr id="23567" name="Picture 2" descr="dEdx-vs-rigidity.jpg"/>
            <p:cNvPicPr>
              <a:picLocks noChangeAspect="1"/>
            </p:cNvPicPr>
            <p:nvPr/>
          </p:nvPicPr>
          <p:blipFill>
            <a:blip r:embed="rId2" cstate="print"/>
            <a:srcRect l="11208" t="1778" r="2586"/>
            <a:stretch>
              <a:fillRect/>
            </a:stretch>
          </p:blipFill>
          <p:spPr bwMode="auto">
            <a:xfrm>
              <a:off x="914400" y="1752600"/>
              <a:ext cx="7620000" cy="35814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23568" name="Picture 2" descr="dEdx-vs-rigidity.jpg"/>
            <p:cNvPicPr>
              <a:picLocks noChangeAspect="1"/>
            </p:cNvPicPr>
            <p:nvPr/>
          </p:nvPicPr>
          <p:blipFill>
            <a:blip r:embed="rId2" cstate="print"/>
            <a:srcRect t="8887" r="93967" b="14697"/>
            <a:stretch>
              <a:fillRect/>
            </a:stretch>
          </p:blipFill>
          <p:spPr bwMode="auto">
            <a:xfrm>
              <a:off x="381000" y="1828800"/>
              <a:ext cx="533400" cy="32766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3559" name="WordArt 156"/>
          <p:cNvSpPr>
            <a:spLocks noChangeArrowheads="1" noChangeShapeType="1" noTextEdit="1"/>
          </p:cNvSpPr>
          <p:nvPr/>
        </p:nvSpPr>
        <p:spPr bwMode="auto">
          <a:xfrm>
            <a:off x="2438400" y="0"/>
            <a:ext cx="44196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en-US" sz="3200" kern="1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n-lt"/>
              <a:ea typeface="+mn-lt"/>
              <a:cs typeface="+mn-lt"/>
            </a:endParaRPr>
          </a:p>
        </p:txBody>
      </p:sp>
      <p:sp>
        <p:nvSpPr>
          <p:cNvPr id="8" name="WordArt 156"/>
          <p:cNvSpPr>
            <a:spLocks noChangeArrowheads="1" noChangeShapeType="1" noTextEdit="1"/>
          </p:cNvSpPr>
          <p:nvPr/>
        </p:nvSpPr>
        <p:spPr bwMode="auto">
          <a:xfrm>
            <a:off x="1676400" y="76200"/>
            <a:ext cx="6934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2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High Level Trigger &amp; Anti-</a:t>
            </a:r>
            <a:r>
              <a:rPr lang="en-US" sz="32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Symbol" pitchFamily="18" charset="2"/>
                <a:ea typeface="+mn-lt"/>
                <a:cs typeface="+mn-lt"/>
              </a:rPr>
              <a:t>a</a:t>
            </a:r>
            <a:r>
              <a:rPr lang="en-US" sz="32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 Search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57200" y="5410200"/>
            <a:ext cx="8534400" cy="40005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000" b="1" dirty="0">
                <a:solidFill>
                  <a:srgbClr val="FF0000"/>
                </a:solidFill>
                <a:latin typeface="+mn-lt"/>
                <a:cs typeface="Arial" pitchFamily="34" charset="0"/>
              </a:rPr>
              <a:t>Many anti-</a:t>
            </a:r>
            <a:r>
              <a:rPr lang="en-US" sz="2000" b="1" dirty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a</a:t>
            </a:r>
            <a:r>
              <a:rPr lang="en-US" sz="2000" b="1" dirty="0">
                <a:solidFill>
                  <a:srgbClr val="FF0000"/>
                </a:solidFill>
                <a:latin typeface="+mn-lt"/>
                <a:cs typeface="Arial" pitchFamily="34" charset="0"/>
              </a:rPr>
              <a:t>s lie where &lt;</a:t>
            </a:r>
            <a:r>
              <a:rPr lang="en-US" sz="2000" b="1" dirty="0" err="1">
                <a:solidFill>
                  <a:srgbClr val="FF0000"/>
                </a:solidFill>
                <a:latin typeface="+mn-lt"/>
                <a:cs typeface="Arial" pitchFamily="34" charset="0"/>
              </a:rPr>
              <a:t>dE</a:t>
            </a:r>
            <a:r>
              <a:rPr lang="en-US" sz="2000" b="1" dirty="0">
                <a:solidFill>
                  <a:srgbClr val="FF0000"/>
                </a:solidFill>
                <a:latin typeface="+mn-lt"/>
                <a:cs typeface="Arial" pitchFamily="34" charset="0"/>
              </a:rPr>
              <a:t>/</a:t>
            </a:r>
            <a:r>
              <a:rPr lang="en-US" sz="2000" b="1" dirty="0" err="1">
                <a:solidFill>
                  <a:srgbClr val="FF0000"/>
                </a:solidFill>
                <a:latin typeface="+mn-lt"/>
                <a:cs typeface="Arial" pitchFamily="34" charset="0"/>
              </a:rPr>
              <a:t>dx</a:t>
            </a:r>
            <a:r>
              <a:rPr lang="en-US" sz="2000" b="1" dirty="0">
                <a:solidFill>
                  <a:srgbClr val="FF0000"/>
                </a:solidFill>
                <a:latin typeface="+mn-lt"/>
                <a:cs typeface="Arial" pitchFamily="34" charset="0"/>
              </a:rPr>
              <a:t>&gt; band merges with anti-</a:t>
            </a:r>
            <a:r>
              <a:rPr lang="en-US" sz="2000" b="1" baseline="30000" dirty="0">
                <a:solidFill>
                  <a:srgbClr val="FF0000"/>
                </a:solidFill>
                <a:latin typeface="+mn-lt"/>
                <a:cs typeface="Arial" pitchFamily="34" charset="0"/>
              </a:rPr>
              <a:t>3</a:t>
            </a:r>
            <a:r>
              <a:rPr lang="en-US" sz="2000" b="1" dirty="0">
                <a:solidFill>
                  <a:srgbClr val="FF0000"/>
                </a:solidFill>
                <a:latin typeface="+mn-lt"/>
                <a:cs typeface="Arial" pitchFamily="34" charset="0"/>
              </a:rPr>
              <a:t>He, so TOF is needed</a:t>
            </a:r>
            <a:r>
              <a:rPr lang="en-US" b="1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  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7467600" y="1905000"/>
            <a:ext cx="16764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H. </a:t>
            </a:r>
            <a:r>
              <a:rPr lang="en-US" dirty="0" err="1">
                <a:latin typeface="+mn-lt"/>
              </a:rPr>
              <a:t>Agakishiev</a:t>
            </a:r>
            <a:r>
              <a:rPr lang="en-US" dirty="0">
                <a:latin typeface="+mn-lt"/>
              </a:rPr>
              <a:t> </a:t>
            </a:r>
            <a:r>
              <a:rPr lang="en-US" dirty="0" smtClean="0">
                <a:latin typeface="+mn-lt"/>
              </a:rPr>
              <a:t> </a:t>
            </a:r>
            <a:r>
              <a:rPr lang="en-US" i="1" dirty="0" smtClean="0">
                <a:latin typeface="+mn-lt"/>
              </a:rPr>
              <a:t>et </a:t>
            </a:r>
            <a:r>
              <a:rPr lang="en-US" i="1" dirty="0">
                <a:latin typeface="+mn-lt"/>
              </a:rPr>
              <a:t>al</a:t>
            </a:r>
            <a:r>
              <a:rPr lang="en-US" dirty="0">
                <a:latin typeface="+mn-lt"/>
              </a:rPr>
              <a:t>. (STAR collaboration)</a:t>
            </a:r>
          </a:p>
          <a:p>
            <a:pPr>
              <a:defRPr/>
            </a:pPr>
            <a:r>
              <a:rPr lang="en-US" dirty="0">
                <a:latin typeface="+mn-lt"/>
              </a:rPr>
              <a:t>Nature </a:t>
            </a:r>
            <a:r>
              <a:rPr lang="en-US" b="1" dirty="0" smtClean="0">
                <a:latin typeface="+mn-lt"/>
              </a:rPr>
              <a:t>473</a:t>
            </a:r>
            <a:r>
              <a:rPr lang="en-US" dirty="0" smtClean="0">
                <a:latin typeface="+mn-lt"/>
              </a:rPr>
              <a:t>, 353 (2011);</a:t>
            </a:r>
            <a:endParaRPr lang="en-US" i="1" dirty="0" smtClean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7391400" y="3352800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 arXiv:1103.3312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 descr="C:\Users\Declan\Desktop\anti-alphaTOF-PI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838200"/>
            <a:ext cx="5181600" cy="5502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Rectangle 8"/>
          <p:cNvSpPr/>
          <p:nvPr/>
        </p:nvSpPr>
        <p:spPr>
          <a:xfrm>
            <a:off x="5334000" y="4114800"/>
            <a:ext cx="3733800" cy="1371600"/>
          </a:xfrm>
          <a:prstGeom prst="rect">
            <a:avLst/>
          </a:prstGeom>
          <a:solidFill>
            <a:srgbClr val="FFFF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5486400" y="1143000"/>
            <a:ext cx="3276600" cy="1752600"/>
          </a:xfrm>
          <a:prstGeom prst="rect">
            <a:avLst/>
          </a:prstGeom>
          <a:solidFill>
            <a:schemeClr val="bg1"/>
          </a:solidFill>
          <a:ln>
            <a:solidFill>
              <a:srgbClr val="0000FF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01EF9AC-25D3-42DC-B523-A94F7C1EA36A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15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WordArt 156"/>
          <p:cNvSpPr>
            <a:spLocks noChangeArrowheads="1" noChangeShapeType="1" noTextEdit="1"/>
          </p:cNvSpPr>
          <p:nvPr/>
        </p:nvSpPr>
        <p:spPr bwMode="auto">
          <a:xfrm>
            <a:off x="1752600" y="76200"/>
            <a:ext cx="6705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2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 pitchFamily="34" charset="0"/>
                <a:ea typeface="+mn-lt"/>
                <a:cs typeface="+mn-lt"/>
              </a:rPr>
              <a:t>Anti-</a:t>
            </a:r>
            <a:r>
              <a:rPr lang="en-US" sz="32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Symbol" pitchFamily="18" charset="2"/>
                <a:ea typeface="+mn-lt"/>
                <a:cs typeface="+mn-lt"/>
              </a:rPr>
              <a:t>a </a:t>
            </a:r>
            <a:r>
              <a:rPr lang="en-US" sz="32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PID from </a:t>
            </a:r>
            <a:r>
              <a:rPr lang="en-US" sz="3200" i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&lt;</a:t>
            </a:r>
            <a:r>
              <a:rPr lang="en-US" sz="3200" i="1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dE</a:t>
            </a:r>
            <a:r>
              <a:rPr lang="en-US" sz="3200" i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/</a:t>
            </a:r>
            <a:r>
              <a:rPr lang="en-US" sz="3200" i="1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dx</a:t>
            </a:r>
            <a:r>
              <a:rPr lang="en-US" sz="3200" i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&gt;, p</a:t>
            </a:r>
            <a:r>
              <a:rPr lang="en-US" sz="32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 &amp; TOF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5486400" y="1066800"/>
            <a:ext cx="3429000" cy="18161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FF0000"/>
                </a:solidFill>
                <a:latin typeface="+mn-lt"/>
                <a:cs typeface="Arial" pitchFamily="34" charset="0"/>
              </a:rPr>
              <a:t>Combining measured magnetic rigidity &amp; time-of-flight, we can determine </a:t>
            </a:r>
            <a:r>
              <a:rPr lang="en-US" sz="2800" b="1" dirty="0">
                <a:solidFill>
                  <a:srgbClr val="FF0000"/>
                </a:solidFill>
                <a:latin typeface="+mn-lt"/>
                <a:cs typeface="Arial" pitchFamily="34" charset="0"/>
              </a:rPr>
              <a:t>mass/</a:t>
            </a:r>
            <a:r>
              <a:rPr lang="en-US" sz="2800" b="1" i="1" dirty="0">
                <a:solidFill>
                  <a:srgbClr val="FF0000"/>
                </a:solidFill>
                <a:latin typeface="+mn-lt"/>
                <a:cs typeface="Arial" pitchFamily="34" charset="0"/>
              </a:rPr>
              <a:t>Z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5334000" y="4114800"/>
            <a:ext cx="3810000" cy="1384300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~</a:t>
            </a:r>
            <a:r>
              <a:rPr lang="en-US" sz="2800" dirty="0">
                <a:solidFill>
                  <a:srgbClr val="FF0000"/>
                </a:solidFill>
                <a:latin typeface="+mn-lt"/>
                <a:cs typeface="Arial" pitchFamily="34" charset="0"/>
              </a:rPr>
              <a:t>1.4 background counts </a:t>
            </a:r>
          </a:p>
          <a:p>
            <a:pPr>
              <a:defRPr/>
            </a:pPr>
            <a:r>
              <a:rPr lang="en-US" sz="2800" dirty="0">
                <a:solidFill>
                  <a:srgbClr val="FF0000"/>
                </a:solidFill>
                <a:latin typeface="+mn-lt"/>
                <a:cs typeface="Arial" pitchFamily="34" charset="0"/>
              </a:rPr>
              <a:t>within anti-</a:t>
            </a:r>
            <a:r>
              <a:rPr lang="en-US" sz="2800" dirty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a</a:t>
            </a:r>
            <a:r>
              <a:rPr lang="en-US" sz="2800" dirty="0">
                <a:solidFill>
                  <a:srgbClr val="FF0000"/>
                </a:solidFill>
                <a:latin typeface="+mn-lt"/>
                <a:cs typeface="Arial" pitchFamily="34" charset="0"/>
              </a:rPr>
              <a:t> signal cuts; </a:t>
            </a:r>
          </a:p>
          <a:p>
            <a:pPr>
              <a:defRPr/>
            </a:pPr>
            <a:r>
              <a:rPr lang="en-US" sz="2800" dirty="0">
                <a:solidFill>
                  <a:srgbClr val="FF0000"/>
                </a:solidFill>
                <a:latin typeface="+mn-lt"/>
                <a:cs typeface="Arial" pitchFamily="34" charset="0"/>
              </a:rPr>
              <a:t>  </a:t>
            </a:r>
            <a:r>
              <a:rPr lang="en-US" sz="2800" dirty="0" err="1">
                <a:solidFill>
                  <a:srgbClr val="FF0000"/>
                </a:solidFill>
                <a:latin typeface="+mn-lt"/>
                <a:cs typeface="Arial" pitchFamily="34" charset="0"/>
              </a:rPr>
              <a:t>misident</a:t>
            </a:r>
            <a:r>
              <a:rPr lang="en-US" sz="2800" dirty="0">
                <a:solidFill>
                  <a:srgbClr val="FF0000"/>
                </a:solidFill>
                <a:latin typeface="+mn-lt"/>
                <a:cs typeface="Arial" pitchFamily="34" charset="0"/>
              </a:rPr>
              <a:t>. prob. </a:t>
            </a:r>
            <a:r>
              <a:rPr lang="en-US" sz="2400" dirty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~</a:t>
            </a:r>
            <a:r>
              <a:rPr lang="en-US" sz="2800" dirty="0">
                <a:solidFill>
                  <a:srgbClr val="FF0000"/>
                </a:solidFill>
                <a:latin typeface="+mn-lt"/>
                <a:cs typeface="Arial" pitchFamily="34" charset="0"/>
              </a:rPr>
              <a:t> 10</a:t>
            </a:r>
            <a:r>
              <a:rPr lang="en-US" sz="2800" baseline="30000" dirty="0">
                <a:solidFill>
                  <a:srgbClr val="FF0000"/>
                </a:solidFill>
                <a:latin typeface="+mn-lt"/>
                <a:cs typeface="Arial" pitchFamily="34" charset="0"/>
              </a:rPr>
              <a:t>-11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85800" y="5029200"/>
            <a:ext cx="7924800" cy="838200"/>
          </a:xfrm>
          <a:prstGeom prst="rect">
            <a:avLst/>
          </a:prstGeom>
          <a:solidFill>
            <a:srgbClr val="FFFF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D1FD1D5-6A46-4F76-A2AE-AD235242802C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16</a:t>
            </a:fld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5605" name="Picture 4" descr="C:\Users\Declan\Desktop\antialpha_mass.jpg"/>
          <p:cNvPicPr>
            <a:picLocks noChangeAspect="1" noChangeArrowheads="1"/>
          </p:cNvPicPr>
          <p:nvPr/>
        </p:nvPicPr>
        <p:blipFill>
          <a:blip r:embed="rId2" cstate="print"/>
          <a:srcRect r="13141" b="11880"/>
          <a:stretch>
            <a:fillRect/>
          </a:stretch>
        </p:blipFill>
        <p:spPr bwMode="auto">
          <a:xfrm>
            <a:off x="838200" y="1371600"/>
            <a:ext cx="6629400" cy="3505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7"/>
          <p:cNvSpPr txBox="1">
            <a:spLocks noChangeArrowheads="1"/>
          </p:cNvSpPr>
          <p:nvPr/>
        </p:nvSpPr>
        <p:spPr bwMode="auto">
          <a:xfrm>
            <a:off x="609600" y="4953000"/>
            <a:ext cx="80772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en-US" sz="2800" dirty="0">
                <a:solidFill>
                  <a:srgbClr val="FF0000"/>
                </a:solidFill>
                <a:latin typeface="+mn-lt"/>
                <a:cs typeface="Arial" pitchFamily="34" charset="0"/>
              </a:rPr>
              <a:t>Very clean identification after search of &gt; half-trillion tracks from </a:t>
            </a:r>
            <a:r>
              <a:rPr lang="en-US" sz="2800" dirty="0" smtClean="0">
                <a:solidFill>
                  <a:srgbClr val="FF0000"/>
                </a:solidFill>
                <a:latin typeface="+mn-lt"/>
                <a:cs typeface="Arial" pitchFamily="34" charset="0"/>
              </a:rPr>
              <a:t>about </a:t>
            </a:r>
            <a:r>
              <a:rPr lang="en-US" sz="2800" dirty="0">
                <a:solidFill>
                  <a:srgbClr val="FF0000"/>
                </a:solidFill>
                <a:latin typeface="+mn-lt"/>
                <a:cs typeface="Arial" pitchFamily="34" charset="0"/>
              </a:rPr>
              <a:t>one billion gold-gold collisions</a:t>
            </a:r>
          </a:p>
        </p:txBody>
      </p:sp>
      <p:sp>
        <p:nvSpPr>
          <p:cNvPr id="7" name="Rectangle 4"/>
          <p:cNvSpPr>
            <a:spLocks noChangeArrowheads="1"/>
          </p:cNvSpPr>
          <p:nvPr/>
        </p:nvSpPr>
        <p:spPr bwMode="auto">
          <a:xfrm>
            <a:off x="1371600" y="838200"/>
            <a:ext cx="6858000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>
                <a:solidFill>
                  <a:srgbClr val="FF0000"/>
                </a:solidFill>
                <a:latin typeface="+mn-lt"/>
                <a:cs typeface="Arial" pitchFamily="34" charset="0"/>
              </a:rPr>
              <a:t>Projecting to mass axis, we find 16+2 anti-</a:t>
            </a:r>
            <a:r>
              <a:rPr lang="en-US" sz="2800" b="1" dirty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a</a:t>
            </a:r>
            <a:r>
              <a:rPr lang="en-US" sz="2800" dirty="0">
                <a:solidFill>
                  <a:srgbClr val="FF0000"/>
                </a:solidFill>
                <a:latin typeface="+mn-lt"/>
                <a:cs typeface="Arial" pitchFamily="34" charset="0"/>
              </a:rPr>
              <a:t>s:</a:t>
            </a:r>
          </a:p>
        </p:txBody>
      </p:sp>
      <p:sp>
        <p:nvSpPr>
          <p:cNvPr id="8" name="WordArt 156"/>
          <p:cNvSpPr>
            <a:spLocks noChangeArrowheads="1" noChangeShapeType="1" noTextEdit="1"/>
          </p:cNvSpPr>
          <p:nvPr/>
        </p:nvSpPr>
        <p:spPr bwMode="auto">
          <a:xfrm>
            <a:off x="1752600" y="76200"/>
            <a:ext cx="6705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2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Arial" pitchFamily="34" charset="0"/>
                <a:ea typeface="+mn-lt"/>
                <a:cs typeface="+mn-lt"/>
              </a:rPr>
              <a:t>Anti-</a:t>
            </a:r>
            <a:r>
              <a:rPr lang="en-US" sz="32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Symbol" pitchFamily="18" charset="2"/>
                <a:ea typeface="+mn-lt"/>
                <a:cs typeface="+mn-lt"/>
              </a:rPr>
              <a:t>a </a:t>
            </a:r>
            <a:r>
              <a:rPr lang="en-US" sz="32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PID from </a:t>
            </a:r>
            <a:r>
              <a:rPr lang="en-US" sz="3200" i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&lt;</a:t>
            </a:r>
            <a:r>
              <a:rPr lang="en-US" sz="3200" i="1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dE</a:t>
            </a:r>
            <a:r>
              <a:rPr lang="en-US" sz="3200" i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/</a:t>
            </a:r>
            <a:r>
              <a:rPr lang="en-US" sz="3200" i="1" kern="10" dirty="0" err="1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dx</a:t>
            </a:r>
            <a:r>
              <a:rPr lang="en-US" sz="3200" i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&gt;, p</a:t>
            </a:r>
            <a:r>
              <a:rPr lang="en-US" sz="32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 &amp; TOF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7239000" y="1371600"/>
            <a:ext cx="1524000" cy="175432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dirty="0">
                <a:latin typeface="+mn-lt"/>
              </a:rPr>
              <a:t>H. </a:t>
            </a:r>
            <a:r>
              <a:rPr lang="en-US" dirty="0" err="1">
                <a:latin typeface="+mn-lt"/>
              </a:rPr>
              <a:t>Agakishiev</a:t>
            </a:r>
            <a:r>
              <a:rPr lang="en-US" dirty="0">
                <a:latin typeface="+mn-lt"/>
              </a:rPr>
              <a:t> </a:t>
            </a:r>
            <a:r>
              <a:rPr lang="en-US" i="1" dirty="0">
                <a:latin typeface="+mn-lt"/>
              </a:rPr>
              <a:t>et al</a:t>
            </a:r>
            <a:r>
              <a:rPr lang="en-US" dirty="0">
                <a:latin typeface="+mn-lt"/>
              </a:rPr>
              <a:t>. (STAR collaboration)</a:t>
            </a:r>
          </a:p>
          <a:p>
            <a:pPr>
              <a:defRPr/>
            </a:pPr>
            <a:r>
              <a:rPr lang="en-US" dirty="0" smtClean="0">
                <a:latin typeface="+mn-lt"/>
              </a:rPr>
              <a:t>Nature </a:t>
            </a:r>
            <a:r>
              <a:rPr lang="en-US" b="1" dirty="0" smtClean="0"/>
              <a:t>473</a:t>
            </a:r>
            <a:r>
              <a:rPr lang="en-US" dirty="0" smtClean="0"/>
              <a:t>, 353 (2011);</a:t>
            </a:r>
            <a:endParaRPr lang="en-US" i="1" dirty="0" smtClean="0">
              <a:solidFill>
                <a:srgbClr val="0000FF"/>
              </a:solidFill>
            </a:endParaRPr>
          </a:p>
          <a:p>
            <a:pPr>
              <a:defRPr/>
            </a:pPr>
            <a:endParaRPr lang="en-US" i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239000" y="28194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+mn-lt"/>
              </a:rPr>
              <a:t>arXiv:1103.3312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6FE7FA-6301-4C6C-8005-62A1B4E07D74}" type="slidenum">
              <a:rPr lang="en-US" sz="1600" smtClean="0">
                <a:solidFill>
                  <a:schemeClr val="tx1"/>
                </a:solidFill>
              </a:rPr>
              <a:pPr/>
              <a:t>17</a:t>
            </a:fld>
            <a:endParaRPr lang="en-US" sz="1600" dirty="0">
              <a:solidFill>
                <a:schemeClr val="tx1"/>
              </a:solidFill>
              <a:latin typeface="Times New Roman" charset="0"/>
            </a:endParaRPr>
          </a:p>
        </p:txBody>
      </p:sp>
      <p:sp>
        <p:nvSpPr>
          <p:cNvPr id="4" name="WordArt 156"/>
          <p:cNvSpPr>
            <a:spLocks noChangeArrowheads="1" noChangeShapeType="1" noTextEdit="1"/>
          </p:cNvSpPr>
          <p:nvPr/>
        </p:nvSpPr>
        <p:spPr bwMode="auto">
          <a:xfrm>
            <a:off x="2819400" y="76200"/>
            <a:ext cx="42672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Anti-</a:t>
            </a:r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Symbol" pitchFamily="18" charset="2"/>
                <a:ea typeface="+mn-lt"/>
                <a:cs typeface="+mn-lt"/>
              </a:rPr>
              <a:t>a</a:t>
            </a:r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 at the LHC</a:t>
            </a:r>
            <a:endParaRPr lang="en-US" sz="32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n-lt"/>
              <a:ea typeface="+mn-lt"/>
              <a:cs typeface="+mn-lt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/>
          </a:p>
        </p:txBody>
      </p:sp>
      <p:pic>
        <p:nvPicPr>
          <p:cNvPr id="8" name="Picture 7" descr="ALICEanti-alpha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0"/>
            <a:ext cx="8991600" cy="5826634"/>
          </a:xfrm>
          <a:prstGeom prst="rect">
            <a:avLst/>
          </a:prstGeom>
        </p:spPr>
      </p:pic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1447800" y="5791200"/>
            <a:ext cx="6420989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 smtClean="0">
                <a:solidFill>
                  <a:srgbClr val="6600FF"/>
                </a:solidFill>
              </a:rPr>
              <a:t>A. </a:t>
            </a:r>
            <a:r>
              <a:rPr lang="en-US" sz="1600" dirty="0" err="1" smtClean="0">
                <a:solidFill>
                  <a:srgbClr val="6600FF"/>
                </a:solidFill>
              </a:rPr>
              <a:t>Kalweit</a:t>
            </a:r>
            <a:r>
              <a:rPr lang="en-US" sz="1600" dirty="0" smtClean="0">
                <a:solidFill>
                  <a:srgbClr val="6600FF"/>
                </a:solidFill>
              </a:rPr>
              <a:t> for the ALICE </a:t>
            </a:r>
            <a:r>
              <a:rPr lang="en-US" sz="1600" dirty="0">
                <a:solidFill>
                  <a:srgbClr val="6600FF"/>
                </a:solidFill>
              </a:rPr>
              <a:t>Collaboration</a:t>
            </a:r>
            <a:r>
              <a:rPr lang="en-US" sz="1600" i="1" dirty="0">
                <a:solidFill>
                  <a:srgbClr val="0000FF"/>
                </a:solidFill>
              </a:rPr>
              <a:t>, </a:t>
            </a:r>
            <a:r>
              <a:rPr lang="en-US" sz="1600" dirty="0" smtClean="0">
                <a:solidFill>
                  <a:srgbClr val="0000FF"/>
                </a:solidFill>
              </a:rPr>
              <a:t>J. Phys. G </a:t>
            </a:r>
            <a:r>
              <a:rPr lang="en-US" sz="1600" b="1" dirty="0" smtClean="0">
                <a:solidFill>
                  <a:srgbClr val="0000FF"/>
                </a:solidFill>
              </a:rPr>
              <a:t>38</a:t>
            </a:r>
            <a:r>
              <a:rPr lang="en-US" sz="1600" dirty="0" smtClean="0">
                <a:solidFill>
                  <a:srgbClr val="0000FF"/>
                </a:solidFill>
              </a:rPr>
              <a:t>,124073 (2011) .</a:t>
            </a:r>
            <a:endParaRPr lang="en-US" altLang="en-US" sz="1600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ransition/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2" name="Text Box 26"/>
          <p:cNvSpPr txBox="1">
            <a:spLocks noChangeArrowheads="1"/>
          </p:cNvSpPr>
          <p:nvPr/>
        </p:nvSpPr>
        <p:spPr bwMode="auto">
          <a:xfrm>
            <a:off x="395288" y="1125538"/>
            <a:ext cx="7962900" cy="430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00CC"/>
              </a:buClr>
            </a:pPr>
            <a:r>
              <a:rPr lang="en-US" altLang="zh-CN" sz="2200" dirty="0"/>
              <a:t>             </a:t>
            </a:r>
          </a:p>
        </p:txBody>
      </p:sp>
      <p:sp>
        <p:nvSpPr>
          <p:cNvPr id="6153" name="Rectangle 29"/>
          <p:cNvSpPr>
            <a:spLocks noChangeArrowheads="1"/>
          </p:cNvSpPr>
          <p:nvPr/>
        </p:nvSpPr>
        <p:spPr bwMode="auto">
          <a:xfrm>
            <a:off x="838200" y="990600"/>
            <a:ext cx="8001000" cy="48628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125000"/>
              </a:lnSpc>
              <a:buClr>
                <a:srgbClr val="0000CC"/>
              </a:buClr>
            </a:pPr>
            <a:r>
              <a:rPr lang="en-US" altLang="zh-CN" sz="2200" dirty="0"/>
              <a:t>              </a:t>
            </a:r>
            <a:r>
              <a:rPr lang="en-US" altLang="zh-CN" sz="2200" dirty="0" smtClean="0"/>
              <a:t>published analysis is based on ~100M events.</a:t>
            </a:r>
          </a:p>
          <a:p>
            <a:pPr>
              <a:lnSpc>
                <a:spcPct val="125000"/>
              </a:lnSpc>
              <a:buClr>
                <a:srgbClr val="0000CC"/>
              </a:buClr>
            </a:pPr>
            <a:endParaRPr lang="en-US" altLang="zh-CN" sz="2200" dirty="0" smtClean="0"/>
          </a:p>
          <a:p>
            <a:pPr>
              <a:lnSpc>
                <a:spcPct val="125000"/>
              </a:lnSpc>
              <a:buClr>
                <a:srgbClr val="0000CC"/>
              </a:buClr>
            </a:pPr>
            <a:r>
              <a:rPr lang="en-US" altLang="zh-CN" sz="2200" dirty="0" smtClean="0"/>
              <a:t>Current statistics include ~1000M events for 200 </a:t>
            </a:r>
            <a:r>
              <a:rPr lang="en-US" altLang="zh-CN" sz="2200" dirty="0" err="1" smtClean="0"/>
              <a:t>GeV</a:t>
            </a:r>
            <a:r>
              <a:rPr lang="en-US" altLang="zh-CN" sz="2200" dirty="0" smtClean="0"/>
              <a:t> </a:t>
            </a:r>
            <a:r>
              <a:rPr lang="en-US" altLang="zh-CN" sz="2200" dirty="0" err="1" smtClean="0"/>
              <a:t>AuAu</a:t>
            </a:r>
            <a:r>
              <a:rPr lang="en-US" altLang="zh-CN" sz="2200" dirty="0" smtClean="0"/>
              <a:t>, &amp; a further 210M at lower energies where signal/background is still strong. Plus, new TOF barrel further improves PID. </a:t>
            </a:r>
          </a:p>
          <a:p>
            <a:pPr>
              <a:lnSpc>
                <a:spcPct val="125000"/>
              </a:lnSpc>
              <a:buClr>
                <a:srgbClr val="0000CC"/>
              </a:buClr>
            </a:pPr>
            <a:endParaRPr lang="en-US" altLang="zh-CN" sz="2200" dirty="0" smtClean="0"/>
          </a:p>
          <a:p>
            <a:pPr>
              <a:lnSpc>
                <a:spcPct val="125000"/>
              </a:lnSpc>
              <a:buClr>
                <a:srgbClr val="0000CC"/>
              </a:buClr>
            </a:pPr>
            <a:r>
              <a:rPr lang="en-US" altLang="zh-CN" sz="2200" dirty="0" smtClean="0"/>
              <a:t>New results for                 based on </a:t>
            </a:r>
            <a:r>
              <a:rPr lang="en-US" altLang="zh-CN" sz="2200" baseline="50000" dirty="0" smtClean="0"/>
              <a:t>3</a:t>
            </a:r>
            <a:r>
              <a:rPr lang="en-US" altLang="zh-CN" sz="2800" dirty="0" smtClean="0">
                <a:latin typeface="Times New Roman" pitchFamily="18" charset="0"/>
                <a:cs typeface="Times New Roman" pitchFamily="18" charset="0"/>
              </a:rPr>
              <a:t>He</a:t>
            </a:r>
            <a:r>
              <a:rPr lang="en-US" altLang="zh-CN" sz="2200" dirty="0" smtClean="0"/>
              <a:t> + </a:t>
            </a:r>
            <a:r>
              <a:rPr lang="en-US" altLang="zh-CN" sz="2400" dirty="0" smtClean="0">
                <a:latin typeface="Symbol" pitchFamily="18" charset="2"/>
              </a:rPr>
              <a:t>p</a:t>
            </a:r>
            <a:r>
              <a:rPr lang="en-US" altLang="zh-CN" sz="2200" dirty="0" smtClean="0"/>
              <a:t> decays will be reported by </a:t>
            </a:r>
            <a:r>
              <a:rPr lang="en-US" altLang="zh-CN" sz="2200" dirty="0" err="1" smtClean="0"/>
              <a:t>Yuhui</a:t>
            </a:r>
            <a:r>
              <a:rPr lang="en-US" altLang="zh-CN" sz="2200" dirty="0" smtClean="0"/>
              <a:t> Zhu at Quark Matter (Aug 2012). </a:t>
            </a:r>
          </a:p>
          <a:p>
            <a:pPr>
              <a:lnSpc>
                <a:spcPct val="125000"/>
              </a:lnSpc>
              <a:buClr>
                <a:srgbClr val="0000CC"/>
              </a:buClr>
            </a:pPr>
            <a:endParaRPr lang="en-US" altLang="zh-CN" sz="2200" dirty="0" smtClean="0"/>
          </a:p>
          <a:p>
            <a:pPr>
              <a:lnSpc>
                <a:spcPct val="125000"/>
              </a:lnSpc>
              <a:buClr>
                <a:srgbClr val="0000CC"/>
              </a:buClr>
            </a:pPr>
            <a:r>
              <a:rPr lang="en-US" altLang="zh-CN" sz="2200" dirty="0" smtClean="0"/>
              <a:t>Three-body decays with higher branching fractions are also forthcoming.</a:t>
            </a:r>
          </a:p>
        </p:txBody>
      </p:sp>
      <p:sp>
        <p:nvSpPr>
          <p:cNvPr id="23" name="AutoShape 9"/>
          <p:cNvSpPr>
            <a:spLocks noChangeArrowheads="1"/>
          </p:cNvSpPr>
          <p:nvPr/>
        </p:nvSpPr>
        <p:spPr bwMode="auto">
          <a:xfrm>
            <a:off x="457200" y="11430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宋体" pitchFamily="2" charset="-122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151A45-40E2-4C70-BCF7-315C01A3795E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18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76600" cy="365125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1"/>
                </a:solidFill>
              </a:rPr>
              <a:t>ICFP June 2012, Crete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160" name="WordArt 156"/>
          <p:cNvSpPr>
            <a:spLocks noChangeArrowheads="1" noChangeShapeType="1" noTextEdit="1"/>
          </p:cNvSpPr>
          <p:nvPr/>
        </p:nvSpPr>
        <p:spPr bwMode="auto">
          <a:xfrm>
            <a:off x="2209800" y="152400"/>
            <a:ext cx="4953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What’s in the Pipeline?</a:t>
            </a:r>
            <a:endParaRPr lang="en-US" sz="32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n-lt"/>
              <a:ea typeface="+mn-lt"/>
              <a:cs typeface="+mn-lt"/>
            </a:endParaRPr>
          </a:p>
        </p:txBody>
      </p:sp>
      <p:graphicFrame>
        <p:nvGraphicFramePr>
          <p:cNvPr id="6149" name="Object 5"/>
          <p:cNvGraphicFramePr>
            <a:graphicFrameLocks noGrp="1" noChangeAspect="1"/>
          </p:cNvGraphicFramePr>
          <p:nvPr/>
        </p:nvGraphicFramePr>
        <p:xfrm>
          <a:off x="838200" y="990600"/>
          <a:ext cx="1109663" cy="533400"/>
        </p:xfrm>
        <a:graphic>
          <a:graphicData uri="http://schemas.openxmlformats.org/presentationml/2006/ole">
            <p:oleObj spid="_x0000_s219138" name="Equation" r:id="rId4" imgW="507960" imgH="241200" progId="Equation.3">
              <p:embed/>
            </p:oleObj>
          </a:graphicData>
        </a:graphic>
      </p:graphicFrame>
      <p:graphicFrame>
        <p:nvGraphicFramePr>
          <p:cNvPr id="172038" name="Object 5"/>
          <p:cNvGraphicFramePr>
            <a:graphicFrameLocks noGrp="1" noChangeAspect="1"/>
          </p:cNvGraphicFramePr>
          <p:nvPr/>
        </p:nvGraphicFramePr>
        <p:xfrm>
          <a:off x="2895600" y="3581400"/>
          <a:ext cx="1109663" cy="533400"/>
        </p:xfrm>
        <a:graphic>
          <a:graphicData uri="http://schemas.openxmlformats.org/presentationml/2006/ole">
            <p:oleObj spid="_x0000_s219139" name="Equation" r:id="rId5" imgW="507960" imgH="241200" progId="Equation.3">
              <p:embed/>
            </p:oleObj>
          </a:graphicData>
        </a:graphic>
      </p:graphicFrame>
      <p:sp>
        <p:nvSpPr>
          <p:cNvPr id="28" name="AutoShape 9"/>
          <p:cNvSpPr>
            <a:spLocks noChangeArrowheads="1"/>
          </p:cNvSpPr>
          <p:nvPr/>
        </p:nvSpPr>
        <p:spPr bwMode="auto">
          <a:xfrm>
            <a:off x="457200" y="19812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宋体" pitchFamily="2" charset="-122"/>
            </a:endParaRPr>
          </a:p>
        </p:txBody>
      </p:sp>
      <p:sp>
        <p:nvSpPr>
          <p:cNvPr id="29" name="AutoShape 9"/>
          <p:cNvSpPr>
            <a:spLocks noChangeArrowheads="1"/>
          </p:cNvSpPr>
          <p:nvPr/>
        </p:nvSpPr>
        <p:spPr bwMode="auto">
          <a:xfrm>
            <a:off x="533400" y="50292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宋体" pitchFamily="2" charset="-122"/>
            </a:endParaRPr>
          </a:p>
        </p:txBody>
      </p:sp>
      <p:sp>
        <p:nvSpPr>
          <p:cNvPr id="30" name="AutoShape 9"/>
          <p:cNvSpPr>
            <a:spLocks noChangeArrowheads="1"/>
          </p:cNvSpPr>
          <p:nvPr/>
        </p:nvSpPr>
        <p:spPr bwMode="auto">
          <a:xfrm>
            <a:off x="533400" y="37338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16" descr="Tang_fig4.jpg"/>
          <p:cNvPicPr>
            <a:picLocks noChangeAspect="1"/>
          </p:cNvPicPr>
          <p:nvPr/>
        </p:nvPicPr>
        <p:blipFill>
          <a:blip r:embed="rId3" cstate="print"/>
          <a:srcRect l="392" t="2702" b="2162"/>
          <a:stretch>
            <a:fillRect/>
          </a:stretch>
        </p:blipFill>
        <p:spPr bwMode="auto">
          <a:xfrm>
            <a:off x="152400" y="762000"/>
            <a:ext cx="51816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Rectangle 11"/>
          <p:cNvSpPr/>
          <p:nvPr/>
        </p:nvSpPr>
        <p:spPr>
          <a:xfrm>
            <a:off x="5410200" y="914400"/>
            <a:ext cx="3276600" cy="1447800"/>
          </a:xfrm>
          <a:prstGeom prst="rect">
            <a:avLst/>
          </a:prstGeom>
          <a:solidFill>
            <a:srgbClr val="FFFF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8FA638-349E-491A-BF06-196CE1024312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19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/>
          </a:p>
        </p:txBody>
      </p:sp>
      <p:sp>
        <p:nvSpPr>
          <p:cNvPr id="16" name="WordArt 156"/>
          <p:cNvSpPr>
            <a:spLocks noChangeArrowheads="1" noChangeShapeType="1" noTextEdit="1"/>
          </p:cNvSpPr>
          <p:nvPr/>
        </p:nvSpPr>
        <p:spPr bwMode="auto">
          <a:xfrm>
            <a:off x="1752600" y="76200"/>
            <a:ext cx="67818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>
              <a:defRPr/>
            </a:pPr>
            <a:r>
              <a:rPr lang="en-US" sz="32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Prospects for </a:t>
            </a:r>
            <a:r>
              <a:rPr lang="en-US" sz="3200" i="1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A</a:t>
            </a:r>
            <a:r>
              <a:rPr lang="en-US" sz="32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 &gt; 4 Antinuclei?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5334000" y="2514600"/>
            <a:ext cx="36576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1900"/>
              </a:lnSpc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If we add one extra antinucleon, production rate drops </a:t>
            </a:r>
            <a:r>
              <a:rPr lang="en-US" sz="2000" dirty="0">
                <a:solidFill>
                  <a:srgbClr val="0000FF"/>
                </a:solidFill>
              </a:rPr>
              <a:t>~</a:t>
            </a:r>
            <a:r>
              <a:rPr lang="en-US" sz="2000" dirty="0">
                <a:solidFill>
                  <a:srgbClr val="0000FF"/>
                </a:solidFill>
                <a:latin typeface="+mn-lt"/>
              </a:rPr>
              <a:t> 1/1600</a:t>
            </a:r>
          </a:p>
          <a:p>
            <a:pPr>
              <a:lnSpc>
                <a:spcPts val="1900"/>
              </a:lnSpc>
              <a:defRPr/>
            </a:pPr>
            <a:r>
              <a:rPr lang="en-US" sz="2000" dirty="0">
                <a:solidFill>
                  <a:srgbClr val="0000FF"/>
                </a:solidFill>
                <a:latin typeface="+mn-lt"/>
              </a:rPr>
              <a:t>   (called the “penalty factor”)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838200" y="4191000"/>
            <a:ext cx="3276600" cy="461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00B000"/>
                </a:solidFill>
                <a:latin typeface="+mn-lt"/>
              </a:rPr>
              <a:t>Prospects beyond </a:t>
            </a:r>
            <a:r>
              <a:rPr lang="en-US" sz="2400" i="1" dirty="0">
                <a:solidFill>
                  <a:srgbClr val="00B000"/>
                </a:solidFill>
                <a:latin typeface="+mn-lt"/>
              </a:rPr>
              <a:t>A</a:t>
            </a:r>
            <a:r>
              <a:rPr lang="en-US" sz="2400" dirty="0">
                <a:solidFill>
                  <a:srgbClr val="00B000"/>
                </a:solidFill>
                <a:latin typeface="+mn-lt"/>
              </a:rPr>
              <a:t> = 4?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33400" y="4724400"/>
            <a:ext cx="4038600" cy="14255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en-US" sz="2000" dirty="0">
                <a:solidFill>
                  <a:srgbClr val="00B000"/>
                </a:solidFill>
                <a:latin typeface="+mn-lt"/>
              </a:rPr>
              <a:t>Next </a:t>
            </a:r>
            <a:r>
              <a:rPr lang="en-US" sz="2000" u="sng" dirty="0">
                <a:solidFill>
                  <a:srgbClr val="00B000"/>
                </a:solidFill>
                <a:latin typeface="+mn-lt"/>
              </a:rPr>
              <a:t>stable</a:t>
            </a:r>
            <a:r>
              <a:rPr lang="en-US" sz="2000" dirty="0">
                <a:solidFill>
                  <a:srgbClr val="00B000"/>
                </a:solidFill>
                <a:latin typeface="+mn-lt"/>
              </a:rPr>
              <a:t> antinucleus has </a:t>
            </a:r>
            <a:r>
              <a:rPr lang="en-US" sz="2000" i="1" dirty="0">
                <a:solidFill>
                  <a:srgbClr val="00B000"/>
                </a:solidFill>
                <a:latin typeface="+mn-lt"/>
              </a:rPr>
              <a:t>A</a:t>
            </a:r>
            <a:r>
              <a:rPr lang="en-US" sz="2000" dirty="0">
                <a:solidFill>
                  <a:srgbClr val="00B000"/>
                </a:solidFill>
                <a:latin typeface="+mn-lt"/>
              </a:rPr>
              <a:t> = 6; </a:t>
            </a:r>
          </a:p>
          <a:p>
            <a:pPr>
              <a:lnSpc>
                <a:spcPts val="2400"/>
              </a:lnSpc>
              <a:defRPr/>
            </a:pPr>
            <a:r>
              <a:rPr lang="en-US" sz="2000" dirty="0">
                <a:solidFill>
                  <a:srgbClr val="00B000"/>
                </a:solidFill>
                <a:latin typeface="+mn-lt"/>
              </a:rPr>
              <a:t>     (penalty factor)</a:t>
            </a:r>
            <a:r>
              <a:rPr lang="en-US" sz="2000" baseline="30000" dirty="0">
                <a:solidFill>
                  <a:srgbClr val="00B000"/>
                </a:solidFill>
                <a:latin typeface="+mn-lt"/>
              </a:rPr>
              <a:t>2</a:t>
            </a:r>
            <a:r>
              <a:rPr lang="en-US" sz="2000" dirty="0">
                <a:solidFill>
                  <a:srgbClr val="00B000"/>
                </a:solidFill>
                <a:latin typeface="+mn-lt"/>
              </a:rPr>
              <a:t>  </a:t>
            </a:r>
            <a:r>
              <a:rPr lang="en-US" sz="2000" dirty="0">
                <a:solidFill>
                  <a:srgbClr val="00B000"/>
                </a:solidFill>
              </a:rPr>
              <a:t>~</a:t>
            </a:r>
            <a:r>
              <a:rPr lang="en-US" sz="2000" dirty="0">
                <a:solidFill>
                  <a:srgbClr val="00B000"/>
                </a:solidFill>
                <a:latin typeface="+mn-lt"/>
              </a:rPr>
              <a:t> (1600)</a:t>
            </a:r>
            <a:r>
              <a:rPr lang="en-US" sz="2000" baseline="30000" dirty="0">
                <a:solidFill>
                  <a:srgbClr val="00B000"/>
                </a:solidFill>
                <a:latin typeface="+mn-lt"/>
              </a:rPr>
              <a:t>2</a:t>
            </a:r>
            <a:r>
              <a:rPr lang="en-US" sz="2000" dirty="0">
                <a:solidFill>
                  <a:srgbClr val="00B000"/>
                </a:solidFill>
                <a:latin typeface="+mn-lt"/>
              </a:rPr>
              <a:t>  </a:t>
            </a:r>
          </a:p>
          <a:p>
            <a:pPr>
              <a:lnSpc>
                <a:spcPts val="2400"/>
              </a:lnSpc>
              <a:defRPr/>
            </a:pPr>
            <a:r>
              <a:rPr lang="en-US" sz="2000" dirty="0">
                <a:solidFill>
                  <a:srgbClr val="00B000"/>
                </a:solidFill>
                <a:latin typeface="+mn-lt"/>
              </a:rPr>
              <a:t>– out of reach for foreseeable future,</a:t>
            </a:r>
          </a:p>
          <a:p>
            <a:pPr>
              <a:lnSpc>
                <a:spcPts val="3000"/>
              </a:lnSpc>
              <a:defRPr/>
            </a:pPr>
            <a:r>
              <a:rPr lang="en-US" sz="3200" dirty="0">
                <a:solidFill>
                  <a:srgbClr val="00B000"/>
                </a:solidFill>
                <a:latin typeface="+mn-lt"/>
              </a:rPr>
              <a:t>unless…..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5410200" y="914400"/>
            <a:ext cx="3276600" cy="15033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ts val="2200"/>
              </a:lnSpc>
              <a:defRPr/>
            </a:pPr>
            <a:r>
              <a:rPr lang="en-US" sz="2400" dirty="0">
                <a:solidFill>
                  <a:srgbClr val="FF0000"/>
                </a:solidFill>
                <a:latin typeface="+mn-lt"/>
              </a:rPr>
              <a:t>Anti-</a:t>
            </a:r>
            <a:r>
              <a:rPr lang="en-US" sz="2400" dirty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 yields continue to follow, within errors, exponential predicted by both thermal model and statistical coalescence.</a:t>
            </a:r>
            <a:r>
              <a:rPr lang="en-US" dirty="0"/>
              <a:t> 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2057400" y="2286000"/>
            <a:ext cx="2133600" cy="5232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1400" dirty="0" smtClean="0">
                <a:latin typeface="+mn-lt"/>
              </a:rPr>
              <a:t>      STAR collaboration</a:t>
            </a:r>
            <a:endParaRPr lang="en-US" sz="1400" dirty="0">
              <a:latin typeface="+mn-lt"/>
            </a:endParaRPr>
          </a:p>
          <a:p>
            <a:pPr>
              <a:defRPr/>
            </a:pPr>
            <a:r>
              <a:rPr lang="en-US" sz="1400" dirty="0" smtClean="0">
                <a:latin typeface="+mn-lt"/>
              </a:rPr>
              <a:t>Nature </a:t>
            </a:r>
            <a:r>
              <a:rPr lang="en-US" sz="1400" i="1" dirty="0" smtClean="0">
                <a:solidFill>
                  <a:srgbClr val="0000FF"/>
                </a:solidFill>
                <a:latin typeface="+mn-lt"/>
              </a:rPr>
              <a:t> </a:t>
            </a:r>
            <a:r>
              <a:rPr lang="en-US" sz="1400" b="1" dirty="0" smtClean="0"/>
              <a:t>473</a:t>
            </a:r>
            <a:r>
              <a:rPr lang="en-US" sz="1400" dirty="0" smtClean="0"/>
              <a:t>, 353 (2011);</a:t>
            </a:r>
            <a:endParaRPr lang="en-US" sz="1400" i="1" dirty="0">
              <a:solidFill>
                <a:srgbClr val="0000FF"/>
              </a:solidFill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2286000" y="2743200"/>
            <a:ext cx="1752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 smtClean="0">
                <a:latin typeface="+mn-lt"/>
              </a:rPr>
              <a:t>arXiv:1103.3312</a:t>
            </a:r>
          </a:p>
        </p:txBody>
      </p:sp>
      <p:pic>
        <p:nvPicPr>
          <p:cNvPr id="19" name="Picture 18" descr="AntimatterMass-vs-Yea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648200" y="3329232"/>
            <a:ext cx="4495800" cy="3105282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/>
      <p:bldP spid="34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EEB0C3-B53D-400D-B465-7E690771B6C6}" type="slidenum">
              <a:rPr lang="en-US" smtClean="0"/>
              <a:pPr>
                <a:defRPr/>
              </a:pPr>
              <a:t>2</a:t>
            </a:fld>
            <a:endParaRPr lang="en-US"/>
          </a:p>
        </p:txBody>
      </p:sp>
      <p:sp>
        <p:nvSpPr>
          <p:cNvPr id="41989" name="TextBox 5"/>
          <p:cNvSpPr txBox="1">
            <a:spLocks noChangeArrowheads="1"/>
          </p:cNvSpPr>
          <p:nvPr/>
        </p:nvSpPr>
        <p:spPr bwMode="auto">
          <a:xfrm>
            <a:off x="2895600" y="914400"/>
            <a:ext cx="6096000" cy="9006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100"/>
              </a:lnSpc>
            </a:pP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The Dirac equation (1928) predicted the existence of antimatter.  It was confirmed 4 years later by Anderson’s discovery of the positron.</a:t>
            </a:r>
            <a:r>
              <a:rPr lang="en-US" dirty="0" smtClean="0">
                <a:solidFill>
                  <a:srgbClr val="0070C0"/>
                </a:solidFill>
              </a:rPr>
              <a:t>  </a:t>
            </a:r>
            <a:r>
              <a:rPr lang="en-US" dirty="0" smtClean="0"/>
              <a:t>  </a:t>
            </a:r>
            <a:endParaRPr lang="en-US" dirty="0"/>
          </a:p>
        </p:txBody>
      </p:sp>
      <p:pic>
        <p:nvPicPr>
          <p:cNvPr id="41991" name="Picture 5" descr="C:\Users\Declan\Desktop\Paul-Dirac_1244746c.jpg"/>
          <p:cNvPicPr>
            <a:picLocks noChangeAspect="1" noChangeArrowheads="1"/>
          </p:cNvPicPr>
          <p:nvPr/>
        </p:nvPicPr>
        <p:blipFill>
          <a:blip r:embed="rId3" cstate="print"/>
          <a:srcRect l="33043" r="9566" b="5556"/>
          <a:stretch>
            <a:fillRect/>
          </a:stretch>
        </p:blipFill>
        <p:spPr bwMode="auto">
          <a:xfrm>
            <a:off x="152401" y="838200"/>
            <a:ext cx="2667000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3" name="Group 18"/>
          <p:cNvGrpSpPr/>
          <p:nvPr/>
        </p:nvGrpSpPr>
        <p:grpSpPr>
          <a:xfrm>
            <a:off x="6781800" y="1676400"/>
            <a:ext cx="2057400" cy="5105400"/>
            <a:chOff x="6705600" y="1676400"/>
            <a:chExt cx="2057400" cy="5105400"/>
          </a:xfrm>
        </p:grpSpPr>
        <p:pic>
          <p:nvPicPr>
            <p:cNvPr id="41992" name="Picture 6" descr="C:\Users\Declan\Desktop\DiracWestminister.jpg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6705600" y="1676400"/>
              <a:ext cx="2057400" cy="193357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pic>
          <p:nvPicPr>
            <p:cNvPr id="41993" name="Picture 7" descr="C:\Users\Declan\Desktop\300px-Westminster_Abbey_-_West_Door.jpg"/>
            <p:cNvPicPr>
              <a:picLocks noChangeAspect="1" noChangeArrowheads="1"/>
            </p:cNvPicPr>
            <p:nvPr/>
          </p:nvPicPr>
          <p:blipFill>
            <a:blip r:embed="rId5" cstate="print"/>
            <a:srcRect l="10875" t="8156" r="12999" b="2124"/>
            <a:stretch>
              <a:fillRect/>
            </a:stretch>
          </p:blipFill>
          <p:spPr bwMode="auto">
            <a:xfrm>
              <a:off x="6705600" y="3657600"/>
              <a:ext cx="2057400" cy="312420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4" name="Footer Placeholder 1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/>
          </a:p>
        </p:txBody>
      </p:sp>
      <p:sp>
        <p:nvSpPr>
          <p:cNvPr id="15" name="WordArt 156"/>
          <p:cNvSpPr>
            <a:spLocks noChangeArrowheads="1" noChangeShapeType="1" noTextEdit="1"/>
          </p:cNvSpPr>
          <p:nvPr/>
        </p:nvSpPr>
        <p:spPr bwMode="auto">
          <a:xfrm>
            <a:off x="2667000" y="76200"/>
            <a:ext cx="38862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Antimatter 101</a:t>
            </a:r>
            <a:endParaRPr lang="en-US" sz="32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n-lt"/>
              <a:ea typeface="+mn-lt"/>
              <a:cs typeface="+mn-lt"/>
            </a:endParaRPr>
          </a:p>
        </p:txBody>
      </p:sp>
      <p:sp>
        <p:nvSpPr>
          <p:cNvPr id="21" name="TextBox 5"/>
          <p:cNvSpPr txBox="1">
            <a:spLocks noChangeArrowheads="1"/>
          </p:cNvSpPr>
          <p:nvPr/>
        </p:nvSpPr>
        <p:spPr bwMode="auto">
          <a:xfrm>
            <a:off x="2895600" y="1905000"/>
            <a:ext cx="3733800" cy="9002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100"/>
              </a:lnSpc>
            </a:pPr>
            <a:r>
              <a:rPr lang="en-US" sz="2000" dirty="0" smtClean="0">
                <a:solidFill>
                  <a:srgbClr val="0000FF"/>
                </a:solidFill>
                <a:latin typeface="+mn-lt"/>
              </a:rPr>
              <a:t>Many antiparticles and several antinuclei followed since (more on this later).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 </a:t>
            </a:r>
            <a:endParaRPr lang="en-US" dirty="0"/>
          </a:p>
        </p:txBody>
      </p:sp>
      <p:pic>
        <p:nvPicPr>
          <p:cNvPr id="22" name="Picture 21" descr="Chandra-BulletCluster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19400" y="1905000"/>
            <a:ext cx="3962400" cy="4458316"/>
          </a:xfrm>
          <a:prstGeom prst="rect">
            <a:avLst/>
          </a:prstGeom>
        </p:spPr>
      </p:pic>
      <p:sp>
        <p:nvSpPr>
          <p:cNvPr id="23" name="TextBox 22"/>
          <p:cNvSpPr txBox="1"/>
          <p:nvPr/>
        </p:nvSpPr>
        <p:spPr>
          <a:xfrm>
            <a:off x="228600" y="3657600"/>
            <a:ext cx="25908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0000FF"/>
                </a:solidFill>
              </a:rPr>
              <a:t>Big Bang initially produced matter &amp; antimatter in equal abundance  –  so does any primordial antimatter still persist in isolated regions of the cosmos?</a:t>
            </a:r>
            <a:endParaRPr lang="en-US" b="1" dirty="0">
              <a:solidFill>
                <a:srgbClr val="0000FF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ICFP June 2012, Crete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883973C-BF39-4EA3-9453-87D0AAA78F5C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20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28676" name="Picture 2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 l="2425" t="50511" r="9796"/>
          <a:stretch>
            <a:fillRect/>
          </a:stretch>
        </p:blipFill>
        <p:spPr>
          <a:xfrm>
            <a:off x="4191000" y="914400"/>
            <a:ext cx="3581400" cy="2743200"/>
          </a:xfrm>
        </p:spPr>
      </p:pic>
      <p:sp>
        <p:nvSpPr>
          <p:cNvPr id="28677" name="WordArt 156"/>
          <p:cNvSpPr>
            <a:spLocks noChangeArrowheads="1" noChangeShapeType="1" noTextEdit="1"/>
          </p:cNvSpPr>
          <p:nvPr/>
        </p:nvSpPr>
        <p:spPr bwMode="auto">
          <a:xfrm>
            <a:off x="1752600" y="76200"/>
            <a:ext cx="63246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Correlations in the Vacuum</a:t>
            </a:r>
          </a:p>
        </p:txBody>
      </p:sp>
      <p:pic>
        <p:nvPicPr>
          <p:cNvPr id="28678" name="Picture 2"/>
          <p:cNvPicPr>
            <a:picLocks noChangeAspect="1" noChangeArrowheads="1"/>
          </p:cNvPicPr>
          <p:nvPr/>
        </p:nvPicPr>
        <p:blipFill>
          <a:blip r:embed="rId3" cstate="print"/>
          <a:srcRect t="2649" r="9796" b="52551"/>
          <a:stretch>
            <a:fillRect/>
          </a:stretch>
        </p:blipFill>
        <p:spPr bwMode="auto">
          <a:xfrm>
            <a:off x="762000" y="990600"/>
            <a:ext cx="3487738" cy="274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TextBox 12"/>
          <p:cNvSpPr txBox="1"/>
          <p:nvPr/>
        </p:nvSpPr>
        <p:spPr>
          <a:xfrm>
            <a:off x="457200" y="3733800"/>
            <a:ext cx="8001000" cy="230822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latin typeface="+mn-lt"/>
                <a:cs typeface="Arial" pitchFamily="34" charset="0"/>
              </a:rPr>
              <a:t>Idea from Walter Greiner*:  correlations are present in vacuum, allowing antinucleus like anti-</a:t>
            </a:r>
            <a:r>
              <a:rPr lang="en-US" sz="2400" dirty="0">
                <a:solidFill>
                  <a:srgbClr val="FF0000"/>
                </a:solidFill>
                <a:latin typeface="Symbol" pitchFamily="18" charset="2"/>
                <a:cs typeface="Arial" pitchFamily="34" charset="0"/>
              </a:rPr>
              <a:t>a</a:t>
            </a:r>
            <a:r>
              <a:rPr lang="en-US" sz="2400" dirty="0">
                <a:solidFill>
                  <a:srgbClr val="FF0000"/>
                </a:solidFill>
                <a:latin typeface="+mn-lt"/>
                <a:cs typeface="Arial" pitchFamily="34" charset="0"/>
              </a:rPr>
              <a:t> to be directly excited from the vacuum.  Rate for such antinuclei could be much larger than low value predicted by statistical coalescence.</a:t>
            </a:r>
          </a:p>
          <a:p>
            <a:pPr>
              <a:defRPr/>
            </a:pPr>
            <a:endParaRPr lang="en-US" sz="2400" dirty="0">
              <a:solidFill>
                <a:srgbClr val="FF0000"/>
              </a:solidFill>
              <a:latin typeface="+mn-lt"/>
              <a:cs typeface="Arial" pitchFamily="34" charset="0"/>
            </a:endParaRPr>
          </a:p>
          <a:p>
            <a:pPr algn="ctr">
              <a:defRPr/>
            </a:pPr>
            <a:r>
              <a:rPr lang="en-US" sz="2400" dirty="0">
                <a:solidFill>
                  <a:srgbClr val="0000FF"/>
                </a:solidFill>
                <a:latin typeface="+mn-lt"/>
                <a:cs typeface="Arial" pitchFamily="34" charset="0"/>
              </a:rPr>
              <a:t>No evidence so far.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57200" y="6172200"/>
            <a:ext cx="3581400" cy="3698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da-DK" dirty="0">
                <a:latin typeface="+mn-lt"/>
              </a:rPr>
              <a:t>* Int. J. Mod. Phys. E </a:t>
            </a:r>
            <a:r>
              <a:rPr lang="da-DK" b="1" dirty="0">
                <a:latin typeface="+mn-lt"/>
              </a:rPr>
              <a:t>5</a:t>
            </a:r>
            <a:r>
              <a:rPr lang="da-DK" dirty="0">
                <a:latin typeface="+mn-lt"/>
              </a:rPr>
              <a:t>, 1–90 (1996).</a:t>
            </a:r>
            <a:endParaRPr lang="en-US" dirty="0"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ICFP June 2012, Crete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2C0A70-4476-4EA1-BBF2-B583F746626C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21</a:t>
            </a:fld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7" name="Picture 6" descr="AMS-website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828800" y="838200"/>
            <a:ext cx="7315200" cy="5715000"/>
          </a:xfrm>
          <a:prstGeom prst="rect">
            <a:avLst/>
          </a:prstGeom>
        </p:spPr>
      </p:pic>
      <p:pic>
        <p:nvPicPr>
          <p:cNvPr id="8" name="Picture 7" descr="AMS-detect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3581400"/>
            <a:ext cx="3200400" cy="2667000"/>
          </a:xfrm>
          <a:prstGeom prst="rect">
            <a:avLst/>
          </a:prstGeom>
        </p:spPr>
      </p:pic>
      <p:pic>
        <p:nvPicPr>
          <p:cNvPr id="9" name="Picture 8" descr="ams_detector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914400"/>
            <a:ext cx="1843672" cy="2290763"/>
          </a:xfrm>
          <a:prstGeom prst="rect">
            <a:avLst/>
          </a:prstGeom>
        </p:spPr>
      </p:pic>
      <p:sp>
        <p:nvSpPr>
          <p:cNvPr id="10" name="WordArt 156"/>
          <p:cNvSpPr>
            <a:spLocks noChangeArrowheads="1" noChangeShapeType="1" noTextEdit="1"/>
          </p:cNvSpPr>
          <p:nvPr/>
        </p:nvSpPr>
        <p:spPr bwMode="auto">
          <a:xfrm>
            <a:off x="1828800" y="76200"/>
            <a:ext cx="69342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Search for Antinuclei in Space</a:t>
            </a:r>
            <a:endParaRPr lang="en-US" sz="32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n-lt"/>
              <a:ea typeface="+mn-lt"/>
              <a:cs typeface="+mn-lt"/>
            </a:endParaRPr>
          </a:p>
        </p:txBody>
      </p:sp>
      <p:pic>
        <p:nvPicPr>
          <p:cNvPr id="13" name="Picture 12" descr="AMS-2012-text.pn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1905000" y="2667000"/>
            <a:ext cx="4953000" cy="685800"/>
          </a:xfrm>
          <a:prstGeom prst="rect">
            <a:avLst/>
          </a:prstGeom>
        </p:spPr>
      </p:pic>
      <p:pic>
        <p:nvPicPr>
          <p:cNvPr id="14" name="Picture 13" descr="shuttle-endeavour-station-ams-eva1-17_t607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2819400" y="3581400"/>
            <a:ext cx="4114800" cy="2667000"/>
          </a:xfrm>
          <a:prstGeom prst="rect">
            <a:avLst/>
          </a:prstGeom>
        </p:spPr>
      </p:pic>
      <p:sp>
        <p:nvSpPr>
          <p:cNvPr id="12" name="Rectangle 11"/>
          <p:cNvSpPr/>
          <p:nvPr/>
        </p:nvSpPr>
        <p:spPr>
          <a:xfrm>
            <a:off x="0" y="5791200"/>
            <a:ext cx="6477000" cy="762000"/>
          </a:xfrm>
          <a:prstGeom prst="rect">
            <a:avLst/>
          </a:prstGeom>
          <a:solidFill>
            <a:srgbClr val="FFFF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6200" y="5791200"/>
            <a:ext cx="6477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If there is bulk antimatter in the cosmos, AMS could detect anti-</a:t>
            </a:r>
            <a:r>
              <a:rPr lang="en-US" sz="2000" dirty="0" smtClean="0">
                <a:solidFill>
                  <a:srgbClr val="FF0000"/>
                </a:solidFill>
                <a:latin typeface="Symbol" pitchFamily="18" charset="2"/>
              </a:rPr>
              <a:t>a</a:t>
            </a:r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; rate from matter-matter collisions in space is too low</a:t>
            </a:r>
            <a:endParaRPr lang="en-US" sz="20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4495800" y="4876800"/>
            <a:ext cx="3505200" cy="1371600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7DD32EB-AF0D-4010-9E98-D11901881C88}" type="slidenum">
              <a:rPr lang="en-US" smtClean="0">
                <a:solidFill>
                  <a:schemeClr val="tx1"/>
                </a:solidFill>
              </a:rPr>
              <a:pPr>
                <a:defRPr/>
              </a:pPr>
              <a:t>22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>
                <a:solidFill>
                  <a:schemeClr val="tx1"/>
                </a:solidFill>
              </a:rPr>
              <a:t>ICFP June 2012, Crete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0245" name="WordArt 156"/>
          <p:cNvSpPr>
            <a:spLocks noChangeArrowheads="1" noChangeShapeType="1" noTextEdit="1"/>
          </p:cNvSpPr>
          <p:nvPr/>
        </p:nvSpPr>
        <p:spPr bwMode="auto">
          <a:xfrm>
            <a:off x="1676400" y="76200"/>
            <a:ext cx="6629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From Physics to Aesthetics…..</a:t>
            </a:r>
            <a:endParaRPr lang="en-US" sz="32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n-lt"/>
              <a:ea typeface="+mn-lt"/>
              <a:cs typeface="+mn-lt"/>
            </a:endParaRPr>
          </a:p>
        </p:txBody>
      </p:sp>
      <p:pic>
        <p:nvPicPr>
          <p:cNvPr id="10248" name="Picture 1" descr="C:\Users\Declan\Desktop\Nature_cover_v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71600" y="838200"/>
            <a:ext cx="6553200" cy="3923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Box 13"/>
          <p:cNvSpPr txBox="1"/>
          <p:nvPr/>
        </p:nvSpPr>
        <p:spPr>
          <a:xfrm>
            <a:off x="4495800" y="4876800"/>
            <a:ext cx="365760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sz="2000" i="1" dirty="0">
                <a:latin typeface="+mn-lt"/>
              </a:rPr>
              <a:t>“Illustrations should be selected more for their aesthetic appeal than for their scientific content”</a:t>
            </a:r>
          </a:p>
          <a:p>
            <a:pPr>
              <a:defRPr/>
            </a:pPr>
            <a:r>
              <a:rPr lang="en-US" sz="2000" dirty="0">
                <a:solidFill>
                  <a:srgbClr val="0000FF"/>
                </a:solidFill>
              </a:rPr>
              <a:t>–</a:t>
            </a:r>
            <a:r>
              <a:rPr lang="en-US" sz="2000" dirty="0">
                <a:solidFill>
                  <a:srgbClr val="0000FF"/>
                </a:solidFill>
                <a:latin typeface="+mn-lt"/>
              </a:rPr>
              <a:t> guidance from editors 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1143000" y="4876800"/>
            <a:ext cx="3200400" cy="8302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400" dirty="0">
                <a:solidFill>
                  <a:srgbClr val="FF0000"/>
                </a:solidFill>
                <a:latin typeface="+mn-lt"/>
              </a:rPr>
              <a:t>Proposed cover art for print version of </a:t>
            </a:r>
            <a:r>
              <a:rPr lang="en-US" sz="2400" i="1" dirty="0">
                <a:solidFill>
                  <a:srgbClr val="FF0000"/>
                </a:solidFill>
                <a:latin typeface="+mn-lt"/>
              </a:rPr>
              <a:t>Nature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1143000" y="5638800"/>
            <a:ext cx="31242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>
                <a:latin typeface="+mn-lt"/>
              </a:rPr>
              <a:t>(Synergy with centennial of use of </a:t>
            </a:r>
            <a:r>
              <a:rPr lang="en-US" sz="1600" b="1" dirty="0" smtClean="0">
                <a:latin typeface="Symbol" pitchFamily="18" charset="2"/>
              </a:rPr>
              <a:t>a</a:t>
            </a:r>
            <a:r>
              <a:rPr lang="en-US" sz="1600" b="1" dirty="0" smtClean="0">
                <a:latin typeface="+mn-lt"/>
              </a:rPr>
              <a:t> + gold to discover the nucleus)</a:t>
            </a:r>
            <a:endParaRPr lang="en-US" sz="1600" b="1" dirty="0"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0" name="Rectangle 28"/>
          <p:cNvSpPr>
            <a:spLocks noChangeArrowheads="1"/>
          </p:cNvSpPr>
          <p:nvPr/>
        </p:nvSpPr>
        <p:spPr bwMode="auto">
          <a:xfrm>
            <a:off x="457200" y="2895600"/>
            <a:ext cx="7891463" cy="800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buClr>
                <a:srgbClr val="0000CC"/>
              </a:buClr>
            </a:pPr>
            <a:r>
              <a:rPr lang="en-US" altLang="zh-CN" sz="2200"/>
              <a:t>     The measured lifetime is                            ps, shorter than </a:t>
            </a:r>
          </a:p>
          <a:p>
            <a:pPr>
              <a:buClr>
                <a:srgbClr val="0000CC"/>
              </a:buClr>
            </a:pPr>
            <a:r>
              <a:rPr lang="en-US" altLang="zh-CN" sz="2200"/>
              <a:t>     the free </a:t>
            </a:r>
            <a:r>
              <a:rPr lang="en-US" altLang="zh-CN" sz="2400">
                <a:latin typeface="Symbol" charset="2"/>
              </a:rPr>
              <a:t>L </a:t>
            </a:r>
            <a:r>
              <a:rPr lang="en-US" altLang="zh-CN" sz="2200"/>
              <a:t>lifetime (263 ps) but consistent with it.</a:t>
            </a:r>
            <a:endParaRPr lang="zh-CN" altLang="en-US" sz="2200"/>
          </a:p>
        </p:txBody>
      </p:sp>
      <p:sp>
        <p:nvSpPr>
          <p:cNvPr id="6151" name="Rectangle 27"/>
          <p:cNvSpPr>
            <a:spLocks noChangeArrowheads="1"/>
          </p:cNvSpPr>
          <p:nvPr/>
        </p:nvSpPr>
        <p:spPr bwMode="auto">
          <a:xfrm>
            <a:off x="428625" y="2000250"/>
            <a:ext cx="8320088" cy="769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00CC"/>
              </a:buClr>
            </a:pPr>
            <a:r>
              <a:rPr lang="en-US" altLang="zh-CN" sz="2200"/>
              <a:t>     Consistency check has been done on        analysis; 157 </a:t>
            </a:r>
          </a:p>
          <a:p>
            <a:pPr>
              <a:buClr>
                <a:srgbClr val="0000CC"/>
              </a:buClr>
            </a:pPr>
            <a:r>
              <a:rPr lang="en-US" altLang="zh-CN" sz="2200"/>
              <a:t>     candidates, with significance better than 5</a:t>
            </a:r>
            <a:r>
              <a:rPr lang="en-US" altLang="zh-CN" sz="2200">
                <a:latin typeface="Symbol" charset="2"/>
              </a:rPr>
              <a:t>s.</a:t>
            </a:r>
            <a:endParaRPr lang="zh-CN" altLang="en-US" sz="2200">
              <a:latin typeface="Symbol" charset="2"/>
            </a:endParaRPr>
          </a:p>
        </p:txBody>
      </p:sp>
      <p:sp>
        <p:nvSpPr>
          <p:cNvPr id="6152" name="Text Box 26"/>
          <p:cNvSpPr txBox="1">
            <a:spLocks noChangeArrowheads="1"/>
          </p:cNvSpPr>
          <p:nvPr/>
        </p:nvSpPr>
        <p:spPr bwMode="auto">
          <a:xfrm>
            <a:off x="395288" y="1125538"/>
            <a:ext cx="7962900" cy="769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buClr>
                <a:srgbClr val="0000CC"/>
              </a:buClr>
            </a:pPr>
            <a:r>
              <a:rPr lang="en-US" altLang="zh-CN" sz="2200"/>
              <a:t>             has been published in 2010; 70 candidates based on </a:t>
            </a:r>
          </a:p>
          <a:p>
            <a:pPr>
              <a:buClr>
                <a:srgbClr val="0000CC"/>
              </a:buClr>
            </a:pPr>
            <a:r>
              <a:rPr lang="en-US" altLang="zh-CN" sz="2200"/>
              <a:t>     data up to 2007, with significance ~4</a:t>
            </a:r>
            <a:r>
              <a:rPr lang="en-US" altLang="zh-CN" sz="2200">
                <a:latin typeface="Symbol" charset="2"/>
              </a:rPr>
              <a:t>s</a:t>
            </a:r>
            <a:r>
              <a:rPr lang="en-US" altLang="zh-CN" sz="2200"/>
              <a:t>.</a:t>
            </a:r>
          </a:p>
        </p:txBody>
      </p:sp>
      <p:graphicFrame>
        <p:nvGraphicFramePr>
          <p:cNvPr id="6146" name="Object 14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5562600" y="1981200"/>
          <a:ext cx="576263" cy="500063"/>
        </p:xfrm>
        <a:graphic>
          <a:graphicData uri="http://schemas.openxmlformats.org/presentationml/2006/ole">
            <p:oleObj spid="_x0000_s206850" name="公式" r:id="rId4" imgW="253800" imgH="228600" progId="Equation.3">
              <p:embed/>
            </p:oleObj>
          </a:graphicData>
        </a:graphic>
      </p:graphicFrame>
      <p:graphicFrame>
        <p:nvGraphicFramePr>
          <p:cNvPr id="6147" name="Object 17"/>
          <p:cNvGraphicFramePr>
            <a:graphicFrameLocks noGrp="1" noChangeAspect="1"/>
          </p:cNvGraphicFramePr>
          <p:nvPr>
            <p:ph sz="quarter" idx="4294967295"/>
          </p:nvPr>
        </p:nvGraphicFramePr>
        <p:xfrm>
          <a:off x="838200" y="1066800"/>
          <a:ext cx="576263" cy="546100"/>
        </p:xfrm>
        <a:graphic>
          <a:graphicData uri="http://schemas.openxmlformats.org/presentationml/2006/ole">
            <p:oleObj spid="_x0000_s206851" name="公式" r:id="rId5" imgW="253800" imgH="241200" progId="Equation.3">
              <p:embed/>
            </p:oleObj>
          </a:graphicData>
        </a:graphic>
      </p:graphicFrame>
      <p:sp>
        <p:nvSpPr>
          <p:cNvPr id="6153" name="Rectangle 29"/>
          <p:cNvSpPr>
            <a:spLocks noChangeArrowheads="1"/>
          </p:cNvSpPr>
          <p:nvPr/>
        </p:nvSpPr>
        <p:spPr bwMode="auto">
          <a:xfrm>
            <a:off x="533400" y="3733800"/>
            <a:ext cx="7924800" cy="938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25000"/>
              </a:lnSpc>
              <a:buClr>
                <a:srgbClr val="0000CC"/>
              </a:buClr>
            </a:pPr>
            <a:r>
              <a:rPr lang="en-US" altLang="zh-CN" sz="2200" dirty="0"/>
              <a:t>                  analysis </a:t>
            </a:r>
            <a:r>
              <a:rPr lang="en-US" altLang="zh-CN" sz="2200" dirty="0" smtClean="0"/>
              <a:t>nearing release </a:t>
            </a:r>
            <a:r>
              <a:rPr lang="en-US" altLang="zh-CN" sz="2200" dirty="0"/>
              <a:t>with </a:t>
            </a:r>
            <a:r>
              <a:rPr lang="en-US" altLang="zh-CN" sz="2200" dirty="0" smtClean="0"/>
              <a:t>&gt;10</a:t>
            </a:r>
            <a:r>
              <a:rPr lang="en-US" altLang="zh-CN" dirty="0" smtClean="0"/>
              <a:t>X</a:t>
            </a:r>
            <a:r>
              <a:rPr lang="en-US" altLang="zh-CN" sz="2200" dirty="0" smtClean="0"/>
              <a:t> statistics, </a:t>
            </a:r>
            <a:r>
              <a:rPr lang="en-US" altLang="zh-CN" sz="2200" dirty="0"/>
              <a:t>better </a:t>
            </a:r>
            <a:r>
              <a:rPr lang="en-US" altLang="zh-CN" sz="2200" dirty="0" smtClean="0"/>
              <a:t> </a:t>
            </a:r>
          </a:p>
          <a:p>
            <a:pPr>
              <a:lnSpc>
                <a:spcPct val="125000"/>
              </a:lnSpc>
              <a:buClr>
                <a:srgbClr val="0000CC"/>
              </a:buClr>
            </a:pPr>
            <a:r>
              <a:rPr lang="en-US" altLang="zh-CN" sz="2200" dirty="0" smtClean="0"/>
              <a:t>    PID, &amp; more decay modes. </a:t>
            </a:r>
            <a:endParaRPr lang="zh-CN" altLang="en-US" sz="2200" dirty="0"/>
          </a:p>
        </p:txBody>
      </p:sp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533400" y="12192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宋体" pitchFamily="2" charset="-122"/>
            </a:endParaRPr>
          </a:p>
        </p:txBody>
      </p:sp>
      <p:sp>
        <p:nvSpPr>
          <p:cNvPr id="21" name="AutoShape 9"/>
          <p:cNvSpPr>
            <a:spLocks noChangeArrowheads="1"/>
          </p:cNvSpPr>
          <p:nvPr/>
        </p:nvSpPr>
        <p:spPr bwMode="auto">
          <a:xfrm>
            <a:off x="533400" y="20574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宋体" pitchFamily="2" charset="-122"/>
            </a:endParaRPr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533400" y="2971800"/>
            <a:ext cx="228600" cy="2286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宋体" pitchFamily="2" charset="-122"/>
            </a:endParaRPr>
          </a:p>
        </p:txBody>
      </p:sp>
      <p:sp>
        <p:nvSpPr>
          <p:cNvPr id="23" name="AutoShape 9"/>
          <p:cNvSpPr>
            <a:spLocks noChangeArrowheads="1"/>
          </p:cNvSpPr>
          <p:nvPr/>
        </p:nvSpPr>
        <p:spPr bwMode="auto">
          <a:xfrm>
            <a:off x="533400" y="38862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宋体" pitchFamily="2" charset="-122"/>
            </a:endParaRPr>
          </a:p>
        </p:txBody>
      </p:sp>
      <p:graphicFrame>
        <p:nvGraphicFramePr>
          <p:cNvPr id="6148" name="Object 6"/>
          <p:cNvGraphicFramePr>
            <a:graphicFrameLocks noGrp="1" noChangeAspect="1"/>
          </p:cNvGraphicFramePr>
          <p:nvPr/>
        </p:nvGraphicFramePr>
        <p:xfrm>
          <a:off x="4038600" y="2819400"/>
          <a:ext cx="2020888" cy="544513"/>
        </p:xfrm>
        <a:graphic>
          <a:graphicData uri="http://schemas.openxmlformats.org/presentationml/2006/ole">
            <p:oleObj spid="_x0000_s206852" name="Equation" r:id="rId6" imgW="1041120" imgH="241200" progId="Equation.3">
              <p:embed/>
            </p:oleObj>
          </a:graphicData>
        </a:graphic>
      </p:graphicFrame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A151A45-40E2-4C70-BCF7-315C01A3795E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23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76600" cy="365125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1"/>
                </a:solidFill>
              </a:rPr>
              <a:t>ICFP June 2012, Crete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160" name="WordArt 156"/>
          <p:cNvSpPr>
            <a:spLocks noChangeArrowheads="1" noChangeShapeType="1" noTextEdit="1"/>
          </p:cNvSpPr>
          <p:nvPr/>
        </p:nvSpPr>
        <p:spPr bwMode="auto">
          <a:xfrm>
            <a:off x="1981200" y="76200"/>
            <a:ext cx="56388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 dirty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Summary &amp; Outlook – I</a:t>
            </a:r>
          </a:p>
        </p:txBody>
      </p:sp>
      <p:graphicFrame>
        <p:nvGraphicFramePr>
          <p:cNvPr id="6149" name="Object 5"/>
          <p:cNvGraphicFramePr>
            <a:graphicFrameLocks noGrp="1" noChangeAspect="1"/>
          </p:cNvGraphicFramePr>
          <p:nvPr/>
        </p:nvGraphicFramePr>
        <p:xfrm>
          <a:off x="914400" y="3733800"/>
          <a:ext cx="1109663" cy="533400"/>
        </p:xfrm>
        <a:graphic>
          <a:graphicData uri="http://schemas.openxmlformats.org/presentationml/2006/ole">
            <p:oleObj spid="_x0000_s206853" name="Equation" r:id="rId7" imgW="507960" imgH="241200" progId="Equation.3">
              <p:embed/>
            </p:oleObj>
          </a:graphicData>
        </a:graphic>
      </p:graphicFrame>
      <p:sp>
        <p:nvSpPr>
          <p:cNvPr id="6161" name="Rectangle 29"/>
          <p:cNvSpPr>
            <a:spLocks noChangeArrowheads="1"/>
          </p:cNvSpPr>
          <p:nvPr/>
        </p:nvSpPr>
        <p:spPr bwMode="auto">
          <a:xfrm>
            <a:off x="838200" y="4419600"/>
            <a:ext cx="7696200" cy="1503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800"/>
              </a:lnSpc>
              <a:buClr>
                <a:srgbClr val="0000CC"/>
              </a:buClr>
            </a:pPr>
            <a:endParaRPr lang="en-US" altLang="zh-CN" sz="2200" dirty="0" smtClean="0"/>
          </a:p>
          <a:p>
            <a:pPr>
              <a:lnSpc>
                <a:spcPts val="2800"/>
              </a:lnSpc>
              <a:buClr>
                <a:srgbClr val="0000CC"/>
              </a:buClr>
            </a:pPr>
            <a:r>
              <a:rPr lang="en-US" altLang="zh-CN" sz="2200" dirty="0" smtClean="0"/>
              <a:t>High </a:t>
            </a:r>
            <a:r>
              <a:rPr lang="en-US" altLang="zh-CN" sz="2200" dirty="0"/>
              <a:t>Level Trigger has allowed fast-track search for anti-</a:t>
            </a:r>
            <a:r>
              <a:rPr lang="en-US" altLang="zh-CN" sz="2200" dirty="0">
                <a:latin typeface="Symbol" charset="2"/>
              </a:rPr>
              <a:t>a </a:t>
            </a:r>
            <a:r>
              <a:rPr lang="en-US" altLang="zh-CN" sz="2200" dirty="0"/>
              <a:t>among &gt;0.5 trillion tracks of 2010 data; 18 anti-</a:t>
            </a:r>
            <a:r>
              <a:rPr lang="en-US" altLang="zh-CN" sz="2200" dirty="0">
                <a:latin typeface="Symbol" charset="2"/>
              </a:rPr>
              <a:t>a</a:t>
            </a:r>
            <a:r>
              <a:rPr lang="en-US" altLang="zh-CN" sz="2200" dirty="0"/>
              <a:t>s found, with </a:t>
            </a:r>
            <a:r>
              <a:rPr lang="en-US" altLang="zh-CN" sz="2200" dirty="0" err="1"/>
              <a:t>mis</a:t>
            </a:r>
            <a:r>
              <a:rPr lang="en-US" altLang="zh-CN" sz="2200" dirty="0"/>
              <a:t>-ID probability ~ 10</a:t>
            </a:r>
            <a:r>
              <a:rPr lang="en-US" altLang="zh-CN" sz="2200" baseline="30000" dirty="0"/>
              <a:t>-11</a:t>
            </a:r>
            <a:r>
              <a:rPr lang="en-US" altLang="zh-CN" sz="2200" dirty="0"/>
              <a:t>. Published </a:t>
            </a:r>
            <a:r>
              <a:rPr lang="en-US" altLang="zh-CN" sz="2200" dirty="0" smtClean="0"/>
              <a:t>in </a:t>
            </a:r>
            <a:r>
              <a:rPr lang="en-US" altLang="zh-CN" sz="2200" i="1" dirty="0" smtClean="0"/>
              <a:t>Nature </a:t>
            </a:r>
            <a:r>
              <a:rPr lang="en-US" altLang="zh-CN" sz="2200" dirty="0" smtClean="0"/>
              <a:t>in 2011.</a:t>
            </a:r>
            <a:endParaRPr lang="zh-CN" altLang="en-US" sz="2200" dirty="0"/>
          </a:p>
        </p:txBody>
      </p:sp>
      <p:sp>
        <p:nvSpPr>
          <p:cNvPr id="27" name="AutoShape 9"/>
          <p:cNvSpPr>
            <a:spLocks noChangeArrowheads="1"/>
          </p:cNvSpPr>
          <p:nvPr/>
        </p:nvSpPr>
        <p:spPr bwMode="auto">
          <a:xfrm>
            <a:off x="533400" y="48768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ea typeface="宋体" pitchFamily="2" charset="-122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 descr="Nature_cover_background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" y="762000"/>
            <a:ext cx="9143999" cy="6096001"/>
          </a:xfrm>
          <a:prstGeom prst="rect">
            <a:avLst/>
          </a:prstGeom>
        </p:spPr>
      </p:pic>
      <p:sp>
        <p:nvSpPr>
          <p:cNvPr id="20" name="AutoShape 9"/>
          <p:cNvSpPr>
            <a:spLocks noChangeArrowheads="1"/>
          </p:cNvSpPr>
          <p:nvPr/>
        </p:nvSpPr>
        <p:spPr bwMode="auto">
          <a:xfrm>
            <a:off x="533400" y="12192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宋体" pitchFamily="2" charset="-122"/>
            </a:endParaRPr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533400" y="2895600"/>
            <a:ext cx="228600" cy="228600"/>
          </a:xfrm>
          <a:prstGeom prst="star5">
            <a:avLst>
              <a:gd name="adj" fmla="val 19098"/>
              <a:gd name="hf" fmla="val 105146"/>
              <a:gd name="vf" fmla="val 110557"/>
            </a:avLst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宋体" pitchFamily="2" charset="-122"/>
            </a:endParaRPr>
          </a:p>
        </p:txBody>
      </p:sp>
      <p:sp>
        <p:nvSpPr>
          <p:cNvPr id="19" name="Slide Number Placeholder 1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5C798-F224-4441-AE25-ECE1ED4D588E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24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>
          <a:xfrm>
            <a:off x="2971800" y="6492875"/>
            <a:ext cx="3276600" cy="365125"/>
          </a:xfrm>
        </p:spPr>
        <p:txBody>
          <a:bodyPr/>
          <a:lstStyle/>
          <a:p>
            <a:pPr>
              <a:defRPr/>
            </a:pPr>
            <a:r>
              <a:rPr lang="en-US" smtClean="0">
                <a:solidFill>
                  <a:schemeClr val="tx1"/>
                </a:solidFill>
              </a:rPr>
              <a:t>ICFP June 2012, Crete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5" name="WordArt 156"/>
          <p:cNvSpPr>
            <a:spLocks noChangeArrowheads="1" noChangeShapeType="1" noTextEdit="1"/>
          </p:cNvSpPr>
          <p:nvPr/>
        </p:nvSpPr>
        <p:spPr bwMode="auto">
          <a:xfrm>
            <a:off x="1981200" y="76200"/>
            <a:ext cx="56388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Summary &amp; Outlook – II</a:t>
            </a:r>
            <a:endParaRPr lang="en-US" sz="32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n-lt"/>
              <a:ea typeface="+mn-lt"/>
              <a:cs typeface="+mn-lt"/>
            </a:endParaRPr>
          </a:p>
        </p:txBody>
      </p:sp>
      <p:sp>
        <p:nvSpPr>
          <p:cNvPr id="26" name="Rectangle 29"/>
          <p:cNvSpPr>
            <a:spLocks noChangeArrowheads="1"/>
          </p:cNvSpPr>
          <p:nvPr/>
        </p:nvSpPr>
        <p:spPr bwMode="auto">
          <a:xfrm>
            <a:off x="838200" y="1143000"/>
            <a:ext cx="7543800" cy="1528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  <a:buClr>
                <a:srgbClr val="0000CC"/>
              </a:buClr>
            </a:pPr>
            <a:r>
              <a:rPr lang="en-US" altLang="zh-CN" sz="2200" dirty="0" smtClean="0"/>
              <a:t>Antinucleus yields up to </a:t>
            </a:r>
            <a:r>
              <a:rPr lang="en-US" altLang="zh-CN" sz="2200" i="1" dirty="0" smtClean="0"/>
              <a:t>A</a:t>
            </a:r>
            <a:r>
              <a:rPr lang="en-US" altLang="zh-CN" sz="2200" dirty="0" smtClean="0"/>
              <a:t> = 4 remain consistent within errors with thermal &amp; statistical coalescence models. This has important implications for the AMS experiment &amp; for other searches for new phenomena in the cosmos.</a:t>
            </a:r>
            <a:endParaRPr lang="zh-CN" altLang="en-US" sz="2200" dirty="0"/>
          </a:p>
        </p:txBody>
      </p:sp>
      <p:sp>
        <p:nvSpPr>
          <p:cNvPr id="28" name="Rectangle 29"/>
          <p:cNvSpPr>
            <a:spLocks noChangeArrowheads="1"/>
          </p:cNvSpPr>
          <p:nvPr/>
        </p:nvSpPr>
        <p:spPr bwMode="auto">
          <a:xfrm>
            <a:off x="838200" y="2819400"/>
            <a:ext cx="7543800" cy="1169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800"/>
              </a:lnSpc>
              <a:buClr>
                <a:srgbClr val="0000CC"/>
              </a:buClr>
            </a:pPr>
            <a:r>
              <a:rPr lang="en-US" altLang="zh-CN" sz="2200" dirty="0" smtClean="0"/>
              <a:t>The next stable </a:t>
            </a:r>
            <a:r>
              <a:rPr lang="en-US" altLang="zh-CN" sz="2200" dirty="0" err="1" smtClean="0"/>
              <a:t>antinucleus</a:t>
            </a:r>
            <a:r>
              <a:rPr lang="en-US" altLang="zh-CN" sz="2200" dirty="0" smtClean="0"/>
              <a:t> after anti-</a:t>
            </a:r>
            <a:r>
              <a:rPr lang="en-US" altLang="zh-CN" sz="2200" dirty="0" smtClean="0">
                <a:latin typeface="Symbol" pitchFamily="18" charset="2"/>
              </a:rPr>
              <a:t>a</a:t>
            </a:r>
            <a:r>
              <a:rPr lang="en-US" altLang="zh-CN" sz="2200" dirty="0" smtClean="0"/>
              <a:t> has </a:t>
            </a:r>
            <a:r>
              <a:rPr lang="en-US" altLang="zh-CN" sz="2200" i="1" dirty="0" smtClean="0"/>
              <a:t>A </a:t>
            </a:r>
            <a:r>
              <a:rPr lang="en-US" altLang="zh-CN" sz="2200" dirty="0" smtClean="0"/>
              <a:t>= 6. Penalty factor  &gt; 2 million means new record for heaviest stable </a:t>
            </a:r>
            <a:r>
              <a:rPr lang="en-US" altLang="zh-CN" sz="2200" dirty="0" err="1" smtClean="0"/>
              <a:t>antinucleus</a:t>
            </a:r>
            <a:r>
              <a:rPr lang="en-US" altLang="zh-CN" sz="2200" dirty="0" smtClean="0"/>
              <a:t> is likely to stand for a very long time.</a:t>
            </a:r>
            <a:endParaRPr lang="zh-CN" altLang="en-US" sz="2200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altLang="zh-CN" smtClean="0"/>
              <a:t>ICFP June 2012, Crete</a:t>
            </a:r>
            <a:endParaRPr lang="en-US" altLang="zh-CN"/>
          </a:p>
        </p:txBody>
      </p:sp>
      <p:sp>
        <p:nvSpPr>
          <p:cNvPr id="49155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2860AA9-39F2-40C4-A9A7-780A9A81CE47}" type="slidenum">
              <a:rPr lang="zh-CN" altLang="en-US" smtClean="0"/>
              <a:pPr>
                <a:defRPr/>
              </a:pPr>
              <a:t>25</a:t>
            </a:fld>
            <a:endParaRPr lang="en-US" altLang="zh-CN" smtClean="0"/>
          </a:p>
        </p:txBody>
      </p:sp>
      <p:sp>
        <p:nvSpPr>
          <p:cNvPr id="40964" name="Footer Placeholder 2"/>
          <p:cNvSpPr txBox="1">
            <a:spLocks noGrp="1"/>
          </p:cNvSpPr>
          <p:nvPr/>
        </p:nvSpPr>
        <p:spPr bwMode="auto">
          <a:xfrm>
            <a:off x="2362200" y="6553200"/>
            <a:ext cx="4495800" cy="22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ctr"/>
            <a:r>
              <a:rPr lang="zh-CN" altLang="en-US" sz="1400">
                <a:solidFill>
                  <a:srgbClr val="0066FF"/>
                </a:solidFill>
              </a:rPr>
              <a:t>OSU Seminar, March 6, 2008</a:t>
            </a:r>
            <a:endParaRPr lang="en-US" altLang="zh-CN" sz="1400">
              <a:solidFill>
                <a:srgbClr val="0066FF"/>
              </a:solidFill>
            </a:endParaRPr>
          </a:p>
        </p:txBody>
      </p:sp>
      <p:sp>
        <p:nvSpPr>
          <p:cNvPr id="40965" name="Slide Number Placeholder 3"/>
          <p:cNvSpPr txBox="1">
            <a:spLocks noGrp="1"/>
          </p:cNvSpPr>
          <p:nvPr/>
        </p:nvSpPr>
        <p:spPr bwMode="auto">
          <a:xfrm>
            <a:off x="6858000" y="65373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/>
            <a:fld id="{4EBCEB6A-12E0-472F-B9BD-BEE2DB0BD1D4}" type="slidenum">
              <a:rPr lang="zh-CN" altLang="en-US" sz="1400">
                <a:solidFill>
                  <a:srgbClr val="0066FF"/>
                </a:solidFill>
              </a:rPr>
              <a:pPr algn="r"/>
              <a:t>25</a:t>
            </a:fld>
            <a:endParaRPr lang="en-US" altLang="zh-CN" sz="1400">
              <a:solidFill>
                <a:srgbClr val="0066FF"/>
              </a:solidFill>
            </a:endParaRPr>
          </a:p>
        </p:txBody>
      </p:sp>
      <p:pic>
        <p:nvPicPr>
          <p:cNvPr id="40966" name="Picture 2" descr="ev2_fron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-200025"/>
            <a:ext cx="9144000" cy="705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0967" name="Text Box 3"/>
          <p:cNvSpPr txBox="1">
            <a:spLocks noChangeArrowheads="1"/>
          </p:cNvSpPr>
          <p:nvPr/>
        </p:nvSpPr>
        <p:spPr bwMode="auto">
          <a:xfrm>
            <a:off x="1028700" y="2560638"/>
            <a:ext cx="7462838" cy="155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algn="ctr" eaLnBrk="0" hangingPunct="0">
              <a:spcBef>
                <a:spcPct val="50000"/>
              </a:spcBef>
            </a:pPr>
            <a:r>
              <a:rPr lang="en-US" sz="9600" b="1">
                <a:solidFill>
                  <a:srgbClr val="FF0000"/>
                </a:solidFill>
                <a:latin typeface="Arial Narrow" pitchFamily="34" charset="0"/>
              </a:rPr>
              <a:t>EXTRA SLIDES</a:t>
            </a:r>
            <a:endParaRPr lang="en-US" sz="96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CB5C798-F224-4441-AE25-ECE1ED4D588E}" type="slidenum">
              <a:rPr lang="en-US" sz="1600" smtClean="0">
                <a:solidFill>
                  <a:srgbClr val="00153E"/>
                </a:solidFill>
              </a:rPr>
              <a:pPr>
                <a:defRPr/>
              </a:pPr>
              <a:t>26</a:t>
            </a:fld>
            <a:endParaRPr lang="en-US" sz="1600" dirty="0">
              <a:solidFill>
                <a:srgbClr val="00153E"/>
              </a:solidFill>
            </a:endParaRPr>
          </a:p>
        </p:txBody>
      </p:sp>
      <p:pic>
        <p:nvPicPr>
          <p:cNvPr id="4" name="Picture 3" descr="Fig4-reflected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62000" y="838200"/>
            <a:ext cx="7887651" cy="5545838"/>
          </a:xfrm>
          <a:prstGeom prst="rect">
            <a:avLst/>
          </a:prstGeom>
        </p:spPr>
      </p:pic>
      <p:sp>
        <p:nvSpPr>
          <p:cNvPr id="5" name="WordArt 156"/>
          <p:cNvSpPr>
            <a:spLocks noChangeArrowheads="1" noChangeShapeType="1" noTextEdit="1"/>
          </p:cNvSpPr>
          <p:nvPr/>
        </p:nvSpPr>
        <p:spPr bwMode="auto">
          <a:xfrm>
            <a:off x="1752600" y="76200"/>
            <a:ext cx="68580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Yields: Nuclei &amp; Antinuclei Compared</a:t>
            </a:r>
            <a:endParaRPr lang="en-US" sz="32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n-lt"/>
              <a:ea typeface="+mn-lt"/>
              <a:cs typeface="+mn-lt"/>
            </a:endParaRPr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5" name="Rounded Rectangle 6"/>
          <p:cNvSpPr>
            <a:spLocks noChangeArrowheads="1"/>
          </p:cNvSpPr>
          <p:nvPr/>
        </p:nvSpPr>
        <p:spPr bwMode="auto">
          <a:xfrm>
            <a:off x="1752600" y="5638800"/>
            <a:ext cx="2590800" cy="498475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28575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en-US"/>
          </a:p>
        </p:txBody>
      </p:sp>
      <p:graphicFrame>
        <p:nvGraphicFramePr>
          <p:cNvPr id="12290" name="Object 2"/>
          <p:cNvGraphicFramePr>
            <a:graphicFrameLocks/>
          </p:cNvGraphicFramePr>
          <p:nvPr/>
        </p:nvGraphicFramePr>
        <p:xfrm>
          <a:off x="468313" y="908050"/>
          <a:ext cx="8197850" cy="4648200"/>
        </p:xfrm>
        <a:graphic>
          <a:graphicData uri="http://schemas.openxmlformats.org/presentationml/2006/ole">
            <p:oleObj spid="_x0000_s184322" r:id="rId3" imgW="8199317" imgH="4648637" progId="PBrush">
              <p:embed/>
            </p:oleObj>
          </a:graphicData>
        </a:graphic>
      </p:graphicFrame>
      <p:graphicFrame>
        <p:nvGraphicFramePr>
          <p:cNvPr id="12291" name="Object 4"/>
          <p:cNvGraphicFramePr>
            <a:graphicFrameLocks noGrp="1" noChangeAspect="1"/>
          </p:cNvGraphicFramePr>
          <p:nvPr/>
        </p:nvGraphicFramePr>
        <p:xfrm>
          <a:off x="1828800" y="5638800"/>
          <a:ext cx="2020887" cy="466725"/>
        </p:xfrm>
        <a:graphic>
          <a:graphicData uri="http://schemas.openxmlformats.org/presentationml/2006/ole">
            <p:oleObj spid="_x0000_s184323" r:id="rId4" imgW="1041120" imgH="241200" progId="Equation.3">
              <p:embed/>
            </p:oleObj>
          </a:graphicData>
        </a:graphic>
      </p:graphicFrame>
      <p:sp>
        <p:nvSpPr>
          <p:cNvPr id="12293" name="TextBox 4"/>
          <p:cNvSpPr txBox="1">
            <a:spLocks noChangeArrowheads="1"/>
          </p:cNvSpPr>
          <p:nvPr/>
        </p:nvSpPr>
        <p:spPr bwMode="auto">
          <a:xfrm>
            <a:off x="3810000" y="5638800"/>
            <a:ext cx="1000125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2000" dirty="0" err="1"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ps</a:t>
            </a:r>
            <a:endParaRPr lang="en-US" sz="2000" dirty="0"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>
        <p:nvSpPr>
          <p:cNvPr id="12294" name="TextBox 5"/>
          <p:cNvSpPr txBox="1">
            <a:spLocks noChangeArrowheads="1"/>
          </p:cNvSpPr>
          <p:nvPr/>
        </p:nvSpPr>
        <p:spPr bwMode="auto">
          <a:xfrm>
            <a:off x="5435600" y="5518150"/>
            <a:ext cx="3313113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r"/>
            <a:r>
              <a:rPr lang="en-US">
                <a:solidFill>
                  <a:srgbClr val="FF0000"/>
                </a:solidFill>
              </a:rPr>
              <a:t>We measure </a:t>
            </a:r>
            <a:r>
              <a:rPr lang="en-US">
                <a:solidFill>
                  <a:srgbClr val="FF0000"/>
                </a:solidFill>
                <a:latin typeface="Symbol" pitchFamily="18" charset="2"/>
              </a:rPr>
              <a:t>t</a:t>
            </a:r>
            <a:r>
              <a:rPr lang="en-US" baseline="-25000">
                <a:solidFill>
                  <a:srgbClr val="FF0000"/>
                </a:solidFill>
                <a:latin typeface="Symbol" pitchFamily="18" charset="2"/>
              </a:rPr>
              <a:t>L </a:t>
            </a:r>
            <a:r>
              <a:rPr lang="en-US">
                <a:solidFill>
                  <a:srgbClr val="FF0000"/>
                </a:solidFill>
              </a:rPr>
              <a:t>= 267 </a:t>
            </a:r>
            <a:r>
              <a:rPr lang="en-US" b="1">
                <a:solidFill>
                  <a:srgbClr val="FF0000"/>
                </a:solidFill>
              </a:rPr>
              <a:t>± </a:t>
            </a:r>
            <a:r>
              <a:rPr lang="en-US">
                <a:solidFill>
                  <a:srgbClr val="FF0000"/>
                </a:solidFill>
              </a:rPr>
              <a:t>5 ps</a:t>
            </a:r>
          </a:p>
          <a:p>
            <a:pPr algn="r"/>
            <a:r>
              <a:rPr lang="en-US">
                <a:solidFill>
                  <a:srgbClr val="FF0000"/>
                </a:solidFill>
              </a:rPr>
              <a:t> PDG value </a:t>
            </a:r>
            <a:r>
              <a:rPr lang="en-US">
                <a:solidFill>
                  <a:srgbClr val="FF0000"/>
                </a:solidFill>
                <a:latin typeface="Symbol" pitchFamily="18" charset="2"/>
              </a:rPr>
              <a:t>t</a:t>
            </a:r>
            <a:r>
              <a:rPr lang="en-US" baseline="-25000">
                <a:solidFill>
                  <a:srgbClr val="FF0000"/>
                </a:solidFill>
                <a:latin typeface="Symbol" pitchFamily="18" charset="2"/>
              </a:rPr>
              <a:t>L </a:t>
            </a:r>
            <a:r>
              <a:rPr lang="en-US">
                <a:solidFill>
                  <a:srgbClr val="FF0000"/>
                </a:solidFill>
              </a:rPr>
              <a:t>= 263 </a:t>
            </a:r>
            <a:r>
              <a:rPr lang="en-US" b="1">
                <a:solidFill>
                  <a:srgbClr val="FF0000"/>
                </a:solidFill>
              </a:rPr>
              <a:t>± </a:t>
            </a:r>
            <a:r>
              <a:rPr lang="en-US">
                <a:solidFill>
                  <a:srgbClr val="FF0000"/>
                </a:solidFill>
              </a:rPr>
              <a:t>2 ps</a:t>
            </a:r>
            <a:endParaRPr lang="en-US" baseline="-25000">
              <a:solidFill>
                <a:srgbClr val="FF0000"/>
              </a:solidFill>
              <a:latin typeface="Symbol" pitchFamily="18" charset="2"/>
            </a:endParaRPr>
          </a:p>
        </p:txBody>
      </p:sp>
      <p:sp>
        <p:nvSpPr>
          <p:cNvPr id="12297" name="Text Box 9"/>
          <p:cNvSpPr txBox="1">
            <a:spLocks noChangeArrowheads="1"/>
          </p:cNvSpPr>
          <p:nvPr/>
        </p:nvSpPr>
        <p:spPr bwMode="auto">
          <a:xfrm>
            <a:off x="2590800" y="6324600"/>
            <a:ext cx="42137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6600FF"/>
                </a:solidFill>
              </a:rPr>
              <a:t>STAR Collaboration</a:t>
            </a:r>
            <a:r>
              <a:rPr lang="en-US" sz="1600" i="1" dirty="0">
                <a:solidFill>
                  <a:srgbClr val="6600FF"/>
                </a:solidFill>
              </a:rPr>
              <a:t>, </a:t>
            </a:r>
            <a:r>
              <a:rPr lang="en-US" altLang="en-US" sz="1600" i="1" dirty="0" smtClean="0">
                <a:solidFill>
                  <a:srgbClr val="6600FF"/>
                </a:solidFill>
              </a:rPr>
              <a:t>Science </a:t>
            </a:r>
            <a:r>
              <a:rPr lang="en-US" altLang="en-US" sz="1600" b="1" dirty="0" smtClean="0">
                <a:solidFill>
                  <a:srgbClr val="6600FF"/>
                </a:solidFill>
              </a:rPr>
              <a:t>328</a:t>
            </a:r>
            <a:r>
              <a:rPr lang="en-US" altLang="en-US" sz="1600" dirty="0" smtClean="0">
                <a:solidFill>
                  <a:srgbClr val="6600FF"/>
                </a:solidFill>
              </a:rPr>
              <a:t>, 58 (2010)</a:t>
            </a:r>
            <a:endParaRPr lang="en-US" alt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E84CB50-0533-4767-8371-E52CB341517B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27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 dirty="0"/>
          </a:p>
        </p:txBody>
      </p:sp>
      <p:sp>
        <p:nvSpPr>
          <p:cNvPr id="12" name="WordArt 156"/>
          <p:cNvSpPr>
            <a:spLocks noChangeArrowheads="1" noChangeShapeType="1" noTextEdit="1"/>
          </p:cNvSpPr>
          <p:nvPr/>
        </p:nvSpPr>
        <p:spPr bwMode="auto">
          <a:xfrm>
            <a:off x="1981200" y="76200"/>
            <a:ext cx="57912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Lifetime Measurement</a:t>
            </a:r>
            <a:endParaRPr lang="en-US" sz="32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n-lt"/>
              <a:ea typeface="+mn-lt"/>
              <a:cs typeface="+mn-lt"/>
            </a:endParaRPr>
          </a:p>
        </p:txBody>
      </p:sp>
      <p:sp>
        <p:nvSpPr>
          <p:cNvPr id="15" name="Rectangle 14"/>
          <p:cNvSpPr/>
          <p:nvPr/>
        </p:nvSpPr>
        <p:spPr>
          <a:xfrm>
            <a:off x="4724400" y="4724400"/>
            <a:ext cx="4267200" cy="457200"/>
          </a:xfrm>
          <a:prstGeom prst="rect">
            <a:avLst/>
          </a:prstGeom>
          <a:solidFill>
            <a:srgbClr val="FFFF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4724400" y="4724400"/>
            <a:ext cx="43434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2010 data (</a:t>
            </a:r>
            <a:r>
              <a:rPr lang="en-US" b="1" dirty="0" smtClean="0">
                <a:solidFill>
                  <a:srgbClr val="FF0000"/>
                </a:solidFill>
              </a:rPr>
              <a:t>~</a:t>
            </a:r>
            <a:r>
              <a:rPr lang="en-US" sz="2000" b="1" dirty="0" smtClean="0">
                <a:solidFill>
                  <a:srgbClr val="FF0000"/>
                </a:solidFill>
                <a:latin typeface="+mn-lt"/>
              </a:rPr>
              <a:t>10 times statistics) coming</a:t>
            </a:r>
            <a:endParaRPr lang="en-US" sz="2000" b="1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3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ounded Rectangle 4"/>
          <p:cNvSpPr/>
          <p:nvPr/>
        </p:nvSpPr>
        <p:spPr>
          <a:xfrm>
            <a:off x="6172200" y="1066800"/>
            <a:ext cx="2438400" cy="990600"/>
          </a:xfrm>
          <a:prstGeom prst="roundRect">
            <a:avLst/>
          </a:prstGeom>
          <a:solidFill>
            <a:srgbClr val="FFFF66"/>
          </a:solidFill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/>
          <a:lstStyle/>
          <a:p>
            <a:pPr algn="ctr"/>
            <a:r>
              <a:rPr lang="en-US" sz="3600" b="1" dirty="0" smtClean="0">
                <a:solidFill>
                  <a:srgbClr val="FF0000"/>
                </a:solidFill>
                <a:latin typeface="Arial" pitchFamily="34" charset="0"/>
                <a:cs typeface="Arial" pitchFamily="34" charset="0"/>
              </a:rPr>
              <a:t>Predictability is a shock</a:t>
            </a:r>
            <a:endParaRPr lang="en-US" sz="3600" b="1" dirty="0">
              <a:solidFill>
                <a:srgbClr val="FF000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914400" y="948690"/>
            <a:ext cx="7534766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dirty="0" smtClean="0"/>
              <a:t>If I told you that: </a:t>
            </a:r>
          </a:p>
          <a:p>
            <a:pPr algn="l"/>
            <a:endParaRPr lang="en-US" dirty="0" smtClean="0"/>
          </a:p>
          <a:p>
            <a:pPr marL="342900" indent="-342900" algn="l">
              <a:buFont typeface="+mj-lt"/>
              <a:buAutoNum type="arabicPeriod"/>
            </a:pPr>
            <a:r>
              <a:rPr lang="en-US" dirty="0" smtClean="0"/>
              <a:t>create a state of matter at </a:t>
            </a:r>
            <a:r>
              <a:rPr lang="en-US" dirty="0" smtClean="0">
                <a:solidFill>
                  <a:srgbClr val="0000CC"/>
                </a:solidFill>
              </a:rPr>
              <a:t>4x10</a:t>
            </a:r>
            <a:r>
              <a:rPr lang="en-US" baseline="30000" dirty="0" smtClean="0">
                <a:solidFill>
                  <a:srgbClr val="0000CC"/>
                </a:solidFill>
              </a:rPr>
              <a:t>12</a:t>
            </a:r>
            <a:r>
              <a:rPr lang="en-US" dirty="0" smtClean="0">
                <a:solidFill>
                  <a:srgbClr val="0000CC"/>
                </a:solidFill>
              </a:rPr>
              <a:t> degrees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out of </a:t>
            </a:r>
            <a:r>
              <a:rPr lang="en-US" dirty="0" smtClean="0">
                <a:solidFill>
                  <a:srgbClr val="0000CC"/>
                </a:solidFill>
              </a:rPr>
              <a:t>a few thousands </a:t>
            </a:r>
            <a:r>
              <a:rPr lang="en-US" dirty="0" smtClean="0"/>
              <a:t>of particles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 smtClean="0"/>
              <a:t>Matter and antimatter do not annihilate at </a:t>
            </a:r>
            <a:br>
              <a:rPr lang="en-US" dirty="0" smtClean="0"/>
            </a:br>
            <a:r>
              <a:rPr lang="en-US" dirty="0" smtClean="0"/>
              <a:t>energy density </a:t>
            </a:r>
            <a:r>
              <a:rPr lang="en-US" dirty="0" smtClean="0">
                <a:solidFill>
                  <a:srgbClr val="0000CC"/>
                </a:solidFill>
              </a:rPr>
              <a:t>100 times the normal nuclear density 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 smtClean="0"/>
              <a:t>Anti-nuclei and nuclei with </a:t>
            </a:r>
            <a:r>
              <a:rPr lang="en-US" dirty="0" smtClean="0">
                <a:solidFill>
                  <a:srgbClr val="0000CC"/>
                </a:solidFill>
              </a:rPr>
              <a:t>weak binding </a:t>
            </a:r>
            <a:r>
              <a:rPr lang="en-US" dirty="0" smtClean="0"/>
              <a:t>energy </a:t>
            </a:r>
            <a:br>
              <a:rPr lang="en-US" dirty="0" smtClean="0"/>
            </a:br>
            <a:r>
              <a:rPr lang="en-US" dirty="0" smtClean="0"/>
              <a:t> carry information from the QGP phase transition </a:t>
            </a:r>
            <a:br>
              <a:rPr lang="en-US" dirty="0" smtClean="0"/>
            </a:br>
            <a:r>
              <a:rPr lang="en-US" dirty="0" smtClean="0"/>
              <a:t>(Temperature = 160MeV)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 smtClean="0"/>
              <a:t>All particles maintain </a:t>
            </a:r>
            <a:r>
              <a:rPr lang="en-US" dirty="0" smtClean="0">
                <a:solidFill>
                  <a:srgbClr val="0000CC"/>
                </a:solidFill>
              </a:rPr>
              <a:t>statistical equilibrium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(no sign of annihilation but coalescence)</a:t>
            </a:r>
          </a:p>
          <a:p>
            <a:pPr marL="342900" indent="-342900" algn="l">
              <a:buFont typeface="+mj-lt"/>
              <a:buAutoNum type="arabicPeriod"/>
            </a:pPr>
            <a:r>
              <a:rPr lang="en-US" dirty="0" smtClean="0"/>
              <a:t>Models that assume thermal equilibrium correctly account for </a:t>
            </a:r>
            <a:br>
              <a:rPr lang="en-US" dirty="0" smtClean="0"/>
            </a:br>
            <a:r>
              <a:rPr lang="en-US" dirty="0" smtClean="0"/>
              <a:t>yields spanning </a:t>
            </a:r>
            <a:r>
              <a:rPr lang="en-US" dirty="0" smtClean="0">
                <a:solidFill>
                  <a:srgbClr val="0000CC"/>
                </a:solidFill>
              </a:rPr>
              <a:t>11 orders of magnitude</a:t>
            </a:r>
            <a:r>
              <a:rPr lang="en-US" dirty="0" smtClean="0"/>
              <a:t>. </a:t>
            </a:r>
            <a:br>
              <a:rPr lang="en-US" dirty="0" smtClean="0"/>
            </a:br>
            <a:r>
              <a:rPr lang="en-US" dirty="0" smtClean="0"/>
              <a:t>(1000 </a:t>
            </a:r>
            <a:r>
              <a:rPr lang="en-US" dirty="0" smtClean="0">
                <a:latin typeface="Symbol" pitchFamily="18" charset="2"/>
              </a:rPr>
              <a:t>p</a:t>
            </a:r>
            <a:r>
              <a:rPr lang="en-US" dirty="0" smtClean="0"/>
              <a:t>, 10</a:t>
            </a:r>
            <a:r>
              <a:rPr lang="en-US" baseline="30000" dirty="0" smtClean="0"/>
              <a:t>-8</a:t>
            </a:r>
            <a:r>
              <a:rPr lang="en-US" dirty="0" smtClean="0"/>
              <a:t> </a:t>
            </a:r>
            <a:r>
              <a:rPr lang="en-US" baseline="30000" dirty="0" smtClean="0"/>
              <a:t>4</a:t>
            </a:r>
            <a:r>
              <a:rPr lang="en-US" dirty="0" smtClean="0"/>
              <a:t>He)</a:t>
            </a:r>
            <a:br>
              <a:rPr lang="en-US" dirty="0" smtClean="0"/>
            </a:br>
            <a:r>
              <a:rPr lang="en-US" dirty="0" smtClean="0"/>
              <a:t>±0.00000000001 </a:t>
            </a:r>
          </a:p>
          <a:p>
            <a:pPr marL="342900" indent="-342900" algn="l"/>
            <a:endParaRPr lang="en-US" dirty="0" smtClean="0"/>
          </a:p>
          <a:p>
            <a:pPr marL="342900" indent="-342900" algn="l"/>
            <a:r>
              <a:rPr lang="en-US" dirty="0" smtClean="0"/>
              <a:t>How many of you would say that </a:t>
            </a:r>
            <a:r>
              <a:rPr lang="en-US" dirty="0" smtClean="0">
                <a:solidFill>
                  <a:srgbClr val="FF0000"/>
                </a:solidFill>
              </a:rPr>
              <a:t>“I expect that!”? </a:t>
            </a:r>
          </a:p>
          <a:p>
            <a:pPr marL="342900" indent="-342900" algn="l"/>
            <a:endParaRPr lang="en-US" dirty="0" smtClean="0"/>
          </a:p>
          <a:p>
            <a:pPr marL="342900" indent="-342900" algn="l"/>
            <a:r>
              <a:rPr lang="en-US" dirty="0" smtClean="0"/>
              <a:t>That is what we did when we found all these </a:t>
            </a:r>
          </a:p>
          <a:p>
            <a:pPr marL="342900" indent="-342900" algn="l"/>
            <a:r>
              <a:rPr lang="en-US" dirty="0" smtClean="0"/>
              <a:t>Heavy antimatter nuclei!</a:t>
            </a:r>
          </a:p>
          <a:p>
            <a:pPr marL="342900" indent="-342900" algn="l">
              <a:buFont typeface="+mj-lt"/>
              <a:buAutoNum type="arabicPeriod"/>
            </a:pP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248400" y="1143000"/>
            <a:ext cx="24384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From a talk by  </a:t>
            </a:r>
          </a:p>
          <a:p>
            <a:r>
              <a:rPr lang="en-US" sz="2400" b="1" dirty="0" smtClean="0"/>
              <a:t>  Zhangbu Xu</a:t>
            </a:r>
            <a:endParaRPr lang="en-US" sz="2400" b="1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4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5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8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1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2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3" dur="8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8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9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0" dur="8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5" dur="8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6" dur="8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7" dur="8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2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3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4" dur="8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590800" y="4495800"/>
            <a:ext cx="3657600" cy="457200"/>
          </a:xfrm>
          <a:prstGeom prst="rect">
            <a:avLst/>
          </a:prstGeom>
          <a:solidFill>
            <a:srgbClr val="FFFF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EBDA406-245D-4B52-8B43-4F402238BFB0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3</a:t>
            </a:fld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1270" name="WordArt 156"/>
          <p:cNvSpPr>
            <a:spLocks noChangeArrowheads="1" noChangeShapeType="1" noTextEdit="1"/>
          </p:cNvSpPr>
          <p:nvPr/>
        </p:nvSpPr>
        <p:spPr bwMode="auto">
          <a:xfrm>
            <a:off x="2514600" y="152400"/>
            <a:ext cx="45720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Collisions at RHIC</a:t>
            </a:r>
          </a:p>
        </p:txBody>
      </p:sp>
      <p:pic>
        <p:nvPicPr>
          <p:cNvPr id="11271" name="Picture 4" descr="evolution4b"/>
          <p:cNvPicPr>
            <a:picLocks noChangeAspect="1" noChangeArrowheads="1"/>
          </p:cNvPicPr>
          <p:nvPr/>
        </p:nvPicPr>
        <p:blipFill>
          <a:blip r:embed="rId3" cstate="print"/>
          <a:srcRect b="60977"/>
          <a:stretch>
            <a:fillRect/>
          </a:stretch>
        </p:blipFill>
        <p:spPr bwMode="auto">
          <a:xfrm>
            <a:off x="457200" y="1219200"/>
            <a:ext cx="8382000" cy="1738313"/>
          </a:xfrm>
          <a:prstGeom prst="rect">
            <a:avLst/>
          </a:prstGeom>
          <a:noFill/>
          <a:ln w="9525">
            <a:solidFill>
              <a:srgbClr val="339933"/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4876800" y="2895600"/>
            <a:ext cx="41148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dirty="0" err="1">
                <a:latin typeface="+mn-lt"/>
                <a:cs typeface="Arial" pitchFamily="34" charset="0"/>
              </a:rPr>
              <a:t>Hadronization</a:t>
            </a:r>
            <a:r>
              <a:rPr lang="en-US" sz="2800" dirty="0">
                <a:latin typeface="+mn-lt"/>
                <a:cs typeface="Arial" pitchFamily="34" charset="0"/>
              </a:rPr>
              <a:t> &amp; freeze-out</a:t>
            </a:r>
          </a:p>
        </p:txBody>
      </p:sp>
      <p:sp>
        <p:nvSpPr>
          <p:cNvPr id="7" name="Text Box 11"/>
          <p:cNvSpPr txBox="1">
            <a:spLocks noChangeArrowheads="1"/>
          </p:cNvSpPr>
          <p:nvPr/>
        </p:nvSpPr>
        <p:spPr bwMode="auto">
          <a:xfrm>
            <a:off x="1143000" y="3657600"/>
            <a:ext cx="6705600" cy="8361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ts val="2900"/>
              </a:lnSpc>
              <a:spcBef>
                <a:spcPct val="50000"/>
              </a:spcBef>
              <a:defRPr/>
            </a:pPr>
            <a:r>
              <a:rPr lang="en-US" sz="3200" dirty="0">
                <a:solidFill>
                  <a:srgbClr val="6600FF"/>
                </a:solidFill>
                <a:latin typeface="+mn-lt"/>
                <a:cs typeface="Arial" pitchFamily="34" charset="0"/>
              </a:rPr>
              <a:t>     </a:t>
            </a:r>
            <a:r>
              <a:rPr lang="en-US" sz="2800" dirty="0">
                <a:solidFill>
                  <a:srgbClr val="6600FF"/>
                </a:solidFill>
                <a:latin typeface="+mn-lt"/>
                <a:cs typeface="Arial" pitchFamily="34" charset="0"/>
              </a:rPr>
              <a:t>RHIC generates hot and dense </a:t>
            </a:r>
            <a:r>
              <a:rPr lang="en-US" sz="2800" dirty="0" smtClean="0">
                <a:solidFill>
                  <a:srgbClr val="6600FF"/>
                </a:solidFill>
                <a:latin typeface="+mn-lt"/>
                <a:cs typeface="Arial" pitchFamily="34" charset="0"/>
              </a:rPr>
              <a:t>matter, where matter &amp; antimatter decouple quickly:</a:t>
            </a:r>
            <a:endParaRPr lang="en-US" sz="2800" dirty="0">
              <a:latin typeface="+mn-lt"/>
              <a:cs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90800" y="4495800"/>
            <a:ext cx="3657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 Ideal factory for antinuclei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990600" y="5715000"/>
            <a:ext cx="7696200" cy="533400"/>
          </a:xfrm>
          <a:prstGeom prst="rect">
            <a:avLst/>
          </a:prstGeom>
          <a:solidFill>
            <a:srgbClr val="FFFF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pic>
        <p:nvPicPr>
          <p:cNvPr id="25603" name="Picture 2" descr="C:\Users\Declan\Desktop\antihelium-200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71600" y="1524000"/>
            <a:ext cx="6889750" cy="414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3915AE6F-60DC-49A1-A1F5-6EDE4617DDB5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4</a:t>
            </a:fld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5606" name="Picture 3" descr="C:\Users\Declan\Desktop\antihelium-2001-PRL.jpg"/>
          <p:cNvPicPr>
            <a:picLocks noChangeAspect="1" noChangeArrowheads="1"/>
          </p:cNvPicPr>
          <p:nvPr/>
        </p:nvPicPr>
        <p:blipFill>
          <a:blip r:embed="rId3" cstate="print"/>
          <a:srcRect l="15218" t="63564" r="16304" b="9193"/>
          <a:stretch>
            <a:fillRect/>
          </a:stretch>
        </p:blipFill>
        <p:spPr bwMode="auto">
          <a:xfrm>
            <a:off x="1676400" y="1295400"/>
            <a:ext cx="6400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7" name="WordArt 156"/>
          <p:cNvSpPr>
            <a:spLocks noChangeArrowheads="1" noChangeShapeType="1" noTextEdit="1"/>
          </p:cNvSpPr>
          <p:nvPr/>
        </p:nvSpPr>
        <p:spPr bwMode="auto">
          <a:xfrm>
            <a:off x="1752600" y="152400"/>
            <a:ext cx="7010400" cy="457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First STAR results for antinuclei</a:t>
            </a:r>
          </a:p>
        </p:txBody>
      </p:sp>
      <p:sp>
        <p:nvSpPr>
          <p:cNvPr id="25608" name="TextBox 6"/>
          <p:cNvSpPr txBox="1">
            <a:spLocks noChangeArrowheads="1"/>
          </p:cNvSpPr>
          <p:nvPr/>
        </p:nvSpPr>
        <p:spPr bwMode="auto">
          <a:xfrm>
            <a:off x="1447800" y="5715000"/>
            <a:ext cx="73152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14 anti-</a:t>
            </a:r>
            <a:r>
              <a:rPr lang="en-US" sz="2400" baseline="30000">
                <a:solidFill>
                  <a:srgbClr val="FF0000"/>
                </a:solidFill>
              </a:rPr>
              <a:t>3</a:t>
            </a:r>
            <a:r>
              <a:rPr lang="en-US" sz="2400">
                <a:solidFill>
                  <a:srgbClr val="FF0000"/>
                </a:solidFill>
              </a:rPr>
              <a:t>He based on 0.6M central AuAu at 130 GeV</a:t>
            </a:r>
          </a:p>
        </p:txBody>
      </p:sp>
      <p:sp>
        <p:nvSpPr>
          <p:cNvPr id="25609" name="TextBox 7"/>
          <p:cNvSpPr txBox="1">
            <a:spLocks noChangeArrowheads="1"/>
          </p:cNvSpPr>
          <p:nvPr/>
        </p:nvSpPr>
        <p:spPr bwMode="auto">
          <a:xfrm>
            <a:off x="3352800" y="914400"/>
            <a:ext cx="335280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2400">
                <a:solidFill>
                  <a:srgbClr val="FF0000"/>
                </a:solidFill>
              </a:rPr>
              <a:t>PRL 87, 262301 (2001)</a:t>
            </a:r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1219200" y="57912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88DC948-3852-4B63-897E-67354DEC2F50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5</a:t>
            </a:fld>
            <a:endParaRPr lang="en-US" sz="1600" dirty="0">
              <a:solidFill>
                <a:schemeClr val="tx1"/>
              </a:solidFill>
            </a:endParaRPr>
          </a:p>
        </p:txBody>
      </p:sp>
      <p:grpSp>
        <p:nvGrpSpPr>
          <p:cNvPr id="24580" name="Group 108"/>
          <p:cNvGrpSpPr>
            <a:grpSpLocks/>
          </p:cNvGrpSpPr>
          <p:nvPr/>
        </p:nvGrpSpPr>
        <p:grpSpPr bwMode="auto">
          <a:xfrm>
            <a:off x="0" y="-171450"/>
            <a:ext cx="9144000" cy="6648450"/>
            <a:chOff x="0" y="-170812"/>
            <a:chExt cx="9144001" cy="7028817"/>
          </a:xfrm>
        </p:grpSpPr>
        <p:sp>
          <p:nvSpPr>
            <p:cNvPr id="24581" name="AutoShape 2" descr="Dotted grid"/>
            <p:cNvSpPr>
              <a:spLocks noChangeArrowheads="1"/>
            </p:cNvSpPr>
            <p:nvPr/>
          </p:nvSpPr>
          <p:spPr bwMode="auto">
            <a:xfrm>
              <a:off x="0" y="838200"/>
              <a:ext cx="9144001" cy="5638805"/>
            </a:xfrm>
            <a:prstGeom prst="roundRect">
              <a:avLst>
                <a:gd name="adj" fmla="val 3042"/>
              </a:avLst>
            </a:prstGeom>
            <a:pattFill prst="dotGrid">
              <a:fgClr>
                <a:srgbClr val="D4D4D4"/>
              </a:fgClr>
              <a:bgClr>
                <a:schemeClr val="bg1"/>
              </a:bgClr>
            </a:pattFill>
            <a:ln w="38100" cmpd="dbl">
              <a:solidFill>
                <a:srgbClr val="CFA61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>
                <a:latin typeface="Calibri" pitchFamily="34" charset="0"/>
              </a:endParaRPr>
            </a:p>
          </p:txBody>
        </p:sp>
        <p:pic>
          <p:nvPicPr>
            <p:cNvPr id="24582" name="Picture 3" descr="tpcsymposium copy"/>
            <p:cNvPicPr>
              <a:picLocks noChangeAspect="1" noChangeArrowheads="1"/>
            </p:cNvPicPr>
            <p:nvPr/>
          </p:nvPicPr>
          <p:blipFill>
            <a:blip r:embed="rId2" cstate="print"/>
            <a:srcRect l="1123"/>
            <a:stretch>
              <a:fillRect/>
            </a:stretch>
          </p:blipFill>
          <p:spPr bwMode="auto">
            <a:xfrm>
              <a:off x="1524000" y="1524000"/>
              <a:ext cx="6037263" cy="391319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  <p:grpSp>
          <p:nvGrpSpPr>
            <p:cNvPr id="24583" name="Group 6"/>
            <p:cNvGrpSpPr>
              <a:grpSpLocks/>
            </p:cNvGrpSpPr>
            <p:nvPr/>
          </p:nvGrpSpPr>
          <p:grpSpPr bwMode="auto">
            <a:xfrm>
              <a:off x="2743200" y="3103565"/>
              <a:ext cx="0" cy="762000"/>
              <a:chOff x="768" y="2064"/>
              <a:chExt cx="0" cy="480"/>
            </a:xfrm>
          </p:grpSpPr>
          <p:sp>
            <p:nvSpPr>
              <p:cNvPr id="24683" name="Line 5"/>
              <p:cNvSpPr>
                <a:spLocks noChangeShapeType="1"/>
              </p:cNvSpPr>
              <p:nvPr/>
            </p:nvSpPr>
            <p:spPr bwMode="auto">
              <a:xfrm>
                <a:off x="768" y="2064"/>
                <a:ext cx="0" cy="19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84" name="Line 6"/>
              <p:cNvSpPr>
                <a:spLocks noChangeShapeType="1"/>
              </p:cNvSpPr>
              <p:nvPr/>
            </p:nvSpPr>
            <p:spPr bwMode="auto">
              <a:xfrm>
                <a:off x="768" y="2352"/>
                <a:ext cx="0" cy="19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584" name="Group 7"/>
            <p:cNvGrpSpPr>
              <a:grpSpLocks/>
            </p:cNvGrpSpPr>
            <p:nvPr/>
          </p:nvGrpSpPr>
          <p:grpSpPr bwMode="auto">
            <a:xfrm>
              <a:off x="6324601" y="3103565"/>
              <a:ext cx="0" cy="762000"/>
              <a:chOff x="768" y="2064"/>
              <a:chExt cx="0" cy="480"/>
            </a:xfrm>
          </p:grpSpPr>
          <p:sp>
            <p:nvSpPr>
              <p:cNvPr id="24681" name="Line 8"/>
              <p:cNvSpPr>
                <a:spLocks noChangeShapeType="1"/>
              </p:cNvSpPr>
              <p:nvPr/>
            </p:nvSpPr>
            <p:spPr bwMode="auto">
              <a:xfrm>
                <a:off x="768" y="2064"/>
                <a:ext cx="0" cy="19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82" name="Line 9"/>
              <p:cNvSpPr>
                <a:spLocks noChangeShapeType="1"/>
              </p:cNvSpPr>
              <p:nvPr/>
            </p:nvSpPr>
            <p:spPr bwMode="auto">
              <a:xfrm>
                <a:off x="768" y="2352"/>
                <a:ext cx="0" cy="19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4585" name="Line 11"/>
            <p:cNvSpPr>
              <a:spLocks noChangeShapeType="1"/>
            </p:cNvSpPr>
            <p:nvPr/>
          </p:nvSpPr>
          <p:spPr bwMode="auto">
            <a:xfrm>
              <a:off x="4330701" y="-170812"/>
              <a:ext cx="533400" cy="0"/>
            </a:xfrm>
            <a:prstGeom prst="line">
              <a:avLst/>
            </a:pr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86" name="Rectangle 14"/>
            <p:cNvSpPr>
              <a:spLocks noChangeArrowheads="1"/>
            </p:cNvSpPr>
            <p:nvPr/>
          </p:nvSpPr>
          <p:spPr bwMode="auto">
            <a:xfrm>
              <a:off x="3276600" y="6681793"/>
              <a:ext cx="2895600" cy="176212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200"/>
              <a:endParaRPr lang="en-US"/>
            </a:p>
          </p:txBody>
        </p:sp>
        <p:grpSp>
          <p:nvGrpSpPr>
            <p:cNvPr id="24587" name="Group 15"/>
            <p:cNvGrpSpPr>
              <a:grpSpLocks/>
            </p:cNvGrpSpPr>
            <p:nvPr/>
          </p:nvGrpSpPr>
          <p:grpSpPr bwMode="auto">
            <a:xfrm>
              <a:off x="4343400" y="3276602"/>
              <a:ext cx="457200" cy="392113"/>
              <a:chOff x="1776" y="1920"/>
              <a:chExt cx="288" cy="247"/>
            </a:xfrm>
          </p:grpSpPr>
          <p:grpSp>
            <p:nvGrpSpPr>
              <p:cNvPr id="24676" name="Group 16"/>
              <p:cNvGrpSpPr>
                <a:grpSpLocks/>
              </p:cNvGrpSpPr>
              <p:nvPr/>
            </p:nvGrpSpPr>
            <p:grpSpPr bwMode="auto">
              <a:xfrm>
                <a:off x="1776" y="1920"/>
                <a:ext cx="288" cy="26"/>
                <a:chOff x="1776" y="1920"/>
                <a:chExt cx="288" cy="26"/>
              </a:xfrm>
            </p:grpSpPr>
            <p:sp>
              <p:nvSpPr>
                <p:cNvPr id="24679" name="Line 17"/>
                <p:cNvSpPr>
                  <a:spLocks noChangeShapeType="1"/>
                </p:cNvSpPr>
                <p:nvPr/>
              </p:nvSpPr>
              <p:spPr bwMode="auto">
                <a:xfrm>
                  <a:off x="1802" y="1946"/>
                  <a:ext cx="240" cy="0"/>
                </a:xfrm>
                <a:prstGeom prst="line">
                  <a:avLst/>
                </a:prstGeom>
                <a:noFill/>
                <a:ln w="12700">
                  <a:solidFill>
                    <a:srgbClr val="FC0128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80" name="Line 18"/>
                <p:cNvSpPr>
                  <a:spLocks noChangeShapeType="1"/>
                </p:cNvSpPr>
                <p:nvPr/>
              </p:nvSpPr>
              <p:spPr bwMode="auto">
                <a:xfrm>
                  <a:off x="1776" y="1920"/>
                  <a:ext cx="288" cy="0"/>
                </a:xfrm>
                <a:prstGeom prst="line">
                  <a:avLst/>
                </a:prstGeom>
                <a:noFill/>
                <a:ln w="12700">
                  <a:solidFill>
                    <a:srgbClr val="FC0128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sp>
            <p:nvSpPr>
              <p:cNvPr id="24677" name="Line 19"/>
              <p:cNvSpPr>
                <a:spLocks noChangeShapeType="1"/>
              </p:cNvSpPr>
              <p:nvPr/>
            </p:nvSpPr>
            <p:spPr bwMode="auto">
              <a:xfrm>
                <a:off x="1802" y="2141"/>
                <a:ext cx="240" cy="0"/>
              </a:xfrm>
              <a:prstGeom prst="line">
                <a:avLst/>
              </a:prstGeom>
              <a:noFill/>
              <a:ln w="12700">
                <a:solidFill>
                  <a:srgbClr val="FC012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78" name="Line 20"/>
              <p:cNvSpPr>
                <a:spLocks noChangeShapeType="1"/>
              </p:cNvSpPr>
              <p:nvPr/>
            </p:nvSpPr>
            <p:spPr bwMode="auto">
              <a:xfrm>
                <a:off x="1776" y="2167"/>
                <a:ext cx="288" cy="0"/>
              </a:xfrm>
              <a:prstGeom prst="line">
                <a:avLst/>
              </a:prstGeom>
              <a:noFill/>
              <a:ln w="12700">
                <a:solidFill>
                  <a:srgbClr val="FC0128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588" name="Group 21"/>
            <p:cNvGrpSpPr>
              <a:grpSpLocks/>
            </p:cNvGrpSpPr>
            <p:nvPr/>
          </p:nvGrpSpPr>
          <p:grpSpPr bwMode="auto">
            <a:xfrm>
              <a:off x="4495800" y="3411540"/>
              <a:ext cx="152400" cy="146050"/>
              <a:chOff x="1872" y="2258"/>
              <a:chExt cx="96" cy="92"/>
            </a:xfrm>
          </p:grpSpPr>
          <p:grpSp>
            <p:nvGrpSpPr>
              <p:cNvPr id="24670" name="Group 22"/>
              <p:cNvGrpSpPr>
                <a:grpSpLocks/>
              </p:cNvGrpSpPr>
              <p:nvPr/>
            </p:nvGrpSpPr>
            <p:grpSpPr bwMode="auto">
              <a:xfrm>
                <a:off x="1872" y="2258"/>
                <a:ext cx="96" cy="16"/>
                <a:chOff x="1872" y="2256"/>
                <a:chExt cx="96" cy="16"/>
              </a:xfrm>
            </p:grpSpPr>
            <p:sp>
              <p:nvSpPr>
                <p:cNvPr id="24674" name="Line 23"/>
                <p:cNvSpPr>
                  <a:spLocks noChangeShapeType="1"/>
                </p:cNvSpPr>
                <p:nvPr/>
              </p:nvSpPr>
              <p:spPr bwMode="auto">
                <a:xfrm>
                  <a:off x="1872" y="2256"/>
                  <a:ext cx="96" cy="0"/>
                </a:xfrm>
                <a:prstGeom prst="line">
                  <a:avLst/>
                </a:prstGeom>
                <a:noFill/>
                <a:ln w="12700">
                  <a:solidFill>
                    <a:srgbClr val="063DE8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75" name="Line 24"/>
                <p:cNvSpPr>
                  <a:spLocks noChangeShapeType="1"/>
                </p:cNvSpPr>
                <p:nvPr/>
              </p:nvSpPr>
              <p:spPr bwMode="auto">
                <a:xfrm>
                  <a:off x="1872" y="2272"/>
                  <a:ext cx="96" cy="0"/>
                </a:xfrm>
                <a:prstGeom prst="line">
                  <a:avLst/>
                </a:prstGeom>
                <a:noFill/>
                <a:ln w="12700">
                  <a:solidFill>
                    <a:srgbClr val="063DE8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4671" name="Group 25"/>
              <p:cNvGrpSpPr>
                <a:grpSpLocks/>
              </p:cNvGrpSpPr>
              <p:nvPr/>
            </p:nvGrpSpPr>
            <p:grpSpPr bwMode="auto">
              <a:xfrm>
                <a:off x="1872" y="2334"/>
                <a:ext cx="96" cy="16"/>
                <a:chOff x="1872" y="2332"/>
                <a:chExt cx="96" cy="16"/>
              </a:xfrm>
            </p:grpSpPr>
            <p:sp>
              <p:nvSpPr>
                <p:cNvPr id="24672" name="Line 26"/>
                <p:cNvSpPr>
                  <a:spLocks noChangeShapeType="1"/>
                </p:cNvSpPr>
                <p:nvPr/>
              </p:nvSpPr>
              <p:spPr bwMode="auto">
                <a:xfrm>
                  <a:off x="1872" y="2332"/>
                  <a:ext cx="96" cy="0"/>
                </a:xfrm>
                <a:prstGeom prst="line">
                  <a:avLst/>
                </a:prstGeom>
                <a:noFill/>
                <a:ln w="12700">
                  <a:solidFill>
                    <a:srgbClr val="063DE8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  <p:sp>
              <p:nvSpPr>
                <p:cNvPr id="24673" name="Line 27"/>
                <p:cNvSpPr>
                  <a:spLocks noChangeShapeType="1"/>
                </p:cNvSpPr>
                <p:nvPr/>
              </p:nvSpPr>
              <p:spPr bwMode="auto">
                <a:xfrm>
                  <a:off x="1872" y="2348"/>
                  <a:ext cx="96" cy="0"/>
                </a:xfrm>
                <a:prstGeom prst="line">
                  <a:avLst/>
                </a:prstGeom>
                <a:noFill/>
                <a:ln w="12700">
                  <a:solidFill>
                    <a:srgbClr val="063DE8"/>
                  </a:solidFill>
                  <a:round/>
                  <a:headEnd/>
                  <a:tailEnd/>
                </a:ln>
              </p:spPr>
              <p:txBody>
                <a:bodyPr wrap="none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24589" name="Rectangle 29"/>
            <p:cNvSpPr>
              <a:spLocks noChangeArrowheads="1"/>
            </p:cNvSpPr>
            <p:nvPr/>
          </p:nvSpPr>
          <p:spPr bwMode="auto">
            <a:xfrm>
              <a:off x="1600200" y="3403603"/>
              <a:ext cx="152400" cy="152400"/>
            </a:xfrm>
            <a:prstGeom prst="rect">
              <a:avLst/>
            </a:prstGeom>
            <a:solidFill>
              <a:srgbClr val="FC0128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200"/>
              <a:endParaRPr lang="en-US"/>
            </a:p>
          </p:txBody>
        </p:sp>
        <p:grpSp>
          <p:nvGrpSpPr>
            <p:cNvPr id="24590" name="Group 30"/>
            <p:cNvGrpSpPr>
              <a:grpSpLocks/>
            </p:cNvGrpSpPr>
            <p:nvPr/>
          </p:nvGrpSpPr>
          <p:grpSpPr bwMode="auto">
            <a:xfrm>
              <a:off x="2743200" y="3103565"/>
              <a:ext cx="0" cy="762001"/>
              <a:chOff x="768" y="2064"/>
              <a:chExt cx="0" cy="480"/>
            </a:xfrm>
          </p:grpSpPr>
          <p:sp>
            <p:nvSpPr>
              <p:cNvPr id="24668" name="Line 31"/>
              <p:cNvSpPr>
                <a:spLocks noChangeShapeType="1"/>
              </p:cNvSpPr>
              <p:nvPr/>
            </p:nvSpPr>
            <p:spPr bwMode="auto">
              <a:xfrm>
                <a:off x="768" y="2064"/>
                <a:ext cx="0" cy="19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69" name="Line 32"/>
              <p:cNvSpPr>
                <a:spLocks noChangeShapeType="1"/>
              </p:cNvSpPr>
              <p:nvPr/>
            </p:nvSpPr>
            <p:spPr bwMode="auto">
              <a:xfrm>
                <a:off x="768" y="2352"/>
                <a:ext cx="0" cy="19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grpSp>
          <p:nvGrpSpPr>
            <p:cNvPr id="24591" name="Group 33"/>
            <p:cNvGrpSpPr>
              <a:grpSpLocks/>
            </p:cNvGrpSpPr>
            <p:nvPr/>
          </p:nvGrpSpPr>
          <p:grpSpPr bwMode="auto">
            <a:xfrm>
              <a:off x="6324601" y="3103565"/>
              <a:ext cx="0" cy="762001"/>
              <a:chOff x="768" y="2064"/>
              <a:chExt cx="0" cy="480"/>
            </a:xfrm>
          </p:grpSpPr>
          <p:sp>
            <p:nvSpPr>
              <p:cNvPr id="24666" name="Line 34"/>
              <p:cNvSpPr>
                <a:spLocks noChangeShapeType="1"/>
              </p:cNvSpPr>
              <p:nvPr/>
            </p:nvSpPr>
            <p:spPr bwMode="auto">
              <a:xfrm>
                <a:off x="768" y="2064"/>
                <a:ext cx="0" cy="19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  <p:sp>
            <p:nvSpPr>
              <p:cNvPr id="24667" name="Line 35"/>
              <p:cNvSpPr>
                <a:spLocks noChangeShapeType="1"/>
              </p:cNvSpPr>
              <p:nvPr/>
            </p:nvSpPr>
            <p:spPr bwMode="auto">
              <a:xfrm>
                <a:off x="768" y="2352"/>
                <a:ext cx="0" cy="192"/>
              </a:xfrm>
              <a:prstGeom prst="line">
                <a:avLst/>
              </a:prstGeom>
              <a:noFill/>
              <a:ln w="38100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wrap="none" anchor="ctr"/>
              <a:lstStyle/>
              <a:p>
                <a:endParaRPr lang="en-US"/>
              </a:p>
            </p:txBody>
          </p:sp>
        </p:grpSp>
        <p:sp>
          <p:nvSpPr>
            <p:cNvPr id="24592" name="Line 36"/>
            <p:cNvSpPr>
              <a:spLocks noChangeShapeType="1"/>
            </p:cNvSpPr>
            <p:nvPr/>
          </p:nvSpPr>
          <p:spPr bwMode="auto">
            <a:xfrm>
              <a:off x="1790701" y="3398841"/>
              <a:ext cx="0" cy="1524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3" name="Rectangle 37"/>
            <p:cNvSpPr>
              <a:spLocks noChangeArrowheads="1"/>
            </p:cNvSpPr>
            <p:nvPr/>
          </p:nvSpPr>
          <p:spPr bwMode="auto">
            <a:xfrm>
              <a:off x="7391401" y="3408365"/>
              <a:ext cx="152400" cy="152400"/>
            </a:xfrm>
            <a:prstGeom prst="rect">
              <a:avLst/>
            </a:prstGeom>
            <a:solidFill>
              <a:srgbClr val="FC0128"/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200"/>
              <a:endParaRPr lang="en-US"/>
            </a:p>
          </p:txBody>
        </p:sp>
        <p:sp>
          <p:nvSpPr>
            <p:cNvPr id="24594" name="Line 38"/>
            <p:cNvSpPr>
              <a:spLocks noChangeShapeType="1"/>
            </p:cNvSpPr>
            <p:nvPr/>
          </p:nvSpPr>
          <p:spPr bwMode="auto">
            <a:xfrm>
              <a:off x="7353301" y="3408365"/>
              <a:ext cx="0" cy="152400"/>
            </a:xfrm>
            <a:prstGeom prst="line">
              <a:avLst/>
            </a:prstGeom>
            <a:noFill/>
            <a:ln w="381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595" name="Rectangle 39"/>
            <p:cNvSpPr>
              <a:spLocks noChangeArrowheads="1"/>
            </p:cNvSpPr>
            <p:nvPr/>
          </p:nvSpPr>
          <p:spPr bwMode="auto">
            <a:xfrm>
              <a:off x="1981200" y="6248405"/>
              <a:ext cx="609600" cy="161925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200"/>
              <a:endParaRPr lang="en-US"/>
            </a:p>
          </p:txBody>
        </p:sp>
        <p:grpSp>
          <p:nvGrpSpPr>
            <p:cNvPr id="24596" name="Group 42"/>
            <p:cNvGrpSpPr>
              <a:grpSpLocks/>
            </p:cNvGrpSpPr>
            <p:nvPr/>
          </p:nvGrpSpPr>
          <p:grpSpPr bwMode="auto">
            <a:xfrm>
              <a:off x="1905000" y="3255965"/>
              <a:ext cx="304800" cy="457200"/>
              <a:chOff x="3408" y="2160"/>
              <a:chExt cx="192" cy="288"/>
            </a:xfrm>
          </p:grpSpPr>
          <p:sp>
            <p:nvSpPr>
              <p:cNvPr id="24664" name="Rectangle 43"/>
              <p:cNvSpPr>
                <a:spLocks noChangeArrowheads="1"/>
              </p:cNvSpPr>
              <p:nvPr/>
            </p:nvSpPr>
            <p:spPr bwMode="auto">
              <a:xfrm>
                <a:off x="3408" y="2160"/>
                <a:ext cx="192" cy="96"/>
              </a:xfrm>
              <a:prstGeom prst="rect">
                <a:avLst/>
              </a:prstGeom>
              <a:solidFill>
                <a:srgbClr val="081D58">
                  <a:alpha val="74901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457200"/>
                <a:endParaRPr lang="en-US"/>
              </a:p>
            </p:txBody>
          </p:sp>
          <p:sp>
            <p:nvSpPr>
              <p:cNvPr id="24665" name="Rectangle 44"/>
              <p:cNvSpPr>
                <a:spLocks noChangeArrowheads="1"/>
              </p:cNvSpPr>
              <p:nvPr/>
            </p:nvSpPr>
            <p:spPr bwMode="auto">
              <a:xfrm>
                <a:off x="3408" y="2352"/>
                <a:ext cx="192" cy="96"/>
              </a:xfrm>
              <a:prstGeom prst="rect">
                <a:avLst/>
              </a:prstGeom>
              <a:solidFill>
                <a:srgbClr val="081D58">
                  <a:alpha val="74901"/>
                </a:srgbClr>
              </a:solidFill>
              <a:ln w="9525">
                <a:noFill/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defTabSz="457200"/>
                <a:endParaRPr lang="en-US"/>
              </a:p>
            </p:txBody>
          </p:sp>
        </p:grpSp>
        <p:sp>
          <p:nvSpPr>
            <p:cNvPr id="24597" name="Line 45"/>
            <p:cNvSpPr>
              <a:spLocks noChangeShapeType="1"/>
            </p:cNvSpPr>
            <p:nvPr/>
          </p:nvSpPr>
          <p:spPr bwMode="auto">
            <a:xfrm>
              <a:off x="1905000" y="1447800"/>
              <a:ext cx="1600200" cy="990601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2" name="Text Box 46"/>
            <p:cNvSpPr txBox="1">
              <a:spLocks noChangeArrowheads="1"/>
            </p:cNvSpPr>
            <p:nvPr/>
          </p:nvSpPr>
          <p:spPr bwMode="auto">
            <a:xfrm>
              <a:off x="228600" y="991133"/>
              <a:ext cx="2514600" cy="357923"/>
            </a:xfrm>
            <a:prstGeom prst="rect">
              <a:avLst/>
            </a:prstGeom>
            <a:solidFill>
              <a:schemeClr val="bg1"/>
            </a:solidFill>
            <a:ln w="57150" cap="flat" cmpd="sng" algn="ctr">
              <a:solidFill>
                <a:srgbClr val="008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 wrap="square">
              <a:spAutoFit/>
            </a:bodyPr>
            <a:lstStyle/>
            <a:p>
              <a:pPr algn="ctr" defTabSz="457200">
                <a:spcBef>
                  <a:spcPct val="50000"/>
                </a:spcBef>
                <a:defRPr/>
              </a:pPr>
              <a:r>
                <a:rPr lang="en-US" sz="1600" b="1" dirty="0">
                  <a:effectLst>
                    <a:outerShdw blurRad="38100" dist="38100" dir="2700000" algn="tl">
                      <a:srgbClr val="DDDDDD"/>
                    </a:outerShdw>
                  </a:effectLst>
                  <a:ea typeface="Arial" charset="0"/>
                  <a:cs typeface="Arial" charset="0"/>
                </a:rPr>
                <a:t>MRPC </a:t>
              </a:r>
              <a:r>
                <a:rPr lang="en-US" sz="1600" b="1" dirty="0" err="1">
                  <a:effectLst>
                    <a:outerShdw blurRad="38100" dist="38100" dir="2700000" algn="tl">
                      <a:srgbClr val="DDDDDD"/>
                    </a:outerShdw>
                  </a:effectLst>
                  <a:ea typeface="Arial" charset="0"/>
                  <a:cs typeface="Arial" charset="0"/>
                </a:rPr>
                <a:t>ToF</a:t>
              </a:r>
              <a:r>
                <a:rPr lang="en-US" sz="1600" b="1" dirty="0">
                  <a:effectLst>
                    <a:outerShdw blurRad="38100" dist="38100" dir="2700000" algn="tl">
                      <a:srgbClr val="DDDDDD"/>
                    </a:outerShdw>
                  </a:effectLst>
                  <a:ea typeface="Arial" charset="0"/>
                  <a:cs typeface="Arial" charset="0"/>
                </a:rPr>
                <a:t> </a:t>
              </a:r>
              <a:r>
                <a:rPr lang="en-US" sz="1600" b="1" dirty="0" smtClean="0">
                  <a:effectLst>
                    <a:outerShdw blurRad="38100" dist="38100" dir="2700000" algn="tl">
                      <a:srgbClr val="DDDDDD"/>
                    </a:outerShdw>
                  </a:effectLst>
                  <a:ea typeface="Arial" charset="0"/>
                  <a:cs typeface="Arial" charset="0"/>
                </a:rPr>
                <a:t>Barrel + VPD</a:t>
              </a:r>
              <a:endParaRPr lang="en-US" sz="1600" b="1" dirty="0">
                <a:effectLst>
                  <a:outerShdw blurRad="38100" dist="38100" dir="2700000" algn="tl">
                    <a:srgbClr val="DDDDDD"/>
                  </a:outerShdw>
                </a:effectLst>
                <a:ea typeface="Arial" charset="0"/>
                <a:cs typeface="Arial" charset="0"/>
              </a:endParaRPr>
            </a:p>
          </p:txBody>
        </p:sp>
        <p:sp>
          <p:nvSpPr>
            <p:cNvPr id="24599" name="Line 47"/>
            <p:cNvSpPr>
              <a:spLocks noChangeShapeType="1"/>
            </p:cNvSpPr>
            <p:nvPr/>
          </p:nvSpPr>
          <p:spPr bwMode="auto">
            <a:xfrm>
              <a:off x="2362200" y="2971801"/>
              <a:ext cx="0" cy="45720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0" name="Line 48"/>
            <p:cNvSpPr>
              <a:spLocks noChangeShapeType="1"/>
            </p:cNvSpPr>
            <p:nvPr/>
          </p:nvSpPr>
          <p:spPr bwMode="auto">
            <a:xfrm>
              <a:off x="2362200" y="3581402"/>
              <a:ext cx="0" cy="457200"/>
            </a:xfrm>
            <a:prstGeom prst="line">
              <a:avLst/>
            </a:prstGeom>
            <a:noFill/>
            <a:ln w="76200">
              <a:solidFill>
                <a:srgbClr val="00000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01" name="Line 49"/>
            <p:cNvSpPr>
              <a:spLocks noChangeShapeType="1"/>
            </p:cNvSpPr>
            <p:nvPr/>
          </p:nvSpPr>
          <p:spPr bwMode="auto">
            <a:xfrm>
              <a:off x="1600200" y="2057401"/>
              <a:ext cx="1066800" cy="1066801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2" name="Text Box 50"/>
            <p:cNvSpPr txBox="1">
              <a:spLocks noChangeArrowheads="1"/>
            </p:cNvSpPr>
            <p:nvPr/>
          </p:nvSpPr>
          <p:spPr bwMode="auto">
            <a:xfrm>
              <a:off x="762000" y="1968501"/>
              <a:ext cx="914400" cy="3937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08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>
                <a:spcBef>
                  <a:spcPct val="50000"/>
                </a:spcBef>
              </a:pPr>
              <a:r>
                <a:rPr lang="en-US" sz="1600">
                  <a:solidFill>
                    <a:srgbClr val="000000"/>
                  </a:solidFill>
                </a:rPr>
                <a:t>BBC</a:t>
              </a:r>
              <a:endParaRPr lang="en-US">
                <a:solidFill>
                  <a:srgbClr val="000000"/>
                </a:solidFill>
              </a:endParaRPr>
            </a:p>
          </p:txBody>
        </p:sp>
        <p:sp>
          <p:nvSpPr>
            <p:cNvPr id="24603" name="Line 51"/>
            <p:cNvSpPr>
              <a:spLocks noChangeShapeType="1"/>
            </p:cNvSpPr>
            <p:nvPr/>
          </p:nvSpPr>
          <p:spPr bwMode="auto">
            <a:xfrm flipV="1">
              <a:off x="1295400" y="3886202"/>
              <a:ext cx="990600" cy="304800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4" name="Text Box 52"/>
            <p:cNvSpPr txBox="1">
              <a:spLocks noChangeArrowheads="1"/>
            </p:cNvSpPr>
            <p:nvPr/>
          </p:nvSpPr>
          <p:spPr bwMode="auto">
            <a:xfrm>
              <a:off x="381000" y="4038602"/>
              <a:ext cx="914400" cy="3937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87B08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>
                <a:spcBef>
                  <a:spcPct val="50000"/>
                </a:spcBef>
              </a:pPr>
              <a:r>
                <a:rPr lang="en-US" sz="1600" b="1"/>
                <a:t>PMD</a:t>
              </a:r>
              <a:endParaRPr lang="en-US" b="1"/>
            </a:p>
          </p:txBody>
        </p:sp>
        <p:sp>
          <p:nvSpPr>
            <p:cNvPr id="24605" name="Line 53"/>
            <p:cNvSpPr>
              <a:spLocks noChangeShapeType="1"/>
            </p:cNvSpPr>
            <p:nvPr/>
          </p:nvSpPr>
          <p:spPr bwMode="auto">
            <a:xfrm>
              <a:off x="990600" y="2971801"/>
              <a:ext cx="914400" cy="304800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06" name="Text Box 54"/>
            <p:cNvSpPr txBox="1">
              <a:spLocks noChangeArrowheads="1"/>
            </p:cNvSpPr>
            <p:nvPr/>
          </p:nvSpPr>
          <p:spPr bwMode="auto">
            <a:xfrm>
              <a:off x="381000" y="2667001"/>
              <a:ext cx="914400" cy="3937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87B08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>
                <a:spcBef>
                  <a:spcPct val="50000"/>
                </a:spcBef>
              </a:pPr>
              <a:r>
                <a:rPr lang="en-US" sz="1600" b="1"/>
                <a:t>F</a:t>
              </a:r>
              <a:r>
                <a:rPr lang="en-US" sz="1600" b="1">
                  <a:sym typeface="Symbol" pitchFamily="18" charset="2"/>
                </a:rPr>
                <a:t>PD</a:t>
              </a:r>
              <a:endParaRPr lang="en-US" b="1"/>
            </a:p>
          </p:txBody>
        </p:sp>
        <p:sp>
          <p:nvSpPr>
            <p:cNvPr id="24607" name="Rectangle 55"/>
            <p:cNvSpPr>
              <a:spLocks noChangeArrowheads="1"/>
            </p:cNvSpPr>
            <p:nvPr/>
          </p:nvSpPr>
          <p:spPr bwMode="auto">
            <a:xfrm>
              <a:off x="6858001" y="3581402"/>
              <a:ext cx="304800" cy="609600"/>
            </a:xfrm>
            <a:prstGeom prst="rect">
              <a:avLst/>
            </a:prstGeom>
            <a:solidFill>
              <a:srgbClr val="081D58">
                <a:alpha val="7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200"/>
              <a:endParaRPr lang="en-US"/>
            </a:p>
          </p:txBody>
        </p:sp>
        <p:sp>
          <p:nvSpPr>
            <p:cNvPr id="24608" name="Rectangle 56"/>
            <p:cNvSpPr>
              <a:spLocks noChangeArrowheads="1"/>
            </p:cNvSpPr>
            <p:nvPr/>
          </p:nvSpPr>
          <p:spPr bwMode="auto">
            <a:xfrm>
              <a:off x="6858001" y="2819401"/>
              <a:ext cx="304800" cy="609600"/>
            </a:xfrm>
            <a:prstGeom prst="rect">
              <a:avLst/>
            </a:prstGeom>
            <a:solidFill>
              <a:srgbClr val="081D58">
                <a:alpha val="74901"/>
              </a:srgbClr>
            </a:solidFill>
            <a:ln w="9525">
              <a:noFill/>
              <a:miter lim="800000"/>
              <a:headEnd/>
              <a:tailEnd/>
            </a:ln>
          </p:spPr>
          <p:txBody>
            <a:bodyPr wrap="none" anchor="ctr"/>
            <a:lstStyle/>
            <a:p>
              <a:pPr defTabSz="457200"/>
              <a:endParaRPr lang="en-US"/>
            </a:p>
          </p:txBody>
        </p:sp>
        <p:sp>
          <p:nvSpPr>
            <p:cNvPr id="24609" name="Line 57"/>
            <p:cNvSpPr>
              <a:spLocks noChangeShapeType="1"/>
            </p:cNvSpPr>
            <p:nvPr/>
          </p:nvSpPr>
          <p:spPr bwMode="auto">
            <a:xfrm flipH="1">
              <a:off x="7162801" y="2057401"/>
              <a:ext cx="838200" cy="762001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10" name="Text Box 58"/>
            <p:cNvSpPr txBox="1">
              <a:spLocks noChangeArrowheads="1"/>
            </p:cNvSpPr>
            <p:nvPr/>
          </p:nvSpPr>
          <p:spPr bwMode="auto">
            <a:xfrm>
              <a:off x="7239001" y="1752601"/>
              <a:ext cx="914400" cy="3937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146736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>
                <a:spcBef>
                  <a:spcPct val="50000"/>
                </a:spcBef>
              </a:pPr>
              <a:r>
                <a:rPr lang="en-US" sz="1600" b="1"/>
                <a:t>F</a:t>
              </a:r>
              <a:r>
                <a:rPr lang="en-US" sz="1600" b="1">
                  <a:sym typeface="Symbol" pitchFamily="18" charset="2"/>
                </a:rPr>
                <a:t>M</a:t>
              </a:r>
              <a:r>
                <a:rPr lang="en-US" sz="1600" b="1"/>
                <a:t>S</a:t>
              </a:r>
              <a:endParaRPr lang="en-US" b="1"/>
            </a:p>
          </p:txBody>
        </p:sp>
        <p:sp>
          <p:nvSpPr>
            <p:cNvPr id="24611" name="Line 59"/>
            <p:cNvSpPr>
              <a:spLocks noChangeShapeType="1"/>
            </p:cNvSpPr>
            <p:nvPr/>
          </p:nvSpPr>
          <p:spPr bwMode="auto">
            <a:xfrm flipH="1">
              <a:off x="5334001" y="1143000"/>
              <a:ext cx="685800" cy="1219201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12" name="Text Box 60"/>
            <p:cNvSpPr txBox="1">
              <a:spLocks noChangeArrowheads="1"/>
            </p:cNvSpPr>
            <p:nvPr/>
          </p:nvSpPr>
          <p:spPr bwMode="auto">
            <a:xfrm>
              <a:off x="5562601" y="930275"/>
              <a:ext cx="1295400" cy="638176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87B08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>
                <a:spcBef>
                  <a:spcPct val="50000"/>
                </a:spcBef>
              </a:pPr>
              <a:r>
                <a:rPr lang="en-US" sz="1600" b="1"/>
                <a:t>EMC Barrel</a:t>
              </a:r>
              <a:endParaRPr lang="en-US" b="1"/>
            </a:p>
          </p:txBody>
        </p:sp>
        <p:sp>
          <p:nvSpPr>
            <p:cNvPr id="24613" name="Line 61"/>
            <p:cNvSpPr>
              <a:spLocks noChangeShapeType="1"/>
            </p:cNvSpPr>
            <p:nvPr/>
          </p:nvSpPr>
          <p:spPr bwMode="auto">
            <a:xfrm flipH="1">
              <a:off x="5943601" y="1447800"/>
              <a:ext cx="1409701" cy="1295401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14" name="Text Box 62"/>
            <p:cNvSpPr txBox="1">
              <a:spLocks noChangeArrowheads="1"/>
            </p:cNvSpPr>
            <p:nvPr/>
          </p:nvSpPr>
          <p:spPr bwMode="auto">
            <a:xfrm>
              <a:off x="7162801" y="1143000"/>
              <a:ext cx="1600200" cy="3937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87B08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>
                <a:spcBef>
                  <a:spcPct val="50000"/>
                </a:spcBef>
              </a:pPr>
              <a:r>
                <a:rPr lang="en-US" sz="1600" b="1"/>
                <a:t>EMC End Cap</a:t>
              </a:r>
              <a:endParaRPr lang="en-US" b="1"/>
            </a:p>
          </p:txBody>
        </p:sp>
        <p:sp>
          <p:nvSpPr>
            <p:cNvPr id="24615" name="Line 63"/>
            <p:cNvSpPr>
              <a:spLocks noChangeShapeType="1"/>
            </p:cNvSpPr>
            <p:nvPr/>
          </p:nvSpPr>
          <p:spPr bwMode="auto">
            <a:xfrm flipH="1" flipV="1">
              <a:off x="4953001" y="3581402"/>
              <a:ext cx="952501" cy="2209802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16" name="Line 64"/>
            <p:cNvSpPr>
              <a:spLocks noChangeShapeType="1"/>
            </p:cNvSpPr>
            <p:nvPr/>
          </p:nvSpPr>
          <p:spPr bwMode="auto">
            <a:xfrm flipV="1">
              <a:off x="3429000" y="3581402"/>
              <a:ext cx="1066800" cy="2286002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41" name="Text Box 65"/>
            <p:cNvSpPr txBox="1">
              <a:spLocks noChangeArrowheads="1"/>
            </p:cNvSpPr>
            <p:nvPr/>
          </p:nvSpPr>
          <p:spPr bwMode="auto">
            <a:xfrm>
              <a:off x="381000" y="5275412"/>
              <a:ext cx="1371600" cy="393664"/>
            </a:xfrm>
            <a:prstGeom prst="rect">
              <a:avLst/>
            </a:prstGeom>
            <a:solidFill>
              <a:schemeClr val="bg1"/>
            </a:solidFill>
            <a:ln w="57150" cap="flat" cmpd="sng" algn="ctr">
              <a:solidFill>
                <a:srgbClr val="008000"/>
              </a:solidFill>
              <a:prstDash val="solid"/>
              <a:miter lim="800000"/>
              <a:headEnd type="none" w="med" len="med"/>
              <a:tailEnd type="none" w="med" len="med"/>
            </a:ln>
            <a:effectLst/>
          </p:spPr>
          <p:txBody>
            <a:bodyPr>
              <a:spAutoFit/>
            </a:bodyPr>
            <a:lstStyle/>
            <a:p>
              <a:pPr algn="ctr" defTabSz="457200">
                <a:spcBef>
                  <a:spcPct val="50000"/>
                </a:spcBef>
                <a:defRPr/>
              </a:pPr>
              <a:r>
                <a:rPr lang="en-US" sz="1600" b="1">
                  <a:effectLst>
                    <a:outerShdw blurRad="38100" dist="38100" dir="2700000" algn="tl">
                      <a:srgbClr val="DDDDDD"/>
                    </a:outerShdw>
                  </a:effectLst>
                  <a:ea typeface="Arial" charset="0"/>
                  <a:cs typeface="Arial" charset="0"/>
                </a:rPr>
                <a:t>DAQ1000</a:t>
              </a:r>
              <a:endParaRPr lang="en-US" sz="1600" b="1">
                <a:ea typeface="Arial" charset="0"/>
                <a:cs typeface="Arial" charset="0"/>
              </a:endParaRPr>
            </a:p>
          </p:txBody>
        </p:sp>
        <p:sp>
          <p:nvSpPr>
            <p:cNvPr id="24618" name="Text Box 66"/>
            <p:cNvSpPr txBox="1">
              <a:spLocks noChangeArrowheads="1"/>
            </p:cNvSpPr>
            <p:nvPr/>
          </p:nvSpPr>
          <p:spPr bwMode="auto">
            <a:xfrm>
              <a:off x="5257801" y="5834068"/>
              <a:ext cx="838200" cy="393700"/>
            </a:xfrm>
            <a:prstGeom prst="rect">
              <a:avLst/>
            </a:prstGeom>
            <a:solidFill>
              <a:schemeClr val="bg1"/>
            </a:solidFill>
            <a:ln w="57150" cmpd="thinThick">
              <a:solidFill>
                <a:srgbClr val="791118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>
                <a:spcBef>
                  <a:spcPct val="50000"/>
                </a:spcBef>
              </a:pPr>
              <a:r>
                <a:rPr lang="en-US" sz="1600" b="1"/>
                <a:t>FGT</a:t>
              </a:r>
              <a:endParaRPr lang="en-US" b="1"/>
            </a:p>
          </p:txBody>
        </p:sp>
        <p:sp>
          <p:nvSpPr>
            <p:cNvPr id="24619" name="Line 67"/>
            <p:cNvSpPr>
              <a:spLocks noChangeShapeType="1"/>
            </p:cNvSpPr>
            <p:nvPr/>
          </p:nvSpPr>
          <p:spPr bwMode="auto">
            <a:xfrm>
              <a:off x="4953001" y="3276602"/>
              <a:ext cx="0" cy="152400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0" name="Line 68"/>
            <p:cNvSpPr>
              <a:spLocks noChangeShapeType="1"/>
            </p:cNvSpPr>
            <p:nvPr/>
          </p:nvSpPr>
          <p:spPr bwMode="auto">
            <a:xfrm>
              <a:off x="4876801" y="3276602"/>
              <a:ext cx="0" cy="152400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1" name="Line 69"/>
            <p:cNvSpPr>
              <a:spLocks noChangeShapeType="1"/>
            </p:cNvSpPr>
            <p:nvPr/>
          </p:nvSpPr>
          <p:spPr bwMode="auto">
            <a:xfrm>
              <a:off x="5029201" y="3276602"/>
              <a:ext cx="0" cy="152400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2" name="Line 70"/>
            <p:cNvSpPr>
              <a:spLocks noChangeShapeType="1"/>
            </p:cNvSpPr>
            <p:nvPr/>
          </p:nvSpPr>
          <p:spPr bwMode="auto">
            <a:xfrm>
              <a:off x="5105401" y="3276602"/>
              <a:ext cx="0" cy="152400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3" name="Line 71"/>
            <p:cNvSpPr>
              <a:spLocks noChangeShapeType="1"/>
            </p:cNvSpPr>
            <p:nvPr/>
          </p:nvSpPr>
          <p:spPr bwMode="auto">
            <a:xfrm>
              <a:off x="5181601" y="3276602"/>
              <a:ext cx="0" cy="152400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4" name="Line 72"/>
            <p:cNvSpPr>
              <a:spLocks noChangeShapeType="1"/>
            </p:cNvSpPr>
            <p:nvPr/>
          </p:nvSpPr>
          <p:spPr bwMode="auto">
            <a:xfrm>
              <a:off x="5257801" y="3276602"/>
              <a:ext cx="0" cy="152400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5" name="Line 73"/>
            <p:cNvSpPr>
              <a:spLocks noChangeShapeType="1"/>
            </p:cNvSpPr>
            <p:nvPr/>
          </p:nvSpPr>
          <p:spPr bwMode="auto">
            <a:xfrm>
              <a:off x="4953001" y="3505202"/>
              <a:ext cx="0" cy="152400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6" name="Line 74"/>
            <p:cNvSpPr>
              <a:spLocks noChangeShapeType="1"/>
            </p:cNvSpPr>
            <p:nvPr/>
          </p:nvSpPr>
          <p:spPr bwMode="auto">
            <a:xfrm>
              <a:off x="4876801" y="3505202"/>
              <a:ext cx="0" cy="152400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7" name="Line 75"/>
            <p:cNvSpPr>
              <a:spLocks noChangeShapeType="1"/>
            </p:cNvSpPr>
            <p:nvPr/>
          </p:nvSpPr>
          <p:spPr bwMode="auto">
            <a:xfrm>
              <a:off x="5029201" y="3505202"/>
              <a:ext cx="0" cy="152400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8" name="Line 76"/>
            <p:cNvSpPr>
              <a:spLocks noChangeShapeType="1"/>
            </p:cNvSpPr>
            <p:nvPr/>
          </p:nvSpPr>
          <p:spPr bwMode="auto">
            <a:xfrm>
              <a:off x="5105401" y="3505202"/>
              <a:ext cx="0" cy="152400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29" name="Line 77"/>
            <p:cNvSpPr>
              <a:spLocks noChangeShapeType="1"/>
            </p:cNvSpPr>
            <p:nvPr/>
          </p:nvSpPr>
          <p:spPr bwMode="auto">
            <a:xfrm>
              <a:off x="5181601" y="3505202"/>
              <a:ext cx="0" cy="152400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0" name="Line 78"/>
            <p:cNvSpPr>
              <a:spLocks noChangeShapeType="1"/>
            </p:cNvSpPr>
            <p:nvPr/>
          </p:nvSpPr>
          <p:spPr bwMode="auto">
            <a:xfrm>
              <a:off x="5257801" y="3505202"/>
              <a:ext cx="0" cy="152400"/>
            </a:xfrm>
            <a:prstGeom prst="line">
              <a:avLst/>
            </a:prstGeom>
            <a:noFill/>
            <a:ln w="9525">
              <a:solidFill>
                <a:srgbClr val="087B08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1" name="Rectangle 79"/>
            <p:cNvSpPr>
              <a:spLocks noChangeArrowheads="1"/>
            </p:cNvSpPr>
            <p:nvPr/>
          </p:nvSpPr>
          <p:spPr bwMode="auto">
            <a:xfrm>
              <a:off x="7162801" y="5334004"/>
              <a:ext cx="1600200" cy="363539"/>
            </a:xfrm>
            <a:prstGeom prst="rect">
              <a:avLst/>
            </a:prstGeom>
            <a:noFill/>
            <a:ln w="57150">
              <a:solidFill>
                <a:srgbClr val="087B08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457200"/>
              <a:r>
                <a:rPr lang="en-US" sz="1400" b="1"/>
                <a:t>COMPLETE</a:t>
              </a:r>
            </a:p>
          </p:txBody>
        </p:sp>
        <p:sp>
          <p:nvSpPr>
            <p:cNvPr id="24632" name="Rectangle 80"/>
            <p:cNvSpPr>
              <a:spLocks noChangeArrowheads="1"/>
            </p:cNvSpPr>
            <p:nvPr/>
          </p:nvSpPr>
          <p:spPr bwMode="auto">
            <a:xfrm>
              <a:off x="7162801" y="5867405"/>
              <a:ext cx="914400" cy="304800"/>
            </a:xfrm>
            <a:prstGeom prst="rect">
              <a:avLst/>
            </a:prstGeom>
            <a:noFill/>
            <a:ln w="57150" cmpd="thinThick">
              <a:solidFill>
                <a:srgbClr val="85131D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457200"/>
              <a:r>
                <a:rPr lang="en-US" sz="1400">
                  <a:solidFill>
                    <a:srgbClr val="000000"/>
                  </a:solidFill>
                </a:rPr>
                <a:t>Ongoing</a:t>
              </a:r>
            </a:p>
          </p:txBody>
        </p:sp>
        <p:sp>
          <p:nvSpPr>
            <p:cNvPr id="24633" name="Line 81"/>
            <p:cNvSpPr>
              <a:spLocks noChangeShapeType="1"/>
            </p:cNvSpPr>
            <p:nvPr/>
          </p:nvSpPr>
          <p:spPr bwMode="auto">
            <a:xfrm>
              <a:off x="3429000" y="1600200"/>
              <a:ext cx="381000" cy="0"/>
            </a:xfrm>
            <a:prstGeom prst="line">
              <a:avLst/>
            </a:prstGeom>
            <a:noFill/>
            <a:ln w="57150">
              <a:solidFill>
                <a:srgbClr val="0B5C3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4" name="Line 82"/>
            <p:cNvSpPr>
              <a:spLocks noChangeShapeType="1"/>
            </p:cNvSpPr>
            <p:nvPr/>
          </p:nvSpPr>
          <p:spPr bwMode="auto">
            <a:xfrm>
              <a:off x="2971800" y="1600200"/>
              <a:ext cx="381000" cy="0"/>
            </a:xfrm>
            <a:prstGeom prst="line">
              <a:avLst/>
            </a:prstGeom>
            <a:noFill/>
            <a:ln w="57150">
              <a:solidFill>
                <a:srgbClr val="0B5C3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5" name="Line 83"/>
            <p:cNvSpPr>
              <a:spLocks noChangeShapeType="1"/>
            </p:cNvSpPr>
            <p:nvPr/>
          </p:nvSpPr>
          <p:spPr bwMode="auto">
            <a:xfrm>
              <a:off x="4800601" y="1600200"/>
              <a:ext cx="381000" cy="0"/>
            </a:xfrm>
            <a:prstGeom prst="line">
              <a:avLst/>
            </a:prstGeom>
            <a:noFill/>
            <a:ln w="57150">
              <a:solidFill>
                <a:srgbClr val="0B5C3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6" name="Line 84"/>
            <p:cNvSpPr>
              <a:spLocks noChangeShapeType="1"/>
            </p:cNvSpPr>
            <p:nvPr/>
          </p:nvSpPr>
          <p:spPr bwMode="auto">
            <a:xfrm>
              <a:off x="4343400" y="1600200"/>
              <a:ext cx="381000" cy="0"/>
            </a:xfrm>
            <a:prstGeom prst="line">
              <a:avLst/>
            </a:prstGeom>
            <a:noFill/>
            <a:ln w="57150">
              <a:solidFill>
                <a:srgbClr val="0B5C3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7" name="Line 85"/>
            <p:cNvSpPr>
              <a:spLocks noChangeShapeType="1"/>
            </p:cNvSpPr>
            <p:nvPr/>
          </p:nvSpPr>
          <p:spPr bwMode="auto">
            <a:xfrm>
              <a:off x="3886200" y="1600200"/>
              <a:ext cx="381000" cy="0"/>
            </a:xfrm>
            <a:prstGeom prst="line">
              <a:avLst/>
            </a:prstGeom>
            <a:noFill/>
            <a:ln w="57150">
              <a:solidFill>
                <a:srgbClr val="0B5C3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8" name="Line 86"/>
            <p:cNvSpPr>
              <a:spLocks noChangeShapeType="1"/>
            </p:cNvSpPr>
            <p:nvPr/>
          </p:nvSpPr>
          <p:spPr bwMode="auto">
            <a:xfrm>
              <a:off x="5257801" y="1600200"/>
              <a:ext cx="381000" cy="0"/>
            </a:xfrm>
            <a:prstGeom prst="line">
              <a:avLst/>
            </a:prstGeom>
            <a:noFill/>
            <a:ln w="57150">
              <a:solidFill>
                <a:srgbClr val="0B5C3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39" name="Line 87"/>
            <p:cNvSpPr>
              <a:spLocks noChangeShapeType="1"/>
            </p:cNvSpPr>
            <p:nvPr/>
          </p:nvSpPr>
          <p:spPr bwMode="auto">
            <a:xfrm>
              <a:off x="5715001" y="1600200"/>
              <a:ext cx="381000" cy="0"/>
            </a:xfrm>
            <a:prstGeom prst="line">
              <a:avLst/>
            </a:prstGeom>
            <a:noFill/>
            <a:ln w="57150">
              <a:solidFill>
                <a:srgbClr val="0B5C3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0" name="Line 88"/>
            <p:cNvSpPr>
              <a:spLocks noChangeShapeType="1"/>
            </p:cNvSpPr>
            <p:nvPr/>
          </p:nvSpPr>
          <p:spPr bwMode="auto">
            <a:xfrm>
              <a:off x="3505200" y="5334004"/>
              <a:ext cx="381000" cy="0"/>
            </a:xfrm>
            <a:prstGeom prst="line">
              <a:avLst/>
            </a:prstGeom>
            <a:noFill/>
            <a:ln w="57150">
              <a:solidFill>
                <a:srgbClr val="0B5C3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1" name="Line 89"/>
            <p:cNvSpPr>
              <a:spLocks noChangeShapeType="1"/>
            </p:cNvSpPr>
            <p:nvPr/>
          </p:nvSpPr>
          <p:spPr bwMode="auto">
            <a:xfrm>
              <a:off x="3048000" y="5334004"/>
              <a:ext cx="381000" cy="0"/>
            </a:xfrm>
            <a:prstGeom prst="line">
              <a:avLst/>
            </a:prstGeom>
            <a:noFill/>
            <a:ln w="57150">
              <a:solidFill>
                <a:srgbClr val="0B5C3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2" name="Line 90"/>
            <p:cNvSpPr>
              <a:spLocks noChangeShapeType="1"/>
            </p:cNvSpPr>
            <p:nvPr/>
          </p:nvSpPr>
          <p:spPr bwMode="auto">
            <a:xfrm>
              <a:off x="4724401" y="5334004"/>
              <a:ext cx="381000" cy="0"/>
            </a:xfrm>
            <a:prstGeom prst="line">
              <a:avLst/>
            </a:prstGeom>
            <a:noFill/>
            <a:ln w="57150">
              <a:solidFill>
                <a:srgbClr val="0B5C3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3" name="Line 91"/>
            <p:cNvSpPr>
              <a:spLocks noChangeShapeType="1"/>
            </p:cNvSpPr>
            <p:nvPr/>
          </p:nvSpPr>
          <p:spPr bwMode="auto">
            <a:xfrm>
              <a:off x="4267200" y="5334004"/>
              <a:ext cx="381000" cy="0"/>
            </a:xfrm>
            <a:prstGeom prst="line">
              <a:avLst/>
            </a:prstGeom>
            <a:noFill/>
            <a:ln w="57150">
              <a:solidFill>
                <a:srgbClr val="0B5C3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4" name="Line 92"/>
            <p:cNvSpPr>
              <a:spLocks noChangeShapeType="1"/>
            </p:cNvSpPr>
            <p:nvPr/>
          </p:nvSpPr>
          <p:spPr bwMode="auto">
            <a:xfrm>
              <a:off x="3962400" y="5334004"/>
              <a:ext cx="381000" cy="0"/>
            </a:xfrm>
            <a:prstGeom prst="line">
              <a:avLst/>
            </a:prstGeom>
            <a:noFill/>
            <a:ln w="57150">
              <a:solidFill>
                <a:srgbClr val="0B5C3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5" name="Line 93"/>
            <p:cNvSpPr>
              <a:spLocks noChangeShapeType="1"/>
            </p:cNvSpPr>
            <p:nvPr/>
          </p:nvSpPr>
          <p:spPr bwMode="auto">
            <a:xfrm>
              <a:off x="5181601" y="5334004"/>
              <a:ext cx="381000" cy="0"/>
            </a:xfrm>
            <a:prstGeom prst="line">
              <a:avLst/>
            </a:prstGeom>
            <a:noFill/>
            <a:ln w="57150">
              <a:solidFill>
                <a:srgbClr val="0B5C3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6" name="Line 94"/>
            <p:cNvSpPr>
              <a:spLocks noChangeShapeType="1"/>
            </p:cNvSpPr>
            <p:nvPr/>
          </p:nvSpPr>
          <p:spPr bwMode="auto">
            <a:xfrm>
              <a:off x="5638801" y="5334004"/>
              <a:ext cx="381000" cy="0"/>
            </a:xfrm>
            <a:prstGeom prst="line">
              <a:avLst/>
            </a:prstGeom>
            <a:noFill/>
            <a:ln w="57150">
              <a:solidFill>
                <a:srgbClr val="0B5C30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24647" name="Line 96"/>
            <p:cNvSpPr>
              <a:spLocks noChangeShapeType="1"/>
            </p:cNvSpPr>
            <p:nvPr/>
          </p:nvSpPr>
          <p:spPr bwMode="auto">
            <a:xfrm>
              <a:off x="3429000" y="1219200"/>
              <a:ext cx="304800" cy="304800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48" name="Text Box 97"/>
            <p:cNvSpPr txBox="1">
              <a:spLocks noChangeArrowheads="1"/>
            </p:cNvSpPr>
            <p:nvPr/>
          </p:nvSpPr>
          <p:spPr bwMode="auto">
            <a:xfrm>
              <a:off x="3048000" y="914400"/>
              <a:ext cx="914400" cy="374650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C0572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>
                <a:spcBef>
                  <a:spcPct val="50000"/>
                </a:spcBef>
              </a:pPr>
              <a:r>
                <a:rPr lang="en-US" sz="1600" b="1">
                  <a:solidFill>
                    <a:srgbClr val="800000"/>
                  </a:solidFill>
                </a:rPr>
                <a:t>MTD</a:t>
              </a:r>
              <a:endParaRPr lang="en-US" b="1">
                <a:solidFill>
                  <a:srgbClr val="800000"/>
                </a:solidFill>
              </a:endParaRPr>
            </a:p>
          </p:txBody>
        </p:sp>
        <p:sp>
          <p:nvSpPr>
            <p:cNvPr id="24649" name="Rectangle 98"/>
            <p:cNvSpPr>
              <a:spLocks noChangeArrowheads="1"/>
            </p:cNvSpPr>
            <p:nvPr/>
          </p:nvSpPr>
          <p:spPr bwMode="auto">
            <a:xfrm>
              <a:off x="8229601" y="5867405"/>
              <a:ext cx="533400" cy="304800"/>
            </a:xfrm>
            <a:prstGeom prst="rect">
              <a:avLst/>
            </a:prstGeom>
            <a:noFill/>
            <a:ln w="38100" cmpd="dbl">
              <a:solidFill>
                <a:srgbClr val="0C057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457200"/>
              <a:r>
                <a:rPr lang="en-US" sz="1400" b="1">
                  <a:solidFill>
                    <a:srgbClr val="B0190F"/>
                  </a:solidFill>
                </a:rPr>
                <a:t>R&amp;D</a:t>
              </a:r>
              <a:endParaRPr lang="en-US" sz="1400" b="1"/>
            </a:p>
          </p:txBody>
        </p:sp>
        <p:sp>
          <p:nvSpPr>
            <p:cNvPr id="24650" name="Text Box 99"/>
            <p:cNvSpPr txBox="1">
              <a:spLocks noChangeArrowheads="1"/>
            </p:cNvSpPr>
            <p:nvPr/>
          </p:nvSpPr>
          <p:spPr bwMode="auto">
            <a:xfrm>
              <a:off x="2895600" y="5834068"/>
              <a:ext cx="838200" cy="393700"/>
            </a:xfrm>
            <a:prstGeom prst="rect">
              <a:avLst/>
            </a:prstGeom>
            <a:solidFill>
              <a:schemeClr val="bg1"/>
            </a:solidFill>
            <a:ln w="57150" cmpd="thickThin">
              <a:solidFill>
                <a:srgbClr val="80000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>
                <a:spcBef>
                  <a:spcPct val="50000"/>
                </a:spcBef>
              </a:pPr>
              <a:r>
                <a:rPr lang="en-US" sz="1600" b="1">
                  <a:solidFill>
                    <a:srgbClr val="000000"/>
                  </a:solidFill>
                </a:rPr>
                <a:t>HFT</a:t>
              </a:r>
              <a:endParaRPr lang="en-US" b="1">
                <a:solidFill>
                  <a:srgbClr val="000000"/>
                </a:solidFill>
              </a:endParaRPr>
            </a:p>
          </p:txBody>
        </p:sp>
        <p:sp>
          <p:nvSpPr>
            <p:cNvPr id="24651" name="Text Box 100"/>
            <p:cNvSpPr txBox="1">
              <a:spLocks noChangeArrowheads="1"/>
            </p:cNvSpPr>
            <p:nvPr/>
          </p:nvSpPr>
          <p:spPr bwMode="auto">
            <a:xfrm>
              <a:off x="4114800" y="2673352"/>
              <a:ext cx="914400" cy="374650"/>
            </a:xfrm>
            <a:prstGeom prst="rect">
              <a:avLst/>
            </a:prstGeom>
            <a:solidFill>
              <a:schemeClr val="bg1"/>
            </a:solidFill>
            <a:ln w="38100">
              <a:solidFill>
                <a:srgbClr val="146736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>
                <a:spcBef>
                  <a:spcPct val="50000"/>
                </a:spcBef>
              </a:pPr>
              <a:r>
                <a:rPr lang="en-US" sz="1600"/>
                <a:t>TPC</a:t>
              </a:r>
              <a:endParaRPr lang="en-US" b="1"/>
            </a:p>
          </p:txBody>
        </p:sp>
        <p:sp>
          <p:nvSpPr>
            <p:cNvPr id="76" name="Freeform 75"/>
            <p:cNvSpPr/>
            <p:nvPr/>
          </p:nvSpPr>
          <p:spPr>
            <a:xfrm>
              <a:off x="7391401" y="2819769"/>
              <a:ext cx="838200" cy="304772"/>
            </a:xfrm>
            <a:custGeom>
              <a:avLst/>
              <a:gdLst>
                <a:gd name="connsiteX0" fmla="*/ 0 w 914400"/>
                <a:gd name="connsiteY0" fmla="*/ 0 h 457200"/>
                <a:gd name="connsiteX1" fmla="*/ 914400 w 914400"/>
                <a:gd name="connsiteY1" fmla="*/ 0 h 457200"/>
                <a:gd name="connsiteX2" fmla="*/ 914400 w 914400"/>
                <a:gd name="connsiteY2" fmla="*/ 457200 h 457200"/>
                <a:gd name="connsiteX3" fmla="*/ 0 w 914400"/>
                <a:gd name="connsiteY3" fmla="*/ 457200 h 457200"/>
                <a:gd name="connsiteX4" fmla="*/ 0 w 914400"/>
                <a:gd name="connsiteY4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457200">
                  <a:moveTo>
                    <a:pt x="0" y="0"/>
                  </a:moveTo>
                  <a:lnTo>
                    <a:pt x="914400" y="0"/>
                  </a:lnTo>
                  <a:lnTo>
                    <a:pt x="914400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77" name="Freeform 76"/>
            <p:cNvSpPr/>
            <p:nvPr/>
          </p:nvSpPr>
          <p:spPr>
            <a:xfrm>
              <a:off x="7391401" y="3886472"/>
              <a:ext cx="838200" cy="304772"/>
            </a:xfrm>
            <a:custGeom>
              <a:avLst/>
              <a:gdLst>
                <a:gd name="connsiteX0" fmla="*/ 0 w 914400"/>
                <a:gd name="connsiteY0" fmla="*/ 0 h 457200"/>
                <a:gd name="connsiteX1" fmla="*/ 914400 w 914400"/>
                <a:gd name="connsiteY1" fmla="*/ 0 h 457200"/>
                <a:gd name="connsiteX2" fmla="*/ 914400 w 914400"/>
                <a:gd name="connsiteY2" fmla="*/ 457200 h 457200"/>
                <a:gd name="connsiteX3" fmla="*/ 0 w 914400"/>
                <a:gd name="connsiteY3" fmla="*/ 457200 h 457200"/>
                <a:gd name="connsiteX4" fmla="*/ 0 w 914400"/>
                <a:gd name="connsiteY4" fmla="*/ 0 h 457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" h="457200">
                  <a:moveTo>
                    <a:pt x="0" y="0"/>
                  </a:moveTo>
                  <a:lnTo>
                    <a:pt x="914400" y="0"/>
                  </a:lnTo>
                  <a:lnTo>
                    <a:pt x="914400" y="457200"/>
                  </a:lnTo>
                  <a:lnTo>
                    <a:pt x="0" y="45720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defTabSz="457200">
                <a:defRPr/>
              </a:pPr>
              <a:endParaRPr lang="en-US">
                <a:solidFill>
                  <a:srgbClr val="FFFFFF"/>
                </a:solidFill>
              </a:endParaRPr>
            </a:p>
          </p:txBody>
        </p:sp>
        <p:sp>
          <p:nvSpPr>
            <p:cNvPr id="24654" name="Line 64"/>
            <p:cNvSpPr>
              <a:spLocks noChangeShapeType="1"/>
            </p:cNvSpPr>
            <p:nvPr/>
          </p:nvSpPr>
          <p:spPr bwMode="auto">
            <a:xfrm flipH="1">
              <a:off x="7848601" y="2624139"/>
              <a:ext cx="685800" cy="423862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55" name="Text Box 99"/>
            <p:cNvSpPr txBox="1">
              <a:spLocks noChangeArrowheads="1"/>
            </p:cNvSpPr>
            <p:nvPr/>
          </p:nvSpPr>
          <p:spPr bwMode="auto">
            <a:xfrm>
              <a:off x="8001001" y="2286001"/>
              <a:ext cx="838200" cy="374650"/>
            </a:xfrm>
            <a:prstGeom prst="rect">
              <a:avLst/>
            </a:prstGeom>
            <a:solidFill>
              <a:schemeClr val="bg1"/>
            </a:solidFill>
            <a:ln w="38100" cmpd="dbl">
              <a:solidFill>
                <a:srgbClr val="000090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>
                <a:spcBef>
                  <a:spcPct val="50000"/>
                </a:spcBef>
              </a:pPr>
              <a:r>
                <a:rPr lang="en-US" sz="1600" b="1">
                  <a:solidFill>
                    <a:srgbClr val="800000"/>
                  </a:solidFill>
                </a:rPr>
                <a:t>FHC</a:t>
              </a:r>
              <a:endParaRPr lang="en-US" b="1">
                <a:solidFill>
                  <a:srgbClr val="800000"/>
                </a:solidFill>
              </a:endParaRPr>
            </a:p>
          </p:txBody>
        </p:sp>
        <p:sp>
          <p:nvSpPr>
            <p:cNvPr id="24656" name="Rectangle 98"/>
            <p:cNvSpPr>
              <a:spLocks noChangeArrowheads="1"/>
            </p:cNvSpPr>
            <p:nvPr/>
          </p:nvSpPr>
          <p:spPr bwMode="auto">
            <a:xfrm>
              <a:off x="381000" y="5791205"/>
              <a:ext cx="838200" cy="381000"/>
            </a:xfrm>
            <a:prstGeom prst="rect">
              <a:avLst/>
            </a:prstGeom>
            <a:noFill/>
            <a:ln w="38100" cmpd="dbl">
              <a:solidFill>
                <a:srgbClr val="0C0572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457200"/>
              <a:r>
                <a:rPr lang="en-US" b="1">
                  <a:solidFill>
                    <a:srgbClr val="800000"/>
                  </a:solidFill>
                </a:rPr>
                <a:t>HLT</a:t>
              </a:r>
            </a:p>
          </p:txBody>
        </p:sp>
        <p:sp>
          <p:nvSpPr>
            <p:cNvPr id="24657" name="Rectangle 98"/>
            <p:cNvSpPr>
              <a:spLocks noChangeArrowheads="1"/>
            </p:cNvSpPr>
            <p:nvPr/>
          </p:nvSpPr>
          <p:spPr bwMode="auto">
            <a:xfrm>
              <a:off x="228600" y="3276602"/>
              <a:ext cx="990600" cy="338138"/>
            </a:xfrm>
            <a:prstGeom prst="rect">
              <a:avLst/>
            </a:prstGeom>
            <a:noFill/>
            <a:ln w="38100" cmpd="dbl">
              <a:solidFill>
                <a:srgbClr val="0C0572"/>
              </a:solidFill>
              <a:miter lim="800000"/>
              <a:headEnd/>
              <a:tailEnd/>
            </a:ln>
          </p:spPr>
          <p:txBody>
            <a:bodyPr wrap="none" anchor="b"/>
            <a:lstStyle/>
            <a:p>
              <a:pPr algn="ctr" defTabSz="457200"/>
              <a:r>
                <a:rPr lang="en-US" b="1">
                  <a:solidFill>
                    <a:srgbClr val="B0190F"/>
                  </a:solidFill>
                </a:rPr>
                <a:t>pp2pp’</a:t>
              </a:r>
              <a:endParaRPr lang="en-US" b="1"/>
            </a:p>
          </p:txBody>
        </p:sp>
        <p:sp>
          <p:nvSpPr>
            <p:cNvPr id="24658" name="Rectangle 98"/>
            <p:cNvSpPr>
              <a:spLocks noChangeArrowheads="1"/>
            </p:cNvSpPr>
            <p:nvPr/>
          </p:nvSpPr>
          <p:spPr bwMode="auto">
            <a:xfrm>
              <a:off x="7924801" y="3276603"/>
              <a:ext cx="990600" cy="338138"/>
            </a:xfrm>
            <a:prstGeom prst="rect">
              <a:avLst/>
            </a:prstGeom>
            <a:noFill/>
            <a:ln w="38100" cmpd="dbl">
              <a:solidFill>
                <a:srgbClr val="0C0572"/>
              </a:solidFill>
              <a:miter lim="800000"/>
              <a:headEnd/>
              <a:tailEnd/>
            </a:ln>
          </p:spPr>
          <p:txBody>
            <a:bodyPr wrap="none" anchor="b"/>
            <a:lstStyle/>
            <a:p>
              <a:pPr algn="ctr" defTabSz="457200"/>
              <a:r>
                <a:rPr lang="en-US" b="1">
                  <a:solidFill>
                    <a:srgbClr val="B0190F"/>
                  </a:solidFill>
                </a:rPr>
                <a:t>pp2pp’</a:t>
              </a:r>
              <a:endParaRPr lang="en-US" b="1"/>
            </a:p>
          </p:txBody>
        </p:sp>
        <p:sp>
          <p:nvSpPr>
            <p:cNvPr id="24659" name="Rectangle 98"/>
            <p:cNvSpPr>
              <a:spLocks noChangeArrowheads="1"/>
            </p:cNvSpPr>
            <p:nvPr/>
          </p:nvSpPr>
          <p:spPr bwMode="auto">
            <a:xfrm>
              <a:off x="6705601" y="4648205"/>
              <a:ext cx="838200" cy="304800"/>
            </a:xfrm>
            <a:prstGeom prst="rect">
              <a:avLst/>
            </a:prstGeom>
            <a:noFill/>
            <a:ln w="38100" cmpd="dbl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457200"/>
              <a:r>
                <a:rPr lang="en-US" sz="1400" b="1">
                  <a:solidFill>
                    <a:srgbClr val="000000"/>
                  </a:solidFill>
                </a:rPr>
                <a:t>trigger</a:t>
              </a:r>
            </a:p>
          </p:txBody>
        </p:sp>
        <p:sp>
          <p:nvSpPr>
            <p:cNvPr id="24660" name="Rectangle 98"/>
            <p:cNvSpPr>
              <a:spLocks noChangeArrowheads="1"/>
            </p:cNvSpPr>
            <p:nvPr/>
          </p:nvSpPr>
          <p:spPr bwMode="auto">
            <a:xfrm>
              <a:off x="7696201" y="4648205"/>
              <a:ext cx="1066800" cy="304800"/>
            </a:xfrm>
            <a:prstGeom prst="rect">
              <a:avLst/>
            </a:prstGeom>
            <a:noFill/>
            <a:ln w="38100" cmpd="dbl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pPr algn="ctr" defTabSz="457200"/>
              <a:r>
                <a:rPr lang="en-US" sz="1400" b="1">
                  <a:solidFill>
                    <a:srgbClr val="000000"/>
                  </a:solidFill>
                </a:rPr>
                <a:t>computing</a:t>
              </a:r>
            </a:p>
          </p:txBody>
        </p:sp>
        <p:sp>
          <p:nvSpPr>
            <p:cNvPr id="24661" name="Line 51"/>
            <p:cNvSpPr>
              <a:spLocks noChangeShapeType="1"/>
            </p:cNvSpPr>
            <p:nvPr/>
          </p:nvSpPr>
          <p:spPr bwMode="auto">
            <a:xfrm flipV="1">
              <a:off x="1752600" y="3657603"/>
              <a:ext cx="1828800" cy="914401"/>
            </a:xfrm>
            <a:prstGeom prst="line">
              <a:avLst/>
            </a:prstGeom>
            <a:noFill/>
            <a:ln w="9525">
              <a:solidFill>
                <a:srgbClr val="1C1C1C"/>
              </a:solidFill>
              <a:round/>
              <a:headEnd/>
              <a:tailEnd type="triangle" w="sm" len="lg"/>
            </a:ln>
          </p:spPr>
          <p:txBody>
            <a:bodyPr/>
            <a:lstStyle/>
            <a:p>
              <a:endParaRPr lang="en-US"/>
            </a:p>
          </p:txBody>
        </p:sp>
        <p:sp>
          <p:nvSpPr>
            <p:cNvPr id="24662" name="Text Box 52"/>
            <p:cNvSpPr txBox="1">
              <a:spLocks noChangeArrowheads="1"/>
            </p:cNvSpPr>
            <p:nvPr/>
          </p:nvSpPr>
          <p:spPr bwMode="auto">
            <a:xfrm>
              <a:off x="990600" y="4648205"/>
              <a:ext cx="914400" cy="393700"/>
            </a:xfrm>
            <a:prstGeom prst="rect">
              <a:avLst/>
            </a:prstGeom>
            <a:solidFill>
              <a:schemeClr val="bg1"/>
            </a:solidFill>
            <a:ln w="57150">
              <a:solidFill>
                <a:srgbClr val="087B08"/>
              </a:solidFill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pPr algn="ctr" defTabSz="457200">
                <a:spcBef>
                  <a:spcPct val="50000"/>
                </a:spcBef>
              </a:pPr>
              <a:r>
                <a:rPr lang="en-US" sz="1600" b="1"/>
                <a:t>FTPC</a:t>
              </a:r>
              <a:endParaRPr lang="en-US" b="1"/>
            </a:p>
          </p:txBody>
        </p:sp>
        <p:sp>
          <p:nvSpPr>
            <p:cNvPr id="87" name="Text Box 114"/>
            <p:cNvSpPr txBox="1">
              <a:spLocks noChangeArrowheads="1"/>
            </p:cNvSpPr>
            <p:nvPr/>
          </p:nvSpPr>
          <p:spPr bwMode="auto">
            <a:xfrm>
              <a:off x="2514600" y="6455207"/>
              <a:ext cx="4294187" cy="36826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wrap="none">
              <a:spAutoFit/>
            </a:bodyPr>
            <a:lstStyle/>
            <a:p>
              <a:pPr algn="ctr">
                <a:defRPr/>
              </a:pP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Full </a:t>
              </a:r>
              <a:r>
                <a:rPr lang="en-US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Symbol" charset="2"/>
                  <a:sym typeface="Symbol" charset="2"/>
                </a:rPr>
                <a:t></a:t>
              </a:r>
              <a:r>
                <a:rPr lang="en-US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in azimuth at ~ 2 units in </a:t>
              </a:r>
              <a:r>
                <a:rPr lang="en-US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midrapidity</a:t>
              </a:r>
              <a:endParaRPr lang="en-US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</p:txBody>
        </p:sp>
      </p:grpSp>
      <p:sp>
        <p:nvSpPr>
          <p:cNvPr id="110" name="WordArt 156"/>
          <p:cNvSpPr>
            <a:spLocks noChangeArrowheads="1" noChangeShapeType="1" noTextEdit="1"/>
          </p:cNvSpPr>
          <p:nvPr/>
        </p:nvSpPr>
        <p:spPr bwMode="auto">
          <a:xfrm>
            <a:off x="1981200" y="152400"/>
            <a:ext cx="62484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STAR Subsystem Status – 2010</a:t>
            </a:r>
            <a:endParaRPr lang="en-US" sz="32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n-lt"/>
              <a:ea typeface="+mn-lt"/>
              <a:cs typeface="+mn-lt"/>
            </a:endParaRPr>
          </a:p>
        </p:txBody>
      </p:sp>
      <p:sp>
        <p:nvSpPr>
          <p:cNvPr id="112" name="AutoShape 9"/>
          <p:cNvSpPr>
            <a:spLocks noChangeArrowheads="1"/>
          </p:cNvSpPr>
          <p:nvPr/>
        </p:nvSpPr>
        <p:spPr bwMode="auto">
          <a:xfrm>
            <a:off x="533400" y="6248400"/>
            <a:ext cx="238125" cy="188913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113" name="Rectangle 112"/>
          <p:cNvSpPr/>
          <p:nvPr/>
        </p:nvSpPr>
        <p:spPr>
          <a:xfrm>
            <a:off x="381000" y="6096000"/>
            <a:ext cx="8305800" cy="457200"/>
          </a:xfrm>
          <a:prstGeom prst="rect">
            <a:avLst/>
          </a:prstGeom>
          <a:solidFill>
            <a:srgbClr val="FFFF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1" name="TextBox 110"/>
          <p:cNvSpPr txBox="1"/>
          <p:nvPr/>
        </p:nvSpPr>
        <p:spPr>
          <a:xfrm>
            <a:off x="533400" y="6096000"/>
            <a:ext cx="8382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2010 run provided </a:t>
            </a:r>
            <a:r>
              <a:rPr lang="en-US" sz="2400" dirty="0" smtClean="0">
                <a:solidFill>
                  <a:srgbClr val="FF0000"/>
                </a:solidFill>
              </a:rPr>
              <a:t>~</a:t>
            </a:r>
            <a:r>
              <a:rPr lang="en-US" sz="2400" dirty="0" smtClean="0">
                <a:solidFill>
                  <a:srgbClr val="FF0000"/>
                </a:solidFill>
                <a:latin typeface="+mn-lt"/>
              </a:rPr>
              <a:t> a billion events with greatly enhanced PID</a:t>
            </a:r>
            <a:endParaRPr lang="en-US" sz="2400" dirty="0">
              <a:solidFill>
                <a:srgbClr val="FF0000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" grpId="0" animBg="1"/>
      <p:bldP spid="113" grpId="0" animBg="1"/>
      <p:bldP spid="11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202EF7-7F38-4843-9AD3-7AB964AB8968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6</a:t>
            </a:fld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6627" name="Picture 2" descr="Fig2-withCaption.jpg"/>
          <p:cNvPicPr>
            <a:picLocks noChangeAspect="1"/>
          </p:cNvPicPr>
          <p:nvPr/>
        </p:nvPicPr>
        <p:blipFill>
          <a:blip r:embed="rId2" cstate="print"/>
          <a:srcRect b="35760"/>
          <a:stretch>
            <a:fillRect/>
          </a:stretch>
        </p:blipFill>
        <p:spPr bwMode="auto">
          <a:xfrm>
            <a:off x="735013" y="838200"/>
            <a:ext cx="73279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5" name="TextBox 4"/>
          <p:cNvSpPr txBox="1">
            <a:spLocks noChangeArrowheads="1"/>
          </p:cNvSpPr>
          <p:nvPr/>
        </p:nvSpPr>
        <p:spPr bwMode="auto">
          <a:xfrm>
            <a:off x="457200" y="4114800"/>
            <a:ext cx="8382000" cy="2222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100"/>
              </a:lnSpc>
              <a:spcAft>
                <a:spcPts val="900"/>
              </a:spcAft>
              <a:defRPr/>
            </a:pPr>
            <a:r>
              <a:rPr lang="en-US" sz="2400" dirty="0">
                <a:solidFill>
                  <a:srgbClr val="FF0000"/>
                </a:solidFill>
                <a:latin typeface="+mn-lt"/>
              </a:rPr>
              <a:t>Anti-hypertriton: anti-proton, anti-neutron &amp; anti-</a:t>
            </a:r>
            <a:r>
              <a:rPr lang="en-US" sz="2400" dirty="0">
                <a:solidFill>
                  <a:srgbClr val="FF0000"/>
                </a:solidFill>
                <a:latin typeface="Symbol" pitchFamily="18" charset="2"/>
              </a:rPr>
              <a:t>L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  –  the first antinucleus with strangeness, and the heaviest antinucleus so far.</a:t>
            </a:r>
          </a:p>
          <a:p>
            <a:pPr>
              <a:lnSpc>
                <a:spcPts val="2100"/>
              </a:lnSpc>
              <a:spcAft>
                <a:spcPts val="900"/>
              </a:spcAft>
              <a:defRPr/>
            </a:pPr>
            <a:r>
              <a:rPr lang="en-US" sz="2400" dirty="0">
                <a:solidFill>
                  <a:srgbClr val="FF0000"/>
                </a:solidFill>
                <a:latin typeface="+mn-lt"/>
              </a:rPr>
              <a:t>After searching &gt;100 million </a:t>
            </a:r>
            <a:r>
              <a:rPr lang="en-US" sz="2400" dirty="0" err="1">
                <a:solidFill>
                  <a:srgbClr val="FF0000"/>
                </a:solidFill>
                <a:latin typeface="+mn-lt"/>
              </a:rPr>
              <a:t>AuAu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 collisions, found 70 anti-</a:t>
            </a:r>
            <a:r>
              <a:rPr lang="en-US" sz="2400" dirty="0" err="1">
                <a:solidFill>
                  <a:srgbClr val="FF0000"/>
                </a:solidFill>
                <a:latin typeface="+mn-lt"/>
              </a:rPr>
              <a:t>hypertritons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.</a:t>
            </a:r>
          </a:p>
          <a:p>
            <a:pPr>
              <a:lnSpc>
                <a:spcPts val="2100"/>
              </a:lnSpc>
              <a:spcAft>
                <a:spcPts val="900"/>
              </a:spcAft>
              <a:defRPr/>
            </a:pPr>
            <a:r>
              <a:rPr lang="en-US" sz="2400" dirty="0">
                <a:solidFill>
                  <a:srgbClr val="FF0000"/>
                </a:solidFill>
                <a:latin typeface="+mn-lt"/>
              </a:rPr>
              <a:t>Published in </a:t>
            </a:r>
            <a:r>
              <a:rPr lang="en-US" sz="2400" i="1" dirty="0">
                <a:solidFill>
                  <a:srgbClr val="FF0000"/>
                </a:solidFill>
                <a:latin typeface="+mn-lt"/>
              </a:rPr>
              <a:t>Science  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in March 2010; much favorable PR for STAR &amp; RHIC.   News stories in </a:t>
            </a:r>
            <a:r>
              <a:rPr lang="en-US" sz="2400" i="1" dirty="0">
                <a:solidFill>
                  <a:srgbClr val="FF0000"/>
                </a:solidFill>
                <a:latin typeface="+mn-lt"/>
              </a:rPr>
              <a:t>Nature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, </a:t>
            </a:r>
            <a:r>
              <a:rPr lang="en-US" sz="2400" i="1" dirty="0">
                <a:solidFill>
                  <a:srgbClr val="FF0000"/>
                </a:solidFill>
                <a:latin typeface="+mn-lt"/>
              </a:rPr>
              <a:t>Scientific American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, </a:t>
            </a:r>
            <a:r>
              <a:rPr lang="en-US" sz="2400" i="1" dirty="0">
                <a:solidFill>
                  <a:srgbClr val="FF0000"/>
                </a:solidFill>
                <a:latin typeface="+mn-lt"/>
              </a:rPr>
              <a:t>National Geographic</a:t>
            </a:r>
            <a:r>
              <a:rPr lang="en-US" sz="2400" dirty="0">
                <a:solidFill>
                  <a:srgbClr val="FF0000"/>
                </a:solidFill>
                <a:latin typeface="+mn-lt"/>
              </a:rPr>
              <a:t>, many news outlets worldwide.</a:t>
            </a:r>
            <a:r>
              <a:rPr lang="en-US" dirty="0">
                <a:solidFill>
                  <a:srgbClr val="FF0000"/>
                </a:solidFill>
              </a:rPr>
              <a:t> </a:t>
            </a:r>
            <a:r>
              <a:rPr lang="en-US" dirty="0"/>
              <a:t> </a:t>
            </a:r>
            <a:endParaRPr lang="en-US" i="1" dirty="0"/>
          </a:p>
        </p:txBody>
      </p:sp>
      <p:sp>
        <p:nvSpPr>
          <p:cNvPr id="7" name="AutoShape 9"/>
          <p:cNvSpPr>
            <a:spLocks noChangeArrowheads="1"/>
          </p:cNvSpPr>
          <p:nvPr/>
        </p:nvSpPr>
        <p:spPr bwMode="auto">
          <a:xfrm>
            <a:off x="228600" y="4191000"/>
            <a:ext cx="238125" cy="188913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8" name="AutoShape 9"/>
          <p:cNvSpPr>
            <a:spLocks noChangeArrowheads="1"/>
          </p:cNvSpPr>
          <p:nvPr/>
        </p:nvSpPr>
        <p:spPr bwMode="auto">
          <a:xfrm>
            <a:off x="228600" y="4800600"/>
            <a:ext cx="238125" cy="188913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9" name="AutoShape 9"/>
          <p:cNvSpPr>
            <a:spLocks noChangeArrowheads="1"/>
          </p:cNvSpPr>
          <p:nvPr/>
        </p:nvSpPr>
        <p:spPr bwMode="auto">
          <a:xfrm>
            <a:off x="228600" y="5486400"/>
            <a:ext cx="238125" cy="188913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6632" name="WordArt 156"/>
          <p:cNvSpPr>
            <a:spLocks noChangeArrowheads="1" noChangeShapeType="1" noTextEdit="1"/>
          </p:cNvSpPr>
          <p:nvPr/>
        </p:nvSpPr>
        <p:spPr bwMode="auto">
          <a:xfrm>
            <a:off x="2057400" y="76200"/>
            <a:ext cx="5638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Results from Data up to 2007</a:t>
            </a:r>
            <a:endParaRPr lang="en-US" sz="32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n-lt"/>
              <a:ea typeface="+mn-lt"/>
              <a:cs typeface="+mn-lt"/>
            </a:endParaRPr>
          </a:p>
        </p:txBody>
      </p:sp>
      <p:sp>
        <p:nvSpPr>
          <p:cNvPr id="13" name="Footer Placeholder 1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/>
          </a:p>
        </p:txBody>
      </p:sp>
      <p:sp>
        <p:nvSpPr>
          <p:cNvPr id="10" name="Text Box 9"/>
          <p:cNvSpPr txBox="1">
            <a:spLocks noChangeArrowheads="1"/>
          </p:cNvSpPr>
          <p:nvPr/>
        </p:nvSpPr>
        <p:spPr bwMode="auto">
          <a:xfrm>
            <a:off x="2590800" y="6324600"/>
            <a:ext cx="42137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6600FF"/>
                </a:solidFill>
              </a:rPr>
              <a:t>STAR Collaboration</a:t>
            </a:r>
            <a:r>
              <a:rPr lang="en-US" sz="1600" i="1" dirty="0">
                <a:solidFill>
                  <a:srgbClr val="6600FF"/>
                </a:solidFill>
              </a:rPr>
              <a:t>, </a:t>
            </a:r>
            <a:r>
              <a:rPr lang="en-US" altLang="en-US" sz="1600" i="1" dirty="0" smtClean="0">
                <a:solidFill>
                  <a:srgbClr val="6600FF"/>
                </a:solidFill>
              </a:rPr>
              <a:t>Science </a:t>
            </a:r>
            <a:r>
              <a:rPr lang="en-US" altLang="en-US" sz="1600" b="1" dirty="0" smtClean="0">
                <a:solidFill>
                  <a:srgbClr val="6600FF"/>
                </a:solidFill>
              </a:rPr>
              <a:t>328</a:t>
            </a:r>
            <a:r>
              <a:rPr lang="en-US" altLang="en-US" sz="1600" dirty="0" smtClean="0">
                <a:solidFill>
                  <a:srgbClr val="6600FF"/>
                </a:solidFill>
              </a:rPr>
              <a:t>, 58 (2010)</a:t>
            </a:r>
            <a:endParaRPr lang="en-US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/>
        </p:nvSpPr>
        <p:spPr>
          <a:xfrm>
            <a:off x="1066800" y="5943600"/>
            <a:ext cx="7239000" cy="381000"/>
          </a:xfrm>
          <a:prstGeom prst="rect">
            <a:avLst/>
          </a:prstGeom>
          <a:solidFill>
            <a:srgbClr val="FFFF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53" name="Picture 6" descr="Fig2.jpg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813" y="857250"/>
            <a:ext cx="7500937" cy="5072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4" name="TextBox 4"/>
          <p:cNvSpPr txBox="1">
            <a:spLocks noChangeArrowheads="1"/>
          </p:cNvSpPr>
          <p:nvPr/>
        </p:nvSpPr>
        <p:spPr bwMode="auto">
          <a:xfrm>
            <a:off x="6286500" y="1071563"/>
            <a:ext cx="928688" cy="338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600" b="1"/>
              <a:t>70</a:t>
            </a:r>
            <a:r>
              <a:rPr lang="en-US" altLang="zh-CN" sz="1600" b="1"/>
              <a:t> ±17</a:t>
            </a:r>
            <a:endParaRPr lang="en-US" sz="1600" b="1"/>
          </a:p>
        </p:txBody>
      </p:sp>
      <p:sp>
        <p:nvSpPr>
          <p:cNvPr id="2055" name="TextBox 5"/>
          <p:cNvSpPr txBox="1">
            <a:spLocks noChangeArrowheads="1"/>
          </p:cNvSpPr>
          <p:nvPr/>
        </p:nvSpPr>
        <p:spPr bwMode="auto">
          <a:xfrm>
            <a:off x="2357438" y="1000125"/>
            <a:ext cx="1071562" cy="338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zh-CN" sz="1600" b="1"/>
              <a:t>157±30</a:t>
            </a:r>
            <a:endParaRPr lang="en-US" sz="1600" b="1"/>
          </a:p>
        </p:txBody>
      </p:sp>
      <p:sp>
        <p:nvSpPr>
          <p:cNvPr id="2056" name="TextBox 6"/>
          <p:cNvSpPr txBox="1">
            <a:spLocks noChangeArrowheads="1"/>
          </p:cNvSpPr>
          <p:nvPr/>
        </p:nvSpPr>
        <p:spPr bwMode="auto">
          <a:xfrm>
            <a:off x="1428750" y="5929313"/>
            <a:ext cx="6929438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Hypertriton signal is 5.2</a:t>
            </a:r>
            <a:r>
              <a:rPr lang="en-US" b="1">
                <a:solidFill>
                  <a:srgbClr val="FF0000"/>
                </a:solidFill>
                <a:latin typeface="Symbol" pitchFamily="18" charset="2"/>
              </a:rPr>
              <a:t>s </a:t>
            </a:r>
            <a:r>
              <a:rPr lang="en-US" b="1">
                <a:solidFill>
                  <a:srgbClr val="FF0000"/>
                </a:solidFill>
              </a:rPr>
              <a:t>while anti-hypertriton signal is 4.1</a:t>
            </a:r>
            <a:r>
              <a:rPr lang="en-US" b="1">
                <a:solidFill>
                  <a:srgbClr val="FF0000"/>
                </a:solidFill>
                <a:latin typeface="Symbol" pitchFamily="18" charset="2"/>
              </a:rPr>
              <a:t>s</a:t>
            </a:r>
            <a:r>
              <a:rPr lang="en-US"/>
              <a:t> </a:t>
            </a:r>
            <a:endParaRPr lang="en-US">
              <a:latin typeface="Symbol" pitchFamily="18" charset="2"/>
            </a:endParaRPr>
          </a:p>
        </p:txBody>
      </p:sp>
      <p:graphicFrame>
        <p:nvGraphicFramePr>
          <p:cNvPr id="2050" name="Object 17"/>
          <p:cNvGraphicFramePr>
            <a:graphicFrameLocks noGrp="1" noChangeAspect="1"/>
          </p:cNvGraphicFramePr>
          <p:nvPr/>
        </p:nvGraphicFramePr>
        <p:xfrm>
          <a:off x="7143750" y="1000125"/>
          <a:ext cx="431800" cy="487363"/>
        </p:xfrm>
        <a:graphic>
          <a:graphicData uri="http://schemas.openxmlformats.org/presentationml/2006/ole">
            <p:oleObj spid="_x0000_s88066" name="Equation" r:id="rId5" imgW="190440" imgH="215640" progId="Equation.3">
              <p:embed/>
            </p:oleObj>
          </a:graphicData>
        </a:graphic>
      </p:graphicFrame>
      <p:graphicFrame>
        <p:nvGraphicFramePr>
          <p:cNvPr id="2051" name="Object 14"/>
          <p:cNvGraphicFramePr>
            <a:graphicFrameLocks noGrp="1" noChangeAspect="1"/>
          </p:cNvGraphicFramePr>
          <p:nvPr/>
        </p:nvGraphicFramePr>
        <p:xfrm>
          <a:off x="3286125" y="928688"/>
          <a:ext cx="431800" cy="473075"/>
        </p:xfrm>
        <a:graphic>
          <a:graphicData uri="http://schemas.openxmlformats.org/presentationml/2006/ole">
            <p:oleObj spid="_x0000_s88067" name="Equation" r:id="rId6" imgW="190440" imgH="215640" progId="Equation.3">
              <p:embed/>
            </p:oleObj>
          </a:graphicData>
        </a:graphic>
      </p:graphicFrame>
      <p:sp>
        <p:nvSpPr>
          <p:cNvPr id="15" name="AutoShape 9"/>
          <p:cNvSpPr>
            <a:spLocks noChangeArrowheads="1"/>
          </p:cNvSpPr>
          <p:nvPr/>
        </p:nvSpPr>
        <p:spPr bwMode="auto">
          <a:xfrm>
            <a:off x="1143000" y="600075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Arial" charset="0"/>
              <a:ea typeface="宋体" pitchFamily="2" charset="-122"/>
            </a:endParaRPr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de-DE" smtClean="0"/>
              <a:t>ICFP June 2012, Crete</a:t>
            </a:r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0A6EEA7-FB5A-457A-A2DB-0FC75216C807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7</a:t>
            </a:fld>
            <a:endParaRPr lang="en-US" sz="1600" dirty="0">
              <a:solidFill>
                <a:schemeClr val="tx1"/>
              </a:solidFill>
            </a:endParaRPr>
          </a:p>
        </p:txBody>
      </p:sp>
      <p:sp>
        <p:nvSpPr>
          <p:cNvPr id="14" name="WordArt 156"/>
          <p:cNvSpPr>
            <a:spLocks noChangeArrowheads="1" noChangeShapeType="1" noTextEdit="1"/>
          </p:cNvSpPr>
          <p:nvPr/>
        </p:nvSpPr>
        <p:spPr bwMode="auto">
          <a:xfrm>
            <a:off x="2514600" y="76200"/>
            <a:ext cx="45720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Signal &amp; Background</a:t>
            </a:r>
            <a:endParaRPr lang="en-US" sz="32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n-lt"/>
              <a:ea typeface="+mn-lt"/>
              <a:cs typeface="+mn-lt"/>
            </a:endParaRPr>
          </a:p>
        </p:txBody>
      </p:sp>
      <p:sp>
        <p:nvSpPr>
          <p:cNvPr id="16" name="Text Box 9"/>
          <p:cNvSpPr txBox="1">
            <a:spLocks noChangeArrowheads="1"/>
          </p:cNvSpPr>
          <p:nvPr/>
        </p:nvSpPr>
        <p:spPr bwMode="auto">
          <a:xfrm>
            <a:off x="2590800" y="6324600"/>
            <a:ext cx="421378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600" dirty="0">
                <a:solidFill>
                  <a:srgbClr val="6600FF"/>
                </a:solidFill>
              </a:rPr>
              <a:t>STAR Collaboration</a:t>
            </a:r>
            <a:r>
              <a:rPr lang="en-US" sz="1600" i="1" dirty="0">
                <a:solidFill>
                  <a:srgbClr val="6600FF"/>
                </a:solidFill>
              </a:rPr>
              <a:t>, </a:t>
            </a:r>
            <a:r>
              <a:rPr lang="en-US" altLang="en-US" sz="1600" i="1" dirty="0" smtClean="0">
                <a:solidFill>
                  <a:srgbClr val="6600FF"/>
                </a:solidFill>
              </a:rPr>
              <a:t>Science </a:t>
            </a:r>
            <a:r>
              <a:rPr lang="en-US" altLang="en-US" sz="1600" b="1" dirty="0" smtClean="0">
                <a:solidFill>
                  <a:srgbClr val="6600FF"/>
                </a:solidFill>
              </a:rPr>
              <a:t>328</a:t>
            </a:r>
            <a:r>
              <a:rPr lang="en-US" altLang="en-US" sz="1600" dirty="0" smtClean="0">
                <a:solidFill>
                  <a:srgbClr val="6600FF"/>
                </a:solidFill>
              </a:rPr>
              <a:t>, 58 (2010)</a:t>
            </a:r>
            <a:endParaRPr lang="en-US" alt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7162800" y="4343400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 smtClean="0">
                <a:solidFill>
                  <a:srgbClr val="FF0000"/>
                </a:solidFill>
              </a:rPr>
              <a:t>2168 </a:t>
            </a:r>
            <a:r>
              <a:rPr lang="en-US" sz="1600" b="1" baseline="30000" dirty="0" smtClean="0">
                <a:solidFill>
                  <a:srgbClr val="FF0000"/>
                </a:solidFill>
              </a:rPr>
              <a:t>3</a:t>
            </a:r>
            <a:r>
              <a:rPr lang="en-US" sz="1400" b="1" dirty="0" smtClean="0">
                <a:solidFill>
                  <a:srgbClr val="FF0000"/>
                </a:solidFill>
                <a:latin typeface="+mn-lt"/>
              </a:rPr>
              <a:t>He</a:t>
            </a:r>
          </a:p>
          <a:p>
            <a:r>
              <a:rPr lang="en-US" sz="1400" b="1" dirty="0" smtClean="0">
                <a:solidFill>
                  <a:srgbClr val="FF0000"/>
                </a:solidFill>
              </a:rPr>
              <a:t>counts</a:t>
            </a:r>
            <a:endParaRPr lang="en-US" sz="1400" b="1" dirty="0">
              <a:solidFill>
                <a:srgbClr val="FF0000"/>
              </a:solidFill>
            </a:endParaRPr>
          </a:p>
        </p:txBody>
      </p:sp>
      <p:cxnSp>
        <p:nvCxnSpPr>
          <p:cNvPr id="21" name="Straight Connector 20"/>
          <p:cNvCxnSpPr/>
          <p:nvPr/>
        </p:nvCxnSpPr>
        <p:spPr>
          <a:xfrm>
            <a:off x="7772400" y="4419600"/>
            <a:ext cx="228600" cy="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9600" y="5638800"/>
            <a:ext cx="7848600" cy="762000"/>
          </a:xfrm>
          <a:prstGeom prst="rect">
            <a:avLst/>
          </a:prstGeom>
          <a:solidFill>
            <a:srgbClr val="FFFF66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77C228B0-6010-4A9C-82AF-4707D0F5186F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8</a:t>
            </a:fld>
            <a:endParaRPr lang="en-US" dirty="0">
              <a:solidFill>
                <a:schemeClr val="tx1"/>
              </a:solidFill>
            </a:endParaRPr>
          </a:p>
        </p:txBody>
      </p:sp>
      <p:pic>
        <p:nvPicPr>
          <p:cNvPr id="34819" name="Picture 41"/>
          <p:cNvPicPr>
            <a:picLocks noChangeAspect="1" noChangeArrowheads="1"/>
          </p:cNvPicPr>
          <p:nvPr/>
        </p:nvPicPr>
        <p:blipFill>
          <a:blip r:embed="rId2" cstate="print"/>
          <a:srcRect r="1183"/>
          <a:stretch>
            <a:fillRect/>
          </a:stretch>
        </p:blipFill>
        <p:spPr bwMode="auto">
          <a:xfrm>
            <a:off x="1492828" y="838200"/>
            <a:ext cx="6127172" cy="4648200"/>
          </a:xfrm>
          <a:prstGeom prst="rect">
            <a:avLst/>
          </a:prstGeom>
          <a:noFill/>
          <a:ln w="9525">
            <a:noFill/>
            <a:round/>
            <a:headEnd/>
            <a:tailEnd/>
          </a:ln>
        </p:spPr>
      </p:pic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/>
          </a:p>
        </p:txBody>
      </p:sp>
      <p:sp>
        <p:nvSpPr>
          <p:cNvPr id="7" name="WordArt 156"/>
          <p:cNvSpPr>
            <a:spLocks noChangeArrowheads="1" noChangeShapeType="1" noTextEdit="1"/>
          </p:cNvSpPr>
          <p:nvPr/>
        </p:nvSpPr>
        <p:spPr bwMode="auto">
          <a:xfrm>
            <a:off x="1676400" y="76200"/>
            <a:ext cx="7086600" cy="6096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 dirty="0" smtClean="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Competing Neutron Star Models</a:t>
            </a:r>
            <a:endParaRPr lang="en-US" sz="3200" kern="10" dirty="0">
              <a:ln w="12700">
                <a:solidFill>
                  <a:srgbClr val="3333CC"/>
                </a:solidFill>
                <a:round/>
                <a:headEnd/>
                <a:tailEnd/>
              </a:ln>
              <a:solidFill>
                <a:schemeClr val="tx2"/>
              </a:solidFill>
              <a:effectLst>
                <a:outerShdw dist="45791" dir="2021404" algn="ctr" rotWithShape="0">
                  <a:srgbClr val="9999FF"/>
                </a:outerShdw>
              </a:effectLst>
              <a:latin typeface="+mn-lt"/>
              <a:ea typeface="+mn-lt"/>
              <a:cs typeface="+mn-lt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09600" y="5638800"/>
            <a:ext cx="80010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Better Y-N interaction constraints (combining lifetime measurements from    </a:t>
            </a:r>
          </a:p>
          <a:p>
            <a:r>
              <a:rPr lang="en-US" sz="2000" dirty="0" smtClean="0">
                <a:solidFill>
                  <a:srgbClr val="FF0000"/>
                </a:solidFill>
                <a:latin typeface="+mn-lt"/>
              </a:rPr>
              <a:t> anti-hypernuclei and hypernuclei) should help distinguish among models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ICFP June 2012, Crete</a:t>
            </a:r>
            <a:endParaRPr lang="en-US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ACDC68C4-0E83-46E8-BBB0-F58E88EF2939}" type="slidenum">
              <a:rPr lang="en-US" sz="1600" smtClean="0">
                <a:solidFill>
                  <a:schemeClr val="tx1"/>
                </a:solidFill>
              </a:rPr>
              <a:pPr>
                <a:defRPr/>
              </a:pPr>
              <a:t>9</a:t>
            </a:fld>
            <a:endParaRPr lang="en-US" sz="1600" dirty="0">
              <a:solidFill>
                <a:schemeClr val="tx1"/>
              </a:solidFill>
            </a:endParaRPr>
          </a:p>
        </p:txBody>
      </p:sp>
      <p:pic>
        <p:nvPicPr>
          <p:cNvPr id="27652" name="Picture 2" descr="C:\Users\Declan\Desktop\2D-nuclid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838200"/>
            <a:ext cx="6518275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653" name="Down Arrow 10"/>
          <p:cNvSpPr>
            <a:spLocks noChangeArrowheads="1"/>
          </p:cNvSpPr>
          <p:nvPr/>
        </p:nvSpPr>
        <p:spPr bwMode="auto">
          <a:xfrm flipV="1">
            <a:off x="2133600" y="990600"/>
            <a:ext cx="152400" cy="3810000"/>
          </a:xfrm>
          <a:prstGeom prst="downArrow">
            <a:avLst>
              <a:gd name="adj1" fmla="val 50000"/>
              <a:gd name="adj2" fmla="val 50000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27654" name="Right Arrow 7"/>
          <p:cNvSpPr>
            <a:spLocks noChangeArrowheads="1"/>
          </p:cNvSpPr>
          <p:nvPr/>
        </p:nvSpPr>
        <p:spPr bwMode="auto">
          <a:xfrm>
            <a:off x="2133600" y="4724400"/>
            <a:ext cx="6400800" cy="152400"/>
          </a:xfrm>
          <a:prstGeom prst="rightArrow">
            <a:avLst>
              <a:gd name="adj1" fmla="val 50000"/>
              <a:gd name="adj2" fmla="val 49972"/>
            </a:avLst>
          </a:prstGeom>
          <a:solidFill>
            <a:srgbClr val="FF0000"/>
          </a:solidFill>
          <a:ln w="9525" algn="ctr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838200" y="1066800"/>
            <a:ext cx="1371600" cy="95408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+mn-lt"/>
              </a:rPr>
              <a:t>Protons</a:t>
            </a:r>
          </a:p>
          <a:p>
            <a:pPr>
              <a:defRPr/>
            </a:pPr>
            <a:r>
              <a:rPr lang="en-US" sz="2800" b="1" dirty="0">
                <a:latin typeface="+mn-lt"/>
              </a:rPr>
              <a:t>         </a:t>
            </a:r>
            <a:r>
              <a:rPr lang="en-US" sz="2800" b="1" i="1" dirty="0">
                <a:latin typeface="+mn-lt"/>
              </a:rPr>
              <a:t>(Z)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477000" y="4876800"/>
            <a:ext cx="2286000" cy="523875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2800" b="1" dirty="0">
                <a:latin typeface="+mn-lt"/>
              </a:rPr>
              <a:t>Neutrons </a:t>
            </a:r>
            <a:r>
              <a:rPr lang="en-US" sz="2800" b="1" i="1" dirty="0">
                <a:latin typeface="+mn-lt"/>
              </a:rPr>
              <a:t>(N)</a:t>
            </a:r>
          </a:p>
        </p:txBody>
      </p:sp>
      <p:sp>
        <p:nvSpPr>
          <p:cNvPr id="27657" name="WordArt 156"/>
          <p:cNvSpPr>
            <a:spLocks noChangeArrowheads="1" noChangeShapeType="1" noTextEdit="1"/>
          </p:cNvSpPr>
          <p:nvPr/>
        </p:nvSpPr>
        <p:spPr bwMode="auto">
          <a:xfrm>
            <a:off x="2667000" y="76200"/>
            <a:ext cx="525780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3200" kern="10">
                <a:ln w="12700">
                  <a:solidFill>
                    <a:srgbClr val="3333CC"/>
                  </a:solidFill>
                  <a:round/>
                  <a:headEnd/>
                  <a:tailEnd/>
                </a:ln>
                <a:solidFill>
                  <a:schemeClr val="tx2"/>
                </a:solidFill>
                <a:effectLst>
                  <a:outerShdw dist="45791" dir="2021404" algn="ctr" rotWithShape="0">
                    <a:srgbClr val="9999FF"/>
                  </a:outerShdw>
                </a:effectLst>
                <a:latin typeface="+mn-lt"/>
                <a:ea typeface="+mn-lt"/>
                <a:cs typeface="+mn-lt"/>
              </a:rPr>
              <a:t>Chart of the Nuclides</a:t>
            </a:r>
          </a:p>
        </p:txBody>
      </p:sp>
      <p:sp>
        <p:nvSpPr>
          <p:cNvPr id="27658" name="TextBox 10"/>
          <p:cNvSpPr txBox="1">
            <a:spLocks noChangeArrowheads="1"/>
          </p:cNvSpPr>
          <p:nvPr/>
        </p:nvSpPr>
        <p:spPr bwMode="auto">
          <a:xfrm>
            <a:off x="533400" y="5181600"/>
            <a:ext cx="5791200" cy="106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ts val="2500"/>
              </a:lnSpc>
            </a:pPr>
            <a:r>
              <a:rPr lang="en-US" dirty="0">
                <a:solidFill>
                  <a:srgbClr val="FF0000"/>
                </a:solidFill>
              </a:rPr>
              <a:t>Antinuclei        extend chart to negative </a:t>
            </a:r>
            <a:r>
              <a:rPr lang="en-US" i="1" dirty="0">
                <a:solidFill>
                  <a:srgbClr val="FF0000"/>
                </a:solidFill>
              </a:rPr>
              <a:t>Z</a:t>
            </a:r>
            <a:r>
              <a:rPr lang="en-US" dirty="0">
                <a:solidFill>
                  <a:srgbClr val="FF0000"/>
                </a:solidFill>
              </a:rPr>
              <a:t> &amp; negative </a:t>
            </a:r>
            <a:r>
              <a:rPr lang="en-US" i="1" dirty="0">
                <a:solidFill>
                  <a:srgbClr val="FF0000"/>
                </a:solidFill>
              </a:rPr>
              <a:t>N</a:t>
            </a:r>
          </a:p>
          <a:p>
            <a:pPr>
              <a:lnSpc>
                <a:spcPts val="2500"/>
              </a:lnSpc>
            </a:pPr>
            <a:r>
              <a:rPr lang="en-US" dirty="0">
                <a:solidFill>
                  <a:srgbClr val="FF0000"/>
                </a:solidFill>
              </a:rPr>
              <a:t>Hypernuclei       add 3</a:t>
            </a:r>
            <a:r>
              <a:rPr lang="en-US" baseline="30000" dirty="0">
                <a:solidFill>
                  <a:srgbClr val="FF0000"/>
                </a:solidFill>
              </a:rPr>
              <a:t>rd</a:t>
            </a:r>
            <a:r>
              <a:rPr lang="en-US" dirty="0">
                <a:solidFill>
                  <a:srgbClr val="FF0000"/>
                </a:solidFill>
              </a:rPr>
              <a:t> axis for strangeness </a:t>
            </a:r>
            <a:r>
              <a:rPr lang="en-US" i="1" dirty="0">
                <a:solidFill>
                  <a:srgbClr val="FF0000"/>
                </a:solidFill>
              </a:rPr>
              <a:t>S</a:t>
            </a:r>
          </a:p>
          <a:p>
            <a:pPr>
              <a:lnSpc>
                <a:spcPts val="2500"/>
              </a:lnSpc>
            </a:pPr>
            <a:r>
              <a:rPr lang="en-US" dirty="0" err="1">
                <a:solidFill>
                  <a:srgbClr val="FF0000"/>
                </a:solidFill>
              </a:rPr>
              <a:t>Antihypernuclei</a:t>
            </a:r>
            <a:r>
              <a:rPr lang="en-US" dirty="0">
                <a:solidFill>
                  <a:srgbClr val="FF0000"/>
                </a:solidFill>
              </a:rPr>
              <a:t>       </a:t>
            </a:r>
            <a:r>
              <a:rPr lang="en-US" i="1" dirty="0">
                <a:solidFill>
                  <a:srgbClr val="FF0000"/>
                </a:solidFill>
              </a:rPr>
              <a:t>S</a:t>
            </a:r>
            <a:r>
              <a:rPr lang="en-US" dirty="0">
                <a:solidFill>
                  <a:srgbClr val="FF0000"/>
                </a:solidFill>
              </a:rPr>
              <a:t> axis also flips sign</a:t>
            </a:r>
            <a:endParaRPr lang="en-US" i="1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>
          <a:xfrm>
            <a:off x="1752600" y="5410200"/>
            <a:ext cx="2286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1905000" y="5715000"/>
            <a:ext cx="2286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>
            <a:off x="2286000" y="6019800"/>
            <a:ext cx="228600" cy="1588"/>
          </a:xfrm>
          <a:prstGeom prst="straightConnector1">
            <a:avLst/>
          </a:prstGeom>
          <a:ln w="1905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AutoShape 9"/>
          <p:cNvSpPr>
            <a:spLocks noChangeArrowheads="1"/>
          </p:cNvSpPr>
          <p:nvPr/>
        </p:nvSpPr>
        <p:spPr bwMode="auto">
          <a:xfrm>
            <a:off x="304800" y="52578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2" name="AutoShape 9"/>
          <p:cNvSpPr>
            <a:spLocks noChangeArrowheads="1"/>
          </p:cNvSpPr>
          <p:nvPr/>
        </p:nvSpPr>
        <p:spPr bwMode="auto">
          <a:xfrm>
            <a:off x="304800" y="55626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  <p:sp>
        <p:nvSpPr>
          <p:cNvPr id="23" name="AutoShape 9"/>
          <p:cNvSpPr>
            <a:spLocks noChangeArrowheads="1"/>
          </p:cNvSpPr>
          <p:nvPr/>
        </p:nvSpPr>
        <p:spPr bwMode="auto">
          <a:xfrm>
            <a:off x="304800" y="5867400"/>
            <a:ext cx="228600" cy="228600"/>
          </a:xfrm>
          <a:prstGeom prst="star5">
            <a:avLst/>
          </a:prstGeom>
          <a:solidFill>
            <a:srgbClr val="FF3300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12244</TotalTime>
  <Words>1569</Words>
  <Application>Microsoft Office PowerPoint</Application>
  <PresentationFormat>On-screen Show (4:3)</PresentationFormat>
  <Paragraphs>248</Paragraphs>
  <Slides>28</Slides>
  <Notes>13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3</vt:i4>
      </vt:variant>
      <vt:variant>
        <vt:lpstr>Slide Titles</vt:lpstr>
      </vt:variant>
      <vt:variant>
        <vt:i4>28</vt:i4>
      </vt:variant>
    </vt:vector>
  </HeadingPairs>
  <TitlesOfParts>
    <vt:vector size="32" baseType="lpstr">
      <vt:lpstr>Office Theme</vt:lpstr>
      <vt:lpstr>Equation</vt:lpstr>
      <vt:lpstr>公式</vt:lpstr>
      <vt:lpstr>Microsoft Equation 3.0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  <vt:lpstr>Slide 15</vt:lpstr>
      <vt:lpstr>Slide 16</vt:lpstr>
      <vt:lpstr>Slide 17</vt:lpstr>
      <vt:lpstr>Slide 18</vt:lpstr>
      <vt:lpstr>Slide 19</vt:lpstr>
      <vt:lpstr>Slide 20</vt:lpstr>
      <vt:lpstr>Slide 21</vt:lpstr>
      <vt:lpstr>Slide 22</vt:lpstr>
      <vt:lpstr>Slide 23</vt:lpstr>
      <vt:lpstr>Slide 24</vt:lpstr>
      <vt:lpstr>Slide 25</vt:lpstr>
      <vt:lpstr>Slide 26</vt:lpstr>
      <vt:lpstr>Slide 27</vt:lpstr>
      <vt:lpstr>Predictability is a shock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Declan Keane</dc:creator>
  <cp:lastModifiedBy>Dkeane</cp:lastModifiedBy>
  <cp:revision>170</cp:revision>
  <dcterms:created xsi:type="dcterms:W3CDTF">2011-04-01T12:41:47Z</dcterms:created>
  <dcterms:modified xsi:type="dcterms:W3CDTF">2012-06-12T07:59:55Z</dcterms:modified>
</cp:coreProperties>
</file>